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256" r:id="rId2"/>
    <p:sldId id="257" r:id="rId3"/>
    <p:sldId id="294" r:id="rId4"/>
    <p:sldId id="296" r:id="rId5"/>
    <p:sldId id="406" r:id="rId6"/>
    <p:sldId id="302" r:id="rId7"/>
    <p:sldId id="351" r:id="rId8"/>
    <p:sldId id="298" r:id="rId9"/>
    <p:sldId id="421" r:id="rId10"/>
    <p:sldId id="300" r:id="rId11"/>
    <p:sldId id="349" r:id="rId12"/>
    <p:sldId id="304" r:id="rId13"/>
    <p:sldId id="418" r:id="rId14"/>
    <p:sldId id="305" r:id="rId15"/>
    <p:sldId id="307" r:id="rId16"/>
    <p:sldId id="309" r:id="rId17"/>
    <p:sldId id="378" r:id="rId18"/>
    <p:sldId id="379" r:id="rId19"/>
    <p:sldId id="384" r:id="rId20"/>
    <p:sldId id="311" r:id="rId21"/>
    <p:sldId id="407" r:id="rId22"/>
    <p:sldId id="380" r:id="rId23"/>
    <p:sldId id="381" r:id="rId24"/>
    <p:sldId id="313" r:id="rId25"/>
    <p:sldId id="403" r:id="rId26"/>
    <p:sldId id="408" r:id="rId27"/>
    <p:sldId id="409" r:id="rId28"/>
    <p:sldId id="315" r:id="rId29"/>
    <p:sldId id="317" r:id="rId30"/>
    <p:sldId id="319" r:id="rId31"/>
    <p:sldId id="382" r:id="rId32"/>
    <p:sldId id="321" r:id="rId33"/>
    <p:sldId id="419" r:id="rId34"/>
    <p:sldId id="323" r:id="rId35"/>
    <p:sldId id="325" r:id="rId36"/>
    <p:sldId id="327" r:id="rId37"/>
    <p:sldId id="329" r:id="rId38"/>
    <p:sldId id="331" r:id="rId39"/>
    <p:sldId id="410" r:id="rId40"/>
    <p:sldId id="334" r:id="rId41"/>
    <p:sldId id="335" r:id="rId42"/>
    <p:sldId id="337" r:id="rId43"/>
    <p:sldId id="352" r:id="rId44"/>
    <p:sldId id="353" r:id="rId45"/>
    <p:sldId id="354" r:id="rId46"/>
    <p:sldId id="355" r:id="rId47"/>
    <p:sldId id="356" r:id="rId48"/>
    <p:sldId id="357" r:id="rId49"/>
    <p:sldId id="358" r:id="rId50"/>
    <p:sldId id="359" r:id="rId51"/>
    <p:sldId id="360" r:id="rId52"/>
    <p:sldId id="361" r:id="rId53"/>
    <p:sldId id="362" r:id="rId54"/>
    <p:sldId id="363" r:id="rId55"/>
    <p:sldId id="364" r:id="rId56"/>
    <p:sldId id="365" r:id="rId57"/>
    <p:sldId id="366" r:id="rId58"/>
    <p:sldId id="367" r:id="rId59"/>
    <p:sldId id="368" r:id="rId60"/>
    <p:sldId id="339" r:id="rId61"/>
    <p:sldId id="404" r:id="rId62"/>
    <p:sldId id="386" r:id="rId63"/>
    <p:sldId id="388" r:id="rId64"/>
    <p:sldId id="402" r:id="rId65"/>
    <p:sldId id="394" r:id="rId66"/>
    <p:sldId id="398" r:id="rId67"/>
    <p:sldId id="389" r:id="rId68"/>
    <p:sldId id="392" r:id="rId69"/>
    <p:sldId id="393" r:id="rId70"/>
    <p:sldId id="395" r:id="rId71"/>
    <p:sldId id="396" r:id="rId72"/>
    <p:sldId id="397" r:id="rId73"/>
    <p:sldId id="401" r:id="rId74"/>
    <p:sldId id="399" r:id="rId75"/>
    <p:sldId id="400" r:id="rId76"/>
    <p:sldId id="343" r:id="rId77"/>
    <p:sldId id="345" r:id="rId78"/>
    <p:sldId id="390" r:id="rId79"/>
    <p:sldId id="391" r:id="rId80"/>
    <p:sldId id="270" r:id="rId81"/>
    <p:sldId id="274" r:id="rId82"/>
    <p:sldId id="411" r:id="rId83"/>
    <p:sldId id="276" r:id="rId84"/>
    <p:sldId id="275" r:id="rId85"/>
    <p:sldId id="282" r:id="rId86"/>
    <p:sldId id="412" r:id="rId87"/>
    <p:sldId id="373" r:id="rId88"/>
    <p:sldId id="374" r:id="rId89"/>
    <p:sldId id="375" r:id="rId90"/>
    <p:sldId id="376" r:id="rId91"/>
    <p:sldId id="377" r:id="rId92"/>
    <p:sldId id="372" r:id="rId93"/>
    <p:sldId id="414" r:id="rId94"/>
    <p:sldId id="283" r:id="rId95"/>
    <p:sldId id="413" r:id="rId96"/>
    <p:sldId id="417" r:id="rId97"/>
    <p:sldId id="284" r:id="rId98"/>
    <p:sldId id="278" r:id="rId99"/>
    <p:sldId id="405" r:id="rId100"/>
    <p:sldId id="415" r:id="rId101"/>
    <p:sldId id="416" r:id="rId10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04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290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04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90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90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290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907DBEA-F0D4-4B28-9263-301A2C8FAE7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58D9BA1-BFDC-422F-825D-27AFC8277A5F}" type="slidenum">
              <a:rPr lang="en-US" smtClean="0"/>
              <a:pPr/>
              <a:t>87</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xfrm>
            <a:off x="914400" y="4343400"/>
            <a:ext cx="5029200" cy="4114800"/>
          </a:xfrm>
          <a:noFill/>
          <a:ln/>
        </p:spPr>
        <p:txBody>
          <a:bodyPr/>
          <a:lstStyle/>
          <a:p>
            <a:pPr eaLnBrk="1" hangingPunct="1">
              <a:spcBef>
                <a:spcPct val="0"/>
              </a:spcBef>
            </a:pPr>
            <a:r>
              <a:rPr lang="en-US" altLang="en-US" smtClean="0"/>
              <a:t>Coffee land in Ethiopia image from:</a:t>
            </a:r>
          </a:p>
          <a:p>
            <a:pPr eaLnBrk="1" hangingPunct="1">
              <a:spcBef>
                <a:spcPct val="0"/>
              </a:spcBef>
            </a:pPr>
            <a:r>
              <a:rPr lang="en-US" altLang="en-US" smtClean="0"/>
              <a:t>http://www.sweetmarias.com/ethiopia.coffeeland.jpg</a:t>
            </a:r>
          </a:p>
          <a:p>
            <a:pPr eaLnBrk="1" hangingPunct="1">
              <a:spcBef>
                <a:spcPct val="0"/>
              </a:spcBef>
            </a:pPr>
            <a:endParaRPr lang="en-US" altLang="en-US" smtClean="0"/>
          </a:p>
          <a:p>
            <a:pPr eaLnBrk="1" hangingPunct="1">
              <a:spcBef>
                <a:spcPct val="0"/>
              </a:spcBef>
            </a:pPr>
            <a:r>
              <a:rPr lang="en-US" altLang="en-US" smtClean="0"/>
              <a:t>Ka’ba image from:</a:t>
            </a:r>
          </a:p>
          <a:p>
            <a:pPr eaLnBrk="1" hangingPunct="1">
              <a:spcBef>
                <a:spcPct val="0"/>
              </a:spcBef>
            </a:pPr>
            <a:r>
              <a:rPr lang="en-US" altLang="en-US" smtClean="0"/>
              <a:t>http://www.superluminal.com/cookbook/essay_coffee.html</a:t>
            </a:r>
          </a:p>
          <a:p>
            <a:pPr eaLnBrk="1" hangingPunct="1">
              <a:spcBef>
                <a:spcPct val="0"/>
              </a:spcBef>
            </a:pPr>
            <a:endParaRPr lang="en-US" altLang="en-US" smtClean="0"/>
          </a:p>
          <a:p>
            <a:pPr eaLnBrk="1" hangingPunct="1">
              <a:spcBef>
                <a:spcPct val="0"/>
              </a:spcBef>
            </a:pPr>
            <a:r>
              <a:rPr lang="en-US" altLang="en-US" smtClean="0"/>
              <a:t>** Good discussion of Islam and coffee at this site. **</a:t>
            </a:r>
          </a:p>
          <a:p>
            <a:pPr eaLnBrk="1" hangingPunct="1">
              <a:spcBef>
                <a:spcPct val="0"/>
              </a:spcBef>
            </a:pPr>
            <a:endParaRPr lang="en-US" altLang="en-US" smtClean="0"/>
          </a:p>
          <a:p>
            <a:pPr eaLnBrk="1" hangingPunct="1">
              <a:spcBef>
                <a:spcPct val="0"/>
              </a:spcBef>
            </a:pPr>
            <a:r>
              <a:rPr lang="en-US" altLang="en-US" smtClean="0"/>
              <a:t>Map of Mocha from:</a:t>
            </a:r>
          </a:p>
          <a:p>
            <a:pPr eaLnBrk="1" hangingPunct="1">
              <a:spcBef>
                <a:spcPct val="0"/>
              </a:spcBef>
            </a:pPr>
            <a:r>
              <a:rPr lang="en-US" altLang="en-US" smtClean="0"/>
              <a:t>http://www.na.rim.or.jp/~tatsuyo/moca_e.html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C7B0FD02-3CDA-43DE-89C7-B99039A0C874}" type="slidenum">
              <a:rPr lang="en-US" smtClean="0"/>
              <a:pPr/>
              <a:t>88</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914400" y="4343400"/>
            <a:ext cx="5029200" cy="4114800"/>
          </a:xfrm>
          <a:noFill/>
          <a:ln/>
        </p:spPr>
        <p:txBody>
          <a:bodyPr/>
          <a:lstStyle/>
          <a:p>
            <a:pPr eaLnBrk="1" hangingPunct="1">
              <a:spcBef>
                <a:spcPct val="0"/>
              </a:spcBef>
            </a:pPr>
            <a:r>
              <a:rPr lang="en-US" altLang="en-US" smtClean="0">
                <a:solidFill>
                  <a:srgbClr val="000000"/>
                </a:solidFill>
              </a:rPr>
              <a:t>Image of Florence from:</a:t>
            </a:r>
          </a:p>
          <a:p>
            <a:pPr eaLnBrk="1" hangingPunct="1">
              <a:spcBef>
                <a:spcPct val="0"/>
              </a:spcBef>
            </a:pPr>
            <a:r>
              <a:rPr lang="en-US" altLang="en-US" smtClean="0"/>
              <a:t>http://web.tiscali.it/Florence/index.html</a:t>
            </a:r>
          </a:p>
          <a:p>
            <a:pPr eaLnBrk="1" hangingPunct="1">
              <a:spcBef>
                <a:spcPct val="0"/>
              </a:spcBef>
            </a:pPr>
            <a:endParaRPr lang="en-US" altLang="en-US" smtClean="0"/>
          </a:p>
          <a:p>
            <a:pPr eaLnBrk="1" hangingPunct="1">
              <a:spcBef>
                <a:spcPct val="0"/>
              </a:spcBef>
            </a:pPr>
            <a:r>
              <a:rPr lang="en-US" altLang="en-US" smtClean="0"/>
              <a:t>Dutch ship image from:</a:t>
            </a:r>
          </a:p>
          <a:p>
            <a:pPr eaLnBrk="1" hangingPunct="1">
              <a:spcBef>
                <a:spcPct val="0"/>
              </a:spcBef>
            </a:pPr>
            <a:r>
              <a:rPr lang="en-US" altLang="en-US" smtClean="0"/>
              <a:t>http://www.blarg.net/~kachmor/collierwork.html</a:t>
            </a:r>
          </a:p>
          <a:p>
            <a:pPr eaLnBrk="1" hangingPunct="1">
              <a:spcBef>
                <a:spcPct val="0"/>
              </a:spcBef>
            </a:pPr>
            <a:endParaRPr lang="en-US" altLang="en-US" smtClean="0"/>
          </a:p>
          <a:p>
            <a:pPr eaLnBrk="1" hangingPunct="1">
              <a:spcBef>
                <a:spcPct val="0"/>
              </a:spcBef>
            </a:pPr>
            <a:r>
              <a:rPr lang="en-US" altLang="en-US" smtClean="0"/>
              <a:t>Lloyds of London building photo from:</a:t>
            </a:r>
          </a:p>
          <a:p>
            <a:pPr eaLnBrk="1" hangingPunct="1">
              <a:spcBef>
                <a:spcPct val="0"/>
              </a:spcBef>
            </a:pPr>
            <a:r>
              <a:rPr lang="en-US" altLang="en-US" smtClean="0"/>
              <a:t>http://www.origin360.com/travel/london_17.html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4161E9CA-B5F4-4F3E-BDB9-28624F1FE5E2}" type="slidenum">
              <a:rPr lang="en-US" smtClean="0"/>
              <a:pPr/>
              <a:t>89</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914400" y="4343400"/>
            <a:ext cx="5029200" cy="4114800"/>
          </a:xfrm>
          <a:noFill/>
          <a:ln/>
        </p:spPr>
        <p:txBody>
          <a:bodyPr/>
          <a:lstStyle/>
          <a:p>
            <a:pPr eaLnBrk="1" hangingPunct="1">
              <a:spcBef>
                <a:spcPct val="0"/>
              </a:spcBef>
            </a:pPr>
            <a:r>
              <a:rPr lang="en-US" altLang="en-US" smtClean="0"/>
              <a:t>Martinique map from:</a:t>
            </a:r>
          </a:p>
          <a:p>
            <a:pPr eaLnBrk="1" hangingPunct="1">
              <a:spcBef>
                <a:spcPct val="0"/>
              </a:spcBef>
            </a:pPr>
            <a:r>
              <a:rPr lang="en-US" altLang="en-US" smtClean="0"/>
              <a:t>http://www.martinique.cci.fr/ccim/aeroport/sommaire/principal.htm</a:t>
            </a:r>
          </a:p>
          <a:p>
            <a:pPr eaLnBrk="1" hangingPunct="1">
              <a:spcBef>
                <a:spcPct val="0"/>
              </a:spcBef>
            </a:pPr>
            <a:endParaRPr lang="en-US" altLang="en-US" smtClean="0"/>
          </a:p>
          <a:p>
            <a:pPr eaLnBrk="1" hangingPunct="1">
              <a:spcBef>
                <a:spcPct val="0"/>
              </a:spcBef>
            </a:pPr>
            <a:r>
              <a:rPr lang="en-US" altLang="en-US" smtClean="0"/>
              <a:t>Brazil - tractor and drying field - image from:</a:t>
            </a:r>
          </a:p>
          <a:p>
            <a:pPr eaLnBrk="1" hangingPunct="1">
              <a:spcBef>
                <a:spcPct val="0"/>
              </a:spcBef>
            </a:pPr>
            <a:r>
              <a:rPr lang="en-US" altLang="en-US" smtClean="0"/>
              <a:t>http://www.virtualcoffee.com/october_2000/6.html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63CE1597-DFCE-471D-905E-57B339321393}" type="slidenum">
              <a:rPr lang="en-US" smtClean="0"/>
              <a:pPr/>
              <a:t>90</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xfrm>
            <a:off x="914400" y="4343400"/>
            <a:ext cx="5029200" cy="4114800"/>
          </a:xfrm>
          <a:noFill/>
          <a:ln/>
        </p:spPr>
        <p:txBody>
          <a:bodyPr/>
          <a:lstStyle/>
          <a:p>
            <a:pPr eaLnBrk="1" hangingPunct="1">
              <a:spcBef>
                <a:spcPct val="0"/>
              </a:spcBef>
            </a:pPr>
            <a:r>
              <a:rPr lang="en-US" altLang="en-US" smtClean="0"/>
              <a:t>Kraft logo and product line image from:</a:t>
            </a:r>
          </a:p>
          <a:p>
            <a:pPr eaLnBrk="1" hangingPunct="1">
              <a:spcBef>
                <a:spcPct val="0"/>
              </a:spcBef>
            </a:pPr>
            <a:r>
              <a:rPr lang="en-US" altLang="en-US" smtClean="0"/>
              <a:t>http://www.kraft.com/</a:t>
            </a:r>
          </a:p>
          <a:p>
            <a:pPr eaLnBrk="1" hangingPunct="1">
              <a:spcBef>
                <a:spcPct val="0"/>
              </a:spcBef>
            </a:pPr>
            <a:endParaRPr lang="en-US" altLang="en-US" smtClean="0"/>
          </a:p>
          <a:p>
            <a:pPr eaLnBrk="1" hangingPunct="1">
              <a:spcBef>
                <a:spcPct val="0"/>
              </a:spcBef>
            </a:pPr>
            <a:r>
              <a:rPr lang="en-US" altLang="en-US" smtClean="0"/>
              <a:t>Hill Bros.  tin image from:</a:t>
            </a:r>
          </a:p>
          <a:p>
            <a:pPr eaLnBrk="1" hangingPunct="1">
              <a:spcBef>
                <a:spcPct val="0"/>
              </a:spcBef>
            </a:pPr>
            <a:r>
              <a:rPr lang="en-US" altLang="en-US" smtClean="0"/>
              <a:t>http://countryjoe.bizland.com/Xhills.jpg</a:t>
            </a:r>
          </a:p>
          <a:p>
            <a:pPr eaLnBrk="1" hangingPunct="1">
              <a:spcBef>
                <a:spcPct val="0"/>
              </a:spcBef>
            </a:pPr>
            <a:endParaRPr lang="en-US" altLang="en-US" smtClean="0"/>
          </a:p>
          <a:p>
            <a:pPr eaLnBrk="1" hangingPunct="1">
              <a:spcBef>
                <a:spcPct val="0"/>
              </a:spcBef>
            </a:pPr>
            <a:r>
              <a:rPr lang="en-US" altLang="en-US" smtClean="0"/>
              <a:t>Sanka images from:</a:t>
            </a:r>
          </a:p>
          <a:p>
            <a:pPr eaLnBrk="1" hangingPunct="1">
              <a:spcBef>
                <a:spcPct val="0"/>
              </a:spcBef>
            </a:pPr>
            <a:r>
              <a:rPr lang="en-US" altLang="en-US" smtClean="0"/>
              <a:t>http://164.109.16.145/100/founders/LRoselius.html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839ED689-08A4-4FD9-BD65-40B28277E2E4}" type="slidenum">
              <a:rPr lang="en-US" smtClean="0"/>
              <a:pPr/>
              <a:t>91</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xfrm>
            <a:off x="914400" y="4343400"/>
            <a:ext cx="5029200" cy="4114800"/>
          </a:xfrm>
          <a:noFill/>
          <a:ln/>
        </p:spPr>
        <p:txBody>
          <a:bodyPr/>
          <a:lstStyle/>
          <a:p>
            <a:pPr eaLnBrk="1" hangingPunct="1">
              <a:spcBef>
                <a:spcPct val="0"/>
              </a:spcBef>
            </a:pPr>
            <a:r>
              <a:rPr lang="en-US" altLang="en-US" smtClean="0"/>
              <a:t>Expresso Machine photo from:</a:t>
            </a:r>
          </a:p>
          <a:p>
            <a:pPr eaLnBrk="1" hangingPunct="1">
              <a:spcBef>
                <a:spcPct val="0"/>
              </a:spcBef>
            </a:pPr>
            <a:r>
              <a:rPr lang="en-US" altLang="en-US" smtClean="0"/>
              <a:t>http://www.aabreecoffee.com/gaggia.html</a:t>
            </a:r>
          </a:p>
          <a:p>
            <a:pPr eaLnBrk="1" hangingPunct="1">
              <a:spcBef>
                <a:spcPct val="0"/>
              </a:spcBef>
            </a:pPr>
            <a:endParaRPr lang="en-US" altLang="en-US" smtClean="0"/>
          </a:p>
          <a:p>
            <a:pPr eaLnBrk="1" hangingPunct="1">
              <a:spcBef>
                <a:spcPct val="0"/>
              </a:spcBef>
            </a:pPr>
            <a:r>
              <a:rPr lang="en-US" altLang="en-US" smtClean="0"/>
              <a:t>Starbucks logo from:</a:t>
            </a:r>
          </a:p>
          <a:p>
            <a:pPr eaLnBrk="1" hangingPunct="1">
              <a:spcBef>
                <a:spcPct val="0"/>
              </a:spcBef>
            </a:pPr>
            <a:r>
              <a:rPr lang="en-US" altLang="en-US" smtClean="0"/>
              <a:t>http://www.starbucks.com</a:t>
            </a:r>
          </a:p>
          <a:p>
            <a:pPr eaLnBrk="1" hangingPunct="1">
              <a:spcBef>
                <a:spcPct val="0"/>
              </a:spcBef>
            </a:pPr>
            <a:endParaRPr lang="en-US" altLang="en-US" smtClean="0"/>
          </a:p>
          <a:p>
            <a:pPr eaLnBrk="1" hangingPunct="1">
              <a:spcBef>
                <a:spcPct val="0"/>
              </a:spcBef>
            </a:pPr>
            <a:r>
              <a:rPr lang="en-US" altLang="en-US" smtClean="0"/>
              <a:t>Fair Trade logo from:</a:t>
            </a:r>
          </a:p>
          <a:p>
            <a:pPr eaLnBrk="1" hangingPunct="1">
              <a:spcBef>
                <a:spcPct val="0"/>
              </a:spcBef>
            </a:pPr>
            <a:r>
              <a:rPr lang="en-US" altLang="en-US" smtClean="0"/>
              <a:t>http://www.globalexchange.org/campaigns/fairtrade/coffee/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0AAD613A-6DFE-489C-AF0C-04678D2F43A1}" type="slidenum">
              <a:rPr lang="en-US" smtClean="0"/>
              <a:pPr/>
              <a:t>92</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xfrm>
            <a:off x="914400" y="4343400"/>
            <a:ext cx="5029200" cy="4114800"/>
          </a:xfrm>
          <a:noFill/>
          <a:ln/>
        </p:spPr>
        <p:txBody>
          <a:bodyPr/>
          <a:lstStyle/>
          <a:p>
            <a:pPr eaLnBrk="1" hangingPunct="1"/>
            <a:r>
              <a:rPr lang="en-US" altLang="en-US" smtClean="0"/>
              <a:t>World coffee map from:</a:t>
            </a:r>
          </a:p>
          <a:p>
            <a:pPr eaLnBrk="1" hangingPunct="1"/>
            <a:r>
              <a:rPr lang="en-US" altLang="en-US" smtClean="0"/>
              <a:t>http://www.gardfoods.com/coffee/coffee.gograph.htm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190F0F-5547-4E9E-8F0D-824E700CD15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2A7A8C-6439-408E-9BAF-3984F676E28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4DE7F5-0AEA-4D5F-A375-A13F229DA5F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60FBDA-01E6-45AF-84C0-C2991396A89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FF75DA-8A6D-45C2-A3D3-073D0751548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6E192B-3F9A-4EBD-85A9-9CE7D5B01F3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250156-0199-4EA4-A92E-91624D8FA3A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C7AA5AB-44D1-4E46-8585-7BB259CB3E5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9598F23-76B4-439E-85D6-F8B97E2E298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9593E8-5D6E-4B13-8A39-D50C7299EAA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349950-5446-4C94-93E0-8C2E40CDFFA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F3CA1FD-756A-48E3-A632-69CFA635BD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fas.usda.gov/psdonline/psdreport.aspx?hidReportRetrievalName=BVS&amp;hidReportRetrievalID=884&amp;hidReportRetrievalTemplateID=1" TargetMode="Externa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hyperlink" Target="http://money.cnn.com/magazines/fortune/global500/2010/snapshots/7547.html" TargetMode="External"/><Relationship Id="rId3" Type="http://schemas.openxmlformats.org/officeDocument/2006/relationships/hyperlink" Target="http://money.cnn.com/magazines/fortune/global500/2010/snapshots/387.html" TargetMode="External"/><Relationship Id="rId7" Type="http://schemas.openxmlformats.org/officeDocument/2006/relationships/hyperlink" Target="http://money.cnn.com/magazines/fortune/global500/2010/snapshots/6325.html" TargetMode="External"/><Relationship Id="rId2" Type="http://schemas.openxmlformats.org/officeDocument/2006/relationships/hyperlink" Target="http://money.cnn.com/magazines/fortune/global500/2010/snapshots/10542.html" TargetMode="External"/><Relationship Id="rId1" Type="http://schemas.openxmlformats.org/officeDocument/2006/relationships/slideLayout" Target="../slideLayouts/slideLayout7.xml"/><Relationship Id="rId6" Type="http://schemas.openxmlformats.org/officeDocument/2006/relationships/hyperlink" Target="http://money.cnn.com/magazines/fortune/global500/2010/snapshots/10786.html" TargetMode="External"/><Relationship Id="rId11" Type="http://schemas.openxmlformats.org/officeDocument/2006/relationships/hyperlink" Target="http://money.cnn.com/magazines/fortune/global500/2010/snapshots/10841.html" TargetMode="External"/><Relationship Id="rId5" Type="http://schemas.openxmlformats.org/officeDocument/2006/relationships/hyperlink" Target="http://money.cnn.com/magazines/fortune/global500/2010/snapshots/6327.html" TargetMode="External"/><Relationship Id="rId10" Type="http://schemas.openxmlformats.org/officeDocument/2006/relationships/hyperlink" Target="http://money.cnn.com/magazines/fortune/global500/2010/snapshots/2255.html" TargetMode="External"/><Relationship Id="rId4" Type="http://schemas.openxmlformats.org/officeDocument/2006/relationships/hyperlink" Target="http://money.cnn.com/magazines/fortune/global500/2010/snapshots/10773.html" TargetMode="External"/><Relationship Id="rId9" Type="http://schemas.openxmlformats.org/officeDocument/2006/relationships/hyperlink" Target="http://money.cnn.com/magazines/fortune/global500/2010/snapshots/3063.html"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money.cnn.com/magazines/fortune/global500/2010/maps/top50.html"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www.youtube.com/watch?v=LsEbvwMipJI"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fas.usda.gov/psdonline/psdreport.aspx?hidReportRetrievalName=BVS&amp;hidReportRetrievalID=448&amp;hidReportRetrievalTemplateID=1"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adm.com/en-US/Pages/default.aspx" TargetMode="Externa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www.cargill.com/" TargetMode="External"/><Relationship Id="rId2" Type="http://schemas.openxmlformats.org/officeDocument/2006/relationships/hyperlink" Target="http://www.conagrafoods.com/" TargetMode="External"/><Relationship Id="rId1" Type="http://schemas.openxmlformats.org/officeDocument/2006/relationships/slideLayout" Target="../slideLayouts/slideLayout6.xml"/><Relationship Id="rId6" Type="http://schemas.openxmlformats.org/officeDocument/2006/relationships/hyperlink" Target="http://www.nestle.com/" TargetMode="External"/><Relationship Id="rId5" Type="http://schemas.openxmlformats.org/officeDocument/2006/relationships/hyperlink" Target="http://www.kraftfoodsgroup.com/About/index.aspx" TargetMode="External"/><Relationship Id="rId4" Type="http://schemas.openxmlformats.org/officeDocument/2006/relationships/hyperlink" Target="http://www.adm.com/en-US/Pages/default.aspx"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jpeg"/></Relationships>
</file>

<file path=ppt/slides/_rels/slide8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8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jpeg"/></Relationships>
</file>

<file path=ppt/slides/_rels/slide9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globalexchange.org/campaigns/fairtrade/coffee" TargetMode="External"/><Relationship Id="rId5" Type="http://schemas.openxmlformats.org/officeDocument/2006/relationships/image" Target="../media/image95.png"/><Relationship Id="rId4" Type="http://schemas.openxmlformats.org/officeDocument/2006/relationships/image" Target="../media/image94.png"/></Relationships>
</file>

<file path=ppt/slides/_rels/slide9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www.bp.com/home.do?categoryId=1&amp;contentId=2006973" TargetMode="Externa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9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8" Type="http://schemas.openxmlformats.org/officeDocument/2006/relationships/hyperlink" Target="http://money.cnn.com/magazines/fortune/global500/2010/snapshots/10694.html" TargetMode="External"/><Relationship Id="rId3" Type="http://schemas.openxmlformats.org/officeDocument/2006/relationships/hyperlink" Target="http://money.cnn.com/magazines/fortune/global500/2010/snapshots/6388.html" TargetMode="External"/><Relationship Id="rId7" Type="http://schemas.openxmlformats.org/officeDocument/2006/relationships/hyperlink" Target="http://money.cnn.com/magazines/fortune/global500/2010/snapshots/10344.html" TargetMode="External"/><Relationship Id="rId2" Type="http://schemas.openxmlformats.org/officeDocument/2006/relationships/hyperlink" Target="http://money.cnn.com/magazines/fortune/global500/2010/snapshots/2255.html" TargetMode="External"/><Relationship Id="rId1" Type="http://schemas.openxmlformats.org/officeDocument/2006/relationships/slideLayout" Target="../slideLayouts/slideLayout6.xml"/><Relationship Id="rId6" Type="http://schemas.openxmlformats.org/officeDocument/2006/relationships/hyperlink" Target="http://money.cnn.com/magazines/fortune/global500/2010/snapshots/6752.html" TargetMode="External"/><Relationship Id="rId11" Type="http://schemas.openxmlformats.org/officeDocument/2006/relationships/hyperlink" Target="http://money.cnn.com/magazines/fortune/global500/2010/snapshots/10939.html" TargetMode="External"/><Relationship Id="rId5" Type="http://schemas.openxmlformats.org/officeDocument/2006/relationships/hyperlink" Target="http://money.cnn.com/magazines/fortune/global500/2010/snapshots/6327.html" TargetMode="External"/><Relationship Id="rId10" Type="http://schemas.openxmlformats.org/officeDocument/2006/relationships/hyperlink" Target="http://money.cnn.com/magazines/fortune/global500/2010/snapshots/7678.html" TargetMode="External"/><Relationship Id="rId4" Type="http://schemas.openxmlformats.org/officeDocument/2006/relationships/hyperlink" Target="http://money.cnn.com/magazines/fortune/global500/2010/snapshots/387.html" TargetMode="External"/><Relationship Id="rId9" Type="http://schemas.openxmlformats.org/officeDocument/2006/relationships/hyperlink" Target="http://money.cnn.com/magazines/fortune/global500/2010/snapshots/10840.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1298575" y="2133600"/>
            <a:ext cx="6313488" cy="1920875"/>
          </a:xfrm>
          <a:prstGeom prst="rect">
            <a:avLst/>
          </a:prstGeom>
          <a:noFill/>
          <a:ln w="9525">
            <a:noFill/>
            <a:miter lim="800000"/>
            <a:headEnd/>
            <a:tailEnd/>
          </a:ln>
        </p:spPr>
        <p:txBody>
          <a:bodyPr wrap="none">
            <a:spAutoFit/>
          </a:bodyPr>
          <a:lstStyle/>
          <a:p>
            <a:pPr algn="ctr"/>
            <a:r>
              <a:rPr lang="en-US" sz="4000">
                <a:solidFill>
                  <a:srgbClr val="FFFF00"/>
                </a:solidFill>
              </a:rPr>
              <a:t>Commodities, </a:t>
            </a:r>
          </a:p>
          <a:p>
            <a:pPr algn="ctr"/>
            <a:r>
              <a:rPr lang="en-US" sz="4000">
                <a:solidFill>
                  <a:srgbClr val="FFFF00"/>
                </a:solidFill>
              </a:rPr>
              <a:t>Vertical Integration &amp;</a:t>
            </a:r>
          </a:p>
          <a:p>
            <a:pPr algn="ctr"/>
            <a:r>
              <a:rPr lang="en-US" sz="4000">
                <a:solidFill>
                  <a:srgbClr val="FFFF00"/>
                </a:solidFill>
              </a:rPr>
              <a:t>Transnational Corporations</a:t>
            </a:r>
          </a:p>
        </p:txBody>
      </p:sp>
      <p:sp>
        <p:nvSpPr>
          <p:cNvPr id="2051" name="Text Box 5"/>
          <p:cNvSpPr txBox="1">
            <a:spLocks noChangeArrowheads="1"/>
          </p:cNvSpPr>
          <p:nvPr/>
        </p:nvSpPr>
        <p:spPr bwMode="auto">
          <a:xfrm>
            <a:off x="1993900" y="4343400"/>
            <a:ext cx="4891088" cy="954088"/>
          </a:xfrm>
          <a:prstGeom prst="rect">
            <a:avLst/>
          </a:prstGeom>
          <a:noFill/>
          <a:ln w="9525">
            <a:noFill/>
            <a:miter lim="800000"/>
            <a:headEnd/>
            <a:tailEnd/>
          </a:ln>
        </p:spPr>
        <p:txBody>
          <a:bodyPr wrap="none">
            <a:spAutoFit/>
          </a:bodyPr>
          <a:lstStyle/>
          <a:p>
            <a:pPr algn="ctr"/>
            <a:r>
              <a:rPr lang="en-US" sz="2800" dirty="0">
                <a:solidFill>
                  <a:srgbClr val="FFFF00"/>
                </a:solidFill>
              </a:rPr>
              <a:t>Mr. </a:t>
            </a:r>
            <a:r>
              <a:rPr lang="en-US" sz="2800" dirty="0" smtClean="0">
                <a:solidFill>
                  <a:srgbClr val="FFFF00"/>
                </a:solidFill>
              </a:rPr>
              <a:t>Jenkins</a:t>
            </a:r>
            <a:endParaRPr lang="en-US" sz="2800" dirty="0">
              <a:solidFill>
                <a:srgbClr val="FFFF00"/>
              </a:solidFill>
            </a:endParaRPr>
          </a:p>
          <a:p>
            <a:pPr algn="ctr"/>
            <a:r>
              <a:rPr lang="en-US" sz="2800" dirty="0">
                <a:solidFill>
                  <a:srgbClr val="FFFF00"/>
                </a:solidFill>
              </a:rPr>
              <a:t>AP Human Geography - </a:t>
            </a:r>
            <a:r>
              <a:rPr lang="en-US" sz="2800" dirty="0" smtClean="0">
                <a:solidFill>
                  <a:srgbClr val="FFFF00"/>
                </a:solidFill>
              </a:rPr>
              <a:t>2014</a:t>
            </a:r>
            <a:endParaRPr lang="en-US" sz="2800"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http://www.pecad.fas.usda.gov/ogamaps/images/CornProd.png">
            <a:hlinkClick r:id="rId2"/>
          </p:cNvPr>
          <p:cNvPicPr>
            <a:picLocks noChangeAspect="1" noChangeArrowheads="1"/>
          </p:cNvPicPr>
          <p:nvPr/>
        </p:nvPicPr>
        <p:blipFill>
          <a:blip r:embed="rId3" cstate="print"/>
          <a:srcRect/>
          <a:stretch>
            <a:fillRect/>
          </a:stretch>
        </p:blipFill>
        <p:spPr bwMode="auto">
          <a:xfrm>
            <a:off x="381000" y="685800"/>
            <a:ext cx="85217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133600" y="1219200"/>
          <a:ext cx="5714998" cy="4953001"/>
        </p:xfrm>
        <a:graphic>
          <a:graphicData uri="http://schemas.openxmlformats.org/drawingml/2006/table">
            <a:tbl>
              <a:tblPr/>
              <a:tblGrid>
                <a:gridCol w="838198"/>
                <a:gridCol w="1219200"/>
                <a:gridCol w="884642"/>
                <a:gridCol w="1386479"/>
                <a:gridCol w="1386479"/>
              </a:tblGrid>
              <a:tr h="450274">
                <a:tc>
                  <a:txBody>
                    <a:bodyPr/>
                    <a:lstStyle/>
                    <a:p>
                      <a:r>
                        <a:rPr lang="en-US" sz="1200" dirty="0"/>
                        <a:t/>
                      </a:r>
                      <a:br>
                        <a:rPr lang="en-US" sz="1200" dirty="0"/>
                      </a:br>
                      <a:endParaRPr lang="en-US" sz="1200" dirty="0"/>
                    </a:p>
                  </a:txBody>
                  <a:tcPr marL="0" marR="0" marT="0" marB="0">
                    <a:lnL>
                      <a:noFill/>
                    </a:lnL>
                    <a:lnR>
                      <a:noFill/>
                    </a:lnR>
                    <a:lnT>
                      <a:noFill/>
                    </a:lnT>
                    <a:lnB>
                      <a:noFill/>
                    </a:lnB>
                  </a:tcPr>
                </a:tc>
                <a:tc>
                  <a:txBody>
                    <a:bodyPr/>
                    <a:lstStyle/>
                    <a:p>
                      <a:endParaRPr lang="en-US" sz="1200" dirty="0"/>
                    </a:p>
                  </a:txBody>
                  <a:tcPr marL="61576" marR="61576" marT="30788" marB="30788">
                    <a:lnL>
                      <a:noFill/>
                    </a:lnL>
                  </a:tcPr>
                </a:tc>
                <a:tc>
                  <a:txBody>
                    <a:bodyPr/>
                    <a:lstStyle/>
                    <a:p>
                      <a:endParaRPr lang="en-US" sz="1200"/>
                    </a:p>
                  </a:txBody>
                  <a:tcPr marL="61576" marR="61576" marT="30788" marB="30788"/>
                </a:tc>
                <a:tc>
                  <a:txBody>
                    <a:bodyPr/>
                    <a:lstStyle/>
                    <a:p>
                      <a:endParaRPr lang="en-US" sz="1200"/>
                    </a:p>
                  </a:txBody>
                  <a:tcPr marL="61576" marR="61576" marT="30788" marB="30788"/>
                </a:tc>
                <a:tc>
                  <a:txBody>
                    <a:bodyPr/>
                    <a:lstStyle/>
                    <a:p>
                      <a:endParaRPr lang="en-US" sz="1200"/>
                    </a:p>
                  </a:txBody>
                  <a:tcPr marL="61576" marR="61576" marT="30788" marB="30788"/>
                </a:tc>
              </a:tr>
              <a:tr h="900545">
                <a:tc>
                  <a:txBody>
                    <a:bodyPr/>
                    <a:lstStyle/>
                    <a:p>
                      <a:r>
                        <a:rPr lang="en-US" sz="1200" dirty="0"/>
                        <a:t>Rank</a:t>
                      </a:r>
                    </a:p>
                  </a:txBody>
                  <a:tcPr marL="0" marR="0" marT="0" marB="0" anchor="ctr">
                    <a:lnL>
                      <a:noFill/>
                    </a:lnL>
                    <a:lnR>
                      <a:noFill/>
                    </a:lnR>
                    <a:lnT>
                      <a:noFill/>
                    </a:lnT>
                    <a:lnB>
                      <a:noFill/>
                    </a:lnB>
                  </a:tcPr>
                </a:tc>
                <a:tc>
                  <a:txBody>
                    <a:bodyPr/>
                    <a:lstStyle/>
                    <a:p>
                      <a:r>
                        <a:rPr lang="en-US" sz="1200" dirty="0"/>
                        <a:t>Company</a:t>
                      </a:r>
                    </a:p>
                  </a:txBody>
                  <a:tcPr marL="0" marR="0" marT="0" marB="0" anchor="ctr">
                    <a:lnL>
                      <a:noFill/>
                    </a:lnL>
                    <a:lnR>
                      <a:noFill/>
                    </a:lnR>
                    <a:lnB>
                      <a:noFill/>
                    </a:lnB>
                  </a:tcPr>
                </a:tc>
                <a:tc>
                  <a:txBody>
                    <a:bodyPr/>
                    <a:lstStyle/>
                    <a:p>
                      <a:r>
                        <a:rPr lang="en-US" sz="1200"/>
                        <a:t>Global 500</a:t>
                      </a:r>
                      <a:br>
                        <a:rPr lang="en-US" sz="1200"/>
                      </a:br>
                      <a:r>
                        <a:rPr lang="en-US" sz="1200"/>
                        <a:t>Rank</a:t>
                      </a:r>
                    </a:p>
                  </a:txBody>
                  <a:tcPr marL="0" marR="0" marT="0" marB="0" anchor="ctr">
                    <a:lnL>
                      <a:noFill/>
                    </a:lnL>
                    <a:lnR>
                      <a:noFill/>
                    </a:lnR>
                    <a:lnB>
                      <a:noFill/>
                    </a:lnB>
                  </a:tcPr>
                </a:tc>
                <a:tc>
                  <a:txBody>
                    <a:bodyPr/>
                    <a:lstStyle/>
                    <a:p>
                      <a:r>
                        <a:rPr lang="en-US" sz="1200"/>
                        <a:t>2009 Profits</a:t>
                      </a:r>
                      <a:br>
                        <a:rPr lang="en-US" sz="1200"/>
                      </a:br>
                      <a:r>
                        <a:rPr lang="en-US" sz="1200"/>
                        <a:t>($ millions)</a:t>
                      </a:r>
                    </a:p>
                  </a:txBody>
                  <a:tcPr marL="0" marR="0" marT="0" marB="0" anchor="ctr">
                    <a:lnL>
                      <a:noFill/>
                    </a:lnL>
                    <a:lnR>
                      <a:noFill/>
                    </a:lnR>
                    <a:lnB>
                      <a:noFill/>
                    </a:lnB>
                  </a:tcPr>
                </a:tc>
                <a:tc>
                  <a:txBody>
                    <a:bodyPr/>
                    <a:lstStyle/>
                    <a:p>
                      <a:r>
                        <a:rPr lang="en-US" sz="1200"/>
                        <a:t>Profits % change from 2008</a:t>
                      </a:r>
                    </a:p>
                  </a:txBody>
                  <a:tcPr marL="0" marR="0" marT="0" marB="0" anchor="ctr">
                    <a:lnL>
                      <a:noFill/>
                    </a:lnL>
                    <a:lnR>
                      <a:noFill/>
                    </a:lnR>
                    <a:lnB>
                      <a:noFill/>
                    </a:lnB>
                  </a:tcPr>
                </a:tc>
              </a:tr>
              <a:tr h="225136">
                <a:tc>
                  <a:txBody>
                    <a:bodyPr/>
                    <a:lstStyle/>
                    <a:p>
                      <a:r>
                        <a:rPr lang="en-US" sz="1200"/>
                        <a:t>1</a:t>
                      </a:r>
                    </a:p>
                  </a:txBody>
                  <a:tcPr marL="0" marR="0" marT="0" marB="0" anchor="ctr">
                    <a:lnL>
                      <a:noFill/>
                    </a:lnL>
                    <a:lnR>
                      <a:noFill/>
                    </a:lnR>
                    <a:lnT>
                      <a:noFill/>
                    </a:lnT>
                    <a:lnB>
                      <a:noFill/>
                    </a:lnB>
                  </a:tcPr>
                </a:tc>
                <a:tc>
                  <a:txBody>
                    <a:bodyPr/>
                    <a:lstStyle/>
                    <a:p>
                      <a:r>
                        <a:rPr lang="en-US" sz="1200">
                          <a:hlinkClick r:id="rId2" action="ppaction://hlinkfile"/>
                        </a:rPr>
                        <a:t>Gazprom</a:t>
                      </a:r>
                      <a:endParaRPr lang="en-US" sz="1200"/>
                    </a:p>
                  </a:txBody>
                  <a:tcPr marL="0" marR="0" marT="0" marB="0" anchor="ctr">
                    <a:lnL>
                      <a:noFill/>
                    </a:lnL>
                    <a:lnR>
                      <a:noFill/>
                    </a:lnR>
                    <a:lnT>
                      <a:noFill/>
                    </a:lnT>
                    <a:lnB>
                      <a:noFill/>
                    </a:lnB>
                  </a:tcPr>
                </a:tc>
                <a:tc>
                  <a:txBody>
                    <a:bodyPr/>
                    <a:lstStyle/>
                    <a:p>
                      <a:r>
                        <a:rPr lang="en-US" sz="1200"/>
                        <a:t>50</a:t>
                      </a:r>
                    </a:p>
                  </a:txBody>
                  <a:tcPr marL="0" marR="0" marT="0" marB="0" anchor="ctr">
                    <a:lnL>
                      <a:noFill/>
                    </a:lnL>
                    <a:lnR>
                      <a:noFill/>
                    </a:lnR>
                    <a:lnT>
                      <a:noFill/>
                    </a:lnT>
                    <a:lnB>
                      <a:noFill/>
                    </a:lnB>
                  </a:tcPr>
                </a:tc>
                <a:tc>
                  <a:txBody>
                    <a:bodyPr/>
                    <a:lstStyle/>
                    <a:p>
                      <a:r>
                        <a:rPr lang="en-US" sz="1200"/>
                        <a:t>24,555.7 </a:t>
                      </a:r>
                    </a:p>
                  </a:txBody>
                  <a:tcPr marL="0" marR="0" marT="0" marB="0" anchor="ctr">
                    <a:lnL>
                      <a:noFill/>
                    </a:lnL>
                    <a:lnR>
                      <a:noFill/>
                    </a:lnR>
                    <a:lnT>
                      <a:noFill/>
                    </a:lnT>
                    <a:lnB>
                      <a:noFill/>
                    </a:lnB>
                  </a:tcPr>
                </a:tc>
                <a:tc>
                  <a:txBody>
                    <a:bodyPr/>
                    <a:lstStyle/>
                    <a:p>
                      <a:r>
                        <a:rPr lang="en-US" sz="1200"/>
                        <a:t>-17.8</a:t>
                      </a:r>
                    </a:p>
                  </a:txBody>
                  <a:tcPr marL="0" marR="0" marT="0" marB="0" anchor="ctr">
                    <a:lnL>
                      <a:noFill/>
                    </a:lnL>
                    <a:lnR>
                      <a:noFill/>
                    </a:lnR>
                    <a:lnT>
                      <a:noFill/>
                    </a:lnT>
                    <a:lnB>
                      <a:noFill/>
                    </a:lnB>
                  </a:tcPr>
                </a:tc>
              </a:tr>
              <a:tr h="225136">
                <a:tc>
                  <a:txBody>
                    <a:bodyPr/>
                    <a:lstStyle/>
                    <a:p>
                      <a:r>
                        <a:rPr lang="en-US" sz="1200"/>
                        <a:t>2</a:t>
                      </a:r>
                    </a:p>
                  </a:txBody>
                  <a:tcPr marL="0" marR="0" marT="0" marB="0" anchor="ctr">
                    <a:lnL>
                      <a:noFill/>
                    </a:lnL>
                    <a:lnR>
                      <a:noFill/>
                    </a:lnR>
                    <a:lnT>
                      <a:noFill/>
                    </a:lnT>
                    <a:lnB>
                      <a:noFill/>
                    </a:lnB>
                  </a:tcPr>
                </a:tc>
                <a:tc>
                  <a:txBody>
                    <a:bodyPr/>
                    <a:lstStyle/>
                    <a:p>
                      <a:r>
                        <a:rPr lang="en-US" sz="1200">
                          <a:hlinkClick r:id="rId3" action="ppaction://hlinkfile"/>
                        </a:rPr>
                        <a:t>Exxon Mobil</a:t>
                      </a:r>
                      <a:endParaRPr lang="en-US" sz="1200"/>
                    </a:p>
                  </a:txBody>
                  <a:tcPr marL="0" marR="0" marT="0" marB="0" anchor="ctr">
                    <a:lnL>
                      <a:noFill/>
                    </a:lnL>
                    <a:lnR>
                      <a:noFill/>
                    </a:lnR>
                    <a:lnT>
                      <a:noFill/>
                    </a:lnT>
                    <a:lnB>
                      <a:noFill/>
                    </a:lnB>
                  </a:tcPr>
                </a:tc>
                <a:tc>
                  <a:txBody>
                    <a:bodyPr/>
                    <a:lstStyle/>
                    <a:p>
                      <a:r>
                        <a:rPr lang="en-US" sz="1200"/>
                        <a:t>3</a:t>
                      </a:r>
                    </a:p>
                  </a:txBody>
                  <a:tcPr marL="0" marR="0" marT="0" marB="0" anchor="ctr">
                    <a:lnL>
                      <a:noFill/>
                    </a:lnL>
                    <a:lnR>
                      <a:noFill/>
                    </a:lnR>
                    <a:lnT>
                      <a:noFill/>
                    </a:lnT>
                    <a:lnB>
                      <a:noFill/>
                    </a:lnB>
                  </a:tcPr>
                </a:tc>
                <a:tc>
                  <a:txBody>
                    <a:bodyPr/>
                    <a:lstStyle/>
                    <a:p>
                      <a:r>
                        <a:rPr lang="en-US" sz="1200"/>
                        <a:t>19,280.0 </a:t>
                      </a:r>
                    </a:p>
                  </a:txBody>
                  <a:tcPr marL="0" marR="0" marT="0" marB="0" anchor="ctr">
                    <a:lnL>
                      <a:noFill/>
                    </a:lnL>
                    <a:lnR>
                      <a:noFill/>
                    </a:lnR>
                    <a:lnT>
                      <a:noFill/>
                    </a:lnT>
                    <a:lnB>
                      <a:noFill/>
                    </a:lnB>
                  </a:tcPr>
                </a:tc>
                <a:tc>
                  <a:txBody>
                    <a:bodyPr/>
                    <a:lstStyle/>
                    <a:p>
                      <a:r>
                        <a:rPr lang="en-US" sz="1200"/>
                        <a:t>-57.4</a:t>
                      </a:r>
                    </a:p>
                  </a:txBody>
                  <a:tcPr marL="0" marR="0" marT="0" marB="0" anchor="ctr">
                    <a:lnL>
                      <a:noFill/>
                    </a:lnL>
                    <a:lnR>
                      <a:noFill/>
                    </a:lnR>
                    <a:lnT>
                      <a:noFill/>
                    </a:lnT>
                    <a:lnB>
                      <a:noFill/>
                    </a:lnB>
                  </a:tcPr>
                </a:tc>
              </a:tr>
              <a:tr h="675409">
                <a:tc>
                  <a:txBody>
                    <a:bodyPr/>
                    <a:lstStyle/>
                    <a:p>
                      <a:r>
                        <a:rPr lang="en-US" sz="1200"/>
                        <a:t>3</a:t>
                      </a:r>
                    </a:p>
                  </a:txBody>
                  <a:tcPr marL="0" marR="0" marT="0" marB="0" anchor="ctr">
                    <a:lnL>
                      <a:noFill/>
                    </a:lnL>
                    <a:lnR>
                      <a:noFill/>
                    </a:lnR>
                    <a:lnT>
                      <a:noFill/>
                    </a:lnT>
                    <a:lnB>
                      <a:noFill/>
                    </a:lnB>
                  </a:tcPr>
                </a:tc>
                <a:tc>
                  <a:txBody>
                    <a:bodyPr/>
                    <a:lstStyle/>
                    <a:p>
                      <a:r>
                        <a:rPr lang="en-US" sz="1200">
                          <a:hlinkClick r:id="rId4" action="ppaction://hlinkfile"/>
                        </a:rPr>
                        <a:t>Industrial &amp;Commercial Bank of China</a:t>
                      </a:r>
                      <a:endParaRPr lang="en-US" sz="1200"/>
                    </a:p>
                  </a:txBody>
                  <a:tcPr marL="0" marR="0" marT="0" marB="0" anchor="ctr">
                    <a:lnL>
                      <a:noFill/>
                    </a:lnL>
                    <a:lnR>
                      <a:noFill/>
                    </a:lnR>
                    <a:lnT>
                      <a:noFill/>
                    </a:lnT>
                    <a:lnB>
                      <a:noFill/>
                    </a:lnB>
                  </a:tcPr>
                </a:tc>
                <a:tc>
                  <a:txBody>
                    <a:bodyPr/>
                    <a:lstStyle/>
                    <a:p>
                      <a:r>
                        <a:rPr lang="en-US" sz="1200"/>
                        <a:t>87</a:t>
                      </a:r>
                    </a:p>
                  </a:txBody>
                  <a:tcPr marL="0" marR="0" marT="0" marB="0" anchor="ctr">
                    <a:lnL>
                      <a:noFill/>
                    </a:lnL>
                    <a:lnR>
                      <a:noFill/>
                    </a:lnR>
                    <a:lnT>
                      <a:noFill/>
                    </a:lnT>
                    <a:lnB>
                      <a:noFill/>
                    </a:lnB>
                  </a:tcPr>
                </a:tc>
                <a:tc>
                  <a:txBody>
                    <a:bodyPr/>
                    <a:lstStyle/>
                    <a:p>
                      <a:r>
                        <a:rPr lang="en-US" sz="1200"/>
                        <a:t>18,832.2 </a:t>
                      </a:r>
                    </a:p>
                  </a:txBody>
                  <a:tcPr marL="0" marR="0" marT="0" marB="0" anchor="ctr">
                    <a:lnL>
                      <a:noFill/>
                    </a:lnL>
                    <a:lnR>
                      <a:noFill/>
                    </a:lnR>
                    <a:lnT>
                      <a:noFill/>
                    </a:lnT>
                    <a:lnB>
                      <a:noFill/>
                    </a:lnB>
                  </a:tcPr>
                </a:tc>
                <a:tc>
                  <a:txBody>
                    <a:bodyPr/>
                    <a:lstStyle/>
                    <a:p>
                      <a:r>
                        <a:rPr lang="en-US" sz="1200"/>
                        <a:t>18.1</a:t>
                      </a:r>
                    </a:p>
                  </a:txBody>
                  <a:tcPr marL="0" marR="0" marT="0" marB="0" anchor="ctr">
                    <a:lnL>
                      <a:noFill/>
                    </a:lnL>
                    <a:lnR>
                      <a:noFill/>
                    </a:lnR>
                    <a:lnT>
                      <a:noFill/>
                    </a:lnT>
                    <a:lnB>
                      <a:noFill/>
                    </a:lnB>
                  </a:tcPr>
                </a:tc>
              </a:tr>
              <a:tr h="225136">
                <a:tc>
                  <a:txBody>
                    <a:bodyPr/>
                    <a:lstStyle/>
                    <a:p>
                      <a:r>
                        <a:rPr lang="en-US" sz="1200"/>
                        <a:t>4</a:t>
                      </a:r>
                    </a:p>
                  </a:txBody>
                  <a:tcPr marL="0" marR="0" marT="0" marB="0" anchor="ctr">
                    <a:lnL>
                      <a:noFill/>
                    </a:lnL>
                    <a:lnR>
                      <a:noFill/>
                    </a:lnR>
                    <a:lnT>
                      <a:noFill/>
                    </a:lnT>
                    <a:lnB>
                      <a:noFill/>
                    </a:lnB>
                  </a:tcPr>
                </a:tc>
                <a:tc>
                  <a:txBody>
                    <a:bodyPr/>
                    <a:lstStyle/>
                    <a:p>
                      <a:r>
                        <a:rPr lang="en-US" sz="1200">
                          <a:hlinkClick r:id="rId5" action="ppaction://hlinkfile"/>
                        </a:rPr>
                        <a:t>BP</a:t>
                      </a:r>
                      <a:endParaRPr lang="en-US" sz="1200"/>
                    </a:p>
                  </a:txBody>
                  <a:tcPr marL="0" marR="0" marT="0" marB="0" anchor="ctr">
                    <a:lnL>
                      <a:noFill/>
                    </a:lnL>
                    <a:lnR>
                      <a:noFill/>
                    </a:lnR>
                    <a:lnT>
                      <a:noFill/>
                    </a:lnT>
                    <a:lnB>
                      <a:noFill/>
                    </a:lnB>
                  </a:tcPr>
                </a:tc>
                <a:tc>
                  <a:txBody>
                    <a:bodyPr/>
                    <a:lstStyle/>
                    <a:p>
                      <a:r>
                        <a:rPr lang="en-US" sz="1200"/>
                        <a:t>4</a:t>
                      </a:r>
                    </a:p>
                  </a:txBody>
                  <a:tcPr marL="0" marR="0" marT="0" marB="0" anchor="ctr">
                    <a:lnL>
                      <a:noFill/>
                    </a:lnL>
                    <a:lnR>
                      <a:noFill/>
                    </a:lnR>
                    <a:lnT>
                      <a:noFill/>
                    </a:lnT>
                    <a:lnB>
                      <a:noFill/>
                    </a:lnB>
                  </a:tcPr>
                </a:tc>
                <a:tc>
                  <a:txBody>
                    <a:bodyPr/>
                    <a:lstStyle/>
                    <a:p>
                      <a:r>
                        <a:rPr lang="en-US" sz="1200"/>
                        <a:t>16,578.0 </a:t>
                      </a:r>
                    </a:p>
                  </a:txBody>
                  <a:tcPr marL="0" marR="0" marT="0" marB="0" anchor="ctr">
                    <a:lnL>
                      <a:noFill/>
                    </a:lnL>
                    <a:lnR>
                      <a:noFill/>
                    </a:lnR>
                    <a:lnT>
                      <a:noFill/>
                    </a:lnT>
                    <a:lnB>
                      <a:noFill/>
                    </a:lnB>
                  </a:tcPr>
                </a:tc>
                <a:tc>
                  <a:txBody>
                    <a:bodyPr/>
                    <a:lstStyle/>
                    <a:p>
                      <a:r>
                        <a:rPr lang="en-US" sz="1200"/>
                        <a:t>-21.6</a:t>
                      </a:r>
                    </a:p>
                  </a:txBody>
                  <a:tcPr marL="0" marR="0" marT="0" marB="0" anchor="ctr">
                    <a:lnL>
                      <a:noFill/>
                    </a:lnL>
                    <a:lnR>
                      <a:noFill/>
                    </a:lnR>
                    <a:lnT>
                      <a:noFill/>
                    </a:lnT>
                    <a:lnB>
                      <a:noFill/>
                    </a:lnB>
                  </a:tcPr>
                </a:tc>
              </a:tr>
              <a:tr h="675409">
                <a:tc>
                  <a:txBody>
                    <a:bodyPr/>
                    <a:lstStyle/>
                    <a:p>
                      <a:r>
                        <a:rPr lang="en-US" sz="1200"/>
                        <a:t>5</a:t>
                      </a:r>
                    </a:p>
                  </a:txBody>
                  <a:tcPr marL="0" marR="0" marT="0" marB="0" anchor="ctr">
                    <a:lnL>
                      <a:noFill/>
                    </a:lnL>
                    <a:lnR>
                      <a:noFill/>
                    </a:lnR>
                    <a:lnT>
                      <a:noFill/>
                    </a:lnT>
                    <a:lnB>
                      <a:noFill/>
                    </a:lnB>
                  </a:tcPr>
                </a:tc>
                <a:tc>
                  <a:txBody>
                    <a:bodyPr/>
                    <a:lstStyle/>
                    <a:p>
                      <a:r>
                        <a:rPr lang="en-US" sz="1200">
                          <a:hlinkClick r:id="rId6" action="ppaction://hlinkfile"/>
                        </a:rPr>
                        <a:t>China Construction Bank</a:t>
                      </a:r>
                      <a:endParaRPr lang="en-US" sz="1200"/>
                    </a:p>
                  </a:txBody>
                  <a:tcPr marL="0" marR="0" marT="0" marB="0" anchor="ctr">
                    <a:lnL>
                      <a:noFill/>
                    </a:lnL>
                    <a:lnR>
                      <a:noFill/>
                    </a:lnR>
                    <a:lnT>
                      <a:noFill/>
                    </a:lnT>
                    <a:lnB>
                      <a:noFill/>
                    </a:lnB>
                  </a:tcPr>
                </a:tc>
                <a:tc>
                  <a:txBody>
                    <a:bodyPr/>
                    <a:lstStyle/>
                    <a:p>
                      <a:r>
                        <a:rPr lang="en-US" sz="1200"/>
                        <a:t>116</a:t>
                      </a:r>
                    </a:p>
                  </a:txBody>
                  <a:tcPr marL="0" marR="0" marT="0" marB="0" anchor="ctr">
                    <a:lnL>
                      <a:noFill/>
                    </a:lnL>
                    <a:lnR>
                      <a:noFill/>
                    </a:lnR>
                    <a:lnT>
                      <a:noFill/>
                    </a:lnT>
                    <a:lnB>
                      <a:noFill/>
                    </a:lnB>
                  </a:tcPr>
                </a:tc>
                <a:tc>
                  <a:txBody>
                    <a:bodyPr/>
                    <a:lstStyle/>
                    <a:p>
                      <a:r>
                        <a:rPr lang="en-US" sz="1200"/>
                        <a:t>15,627.9 </a:t>
                      </a:r>
                    </a:p>
                  </a:txBody>
                  <a:tcPr marL="0" marR="0" marT="0" marB="0" anchor="ctr">
                    <a:lnL>
                      <a:noFill/>
                    </a:lnL>
                    <a:lnR>
                      <a:noFill/>
                    </a:lnR>
                    <a:lnT>
                      <a:noFill/>
                    </a:lnT>
                    <a:lnB>
                      <a:noFill/>
                    </a:lnB>
                  </a:tcPr>
                </a:tc>
                <a:tc>
                  <a:txBody>
                    <a:bodyPr/>
                    <a:lstStyle/>
                    <a:p>
                      <a:r>
                        <a:rPr lang="en-US" sz="1200"/>
                        <a:t>17.3</a:t>
                      </a:r>
                    </a:p>
                  </a:txBody>
                  <a:tcPr marL="0" marR="0" marT="0" marB="0" anchor="ctr">
                    <a:lnL>
                      <a:noFill/>
                    </a:lnL>
                    <a:lnR>
                      <a:noFill/>
                    </a:lnR>
                    <a:lnT>
                      <a:noFill/>
                    </a:lnT>
                    <a:lnB>
                      <a:noFill/>
                    </a:lnB>
                  </a:tcPr>
                </a:tc>
              </a:tr>
              <a:tr h="225136">
                <a:tc>
                  <a:txBody>
                    <a:bodyPr/>
                    <a:lstStyle/>
                    <a:p>
                      <a:r>
                        <a:rPr lang="en-US" sz="1200"/>
                        <a:t>6</a:t>
                      </a:r>
                    </a:p>
                  </a:txBody>
                  <a:tcPr marL="0" marR="0" marT="0" marB="0" anchor="ctr">
                    <a:lnL>
                      <a:noFill/>
                    </a:lnL>
                    <a:lnR>
                      <a:noFill/>
                    </a:lnR>
                    <a:lnT>
                      <a:noFill/>
                    </a:lnT>
                    <a:lnB>
                      <a:noFill/>
                    </a:lnB>
                  </a:tcPr>
                </a:tc>
                <a:tc>
                  <a:txBody>
                    <a:bodyPr/>
                    <a:lstStyle/>
                    <a:p>
                      <a:r>
                        <a:rPr lang="en-US" sz="1200">
                          <a:hlinkClick r:id="rId7" action="ppaction://hlinkfile"/>
                        </a:rPr>
                        <a:t>Petrobras</a:t>
                      </a:r>
                      <a:endParaRPr lang="en-US" sz="1200"/>
                    </a:p>
                  </a:txBody>
                  <a:tcPr marL="0" marR="0" marT="0" marB="0" anchor="ctr">
                    <a:lnL>
                      <a:noFill/>
                    </a:lnL>
                    <a:lnR>
                      <a:noFill/>
                    </a:lnR>
                    <a:lnT>
                      <a:noFill/>
                    </a:lnT>
                    <a:lnB>
                      <a:noFill/>
                    </a:lnB>
                  </a:tcPr>
                </a:tc>
                <a:tc>
                  <a:txBody>
                    <a:bodyPr/>
                    <a:lstStyle/>
                    <a:p>
                      <a:r>
                        <a:rPr lang="en-US" sz="1200"/>
                        <a:t>54</a:t>
                      </a:r>
                    </a:p>
                  </a:txBody>
                  <a:tcPr marL="0" marR="0" marT="0" marB="0" anchor="ctr">
                    <a:lnL>
                      <a:noFill/>
                    </a:lnL>
                    <a:lnR>
                      <a:noFill/>
                    </a:lnR>
                    <a:lnT>
                      <a:noFill/>
                    </a:lnT>
                    <a:lnB>
                      <a:noFill/>
                    </a:lnB>
                  </a:tcPr>
                </a:tc>
                <a:tc>
                  <a:txBody>
                    <a:bodyPr/>
                    <a:lstStyle/>
                    <a:p>
                      <a:r>
                        <a:rPr lang="en-US" sz="1200"/>
                        <a:t>15,504.0 </a:t>
                      </a:r>
                    </a:p>
                  </a:txBody>
                  <a:tcPr marL="0" marR="0" marT="0" marB="0" anchor="ctr">
                    <a:lnL>
                      <a:noFill/>
                    </a:lnL>
                    <a:lnR>
                      <a:noFill/>
                    </a:lnR>
                    <a:lnT>
                      <a:noFill/>
                    </a:lnT>
                    <a:lnB>
                      <a:noFill/>
                    </a:lnB>
                  </a:tcPr>
                </a:tc>
                <a:tc>
                  <a:txBody>
                    <a:bodyPr/>
                    <a:lstStyle/>
                    <a:p>
                      <a:r>
                        <a:rPr lang="en-US" sz="1200" dirty="0"/>
                        <a:t>-17.9</a:t>
                      </a:r>
                    </a:p>
                  </a:txBody>
                  <a:tcPr marL="0" marR="0" marT="0" marB="0" anchor="ctr">
                    <a:lnL>
                      <a:noFill/>
                    </a:lnL>
                    <a:lnR>
                      <a:noFill/>
                    </a:lnR>
                    <a:lnT>
                      <a:noFill/>
                    </a:lnT>
                    <a:lnB>
                      <a:noFill/>
                    </a:lnB>
                  </a:tcPr>
                </a:tc>
              </a:tr>
              <a:tr h="225136">
                <a:tc>
                  <a:txBody>
                    <a:bodyPr/>
                    <a:lstStyle/>
                    <a:p>
                      <a:r>
                        <a:rPr lang="en-US" sz="1200"/>
                        <a:t>7</a:t>
                      </a:r>
                    </a:p>
                  </a:txBody>
                  <a:tcPr marL="0" marR="0" marT="0" marB="0" anchor="ctr">
                    <a:lnL>
                      <a:noFill/>
                    </a:lnL>
                    <a:lnR>
                      <a:noFill/>
                    </a:lnR>
                    <a:lnT>
                      <a:noFill/>
                    </a:lnT>
                    <a:lnB>
                      <a:noFill/>
                    </a:lnB>
                  </a:tcPr>
                </a:tc>
                <a:tc>
                  <a:txBody>
                    <a:bodyPr/>
                    <a:lstStyle/>
                    <a:p>
                      <a:r>
                        <a:rPr lang="en-US" sz="1200">
                          <a:hlinkClick r:id="rId8" action="ppaction://hlinkfile"/>
                        </a:rPr>
                        <a:t>Barclays</a:t>
                      </a:r>
                      <a:endParaRPr lang="en-US" sz="1200"/>
                    </a:p>
                  </a:txBody>
                  <a:tcPr marL="0" marR="0" marT="0" marB="0" anchor="ctr">
                    <a:lnL>
                      <a:noFill/>
                    </a:lnL>
                    <a:lnR>
                      <a:noFill/>
                    </a:lnR>
                    <a:lnT>
                      <a:noFill/>
                    </a:lnT>
                    <a:lnB>
                      <a:noFill/>
                    </a:lnB>
                  </a:tcPr>
                </a:tc>
                <a:tc>
                  <a:txBody>
                    <a:bodyPr/>
                    <a:lstStyle/>
                    <a:p>
                      <a:r>
                        <a:rPr lang="en-US" sz="1200"/>
                        <a:t>96</a:t>
                      </a:r>
                    </a:p>
                  </a:txBody>
                  <a:tcPr marL="0" marR="0" marT="0" marB="0" anchor="ctr">
                    <a:lnL>
                      <a:noFill/>
                    </a:lnL>
                    <a:lnR>
                      <a:noFill/>
                    </a:lnR>
                    <a:lnT>
                      <a:noFill/>
                    </a:lnT>
                    <a:lnB>
                      <a:noFill/>
                    </a:lnB>
                  </a:tcPr>
                </a:tc>
                <a:tc>
                  <a:txBody>
                    <a:bodyPr/>
                    <a:lstStyle/>
                    <a:p>
                      <a:r>
                        <a:rPr lang="en-US" sz="1200"/>
                        <a:t>14,648.3 </a:t>
                      </a:r>
                    </a:p>
                  </a:txBody>
                  <a:tcPr marL="0" marR="0" marT="0" marB="0" anchor="ctr">
                    <a:lnL>
                      <a:noFill/>
                    </a:lnL>
                    <a:lnR>
                      <a:noFill/>
                    </a:lnR>
                    <a:lnT>
                      <a:noFill/>
                    </a:lnT>
                    <a:lnB>
                      <a:noFill/>
                    </a:lnB>
                  </a:tcPr>
                </a:tc>
                <a:tc>
                  <a:txBody>
                    <a:bodyPr/>
                    <a:lstStyle/>
                    <a:p>
                      <a:r>
                        <a:rPr lang="en-US" sz="1200"/>
                        <a:t>82.3</a:t>
                      </a:r>
                    </a:p>
                  </a:txBody>
                  <a:tcPr marL="0" marR="0" marT="0" marB="0" anchor="ctr">
                    <a:lnL>
                      <a:noFill/>
                    </a:lnL>
                    <a:lnR>
                      <a:noFill/>
                    </a:lnR>
                    <a:lnT>
                      <a:noFill/>
                    </a:lnT>
                    <a:lnB>
                      <a:noFill/>
                    </a:lnB>
                  </a:tcPr>
                </a:tc>
              </a:tr>
              <a:tr h="225136">
                <a:tc>
                  <a:txBody>
                    <a:bodyPr/>
                    <a:lstStyle/>
                    <a:p>
                      <a:r>
                        <a:rPr lang="en-US" sz="1200"/>
                        <a:t>8</a:t>
                      </a:r>
                    </a:p>
                  </a:txBody>
                  <a:tcPr marL="0" marR="0" marT="0" marB="0" anchor="ctr">
                    <a:lnL>
                      <a:noFill/>
                    </a:lnL>
                    <a:lnR>
                      <a:noFill/>
                    </a:lnR>
                    <a:lnT>
                      <a:noFill/>
                    </a:lnT>
                    <a:lnB>
                      <a:noFill/>
                    </a:lnB>
                  </a:tcPr>
                </a:tc>
                <a:tc>
                  <a:txBody>
                    <a:bodyPr/>
                    <a:lstStyle/>
                    <a:p>
                      <a:r>
                        <a:rPr lang="en-US" sz="1200">
                          <a:hlinkClick r:id="rId9" action="ppaction://hlinkfile"/>
                        </a:rPr>
                        <a:t>Microsoft</a:t>
                      </a:r>
                      <a:endParaRPr lang="en-US" sz="1200"/>
                    </a:p>
                  </a:txBody>
                  <a:tcPr marL="0" marR="0" marT="0" marB="0" anchor="ctr">
                    <a:lnL>
                      <a:noFill/>
                    </a:lnL>
                    <a:lnR>
                      <a:noFill/>
                    </a:lnR>
                    <a:lnT>
                      <a:noFill/>
                    </a:lnT>
                    <a:lnB>
                      <a:noFill/>
                    </a:lnB>
                  </a:tcPr>
                </a:tc>
                <a:tc>
                  <a:txBody>
                    <a:bodyPr/>
                    <a:lstStyle/>
                    <a:p>
                      <a:r>
                        <a:rPr lang="en-US" sz="1200"/>
                        <a:t>115</a:t>
                      </a:r>
                    </a:p>
                  </a:txBody>
                  <a:tcPr marL="0" marR="0" marT="0" marB="0" anchor="ctr">
                    <a:lnL>
                      <a:noFill/>
                    </a:lnL>
                    <a:lnR>
                      <a:noFill/>
                    </a:lnR>
                    <a:lnT>
                      <a:noFill/>
                    </a:lnT>
                    <a:lnB>
                      <a:noFill/>
                    </a:lnB>
                  </a:tcPr>
                </a:tc>
                <a:tc>
                  <a:txBody>
                    <a:bodyPr/>
                    <a:lstStyle/>
                    <a:p>
                      <a:r>
                        <a:rPr lang="en-US" sz="1200"/>
                        <a:t>14,569.0 </a:t>
                      </a:r>
                    </a:p>
                  </a:txBody>
                  <a:tcPr marL="0" marR="0" marT="0" marB="0" anchor="ctr">
                    <a:lnL>
                      <a:noFill/>
                    </a:lnL>
                    <a:lnR>
                      <a:noFill/>
                    </a:lnR>
                    <a:lnT>
                      <a:noFill/>
                    </a:lnT>
                    <a:lnB>
                      <a:noFill/>
                    </a:lnB>
                  </a:tcPr>
                </a:tc>
                <a:tc>
                  <a:txBody>
                    <a:bodyPr/>
                    <a:lstStyle/>
                    <a:p>
                      <a:r>
                        <a:rPr lang="en-US" sz="1200"/>
                        <a:t>-17.6</a:t>
                      </a:r>
                    </a:p>
                  </a:txBody>
                  <a:tcPr marL="0" marR="0" marT="0" marB="0" anchor="ctr">
                    <a:lnL>
                      <a:noFill/>
                    </a:lnL>
                    <a:lnR>
                      <a:noFill/>
                    </a:lnR>
                    <a:lnT>
                      <a:noFill/>
                    </a:lnT>
                    <a:lnB>
                      <a:noFill/>
                    </a:lnB>
                  </a:tcPr>
                </a:tc>
              </a:tr>
              <a:tr h="450274">
                <a:tc>
                  <a:txBody>
                    <a:bodyPr/>
                    <a:lstStyle/>
                    <a:p>
                      <a:r>
                        <a:rPr lang="en-US" sz="1200"/>
                        <a:t>9</a:t>
                      </a:r>
                    </a:p>
                  </a:txBody>
                  <a:tcPr marL="0" marR="0" marT="0" marB="0" anchor="ctr">
                    <a:lnL>
                      <a:noFill/>
                    </a:lnL>
                    <a:lnR>
                      <a:noFill/>
                    </a:lnR>
                    <a:lnT>
                      <a:noFill/>
                    </a:lnT>
                    <a:lnB>
                      <a:noFill/>
                    </a:lnB>
                  </a:tcPr>
                </a:tc>
                <a:tc>
                  <a:txBody>
                    <a:bodyPr/>
                    <a:lstStyle/>
                    <a:p>
                      <a:r>
                        <a:rPr lang="en-US" sz="1200">
                          <a:hlinkClick r:id="rId10" action="ppaction://hlinkfile"/>
                        </a:rPr>
                        <a:t>Wal-Mart Stores</a:t>
                      </a:r>
                      <a:endParaRPr lang="en-US" sz="1200"/>
                    </a:p>
                  </a:txBody>
                  <a:tcPr marL="0" marR="0" marT="0" marB="0" anchor="ctr">
                    <a:lnL>
                      <a:noFill/>
                    </a:lnL>
                    <a:lnR>
                      <a:noFill/>
                    </a:lnR>
                    <a:lnT>
                      <a:noFill/>
                    </a:lnT>
                    <a:lnB>
                      <a:noFill/>
                    </a:lnB>
                  </a:tcPr>
                </a:tc>
                <a:tc>
                  <a:txBody>
                    <a:bodyPr/>
                    <a:lstStyle/>
                    <a:p>
                      <a:r>
                        <a:rPr lang="en-US" sz="1200"/>
                        <a:t>1</a:t>
                      </a:r>
                    </a:p>
                  </a:txBody>
                  <a:tcPr marL="0" marR="0" marT="0" marB="0" anchor="ctr">
                    <a:lnL>
                      <a:noFill/>
                    </a:lnL>
                    <a:lnR>
                      <a:noFill/>
                    </a:lnR>
                    <a:lnT>
                      <a:noFill/>
                    </a:lnT>
                    <a:lnB>
                      <a:noFill/>
                    </a:lnB>
                  </a:tcPr>
                </a:tc>
                <a:tc>
                  <a:txBody>
                    <a:bodyPr/>
                    <a:lstStyle/>
                    <a:p>
                      <a:r>
                        <a:rPr lang="en-US" sz="1200"/>
                        <a:t>14,335.0 </a:t>
                      </a:r>
                    </a:p>
                  </a:txBody>
                  <a:tcPr marL="0" marR="0" marT="0" marB="0" anchor="ctr">
                    <a:lnL>
                      <a:noFill/>
                    </a:lnL>
                    <a:lnR>
                      <a:noFill/>
                    </a:lnR>
                    <a:lnT>
                      <a:noFill/>
                    </a:lnT>
                    <a:lnB>
                      <a:noFill/>
                    </a:lnB>
                  </a:tcPr>
                </a:tc>
                <a:tc>
                  <a:txBody>
                    <a:bodyPr/>
                    <a:lstStyle/>
                    <a:p>
                      <a:r>
                        <a:rPr lang="en-US" sz="1200"/>
                        <a:t>7</a:t>
                      </a:r>
                    </a:p>
                  </a:txBody>
                  <a:tcPr marL="0" marR="0" marT="0" marB="0" anchor="ctr">
                    <a:lnL>
                      <a:noFill/>
                    </a:lnL>
                    <a:lnR>
                      <a:noFill/>
                    </a:lnR>
                    <a:lnT>
                      <a:noFill/>
                    </a:lnT>
                    <a:lnB>
                      <a:noFill/>
                    </a:lnB>
                  </a:tcPr>
                </a:tc>
              </a:tr>
              <a:tr h="450274">
                <a:tc>
                  <a:txBody>
                    <a:bodyPr/>
                    <a:lstStyle/>
                    <a:p>
                      <a:r>
                        <a:rPr lang="en-US" sz="1200"/>
                        <a:t>10</a:t>
                      </a:r>
                    </a:p>
                  </a:txBody>
                  <a:tcPr marL="0" marR="0" marT="0" marB="0" anchor="ctr">
                    <a:lnL>
                      <a:noFill/>
                    </a:lnL>
                    <a:lnR>
                      <a:noFill/>
                    </a:lnR>
                    <a:lnT>
                      <a:noFill/>
                    </a:lnT>
                    <a:lnB>
                      <a:noFill/>
                    </a:lnB>
                  </a:tcPr>
                </a:tc>
                <a:tc>
                  <a:txBody>
                    <a:bodyPr/>
                    <a:lstStyle/>
                    <a:p>
                      <a:r>
                        <a:rPr lang="en-US" sz="1200">
                          <a:hlinkClick r:id="rId11" action="ppaction://hlinkfile"/>
                        </a:rPr>
                        <a:t>Vodafone</a:t>
                      </a:r>
                      <a:endParaRPr lang="en-US" sz="1200"/>
                    </a:p>
                  </a:txBody>
                  <a:tcPr marL="0" marR="0" marT="0" marB="0" anchor="ctr">
                    <a:lnL>
                      <a:noFill/>
                    </a:lnL>
                    <a:lnR>
                      <a:noFill/>
                    </a:lnR>
                    <a:lnT>
                      <a:noFill/>
                    </a:lnT>
                    <a:lnB>
                      <a:noFill/>
                    </a:lnB>
                  </a:tcPr>
                </a:tc>
                <a:tc>
                  <a:txBody>
                    <a:bodyPr/>
                    <a:lstStyle/>
                    <a:p>
                      <a:r>
                        <a:rPr lang="en-US" sz="1200"/>
                        <a:t>80</a:t>
                      </a:r>
                    </a:p>
                  </a:txBody>
                  <a:tcPr marL="0" marR="0" marT="0" marB="0" anchor="ctr">
                    <a:lnL>
                      <a:noFill/>
                    </a:lnL>
                    <a:lnR>
                      <a:noFill/>
                    </a:lnR>
                    <a:lnT>
                      <a:noFill/>
                    </a:lnT>
                    <a:lnB>
                      <a:noFill/>
                    </a:lnB>
                  </a:tcPr>
                </a:tc>
                <a:tc>
                  <a:txBody>
                    <a:bodyPr/>
                    <a:lstStyle/>
                    <a:p>
                      <a:r>
                        <a:rPr lang="en-US" sz="1200"/>
                        <a:t>13,782.3 </a:t>
                      </a:r>
                    </a:p>
                  </a:txBody>
                  <a:tcPr marL="0" marR="0" marT="0" marB="0" anchor="ctr">
                    <a:lnL>
                      <a:noFill/>
                    </a:lnL>
                    <a:lnR>
                      <a:noFill/>
                    </a:lnR>
                    <a:lnT>
                      <a:noFill/>
                    </a:lnT>
                    <a:lnB>
                      <a:noFill/>
                    </a:lnB>
                  </a:tcPr>
                </a:tc>
                <a:tc>
                  <a:txBody>
                    <a:bodyPr/>
                    <a:lstStyle/>
                    <a:p>
                      <a:r>
                        <a:rPr lang="en-US" sz="1200" dirty="0"/>
                        <a:t>165.6</a:t>
                      </a:r>
                    </a:p>
                  </a:txBody>
                  <a:tcPr marL="0" marR="0" marT="0" marB="0" anchor="ctr">
                    <a:lnL>
                      <a:noFill/>
                    </a:lnL>
                    <a:lnR>
                      <a:noFill/>
                    </a:lnR>
                    <a:lnT>
                      <a:noFill/>
                    </a:lnT>
                    <a:lnB>
                      <a:noFill/>
                    </a:lnB>
                  </a:tcPr>
                </a:tc>
              </a:tr>
            </a:tbl>
          </a:graphicData>
        </a:graphic>
      </p:graphicFrame>
      <p:sp>
        <p:nvSpPr>
          <p:cNvPr id="102469" name="Rectangle 1"/>
          <p:cNvSpPr>
            <a:spLocks noChangeArrowheads="1"/>
          </p:cNvSpPr>
          <p:nvPr/>
        </p:nvSpPr>
        <p:spPr bwMode="auto">
          <a:xfrm>
            <a:off x="152400" y="654050"/>
            <a:ext cx="4262438" cy="368300"/>
          </a:xfrm>
          <a:prstGeom prst="rect">
            <a:avLst/>
          </a:prstGeom>
          <a:noFill/>
          <a:ln w="9525">
            <a:noFill/>
            <a:miter lim="800000"/>
            <a:headEnd/>
            <a:tailEnd/>
          </a:ln>
        </p:spPr>
        <p:txBody>
          <a:bodyPr wrap="none" lIns="0" tIns="0" rIns="0" bIns="0" anchor="ctr">
            <a:spAutoFit/>
          </a:bodyPr>
          <a:lstStyle/>
          <a:p>
            <a:pPr eaLnBrk="0" hangingPunct="0"/>
            <a:r>
              <a:rPr lang="en-US" sz="2400">
                <a:solidFill>
                  <a:srgbClr val="FFFF00"/>
                </a:solidFill>
              </a:rPr>
              <a:t>Top companies: Most profitable</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www.ritholtz.com/blog/wp-content/uploads/2010/07/Fortune-Global-50.png">
            <a:hlinkClick r:id="rId2"/>
          </p:cNvPr>
          <p:cNvPicPr>
            <a:picLocks noChangeAspect="1" noChangeArrowheads="1"/>
          </p:cNvPicPr>
          <p:nvPr/>
        </p:nvPicPr>
        <p:blipFill>
          <a:blip r:embed="rId3" cstate="print"/>
          <a:srcRect/>
          <a:stretch>
            <a:fillRect/>
          </a:stretch>
        </p:blipFill>
        <p:spPr bwMode="auto">
          <a:xfrm>
            <a:off x="609600" y="381000"/>
            <a:ext cx="8031163" cy="57912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noChangeArrowheads="1"/>
          </p:cNvPicPr>
          <p:nvPr/>
        </p:nvPicPr>
        <p:blipFill>
          <a:blip r:embed="rId2" cstate="print"/>
          <a:srcRect/>
          <a:stretch>
            <a:fillRect/>
          </a:stretch>
        </p:blipFill>
        <p:spPr bwMode="auto">
          <a:xfrm>
            <a:off x="914400" y="381000"/>
            <a:ext cx="7620000" cy="588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2" cstate="print"/>
          <a:srcRect/>
          <a:stretch>
            <a:fillRect/>
          </a:stretch>
        </p:blipFill>
        <p:spPr bwMode="auto">
          <a:xfrm>
            <a:off x="609600" y="381000"/>
            <a:ext cx="789305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609600" y="374650"/>
            <a:ext cx="8015288" cy="6178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The image “http://digital.lib.umn.edu/IMAGES/reference/es/es1013_3283_2407_011.jpg” cannot be displayed, because it contains errors."/>
          <p:cNvPicPr>
            <a:picLocks noChangeAspect="1" noChangeArrowheads="1"/>
          </p:cNvPicPr>
          <p:nvPr/>
        </p:nvPicPr>
        <p:blipFill>
          <a:blip r:embed="rId2" cstate="print"/>
          <a:srcRect/>
          <a:stretch>
            <a:fillRect/>
          </a:stretch>
        </p:blipFill>
        <p:spPr bwMode="auto">
          <a:xfrm>
            <a:off x="1295400" y="0"/>
            <a:ext cx="4572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solidFill>
                  <a:srgbClr val="FFFF00"/>
                </a:solidFill>
              </a:rPr>
              <a:t>Rice</a:t>
            </a:r>
          </a:p>
        </p:txBody>
      </p:sp>
      <p:sp>
        <p:nvSpPr>
          <p:cNvPr id="15363" name="Rectangle 3"/>
          <p:cNvSpPr>
            <a:spLocks noGrp="1" noChangeArrowheads="1"/>
          </p:cNvSpPr>
          <p:nvPr>
            <p:ph type="body" idx="1"/>
          </p:nvPr>
        </p:nvSpPr>
        <p:spPr/>
        <p:txBody>
          <a:bodyPr/>
          <a:lstStyle/>
          <a:p>
            <a:pPr eaLnBrk="1" hangingPunct="1"/>
            <a:r>
              <a:rPr lang="en-US" smtClean="0">
                <a:solidFill>
                  <a:srgbClr val="FFFF00"/>
                </a:solidFill>
              </a:rPr>
              <a:t>Third major crop in international trade</a:t>
            </a:r>
          </a:p>
          <a:p>
            <a:pPr eaLnBrk="1" hangingPunct="1"/>
            <a:r>
              <a:rPr lang="en-US" smtClean="0">
                <a:solidFill>
                  <a:srgbClr val="FFFF00"/>
                </a:solidFill>
              </a:rPr>
              <a:t>Major surpluses produced in East and Southeast Asia</a:t>
            </a:r>
          </a:p>
          <a:p>
            <a:pPr eaLnBrk="1" hangingPunct="1"/>
            <a:r>
              <a:rPr lang="en-US" smtClean="0">
                <a:solidFill>
                  <a:srgbClr val="FFFF00"/>
                </a:solidFill>
              </a:rPr>
              <a:t>Middle East a consumer of both wheat and rice.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Worldwide_Rice_Production.png"/>
          <p:cNvPicPr>
            <a:picLocks noChangeAspect="1"/>
          </p:cNvPicPr>
          <p:nvPr/>
        </p:nvPicPr>
        <p:blipFill>
          <a:blip r:embed="rId2" cstate="print"/>
          <a:srcRect/>
          <a:stretch>
            <a:fillRect/>
          </a:stretch>
        </p:blipFill>
        <p:spPr bwMode="auto">
          <a:xfrm>
            <a:off x="0" y="1752600"/>
            <a:ext cx="8953500" cy="4200525"/>
          </a:xfrm>
          <a:prstGeom prst="rect">
            <a:avLst/>
          </a:prstGeom>
          <a:noFill/>
          <a:ln w="9525">
            <a:noFill/>
            <a:miter lim="800000"/>
            <a:headEnd/>
            <a:tailEnd/>
          </a:ln>
        </p:spPr>
      </p:pic>
      <p:sp>
        <p:nvSpPr>
          <p:cNvPr id="16387" name="Rectangle 7"/>
          <p:cNvSpPr>
            <a:spLocks noChangeArrowheads="1"/>
          </p:cNvSpPr>
          <p:nvPr/>
        </p:nvSpPr>
        <p:spPr bwMode="auto">
          <a:xfrm>
            <a:off x="457200" y="6096000"/>
            <a:ext cx="3300413" cy="369888"/>
          </a:xfrm>
          <a:prstGeom prst="rect">
            <a:avLst/>
          </a:prstGeom>
          <a:noFill/>
          <a:ln w="9525">
            <a:noFill/>
            <a:miter lim="800000"/>
            <a:headEnd/>
            <a:tailEnd/>
          </a:ln>
        </p:spPr>
        <p:txBody>
          <a:bodyPr wrap="none">
            <a:spAutoFit/>
          </a:bodyPr>
          <a:lstStyle/>
          <a:p>
            <a:r>
              <a:rPr lang="en-US">
                <a:solidFill>
                  <a:srgbClr val="FFFF00"/>
                </a:solidFill>
              </a:rPr>
              <a:t>http://chartsbin.com/view/1009</a:t>
            </a:r>
          </a:p>
        </p:txBody>
      </p:sp>
      <p:sp>
        <p:nvSpPr>
          <p:cNvPr id="16388" name="Title 8"/>
          <p:cNvSpPr>
            <a:spLocks noGrp="1"/>
          </p:cNvSpPr>
          <p:nvPr>
            <p:ph type="title"/>
          </p:nvPr>
        </p:nvSpPr>
        <p:spPr/>
        <p:txBody>
          <a:bodyPr/>
          <a:lstStyle/>
          <a:p>
            <a:r>
              <a:rPr lang="en-US" smtClean="0">
                <a:solidFill>
                  <a:srgbClr val="FFFF00"/>
                </a:solidFill>
              </a:rPr>
              <a:t>Worldwide Rice Production 2011</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cstate="print"/>
          <a:srcRect/>
          <a:stretch>
            <a:fillRect/>
          </a:stretch>
        </p:blipFill>
        <p:spPr bwMode="auto">
          <a:xfrm>
            <a:off x="762000" y="484188"/>
            <a:ext cx="7851775" cy="6069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2" cstate="print"/>
          <a:srcRect/>
          <a:stretch>
            <a:fillRect/>
          </a:stretch>
        </p:blipFill>
        <p:spPr bwMode="auto">
          <a:xfrm>
            <a:off x="609600" y="368300"/>
            <a:ext cx="7908925" cy="6108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noChangeArrowheads="1"/>
          </p:cNvPicPr>
          <p:nvPr/>
        </p:nvPicPr>
        <p:blipFill>
          <a:blip r:embed="rId2" cstate="print"/>
          <a:srcRect/>
          <a:stretch>
            <a:fillRect/>
          </a:stretch>
        </p:blipFill>
        <p:spPr bwMode="auto">
          <a:xfrm>
            <a:off x="304800" y="258763"/>
            <a:ext cx="8534400" cy="6599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5"/>
          <p:cNvSpPr txBox="1">
            <a:spLocks noChangeArrowheads="1"/>
          </p:cNvSpPr>
          <p:nvPr/>
        </p:nvSpPr>
        <p:spPr bwMode="auto">
          <a:xfrm>
            <a:off x="0" y="228600"/>
            <a:ext cx="9144000" cy="6862763"/>
          </a:xfrm>
          <a:prstGeom prst="rect">
            <a:avLst/>
          </a:prstGeom>
          <a:noFill/>
          <a:ln w="9525">
            <a:noFill/>
            <a:miter lim="800000"/>
            <a:headEnd/>
            <a:tailEnd/>
          </a:ln>
        </p:spPr>
        <p:txBody>
          <a:bodyPr>
            <a:spAutoFit/>
          </a:bodyPr>
          <a:lstStyle/>
          <a:p>
            <a:pPr>
              <a:defRPr/>
            </a:pPr>
            <a:r>
              <a:rPr lang="en-US" sz="2800" dirty="0">
                <a:solidFill>
                  <a:srgbClr val="FFFF00"/>
                </a:solidFill>
              </a:rPr>
              <a:t>Commodity - This refers to any product that is essentially undifferentiated. This means that there is no difference in the product regardless of which company you buy from. Milk is generally said to be a commodity. As long as the product meets the health guidelines for milk, there is really no difference between producers or sellers.</a:t>
            </a:r>
            <a:r>
              <a:rPr lang="en-US" sz="2800" dirty="0"/>
              <a:t> </a:t>
            </a:r>
            <a:r>
              <a:rPr lang="en-US" sz="2800" dirty="0">
                <a:solidFill>
                  <a:srgbClr val="FFFF00"/>
                </a:solidFill>
              </a:rPr>
              <a:t>Trade goods, goods -- (articles of commerce). </a:t>
            </a:r>
          </a:p>
          <a:p>
            <a:pPr>
              <a:defRPr/>
            </a:pPr>
            <a:endParaRPr lang="en-US" sz="3200" dirty="0">
              <a:solidFill>
                <a:srgbClr val="FFFF00"/>
              </a:solidFill>
            </a:endParaRPr>
          </a:p>
          <a:p>
            <a:pPr marL="514350" indent="-514350">
              <a:buFontTx/>
              <a:buAutoNum type="arabicPeriod"/>
              <a:defRPr/>
            </a:pPr>
            <a:r>
              <a:rPr lang="en-US" sz="3200" dirty="0">
                <a:solidFill>
                  <a:srgbClr val="FFFF00"/>
                </a:solidFill>
              </a:rPr>
              <a:t>Oil/Petroleum Products </a:t>
            </a:r>
          </a:p>
          <a:p>
            <a:pPr marL="514350" indent="-514350">
              <a:buFontTx/>
              <a:buAutoNum type="arabicPeriod"/>
              <a:defRPr/>
            </a:pPr>
            <a:r>
              <a:rPr lang="en-US" sz="3200" dirty="0">
                <a:solidFill>
                  <a:srgbClr val="FFFF00"/>
                </a:solidFill>
              </a:rPr>
              <a:t>Coffee</a:t>
            </a:r>
          </a:p>
          <a:p>
            <a:pPr marL="514350" indent="-514350">
              <a:buFontTx/>
              <a:buAutoNum type="arabicPeriod"/>
              <a:defRPr/>
            </a:pPr>
            <a:r>
              <a:rPr lang="en-US" sz="3200" dirty="0">
                <a:solidFill>
                  <a:srgbClr val="FFFF00"/>
                </a:solidFill>
              </a:rPr>
              <a:t>Steel and Infrastructure </a:t>
            </a:r>
          </a:p>
          <a:p>
            <a:pPr marL="514350" indent="-514350">
              <a:buFontTx/>
              <a:buAutoNum type="arabicPeriod"/>
              <a:defRPr/>
            </a:pPr>
            <a:r>
              <a:rPr lang="en-US" sz="3200" dirty="0">
                <a:solidFill>
                  <a:srgbClr val="FFFF00"/>
                </a:solidFill>
              </a:rPr>
              <a:t>Gold </a:t>
            </a:r>
          </a:p>
          <a:p>
            <a:pPr marL="514350" indent="-514350">
              <a:buFontTx/>
              <a:buAutoNum type="arabicPeriod"/>
              <a:defRPr/>
            </a:pPr>
            <a:r>
              <a:rPr lang="en-US" sz="3200" dirty="0">
                <a:solidFill>
                  <a:srgbClr val="FFFF00"/>
                </a:solidFill>
              </a:rPr>
              <a:t>Wheat</a:t>
            </a:r>
          </a:p>
          <a:p>
            <a:pPr>
              <a:defRPr/>
            </a:pPr>
            <a:endParaRPr lang="en-US" sz="3200" dirty="0">
              <a:solidFill>
                <a:srgbClr val="FFFF00"/>
              </a:solidFill>
            </a:endParaRPr>
          </a:p>
          <a:p>
            <a:pPr>
              <a:defRPr/>
            </a:pPr>
            <a:endParaRPr lang="en-US" sz="2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mtClean="0">
                <a:solidFill>
                  <a:srgbClr val="FFFF00"/>
                </a:solidFill>
              </a:rPr>
              <a:t>Geography of fowl</a:t>
            </a:r>
          </a:p>
        </p:txBody>
      </p:sp>
      <p:sp>
        <p:nvSpPr>
          <p:cNvPr id="20483" name="Rectangle 3"/>
          <p:cNvSpPr>
            <a:spLocks noGrp="1" noChangeArrowheads="1"/>
          </p:cNvSpPr>
          <p:nvPr>
            <p:ph type="body" idx="1"/>
          </p:nvPr>
        </p:nvSpPr>
        <p:spPr/>
        <p:txBody>
          <a:bodyPr/>
          <a:lstStyle/>
          <a:p>
            <a:pPr eaLnBrk="1" hangingPunct="1"/>
            <a:r>
              <a:rPr lang="en-US" smtClean="0">
                <a:solidFill>
                  <a:srgbClr val="FFFF00"/>
                </a:solidFill>
              </a:rPr>
              <a:t>There are a huge number of birds raised for human consumption</a:t>
            </a:r>
          </a:p>
          <a:p>
            <a:pPr eaLnBrk="1" hangingPunct="1"/>
            <a:r>
              <a:rPr lang="en-US" smtClean="0">
                <a:solidFill>
                  <a:srgbClr val="FFFF00"/>
                </a:solidFill>
              </a:rPr>
              <a:t>Nearly all parts of the world produce poultry</a:t>
            </a:r>
          </a:p>
          <a:p>
            <a:pPr eaLnBrk="1" hangingPunct="1"/>
            <a:r>
              <a:rPr lang="en-US" smtClean="0">
                <a:solidFill>
                  <a:srgbClr val="FFFF00"/>
                </a:solidFill>
              </a:rPr>
              <a:t>The production of poultry in the United States is highly industrialized</a:t>
            </a:r>
          </a:p>
          <a:p>
            <a:pPr eaLnBrk="1" hangingPunct="1"/>
            <a:r>
              <a:rPr lang="en-US" smtClean="0">
                <a:solidFill>
                  <a:srgbClr val="FFFF00"/>
                </a:solidFill>
              </a:rPr>
              <a:t>The production in the United States is highly concentrated</a:t>
            </a:r>
          </a:p>
          <a:p>
            <a:pPr eaLnBrk="1" hangingPunct="1"/>
            <a:endParaRPr lang="en-US" smtClean="0">
              <a:solidFill>
                <a:srgbClr val="FFFF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solidFill>
                  <a:srgbClr val="FFFF00"/>
                </a:solidFill>
              </a:rPr>
              <a:t>Global Poultry Exports</a:t>
            </a:r>
          </a:p>
        </p:txBody>
      </p:sp>
      <p:pic>
        <p:nvPicPr>
          <p:cNvPr id="21507" name="Picture 6" descr="http://www.efeedlink.com/CPS/images/2011/January/fbw%201%20focus%201.jpg"/>
          <p:cNvPicPr>
            <a:picLocks noChangeAspect="1" noChangeArrowheads="1"/>
          </p:cNvPicPr>
          <p:nvPr/>
        </p:nvPicPr>
        <p:blipFill>
          <a:blip r:embed="rId2" cstate="print"/>
          <a:srcRect/>
          <a:stretch>
            <a:fillRect/>
          </a:stretch>
        </p:blipFill>
        <p:spPr bwMode="auto">
          <a:xfrm>
            <a:off x="381000" y="1524000"/>
            <a:ext cx="822960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2" cstate="print"/>
          <a:srcRect/>
          <a:stretch>
            <a:fillRect/>
          </a:stretch>
        </p:blipFill>
        <p:spPr bwMode="auto">
          <a:xfrm>
            <a:off x="685800" y="609600"/>
            <a:ext cx="8027988" cy="551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2" cstate="print"/>
          <a:srcRect/>
          <a:stretch>
            <a:fillRect/>
          </a:stretch>
        </p:blipFill>
        <p:spPr bwMode="auto">
          <a:xfrm>
            <a:off x="609600" y="366713"/>
            <a:ext cx="8004175" cy="6186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Map of Number of Broilers and Other Meat-Type Chickens Sold: 2007"/>
          <p:cNvPicPr>
            <a:picLocks noChangeAspect="1" noChangeArrowheads="1"/>
          </p:cNvPicPr>
          <p:nvPr/>
        </p:nvPicPr>
        <p:blipFill>
          <a:blip r:embed="rId2" cstate="print"/>
          <a:srcRect/>
          <a:stretch>
            <a:fillRect/>
          </a:stretch>
        </p:blipFill>
        <p:spPr bwMode="auto">
          <a:xfrm>
            <a:off x="990600" y="609600"/>
            <a:ext cx="75184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Map of Layers - Inventory: 2007"/>
          <p:cNvPicPr>
            <a:picLocks noChangeAspect="1" noChangeArrowheads="1"/>
          </p:cNvPicPr>
          <p:nvPr/>
        </p:nvPicPr>
        <p:blipFill>
          <a:blip r:embed="rId2" cstate="print"/>
          <a:srcRect/>
          <a:stretch>
            <a:fillRect/>
          </a:stretch>
        </p:blipFill>
        <p:spPr bwMode="auto">
          <a:xfrm>
            <a:off x="685800" y="304800"/>
            <a:ext cx="7616825"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http://www.mdchick.umd.edu/files/chickenhouse.11.jpg"/>
          <p:cNvPicPr>
            <a:picLocks noChangeAspect="1" noChangeArrowheads="1"/>
          </p:cNvPicPr>
          <p:nvPr/>
        </p:nvPicPr>
        <p:blipFill>
          <a:blip r:embed="rId2" cstate="print"/>
          <a:srcRect/>
          <a:stretch>
            <a:fillRect/>
          </a:stretch>
        </p:blipFill>
        <p:spPr bwMode="auto">
          <a:xfrm>
            <a:off x="228600" y="762000"/>
            <a:ext cx="4619625" cy="3038475"/>
          </a:xfrm>
          <a:prstGeom prst="rect">
            <a:avLst/>
          </a:prstGeom>
          <a:noFill/>
          <a:ln w="9525">
            <a:noFill/>
            <a:miter lim="800000"/>
            <a:headEnd/>
            <a:tailEnd/>
          </a:ln>
        </p:spPr>
      </p:pic>
      <p:pic>
        <p:nvPicPr>
          <p:cNvPr id="27651" name="Picture 6" descr="http://www.accuval.net/insights/industryinsights/_images/features_minisite/poultry_chart_2.jpg"/>
          <p:cNvPicPr>
            <a:picLocks noChangeAspect="1" noChangeArrowheads="1"/>
          </p:cNvPicPr>
          <p:nvPr/>
        </p:nvPicPr>
        <p:blipFill>
          <a:blip r:embed="rId3" cstate="print"/>
          <a:srcRect/>
          <a:stretch>
            <a:fillRect/>
          </a:stretch>
        </p:blipFill>
        <p:spPr bwMode="auto">
          <a:xfrm>
            <a:off x="4343400" y="3838575"/>
            <a:ext cx="4391025" cy="3019425"/>
          </a:xfrm>
          <a:prstGeom prst="rect">
            <a:avLst/>
          </a:prstGeom>
          <a:noFill/>
          <a:ln w="9525">
            <a:noFill/>
            <a:miter lim="800000"/>
            <a:headEnd/>
            <a:tailEnd/>
          </a:ln>
        </p:spPr>
      </p:pic>
      <p:sp>
        <p:nvSpPr>
          <p:cNvPr id="27652" name="Rectangle 4"/>
          <p:cNvSpPr>
            <a:spLocks noChangeArrowheads="1"/>
          </p:cNvSpPr>
          <p:nvPr/>
        </p:nvSpPr>
        <p:spPr bwMode="auto">
          <a:xfrm>
            <a:off x="1219200" y="3962400"/>
            <a:ext cx="1992313" cy="369888"/>
          </a:xfrm>
          <a:prstGeom prst="rect">
            <a:avLst/>
          </a:prstGeom>
          <a:noFill/>
          <a:ln w="9525">
            <a:noFill/>
            <a:miter lim="800000"/>
            <a:headEnd/>
            <a:tailEnd/>
          </a:ln>
        </p:spPr>
        <p:txBody>
          <a:bodyPr wrap="none">
            <a:spAutoFit/>
          </a:bodyPr>
          <a:lstStyle/>
          <a:p>
            <a:r>
              <a:rPr lang="en-US">
                <a:solidFill>
                  <a:srgbClr val="FFFF00"/>
                </a:solidFill>
              </a:rPr>
              <a:t>mdchick.umd.edu</a:t>
            </a:r>
          </a:p>
        </p:txBody>
      </p:sp>
      <p:sp>
        <p:nvSpPr>
          <p:cNvPr id="27653" name="Rectangle 7"/>
          <p:cNvSpPr>
            <a:spLocks noChangeArrowheads="1"/>
          </p:cNvSpPr>
          <p:nvPr/>
        </p:nvSpPr>
        <p:spPr bwMode="auto">
          <a:xfrm>
            <a:off x="2819400" y="6324600"/>
            <a:ext cx="1350963" cy="369888"/>
          </a:xfrm>
          <a:prstGeom prst="rect">
            <a:avLst/>
          </a:prstGeom>
          <a:noFill/>
          <a:ln w="9525">
            <a:noFill/>
            <a:miter lim="800000"/>
            <a:headEnd/>
            <a:tailEnd/>
          </a:ln>
        </p:spPr>
        <p:txBody>
          <a:bodyPr wrap="none">
            <a:spAutoFit/>
          </a:bodyPr>
          <a:lstStyle/>
          <a:p>
            <a:r>
              <a:rPr lang="en-US">
                <a:solidFill>
                  <a:srgbClr val="FFFF00"/>
                </a:solidFill>
              </a:rPr>
              <a:t>accuval.net</a:t>
            </a:r>
          </a:p>
        </p:txBody>
      </p:sp>
      <p:pic>
        <p:nvPicPr>
          <p:cNvPr id="27654" name="Picture 10" descr="http://baltimoregon.files.wordpress.com/2008/11/dsc01202.jpg"/>
          <p:cNvPicPr>
            <a:picLocks noChangeAspect="1" noChangeArrowheads="1"/>
          </p:cNvPicPr>
          <p:nvPr/>
        </p:nvPicPr>
        <p:blipFill>
          <a:blip r:embed="rId4" cstate="print"/>
          <a:srcRect/>
          <a:stretch>
            <a:fillRect/>
          </a:stretch>
        </p:blipFill>
        <p:spPr bwMode="auto">
          <a:xfrm>
            <a:off x="5105400" y="228600"/>
            <a:ext cx="3860800" cy="2895600"/>
          </a:xfrm>
          <a:prstGeom prst="rect">
            <a:avLst/>
          </a:prstGeom>
          <a:noFill/>
          <a:ln w="9525">
            <a:noFill/>
            <a:miter lim="800000"/>
            <a:headEnd/>
            <a:tailEnd/>
          </a:ln>
        </p:spPr>
      </p:pic>
      <p:sp>
        <p:nvSpPr>
          <p:cNvPr id="27655" name="Rectangle 9"/>
          <p:cNvSpPr>
            <a:spLocks noChangeArrowheads="1"/>
          </p:cNvSpPr>
          <p:nvPr/>
        </p:nvSpPr>
        <p:spPr bwMode="auto">
          <a:xfrm>
            <a:off x="5410200" y="3200400"/>
            <a:ext cx="2017713" cy="369888"/>
          </a:xfrm>
          <a:prstGeom prst="rect">
            <a:avLst/>
          </a:prstGeom>
          <a:noFill/>
          <a:ln w="9525">
            <a:noFill/>
            <a:miter lim="800000"/>
            <a:headEnd/>
            <a:tailEnd/>
          </a:ln>
        </p:spPr>
        <p:txBody>
          <a:bodyPr wrap="none">
            <a:spAutoFit/>
          </a:bodyPr>
          <a:lstStyle/>
          <a:p>
            <a:r>
              <a:rPr lang="en-US">
                <a:solidFill>
                  <a:srgbClr val="FFFF00"/>
                </a:solidFill>
              </a:rPr>
              <a:t>baltimoregon.com</a:t>
            </a:r>
          </a:p>
        </p:txBody>
      </p:sp>
      <p:sp>
        <p:nvSpPr>
          <p:cNvPr id="27656" name="AutoShape 12" descr="data:image/jpg;base64,/9j/4AAQSkZJRgABAQAAAQABAAD/2wCEAAkGBhASEBQREhIVFBUPGSIWFhQXGRcbGRgeGhoeGx4mIxwfIDIgIBkvJR4cKzshLzMtLC4tHyEyNTEwNTI3MysBCQoKDQsNGQ4OGSkkHyQ1NTQ1NTQ1MS00LzE0MSwsLTQsLTQpNTQ1LywsLzQsNC8sLCw0NCw0LSw0LCw0NCwtLP/AABEIACgAoAMBIgACEQEDEQH/xAAbAAABBQEBAAAAAAAAAAAAAAAAAwQFBgcBAv/EADcQAAIBAgQDBQUGBwEAAAAAAAECAwQRAAUSIQYxQRMiUYHwB2FxkcIUFSNCgqEyUmKxssHRJP/EABsBAAEFAQEAAAAAAAAAAAAAAAUBAgMEBgAH/8QAKxEAAQMCBAUDBQEAAAAAAAAAAQACAwQRBRIhMRMUIkFRFTJhUnGRodEj/9oADAMBAAIRAxEAPwCmPyProMN+GOFTmeY/ZJJxCACy90ksAbkL01Wvz8OvLDluR9dBj1wXm6UucxSzMscemRe0bZRqRt7/ABIwLpPetfjYPABB7q+cF8PUFVWywwRo1DlxVFBAb7TNYlpHb84HIKe73gQMabS8N0UUgljpYI5FuA6RRqwvsdwL4xf2Y8Wfd1FpFHNO80hZmV4uz3RSLHUbAJYsSLLfvEcsXXIfbTTVErU/2WoE6nuxRaJtdudmU6dud+XgTi9qSVlNAAtFxkHtfzASxyq6hZssnQobfxwVCaQRf+rY9LqPHBH7YK+oZmp6QQwgalaSKeV3UXuw0aYxa3IsBc21HFd4ppa7NqaKvZ4tMHbgWjZCwhUym9r2U9mdIbkxNzuMKG7gpWuyuDh2UChuvrwGFOvn9WG9M10v7v8AQw46+f1YDEWK9DYczQU7yPIaqskMdNHrZFDNdgoANwNz1J6e44QynLKiqqjRxJ+MrMjgnZNFgxYjkoI59drYt/sXqiuYyJfaWD90dSP2LYuWYR0WQwVmYN35ayVnF7BnZiSkY/pG5J+JwQip2PYCVmq3Ep4Z3xi1uyyTiTJZqCeOCoeIyTAsFjYtYButwCL9PGxwzXkPXQ4m+GOAK/N+0zSonjiapc9lrBOsg2sBcaUFrDmbDl4oRcE5kYZpewNqd+yK370jBuzOgW7ygn+LYW5YjmpjfoCsUOKt4Z5h2qYUVHJPNHBEAXnbQtzYXKg7nwsDjxUxPFO8EqlJIW0up6HVfzBG4PUYuPD/AAv935vRrmDd6oBam7Ekr2ospVyQDaxHLa554X9qFHRz5mKWlif7ymKEsTpidAhaxJPOwG4HMYcKXo13UT8ZAqOnVioo9fI4452ProMStNwfWH7aG7NGypFeVS176kZ7Kw2uFBPyGEeF+GKzMlZqZBoTYyOdKXsO6DYkt5bdcV+Xk8In6nTEE5tklPlVQlOlY0f/AJ5X0LICDYhyNxzFyDbDVDcevA40Wr4cqKjhmKjjQmft+z08wrLUMrEkflG5v4YqVRwNWRzVECNDMaGMSysj2ChlcgEMAddlJt8N98Ty0xsCxUKTFmlzhMfsog+vkMeuvn9WPTZdUCkjrWjtTzHSkl13PLle4BKkX92PAO/n9WKbmOZ7gjcNRHOLxm64fXyGInN+0jdJ4jZ6d9YPgQ1wfIgYlj6+Qx5njvt7/qw6J+RwKjq4BUQmMqS9ji0lTXSLUUsMhYmVLsQEG9wIjdZEBI25iwO9trhLxZla55C8b08EVGrU7SIQA7SKzflGnslNxqH5m32scZFw3lMH3jTw1TEQyMAzA6djcDfpvbfE3lWaVGXVEuXJHBH2kzRSVMkSOzKDsPxmEYSxBttzBJwXuHHdYNzHRktcNQtsqfaDBDImiK9Cx0tXJtCkjMduVivjILgMbHe+Iz2g5tT0eT/Z4JbtXgrGxa7Sh2DTPqGxJDkk8u9iJzLhfiA08gSqKRRxMRCRTt21hcKsUUelAdxbU17jEF7TaJKaLKKIsC9LA5a/O7CMf5LJb4Ya7pBIToWiSRrT3KrES2X14DCvXz+rCauLevAYU6+f1YDHdehNsGiysHsyqhHm0BJsHV0PmhI/cDGmcdZZS5nTy0oKNPSlZUDXADEalBPPs2F1JHv6jGJUk5jnhkBtodd/jcf7w8zniSaDM45wTaSIJIv8yhj+42IwVpT/AJrHYuw81p3AWuZdnkEmXUssNBqeF7R0iFVEEq6421MbBVF271id72viI4Yzuoo6TOZKhozPBPJNZCSl2hRltffTy9+M4z3iaennD006qazd0tqBa1g4HQnYeQ54iYHqzFMhqWtVktL3QdRI39/TEz5Wx+4qjBSTVF+GL2Wvcd0zzVGT1wZNFLKnakkAkzvCBYdeuOZ3lcaZ/TV7NYyypBGLizL9nlLn4htAxk9W9XJHHG9W5SCxRbAWKgadwbm3vwVhqppo5pap2aA/hm1tJ1c9jzxHzMXlWvSav6f2P6tqz+hSCgziXUpetDybdF7JY1B+RPmcRedmupIaagygRotFCZZppNIjJsQBc7FydTH9JO2MwerqmWVWqpWFULS30G40kfy7Cw6YKyqqZYeweqmaO1tN13AA2Jtcj44bzUaf6PVeB+VsXsqz6MZRTvNKNc8jjU3NneVj8yScVngbJZoKnO6WWTtJZ4wUkYj8XWJtLX/UL+BvigqZVp1pVldYkfWoAW4YPcHVa/PfDjNeK6tSKgTaXCiLVpBuGN9/MXHgSfHCtqY3EAJkmFVMbS9wFh8q6e02kSk4dpKIMrMkkaGx5sAzNb3ar4oUHLz+rCPEWdCoMFLG5kjpe8z89TfHqeZv4scOEH9/qxXrDqAimBRkNc/yg+vkMdJ38/qwYMUQtE42ChqqgeqnhpogDJMwVbm1ifH3f8xMfftYK6ipc1sgpJ0ZpHQB9FwDqfk8ZAFzvcDnjmDBeLQNHwsJWvL53uPlb5xtxtHQQRSLE1Q9S2iGKIjU5KlhawN15bgHmOeKLnXBM8+W1FXXaTXV8kIULa0C9qqJGp3tbUbkHzNrkwYnsqCoK8LOMzbL1nEf4zwq0oLAG2qPlY3K2HxxbZvYvmqglZaWS29tUqk736oR++DBiERseLkInJVTQ5cjiNAqnm+S1NLJ2FVEY2IuL2KsLHdWGzD+3XEbHlUanUBvY9T4D/uDBihMOE4tbstDQOFXEJJgCQlUyyMPrCi9+f6sOVG3rwOOYMVy4ndFGRsZfKLLp5evAY718/qwYMInrg5evA4G9fIY5gwi5ejz8/qxxeXrwODBhVyD6+Qx66+f1YMGEXL/2Q=="/>
          <p:cNvSpPr>
            <a:spLocks noChangeAspect="1" noChangeArrowheads="1"/>
          </p:cNvSpPr>
          <p:nvPr/>
        </p:nvSpPr>
        <p:spPr bwMode="auto">
          <a:xfrm>
            <a:off x="77788" y="-182563"/>
            <a:ext cx="1524000" cy="381001"/>
          </a:xfrm>
          <a:prstGeom prst="rect">
            <a:avLst/>
          </a:prstGeom>
          <a:noFill/>
          <a:ln w="9525">
            <a:noFill/>
            <a:miter lim="800000"/>
            <a:headEnd/>
            <a:tailEnd/>
          </a:ln>
        </p:spPr>
        <p:txBody>
          <a:bodyPr/>
          <a:lstStyle/>
          <a:p>
            <a:endParaRPr lang="en-US"/>
          </a:p>
        </p:txBody>
      </p:sp>
      <p:pic>
        <p:nvPicPr>
          <p:cNvPr id="27657" name="Picture 14" descr="http://files.couponmountain.com/images/default/merchants/4125/b_logo.gif"/>
          <p:cNvPicPr>
            <a:picLocks noChangeAspect="1" noChangeArrowheads="1"/>
          </p:cNvPicPr>
          <p:nvPr/>
        </p:nvPicPr>
        <p:blipFill>
          <a:blip r:embed="rId5" cstate="print"/>
          <a:srcRect/>
          <a:stretch>
            <a:fillRect/>
          </a:stretch>
        </p:blipFill>
        <p:spPr bwMode="auto">
          <a:xfrm>
            <a:off x="533400" y="4572000"/>
            <a:ext cx="1905000" cy="476250"/>
          </a:xfrm>
          <a:prstGeom prst="rect">
            <a:avLst/>
          </a:prstGeom>
          <a:noFill/>
          <a:ln w="9525">
            <a:noFill/>
            <a:miter lim="800000"/>
            <a:headEnd/>
            <a:tailEnd/>
          </a:ln>
        </p:spPr>
      </p:pic>
      <p:pic>
        <p:nvPicPr>
          <p:cNvPr id="27658" name="Picture 16" descr="http://www.organicauthority.com/blog/wp-content/uploads/2010/01/tyson_chick.jpg"/>
          <p:cNvPicPr>
            <a:picLocks noChangeAspect="1" noChangeArrowheads="1"/>
          </p:cNvPicPr>
          <p:nvPr/>
        </p:nvPicPr>
        <p:blipFill>
          <a:blip r:embed="rId6" cstate="print"/>
          <a:srcRect/>
          <a:stretch>
            <a:fillRect/>
          </a:stretch>
        </p:blipFill>
        <p:spPr bwMode="auto">
          <a:xfrm>
            <a:off x="457200" y="5181600"/>
            <a:ext cx="2057400" cy="1543050"/>
          </a:xfrm>
          <a:prstGeom prst="rect">
            <a:avLst/>
          </a:prstGeom>
          <a:noFill/>
          <a:ln w="9525">
            <a:noFill/>
            <a:miter lim="800000"/>
            <a:headEnd/>
            <a:tailEnd/>
          </a:ln>
        </p:spPr>
      </p:pic>
      <p:pic>
        <p:nvPicPr>
          <p:cNvPr id="27659" name="Picture 18" descr="http://supersavefoodmarket.com/userfiles/image/perdue1.jpg"/>
          <p:cNvPicPr>
            <a:picLocks noChangeAspect="1" noChangeArrowheads="1"/>
          </p:cNvPicPr>
          <p:nvPr/>
        </p:nvPicPr>
        <p:blipFill>
          <a:blip r:embed="rId7" cstate="print"/>
          <a:srcRect/>
          <a:stretch>
            <a:fillRect/>
          </a:stretch>
        </p:blipFill>
        <p:spPr bwMode="auto">
          <a:xfrm>
            <a:off x="2667000" y="4648200"/>
            <a:ext cx="1500188" cy="99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The image “http://digital.lib.umn.edu/IMAGES/reference/es/0091_3181_4188_013.jpg” cannot be displayed, because it contains errors."/>
          <p:cNvPicPr>
            <a:picLocks noChangeAspect="1" noChangeArrowheads="1"/>
          </p:cNvPicPr>
          <p:nvPr/>
        </p:nvPicPr>
        <p:blipFill>
          <a:blip r:embed="rId2" cstate="print"/>
          <a:srcRect/>
          <a:stretch>
            <a:fillRect/>
          </a:stretch>
        </p:blipFill>
        <p:spPr bwMode="auto">
          <a:xfrm>
            <a:off x="0" y="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81000" y="457200"/>
            <a:ext cx="8229600" cy="1143000"/>
          </a:xfrm>
        </p:spPr>
        <p:txBody>
          <a:bodyPr/>
          <a:lstStyle/>
          <a:p>
            <a:pPr eaLnBrk="1" hangingPunct="1"/>
            <a:r>
              <a:rPr lang="en-US" dirty="0" smtClean="0">
                <a:solidFill>
                  <a:srgbClr val="FFFF00"/>
                </a:solidFill>
              </a:rPr>
              <a:t>Geography of swine</a:t>
            </a:r>
            <a:br>
              <a:rPr lang="en-US" dirty="0" smtClean="0">
                <a:solidFill>
                  <a:srgbClr val="FFFF00"/>
                </a:solidFill>
              </a:rPr>
            </a:br>
            <a:r>
              <a:rPr lang="en-US" dirty="0" smtClean="0">
                <a:solidFill>
                  <a:srgbClr val="FFFF00"/>
                </a:solidFill>
                <a:hlinkClick r:id="rId2"/>
              </a:rPr>
              <a:t>Pork Processing</a:t>
            </a:r>
            <a:br>
              <a:rPr lang="en-US" dirty="0" smtClean="0">
                <a:solidFill>
                  <a:srgbClr val="FFFF00"/>
                </a:solidFill>
                <a:hlinkClick r:id="rId2"/>
              </a:rPr>
            </a:br>
            <a:r>
              <a:rPr lang="en-US" dirty="0" smtClean="0">
                <a:solidFill>
                  <a:srgbClr val="FFFF00"/>
                </a:solidFill>
                <a:hlinkClick r:id="rId2"/>
              </a:rPr>
              <a:t>Hog Farm</a:t>
            </a:r>
            <a:endParaRPr lang="en-US" dirty="0" smtClean="0">
              <a:solidFill>
                <a:srgbClr val="FFFF00"/>
              </a:solidFill>
            </a:endParaRPr>
          </a:p>
        </p:txBody>
      </p:sp>
      <p:sp>
        <p:nvSpPr>
          <p:cNvPr id="29699" name="Rectangle 3"/>
          <p:cNvSpPr>
            <a:spLocks noGrp="1" noChangeArrowheads="1"/>
          </p:cNvSpPr>
          <p:nvPr>
            <p:ph type="body" idx="1"/>
          </p:nvPr>
        </p:nvSpPr>
        <p:spPr>
          <a:xfrm>
            <a:off x="381000" y="2057400"/>
            <a:ext cx="8229600" cy="4525963"/>
          </a:xfrm>
        </p:spPr>
        <p:txBody>
          <a:bodyPr/>
          <a:lstStyle/>
          <a:p>
            <a:pPr eaLnBrk="1" hangingPunct="1"/>
            <a:r>
              <a:rPr lang="en-US" dirty="0" smtClean="0">
                <a:solidFill>
                  <a:srgbClr val="FFFF00"/>
                </a:solidFill>
              </a:rPr>
              <a:t>The production of hogs is highly regionalized</a:t>
            </a:r>
          </a:p>
          <a:p>
            <a:pPr eaLnBrk="1" hangingPunct="1"/>
            <a:r>
              <a:rPr lang="en-US" dirty="0" smtClean="0">
                <a:solidFill>
                  <a:srgbClr val="FFFF00"/>
                </a:solidFill>
              </a:rPr>
              <a:t>There are great concentrations in Asia</a:t>
            </a:r>
          </a:p>
          <a:p>
            <a:pPr eaLnBrk="1" hangingPunct="1"/>
            <a:r>
              <a:rPr lang="en-US" dirty="0" smtClean="0">
                <a:solidFill>
                  <a:srgbClr val="FFFF00"/>
                </a:solidFill>
              </a:rPr>
              <a:t>Essentially no hog production in Islamic world</a:t>
            </a:r>
          </a:p>
          <a:p>
            <a:pPr eaLnBrk="1" hangingPunct="1"/>
            <a:r>
              <a:rPr lang="en-US" dirty="0" smtClean="0">
                <a:solidFill>
                  <a:srgbClr val="FFFF00"/>
                </a:solidFill>
              </a:rPr>
              <a:t>New centers of factory farms developing in United States in North Carolina and High Plains. Smithfield Foods.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mtClean="0">
                <a:solidFill>
                  <a:srgbClr val="FFFF00"/>
                </a:solidFill>
              </a:rPr>
              <a:t>Trade in Wheat</a:t>
            </a:r>
          </a:p>
        </p:txBody>
      </p:sp>
      <p:sp>
        <p:nvSpPr>
          <p:cNvPr id="4099" name="Rectangle 3"/>
          <p:cNvSpPr>
            <a:spLocks noGrp="1" noChangeArrowheads="1"/>
          </p:cNvSpPr>
          <p:nvPr>
            <p:ph type="body" idx="1"/>
          </p:nvPr>
        </p:nvSpPr>
        <p:spPr/>
        <p:txBody>
          <a:bodyPr/>
          <a:lstStyle/>
          <a:p>
            <a:pPr eaLnBrk="1" hangingPunct="1"/>
            <a:r>
              <a:rPr lang="en-US" smtClean="0">
                <a:solidFill>
                  <a:srgbClr val="FFFF00"/>
                </a:solidFill>
              </a:rPr>
              <a:t>Wheat is the major food commodity in international trade</a:t>
            </a:r>
          </a:p>
          <a:p>
            <a:pPr eaLnBrk="1" hangingPunct="1"/>
            <a:r>
              <a:rPr lang="en-US" smtClean="0">
                <a:solidFill>
                  <a:srgbClr val="FFFF00"/>
                </a:solidFill>
              </a:rPr>
              <a:t>There are many production areas for wheat</a:t>
            </a:r>
          </a:p>
          <a:p>
            <a:pPr eaLnBrk="1" hangingPunct="1"/>
            <a:r>
              <a:rPr lang="en-US" smtClean="0">
                <a:solidFill>
                  <a:srgbClr val="FFFF00"/>
                </a:solidFill>
              </a:rPr>
              <a:t>The demand for wheat is great and  because local supplies are not adequate</a:t>
            </a:r>
          </a:p>
          <a:p>
            <a:pPr eaLnBrk="1" hangingPunct="1">
              <a:buFontTx/>
              <a:buNone/>
            </a:pPr>
            <a:r>
              <a:rPr lang="en-US" smtClean="0">
                <a:solidFill>
                  <a:srgbClr val="FFFF00"/>
                </a:solidFill>
              </a:rPr>
              <a:t>	production areas have become specialized</a:t>
            </a:r>
          </a:p>
          <a:p>
            <a:pPr eaLnBrk="1" hangingPunct="1"/>
            <a:r>
              <a:rPr lang="en-US" smtClean="0">
                <a:solidFill>
                  <a:srgbClr val="FFFF00"/>
                </a:solidFill>
              </a:rPr>
              <a:t>Wheat is the ideal frontier crop. ie. Montana. </a:t>
            </a:r>
          </a:p>
          <a:p>
            <a:pPr eaLnBrk="1" hangingPunct="1">
              <a:buFontTx/>
              <a:buNone/>
            </a:pPr>
            <a:endParaRPr lang="en-US"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http://www.fao.org/AG/AGAInfo/resources/en/glw/Modelled_maps/pigs_modelled-2005.jpg"/>
          <p:cNvPicPr>
            <a:picLocks noChangeAspect="1" noChangeArrowheads="1"/>
          </p:cNvPicPr>
          <p:nvPr/>
        </p:nvPicPr>
        <p:blipFill>
          <a:blip r:embed="rId2" cstate="print"/>
          <a:srcRect/>
          <a:stretch>
            <a:fillRect/>
          </a:stretch>
        </p:blipFill>
        <p:spPr bwMode="auto">
          <a:xfrm>
            <a:off x="914400" y="685800"/>
            <a:ext cx="778827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2" cstate="print"/>
          <a:srcRect/>
          <a:stretch>
            <a:fillRect/>
          </a:stretch>
        </p:blipFill>
        <p:spPr bwMode="auto">
          <a:xfrm>
            <a:off x="0" y="0"/>
            <a:ext cx="9458325" cy="73152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Map of Hogs and Pigs - Inventory: 2007"/>
          <p:cNvPicPr>
            <a:picLocks noChangeAspect="1" noChangeArrowheads="1"/>
          </p:cNvPicPr>
          <p:nvPr/>
        </p:nvPicPr>
        <p:blipFill>
          <a:blip r:embed="rId2" cstate="print"/>
          <a:srcRect/>
          <a:stretch>
            <a:fillRect/>
          </a:stretch>
        </p:blipFill>
        <p:spPr bwMode="auto">
          <a:xfrm>
            <a:off x="1066800" y="381000"/>
            <a:ext cx="7048500" cy="542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0" y="0"/>
            <a:ext cx="9458325" cy="73152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The image “http://digital.lib.umn.edu/IMAGES/reference/es/0091_3181_4188_042.jpg” cannot be displayed, because it contains errors."/>
          <p:cNvPicPr>
            <a:picLocks noChangeAspect="1" noChangeArrowheads="1"/>
          </p:cNvPicPr>
          <p:nvPr/>
        </p:nvPicPr>
        <p:blipFill>
          <a:blip r:embed="rId2" cstate="print"/>
          <a:srcRect/>
          <a:stretch>
            <a:fillRect/>
          </a:stretch>
        </p:blipFill>
        <p:spPr bwMode="auto">
          <a:xfrm>
            <a:off x="0" y="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The image “http://digital.lib.umn.edu/IMAGES/reference/es/0091_3181_4188_036.jpg” cannot be displayed, because it contains errors."/>
          <p:cNvPicPr>
            <a:picLocks noChangeAspect="1" noChangeArrowheads="1"/>
          </p:cNvPicPr>
          <p:nvPr/>
        </p:nvPicPr>
        <p:blipFill>
          <a:blip r:embed="rId2" cstate="print"/>
          <a:srcRect/>
          <a:stretch>
            <a:fillRect/>
          </a:stretch>
        </p:blipFill>
        <p:spPr bwMode="auto">
          <a:xfrm>
            <a:off x="0" y="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airphotoporkpalacesa"/>
          <p:cNvPicPr>
            <a:picLocks noGrp="1" noChangeAspect="1" noChangeArrowheads="1"/>
          </p:cNvPicPr>
          <p:nvPr>
            <p:ph idx="4294967295"/>
          </p:nvPr>
        </p:nvPicPr>
        <p:blipFill>
          <a:blip r:embed="rId2" cstate="print"/>
          <a:srcRect/>
          <a:stretch>
            <a:fillRect/>
          </a:stretch>
        </p:blipFill>
        <p:spPr>
          <a:xfrm>
            <a:off x="1295400" y="207963"/>
            <a:ext cx="6858000" cy="6650037"/>
          </a:xfr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mtClean="0">
                <a:solidFill>
                  <a:srgbClr val="FFFF00"/>
                </a:solidFill>
              </a:rPr>
              <a:t>Geography of Cattle</a:t>
            </a:r>
          </a:p>
        </p:txBody>
      </p:sp>
      <p:sp>
        <p:nvSpPr>
          <p:cNvPr id="37891" name="Rectangle 3"/>
          <p:cNvSpPr>
            <a:spLocks noGrp="1" noChangeArrowheads="1"/>
          </p:cNvSpPr>
          <p:nvPr>
            <p:ph type="body" idx="1"/>
          </p:nvPr>
        </p:nvSpPr>
        <p:spPr/>
        <p:txBody>
          <a:bodyPr/>
          <a:lstStyle/>
          <a:p>
            <a:pPr eaLnBrk="1" hangingPunct="1"/>
            <a:r>
              <a:rPr lang="en-US" smtClean="0">
                <a:solidFill>
                  <a:srgbClr val="FFFF00"/>
                </a:solidFill>
              </a:rPr>
              <a:t>Distribution of cattle highly regionalized</a:t>
            </a:r>
          </a:p>
          <a:p>
            <a:pPr eaLnBrk="1" hangingPunct="1"/>
            <a:r>
              <a:rPr lang="en-US" smtClean="0">
                <a:solidFill>
                  <a:srgbClr val="FFFF00"/>
                </a:solidFill>
              </a:rPr>
              <a:t>Concentration in India results from cultural patterns</a:t>
            </a:r>
          </a:p>
          <a:p>
            <a:pPr eaLnBrk="1" hangingPunct="1"/>
            <a:r>
              <a:rPr lang="en-US" smtClean="0">
                <a:solidFill>
                  <a:srgbClr val="FFFF00"/>
                </a:solidFill>
              </a:rPr>
              <a:t>Nomadic herding patterns still visible in the geography of cattle.</a:t>
            </a:r>
          </a:p>
          <a:p>
            <a:pPr eaLnBrk="1" hangingPunct="1"/>
            <a:r>
              <a:rPr lang="en-US" smtClean="0">
                <a:solidFill>
                  <a:srgbClr val="FFFF00"/>
                </a:solidFill>
              </a:rPr>
              <a:t>Ranching areas in colonial zones still visible</a:t>
            </a:r>
          </a:p>
          <a:p>
            <a:pPr eaLnBrk="1" hangingPunct="1"/>
            <a:endParaRPr lang="en-US" smtClean="0">
              <a:solidFill>
                <a:srgbClr val="FFFF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http://earthtrends.wri.org/images/maps/9-8_m_GlobalLivestock_md.gif"/>
          <p:cNvPicPr>
            <a:picLocks noChangeAspect="1" noChangeArrowheads="1"/>
          </p:cNvPicPr>
          <p:nvPr/>
        </p:nvPicPr>
        <p:blipFill>
          <a:blip r:embed="rId2" cstate="print"/>
          <a:srcRect/>
          <a:stretch>
            <a:fillRect/>
          </a:stretch>
        </p:blipFill>
        <p:spPr bwMode="auto">
          <a:xfrm>
            <a:off x="304800" y="152400"/>
            <a:ext cx="8305800" cy="3662363"/>
          </a:xfrm>
          <a:prstGeom prst="rect">
            <a:avLst/>
          </a:prstGeom>
          <a:noFill/>
          <a:ln w="9525">
            <a:noFill/>
            <a:miter lim="800000"/>
            <a:headEnd/>
            <a:tailEnd/>
          </a:ln>
        </p:spPr>
      </p:pic>
      <p:pic>
        <p:nvPicPr>
          <p:cNvPr id="38915" name="Picture 6" descr="http://earthtrends.wri.org/images/maps/9-8_m_GlobalLivestock_key.gif"/>
          <p:cNvPicPr>
            <a:picLocks noChangeAspect="1" noChangeArrowheads="1"/>
          </p:cNvPicPr>
          <p:nvPr/>
        </p:nvPicPr>
        <p:blipFill>
          <a:blip r:embed="rId3" cstate="print"/>
          <a:srcRect/>
          <a:stretch>
            <a:fillRect/>
          </a:stretch>
        </p:blipFill>
        <p:spPr bwMode="auto">
          <a:xfrm>
            <a:off x="304800" y="3962400"/>
            <a:ext cx="8074025" cy="914400"/>
          </a:xfrm>
          <a:prstGeom prst="rect">
            <a:avLst/>
          </a:prstGeom>
          <a:noFill/>
          <a:ln w="9525">
            <a:noFill/>
            <a:miter lim="800000"/>
            <a:headEnd/>
            <a:tailEnd/>
          </a:ln>
        </p:spPr>
      </p:pic>
      <p:sp>
        <p:nvSpPr>
          <p:cNvPr id="38916" name="Rectangle 4"/>
          <p:cNvSpPr>
            <a:spLocks noChangeArrowheads="1"/>
          </p:cNvSpPr>
          <p:nvPr/>
        </p:nvSpPr>
        <p:spPr bwMode="auto">
          <a:xfrm>
            <a:off x="457200" y="5181600"/>
            <a:ext cx="8153400" cy="1477963"/>
          </a:xfrm>
          <a:prstGeom prst="rect">
            <a:avLst/>
          </a:prstGeom>
          <a:noFill/>
          <a:ln w="9525">
            <a:noFill/>
            <a:miter lim="800000"/>
            <a:headEnd/>
            <a:tailEnd/>
          </a:ln>
        </p:spPr>
        <p:txBody>
          <a:bodyPr>
            <a:spAutoFit/>
          </a:bodyPr>
          <a:lstStyle/>
          <a:p>
            <a:r>
              <a:rPr lang="en-US" b="1">
                <a:solidFill>
                  <a:srgbClr val="FFFF00"/>
                </a:solidFill>
              </a:rPr>
              <a:t>Map Description</a:t>
            </a:r>
            <a:r>
              <a:rPr lang="en-US">
                <a:solidFill>
                  <a:srgbClr val="FFFF00"/>
                </a:solidFill>
              </a:rPr>
              <a:t/>
            </a:r>
            <a:br>
              <a:rPr lang="en-US">
                <a:solidFill>
                  <a:srgbClr val="FFFF00"/>
                </a:solidFill>
              </a:rPr>
            </a:br>
            <a:r>
              <a:rPr lang="en-US">
                <a:solidFill>
                  <a:srgbClr val="FFFF00"/>
                </a:solidFill>
              </a:rPr>
              <a:t>This map plots density of livestock throughout the world including cattle, sheep and goats, horses, water buffalo, and camels. Densities range from less than 50 head to over 50,000 head of livestock per square kilometer. Some of the highest densities in the world are in the Middle East, Asia, and Australia.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noChangeArrowheads="1"/>
          </p:cNvPicPr>
          <p:nvPr/>
        </p:nvPicPr>
        <p:blipFill>
          <a:blip r:embed="rId2" cstate="print"/>
          <a:srcRect/>
          <a:stretch>
            <a:fillRect/>
          </a:stretch>
        </p:blipFill>
        <p:spPr bwMode="auto">
          <a:xfrm>
            <a:off x="457200" y="452438"/>
            <a:ext cx="8077200" cy="6253162"/>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http://newsimg.bbc.co.uk/media/images/44550000/gif/_44550659_world_wheat466x255.gif"/>
          <p:cNvPicPr>
            <a:picLocks noChangeAspect="1" noChangeArrowheads="1"/>
          </p:cNvPicPr>
          <p:nvPr/>
        </p:nvPicPr>
        <p:blipFill>
          <a:blip r:embed="rId2" cstate="print"/>
          <a:srcRect/>
          <a:stretch>
            <a:fillRect/>
          </a:stretch>
        </p:blipFill>
        <p:spPr bwMode="auto">
          <a:xfrm>
            <a:off x="228600" y="838200"/>
            <a:ext cx="8772525"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Map of Number of Farms with 200 or More Cattle and Calves: 2007"/>
          <p:cNvPicPr>
            <a:picLocks noChangeAspect="1" noChangeArrowheads="1"/>
          </p:cNvPicPr>
          <p:nvPr/>
        </p:nvPicPr>
        <p:blipFill>
          <a:blip r:embed="rId2" cstate="print"/>
          <a:srcRect/>
          <a:stretch>
            <a:fillRect/>
          </a:stretch>
        </p:blipFill>
        <p:spPr bwMode="auto">
          <a:xfrm>
            <a:off x="685800" y="457200"/>
            <a:ext cx="7913688"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Map of Beef Cows - Inventory: 2007"/>
          <p:cNvPicPr>
            <a:picLocks noChangeAspect="1" noChangeArrowheads="1"/>
          </p:cNvPicPr>
          <p:nvPr/>
        </p:nvPicPr>
        <p:blipFill>
          <a:blip r:embed="rId2" cstate="print"/>
          <a:srcRect/>
          <a:stretch>
            <a:fillRect/>
          </a:stretch>
        </p:blipFill>
        <p:spPr bwMode="auto">
          <a:xfrm>
            <a:off x="457200" y="304800"/>
            <a:ext cx="8112125"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Map of Milk Cows - Inventory: 2007"/>
          <p:cNvPicPr>
            <a:picLocks noChangeAspect="1" noChangeArrowheads="1"/>
          </p:cNvPicPr>
          <p:nvPr/>
        </p:nvPicPr>
        <p:blipFill>
          <a:blip r:embed="rId2" cstate="print"/>
          <a:srcRect/>
          <a:stretch>
            <a:fillRect/>
          </a:stretch>
        </p:blipFill>
        <p:spPr bwMode="auto">
          <a:xfrm>
            <a:off x="762000" y="381000"/>
            <a:ext cx="7913688"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Gallant &amp; Birmingham 2005 031"/>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Gallant &amp; Birmingham 2005 032"/>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Gallant &amp; Birmingham 2005 033"/>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Gallant &amp; Birmingham 2005 034"/>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Gallant &amp; Birmingham 2005 035"/>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Gallant &amp; Birmingham 2005 036"/>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Gallant &amp; Birmingham 2005 037"/>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pecad.fas.usda.gov/ogamaps/images/WheatProd.png">
            <a:hlinkClick r:id="rId2"/>
          </p:cNvPr>
          <p:cNvPicPr>
            <a:picLocks noChangeAspect="1" noChangeArrowheads="1"/>
          </p:cNvPicPr>
          <p:nvPr/>
        </p:nvPicPr>
        <p:blipFill>
          <a:blip r:embed="rId3" cstate="print"/>
          <a:srcRect/>
          <a:stretch>
            <a:fillRect/>
          </a:stretch>
        </p:blipFill>
        <p:spPr bwMode="auto">
          <a:xfrm>
            <a:off x="304800" y="762000"/>
            <a:ext cx="85217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Gallant &amp; Birmingham 2005 038"/>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Gallant &amp; Birmingham 2005 039"/>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Gallant &amp; Birmingham 2005 040"/>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Gallant &amp; Birmingham 2005 041"/>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Gallant &amp; Birmingham 2005 042"/>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Gallant &amp; Birmingham 2005 043"/>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descr="Gallant &amp; Birmingham 2005 045"/>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Gallant &amp; Birmingham 2005 046"/>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Gallant &amp; Birmingham 2005 047"/>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Gallant &amp; Birmingham 2005 048"/>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p:cNvPicPr>
            <a:picLocks noChangeAspect="1" noChangeArrowheads="1"/>
          </p:cNvPicPr>
          <p:nvPr/>
        </p:nvPicPr>
        <p:blipFill>
          <a:blip r:embed="rId2" cstate="print"/>
          <a:srcRect/>
          <a:stretch>
            <a:fillRect/>
          </a:stretch>
        </p:blipFill>
        <p:spPr bwMode="auto">
          <a:xfrm>
            <a:off x="609600" y="368300"/>
            <a:ext cx="8007350" cy="6184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smtClean="0">
                <a:solidFill>
                  <a:srgbClr val="FFFF00"/>
                </a:solidFill>
              </a:rPr>
              <a:t>Geography of Vegetable Oil</a:t>
            </a:r>
          </a:p>
        </p:txBody>
      </p:sp>
      <p:sp>
        <p:nvSpPr>
          <p:cNvPr id="61443" name="Rectangle 3"/>
          <p:cNvSpPr>
            <a:spLocks noGrp="1" noChangeArrowheads="1"/>
          </p:cNvSpPr>
          <p:nvPr>
            <p:ph type="body" idx="1"/>
          </p:nvPr>
        </p:nvSpPr>
        <p:spPr/>
        <p:txBody>
          <a:bodyPr/>
          <a:lstStyle/>
          <a:p>
            <a:pPr eaLnBrk="1" hangingPunct="1"/>
            <a:r>
              <a:rPr lang="en-US" smtClean="0">
                <a:solidFill>
                  <a:srgbClr val="FFFF00"/>
                </a:solidFill>
              </a:rPr>
              <a:t>Growing item in international trade</a:t>
            </a:r>
          </a:p>
          <a:p>
            <a:pPr eaLnBrk="1" hangingPunct="1"/>
            <a:r>
              <a:rPr lang="en-US" smtClean="0">
                <a:solidFill>
                  <a:srgbClr val="FFFF00"/>
                </a:solidFill>
              </a:rPr>
              <a:t>Increasing demand for oil in wealthy countries produced colonial trade patterns</a:t>
            </a:r>
          </a:p>
          <a:p>
            <a:pPr eaLnBrk="1" hangingPunct="1"/>
            <a:r>
              <a:rPr lang="en-US" smtClean="0">
                <a:solidFill>
                  <a:srgbClr val="FFFF00"/>
                </a:solidFill>
              </a:rPr>
              <a:t>Major shift  in United States to soy bean production away from traditional crop rotation</a:t>
            </a:r>
          </a:p>
          <a:p>
            <a:pPr eaLnBrk="1" hangingPunct="1"/>
            <a:endParaRPr lang="en-US" smtClean="0">
              <a:solidFill>
                <a:srgbClr val="FFFF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solidFill>
                  <a:srgbClr val="FFFF00"/>
                </a:solidFill>
              </a:rPr>
              <a:t>Soybeans</a:t>
            </a:r>
          </a:p>
        </p:txBody>
      </p:sp>
      <p:sp>
        <p:nvSpPr>
          <p:cNvPr id="62467" name="TextBox 2"/>
          <p:cNvSpPr txBox="1">
            <a:spLocks noChangeArrowheads="1"/>
          </p:cNvSpPr>
          <p:nvPr/>
        </p:nvSpPr>
        <p:spPr bwMode="auto">
          <a:xfrm>
            <a:off x="609600" y="1524000"/>
            <a:ext cx="7697788" cy="1384300"/>
          </a:xfrm>
          <a:prstGeom prst="rect">
            <a:avLst/>
          </a:prstGeom>
          <a:noFill/>
          <a:ln w="9525">
            <a:noFill/>
            <a:miter lim="800000"/>
            <a:headEnd/>
            <a:tailEnd/>
          </a:ln>
        </p:spPr>
        <p:txBody>
          <a:bodyPr wrap="none">
            <a:spAutoFit/>
          </a:bodyPr>
          <a:lstStyle/>
          <a:p>
            <a:r>
              <a:rPr lang="en-US" sz="2800">
                <a:solidFill>
                  <a:srgbClr val="FFFF00"/>
                </a:solidFill>
              </a:rPr>
              <a:t>Archer Daniels Midland </a:t>
            </a:r>
          </a:p>
          <a:p>
            <a:endParaRPr lang="en-US" sz="2800">
              <a:solidFill>
                <a:srgbClr val="FFFF00"/>
              </a:solidFill>
              <a:hlinkClick r:id="rId2"/>
            </a:endParaRPr>
          </a:p>
          <a:p>
            <a:r>
              <a:rPr lang="en-US" sz="2800">
                <a:solidFill>
                  <a:srgbClr val="FFFF00"/>
                </a:solidFill>
                <a:hlinkClick r:id="rId2"/>
              </a:rPr>
              <a:t>http://www.adm.com/en-US/Pages/default.aspx</a:t>
            </a:r>
            <a:endParaRPr lang="en-US" sz="2800">
              <a:solidFill>
                <a:srgbClr val="FFFF00"/>
              </a:solidFill>
            </a:endParaRPr>
          </a:p>
        </p:txBody>
      </p:sp>
      <p:pic>
        <p:nvPicPr>
          <p:cNvPr id="62468" name="Picture 2"/>
          <p:cNvPicPr>
            <a:picLocks noChangeAspect="1" noChangeArrowheads="1"/>
          </p:cNvPicPr>
          <p:nvPr/>
        </p:nvPicPr>
        <p:blipFill>
          <a:blip r:embed="rId3" cstate="print"/>
          <a:srcRect/>
          <a:stretch>
            <a:fillRect/>
          </a:stretch>
        </p:blipFill>
        <p:spPr bwMode="auto">
          <a:xfrm>
            <a:off x="381000" y="3657600"/>
            <a:ext cx="3810000" cy="2971800"/>
          </a:xfrm>
          <a:prstGeom prst="rect">
            <a:avLst/>
          </a:prstGeom>
          <a:noFill/>
          <a:ln w="9525">
            <a:noFill/>
            <a:miter lim="800000"/>
            <a:headEnd/>
            <a:tailEnd/>
          </a:ln>
        </p:spPr>
      </p:pic>
      <p:pic>
        <p:nvPicPr>
          <p:cNvPr id="62469" name="Picture 6"/>
          <p:cNvPicPr>
            <a:picLocks noChangeAspect="1" noChangeArrowheads="1"/>
          </p:cNvPicPr>
          <p:nvPr/>
        </p:nvPicPr>
        <p:blipFill>
          <a:blip r:embed="rId4" cstate="print"/>
          <a:srcRect/>
          <a:stretch>
            <a:fillRect/>
          </a:stretch>
        </p:blipFill>
        <p:spPr bwMode="auto">
          <a:xfrm>
            <a:off x="4648200" y="3429000"/>
            <a:ext cx="4135438" cy="319405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noChangeArrowheads="1"/>
          </p:cNvPicPr>
          <p:nvPr/>
        </p:nvPicPr>
        <p:blipFill>
          <a:blip r:embed="rId2" cstate="print"/>
          <a:srcRect/>
          <a:stretch>
            <a:fillRect/>
          </a:stretch>
        </p:blipFill>
        <p:spPr bwMode="auto">
          <a:xfrm>
            <a:off x="228600" y="1752600"/>
            <a:ext cx="4335463" cy="3348038"/>
          </a:xfrm>
          <a:prstGeom prst="rect">
            <a:avLst/>
          </a:prstGeom>
          <a:noFill/>
          <a:ln w="9525">
            <a:noFill/>
            <a:miter lim="800000"/>
            <a:headEnd/>
            <a:tailEnd/>
          </a:ln>
        </p:spPr>
      </p:pic>
      <p:pic>
        <p:nvPicPr>
          <p:cNvPr id="63491" name="Picture 4"/>
          <p:cNvPicPr>
            <a:picLocks noChangeAspect="1" noChangeArrowheads="1"/>
          </p:cNvPicPr>
          <p:nvPr/>
        </p:nvPicPr>
        <p:blipFill>
          <a:blip r:embed="rId3" cstate="print"/>
          <a:srcRect/>
          <a:stretch>
            <a:fillRect/>
          </a:stretch>
        </p:blipFill>
        <p:spPr bwMode="auto">
          <a:xfrm>
            <a:off x="4724400" y="1752600"/>
            <a:ext cx="4341813" cy="3352800"/>
          </a:xfrm>
          <a:prstGeom prst="rect">
            <a:avLst/>
          </a:prstGeom>
          <a:noFill/>
          <a:ln w="9525">
            <a:noFill/>
            <a:miter lim="800000"/>
            <a:headEnd/>
            <a:tailEnd/>
          </a:ln>
        </p:spPr>
      </p:pic>
      <p:sp>
        <p:nvSpPr>
          <p:cNvPr id="63492" name="Title 4"/>
          <p:cNvSpPr>
            <a:spLocks noGrp="1"/>
          </p:cNvSpPr>
          <p:nvPr>
            <p:ph type="title"/>
          </p:nvPr>
        </p:nvSpPr>
        <p:spPr/>
        <p:txBody>
          <a:bodyPr/>
          <a:lstStyle/>
          <a:p>
            <a:r>
              <a:rPr lang="en-US" smtClean="0">
                <a:solidFill>
                  <a:srgbClr val="FFFF00"/>
                </a:solidFill>
              </a:rPr>
              <a:t>Mixed Crop and Livestock</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Peanuts: Harvested Acreage by County"/>
          <p:cNvPicPr>
            <a:picLocks noChangeAspect="1" noChangeArrowheads="1"/>
          </p:cNvPicPr>
          <p:nvPr/>
        </p:nvPicPr>
        <p:blipFill>
          <a:blip r:embed="rId2" cstate="print"/>
          <a:srcRect/>
          <a:stretch>
            <a:fillRect/>
          </a:stretch>
        </p:blipFill>
        <p:spPr bwMode="auto">
          <a:xfrm>
            <a:off x="762000" y="457200"/>
            <a:ext cx="7543800" cy="5961063"/>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Map of Potatoes, Excluding Sweet Potatoes, Harvested Acres: 2007"/>
          <p:cNvPicPr>
            <a:picLocks noChangeAspect="1" noChangeArrowheads="1"/>
          </p:cNvPicPr>
          <p:nvPr/>
        </p:nvPicPr>
        <p:blipFill>
          <a:blip r:embed="rId2" cstate="print"/>
          <a:srcRect/>
          <a:stretch>
            <a:fillRect/>
          </a:stretch>
        </p:blipFill>
        <p:spPr bwMode="auto">
          <a:xfrm>
            <a:off x="1447800" y="685800"/>
            <a:ext cx="7048500" cy="542925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381000" y="2438400"/>
            <a:ext cx="8229600" cy="1143000"/>
          </a:xfrm>
        </p:spPr>
        <p:txBody>
          <a:bodyPr/>
          <a:lstStyle/>
          <a:p>
            <a:r>
              <a:rPr lang="en-US" smtClean="0">
                <a:solidFill>
                  <a:srgbClr val="FFFF00"/>
                </a:solidFill>
              </a:rPr>
              <a:t>Truck Farming</a:t>
            </a:r>
            <a:br>
              <a:rPr lang="en-US" smtClean="0">
                <a:solidFill>
                  <a:srgbClr val="FFFF00"/>
                </a:solidFill>
              </a:rPr>
            </a:br>
            <a:r>
              <a:rPr lang="en-US" smtClean="0">
                <a:solidFill>
                  <a:srgbClr val="FFFF00"/>
                </a:solidFill>
              </a:rPr>
              <a:t>Crops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Map of Total Acres of Land in Orchards: 2007"/>
          <p:cNvPicPr>
            <a:picLocks noChangeAspect="1" noChangeArrowheads="1"/>
          </p:cNvPicPr>
          <p:nvPr/>
        </p:nvPicPr>
        <p:blipFill>
          <a:blip r:embed="rId2" cstate="print"/>
          <a:srcRect/>
          <a:stretch>
            <a:fillRect/>
          </a:stretch>
        </p:blipFill>
        <p:spPr bwMode="auto">
          <a:xfrm>
            <a:off x="914400" y="685800"/>
            <a:ext cx="7048500" cy="542925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Oranges: Production by Year, US"/>
          <p:cNvPicPr>
            <a:picLocks noChangeAspect="1" noChangeArrowheads="1"/>
          </p:cNvPicPr>
          <p:nvPr/>
        </p:nvPicPr>
        <p:blipFill>
          <a:blip r:embed="rId2" cstate="print"/>
          <a:srcRect/>
          <a:stretch>
            <a:fillRect/>
          </a:stretch>
        </p:blipFill>
        <p:spPr bwMode="auto">
          <a:xfrm>
            <a:off x="228600" y="228600"/>
            <a:ext cx="4338638" cy="3352800"/>
          </a:xfrm>
          <a:prstGeom prst="rect">
            <a:avLst/>
          </a:prstGeom>
          <a:noFill/>
          <a:ln w="9525">
            <a:noFill/>
            <a:miter lim="800000"/>
            <a:headEnd/>
            <a:tailEnd/>
          </a:ln>
        </p:spPr>
      </p:pic>
      <p:pic>
        <p:nvPicPr>
          <p:cNvPr id="68611" name="Picture 4" descr="Grapefruit: Production by Year, US"/>
          <p:cNvPicPr>
            <a:picLocks noChangeAspect="1" noChangeArrowheads="1"/>
          </p:cNvPicPr>
          <p:nvPr/>
        </p:nvPicPr>
        <p:blipFill>
          <a:blip r:embed="rId3" cstate="print"/>
          <a:srcRect/>
          <a:stretch>
            <a:fillRect/>
          </a:stretch>
        </p:blipFill>
        <p:spPr bwMode="auto">
          <a:xfrm>
            <a:off x="2362200" y="3360738"/>
            <a:ext cx="4524375" cy="3497262"/>
          </a:xfrm>
          <a:prstGeom prst="rect">
            <a:avLst/>
          </a:prstGeom>
          <a:noFill/>
          <a:ln w="9525">
            <a:noFill/>
            <a:miter lim="800000"/>
            <a:headEnd/>
            <a:tailEnd/>
          </a:ln>
        </p:spPr>
      </p:pic>
      <p:pic>
        <p:nvPicPr>
          <p:cNvPr id="68612" name="Picture 6" descr="Apples: Utilized Production by Year, US"/>
          <p:cNvPicPr>
            <a:picLocks noChangeAspect="1" noChangeArrowheads="1"/>
          </p:cNvPicPr>
          <p:nvPr/>
        </p:nvPicPr>
        <p:blipFill>
          <a:blip r:embed="rId4" cstate="print"/>
          <a:srcRect/>
          <a:stretch>
            <a:fillRect/>
          </a:stretch>
        </p:blipFill>
        <p:spPr bwMode="auto">
          <a:xfrm>
            <a:off x="4800600" y="304800"/>
            <a:ext cx="3810000" cy="2944813"/>
          </a:xfrm>
          <a:prstGeom prst="rect">
            <a:avLst/>
          </a:prstGeom>
          <a:noFill/>
          <a:ln w="9525">
            <a:noFill/>
            <a:miter lim="800000"/>
            <a:headEnd/>
            <a:tailEnd/>
          </a:ln>
        </p:spPr>
      </p:pic>
      <p:sp>
        <p:nvSpPr>
          <p:cNvPr id="68613" name="TextBox 4"/>
          <p:cNvSpPr txBox="1">
            <a:spLocks noChangeArrowheads="1"/>
          </p:cNvSpPr>
          <p:nvPr/>
        </p:nvSpPr>
        <p:spPr bwMode="auto">
          <a:xfrm>
            <a:off x="0" y="4114800"/>
            <a:ext cx="2292350" cy="1477963"/>
          </a:xfrm>
          <a:prstGeom prst="rect">
            <a:avLst/>
          </a:prstGeom>
          <a:noFill/>
          <a:ln w="9525">
            <a:noFill/>
            <a:miter lim="800000"/>
            <a:headEnd/>
            <a:tailEnd/>
          </a:ln>
        </p:spPr>
        <p:txBody>
          <a:bodyPr wrap="none">
            <a:spAutoFit/>
          </a:bodyPr>
          <a:lstStyle/>
          <a:p>
            <a:r>
              <a:rPr lang="en-US">
                <a:solidFill>
                  <a:srgbClr val="FFFF00"/>
                </a:solidFill>
              </a:rPr>
              <a:t>ORCHARDS – </a:t>
            </a:r>
          </a:p>
          <a:p>
            <a:r>
              <a:rPr lang="en-US">
                <a:solidFill>
                  <a:srgbClr val="FFFF00"/>
                </a:solidFill>
              </a:rPr>
              <a:t>Florida, </a:t>
            </a:r>
          </a:p>
          <a:p>
            <a:r>
              <a:rPr lang="en-US">
                <a:solidFill>
                  <a:srgbClr val="FFFF00"/>
                </a:solidFill>
              </a:rPr>
              <a:t>Washington (apples)</a:t>
            </a:r>
          </a:p>
          <a:p>
            <a:r>
              <a:rPr lang="en-US">
                <a:solidFill>
                  <a:srgbClr val="FFFF00"/>
                </a:solidFill>
              </a:rPr>
              <a:t>California</a:t>
            </a:r>
          </a:p>
          <a:p>
            <a:endParaRPr lang="en-US">
              <a:solidFill>
                <a:srgbClr val="FFFF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Map of Tomatoes in the Open, Acres Harvested for Sale: 2007"/>
          <p:cNvPicPr>
            <a:picLocks noChangeAspect="1" noChangeArrowheads="1"/>
          </p:cNvPicPr>
          <p:nvPr/>
        </p:nvPicPr>
        <p:blipFill>
          <a:blip r:embed="rId2" cstate="print"/>
          <a:srcRect/>
          <a:stretch>
            <a:fillRect/>
          </a:stretch>
        </p:blipFill>
        <p:spPr bwMode="auto">
          <a:xfrm>
            <a:off x="1295400" y="609600"/>
            <a:ext cx="7048500" cy="542925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Map of Broccoli, Acres Harvested for Sale: 2007"/>
          <p:cNvPicPr>
            <a:picLocks noChangeAspect="1" noChangeArrowheads="1"/>
          </p:cNvPicPr>
          <p:nvPr/>
        </p:nvPicPr>
        <p:blipFill>
          <a:blip r:embed="rId2" cstate="print"/>
          <a:srcRect/>
          <a:stretch>
            <a:fillRect/>
          </a:stretch>
        </p:blipFill>
        <p:spPr bwMode="auto">
          <a:xfrm>
            <a:off x="1219200" y="685800"/>
            <a:ext cx="7048500" cy="542925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All Wheat: Acreage by Year, US"/>
          <p:cNvPicPr>
            <a:picLocks noChangeAspect="1" noChangeArrowheads="1"/>
          </p:cNvPicPr>
          <p:nvPr/>
        </p:nvPicPr>
        <p:blipFill>
          <a:blip r:embed="rId2" cstate="print"/>
          <a:srcRect/>
          <a:stretch>
            <a:fillRect/>
          </a:stretch>
        </p:blipFill>
        <p:spPr bwMode="auto">
          <a:xfrm>
            <a:off x="685800" y="381000"/>
            <a:ext cx="7824788" cy="604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Map of All Lettuce, Acres Harvested for Sale: 2007"/>
          <p:cNvPicPr>
            <a:picLocks noChangeAspect="1" noChangeArrowheads="1"/>
          </p:cNvPicPr>
          <p:nvPr/>
        </p:nvPicPr>
        <p:blipFill>
          <a:blip r:embed="rId2" cstate="print"/>
          <a:srcRect/>
          <a:stretch>
            <a:fillRect/>
          </a:stretch>
        </p:blipFill>
        <p:spPr bwMode="auto">
          <a:xfrm>
            <a:off x="1143000" y="609600"/>
            <a:ext cx="7048500" cy="542925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Map of Asparagus, Bearing Age, Acres Harvested for Sale: 2007"/>
          <p:cNvPicPr>
            <a:picLocks noChangeAspect="1" noChangeArrowheads="1"/>
          </p:cNvPicPr>
          <p:nvPr/>
        </p:nvPicPr>
        <p:blipFill>
          <a:blip r:embed="rId2" cstate="print"/>
          <a:srcRect/>
          <a:stretch>
            <a:fillRect/>
          </a:stretch>
        </p:blipFill>
        <p:spPr bwMode="auto">
          <a:xfrm>
            <a:off x="1066800" y="609600"/>
            <a:ext cx="7048500" cy="542925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Map of Strawberries, Harvested Acres: 2007"/>
          <p:cNvPicPr>
            <a:picLocks noChangeAspect="1" noChangeArrowheads="1"/>
          </p:cNvPicPr>
          <p:nvPr/>
        </p:nvPicPr>
        <p:blipFill>
          <a:blip r:embed="rId2" cstate="print"/>
          <a:srcRect/>
          <a:stretch>
            <a:fillRect/>
          </a:stretch>
        </p:blipFill>
        <p:spPr bwMode="auto">
          <a:xfrm>
            <a:off x="1066800" y="533400"/>
            <a:ext cx="7048500" cy="542925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Map of Tame Blueberries, Harvested Acres: 2007"/>
          <p:cNvPicPr>
            <a:picLocks noChangeAspect="1" noChangeArrowheads="1"/>
          </p:cNvPicPr>
          <p:nvPr/>
        </p:nvPicPr>
        <p:blipFill>
          <a:blip r:embed="rId2" cstate="print"/>
          <a:srcRect/>
          <a:stretch>
            <a:fillRect/>
          </a:stretch>
        </p:blipFill>
        <p:spPr bwMode="auto">
          <a:xfrm>
            <a:off x="990600" y="762000"/>
            <a:ext cx="7048500" cy="542925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Map of Total Acres of All Peaches: 2007"/>
          <p:cNvPicPr>
            <a:picLocks noChangeAspect="1" noChangeArrowheads="1"/>
          </p:cNvPicPr>
          <p:nvPr/>
        </p:nvPicPr>
        <p:blipFill>
          <a:blip r:embed="rId2" cstate="print"/>
          <a:srcRect/>
          <a:stretch>
            <a:fillRect/>
          </a:stretch>
        </p:blipFill>
        <p:spPr bwMode="auto">
          <a:xfrm>
            <a:off x="1143000" y="685800"/>
            <a:ext cx="7048500" cy="542925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Map of Total Acres of Avocados: 2007"/>
          <p:cNvPicPr>
            <a:picLocks noChangeAspect="1" noChangeArrowheads="1"/>
          </p:cNvPicPr>
          <p:nvPr/>
        </p:nvPicPr>
        <p:blipFill>
          <a:blip r:embed="rId2" cstate="print"/>
          <a:srcRect/>
          <a:stretch>
            <a:fillRect/>
          </a:stretch>
        </p:blipFill>
        <p:spPr bwMode="auto">
          <a:xfrm>
            <a:off x="1219200" y="762000"/>
            <a:ext cx="7048500" cy="542925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http://heartspring.net/images/fertilizer_use_worldwide.jpg"/>
          <p:cNvPicPr>
            <a:picLocks noChangeAspect="1" noChangeArrowheads="1"/>
          </p:cNvPicPr>
          <p:nvPr/>
        </p:nvPicPr>
        <p:blipFill>
          <a:blip r:embed="rId2" cstate="print"/>
          <a:srcRect/>
          <a:stretch>
            <a:fillRect/>
          </a:stretch>
        </p:blipFill>
        <p:spPr bwMode="auto">
          <a:xfrm>
            <a:off x="228600" y="685800"/>
            <a:ext cx="88900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www.mmmm.no/World-map%20of%20wine.gif"/>
          <p:cNvPicPr>
            <a:picLocks noChangeAspect="1" noChangeArrowheads="1"/>
          </p:cNvPicPr>
          <p:nvPr/>
        </p:nvPicPr>
        <p:blipFill>
          <a:blip r:embed="rId2" cstate="print"/>
          <a:srcRect/>
          <a:stretch>
            <a:fillRect/>
          </a:stretch>
        </p:blipFill>
        <p:spPr bwMode="auto">
          <a:xfrm>
            <a:off x="215900" y="533400"/>
            <a:ext cx="8782050"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Map of All Cotton, Harvested Acres: 2007"/>
          <p:cNvPicPr>
            <a:picLocks noChangeAspect="1" noChangeArrowheads="1"/>
          </p:cNvPicPr>
          <p:nvPr/>
        </p:nvPicPr>
        <p:blipFill>
          <a:blip r:embed="rId2" cstate="print"/>
          <a:srcRect/>
          <a:stretch>
            <a:fillRect/>
          </a:stretch>
        </p:blipFill>
        <p:spPr bwMode="auto">
          <a:xfrm>
            <a:off x="1066800" y="685800"/>
            <a:ext cx="7048500" cy="542925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Map of Tobacco, Harvested Acres: 2007"/>
          <p:cNvPicPr>
            <a:picLocks noChangeAspect="1" noChangeArrowheads="1"/>
          </p:cNvPicPr>
          <p:nvPr/>
        </p:nvPicPr>
        <p:blipFill>
          <a:blip r:embed="rId2" cstate="print"/>
          <a:srcRect/>
          <a:stretch>
            <a:fillRect/>
          </a:stretch>
        </p:blipFill>
        <p:spPr bwMode="auto">
          <a:xfrm>
            <a:off x="1371600" y="762000"/>
            <a:ext cx="7048500" cy="542925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solidFill>
                  <a:srgbClr val="FFFF00"/>
                </a:solidFill>
              </a:rPr>
              <a:t>Maize or Corn</a:t>
            </a:r>
          </a:p>
        </p:txBody>
      </p:sp>
      <p:sp>
        <p:nvSpPr>
          <p:cNvPr id="9219" name="Rectangle 3"/>
          <p:cNvSpPr>
            <a:spLocks noGrp="1" noChangeArrowheads="1"/>
          </p:cNvSpPr>
          <p:nvPr>
            <p:ph type="body" idx="1"/>
          </p:nvPr>
        </p:nvSpPr>
        <p:spPr/>
        <p:txBody>
          <a:bodyPr/>
          <a:lstStyle/>
          <a:p>
            <a:pPr eaLnBrk="1" hangingPunct="1"/>
            <a:r>
              <a:rPr lang="en-US" smtClean="0">
                <a:solidFill>
                  <a:srgbClr val="FFFF00"/>
                </a:solidFill>
              </a:rPr>
              <a:t>Like wheat, corn moves from a few production  areas to a small number of consumption zones</a:t>
            </a:r>
          </a:p>
          <a:p>
            <a:pPr eaLnBrk="1" hangingPunct="1"/>
            <a:r>
              <a:rPr lang="en-US" smtClean="0">
                <a:solidFill>
                  <a:srgbClr val="FFFF00"/>
                </a:solidFill>
              </a:rPr>
              <a:t>Corn differs from wheat in that most of it is not consumed directly by humans</a:t>
            </a:r>
          </a:p>
          <a:p>
            <a:pPr eaLnBrk="1" hangingPunct="1"/>
            <a:r>
              <a:rPr lang="en-US" smtClean="0">
                <a:solidFill>
                  <a:srgbClr val="FFFF00"/>
                </a:solidFill>
              </a:rPr>
              <a:t>Many industrial uses of corn oil and sweeteners.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sz="4000" smtClean="0">
                <a:solidFill>
                  <a:srgbClr val="FFFF00"/>
                </a:solidFill>
              </a:rPr>
              <a:t>Agribusiness - Vertical Integration</a:t>
            </a:r>
          </a:p>
        </p:txBody>
      </p:sp>
      <p:sp>
        <p:nvSpPr>
          <p:cNvPr id="81923" name="Rectangle 3"/>
          <p:cNvSpPr>
            <a:spLocks noGrp="1" noChangeArrowheads="1"/>
          </p:cNvSpPr>
          <p:nvPr>
            <p:ph type="body" idx="1"/>
          </p:nvPr>
        </p:nvSpPr>
        <p:spPr/>
        <p:txBody>
          <a:bodyPr/>
          <a:lstStyle/>
          <a:p>
            <a:pPr eaLnBrk="1" hangingPunct="1">
              <a:lnSpc>
                <a:spcPct val="80000"/>
              </a:lnSpc>
            </a:pPr>
            <a:r>
              <a:rPr lang="en-US" sz="2400" smtClean="0">
                <a:solidFill>
                  <a:srgbClr val="FFFF00"/>
                </a:solidFill>
              </a:rPr>
              <a:t>Many different types of agribusinesses work together to market the products of U.S. agriculture. The marketing process starts when the producer sells grain, soybeans, cotton, livestock, dairy, eggs, poultry, fruit, nuts, vegetables or other products. From there the job is taken over by other agribusinesses that perform functions that are necessary to deliver the product to a consumer. The process ends when the consumer buys a ready-to-use product such as a steak, a loaf of bread, a pizza, a bag of apples, a can of peas, a shirt or a pound of cheese.</a:t>
            </a:r>
            <a:r>
              <a:rPr lang="en-US" sz="2400" smtClean="0"/>
              <a:t> </a:t>
            </a:r>
          </a:p>
        </p:txBody>
      </p:sp>
      <p:pic>
        <p:nvPicPr>
          <p:cNvPr id="81924" name="Picture 6" descr="Ready-to-serve roasted chicken"/>
          <p:cNvPicPr>
            <a:picLocks noChangeAspect="1" noChangeArrowheads="1"/>
          </p:cNvPicPr>
          <p:nvPr/>
        </p:nvPicPr>
        <p:blipFill>
          <a:blip r:embed="rId2" cstate="print"/>
          <a:srcRect/>
          <a:stretch>
            <a:fillRect/>
          </a:stretch>
        </p:blipFill>
        <p:spPr bwMode="auto">
          <a:xfrm>
            <a:off x="3810000" y="4572000"/>
            <a:ext cx="1809750" cy="187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457200" y="152400"/>
            <a:ext cx="8305800" cy="6462713"/>
          </a:xfrm>
          <a:prstGeom prst="rect">
            <a:avLst/>
          </a:prstGeom>
          <a:noFill/>
          <a:ln w="9525">
            <a:noFill/>
            <a:miter lim="800000"/>
            <a:headEnd/>
            <a:tailEnd/>
          </a:ln>
        </p:spPr>
        <p:txBody>
          <a:bodyPr>
            <a:spAutoFit/>
          </a:bodyPr>
          <a:lstStyle/>
          <a:p>
            <a:r>
              <a:rPr lang="en-US">
                <a:solidFill>
                  <a:srgbClr val="FFFF00"/>
                </a:solidFill>
              </a:rPr>
              <a:t>The meat and poultry industry is the largest segment of U.S. agriculture. Total meat and poultry production in 2011 reached more than 92.3 billion pounds, up 200 million pounds from 2010.</a:t>
            </a:r>
            <a:br>
              <a:rPr lang="en-US">
                <a:solidFill>
                  <a:srgbClr val="FFFF00"/>
                </a:solidFill>
              </a:rPr>
            </a:br>
            <a:endParaRPr lang="en-US">
              <a:solidFill>
                <a:srgbClr val="FFFF00"/>
              </a:solidFill>
            </a:endParaRPr>
          </a:p>
          <a:p>
            <a:r>
              <a:rPr lang="en-US" b="1" i="1">
                <a:solidFill>
                  <a:srgbClr val="FFFF00"/>
                </a:solidFill>
              </a:rPr>
              <a:t>In 2010, the meat and poultry industry processed:</a:t>
            </a:r>
            <a:br>
              <a:rPr lang="en-US" b="1" i="1">
                <a:solidFill>
                  <a:srgbClr val="FFFF00"/>
                </a:solidFill>
              </a:rPr>
            </a:br>
            <a:r>
              <a:rPr lang="en-US">
                <a:solidFill>
                  <a:srgbClr val="FFFF00"/>
                </a:solidFill>
              </a:rPr>
              <a:t>8.6 billion chickens </a:t>
            </a:r>
            <a:br>
              <a:rPr lang="en-US">
                <a:solidFill>
                  <a:srgbClr val="FFFF00"/>
                </a:solidFill>
              </a:rPr>
            </a:br>
            <a:r>
              <a:rPr lang="en-US">
                <a:solidFill>
                  <a:srgbClr val="FFFF00"/>
                </a:solidFill>
              </a:rPr>
              <a:t>34.3 million cattle </a:t>
            </a:r>
            <a:br>
              <a:rPr lang="en-US">
                <a:solidFill>
                  <a:srgbClr val="FFFF00"/>
                </a:solidFill>
              </a:rPr>
            </a:br>
            <a:r>
              <a:rPr lang="en-US">
                <a:solidFill>
                  <a:srgbClr val="FFFF00"/>
                </a:solidFill>
              </a:rPr>
              <a:t>242 million turkeys </a:t>
            </a:r>
            <a:br>
              <a:rPr lang="en-US">
                <a:solidFill>
                  <a:srgbClr val="FFFF00"/>
                </a:solidFill>
              </a:rPr>
            </a:br>
            <a:r>
              <a:rPr lang="en-US">
                <a:solidFill>
                  <a:srgbClr val="FFFF00"/>
                </a:solidFill>
              </a:rPr>
              <a:t>2.5 million sheep and lambs </a:t>
            </a:r>
            <a:br>
              <a:rPr lang="en-US">
                <a:solidFill>
                  <a:srgbClr val="FFFF00"/>
                </a:solidFill>
              </a:rPr>
            </a:br>
            <a:r>
              <a:rPr lang="en-US">
                <a:solidFill>
                  <a:srgbClr val="FFFF00"/>
                </a:solidFill>
              </a:rPr>
              <a:t>110.4 million hogs</a:t>
            </a:r>
          </a:p>
          <a:p>
            <a:r>
              <a:rPr lang="en-US" b="1" i="1">
                <a:solidFill>
                  <a:srgbClr val="FFFF00"/>
                </a:solidFill>
              </a:rPr>
              <a:t>In 2010, American meat companies produced:</a:t>
            </a:r>
            <a:br>
              <a:rPr lang="en-US" b="1" i="1">
                <a:solidFill>
                  <a:srgbClr val="FFFF00"/>
                </a:solidFill>
              </a:rPr>
            </a:br>
            <a:r>
              <a:rPr lang="en-US">
                <a:solidFill>
                  <a:srgbClr val="FFFF00"/>
                </a:solidFill>
              </a:rPr>
              <a:t>26.4 billion pounds of beef</a:t>
            </a:r>
            <a:br>
              <a:rPr lang="en-US">
                <a:solidFill>
                  <a:srgbClr val="FFFF00"/>
                </a:solidFill>
              </a:rPr>
            </a:br>
            <a:r>
              <a:rPr lang="en-US">
                <a:solidFill>
                  <a:srgbClr val="FFFF00"/>
                </a:solidFill>
              </a:rPr>
              <a:t>22.5 billion pounds of pork</a:t>
            </a:r>
            <a:br>
              <a:rPr lang="en-US">
                <a:solidFill>
                  <a:srgbClr val="FFFF00"/>
                </a:solidFill>
              </a:rPr>
            </a:br>
            <a:r>
              <a:rPr lang="en-US">
                <a:solidFill>
                  <a:srgbClr val="FFFF00"/>
                </a:solidFill>
              </a:rPr>
              <a:t>5.8 billion pounds of turkey</a:t>
            </a:r>
            <a:br>
              <a:rPr lang="en-US">
                <a:solidFill>
                  <a:srgbClr val="FFFF00"/>
                </a:solidFill>
              </a:rPr>
            </a:br>
            <a:r>
              <a:rPr lang="en-US">
                <a:solidFill>
                  <a:srgbClr val="FFFF00"/>
                </a:solidFill>
              </a:rPr>
              <a:t>313 million pounds of veal, lamb and mutton</a:t>
            </a:r>
            <a:br>
              <a:rPr lang="en-US">
                <a:solidFill>
                  <a:srgbClr val="FFFF00"/>
                </a:solidFill>
              </a:rPr>
            </a:br>
            <a:r>
              <a:rPr lang="en-US">
                <a:solidFill>
                  <a:srgbClr val="FFFF00"/>
                </a:solidFill>
              </a:rPr>
              <a:t>37.2 billion pounds of chicken</a:t>
            </a:r>
          </a:p>
          <a:p>
            <a:r>
              <a:rPr lang="en-US" b="1" i="1">
                <a:solidFill>
                  <a:srgbClr val="FFFF00"/>
                </a:solidFill>
              </a:rPr>
              <a:t>Top Livestock and Poultry Slaughtering States</a:t>
            </a:r>
            <a:r>
              <a:rPr lang="en-US">
                <a:solidFill>
                  <a:srgbClr val="FFFF00"/>
                </a:solidFill>
              </a:rPr>
              <a:t/>
            </a:r>
            <a:br>
              <a:rPr lang="en-US">
                <a:solidFill>
                  <a:srgbClr val="FFFF00"/>
                </a:solidFill>
              </a:rPr>
            </a:br>
            <a:r>
              <a:rPr lang="en-US">
                <a:solidFill>
                  <a:srgbClr val="FFFF00"/>
                </a:solidFill>
              </a:rPr>
              <a:t>Cattle - Nebraska, Kansas, Texas</a:t>
            </a:r>
            <a:br>
              <a:rPr lang="en-US">
                <a:solidFill>
                  <a:srgbClr val="FFFF00"/>
                </a:solidFill>
              </a:rPr>
            </a:br>
            <a:r>
              <a:rPr lang="en-US">
                <a:solidFill>
                  <a:srgbClr val="FFFF00"/>
                </a:solidFill>
              </a:rPr>
              <a:t>Hog - Iowa, North Carolina, Minnesota</a:t>
            </a:r>
            <a:br>
              <a:rPr lang="en-US">
                <a:solidFill>
                  <a:srgbClr val="FFFF00"/>
                </a:solidFill>
              </a:rPr>
            </a:br>
            <a:r>
              <a:rPr lang="en-US">
                <a:solidFill>
                  <a:srgbClr val="FFFF00"/>
                </a:solidFill>
              </a:rPr>
              <a:t>Chicken - Georgia, Arkansas, Alabama</a:t>
            </a:r>
            <a:br>
              <a:rPr lang="en-US">
                <a:solidFill>
                  <a:srgbClr val="FFFF00"/>
                </a:solidFill>
              </a:rPr>
            </a:br>
            <a:r>
              <a:rPr lang="en-US">
                <a:solidFill>
                  <a:srgbClr val="FFFF00"/>
                </a:solidFill>
              </a:rPr>
              <a:t>Turkey - Minnesota, North Carolina, Arkansas</a:t>
            </a:r>
          </a:p>
          <a:p>
            <a:r>
              <a:rPr lang="en-US">
                <a:solidFill>
                  <a:srgbClr val="FFFF00"/>
                </a:solidFill>
              </a:rPr>
              <a:t>There are 6,278 federally inspected meat and poultry slaughtering and processing plants in the U.S. </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globesity.jpg"/>
          <p:cNvPicPr>
            <a:picLocks noChangeAspect="1"/>
          </p:cNvPicPr>
          <p:nvPr/>
        </p:nvPicPr>
        <p:blipFill>
          <a:blip r:embed="rId2" cstate="print"/>
          <a:srcRect/>
          <a:stretch>
            <a:fillRect/>
          </a:stretch>
        </p:blipFill>
        <p:spPr bwMode="auto">
          <a:xfrm>
            <a:off x="0" y="30163"/>
            <a:ext cx="9144000" cy="6797675"/>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title"/>
          </p:nvPr>
        </p:nvSpPr>
        <p:spPr>
          <a:xfrm>
            <a:off x="457200" y="533400"/>
            <a:ext cx="8229600" cy="1143000"/>
          </a:xfrm>
        </p:spPr>
        <p:txBody>
          <a:bodyPr/>
          <a:lstStyle/>
          <a:p>
            <a:pPr eaLnBrk="1" hangingPunct="1"/>
            <a:r>
              <a:rPr lang="en-US" sz="4000" b="1" smtClean="0">
                <a:solidFill>
                  <a:srgbClr val="FFFF00"/>
                </a:solidFill>
              </a:rPr>
              <a:t>What are transnational corporations?</a:t>
            </a:r>
            <a:r>
              <a:rPr lang="en-US" sz="4000" b="1" smtClean="0"/>
              <a:t> </a:t>
            </a:r>
            <a:r>
              <a:rPr lang="en-US" sz="4000" smtClean="0"/>
              <a:t/>
            </a:r>
            <a:br>
              <a:rPr lang="en-US" sz="4000" smtClean="0"/>
            </a:br>
            <a:endParaRPr lang="en-US" sz="4000" smtClean="0"/>
          </a:p>
        </p:txBody>
      </p:sp>
      <p:sp>
        <p:nvSpPr>
          <p:cNvPr id="84995" name="Rectangle 6"/>
          <p:cNvSpPr>
            <a:spLocks noChangeArrowheads="1"/>
          </p:cNvSpPr>
          <p:nvPr/>
        </p:nvSpPr>
        <p:spPr bwMode="auto">
          <a:xfrm>
            <a:off x="0" y="1524000"/>
            <a:ext cx="9144000" cy="5632450"/>
          </a:xfrm>
          <a:prstGeom prst="rect">
            <a:avLst/>
          </a:prstGeom>
          <a:noFill/>
          <a:ln w="9525">
            <a:noFill/>
            <a:miter lim="800000"/>
            <a:headEnd/>
            <a:tailEnd/>
          </a:ln>
        </p:spPr>
        <p:txBody>
          <a:bodyPr anchor="ctr">
            <a:spAutoFit/>
          </a:bodyPr>
          <a:lstStyle/>
          <a:p>
            <a:pPr algn="ctr"/>
            <a:r>
              <a:rPr lang="en-US">
                <a:solidFill>
                  <a:srgbClr val="FFFF00"/>
                </a:solidFill>
              </a:rPr>
              <a:t>A transnational corporation (TNC) is a huge company that does business in several countries. </a:t>
            </a:r>
          </a:p>
          <a:p>
            <a:pPr algn="ctr"/>
            <a:r>
              <a:rPr lang="en-US">
                <a:solidFill>
                  <a:srgbClr val="FFFF00"/>
                </a:solidFill>
              </a:rPr>
              <a:t>Many TNCs are much richer than entire countries in the less developed world. </a:t>
            </a:r>
          </a:p>
          <a:p>
            <a:pPr algn="ctr"/>
            <a:r>
              <a:rPr lang="en-US">
                <a:solidFill>
                  <a:srgbClr val="FFFF00"/>
                </a:solidFill>
              </a:rPr>
              <a:t>Such companies can provide work and enrich a country's economy - or some say they can exploit the workers with low pay and destroy the environment. Technical definitions of TNC’s vary, but for our purposes the term "transnational corporation" means a for-profit enterprise marked by two basic characteristics: 1) it engages in enough business activities -- including sales, distribution, extraction, manufacturing, and research and development -- outside the country of origin so that it is dependent financially on operations in two or more countries; 2) and its management decisions are made based on regional or global alternatives.</a:t>
            </a:r>
            <a:endParaRPr lang="en-US"/>
          </a:p>
          <a:p>
            <a:pPr algn="ctr"/>
            <a:r>
              <a:rPr lang="en-US">
                <a:solidFill>
                  <a:srgbClr val="FFFF00"/>
                </a:solidFill>
              </a:rPr>
              <a:t>Examples of TNCs include: </a:t>
            </a:r>
          </a:p>
          <a:p>
            <a:pPr algn="ctr"/>
            <a:r>
              <a:rPr lang="en-US">
                <a:solidFill>
                  <a:srgbClr val="FFFF00"/>
                </a:solidFill>
              </a:rPr>
              <a:t>Nestlé </a:t>
            </a:r>
          </a:p>
          <a:p>
            <a:pPr algn="ctr"/>
            <a:r>
              <a:rPr lang="en-US">
                <a:solidFill>
                  <a:srgbClr val="FFFF00"/>
                </a:solidFill>
              </a:rPr>
              <a:t>Unilever </a:t>
            </a:r>
          </a:p>
          <a:p>
            <a:pPr algn="ctr"/>
            <a:r>
              <a:rPr lang="en-US">
                <a:solidFill>
                  <a:srgbClr val="FFFF00"/>
                </a:solidFill>
              </a:rPr>
              <a:t>Cadbury-Schweppes </a:t>
            </a:r>
          </a:p>
          <a:p>
            <a:pPr algn="ctr"/>
            <a:r>
              <a:rPr lang="en-US">
                <a:solidFill>
                  <a:srgbClr val="FFFF00"/>
                </a:solidFill>
              </a:rPr>
              <a:t>BP-Amoco</a:t>
            </a:r>
          </a:p>
          <a:p>
            <a:pPr algn="ctr"/>
            <a:r>
              <a:rPr lang="en-US">
                <a:solidFill>
                  <a:srgbClr val="FFFF00"/>
                </a:solidFill>
              </a:rPr>
              <a:t>Haliburton</a:t>
            </a:r>
            <a:r>
              <a:rPr lang="en-US" sz="2400">
                <a:solidFill>
                  <a:srgbClr val="FFFF00"/>
                </a:solidFill>
              </a:rPr>
              <a:t> </a:t>
            </a:r>
          </a:p>
          <a:p>
            <a:pPr algn="ctr"/>
            <a:r>
              <a:rPr lang="en-US" sz="2400">
                <a:solidFill>
                  <a:srgbClr val="FFFF00"/>
                </a:solidFill>
              </a:rPr>
              <a:t>Kraft</a:t>
            </a:r>
          </a:p>
          <a:p>
            <a:pPr algn="ctr" eaLnBrk="0" hangingPunct="0"/>
            <a:endParaRPr lang="en-US" sz="2400">
              <a:solidFill>
                <a:srgbClr val="FFFF00"/>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smtClean="0">
                <a:solidFill>
                  <a:srgbClr val="FFFF00"/>
                </a:solidFill>
              </a:rPr>
              <a:t>Corporate Agribusiness Today</a:t>
            </a:r>
          </a:p>
        </p:txBody>
      </p:sp>
      <p:sp>
        <p:nvSpPr>
          <p:cNvPr id="86019" name="Rectangle 3"/>
          <p:cNvSpPr>
            <a:spLocks noGrp="1" noChangeArrowheads="1"/>
          </p:cNvSpPr>
          <p:nvPr>
            <p:ph type="body" idx="1"/>
          </p:nvPr>
        </p:nvSpPr>
        <p:spPr/>
        <p:txBody>
          <a:bodyPr/>
          <a:lstStyle/>
          <a:p>
            <a:pPr eaLnBrk="1" hangingPunct="1">
              <a:lnSpc>
                <a:spcPct val="90000"/>
              </a:lnSpc>
              <a:buFontTx/>
              <a:buNone/>
            </a:pPr>
            <a:r>
              <a:rPr lang="en-US" sz="4000" smtClean="0">
                <a:solidFill>
                  <a:srgbClr val="FFFF00"/>
                </a:solidFill>
              </a:rPr>
              <a:t>	Corporate agribusiness today, from seedling to supermarket, is dominated by such transnational corporate giants as ConAgra, Unilever, Nestle, Philip Morris, RJR Nabisco, Kraft, Cargill and Archer Daniels Midland.</a:t>
            </a:r>
            <a:r>
              <a:rPr lang="en-US" sz="2400" smtClean="0">
                <a:solidFill>
                  <a:srgbClr val="FFFF00"/>
                </a:solidFill>
              </a:rPr>
              <a:t/>
            </a:r>
            <a:br>
              <a:rPr lang="en-US" sz="2400" smtClean="0">
                <a:solidFill>
                  <a:srgbClr val="FFFF00"/>
                </a:solidFill>
              </a:rPr>
            </a:br>
            <a:endParaRPr lang="en-US" sz="2400" smtClean="0">
              <a:solidFill>
                <a:srgbClr val="FFFF00"/>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6"/>
          <p:cNvSpPr>
            <a:spLocks noGrp="1"/>
          </p:cNvSpPr>
          <p:nvPr>
            <p:ph type="title"/>
          </p:nvPr>
        </p:nvSpPr>
        <p:spPr/>
        <p:txBody>
          <a:bodyPr/>
          <a:lstStyle/>
          <a:p>
            <a:r>
              <a:rPr lang="en-US" smtClean="0">
                <a:solidFill>
                  <a:srgbClr val="FFFF00"/>
                </a:solidFill>
              </a:rPr>
              <a:t>Corporate Agribusiness Today</a:t>
            </a:r>
          </a:p>
        </p:txBody>
      </p:sp>
      <p:sp>
        <p:nvSpPr>
          <p:cNvPr id="87043" name="Rectangle 7"/>
          <p:cNvSpPr>
            <a:spLocks noChangeArrowheads="1"/>
          </p:cNvSpPr>
          <p:nvPr/>
        </p:nvSpPr>
        <p:spPr bwMode="auto">
          <a:xfrm>
            <a:off x="304800" y="1447800"/>
            <a:ext cx="8153400" cy="13481050"/>
          </a:xfrm>
          <a:prstGeom prst="rect">
            <a:avLst/>
          </a:prstGeom>
          <a:noFill/>
          <a:ln w="9525">
            <a:noFill/>
            <a:miter lim="800000"/>
            <a:headEnd/>
            <a:tailEnd/>
          </a:ln>
        </p:spPr>
        <p:txBody>
          <a:bodyPr>
            <a:spAutoFit/>
          </a:bodyPr>
          <a:lstStyle/>
          <a:p>
            <a:r>
              <a:rPr lang="en-US" sz="2400">
                <a:solidFill>
                  <a:srgbClr val="FFFF00"/>
                </a:solidFill>
                <a:latin typeface="Times New Roman" pitchFamily="18" charset="0"/>
                <a:cs typeface="Times New Roman" pitchFamily="18" charset="0"/>
                <a:hlinkClick r:id="rId2"/>
              </a:rPr>
              <a:t>http://www.conagrafoods.com/</a:t>
            </a:r>
            <a:endParaRPr lang="en-US" sz="2400">
              <a:solidFill>
                <a:srgbClr val="FFFF00"/>
              </a:solidFill>
              <a:latin typeface="Times New Roman" pitchFamily="18" charset="0"/>
              <a:cs typeface="Times New Roman" pitchFamily="18" charset="0"/>
            </a:endParaRPr>
          </a:p>
          <a:p>
            <a:r>
              <a:rPr lang="en-US" sz="2400">
                <a:solidFill>
                  <a:srgbClr val="FFFF00"/>
                </a:solidFill>
                <a:latin typeface="Times New Roman" pitchFamily="18" charset="0"/>
                <a:cs typeface="Times New Roman" pitchFamily="18" charset="0"/>
              </a:rPr>
              <a:t>Conagra</a:t>
            </a:r>
          </a:p>
          <a:p>
            <a:endParaRPr lang="en-US" sz="2400">
              <a:solidFill>
                <a:srgbClr val="FFFF00"/>
              </a:solidFill>
              <a:latin typeface="Times New Roman" pitchFamily="18" charset="0"/>
              <a:cs typeface="Times New Roman" pitchFamily="18" charset="0"/>
              <a:hlinkClick r:id="rId3"/>
            </a:endParaRPr>
          </a:p>
          <a:p>
            <a:r>
              <a:rPr lang="en-US" sz="2400">
                <a:solidFill>
                  <a:srgbClr val="FFFF00"/>
                </a:solidFill>
                <a:latin typeface="Times New Roman" pitchFamily="18" charset="0"/>
                <a:cs typeface="Times New Roman" pitchFamily="18" charset="0"/>
                <a:hlinkClick r:id="rId3"/>
              </a:rPr>
              <a:t>http://www.cargill.com/</a:t>
            </a:r>
            <a:endParaRPr lang="en-US" sz="2400">
              <a:solidFill>
                <a:srgbClr val="FFFF00"/>
              </a:solidFill>
              <a:latin typeface="Times New Roman" pitchFamily="18" charset="0"/>
              <a:cs typeface="Times New Roman" pitchFamily="18" charset="0"/>
            </a:endParaRPr>
          </a:p>
          <a:p>
            <a:r>
              <a:rPr lang="en-US" sz="2400">
                <a:solidFill>
                  <a:srgbClr val="FFFF00"/>
                </a:solidFill>
                <a:latin typeface="Times New Roman" pitchFamily="18" charset="0"/>
                <a:cs typeface="Times New Roman" pitchFamily="18" charset="0"/>
              </a:rPr>
              <a:t>Cargill</a:t>
            </a:r>
          </a:p>
          <a:p>
            <a:endParaRPr lang="en-US" sz="2400">
              <a:solidFill>
                <a:srgbClr val="FFFF00"/>
              </a:solidFill>
              <a:latin typeface="Times New Roman" pitchFamily="18" charset="0"/>
              <a:cs typeface="Times New Roman" pitchFamily="18" charset="0"/>
            </a:endParaRPr>
          </a:p>
          <a:p>
            <a:r>
              <a:rPr lang="en-US" sz="2400">
                <a:latin typeface="Times New Roman" pitchFamily="18" charset="0"/>
                <a:cs typeface="Times New Roman" pitchFamily="18" charset="0"/>
                <a:hlinkClick r:id="rId4"/>
              </a:rPr>
              <a:t>http://www.adm.com/en-US/Pages/default.aspx</a:t>
            </a:r>
            <a:endParaRPr lang="en-US" sz="2400">
              <a:latin typeface="Times New Roman" pitchFamily="18" charset="0"/>
              <a:cs typeface="Times New Roman" pitchFamily="18" charset="0"/>
            </a:endParaRPr>
          </a:p>
          <a:p>
            <a:r>
              <a:rPr lang="en-US" sz="2400">
                <a:solidFill>
                  <a:srgbClr val="FFFF00"/>
                </a:solidFill>
                <a:latin typeface="Times New Roman" pitchFamily="18" charset="0"/>
                <a:cs typeface="Times New Roman" pitchFamily="18" charset="0"/>
              </a:rPr>
              <a:t>Archer Daniels Midland (ADM)</a:t>
            </a:r>
          </a:p>
          <a:p>
            <a:endParaRPr lang="en-US" sz="2400">
              <a:solidFill>
                <a:srgbClr val="FFFF00"/>
              </a:solidFill>
              <a:latin typeface="Times New Roman" pitchFamily="18" charset="0"/>
              <a:cs typeface="Times New Roman" pitchFamily="18" charset="0"/>
            </a:endParaRPr>
          </a:p>
          <a:p>
            <a:r>
              <a:rPr lang="en-US" sz="2400">
                <a:latin typeface="Times New Roman" pitchFamily="18" charset="0"/>
                <a:cs typeface="Times New Roman" pitchFamily="18" charset="0"/>
                <a:hlinkClick r:id="rId5"/>
              </a:rPr>
              <a:t>http://www.kraftfoodsgroup.com/About/index.aspx</a:t>
            </a:r>
            <a:endParaRPr lang="en-US" sz="2400">
              <a:latin typeface="Times New Roman" pitchFamily="18" charset="0"/>
              <a:cs typeface="Times New Roman" pitchFamily="18" charset="0"/>
            </a:endParaRPr>
          </a:p>
          <a:p>
            <a:r>
              <a:rPr lang="en-US" sz="2400">
                <a:solidFill>
                  <a:srgbClr val="FFFF00"/>
                </a:solidFill>
                <a:latin typeface="Times New Roman" pitchFamily="18" charset="0"/>
                <a:cs typeface="Times New Roman" pitchFamily="18" charset="0"/>
              </a:rPr>
              <a:t>Kraft</a:t>
            </a:r>
          </a:p>
          <a:p>
            <a:endParaRPr lang="en-US" sz="2400">
              <a:solidFill>
                <a:srgbClr val="FFFF00"/>
              </a:solidFill>
              <a:latin typeface="Times New Roman" pitchFamily="18" charset="0"/>
              <a:cs typeface="Times New Roman" pitchFamily="18" charset="0"/>
            </a:endParaRPr>
          </a:p>
          <a:p>
            <a:endParaRPr lang="en-US" sz="2400">
              <a:solidFill>
                <a:srgbClr val="FFFF00"/>
              </a:solidFill>
              <a:latin typeface="Times New Roman" pitchFamily="18" charset="0"/>
              <a:cs typeface="Times New Roman" pitchFamily="18" charset="0"/>
            </a:endParaRPr>
          </a:p>
          <a:p>
            <a:endParaRPr lang="en-US" sz="2400">
              <a:solidFill>
                <a:srgbClr val="FFFF00"/>
              </a:solidFill>
              <a:latin typeface="Times New Roman" pitchFamily="18" charset="0"/>
              <a:cs typeface="Times New Roman" pitchFamily="18" charset="0"/>
            </a:endParaRPr>
          </a:p>
          <a:p>
            <a:endParaRPr lang="en-US" sz="2400">
              <a:solidFill>
                <a:srgbClr val="FFFF00"/>
              </a:solidFill>
              <a:latin typeface="Times New Roman" pitchFamily="18" charset="0"/>
              <a:cs typeface="Times New Roman" pitchFamily="18" charset="0"/>
            </a:endParaRPr>
          </a:p>
          <a:p>
            <a:endParaRPr lang="en-US" sz="2400">
              <a:solidFill>
                <a:srgbClr val="FFFF00"/>
              </a:solidFill>
              <a:latin typeface="Times New Roman" pitchFamily="18" charset="0"/>
              <a:cs typeface="Times New Roman" pitchFamily="18" charset="0"/>
            </a:endParaRPr>
          </a:p>
          <a:p>
            <a:endParaRPr lang="en-US" sz="2400">
              <a:solidFill>
                <a:srgbClr val="FFFF00"/>
              </a:solidFill>
              <a:latin typeface="Times New Roman" pitchFamily="18" charset="0"/>
              <a:cs typeface="Times New Roman" pitchFamily="18" charset="0"/>
            </a:endParaRPr>
          </a:p>
          <a:p>
            <a:endParaRPr lang="en-US" sz="2400">
              <a:solidFill>
                <a:srgbClr val="FFFF00"/>
              </a:solidFill>
              <a:latin typeface="Times New Roman" pitchFamily="18" charset="0"/>
              <a:cs typeface="Times New Roman" pitchFamily="18" charset="0"/>
            </a:endParaRPr>
          </a:p>
          <a:p>
            <a:endParaRPr lang="en-US" sz="2400">
              <a:solidFill>
                <a:srgbClr val="FFFF00"/>
              </a:solidFill>
              <a:latin typeface="Times New Roman" pitchFamily="18" charset="0"/>
              <a:cs typeface="Times New Roman" pitchFamily="18" charset="0"/>
            </a:endParaRPr>
          </a:p>
          <a:p>
            <a:endParaRPr lang="en-US" sz="2400">
              <a:solidFill>
                <a:srgbClr val="FFFF00"/>
              </a:solidFill>
              <a:latin typeface="Times New Roman" pitchFamily="18" charset="0"/>
              <a:cs typeface="Times New Roman" pitchFamily="18" charset="0"/>
            </a:endParaRPr>
          </a:p>
          <a:p>
            <a:endParaRPr lang="en-US" sz="2400">
              <a:solidFill>
                <a:srgbClr val="FFFF00"/>
              </a:solidFill>
              <a:latin typeface="Times New Roman" pitchFamily="18" charset="0"/>
              <a:cs typeface="Times New Roman" pitchFamily="18" charset="0"/>
            </a:endParaRPr>
          </a:p>
          <a:p>
            <a:endParaRPr lang="en-US" sz="2400">
              <a:solidFill>
                <a:srgbClr val="FFFF00"/>
              </a:solidFill>
              <a:latin typeface="Times New Roman" pitchFamily="18" charset="0"/>
              <a:cs typeface="Times New Roman" pitchFamily="18" charset="0"/>
            </a:endParaRPr>
          </a:p>
          <a:p>
            <a:endParaRPr lang="en-US" sz="2400">
              <a:solidFill>
                <a:srgbClr val="FFFF00"/>
              </a:solidFill>
              <a:latin typeface="Times New Roman" pitchFamily="18" charset="0"/>
              <a:cs typeface="Times New Roman" pitchFamily="18" charset="0"/>
            </a:endParaRPr>
          </a:p>
          <a:p>
            <a:endParaRPr lang="en-US" sz="2400">
              <a:solidFill>
                <a:srgbClr val="FFFF00"/>
              </a:solidFill>
              <a:latin typeface="Times New Roman" pitchFamily="18" charset="0"/>
              <a:cs typeface="Times New Roman" pitchFamily="18" charset="0"/>
            </a:endParaRPr>
          </a:p>
          <a:p>
            <a:endParaRPr lang="en-US" sz="2400">
              <a:solidFill>
                <a:srgbClr val="FFFF00"/>
              </a:solidFill>
              <a:latin typeface="Times New Roman" pitchFamily="18" charset="0"/>
              <a:cs typeface="Times New Roman" pitchFamily="18" charset="0"/>
            </a:endParaRPr>
          </a:p>
          <a:p>
            <a:endParaRPr lang="en-US" sz="2400">
              <a:solidFill>
                <a:srgbClr val="FFFF00"/>
              </a:solidFill>
              <a:latin typeface="Times New Roman" pitchFamily="18" charset="0"/>
              <a:cs typeface="Times New Roman" pitchFamily="18" charset="0"/>
            </a:endParaRPr>
          </a:p>
          <a:p>
            <a:endParaRPr lang="en-US" sz="2400">
              <a:solidFill>
                <a:srgbClr val="FFFF00"/>
              </a:solidFill>
              <a:latin typeface="Times New Roman" pitchFamily="18" charset="0"/>
              <a:cs typeface="Times New Roman" pitchFamily="18" charset="0"/>
            </a:endParaRPr>
          </a:p>
          <a:p>
            <a:endParaRPr lang="en-US" sz="2400">
              <a:solidFill>
                <a:srgbClr val="FFFF00"/>
              </a:solidFill>
              <a:latin typeface="Times New Roman" pitchFamily="18" charset="0"/>
              <a:cs typeface="Times New Roman" pitchFamily="18" charset="0"/>
            </a:endParaRPr>
          </a:p>
          <a:p>
            <a:endParaRPr lang="en-US" sz="2400">
              <a:solidFill>
                <a:srgbClr val="FFFF00"/>
              </a:solidFill>
              <a:latin typeface="Times New Roman" pitchFamily="18" charset="0"/>
              <a:cs typeface="Times New Roman" pitchFamily="18" charset="0"/>
            </a:endParaRPr>
          </a:p>
          <a:p>
            <a:endParaRPr lang="en-US" sz="2400">
              <a:solidFill>
                <a:srgbClr val="FFFF00"/>
              </a:solidFill>
              <a:latin typeface="Times New Roman" pitchFamily="18" charset="0"/>
              <a:cs typeface="Times New Roman" pitchFamily="18" charset="0"/>
            </a:endParaRPr>
          </a:p>
          <a:p>
            <a:endParaRPr lang="en-US" sz="2400">
              <a:solidFill>
                <a:srgbClr val="FFFF00"/>
              </a:solidFill>
              <a:latin typeface="Times New Roman" pitchFamily="18" charset="0"/>
              <a:cs typeface="Times New Roman" pitchFamily="18" charset="0"/>
            </a:endParaRPr>
          </a:p>
          <a:p>
            <a:endParaRPr lang="en-US">
              <a:solidFill>
                <a:srgbClr val="FFFF00"/>
              </a:solidFill>
            </a:endParaRPr>
          </a:p>
          <a:p>
            <a:endParaRPr lang="en-US">
              <a:solidFill>
                <a:srgbClr val="FFFF00"/>
              </a:solidFill>
            </a:endParaRPr>
          </a:p>
          <a:p>
            <a:endParaRPr lang="en-US">
              <a:solidFill>
                <a:srgbClr val="FFFF00"/>
              </a:solidFill>
            </a:endParaRPr>
          </a:p>
          <a:p>
            <a:endParaRPr lang="en-US">
              <a:solidFill>
                <a:srgbClr val="FFFF00"/>
              </a:solidFill>
            </a:endParaRPr>
          </a:p>
          <a:p>
            <a:endParaRPr lang="en-US">
              <a:solidFill>
                <a:srgbClr val="FFFF00"/>
              </a:solidFill>
            </a:endParaRPr>
          </a:p>
          <a:p>
            <a:endParaRPr lang="en-US">
              <a:solidFill>
                <a:srgbClr val="FFFF00"/>
              </a:solidFill>
            </a:endParaRPr>
          </a:p>
          <a:p>
            <a:endParaRPr lang="en-US">
              <a:solidFill>
                <a:srgbClr val="FFFF00"/>
              </a:solidFill>
            </a:endParaRPr>
          </a:p>
        </p:txBody>
      </p:sp>
      <p:sp>
        <p:nvSpPr>
          <p:cNvPr id="87044" name="Rectangle 15"/>
          <p:cNvSpPr>
            <a:spLocks noChangeArrowheads="1"/>
          </p:cNvSpPr>
          <p:nvPr/>
        </p:nvSpPr>
        <p:spPr bwMode="auto">
          <a:xfrm>
            <a:off x="304800" y="5715000"/>
            <a:ext cx="4572000" cy="830263"/>
          </a:xfrm>
          <a:prstGeom prst="rect">
            <a:avLst/>
          </a:prstGeom>
          <a:noFill/>
          <a:ln w="9525">
            <a:noFill/>
            <a:miter lim="800000"/>
            <a:headEnd/>
            <a:tailEnd/>
          </a:ln>
        </p:spPr>
        <p:txBody>
          <a:bodyPr>
            <a:spAutoFit/>
          </a:bodyPr>
          <a:lstStyle/>
          <a:p>
            <a:r>
              <a:rPr lang="en-US" sz="2400">
                <a:solidFill>
                  <a:srgbClr val="FFFF00"/>
                </a:solidFill>
                <a:latin typeface="Times New Roman" pitchFamily="18" charset="0"/>
                <a:cs typeface="Times New Roman" pitchFamily="18" charset="0"/>
                <a:hlinkClick r:id="rId6"/>
              </a:rPr>
              <a:t>http://www.nestle.com/</a:t>
            </a:r>
            <a:endParaRPr lang="en-US" sz="2400">
              <a:solidFill>
                <a:srgbClr val="FFFF00"/>
              </a:solidFill>
              <a:latin typeface="Times New Roman" pitchFamily="18" charset="0"/>
              <a:cs typeface="Times New Roman" pitchFamily="18" charset="0"/>
            </a:endParaRPr>
          </a:p>
          <a:p>
            <a:r>
              <a:rPr lang="en-US" sz="2400">
                <a:solidFill>
                  <a:srgbClr val="FFFF00"/>
                </a:solidFill>
                <a:latin typeface="Times New Roman" pitchFamily="18" charset="0"/>
                <a:cs typeface="Times New Roman" pitchFamily="18" charset="0"/>
              </a:rPr>
              <a:t>Nestle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www.nationalgeographic.com/coffee/images/mapM.gif"/>
          <p:cNvPicPr>
            <a:picLocks noChangeAspect="1" noChangeArrowheads="1"/>
          </p:cNvPicPr>
          <p:nvPr/>
        </p:nvPicPr>
        <p:blipFill>
          <a:blip r:embed="rId2" cstate="print"/>
          <a:srcRect/>
          <a:stretch>
            <a:fillRect/>
          </a:stretch>
        </p:blipFill>
        <p:spPr bwMode="auto">
          <a:xfrm>
            <a:off x="228600" y="2286000"/>
            <a:ext cx="8772525" cy="2438400"/>
          </a:xfrm>
          <a:prstGeom prst="rect">
            <a:avLst/>
          </a:prstGeom>
          <a:noFill/>
          <a:ln w="9525">
            <a:noFill/>
            <a:miter lim="800000"/>
            <a:headEnd/>
            <a:tailEnd/>
          </a:ln>
        </p:spPr>
      </p:pic>
      <p:sp>
        <p:nvSpPr>
          <p:cNvPr id="88067" name="Rectangle 3"/>
          <p:cNvSpPr>
            <a:spLocks noChangeArrowheads="1"/>
          </p:cNvSpPr>
          <p:nvPr/>
        </p:nvSpPr>
        <p:spPr bwMode="auto">
          <a:xfrm>
            <a:off x="493713" y="762000"/>
            <a:ext cx="8081962" cy="800100"/>
          </a:xfrm>
          <a:prstGeom prst="rect">
            <a:avLst/>
          </a:prstGeom>
          <a:noFill/>
          <a:ln w="9525">
            <a:noFill/>
            <a:miter lim="800000"/>
            <a:headEnd/>
            <a:tailEnd/>
          </a:ln>
        </p:spPr>
        <p:txBody>
          <a:bodyPr wrap="none" anchor="ctr">
            <a:spAutoFit/>
          </a:bodyPr>
          <a:lstStyle/>
          <a:p>
            <a:pPr algn="ctr" eaLnBrk="0" hangingPunct="0"/>
            <a:r>
              <a:rPr lang="en-US" sz="2800">
                <a:solidFill>
                  <a:srgbClr val="FFFF00"/>
                </a:solidFill>
              </a:rPr>
              <a:t>The top ten coffee producers are shown in yellow</a:t>
            </a:r>
            <a:r>
              <a:rPr lang="en-US"/>
              <a:t>.</a:t>
            </a:r>
          </a:p>
          <a:p>
            <a:pPr algn="ctr" eaLnBrk="0" hangingPunct="0"/>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227013"/>
            <a:ext cx="7772400" cy="685800"/>
          </a:xfrm>
        </p:spPr>
        <p:txBody>
          <a:bodyPr/>
          <a:lstStyle/>
          <a:p>
            <a:pPr algn="l" eaLnBrk="1" hangingPunct="1"/>
            <a:r>
              <a:rPr lang="en-US" altLang="en-US" sz="2800" smtClean="0">
                <a:solidFill>
                  <a:srgbClr val="FFCC00"/>
                </a:solidFill>
              </a:rPr>
              <a:t>1000 Year World History of Coffee</a:t>
            </a:r>
          </a:p>
        </p:txBody>
      </p:sp>
      <p:sp>
        <p:nvSpPr>
          <p:cNvPr id="132099" name="Rectangle 3"/>
          <p:cNvSpPr>
            <a:spLocks noGrp="1" noChangeArrowheads="1"/>
          </p:cNvSpPr>
          <p:nvPr>
            <p:ph type="body" idx="1"/>
          </p:nvPr>
        </p:nvSpPr>
        <p:spPr>
          <a:xfrm>
            <a:off x="685800" y="912813"/>
            <a:ext cx="6096000" cy="946150"/>
          </a:xfrm>
        </p:spPr>
        <p:txBody>
          <a:bodyPr>
            <a:spAutoFit/>
          </a:bodyPr>
          <a:lstStyle/>
          <a:p>
            <a:pPr marL="0" indent="1588" eaLnBrk="1" hangingPunct="1">
              <a:spcBef>
                <a:spcPct val="0"/>
              </a:spcBef>
              <a:buFontTx/>
              <a:buNone/>
              <a:tabLst>
                <a:tab pos="854075" algn="l"/>
              </a:tabLst>
            </a:pPr>
            <a:r>
              <a:rPr lang="en-US" altLang="en-US" sz="2000" smtClean="0">
                <a:solidFill>
                  <a:srgbClr val="CCFF33"/>
                </a:solidFill>
              </a:rPr>
              <a:t>Prior to 1000: native to ETHIOPIA </a:t>
            </a:r>
          </a:p>
          <a:p>
            <a:pPr marL="566738" lvl="1" indent="-222250" eaLnBrk="1" hangingPunct="1">
              <a:spcBef>
                <a:spcPct val="0"/>
              </a:spcBef>
              <a:tabLst>
                <a:tab pos="854075" algn="l"/>
              </a:tabLst>
            </a:pPr>
            <a:r>
              <a:rPr lang="en-US" altLang="en-US" sz="1800" smtClean="0"/>
              <a:t>People discover energy boost when they eat the coffee bush berry </a:t>
            </a:r>
          </a:p>
        </p:txBody>
      </p:sp>
      <p:pic>
        <p:nvPicPr>
          <p:cNvPr id="132100" name="Picture 4"/>
          <p:cNvPicPr>
            <a:picLocks noChangeAspect="1" noChangeArrowheads="1"/>
          </p:cNvPicPr>
          <p:nvPr/>
        </p:nvPicPr>
        <p:blipFill>
          <a:blip r:embed="rId3" cstate="print"/>
          <a:srcRect/>
          <a:stretch>
            <a:fillRect/>
          </a:stretch>
        </p:blipFill>
        <p:spPr bwMode="auto">
          <a:xfrm>
            <a:off x="6389688" y="225425"/>
            <a:ext cx="2449512" cy="1828800"/>
          </a:xfrm>
          <a:prstGeom prst="rect">
            <a:avLst/>
          </a:prstGeom>
          <a:noFill/>
          <a:ln w="9525">
            <a:solidFill>
              <a:schemeClr val="tx1"/>
            </a:solidFill>
            <a:miter lim="800000"/>
            <a:headEnd/>
            <a:tailEnd/>
          </a:ln>
        </p:spPr>
      </p:pic>
      <p:pic>
        <p:nvPicPr>
          <p:cNvPr id="132101" name="Picture 5"/>
          <p:cNvPicPr>
            <a:picLocks noChangeAspect="1" noChangeArrowheads="1"/>
          </p:cNvPicPr>
          <p:nvPr/>
        </p:nvPicPr>
        <p:blipFill>
          <a:blip r:embed="rId4" cstate="print"/>
          <a:srcRect/>
          <a:stretch>
            <a:fillRect/>
          </a:stretch>
        </p:blipFill>
        <p:spPr bwMode="auto">
          <a:xfrm>
            <a:off x="7348538" y="4338638"/>
            <a:ext cx="1490662" cy="2293937"/>
          </a:xfrm>
          <a:prstGeom prst="rect">
            <a:avLst/>
          </a:prstGeom>
          <a:noFill/>
          <a:ln w="9525">
            <a:solidFill>
              <a:schemeClr val="tx1"/>
            </a:solidFill>
            <a:miter lim="800000"/>
            <a:headEnd/>
            <a:tailEnd/>
          </a:ln>
        </p:spPr>
      </p:pic>
      <p:pic>
        <p:nvPicPr>
          <p:cNvPr id="132102" name="Picture 6"/>
          <p:cNvPicPr>
            <a:picLocks noChangeAspect="1" noChangeArrowheads="1"/>
          </p:cNvPicPr>
          <p:nvPr/>
        </p:nvPicPr>
        <p:blipFill>
          <a:blip r:embed="rId5" cstate="print"/>
          <a:srcRect/>
          <a:stretch>
            <a:fillRect/>
          </a:stretch>
        </p:blipFill>
        <p:spPr bwMode="auto">
          <a:xfrm>
            <a:off x="7129463" y="2281238"/>
            <a:ext cx="1709737" cy="1828800"/>
          </a:xfrm>
          <a:prstGeom prst="rect">
            <a:avLst/>
          </a:prstGeom>
          <a:noFill/>
          <a:ln w="9525">
            <a:solidFill>
              <a:schemeClr val="tx1"/>
            </a:solidFill>
            <a:miter lim="800000"/>
            <a:headEnd/>
            <a:tailEnd/>
          </a:ln>
        </p:spPr>
      </p:pic>
      <p:sp>
        <p:nvSpPr>
          <p:cNvPr id="132104" name="Rectangle 8"/>
          <p:cNvSpPr>
            <a:spLocks noChangeArrowheads="1"/>
          </p:cNvSpPr>
          <p:nvPr/>
        </p:nvSpPr>
        <p:spPr bwMode="auto">
          <a:xfrm>
            <a:off x="685800" y="1947863"/>
            <a:ext cx="6096000" cy="1220787"/>
          </a:xfrm>
          <a:prstGeom prst="rect">
            <a:avLst/>
          </a:prstGeom>
          <a:noFill/>
          <a:ln w="9525">
            <a:noFill/>
            <a:miter lim="800000"/>
            <a:headEnd/>
            <a:tailEnd/>
          </a:ln>
        </p:spPr>
        <p:txBody>
          <a:bodyPr lIns="92075" tIns="46038" rIns="92075" bIns="46038">
            <a:spAutoFit/>
          </a:bodyPr>
          <a:lstStyle/>
          <a:p>
            <a:pPr indent="1588">
              <a:tabLst>
                <a:tab pos="747713" algn="l"/>
              </a:tabLst>
            </a:pPr>
            <a:r>
              <a:rPr lang="en-US" altLang="en-US" sz="2000">
                <a:solidFill>
                  <a:srgbClr val="CCFF33"/>
                </a:solidFill>
              </a:rPr>
              <a:t>1000: 	</a:t>
            </a:r>
            <a:r>
              <a:rPr lang="en-US" altLang="en-US" sz="2000" u="sng">
                <a:solidFill>
                  <a:srgbClr val="CCFF33"/>
                </a:solidFill>
              </a:rPr>
              <a:t>Arab traders</a:t>
            </a:r>
            <a:r>
              <a:rPr lang="en-US" altLang="en-US" sz="2000">
                <a:solidFill>
                  <a:srgbClr val="CCFF33"/>
                </a:solidFill>
              </a:rPr>
              <a:t> bring coffee to Arabia</a:t>
            </a:r>
          </a:p>
          <a:p>
            <a:pPr marL="969963" lvl="1" indent="-222250">
              <a:buFontTx/>
              <a:buChar char="–"/>
              <a:tabLst>
                <a:tab pos="747713" algn="l"/>
              </a:tabLst>
            </a:pPr>
            <a:r>
              <a:rPr lang="en-US" altLang="en-US"/>
              <a:t>develop plantations</a:t>
            </a:r>
          </a:p>
          <a:p>
            <a:pPr marL="969963" lvl="1" indent="-222250">
              <a:buFontTx/>
              <a:buChar char="–"/>
              <a:tabLst>
                <a:tab pos="747713" algn="l"/>
              </a:tabLst>
            </a:pPr>
            <a:r>
              <a:rPr lang="en-US" altLang="en-US"/>
              <a:t>exported from Yemen, especially port of </a:t>
            </a:r>
            <a:r>
              <a:rPr lang="en-US" altLang="en-US" u="sng"/>
              <a:t>Mocha</a:t>
            </a:r>
            <a:r>
              <a:rPr lang="en-US" altLang="en-US"/>
              <a:t> </a:t>
            </a:r>
          </a:p>
          <a:p>
            <a:pPr marL="969963" lvl="1" indent="-222250">
              <a:buFontTx/>
              <a:buChar char="–"/>
              <a:tabLst>
                <a:tab pos="747713" algn="l"/>
              </a:tabLst>
            </a:pPr>
            <a:r>
              <a:rPr lang="en-US" altLang="en-US"/>
              <a:t>also begin to boil beans, call drink "</a:t>
            </a:r>
            <a:r>
              <a:rPr lang="en-US" altLang="en-US" u="sng"/>
              <a:t>qahwa</a:t>
            </a:r>
            <a:r>
              <a:rPr lang="en-US" altLang="en-US"/>
              <a:t>”</a:t>
            </a:r>
          </a:p>
        </p:txBody>
      </p:sp>
      <p:sp>
        <p:nvSpPr>
          <p:cNvPr id="132105" name="Rectangle 9"/>
          <p:cNvSpPr>
            <a:spLocks noChangeArrowheads="1"/>
          </p:cNvSpPr>
          <p:nvPr/>
        </p:nvSpPr>
        <p:spPr bwMode="auto">
          <a:xfrm>
            <a:off x="685800" y="3259138"/>
            <a:ext cx="6248400" cy="1220787"/>
          </a:xfrm>
          <a:prstGeom prst="rect">
            <a:avLst/>
          </a:prstGeom>
          <a:noFill/>
          <a:ln w="9525">
            <a:noFill/>
            <a:miter lim="800000"/>
            <a:headEnd/>
            <a:tailEnd/>
          </a:ln>
        </p:spPr>
        <p:txBody>
          <a:bodyPr lIns="92075" tIns="46038" rIns="92075" bIns="46038">
            <a:spAutoFit/>
          </a:bodyPr>
          <a:lstStyle/>
          <a:p>
            <a:pPr indent="1588">
              <a:tabLst>
                <a:tab pos="854075" algn="l"/>
              </a:tabLst>
            </a:pPr>
            <a:r>
              <a:rPr lang="en-US" altLang="en-US" sz="2000">
                <a:solidFill>
                  <a:srgbClr val="CCFF33"/>
                </a:solidFill>
              </a:rPr>
              <a:t>1200s: 	</a:t>
            </a:r>
            <a:r>
              <a:rPr lang="en-US" altLang="en-US" sz="2000" u="sng">
                <a:solidFill>
                  <a:srgbClr val="CCFF33"/>
                </a:solidFill>
              </a:rPr>
              <a:t>Mecca</a:t>
            </a:r>
            <a:r>
              <a:rPr lang="en-US" altLang="en-US" sz="2000">
                <a:solidFill>
                  <a:srgbClr val="CCFF33"/>
                </a:solidFill>
              </a:rPr>
              <a:t> becomes a center of coffee culture</a:t>
            </a:r>
          </a:p>
          <a:p>
            <a:pPr marL="969963" lvl="1" indent="-222250">
              <a:buFontTx/>
              <a:buChar char="–"/>
              <a:tabLst>
                <a:tab pos="854075" algn="l"/>
              </a:tabLst>
            </a:pPr>
            <a:r>
              <a:rPr lang="en-US" altLang="en-US"/>
              <a:t>Arab rulers forbid coffee plants to be taken out of their domains</a:t>
            </a:r>
          </a:p>
          <a:p>
            <a:pPr marL="969963" lvl="1" indent="-222250">
              <a:buFontTx/>
              <a:buChar char="–"/>
              <a:tabLst>
                <a:tab pos="854075" algn="l"/>
              </a:tabLst>
            </a:pPr>
            <a:r>
              <a:rPr lang="en-US" altLang="en-US"/>
              <a:t>thousands of pilgrims come and coffee spreads...</a:t>
            </a:r>
          </a:p>
        </p:txBody>
      </p:sp>
      <p:sp>
        <p:nvSpPr>
          <p:cNvPr id="132106" name="Rectangle 10"/>
          <p:cNvSpPr>
            <a:spLocks noChangeArrowheads="1"/>
          </p:cNvSpPr>
          <p:nvPr/>
        </p:nvSpPr>
        <p:spPr bwMode="auto">
          <a:xfrm>
            <a:off x="685800" y="4572000"/>
            <a:ext cx="6096000" cy="1525588"/>
          </a:xfrm>
          <a:prstGeom prst="rect">
            <a:avLst/>
          </a:prstGeom>
          <a:noFill/>
          <a:ln w="9525">
            <a:noFill/>
            <a:miter lim="800000"/>
            <a:headEnd/>
            <a:tailEnd/>
          </a:ln>
        </p:spPr>
        <p:txBody>
          <a:bodyPr lIns="92075" tIns="46038" rIns="92075" bIns="46038">
            <a:spAutoFit/>
          </a:bodyPr>
          <a:lstStyle/>
          <a:p>
            <a:pPr indent="1588">
              <a:tabLst>
                <a:tab pos="854075" algn="l"/>
              </a:tabLst>
            </a:pPr>
            <a:r>
              <a:rPr lang="en-US" altLang="en-US" sz="2000">
                <a:solidFill>
                  <a:srgbClr val="CCFF33"/>
                </a:solidFill>
              </a:rPr>
              <a:t>1500s: 	Coffee houses found in all big cities of Near 	East</a:t>
            </a:r>
          </a:p>
          <a:p>
            <a:pPr marL="969963" lvl="1" indent="-222250">
              <a:buFontTx/>
              <a:buChar char="–"/>
              <a:tabLst>
                <a:tab pos="854075" algn="l"/>
              </a:tabLst>
            </a:pPr>
            <a:r>
              <a:rPr lang="en-US" altLang="en-US" u="sng"/>
              <a:t>Ottoman Empire</a:t>
            </a:r>
            <a:r>
              <a:rPr lang="en-US" altLang="en-US"/>
              <a:t> controls Middle East &amp; coffee. Coffee becomes “Turk’s drink”; they often add spices such as clove and cinnamon</a:t>
            </a:r>
          </a:p>
        </p:txBody>
      </p:sp>
      <p:grpSp>
        <p:nvGrpSpPr>
          <p:cNvPr id="2" name="Group 11"/>
          <p:cNvGrpSpPr>
            <a:grpSpLocks/>
          </p:cNvGrpSpPr>
          <p:nvPr/>
        </p:nvGrpSpPr>
        <p:grpSpPr bwMode="auto">
          <a:xfrm>
            <a:off x="8001000" y="3048000"/>
            <a:ext cx="609600" cy="1447800"/>
            <a:chOff x="5040" y="1920"/>
            <a:chExt cx="384" cy="912"/>
          </a:xfrm>
        </p:grpSpPr>
        <p:sp>
          <p:nvSpPr>
            <p:cNvPr id="89099" name="Text Box 12"/>
            <p:cNvSpPr txBox="1">
              <a:spLocks noChangeArrowheads="1"/>
            </p:cNvSpPr>
            <p:nvPr/>
          </p:nvSpPr>
          <p:spPr bwMode="auto">
            <a:xfrm>
              <a:off x="5040" y="1920"/>
              <a:ext cx="384" cy="173"/>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en-US" altLang="en-US" sz="1200">
                  <a:solidFill>
                    <a:schemeClr val="bg2"/>
                  </a:solidFill>
                  <a:latin typeface="Times"/>
                </a:rPr>
                <a:t>Mecca</a:t>
              </a:r>
            </a:p>
          </p:txBody>
        </p:sp>
        <p:sp>
          <p:nvSpPr>
            <p:cNvPr id="89100" name="Oval 13"/>
            <p:cNvSpPr>
              <a:spLocks noChangeArrowheads="1"/>
            </p:cNvSpPr>
            <p:nvPr/>
          </p:nvSpPr>
          <p:spPr bwMode="auto">
            <a:xfrm>
              <a:off x="5040" y="2016"/>
              <a:ext cx="48" cy="48"/>
            </a:xfrm>
            <a:prstGeom prst="ellipse">
              <a:avLst/>
            </a:prstGeom>
            <a:solidFill>
              <a:schemeClr val="bg2"/>
            </a:solidFill>
            <a:ln w="12700" cap="sq">
              <a:solidFill>
                <a:schemeClr val="tx1"/>
              </a:solidFill>
              <a:round/>
              <a:headEnd type="none" w="sm" len="sm"/>
              <a:tailEnd type="none" w="sm" len="sm"/>
            </a:ln>
          </p:spPr>
          <p:txBody>
            <a:bodyPr wrap="none" anchor="ctr"/>
            <a:lstStyle/>
            <a:p>
              <a:endParaRPr lang="en-US"/>
            </a:p>
          </p:txBody>
        </p:sp>
        <p:sp>
          <p:nvSpPr>
            <p:cNvPr id="89101" name="Line 14"/>
            <p:cNvSpPr>
              <a:spLocks noChangeShapeType="1"/>
            </p:cNvSpPr>
            <p:nvPr/>
          </p:nvSpPr>
          <p:spPr bwMode="auto">
            <a:xfrm>
              <a:off x="5040" y="2112"/>
              <a:ext cx="0" cy="720"/>
            </a:xfrm>
            <a:prstGeom prst="line">
              <a:avLst/>
            </a:prstGeom>
            <a:noFill/>
            <a:ln w="19050" cap="sq">
              <a:solidFill>
                <a:schemeClr val="bg2"/>
              </a:solidFill>
              <a:round/>
              <a:headEnd type="triangle" w="med" len="me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32099"/>
                                        </p:tgtEl>
                                        <p:attrNameLst>
                                          <p:attrName>style.visibility</p:attrName>
                                        </p:attrNameLst>
                                      </p:cBhvr>
                                      <p:to>
                                        <p:strVal val="visible"/>
                                      </p:to>
                                    </p:set>
                                    <p:animEffect transition="in" filter="slide(fromLeft)">
                                      <p:cBhvr>
                                        <p:cTn id="7" dur="500"/>
                                        <p:tgtEl>
                                          <p:spTgt spid="13209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2100"/>
                                        </p:tgtEl>
                                        <p:attrNameLst>
                                          <p:attrName>style.visibility</p:attrName>
                                        </p:attrNameLst>
                                      </p:cBhvr>
                                      <p:to>
                                        <p:strVal val="visible"/>
                                      </p:to>
                                    </p:set>
                                    <p:animEffect transition="in" filter="wipe(up)">
                                      <p:cBhvr>
                                        <p:cTn id="11" dur="500"/>
                                        <p:tgtEl>
                                          <p:spTgt spid="132100"/>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grpId="0" nodeType="clickEffect">
                                  <p:stCondLst>
                                    <p:cond delay="0"/>
                                  </p:stCondLst>
                                  <p:childTnLst>
                                    <p:set>
                                      <p:cBhvr>
                                        <p:cTn id="15" dur="1" fill="hold">
                                          <p:stCondLst>
                                            <p:cond delay="0"/>
                                          </p:stCondLst>
                                        </p:cTn>
                                        <p:tgtEl>
                                          <p:spTgt spid="132104"/>
                                        </p:tgtEl>
                                        <p:attrNameLst>
                                          <p:attrName>style.visibility</p:attrName>
                                        </p:attrNameLst>
                                      </p:cBhvr>
                                      <p:to>
                                        <p:strVal val="visible"/>
                                      </p:to>
                                    </p:set>
                                    <p:animEffect transition="in" filter="slide(fromLeft)">
                                      <p:cBhvr>
                                        <p:cTn id="16" dur="500"/>
                                        <p:tgtEl>
                                          <p:spTgt spid="132104"/>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32102"/>
                                        </p:tgtEl>
                                        <p:attrNameLst>
                                          <p:attrName>style.visibility</p:attrName>
                                        </p:attrNameLst>
                                      </p:cBhvr>
                                      <p:to>
                                        <p:strVal val="visible"/>
                                      </p:to>
                                    </p:set>
                                    <p:animEffect transition="in" filter="wipe(up)">
                                      <p:cBhvr>
                                        <p:cTn id="20" dur="500"/>
                                        <p:tgtEl>
                                          <p:spTgt spid="13210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132105"/>
                                        </p:tgtEl>
                                        <p:attrNameLst>
                                          <p:attrName>style.visibility</p:attrName>
                                        </p:attrNameLst>
                                      </p:cBhvr>
                                      <p:to>
                                        <p:strVal val="visible"/>
                                      </p:to>
                                    </p:set>
                                    <p:animEffect transition="in" filter="slide(fromLeft)">
                                      <p:cBhvr>
                                        <p:cTn id="25" dur="500"/>
                                        <p:tgtEl>
                                          <p:spTgt spid="132105"/>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32101"/>
                                        </p:tgtEl>
                                        <p:attrNameLst>
                                          <p:attrName>style.visibility</p:attrName>
                                        </p:attrNameLst>
                                      </p:cBhvr>
                                      <p:to>
                                        <p:strVal val="visible"/>
                                      </p:to>
                                    </p:set>
                                    <p:animEffect transition="in" filter="wipe(up)">
                                      <p:cBhvr>
                                        <p:cTn id="29" dur="500"/>
                                        <p:tgtEl>
                                          <p:spTgt spid="132101"/>
                                        </p:tgtEl>
                                      </p:cBhvr>
                                    </p:animEffect>
                                  </p:childTnLst>
                                </p:cTn>
                              </p:par>
                            </p:childTnLst>
                          </p:cTn>
                        </p:par>
                        <p:par>
                          <p:cTn id="30" fill="hold">
                            <p:stCondLst>
                              <p:cond delay="1000"/>
                            </p:stCondLst>
                            <p:childTnLst>
                              <p:par>
                                <p:cTn id="31" presetID="22" presetClass="entr" presetSubtype="4"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132106"/>
                                        </p:tgtEl>
                                        <p:attrNameLst>
                                          <p:attrName>style.visibility</p:attrName>
                                        </p:attrNameLst>
                                      </p:cBhvr>
                                      <p:to>
                                        <p:strVal val="visible"/>
                                      </p:to>
                                    </p:set>
                                    <p:animEffect transition="in" filter="slide(fromLeft)">
                                      <p:cBhvr>
                                        <p:cTn id="38" dur="500"/>
                                        <p:tgtEl>
                                          <p:spTgt spid="132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autoUpdateAnimBg="0"/>
      <p:bldP spid="132104" grpId="0" autoUpdateAnimBg="0"/>
      <p:bldP spid="132105" grpId="0" autoUpdateAnimBg="0"/>
      <p:bldP spid="132106"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7" name="Rectangle 3"/>
          <p:cNvSpPr>
            <a:spLocks noGrp="1" noChangeArrowheads="1"/>
          </p:cNvSpPr>
          <p:nvPr>
            <p:ph type="body" idx="1"/>
          </p:nvPr>
        </p:nvSpPr>
        <p:spPr>
          <a:xfrm>
            <a:off x="685800" y="912813"/>
            <a:ext cx="6096000" cy="1495425"/>
          </a:xfrm>
        </p:spPr>
        <p:txBody>
          <a:bodyPr>
            <a:spAutoFit/>
          </a:bodyPr>
          <a:lstStyle/>
          <a:p>
            <a:pPr marL="0" indent="1588" eaLnBrk="1" hangingPunct="1">
              <a:spcBef>
                <a:spcPct val="0"/>
              </a:spcBef>
              <a:buFontTx/>
              <a:buNone/>
              <a:tabLst>
                <a:tab pos="747713" algn="l"/>
              </a:tabLst>
            </a:pPr>
            <a:r>
              <a:rPr lang="en-US" altLang="en-US" sz="2000" smtClean="0">
                <a:solidFill>
                  <a:srgbClr val="CCFF33"/>
                </a:solidFill>
              </a:rPr>
              <a:t>1600: 	 </a:t>
            </a:r>
            <a:r>
              <a:rPr lang="en-US" altLang="en-US" sz="2000" u="sng" smtClean="0">
                <a:solidFill>
                  <a:srgbClr val="CCFF33"/>
                </a:solidFill>
              </a:rPr>
              <a:t>Italian traders</a:t>
            </a:r>
            <a:r>
              <a:rPr lang="en-US" altLang="en-US" sz="2000" smtClean="0">
                <a:solidFill>
                  <a:srgbClr val="CCFF33"/>
                </a:solidFill>
              </a:rPr>
              <a:t> introduce coffee to West</a:t>
            </a:r>
          </a:p>
          <a:p>
            <a:pPr marL="969963" lvl="1" indent="-222250" eaLnBrk="1" hangingPunct="1">
              <a:spcBef>
                <a:spcPct val="0"/>
              </a:spcBef>
              <a:tabLst>
                <a:tab pos="747713" algn="l"/>
              </a:tabLst>
            </a:pPr>
            <a:r>
              <a:rPr lang="en-US" altLang="en-US" sz="1800" smtClean="0"/>
              <a:t>some Christians call it the “devil’s beverage”</a:t>
            </a:r>
          </a:p>
          <a:p>
            <a:pPr marL="969963" lvl="1" indent="-222250" eaLnBrk="1" hangingPunct="1">
              <a:spcBef>
                <a:spcPct val="0"/>
              </a:spcBef>
              <a:tabLst>
                <a:tab pos="747713" algn="l"/>
              </a:tabLst>
            </a:pPr>
            <a:r>
              <a:rPr lang="en-US" altLang="en-US" sz="1800" smtClean="0"/>
              <a:t>Pope Clement VIII "baptizes" coffee, making it an acceptable Christian beverage</a:t>
            </a:r>
          </a:p>
          <a:p>
            <a:pPr marL="969963" lvl="1" indent="-222250" eaLnBrk="1" hangingPunct="1">
              <a:spcBef>
                <a:spcPct val="0"/>
              </a:spcBef>
              <a:tabLst>
                <a:tab pos="747713" algn="l"/>
              </a:tabLst>
            </a:pPr>
            <a:r>
              <a:rPr lang="en-US" altLang="en-US" sz="1800" smtClean="0"/>
              <a:t>very expensive</a:t>
            </a:r>
          </a:p>
        </p:txBody>
      </p:sp>
      <p:pic>
        <p:nvPicPr>
          <p:cNvPr id="134149" name="Picture 5"/>
          <p:cNvPicPr>
            <a:picLocks noChangeAspect="1" noChangeArrowheads="1"/>
          </p:cNvPicPr>
          <p:nvPr/>
        </p:nvPicPr>
        <p:blipFill>
          <a:blip r:embed="rId3" cstate="print"/>
          <a:srcRect/>
          <a:stretch>
            <a:fillRect/>
          </a:stretch>
        </p:blipFill>
        <p:spPr bwMode="auto">
          <a:xfrm>
            <a:off x="6654800" y="247650"/>
            <a:ext cx="2257425" cy="1557338"/>
          </a:xfrm>
          <a:prstGeom prst="rect">
            <a:avLst/>
          </a:prstGeom>
          <a:noFill/>
          <a:ln w="9525">
            <a:solidFill>
              <a:schemeClr val="tx1"/>
            </a:solidFill>
            <a:miter lim="800000"/>
            <a:headEnd/>
            <a:tailEnd/>
          </a:ln>
        </p:spPr>
      </p:pic>
      <p:pic>
        <p:nvPicPr>
          <p:cNvPr id="134150" name="Picture 6"/>
          <p:cNvPicPr>
            <a:picLocks noChangeAspect="1" noChangeArrowheads="1"/>
          </p:cNvPicPr>
          <p:nvPr/>
        </p:nvPicPr>
        <p:blipFill>
          <a:blip r:embed="rId4" cstate="print"/>
          <a:srcRect/>
          <a:stretch>
            <a:fillRect/>
          </a:stretch>
        </p:blipFill>
        <p:spPr bwMode="auto">
          <a:xfrm>
            <a:off x="6499225" y="2054225"/>
            <a:ext cx="2568575" cy="1558925"/>
          </a:xfrm>
          <a:prstGeom prst="rect">
            <a:avLst/>
          </a:prstGeom>
          <a:noFill/>
          <a:ln w="9525">
            <a:solidFill>
              <a:schemeClr val="tx1"/>
            </a:solidFill>
            <a:miter lim="800000"/>
            <a:headEnd/>
            <a:tailEnd/>
          </a:ln>
        </p:spPr>
      </p:pic>
      <p:pic>
        <p:nvPicPr>
          <p:cNvPr id="134151" name="Picture 7"/>
          <p:cNvPicPr>
            <a:picLocks noChangeAspect="1" noChangeArrowheads="1"/>
          </p:cNvPicPr>
          <p:nvPr/>
        </p:nvPicPr>
        <p:blipFill>
          <a:blip r:embed="rId5" cstate="print"/>
          <a:srcRect/>
          <a:stretch>
            <a:fillRect/>
          </a:stretch>
        </p:blipFill>
        <p:spPr bwMode="auto">
          <a:xfrm>
            <a:off x="7000875" y="3862388"/>
            <a:ext cx="1563688" cy="2747962"/>
          </a:xfrm>
          <a:prstGeom prst="rect">
            <a:avLst/>
          </a:prstGeom>
          <a:noFill/>
          <a:ln w="9525">
            <a:solidFill>
              <a:schemeClr val="tx1"/>
            </a:solidFill>
            <a:miter lim="800000"/>
            <a:headEnd/>
            <a:tailEnd/>
          </a:ln>
        </p:spPr>
      </p:pic>
      <p:sp>
        <p:nvSpPr>
          <p:cNvPr id="134152" name="Rectangle 8"/>
          <p:cNvSpPr>
            <a:spLocks noChangeArrowheads="1"/>
          </p:cNvSpPr>
          <p:nvPr/>
        </p:nvSpPr>
        <p:spPr bwMode="auto">
          <a:xfrm>
            <a:off x="685800" y="2513013"/>
            <a:ext cx="6096000" cy="1220787"/>
          </a:xfrm>
          <a:prstGeom prst="rect">
            <a:avLst/>
          </a:prstGeom>
          <a:noFill/>
          <a:ln w="9525">
            <a:noFill/>
            <a:miter lim="800000"/>
            <a:headEnd/>
            <a:tailEnd/>
          </a:ln>
        </p:spPr>
        <p:txBody>
          <a:bodyPr lIns="92075" tIns="46038" rIns="92075" bIns="46038">
            <a:spAutoFit/>
          </a:bodyPr>
          <a:lstStyle/>
          <a:p>
            <a:pPr indent="1588">
              <a:tabLst>
                <a:tab pos="747713" algn="l"/>
              </a:tabLst>
            </a:pPr>
            <a:r>
              <a:rPr lang="en-US" altLang="en-US" sz="2000">
                <a:solidFill>
                  <a:srgbClr val="CCFF33"/>
                </a:solidFill>
              </a:rPr>
              <a:t>1616: 	Dutch smuggle coffee plants out of Mocha </a:t>
            </a:r>
          </a:p>
          <a:p>
            <a:pPr marL="969963" lvl="1" indent="-222250">
              <a:buFontTx/>
              <a:buChar char="–"/>
              <a:tabLst>
                <a:tab pos="747713" algn="l"/>
              </a:tabLst>
            </a:pPr>
            <a:r>
              <a:rPr lang="en-US" altLang="en-US"/>
              <a:t>to Ceylon and </a:t>
            </a:r>
            <a:r>
              <a:rPr lang="en-US" altLang="en-US" u="sng"/>
              <a:t>Java</a:t>
            </a:r>
            <a:r>
              <a:rPr lang="en-US" altLang="en-US"/>
              <a:t> </a:t>
            </a:r>
          </a:p>
          <a:p>
            <a:pPr marL="969963" lvl="1" indent="-222250">
              <a:buFontTx/>
              <a:buChar char="–"/>
              <a:tabLst>
                <a:tab pos="747713" algn="l"/>
              </a:tabLst>
            </a:pPr>
            <a:r>
              <a:rPr lang="en-US" altLang="en-US"/>
              <a:t>Dutch East India Company becomes first to commercially cultivate and transport coffee</a:t>
            </a:r>
          </a:p>
        </p:txBody>
      </p:sp>
      <p:sp>
        <p:nvSpPr>
          <p:cNvPr id="134153" name="Rectangle 9"/>
          <p:cNvSpPr>
            <a:spLocks noChangeArrowheads="1"/>
          </p:cNvSpPr>
          <p:nvPr/>
        </p:nvSpPr>
        <p:spPr bwMode="auto">
          <a:xfrm>
            <a:off x="685800" y="3838575"/>
            <a:ext cx="6096000" cy="1800225"/>
          </a:xfrm>
          <a:prstGeom prst="rect">
            <a:avLst/>
          </a:prstGeom>
          <a:noFill/>
          <a:ln w="9525">
            <a:noFill/>
            <a:miter lim="800000"/>
            <a:headEnd/>
            <a:tailEnd/>
          </a:ln>
        </p:spPr>
        <p:txBody>
          <a:bodyPr lIns="92075" tIns="46038" rIns="92075" bIns="46038">
            <a:spAutoFit/>
          </a:bodyPr>
          <a:lstStyle/>
          <a:p>
            <a:pPr indent="1588">
              <a:tabLst>
                <a:tab pos="747713" algn="l"/>
              </a:tabLst>
            </a:pPr>
            <a:r>
              <a:rPr lang="en-US" altLang="en-US" sz="2000">
                <a:solidFill>
                  <a:srgbClr val="CCFF33"/>
                </a:solidFill>
              </a:rPr>
              <a:t>1668: 	Edward Lloyd's coffeehouse opens in 		England</a:t>
            </a:r>
          </a:p>
          <a:p>
            <a:pPr marL="969963" lvl="1" indent="-222250">
              <a:buFontTx/>
              <a:buChar char="–"/>
              <a:tabLst>
                <a:tab pos="747713" algn="l"/>
              </a:tabLst>
            </a:pPr>
            <a:r>
              <a:rPr lang="en-US" altLang="en-US"/>
              <a:t>frequented by maritime traders &amp; insurance agents</a:t>
            </a:r>
          </a:p>
          <a:p>
            <a:pPr marL="969963" lvl="1" indent="-222250">
              <a:buFontTx/>
              <a:buChar char="–"/>
              <a:tabLst>
                <a:tab pos="747713" algn="l"/>
              </a:tabLst>
            </a:pPr>
            <a:r>
              <a:rPr lang="en-US" altLang="en-US"/>
              <a:t>eventually becomes </a:t>
            </a:r>
            <a:r>
              <a:rPr lang="en-US" altLang="en-US" u="sng"/>
              <a:t>Lloyds of London</a:t>
            </a:r>
            <a:r>
              <a:rPr lang="en-US" altLang="en-US"/>
              <a:t>, the best-known insurance company in the world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34147"/>
                                        </p:tgtEl>
                                        <p:attrNameLst>
                                          <p:attrName>style.visibility</p:attrName>
                                        </p:attrNameLst>
                                      </p:cBhvr>
                                      <p:to>
                                        <p:strVal val="visible"/>
                                      </p:to>
                                    </p:set>
                                    <p:animEffect transition="in" filter="slide(fromLeft)">
                                      <p:cBhvr>
                                        <p:cTn id="7" dur="500"/>
                                        <p:tgtEl>
                                          <p:spTgt spid="13414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4149"/>
                                        </p:tgtEl>
                                        <p:attrNameLst>
                                          <p:attrName>style.visibility</p:attrName>
                                        </p:attrNameLst>
                                      </p:cBhvr>
                                      <p:to>
                                        <p:strVal val="visible"/>
                                      </p:to>
                                    </p:set>
                                    <p:animEffect transition="in" filter="wipe(up)">
                                      <p:cBhvr>
                                        <p:cTn id="11" dur="500"/>
                                        <p:tgtEl>
                                          <p:spTgt spid="134149"/>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grpId="0" nodeType="clickEffect">
                                  <p:stCondLst>
                                    <p:cond delay="0"/>
                                  </p:stCondLst>
                                  <p:childTnLst>
                                    <p:set>
                                      <p:cBhvr>
                                        <p:cTn id="15" dur="1" fill="hold">
                                          <p:stCondLst>
                                            <p:cond delay="0"/>
                                          </p:stCondLst>
                                        </p:cTn>
                                        <p:tgtEl>
                                          <p:spTgt spid="134152"/>
                                        </p:tgtEl>
                                        <p:attrNameLst>
                                          <p:attrName>style.visibility</p:attrName>
                                        </p:attrNameLst>
                                      </p:cBhvr>
                                      <p:to>
                                        <p:strVal val="visible"/>
                                      </p:to>
                                    </p:set>
                                    <p:animEffect transition="in" filter="slide(fromLeft)">
                                      <p:cBhvr>
                                        <p:cTn id="16" dur="500"/>
                                        <p:tgtEl>
                                          <p:spTgt spid="134152"/>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34150"/>
                                        </p:tgtEl>
                                        <p:attrNameLst>
                                          <p:attrName>style.visibility</p:attrName>
                                        </p:attrNameLst>
                                      </p:cBhvr>
                                      <p:to>
                                        <p:strVal val="visible"/>
                                      </p:to>
                                    </p:set>
                                    <p:animEffect transition="in" filter="wipe(up)">
                                      <p:cBhvr>
                                        <p:cTn id="20" dur="500"/>
                                        <p:tgtEl>
                                          <p:spTgt spid="13415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134153">
                                            <p:txEl>
                                              <p:pRg st="0" end="0"/>
                                            </p:txEl>
                                          </p:spTgt>
                                        </p:tgtEl>
                                        <p:attrNameLst>
                                          <p:attrName>style.visibility</p:attrName>
                                        </p:attrNameLst>
                                      </p:cBhvr>
                                      <p:to>
                                        <p:strVal val="visible"/>
                                      </p:to>
                                    </p:set>
                                    <p:animEffect transition="in" filter="slide(fromLeft)">
                                      <p:cBhvr>
                                        <p:cTn id="25" dur="500"/>
                                        <p:tgtEl>
                                          <p:spTgt spid="134153">
                                            <p:txEl>
                                              <p:pRg st="0" end="0"/>
                                            </p:txEl>
                                          </p:spTgt>
                                        </p:tgtEl>
                                      </p:cBhvr>
                                    </p:animEffect>
                                  </p:childTnLst>
                                </p:cTn>
                              </p:par>
                              <p:par>
                                <p:cTn id="26" presetID="12" presetClass="entr" presetSubtype="8" fill="hold" grpId="0" nodeType="withEffect">
                                  <p:stCondLst>
                                    <p:cond delay="0"/>
                                  </p:stCondLst>
                                  <p:childTnLst>
                                    <p:set>
                                      <p:cBhvr>
                                        <p:cTn id="27" dur="1" fill="hold">
                                          <p:stCondLst>
                                            <p:cond delay="0"/>
                                          </p:stCondLst>
                                        </p:cTn>
                                        <p:tgtEl>
                                          <p:spTgt spid="134153">
                                            <p:txEl>
                                              <p:pRg st="1" end="1"/>
                                            </p:txEl>
                                          </p:spTgt>
                                        </p:tgtEl>
                                        <p:attrNameLst>
                                          <p:attrName>style.visibility</p:attrName>
                                        </p:attrNameLst>
                                      </p:cBhvr>
                                      <p:to>
                                        <p:strVal val="visible"/>
                                      </p:to>
                                    </p:set>
                                    <p:animEffect transition="in" filter="slide(fromLeft)">
                                      <p:cBhvr>
                                        <p:cTn id="28" dur="500"/>
                                        <p:tgtEl>
                                          <p:spTgt spid="134153">
                                            <p:txEl>
                                              <p:pRg st="1" end="1"/>
                                            </p:txEl>
                                          </p:spTgt>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134153">
                                            <p:txEl>
                                              <p:pRg st="2" end="2"/>
                                            </p:txEl>
                                          </p:spTgt>
                                        </p:tgtEl>
                                        <p:attrNameLst>
                                          <p:attrName>style.visibility</p:attrName>
                                        </p:attrNameLst>
                                      </p:cBhvr>
                                      <p:to>
                                        <p:strVal val="visible"/>
                                      </p:to>
                                    </p:set>
                                    <p:animEffect transition="in" filter="slide(fromLeft)">
                                      <p:cBhvr>
                                        <p:cTn id="31" dur="500"/>
                                        <p:tgtEl>
                                          <p:spTgt spid="134153">
                                            <p:txEl>
                                              <p:pRg st="2" end="2"/>
                                            </p:txEl>
                                          </p:spTgt>
                                        </p:tgtEl>
                                      </p:cBhvr>
                                    </p:animEffec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134151"/>
                                        </p:tgtEl>
                                        <p:attrNameLst>
                                          <p:attrName>style.visibility</p:attrName>
                                        </p:attrNameLst>
                                      </p:cBhvr>
                                      <p:to>
                                        <p:strVal val="visible"/>
                                      </p:to>
                                    </p:set>
                                    <p:animEffect transition="in" filter="wipe(up)">
                                      <p:cBhvr>
                                        <p:cTn id="35" dur="500"/>
                                        <p:tgtEl>
                                          <p:spTgt spid="134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autoUpdateAnimBg="0"/>
      <p:bldP spid="134152" grpId="0" autoUpdateAnimBg="0"/>
      <p:bldP spid="134153"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5" name="Rectangle 3"/>
          <p:cNvSpPr>
            <a:spLocks noGrp="1" noChangeArrowheads="1"/>
          </p:cNvSpPr>
          <p:nvPr>
            <p:ph type="body" idx="1"/>
          </p:nvPr>
        </p:nvSpPr>
        <p:spPr>
          <a:xfrm>
            <a:off x="685800" y="912813"/>
            <a:ext cx="6096000" cy="1800225"/>
          </a:xfrm>
        </p:spPr>
        <p:txBody>
          <a:bodyPr>
            <a:spAutoFit/>
          </a:bodyPr>
          <a:lstStyle/>
          <a:p>
            <a:pPr marL="0" indent="1588" eaLnBrk="1" hangingPunct="1">
              <a:spcBef>
                <a:spcPct val="0"/>
              </a:spcBef>
              <a:buFontTx/>
              <a:buNone/>
              <a:tabLst>
                <a:tab pos="747713" algn="l"/>
              </a:tabLst>
            </a:pPr>
            <a:r>
              <a:rPr lang="en-US" altLang="en-US" sz="2000" smtClean="0">
                <a:solidFill>
                  <a:srgbClr val="CCFF33"/>
                </a:solidFill>
              </a:rPr>
              <a:t>1714: 	Mayor of Amsterdam presents Louis XIV a 	coffee bush</a:t>
            </a:r>
          </a:p>
          <a:p>
            <a:pPr marL="969963" lvl="1" indent="-222250" eaLnBrk="1" hangingPunct="1">
              <a:spcBef>
                <a:spcPct val="0"/>
              </a:spcBef>
              <a:tabLst>
                <a:tab pos="747713" algn="l"/>
              </a:tabLst>
            </a:pPr>
            <a:r>
              <a:rPr lang="en-US" altLang="en-US" sz="1800" smtClean="0"/>
              <a:t>descendants will produce virtually entire coffee industry in the Americas </a:t>
            </a:r>
            <a:r>
              <a:rPr lang="en-US" altLang="en-US" sz="1400" smtClean="0"/>
              <a:t>(</a:t>
            </a:r>
            <a:r>
              <a:rPr lang="en-US" altLang="en-US" sz="1400" u="sng" smtClean="0"/>
              <a:t>90% spreads from this plant</a:t>
            </a:r>
            <a:r>
              <a:rPr lang="en-US" altLang="en-US" sz="1400" smtClean="0"/>
              <a:t>)</a:t>
            </a:r>
          </a:p>
          <a:p>
            <a:pPr marL="969963" lvl="1" indent="-222250" eaLnBrk="1" hangingPunct="1">
              <a:spcBef>
                <a:spcPct val="0"/>
              </a:spcBef>
              <a:tabLst>
                <a:tab pos="747713" algn="l"/>
              </a:tabLst>
            </a:pPr>
            <a:r>
              <a:rPr lang="en-US" altLang="en-US" sz="1800" smtClean="0"/>
              <a:t>Seedlings from this plant brought to </a:t>
            </a:r>
            <a:r>
              <a:rPr lang="en-US" altLang="en-US" sz="1800" u="sng" smtClean="0"/>
              <a:t>Martinique</a:t>
            </a:r>
            <a:r>
              <a:rPr lang="en-US" altLang="en-US" sz="1800" smtClean="0"/>
              <a:t> (1725), and spread from there to S. America</a:t>
            </a:r>
          </a:p>
        </p:txBody>
      </p:sp>
      <p:pic>
        <p:nvPicPr>
          <p:cNvPr id="136197" name="Picture 5"/>
          <p:cNvPicPr>
            <a:picLocks noChangeAspect="1" noChangeArrowheads="1"/>
          </p:cNvPicPr>
          <p:nvPr/>
        </p:nvPicPr>
        <p:blipFill>
          <a:blip r:embed="rId3" cstate="print"/>
          <a:srcRect/>
          <a:stretch>
            <a:fillRect/>
          </a:stretch>
        </p:blipFill>
        <p:spPr bwMode="auto">
          <a:xfrm>
            <a:off x="6821488" y="1009650"/>
            <a:ext cx="2111375" cy="2003425"/>
          </a:xfrm>
          <a:prstGeom prst="rect">
            <a:avLst/>
          </a:prstGeom>
          <a:noFill/>
          <a:ln w="9525">
            <a:solidFill>
              <a:schemeClr val="bg2"/>
            </a:solidFill>
            <a:miter lim="800000"/>
            <a:headEnd/>
            <a:tailEnd/>
          </a:ln>
        </p:spPr>
      </p:pic>
      <p:pic>
        <p:nvPicPr>
          <p:cNvPr id="136198" name="Picture 6"/>
          <p:cNvPicPr>
            <a:picLocks noChangeAspect="1" noChangeArrowheads="1"/>
          </p:cNvPicPr>
          <p:nvPr/>
        </p:nvPicPr>
        <p:blipFill>
          <a:blip r:embed="rId4" cstate="print"/>
          <a:srcRect/>
          <a:stretch>
            <a:fillRect/>
          </a:stretch>
        </p:blipFill>
        <p:spPr bwMode="auto">
          <a:xfrm>
            <a:off x="6761163" y="3886200"/>
            <a:ext cx="2230437" cy="1466850"/>
          </a:xfrm>
          <a:prstGeom prst="rect">
            <a:avLst/>
          </a:prstGeom>
          <a:noFill/>
          <a:ln w="9525">
            <a:solidFill>
              <a:schemeClr val="tx1"/>
            </a:solidFill>
            <a:miter lim="800000"/>
            <a:headEnd/>
            <a:tailEnd/>
          </a:ln>
        </p:spPr>
      </p:pic>
      <p:sp>
        <p:nvSpPr>
          <p:cNvPr id="136199" name="Rectangle 7"/>
          <p:cNvSpPr>
            <a:spLocks noChangeArrowheads="1"/>
          </p:cNvSpPr>
          <p:nvPr/>
        </p:nvSpPr>
        <p:spPr bwMode="auto">
          <a:xfrm>
            <a:off x="685800" y="3121025"/>
            <a:ext cx="6096000" cy="2898775"/>
          </a:xfrm>
          <a:prstGeom prst="rect">
            <a:avLst/>
          </a:prstGeom>
          <a:noFill/>
          <a:ln w="9525">
            <a:noFill/>
            <a:miter lim="800000"/>
            <a:headEnd/>
            <a:tailEnd/>
          </a:ln>
        </p:spPr>
        <p:txBody>
          <a:bodyPr lIns="92075" tIns="46038" rIns="92075" bIns="46038">
            <a:spAutoFit/>
          </a:bodyPr>
          <a:lstStyle/>
          <a:p>
            <a:pPr indent="1588">
              <a:tabLst>
                <a:tab pos="854075" algn="l"/>
              </a:tabLst>
            </a:pPr>
            <a:r>
              <a:rPr lang="en-US" altLang="en-US" sz="2000">
                <a:solidFill>
                  <a:srgbClr val="CCFF33"/>
                </a:solidFill>
              </a:rPr>
              <a:t>1700s: 	Dutch and French cultivate coffee in S. 		America</a:t>
            </a:r>
          </a:p>
          <a:p>
            <a:pPr marL="911225" lvl="1" indent="-222250">
              <a:buFontTx/>
              <a:buChar char="–"/>
              <a:tabLst>
                <a:tab pos="854075" algn="l"/>
              </a:tabLst>
            </a:pPr>
            <a:r>
              <a:rPr lang="en-US" altLang="en-US"/>
              <a:t>jealously guard their treasure</a:t>
            </a:r>
          </a:p>
          <a:p>
            <a:pPr marL="911225" lvl="1" indent="-222250">
              <a:buFontTx/>
              <a:buChar char="–"/>
              <a:tabLst>
                <a:tab pos="854075" algn="l"/>
              </a:tabLst>
            </a:pPr>
            <a:r>
              <a:rPr lang="en-US" altLang="en-US"/>
              <a:t>Brazilian official who mediates a French-Dutch dispute in S. America romances French Guiana governor’s wife and receives coffee seedlings in a farewell bouquet...</a:t>
            </a:r>
          </a:p>
          <a:p>
            <a:pPr marL="911225" lvl="1" indent="-222250">
              <a:buFontTx/>
              <a:buChar char="–"/>
              <a:tabLst>
                <a:tab pos="854075" algn="l"/>
              </a:tabLst>
            </a:pPr>
            <a:r>
              <a:rPr lang="en-US" altLang="en-US"/>
              <a:t>these seedlings spawn Brazil’s coffee industry; today </a:t>
            </a:r>
            <a:r>
              <a:rPr lang="en-US" altLang="en-US" u="sng"/>
              <a:t>Brazil is world’s largest coffee producer</a:t>
            </a:r>
            <a:r>
              <a:rPr lang="en-US" altLang="en-US"/>
              <a:t> (33%).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Effect transition="in" filter="slide(fromLeft)">
                                      <p:cBhvr>
                                        <p:cTn id="7" dur="500"/>
                                        <p:tgtEl>
                                          <p:spTgt spid="136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36195">
                                            <p:txEl>
                                              <p:pRg st="1" end="1"/>
                                            </p:txEl>
                                          </p:spTgt>
                                        </p:tgtEl>
                                        <p:attrNameLst>
                                          <p:attrName>style.visibility</p:attrName>
                                        </p:attrNameLst>
                                      </p:cBhvr>
                                      <p:to>
                                        <p:strVal val="visible"/>
                                      </p:to>
                                    </p:set>
                                    <p:animEffect transition="in" filter="slide(fromLeft)">
                                      <p:cBhvr>
                                        <p:cTn id="12" dur="500"/>
                                        <p:tgtEl>
                                          <p:spTgt spid="1361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136195">
                                            <p:txEl>
                                              <p:pRg st="2" end="2"/>
                                            </p:txEl>
                                          </p:spTgt>
                                        </p:tgtEl>
                                        <p:attrNameLst>
                                          <p:attrName>style.visibility</p:attrName>
                                        </p:attrNameLst>
                                      </p:cBhvr>
                                      <p:to>
                                        <p:strVal val="visible"/>
                                      </p:to>
                                    </p:set>
                                    <p:animEffect transition="in" filter="slide(fromLeft)">
                                      <p:cBhvr>
                                        <p:cTn id="17" dur="500"/>
                                        <p:tgtEl>
                                          <p:spTgt spid="136195">
                                            <p:txEl>
                                              <p:pRg st="2" end="2"/>
                                            </p:txEl>
                                          </p:spTgt>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36197"/>
                                        </p:tgtEl>
                                        <p:attrNameLst>
                                          <p:attrName>style.visibility</p:attrName>
                                        </p:attrNameLst>
                                      </p:cBhvr>
                                      <p:to>
                                        <p:strVal val="visible"/>
                                      </p:to>
                                    </p:set>
                                    <p:animEffect transition="in" filter="wipe(up)">
                                      <p:cBhvr>
                                        <p:cTn id="21" dur="500"/>
                                        <p:tgtEl>
                                          <p:spTgt spid="136197"/>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grpId="0" nodeType="clickEffect">
                                  <p:stCondLst>
                                    <p:cond delay="0"/>
                                  </p:stCondLst>
                                  <p:childTnLst>
                                    <p:set>
                                      <p:cBhvr>
                                        <p:cTn id="25" dur="1" fill="hold">
                                          <p:stCondLst>
                                            <p:cond delay="0"/>
                                          </p:stCondLst>
                                        </p:cTn>
                                        <p:tgtEl>
                                          <p:spTgt spid="136199">
                                            <p:txEl>
                                              <p:pRg st="0" end="0"/>
                                            </p:txEl>
                                          </p:spTgt>
                                        </p:tgtEl>
                                        <p:attrNameLst>
                                          <p:attrName>style.visibility</p:attrName>
                                        </p:attrNameLst>
                                      </p:cBhvr>
                                      <p:to>
                                        <p:strVal val="visible"/>
                                      </p:to>
                                    </p:set>
                                    <p:animEffect transition="in" filter="slide(fromLeft)">
                                      <p:cBhvr>
                                        <p:cTn id="26" dur="500"/>
                                        <p:tgtEl>
                                          <p:spTgt spid="13619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136199">
                                            <p:txEl>
                                              <p:pRg st="1" end="1"/>
                                            </p:txEl>
                                          </p:spTgt>
                                        </p:tgtEl>
                                        <p:attrNameLst>
                                          <p:attrName>style.visibility</p:attrName>
                                        </p:attrNameLst>
                                      </p:cBhvr>
                                      <p:to>
                                        <p:strVal val="visible"/>
                                      </p:to>
                                    </p:set>
                                    <p:animEffect transition="in" filter="slide(fromLeft)">
                                      <p:cBhvr>
                                        <p:cTn id="31" dur="500"/>
                                        <p:tgtEl>
                                          <p:spTgt spid="13619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8" fill="hold" grpId="0" nodeType="clickEffect">
                                  <p:stCondLst>
                                    <p:cond delay="0"/>
                                  </p:stCondLst>
                                  <p:childTnLst>
                                    <p:set>
                                      <p:cBhvr>
                                        <p:cTn id="35" dur="1" fill="hold">
                                          <p:stCondLst>
                                            <p:cond delay="0"/>
                                          </p:stCondLst>
                                        </p:cTn>
                                        <p:tgtEl>
                                          <p:spTgt spid="136199">
                                            <p:txEl>
                                              <p:pRg st="2" end="2"/>
                                            </p:txEl>
                                          </p:spTgt>
                                        </p:tgtEl>
                                        <p:attrNameLst>
                                          <p:attrName>style.visibility</p:attrName>
                                        </p:attrNameLst>
                                      </p:cBhvr>
                                      <p:to>
                                        <p:strVal val="visible"/>
                                      </p:to>
                                    </p:set>
                                    <p:animEffect transition="in" filter="slide(fromLeft)">
                                      <p:cBhvr>
                                        <p:cTn id="36" dur="500"/>
                                        <p:tgtEl>
                                          <p:spTgt spid="136199">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8" fill="hold" grpId="0" nodeType="clickEffect">
                                  <p:stCondLst>
                                    <p:cond delay="0"/>
                                  </p:stCondLst>
                                  <p:childTnLst>
                                    <p:set>
                                      <p:cBhvr>
                                        <p:cTn id="40" dur="1" fill="hold">
                                          <p:stCondLst>
                                            <p:cond delay="0"/>
                                          </p:stCondLst>
                                        </p:cTn>
                                        <p:tgtEl>
                                          <p:spTgt spid="136199">
                                            <p:txEl>
                                              <p:pRg st="3" end="3"/>
                                            </p:txEl>
                                          </p:spTgt>
                                        </p:tgtEl>
                                        <p:attrNameLst>
                                          <p:attrName>style.visibility</p:attrName>
                                        </p:attrNameLst>
                                      </p:cBhvr>
                                      <p:to>
                                        <p:strVal val="visible"/>
                                      </p:to>
                                    </p:set>
                                    <p:animEffect transition="in" filter="slide(fromLeft)">
                                      <p:cBhvr>
                                        <p:cTn id="41" dur="500"/>
                                        <p:tgtEl>
                                          <p:spTgt spid="136199">
                                            <p:txEl>
                                              <p:pRg st="3" end="3"/>
                                            </p:txEl>
                                          </p:spTgt>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136198"/>
                                        </p:tgtEl>
                                        <p:attrNameLst>
                                          <p:attrName>style.visibility</p:attrName>
                                        </p:attrNameLst>
                                      </p:cBhvr>
                                      <p:to>
                                        <p:strVal val="visible"/>
                                      </p:to>
                                    </p:set>
                                    <p:animEffect transition="in" filter="wipe(up)">
                                      <p:cBhvr>
                                        <p:cTn id="45" dur="500"/>
                                        <p:tgtEl>
                                          <p:spTgt spid="136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bldLvl="2" autoUpdateAnimBg="0"/>
      <p:bldP spid="136199" grpId="0" build="p" bldLvl="2"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4"/>
          <p:cNvSpPr>
            <a:spLocks noGrp="1"/>
          </p:cNvSpPr>
          <p:nvPr>
            <p:ph type="title"/>
          </p:nvPr>
        </p:nvSpPr>
        <p:spPr>
          <a:xfrm>
            <a:off x="914400" y="0"/>
            <a:ext cx="7772400" cy="914400"/>
          </a:xfrm>
        </p:spPr>
        <p:txBody>
          <a:bodyPr/>
          <a:lstStyle/>
          <a:p>
            <a:pPr algn="ctr"/>
            <a:endParaRPr lang="en-US" dirty="0" smtClean="0"/>
          </a:p>
        </p:txBody>
      </p:sp>
      <p:pic>
        <p:nvPicPr>
          <p:cNvPr id="22531" name="Content Placeholder 6" descr="corn.jpg"/>
          <p:cNvPicPr>
            <a:picLocks noGrp="1" noChangeAspect="1"/>
          </p:cNvPicPr>
          <p:nvPr>
            <p:ph idx="1"/>
          </p:nvPr>
        </p:nvPicPr>
        <p:blipFill>
          <a:blip r:embed="rId2" cstate="print"/>
          <a:srcRect/>
          <a:stretch>
            <a:fillRect/>
          </a:stretch>
        </p:blipFill>
        <p:spPr>
          <a:xfrm>
            <a:off x="838200" y="0"/>
            <a:ext cx="7620000" cy="6847417"/>
          </a:xfr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3" name="Rectangle 3"/>
          <p:cNvSpPr>
            <a:spLocks noGrp="1" noChangeArrowheads="1"/>
          </p:cNvSpPr>
          <p:nvPr>
            <p:ph type="body" idx="1"/>
          </p:nvPr>
        </p:nvSpPr>
        <p:spPr>
          <a:xfrm>
            <a:off x="685800" y="912813"/>
            <a:ext cx="5791200" cy="976312"/>
          </a:xfrm>
        </p:spPr>
        <p:txBody>
          <a:bodyPr>
            <a:spAutoFit/>
          </a:bodyPr>
          <a:lstStyle/>
          <a:p>
            <a:pPr marL="0" indent="1588" eaLnBrk="1" hangingPunct="1">
              <a:spcBef>
                <a:spcPct val="0"/>
              </a:spcBef>
              <a:buFontTx/>
              <a:buNone/>
              <a:tabLst>
                <a:tab pos="747713" algn="l"/>
              </a:tabLst>
            </a:pPr>
            <a:r>
              <a:rPr lang="en-US" altLang="en-US" sz="2000" smtClean="0">
                <a:solidFill>
                  <a:srgbClr val="CCFF33"/>
                </a:solidFill>
              </a:rPr>
              <a:t>1886: 	Former wholesale grocer names his 		popular coffee blend “</a:t>
            </a:r>
            <a:r>
              <a:rPr lang="en-US" altLang="en-US" sz="2000" u="sng" smtClean="0">
                <a:solidFill>
                  <a:srgbClr val="CCFF33"/>
                </a:solidFill>
              </a:rPr>
              <a:t>Maxwell House</a:t>
            </a:r>
            <a:r>
              <a:rPr lang="en-US" altLang="en-US" sz="2000" smtClean="0">
                <a:solidFill>
                  <a:srgbClr val="CCFF33"/>
                </a:solidFill>
              </a:rPr>
              <a:t>”</a:t>
            </a:r>
          </a:p>
          <a:p>
            <a:pPr marL="969963" lvl="1" indent="-222250" eaLnBrk="1" hangingPunct="1">
              <a:spcBef>
                <a:spcPct val="0"/>
              </a:spcBef>
              <a:tabLst>
                <a:tab pos="747713" algn="l"/>
              </a:tabLst>
            </a:pPr>
            <a:r>
              <a:rPr lang="en-US" altLang="en-US" sz="1800" smtClean="0"/>
              <a:t>after hotel in Nashville, TN where it's served</a:t>
            </a:r>
          </a:p>
        </p:txBody>
      </p:sp>
      <p:pic>
        <p:nvPicPr>
          <p:cNvPr id="138245" name="Picture 5"/>
          <p:cNvPicPr>
            <a:picLocks noChangeAspect="1" noChangeArrowheads="1"/>
          </p:cNvPicPr>
          <p:nvPr/>
        </p:nvPicPr>
        <p:blipFill>
          <a:blip r:embed="rId3" cstate="print"/>
          <a:srcRect/>
          <a:stretch>
            <a:fillRect/>
          </a:stretch>
        </p:blipFill>
        <p:spPr bwMode="auto">
          <a:xfrm>
            <a:off x="6723063" y="2060575"/>
            <a:ext cx="2028825" cy="2097088"/>
          </a:xfrm>
          <a:prstGeom prst="rect">
            <a:avLst/>
          </a:prstGeom>
          <a:noFill/>
          <a:ln w="9525">
            <a:solidFill>
              <a:schemeClr val="tx1"/>
            </a:solidFill>
            <a:miter lim="800000"/>
            <a:headEnd/>
            <a:tailEnd/>
          </a:ln>
        </p:spPr>
      </p:pic>
      <p:grpSp>
        <p:nvGrpSpPr>
          <p:cNvPr id="2" name="Group 6"/>
          <p:cNvGrpSpPr>
            <a:grpSpLocks noChangeAspect="1"/>
          </p:cNvGrpSpPr>
          <p:nvPr/>
        </p:nvGrpSpPr>
        <p:grpSpPr bwMode="auto">
          <a:xfrm>
            <a:off x="6553200" y="117475"/>
            <a:ext cx="2366963" cy="1825625"/>
            <a:chOff x="3648" y="96"/>
            <a:chExt cx="1992" cy="1536"/>
          </a:xfrm>
        </p:grpSpPr>
        <p:pic>
          <p:nvPicPr>
            <p:cNvPr id="92168" name="Picture 7"/>
            <p:cNvPicPr>
              <a:picLocks noChangeAspect="1" noChangeArrowheads="1"/>
            </p:cNvPicPr>
            <p:nvPr/>
          </p:nvPicPr>
          <p:blipFill>
            <a:blip r:embed="rId4" cstate="print"/>
            <a:srcRect/>
            <a:stretch>
              <a:fillRect/>
            </a:stretch>
          </p:blipFill>
          <p:spPr bwMode="auto">
            <a:xfrm>
              <a:off x="3648" y="288"/>
              <a:ext cx="1992" cy="1344"/>
            </a:xfrm>
            <a:prstGeom prst="rect">
              <a:avLst/>
            </a:prstGeom>
            <a:noFill/>
            <a:ln w="9525">
              <a:solidFill>
                <a:schemeClr val="tx1"/>
              </a:solidFill>
              <a:miter lim="800000"/>
              <a:headEnd/>
              <a:tailEnd/>
            </a:ln>
          </p:spPr>
        </p:pic>
        <p:pic>
          <p:nvPicPr>
            <p:cNvPr id="92169" name="Picture 8"/>
            <p:cNvPicPr>
              <a:picLocks noChangeAspect="1" noChangeArrowheads="1"/>
            </p:cNvPicPr>
            <p:nvPr/>
          </p:nvPicPr>
          <p:blipFill>
            <a:blip r:embed="rId5" cstate="print"/>
            <a:srcRect/>
            <a:stretch>
              <a:fillRect/>
            </a:stretch>
          </p:blipFill>
          <p:spPr bwMode="auto">
            <a:xfrm>
              <a:off x="4080" y="96"/>
              <a:ext cx="1200" cy="360"/>
            </a:xfrm>
            <a:prstGeom prst="rect">
              <a:avLst/>
            </a:prstGeom>
            <a:noFill/>
            <a:ln w="9525">
              <a:noFill/>
              <a:miter lim="800000"/>
              <a:headEnd/>
              <a:tailEnd/>
            </a:ln>
          </p:spPr>
        </p:pic>
      </p:grpSp>
      <p:pic>
        <p:nvPicPr>
          <p:cNvPr id="138249" name="Picture 9"/>
          <p:cNvPicPr>
            <a:picLocks noChangeAspect="1" noChangeArrowheads="1"/>
          </p:cNvPicPr>
          <p:nvPr/>
        </p:nvPicPr>
        <p:blipFill>
          <a:blip r:embed="rId6" cstate="print"/>
          <a:srcRect/>
          <a:stretch>
            <a:fillRect/>
          </a:stretch>
        </p:blipFill>
        <p:spPr bwMode="auto">
          <a:xfrm>
            <a:off x="6640513" y="4275138"/>
            <a:ext cx="2193925" cy="2465387"/>
          </a:xfrm>
          <a:prstGeom prst="rect">
            <a:avLst/>
          </a:prstGeom>
          <a:noFill/>
          <a:ln w="9525">
            <a:solidFill>
              <a:schemeClr val="tx1"/>
            </a:solidFill>
            <a:miter lim="800000"/>
            <a:headEnd/>
            <a:tailEnd/>
          </a:ln>
        </p:spPr>
      </p:pic>
      <p:sp>
        <p:nvSpPr>
          <p:cNvPr id="138250" name="Rectangle 10"/>
          <p:cNvSpPr>
            <a:spLocks noChangeArrowheads="1"/>
          </p:cNvSpPr>
          <p:nvPr/>
        </p:nvSpPr>
        <p:spPr bwMode="auto">
          <a:xfrm>
            <a:off x="685800" y="2085975"/>
            <a:ext cx="5791200" cy="1250950"/>
          </a:xfrm>
          <a:prstGeom prst="rect">
            <a:avLst/>
          </a:prstGeom>
          <a:noFill/>
          <a:ln w="9525">
            <a:noFill/>
            <a:miter lim="800000"/>
            <a:headEnd/>
            <a:tailEnd/>
          </a:ln>
        </p:spPr>
        <p:txBody>
          <a:bodyPr lIns="92075" tIns="46038" rIns="92075" bIns="46038">
            <a:spAutoFit/>
          </a:bodyPr>
          <a:lstStyle/>
          <a:p>
            <a:pPr indent="1588">
              <a:tabLst>
                <a:tab pos="747713" algn="l"/>
              </a:tabLst>
            </a:pPr>
            <a:r>
              <a:rPr lang="en-US" altLang="en-US" sz="2000">
                <a:solidFill>
                  <a:srgbClr val="CCFF33"/>
                </a:solidFill>
              </a:rPr>
              <a:t>1900: 	Hills Bros. begins packing roast coffee in 		</a:t>
            </a:r>
            <a:r>
              <a:rPr lang="en-US" altLang="en-US" sz="2000" u="sng">
                <a:solidFill>
                  <a:srgbClr val="CCFF33"/>
                </a:solidFill>
              </a:rPr>
              <a:t>vacuum tins</a:t>
            </a:r>
            <a:endParaRPr lang="en-US" altLang="en-US" sz="2000">
              <a:solidFill>
                <a:srgbClr val="CCFF33"/>
              </a:solidFill>
            </a:endParaRPr>
          </a:p>
          <a:p>
            <a:pPr marL="969963" lvl="1" indent="-222250">
              <a:buFontTx/>
              <a:buChar char="–"/>
              <a:tabLst>
                <a:tab pos="747713" algn="l"/>
              </a:tabLst>
            </a:pPr>
            <a:r>
              <a:rPr lang="en-US" altLang="en-US"/>
              <a:t>spells end of local roasting shops &amp; coffee mills</a:t>
            </a:r>
          </a:p>
        </p:txBody>
      </p:sp>
      <p:sp>
        <p:nvSpPr>
          <p:cNvPr id="138251" name="Rectangle 11"/>
          <p:cNvSpPr>
            <a:spLocks noChangeArrowheads="1"/>
          </p:cNvSpPr>
          <p:nvPr/>
        </p:nvSpPr>
        <p:spPr bwMode="auto">
          <a:xfrm>
            <a:off x="685800" y="3503613"/>
            <a:ext cx="5791200" cy="2135187"/>
          </a:xfrm>
          <a:prstGeom prst="rect">
            <a:avLst/>
          </a:prstGeom>
          <a:noFill/>
          <a:ln w="9525">
            <a:noFill/>
            <a:miter lim="800000"/>
            <a:headEnd/>
            <a:tailEnd/>
          </a:ln>
        </p:spPr>
        <p:txBody>
          <a:bodyPr lIns="92075" tIns="46038" rIns="92075" bIns="46038">
            <a:spAutoFit/>
          </a:bodyPr>
          <a:lstStyle/>
          <a:p>
            <a:pPr indent="1588">
              <a:tabLst>
                <a:tab pos="747713" algn="l"/>
              </a:tabLst>
            </a:pPr>
            <a:r>
              <a:rPr lang="en-US" altLang="en-US" sz="2000">
                <a:solidFill>
                  <a:srgbClr val="CCFF33"/>
                </a:solidFill>
              </a:rPr>
              <a:t>1901: 	first soluble </a:t>
            </a:r>
            <a:r>
              <a:rPr lang="en-US" altLang="en-US" sz="2000" u="sng">
                <a:solidFill>
                  <a:srgbClr val="CCFF33"/>
                </a:solidFill>
              </a:rPr>
              <a:t>"instant" coffee</a:t>
            </a:r>
            <a:r>
              <a:rPr lang="en-US" altLang="en-US" sz="2000">
                <a:solidFill>
                  <a:srgbClr val="CCFF33"/>
                </a:solidFill>
              </a:rPr>
              <a:t> invented </a:t>
            </a:r>
          </a:p>
          <a:p>
            <a:pPr marL="969963" lvl="1" indent="-222250">
              <a:buFontTx/>
              <a:buChar char="–"/>
              <a:tabLst>
                <a:tab pos="747713" algn="l"/>
              </a:tabLst>
            </a:pPr>
            <a:r>
              <a:rPr lang="en-US" altLang="en-US"/>
              <a:t>invented by Japanese-American chemist</a:t>
            </a:r>
          </a:p>
          <a:p>
            <a:pPr indent="1588">
              <a:tabLst>
                <a:tab pos="747713" algn="l"/>
              </a:tabLst>
            </a:pPr>
            <a:endParaRPr lang="en-US" altLang="en-US" sz="2000"/>
          </a:p>
          <a:p>
            <a:pPr indent="1588">
              <a:tabLst>
                <a:tab pos="747713" algn="l"/>
              </a:tabLst>
            </a:pPr>
            <a:r>
              <a:rPr lang="en-US" altLang="en-US" sz="2000">
                <a:solidFill>
                  <a:srgbClr val="CCFF33"/>
                </a:solidFill>
              </a:rPr>
              <a:t>1903: 	German researchers remove caffeine from 	beans without destroying flavor</a:t>
            </a:r>
          </a:p>
          <a:p>
            <a:pPr marL="969963" lvl="1" indent="-222250">
              <a:buFontTx/>
              <a:buChar char="–"/>
              <a:tabLst>
                <a:tab pos="747713" algn="l"/>
              </a:tabLst>
            </a:pPr>
            <a:r>
              <a:rPr lang="en-US" altLang="en-US"/>
              <a:t>marketed under brand name "</a:t>
            </a:r>
            <a:r>
              <a:rPr lang="en-US" altLang="en-US" u="sng"/>
              <a:t>Sanka</a:t>
            </a:r>
            <a:r>
              <a:rPr lang="en-US" altLang="en-US"/>
              <a:t>”; a contraction of French phrase “sans caféine.”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38243"/>
                                        </p:tgtEl>
                                        <p:attrNameLst>
                                          <p:attrName>style.visibility</p:attrName>
                                        </p:attrNameLst>
                                      </p:cBhvr>
                                      <p:to>
                                        <p:strVal val="visible"/>
                                      </p:to>
                                    </p:set>
                                    <p:animEffect transition="in" filter="slide(fromLeft)">
                                      <p:cBhvr>
                                        <p:cTn id="7" dur="500"/>
                                        <p:tgtEl>
                                          <p:spTgt spid="13824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grpId="0" nodeType="clickEffect">
                                  <p:stCondLst>
                                    <p:cond delay="0"/>
                                  </p:stCondLst>
                                  <p:childTnLst>
                                    <p:set>
                                      <p:cBhvr>
                                        <p:cTn id="15" dur="1" fill="hold">
                                          <p:stCondLst>
                                            <p:cond delay="0"/>
                                          </p:stCondLst>
                                        </p:cTn>
                                        <p:tgtEl>
                                          <p:spTgt spid="138250"/>
                                        </p:tgtEl>
                                        <p:attrNameLst>
                                          <p:attrName>style.visibility</p:attrName>
                                        </p:attrNameLst>
                                      </p:cBhvr>
                                      <p:to>
                                        <p:strVal val="visible"/>
                                      </p:to>
                                    </p:set>
                                    <p:animEffect transition="in" filter="slide(fromLeft)">
                                      <p:cBhvr>
                                        <p:cTn id="16" dur="500"/>
                                        <p:tgtEl>
                                          <p:spTgt spid="138250"/>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38245"/>
                                        </p:tgtEl>
                                        <p:attrNameLst>
                                          <p:attrName>style.visibility</p:attrName>
                                        </p:attrNameLst>
                                      </p:cBhvr>
                                      <p:to>
                                        <p:strVal val="visible"/>
                                      </p:to>
                                    </p:set>
                                    <p:animEffect transition="in" filter="wipe(up)">
                                      <p:cBhvr>
                                        <p:cTn id="20" dur="500"/>
                                        <p:tgtEl>
                                          <p:spTgt spid="13824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138251">
                                            <p:txEl>
                                              <p:pRg st="0" end="0"/>
                                            </p:txEl>
                                          </p:spTgt>
                                        </p:tgtEl>
                                        <p:attrNameLst>
                                          <p:attrName>style.visibility</p:attrName>
                                        </p:attrNameLst>
                                      </p:cBhvr>
                                      <p:to>
                                        <p:strVal val="visible"/>
                                      </p:to>
                                    </p:set>
                                    <p:animEffect transition="in" filter="slide(fromLeft)">
                                      <p:cBhvr>
                                        <p:cTn id="25" dur="500"/>
                                        <p:tgtEl>
                                          <p:spTgt spid="138251">
                                            <p:txEl>
                                              <p:pRg st="0" end="0"/>
                                            </p:txEl>
                                          </p:spTgt>
                                        </p:tgtEl>
                                      </p:cBhvr>
                                    </p:animEffect>
                                  </p:childTnLst>
                                </p:cTn>
                              </p:par>
                              <p:par>
                                <p:cTn id="26" presetID="12" presetClass="entr" presetSubtype="8" fill="hold" grpId="0" nodeType="withEffect">
                                  <p:stCondLst>
                                    <p:cond delay="0"/>
                                  </p:stCondLst>
                                  <p:childTnLst>
                                    <p:set>
                                      <p:cBhvr>
                                        <p:cTn id="27" dur="1" fill="hold">
                                          <p:stCondLst>
                                            <p:cond delay="0"/>
                                          </p:stCondLst>
                                        </p:cTn>
                                        <p:tgtEl>
                                          <p:spTgt spid="138251">
                                            <p:txEl>
                                              <p:pRg st="1" end="1"/>
                                            </p:txEl>
                                          </p:spTgt>
                                        </p:tgtEl>
                                        <p:attrNameLst>
                                          <p:attrName>style.visibility</p:attrName>
                                        </p:attrNameLst>
                                      </p:cBhvr>
                                      <p:to>
                                        <p:strVal val="visible"/>
                                      </p:to>
                                    </p:set>
                                    <p:animEffect transition="in" filter="slide(fromLeft)">
                                      <p:cBhvr>
                                        <p:cTn id="28" dur="500"/>
                                        <p:tgtEl>
                                          <p:spTgt spid="13825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grpId="0" nodeType="clickEffect">
                                  <p:stCondLst>
                                    <p:cond delay="0"/>
                                  </p:stCondLst>
                                  <p:childTnLst>
                                    <p:set>
                                      <p:cBhvr>
                                        <p:cTn id="32" dur="1" fill="hold">
                                          <p:stCondLst>
                                            <p:cond delay="0"/>
                                          </p:stCondLst>
                                        </p:cTn>
                                        <p:tgtEl>
                                          <p:spTgt spid="138251">
                                            <p:txEl>
                                              <p:pRg st="3" end="3"/>
                                            </p:txEl>
                                          </p:spTgt>
                                        </p:tgtEl>
                                        <p:attrNameLst>
                                          <p:attrName>style.visibility</p:attrName>
                                        </p:attrNameLst>
                                      </p:cBhvr>
                                      <p:to>
                                        <p:strVal val="visible"/>
                                      </p:to>
                                    </p:set>
                                    <p:animEffect transition="in" filter="slide(fromLeft)">
                                      <p:cBhvr>
                                        <p:cTn id="33" dur="500"/>
                                        <p:tgtEl>
                                          <p:spTgt spid="138251">
                                            <p:txEl>
                                              <p:pRg st="3" end="3"/>
                                            </p:txEl>
                                          </p:spTgt>
                                        </p:tgtEl>
                                      </p:cBhvr>
                                    </p:animEffect>
                                  </p:childTnLst>
                                </p:cTn>
                              </p:par>
                              <p:par>
                                <p:cTn id="34" presetID="12" presetClass="entr" presetSubtype="8" fill="hold" grpId="0" nodeType="withEffect">
                                  <p:stCondLst>
                                    <p:cond delay="0"/>
                                  </p:stCondLst>
                                  <p:childTnLst>
                                    <p:set>
                                      <p:cBhvr>
                                        <p:cTn id="35" dur="1" fill="hold">
                                          <p:stCondLst>
                                            <p:cond delay="0"/>
                                          </p:stCondLst>
                                        </p:cTn>
                                        <p:tgtEl>
                                          <p:spTgt spid="138251">
                                            <p:txEl>
                                              <p:pRg st="4" end="4"/>
                                            </p:txEl>
                                          </p:spTgt>
                                        </p:tgtEl>
                                        <p:attrNameLst>
                                          <p:attrName>style.visibility</p:attrName>
                                        </p:attrNameLst>
                                      </p:cBhvr>
                                      <p:to>
                                        <p:strVal val="visible"/>
                                      </p:to>
                                    </p:set>
                                    <p:animEffect transition="in" filter="slide(fromLeft)">
                                      <p:cBhvr>
                                        <p:cTn id="36" dur="500"/>
                                        <p:tgtEl>
                                          <p:spTgt spid="138251">
                                            <p:txEl>
                                              <p:pRg st="4" end="4"/>
                                            </p:txEl>
                                          </p:spTgt>
                                        </p:tgtEl>
                                      </p:cBhvr>
                                    </p:animEffect>
                                  </p:childTnLst>
                                </p:cTn>
                              </p:par>
                            </p:childTnLst>
                          </p:cTn>
                        </p:par>
                        <p:par>
                          <p:cTn id="37" fill="hold">
                            <p:stCondLst>
                              <p:cond delay="500"/>
                            </p:stCondLst>
                            <p:childTnLst>
                              <p:par>
                                <p:cTn id="38" presetID="22" presetClass="entr" presetSubtype="1" fill="hold" nodeType="afterEffect">
                                  <p:stCondLst>
                                    <p:cond delay="0"/>
                                  </p:stCondLst>
                                  <p:childTnLst>
                                    <p:set>
                                      <p:cBhvr>
                                        <p:cTn id="39" dur="1" fill="hold">
                                          <p:stCondLst>
                                            <p:cond delay="0"/>
                                          </p:stCondLst>
                                        </p:cTn>
                                        <p:tgtEl>
                                          <p:spTgt spid="138249"/>
                                        </p:tgtEl>
                                        <p:attrNameLst>
                                          <p:attrName>style.visibility</p:attrName>
                                        </p:attrNameLst>
                                      </p:cBhvr>
                                      <p:to>
                                        <p:strVal val="visible"/>
                                      </p:to>
                                    </p:set>
                                    <p:animEffect transition="in" filter="wipe(up)">
                                      <p:cBhvr>
                                        <p:cTn id="40" dur="500"/>
                                        <p:tgtEl>
                                          <p:spTgt spid="138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autoUpdateAnimBg="0"/>
      <p:bldP spid="138250" grpId="0" autoUpdateAnimBg="0"/>
      <p:bldP spid="138251"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1" name="Rectangle 3"/>
          <p:cNvSpPr>
            <a:spLocks noGrp="1" noChangeArrowheads="1"/>
          </p:cNvSpPr>
          <p:nvPr>
            <p:ph type="body" idx="1"/>
          </p:nvPr>
        </p:nvSpPr>
        <p:spPr>
          <a:xfrm>
            <a:off x="685800" y="912813"/>
            <a:ext cx="6096000" cy="1250950"/>
          </a:xfrm>
        </p:spPr>
        <p:txBody>
          <a:bodyPr>
            <a:spAutoFit/>
          </a:bodyPr>
          <a:lstStyle/>
          <a:p>
            <a:pPr marL="0" indent="1588" eaLnBrk="1" hangingPunct="1">
              <a:spcBef>
                <a:spcPct val="0"/>
              </a:spcBef>
              <a:buFontTx/>
              <a:buNone/>
              <a:tabLst>
                <a:tab pos="747713" algn="l"/>
              </a:tabLst>
            </a:pPr>
            <a:r>
              <a:rPr lang="en-US" altLang="en-US" sz="2000" smtClean="0">
                <a:solidFill>
                  <a:srgbClr val="CCFF33"/>
                </a:solidFill>
              </a:rPr>
              <a:t>1946: 	Italian (Achilles Gaggia) perfects </a:t>
            </a:r>
            <a:r>
              <a:rPr lang="en-US" altLang="en-US" sz="2000" u="sng" smtClean="0">
                <a:solidFill>
                  <a:srgbClr val="CCFF33"/>
                </a:solidFill>
              </a:rPr>
              <a:t>espresso </a:t>
            </a:r>
            <a:r>
              <a:rPr lang="en-US" altLang="en-US" sz="2000" smtClean="0">
                <a:solidFill>
                  <a:srgbClr val="CCFF33"/>
                </a:solidFill>
              </a:rPr>
              <a:t>	</a:t>
            </a:r>
            <a:r>
              <a:rPr lang="en-US" altLang="en-US" sz="2000" u="sng" smtClean="0">
                <a:solidFill>
                  <a:srgbClr val="CCFF33"/>
                </a:solidFill>
              </a:rPr>
              <a:t>machine</a:t>
            </a:r>
            <a:r>
              <a:rPr lang="en-US" altLang="en-US" sz="2000" smtClean="0">
                <a:solidFill>
                  <a:srgbClr val="CCFF33"/>
                </a:solidFill>
              </a:rPr>
              <a:t> &amp; Italians first to manufacture it</a:t>
            </a:r>
          </a:p>
          <a:p>
            <a:pPr marL="969963" lvl="1" indent="-222250" eaLnBrk="1" hangingPunct="1">
              <a:spcBef>
                <a:spcPct val="0"/>
              </a:spcBef>
              <a:tabLst>
                <a:tab pos="747713" algn="l"/>
              </a:tabLst>
            </a:pPr>
            <a:r>
              <a:rPr lang="en-US" altLang="en-US" sz="1800" u="sng" smtClean="0"/>
              <a:t>cappuccino</a:t>
            </a:r>
            <a:r>
              <a:rPr lang="en-US" altLang="en-US" sz="1800" smtClean="0"/>
              <a:t> is named for resemblance of its color to robes of monks of the Capuchin order</a:t>
            </a:r>
          </a:p>
        </p:txBody>
      </p:sp>
      <p:pic>
        <p:nvPicPr>
          <p:cNvPr id="140293" name="Picture 5"/>
          <p:cNvPicPr>
            <a:picLocks noChangeAspect="1" noChangeArrowheads="1"/>
          </p:cNvPicPr>
          <p:nvPr/>
        </p:nvPicPr>
        <p:blipFill>
          <a:blip r:embed="rId3" cstate="print"/>
          <a:srcRect/>
          <a:stretch>
            <a:fillRect/>
          </a:stretch>
        </p:blipFill>
        <p:spPr bwMode="auto">
          <a:xfrm>
            <a:off x="7212013" y="338138"/>
            <a:ext cx="1627187" cy="2279650"/>
          </a:xfrm>
          <a:prstGeom prst="rect">
            <a:avLst/>
          </a:prstGeom>
          <a:noFill/>
          <a:ln w="9525">
            <a:solidFill>
              <a:schemeClr val="tx1"/>
            </a:solidFill>
            <a:miter lim="800000"/>
            <a:headEnd/>
            <a:tailEnd/>
          </a:ln>
        </p:spPr>
      </p:pic>
      <p:pic>
        <p:nvPicPr>
          <p:cNvPr id="140294" name="Picture 6"/>
          <p:cNvPicPr>
            <a:picLocks noChangeAspect="1" noChangeArrowheads="1"/>
          </p:cNvPicPr>
          <p:nvPr/>
        </p:nvPicPr>
        <p:blipFill>
          <a:blip r:embed="rId4" cstate="print"/>
          <a:srcRect l="9230"/>
          <a:stretch>
            <a:fillRect/>
          </a:stretch>
        </p:blipFill>
        <p:spPr bwMode="auto">
          <a:xfrm>
            <a:off x="6142038" y="2955925"/>
            <a:ext cx="2697162" cy="1054100"/>
          </a:xfrm>
          <a:prstGeom prst="rect">
            <a:avLst/>
          </a:prstGeom>
          <a:solidFill>
            <a:schemeClr val="tx1"/>
          </a:solidFill>
          <a:ln w="9525">
            <a:noFill/>
            <a:miter lim="800000"/>
            <a:headEnd/>
            <a:tailEnd/>
          </a:ln>
        </p:spPr>
      </p:pic>
      <p:pic>
        <p:nvPicPr>
          <p:cNvPr id="140295" name="Picture 7"/>
          <p:cNvPicPr>
            <a:picLocks noChangeAspect="1" noChangeArrowheads="1"/>
          </p:cNvPicPr>
          <p:nvPr/>
        </p:nvPicPr>
        <p:blipFill>
          <a:blip r:embed="rId5" cstate="print"/>
          <a:srcRect/>
          <a:stretch>
            <a:fillRect/>
          </a:stretch>
        </p:blipFill>
        <p:spPr bwMode="auto">
          <a:xfrm>
            <a:off x="7442200" y="4348163"/>
            <a:ext cx="1397000" cy="2171700"/>
          </a:xfrm>
          <a:prstGeom prst="rect">
            <a:avLst/>
          </a:prstGeom>
          <a:noFill/>
          <a:ln w="9525">
            <a:solidFill>
              <a:schemeClr val="tx1"/>
            </a:solidFill>
            <a:miter lim="800000"/>
            <a:headEnd/>
            <a:tailEnd/>
          </a:ln>
        </p:spPr>
      </p:pic>
      <p:sp>
        <p:nvSpPr>
          <p:cNvPr id="140296" name="Rectangle 8"/>
          <p:cNvSpPr>
            <a:spLocks noChangeArrowheads="1"/>
          </p:cNvSpPr>
          <p:nvPr/>
        </p:nvSpPr>
        <p:spPr bwMode="auto">
          <a:xfrm>
            <a:off x="685800" y="2286000"/>
            <a:ext cx="6096000" cy="1495425"/>
          </a:xfrm>
          <a:prstGeom prst="rect">
            <a:avLst/>
          </a:prstGeom>
          <a:noFill/>
          <a:ln w="9525">
            <a:noFill/>
            <a:miter lim="800000"/>
            <a:headEnd/>
            <a:tailEnd/>
          </a:ln>
        </p:spPr>
        <p:txBody>
          <a:bodyPr lIns="92075" tIns="46038" rIns="92075" bIns="46038">
            <a:spAutoFit/>
          </a:bodyPr>
          <a:lstStyle/>
          <a:p>
            <a:pPr indent="1588">
              <a:tabLst>
                <a:tab pos="747713" algn="l"/>
              </a:tabLst>
            </a:pPr>
            <a:r>
              <a:rPr lang="en-US" altLang="en-US" sz="2000">
                <a:solidFill>
                  <a:srgbClr val="CCFF33"/>
                </a:solidFill>
              </a:rPr>
              <a:t>1971: 	</a:t>
            </a:r>
            <a:r>
              <a:rPr lang="en-US" altLang="en-US" sz="2000" u="sng">
                <a:solidFill>
                  <a:srgbClr val="CCFF33"/>
                </a:solidFill>
              </a:rPr>
              <a:t>Starbucks</a:t>
            </a:r>
            <a:r>
              <a:rPr lang="en-US" altLang="en-US" sz="2000">
                <a:solidFill>
                  <a:srgbClr val="CCFF33"/>
                </a:solidFill>
              </a:rPr>
              <a:t> opens its first store in Seattle</a:t>
            </a:r>
          </a:p>
          <a:p>
            <a:pPr marL="969963" lvl="1" indent="-222250">
              <a:buFontTx/>
              <a:buChar char="–"/>
              <a:tabLst>
                <a:tab pos="747713" algn="l"/>
              </a:tabLst>
            </a:pPr>
            <a:r>
              <a:rPr lang="en-US" altLang="en-US"/>
              <a:t>1983: a director travels to Italy; is impressed with their "coffee bar culture"; opens 1 bar</a:t>
            </a:r>
          </a:p>
          <a:p>
            <a:pPr marL="969963" lvl="1" indent="-222250">
              <a:buFontTx/>
              <a:buChar char="–"/>
              <a:tabLst>
                <a:tab pos="747713" algn="l"/>
              </a:tabLst>
            </a:pPr>
            <a:r>
              <a:rPr lang="en-US" altLang="en-US"/>
              <a:t>1987: 17 locations</a:t>
            </a:r>
          </a:p>
          <a:p>
            <a:pPr marL="969963" lvl="1" indent="-222250">
              <a:buFontTx/>
              <a:buChar char="–"/>
              <a:tabLst>
                <a:tab pos="747713" algn="l"/>
              </a:tabLst>
            </a:pPr>
            <a:r>
              <a:rPr lang="en-US" altLang="en-US"/>
              <a:t>2006: 8000+ locations</a:t>
            </a:r>
          </a:p>
        </p:txBody>
      </p:sp>
      <p:sp>
        <p:nvSpPr>
          <p:cNvPr id="140297" name="Rectangle 9"/>
          <p:cNvSpPr>
            <a:spLocks noChangeArrowheads="1"/>
          </p:cNvSpPr>
          <p:nvPr/>
        </p:nvSpPr>
        <p:spPr bwMode="auto">
          <a:xfrm>
            <a:off x="685800" y="3884613"/>
            <a:ext cx="6096000" cy="946150"/>
          </a:xfrm>
          <a:prstGeom prst="rect">
            <a:avLst/>
          </a:prstGeom>
          <a:noFill/>
          <a:ln w="9525">
            <a:noFill/>
            <a:miter lim="800000"/>
            <a:headEnd/>
            <a:tailEnd/>
          </a:ln>
        </p:spPr>
        <p:txBody>
          <a:bodyPr lIns="92075" tIns="46038" rIns="92075" bIns="46038">
            <a:spAutoFit/>
          </a:bodyPr>
          <a:lstStyle/>
          <a:p>
            <a:pPr indent="1588">
              <a:tabLst>
                <a:tab pos="747713" algn="l"/>
              </a:tabLst>
            </a:pPr>
            <a:r>
              <a:rPr lang="en-US" altLang="en-US" sz="2000">
                <a:solidFill>
                  <a:srgbClr val="CCFF33"/>
                </a:solidFill>
              </a:rPr>
              <a:t>1988: 	</a:t>
            </a:r>
            <a:r>
              <a:rPr lang="en-US" altLang="en-US" sz="2000" u="sng">
                <a:solidFill>
                  <a:srgbClr val="CCFF33"/>
                </a:solidFill>
              </a:rPr>
              <a:t>Fair Trade Certification</a:t>
            </a:r>
            <a:endParaRPr lang="en-US" altLang="en-US" sz="2000">
              <a:solidFill>
                <a:srgbClr val="CCFF33"/>
              </a:solidFill>
            </a:endParaRPr>
          </a:p>
          <a:p>
            <a:pPr marL="969963" lvl="1" indent="-222250">
              <a:buFontTx/>
              <a:buChar char="–"/>
              <a:tabLst>
                <a:tab pos="747713" algn="l"/>
              </a:tabLst>
            </a:pPr>
            <a:r>
              <a:rPr lang="en-US" altLang="en-US"/>
              <a:t>an alternative trade organization</a:t>
            </a:r>
          </a:p>
          <a:p>
            <a:pPr marL="969963" lvl="1" indent="-222250">
              <a:buFontTx/>
              <a:buChar char="–"/>
              <a:tabLst>
                <a:tab pos="747713" algn="l"/>
              </a:tabLst>
            </a:pPr>
            <a:r>
              <a:rPr lang="en-US" altLang="en-US"/>
              <a:t>promotes organic farming and equity for farmers</a:t>
            </a:r>
          </a:p>
        </p:txBody>
      </p:sp>
      <p:sp>
        <p:nvSpPr>
          <p:cNvPr id="140298" name="Text Box 10">
            <a:hlinkClick r:id="rId6"/>
          </p:cNvPr>
          <p:cNvSpPr txBox="1">
            <a:spLocks noChangeArrowheads="1"/>
          </p:cNvSpPr>
          <p:nvPr/>
        </p:nvSpPr>
        <p:spPr bwMode="auto">
          <a:xfrm>
            <a:off x="5181600" y="5243513"/>
            <a:ext cx="2057400" cy="379412"/>
          </a:xfrm>
          <a:prstGeom prst="rect">
            <a:avLst/>
          </a:prstGeom>
          <a:solidFill>
            <a:schemeClr val="bg2"/>
          </a:solidFill>
          <a:ln w="12700" cap="sq">
            <a:solidFill>
              <a:schemeClr val="tx1"/>
            </a:solidFill>
            <a:miter lim="800000"/>
            <a:headEnd type="none" w="sm" len="sm"/>
            <a:tailEnd type="none" w="sm" len="sm"/>
          </a:ln>
        </p:spPr>
        <p:txBody>
          <a:bodyPr>
            <a:spAutoFit/>
          </a:bodyPr>
          <a:lstStyle/>
          <a:p>
            <a:pPr eaLnBrk="0" hangingPunct="0">
              <a:spcBef>
                <a:spcPct val="50000"/>
              </a:spcBef>
            </a:pPr>
            <a:r>
              <a:rPr lang="en-US" altLang="en-US" b="1" u="sng"/>
              <a:t>Global Exchange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40291"/>
                                        </p:tgtEl>
                                        <p:attrNameLst>
                                          <p:attrName>style.visibility</p:attrName>
                                        </p:attrNameLst>
                                      </p:cBhvr>
                                      <p:to>
                                        <p:strVal val="visible"/>
                                      </p:to>
                                    </p:set>
                                    <p:animEffect transition="in" filter="slide(fromLeft)">
                                      <p:cBhvr>
                                        <p:cTn id="7" dur="500"/>
                                        <p:tgtEl>
                                          <p:spTgt spid="14029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0293"/>
                                        </p:tgtEl>
                                        <p:attrNameLst>
                                          <p:attrName>style.visibility</p:attrName>
                                        </p:attrNameLst>
                                      </p:cBhvr>
                                      <p:to>
                                        <p:strVal val="visible"/>
                                      </p:to>
                                    </p:set>
                                    <p:animEffect transition="in" filter="wipe(up)">
                                      <p:cBhvr>
                                        <p:cTn id="11" dur="500"/>
                                        <p:tgtEl>
                                          <p:spTgt spid="140293"/>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grpId="0" nodeType="clickEffect">
                                  <p:stCondLst>
                                    <p:cond delay="0"/>
                                  </p:stCondLst>
                                  <p:childTnLst>
                                    <p:set>
                                      <p:cBhvr>
                                        <p:cTn id="15" dur="1" fill="hold">
                                          <p:stCondLst>
                                            <p:cond delay="0"/>
                                          </p:stCondLst>
                                        </p:cTn>
                                        <p:tgtEl>
                                          <p:spTgt spid="140296"/>
                                        </p:tgtEl>
                                        <p:attrNameLst>
                                          <p:attrName>style.visibility</p:attrName>
                                        </p:attrNameLst>
                                      </p:cBhvr>
                                      <p:to>
                                        <p:strVal val="visible"/>
                                      </p:to>
                                    </p:set>
                                    <p:animEffect transition="in" filter="slide(fromLeft)">
                                      <p:cBhvr>
                                        <p:cTn id="16" dur="500"/>
                                        <p:tgtEl>
                                          <p:spTgt spid="140296"/>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40294"/>
                                        </p:tgtEl>
                                        <p:attrNameLst>
                                          <p:attrName>style.visibility</p:attrName>
                                        </p:attrNameLst>
                                      </p:cBhvr>
                                      <p:to>
                                        <p:strVal val="visible"/>
                                      </p:to>
                                    </p:set>
                                    <p:animEffect transition="in" filter="wipe(up)">
                                      <p:cBhvr>
                                        <p:cTn id="20" dur="500"/>
                                        <p:tgtEl>
                                          <p:spTgt spid="14029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140297"/>
                                        </p:tgtEl>
                                        <p:attrNameLst>
                                          <p:attrName>style.visibility</p:attrName>
                                        </p:attrNameLst>
                                      </p:cBhvr>
                                      <p:to>
                                        <p:strVal val="visible"/>
                                      </p:to>
                                    </p:set>
                                    <p:animEffect transition="in" filter="slide(fromLeft)">
                                      <p:cBhvr>
                                        <p:cTn id="25" dur="500"/>
                                        <p:tgtEl>
                                          <p:spTgt spid="140297"/>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40295"/>
                                        </p:tgtEl>
                                        <p:attrNameLst>
                                          <p:attrName>style.visibility</p:attrName>
                                        </p:attrNameLst>
                                      </p:cBhvr>
                                      <p:to>
                                        <p:strVal val="visible"/>
                                      </p:to>
                                    </p:set>
                                    <p:animEffect transition="in" filter="wipe(up)">
                                      <p:cBhvr>
                                        <p:cTn id="29" dur="500"/>
                                        <p:tgtEl>
                                          <p:spTgt spid="140295"/>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40298"/>
                                        </p:tgtEl>
                                        <p:attrNameLst>
                                          <p:attrName>style.visibility</p:attrName>
                                        </p:attrNameLst>
                                      </p:cBhvr>
                                      <p:to>
                                        <p:strVal val="visible"/>
                                      </p:to>
                                    </p:set>
                                    <p:animEffect transition="in" filter="wipe(left)">
                                      <p:cBhvr>
                                        <p:cTn id="33" dur="500"/>
                                        <p:tgtEl>
                                          <p:spTgt spid="140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autoUpdateAnimBg="0"/>
      <p:bldP spid="140296" grpId="0" autoUpdateAnimBg="0"/>
      <p:bldP spid="140297" grpId="0" autoUpdateAnimBg="0"/>
      <p:bldP spid="140298" grpId="0" animBg="1"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cstate="print"/>
          <a:srcRect/>
          <a:stretch>
            <a:fillRect/>
          </a:stretch>
        </p:blipFill>
        <p:spPr bwMode="auto">
          <a:xfrm>
            <a:off x="533400" y="1295400"/>
            <a:ext cx="8153400" cy="5051425"/>
          </a:xfrm>
          <a:prstGeom prst="rect">
            <a:avLst/>
          </a:prstGeom>
          <a:noFill/>
          <a:ln w="9525">
            <a:solidFill>
              <a:srgbClr val="FFFF66"/>
            </a:solidFill>
            <a:miter lim="800000"/>
            <a:headEnd/>
            <a:tailEnd/>
          </a:ln>
        </p:spPr>
      </p:pic>
      <p:sp>
        <p:nvSpPr>
          <p:cNvPr id="94211" name="Rectangle 3"/>
          <p:cNvSpPr>
            <a:spLocks noChangeArrowheads="1"/>
          </p:cNvSpPr>
          <p:nvPr/>
        </p:nvSpPr>
        <p:spPr bwMode="auto">
          <a:xfrm>
            <a:off x="685800" y="227013"/>
            <a:ext cx="7772400" cy="685800"/>
          </a:xfrm>
          <a:prstGeom prst="rect">
            <a:avLst/>
          </a:prstGeom>
          <a:noFill/>
          <a:ln w="9525">
            <a:noFill/>
            <a:miter lim="800000"/>
            <a:headEnd/>
            <a:tailEnd/>
          </a:ln>
        </p:spPr>
        <p:txBody>
          <a:bodyPr lIns="92075" tIns="46038" rIns="92075" bIns="46038" anchor="ctr"/>
          <a:lstStyle/>
          <a:p>
            <a:pPr algn="ctr"/>
            <a:r>
              <a:rPr lang="en-US" altLang="en-US" sz="3200">
                <a:solidFill>
                  <a:srgbClr val="FFCC00"/>
                </a:solidFill>
              </a:rPr>
              <a:t>1000 Year World History of Coffee</a:t>
            </a:r>
          </a:p>
        </p:txBody>
      </p:sp>
      <p:sp>
        <p:nvSpPr>
          <p:cNvPr id="128004" name="Oval 4"/>
          <p:cNvSpPr>
            <a:spLocks noChangeArrowheads="1"/>
          </p:cNvSpPr>
          <p:nvPr/>
        </p:nvSpPr>
        <p:spPr bwMode="auto">
          <a:xfrm>
            <a:off x="5072063" y="3563938"/>
            <a:ext cx="381000" cy="381000"/>
          </a:xfrm>
          <a:prstGeom prst="ellipse">
            <a:avLst/>
          </a:prstGeom>
          <a:noFill/>
          <a:ln w="19050" cap="sq">
            <a:solidFill>
              <a:srgbClr val="003300"/>
            </a:solidFill>
            <a:round/>
            <a:headEnd type="none" w="sm" len="sm"/>
            <a:tailEnd type="none" w="sm" len="sm"/>
          </a:ln>
        </p:spPr>
        <p:txBody>
          <a:bodyPr wrap="none" anchor="ctr"/>
          <a:lstStyle/>
          <a:p>
            <a:endParaRPr lang="en-US"/>
          </a:p>
        </p:txBody>
      </p:sp>
      <p:sp>
        <p:nvSpPr>
          <p:cNvPr id="128005" name="Line 5"/>
          <p:cNvSpPr>
            <a:spLocks noChangeShapeType="1"/>
          </p:cNvSpPr>
          <p:nvPr/>
        </p:nvSpPr>
        <p:spPr bwMode="auto">
          <a:xfrm flipV="1">
            <a:off x="5334000" y="3505200"/>
            <a:ext cx="152400" cy="152400"/>
          </a:xfrm>
          <a:prstGeom prst="line">
            <a:avLst/>
          </a:prstGeom>
          <a:noFill/>
          <a:ln w="19050" cap="sq">
            <a:solidFill>
              <a:srgbClr val="003300"/>
            </a:solidFill>
            <a:round/>
            <a:headEnd type="none" w="sm" len="sm"/>
            <a:tailEnd type="triangle" w="med" len="med"/>
          </a:ln>
        </p:spPr>
        <p:txBody>
          <a:bodyPr wrap="none" anchor="ctr"/>
          <a:lstStyle/>
          <a:p>
            <a:endParaRPr lang="en-US"/>
          </a:p>
        </p:txBody>
      </p:sp>
      <p:grpSp>
        <p:nvGrpSpPr>
          <p:cNvPr id="2" name="Group 6"/>
          <p:cNvGrpSpPr>
            <a:grpSpLocks/>
          </p:cNvGrpSpPr>
          <p:nvPr/>
        </p:nvGrpSpPr>
        <p:grpSpPr bwMode="auto">
          <a:xfrm>
            <a:off x="5029200" y="2667000"/>
            <a:ext cx="609600" cy="762000"/>
            <a:chOff x="3168" y="1680"/>
            <a:chExt cx="384" cy="480"/>
          </a:xfrm>
        </p:grpSpPr>
        <p:sp>
          <p:nvSpPr>
            <p:cNvPr id="94233" name="Line 7"/>
            <p:cNvSpPr>
              <a:spLocks noChangeShapeType="1"/>
            </p:cNvSpPr>
            <p:nvPr/>
          </p:nvSpPr>
          <p:spPr bwMode="auto">
            <a:xfrm flipH="1" flipV="1">
              <a:off x="3216" y="1920"/>
              <a:ext cx="240" cy="240"/>
            </a:xfrm>
            <a:prstGeom prst="line">
              <a:avLst/>
            </a:prstGeom>
            <a:noFill/>
            <a:ln w="19050" cap="sq">
              <a:solidFill>
                <a:srgbClr val="003300"/>
              </a:solidFill>
              <a:round/>
              <a:headEnd/>
              <a:tailEnd type="triangle" w="med" len="med"/>
            </a:ln>
          </p:spPr>
          <p:txBody>
            <a:bodyPr wrap="none" anchor="ctr"/>
            <a:lstStyle/>
            <a:p>
              <a:endParaRPr lang="en-US"/>
            </a:p>
          </p:txBody>
        </p:sp>
        <p:sp>
          <p:nvSpPr>
            <p:cNvPr id="94234" name="Line 8"/>
            <p:cNvSpPr>
              <a:spLocks noChangeShapeType="1"/>
            </p:cNvSpPr>
            <p:nvPr/>
          </p:nvSpPr>
          <p:spPr bwMode="auto">
            <a:xfrm flipH="1" flipV="1">
              <a:off x="3168" y="1680"/>
              <a:ext cx="288" cy="480"/>
            </a:xfrm>
            <a:prstGeom prst="line">
              <a:avLst/>
            </a:prstGeom>
            <a:noFill/>
            <a:ln w="19050" cap="sq">
              <a:solidFill>
                <a:srgbClr val="003300"/>
              </a:solidFill>
              <a:round/>
              <a:headEnd/>
              <a:tailEnd type="triangle" w="med" len="med"/>
            </a:ln>
          </p:spPr>
          <p:txBody>
            <a:bodyPr wrap="none" anchor="ctr"/>
            <a:lstStyle/>
            <a:p>
              <a:endParaRPr lang="en-US"/>
            </a:p>
          </p:txBody>
        </p:sp>
        <p:sp>
          <p:nvSpPr>
            <p:cNvPr id="94235" name="Line 9"/>
            <p:cNvSpPr>
              <a:spLocks noChangeShapeType="1"/>
            </p:cNvSpPr>
            <p:nvPr/>
          </p:nvSpPr>
          <p:spPr bwMode="auto">
            <a:xfrm flipV="1">
              <a:off x="3456" y="1824"/>
              <a:ext cx="96" cy="336"/>
            </a:xfrm>
            <a:prstGeom prst="line">
              <a:avLst/>
            </a:prstGeom>
            <a:noFill/>
            <a:ln w="19050" cap="sq">
              <a:solidFill>
                <a:srgbClr val="003300"/>
              </a:solidFill>
              <a:round/>
              <a:headEnd type="none" w="sm" len="sm"/>
              <a:tailEnd type="triangle" w="med" len="med"/>
            </a:ln>
          </p:spPr>
          <p:txBody>
            <a:bodyPr wrap="none" anchor="ctr"/>
            <a:lstStyle/>
            <a:p>
              <a:endParaRPr lang="en-US"/>
            </a:p>
          </p:txBody>
        </p:sp>
      </p:grpSp>
      <p:sp>
        <p:nvSpPr>
          <p:cNvPr id="128010" name="Line 10"/>
          <p:cNvSpPr>
            <a:spLocks noChangeShapeType="1"/>
          </p:cNvSpPr>
          <p:nvPr/>
        </p:nvSpPr>
        <p:spPr bwMode="auto">
          <a:xfrm flipH="1" flipV="1">
            <a:off x="4572000" y="2590800"/>
            <a:ext cx="533400" cy="304800"/>
          </a:xfrm>
          <a:prstGeom prst="line">
            <a:avLst/>
          </a:prstGeom>
          <a:noFill/>
          <a:ln w="19050" cap="sq">
            <a:solidFill>
              <a:schemeClr val="hlink"/>
            </a:solidFill>
            <a:round/>
            <a:headEnd type="none" w="sm" len="sm"/>
            <a:tailEnd type="triangle" w="med" len="med"/>
          </a:ln>
        </p:spPr>
        <p:txBody>
          <a:bodyPr wrap="none" anchor="ctr"/>
          <a:lstStyle/>
          <a:p>
            <a:endParaRPr lang="en-US"/>
          </a:p>
        </p:txBody>
      </p:sp>
      <p:grpSp>
        <p:nvGrpSpPr>
          <p:cNvPr id="3" name="Group 11"/>
          <p:cNvGrpSpPr>
            <a:grpSpLocks/>
          </p:cNvGrpSpPr>
          <p:nvPr/>
        </p:nvGrpSpPr>
        <p:grpSpPr bwMode="auto">
          <a:xfrm>
            <a:off x="4191000" y="2209800"/>
            <a:ext cx="304800" cy="381000"/>
            <a:chOff x="2640" y="1392"/>
            <a:chExt cx="192" cy="240"/>
          </a:xfrm>
        </p:grpSpPr>
        <p:sp>
          <p:nvSpPr>
            <p:cNvPr id="94230" name="Line 12"/>
            <p:cNvSpPr>
              <a:spLocks noChangeShapeType="1"/>
            </p:cNvSpPr>
            <p:nvPr/>
          </p:nvSpPr>
          <p:spPr bwMode="auto">
            <a:xfrm flipH="1" flipV="1">
              <a:off x="2640" y="1536"/>
              <a:ext cx="192" cy="96"/>
            </a:xfrm>
            <a:prstGeom prst="line">
              <a:avLst/>
            </a:prstGeom>
            <a:noFill/>
            <a:ln w="19050" cap="sq">
              <a:solidFill>
                <a:schemeClr val="hlink"/>
              </a:solidFill>
              <a:round/>
              <a:headEnd/>
              <a:tailEnd type="triangle" w="med" len="med"/>
            </a:ln>
          </p:spPr>
          <p:txBody>
            <a:bodyPr wrap="none" anchor="ctr"/>
            <a:lstStyle/>
            <a:p>
              <a:endParaRPr lang="en-US"/>
            </a:p>
          </p:txBody>
        </p:sp>
        <p:sp>
          <p:nvSpPr>
            <p:cNvPr id="94231" name="Line 13"/>
            <p:cNvSpPr>
              <a:spLocks noChangeShapeType="1"/>
            </p:cNvSpPr>
            <p:nvPr/>
          </p:nvSpPr>
          <p:spPr bwMode="auto">
            <a:xfrm flipH="1" flipV="1">
              <a:off x="2640" y="1392"/>
              <a:ext cx="192" cy="240"/>
            </a:xfrm>
            <a:prstGeom prst="line">
              <a:avLst/>
            </a:prstGeom>
            <a:noFill/>
            <a:ln w="19050" cap="sq">
              <a:solidFill>
                <a:schemeClr val="hlink"/>
              </a:solidFill>
              <a:round/>
              <a:headEnd/>
              <a:tailEnd type="triangle" w="med" len="med"/>
            </a:ln>
          </p:spPr>
          <p:txBody>
            <a:bodyPr wrap="none" anchor="ctr"/>
            <a:lstStyle/>
            <a:p>
              <a:endParaRPr lang="en-US"/>
            </a:p>
          </p:txBody>
        </p:sp>
        <p:sp>
          <p:nvSpPr>
            <p:cNvPr id="94232" name="Line 14"/>
            <p:cNvSpPr>
              <a:spLocks noChangeShapeType="1"/>
            </p:cNvSpPr>
            <p:nvPr/>
          </p:nvSpPr>
          <p:spPr bwMode="auto">
            <a:xfrm flipV="1">
              <a:off x="2832" y="1392"/>
              <a:ext cx="0" cy="240"/>
            </a:xfrm>
            <a:prstGeom prst="line">
              <a:avLst/>
            </a:prstGeom>
            <a:noFill/>
            <a:ln w="19050" cap="sq">
              <a:solidFill>
                <a:schemeClr val="hlink"/>
              </a:solidFill>
              <a:round/>
              <a:headEnd type="none" w="sm" len="sm"/>
              <a:tailEnd type="triangle" w="med" len="med"/>
            </a:ln>
          </p:spPr>
          <p:txBody>
            <a:bodyPr wrap="none" anchor="ctr"/>
            <a:lstStyle/>
            <a:p>
              <a:endParaRPr lang="en-US"/>
            </a:p>
          </p:txBody>
        </p:sp>
      </p:grpSp>
      <p:sp>
        <p:nvSpPr>
          <p:cNvPr id="128015" name="Line 15"/>
          <p:cNvSpPr>
            <a:spLocks noChangeShapeType="1"/>
          </p:cNvSpPr>
          <p:nvPr/>
        </p:nvSpPr>
        <p:spPr bwMode="auto">
          <a:xfrm flipH="1">
            <a:off x="3200400" y="2362200"/>
            <a:ext cx="990600" cy="762000"/>
          </a:xfrm>
          <a:prstGeom prst="line">
            <a:avLst/>
          </a:prstGeom>
          <a:noFill/>
          <a:ln w="19050" cap="sq">
            <a:solidFill>
              <a:schemeClr val="bg2"/>
            </a:solidFill>
            <a:round/>
            <a:headEnd type="none" w="sm" len="sm"/>
            <a:tailEnd type="none" w="sm" len="sm"/>
          </a:ln>
        </p:spPr>
        <p:txBody>
          <a:bodyPr wrap="none" anchor="ctr"/>
          <a:lstStyle/>
          <a:p>
            <a:endParaRPr lang="en-US"/>
          </a:p>
        </p:txBody>
      </p:sp>
      <p:sp>
        <p:nvSpPr>
          <p:cNvPr id="128016" name="Line 16"/>
          <p:cNvSpPr>
            <a:spLocks noChangeShapeType="1"/>
          </p:cNvSpPr>
          <p:nvPr/>
        </p:nvSpPr>
        <p:spPr bwMode="auto">
          <a:xfrm>
            <a:off x="3200400" y="3124200"/>
            <a:ext cx="1295400" cy="2514600"/>
          </a:xfrm>
          <a:prstGeom prst="line">
            <a:avLst/>
          </a:prstGeom>
          <a:noFill/>
          <a:ln w="19050" cap="sq">
            <a:solidFill>
              <a:schemeClr val="bg2"/>
            </a:solidFill>
            <a:round/>
            <a:headEnd type="none" w="sm" len="sm"/>
            <a:tailEnd type="none" w="sm" len="sm"/>
          </a:ln>
        </p:spPr>
        <p:txBody>
          <a:bodyPr wrap="none" anchor="ctr"/>
          <a:lstStyle/>
          <a:p>
            <a:endParaRPr lang="en-US"/>
          </a:p>
        </p:txBody>
      </p:sp>
      <p:sp>
        <p:nvSpPr>
          <p:cNvPr id="128017" name="Line 17"/>
          <p:cNvSpPr>
            <a:spLocks noChangeShapeType="1"/>
          </p:cNvSpPr>
          <p:nvPr/>
        </p:nvSpPr>
        <p:spPr bwMode="auto">
          <a:xfrm flipV="1">
            <a:off x="4495800" y="4419600"/>
            <a:ext cx="1752600" cy="1219200"/>
          </a:xfrm>
          <a:prstGeom prst="line">
            <a:avLst/>
          </a:prstGeom>
          <a:noFill/>
          <a:ln w="19050" cap="sq">
            <a:solidFill>
              <a:schemeClr val="bg2"/>
            </a:solidFill>
            <a:round/>
            <a:headEnd type="none" w="sm" len="sm"/>
            <a:tailEnd type="none" w="sm" len="sm"/>
          </a:ln>
        </p:spPr>
        <p:txBody>
          <a:bodyPr wrap="none" anchor="ctr"/>
          <a:lstStyle/>
          <a:p>
            <a:endParaRPr lang="en-US"/>
          </a:p>
        </p:txBody>
      </p:sp>
      <p:sp>
        <p:nvSpPr>
          <p:cNvPr id="128018" name="Line 18"/>
          <p:cNvSpPr>
            <a:spLocks noChangeShapeType="1"/>
          </p:cNvSpPr>
          <p:nvPr/>
        </p:nvSpPr>
        <p:spPr bwMode="auto">
          <a:xfrm flipH="1" flipV="1">
            <a:off x="5562600" y="3581400"/>
            <a:ext cx="685800" cy="838200"/>
          </a:xfrm>
          <a:prstGeom prst="line">
            <a:avLst/>
          </a:prstGeom>
          <a:noFill/>
          <a:ln w="19050" cap="sq">
            <a:solidFill>
              <a:schemeClr val="bg2"/>
            </a:solidFill>
            <a:round/>
            <a:headEnd type="none" w="sm" len="sm"/>
            <a:tailEnd type="none" w="sm" len="sm"/>
          </a:ln>
        </p:spPr>
        <p:txBody>
          <a:bodyPr wrap="none" anchor="ctr"/>
          <a:lstStyle/>
          <a:p>
            <a:endParaRPr lang="en-US"/>
          </a:p>
        </p:txBody>
      </p:sp>
      <p:grpSp>
        <p:nvGrpSpPr>
          <p:cNvPr id="4" name="Group 19"/>
          <p:cNvGrpSpPr>
            <a:grpSpLocks/>
          </p:cNvGrpSpPr>
          <p:nvPr/>
        </p:nvGrpSpPr>
        <p:grpSpPr bwMode="auto">
          <a:xfrm>
            <a:off x="5562600" y="3581400"/>
            <a:ext cx="1752600" cy="762000"/>
            <a:chOff x="3504" y="2256"/>
            <a:chExt cx="1104" cy="480"/>
          </a:xfrm>
        </p:grpSpPr>
        <p:sp>
          <p:nvSpPr>
            <p:cNvPr id="94228" name="Line 20"/>
            <p:cNvSpPr>
              <a:spLocks noChangeShapeType="1"/>
            </p:cNvSpPr>
            <p:nvPr/>
          </p:nvSpPr>
          <p:spPr bwMode="auto">
            <a:xfrm>
              <a:off x="3504" y="2256"/>
              <a:ext cx="1104" cy="480"/>
            </a:xfrm>
            <a:prstGeom prst="line">
              <a:avLst/>
            </a:prstGeom>
            <a:noFill/>
            <a:ln w="19050" cap="sq">
              <a:solidFill>
                <a:srgbClr val="003300"/>
              </a:solidFill>
              <a:round/>
              <a:headEnd type="none" w="sm" len="sm"/>
              <a:tailEnd type="triangle" w="med" len="med"/>
            </a:ln>
          </p:spPr>
          <p:txBody>
            <a:bodyPr wrap="none" anchor="ctr"/>
            <a:lstStyle/>
            <a:p>
              <a:endParaRPr lang="en-US"/>
            </a:p>
          </p:txBody>
        </p:sp>
        <p:sp>
          <p:nvSpPr>
            <p:cNvPr id="94229" name="Line 21"/>
            <p:cNvSpPr>
              <a:spLocks noChangeShapeType="1"/>
            </p:cNvSpPr>
            <p:nvPr/>
          </p:nvSpPr>
          <p:spPr bwMode="auto">
            <a:xfrm>
              <a:off x="3504" y="2256"/>
              <a:ext cx="576" cy="96"/>
            </a:xfrm>
            <a:prstGeom prst="line">
              <a:avLst/>
            </a:prstGeom>
            <a:noFill/>
            <a:ln w="19050" cap="sq">
              <a:solidFill>
                <a:srgbClr val="003300"/>
              </a:solidFill>
              <a:round/>
              <a:headEnd type="none" w="sm" len="sm"/>
              <a:tailEnd type="triangle" w="med" len="med"/>
            </a:ln>
          </p:spPr>
          <p:txBody>
            <a:bodyPr wrap="none" anchor="ctr"/>
            <a:lstStyle/>
            <a:p>
              <a:endParaRPr lang="en-US"/>
            </a:p>
          </p:txBody>
        </p:sp>
      </p:grpSp>
      <p:sp>
        <p:nvSpPr>
          <p:cNvPr id="128022" name="Line 22"/>
          <p:cNvSpPr>
            <a:spLocks noChangeShapeType="1"/>
          </p:cNvSpPr>
          <p:nvPr/>
        </p:nvSpPr>
        <p:spPr bwMode="auto">
          <a:xfrm flipH="1">
            <a:off x="2209800" y="2362200"/>
            <a:ext cx="1981200" cy="1143000"/>
          </a:xfrm>
          <a:prstGeom prst="line">
            <a:avLst/>
          </a:prstGeom>
          <a:noFill/>
          <a:ln w="19050" cap="sq">
            <a:solidFill>
              <a:srgbClr val="003300"/>
            </a:solidFill>
            <a:round/>
            <a:headEnd type="none" w="sm" len="sm"/>
            <a:tailEnd type="triangle" w="med" len="med"/>
          </a:ln>
        </p:spPr>
        <p:txBody>
          <a:bodyPr wrap="none" anchor="ctr"/>
          <a:lstStyle/>
          <a:p>
            <a:endParaRPr lang="en-US"/>
          </a:p>
        </p:txBody>
      </p:sp>
      <p:grpSp>
        <p:nvGrpSpPr>
          <p:cNvPr id="5" name="Group 23"/>
          <p:cNvGrpSpPr>
            <a:grpSpLocks/>
          </p:cNvGrpSpPr>
          <p:nvPr/>
        </p:nvGrpSpPr>
        <p:grpSpPr bwMode="auto">
          <a:xfrm>
            <a:off x="1600200" y="3505200"/>
            <a:ext cx="1295400" cy="1143000"/>
            <a:chOff x="1008" y="2208"/>
            <a:chExt cx="816" cy="720"/>
          </a:xfrm>
        </p:grpSpPr>
        <p:sp>
          <p:nvSpPr>
            <p:cNvPr id="94225" name="Line 24"/>
            <p:cNvSpPr>
              <a:spLocks noChangeShapeType="1"/>
            </p:cNvSpPr>
            <p:nvPr/>
          </p:nvSpPr>
          <p:spPr bwMode="auto">
            <a:xfrm flipH="1">
              <a:off x="1344" y="2208"/>
              <a:ext cx="48" cy="192"/>
            </a:xfrm>
            <a:prstGeom prst="line">
              <a:avLst/>
            </a:prstGeom>
            <a:noFill/>
            <a:ln w="19050" cap="sq">
              <a:solidFill>
                <a:srgbClr val="003300"/>
              </a:solidFill>
              <a:round/>
              <a:headEnd type="none" w="sm" len="sm"/>
              <a:tailEnd type="triangle" w="med" len="med"/>
            </a:ln>
          </p:spPr>
          <p:txBody>
            <a:bodyPr wrap="none" anchor="ctr"/>
            <a:lstStyle/>
            <a:p>
              <a:endParaRPr lang="en-US"/>
            </a:p>
          </p:txBody>
        </p:sp>
        <p:sp>
          <p:nvSpPr>
            <p:cNvPr id="94226" name="Line 25"/>
            <p:cNvSpPr>
              <a:spLocks noChangeShapeType="1"/>
            </p:cNvSpPr>
            <p:nvPr/>
          </p:nvSpPr>
          <p:spPr bwMode="auto">
            <a:xfrm>
              <a:off x="1392" y="2208"/>
              <a:ext cx="432" cy="720"/>
            </a:xfrm>
            <a:prstGeom prst="line">
              <a:avLst/>
            </a:prstGeom>
            <a:noFill/>
            <a:ln w="19050" cap="sq">
              <a:solidFill>
                <a:srgbClr val="003300"/>
              </a:solidFill>
              <a:round/>
              <a:headEnd type="none" w="sm" len="sm"/>
              <a:tailEnd type="triangle" w="med" len="med"/>
            </a:ln>
          </p:spPr>
          <p:txBody>
            <a:bodyPr wrap="none" anchor="ctr"/>
            <a:lstStyle/>
            <a:p>
              <a:endParaRPr lang="en-US"/>
            </a:p>
          </p:txBody>
        </p:sp>
        <p:sp>
          <p:nvSpPr>
            <p:cNvPr id="94227" name="Line 26"/>
            <p:cNvSpPr>
              <a:spLocks noChangeShapeType="1"/>
            </p:cNvSpPr>
            <p:nvPr/>
          </p:nvSpPr>
          <p:spPr bwMode="auto">
            <a:xfrm flipH="1">
              <a:off x="1008" y="2208"/>
              <a:ext cx="384" cy="0"/>
            </a:xfrm>
            <a:prstGeom prst="line">
              <a:avLst/>
            </a:prstGeom>
            <a:noFill/>
            <a:ln w="19050" cap="sq">
              <a:solidFill>
                <a:srgbClr val="003300"/>
              </a:solidFill>
              <a:round/>
              <a:headEnd type="none" w="sm" len="sm"/>
              <a:tailEnd type="triangle" w="med" len="med"/>
            </a:ln>
          </p:spPr>
          <p:txBody>
            <a:bodyPr wrap="none" anchor="ctr"/>
            <a:lstStyle/>
            <a:p>
              <a:endParaRPr lang="en-US"/>
            </a:p>
          </p:txBody>
        </p:sp>
      </p:grpSp>
      <p:sp>
        <p:nvSpPr>
          <p:cNvPr id="128027" name="Rectangle 27"/>
          <p:cNvSpPr>
            <a:spLocks noChangeArrowheads="1"/>
          </p:cNvSpPr>
          <p:nvPr/>
        </p:nvSpPr>
        <p:spPr bwMode="auto">
          <a:xfrm>
            <a:off x="949325" y="1066800"/>
            <a:ext cx="7239000" cy="681038"/>
          </a:xfrm>
          <a:prstGeom prst="rect">
            <a:avLst/>
          </a:prstGeom>
          <a:solidFill>
            <a:srgbClr val="000000"/>
          </a:solidFill>
          <a:ln w="9525">
            <a:solidFill>
              <a:srgbClr val="FFFF66"/>
            </a:solidFill>
            <a:miter lim="800000"/>
            <a:headEnd/>
            <a:tailEnd/>
          </a:ln>
        </p:spPr>
        <p:txBody>
          <a:bodyPr lIns="92075" tIns="46038" rIns="92075" bIns="46038">
            <a:spAutoFit/>
          </a:bodyPr>
          <a:lstStyle/>
          <a:p>
            <a:pPr indent="1588"/>
            <a:r>
              <a:rPr lang="en-US" altLang="en-US" sz="2000" b="1">
                <a:solidFill>
                  <a:srgbClr val="FFFF00"/>
                </a:solidFill>
              </a:rPr>
              <a:t>Today: 2nd largest commodity in world after oil</a:t>
            </a:r>
          </a:p>
          <a:p>
            <a:pPr marL="460375" lvl="1" indent="-222250">
              <a:buFontTx/>
              <a:buChar char="–"/>
            </a:pPr>
            <a:r>
              <a:rPr lang="en-US" altLang="en-US"/>
              <a:t>US is largest consumer in world; consumes 1/5 of world's coffee</a:t>
            </a: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8002"/>
                                        </p:tgtEl>
                                        <p:attrNameLst>
                                          <p:attrName>style.visibility</p:attrName>
                                        </p:attrNameLst>
                                      </p:cBhvr>
                                      <p:to>
                                        <p:strVal val="visible"/>
                                      </p:to>
                                    </p:set>
                                    <p:animEffect transition="in" filter="dissolve">
                                      <p:cBhvr>
                                        <p:cTn id="7" dur="500"/>
                                        <p:tgtEl>
                                          <p:spTgt spid="128002"/>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ntr" presetSubtype="10" fill="hold" grpId="0" nodeType="clickEffect">
                                  <p:stCondLst>
                                    <p:cond delay="0"/>
                                  </p:stCondLst>
                                  <p:childTnLst>
                                    <p:set>
                                      <p:cBhvr>
                                        <p:cTn id="11" dur="1" fill="hold">
                                          <p:stCondLst>
                                            <p:cond delay="0"/>
                                          </p:stCondLst>
                                        </p:cTn>
                                        <p:tgtEl>
                                          <p:spTgt spid="128004"/>
                                        </p:tgtEl>
                                        <p:attrNameLst>
                                          <p:attrName>style.visibility</p:attrName>
                                        </p:attrNameLst>
                                      </p:cBhvr>
                                      <p:to>
                                        <p:strVal val="visible"/>
                                      </p:to>
                                    </p:set>
                                    <p:anim calcmode="lin" valueType="num">
                                      <p:cBhvr>
                                        <p:cTn id="12" dur="5000" fill="hold"/>
                                        <p:tgtEl>
                                          <p:spTgt spid="128004"/>
                                        </p:tgtEl>
                                        <p:attrNameLst>
                                          <p:attrName>ppt_w</p:attrName>
                                        </p:attrNameLst>
                                      </p:cBhvr>
                                      <p:tavLst>
                                        <p:tav tm="0" fmla="#ppt_w*sin(2.5*pi*$)">
                                          <p:val>
                                            <p:fltVal val="0"/>
                                          </p:val>
                                        </p:tav>
                                        <p:tav tm="100000">
                                          <p:val>
                                            <p:fltVal val="1"/>
                                          </p:val>
                                        </p:tav>
                                      </p:tavLst>
                                    </p:anim>
                                    <p:anim calcmode="lin" valueType="num">
                                      <p:cBhvr>
                                        <p:cTn id="13" dur="5000" fill="hold"/>
                                        <p:tgtEl>
                                          <p:spTgt spid="128004"/>
                                        </p:tgtEl>
                                        <p:attrNameLst>
                                          <p:attrName>ppt_h</p:attrName>
                                        </p:attrNameLst>
                                      </p:cBhvr>
                                      <p:tavLst>
                                        <p:tav tm="0">
                                          <p:val>
                                            <p:strVal val="#ppt_h"/>
                                          </p:val>
                                        </p:tav>
                                        <p:tav tm="100000">
                                          <p:val>
                                            <p:strVal val="#ppt_h"/>
                                          </p:val>
                                        </p:tav>
                                      </p:tavLst>
                                    </p:anim>
                                  </p:childTnLst>
                                </p:cTn>
                              </p:par>
                            </p:childTnLst>
                          </p:cTn>
                        </p:par>
                        <p:par>
                          <p:cTn id="14" fill="hold">
                            <p:stCondLst>
                              <p:cond delay="5000"/>
                            </p:stCondLst>
                            <p:childTnLst>
                              <p:par>
                                <p:cTn id="15" presetID="22" presetClass="entr" presetSubtype="4" fill="hold" grpId="0" nodeType="afterEffect">
                                  <p:stCondLst>
                                    <p:cond delay="0"/>
                                  </p:stCondLst>
                                  <p:childTnLst>
                                    <p:set>
                                      <p:cBhvr>
                                        <p:cTn id="16" dur="1" fill="hold">
                                          <p:stCondLst>
                                            <p:cond delay="0"/>
                                          </p:stCondLst>
                                        </p:cTn>
                                        <p:tgtEl>
                                          <p:spTgt spid="128005"/>
                                        </p:tgtEl>
                                        <p:attrNameLst>
                                          <p:attrName>style.visibility</p:attrName>
                                        </p:attrNameLst>
                                      </p:cBhvr>
                                      <p:to>
                                        <p:strVal val="visible"/>
                                      </p:to>
                                    </p:set>
                                    <p:animEffect transition="in" filter="wipe(down)">
                                      <p:cBhvr>
                                        <p:cTn id="17" dur="500"/>
                                        <p:tgtEl>
                                          <p:spTgt spid="128005"/>
                                        </p:tgtEl>
                                      </p:cBhvr>
                                    </p:animEffect>
                                  </p:childTnLst>
                                </p:cTn>
                              </p:par>
                            </p:childTnLst>
                          </p:cTn>
                        </p:par>
                        <p:par>
                          <p:cTn id="18" fill="hold">
                            <p:stCondLst>
                              <p:cond delay="5500"/>
                            </p:stCondLst>
                            <p:childTnLst>
                              <p:par>
                                <p:cTn id="19" presetID="22" presetClass="entr" presetSubtype="4"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par>
                          <p:cTn id="22" fill="hold">
                            <p:stCondLst>
                              <p:cond delay="6000"/>
                            </p:stCondLst>
                            <p:childTnLst>
                              <p:par>
                                <p:cTn id="23" presetID="22" presetClass="entr" presetSubtype="4" fill="hold" grpId="0" nodeType="afterEffect">
                                  <p:stCondLst>
                                    <p:cond delay="0"/>
                                  </p:stCondLst>
                                  <p:childTnLst>
                                    <p:set>
                                      <p:cBhvr>
                                        <p:cTn id="24" dur="1" fill="hold">
                                          <p:stCondLst>
                                            <p:cond delay="0"/>
                                          </p:stCondLst>
                                        </p:cTn>
                                        <p:tgtEl>
                                          <p:spTgt spid="128010"/>
                                        </p:tgtEl>
                                        <p:attrNameLst>
                                          <p:attrName>style.visibility</p:attrName>
                                        </p:attrNameLst>
                                      </p:cBhvr>
                                      <p:to>
                                        <p:strVal val="visible"/>
                                      </p:to>
                                    </p:set>
                                    <p:animEffect transition="in" filter="wipe(down)">
                                      <p:cBhvr>
                                        <p:cTn id="25" dur="500"/>
                                        <p:tgtEl>
                                          <p:spTgt spid="128010"/>
                                        </p:tgtEl>
                                      </p:cBhvr>
                                    </p:animEffect>
                                  </p:childTnLst>
                                </p:cTn>
                              </p:par>
                            </p:childTnLst>
                          </p:cTn>
                        </p:par>
                        <p:par>
                          <p:cTn id="26" fill="hold">
                            <p:stCondLst>
                              <p:cond delay="650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par>
                          <p:cTn id="30" fill="hold">
                            <p:stCondLst>
                              <p:cond delay="7000"/>
                            </p:stCondLst>
                            <p:childTnLst>
                              <p:par>
                                <p:cTn id="31" presetID="22" presetClass="entr" presetSubtype="2" fill="hold" grpId="0" nodeType="afterEffect">
                                  <p:stCondLst>
                                    <p:cond delay="0"/>
                                  </p:stCondLst>
                                  <p:childTnLst>
                                    <p:set>
                                      <p:cBhvr>
                                        <p:cTn id="32" dur="1" fill="hold">
                                          <p:stCondLst>
                                            <p:cond delay="0"/>
                                          </p:stCondLst>
                                        </p:cTn>
                                        <p:tgtEl>
                                          <p:spTgt spid="128015"/>
                                        </p:tgtEl>
                                        <p:attrNameLst>
                                          <p:attrName>style.visibility</p:attrName>
                                        </p:attrNameLst>
                                      </p:cBhvr>
                                      <p:to>
                                        <p:strVal val="visible"/>
                                      </p:to>
                                    </p:set>
                                    <p:animEffect transition="in" filter="wipe(right)">
                                      <p:cBhvr>
                                        <p:cTn id="33" dur="500"/>
                                        <p:tgtEl>
                                          <p:spTgt spid="128015"/>
                                        </p:tgtEl>
                                      </p:cBhvr>
                                    </p:animEffect>
                                  </p:childTnLst>
                                </p:cTn>
                              </p:par>
                            </p:childTnLst>
                          </p:cTn>
                        </p:par>
                        <p:par>
                          <p:cTn id="34" fill="hold">
                            <p:stCondLst>
                              <p:cond delay="7500"/>
                            </p:stCondLst>
                            <p:childTnLst>
                              <p:par>
                                <p:cTn id="35" presetID="22" presetClass="entr" presetSubtype="1" fill="hold" grpId="0" nodeType="afterEffect">
                                  <p:stCondLst>
                                    <p:cond delay="0"/>
                                  </p:stCondLst>
                                  <p:childTnLst>
                                    <p:set>
                                      <p:cBhvr>
                                        <p:cTn id="36" dur="1" fill="hold">
                                          <p:stCondLst>
                                            <p:cond delay="0"/>
                                          </p:stCondLst>
                                        </p:cTn>
                                        <p:tgtEl>
                                          <p:spTgt spid="128016"/>
                                        </p:tgtEl>
                                        <p:attrNameLst>
                                          <p:attrName>style.visibility</p:attrName>
                                        </p:attrNameLst>
                                      </p:cBhvr>
                                      <p:to>
                                        <p:strVal val="visible"/>
                                      </p:to>
                                    </p:set>
                                    <p:animEffect transition="in" filter="wipe(up)">
                                      <p:cBhvr>
                                        <p:cTn id="37" dur="500"/>
                                        <p:tgtEl>
                                          <p:spTgt spid="128016"/>
                                        </p:tgtEl>
                                      </p:cBhvr>
                                    </p:animEffect>
                                  </p:childTnLst>
                                </p:cTn>
                              </p:par>
                            </p:childTnLst>
                          </p:cTn>
                        </p:par>
                        <p:par>
                          <p:cTn id="38" fill="hold">
                            <p:stCondLst>
                              <p:cond delay="8000"/>
                            </p:stCondLst>
                            <p:childTnLst>
                              <p:par>
                                <p:cTn id="39" presetID="22" presetClass="entr" presetSubtype="8" fill="hold" grpId="0" nodeType="afterEffect">
                                  <p:stCondLst>
                                    <p:cond delay="0"/>
                                  </p:stCondLst>
                                  <p:childTnLst>
                                    <p:set>
                                      <p:cBhvr>
                                        <p:cTn id="40" dur="1" fill="hold">
                                          <p:stCondLst>
                                            <p:cond delay="0"/>
                                          </p:stCondLst>
                                        </p:cTn>
                                        <p:tgtEl>
                                          <p:spTgt spid="128017"/>
                                        </p:tgtEl>
                                        <p:attrNameLst>
                                          <p:attrName>style.visibility</p:attrName>
                                        </p:attrNameLst>
                                      </p:cBhvr>
                                      <p:to>
                                        <p:strVal val="visible"/>
                                      </p:to>
                                    </p:set>
                                    <p:animEffect transition="in" filter="wipe(left)">
                                      <p:cBhvr>
                                        <p:cTn id="41" dur="500"/>
                                        <p:tgtEl>
                                          <p:spTgt spid="128017"/>
                                        </p:tgtEl>
                                      </p:cBhvr>
                                    </p:animEffect>
                                  </p:childTnLst>
                                </p:cTn>
                              </p:par>
                            </p:childTnLst>
                          </p:cTn>
                        </p:par>
                        <p:par>
                          <p:cTn id="42" fill="hold">
                            <p:stCondLst>
                              <p:cond delay="8500"/>
                            </p:stCondLst>
                            <p:childTnLst>
                              <p:par>
                                <p:cTn id="43" presetID="22" presetClass="entr" presetSubtype="4" fill="hold" grpId="0" nodeType="afterEffect">
                                  <p:stCondLst>
                                    <p:cond delay="0"/>
                                  </p:stCondLst>
                                  <p:childTnLst>
                                    <p:set>
                                      <p:cBhvr>
                                        <p:cTn id="44" dur="1" fill="hold">
                                          <p:stCondLst>
                                            <p:cond delay="0"/>
                                          </p:stCondLst>
                                        </p:cTn>
                                        <p:tgtEl>
                                          <p:spTgt spid="128018"/>
                                        </p:tgtEl>
                                        <p:attrNameLst>
                                          <p:attrName>style.visibility</p:attrName>
                                        </p:attrNameLst>
                                      </p:cBhvr>
                                      <p:to>
                                        <p:strVal val="visible"/>
                                      </p:to>
                                    </p:set>
                                    <p:animEffect transition="in" filter="wipe(down)">
                                      <p:cBhvr>
                                        <p:cTn id="45" dur="500"/>
                                        <p:tgtEl>
                                          <p:spTgt spid="128018"/>
                                        </p:tgtEl>
                                      </p:cBhvr>
                                    </p:animEffect>
                                  </p:childTnLst>
                                </p:cTn>
                              </p:par>
                            </p:childTnLst>
                          </p:cTn>
                        </p:par>
                        <p:par>
                          <p:cTn id="46" fill="hold">
                            <p:stCondLst>
                              <p:cond delay="9000"/>
                            </p:stCondLst>
                            <p:childTnLst>
                              <p:par>
                                <p:cTn id="47" presetID="22" presetClass="entr" presetSubtype="8"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500"/>
                                        <p:tgtEl>
                                          <p:spTgt spid="4"/>
                                        </p:tgtEl>
                                      </p:cBhvr>
                                    </p:animEffect>
                                  </p:childTnLst>
                                </p:cTn>
                              </p:par>
                            </p:childTnLst>
                          </p:cTn>
                        </p:par>
                        <p:par>
                          <p:cTn id="50" fill="hold">
                            <p:stCondLst>
                              <p:cond delay="9500"/>
                            </p:stCondLst>
                            <p:childTnLst>
                              <p:par>
                                <p:cTn id="51" presetID="22" presetClass="entr" presetSubtype="2" fill="hold" grpId="0" nodeType="afterEffect">
                                  <p:stCondLst>
                                    <p:cond delay="0"/>
                                  </p:stCondLst>
                                  <p:childTnLst>
                                    <p:set>
                                      <p:cBhvr>
                                        <p:cTn id="52" dur="1" fill="hold">
                                          <p:stCondLst>
                                            <p:cond delay="0"/>
                                          </p:stCondLst>
                                        </p:cTn>
                                        <p:tgtEl>
                                          <p:spTgt spid="128022"/>
                                        </p:tgtEl>
                                        <p:attrNameLst>
                                          <p:attrName>style.visibility</p:attrName>
                                        </p:attrNameLst>
                                      </p:cBhvr>
                                      <p:to>
                                        <p:strVal val="visible"/>
                                      </p:to>
                                    </p:set>
                                    <p:animEffect transition="in" filter="wipe(right)">
                                      <p:cBhvr>
                                        <p:cTn id="53" dur="500"/>
                                        <p:tgtEl>
                                          <p:spTgt spid="128022"/>
                                        </p:tgtEl>
                                      </p:cBhvr>
                                    </p:animEffect>
                                  </p:childTnLst>
                                </p:cTn>
                              </p:par>
                            </p:childTnLst>
                          </p:cTn>
                        </p:par>
                        <p:par>
                          <p:cTn id="54" fill="hold">
                            <p:stCondLst>
                              <p:cond delay="10000"/>
                            </p:stCondLst>
                            <p:childTnLst>
                              <p:par>
                                <p:cTn id="55" presetID="22" presetClass="entr" presetSubtype="1"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up)">
                                      <p:cBhvr>
                                        <p:cTn id="57" dur="500"/>
                                        <p:tgtEl>
                                          <p:spTgt spid="5"/>
                                        </p:tgtEl>
                                      </p:cBhvr>
                                    </p:animEffect>
                                  </p:childTnLst>
                                </p:cTn>
                              </p:par>
                            </p:childTnLst>
                          </p:cTn>
                        </p:par>
                        <p:par>
                          <p:cTn id="58" fill="hold">
                            <p:stCondLst>
                              <p:cond delay="10500"/>
                            </p:stCondLst>
                            <p:childTnLst>
                              <p:par>
                                <p:cTn id="59" presetID="17" presetClass="entr" presetSubtype="1" fill="hold" grpId="0" nodeType="afterEffect">
                                  <p:stCondLst>
                                    <p:cond delay="0"/>
                                  </p:stCondLst>
                                  <p:childTnLst>
                                    <p:set>
                                      <p:cBhvr>
                                        <p:cTn id="60" dur="1" fill="hold">
                                          <p:stCondLst>
                                            <p:cond delay="0"/>
                                          </p:stCondLst>
                                        </p:cTn>
                                        <p:tgtEl>
                                          <p:spTgt spid="128027"/>
                                        </p:tgtEl>
                                        <p:attrNameLst>
                                          <p:attrName>style.visibility</p:attrName>
                                        </p:attrNameLst>
                                      </p:cBhvr>
                                      <p:to>
                                        <p:strVal val="visible"/>
                                      </p:to>
                                    </p:set>
                                    <p:anim calcmode="lin" valueType="num">
                                      <p:cBhvr>
                                        <p:cTn id="61" dur="500" fill="hold"/>
                                        <p:tgtEl>
                                          <p:spTgt spid="128027"/>
                                        </p:tgtEl>
                                        <p:attrNameLst>
                                          <p:attrName>ppt_x</p:attrName>
                                        </p:attrNameLst>
                                      </p:cBhvr>
                                      <p:tavLst>
                                        <p:tav tm="0">
                                          <p:val>
                                            <p:strVal val="#ppt_x"/>
                                          </p:val>
                                        </p:tav>
                                        <p:tav tm="100000">
                                          <p:val>
                                            <p:strVal val="#ppt_x"/>
                                          </p:val>
                                        </p:tav>
                                      </p:tavLst>
                                    </p:anim>
                                    <p:anim calcmode="lin" valueType="num">
                                      <p:cBhvr>
                                        <p:cTn id="62" dur="500" fill="hold"/>
                                        <p:tgtEl>
                                          <p:spTgt spid="128027"/>
                                        </p:tgtEl>
                                        <p:attrNameLst>
                                          <p:attrName>ppt_y</p:attrName>
                                        </p:attrNameLst>
                                      </p:cBhvr>
                                      <p:tavLst>
                                        <p:tav tm="0">
                                          <p:val>
                                            <p:strVal val="#ppt_y-#ppt_h/2"/>
                                          </p:val>
                                        </p:tav>
                                        <p:tav tm="100000">
                                          <p:val>
                                            <p:strVal val="#ppt_y"/>
                                          </p:val>
                                        </p:tav>
                                      </p:tavLst>
                                    </p:anim>
                                    <p:anim calcmode="lin" valueType="num">
                                      <p:cBhvr>
                                        <p:cTn id="63" dur="500" fill="hold"/>
                                        <p:tgtEl>
                                          <p:spTgt spid="128027"/>
                                        </p:tgtEl>
                                        <p:attrNameLst>
                                          <p:attrName>ppt_w</p:attrName>
                                        </p:attrNameLst>
                                      </p:cBhvr>
                                      <p:tavLst>
                                        <p:tav tm="0">
                                          <p:val>
                                            <p:strVal val="#ppt_w"/>
                                          </p:val>
                                        </p:tav>
                                        <p:tav tm="100000">
                                          <p:val>
                                            <p:strVal val="#ppt_w"/>
                                          </p:val>
                                        </p:tav>
                                      </p:tavLst>
                                    </p:anim>
                                    <p:anim calcmode="lin" valueType="num">
                                      <p:cBhvr>
                                        <p:cTn id="64" dur="500" fill="hold"/>
                                        <p:tgtEl>
                                          <p:spTgt spid="1280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4" grpId="0" animBg="1"/>
      <p:bldP spid="128005" grpId="0" animBg="1"/>
      <p:bldP spid="128010" grpId="0" animBg="1"/>
      <p:bldP spid="128015" grpId="0" animBg="1"/>
      <p:bldP spid="128016" grpId="0" animBg="1"/>
      <p:bldP spid="128017" grpId="0" animBg="1"/>
      <p:bldP spid="128018" grpId="0" animBg="1"/>
      <p:bldP spid="128022" grpId="0" animBg="1"/>
      <p:bldP spid="128027"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graphics.thomsonreuters.com/0210/GLB_COFFMAP0210.gif"/>
          <p:cNvPicPr>
            <a:picLocks noChangeAspect="1" noChangeArrowheads="1"/>
          </p:cNvPicPr>
          <p:nvPr/>
        </p:nvPicPr>
        <p:blipFill>
          <a:blip r:embed="rId2" cstate="print"/>
          <a:srcRect/>
          <a:stretch>
            <a:fillRect/>
          </a:stretch>
        </p:blipFill>
        <p:spPr bwMode="auto">
          <a:xfrm>
            <a:off x="609600" y="304800"/>
            <a:ext cx="8318500" cy="5029200"/>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9" descr="space"/>
          <p:cNvPicPr>
            <a:picLocks noChangeAspect="1" noChangeArrowheads="1"/>
          </p:cNvPicPr>
          <p:nvPr/>
        </p:nvPicPr>
        <p:blipFill>
          <a:blip r:embed="rId2"/>
          <a:srcRect/>
          <a:stretch>
            <a:fillRect/>
          </a:stretch>
        </p:blipFill>
        <p:spPr bwMode="auto">
          <a:xfrm>
            <a:off x="3857625" y="3224213"/>
            <a:ext cx="1428750" cy="409575"/>
          </a:xfrm>
          <a:prstGeom prst="rect">
            <a:avLst/>
          </a:prstGeom>
          <a:noFill/>
          <a:ln w="9525">
            <a:noFill/>
            <a:miter lim="800000"/>
            <a:headEnd/>
            <a:tailEnd/>
          </a:ln>
        </p:spPr>
      </p:pic>
      <p:pic>
        <p:nvPicPr>
          <p:cNvPr id="96259" name="Picture 13" descr="FB0_mugondesk"/>
          <p:cNvPicPr>
            <a:picLocks noChangeAspect="1" noChangeArrowheads="1"/>
          </p:cNvPicPr>
          <p:nvPr/>
        </p:nvPicPr>
        <p:blipFill>
          <a:blip r:embed="rId3" cstate="print"/>
          <a:srcRect/>
          <a:stretch>
            <a:fillRect/>
          </a:stretch>
        </p:blipFill>
        <p:spPr bwMode="auto">
          <a:xfrm>
            <a:off x="762000" y="457200"/>
            <a:ext cx="1817688" cy="1828800"/>
          </a:xfrm>
          <a:prstGeom prst="rect">
            <a:avLst/>
          </a:prstGeom>
          <a:noFill/>
          <a:ln w="9525">
            <a:noFill/>
            <a:miter lim="800000"/>
            <a:headEnd/>
            <a:tailEnd/>
          </a:ln>
        </p:spPr>
      </p:pic>
      <p:sp>
        <p:nvSpPr>
          <p:cNvPr id="96260" name="Rectangle 14"/>
          <p:cNvSpPr>
            <a:spLocks noChangeArrowheads="1"/>
          </p:cNvSpPr>
          <p:nvPr/>
        </p:nvSpPr>
        <p:spPr bwMode="auto">
          <a:xfrm>
            <a:off x="0" y="2744788"/>
            <a:ext cx="9144000" cy="646112"/>
          </a:xfrm>
          <a:prstGeom prst="rect">
            <a:avLst/>
          </a:prstGeom>
          <a:noFill/>
          <a:ln w="9525">
            <a:noFill/>
            <a:miter lim="800000"/>
            <a:headEnd/>
            <a:tailEnd/>
          </a:ln>
        </p:spPr>
        <p:txBody>
          <a:bodyPr anchor="ctr">
            <a:spAutoFit/>
          </a:bodyPr>
          <a:lstStyle/>
          <a:p>
            <a:r>
              <a:rPr lang="en-US"/>
              <a:t/>
            </a:r>
            <a:br>
              <a:rPr lang="en-US"/>
            </a:br>
            <a:endParaRPr lang="en-US"/>
          </a:p>
        </p:txBody>
      </p:sp>
      <p:sp>
        <p:nvSpPr>
          <p:cNvPr id="96261" name="Text Box 15"/>
          <p:cNvSpPr txBox="1">
            <a:spLocks noChangeArrowheads="1"/>
          </p:cNvSpPr>
          <p:nvPr/>
        </p:nvSpPr>
        <p:spPr bwMode="auto">
          <a:xfrm>
            <a:off x="4022725" y="725488"/>
            <a:ext cx="2047875" cy="457200"/>
          </a:xfrm>
          <a:prstGeom prst="rect">
            <a:avLst/>
          </a:prstGeom>
          <a:noFill/>
          <a:ln w="9525">
            <a:noFill/>
            <a:miter lim="800000"/>
            <a:headEnd/>
            <a:tailEnd/>
          </a:ln>
        </p:spPr>
        <p:txBody>
          <a:bodyPr wrap="none">
            <a:spAutoFit/>
          </a:bodyPr>
          <a:lstStyle/>
          <a:p>
            <a:r>
              <a:rPr lang="en-US" sz="2400">
                <a:solidFill>
                  <a:srgbClr val="FFFF00"/>
                </a:solidFill>
              </a:rPr>
              <a:t>STARBUCKS</a:t>
            </a:r>
          </a:p>
        </p:txBody>
      </p:sp>
      <p:sp>
        <p:nvSpPr>
          <p:cNvPr id="96262" name="Rectangle 16"/>
          <p:cNvSpPr>
            <a:spLocks noChangeArrowheads="1"/>
          </p:cNvSpPr>
          <p:nvPr/>
        </p:nvSpPr>
        <p:spPr bwMode="auto">
          <a:xfrm>
            <a:off x="0" y="2590800"/>
            <a:ext cx="9144000" cy="3540125"/>
          </a:xfrm>
          <a:prstGeom prst="rect">
            <a:avLst/>
          </a:prstGeom>
          <a:noFill/>
          <a:ln w="9525">
            <a:noFill/>
            <a:miter lim="800000"/>
            <a:headEnd/>
            <a:tailEnd/>
          </a:ln>
        </p:spPr>
        <p:txBody>
          <a:bodyPr anchor="ctr">
            <a:spAutoFit/>
          </a:bodyPr>
          <a:lstStyle/>
          <a:p>
            <a:r>
              <a:rPr lang="en-US" sz="2800">
                <a:solidFill>
                  <a:srgbClr val="FFFF00"/>
                </a:solidFill>
              </a:rPr>
              <a:t>Coffee is a huge business. In fact, coffee is the second most valuable commodity after oil. Starbucks combs the world for the perfect combination of climate, soil, elevation, and agricultural practices that come together to produce a great coffee. When searching for coffees, the only question for Starbucks is this: Which coffees from a given location best represent the perfect intersection of climate and skilled horticulture?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2"/>
          <p:cNvSpPr>
            <a:spLocks noGrp="1"/>
          </p:cNvSpPr>
          <p:nvPr>
            <p:ph type="title"/>
          </p:nvPr>
        </p:nvSpPr>
        <p:spPr/>
        <p:txBody>
          <a:bodyPr/>
          <a:lstStyle/>
          <a:p>
            <a:r>
              <a:rPr lang="en-US" smtClean="0">
                <a:solidFill>
                  <a:srgbClr val="FFFF00"/>
                </a:solidFill>
              </a:rPr>
              <a:t>Oil Producing Countries</a:t>
            </a:r>
            <a:br>
              <a:rPr lang="en-US" smtClean="0">
                <a:solidFill>
                  <a:srgbClr val="FFFF00"/>
                </a:solidFill>
              </a:rPr>
            </a:br>
            <a:r>
              <a:rPr lang="en-US" smtClean="0">
                <a:solidFill>
                  <a:srgbClr val="FFFF00"/>
                </a:solidFill>
              </a:rPr>
              <a:t>and U.S. States</a:t>
            </a:r>
          </a:p>
        </p:txBody>
      </p:sp>
      <p:pic>
        <p:nvPicPr>
          <p:cNvPr id="97283" name="Picture 4" descr="Oil_producing_countries_map.png"/>
          <p:cNvPicPr>
            <a:picLocks noChangeAspect="1"/>
          </p:cNvPicPr>
          <p:nvPr/>
        </p:nvPicPr>
        <p:blipFill>
          <a:blip r:embed="rId2" cstate="print"/>
          <a:srcRect/>
          <a:stretch>
            <a:fillRect/>
          </a:stretch>
        </p:blipFill>
        <p:spPr bwMode="auto">
          <a:xfrm>
            <a:off x="0" y="1600200"/>
            <a:ext cx="9005888" cy="396240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smtClean="0">
                <a:solidFill>
                  <a:srgbClr val="FFFF00"/>
                </a:solidFill>
              </a:rPr>
              <a:t>Oil Consumption countries</a:t>
            </a:r>
          </a:p>
        </p:txBody>
      </p:sp>
      <p:pic>
        <p:nvPicPr>
          <p:cNvPr id="98307" name="Picture 2" descr="world-oil-consumption.jpg"/>
          <p:cNvPicPr>
            <a:picLocks noChangeAspect="1"/>
          </p:cNvPicPr>
          <p:nvPr/>
        </p:nvPicPr>
        <p:blipFill>
          <a:blip r:embed="rId2" cstate="print"/>
          <a:srcRect/>
          <a:stretch>
            <a:fillRect/>
          </a:stretch>
        </p:blipFill>
        <p:spPr bwMode="auto">
          <a:xfrm>
            <a:off x="1295400" y="1219200"/>
            <a:ext cx="6635750" cy="5421313"/>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3" descr="BP Logo">
            <a:hlinkClick r:id="rId2"/>
          </p:cNvPr>
          <p:cNvPicPr>
            <a:picLocks noChangeAspect="1" noChangeArrowheads="1"/>
          </p:cNvPicPr>
          <p:nvPr/>
        </p:nvPicPr>
        <p:blipFill>
          <a:blip r:embed="rId3" cstate="print"/>
          <a:srcRect/>
          <a:stretch>
            <a:fillRect/>
          </a:stretch>
        </p:blipFill>
        <p:spPr bwMode="auto">
          <a:xfrm>
            <a:off x="533400" y="685800"/>
            <a:ext cx="1352550" cy="1752600"/>
          </a:xfrm>
          <a:prstGeom prst="rect">
            <a:avLst/>
          </a:prstGeom>
          <a:noFill/>
          <a:ln w="9525">
            <a:noFill/>
            <a:miter lim="800000"/>
            <a:headEnd/>
            <a:tailEnd/>
          </a:ln>
        </p:spPr>
      </p:pic>
      <p:sp>
        <p:nvSpPr>
          <p:cNvPr id="99331" name="Rectangle 14"/>
          <p:cNvSpPr>
            <a:spLocks noChangeArrowheads="1"/>
          </p:cNvSpPr>
          <p:nvPr/>
        </p:nvSpPr>
        <p:spPr bwMode="auto">
          <a:xfrm>
            <a:off x="2057400" y="381000"/>
            <a:ext cx="5953125" cy="915988"/>
          </a:xfrm>
          <a:prstGeom prst="rect">
            <a:avLst/>
          </a:prstGeom>
          <a:noFill/>
          <a:ln w="9525">
            <a:noFill/>
            <a:miter lim="800000"/>
            <a:headEnd/>
            <a:tailEnd/>
          </a:ln>
        </p:spPr>
        <p:txBody>
          <a:bodyPr anchor="ctr">
            <a:spAutoFit/>
          </a:bodyPr>
          <a:lstStyle/>
          <a:p>
            <a:pPr fontAlgn="ctr"/>
            <a:r>
              <a:rPr lang="en-US" b="1">
                <a:solidFill>
                  <a:srgbClr val="FFFF00"/>
                </a:solidFill>
              </a:rPr>
              <a:t>Their business is about finding, producing and marketing the natural energy resources on which the modern world depends</a:t>
            </a:r>
            <a:r>
              <a:rPr lang="en-US"/>
              <a:t> </a:t>
            </a:r>
          </a:p>
        </p:txBody>
      </p:sp>
      <p:sp>
        <p:nvSpPr>
          <p:cNvPr id="99332" name="Rectangle 15"/>
          <p:cNvSpPr>
            <a:spLocks noChangeArrowheads="1"/>
          </p:cNvSpPr>
          <p:nvPr/>
        </p:nvSpPr>
        <p:spPr bwMode="auto">
          <a:xfrm>
            <a:off x="2133600" y="1524000"/>
            <a:ext cx="5867400" cy="1190625"/>
          </a:xfrm>
          <a:prstGeom prst="rect">
            <a:avLst/>
          </a:prstGeom>
          <a:noFill/>
          <a:ln w="9525">
            <a:noFill/>
            <a:miter lim="800000"/>
            <a:headEnd/>
            <a:tailEnd/>
          </a:ln>
        </p:spPr>
        <p:txBody>
          <a:bodyPr anchor="ctr">
            <a:spAutoFit/>
          </a:bodyPr>
          <a:lstStyle/>
          <a:p>
            <a:pPr fontAlgn="ctr"/>
            <a:r>
              <a:rPr lang="en-US" b="1">
                <a:solidFill>
                  <a:srgbClr val="FFFF00"/>
                </a:solidFill>
              </a:rPr>
              <a:t>Their main activities are the exploration and production of crude oil and natural gas; refining, marketing, supply and transportation; and the manufacture and marketing of petrochemicals</a:t>
            </a:r>
            <a:r>
              <a:rPr lang="en-US"/>
              <a:t> </a:t>
            </a:r>
          </a:p>
        </p:txBody>
      </p:sp>
      <p:sp>
        <p:nvSpPr>
          <p:cNvPr id="99333" name="Rectangle 16"/>
          <p:cNvSpPr>
            <a:spLocks noChangeArrowheads="1"/>
          </p:cNvSpPr>
          <p:nvPr/>
        </p:nvSpPr>
        <p:spPr bwMode="auto">
          <a:xfrm>
            <a:off x="152400" y="3430588"/>
            <a:ext cx="3200400" cy="1920875"/>
          </a:xfrm>
          <a:prstGeom prst="rect">
            <a:avLst/>
          </a:prstGeom>
          <a:noFill/>
          <a:ln w="9525">
            <a:noFill/>
            <a:miter lim="800000"/>
            <a:headEnd/>
            <a:tailEnd/>
          </a:ln>
        </p:spPr>
        <p:txBody>
          <a:bodyPr anchor="ctr">
            <a:spAutoFit/>
          </a:bodyPr>
          <a:lstStyle/>
          <a:p>
            <a:r>
              <a:rPr lang="en-US" sz="2000" b="1">
                <a:solidFill>
                  <a:srgbClr val="FFFF00"/>
                </a:solidFill>
              </a:rPr>
              <a:t>They operate in 100 countries with well-established businesses in Europe, North and South America, Australasia and Africa.</a:t>
            </a:r>
            <a:r>
              <a:rPr lang="en-US" b="1"/>
              <a:t> </a:t>
            </a:r>
          </a:p>
        </p:txBody>
      </p:sp>
      <p:pic>
        <p:nvPicPr>
          <p:cNvPr id="99334" name="Picture 18" descr="null"/>
          <p:cNvPicPr>
            <a:picLocks noChangeAspect="1" noChangeArrowheads="1"/>
          </p:cNvPicPr>
          <p:nvPr/>
        </p:nvPicPr>
        <p:blipFill>
          <a:blip r:embed="rId4" cstate="print"/>
          <a:srcRect/>
          <a:stretch>
            <a:fillRect/>
          </a:stretch>
        </p:blipFill>
        <p:spPr bwMode="auto">
          <a:xfrm>
            <a:off x="3200400" y="2935288"/>
            <a:ext cx="5695950" cy="3541712"/>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5" descr="cmp_grph_1031"/>
          <p:cNvPicPr>
            <a:picLocks noChangeAspect="1" noChangeArrowheads="1"/>
          </p:cNvPicPr>
          <p:nvPr/>
        </p:nvPicPr>
        <p:blipFill>
          <a:blip r:embed="rId2" cstate="print"/>
          <a:srcRect/>
          <a:stretch>
            <a:fillRect/>
          </a:stretch>
        </p:blipFill>
        <p:spPr bwMode="auto">
          <a:xfrm>
            <a:off x="0" y="0"/>
            <a:ext cx="10363200" cy="8064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914400" y="2606675"/>
          <a:ext cx="7543800" cy="3032760"/>
        </p:xfrm>
        <a:graphic>
          <a:graphicData uri="http://schemas.openxmlformats.org/drawingml/2006/table">
            <a:tbl>
              <a:tblPr/>
              <a:tblGrid>
                <a:gridCol w="3771900"/>
                <a:gridCol w="3771900"/>
              </a:tblGrid>
              <a:tr h="3032760">
                <a:tc>
                  <a:txBody>
                    <a:bodyPr/>
                    <a:lstStyle/>
                    <a:p>
                      <a:pPr>
                        <a:buFont typeface="+mj-lt"/>
                        <a:buAutoNum type="arabicPeriod"/>
                      </a:pPr>
                      <a:r>
                        <a:rPr lang="en-US" dirty="0">
                          <a:hlinkClick r:id="rId2" action="ppaction://hlinkfile"/>
                        </a:rPr>
                        <a:t>Wal-Mart Stores</a:t>
                      </a:r>
                      <a:r>
                        <a:rPr lang="en-US" dirty="0"/>
                        <a:t> </a:t>
                      </a:r>
                    </a:p>
                    <a:p>
                      <a:pPr>
                        <a:buFont typeface="+mj-lt"/>
                        <a:buAutoNum type="arabicPeriod"/>
                      </a:pPr>
                      <a:r>
                        <a:rPr lang="en-US" dirty="0">
                          <a:hlinkClick r:id="rId3" action="ppaction://hlinkfile"/>
                        </a:rPr>
                        <a:t>Royal Dutch Shell</a:t>
                      </a:r>
                      <a:r>
                        <a:rPr lang="en-US" dirty="0"/>
                        <a:t> </a:t>
                      </a:r>
                    </a:p>
                    <a:p>
                      <a:pPr>
                        <a:buFont typeface="+mj-lt"/>
                        <a:buAutoNum type="arabicPeriod"/>
                      </a:pPr>
                      <a:r>
                        <a:rPr lang="en-US" dirty="0">
                          <a:hlinkClick r:id="rId4" action="ppaction://hlinkfile"/>
                        </a:rPr>
                        <a:t>Exxon Mobil</a:t>
                      </a:r>
                      <a:r>
                        <a:rPr lang="en-US" dirty="0"/>
                        <a:t> </a:t>
                      </a:r>
                    </a:p>
                    <a:p>
                      <a:pPr>
                        <a:buFont typeface="+mj-lt"/>
                        <a:buAutoNum type="arabicPeriod"/>
                      </a:pPr>
                      <a:r>
                        <a:rPr lang="en-US" dirty="0">
                          <a:hlinkClick r:id="rId5" action="ppaction://hlinkfile"/>
                        </a:rPr>
                        <a:t>BP</a:t>
                      </a:r>
                      <a:r>
                        <a:rPr lang="en-US" dirty="0"/>
                        <a:t> </a:t>
                      </a:r>
                    </a:p>
                    <a:p>
                      <a:pPr>
                        <a:buFont typeface="+mj-lt"/>
                        <a:buAutoNum type="arabicPeriod"/>
                      </a:pPr>
                      <a:r>
                        <a:rPr lang="en-US" dirty="0">
                          <a:hlinkClick r:id="rId6" action="ppaction://hlinkfile"/>
                        </a:rPr>
                        <a:t>Toyota Motor</a:t>
                      </a:r>
                      <a:r>
                        <a:rPr lang="en-US" dirty="0"/>
                        <a:t> </a:t>
                      </a:r>
                    </a:p>
                  </a:txBody>
                  <a:tcPr marL="0" marR="0" marT="0" marB="0">
                    <a:lnL>
                      <a:noFill/>
                    </a:lnL>
                    <a:lnR>
                      <a:noFill/>
                    </a:lnR>
                    <a:lnT>
                      <a:noFill/>
                    </a:lnT>
                    <a:lnB>
                      <a:noFill/>
                    </a:lnB>
                  </a:tcPr>
                </a:tc>
                <a:tc>
                  <a:txBody>
                    <a:bodyPr/>
                    <a:lstStyle/>
                    <a:p>
                      <a:pPr>
                        <a:buFont typeface="+mj-lt"/>
                        <a:buAutoNum type="arabicPeriod" startAt="6"/>
                      </a:pPr>
                      <a:r>
                        <a:rPr lang="en-US" dirty="0">
                          <a:hlinkClick r:id="rId7" action="ppaction://hlinkfile"/>
                        </a:rPr>
                        <a:t>Japan Post Holdings</a:t>
                      </a:r>
                      <a:r>
                        <a:rPr lang="en-US" dirty="0"/>
                        <a:t> </a:t>
                      </a:r>
                    </a:p>
                    <a:p>
                      <a:pPr>
                        <a:buFont typeface="+mj-lt"/>
                        <a:buAutoNum type="arabicPeriod" startAt="6"/>
                      </a:pPr>
                      <a:r>
                        <a:rPr lang="en-US" dirty="0">
                          <a:hlinkClick r:id="rId8" action="ppaction://hlinkfile"/>
                        </a:rPr>
                        <a:t>Sinopec</a:t>
                      </a:r>
                      <a:r>
                        <a:rPr lang="en-US" dirty="0"/>
                        <a:t> </a:t>
                      </a:r>
                    </a:p>
                    <a:p>
                      <a:pPr>
                        <a:buFont typeface="+mj-lt"/>
                        <a:buAutoNum type="arabicPeriod" startAt="6"/>
                      </a:pPr>
                      <a:r>
                        <a:rPr lang="en-US" dirty="0">
                          <a:hlinkClick r:id="rId9" action="ppaction://hlinkfile"/>
                        </a:rPr>
                        <a:t>State Grid</a:t>
                      </a:r>
                      <a:r>
                        <a:rPr lang="en-US" dirty="0"/>
                        <a:t> </a:t>
                      </a:r>
                    </a:p>
                    <a:p>
                      <a:pPr>
                        <a:buFont typeface="+mj-lt"/>
                        <a:buAutoNum type="arabicPeriod" startAt="6"/>
                      </a:pPr>
                      <a:r>
                        <a:rPr lang="en-US" dirty="0">
                          <a:hlinkClick r:id="rId10" action="ppaction://hlinkfile"/>
                        </a:rPr>
                        <a:t>AXA </a:t>
                      </a:r>
                      <a:endParaRPr lang="en-US" dirty="0"/>
                    </a:p>
                    <a:p>
                      <a:pPr>
                        <a:buFont typeface="+mj-lt"/>
                        <a:buAutoNum type="arabicPeriod" startAt="6"/>
                      </a:pPr>
                      <a:r>
                        <a:rPr lang="en-US" dirty="0">
                          <a:hlinkClick r:id="rId11" action="ppaction://hlinkfile"/>
                        </a:rPr>
                        <a:t>China National Petroleum</a:t>
                      </a:r>
                      <a:r>
                        <a:rPr lang="en-US" dirty="0"/>
                        <a:t> </a:t>
                      </a:r>
                    </a:p>
                  </a:txBody>
                  <a:tcPr marL="0" marR="0" marT="0" marB="0">
                    <a:lnL>
                      <a:noFill/>
                    </a:lnL>
                    <a:lnR>
                      <a:noFill/>
                    </a:lnR>
                    <a:lnT>
                      <a:noFill/>
                    </a:lnT>
                    <a:lnB>
                      <a:noFill/>
                    </a:lnB>
                  </a:tcPr>
                </a:tc>
              </a:tr>
            </a:tbl>
          </a:graphicData>
        </a:graphic>
      </p:graphicFrame>
      <p:sp>
        <p:nvSpPr>
          <p:cNvPr id="101381" name="Title 7"/>
          <p:cNvSpPr>
            <a:spLocks noGrp="1"/>
          </p:cNvSpPr>
          <p:nvPr>
            <p:ph type="title"/>
          </p:nvPr>
        </p:nvSpPr>
        <p:spPr/>
        <p:txBody>
          <a:bodyPr/>
          <a:lstStyle/>
          <a:p>
            <a:r>
              <a:rPr lang="en-US" smtClean="0">
                <a:solidFill>
                  <a:srgbClr val="FFFF00"/>
                </a:solidFill>
              </a:rPr>
              <a:t>World’s Largest Companies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972</TotalTime>
  <Words>1225</Words>
  <Application>Microsoft Office PowerPoint</Application>
  <PresentationFormat>On-screen Show (4:3)</PresentationFormat>
  <Paragraphs>297</Paragraphs>
  <Slides>101</Slides>
  <Notes>6</Notes>
  <HiddenSlides>0</HiddenSlides>
  <MMClips>0</MMClip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Default Design</vt:lpstr>
      <vt:lpstr>Slide 1</vt:lpstr>
      <vt:lpstr>Slide 2</vt:lpstr>
      <vt:lpstr>Trade in Wheat</vt:lpstr>
      <vt:lpstr>Slide 4</vt:lpstr>
      <vt:lpstr>Slide 5</vt:lpstr>
      <vt:lpstr>Slide 6</vt:lpstr>
      <vt:lpstr>Slide 7</vt:lpstr>
      <vt:lpstr>Maize or Corn</vt:lpstr>
      <vt:lpstr>Slide 9</vt:lpstr>
      <vt:lpstr>Slide 10</vt:lpstr>
      <vt:lpstr>Slide 11</vt:lpstr>
      <vt:lpstr>Slide 12</vt:lpstr>
      <vt:lpstr>Slide 13</vt:lpstr>
      <vt:lpstr>Slide 14</vt:lpstr>
      <vt:lpstr>Rice</vt:lpstr>
      <vt:lpstr>Worldwide Rice Production 2011</vt:lpstr>
      <vt:lpstr>Slide 17</vt:lpstr>
      <vt:lpstr>Slide 18</vt:lpstr>
      <vt:lpstr>Slide 19</vt:lpstr>
      <vt:lpstr>Geography of fowl</vt:lpstr>
      <vt:lpstr>Global Poultry Exports</vt:lpstr>
      <vt:lpstr>Slide 22</vt:lpstr>
      <vt:lpstr>Slide 23</vt:lpstr>
      <vt:lpstr>Slide 24</vt:lpstr>
      <vt:lpstr>Slide 25</vt:lpstr>
      <vt:lpstr>Slide 26</vt:lpstr>
      <vt:lpstr>Slide 27</vt:lpstr>
      <vt:lpstr>Slide 28</vt:lpstr>
      <vt:lpstr>Geography of swine Pork Processing Hog Farm</vt:lpstr>
      <vt:lpstr>Slide 30</vt:lpstr>
      <vt:lpstr>Slide 31</vt:lpstr>
      <vt:lpstr>Slide 32</vt:lpstr>
      <vt:lpstr>Slide 33</vt:lpstr>
      <vt:lpstr>Slide 34</vt:lpstr>
      <vt:lpstr>Slide 35</vt:lpstr>
      <vt:lpstr>Slide 36</vt:lpstr>
      <vt:lpstr>Geography of Cattle</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Geography of Vegetable Oil</vt:lpstr>
      <vt:lpstr>Soybeans</vt:lpstr>
      <vt:lpstr>Mixed Crop and Livestock</vt:lpstr>
      <vt:lpstr>Slide 63</vt:lpstr>
      <vt:lpstr>Slide 64</vt:lpstr>
      <vt:lpstr>Truck Farming Crops</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Agribusiness - Vertical Integration</vt:lpstr>
      <vt:lpstr>Slide 81</vt:lpstr>
      <vt:lpstr>Slide 82</vt:lpstr>
      <vt:lpstr>What are transnational corporations?  </vt:lpstr>
      <vt:lpstr>Corporate Agribusiness Today</vt:lpstr>
      <vt:lpstr>Corporate Agribusiness Today</vt:lpstr>
      <vt:lpstr>Slide 86</vt:lpstr>
      <vt:lpstr>1000 Year World History of Coffee</vt:lpstr>
      <vt:lpstr>Slide 88</vt:lpstr>
      <vt:lpstr>Slide 89</vt:lpstr>
      <vt:lpstr>Slide 90</vt:lpstr>
      <vt:lpstr>Slide 91</vt:lpstr>
      <vt:lpstr>Slide 92</vt:lpstr>
      <vt:lpstr>Slide 93</vt:lpstr>
      <vt:lpstr>Slide 94</vt:lpstr>
      <vt:lpstr>Oil Producing Countries and U.S. States</vt:lpstr>
      <vt:lpstr>Oil Consumption countries</vt:lpstr>
      <vt:lpstr>Slide 97</vt:lpstr>
      <vt:lpstr>Slide 98</vt:lpstr>
      <vt:lpstr>World’s Largest Companies</vt:lpstr>
      <vt:lpstr>Slide 100</vt:lpstr>
      <vt:lpstr>Slide 101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Ken and Lisa Keller</dc:creator>
  <cp:lastModifiedBy>cjenkins</cp:lastModifiedBy>
  <cp:revision>158</cp:revision>
  <dcterms:created xsi:type="dcterms:W3CDTF">2005-02-08T01:04:03Z</dcterms:created>
  <dcterms:modified xsi:type="dcterms:W3CDTF">2014-03-05T19:19:24Z</dcterms:modified>
</cp:coreProperties>
</file>