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5" r:id="rId6"/>
    <p:sldId id="264" r:id="rId7"/>
    <p:sldId id="270" r:id="rId8"/>
    <p:sldId id="271" r:id="rId9"/>
    <p:sldId id="272" r:id="rId10"/>
    <p:sldId id="269" r:id="rId11"/>
    <p:sldId id="263" r:id="rId12"/>
    <p:sldId id="268" r:id="rId13"/>
    <p:sldId id="267" r:id="rId14"/>
    <p:sldId id="259" r:id="rId1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3300"/>
    <a:srgbClr val="000099"/>
    <a:srgbClr val="CC9900"/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1A870-1C9F-4AA1-91EC-2696EA49E56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9CEF6-E2ED-401B-AFAA-E23FB9612F3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8476F-9859-43CB-B180-4E1307E9A98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3568C-BBCE-43D7-91E8-B202C2F21AA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5494A-016A-468D-A0DC-F9593109C3B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8C40E-9EBE-4522-876F-2E8CCF607BE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FE0FD-8B05-41DB-99EF-771C8D0D196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12335-EA04-485D-9FC3-7616631730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D2E5A-3372-4E84-BF2C-D1F66C826CD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AEEBC-61B9-4CDB-9625-008DE5AE714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84184-FB16-4811-9E3D-FB6DEFE2E0E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F0C078-1AE1-4058-8773-64CF359D131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5/Riverfod_box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d/Organic_Apples_Pateros_WA_cropped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971550" y="115888"/>
            <a:ext cx="6767513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5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Organic food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GB" sz="4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GB" sz="4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should I bother?</a:t>
            </a:r>
          </a:p>
        </p:txBody>
      </p:sp>
      <p:pic>
        <p:nvPicPr>
          <p:cNvPr id="2055" name="Picture 7" descr="01_ggt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6092825"/>
            <a:ext cx="1371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800px-Riverfod_box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1916113"/>
            <a:ext cx="5472112" cy="4105275"/>
          </a:xfrm>
          <a:prstGeom prst="rect">
            <a:avLst/>
          </a:prstGeom>
          <a:noFill/>
        </p:spPr>
      </p:pic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50825" y="6381750"/>
            <a:ext cx="55451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Wikimedia Commons image by zabdiel licensed under the creative commons license.</a:t>
            </a:r>
            <a:endParaRPr lang="en-GB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55650" y="260350"/>
            <a:ext cx="741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 organic farming feed everyone?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95288" y="5734050"/>
            <a:ext cx="70166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Answer: organic food cannot produce enough </a:t>
            </a:r>
          </a:p>
          <a:p>
            <a:r>
              <a:rPr lang="en-GB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food to feed everyone in </a:t>
            </a:r>
            <a:r>
              <a:rPr lang="en-GB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US</a:t>
            </a:r>
            <a:endParaRPr lang="en-GB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39750" y="1125538"/>
            <a:ext cx="424815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The amount of food that a farmer produces from each crop is called the </a:t>
            </a:r>
            <a:r>
              <a:rPr lang="en-GB" b="1" dirty="0"/>
              <a:t>yield</a:t>
            </a:r>
            <a:r>
              <a:rPr lang="en-GB" dirty="0"/>
              <a:t>. On conventional farms, the yields of all the crops is </a:t>
            </a:r>
            <a:r>
              <a:rPr lang="en-GB" b="1" dirty="0"/>
              <a:t>high</a:t>
            </a:r>
            <a:r>
              <a:rPr lang="en-GB" dirty="0"/>
              <a:t> as farmers use powerful chemical </a:t>
            </a:r>
            <a:r>
              <a:rPr lang="en-GB" dirty="0" smtClean="0"/>
              <a:t>fertilizers </a:t>
            </a:r>
            <a:r>
              <a:rPr lang="en-GB" dirty="0"/>
              <a:t>to make the crops grow and they lose little of the crop to disease or insect damage as they spray the crops regularly with more chemicals.</a:t>
            </a:r>
          </a:p>
          <a:p>
            <a:pPr>
              <a:spcBef>
                <a:spcPct val="50000"/>
              </a:spcBef>
            </a:pPr>
            <a:r>
              <a:rPr lang="en-GB" dirty="0"/>
              <a:t>On organic farms, the yields are </a:t>
            </a:r>
            <a:r>
              <a:rPr lang="en-GB" b="1" dirty="0"/>
              <a:t>lower</a:t>
            </a:r>
            <a:r>
              <a:rPr lang="en-GB" dirty="0"/>
              <a:t> as the farmers use only natural </a:t>
            </a:r>
            <a:r>
              <a:rPr lang="en-GB" dirty="0" smtClean="0"/>
              <a:t>fertilizer</a:t>
            </a:r>
            <a:r>
              <a:rPr lang="en-GB" dirty="0"/>
              <a:t>. In addition, it is more difficult to prevent plant diseases and damage from insects so some of the crops may be lost or damaged.</a:t>
            </a:r>
          </a:p>
        </p:txBody>
      </p:sp>
      <p:pic>
        <p:nvPicPr>
          <p:cNvPr id="15369" name="Picture 9" descr="01_ggt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6092825"/>
            <a:ext cx="1371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 descr="File:Organic Apples Pateros WA croppe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35" r="35"/>
          <a:stretch>
            <a:fillRect/>
          </a:stretch>
        </p:blipFill>
        <p:spPr bwMode="auto">
          <a:xfrm>
            <a:off x="5076825" y="1341438"/>
            <a:ext cx="3798888" cy="3446462"/>
          </a:xfrm>
          <a:prstGeom prst="rect">
            <a:avLst/>
          </a:prstGeom>
          <a:noFill/>
        </p:spPr>
      </p:pic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50825" y="6643688"/>
            <a:ext cx="5545138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Wikimedia Commons image by Surachit and licensed under the creative commons license.</a:t>
            </a:r>
            <a:endParaRPr lang="en-GB" sz="800"/>
          </a:p>
          <a:p>
            <a:pPr>
              <a:spcBef>
                <a:spcPct val="50000"/>
              </a:spcBef>
            </a:pPr>
            <a:endParaRPr lang="en-GB" sz="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187450" y="188913"/>
            <a:ext cx="6911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it help wildlife?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23850" y="6021388"/>
            <a:ext cx="5888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Answer: more wildlife on organic farms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276600" y="1196975"/>
            <a:ext cx="5473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There is lots of evidence to show that </a:t>
            </a:r>
            <a:r>
              <a:rPr lang="en-GB" b="1"/>
              <a:t>birds</a:t>
            </a:r>
            <a:r>
              <a:rPr lang="en-GB"/>
              <a:t>, </a:t>
            </a:r>
            <a:r>
              <a:rPr lang="en-GB" b="1"/>
              <a:t>animals</a:t>
            </a:r>
            <a:r>
              <a:rPr lang="en-GB"/>
              <a:t> and</a:t>
            </a:r>
            <a:r>
              <a:rPr lang="en-GB" b="1"/>
              <a:t> insects</a:t>
            </a:r>
            <a:r>
              <a:rPr lang="en-GB"/>
              <a:t> such as </a:t>
            </a:r>
            <a:r>
              <a:rPr lang="en-GB" b="1"/>
              <a:t>bees</a:t>
            </a:r>
            <a:r>
              <a:rPr lang="en-GB"/>
              <a:t> and </a:t>
            </a:r>
            <a:r>
              <a:rPr lang="en-GB" b="1"/>
              <a:t>butterflies</a:t>
            </a:r>
            <a:r>
              <a:rPr lang="en-GB"/>
              <a:t> are much more common on and around organic farms since these farms don’t use any chemicals.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4365625"/>
            <a:ext cx="18732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 descr="01_ggt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6092825"/>
            <a:ext cx="1371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39750" y="3213100"/>
            <a:ext cx="403225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On conventional farms, the farmer </a:t>
            </a:r>
            <a:r>
              <a:rPr lang="en-GB" u="sng"/>
              <a:t>kills</a:t>
            </a:r>
            <a:r>
              <a:rPr lang="en-GB"/>
              <a:t> all bugs and insects so there is no food for birds to feed on. There are few animals since there is </a:t>
            </a:r>
            <a:r>
              <a:rPr lang="en-GB" u="sng"/>
              <a:t>little</a:t>
            </a:r>
            <a:r>
              <a:rPr lang="en-GB"/>
              <a:t> </a:t>
            </a:r>
            <a:r>
              <a:rPr lang="en-GB" u="sng"/>
              <a:t>shelter</a:t>
            </a:r>
            <a:r>
              <a:rPr lang="en-GB"/>
              <a:t> – the farmers have often </a:t>
            </a:r>
            <a:r>
              <a:rPr lang="en-GB" u="sng"/>
              <a:t>removed</a:t>
            </a:r>
            <a:r>
              <a:rPr lang="en-GB"/>
              <a:t> </a:t>
            </a:r>
            <a:r>
              <a:rPr lang="en-GB" u="sng"/>
              <a:t>hed</a:t>
            </a:r>
            <a:r>
              <a:rPr lang="en-GB"/>
              <a:t>g</a:t>
            </a:r>
            <a:r>
              <a:rPr lang="en-GB" u="sng"/>
              <a:t>es</a:t>
            </a:r>
            <a:r>
              <a:rPr lang="en-GB"/>
              <a:t> and</a:t>
            </a:r>
            <a:r>
              <a:rPr lang="en-GB" u="sng"/>
              <a:t> trees</a:t>
            </a:r>
            <a:r>
              <a:rPr lang="en-GB"/>
              <a:t> to make fields bigger. They have also r</a:t>
            </a:r>
            <a:r>
              <a:rPr lang="en-GB" u="sng"/>
              <a:t>emoved</a:t>
            </a:r>
            <a:r>
              <a:rPr lang="en-GB"/>
              <a:t> p</a:t>
            </a:r>
            <a:r>
              <a:rPr lang="en-GB" u="sng"/>
              <a:t>onds</a:t>
            </a:r>
            <a:r>
              <a:rPr lang="en-GB"/>
              <a:t> and marshy areas so no frogs, newts or dragonflies.</a:t>
            </a:r>
          </a:p>
        </p:txBody>
      </p:sp>
      <p:pic>
        <p:nvPicPr>
          <p:cNvPr id="9228" name="Picture 12" descr="Red Admiral by TexasEagle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052513"/>
            <a:ext cx="2447925" cy="1778000"/>
          </a:xfrm>
          <a:prstGeom prst="rect">
            <a:avLst/>
          </a:prstGeom>
          <a:noFill/>
        </p:spPr>
      </p:pic>
      <p:pic>
        <p:nvPicPr>
          <p:cNvPr id="9230" name="Picture 14" descr="Sky Bokeh with Dragonfly by kretyen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2636838"/>
            <a:ext cx="2160588" cy="1439862"/>
          </a:xfrm>
          <a:prstGeom prst="rect">
            <a:avLst/>
          </a:prstGeom>
          <a:noFill/>
        </p:spPr>
      </p:pic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50825" y="6337300"/>
            <a:ext cx="734536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800"/>
          </a:p>
          <a:p>
            <a:pPr>
              <a:spcBef>
                <a:spcPct val="50000"/>
              </a:spcBef>
            </a:pPr>
            <a:r>
              <a:rPr lang="en-US" sz="800"/>
              <a:t>Butterfly image by Flickr user TexasEagle, dragonfly image by Flickr user kretyen and hare image from Wikimedia by Fmickan, all licensed under the creative commons license.</a:t>
            </a:r>
            <a:endParaRPr lang="en-GB" sz="800"/>
          </a:p>
          <a:p>
            <a:pPr>
              <a:spcBef>
                <a:spcPct val="50000"/>
              </a:spcBef>
            </a:pPr>
            <a:endParaRPr lang="en-GB" sz="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559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it better for our water supply?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50825" y="6092825"/>
            <a:ext cx="709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Answer: organic farms are good for clean water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39750" y="1341438"/>
            <a:ext cx="410527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/>
              <a:t>On conventional farms many of the chemicals that are sprayed on the crops get washed into the </a:t>
            </a:r>
            <a:r>
              <a:rPr lang="en-GB" sz="2000" b="1" dirty="0"/>
              <a:t>soil</a:t>
            </a:r>
            <a:r>
              <a:rPr lang="en-GB" sz="2000" dirty="0"/>
              <a:t> and into </a:t>
            </a:r>
            <a:r>
              <a:rPr lang="en-GB" sz="2000" b="1" dirty="0"/>
              <a:t>rivers</a:t>
            </a:r>
            <a:r>
              <a:rPr lang="en-GB" sz="2000" dirty="0"/>
              <a:t>. This means that the water becomes polluted. Sometimes it turns bright green in summer because the </a:t>
            </a:r>
            <a:r>
              <a:rPr lang="en-GB" sz="2000" b="1" dirty="0"/>
              <a:t>algae</a:t>
            </a:r>
            <a:r>
              <a:rPr lang="en-GB" sz="2000" dirty="0"/>
              <a:t> feed on the chemical </a:t>
            </a:r>
            <a:r>
              <a:rPr lang="en-GB" sz="2000" dirty="0" smtClean="0"/>
              <a:t>fertilizer</a:t>
            </a:r>
            <a:r>
              <a:rPr lang="en-GB" sz="2000" dirty="0"/>
              <a:t>. </a:t>
            </a:r>
          </a:p>
          <a:p>
            <a:pPr>
              <a:spcBef>
                <a:spcPct val="50000"/>
              </a:spcBef>
            </a:pPr>
            <a:r>
              <a:rPr lang="en-GB" sz="2000" dirty="0"/>
              <a:t>The </a:t>
            </a:r>
            <a:r>
              <a:rPr lang="en-GB" sz="2000" b="1" dirty="0"/>
              <a:t>water companies</a:t>
            </a:r>
            <a:r>
              <a:rPr lang="en-GB" sz="2000" dirty="0"/>
              <a:t> who take water from underground or from rivers have to </a:t>
            </a:r>
            <a:r>
              <a:rPr lang="en-GB" sz="2000" u="sng" dirty="0"/>
              <a:t>remove</a:t>
            </a:r>
            <a:r>
              <a:rPr lang="en-GB" sz="2000" dirty="0"/>
              <a:t> all the farm chemicals to make our tap water safe to drink.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219700" y="4652963"/>
            <a:ext cx="36004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Organic farms use </a:t>
            </a:r>
            <a:r>
              <a:rPr lang="en-GB" sz="2000" b="1"/>
              <a:t>no artificial chemicals</a:t>
            </a:r>
            <a:r>
              <a:rPr lang="en-GB" sz="2000"/>
              <a:t> so the water supply is kept pure and clean.</a:t>
            </a:r>
            <a:endParaRPr lang="en-GB" sz="2000" u="sng"/>
          </a:p>
        </p:txBody>
      </p:sp>
      <p:pic>
        <p:nvPicPr>
          <p:cNvPr id="14343" name="Picture 7" descr="01_ggt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6092825"/>
            <a:ext cx="1371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sad tap by Andy*Matthew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1196975"/>
            <a:ext cx="2389188" cy="3168650"/>
          </a:xfrm>
          <a:prstGeom prst="rect">
            <a:avLst/>
          </a:prstGeom>
          <a:noFill/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79388" y="6627813"/>
            <a:ext cx="72009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Image by Flickr user </a:t>
            </a:r>
            <a:r>
              <a:rPr lang="en-GB" sz="800"/>
              <a:t>Andy matthew </a:t>
            </a:r>
            <a:r>
              <a:rPr lang="en-US" sz="800"/>
              <a:t>and licensed for reuse under Creative Commons license</a:t>
            </a:r>
            <a:endParaRPr lang="en-GB" sz="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71550" y="260350"/>
            <a:ext cx="6911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it better for the planet?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68313" y="6092825"/>
            <a:ext cx="6751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Answer: organic is much better for the planet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55650" y="1268413"/>
            <a:ext cx="4392613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/>
              <a:t>On a conventional farm, most of the artificial chemicals are made from </a:t>
            </a:r>
            <a:r>
              <a:rPr lang="en-GB" sz="2000" b="1" dirty="0"/>
              <a:t>fossil fuels</a:t>
            </a:r>
            <a:r>
              <a:rPr lang="en-GB" sz="2000" dirty="0"/>
              <a:t>, particularly </a:t>
            </a:r>
            <a:r>
              <a:rPr lang="en-GB" sz="2000" b="1" dirty="0"/>
              <a:t>oil</a:t>
            </a:r>
            <a:r>
              <a:rPr lang="en-GB" sz="2000" dirty="0"/>
              <a:t>. The chemical works where the </a:t>
            </a:r>
            <a:r>
              <a:rPr lang="en-GB" sz="2000" dirty="0" smtClean="0"/>
              <a:t>fertilizers </a:t>
            </a:r>
            <a:r>
              <a:rPr lang="en-GB" sz="2000" dirty="0"/>
              <a:t>and pesticides are made produce greenhouse gases which cause </a:t>
            </a:r>
            <a:r>
              <a:rPr lang="en-GB" sz="2000" b="1" dirty="0"/>
              <a:t>global warming</a:t>
            </a:r>
            <a:r>
              <a:rPr lang="en-GB" sz="2000" dirty="0"/>
              <a:t> and </a:t>
            </a:r>
            <a:r>
              <a:rPr lang="en-GB" sz="2000" b="1" dirty="0"/>
              <a:t>pollute</a:t>
            </a:r>
            <a:r>
              <a:rPr lang="en-GB" sz="2000" dirty="0"/>
              <a:t> the air that we breath. They can also cause </a:t>
            </a:r>
            <a:r>
              <a:rPr lang="en-GB" sz="2000" b="1" dirty="0"/>
              <a:t>acid rain</a:t>
            </a:r>
            <a:r>
              <a:rPr lang="en-GB" sz="2000" dirty="0"/>
              <a:t> which kills trees and also fish and other wildlife in lakes and rivers.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268413"/>
            <a:ext cx="2682875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 descr="01_ggt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6092825"/>
            <a:ext cx="1371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Gavin_Pla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500438"/>
            <a:ext cx="2987675" cy="2239962"/>
          </a:xfrm>
          <a:prstGeom prst="rect">
            <a:avLst/>
          </a:prstGeom>
          <a:noFill/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50825" y="6337300"/>
            <a:ext cx="554513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800"/>
          </a:p>
          <a:p>
            <a:pPr>
              <a:spcBef>
                <a:spcPct val="50000"/>
              </a:spcBef>
            </a:pPr>
            <a:r>
              <a:rPr lang="en-US" sz="800"/>
              <a:t>Wikimedia Commons top image by lovecz and bottom image by analogue kid and licensed under the creative commons license.</a:t>
            </a:r>
            <a:endParaRPr lang="en-GB" sz="800"/>
          </a:p>
          <a:p>
            <a:pPr>
              <a:spcBef>
                <a:spcPct val="50000"/>
              </a:spcBef>
            </a:pPr>
            <a:endParaRPr lang="en-GB" sz="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187450" y="188913"/>
            <a:ext cx="64087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it better for the animals and birds on the farms?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55875" y="1484313"/>
            <a:ext cx="4608513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On conventional farms, many birds and animals are kept</a:t>
            </a:r>
            <a:r>
              <a:rPr lang="en-GB" b="1"/>
              <a:t> indoors</a:t>
            </a:r>
            <a:r>
              <a:rPr lang="en-GB"/>
              <a:t>, sometimes in very </a:t>
            </a:r>
            <a:r>
              <a:rPr lang="en-GB" b="1"/>
              <a:t>cramped </a:t>
            </a:r>
            <a:r>
              <a:rPr lang="en-GB"/>
              <a:t>conditions. There is </a:t>
            </a:r>
            <a:r>
              <a:rPr lang="en-GB" b="1"/>
              <a:t>no natural light</a:t>
            </a:r>
            <a:r>
              <a:rPr lang="en-GB"/>
              <a:t>, no space to move and they are fed on chemicals and </a:t>
            </a:r>
            <a:r>
              <a:rPr lang="en-GB" b="1"/>
              <a:t>artificial food</a:t>
            </a:r>
            <a:r>
              <a:rPr lang="en-GB"/>
              <a:t>.</a:t>
            </a:r>
          </a:p>
          <a:p>
            <a:pPr>
              <a:spcBef>
                <a:spcPct val="50000"/>
              </a:spcBef>
            </a:pPr>
            <a:r>
              <a:rPr lang="en-GB"/>
              <a:t>On organic farms, the birds and animals have to be given </a:t>
            </a:r>
            <a:r>
              <a:rPr lang="en-GB" b="1"/>
              <a:t>freedom</a:t>
            </a:r>
            <a:r>
              <a:rPr lang="en-GB"/>
              <a:t> to move around, go outside and behave naturally. They are given a natural diet.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79388" y="6096000"/>
            <a:ext cx="444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2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Answer: organic is much better </a:t>
            </a:r>
          </a:p>
          <a:p>
            <a:r>
              <a:rPr lang="en-GB" sz="22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the birds and animals</a:t>
            </a:r>
          </a:p>
        </p:txBody>
      </p:sp>
      <p:pic>
        <p:nvPicPr>
          <p:cNvPr id="5133" name="Picture 13" descr="01_ggt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6092825"/>
            <a:ext cx="1371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7" descr="A dead hen's resting place by Farm Sanctuary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437063"/>
            <a:ext cx="2447925" cy="1439862"/>
          </a:xfrm>
          <a:prstGeom prst="rect">
            <a:avLst/>
          </a:prstGeom>
          <a:noFill/>
        </p:spPr>
      </p:pic>
      <p:pic>
        <p:nvPicPr>
          <p:cNvPr id="5139" name="Picture 19" descr="Pigs confined in metal and concrete pens by Farm Sanctuary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4437063"/>
            <a:ext cx="2374900" cy="1481137"/>
          </a:xfrm>
          <a:prstGeom prst="rect">
            <a:avLst/>
          </a:prstGeom>
          <a:noFill/>
        </p:spPr>
      </p:pic>
      <p:pic>
        <p:nvPicPr>
          <p:cNvPr id="5141" name="Picture 21" descr="Mother Hen and Chick Strutting by Bobcatnorth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557338"/>
            <a:ext cx="1789112" cy="2236787"/>
          </a:xfrm>
          <a:prstGeom prst="rect">
            <a:avLst/>
          </a:prstGeom>
          <a:noFill/>
        </p:spPr>
      </p:pic>
      <p:pic>
        <p:nvPicPr>
          <p:cNvPr id="5143" name="Picture 23" descr="Cow Family by Sunfox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1773238"/>
            <a:ext cx="1804988" cy="1354137"/>
          </a:xfrm>
          <a:prstGeom prst="rect">
            <a:avLst/>
          </a:prstGeom>
          <a:noFill/>
        </p:spPr>
      </p:pic>
      <p:pic>
        <p:nvPicPr>
          <p:cNvPr id="5145" name="Picture 25" descr="Pig milk by treehouse1977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275" y="4365625"/>
            <a:ext cx="1655763" cy="1655763"/>
          </a:xfrm>
          <a:prstGeom prst="rect">
            <a:avLst/>
          </a:prstGeom>
          <a:noFill/>
        </p:spPr>
      </p:pic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4500563" y="6399213"/>
            <a:ext cx="338455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Clockwise from top left:  Image by Flickr users </a:t>
            </a:r>
            <a:r>
              <a:rPr lang="en-GB" sz="800"/>
              <a:t>bobcatnorth, sunfox, Farm Sanctuary, treehouse1997 and Farm Sanctuary </a:t>
            </a:r>
            <a:r>
              <a:rPr lang="en-US" sz="800"/>
              <a:t>and licensed for reuse under Creative Commons license</a:t>
            </a:r>
            <a:endParaRPr lang="en-GB" sz="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116013" y="404813"/>
            <a:ext cx="6911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it have more nutrients?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84213" y="1412875"/>
            <a:ext cx="80645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i="1"/>
              <a:t>“A major EU-funded study has found that </a:t>
            </a:r>
            <a:r>
              <a:rPr lang="en-GB" sz="2400" b="1" i="1"/>
              <a:t>nutrient levels were</a:t>
            </a:r>
            <a:r>
              <a:rPr lang="en-GB" sz="2400" i="1"/>
              <a:t> </a:t>
            </a:r>
            <a:r>
              <a:rPr lang="en-GB" sz="2400" b="1" i="1"/>
              <a:t>highe</a:t>
            </a:r>
            <a:r>
              <a:rPr lang="en-GB" sz="2400" i="1"/>
              <a:t>r in organic foods. It found that levels of nutritionally desirable compounds, such as antioxidants and vitamins, were higher in organic crops…….”</a:t>
            </a:r>
          </a:p>
          <a:p>
            <a:r>
              <a:rPr lang="en-GB" sz="2400" i="1"/>
              <a:t>(May 2009)</a:t>
            </a:r>
          </a:p>
          <a:p>
            <a:endParaRPr lang="en-GB" sz="2400"/>
          </a:p>
          <a:p>
            <a:r>
              <a:rPr lang="en-GB" sz="2400"/>
              <a:t>“</a:t>
            </a:r>
            <a:r>
              <a:rPr lang="en-GB" sz="2400" i="1"/>
              <a:t>According to a new, independent study funded by the Government’s Food Standards Agency (FSA) there is </a:t>
            </a:r>
            <a:r>
              <a:rPr lang="en-GB" sz="2400" b="1" i="1"/>
              <a:t>little, if any, nutritional difference</a:t>
            </a:r>
            <a:r>
              <a:rPr lang="en-GB" sz="2400" i="1"/>
              <a:t> between organic and conventionally produced food……</a:t>
            </a:r>
            <a:r>
              <a:rPr lang="en-GB" sz="2400"/>
              <a:t>.” </a:t>
            </a:r>
          </a:p>
          <a:p>
            <a:r>
              <a:rPr lang="en-GB" sz="2400"/>
              <a:t>(July 2009)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755650" y="5949950"/>
            <a:ext cx="461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Answer: not proved either way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7308850" y="6237288"/>
            <a:ext cx="1441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 </a:t>
            </a:r>
          </a:p>
        </p:txBody>
      </p:sp>
      <p:pic>
        <p:nvPicPr>
          <p:cNvPr id="3084" name="Picture 12" descr="01_ggt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6092825"/>
            <a:ext cx="1371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908175" y="549275"/>
            <a:ext cx="5040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it taste better?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39750" y="6021388"/>
            <a:ext cx="461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Answer: not proved either way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39750" y="1557338"/>
            <a:ext cx="417671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People who grow their own food using no chemicals often say that the food tastes much better. Some people choose organic food because they believe it tastes better </a:t>
            </a:r>
            <a:r>
              <a:rPr lang="en-GB" sz="2400" u="sng"/>
              <a:t>but</a:t>
            </a:r>
            <a:r>
              <a:rPr lang="en-GB" sz="2400"/>
              <a:t> each person may have different opinions when tasting food so there is little proof available.</a:t>
            </a:r>
          </a:p>
        </p:txBody>
      </p:sp>
      <p:pic>
        <p:nvPicPr>
          <p:cNvPr id="4105" name="Picture 9" descr="01_ggt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6092825"/>
            <a:ext cx="1371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fruit at the canberra show by justinKnol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844675"/>
            <a:ext cx="3384550" cy="3052763"/>
          </a:xfrm>
          <a:prstGeom prst="rect">
            <a:avLst/>
          </a:prstGeom>
          <a:noFill/>
        </p:spPr>
      </p:pic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50825" y="6643688"/>
            <a:ext cx="74183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Image by Flickr user </a:t>
            </a:r>
            <a:r>
              <a:rPr lang="en-GB" sz="800"/>
              <a:t>justinKnol </a:t>
            </a:r>
            <a:r>
              <a:rPr lang="en-US" sz="800"/>
              <a:t>and licensed for reuse under Creative Commons license</a:t>
            </a:r>
            <a:endParaRPr lang="en-GB" sz="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900113" y="620713"/>
            <a:ext cx="741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it contain less chemicals?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68313" y="6021388"/>
            <a:ext cx="6888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Answer: organic food contains less chemicals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55650" y="1773238"/>
            <a:ext cx="374491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/>
              <a:t>Several studies have found that </a:t>
            </a:r>
            <a:r>
              <a:rPr lang="en-GB" sz="2400" b="1" dirty="0"/>
              <a:t>25% </a:t>
            </a:r>
            <a:r>
              <a:rPr lang="en-GB" sz="2400" dirty="0"/>
              <a:t>of</a:t>
            </a:r>
            <a:r>
              <a:rPr lang="en-GB" sz="2400" b="1" dirty="0"/>
              <a:t> organic food</a:t>
            </a:r>
            <a:r>
              <a:rPr lang="en-GB" sz="2400" dirty="0"/>
              <a:t> carries synthetic p</a:t>
            </a:r>
            <a:r>
              <a:rPr lang="en-GB" sz="2400" u="sng" dirty="0"/>
              <a:t>esticide</a:t>
            </a:r>
            <a:r>
              <a:rPr lang="en-GB" sz="2400" dirty="0"/>
              <a:t> residues, in comparison to </a:t>
            </a:r>
            <a:r>
              <a:rPr lang="en-GB" sz="2400" b="1" dirty="0"/>
              <a:t>77%  </a:t>
            </a:r>
            <a:r>
              <a:rPr lang="en-GB" sz="2400" dirty="0"/>
              <a:t>of</a:t>
            </a:r>
            <a:r>
              <a:rPr lang="en-GB" sz="2400" b="1" dirty="0"/>
              <a:t> conventional food</a:t>
            </a:r>
            <a:r>
              <a:rPr lang="en-GB" sz="2400" dirty="0" smtClean="0"/>
              <a:t>.</a:t>
            </a:r>
          </a:p>
          <a:p>
            <a:pPr>
              <a:spcBef>
                <a:spcPct val="50000"/>
              </a:spcBef>
            </a:pPr>
            <a:endParaRPr lang="en-GB" sz="2400" dirty="0"/>
          </a:p>
          <a:p>
            <a:pPr>
              <a:spcBef>
                <a:spcPct val="50000"/>
              </a:spcBef>
            </a:pPr>
            <a:r>
              <a:rPr lang="en-GB" sz="2400" dirty="0" smtClean="0"/>
              <a:t>More on chemicals later</a:t>
            </a:r>
            <a:endParaRPr lang="en-GB" sz="2400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708275"/>
            <a:ext cx="3313113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 descr="01_ggt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6092825"/>
            <a:ext cx="1371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50825" y="6643688"/>
            <a:ext cx="55451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/>
              <a:t>Wikipedia public domain image from the US Federal Government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619250" y="260350"/>
            <a:ext cx="5903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it look better?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68313" y="5949950"/>
            <a:ext cx="437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Answer: What do you think?</a:t>
            </a:r>
            <a:r>
              <a:rPr lang="en-GB" sz="2400" b="1"/>
              <a:t>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11188" y="1196975"/>
            <a:ext cx="4176712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On many conventional farms, the farmers are forced to grow certain varieties of plants that always look</a:t>
            </a:r>
            <a:r>
              <a:rPr lang="en-GB" sz="2000" b="1"/>
              <a:t> perfect</a:t>
            </a:r>
            <a:r>
              <a:rPr lang="en-GB" sz="2000"/>
              <a:t> – any that don’t, are </a:t>
            </a:r>
            <a:r>
              <a:rPr lang="en-GB" sz="2000" u="sng"/>
              <a:t>re</a:t>
            </a:r>
            <a:r>
              <a:rPr lang="en-GB" sz="2000"/>
              <a:t>j</a:t>
            </a:r>
            <a:r>
              <a:rPr lang="en-GB" sz="2000" u="sng"/>
              <a:t>ected</a:t>
            </a:r>
            <a:r>
              <a:rPr lang="en-GB" sz="2000"/>
              <a:t> by the powerful supermarkets that buy most farm products.</a:t>
            </a:r>
          </a:p>
          <a:p>
            <a:pPr>
              <a:spcBef>
                <a:spcPct val="50000"/>
              </a:spcBef>
            </a:pPr>
            <a:r>
              <a:rPr lang="en-GB" sz="2000"/>
              <a:t>On many organic farms, the farmer is less concerned with the appearance of the fruit or vegetable and may grow varieties which are supposed to </a:t>
            </a:r>
            <a:r>
              <a:rPr lang="en-GB" sz="2000" u="sng"/>
              <a:t>taste</a:t>
            </a:r>
            <a:r>
              <a:rPr lang="en-GB" sz="2000"/>
              <a:t> better.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940425" y="2565400"/>
            <a:ext cx="2519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The ‘perfect’ tomato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292725" y="40767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Organic tomatoes</a:t>
            </a: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3573463"/>
            <a:ext cx="202723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4" name="Picture 10" descr="01_ggt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6092825"/>
            <a:ext cx="1371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2" descr="Tomatoes_plain_and_slic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1196975"/>
            <a:ext cx="2879725" cy="1154113"/>
          </a:xfrm>
          <a:prstGeom prst="rect">
            <a:avLst/>
          </a:prstGeom>
          <a:noFill/>
        </p:spPr>
      </p:pic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50825" y="6643688"/>
            <a:ext cx="5545138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Wikimedia Commons images by FoeNyx and Stu Spivack licensed under the creative commons license.</a:t>
            </a:r>
            <a:endParaRPr lang="en-GB" sz="800"/>
          </a:p>
          <a:p>
            <a:pPr>
              <a:spcBef>
                <a:spcPct val="50000"/>
              </a:spcBef>
            </a:pPr>
            <a:endParaRPr lang="en-GB" sz="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187450" y="260350"/>
            <a:ext cx="6911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it cost less?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23850" y="6092825"/>
            <a:ext cx="6853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Answer: organic food costs </a:t>
            </a:r>
            <a:r>
              <a:rPr lang="en-GB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more, sometimes</a:t>
            </a:r>
            <a:endParaRPr lang="en-GB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46" name="Picture 6" descr="01_ggt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6092825"/>
            <a:ext cx="1371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organic pr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96752"/>
            <a:ext cx="4524375" cy="4457700"/>
          </a:xfrm>
          <a:prstGeom prst="rect">
            <a:avLst/>
          </a:prstGeom>
        </p:spPr>
      </p:pic>
      <p:pic>
        <p:nvPicPr>
          <p:cNvPr id="9" name="Picture 8" descr="organic-price-comparison-af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052736"/>
            <a:ext cx="4067944" cy="2218879"/>
          </a:xfrm>
          <a:prstGeom prst="rect">
            <a:avLst/>
          </a:prstGeom>
        </p:spPr>
      </p:pic>
      <p:pic>
        <p:nvPicPr>
          <p:cNvPr id="10" name="Picture 9" descr="in seas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7" y="3284984"/>
            <a:ext cx="4048021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does it cost more?</a:t>
            </a:r>
            <a:br>
              <a:rPr lang="en-GB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Less Chemicals = </a:t>
            </a:r>
            <a:r>
              <a:rPr lang="en-US" sz="2800" dirty="0"/>
              <a:t>M</a:t>
            </a:r>
            <a:r>
              <a:rPr lang="en-US" sz="2800" dirty="0" smtClean="0"/>
              <a:t>ore labor - Hand weeding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Demand overwhelms supply </a:t>
            </a:r>
          </a:p>
          <a:p>
            <a:pPr marL="914400" lvl="1" indent="-514350"/>
            <a:r>
              <a:rPr lang="en-US" sz="1800" dirty="0" smtClean="0"/>
              <a:t>Sales $3.6 Billion in 1997 to $21.8 Billion in 2008</a:t>
            </a:r>
          </a:p>
          <a:p>
            <a:pPr marL="914400" lvl="1" indent="-514350"/>
            <a:r>
              <a:rPr lang="en-US" sz="1800" dirty="0" smtClean="0"/>
              <a:t>On 0.9 of world wide farmland 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 Fertilizer - No sewage sludge or chemical weed killers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smtClean="0"/>
              <a:t>Crop-Rotation – Can’t produce large quantities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Post- Harvest handling </a:t>
            </a:r>
          </a:p>
          <a:p>
            <a:pPr marL="514350" indent="-514350">
              <a:buNone/>
            </a:pPr>
            <a:r>
              <a:rPr lang="en-US" sz="2000" dirty="0" smtClean="0"/>
              <a:t> 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does it cost more?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Organic certification – There are actual standards – $400 to $2000 a year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Covering Loss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Better living condition for livestock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Grows slower – remember the no sewage sludge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Subsidies </a:t>
            </a:r>
          </a:p>
          <a:p>
            <a:pPr marL="914400" lvl="1" indent="-514350"/>
            <a:r>
              <a:rPr lang="en-US" dirty="0" smtClean="0"/>
              <a:t>Farm subsidies was $7.5 billion </a:t>
            </a:r>
          </a:p>
          <a:p>
            <a:pPr marL="914400" lvl="1" indent="-514350"/>
            <a:r>
              <a:rPr lang="en-US" dirty="0" smtClean="0"/>
              <a:t>$15 million for Organic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67944" y="63093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Answer: More cost for production </a:t>
            </a:r>
            <a:endParaRPr lang="en-GB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 smtClean="0"/>
              <a:t>On a Budget?</a:t>
            </a:r>
            <a:endParaRPr lang="en-US" dirty="0"/>
          </a:p>
        </p:txBody>
      </p:sp>
      <p:pic>
        <p:nvPicPr>
          <p:cNvPr id="4" name="Content Placeholder 3" descr="clean-15-dirty-doz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908720"/>
            <a:ext cx="5616624" cy="5863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1070</Words>
  <Application>Microsoft Office PowerPoint</Application>
  <PresentationFormat>On-screen Show (4:3)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Why does it cost more? </vt:lpstr>
      <vt:lpstr>Why does it cost more?</vt:lpstr>
      <vt:lpstr>On a Budget?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GeoDave</dc:creator>
  <cp:lastModifiedBy>cjenkins</cp:lastModifiedBy>
  <cp:revision>19</cp:revision>
  <dcterms:created xsi:type="dcterms:W3CDTF">2009-08-26T14:24:14Z</dcterms:created>
  <dcterms:modified xsi:type="dcterms:W3CDTF">2014-03-11T17:37:14Z</dcterms:modified>
</cp:coreProperties>
</file>