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ls" ContentType="application/vnd.ms-exce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8"/>
  </p:notesMasterIdLst>
  <p:handoutMasterIdLst>
    <p:handoutMasterId r:id="rId49"/>
  </p:handoutMasterIdLst>
  <p:sldIdLst>
    <p:sldId id="256" r:id="rId2"/>
    <p:sldId id="286" r:id="rId3"/>
    <p:sldId id="287" r:id="rId4"/>
    <p:sldId id="288" r:id="rId5"/>
    <p:sldId id="289" r:id="rId6"/>
    <p:sldId id="315" r:id="rId7"/>
    <p:sldId id="265" r:id="rId8"/>
    <p:sldId id="316" r:id="rId9"/>
    <p:sldId id="317" r:id="rId10"/>
    <p:sldId id="308" r:id="rId11"/>
    <p:sldId id="309" r:id="rId12"/>
    <p:sldId id="290" r:id="rId13"/>
    <p:sldId id="291" r:id="rId14"/>
    <p:sldId id="292" r:id="rId15"/>
    <p:sldId id="293" r:id="rId16"/>
    <p:sldId id="294" r:id="rId17"/>
    <p:sldId id="295" r:id="rId18"/>
    <p:sldId id="310" r:id="rId19"/>
    <p:sldId id="311" r:id="rId20"/>
    <p:sldId id="312" r:id="rId21"/>
    <p:sldId id="313" r:id="rId22"/>
    <p:sldId id="314" r:id="rId23"/>
    <p:sldId id="318" r:id="rId24"/>
    <p:sldId id="319" r:id="rId25"/>
    <p:sldId id="320" r:id="rId26"/>
    <p:sldId id="321" r:id="rId27"/>
    <p:sldId id="322" r:id="rId28"/>
    <p:sldId id="323" r:id="rId29"/>
    <p:sldId id="324" r:id="rId30"/>
    <p:sldId id="325" r:id="rId31"/>
    <p:sldId id="326" r:id="rId32"/>
    <p:sldId id="327" r:id="rId33"/>
    <p:sldId id="328" r:id="rId34"/>
    <p:sldId id="329" r:id="rId35"/>
    <p:sldId id="296" r:id="rId36"/>
    <p:sldId id="297" r:id="rId37"/>
    <p:sldId id="298" r:id="rId38"/>
    <p:sldId id="299" r:id="rId39"/>
    <p:sldId id="300" r:id="rId40"/>
    <p:sldId id="301" r:id="rId41"/>
    <p:sldId id="302" r:id="rId42"/>
    <p:sldId id="303" r:id="rId43"/>
    <p:sldId id="304" r:id="rId44"/>
    <p:sldId id="305" r:id="rId45"/>
    <p:sldId id="306" r:id="rId46"/>
    <p:sldId id="307" r:id="rId47"/>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DCCF"/>
    <a:srgbClr val="CAEEDC"/>
    <a:srgbClr val="FEFACA"/>
    <a:srgbClr val="EAF5F6"/>
    <a:srgbClr val="339966"/>
    <a:srgbClr val="0000CC"/>
    <a:srgbClr val="C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4326" autoAdjust="0"/>
  </p:normalViewPr>
  <p:slideViewPr>
    <p:cSldViewPr>
      <p:cViewPr>
        <p:scale>
          <a:sx n="80" d="100"/>
          <a:sy n="80" d="100"/>
        </p:scale>
        <p:origin x="-864" y="-3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204"/>
    </p:cViewPr>
  </p:notesTextViewPr>
  <p:sorterViewPr>
    <p:cViewPr>
      <p:scale>
        <a:sx n="66" d="100"/>
        <a:sy n="66" d="100"/>
      </p:scale>
      <p:origin x="0" y="2078"/>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789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789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789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B8F0AC38-D4A3-47AA-9A9B-D9AAF49ABC8C}"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501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5182566A-93B6-4B11-89EC-ED83277728EB}" type="slidenum">
              <a:rPr lang="en-GB"/>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9D062F43-98FD-42FE-A235-0CFC2A2CE6DA}" type="slidenum">
              <a:rPr lang="en-US"/>
              <a:pPr/>
              <a:t>2</a:t>
            </a:fld>
            <a:endParaRPr lang="en-US"/>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9B1E5434-3968-498F-85F8-97AB41D87EE1}" type="slidenum">
              <a:rPr lang="en-GB"/>
              <a:pPr/>
              <a:t>23</a:t>
            </a:fld>
            <a:endParaRPr lang="en-GB"/>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GB" smtClean="0"/>
              <a:t>Namely – they are different from different places, change over years etc</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4D0DBC4A-9ECB-4231-AF23-E5F540AC923B}" type="slidenum">
              <a:rPr lang="en-GB"/>
              <a:pPr/>
              <a:t>24</a:t>
            </a:fld>
            <a:endParaRPr lang="en-GB"/>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6F0CED6E-A5A2-4003-877C-7EAB2B468B1C}" type="slidenum">
              <a:rPr lang="en-GB"/>
              <a:pPr/>
              <a:t>25</a:t>
            </a:fld>
            <a:endParaRPr lang="en-GB"/>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r>
              <a:rPr lang="en-GB" smtClean="0"/>
              <a:t>This is typical of an MEDC – a lot of people over 65 – fewer being born than are alive at 60-64 – slow growth rate – expected to go negative in 2008 ( -0.019% (2008 est.) CIA World fact book )–one BIG problem heading their way – soon there will not be enough workers to look after the old people</a:t>
            </a:r>
          </a:p>
          <a:p>
            <a:pPr eaLnBrk="1" hangingPunct="1"/>
            <a:r>
              <a:rPr lang="en-GB" smtClean="0"/>
              <a:t>this is typical of MEDC – people do not need lots of children to ensure the survival of 1 or 2.</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A1659B31-FA90-42BA-A97D-BD7CC75BE4DE}" type="slidenum">
              <a:rPr lang="en-GB"/>
              <a:pPr/>
              <a:t>26</a:t>
            </a:fld>
            <a:endParaRPr lang="en-GB"/>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r>
              <a:rPr lang="en-GB" smtClean="0"/>
              <a:t>The bar chart shows that most people live in towns and cities – a sign of an MEDC. Primary is farming/fishing/mining etc if 2% of the money comes from 4% of the jobs – these are low paid jobs. What is secondary?  (manufacturing) What is tertiary? (services) what can you say about jobs and money for secondary ? Tertiary? Tertiary is the only one where less people make more – so this is where the money is – not much difference in secondary so manufacturing gives about the average wage – this points to most of the money in the towns and cities – common in MEDCs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531A4740-832A-4DB9-93F5-99BFA7257CA0}" type="slidenum">
              <a:rPr lang="en-GB"/>
              <a:pPr/>
              <a:t>27</a:t>
            </a:fld>
            <a:endParaRPr lang="en-GB"/>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GB" dirty="0" smtClean="0"/>
              <a:t>recall  (Unit 1B Hazards – why live near Volcanoes?) very fertile volcanic soils around Vesuvius is where most of the tomatoes in Italy are produced</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6C78C4FF-DE73-4673-A4A0-7D32F71B3687}" type="slidenum">
              <a:rPr lang="en-GB"/>
              <a:pPr/>
              <a:t>28</a:t>
            </a:fld>
            <a:endParaRPr lang="en-GB"/>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6CEEBFB5-1B14-4B7A-B208-34B1ACD5F897}" type="slidenum">
              <a:rPr lang="en-GB"/>
              <a:pPr/>
              <a:t>29</a:t>
            </a:fld>
            <a:endParaRPr lang="en-GB"/>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E97B9FE3-A930-4D11-A316-8AF60B38249E}" type="slidenum">
              <a:rPr lang="en-GB"/>
              <a:pPr/>
              <a:t>30</a:t>
            </a:fld>
            <a:endParaRPr lang="en-GB"/>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GB" smtClean="0"/>
              <a:t>How many year did it take to roughly quadruple the population?  1950 – 2010 = 60 years – notice that while Brazils birth-rate is falling – it is not in the same state as Italy –  What else do you notice about the 2 of them? Less people are reaching retirement age in Brazil – so life expectancy is lower</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3DC91F7A-1536-4524-A6B7-4DD5B33ECCF3}" type="slidenum">
              <a:rPr lang="en-GB"/>
              <a:pPr/>
              <a:t>31</a:t>
            </a:fld>
            <a:endParaRPr lang="en-GB"/>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r>
              <a:rPr lang="en-GB" smtClean="0"/>
              <a:t>The big difference between primary workers /%GDP might be down in part  to subsistence farming?</a:t>
            </a:r>
          </a:p>
          <a:p>
            <a:pPr eaLnBrk="1" hangingPunct="1"/>
            <a:r>
              <a:rPr lang="en-GB" smtClean="0"/>
              <a:t> Industry is the best performing as you would expect in an NIC (GDP = x 2 no of workers)</a:t>
            </a:r>
          </a:p>
          <a:p>
            <a:pPr eaLnBrk="1" hangingPunct="1"/>
            <a:r>
              <a:rPr lang="en-GB" smtClean="0"/>
              <a:t>Tertiary:  same % of people as % GDP – so average wage overall. BUT quite a lot of tertiary activity – lawyers, bankers etc are very well paid so there must be a number of tertiary workers who are not – people like hotel/restaurant staff and rubbish clearance and small shop keepers – many people who live in the slums – favelas – do these kind of tasks are poorly paid</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65FB5F4C-4EF9-47DD-B7BD-EA0D7796A6C4}" type="slidenum">
              <a:rPr lang="en-GB"/>
              <a:pPr/>
              <a:t>32</a:t>
            </a:fld>
            <a:endParaRPr lang="en-GB"/>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r>
              <a:rPr lang="en-GB" dirty="0" smtClean="0"/>
              <a:t>Tomato farmers – drip irrigation – works by hose pipes with holes in just by the roots of the plant. </a:t>
            </a:r>
          </a:p>
          <a:p>
            <a:pPr eaLnBrk="1" hangingPunct="1"/>
            <a:r>
              <a:rPr lang="en-GB" dirty="0" smtClean="0"/>
              <a:t>So</a:t>
            </a:r>
          </a:p>
          <a:p>
            <a:pPr eaLnBrk="1" hangingPunct="1">
              <a:buFontTx/>
              <a:buChar char="•"/>
            </a:pPr>
            <a:r>
              <a:rPr lang="en-GB" dirty="0" smtClean="0"/>
              <a:t>Saves water</a:t>
            </a:r>
          </a:p>
          <a:p>
            <a:pPr eaLnBrk="1" hangingPunct="1">
              <a:buFontTx/>
              <a:buChar char="•"/>
            </a:pPr>
            <a:r>
              <a:rPr lang="en-GB" dirty="0" smtClean="0"/>
              <a:t>Spraying means water vapour in air </a:t>
            </a:r>
            <a:r>
              <a:rPr lang="en-GB" dirty="0" smtClean="0">
                <a:sym typeface="Wingdings" pitchFamily="2" charset="2"/>
              </a:rPr>
              <a:t> moisture means mildew and other diseases – no moisture few diseases</a:t>
            </a:r>
          </a:p>
          <a:p>
            <a:pPr eaLnBrk="1" hangingPunct="1">
              <a:buFontTx/>
              <a:buChar char="•"/>
            </a:pPr>
            <a:r>
              <a:rPr lang="en-GB" dirty="0" smtClean="0">
                <a:sym typeface="Wingdings" pitchFamily="2" charset="2"/>
              </a:rPr>
              <a:t>Few diseases  less chemicals</a:t>
            </a:r>
          </a:p>
          <a:p>
            <a:pPr eaLnBrk="1" hangingPunct="1">
              <a:buFontTx/>
              <a:buChar char="•"/>
            </a:pPr>
            <a:r>
              <a:rPr lang="en-GB" dirty="0" smtClean="0">
                <a:sym typeface="Wingdings" pitchFamily="2" charset="2"/>
              </a:rPr>
              <a:t>Fertilizer added to piped water  delivered straight to the plant – none wasted – less used</a:t>
            </a:r>
            <a:endParaRPr lang="en-GB"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F4EE1F6-8745-4B7A-A811-1A6E489F8E73}" type="slidenum">
              <a:rPr lang="en-US"/>
              <a:pPr/>
              <a:t>3</a:t>
            </a:fld>
            <a:endParaRPr 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C1FE7BC3-0B30-468B-8500-2FC485AA6837}" type="slidenum">
              <a:rPr lang="en-GB"/>
              <a:pPr/>
              <a:t>33</a:t>
            </a:fld>
            <a:endParaRPr lang="en-GB"/>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14573BDB-0E6B-404D-9C8E-2C40E556B6FE}" type="slidenum">
              <a:rPr lang="en-US"/>
              <a:pPr/>
              <a:t>4</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07F44AB2-1422-4A51-BFC4-55A20912CA74}" type="slidenum">
              <a:rPr lang="en-GB"/>
              <a:pPr/>
              <a:t>7</a:t>
            </a:fld>
            <a:endParaRPr lang="en-GB"/>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GB" smtClean="0"/>
              <a:t>Note that Brazil and several places in South America and Libya have made it to the High developed group</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AC740C5F-6438-40DB-B120-48872CDDA957}" type="slidenum">
              <a:rPr lang="en-GB"/>
              <a:pPr/>
              <a:t>18</a:t>
            </a:fld>
            <a:endParaRPr lang="en-GB"/>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GB" dirty="0" smtClean="0"/>
              <a:t>The figures are different from the book which are 2003</a:t>
            </a:r>
          </a:p>
          <a:p>
            <a:pPr eaLnBrk="1" hangingPunct="1"/>
            <a:r>
              <a:rPr lang="en-GB" dirty="0" smtClean="0"/>
              <a:t>MEDCs = top 4</a:t>
            </a:r>
          </a:p>
          <a:p>
            <a:pPr eaLnBrk="1" hangingPunct="1"/>
            <a:r>
              <a:rPr lang="en-GB" dirty="0" smtClean="0"/>
              <a:t>NIC = next 3 – although the textbook insists Brazil is an LEDC</a:t>
            </a:r>
          </a:p>
          <a:p>
            <a:pPr eaLnBrk="1" hangingPunct="1"/>
            <a:r>
              <a:rPr lang="en-GB" dirty="0" smtClean="0"/>
              <a:t>LEDC = next 2 – probably! </a:t>
            </a:r>
          </a:p>
          <a:p>
            <a:pPr eaLnBrk="1" hangingPunct="1"/>
            <a:r>
              <a:rPr lang="en-GB" dirty="0" smtClean="0"/>
              <a:t>LLEDC = Ethiopia </a:t>
            </a:r>
            <a:r>
              <a:rPr lang="en-GB" dirty="0" err="1" smtClean="0"/>
              <a:t>altho</a:t>
            </a:r>
            <a:r>
              <a:rPr lang="en-GB" dirty="0" smtClean="0"/>
              <a:t>’ with an GDP of $1055 (&gt; $1000) some might say no – for those who say Ethiopia is then some might include Kenya</a:t>
            </a:r>
          </a:p>
          <a:p>
            <a:pPr eaLnBrk="1" hangingPunct="1"/>
            <a:r>
              <a:rPr lang="en-GB" dirty="0" smtClean="0"/>
              <a:t>Also added little factoid – the $ has lost 25% of its value relative to the rest of the world this last year – but we still use this as the standard – so maybe GDPs will be up this year in a lot of places despite the credit crunch!!!</a:t>
            </a:r>
          </a:p>
          <a:p>
            <a:pPr eaLnBrk="1" hangingPunct="1"/>
            <a:endParaRPr lang="en-GB"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6047D1D-28C1-4D87-99D5-DB6795474BE2}" type="slidenum">
              <a:rPr lang="en-GB"/>
              <a:pPr/>
              <a:t>19</a:t>
            </a:fld>
            <a:endParaRPr lang="en-GB"/>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GB" smtClean="0"/>
              <a:t>Qu1: it is partly how good a quality of life people have, which is social, but it also tells you about how good it is at turning material into products -  So if there is not much used– not highly developed</a:t>
            </a:r>
          </a:p>
          <a:p>
            <a:pPr eaLnBrk="1" hangingPunct="1"/>
            <a:r>
              <a:rPr lang="en-GB" smtClean="0"/>
              <a:t>Qu2 : Sweden, Malaysia, Brazil China all get richer</a:t>
            </a:r>
          </a:p>
          <a:p>
            <a:pPr eaLnBrk="1" hangingPunct="1"/>
            <a:r>
              <a:rPr lang="en-GB" smtClean="0"/>
              <a:t>BUT there are things called INVISABLE exports which countries like the US and UK have lots of – this is money made by banking and insurance – you can’t send a plane load of it! – and this fills the gap for us and the US</a:t>
            </a:r>
          </a:p>
          <a:p>
            <a:pPr eaLnBrk="1" hangingPunct="1"/>
            <a:r>
              <a:rPr lang="en-GB" smtClean="0"/>
              <a:t>Those who are definitely poorer are Bangladesh, Kenya, Ethiopia.</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2BC8BDC-14B6-42BB-B266-B331CDED4303}" type="slidenum">
              <a:rPr lang="en-GB"/>
              <a:pPr/>
              <a:t>20</a:t>
            </a:fld>
            <a:endParaRPr lang="en-GB"/>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r>
              <a:rPr lang="en-GB" smtClean="0"/>
              <a:t>In MEDCs birth rate is quite low, while in LEDCs it is high but coming down – why? (Look at infant mortality) </a:t>
            </a:r>
          </a:p>
          <a:p>
            <a:pPr eaLnBrk="1" hangingPunct="1"/>
            <a:r>
              <a:rPr lang="en-GB" smtClean="0"/>
              <a:t>poor health care means they tend to have more children so some will survive – but as a country develops and gets better healthcare, fewer dies and so they have fewer children as children cost a lot to bring up</a:t>
            </a:r>
          </a:p>
          <a:p>
            <a:pPr eaLnBrk="1" hangingPunct="1"/>
            <a:r>
              <a:rPr lang="en-GB" smtClean="0"/>
              <a:t>The death rate is low in MEDCs and higher in LEDCs – but as the birth rate is still high it LEDCs – then the growth rate is high as well</a:t>
            </a:r>
          </a:p>
          <a:p>
            <a:pPr eaLnBrk="1" hangingPunct="1"/>
            <a:r>
              <a:rPr lang="en-GB" smtClean="0"/>
              <a:t>But we have a problem – if Kenya for instance carries on at the current rate – it will have doubled its population in 22 years!</a:t>
            </a:r>
          </a:p>
          <a:p>
            <a:pPr eaLnBrk="1" hangingPunct="1"/>
            <a:r>
              <a:rPr lang="en-GB" smtClean="0"/>
              <a:t>Life expectancy – indicates levels of water/sanitation, health care, food: quantity and quality</a:t>
            </a:r>
          </a:p>
          <a:p>
            <a:pPr eaLnBrk="1" hangingPunct="1"/>
            <a:r>
              <a:rPr lang="en-GB" smtClean="0"/>
              <a:t>Urban population is highest in the MEDCs , getting higher in NIC due to more people working in industry and services and less in primary industry, and still lower in countries very dependant on agriculture where there is little mechanisation </a:t>
            </a:r>
          </a:p>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BEBC9921-8FB9-49DD-964F-D60142985C91}" type="slidenum">
              <a:rPr lang="en-GB"/>
              <a:pPr/>
              <a:t>21</a:t>
            </a:fld>
            <a:endParaRPr lang="en-GB"/>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GB" smtClean="0"/>
          </a:p>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A140D927-5306-48E7-9BDE-EAF396F82F79}" type="slidenum">
              <a:rPr lang="en-GB"/>
              <a:pPr/>
              <a:t>22</a:t>
            </a:fld>
            <a:endParaRPr lang="en-GB"/>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GB" smtClean="0"/>
              <a:t>The doctors per 100,000 is not helpful – so how many people does one doctor serve? Sweden about 300, US – 435; UK – 455; Italy 240;</a:t>
            </a:r>
          </a:p>
          <a:p>
            <a:pPr eaLnBrk="1" hangingPunct="1"/>
            <a:r>
              <a:rPr lang="en-GB" smtClean="0"/>
              <a:t>Malaysia – 1400; Brazil – 485; China – 660; Bangladesh – 3800;  Kenya – 7150; Ethiopia – 33,300</a:t>
            </a:r>
          </a:p>
          <a:p>
            <a:pPr eaLnBrk="1" hangingPunct="1"/>
            <a:r>
              <a:rPr lang="en-GB" smtClean="0"/>
              <a:t>Brazil, UK, US, Sweden and possibly China and Malaysia could have an obesity problem – Bangladesh, Kenya and Ethiopia have at least some of the people who will be short of food</a:t>
            </a:r>
          </a:p>
          <a:p>
            <a:pPr eaLnBrk="1" hangingPunct="1"/>
            <a:r>
              <a:rPr lang="en-GB" smtClean="0"/>
              <a:t>A large majority of  adults can read in MEDCs/NICs as well as Bangladesh – Kenya is getting there but Ethiopia has a ling way to go</a:t>
            </a:r>
          </a:p>
          <a:p>
            <a:pPr eaLnBrk="1" hangingPunct="1"/>
            <a:r>
              <a:rPr lang="en-GB" smtClean="0"/>
              <a:t>Apart from Kenya and Ethiopia, primary education is doing well – Millennium goal</a:t>
            </a:r>
          </a:p>
          <a:p>
            <a:pPr eaLnBrk="1" hangingPunct="1"/>
            <a:r>
              <a:rPr lang="en-GB" smtClean="0"/>
              <a:t>Near universal secondary education is only for MEDCs – defined as % under 18 still in education – hence the leaving age AT THE MOMENT in the UK is 16 – going up soon – so this is why their % is lower – about ¾ for NICs and less than ½ for LEDC/LLEDC</a:t>
            </a:r>
          </a:p>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684213" y="260350"/>
            <a:ext cx="7772400" cy="1470025"/>
          </a:xfrm>
        </p:spPr>
        <p:txBody>
          <a:bodyPr anchor="ctr"/>
          <a:lstStyle>
            <a:lvl1pPr>
              <a:defRPr sz="4400" b="1"/>
            </a:lvl1pPr>
          </a:lstStyle>
          <a:p>
            <a:r>
              <a:rPr lang="en-GB"/>
              <a:t>Click to edit Master title style</a:t>
            </a:r>
          </a:p>
        </p:txBody>
      </p:sp>
      <p:sp>
        <p:nvSpPr>
          <p:cNvPr id="10243" name="Rectangle 3"/>
          <p:cNvSpPr>
            <a:spLocks noGrp="1" noChangeArrowheads="1"/>
          </p:cNvSpPr>
          <p:nvPr>
            <p:ph type="subTitle" idx="1"/>
          </p:nvPr>
        </p:nvSpPr>
        <p:spPr>
          <a:xfrm>
            <a:off x="1403350" y="4652963"/>
            <a:ext cx="6400800" cy="1752600"/>
          </a:xfrm>
        </p:spPr>
        <p:txBody>
          <a:bodyPr/>
          <a:lstStyle>
            <a:lvl1pPr marL="0" indent="0" algn="ctr">
              <a:buFontTx/>
              <a:buNone/>
              <a:defRPr sz="3600" b="1">
                <a:solidFill>
                  <a:srgbClr val="CC0000"/>
                </a:solidFill>
              </a:defRPr>
            </a:lvl1pPr>
          </a:lstStyle>
          <a:p>
            <a:r>
              <a:rPr lang="en-GB"/>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DB11FF5C-1E73-4863-9F20-50F189C560F1}"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9100" y="274638"/>
            <a:ext cx="2195513" cy="6249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79388" y="274638"/>
            <a:ext cx="6437312" cy="6249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3C34C19F-5280-4DBB-BC20-EA621BF47A90}"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fld id="{1D0F8BAD-779F-4780-B401-0AB24FEBB983}"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fld id="{2426D702-17FE-445D-9409-9E962735AB86}"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0825" y="1268413"/>
            <a:ext cx="4279900" cy="5256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3125" y="1268413"/>
            <a:ext cx="4281488" cy="52562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fld id="{13665833-D245-448D-84DE-BF4EBF693D31}"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fld id="{18337FAE-FCFC-4A7B-B1FB-FB3379C81C7E}"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fld id="{3412D483-2C39-49D2-BB4B-C802FEB00F01}"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DFAD89FF-699F-40CB-9ED0-409287086EB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5C172590-685A-4684-8BFE-C655DD244317}"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fld id="{9A1408F2-3D89-4CC5-91E1-C167E4655198}"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179388" y="274638"/>
            <a:ext cx="8785225" cy="850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250825" y="1268413"/>
            <a:ext cx="8713788" cy="52562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4" name="Rectangle 6"/>
          <p:cNvSpPr>
            <a:spLocks noGrp="1" noChangeArrowheads="1"/>
          </p:cNvSpPr>
          <p:nvPr>
            <p:ph type="sldNum" sz="quarter" idx="4"/>
          </p:nvPr>
        </p:nvSpPr>
        <p:spPr bwMode="auto">
          <a:xfrm>
            <a:off x="8101013" y="6245225"/>
            <a:ext cx="585787" cy="47625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lvl1pPr algn="r">
              <a:defRPr/>
            </a:lvl1pPr>
          </a:lstStyle>
          <a:p>
            <a:fld id="{3B283B5A-B158-4A80-B4F2-99716FA63EEC}"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rtl="0" eaLnBrk="0" fontAlgn="base" hangingPunct="0">
        <a:spcBef>
          <a:spcPct val="0"/>
        </a:spcBef>
        <a:spcAft>
          <a:spcPct val="0"/>
        </a:spcAft>
        <a:defRPr sz="4000">
          <a:solidFill>
            <a:srgbClr val="0000CC"/>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4000">
          <a:solidFill>
            <a:srgbClr val="0000CC"/>
          </a:solidFill>
          <a:effectLst>
            <a:outerShdw blurRad="38100" dist="38100" dir="2700000" algn="tl">
              <a:srgbClr val="C0C0C0"/>
            </a:outerShdw>
          </a:effectLst>
          <a:latin typeface="Comic Sans MS" pitchFamily="66" charset="0"/>
        </a:defRPr>
      </a:lvl2pPr>
      <a:lvl3pPr algn="ctr" rtl="0" eaLnBrk="0" fontAlgn="base" hangingPunct="0">
        <a:spcBef>
          <a:spcPct val="0"/>
        </a:spcBef>
        <a:spcAft>
          <a:spcPct val="0"/>
        </a:spcAft>
        <a:defRPr sz="4000">
          <a:solidFill>
            <a:srgbClr val="0000CC"/>
          </a:solidFill>
          <a:effectLst>
            <a:outerShdw blurRad="38100" dist="38100" dir="2700000" algn="tl">
              <a:srgbClr val="C0C0C0"/>
            </a:outerShdw>
          </a:effectLst>
          <a:latin typeface="Comic Sans MS" pitchFamily="66" charset="0"/>
        </a:defRPr>
      </a:lvl3pPr>
      <a:lvl4pPr algn="ctr" rtl="0" eaLnBrk="0" fontAlgn="base" hangingPunct="0">
        <a:spcBef>
          <a:spcPct val="0"/>
        </a:spcBef>
        <a:spcAft>
          <a:spcPct val="0"/>
        </a:spcAft>
        <a:defRPr sz="4000">
          <a:solidFill>
            <a:srgbClr val="0000CC"/>
          </a:solidFill>
          <a:effectLst>
            <a:outerShdw blurRad="38100" dist="38100" dir="2700000" algn="tl">
              <a:srgbClr val="C0C0C0"/>
            </a:outerShdw>
          </a:effectLst>
          <a:latin typeface="Comic Sans MS" pitchFamily="66" charset="0"/>
        </a:defRPr>
      </a:lvl4pPr>
      <a:lvl5pPr algn="ctr" rtl="0" eaLnBrk="0" fontAlgn="base" hangingPunct="0">
        <a:spcBef>
          <a:spcPct val="0"/>
        </a:spcBef>
        <a:spcAft>
          <a:spcPct val="0"/>
        </a:spcAft>
        <a:defRPr sz="4000">
          <a:solidFill>
            <a:srgbClr val="0000CC"/>
          </a:solidFill>
          <a:effectLst>
            <a:outerShdw blurRad="38100" dist="38100" dir="2700000" algn="tl">
              <a:srgbClr val="C0C0C0"/>
            </a:outerShdw>
          </a:effectLst>
          <a:latin typeface="Comic Sans MS" pitchFamily="66" charset="0"/>
        </a:defRPr>
      </a:lvl5pPr>
      <a:lvl6pPr marL="457200" algn="ctr" rtl="0" fontAlgn="base">
        <a:spcBef>
          <a:spcPct val="0"/>
        </a:spcBef>
        <a:spcAft>
          <a:spcPct val="0"/>
        </a:spcAft>
        <a:defRPr sz="4000">
          <a:solidFill>
            <a:srgbClr val="0000CC"/>
          </a:solidFill>
          <a:effectLst>
            <a:outerShdw blurRad="38100" dist="38100" dir="2700000" algn="tl">
              <a:srgbClr val="C0C0C0"/>
            </a:outerShdw>
          </a:effectLst>
          <a:latin typeface="Comic Sans MS" pitchFamily="66" charset="0"/>
        </a:defRPr>
      </a:lvl6pPr>
      <a:lvl7pPr marL="914400" algn="ctr" rtl="0" fontAlgn="base">
        <a:spcBef>
          <a:spcPct val="0"/>
        </a:spcBef>
        <a:spcAft>
          <a:spcPct val="0"/>
        </a:spcAft>
        <a:defRPr sz="4000">
          <a:solidFill>
            <a:srgbClr val="0000CC"/>
          </a:solidFill>
          <a:effectLst>
            <a:outerShdw blurRad="38100" dist="38100" dir="2700000" algn="tl">
              <a:srgbClr val="C0C0C0"/>
            </a:outerShdw>
          </a:effectLst>
          <a:latin typeface="Comic Sans MS" pitchFamily="66" charset="0"/>
        </a:defRPr>
      </a:lvl7pPr>
      <a:lvl8pPr marL="1371600" algn="ctr" rtl="0" fontAlgn="base">
        <a:spcBef>
          <a:spcPct val="0"/>
        </a:spcBef>
        <a:spcAft>
          <a:spcPct val="0"/>
        </a:spcAft>
        <a:defRPr sz="4000">
          <a:solidFill>
            <a:srgbClr val="0000CC"/>
          </a:solidFill>
          <a:effectLst>
            <a:outerShdw blurRad="38100" dist="38100" dir="2700000" algn="tl">
              <a:srgbClr val="C0C0C0"/>
            </a:outerShdw>
          </a:effectLst>
          <a:latin typeface="Comic Sans MS" pitchFamily="66" charset="0"/>
        </a:defRPr>
      </a:lvl8pPr>
      <a:lvl9pPr marL="1828800" algn="ctr" rtl="0" fontAlgn="base">
        <a:spcBef>
          <a:spcPct val="0"/>
        </a:spcBef>
        <a:spcAft>
          <a:spcPct val="0"/>
        </a:spcAft>
        <a:defRPr sz="4000">
          <a:solidFill>
            <a:srgbClr val="0000CC"/>
          </a:solidFill>
          <a:effectLst>
            <a:outerShdw blurRad="38100" dist="38100" dir="2700000" algn="tl">
              <a:srgbClr val="C0C0C0"/>
            </a:outerShdw>
          </a:effectLst>
          <a:latin typeface="Comic Sans MS" pitchFamily="66" charset="0"/>
        </a:defRPr>
      </a:lvl9pPr>
    </p:titleStyle>
    <p:bodyStyle>
      <a:lvl1pPr marL="342900" indent="-342900" algn="l" rtl="0" eaLnBrk="0" fontAlgn="base" hangingPunct="0">
        <a:spcBef>
          <a:spcPct val="20000"/>
        </a:spcBef>
        <a:spcAft>
          <a:spcPct val="0"/>
        </a:spcAft>
        <a:buClr>
          <a:srgbClr val="CC0000"/>
        </a:buClr>
        <a:buSzPct val="12000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rgbClr val="0000CC"/>
        </a:buClr>
        <a:buFont typeface="Wingdings"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rgbClr val="339966"/>
        </a:buClr>
        <a:buChar char="o"/>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en.wikipedia.org/wiki/Image:Northsouth.pn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Microsoft_Office_Excel_97-2003_Worksheet2.xls"/></Relationships>
</file>

<file path=ppt/slides/_rels/slide3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hyperlink" Target="http://www.gapminder.org/world/" TargetMode="Externa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Microsoft_Office_Excel_97-2003_Worksheet3.xls"/></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ctrTitle"/>
          </p:nvPr>
        </p:nvSpPr>
        <p:spPr/>
        <p:txBody>
          <a:bodyPr/>
          <a:lstStyle/>
          <a:p>
            <a:pPr eaLnBrk="1" hangingPunct="1">
              <a:defRPr/>
            </a:pPr>
            <a:r>
              <a:rPr lang="en-GB" smtClean="0"/>
              <a:t>Development indicators</a:t>
            </a:r>
          </a:p>
        </p:txBody>
      </p:sp>
      <p:sp>
        <p:nvSpPr>
          <p:cNvPr id="6147" name="Rectangle 3"/>
          <p:cNvSpPr>
            <a:spLocks noGrp="1" noChangeArrowheads="1"/>
          </p:cNvSpPr>
          <p:nvPr>
            <p:ph type="subTitle" idx="1"/>
          </p:nvPr>
        </p:nvSpPr>
        <p:spPr/>
        <p:txBody>
          <a:bodyPr/>
          <a:lstStyle/>
          <a:p>
            <a:pPr eaLnBrk="1" hangingPunct="1"/>
            <a:r>
              <a:rPr lang="en-GB" dirty="0" smtClean="0"/>
              <a:t>And what they tell us?</a:t>
            </a:r>
          </a:p>
          <a:p>
            <a:pPr eaLnBrk="1" hangingPunct="1"/>
            <a:r>
              <a:rPr lang="en-GB" dirty="0" smtClean="0"/>
              <a:t>APHG – </a:t>
            </a:r>
            <a:r>
              <a:rPr lang="en-GB" dirty="0" smtClean="0"/>
              <a:t>Jenkins</a:t>
            </a:r>
            <a:endParaRPr lang="en-GB"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p:spPr>
        <p:txBody>
          <a:bodyPr/>
          <a:lstStyle/>
          <a:p>
            <a:fld id="{BDCDF11B-5C48-4896-B841-5A26947BD4C4}" type="slidenum">
              <a:rPr lang="en-GB"/>
              <a:pPr/>
              <a:t>10</a:t>
            </a:fld>
            <a:endParaRPr lang="en-GB"/>
          </a:p>
        </p:txBody>
      </p:sp>
      <p:sp>
        <p:nvSpPr>
          <p:cNvPr id="71682" name="Rectangle 2"/>
          <p:cNvSpPr>
            <a:spLocks noGrp="1" noChangeArrowheads="1"/>
          </p:cNvSpPr>
          <p:nvPr>
            <p:ph type="title"/>
          </p:nvPr>
        </p:nvSpPr>
        <p:spPr>
          <a:xfrm>
            <a:off x="179388" y="274638"/>
            <a:ext cx="8785225" cy="1138237"/>
          </a:xfrm>
        </p:spPr>
        <p:txBody>
          <a:bodyPr/>
          <a:lstStyle/>
          <a:p>
            <a:pPr eaLnBrk="1" hangingPunct="1">
              <a:defRPr/>
            </a:pPr>
            <a:r>
              <a:rPr lang="en-GB" sz="3600" dirty="0" smtClean="0"/>
              <a:t>A definition of development</a:t>
            </a:r>
          </a:p>
        </p:txBody>
      </p:sp>
      <p:sp>
        <p:nvSpPr>
          <p:cNvPr id="12292" name="Rectangle 3"/>
          <p:cNvSpPr>
            <a:spLocks noGrp="1" noChangeArrowheads="1"/>
          </p:cNvSpPr>
          <p:nvPr>
            <p:ph type="body" idx="1"/>
          </p:nvPr>
        </p:nvSpPr>
        <p:spPr>
          <a:xfrm>
            <a:off x="250825" y="1628775"/>
            <a:ext cx="8713788" cy="4895850"/>
          </a:xfrm>
        </p:spPr>
        <p:txBody>
          <a:bodyPr/>
          <a:lstStyle/>
          <a:p>
            <a:pPr eaLnBrk="1" hangingPunct="1">
              <a:lnSpc>
                <a:spcPct val="90000"/>
              </a:lnSpc>
            </a:pPr>
            <a:r>
              <a:rPr lang="en-GB" sz="2800" smtClean="0"/>
              <a:t>Development is the improvements in standard of living and quality of life that follow on from a country becoming richer.</a:t>
            </a:r>
          </a:p>
          <a:p>
            <a:pPr eaLnBrk="1" hangingPunct="1">
              <a:lnSpc>
                <a:spcPct val="90000"/>
              </a:lnSpc>
            </a:pPr>
            <a:r>
              <a:rPr lang="en-GB" sz="2800" smtClean="0"/>
              <a:t>In other words, the country needs the money, but how it is shared and spent affects the level of development a lot.</a:t>
            </a:r>
          </a:p>
          <a:p>
            <a:pPr eaLnBrk="1" hangingPunct="1">
              <a:lnSpc>
                <a:spcPct val="90000"/>
              </a:lnSpc>
            </a:pPr>
            <a:r>
              <a:rPr lang="en-GB" sz="2800" smtClean="0"/>
              <a:t>We are going to look at:</a:t>
            </a:r>
          </a:p>
          <a:p>
            <a:pPr eaLnBrk="1" hangingPunct="1">
              <a:lnSpc>
                <a:spcPct val="90000"/>
              </a:lnSpc>
            </a:pPr>
            <a:r>
              <a:rPr lang="en-GB" sz="2800" smtClean="0"/>
              <a:t>Different development indicators</a:t>
            </a:r>
          </a:p>
          <a:p>
            <a:pPr eaLnBrk="1" hangingPunct="1">
              <a:lnSpc>
                <a:spcPct val="90000"/>
              </a:lnSpc>
            </a:pPr>
            <a:r>
              <a:rPr lang="en-GB" sz="2800" smtClean="0"/>
              <a:t>How a realistic measure of economic development has been created by the UN</a:t>
            </a:r>
          </a:p>
          <a:p>
            <a:pPr eaLnBrk="1" hangingPunct="1">
              <a:lnSpc>
                <a:spcPct val="90000"/>
              </a:lnSpc>
            </a:pPr>
            <a:r>
              <a:rPr lang="en-GB" sz="2800" smtClean="0"/>
              <a:t>The development in 3 particular countries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p:spPr>
        <p:txBody>
          <a:bodyPr/>
          <a:lstStyle/>
          <a:p>
            <a:fld id="{93C1DC59-ED79-4E6E-B9AC-9CC0E066C11B}" type="slidenum">
              <a:rPr lang="en-GB"/>
              <a:pPr/>
              <a:t>11</a:t>
            </a:fld>
            <a:endParaRPr lang="en-GB"/>
          </a:p>
        </p:txBody>
      </p:sp>
      <p:sp>
        <p:nvSpPr>
          <p:cNvPr id="72706" name="Rectangle 2"/>
          <p:cNvSpPr>
            <a:spLocks noGrp="1" noChangeArrowheads="1"/>
          </p:cNvSpPr>
          <p:nvPr>
            <p:ph type="title"/>
          </p:nvPr>
        </p:nvSpPr>
        <p:spPr/>
        <p:txBody>
          <a:bodyPr/>
          <a:lstStyle/>
          <a:p>
            <a:pPr eaLnBrk="1" hangingPunct="1">
              <a:defRPr/>
            </a:pPr>
            <a:r>
              <a:rPr lang="en-GB" smtClean="0"/>
              <a:t>Development indicators</a:t>
            </a:r>
          </a:p>
        </p:txBody>
      </p:sp>
      <p:sp>
        <p:nvSpPr>
          <p:cNvPr id="13316" name="Rectangle 3"/>
          <p:cNvSpPr>
            <a:spLocks noGrp="1" noChangeArrowheads="1"/>
          </p:cNvSpPr>
          <p:nvPr>
            <p:ph type="body" idx="1"/>
          </p:nvPr>
        </p:nvSpPr>
        <p:spPr>
          <a:xfrm>
            <a:off x="285750" y="1071563"/>
            <a:ext cx="8713788" cy="5256212"/>
          </a:xfrm>
        </p:spPr>
        <p:txBody>
          <a:bodyPr/>
          <a:lstStyle/>
          <a:p>
            <a:pPr eaLnBrk="1" hangingPunct="1"/>
            <a:r>
              <a:rPr lang="en-GB" smtClean="0"/>
              <a:t>Beginning in 1990, The UN has annually produced over 30 tables containing more than 200 indicators.</a:t>
            </a:r>
          </a:p>
          <a:p>
            <a:pPr eaLnBrk="1" hangingPunct="1"/>
            <a:r>
              <a:rPr lang="en-GB" smtClean="0"/>
              <a:t>These are grouped together by topic, e.g. poverty, trade, gender issues</a:t>
            </a:r>
          </a:p>
          <a:p>
            <a:pPr eaLnBrk="1" hangingPunct="1"/>
            <a:r>
              <a:rPr lang="en-GB" smtClean="0"/>
              <a:t>This is far too many! So we will look at a few representative ones under the headings of </a:t>
            </a:r>
          </a:p>
          <a:p>
            <a:pPr lvl="1" eaLnBrk="1" hangingPunct="1"/>
            <a:r>
              <a:rPr lang="en-GB" smtClean="0"/>
              <a:t>Economic</a:t>
            </a:r>
          </a:p>
          <a:p>
            <a:pPr lvl="1" eaLnBrk="1" hangingPunct="1"/>
            <a:r>
              <a:rPr lang="en-GB" smtClean="0"/>
              <a:t>Population</a:t>
            </a:r>
          </a:p>
          <a:p>
            <a:pPr lvl="1" eaLnBrk="1" hangingPunct="1"/>
            <a:r>
              <a:rPr lang="en-GB" smtClean="0"/>
              <a:t>Social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a:defRPr/>
            </a:pPr>
            <a:r>
              <a:rPr lang="en-US" dirty="0">
                <a:solidFill>
                  <a:schemeClr val="tx1"/>
                </a:solidFill>
              </a:rPr>
              <a:t>Core Periphery </a:t>
            </a:r>
            <a:r>
              <a:rPr lang="en-US" dirty="0" smtClean="0">
                <a:solidFill>
                  <a:schemeClr val="tx1"/>
                </a:solidFill>
              </a:rPr>
              <a:t>Model (</a:t>
            </a:r>
            <a:r>
              <a:rPr lang="en-US" dirty="0" err="1" smtClean="0"/>
              <a:t>Wallerstein</a:t>
            </a:r>
            <a:r>
              <a:rPr lang="en-US" dirty="0" smtClean="0"/>
              <a:t>)</a:t>
            </a:r>
            <a:endParaRPr lang="en-US" dirty="0">
              <a:solidFill>
                <a:schemeClr val="tx1"/>
              </a:solidFill>
            </a:endParaRPr>
          </a:p>
        </p:txBody>
      </p:sp>
      <p:sp>
        <p:nvSpPr>
          <p:cNvPr id="14339" name="Rectangle 3"/>
          <p:cNvSpPr>
            <a:spLocks noGrp="1" noChangeArrowheads="1"/>
          </p:cNvSpPr>
          <p:nvPr>
            <p:ph type="body" idx="1"/>
          </p:nvPr>
        </p:nvSpPr>
        <p:spPr/>
        <p:txBody>
          <a:bodyPr/>
          <a:lstStyle/>
          <a:p>
            <a:pPr>
              <a:lnSpc>
                <a:spcPct val="90000"/>
              </a:lnSpc>
            </a:pPr>
            <a:r>
              <a:rPr lang="en-US" dirty="0" smtClean="0"/>
              <a:t>Scholars argued for this new approach</a:t>
            </a:r>
          </a:p>
          <a:p>
            <a:pPr>
              <a:lnSpc>
                <a:spcPct val="90000"/>
              </a:lnSpc>
            </a:pPr>
            <a:r>
              <a:rPr lang="en-US" dirty="0" smtClean="0"/>
              <a:t>Sensitive to geographical differences and the relationships among development processes occurring in different places</a:t>
            </a:r>
          </a:p>
          <a:p>
            <a:pPr>
              <a:lnSpc>
                <a:spcPct val="90000"/>
              </a:lnSpc>
            </a:pPr>
            <a:r>
              <a:rPr lang="en-US" dirty="0" smtClean="0"/>
              <a:t>Focuses on economic </a:t>
            </a:r>
            <a:r>
              <a:rPr lang="en-US" dirty="0" smtClean="0"/>
              <a:t>relationships. </a:t>
            </a:r>
            <a:endParaRPr lang="en-US" dirty="0" smtClean="0"/>
          </a:p>
          <a:p>
            <a:pPr lvl="1">
              <a:lnSpc>
                <a:spcPct val="90000"/>
              </a:lnSpc>
            </a:pPr>
            <a:r>
              <a:rPr lang="en-US" dirty="0" smtClean="0"/>
              <a:t>Core</a:t>
            </a:r>
          </a:p>
          <a:p>
            <a:pPr lvl="1">
              <a:lnSpc>
                <a:spcPct val="90000"/>
              </a:lnSpc>
            </a:pPr>
            <a:r>
              <a:rPr lang="en-US" dirty="0" smtClean="0"/>
              <a:t>Periphery</a:t>
            </a:r>
          </a:p>
          <a:p>
            <a:pPr lvl="1">
              <a:lnSpc>
                <a:spcPct val="90000"/>
              </a:lnSpc>
            </a:pPr>
            <a:r>
              <a:rPr lang="en-US" dirty="0" smtClean="0"/>
              <a:t>Semi periphery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a:defRPr/>
            </a:pPr>
            <a:r>
              <a:rPr lang="en-US" dirty="0">
                <a:solidFill>
                  <a:schemeClr val="tx1"/>
                </a:solidFill>
              </a:rPr>
              <a:t>Core Periphery Model</a:t>
            </a:r>
          </a:p>
        </p:txBody>
      </p:sp>
      <p:sp>
        <p:nvSpPr>
          <p:cNvPr id="15363" name="Rectangle 3"/>
          <p:cNvSpPr>
            <a:spLocks noGrp="1" noChangeArrowheads="1"/>
          </p:cNvSpPr>
          <p:nvPr>
            <p:ph type="body" idx="1"/>
          </p:nvPr>
        </p:nvSpPr>
        <p:spPr/>
        <p:txBody>
          <a:bodyPr/>
          <a:lstStyle/>
          <a:p>
            <a:pPr>
              <a:lnSpc>
                <a:spcPct val="90000"/>
              </a:lnSpc>
            </a:pPr>
            <a:r>
              <a:rPr lang="en-US" smtClean="0"/>
              <a:t>Core Regions</a:t>
            </a:r>
          </a:p>
          <a:p>
            <a:pPr lvl="1">
              <a:lnSpc>
                <a:spcPct val="90000"/>
              </a:lnSpc>
            </a:pPr>
            <a:r>
              <a:rPr lang="en-US" smtClean="0"/>
              <a:t>High levels of socioeconomic prosperity</a:t>
            </a:r>
          </a:p>
          <a:p>
            <a:pPr lvl="1">
              <a:lnSpc>
                <a:spcPct val="90000"/>
              </a:lnSpc>
            </a:pPr>
            <a:r>
              <a:rPr lang="en-US" smtClean="0"/>
              <a:t>Dominant players in global economic game</a:t>
            </a:r>
          </a:p>
          <a:p>
            <a:pPr lvl="1">
              <a:lnSpc>
                <a:spcPct val="90000"/>
              </a:lnSpc>
            </a:pPr>
            <a:endParaRPr lang="en-US" smtClean="0"/>
          </a:p>
          <a:p>
            <a:pPr lvl="1">
              <a:lnSpc>
                <a:spcPct val="90000"/>
              </a:lnSpc>
              <a:buFont typeface="Wingdings" pitchFamily="2" charset="2"/>
              <a:buChar char="q"/>
            </a:pPr>
            <a:r>
              <a:rPr lang="en-US" smtClean="0"/>
              <a:t>Anglo America HDI .94</a:t>
            </a:r>
          </a:p>
          <a:p>
            <a:pPr lvl="1">
              <a:lnSpc>
                <a:spcPct val="90000"/>
              </a:lnSpc>
              <a:buFont typeface="Wingdings" pitchFamily="2" charset="2"/>
              <a:buChar char="q"/>
            </a:pPr>
            <a:r>
              <a:rPr lang="en-US" smtClean="0"/>
              <a:t>Japan and the South Pacific HDI .93</a:t>
            </a:r>
          </a:p>
          <a:p>
            <a:pPr lvl="1">
              <a:lnSpc>
                <a:spcPct val="90000"/>
              </a:lnSpc>
              <a:buFont typeface="Wingdings" pitchFamily="2" charset="2"/>
              <a:buChar char="q"/>
            </a:pPr>
            <a:r>
              <a:rPr lang="en-US" smtClean="0"/>
              <a:t>Western Europe HDI .92</a:t>
            </a:r>
          </a:p>
          <a:p>
            <a:pPr lvl="1">
              <a:lnSpc>
                <a:spcPct val="90000"/>
              </a:lnSpc>
              <a:buFont typeface="Wingdings" pitchFamily="2" charset="2"/>
              <a:buChar char="q"/>
            </a:pPr>
            <a:r>
              <a:rPr lang="en-US" smtClean="0"/>
              <a:t>Eastern Europe HDI .78	</a:t>
            </a:r>
          </a:p>
          <a:p>
            <a:pPr lvl="1">
              <a:lnSpc>
                <a:spcPct val="90000"/>
              </a:lnSpc>
            </a:pPr>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defRPr/>
            </a:pPr>
            <a:r>
              <a:rPr lang="en-US" dirty="0">
                <a:solidFill>
                  <a:schemeClr val="tx1"/>
                </a:solidFill>
              </a:rPr>
              <a:t>Core Periphery Model</a:t>
            </a:r>
          </a:p>
        </p:txBody>
      </p:sp>
      <p:sp>
        <p:nvSpPr>
          <p:cNvPr id="16387" name="Rectangle 3"/>
          <p:cNvSpPr>
            <a:spLocks noGrp="1" noChangeArrowheads="1"/>
          </p:cNvSpPr>
          <p:nvPr>
            <p:ph type="body" idx="1"/>
          </p:nvPr>
        </p:nvSpPr>
        <p:spPr/>
        <p:txBody>
          <a:bodyPr/>
          <a:lstStyle/>
          <a:p>
            <a:r>
              <a:rPr lang="en-US" smtClean="0"/>
              <a:t>Periphery</a:t>
            </a:r>
          </a:p>
          <a:p>
            <a:pPr lvl="1"/>
            <a:r>
              <a:rPr lang="en-US" smtClean="0"/>
              <a:t>Poor regions</a:t>
            </a:r>
          </a:p>
          <a:p>
            <a:pPr lvl="1"/>
            <a:r>
              <a:rPr lang="en-US" smtClean="0"/>
              <a:t>Dependent on the core</a:t>
            </a:r>
          </a:p>
          <a:p>
            <a:pPr lvl="1"/>
            <a:r>
              <a:rPr lang="en-US" smtClean="0"/>
              <a:t>Do not have much control over their own affairs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a:defRPr/>
            </a:pPr>
            <a:r>
              <a:rPr lang="en-US" dirty="0">
                <a:solidFill>
                  <a:schemeClr val="tx1"/>
                </a:solidFill>
              </a:rPr>
              <a:t>Periphery Regions</a:t>
            </a:r>
          </a:p>
        </p:txBody>
      </p:sp>
      <p:sp>
        <p:nvSpPr>
          <p:cNvPr id="17411" name="Rectangle 3"/>
          <p:cNvSpPr>
            <a:spLocks noGrp="1" noChangeArrowheads="1"/>
          </p:cNvSpPr>
          <p:nvPr>
            <p:ph type="body" idx="1"/>
          </p:nvPr>
        </p:nvSpPr>
        <p:spPr/>
        <p:txBody>
          <a:bodyPr/>
          <a:lstStyle/>
          <a:p>
            <a:pPr>
              <a:buFont typeface="Wingdings" pitchFamily="2" charset="2"/>
              <a:buChar char="q"/>
            </a:pPr>
            <a:r>
              <a:rPr lang="en-US" smtClean="0"/>
              <a:t>Latin America HDI .78</a:t>
            </a:r>
          </a:p>
          <a:p>
            <a:pPr>
              <a:buFont typeface="Wingdings" pitchFamily="2" charset="2"/>
              <a:buChar char="q"/>
            </a:pPr>
            <a:r>
              <a:rPr lang="en-US" smtClean="0"/>
              <a:t>East Asia HDI .72</a:t>
            </a:r>
          </a:p>
          <a:p>
            <a:pPr>
              <a:buFont typeface="Wingdings" pitchFamily="2" charset="2"/>
              <a:buChar char="q"/>
            </a:pPr>
            <a:r>
              <a:rPr lang="en-US" smtClean="0"/>
              <a:t>Southeast Asia HDI .71</a:t>
            </a:r>
          </a:p>
          <a:p>
            <a:pPr>
              <a:buFont typeface="Wingdings" pitchFamily="2" charset="2"/>
              <a:buChar char="q"/>
            </a:pPr>
            <a:r>
              <a:rPr lang="en-US" smtClean="0"/>
              <a:t>Middle East HDI .66</a:t>
            </a:r>
          </a:p>
          <a:p>
            <a:pPr>
              <a:buFont typeface="Wingdings" pitchFamily="2" charset="2"/>
              <a:buChar char="q"/>
            </a:pPr>
            <a:r>
              <a:rPr lang="en-US" smtClean="0"/>
              <a:t>South Asia HDI .58</a:t>
            </a:r>
          </a:p>
          <a:p>
            <a:pPr>
              <a:buFont typeface="Wingdings" pitchFamily="2" charset="2"/>
              <a:buChar char="q"/>
            </a:pPr>
            <a:r>
              <a:rPr lang="en-US" smtClean="0"/>
              <a:t>Sub Saharan Africa HDI .47</a:t>
            </a:r>
          </a:p>
          <a:p>
            <a:pPr>
              <a:buFontTx/>
              <a:buNone/>
            </a:pPr>
            <a:endParaRPr lang="en-US" smtClean="0"/>
          </a:p>
          <a:p>
            <a:endParaRPr 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a:defRPr/>
            </a:pPr>
            <a:r>
              <a:rPr lang="en-US" dirty="0">
                <a:solidFill>
                  <a:schemeClr val="tx1"/>
                </a:solidFill>
              </a:rPr>
              <a:t>Core Periphery Model</a:t>
            </a:r>
          </a:p>
        </p:txBody>
      </p:sp>
      <p:sp>
        <p:nvSpPr>
          <p:cNvPr id="18435" name="Rectangle 3"/>
          <p:cNvSpPr>
            <a:spLocks noGrp="1" noChangeArrowheads="1"/>
          </p:cNvSpPr>
          <p:nvPr>
            <p:ph type="body" idx="1"/>
          </p:nvPr>
        </p:nvSpPr>
        <p:spPr/>
        <p:txBody>
          <a:bodyPr/>
          <a:lstStyle/>
          <a:p>
            <a:r>
              <a:rPr lang="en-US" smtClean="0"/>
              <a:t>Semi Periphery	</a:t>
            </a:r>
          </a:p>
          <a:p>
            <a:pPr lvl="1"/>
            <a:r>
              <a:rPr lang="en-US" smtClean="0"/>
              <a:t>Regions that exert more power than periphery regions</a:t>
            </a:r>
          </a:p>
          <a:p>
            <a:pPr lvl="1"/>
            <a:r>
              <a:rPr lang="en-US" smtClean="0"/>
              <a:t>Dominated to some degree by core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defRPr/>
            </a:pPr>
            <a:r>
              <a:rPr lang="en-US" dirty="0">
                <a:solidFill>
                  <a:schemeClr val="tx1"/>
                </a:solidFill>
              </a:rPr>
              <a:t>The North South Divide</a:t>
            </a:r>
          </a:p>
        </p:txBody>
      </p:sp>
      <p:pic>
        <p:nvPicPr>
          <p:cNvPr id="19459" name="Picture 5" descr="A visual representation of the global North-South divide, showing that the divide is not simply a matter of location in one of the geographical hemispheres.">
            <a:hlinkClick r:id="rId2" tooltip="A visual representation of the global North-South divide, showing that the divide is not simply a matter of location in one of the geographical hemispheres."/>
          </p:cNvPr>
          <p:cNvPicPr>
            <a:picLocks noGrp="1" noChangeAspect="1" noChangeArrowheads="1"/>
          </p:cNvPicPr>
          <p:nvPr>
            <p:ph idx="1"/>
          </p:nvPr>
        </p:nvPicPr>
        <p:blipFill>
          <a:blip r:embed="rId3" cstate="print"/>
          <a:srcRect/>
          <a:stretch>
            <a:fillRect/>
          </a:stretch>
        </p:blipFill>
        <p:spPr>
          <a:xfrm>
            <a:off x="381000" y="1600200"/>
            <a:ext cx="8458200" cy="3919538"/>
          </a:xfrm>
        </p:spPr>
      </p:pic>
      <p:sp>
        <p:nvSpPr>
          <p:cNvPr id="19460" name="Text Box 7"/>
          <p:cNvSpPr txBox="1">
            <a:spLocks noChangeArrowheads="1"/>
          </p:cNvSpPr>
          <p:nvPr/>
        </p:nvSpPr>
        <p:spPr bwMode="auto">
          <a:xfrm>
            <a:off x="212725" y="5603875"/>
            <a:ext cx="8931275" cy="923925"/>
          </a:xfrm>
          <a:prstGeom prst="rect">
            <a:avLst/>
          </a:prstGeom>
          <a:noFill/>
          <a:ln w="9525">
            <a:noFill/>
            <a:miter lim="800000"/>
            <a:headEnd/>
            <a:tailEnd/>
          </a:ln>
        </p:spPr>
        <p:txBody>
          <a:bodyPr>
            <a:spAutoFit/>
          </a:bodyPr>
          <a:lstStyle/>
          <a:p>
            <a:r>
              <a:rPr lang="en-US">
                <a:solidFill>
                  <a:schemeClr val="bg1"/>
                </a:solidFill>
              </a:rPr>
              <a:t>Based on the 1980’s Brandt Report.  Suggested a simplified world contrast of </a:t>
            </a:r>
            <a:r>
              <a:rPr lang="en-US"/>
              <a:t>development and undevelopment based on degree of industrialization and per capita wealth.</a:t>
            </a:r>
          </a:p>
        </p:txBody>
      </p:sp>
      <p:sp>
        <p:nvSpPr>
          <p:cNvPr id="19461" name="Rectangle 8"/>
          <p:cNvSpPr>
            <a:spLocks noChangeArrowheads="1"/>
          </p:cNvSpPr>
          <p:nvPr/>
        </p:nvSpPr>
        <p:spPr bwMode="auto">
          <a:xfrm>
            <a:off x="2286000" y="5029200"/>
            <a:ext cx="6415088" cy="457200"/>
          </a:xfrm>
          <a:prstGeom prst="rect">
            <a:avLst/>
          </a:prstGeom>
          <a:noFill/>
          <a:ln w="9525">
            <a:noFill/>
            <a:miter lim="800000"/>
            <a:headEnd/>
            <a:tailEnd/>
          </a:ln>
        </p:spPr>
        <p:txBody>
          <a:bodyPr wrap="none">
            <a:spAutoFit/>
          </a:bodyPr>
          <a:lstStyle/>
          <a:p>
            <a:r>
              <a:rPr lang="en-US"/>
              <a:t>http://en.wikipedia.org/wiki/Image:Northsouth.png</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nvPr>
        </p:nvSpPr>
        <p:spPr>
          <a:noFill/>
        </p:spPr>
        <p:txBody>
          <a:bodyPr/>
          <a:lstStyle/>
          <a:p>
            <a:fld id="{8035D92D-1FDD-4489-8AF7-130EDA6C1FE9}" type="slidenum">
              <a:rPr lang="en-GB"/>
              <a:pPr/>
              <a:t>18</a:t>
            </a:fld>
            <a:endParaRPr lang="en-GB"/>
          </a:p>
        </p:txBody>
      </p:sp>
      <p:sp>
        <p:nvSpPr>
          <p:cNvPr id="73730" name="Rectangle 2"/>
          <p:cNvSpPr>
            <a:spLocks noGrp="1" noChangeArrowheads="1"/>
          </p:cNvSpPr>
          <p:nvPr>
            <p:ph type="title"/>
          </p:nvPr>
        </p:nvSpPr>
        <p:spPr>
          <a:xfrm>
            <a:off x="179388" y="115888"/>
            <a:ext cx="8785225" cy="633412"/>
          </a:xfrm>
        </p:spPr>
        <p:txBody>
          <a:bodyPr/>
          <a:lstStyle/>
          <a:p>
            <a:pPr eaLnBrk="1" hangingPunct="1">
              <a:defRPr/>
            </a:pPr>
            <a:r>
              <a:rPr lang="en-GB" sz="3600" smtClean="0"/>
              <a:t>Economic Indicators</a:t>
            </a:r>
          </a:p>
        </p:txBody>
      </p:sp>
      <p:pic>
        <p:nvPicPr>
          <p:cNvPr id="20484" name="Picture 4"/>
          <p:cNvPicPr>
            <a:picLocks noChangeAspect="1" noChangeArrowheads="1"/>
          </p:cNvPicPr>
          <p:nvPr/>
        </p:nvPicPr>
        <p:blipFill>
          <a:blip r:embed="rId3" cstate="print"/>
          <a:srcRect l="16060"/>
          <a:stretch>
            <a:fillRect/>
          </a:stretch>
        </p:blipFill>
        <p:spPr bwMode="auto">
          <a:xfrm>
            <a:off x="323850" y="908050"/>
            <a:ext cx="6840538" cy="4025900"/>
          </a:xfrm>
          <a:prstGeom prst="rect">
            <a:avLst/>
          </a:prstGeom>
          <a:noFill/>
          <a:ln w="9525">
            <a:noFill/>
            <a:miter lim="800000"/>
            <a:headEnd/>
            <a:tailEnd/>
          </a:ln>
        </p:spPr>
      </p:pic>
      <p:sp>
        <p:nvSpPr>
          <p:cNvPr id="20485" name="AutoShape 5"/>
          <p:cNvSpPr>
            <a:spLocks noChangeArrowheads="1"/>
          </p:cNvSpPr>
          <p:nvPr/>
        </p:nvSpPr>
        <p:spPr bwMode="auto">
          <a:xfrm>
            <a:off x="7164388" y="1628775"/>
            <a:ext cx="1800225" cy="3600450"/>
          </a:xfrm>
          <a:prstGeom prst="wedgeRoundRectCallout">
            <a:avLst>
              <a:gd name="adj1" fmla="val -59083"/>
              <a:gd name="adj2" fmla="val 37875"/>
              <a:gd name="adj3" fmla="val 16667"/>
            </a:avLst>
          </a:prstGeom>
          <a:solidFill>
            <a:schemeClr val="accent1"/>
          </a:solidFill>
          <a:ln w="9525">
            <a:solidFill>
              <a:schemeClr val="tx1"/>
            </a:solidFill>
            <a:miter lim="800000"/>
            <a:headEnd/>
            <a:tailEnd/>
          </a:ln>
        </p:spPr>
        <p:txBody>
          <a:bodyPr/>
          <a:lstStyle/>
          <a:p>
            <a:pPr algn="ctr"/>
            <a:r>
              <a:rPr lang="en-GB" sz="2400"/>
              <a:t>Which do you think these countries are:</a:t>
            </a:r>
          </a:p>
          <a:p>
            <a:pPr algn="ctr"/>
            <a:r>
              <a:rPr lang="en-GB" sz="2400"/>
              <a:t>MEDCs, NICs, LEDCs, LLEDCs?</a:t>
            </a:r>
          </a:p>
        </p:txBody>
      </p:sp>
      <p:sp>
        <p:nvSpPr>
          <p:cNvPr id="20486" name="AutoShape 6"/>
          <p:cNvSpPr>
            <a:spLocks noChangeArrowheads="1"/>
          </p:cNvSpPr>
          <p:nvPr/>
        </p:nvSpPr>
        <p:spPr bwMode="auto">
          <a:xfrm>
            <a:off x="179388" y="5229225"/>
            <a:ext cx="8729662" cy="1452563"/>
          </a:xfrm>
          <a:prstGeom prst="roundRect">
            <a:avLst>
              <a:gd name="adj" fmla="val 16667"/>
            </a:avLst>
          </a:prstGeom>
          <a:solidFill>
            <a:srgbClr val="FEFACA"/>
          </a:solidFill>
          <a:ln w="9525">
            <a:solidFill>
              <a:schemeClr val="tx1"/>
            </a:solidFill>
            <a:round/>
            <a:headEnd/>
            <a:tailEnd/>
          </a:ln>
        </p:spPr>
        <p:txBody>
          <a:bodyPr anchor="ctr">
            <a:spAutoFit/>
          </a:bodyPr>
          <a:lstStyle/>
          <a:p>
            <a:pPr algn="ctr"/>
            <a:r>
              <a:rPr lang="en-GB" sz="2000"/>
              <a:t>As we will see, your text, other sources and me have slightly different ideas on this! And as the world economy and general situation changes, so do individual countries – so don’t worry about finding THE right answer – there isn’t one!</a:t>
            </a:r>
          </a:p>
        </p:txBody>
      </p:sp>
      <p:sp>
        <p:nvSpPr>
          <p:cNvPr id="20487" name="AutoShape 7"/>
          <p:cNvSpPr>
            <a:spLocks noChangeArrowheads="1"/>
          </p:cNvSpPr>
          <p:nvPr/>
        </p:nvSpPr>
        <p:spPr bwMode="auto">
          <a:xfrm>
            <a:off x="7313613" y="233363"/>
            <a:ext cx="1719262" cy="777875"/>
          </a:xfrm>
          <a:prstGeom prst="roundRect">
            <a:avLst>
              <a:gd name="adj" fmla="val 16667"/>
            </a:avLst>
          </a:prstGeom>
          <a:solidFill>
            <a:srgbClr val="FDDCCF"/>
          </a:solidFill>
          <a:ln w="9525">
            <a:solidFill>
              <a:schemeClr val="tx1"/>
            </a:solidFill>
            <a:round/>
            <a:headEnd/>
            <a:tailEnd/>
          </a:ln>
        </p:spPr>
        <p:txBody>
          <a:bodyPr anchor="ctr">
            <a:spAutoFit/>
          </a:bodyPr>
          <a:lstStyle/>
          <a:p>
            <a:pPr algn="ctr"/>
            <a:r>
              <a:rPr lang="en-GB" sz="2000"/>
              <a:t>These are 2007 figures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p:spPr>
        <p:txBody>
          <a:bodyPr/>
          <a:lstStyle/>
          <a:p>
            <a:fld id="{E355157C-328F-422E-802C-8916F756991D}" type="slidenum">
              <a:rPr lang="en-GB"/>
              <a:pPr/>
              <a:t>19</a:t>
            </a:fld>
            <a:endParaRPr lang="en-GB"/>
          </a:p>
        </p:txBody>
      </p:sp>
      <p:sp>
        <p:nvSpPr>
          <p:cNvPr id="21507" name="Rectangle 3"/>
          <p:cNvSpPr>
            <a:spLocks noGrp="1" noChangeArrowheads="1"/>
          </p:cNvSpPr>
          <p:nvPr>
            <p:ph type="body" idx="1"/>
          </p:nvPr>
        </p:nvSpPr>
        <p:spPr>
          <a:xfrm>
            <a:off x="179388" y="3644900"/>
            <a:ext cx="8713787" cy="3024188"/>
          </a:xfrm>
        </p:spPr>
        <p:txBody>
          <a:bodyPr/>
          <a:lstStyle/>
          <a:p>
            <a:pPr eaLnBrk="1" hangingPunct="1">
              <a:lnSpc>
                <a:spcPct val="90000"/>
              </a:lnSpc>
            </a:pPr>
            <a:r>
              <a:rPr lang="en-GB" sz="2400" smtClean="0"/>
              <a:t>The GDP is the best known but as we have seen it has its limitations even though it does tell of something</a:t>
            </a:r>
          </a:p>
          <a:p>
            <a:pPr eaLnBrk="1" hangingPunct="1">
              <a:lnSpc>
                <a:spcPct val="90000"/>
              </a:lnSpc>
            </a:pPr>
            <a:r>
              <a:rPr lang="en-GB" sz="2400" smtClean="0"/>
              <a:t>Qu1: Why is electricity consumption used as an economic indicator – it is not just about electric lights in the home!</a:t>
            </a:r>
          </a:p>
          <a:p>
            <a:pPr eaLnBrk="1" hangingPunct="1">
              <a:lnSpc>
                <a:spcPct val="90000"/>
              </a:lnSpc>
            </a:pPr>
            <a:r>
              <a:rPr lang="en-GB" sz="2400" smtClean="0"/>
              <a:t>Qu 2: If the GDP=$100, Sweden buys imports for $35 and sells exports for $40 – so it gets richer – what is happening to each country?</a:t>
            </a:r>
          </a:p>
        </p:txBody>
      </p:sp>
      <p:pic>
        <p:nvPicPr>
          <p:cNvPr id="21508" name="Picture 5"/>
          <p:cNvPicPr>
            <a:picLocks noChangeAspect="1" noChangeArrowheads="1"/>
          </p:cNvPicPr>
          <p:nvPr/>
        </p:nvPicPr>
        <p:blipFill>
          <a:blip r:embed="rId3" cstate="print"/>
          <a:srcRect l="16147"/>
          <a:stretch>
            <a:fillRect/>
          </a:stretch>
        </p:blipFill>
        <p:spPr bwMode="auto">
          <a:xfrm>
            <a:off x="1692275" y="115888"/>
            <a:ext cx="5976938" cy="35210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defRPr/>
            </a:pPr>
            <a:r>
              <a:rPr lang="en-US" dirty="0">
                <a:solidFill>
                  <a:schemeClr val="tx1"/>
                </a:solidFill>
              </a:rPr>
              <a:t>What does development look like?</a:t>
            </a:r>
          </a:p>
        </p:txBody>
      </p:sp>
      <p:graphicFrame>
        <p:nvGraphicFramePr>
          <p:cNvPr id="1026" name="Object 2"/>
          <p:cNvGraphicFramePr>
            <a:graphicFrameLocks noChangeAspect="1"/>
          </p:cNvGraphicFramePr>
          <p:nvPr/>
        </p:nvGraphicFramePr>
        <p:xfrm>
          <a:off x="684213" y="1125538"/>
          <a:ext cx="8077200" cy="4689475"/>
        </p:xfrm>
        <a:graphic>
          <a:graphicData uri="http://schemas.openxmlformats.org/presentationml/2006/ole">
            <p:oleObj spid="_x0000_s1026" name="Worksheet" r:id="rId4" imgW="10238400" imgH="3816000" progId="Excel.Sheet.8">
              <p:embed/>
            </p:oleObj>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0"/>
          </p:nvPr>
        </p:nvSpPr>
        <p:spPr>
          <a:noFill/>
        </p:spPr>
        <p:txBody>
          <a:bodyPr/>
          <a:lstStyle/>
          <a:p>
            <a:fld id="{30C7CA65-F28C-4FD0-B6E6-9BE5122CDF49}" type="slidenum">
              <a:rPr lang="en-GB"/>
              <a:pPr/>
              <a:t>20</a:t>
            </a:fld>
            <a:endParaRPr lang="en-GB"/>
          </a:p>
        </p:txBody>
      </p:sp>
      <p:sp>
        <p:nvSpPr>
          <p:cNvPr id="75778" name="Rectangle 2"/>
          <p:cNvSpPr>
            <a:spLocks noGrp="1" noChangeArrowheads="1"/>
          </p:cNvSpPr>
          <p:nvPr>
            <p:ph type="title"/>
          </p:nvPr>
        </p:nvSpPr>
        <p:spPr>
          <a:xfrm>
            <a:off x="1692275" y="188913"/>
            <a:ext cx="5256213" cy="490537"/>
          </a:xfrm>
        </p:spPr>
        <p:txBody>
          <a:bodyPr/>
          <a:lstStyle/>
          <a:p>
            <a:pPr eaLnBrk="1" hangingPunct="1">
              <a:defRPr/>
            </a:pPr>
            <a:r>
              <a:rPr lang="en-GB" sz="3600" smtClean="0"/>
              <a:t>Population indicators</a:t>
            </a:r>
          </a:p>
        </p:txBody>
      </p:sp>
      <p:sp>
        <p:nvSpPr>
          <p:cNvPr id="22532" name="Rectangle 7"/>
          <p:cNvSpPr>
            <a:spLocks noGrp="1" noChangeArrowheads="1"/>
          </p:cNvSpPr>
          <p:nvPr>
            <p:ph type="body" sz="half" idx="2"/>
          </p:nvPr>
        </p:nvSpPr>
        <p:spPr>
          <a:xfrm>
            <a:off x="323850" y="908050"/>
            <a:ext cx="2016125" cy="3960813"/>
          </a:xfrm>
        </p:spPr>
        <p:txBody>
          <a:bodyPr/>
          <a:lstStyle/>
          <a:p>
            <a:pPr marL="182563" indent="-182563" eaLnBrk="1" hangingPunct="1">
              <a:lnSpc>
                <a:spcPct val="90000"/>
              </a:lnSpc>
            </a:pPr>
            <a:r>
              <a:rPr lang="en-GB" sz="2400" smtClean="0"/>
              <a:t>Growth rate = Death rate – birth rate</a:t>
            </a:r>
          </a:p>
          <a:p>
            <a:pPr marL="182563" indent="-182563" eaLnBrk="1" hangingPunct="1">
              <a:lnSpc>
                <a:spcPct val="90000"/>
              </a:lnSpc>
            </a:pPr>
            <a:r>
              <a:rPr lang="en-GB" sz="2400" smtClean="0"/>
              <a:t>1. What do you expect the birth rate to be like in different economic groups?</a:t>
            </a:r>
          </a:p>
          <a:p>
            <a:pPr marL="182563" indent="-182563" eaLnBrk="1" hangingPunct="1">
              <a:lnSpc>
                <a:spcPct val="90000"/>
              </a:lnSpc>
            </a:pPr>
            <a:r>
              <a:rPr lang="en-GB" sz="2400" smtClean="0"/>
              <a:t>2.The death rate?</a:t>
            </a:r>
          </a:p>
        </p:txBody>
      </p:sp>
      <p:pic>
        <p:nvPicPr>
          <p:cNvPr id="22533" name="Picture 453"/>
          <p:cNvPicPr>
            <a:picLocks noChangeAspect="1" noChangeArrowheads="1"/>
          </p:cNvPicPr>
          <p:nvPr/>
        </p:nvPicPr>
        <p:blipFill>
          <a:blip r:embed="rId3" cstate="print"/>
          <a:srcRect/>
          <a:stretch>
            <a:fillRect/>
          </a:stretch>
        </p:blipFill>
        <p:spPr bwMode="auto">
          <a:xfrm>
            <a:off x="2195513" y="836613"/>
            <a:ext cx="6626225" cy="4110037"/>
          </a:xfrm>
          <a:prstGeom prst="rect">
            <a:avLst/>
          </a:prstGeom>
          <a:noFill/>
          <a:ln w="9525">
            <a:noFill/>
            <a:miter lim="800000"/>
            <a:headEnd/>
            <a:tailEnd/>
          </a:ln>
        </p:spPr>
      </p:pic>
      <p:sp>
        <p:nvSpPr>
          <p:cNvPr id="22534" name="Rectangle 454"/>
          <p:cNvSpPr>
            <a:spLocks noGrp="1" noChangeArrowheads="1"/>
          </p:cNvSpPr>
          <p:nvPr>
            <p:ph type="body" sz="half" idx="1"/>
          </p:nvPr>
        </p:nvSpPr>
        <p:spPr>
          <a:xfrm>
            <a:off x="1835150" y="5013325"/>
            <a:ext cx="6985000" cy="1439863"/>
          </a:xfrm>
        </p:spPr>
        <p:txBody>
          <a:bodyPr/>
          <a:lstStyle/>
          <a:p>
            <a:pPr eaLnBrk="1" hangingPunct="1">
              <a:lnSpc>
                <a:spcPct val="90000"/>
              </a:lnSpc>
            </a:pPr>
            <a:r>
              <a:rPr lang="en-GB" sz="2000" smtClean="0"/>
              <a:t>3. Life expectancy is a major indicator of development because it has links with all sorts of other things. What?</a:t>
            </a:r>
          </a:p>
          <a:p>
            <a:pPr eaLnBrk="1" hangingPunct="1">
              <a:lnSpc>
                <a:spcPct val="90000"/>
              </a:lnSpc>
            </a:pPr>
            <a:r>
              <a:rPr lang="en-GB" sz="2000" smtClean="0"/>
              <a:t>4. What can you say about urban populations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4"/>
          <p:cNvSpPr>
            <a:spLocks noGrp="1"/>
          </p:cNvSpPr>
          <p:nvPr>
            <p:ph type="sldNum" sz="quarter" idx="10"/>
          </p:nvPr>
        </p:nvSpPr>
        <p:spPr>
          <a:noFill/>
        </p:spPr>
        <p:txBody>
          <a:bodyPr/>
          <a:lstStyle/>
          <a:p>
            <a:fld id="{54E80259-F0E9-49CC-9E5C-25ED5A8F5798}" type="slidenum">
              <a:rPr lang="en-GB"/>
              <a:pPr/>
              <a:t>21</a:t>
            </a:fld>
            <a:endParaRPr lang="en-GB"/>
          </a:p>
        </p:txBody>
      </p:sp>
      <p:sp>
        <p:nvSpPr>
          <p:cNvPr id="77828" name="Rectangle 4"/>
          <p:cNvSpPr>
            <a:spLocks noGrp="1" noChangeArrowheads="1"/>
          </p:cNvSpPr>
          <p:nvPr>
            <p:ph type="title"/>
          </p:nvPr>
        </p:nvSpPr>
        <p:spPr>
          <a:xfrm>
            <a:off x="539750" y="188913"/>
            <a:ext cx="7416800" cy="850900"/>
          </a:xfrm>
        </p:spPr>
        <p:txBody>
          <a:bodyPr/>
          <a:lstStyle/>
          <a:p>
            <a:pPr eaLnBrk="1" hangingPunct="1">
              <a:defRPr/>
            </a:pPr>
            <a:r>
              <a:rPr lang="en-GB" smtClean="0"/>
              <a:t>Social Indicators</a:t>
            </a:r>
          </a:p>
        </p:txBody>
      </p:sp>
      <p:sp>
        <p:nvSpPr>
          <p:cNvPr id="23556" name="Rectangle 6"/>
          <p:cNvSpPr>
            <a:spLocks noGrp="1" noChangeArrowheads="1"/>
          </p:cNvSpPr>
          <p:nvPr>
            <p:ph type="body" sz="half" idx="2"/>
          </p:nvPr>
        </p:nvSpPr>
        <p:spPr>
          <a:xfrm>
            <a:off x="250825" y="4508500"/>
            <a:ext cx="8713788" cy="2016125"/>
          </a:xfrm>
        </p:spPr>
        <p:txBody>
          <a:bodyPr/>
          <a:lstStyle/>
          <a:p>
            <a:pPr eaLnBrk="1" hangingPunct="1">
              <a:lnSpc>
                <a:spcPct val="90000"/>
              </a:lnSpc>
            </a:pPr>
            <a:r>
              <a:rPr lang="en-GB" sz="2400" smtClean="0"/>
              <a:t>The gaps are left because:</a:t>
            </a:r>
          </a:p>
          <a:p>
            <a:pPr eaLnBrk="1" hangingPunct="1">
              <a:lnSpc>
                <a:spcPct val="90000"/>
              </a:lnSpc>
            </a:pPr>
            <a:r>
              <a:rPr lang="en-GB" sz="2400" smtClean="0"/>
              <a:t>Either it would cost lots to find out what we know – an answer of about 99%</a:t>
            </a:r>
          </a:p>
          <a:p>
            <a:pPr eaLnBrk="1" hangingPunct="1">
              <a:lnSpc>
                <a:spcPct val="90000"/>
              </a:lnSpc>
            </a:pPr>
            <a:r>
              <a:rPr lang="en-GB" sz="2400" smtClean="0"/>
              <a:t>Or in the case of China’s secondary education – they don’t divide it up that way</a:t>
            </a:r>
          </a:p>
          <a:p>
            <a:pPr eaLnBrk="1" hangingPunct="1">
              <a:lnSpc>
                <a:spcPct val="90000"/>
              </a:lnSpc>
              <a:buFontTx/>
              <a:buNone/>
            </a:pPr>
            <a:endParaRPr lang="en-GB" sz="2400" smtClean="0"/>
          </a:p>
        </p:txBody>
      </p:sp>
      <p:pic>
        <p:nvPicPr>
          <p:cNvPr id="23557" name="Picture 447"/>
          <p:cNvPicPr>
            <a:picLocks noChangeAspect="1" noChangeArrowheads="1"/>
          </p:cNvPicPr>
          <p:nvPr/>
        </p:nvPicPr>
        <p:blipFill>
          <a:blip r:embed="rId3" cstate="print"/>
          <a:srcRect/>
          <a:stretch>
            <a:fillRect/>
          </a:stretch>
        </p:blipFill>
        <p:spPr bwMode="auto">
          <a:xfrm>
            <a:off x="539750" y="836613"/>
            <a:ext cx="8243888" cy="35210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4"/>
          <p:cNvSpPr>
            <a:spLocks noGrp="1"/>
          </p:cNvSpPr>
          <p:nvPr>
            <p:ph type="sldNum" sz="quarter" idx="10"/>
          </p:nvPr>
        </p:nvSpPr>
        <p:spPr>
          <a:noFill/>
        </p:spPr>
        <p:txBody>
          <a:bodyPr/>
          <a:lstStyle/>
          <a:p>
            <a:fld id="{AEDA06C0-6098-40D3-92F1-6C8A11A47FCF}" type="slidenum">
              <a:rPr lang="en-GB"/>
              <a:pPr/>
              <a:t>22</a:t>
            </a:fld>
            <a:endParaRPr lang="en-GB"/>
          </a:p>
        </p:txBody>
      </p:sp>
      <p:sp>
        <p:nvSpPr>
          <p:cNvPr id="135170" name="Rectangle 2"/>
          <p:cNvSpPr>
            <a:spLocks noGrp="1" noChangeArrowheads="1"/>
          </p:cNvSpPr>
          <p:nvPr>
            <p:ph type="title"/>
          </p:nvPr>
        </p:nvSpPr>
        <p:spPr>
          <a:xfrm>
            <a:off x="539750" y="188913"/>
            <a:ext cx="7416800" cy="850900"/>
          </a:xfrm>
        </p:spPr>
        <p:txBody>
          <a:bodyPr/>
          <a:lstStyle/>
          <a:p>
            <a:pPr eaLnBrk="1" hangingPunct="1">
              <a:defRPr/>
            </a:pPr>
            <a:r>
              <a:rPr lang="en-GB" smtClean="0"/>
              <a:t>Social Indicators</a:t>
            </a:r>
          </a:p>
        </p:txBody>
      </p:sp>
      <p:sp>
        <p:nvSpPr>
          <p:cNvPr id="24580" name="Rectangle 3"/>
          <p:cNvSpPr>
            <a:spLocks noGrp="1" noChangeArrowheads="1"/>
          </p:cNvSpPr>
          <p:nvPr>
            <p:ph type="body" sz="half" idx="2"/>
          </p:nvPr>
        </p:nvSpPr>
        <p:spPr>
          <a:xfrm>
            <a:off x="250825" y="4508500"/>
            <a:ext cx="8713788" cy="2016125"/>
          </a:xfrm>
        </p:spPr>
        <p:txBody>
          <a:bodyPr/>
          <a:lstStyle/>
          <a:p>
            <a:pPr eaLnBrk="1" hangingPunct="1">
              <a:lnSpc>
                <a:spcPct val="80000"/>
              </a:lnSpc>
            </a:pPr>
            <a:r>
              <a:rPr lang="en-GB" sz="1800" smtClean="0"/>
              <a:t>The doctors per 100,00 does not say much – work out how many one doctor serves in each country – what does that tell you?</a:t>
            </a:r>
          </a:p>
          <a:p>
            <a:pPr eaLnBrk="1" hangingPunct="1">
              <a:lnSpc>
                <a:spcPct val="80000"/>
              </a:lnSpc>
            </a:pPr>
            <a:r>
              <a:rPr lang="en-GB" sz="1800" smtClean="0"/>
              <a:t>Remember: 2,200 – 3,000 calories is about the range for quite active people – less and you are hungry – more are you are likely to be obese – what do the figures tell you?</a:t>
            </a:r>
          </a:p>
          <a:p>
            <a:pPr eaLnBrk="1" hangingPunct="1">
              <a:lnSpc>
                <a:spcPct val="80000"/>
              </a:lnSpc>
            </a:pPr>
            <a:r>
              <a:rPr lang="en-GB" sz="1800" smtClean="0"/>
              <a:t>What is adult literacy like: in MEDCs &amp; NICs? In LEDCs &amp; lower?</a:t>
            </a:r>
          </a:p>
          <a:p>
            <a:pPr eaLnBrk="1" hangingPunct="1">
              <a:lnSpc>
                <a:spcPct val="80000"/>
              </a:lnSpc>
            </a:pPr>
            <a:r>
              <a:rPr lang="en-GB" sz="1800" smtClean="0"/>
              <a:t>Primary education is one of the Millennium Goals – they are not doing too bad? Not the same in secondary education??</a:t>
            </a:r>
          </a:p>
        </p:txBody>
      </p:sp>
      <p:pic>
        <p:nvPicPr>
          <p:cNvPr id="24581" name="Picture 4"/>
          <p:cNvPicPr>
            <a:picLocks noChangeAspect="1" noChangeArrowheads="1"/>
          </p:cNvPicPr>
          <p:nvPr/>
        </p:nvPicPr>
        <p:blipFill>
          <a:blip r:embed="rId3" cstate="print"/>
          <a:srcRect/>
          <a:stretch>
            <a:fillRect/>
          </a:stretch>
        </p:blipFill>
        <p:spPr bwMode="auto">
          <a:xfrm>
            <a:off x="539750" y="836613"/>
            <a:ext cx="8243888" cy="3521075"/>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0"/>
          </p:nvPr>
        </p:nvSpPr>
        <p:spPr>
          <a:noFill/>
        </p:spPr>
        <p:txBody>
          <a:bodyPr/>
          <a:lstStyle/>
          <a:p>
            <a:fld id="{7464978F-7F9C-4351-AF04-4855774BA56D}" type="slidenum">
              <a:rPr lang="en-GB"/>
              <a:pPr/>
              <a:t>23</a:t>
            </a:fld>
            <a:endParaRPr lang="en-GB"/>
          </a:p>
        </p:txBody>
      </p:sp>
      <p:sp>
        <p:nvSpPr>
          <p:cNvPr id="137218" name="Rectangle 2"/>
          <p:cNvSpPr>
            <a:spLocks noGrp="1" noChangeArrowheads="1"/>
          </p:cNvSpPr>
          <p:nvPr>
            <p:ph type="title"/>
          </p:nvPr>
        </p:nvSpPr>
        <p:spPr/>
        <p:txBody>
          <a:bodyPr/>
          <a:lstStyle/>
          <a:p>
            <a:pPr eaLnBrk="1" hangingPunct="1">
              <a:defRPr/>
            </a:pPr>
            <a:r>
              <a:rPr lang="en-GB" smtClean="0"/>
              <a:t>Individual country case studies</a:t>
            </a:r>
          </a:p>
        </p:txBody>
      </p:sp>
      <p:sp>
        <p:nvSpPr>
          <p:cNvPr id="25604" name="Rectangle 3"/>
          <p:cNvSpPr>
            <a:spLocks noGrp="1" noChangeArrowheads="1"/>
          </p:cNvSpPr>
          <p:nvPr>
            <p:ph type="body" idx="1"/>
          </p:nvPr>
        </p:nvSpPr>
        <p:spPr>
          <a:xfrm>
            <a:off x="250825" y="981075"/>
            <a:ext cx="8713788" cy="5543550"/>
          </a:xfrm>
        </p:spPr>
        <p:txBody>
          <a:bodyPr/>
          <a:lstStyle/>
          <a:p>
            <a:pPr eaLnBrk="1" hangingPunct="1">
              <a:lnSpc>
                <a:spcPct val="90000"/>
              </a:lnSpc>
            </a:pPr>
            <a:r>
              <a:rPr lang="en-GB" sz="2400" smtClean="0"/>
              <a:t>We have 2 to look at:</a:t>
            </a:r>
          </a:p>
          <a:p>
            <a:pPr eaLnBrk="1" hangingPunct="1">
              <a:lnSpc>
                <a:spcPct val="90000"/>
              </a:lnSpc>
            </a:pPr>
            <a:r>
              <a:rPr lang="en-GB" sz="2400" smtClean="0"/>
              <a:t>They are Italy and Brazil</a:t>
            </a:r>
          </a:p>
          <a:p>
            <a:pPr eaLnBrk="1" hangingPunct="1">
              <a:lnSpc>
                <a:spcPct val="90000"/>
              </a:lnSpc>
            </a:pPr>
            <a:endParaRPr lang="en-GB" sz="2400" smtClean="0"/>
          </a:p>
          <a:p>
            <a:pPr eaLnBrk="1" hangingPunct="1">
              <a:lnSpc>
                <a:spcPct val="90000"/>
              </a:lnSpc>
            </a:pPr>
            <a:r>
              <a:rPr lang="en-GB" sz="2400" smtClean="0"/>
              <a:t>For a number of reasons, you will not be expected to remember numbers, but be able to take data from tables/graphs and comment on them.</a:t>
            </a:r>
          </a:p>
          <a:p>
            <a:pPr eaLnBrk="1" hangingPunct="1">
              <a:lnSpc>
                <a:spcPct val="90000"/>
              </a:lnSpc>
              <a:buFontTx/>
              <a:buNone/>
            </a:pPr>
            <a:endParaRPr lang="en-GB" sz="2400" smtClean="0"/>
          </a:p>
          <a:p>
            <a:pPr eaLnBrk="1" hangingPunct="1">
              <a:lnSpc>
                <a:spcPct val="90000"/>
              </a:lnSpc>
            </a:pPr>
            <a:r>
              <a:rPr lang="en-GB" sz="2400" smtClean="0"/>
              <a:t>But you will be expected to know something about what the countries are like, and how the data you are given reflects that</a:t>
            </a:r>
          </a:p>
          <a:p>
            <a:pPr eaLnBrk="1" hangingPunct="1">
              <a:lnSpc>
                <a:spcPct val="90000"/>
              </a:lnSpc>
              <a:buFontTx/>
              <a:buNone/>
            </a:pPr>
            <a:endParaRPr lang="en-GB" sz="2400" smtClean="0"/>
          </a:p>
          <a:p>
            <a:pPr eaLnBrk="1" hangingPunct="1">
              <a:lnSpc>
                <a:spcPct val="90000"/>
              </a:lnSpc>
            </a:pPr>
            <a:r>
              <a:rPr lang="en-GB" sz="2400" smtClean="0"/>
              <a:t>E.g. birth rates: from Brazil you would be expected to see that they were higher than MEDCs but that they were coming down – not on the table!!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0"/>
          </p:nvPr>
        </p:nvSpPr>
        <p:spPr>
          <a:noFill/>
        </p:spPr>
        <p:txBody>
          <a:bodyPr/>
          <a:lstStyle/>
          <a:p>
            <a:fld id="{F0A064DD-22D0-4B51-8541-9556B89D2098}" type="slidenum">
              <a:rPr lang="en-GB"/>
              <a:pPr/>
              <a:t>24</a:t>
            </a:fld>
            <a:endParaRPr lang="en-GB"/>
          </a:p>
        </p:txBody>
      </p:sp>
      <p:sp>
        <p:nvSpPr>
          <p:cNvPr id="86018" name="Rectangle 2"/>
          <p:cNvSpPr>
            <a:spLocks noGrp="1" noChangeArrowheads="1"/>
          </p:cNvSpPr>
          <p:nvPr>
            <p:ph type="title"/>
          </p:nvPr>
        </p:nvSpPr>
        <p:spPr>
          <a:xfrm>
            <a:off x="179388" y="188913"/>
            <a:ext cx="8785225" cy="1439862"/>
          </a:xfrm>
        </p:spPr>
        <p:txBody>
          <a:bodyPr/>
          <a:lstStyle/>
          <a:p>
            <a:pPr eaLnBrk="1" hangingPunct="1">
              <a:defRPr/>
            </a:pPr>
            <a:r>
              <a:rPr lang="en-GB" sz="3600" dirty="0" smtClean="0"/>
              <a:t>Case study –Italy</a:t>
            </a:r>
          </a:p>
        </p:txBody>
      </p:sp>
      <p:sp>
        <p:nvSpPr>
          <p:cNvPr id="26628" name="Rectangle 20"/>
          <p:cNvSpPr>
            <a:spLocks noGrp="1" noChangeArrowheads="1"/>
          </p:cNvSpPr>
          <p:nvPr>
            <p:ph type="body" idx="1"/>
          </p:nvPr>
        </p:nvSpPr>
        <p:spPr>
          <a:xfrm>
            <a:off x="250825" y="1773238"/>
            <a:ext cx="8713788" cy="4751387"/>
          </a:xfrm>
        </p:spPr>
        <p:txBody>
          <a:bodyPr/>
          <a:lstStyle/>
          <a:p>
            <a:pPr eaLnBrk="1" hangingPunct="1">
              <a:lnSpc>
                <a:spcPct val="80000"/>
              </a:lnSpc>
            </a:pPr>
            <a:r>
              <a:rPr lang="en-GB" sz="2800" smtClean="0"/>
              <a:t>Indicators</a:t>
            </a:r>
            <a:r>
              <a:rPr lang="en-GB" sz="2800" smtClean="0">
                <a:sym typeface="Wingdings" pitchFamily="2" charset="2"/>
              </a:rPr>
              <a:t> (mostly 2008 estimate)</a:t>
            </a:r>
            <a:endParaRPr lang="en-GB" sz="2800" smtClean="0"/>
          </a:p>
          <a:p>
            <a:pPr eaLnBrk="1" hangingPunct="1">
              <a:lnSpc>
                <a:spcPct val="80000"/>
              </a:lnSpc>
            </a:pPr>
            <a:r>
              <a:rPr lang="en-GB" sz="2800" smtClean="0"/>
              <a:t>Area: 301,230 sq km </a:t>
            </a:r>
          </a:p>
          <a:p>
            <a:pPr eaLnBrk="1" hangingPunct="1">
              <a:lnSpc>
                <a:spcPct val="80000"/>
              </a:lnSpc>
            </a:pPr>
            <a:r>
              <a:rPr lang="en-GB" sz="2800" smtClean="0"/>
              <a:t>Population: 58,145,320 </a:t>
            </a:r>
          </a:p>
          <a:p>
            <a:pPr eaLnBrk="1" hangingPunct="1">
              <a:lnSpc>
                <a:spcPct val="80000"/>
              </a:lnSpc>
            </a:pPr>
            <a:r>
              <a:rPr lang="en-GB" sz="2800" smtClean="0"/>
              <a:t>GDP - per capita :$31,000  </a:t>
            </a:r>
          </a:p>
          <a:p>
            <a:pPr eaLnBrk="1" hangingPunct="1">
              <a:lnSpc>
                <a:spcPct val="80000"/>
              </a:lnSpc>
            </a:pPr>
            <a:r>
              <a:rPr lang="en-GB" sz="2800" smtClean="0"/>
              <a:t>Birth rate: 8.36 births/1,000 population</a:t>
            </a:r>
          </a:p>
          <a:p>
            <a:pPr eaLnBrk="1" hangingPunct="1">
              <a:lnSpc>
                <a:spcPct val="80000"/>
              </a:lnSpc>
            </a:pPr>
            <a:r>
              <a:rPr lang="en-GB" sz="2800" smtClean="0"/>
              <a:t>Death rate: 10.61 deaths/1,000 population</a:t>
            </a:r>
          </a:p>
          <a:p>
            <a:pPr eaLnBrk="1" hangingPunct="1">
              <a:lnSpc>
                <a:spcPct val="80000"/>
              </a:lnSpc>
            </a:pPr>
            <a:r>
              <a:rPr lang="en-GB" sz="2800" smtClean="0"/>
              <a:t>Life expectancy at birth: 80.07 years </a:t>
            </a:r>
          </a:p>
          <a:p>
            <a:pPr eaLnBrk="1" hangingPunct="1">
              <a:lnSpc>
                <a:spcPct val="80000"/>
              </a:lnSpc>
            </a:pPr>
            <a:r>
              <a:rPr lang="en-GB" sz="2800" smtClean="0"/>
              <a:t>Infant mortality rate: 5.61 deaths/1,000 live births </a:t>
            </a:r>
          </a:p>
          <a:p>
            <a:pPr eaLnBrk="1" hangingPunct="1">
              <a:lnSpc>
                <a:spcPct val="80000"/>
              </a:lnSpc>
            </a:pPr>
            <a:r>
              <a:rPr lang="en-GB" sz="2800" smtClean="0"/>
              <a:t>People per doctor: 238</a:t>
            </a:r>
          </a:p>
          <a:p>
            <a:pPr eaLnBrk="1" hangingPunct="1">
              <a:lnSpc>
                <a:spcPct val="80000"/>
              </a:lnSpc>
            </a:pPr>
            <a:r>
              <a:rPr lang="en-GB" sz="2800" smtClean="0"/>
              <a:t>% working in farming: 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0"/>
          </p:nvPr>
        </p:nvSpPr>
        <p:spPr>
          <a:noFill/>
        </p:spPr>
        <p:txBody>
          <a:bodyPr/>
          <a:lstStyle/>
          <a:p>
            <a:fld id="{77BAA531-3715-41F7-9628-3BBD150815C2}" type="slidenum">
              <a:rPr lang="en-GB"/>
              <a:pPr/>
              <a:t>25</a:t>
            </a:fld>
            <a:endParaRPr lang="en-GB"/>
          </a:p>
        </p:txBody>
      </p:sp>
      <p:sp>
        <p:nvSpPr>
          <p:cNvPr id="99330" name="Rectangle 2"/>
          <p:cNvSpPr>
            <a:spLocks noGrp="1" noChangeArrowheads="1"/>
          </p:cNvSpPr>
          <p:nvPr>
            <p:ph type="title"/>
          </p:nvPr>
        </p:nvSpPr>
        <p:spPr>
          <a:xfrm>
            <a:off x="3132138" y="274638"/>
            <a:ext cx="5832475" cy="1498600"/>
          </a:xfrm>
        </p:spPr>
        <p:txBody>
          <a:bodyPr/>
          <a:lstStyle/>
          <a:p>
            <a:pPr eaLnBrk="1" hangingPunct="1"/>
            <a:r>
              <a:rPr lang="en-GB" smtClean="0"/>
              <a:t>Case study –Italy</a:t>
            </a:r>
            <a:br>
              <a:rPr lang="en-GB" smtClean="0"/>
            </a:br>
            <a:endParaRPr lang="en-GB" smtClean="0"/>
          </a:p>
        </p:txBody>
      </p:sp>
      <p:grpSp>
        <p:nvGrpSpPr>
          <p:cNvPr id="27652" name="Group 3"/>
          <p:cNvGrpSpPr>
            <a:grpSpLocks/>
          </p:cNvGrpSpPr>
          <p:nvPr/>
        </p:nvGrpSpPr>
        <p:grpSpPr bwMode="auto">
          <a:xfrm>
            <a:off x="1439863" y="2636838"/>
            <a:ext cx="7704137" cy="3852862"/>
            <a:chOff x="567" y="845"/>
            <a:chExt cx="4853" cy="2427"/>
          </a:xfrm>
        </p:grpSpPr>
        <p:pic>
          <p:nvPicPr>
            <p:cNvPr id="27654" name="Picture 4" descr="it-2005"/>
            <p:cNvPicPr>
              <a:picLocks noChangeAspect="1" noChangeArrowheads="1"/>
            </p:cNvPicPr>
            <p:nvPr/>
          </p:nvPicPr>
          <p:blipFill>
            <a:blip r:embed="rId3" cstate="print"/>
            <a:srcRect/>
            <a:stretch>
              <a:fillRect/>
            </a:stretch>
          </p:blipFill>
          <p:spPr bwMode="auto">
            <a:xfrm>
              <a:off x="567" y="845"/>
              <a:ext cx="4853" cy="2427"/>
            </a:xfrm>
            <a:prstGeom prst="rect">
              <a:avLst/>
            </a:prstGeom>
            <a:noFill/>
            <a:ln w="9525">
              <a:noFill/>
              <a:miter lim="800000"/>
              <a:headEnd/>
              <a:tailEnd/>
            </a:ln>
          </p:spPr>
        </p:pic>
        <p:sp>
          <p:nvSpPr>
            <p:cNvPr id="27655" name="Text Box 5"/>
            <p:cNvSpPr txBox="1">
              <a:spLocks noChangeArrowheads="1"/>
            </p:cNvSpPr>
            <p:nvPr/>
          </p:nvSpPr>
          <p:spPr bwMode="auto">
            <a:xfrm>
              <a:off x="703" y="2251"/>
              <a:ext cx="908" cy="577"/>
            </a:xfrm>
            <a:prstGeom prst="rect">
              <a:avLst/>
            </a:prstGeom>
            <a:noFill/>
            <a:ln w="9525">
              <a:noFill/>
              <a:miter lim="800000"/>
              <a:headEnd/>
              <a:tailEnd/>
            </a:ln>
          </p:spPr>
          <p:txBody>
            <a:bodyPr>
              <a:spAutoFit/>
            </a:bodyPr>
            <a:lstStyle/>
            <a:p>
              <a:pPr algn="ctr">
                <a:spcBef>
                  <a:spcPct val="50000"/>
                </a:spcBef>
              </a:pPr>
              <a:r>
                <a:rPr lang="en-GB"/>
                <a:t>Low birth/death rates</a:t>
              </a:r>
            </a:p>
          </p:txBody>
        </p:sp>
        <p:sp>
          <p:nvSpPr>
            <p:cNvPr id="27656" name="Text Box 6"/>
            <p:cNvSpPr txBox="1">
              <a:spLocks noChangeArrowheads="1"/>
            </p:cNvSpPr>
            <p:nvPr/>
          </p:nvSpPr>
          <p:spPr bwMode="auto">
            <a:xfrm>
              <a:off x="748" y="1207"/>
              <a:ext cx="908" cy="491"/>
            </a:xfrm>
            <a:prstGeom prst="rect">
              <a:avLst/>
            </a:prstGeom>
            <a:noFill/>
            <a:ln w="9525">
              <a:noFill/>
              <a:miter lim="800000"/>
              <a:headEnd/>
              <a:tailEnd/>
            </a:ln>
          </p:spPr>
          <p:txBody>
            <a:bodyPr>
              <a:spAutoFit/>
            </a:bodyPr>
            <a:lstStyle/>
            <a:p>
              <a:pPr algn="ctr">
                <a:spcBef>
                  <a:spcPct val="50000"/>
                </a:spcBef>
              </a:pPr>
              <a:r>
                <a:rPr lang="en-GB"/>
                <a:t>Aging pop.</a:t>
              </a:r>
            </a:p>
            <a:p>
              <a:pPr algn="ctr">
                <a:spcBef>
                  <a:spcPct val="50000"/>
                </a:spcBef>
              </a:pPr>
              <a:r>
                <a:rPr lang="en-GB"/>
                <a:t>Slow growth</a:t>
              </a:r>
            </a:p>
          </p:txBody>
        </p:sp>
        <p:sp>
          <p:nvSpPr>
            <p:cNvPr id="27657" name="Text Box 7"/>
            <p:cNvSpPr txBox="1">
              <a:spLocks noChangeArrowheads="1"/>
            </p:cNvSpPr>
            <p:nvPr/>
          </p:nvSpPr>
          <p:spPr bwMode="auto">
            <a:xfrm>
              <a:off x="4422" y="1253"/>
              <a:ext cx="908" cy="404"/>
            </a:xfrm>
            <a:prstGeom prst="rect">
              <a:avLst/>
            </a:prstGeom>
            <a:noFill/>
            <a:ln w="9525">
              <a:noFill/>
              <a:miter lim="800000"/>
              <a:headEnd/>
              <a:tailEnd/>
            </a:ln>
          </p:spPr>
          <p:txBody>
            <a:bodyPr>
              <a:spAutoFit/>
            </a:bodyPr>
            <a:lstStyle/>
            <a:p>
              <a:pPr algn="ctr">
                <a:spcBef>
                  <a:spcPct val="50000"/>
                </a:spcBef>
              </a:pPr>
              <a:r>
                <a:rPr lang="en-GB"/>
                <a:t>High life expectancy</a:t>
              </a:r>
            </a:p>
          </p:txBody>
        </p:sp>
        <p:sp>
          <p:nvSpPr>
            <p:cNvPr id="27658" name="Text Box 8"/>
            <p:cNvSpPr txBox="1">
              <a:spLocks noChangeArrowheads="1"/>
            </p:cNvSpPr>
            <p:nvPr/>
          </p:nvSpPr>
          <p:spPr bwMode="auto">
            <a:xfrm>
              <a:off x="4332" y="2251"/>
              <a:ext cx="908" cy="404"/>
            </a:xfrm>
            <a:prstGeom prst="rect">
              <a:avLst/>
            </a:prstGeom>
            <a:noFill/>
            <a:ln w="9525">
              <a:noFill/>
              <a:miter lim="800000"/>
              <a:headEnd/>
              <a:tailEnd/>
            </a:ln>
          </p:spPr>
          <p:txBody>
            <a:bodyPr>
              <a:spAutoFit/>
            </a:bodyPr>
            <a:lstStyle/>
            <a:p>
              <a:pPr algn="ctr">
                <a:spcBef>
                  <a:spcPct val="50000"/>
                </a:spcBef>
              </a:pPr>
              <a:r>
                <a:rPr lang="en-GB"/>
                <a:t>Low infant mortality</a:t>
              </a:r>
            </a:p>
          </p:txBody>
        </p:sp>
      </p:grpSp>
      <p:pic>
        <p:nvPicPr>
          <p:cNvPr id="27653" name="Picture 9"/>
          <p:cNvPicPr>
            <a:picLocks noChangeAspect="1" noChangeArrowheads="1"/>
          </p:cNvPicPr>
          <p:nvPr/>
        </p:nvPicPr>
        <p:blipFill>
          <a:blip r:embed="rId4" cstate="print"/>
          <a:srcRect/>
          <a:stretch>
            <a:fillRect/>
          </a:stretch>
        </p:blipFill>
        <p:spPr bwMode="auto">
          <a:xfrm>
            <a:off x="0" y="260350"/>
            <a:ext cx="2943225" cy="2619375"/>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p:spPr>
        <p:txBody>
          <a:bodyPr/>
          <a:lstStyle/>
          <a:p>
            <a:fld id="{0184158D-C228-41F5-B694-421F21147467}" type="slidenum">
              <a:rPr lang="en-GB"/>
              <a:pPr/>
              <a:t>26</a:t>
            </a:fld>
            <a:endParaRPr lang="en-GB"/>
          </a:p>
        </p:txBody>
      </p:sp>
      <p:sp>
        <p:nvSpPr>
          <p:cNvPr id="93186" name="Rectangle 2"/>
          <p:cNvSpPr>
            <a:spLocks noGrp="1" noChangeArrowheads="1"/>
          </p:cNvSpPr>
          <p:nvPr>
            <p:ph type="title"/>
          </p:nvPr>
        </p:nvSpPr>
        <p:spPr>
          <a:xfrm>
            <a:off x="3132138" y="274638"/>
            <a:ext cx="5832475" cy="1498600"/>
          </a:xfrm>
        </p:spPr>
        <p:txBody>
          <a:bodyPr/>
          <a:lstStyle/>
          <a:p>
            <a:pPr eaLnBrk="1" hangingPunct="1"/>
            <a:r>
              <a:rPr lang="en-GB" smtClean="0"/>
              <a:t>Case study –Italy</a:t>
            </a:r>
            <a:br>
              <a:rPr lang="en-GB" smtClean="0"/>
            </a:br>
            <a:endParaRPr lang="en-GB" smtClean="0"/>
          </a:p>
        </p:txBody>
      </p:sp>
      <p:pic>
        <p:nvPicPr>
          <p:cNvPr id="28676" name="Picture 17"/>
          <p:cNvPicPr>
            <a:picLocks noChangeAspect="1" noChangeArrowheads="1"/>
          </p:cNvPicPr>
          <p:nvPr/>
        </p:nvPicPr>
        <p:blipFill>
          <a:blip r:embed="rId3" cstate="print"/>
          <a:srcRect/>
          <a:stretch>
            <a:fillRect/>
          </a:stretch>
        </p:blipFill>
        <p:spPr bwMode="auto">
          <a:xfrm>
            <a:off x="5943600" y="3213100"/>
            <a:ext cx="2949575" cy="3348038"/>
          </a:xfrm>
          <a:prstGeom prst="rect">
            <a:avLst/>
          </a:prstGeom>
          <a:noFill/>
          <a:ln w="9525">
            <a:noFill/>
            <a:miter lim="800000"/>
            <a:headEnd/>
            <a:tailEnd/>
          </a:ln>
        </p:spPr>
      </p:pic>
      <p:pic>
        <p:nvPicPr>
          <p:cNvPr id="28677" name="Picture 19"/>
          <p:cNvPicPr>
            <a:picLocks noChangeAspect="1" noChangeArrowheads="1"/>
          </p:cNvPicPr>
          <p:nvPr/>
        </p:nvPicPr>
        <p:blipFill>
          <a:blip r:embed="rId4" cstate="print"/>
          <a:srcRect/>
          <a:stretch>
            <a:fillRect/>
          </a:stretch>
        </p:blipFill>
        <p:spPr bwMode="auto">
          <a:xfrm>
            <a:off x="3276600" y="1628775"/>
            <a:ext cx="2865438" cy="3132138"/>
          </a:xfrm>
          <a:prstGeom prst="rect">
            <a:avLst/>
          </a:prstGeom>
          <a:noFill/>
          <a:ln w="9525">
            <a:noFill/>
            <a:miter lim="800000"/>
            <a:headEnd/>
            <a:tailEnd/>
          </a:ln>
        </p:spPr>
      </p:pic>
      <p:sp>
        <p:nvSpPr>
          <p:cNvPr id="28678" name="AutoShape 20"/>
          <p:cNvSpPr>
            <a:spLocks noChangeArrowheads="1"/>
          </p:cNvSpPr>
          <p:nvPr/>
        </p:nvSpPr>
        <p:spPr bwMode="auto">
          <a:xfrm>
            <a:off x="323850" y="3357563"/>
            <a:ext cx="2447925" cy="1150937"/>
          </a:xfrm>
          <a:prstGeom prst="wedgeRoundRectCallout">
            <a:avLst>
              <a:gd name="adj1" fmla="val -14333"/>
              <a:gd name="adj2" fmla="val -92620"/>
              <a:gd name="adj3" fmla="val 16667"/>
            </a:avLst>
          </a:prstGeom>
          <a:solidFill>
            <a:srgbClr val="FEFACA"/>
          </a:solidFill>
          <a:ln w="9525">
            <a:solidFill>
              <a:schemeClr val="tx1"/>
            </a:solidFill>
            <a:miter lim="800000"/>
            <a:headEnd/>
            <a:tailEnd/>
          </a:ln>
        </p:spPr>
        <p:txBody>
          <a:bodyPr anchor="ctr" anchorCtr="1"/>
          <a:lstStyle/>
          <a:p>
            <a:pPr algn="ctr"/>
            <a:r>
              <a:rPr lang="en-GB" sz="2400"/>
              <a:t>What do you think the bar chart shows?</a:t>
            </a:r>
          </a:p>
        </p:txBody>
      </p:sp>
      <p:sp>
        <p:nvSpPr>
          <p:cNvPr id="28679" name="AutoShape 21"/>
          <p:cNvSpPr>
            <a:spLocks noChangeArrowheads="1"/>
          </p:cNvSpPr>
          <p:nvPr/>
        </p:nvSpPr>
        <p:spPr bwMode="auto">
          <a:xfrm>
            <a:off x="6227763" y="1508125"/>
            <a:ext cx="2663825" cy="1677988"/>
          </a:xfrm>
          <a:prstGeom prst="wedgeRoundRectCallout">
            <a:avLst>
              <a:gd name="adj1" fmla="val 2861"/>
              <a:gd name="adj2" fmla="val 83995"/>
              <a:gd name="adj3" fmla="val 16667"/>
            </a:avLst>
          </a:prstGeom>
          <a:solidFill>
            <a:srgbClr val="EAF5F6"/>
          </a:solidFill>
          <a:ln w="9525">
            <a:solidFill>
              <a:schemeClr val="tx1"/>
            </a:solidFill>
            <a:miter lim="800000"/>
            <a:headEnd/>
            <a:tailEnd/>
          </a:ln>
        </p:spPr>
        <p:txBody>
          <a:bodyPr anchor="ctr" anchorCtr="1">
            <a:spAutoFit/>
          </a:bodyPr>
          <a:lstStyle/>
          <a:p>
            <a:pPr algn="ctr"/>
            <a:r>
              <a:rPr lang="en-GB" sz="2400"/>
              <a:t>This one shows where the money comes from</a:t>
            </a:r>
          </a:p>
        </p:txBody>
      </p:sp>
      <p:sp>
        <p:nvSpPr>
          <p:cNvPr id="28680" name="AutoShape 22"/>
          <p:cNvSpPr>
            <a:spLocks noChangeArrowheads="1"/>
          </p:cNvSpPr>
          <p:nvPr/>
        </p:nvSpPr>
        <p:spPr bwMode="auto">
          <a:xfrm>
            <a:off x="3276600" y="4965700"/>
            <a:ext cx="2447925" cy="1677988"/>
          </a:xfrm>
          <a:prstGeom prst="wedgeRoundRectCallout">
            <a:avLst>
              <a:gd name="adj1" fmla="val -14333"/>
              <a:gd name="adj2" fmla="val -111380"/>
              <a:gd name="adj3" fmla="val 16667"/>
            </a:avLst>
          </a:prstGeom>
          <a:solidFill>
            <a:srgbClr val="CAEEDC"/>
          </a:solidFill>
          <a:ln w="9525">
            <a:solidFill>
              <a:schemeClr val="tx1"/>
            </a:solidFill>
            <a:miter lim="800000"/>
            <a:headEnd/>
            <a:tailEnd/>
          </a:ln>
        </p:spPr>
        <p:txBody>
          <a:bodyPr anchor="ctr" anchorCtr="1">
            <a:spAutoFit/>
          </a:bodyPr>
          <a:lstStyle/>
          <a:p>
            <a:pPr algn="ctr"/>
            <a:r>
              <a:rPr lang="en-GB" sz="2400"/>
              <a:t>This one shows where the jobs come from</a:t>
            </a:r>
          </a:p>
        </p:txBody>
      </p:sp>
      <p:sp>
        <p:nvSpPr>
          <p:cNvPr id="28681" name="AutoShape 23"/>
          <p:cNvSpPr>
            <a:spLocks noChangeArrowheads="1"/>
          </p:cNvSpPr>
          <p:nvPr/>
        </p:nvSpPr>
        <p:spPr bwMode="auto">
          <a:xfrm>
            <a:off x="250825" y="4724400"/>
            <a:ext cx="2736850" cy="2071688"/>
          </a:xfrm>
          <a:prstGeom prst="wedgeRoundRectCallout">
            <a:avLst>
              <a:gd name="adj1" fmla="val 17111"/>
              <a:gd name="adj2" fmla="val -48852"/>
              <a:gd name="adj3" fmla="val 16667"/>
            </a:avLst>
          </a:prstGeom>
          <a:solidFill>
            <a:srgbClr val="FDDCCF"/>
          </a:solidFill>
          <a:ln w="9525">
            <a:solidFill>
              <a:schemeClr val="tx1"/>
            </a:solidFill>
            <a:miter lim="800000"/>
            <a:headEnd/>
            <a:tailEnd/>
          </a:ln>
        </p:spPr>
        <p:txBody>
          <a:bodyPr anchor="ctr" anchorCtr="1">
            <a:spAutoFit/>
          </a:bodyPr>
          <a:lstStyle/>
          <a:p>
            <a:pPr algn="ctr"/>
            <a:r>
              <a:rPr lang="en-GB" sz="2400"/>
              <a:t>Primary is what?</a:t>
            </a:r>
          </a:p>
          <a:p>
            <a:pPr algn="ctr"/>
            <a:r>
              <a:rPr lang="en-GB" sz="2400"/>
              <a:t>2% of the money but 4% of the jobs – what does that say?</a:t>
            </a:r>
          </a:p>
        </p:txBody>
      </p:sp>
      <p:pic>
        <p:nvPicPr>
          <p:cNvPr id="28682" name="Picture 25"/>
          <p:cNvPicPr>
            <a:picLocks noChangeAspect="1" noChangeArrowheads="1"/>
          </p:cNvPicPr>
          <p:nvPr/>
        </p:nvPicPr>
        <p:blipFill>
          <a:blip r:embed="rId5" cstate="print"/>
          <a:srcRect/>
          <a:stretch>
            <a:fillRect/>
          </a:stretch>
        </p:blipFill>
        <p:spPr bwMode="auto">
          <a:xfrm>
            <a:off x="179388" y="260350"/>
            <a:ext cx="2524125" cy="234315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3"/>
          <p:cNvSpPr>
            <a:spLocks noGrp="1"/>
          </p:cNvSpPr>
          <p:nvPr>
            <p:ph type="sldNum" sz="quarter" idx="10"/>
          </p:nvPr>
        </p:nvSpPr>
        <p:spPr>
          <a:noFill/>
        </p:spPr>
        <p:txBody>
          <a:bodyPr/>
          <a:lstStyle/>
          <a:p>
            <a:fld id="{2D001FD8-9DED-4973-862F-9C476ABE2809}" type="slidenum">
              <a:rPr lang="en-GB"/>
              <a:pPr/>
              <a:t>27</a:t>
            </a:fld>
            <a:endParaRPr lang="en-GB"/>
          </a:p>
        </p:txBody>
      </p:sp>
      <p:sp>
        <p:nvSpPr>
          <p:cNvPr id="95234" name="Rectangle 2"/>
          <p:cNvSpPr>
            <a:spLocks noGrp="1" noChangeArrowheads="1"/>
          </p:cNvSpPr>
          <p:nvPr>
            <p:ph type="title"/>
          </p:nvPr>
        </p:nvSpPr>
        <p:spPr>
          <a:xfrm>
            <a:off x="179388" y="274638"/>
            <a:ext cx="8785225" cy="1066800"/>
          </a:xfrm>
        </p:spPr>
        <p:txBody>
          <a:bodyPr/>
          <a:lstStyle/>
          <a:p>
            <a:pPr eaLnBrk="1" hangingPunct="1">
              <a:defRPr/>
            </a:pPr>
            <a:r>
              <a:rPr lang="en-GB" sz="3600" smtClean="0"/>
              <a:t>Some other things that may influence development</a:t>
            </a:r>
          </a:p>
        </p:txBody>
      </p:sp>
      <p:sp>
        <p:nvSpPr>
          <p:cNvPr id="29700" name="Rectangle 3"/>
          <p:cNvSpPr>
            <a:spLocks noGrp="1" noChangeArrowheads="1"/>
          </p:cNvSpPr>
          <p:nvPr>
            <p:ph type="body" idx="1"/>
          </p:nvPr>
        </p:nvSpPr>
        <p:spPr>
          <a:xfrm>
            <a:off x="250825" y="1700213"/>
            <a:ext cx="8713788" cy="4824412"/>
          </a:xfrm>
        </p:spPr>
        <p:txBody>
          <a:bodyPr/>
          <a:lstStyle/>
          <a:p>
            <a:pPr eaLnBrk="1" hangingPunct="1"/>
            <a:r>
              <a:rPr lang="en-GB" sz="2800" smtClean="0"/>
              <a:t>Large areas of fertile land used intensively for vines, arable crops and vegetables</a:t>
            </a:r>
          </a:p>
          <a:p>
            <a:pPr eaLnBrk="1" hangingPunct="1"/>
            <a:r>
              <a:rPr lang="en-GB" sz="2800" smtClean="0"/>
              <a:t>The mountainous regions of the Southern Alps and the  Apennines, the mountains ridge down the middle of Italy, are very suitable for HEP (hydro-electric power).</a:t>
            </a:r>
          </a:p>
          <a:p>
            <a:pPr eaLnBrk="1" hangingPunct="1"/>
            <a:r>
              <a:rPr lang="en-GB" sz="2800" smtClean="0"/>
              <a:t> There is a long history of manufacturing for export – machinery, textiles, clothing, vehicles.</a:t>
            </a:r>
          </a:p>
          <a:p>
            <a:pPr eaLnBrk="1" hangingPunct="1"/>
            <a:r>
              <a:rPr lang="en-GB" sz="2800" smtClean="0"/>
              <a:t>Energy use: 22 barrels of oil equivalent per person per year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3"/>
          <p:cNvSpPr>
            <a:spLocks noGrp="1"/>
          </p:cNvSpPr>
          <p:nvPr>
            <p:ph type="sldNum" sz="quarter" idx="10"/>
          </p:nvPr>
        </p:nvSpPr>
        <p:spPr>
          <a:noFill/>
        </p:spPr>
        <p:txBody>
          <a:bodyPr/>
          <a:lstStyle/>
          <a:p>
            <a:fld id="{81DACF16-3773-43B5-99B3-3DD420F6274A}" type="slidenum">
              <a:rPr lang="en-GB"/>
              <a:pPr/>
              <a:t>28</a:t>
            </a:fld>
            <a:endParaRPr lang="en-GB"/>
          </a:p>
        </p:txBody>
      </p:sp>
      <p:sp>
        <p:nvSpPr>
          <p:cNvPr id="97282" name="Rectangle 2"/>
          <p:cNvSpPr>
            <a:spLocks noGrp="1" noChangeArrowheads="1"/>
          </p:cNvSpPr>
          <p:nvPr>
            <p:ph type="title"/>
          </p:nvPr>
        </p:nvSpPr>
        <p:spPr>
          <a:xfrm>
            <a:off x="179388" y="274638"/>
            <a:ext cx="8785225" cy="1282700"/>
          </a:xfrm>
        </p:spPr>
        <p:txBody>
          <a:bodyPr/>
          <a:lstStyle/>
          <a:p>
            <a:pPr eaLnBrk="1" hangingPunct="1">
              <a:defRPr/>
            </a:pPr>
            <a:r>
              <a:rPr lang="en-GB" sz="3600" smtClean="0"/>
              <a:t>Some other things that may influence development</a:t>
            </a:r>
          </a:p>
        </p:txBody>
      </p:sp>
      <p:sp>
        <p:nvSpPr>
          <p:cNvPr id="30724" name="Rectangle 3"/>
          <p:cNvSpPr>
            <a:spLocks noGrp="1" noChangeArrowheads="1"/>
          </p:cNvSpPr>
          <p:nvPr>
            <p:ph type="body" idx="1"/>
          </p:nvPr>
        </p:nvSpPr>
        <p:spPr>
          <a:xfrm>
            <a:off x="250825" y="1557338"/>
            <a:ext cx="8713788" cy="4967287"/>
          </a:xfrm>
        </p:spPr>
        <p:txBody>
          <a:bodyPr/>
          <a:lstStyle/>
          <a:p>
            <a:pPr eaLnBrk="1" hangingPunct="1"/>
            <a:r>
              <a:rPr lang="en-GB" smtClean="0"/>
              <a:t>Problems: </a:t>
            </a:r>
          </a:p>
          <a:p>
            <a:pPr lvl="1" eaLnBrk="1" hangingPunct="1"/>
            <a:r>
              <a:rPr lang="en-GB" smtClean="0"/>
              <a:t>summer droughts, </a:t>
            </a:r>
          </a:p>
          <a:p>
            <a:pPr lvl="1" eaLnBrk="1" hangingPunct="1"/>
            <a:r>
              <a:rPr lang="en-GB" smtClean="0"/>
              <a:t>Volcanoes/ earthquakes</a:t>
            </a:r>
          </a:p>
          <a:p>
            <a:pPr lvl="1" eaLnBrk="1" hangingPunct="1"/>
            <a:r>
              <a:rPr lang="en-GB" smtClean="0"/>
              <a:t>recession has had an impact</a:t>
            </a:r>
          </a:p>
          <a:p>
            <a:pPr lvl="1" eaLnBrk="1" hangingPunct="1"/>
            <a:r>
              <a:rPr lang="en-GB" smtClean="0"/>
              <a:t>Congestion and pollution in the cities – Milan, Venice, Rome</a:t>
            </a:r>
          </a:p>
          <a:p>
            <a:pPr lvl="1" eaLnBrk="1" hangingPunct="1"/>
            <a:r>
              <a:rPr lang="en-GB" smtClean="0"/>
              <a:t>Biggest problem is underdevelopment in the south – but more of that another day!</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3"/>
          <p:cNvSpPr>
            <a:spLocks noGrp="1"/>
          </p:cNvSpPr>
          <p:nvPr>
            <p:ph type="sldNum" sz="quarter" idx="10"/>
          </p:nvPr>
        </p:nvSpPr>
        <p:spPr>
          <a:noFill/>
        </p:spPr>
        <p:txBody>
          <a:bodyPr/>
          <a:lstStyle/>
          <a:p>
            <a:fld id="{368B519E-4395-41B8-A60E-AAF8B06EA77A}" type="slidenum">
              <a:rPr lang="en-GB"/>
              <a:pPr/>
              <a:t>29</a:t>
            </a:fld>
            <a:endParaRPr lang="en-GB"/>
          </a:p>
        </p:txBody>
      </p:sp>
      <p:sp>
        <p:nvSpPr>
          <p:cNvPr id="103426" name="Rectangle 2"/>
          <p:cNvSpPr>
            <a:spLocks noGrp="1" noChangeArrowheads="1"/>
          </p:cNvSpPr>
          <p:nvPr>
            <p:ph type="title"/>
          </p:nvPr>
        </p:nvSpPr>
        <p:spPr>
          <a:xfrm>
            <a:off x="179388" y="188913"/>
            <a:ext cx="8785225" cy="1439862"/>
          </a:xfrm>
        </p:spPr>
        <p:txBody>
          <a:bodyPr/>
          <a:lstStyle/>
          <a:p>
            <a:pPr eaLnBrk="1" hangingPunct="1"/>
            <a:r>
              <a:rPr lang="en-GB" sz="3600" smtClean="0"/>
              <a:t>Case study –Brazil</a:t>
            </a:r>
            <a:br>
              <a:rPr lang="en-GB" sz="3600" smtClean="0"/>
            </a:br>
            <a:endParaRPr lang="en-GB" sz="3600" smtClean="0"/>
          </a:p>
        </p:txBody>
      </p:sp>
      <p:sp>
        <p:nvSpPr>
          <p:cNvPr id="31748" name="Rectangle 3"/>
          <p:cNvSpPr>
            <a:spLocks noGrp="1" noChangeArrowheads="1"/>
          </p:cNvSpPr>
          <p:nvPr>
            <p:ph type="body" idx="1"/>
          </p:nvPr>
        </p:nvSpPr>
        <p:spPr>
          <a:xfrm>
            <a:off x="250825" y="1773238"/>
            <a:ext cx="8713788" cy="4751387"/>
          </a:xfrm>
        </p:spPr>
        <p:txBody>
          <a:bodyPr/>
          <a:lstStyle/>
          <a:p>
            <a:pPr eaLnBrk="1" hangingPunct="1">
              <a:lnSpc>
                <a:spcPct val="80000"/>
              </a:lnSpc>
            </a:pPr>
            <a:r>
              <a:rPr lang="en-GB" sz="2800" smtClean="0"/>
              <a:t>Indicators</a:t>
            </a:r>
            <a:r>
              <a:rPr lang="en-GB" sz="2800" smtClean="0">
                <a:sym typeface="Wingdings" pitchFamily="2" charset="2"/>
              </a:rPr>
              <a:t> (mostly 2008 estimate)</a:t>
            </a:r>
            <a:endParaRPr lang="en-GB" sz="2800" smtClean="0"/>
          </a:p>
          <a:p>
            <a:pPr eaLnBrk="1" hangingPunct="1">
              <a:lnSpc>
                <a:spcPct val="80000"/>
              </a:lnSpc>
            </a:pPr>
            <a:r>
              <a:rPr lang="en-GB" sz="2800" smtClean="0"/>
              <a:t>Area: 8,511,965 sq km </a:t>
            </a:r>
          </a:p>
          <a:p>
            <a:pPr eaLnBrk="1" hangingPunct="1">
              <a:lnSpc>
                <a:spcPct val="80000"/>
              </a:lnSpc>
            </a:pPr>
            <a:r>
              <a:rPr lang="en-GB" sz="2800" smtClean="0"/>
              <a:t>Population: 196,342,592 </a:t>
            </a:r>
          </a:p>
          <a:p>
            <a:pPr eaLnBrk="1" hangingPunct="1">
              <a:lnSpc>
                <a:spcPct val="80000"/>
              </a:lnSpc>
            </a:pPr>
            <a:r>
              <a:rPr lang="en-GB" sz="2800" smtClean="0"/>
              <a:t>GDP - per capita $10,300 </a:t>
            </a:r>
          </a:p>
          <a:p>
            <a:pPr eaLnBrk="1" hangingPunct="1">
              <a:lnSpc>
                <a:spcPct val="80000"/>
              </a:lnSpc>
            </a:pPr>
            <a:r>
              <a:rPr lang="en-GB" sz="2800" smtClean="0"/>
              <a:t>Birth rate: 18.72 births/1,000 population</a:t>
            </a:r>
          </a:p>
          <a:p>
            <a:pPr eaLnBrk="1" hangingPunct="1">
              <a:lnSpc>
                <a:spcPct val="80000"/>
              </a:lnSpc>
            </a:pPr>
            <a:r>
              <a:rPr lang="en-GB" sz="2800" smtClean="0"/>
              <a:t>Death rate: 6.35 deaths /1,000 population</a:t>
            </a:r>
          </a:p>
          <a:p>
            <a:pPr eaLnBrk="1" hangingPunct="1">
              <a:lnSpc>
                <a:spcPct val="80000"/>
              </a:lnSpc>
            </a:pPr>
            <a:r>
              <a:rPr lang="en-GB" sz="2800" smtClean="0"/>
              <a:t>Life expectancy at birth: 71.71 years </a:t>
            </a:r>
          </a:p>
          <a:p>
            <a:pPr eaLnBrk="1" hangingPunct="1">
              <a:lnSpc>
                <a:spcPct val="80000"/>
              </a:lnSpc>
            </a:pPr>
            <a:r>
              <a:rPr lang="en-GB" sz="2800" smtClean="0"/>
              <a:t>Infant mortality rate: 23.33 deaths/1,000 live births </a:t>
            </a:r>
          </a:p>
          <a:p>
            <a:pPr eaLnBrk="1" hangingPunct="1">
              <a:lnSpc>
                <a:spcPct val="80000"/>
              </a:lnSpc>
            </a:pPr>
            <a:r>
              <a:rPr lang="en-GB" sz="2800" smtClean="0"/>
              <a:t>People per doctor: 485</a:t>
            </a:r>
          </a:p>
          <a:p>
            <a:pPr eaLnBrk="1" hangingPunct="1">
              <a:lnSpc>
                <a:spcPct val="80000"/>
              </a:lnSpc>
            </a:pPr>
            <a:r>
              <a:rPr lang="en-GB" sz="2800" smtClean="0"/>
              <a:t>% working in farming: 20%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a:defRPr/>
            </a:pPr>
            <a:r>
              <a:rPr lang="en-US" dirty="0">
                <a:solidFill>
                  <a:schemeClr val="tx1"/>
                </a:solidFill>
              </a:rPr>
              <a:t>What does development look like?</a:t>
            </a:r>
          </a:p>
        </p:txBody>
      </p:sp>
      <p:graphicFrame>
        <p:nvGraphicFramePr>
          <p:cNvPr id="2050" name="Object 2"/>
          <p:cNvGraphicFramePr>
            <a:graphicFrameLocks noChangeAspect="1"/>
          </p:cNvGraphicFramePr>
          <p:nvPr/>
        </p:nvGraphicFramePr>
        <p:xfrm>
          <a:off x="611188" y="1125538"/>
          <a:ext cx="8077200" cy="4918075"/>
        </p:xfrm>
        <a:graphic>
          <a:graphicData uri="http://schemas.openxmlformats.org/presentationml/2006/ole">
            <p:oleObj spid="_x0000_s2050" name="Worksheet" r:id="rId4" imgW="10238400" imgH="4507200" progId="Excel.Sheet.8">
              <p:embed/>
            </p:oleObj>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3"/>
          <p:cNvSpPr>
            <a:spLocks noGrp="1"/>
          </p:cNvSpPr>
          <p:nvPr>
            <p:ph type="sldNum" sz="quarter" idx="10"/>
          </p:nvPr>
        </p:nvSpPr>
        <p:spPr>
          <a:noFill/>
        </p:spPr>
        <p:txBody>
          <a:bodyPr/>
          <a:lstStyle/>
          <a:p>
            <a:fld id="{5F41F649-A4AA-4AC8-904D-4073F8D3A40B}" type="slidenum">
              <a:rPr lang="en-GB"/>
              <a:pPr/>
              <a:t>30</a:t>
            </a:fld>
            <a:endParaRPr lang="en-GB"/>
          </a:p>
        </p:txBody>
      </p:sp>
      <p:sp>
        <p:nvSpPr>
          <p:cNvPr id="107522" name="Rectangle 2"/>
          <p:cNvSpPr>
            <a:spLocks noGrp="1" noChangeArrowheads="1"/>
          </p:cNvSpPr>
          <p:nvPr>
            <p:ph type="title"/>
          </p:nvPr>
        </p:nvSpPr>
        <p:spPr>
          <a:xfrm>
            <a:off x="3203575" y="188913"/>
            <a:ext cx="5761038" cy="1439862"/>
          </a:xfrm>
        </p:spPr>
        <p:txBody>
          <a:bodyPr/>
          <a:lstStyle/>
          <a:p>
            <a:pPr eaLnBrk="1" hangingPunct="1"/>
            <a:r>
              <a:rPr lang="en-GB" sz="3600" smtClean="0"/>
              <a:t>Case study –Brazil</a:t>
            </a:r>
            <a:br>
              <a:rPr lang="en-GB" sz="3600" smtClean="0"/>
            </a:br>
            <a:endParaRPr lang="en-GB" sz="3600" smtClean="0"/>
          </a:p>
        </p:txBody>
      </p:sp>
      <p:pic>
        <p:nvPicPr>
          <p:cNvPr id="32772" name="Picture 8"/>
          <p:cNvPicPr>
            <a:picLocks noChangeAspect="1" noChangeArrowheads="1"/>
          </p:cNvPicPr>
          <p:nvPr/>
        </p:nvPicPr>
        <p:blipFill>
          <a:blip r:embed="rId3" cstate="print"/>
          <a:srcRect/>
          <a:stretch>
            <a:fillRect/>
          </a:stretch>
        </p:blipFill>
        <p:spPr bwMode="auto">
          <a:xfrm>
            <a:off x="0" y="0"/>
            <a:ext cx="3492500" cy="3086100"/>
          </a:xfrm>
          <a:prstGeom prst="rect">
            <a:avLst/>
          </a:prstGeom>
          <a:noFill/>
          <a:ln w="9525">
            <a:noFill/>
            <a:miter lim="800000"/>
            <a:headEnd/>
            <a:tailEnd/>
          </a:ln>
        </p:spPr>
      </p:pic>
      <p:pic>
        <p:nvPicPr>
          <p:cNvPr id="32773" name="Picture 10"/>
          <p:cNvPicPr>
            <a:picLocks noChangeAspect="1" noChangeArrowheads="1"/>
          </p:cNvPicPr>
          <p:nvPr/>
        </p:nvPicPr>
        <p:blipFill>
          <a:blip r:embed="rId4" cstate="print"/>
          <a:srcRect/>
          <a:stretch>
            <a:fillRect/>
          </a:stretch>
        </p:blipFill>
        <p:spPr bwMode="auto">
          <a:xfrm>
            <a:off x="1619250" y="3103563"/>
            <a:ext cx="7229475" cy="3629025"/>
          </a:xfrm>
          <a:prstGeom prst="rect">
            <a:avLst/>
          </a:prstGeom>
          <a:noFill/>
          <a:ln w="9525">
            <a:noFill/>
            <a:miter lim="800000"/>
            <a:headEnd/>
            <a:tailEnd/>
          </a:ln>
        </p:spPr>
      </p:pic>
      <p:pic>
        <p:nvPicPr>
          <p:cNvPr id="32774" name="Picture 17"/>
          <p:cNvPicPr>
            <a:picLocks noChangeAspect="1" noChangeArrowheads="1"/>
          </p:cNvPicPr>
          <p:nvPr/>
        </p:nvPicPr>
        <p:blipFill>
          <a:blip r:embed="rId5" cstate="print"/>
          <a:srcRect/>
          <a:stretch>
            <a:fillRect/>
          </a:stretch>
        </p:blipFill>
        <p:spPr bwMode="auto">
          <a:xfrm>
            <a:off x="6011863" y="1844675"/>
            <a:ext cx="2357437" cy="1177925"/>
          </a:xfrm>
          <a:prstGeom prst="rect">
            <a:avLst/>
          </a:prstGeom>
          <a:noFill/>
          <a:ln w="9525">
            <a:noFill/>
            <a:miter lim="800000"/>
            <a:headEnd/>
            <a:tailEnd/>
          </a:ln>
        </p:spPr>
      </p:pic>
      <p:sp>
        <p:nvSpPr>
          <p:cNvPr id="32775" name="Text Box 18"/>
          <p:cNvSpPr txBox="1">
            <a:spLocks noChangeArrowheads="1"/>
          </p:cNvSpPr>
          <p:nvPr/>
        </p:nvSpPr>
        <p:spPr bwMode="auto">
          <a:xfrm>
            <a:off x="468313" y="4941888"/>
            <a:ext cx="1439862" cy="1200150"/>
          </a:xfrm>
          <a:prstGeom prst="rect">
            <a:avLst/>
          </a:prstGeom>
          <a:solidFill>
            <a:schemeClr val="bg1"/>
          </a:solidFill>
          <a:ln w="9525">
            <a:solidFill>
              <a:schemeClr val="bg2"/>
            </a:solidFill>
            <a:miter lim="800000"/>
            <a:headEnd/>
            <a:tailEnd/>
          </a:ln>
        </p:spPr>
        <p:txBody>
          <a:bodyPr>
            <a:spAutoFit/>
          </a:bodyPr>
          <a:lstStyle/>
          <a:p>
            <a:pPr>
              <a:spcBef>
                <a:spcPct val="50000"/>
              </a:spcBef>
            </a:pPr>
            <a:r>
              <a:rPr lang="en-GB"/>
              <a:t>Large numbers of children but falling</a:t>
            </a:r>
          </a:p>
        </p:txBody>
      </p:sp>
      <p:sp>
        <p:nvSpPr>
          <p:cNvPr id="32776" name="Text Box 19"/>
          <p:cNvSpPr txBox="1">
            <a:spLocks noChangeArrowheads="1"/>
          </p:cNvSpPr>
          <p:nvPr/>
        </p:nvSpPr>
        <p:spPr bwMode="auto">
          <a:xfrm>
            <a:off x="2124075" y="3213100"/>
            <a:ext cx="1368425" cy="925513"/>
          </a:xfrm>
          <a:prstGeom prst="rect">
            <a:avLst/>
          </a:prstGeom>
          <a:solidFill>
            <a:schemeClr val="bg1"/>
          </a:solidFill>
          <a:ln w="9525">
            <a:solidFill>
              <a:schemeClr val="bg2"/>
            </a:solidFill>
            <a:miter lim="800000"/>
            <a:headEnd/>
            <a:tailEnd/>
          </a:ln>
        </p:spPr>
        <p:txBody>
          <a:bodyPr>
            <a:spAutoFit/>
          </a:bodyPr>
          <a:lstStyle/>
          <a:p>
            <a:pPr>
              <a:spcBef>
                <a:spcPct val="50000"/>
              </a:spcBef>
            </a:pPr>
            <a:r>
              <a:rPr lang="en-GB"/>
              <a:t>Not many reaching retiring age</a:t>
            </a:r>
          </a:p>
        </p:txBody>
      </p:sp>
      <p:sp>
        <p:nvSpPr>
          <p:cNvPr id="32777" name="Text Box 20"/>
          <p:cNvSpPr txBox="1">
            <a:spLocks noChangeArrowheads="1"/>
          </p:cNvSpPr>
          <p:nvPr/>
        </p:nvSpPr>
        <p:spPr bwMode="auto">
          <a:xfrm>
            <a:off x="4067175" y="2060575"/>
            <a:ext cx="2017713" cy="650875"/>
          </a:xfrm>
          <a:prstGeom prst="rect">
            <a:avLst/>
          </a:prstGeom>
          <a:noFill/>
          <a:ln w="9525">
            <a:solidFill>
              <a:schemeClr val="tx1"/>
            </a:solidFill>
            <a:miter lim="800000"/>
            <a:headEnd/>
            <a:tailEnd/>
          </a:ln>
        </p:spPr>
        <p:txBody>
          <a:bodyPr>
            <a:spAutoFit/>
          </a:bodyPr>
          <a:lstStyle/>
          <a:p>
            <a:pPr>
              <a:spcBef>
                <a:spcPct val="50000"/>
              </a:spcBef>
            </a:pPr>
            <a:r>
              <a:rPr lang="en-GB"/>
              <a:t>Little one of Italy to compare with</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3"/>
          <p:cNvSpPr>
            <a:spLocks noGrp="1"/>
          </p:cNvSpPr>
          <p:nvPr>
            <p:ph type="sldNum" sz="quarter" idx="10"/>
          </p:nvPr>
        </p:nvSpPr>
        <p:spPr>
          <a:noFill/>
        </p:spPr>
        <p:txBody>
          <a:bodyPr/>
          <a:lstStyle/>
          <a:p>
            <a:fld id="{779CD2DC-EF63-4925-9E9A-963517BDE444}" type="slidenum">
              <a:rPr lang="en-GB"/>
              <a:pPr/>
              <a:t>31</a:t>
            </a:fld>
            <a:endParaRPr lang="en-GB"/>
          </a:p>
        </p:txBody>
      </p:sp>
      <p:sp>
        <p:nvSpPr>
          <p:cNvPr id="112642" name="Rectangle 2"/>
          <p:cNvSpPr>
            <a:spLocks noGrp="1" noChangeArrowheads="1"/>
          </p:cNvSpPr>
          <p:nvPr>
            <p:ph type="title"/>
          </p:nvPr>
        </p:nvSpPr>
        <p:spPr>
          <a:xfrm>
            <a:off x="5219700" y="274638"/>
            <a:ext cx="3744913" cy="850900"/>
          </a:xfrm>
        </p:spPr>
        <p:txBody>
          <a:bodyPr/>
          <a:lstStyle/>
          <a:p>
            <a:pPr eaLnBrk="1" hangingPunct="1">
              <a:defRPr/>
            </a:pPr>
            <a:r>
              <a:rPr lang="en-GB" sz="3600" smtClean="0"/>
              <a:t>Case study –Brazil</a:t>
            </a:r>
          </a:p>
        </p:txBody>
      </p:sp>
      <p:pic>
        <p:nvPicPr>
          <p:cNvPr id="33796" name="Picture 11"/>
          <p:cNvPicPr>
            <a:picLocks noChangeAspect="1" noChangeArrowheads="1"/>
          </p:cNvPicPr>
          <p:nvPr/>
        </p:nvPicPr>
        <p:blipFill>
          <a:blip r:embed="rId3" cstate="print"/>
          <a:srcRect/>
          <a:stretch>
            <a:fillRect/>
          </a:stretch>
        </p:blipFill>
        <p:spPr bwMode="auto">
          <a:xfrm>
            <a:off x="3570288" y="1484313"/>
            <a:ext cx="5394325" cy="3571875"/>
          </a:xfrm>
          <a:prstGeom prst="rect">
            <a:avLst/>
          </a:prstGeom>
          <a:noFill/>
          <a:ln w="9525">
            <a:noFill/>
            <a:miter lim="800000"/>
            <a:headEnd/>
            <a:tailEnd/>
          </a:ln>
        </p:spPr>
      </p:pic>
      <p:sp>
        <p:nvSpPr>
          <p:cNvPr id="33797" name="Text Box 20"/>
          <p:cNvSpPr txBox="1">
            <a:spLocks noChangeArrowheads="1"/>
          </p:cNvSpPr>
          <p:nvPr/>
        </p:nvSpPr>
        <p:spPr bwMode="auto">
          <a:xfrm>
            <a:off x="107950" y="3213100"/>
            <a:ext cx="3529013" cy="466725"/>
          </a:xfrm>
          <a:prstGeom prst="rect">
            <a:avLst/>
          </a:prstGeom>
          <a:noFill/>
          <a:ln w="9525">
            <a:solidFill>
              <a:schemeClr val="tx1"/>
            </a:solidFill>
            <a:miter lim="800000"/>
            <a:headEnd/>
            <a:tailEnd/>
          </a:ln>
        </p:spPr>
        <p:txBody>
          <a:bodyPr>
            <a:spAutoFit/>
          </a:bodyPr>
          <a:lstStyle/>
          <a:p>
            <a:pPr algn="ctr">
              <a:spcBef>
                <a:spcPct val="50000"/>
              </a:spcBef>
            </a:pPr>
            <a:r>
              <a:rPr lang="en-GB" sz="2400"/>
              <a:t>Notice any differences?</a:t>
            </a:r>
          </a:p>
        </p:txBody>
      </p:sp>
      <p:sp>
        <p:nvSpPr>
          <p:cNvPr id="33798" name="Text Box 21"/>
          <p:cNvSpPr txBox="1">
            <a:spLocks noChangeArrowheads="1"/>
          </p:cNvSpPr>
          <p:nvPr/>
        </p:nvSpPr>
        <p:spPr bwMode="auto">
          <a:xfrm>
            <a:off x="3995738" y="5300663"/>
            <a:ext cx="4392612" cy="1196975"/>
          </a:xfrm>
          <a:prstGeom prst="rect">
            <a:avLst/>
          </a:prstGeom>
          <a:noFill/>
          <a:ln w="9525">
            <a:solidFill>
              <a:schemeClr val="tx1"/>
            </a:solidFill>
            <a:miter lim="800000"/>
            <a:headEnd/>
            <a:tailEnd/>
          </a:ln>
        </p:spPr>
        <p:txBody>
          <a:bodyPr>
            <a:spAutoFit/>
          </a:bodyPr>
          <a:lstStyle/>
          <a:p>
            <a:pPr algn="ctr">
              <a:spcBef>
                <a:spcPct val="50000"/>
              </a:spcBef>
            </a:pPr>
            <a:r>
              <a:rPr lang="en-GB" sz="2400"/>
              <a:t>What has happened to the Brazilian population in the last 60 years?</a:t>
            </a:r>
          </a:p>
        </p:txBody>
      </p:sp>
      <p:pic>
        <p:nvPicPr>
          <p:cNvPr id="33799" name="Picture 26"/>
          <p:cNvPicPr>
            <a:picLocks noChangeAspect="1" noChangeArrowheads="1"/>
          </p:cNvPicPr>
          <p:nvPr/>
        </p:nvPicPr>
        <p:blipFill>
          <a:blip r:embed="rId4" cstate="print"/>
          <a:srcRect/>
          <a:stretch>
            <a:fillRect/>
          </a:stretch>
        </p:blipFill>
        <p:spPr bwMode="auto">
          <a:xfrm>
            <a:off x="323850" y="71438"/>
            <a:ext cx="2654300" cy="2997200"/>
          </a:xfrm>
          <a:prstGeom prst="rect">
            <a:avLst/>
          </a:prstGeom>
          <a:noFill/>
          <a:ln w="9525">
            <a:noFill/>
            <a:miter lim="800000"/>
            <a:headEnd/>
            <a:tailEnd/>
          </a:ln>
        </p:spPr>
      </p:pic>
      <p:pic>
        <p:nvPicPr>
          <p:cNvPr id="33800" name="Picture 30"/>
          <p:cNvPicPr>
            <a:picLocks noChangeAspect="1" noChangeArrowheads="1"/>
          </p:cNvPicPr>
          <p:nvPr/>
        </p:nvPicPr>
        <p:blipFill>
          <a:blip r:embed="rId5" cstate="print"/>
          <a:srcRect l="24995" t="8682" r="36647" b="26903"/>
          <a:stretch>
            <a:fillRect/>
          </a:stretch>
        </p:blipFill>
        <p:spPr bwMode="auto">
          <a:xfrm>
            <a:off x="323850" y="3646488"/>
            <a:ext cx="2687638" cy="3095625"/>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3"/>
          <p:cNvSpPr>
            <a:spLocks noGrp="1"/>
          </p:cNvSpPr>
          <p:nvPr>
            <p:ph type="sldNum" sz="quarter" idx="10"/>
          </p:nvPr>
        </p:nvSpPr>
        <p:spPr>
          <a:noFill/>
        </p:spPr>
        <p:txBody>
          <a:bodyPr/>
          <a:lstStyle/>
          <a:p>
            <a:fld id="{26558711-3A19-4791-98B0-C2B20D7E0419}" type="slidenum">
              <a:rPr lang="en-GB"/>
              <a:pPr/>
              <a:t>32</a:t>
            </a:fld>
            <a:endParaRPr lang="en-GB"/>
          </a:p>
        </p:txBody>
      </p:sp>
      <p:sp>
        <p:nvSpPr>
          <p:cNvPr id="88066" name="Rectangle 2"/>
          <p:cNvSpPr>
            <a:spLocks noGrp="1" noChangeArrowheads="1"/>
          </p:cNvSpPr>
          <p:nvPr>
            <p:ph type="title"/>
          </p:nvPr>
        </p:nvSpPr>
        <p:spPr/>
        <p:txBody>
          <a:bodyPr/>
          <a:lstStyle/>
          <a:p>
            <a:pPr eaLnBrk="1" hangingPunct="1">
              <a:defRPr/>
            </a:pPr>
            <a:r>
              <a:rPr lang="en-GB" smtClean="0"/>
              <a:t>Case study -Brazil</a:t>
            </a:r>
          </a:p>
        </p:txBody>
      </p:sp>
      <p:sp>
        <p:nvSpPr>
          <p:cNvPr id="34820" name="Rectangle 3"/>
          <p:cNvSpPr>
            <a:spLocks noGrp="1" noChangeArrowheads="1"/>
          </p:cNvSpPr>
          <p:nvPr>
            <p:ph type="body" idx="1"/>
          </p:nvPr>
        </p:nvSpPr>
        <p:spPr>
          <a:xfrm>
            <a:off x="250825" y="1052513"/>
            <a:ext cx="8713788" cy="5472112"/>
          </a:xfrm>
        </p:spPr>
        <p:txBody>
          <a:bodyPr/>
          <a:lstStyle/>
          <a:p>
            <a:pPr eaLnBrk="1" hangingPunct="1">
              <a:lnSpc>
                <a:spcPct val="80000"/>
              </a:lnSpc>
            </a:pPr>
            <a:r>
              <a:rPr lang="en-GB" sz="2400" smtClean="0"/>
              <a:t>The book says Brazil is an LEDC, but according to UN’s HDI it has just reached ‘the top table’ as it is listed as one of the countries with High Human development</a:t>
            </a:r>
          </a:p>
          <a:p>
            <a:pPr eaLnBrk="1" hangingPunct="1">
              <a:lnSpc>
                <a:spcPct val="80000"/>
              </a:lnSpc>
            </a:pPr>
            <a:r>
              <a:rPr lang="en-GB" sz="2400" smtClean="0"/>
              <a:t>It still has some distance to go in terms of life expectancy and literacy but it is well on the way. </a:t>
            </a:r>
          </a:p>
          <a:p>
            <a:pPr eaLnBrk="1" hangingPunct="1">
              <a:lnSpc>
                <a:spcPct val="80000"/>
              </a:lnSpc>
            </a:pPr>
            <a:r>
              <a:rPr lang="en-GB" sz="2400" smtClean="0"/>
              <a:t>It is certainly newly industrialised – it is in the forefront of ethanol production (made from bagasse – waste sugarcane stubble) – and has numerous projects to improve its environmental track record in farming.</a:t>
            </a:r>
          </a:p>
          <a:p>
            <a:pPr eaLnBrk="1" hangingPunct="1">
              <a:lnSpc>
                <a:spcPct val="80000"/>
              </a:lnSpc>
            </a:pPr>
            <a:r>
              <a:rPr lang="en-GB" sz="2400" smtClean="0"/>
              <a:t>Of course there are still issues over the Amazon rainforests.</a:t>
            </a:r>
          </a:p>
          <a:p>
            <a:pPr eaLnBrk="1" hangingPunct="1">
              <a:lnSpc>
                <a:spcPct val="80000"/>
              </a:lnSpc>
            </a:pPr>
            <a:r>
              <a:rPr lang="en-GB" sz="2400" smtClean="0"/>
              <a:t>But there are also improvements being made to the favelas (squatter settlements) on the edges of the big cities – more about that another day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3"/>
          <p:cNvSpPr>
            <a:spLocks noGrp="1"/>
          </p:cNvSpPr>
          <p:nvPr>
            <p:ph type="sldNum" sz="quarter" idx="10"/>
          </p:nvPr>
        </p:nvSpPr>
        <p:spPr>
          <a:noFill/>
        </p:spPr>
        <p:txBody>
          <a:bodyPr/>
          <a:lstStyle/>
          <a:p>
            <a:fld id="{47C73A7E-8BBF-4EFA-B0A9-4155B6E36BB5}" type="slidenum">
              <a:rPr lang="en-GB"/>
              <a:pPr/>
              <a:t>33</a:t>
            </a:fld>
            <a:endParaRPr lang="en-GB"/>
          </a:p>
        </p:txBody>
      </p:sp>
      <p:sp>
        <p:nvSpPr>
          <p:cNvPr id="117762" name="Rectangle 2"/>
          <p:cNvSpPr>
            <a:spLocks noGrp="1" noChangeArrowheads="1"/>
          </p:cNvSpPr>
          <p:nvPr>
            <p:ph type="title"/>
          </p:nvPr>
        </p:nvSpPr>
        <p:spPr>
          <a:xfrm>
            <a:off x="179388" y="274638"/>
            <a:ext cx="8785225" cy="1282700"/>
          </a:xfrm>
        </p:spPr>
        <p:txBody>
          <a:bodyPr/>
          <a:lstStyle/>
          <a:p>
            <a:pPr eaLnBrk="1" hangingPunct="1">
              <a:defRPr/>
            </a:pPr>
            <a:r>
              <a:rPr lang="en-GB" sz="3600" smtClean="0"/>
              <a:t>Some other things that may influence development</a:t>
            </a:r>
          </a:p>
        </p:txBody>
      </p:sp>
      <p:sp>
        <p:nvSpPr>
          <p:cNvPr id="35844" name="Rectangle 3"/>
          <p:cNvSpPr>
            <a:spLocks noGrp="1" noChangeArrowheads="1"/>
          </p:cNvSpPr>
          <p:nvPr>
            <p:ph type="body" idx="1"/>
          </p:nvPr>
        </p:nvSpPr>
        <p:spPr>
          <a:xfrm>
            <a:off x="250825" y="1557338"/>
            <a:ext cx="8713788" cy="4967287"/>
          </a:xfrm>
        </p:spPr>
        <p:txBody>
          <a:bodyPr/>
          <a:lstStyle/>
          <a:p>
            <a:pPr eaLnBrk="1" hangingPunct="1"/>
            <a:r>
              <a:rPr lang="en-GB" smtClean="0"/>
              <a:t>Problems: </a:t>
            </a:r>
          </a:p>
          <a:p>
            <a:pPr lvl="1" eaLnBrk="1" hangingPunct="1"/>
            <a:r>
              <a:rPr lang="en-GB" smtClean="0"/>
              <a:t>There is a wide gap between the very rich and the very poor</a:t>
            </a:r>
          </a:p>
          <a:p>
            <a:pPr lvl="1" eaLnBrk="1" hangingPunct="1"/>
            <a:r>
              <a:rPr lang="en-GB" smtClean="0"/>
              <a:t>Business is allowed to get away with environmentally unfriendly activity, because they have the money to pay their way – quite often possibly through bribery and corruption.</a:t>
            </a:r>
          </a:p>
          <a:p>
            <a:pPr lvl="1" eaLnBrk="1" hangingPunct="1"/>
            <a:r>
              <a:rPr lang="en-GB" smtClean="0"/>
              <a:t>The human rights need a lot of work, especially if you are poor.</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mtClean="0"/>
              <a:t>Gapminder.org</a:t>
            </a:r>
            <a:br>
              <a:rPr lang="en-US" smtClean="0"/>
            </a:br>
            <a:endParaRPr lang="en-US" smtClean="0"/>
          </a:p>
        </p:txBody>
      </p:sp>
      <p:sp>
        <p:nvSpPr>
          <p:cNvPr id="36867" name="Slide Number Placeholder 1"/>
          <p:cNvSpPr>
            <a:spLocks noGrp="1"/>
          </p:cNvSpPr>
          <p:nvPr>
            <p:ph type="sldNum" sz="quarter" idx="10"/>
          </p:nvPr>
        </p:nvSpPr>
        <p:spPr>
          <a:noFill/>
        </p:spPr>
        <p:txBody>
          <a:bodyPr/>
          <a:lstStyle/>
          <a:p>
            <a:fld id="{5A09F571-AE30-428C-A849-15E9879A9FE4}" type="slidenum">
              <a:rPr lang="en-GB"/>
              <a:pPr/>
              <a:t>34</a:t>
            </a:fld>
            <a:endParaRPr lang="en-GB"/>
          </a:p>
        </p:txBody>
      </p:sp>
      <p:pic>
        <p:nvPicPr>
          <p:cNvPr id="36868" name="Picture 2" descr="gapminder world">
            <a:hlinkClick r:id="rId2"/>
          </p:cNvPr>
          <p:cNvPicPr>
            <a:picLocks noChangeAspect="1" noChangeArrowheads="1"/>
          </p:cNvPicPr>
          <p:nvPr/>
        </p:nvPicPr>
        <p:blipFill>
          <a:blip r:embed="rId3" cstate="print"/>
          <a:srcRect/>
          <a:stretch>
            <a:fillRect/>
          </a:stretch>
        </p:blipFill>
        <p:spPr bwMode="auto">
          <a:xfrm>
            <a:off x="1692275" y="1196975"/>
            <a:ext cx="5832475" cy="4635500"/>
          </a:xfrm>
          <a:prstGeom prst="rect">
            <a:avLst/>
          </a:prstGeom>
          <a:noFill/>
          <a:ln w="9525">
            <a:noFill/>
            <a:miter lim="800000"/>
            <a:headEnd/>
            <a:tailEnd/>
          </a:ln>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defRPr/>
            </a:pPr>
            <a:r>
              <a:rPr lang="en-US" dirty="0">
                <a:solidFill>
                  <a:schemeClr val="tx1"/>
                </a:solidFill>
              </a:rPr>
              <a:t>Models of Development</a:t>
            </a:r>
          </a:p>
        </p:txBody>
      </p:sp>
      <p:sp>
        <p:nvSpPr>
          <p:cNvPr id="37891" name="Rectangle 3"/>
          <p:cNvSpPr>
            <a:spLocks noGrp="1" noChangeArrowheads="1"/>
          </p:cNvSpPr>
          <p:nvPr>
            <p:ph type="body" idx="1"/>
          </p:nvPr>
        </p:nvSpPr>
        <p:spPr/>
        <p:txBody>
          <a:bodyPr/>
          <a:lstStyle/>
          <a:p>
            <a:r>
              <a:rPr lang="en-US" smtClean="0"/>
              <a:t>Liberal Models</a:t>
            </a:r>
          </a:p>
          <a:p>
            <a:pPr lvl="1"/>
            <a:r>
              <a:rPr lang="en-US" smtClean="0"/>
              <a:t>All countries are capable of development</a:t>
            </a:r>
          </a:p>
          <a:p>
            <a:pPr lvl="1"/>
            <a:r>
              <a:rPr lang="en-US" smtClean="0"/>
              <a:t>Economic disparities are a result of short term inefficiencies in local or regional market forces</a:t>
            </a:r>
          </a:p>
          <a:p>
            <a:pPr lvl="1"/>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defRPr/>
            </a:pPr>
            <a:r>
              <a:rPr lang="en-US" dirty="0">
                <a:solidFill>
                  <a:schemeClr val="tx1"/>
                </a:solidFill>
              </a:rPr>
              <a:t>Models of Development</a:t>
            </a:r>
          </a:p>
        </p:txBody>
      </p:sp>
      <p:sp>
        <p:nvSpPr>
          <p:cNvPr id="38915" name="Rectangle 3"/>
          <p:cNvSpPr>
            <a:spLocks noGrp="1" noChangeArrowheads="1"/>
          </p:cNvSpPr>
          <p:nvPr>
            <p:ph type="body" idx="1"/>
          </p:nvPr>
        </p:nvSpPr>
        <p:spPr/>
        <p:txBody>
          <a:bodyPr/>
          <a:lstStyle/>
          <a:p>
            <a:r>
              <a:rPr lang="en-US" smtClean="0"/>
              <a:t>Structuralist Models</a:t>
            </a:r>
          </a:p>
          <a:p>
            <a:pPr lvl="1"/>
            <a:r>
              <a:rPr lang="en-US" smtClean="0"/>
              <a:t>Regional disparities are a structural feature of the global economy</a:t>
            </a:r>
          </a:p>
          <a:p>
            <a:pPr lvl="1"/>
            <a:r>
              <a:rPr lang="en-US" smtClean="0"/>
              <a:t>Things have come to be organized or structured in a way and cannot be changed easily</a:t>
            </a:r>
          </a:p>
          <a:p>
            <a:pPr lvl="1"/>
            <a:endParaRPr lang="en-US" smtClean="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a:defRPr/>
            </a:pPr>
            <a:r>
              <a:rPr lang="en-US" dirty="0">
                <a:solidFill>
                  <a:schemeClr val="tx1"/>
                </a:solidFill>
              </a:rPr>
              <a:t>Modernization Model</a:t>
            </a:r>
          </a:p>
        </p:txBody>
      </p:sp>
      <p:sp>
        <p:nvSpPr>
          <p:cNvPr id="39939" name="Rectangle 3"/>
          <p:cNvSpPr>
            <a:spLocks noGrp="1" noChangeArrowheads="1"/>
          </p:cNvSpPr>
          <p:nvPr>
            <p:ph type="body" idx="1"/>
          </p:nvPr>
        </p:nvSpPr>
        <p:spPr/>
        <p:txBody>
          <a:bodyPr/>
          <a:lstStyle/>
          <a:p>
            <a:pPr>
              <a:lnSpc>
                <a:spcPct val="80000"/>
              </a:lnSpc>
            </a:pPr>
            <a:r>
              <a:rPr lang="en-US" sz="2800" smtClean="0"/>
              <a:t>Walt Rostow, 1950’s</a:t>
            </a:r>
          </a:p>
          <a:p>
            <a:pPr>
              <a:lnSpc>
                <a:spcPct val="80000"/>
              </a:lnSpc>
            </a:pPr>
            <a:r>
              <a:rPr lang="en-US" sz="2800" smtClean="0"/>
              <a:t>Liberal model</a:t>
            </a:r>
          </a:p>
          <a:p>
            <a:pPr>
              <a:lnSpc>
                <a:spcPct val="80000"/>
              </a:lnSpc>
            </a:pPr>
            <a:r>
              <a:rPr lang="en-US" sz="2800" smtClean="0"/>
              <a:t>Development through international trade</a:t>
            </a:r>
          </a:p>
          <a:p>
            <a:pPr>
              <a:lnSpc>
                <a:spcPct val="80000"/>
              </a:lnSpc>
            </a:pPr>
            <a:r>
              <a:rPr lang="en-US" sz="2800" smtClean="0"/>
              <a:t>Suggests that all countries follow a similar path through economic development</a:t>
            </a:r>
          </a:p>
          <a:p>
            <a:pPr lvl="1">
              <a:lnSpc>
                <a:spcPct val="80000"/>
              </a:lnSpc>
            </a:pPr>
            <a:r>
              <a:rPr lang="en-US" sz="2400" smtClean="0"/>
              <a:t>Traditional</a:t>
            </a:r>
          </a:p>
          <a:p>
            <a:pPr lvl="1">
              <a:lnSpc>
                <a:spcPct val="80000"/>
              </a:lnSpc>
            </a:pPr>
            <a:r>
              <a:rPr lang="en-US" sz="2400" smtClean="0"/>
              <a:t>Preconditions to takeoff</a:t>
            </a:r>
          </a:p>
          <a:p>
            <a:pPr lvl="1">
              <a:lnSpc>
                <a:spcPct val="80000"/>
              </a:lnSpc>
            </a:pPr>
            <a:r>
              <a:rPr lang="en-US" sz="2400" smtClean="0"/>
              <a:t>Takeoff</a:t>
            </a:r>
          </a:p>
          <a:p>
            <a:pPr lvl="1">
              <a:lnSpc>
                <a:spcPct val="80000"/>
              </a:lnSpc>
            </a:pPr>
            <a:r>
              <a:rPr lang="en-US" sz="2400" smtClean="0"/>
              <a:t>Drive to maturity</a:t>
            </a:r>
          </a:p>
          <a:p>
            <a:pPr lvl="1">
              <a:lnSpc>
                <a:spcPct val="80000"/>
              </a:lnSpc>
            </a:pPr>
            <a:r>
              <a:rPr lang="en-US" sz="2400" smtClean="0"/>
              <a:t>High mass consumption</a:t>
            </a:r>
          </a:p>
          <a:p>
            <a:pPr lvl="1">
              <a:lnSpc>
                <a:spcPct val="80000"/>
              </a:lnSpc>
              <a:buFontTx/>
              <a:buNone/>
            </a:pPr>
            <a:endParaRPr lang="en-US" sz="2400" smtClean="0"/>
          </a:p>
          <a:p>
            <a:pPr>
              <a:lnSpc>
                <a:spcPct val="80000"/>
              </a:lnSpc>
            </a:pPr>
            <a:endParaRPr lang="en-US" sz="280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defRPr/>
            </a:pPr>
            <a:r>
              <a:rPr lang="en-US" dirty="0">
                <a:solidFill>
                  <a:schemeClr val="tx1"/>
                </a:solidFill>
              </a:rPr>
              <a:t>Traditional</a:t>
            </a:r>
          </a:p>
        </p:txBody>
      </p:sp>
      <p:sp>
        <p:nvSpPr>
          <p:cNvPr id="40963" name="Rectangle 3"/>
          <p:cNvSpPr>
            <a:spLocks noGrp="1" noChangeArrowheads="1"/>
          </p:cNvSpPr>
          <p:nvPr>
            <p:ph type="body" idx="1"/>
          </p:nvPr>
        </p:nvSpPr>
        <p:spPr/>
        <p:txBody>
          <a:bodyPr/>
          <a:lstStyle/>
          <a:p>
            <a:pPr>
              <a:lnSpc>
                <a:spcPct val="90000"/>
              </a:lnSpc>
            </a:pPr>
            <a:r>
              <a:rPr lang="en-US" smtClean="0"/>
              <a:t>Not yet started development</a:t>
            </a:r>
          </a:p>
          <a:p>
            <a:pPr>
              <a:lnSpc>
                <a:spcPct val="90000"/>
              </a:lnSpc>
            </a:pPr>
            <a:r>
              <a:rPr lang="en-US" smtClean="0"/>
              <a:t>High % of people engaged in subsistence agriculture</a:t>
            </a:r>
          </a:p>
          <a:p>
            <a:pPr>
              <a:lnSpc>
                <a:spcPct val="90000"/>
              </a:lnSpc>
            </a:pPr>
            <a:r>
              <a:rPr lang="en-US" smtClean="0"/>
              <a:t>High % of wealth allocated to ‘nonproductive activities’ such as religion and military</a:t>
            </a:r>
          </a:p>
          <a:p>
            <a:pPr>
              <a:lnSpc>
                <a:spcPct val="90000"/>
              </a:lnSpc>
            </a:pPr>
            <a:r>
              <a:rPr lang="en-US" smtClean="0"/>
              <a:t>Rigid and unchanging social structure</a:t>
            </a:r>
          </a:p>
          <a:p>
            <a:pPr>
              <a:lnSpc>
                <a:spcPct val="90000"/>
              </a:lnSpc>
            </a:pPr>
            <a:r>
              <a:rPr lang="en-US" smtClean="0"/>
              <a:t>Resistance to change </a:t>
            </a:r>
            <a:r>
              <a:rPr lang="en-US" smtClean="0">
                <a:solidFill>
                  <a:schemeClr val="bg1"/>
                </a:solidFill>
              </a:rPr>
              <a:t>to technological change</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defRPr/>
            </a:pPr>
            <a:r>
              <a:rPr lang="en-US" dirty="0">
                <a:solidFill>
                  <a:schemeClr val="tx1"/>
                </a:solidFill>
              </a:rPr>
              <a:t>Preconditions of Takeoff</a:t>
            </a:r>
          </a:p>
        </p:txBody>
      </p:sp>
      <p:sp>
        <p:nvSpPr>
          <p:cNvPr id="41987" name="Rectangle 3"/>
          <p:cNvSpPr>
            <a:spLocks noGrp="1" noChangeArrowheads="1"/>
          </p:cNvSpPr>
          <p:nvPr>
            <p:ph type="body" idx="1"/>
          </p:nvPr>
        </p:nvSpPr>
        <p:spPr/>
        <p:txBody>
          <a:bodyPr/>
          <a:lstStyle/>
          <a:p>
            <a:r>
              <a:rPr lang="en-US" smtClean="0"/>
              <a:t>An elite group initiates innovative economic activity</a:t>
            </a:r>
          </a:p>
          <a:p>
            <a:r>
              <a:rPr lang="en-US" smtClean="0"/>
              <a:t>Country begins investing in new technology and infrastructure</a:t>
            </a:r>
          </a:p>
          <a:p>
            <a:r>
              <a:rPr lang="en-US" smtClean="0"/>
              <a:t>Stimulate increase in productivity</a:t>
            </a:r>
          </a:p>
          <a:p>
            <a:r>
              <a:rPr lang="en-US" smtClean="0"/>
              <a:t>Progressive </a:t>
            </a:r>
            <a:r>
              <a:rPr lang="en-US" smtClean="0">
                <a:solidFill>
                  <a:schemeClr val="bg1"/>
                </a:solidFill>
              </a:rPr>
              <a:t>leadership</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a:defRPr/>
            </a:pPr>
            <a:r>
              <a:rPr lang="en-US" dirty="0">
                <a:solidFill>
                  <a:schemeClr val="tx1"/>
                </a:solidFill>
              </a:rPr>
              <a:t>What does development look like?</a:t>
            </a:r>
          </a:p>
        </p:txBody>
      </p:sp>
      <p:graphicFrame>
        <p:nvGraphicFramePr>
          <p:cNvPr id="3074" name="Object 2"/>
          <p:cNvGraphicFramePr>
            <a:graphicFrameLocks noChangeAspect="1"/>
          </p:cNvGraphicFramePr>
          <p:nvPr/>
        </p:nvGraphicFramePr>
        <p:xfrm>
          <a:off x="395288" y="1196975"/>
          <a:ext cx="8153400" cy="4953000"/>
        </p:xfrm>
        <a:graphic>
          <a:graphicData uri="http://schemas.openxmlformats.org/presentationml/2006/ole">
            <p:oleObj spid="_x0000_s3074" name="Worksheet" r:id="rId4" imgW="10238400" imgH="3124800" progId="Excel.Sheet.8">
              <p:embed/>
            </p:oleObj>
          </a:graphicData>
        </a:graphic>
      </p:graphicFrame>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defRPr/>
            </a:pPr>
            <a:r>
              <a:rPr lang="en-US" dirty="0">
                <a:solidFill>
                  <a:schemeClr val="tx1"/>
                </a:solidFill>
              </a:rPr>
              <a:t>Takeoff</a:t>
            </a:r>
          </a:p>
        </p:txBody>
      </p:sp>
      <p:sp>
        <p:nvSpPr>
          <p:cNvPr id="43011" name="Rectangle 3"/>
          <p:cNvSpPr>
            <a:spLocks noGrp="1" noChangeArrowheads="1"/>
          </p:cNvSpPr>
          <p:nvPr>
            <p:ph type="body" idx="1"/>
          </p:nvPr>
        </p:nvSpPr>
        <p:spPr/>
        <p:txBody>
          <a:bodyPr/>
          <a:lstStyle/>
          <a:p>
            <a:r>
              <a:rPr lang="en-US" smtClean="0"/>
              <a:t>Rapid growth facilitated by a limited number of economic activities</a:t>
            </a:r>
          </a:p>
          <a:p>
            <a:r>
              <a:rPr lang="en-US" smtClean="0"/>
              <a:t>Some sectors of the economic structure remain dominated by traditional practices</a:t>
            </a:r>
          </a:p>
          <a:p>
            <a:r>
              <a:rPr lang="en-US" smtClean="0"/>
              <a:t>Industrialization, urbanization, mass production</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defRPr/>
            </a:pPr>
            <a:r>
              <a:rPr lang="en-US" dirty="0">
                <a:solidFill>
                  <a:schemeClr val="tx1"/>
                </a:solidFill>
              </a:rPr>
              <a:t>Drive to Maturity</a:t>
            </a:r>
          </a:p>
        </p:txBody>
      </p:sp>
      <p:sp>
        <p:nvSpPr>
          <p:cNvPr id="44035" name="Rectangle 3"/>
          <p:cNvSpPr>
            <a:spLocks noGrp="1" noChangeArrowheads="1"/>
          </p:cNvSpPr>
          <p:nvPr>
            <p:ph type="body" idx="1"/>
          </p:nvPr>
        </p:nvSpPr>
        <p:spPr>
          <a:xfrm>
            <a:off x="827088" y="1196975"/>
            <a:ext cx="7696200" cy="4876800"/>
          </a:xfrm>
        </p:spPr>
        <p:txBody>
          <a:bodyPr/>
          <a:lstStyle/>
          <a:p>
            <a:r>
              <a:rPr lang="en-US" smtClean="0"/>
              <a:t>Modern technology diffuses to wide variety of industries</a:t>
            </a:r>
          </a:p>
          <a:p>
            <a:r>
              <a:rPr lang="en-US" smtClean="0"/>
              <a:t>Industries experience rapid growth similar to the early takeoff industries</a:t>
            </a:r>
          </a:p>
          <a:p>
            <a:r>
              <a:rPr lang="en-US" smtClean="0"/>
              <a:t>Workers become more skilled and specialized</a:t>
            </a:r>
          </a:p>
          <a:p>
            <a:r>
              <a:rPr lang="en-US" smtClean="0"/>
              <a:t>Modernization in the core</a:t>
            </a:r>
          </a:p>
          <a:p>
            <a:r>
              <a:rPr lang="en-US" smtClean="0"/>
              <a:t>Population growth declines</a:t>
            </a:r>
          </a:p>
          <a:p>
            <a:pPr>
              <a:buFontTx/>
              <a:buNone/>
            </a:pPr>
            <a:endParaRPr lang="en-US"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a:defRPr/>
            </a:pPr>
            <a:r>
              <a:rPr lang="en-US" dirty="0">
                <a:solidFill>
                  <a:schemeClr val="tx1"/>
                </a:solidFill>
              </a:rPr>
              <a:t>High Mass Consumption</a:t>
            </a:r>
          </a:p>
        </p:txBody>
      </p:sp>
      <p:sp>
        <p:nvSpPr>
          <p:cNvPr id="45059" name="Rectangle 3"/>
          <p:cNvSpPr>
            <a:spLocks noGrp="1" noChangeArrowheads="1"/>
          </p:cNvSpPr>
          <p:nvPr>
            <p:ph type="body" idx="1"/>
          </p:nvPr>
        </p:nvSpPr>
        <p:spPr>
          <a:xfrm>
            <a:off x="611188" y="1412875"/>
            <a:ext cx="7772400" cy="4876800"/>
          </a:xfrm>
        </p:spPr>
        <p:txBody>
          <a:bodyPr/>
          <a:lstStyle/>
          <a:p>
            <a:r>
              <a:rPr lang="en-US" smtClean="0"/>
              <a:t>Economy shifts from production of heavy industry such as steel and energy to consumer goods like refrigerators and motor vehicles</a:t>
            </a:r>
          </a:p>
          <a:p>
            <a:r>
              <a:rPr lang="en-US" smtClean="0"/>
              <a:t>High incomes</a:t>
            </a:r>
          </a:p>
          <a:p>
            <a:r>
              <a:rPr lang="en-US" smtClean="0"/>
              <a:t>Widespread production of a variety of goods and services</a:t>
            </a:r>
          </a:p>
          <a:p>
            <a:r>
              <a:rPr lang="en-US" smtClean="0"/>
              <a:t>Majority of workers in service sector of economy</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defRPr/>
            </a:pPr>
            <a:r>
              <a:rPr lang="en-US" dirty="0">
                <a:solidFill>
                  <a:schemeClr val="tx1"/>
                </a:solidFill>
              </a:rPr>
              <a:t>Dependency Theory</a:t>
            </a:r>
          </a:p>
        </p:txBody>
      </p:sp>
      <p:sp>
        <p:nvSpPr>
          <p:cNvPr id="46083" name="Rectangle 3"/>
          <p:cNvSpPr>
            <a:spLocks noGrp="1" noChangeArrowheads="1"/>
          </p:cNvSpPr>
          <p:nvPr>
            <p:ph type="body" idx="1"/>
          </p:nvPr>
        </p:nvSpPr>
        <p:spPr>
          <a:xfrm>
            <a:off x="755650" y="1341438"/>
            <a:ext cx="7772400" cy="4876800"/>
          </a:xfrm>
        </p:spPr>
        <p:txBody>
          <a:bodyPr/>
          <a:lstStyle/>
          <a:p>
            <a:r>
              <a:rPr lang="en-US" smtClean="0"/>
              <a:t>Structuralist alternative to Rostow’s model</a:t>
            </a:r>
          </a:p>
          <a:p>
            <a:r>
              <a:rPr lang="en-US" smtClean="0"/>
              <a:t>Political and economic relationships between countries and regions control and limit the economic development of less well off regions</a:t>
            </a:r>
          </a:p>
          <a:p>
            <a:r>
              <a:rPr lang="en-US" smtClean="0"/>
              <a:t>Dependency helps sustain the prosperity of the dominant regions and </a:t>
            </a:r>
            <a:r>
              <a:rPr lang="en-US" smtClean="0">
                <a:solidFill>
                  <a:schemeClr val="bg1"/>
                </a:solidFill>
              </a:rPr>
              <a:t>the poverty of the lesser regions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a:defRPr/>
            </a:pPr>
            <a:r>
              <a:rPr lang="en-US" dirty="0">
                <a:solidFill>
                  <a:schemeClr val="tx1"/>
                </a:solidFill>
              </a:rPr>
              <a:t>Dependency Theory</a:t>
            </a:r>
          </a:p>
        </p:txBody>
      </p:sp>
      <p:sp>
        <p:nvSpPr>
          <p:cNvPr id="47107" name="Rectangle 3"/>
          <p:cNvSpPr>
            <a:spLocks noGrp="1" noChangeArrowheads="1"/>
          </p:cNvSpPr>
          <p:nvPr>
            <p:ph type="body" idx="1"/>
          </p:nvPr>
        </p:nvSpPr>
        <p:spPr>
          <a:xfrm>
            <a:off x="684213" y="1341438"/>
            <a:ext cx="7772400" cy="4876800"/>
          </a:xfrm>
        </p:spPr>
        <p:txBody>
          <a:bodyPr/>
          <a:lstStyle/>
          <a:p>
            <a:r>
              <a:rPr lang="en-US" smtClean="0"/>
              <a:t>Little hope for economic prosperity in regions and countries that have traditionally been dominated by external power</a:t>
            </a:r>
          </a:p>
          <a:p>
            <a:r>
              <a:rPr lang="en-US" smtClean="0"/>
              <a:t>Based on generalizations that pay little attention to regional differences in culture, politics, and society</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a:defRPr/>
            </a:pPr>
            <a:r>
              <a:rPr lang="en-US" dirty="0">
                <a:solidFill>
                  <a:schemeClr val="tx1"/>
                </a:solidFill>
              </a:rPr>
              <a:t>Colonization of Africa</a:t>
            </a:r>
          </a:p>
        </p:txBody>
      </p:sp>
      <p:pic>
        <p:nvPicPr>
          <p:cNvPr id="48131" name="Picture 5" descr="map30iaf"/>
          <p:cNvPicPr>
            <a:picLocks noGrp="1" noChangeAspect="1" noChangeArrowheads="1"/>
          </p:cNvPicPr>
          <p:nvPr>
            <p:ph idx="1"/>
          </p:nvPr>
        </p:nvPicPr>
        <p:blipFill>
          <a:blip r:embed="rId2" cstate="print"/>
          <a:srcRect/>
          <a:stretch>
            <a:fillRect/>
          </a:stretch>
        </p:blipFill>
        <p:spPr>
          <a:xfrm>
            <a:off x="323850" y="1341438"/>
            <a:ext cx="5638800" cy="5253037"/>
          </a:xfrm>
          <a:noFill/>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a:defRPr/>
            </a:pPr>
            <a:r>
              <a:rPr lang="en-US" dirty="0">
                <a:solidFill>
                  <a:schemeClr val="tx1"/>
                </a:solidFill>
              </a:rPr>
              <a:t>Why do LDC’s face obstacles to development?</a:t>
            </a:r>
          </a:p>
        </p:txBody>
      </p:sp>
      <p:sp>
        <p:nvSpPr>
          <p:cNvPr id="49155" name="Rectangle 3"/>
          <p:cNvSpPr>
            <a:spLocks noGrp="1" noChangeArrowheads="1"/>
          </p:cNvSpPr>
          <p:nvPr>
            <p:ph type="body" idx="1"/>
          </p:nvPr>
        </p:nvSpPr>
        <p:spPr>
          <a:xfrm>
            <a:off x="179388" y="1844675"/>
            <a:ext cx="8713787" cy="5256213"/>
          </a:xfrm>
        </p:spPr>
        <p:txBody>
          <a:bodyPr/>
          <a:lstStyle/>
          <a:p>
            <a:r>
              <a:rPr lang="en-US" smtClean="0"/>
              <a:t>Self-sufficiency</a:t>
            </a:r>
          </a:p>
          <a:p>
            <a:r>
              <a:rPr lang="en-US" smtClean="0"/>
              <a:t>International trade</a:t>
            </a:r>
          </a:p>
          <a:p>
            <a:r>
              <a:rPr lang="en-US" smtClean="0"/>
              <a:t>Financing development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a:defRPr/>
            </a:pPr>
            <a:r>
              <a:rPr lang="en-US" dirty="0">
                <a:solidFill>
                  <a:schemeClr val="tx1"/>
                </a:solidFill>
              </a:rPr>
              <a:t>Concepts of Development</a:t>
            </a:r>
          </a:p>
        </p:txBody>
      </p:sp>
      <p:sp>
        <p:nvSpPr>
          <p:cNvPr id="7171" name="Rectangle 3"/>
          <p:cNvSpPr>
            <a:spLocks noGrp="1" noChangeArrowheads="1"/>
          </p:cNvSpPr>
          <p:nvPr>
            <p:ph type="body" idx="1"/>
          </p:nvPr>
        </p:nvSpPr>
        <p:spPr/>
        <p:txBody>
          <a:bodyPr/>
          <a:lstStyle/>
          <a:p>
            <a:r>
              <a:rPr lang="en-US" dirty="0" smtClean="0"/>
              <a:t>Developed </a:t>
            </a:r>
            <a:r>
              <a:rPr lang="en-US" dirty="0" err="1" smtClean="0"/>
              <a:t>vs</a:t>
            </a:r>
            <a:r>
              <a:rPr lang="en-US" dirty="0" smtClean="0"/>
              <a:t> </a:t>
            </a:r>
            <a:r>
              <a:rPr lang="en-US" dirty="0" smtClean="0"/>
              <a:t>Underdeveloped</a:t>
            </a:r>
            <a:endParaRPr lang="en-US" dirty="0" smtClean="0"/>
          </a:p>
          <a:p>
            <a:r>
              <a:rPr lang="en-US" dirty="0" smtClean="0"/>
              <a:t>Developing?</a:t>
            </a:r>
          </a:p>
          <a:p>
            <a:endParaRPr lang="en-US" dirty="0" smtClean="0"/>
          </a:p>
          <a:p>
            <a:r>
              <a:rPr lang="en-US" dirty="0" smtClean="0"/>
              <a:t>LDC </a:t>
            </a:r>
            <a:r>
              <a:rPr lang="en-US" dirty="0" err="1" smtClean="0"/>
              <a:t>vs</a:t>
            </a:r>
            <a:r>
              <a:rPr lang="en-US" dirty="0" smtClean="0"/>
              <a:t> MDC (LEDC vs. MEDC)</a:t>
            </a:r>
          </a:p>
          <a:p>
            <a:endParaRPr lang="en-US" dirty="0" smtClean="0"/>
          </a:p>
          <a:p>
            <a:r>
              <a:rPr lang="en-US" dirty="0" smtClean="0"/>
              <a:t>NICs </a:t>
            </a:r>
            <a:r>
              <a:rPr lang="en-US" dirty="0" smtClean="0"/>
              <a:t>(Newly Industrialized Countries</a:t>
            </a:r>
            <a:r>
              <a:rPr lang="en-US" dirty="0" smtClean="0"/>
              <a:t>)</a:t>
            </a:r>
          </a:p>
          <a:p>
            <a:endParaRPr lang="en-US" dirty="0" smtClean="0"/>
          </a:p>
          <a:p>
            <a:r>
              <a:rPr lang="en-US" dirty="0" smtClean="0"/>
              <a:t>BRIC – Brazil, India, and China</a:t>
            </a: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3"/>
          <p:cNvSpPr>
            <a:spLocks noGrp="1"/>
          </p:cNvSpPr>
          <p:nvPr>
            <p:ph type="sldNum" sz="quarter" idx="10"/>
          </p:nvPr>
        </p:nvSpPr>
        <p:spPr>
          <a:noFill/>
        </p:spPr>
        <p:txBody>
          <a:bodyPr/>
          <a:lstStyle/>
          <a:p>
            <a:fld id="{D5544E19-7C98-48AD-A22D-D1DE2BC22FEF}" type="slidenum">
              <a:rPr lang="en-GB"/>
              <a:pPr/>
              <a:t>6</a:t>
            </a:fld>
            <a:endParaRPr lang="en-GB"/>
          </a:p>
        </p:txBody>
      </p:sp>
      <p:sp>
        <p:nvSpPr>
          <p:cNvPr id="80898" name="Rectangle 2"/>
          <p:cNvSpPr>
            <a:spLocks noGrp="1" noChangeArrowheads="1"/>
          </p:cNvSpPr>
          <p:nvPr>
            <p:ph type="title"/>
          </p:nvPr>
        </p:nvSpPr>
        <p:spPr/>
        <p:txBody>
          <a:bodyPr/>
          <a:lstStyle/>
          <a:p>
            <a:pPr eaLnBrk="1" hangingPunct="1">
              <a:defRPr/>
            </a:pPr>
            <a:r>
              <a:rPr lang="en-GB" sz="3600" dirty="0" smtClean="0"/>
              <a:t>UNHDP – United Nations Human Development Program</a:t>
            </a:r>
          </a:p>
        </p:txBody>
      </p:sp>
      <p:sp>
        <p:nvSpPr>
          <p:cNvPr id="8196" name="Rectangle 3"/>
          <p:cNvSpPr>
            <a:spLocks noGrp="1" noChangeArrowheads="1"/>
          </p:cNvSpPr>
          <p:nvPr>
            <p:ph type="body" idx="1"/>
          </p:nvPr>
        </p:nvSpPr>
        <p:spPr>
          <a:xfrm>
            <a:off x="214313" y="1357313"/>
            <a:ext cx="8713787" cy="5256212"/>
          </a:xfrm>
        </p:spPr>
        <p:txBody>
          <a:bodyPr/>
          <a:lstStyle/>
          <a:p>
            <a:pPr eaLnBrk="1" hangingPunct="1"/>
            <a:r>
              <a:rPr lang="en-GB" sz="2800" dirty="0" smtClean="0"/>
              <a:t>Problem: GDP </a:t>
            </a:r>
            <a:r>
              <a:rPr lang="en-GB" sz="2800" dirty="0" smtClean="0"/>
              <a:t>is to general and does not tell you enough about the people.</a:t>
            </a:r>
          </a:p>
          <a:p>
            <a:pPr lvl="1" eaLnBrk="1" hangingPunct="1"/>
            <a:r>
              <a:rPr lang="en-GB" sz="2400" dirty="0" smtClean="0"/>
              <a:t>While things like life expectancy is a little too specific – although as all sorts of other indicators influence this one, it </a:t>
            </a:r>
            <a:r>
              <a:rPr lang="en-GB" sz="2400" dirty="0" smtClean="0"/>
              <a:t>is a </a:t>
            </a:r>
            <a:r>
              <a:rPr lang="en-GB" sz="2400" dirty="0" smtClean="0"/>
              <a:t>very important one. </a:t>
            </a:r>
            <a:endParaRPr lang="en-GB" sz="2400" dirty="0" smtClean="0"/>
          </a:p>
          <a:p>
            <a:pPr eaLnBrk="1" hangingPunct="1"/>
            <a:r>
              <a:rPr lang="en-GB" dirty="0" smtClean="0"/>
              <a:t>But </a:t>
            </a:r>
            <a:r>
              <a:rPr lang="en-GB" dirty="0" smtClean="0"/>
              <a:t>if you  know how much education people get, together with how long they are likely to live and thrown in the GDP as well, you have a reasonable measure of development.</a:t>
            </a:r>
          </a:p>
          <a:p>
            <a:pPr lvl="1" eaLnBrk="1" hangingPunct="1"/>
            <a:r>
              <a:rPr lang="en-GB" sz="2400" dirty="0" smtClean="0"/>
              <a:t>This is exactly what the UN did in 1990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4"/>
          <p:cNvSpPr>
            <a:spLocks noGrp="1"/>
          </p:cNvSpPr>
          <p:nvPr>
            <p:ph type="sldNum" sz="quarter" idx="10"/>
          </p:nvPr>
        </p:nvSpPr>
        <p:spPr>
          <a:noFill/>
        </p:spPr>
        <p:txBody>
          <a:bodyPr/>
          <a:lstStyle/>
          <a:p>
            <a:fld id="{7D52B16A-2E54-4161-90A3-7398F5F63550}" type="slidenum">
              <a:rPr lang="en-GB"/>
              <a:pPr/>
              <a:t>7</a:t>
            </a:fld>
            <a:endParaRPr lang="en-GB"/>
          </a:p>
        </p:txBody>
      </p:sp>
      <p:sp>
        <p:nvSpPr>
          <p:cNvPr id="82951" name="Rectangle 7"/>
          <p:cNvSpPr>
            <a:spLocks noGrp="1" noChangeArrowheads="1"/>
          </p:cNvSpPr>
          <p:nvPr>
            <p:ph type="title"/>
          </p:nvPr>
        </p:nvSpPr>
        <p:spPr>
          <a:xfrm>
            <a:off x="179388" y="274638"/>
            <a:ext cx="8785225" cy="706437"/>
          </a:xfrm>
        </p:spPr>
        <p:txBody>
          <a:bodyPr/>
          <a:lstStyle/>
          <a:p>
            <a:pPr eaLnBrk="1" hangingPunct="1">
              <a:defRPr/>
            </a:pPr>
            <a:r>
              <a:rPr lang="en-GB" dirty="0" smtClean="0"/>
              <a:t>HDI and the UN - 2008</a:t>
            </a:r>
          </a:p>
        </p:txBody>
      </p:sp>
      <p:sp>
        <p:nvSpPr>
          <p:cNvPr id="9220" name="Rectangle 8"/>
          <p:cNvSpPr>
            <a:spLocks noGrp="1" noChangeArrowheads="1"/>
          </p:cNvSpPr>
          <p:nvPr>
            <p:ph type="body" sz="half" idx="1"/>
          </p:nvPr>
        </p:nvSpPr>
        <p:spPr>
          <a:xfrm>
            <a:off x="250825" y="981075"/>
            <a:ext cx="8569325" cy="720725"/>
          </a:xfrm>
        </p:spPr>
        <p:txBody>
          <a:bodyPr/>
          <a:lstStyle/>
          <a:p>
            <a:pPr eaLnBrk="1" hangingPunct="1"/>
            <a:r>
              <a:rPr lang="en-GB" sz="2400" smtClean="0"/>
              <a:t>Each year, the countries are ranked.</a:t>
            </a:r>
          </a:p>
        </p:txBody>
      </p:sp>
      <p:sp>
        <p:nvSpPr>
          <p:cNvPr id="9221" name="Rectangle 9"/>
          <p:cNvSpPr>
            <a:spLocks noGrp="1" noChangeArrowheads="1"/>
          </p:cNvSpPr>
          <p:nvPr>
            <p:ph type="body" sz="half" idx="2"/>
          </p:nvPr>
        </p:nvSpPr>
        <p:spPr>
          <a:xfrm>
            <a:off x="539750" y="4941888"/>
            <a:ext cx="4392613" cy="1582737"/>
          </a:xfrm>
        </p:spPr>
        <p:txBody>
          <a:bodyPr/>
          <a:lstStyle/>
          <a:p>
            <a:pPr eaLnBrk="1" hangingPunct="1"/>
            <a:r>
              <a:rPr lang="en-GB" sz="2400" smtClean="0"/>
              <a:t>High human development cut-off point is 0.8</a:t>
            </a:r>
          </a:p>
          <a:p>
            <a:pPr eaLnBrk="1" hangingPunct="1"/>
            <a:r>
              <a:rPr lang="en-GB" sz="2400" smtClean="0"/>
              <a:t>Middle is above 0.5 to 0.8 </a:t>
            </a:r>
          </a:p>
          <a:p>
            <a:pPr eaLnBrk="1" hangingPunct="1"/>
            <a:r>
              <a:rPr lang="en-GB" sz="2400" smtClean="0"/>
              <a:t>Low is 0.1 – 0.5</a:t>
            </a:r>
          </a:p>
        </p:txBody>
      </p:sp>
      <p:pic>
        <p:nvPicPr>
          <p:cNvPr id="9222" name="Picture 10"/>
          <p:cNvPicPr>
            <a:picLocks noChangeAspect="1" noChangeArrowheads="1"/>
          </p:cNvPicPr>
          <p:nvPr/>
        </p:nvPicPr>
        <p:blipFill>
          <a:blip r:embed="rId3" cstate="print"/>
          <a:srcRect t="7436" b="5740"/>
          <a:stretch>
            <a:fillRect/>
          </a:stretch>
        </p:blipFill>
        <p:spPr bwMode="auto">
          <a:xfrm>
            <a:off x="684213" y="1628775"/>
            <a:ext cx="7848600" cy="3241675"/>
          </a:xfrm>
          <a:prstGeom prst="rect">
            <a:avLst/>
          </a:prstGeom>
          <a:noFill/>
          <a:ln w="9525">
            <a:noFill/>
            <a:miter lim="800000"/>
            <a:headEnd/>
            <a:tailEnd/>
          </a:ln>
        </p:spPr>
      </p:pic>
      <p:pic>
        <p:nvPicPr>
          <p:cNvPr id="9223" name="Picture 11"/>
          <p:cNvPicPr>
            <a:picLocks noChangeAspect="1" noChangeArrowheads="1"/>
          </p:cNvPicPr>
          <p:nvPr/>
        </p:nvPicPr>
        <p:blipFill>
          <a:blip r:embed="rId4" cstate="print">
            <a:clrChange>
              <a:clrFrom>
                <a:srgbClr val="FEFEFE"/>
              </a:clrFrom>
              <a:clrTo>
                <a:srgbClr val="FEFEFE">
                  <a:alpha val="0"/>
                </a:srgbClr>
              </a:clrTo>
            </a:clrChange>
          </a:blip>
          <a:srcRect l="5699" t="7895"/>
          <a:stretch>
            <a:fillRect/>
          </a:stretch>
        </p:blipFill>
        <p:spPr bwMode="auto">
          <a:xfrm>
            <a:off x="5219700" y="4579938"/>
            <a:ext cx="3598863" cy="1944687"/>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3"/>
          <p:cNvSpPr>
            <a:spLocks noGrp="1"/>
          </p:cNvSpPr>
          <p:nvPr>
            <p:ph type="sldNum" sz="quarter" idx="10"/>
          </p:nvPr>
        </p:nvSpPr>
        <p:spPr>
          <a:noFill/>
        </p:spPr>
        <p:txBody>
          <a:bodyPr/>
          <a:lstStyle/>
          <a:p>
            <a:fld id="{8C1888F8-1D26-460C-8BC9-557BE7FEBF8E}" type="slidenum">
              <a:rPr lang="en-GB"/>
              <a:pPr/>
              <a:t>8</a:t>
            </a:fld>
            <a:endParaRPr lang="en-GB"/>
          </a:p>
        </p:txBody>
      </p:sp>
      <p:sp>
        <p:nvSpPr>
          <p:cNvPr id="81922" name="Rectangle 2"/>
          <p:cNvSpPr>
            <a:spLocks noGrp="1" noChangeArrowheads="1"/>
          </p:cNvSpPr>
          <p:nvPr>
            <p:ph type="title"/>
          </p:nvPr>
        </p:nvSpPr>
        <p:spPr/>
        <p:txBody>
          <a:bodyPr/>
          <a:lstStyle/>
          <a:p>
            <a:pPr eaLnBrk="1" hangingPunct="1">
              <a:defRPr/>
            </a:pPr>
            <a:r>
              <a:rPr lang="en-GB" sz="3600" smtClean="0"/>
              <a:t>How does the Human Development Index (HDI) work?</a:t>
            </a:r>
          </a:p>
        </p:txBody>
      </p:sp>
      <p:sp>
        <p:nvSpPr>
          <p:cNvPr id="10244" name="Rectangle 3"/>
          <p:cNvSpPr>
            <a:spLocks noGrp="1" noChangeArrowheads="1"/>
          </p:cNvSpPr>
          <p:nvPr>
            <p:ph type="body" idx="1"/>
          </p:nvPr>
        </p:nvSpPr>
        <p:spPr>
          <a:xfrm>
            <a:off x="250825" y="1557338"/>
            <a:ext cx="8713788" cy="4967287"/>
          </a:xfrm>
        </p:spPr>
        <p:txBody>
          <a:bodyPr/>
          <a:lstStyle/>
          <a:p>
            <a:pPr marL="514350" indent="-514350" eaLnBrk="1" hangingPunct="1">
              <a:lnSpc>
                <a:spcPct val="90000"/>
              </a:lnSpc>
              <a:buFont typeface="+mj-lt"/>
              <a:buAutoNum type="arabicPeriod"/>
            </a:pPr>
            <a:r>
              <a:rPr lang="en-GB" sz="2800" dirty="0" smtClean="0"/>
              <a:t>The UN looks at GDP per capita, Life expectancy and an educational index – </a:t>
            </a:r>
          </a:p>
          <a:p>
            <a:pPr marL="514350" indent="-514350" eaLnBrk="1" hangingPunct="1">
              <a:lnSpc>
                <a:spcPct val="90000"/>
              </a:lnSpc>
              <a:buFont typeface="+mj-lt"/>
              <a:buAutoNum type="arabicPeriod"/>
            </a:pPr>
            <a:r>
              <a:rPr lang="en-GB" sz="2800" dirty="0" smtClean="0"/>
              <a:t>It assessed what it thought is the best each can aspire to</a:t>
            </a:r>
          </a:p>
          <a:p>
            <a:pPr marL="514350" indent="-514350" eaLnBrk="1" hangingPunct="1">
              <a:lnSpc>
                <a:spcPct val="90000"/>
              </a:lnSpc>
              <a:buFont typeface="+mj-lt"/>
              <a:buAutoNum type="arabicPeriod"/>
            </a:pPr>
            <a:r>
              <a:rPr lang="en-GB" sz="2800" dirty="0" smtClean="0"/>
              <a:t>It finds the difference between each countries value and the maximum, which is then divided by the maximum – so no value can be more than 1</a:t>
            </a:r>
          </a:p>
          <a:p>
            <a:pPr marL="514350" indent="-514350" eaLnBrk="1" hangingPunct="1">
              <a:lnSpc>
                <a:spcPct val="90000"/>
              </a:lnSpc>
              <a:buFont typeface="+mj-lt"/>
              <a:buAutoNum type="arabicPeriod"/>
            </a:pPr>
            <a:r>
              <a:rPr lang="en-GB" sz="2800" dirty="0" smtClean="0"/>
              <a:t>Then averages them</a:t>
            </a:r>
          </a:p>
          <a:p>
            <a:pPr marL="514350" indent="-514350" eaLnBrk="1" hangingPunct="1">
              <a:lnSpc>
                <a:spcPct val="90000"/>
              </a:lnSpc>
              <a:buFont typeface="+mj-lt"/>
              <a:buAutoNum type="arabicPeriod"/>
            </a:pPr>
            <a:r>
              <a:rPr lang="en-GB" sz="2800" dirty="0" smtClean="0"/>
              <a:t>So a perfect country will have an HDI of </a:t>
            </a:r>
            <a:r>
              <a:rPr lang="en-GB" sz="2800" dirty="0" smtClean="0"/>
              <a:t>1 - A </a:t>
            </a:r>
            <a:r>
              <a:rPr lang="en-GB" sz="2800" dirty="0" smtClean="0"/>
              <a:t>less developed country </a:t>
            </a:r>
            <a:r>
              <a:rPr lang="en-GB" sz="2800" dirty="0" smtClean="0"/>
              <a:t>will </a:t>
            </a:r>
            <a:r>
              <a:rPr lang="en-GB" sz="2800" dirty="0" smtClean="0"/>
              <a:t>have much lower value.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p:spPr>
        <p:txBody>
          <a:bodyPr/>
          <a:lstStyle/>
          <a:p>
            <a:fld id="{B19311A8-FC5D-4DBF-86C6-568B116F631E}" type="slidenum">
              <a:rPr lang="en-GB"/>
              <a:pPr/>
              <a:t>9</a:t>
            </a:fld>
            <a:endParaRPr lang="en-GB"/>
          </a:p>
        </p:txBody>
      </p:sp>
      <p:sp>
        <p:nvSpPr>
          <p:cNvPr id="129026" name="Rectangle 2"/>
          <p:cNvSpPr>
            <a:spLocks noGrp="1" noChangeArrowheads="1"/>
          </p:cNvSpPr>
          <p:nvPr>
            <p:ph type="title"/>
          </p:nvPr>
        </p:nvSpPr>
        <p:spPr>
          <a:xfrm>
            <a:off x="179388" y="274638"/>
            <a:ext cx="8785225" cy="777875"/>
          </a:xfrm>
        </p:spPr>
        <p:txBody>
          <a:bodyPr/>
          <a:lstStyle/>
          <a:p>
            <a:pPr eaLnBrk="1" hangingPunct="1">
              <a:defRPr/>
            </a:pPr>
            <a:r>
              <a:rPr lang="en-GB" smtClean="0"/>
              <a:t>HDI - Issues</a:t>
            </a:r>
          </a:p>
        </p:txBody>
      </p:sp>
      <p:sp>
        <p:nvSpPr>
          <p:cNvPr id="11268" name="Rectangle 3"/>
          <p:cNvSpPr>
            <a:spLocks noGrp="1" noChangeArrowheads="1"/>
          </p:cNvSpPr>
          <p:nvPr>
            <p:ph type="body" idx="1"/>
          </p:nvPr>
        </p:nvSpPr>
        <p:spPr>
          <a:xfrm>
            <a:off x="250825" y="981075"/>
            <a:ext cx="8713788" cy="5040313"/>
          </a:xfrm>
        </p:spPr>
        <p:txBody>
          <a:bodyPr/>
          <a:lstStyle/>
          <a:p>
            <a:pPr eaLnBrk="1" hangingPunct="1">
              <a:lnSpc>
                <a:spcPct val="90000"/>
              </a:lnSpc>
            </a:pPr>
            <a:r>
              <a:rPr lang="en-GB" sz="2800" dirty="0" smtClean="0"/>
              <a:t>While this is much more effective way of measuring change across the world the group at the top are very close together</a:t>
            </a:r>
          </a:p>
          <a:p>
            <a:pPr eaLnBrk="1" hangingPunct="1">
              <a:lnSpc>
                <a:spcPct val="90000"/>
              </a:lnSpc>
            </a:pPr>
            <a:r>
              <a:rPr lang="en-GB" sz="2800" dirty="0" smtClean="0"/>
              <a:t>The difference of a year in life expectancy can cause a change of several places on the list.</a:t>
            </a:r>
          </a:p>
          <a:p>
            <a:pPr eaLnBrk="1" hangingPunct="1">
              <a:lnSpc>
                <a:spcPct val="90000"/>
              </a:lnSpc>
            </a:pPr>
            <a:r>
              <a:rPr lang="en-GB" sz="2800" dirty="0" smtClean="0"/>
              <a:t>Also, when it started the maximum value GDP was $40,000 – several countries near the top have overtaken this and so are given a rating of 1 </a:t>
            </a:r>
          </a:p>
          <a:p>
            <a:pPr lvl="1" eaLnBrk="1" hangingPunct="1">
              <a:lnSpc>
                <a:spcPct val="90000"/>
              </a:lnSpc>
            </a:pPr>
            <a:r>
              <a:rPr lang="en-GB" sz="2400" dirty="0" smtClean="0"/>
              <a:t>In other words once you reach a GDP of $40,000 dollars you don’t get any more points – so a country with a lower GDP and only slightly better other indicators will go higher up the index</a:t>
            </a:r>
          </a:p>
        </p:txBody>
      </p:sp>
    </p:spTree>
  </p:cSld>
  <p:clrMapOvr>
    <a:masterClrMapping/>
  </p:clrMapOvr>
</p:sld>
</file>

<file path=ppt/theme/theme1.xml><?xml version="1.0" encoding="utf-8"?>
<a:theme xmlns:a="http://schemas.openxmlformats.org/drawingml/2006/main" name="Geog IGCSE">
  <a:themeElements>
    <a:clrScheme name="Geog IGCS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Geog IGCSE">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eog IGCS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eog IGCS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eog IGCS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eog IGCS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eog IGCS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eog IGCS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eog IGCS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eog IGCS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eog IGCS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eog IGCS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eog IGCS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eog IGCS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Geog IGCSE</Template>
  <TotalTime>5144</TotalTime>
  <Words>3214</Words>
  <Application>Microsoft Office PowerPoint</Application>
  <PresentationFormat>On-screen Show (4:3)</PresentationFormat>
  <Paragraphs>319</Paragraphs>
  <Slides>46</Slides>
  <Notes>20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46</vt:i4>
      </vt:variant>
    </vt:vector>
  </HeadingPairs>
  <TitlesOfParts>
    <vt:vector size="48" baseType="lpstr">
      <vt:lpstr>Geog IGCSE</vt:lpstr>
      <vt:lpstr>Worksheet</vt:lpstr>
      <vt:lpstr>Development indicators</vt:lpstr>
      <vt:lpstr>What does development look like?</vt:lpstr>
      <vt:lpstr>What does development look like?</vt:lpstr>
      <vt:lpstr>What does development look like?</vt:lpstr>
      <vt:lpstr>Concepts of Development</vt:lpstr>
      <vt:lpstr>UNHDP – United Nations Human Development Program</vt:lpstr>
      <vt:lpstr>HDI and the UN - 2008</vt:lpstr>
      <vt:lpstr>How does the Human Development Index (HDI) work?</vt:lpstr>
      <vt:lpstr>HDI - Issues</vt:lpstr>
      <vt:lpstr>A definition of development</vt:lpstr>
      <vt:lpstr>Development indicators</vt:lpstr>
      <vt:lpstr>Core Periphery Model (Wallerstein)</vt:lpstr>
      <vt:lpstr>Core Periphery Model</vt:lpstr>
      <vt:lpstr>Core Periphery Model</vt:lpstr>
      <vt:lpstr>Periphery Regions</vt:lpstr>
      <vt:lpstr>Core Periphery Model</vt:lpstr>
      <vt:lpstr>The North South Divide</vt:lpstr>
      <vt:lpstr>Economic Indicators</vt:lpstr>
      <vt:lpstr>Slide 19</vt:lpstr>
      <vt:lpstr>Population indicators</vt:lpstr>
      <vt:lpstr>Social Indicators</vt:lpstr>
      <vt:lpstr>Social Indicators</vt:lpstr>
      <vt:lpstr>Individual country case studies</vt:lpstr>
      <vt:lpstr>Case study –Italy</vt:lpstr>
      <vt:lpstr>Case study –Italy </vt:lpstr>
      <vt:lpstr>Case study –Italy </vt:lpstr>
      <vt:lpstr>Some other things that may influence development</vt:lpstr>
      <vt:lpstr>Some other things that may influence development</vt:lpstr>
      <vt:lpstr>Case study –Brazil </vt:lpstr>
      <vt:lpstr>Case study –Brazil </vt:lpstr>
      <vt:lpstr>Case study –Brazil</vt:lpstr>
      <vt:lpstr>Case study -Brazil</vt:lpstr>
      <vt:lpstr>Some other things that may influence development</vt:lpstr>
      <vt:lpstr>Gapminder.org </vt:lpstr>
      <vt:lpstr>Models of Development</vt:lpstr>
      <vt:lpstr>Models of Development</vt:lpstr>
      <vt:lpstr>Modernization Model</vt:lpstr>
      <vt:lpstr>Traditional</vt:lpstr>
      <vt:lpstr>Preconditions of Takeoff</vt:lpstr>
      <vt:lpstr>Takeoff</vt:lpstr>
      <vt:lpstr>Drive to Maturity</vt:lpstr>
      <vt:lpstr>High Mass Consumption</vt:lpstr>
      <vt:lpstr>Dependency Theory</vt:lpstr>
      <vt:lpstr>Dependency Theory</vt:lpstr>
      <vt:lpstr>Colonization of Africa</vt:lpstr>
      <vt:lpstr>Why do LDC’s face obstacles to development?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 indicators</dc:title>
  <dc:creator>Lindy</dc:creator>
  <cp:lastModifiedBy>cjenkins</cp:lastModifiedBy>
  <cp:revision>35</cp:revision>
  <dcterms:created xsi:type="dcterms:W3CDTF">2009-02-19T12:29:38Z</dcterms:created>
  <dcterms:modified xsi:type="dcterms:W3CDTF">2014-03-26T14:52:48Z</dcterms:modified>
</cp:coreProperties>
</file>