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4" r:id="rId7"/>
    <p:sldId id="260" r:id="rId8"/>
    <p:sldId id="268" r:id="rId9"/>
    <p:sldId id="262" r:id="rId10"/>
    <p:sldId id="263" r:id="rId11"/>
    <p:sldId id="265" r:id="rId12"/>
    <p:sldId id="266" r:id="rId13"/>
    <p:sldId id="267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2D59-BFD0-4275-80AE-ECA87E243AB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7F1F-EA00-4F0D-A936-B349F007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Weber’s Least Cost Theory of Industrial Location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Human Geography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Gaining Industry</a:t>
            </a:r>
            <a:endParaRPr lang="en-US" dirty="0"/>
          </a:p>
        </p:txBody>
      </p:sp>
      <p:pic>
        <p:nvPicPr>
          <p:cNvPr id="4" name="Picture 1" descr="TCL_10e_Figure_11_12_L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29" y="1600200"/>
            <a:ext cx="5347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Market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Factories that produce products for 1 or 2 customers.</a:t>
            </a:r>
          </a:p>
          <a:p>
            <a:pPr lvl="1"/>
            <a:r>
              <a:rPr lang="en-US" dirty="0" smtClean="0"/>
              <a:t>Ex. “We build the seats for Ford cars”</a:t>
            </a:r>
          </a:p>
          <a:p>
            <a:r>
              <a:rPr lang="en-US" dirty="0" smtClean="0"/>
              <a:t>Finished seats are shipped to assembly plant.</a:t>
            </a:r>
          </a:p>
          <a:p>
            <a:r>
              <a:rPr lang="en-US" dirty="0" smtClean="0"/>
              <a:t>Agglomerate near the larger plant.  </a:t>
            </a:r>
          </a:p>
          <a:p>
            <a:r>
              <a:rPr lang="en-US" dirty="0" smtClean="0"/>
              <a:t>This allows for </a:t>
            </a:r>
            <a:r>
              <a:rPr lang="en-US" b="1" dirty="0" smtClean="0"/>
              <a:t>“Just In Time” </a:t>
            </a:r>
            <a:r>
              <a:rPr lang="en-US" dirty="0" smtClean="0"/>
              <a:t>delivery.</a:t>
            </a:r>
          </a:p>
          <a:p>
            <a:pPr lvl="1"/>
            <a:r>
              <a:rPr lang="en-US" dirty="0" smtClean="0"/>
              <a:t>Parts are sent to factory right as they are needed…reduces need for warehouse space.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Agglomeration, Chicago East Side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5008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4953000"/>
            <a:ext cx="13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Ford Offices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733800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Warehouses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10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 Plant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 Parts Manufacturers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Perishable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located near market</a:t>
            </a:r>
          </a:p>
          <a:p>
            <a:r>
              <a:rPr lang="en-US" dirty="0" smtClean="0"/>
              <a:t>Short shelf live/ fast expiration</a:t>
            </a:r>
          </a:p>
          <a:p>
            <a:r>
              <a:rPr lang="en-US" dirty="0" smtClean="0"/>
              <a:t>Bread</a:t>
            </a:r>
          </a:p>
          <a:p>
            <a:pPr lvl="1"/>
            <a:r>
              <a:rPr lang="en-US" dirty="0" smtClean="0"/>
              <a:t>Goes bad within the week</a:t>
            </a:r>
          </a:p>
          <a:p>
            <a:r>
              <a:rPr lang="en-US" dirty="0" smtClean="0"/>
              <a:t>Newspaper</a:t>
            </a:r>
          </a:p>
          <a:p>
            <a:pPr lvl="1"/>
            <a:r>
              <a:rPr lang="en-US" dirty="0" smtClean="0"/>
              <a:t>Good only for 24 hrs.</a:t>
            </a:r>
          </a:p>
          <a:p>
            <a:pPr lvl="1"/>
            <a:r>
              <a:rPr lang="en-US" dirty="0" smtClean="0"/>
              <a:t>“Yesterday’s News!”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Footloose industry</a:t>
            </a:r>
          </a:p>
          <a:p>
            <a:pPr lvl="1"/>
            <a:r>
              <a:rPr lang="en-US" dirty="0" smtClean="0"/>
              <a:t>Produces a lightweight produce that is very valuable….location not much of an issue!</a:t>
            </a:r>
          </a:p>
          <a:p>
            <a:pPr lvl="1"/>
            <a:r>
              <a:rPr lang="en-US" dirty="0" smtClean="0"/>
              <a:t>Computer chips</a:t>
            </a:r>
          </a:p>
          <a:p>
            <a:r>
              <a:rPr lang="en-US" dirty="0" err="1" smtClean="0"/>
              <a:t>Technopole</a:t>
            </a:r>
            <a:endParaRPr lang="en-US" dirty="0" smtClean="0"/>
          </a:p>
          <a:p>
            <a:pPr lvl="1"/>
            <a:r>
              <a:rPr lang="en-US" dirty="0" smtClean="0"/>
              <a:t>A region of many high tech businesses (agglomeration)</a:t>
            </a:r>
          </a:p>
          <a:p>
            <a:pPr lvl="1"/>
            <a:r>
              <a:rPr lang="en-US" dirty="0" smtClean="0"/>
              <a:t>Silicon Valley, CA</a:t>
            </a:r>
          </a:p>
          <a:p>
            <a:r>
              <a:rPr lang="en-US" dirty="0" err="1" smtClean="0"/>
              <a:t>Deglomeration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“</a:t>
            </a:r>
            <a:r>
              <a:rPr lang="en-US" dirty="0" err="1" smtClean="0"/>
              <a:t>unclumping</a:t>
            </a:r>
            <a:r>
              <a:rPr lang="en-US" dirty="0" smtClean="0"/>
              <a:t>” of similar businesses due to over crowding.  </a:t>
            </a:r>
            <a:endParaRPr lang="en-US" dirty="0"/>
          </a:p>
          <a:p>
            <a:r>
              <a:rPr lang="en-US" dirty="0" smtClean="0"/>
              <a:t>Break-in-bulk Point</a:t>
            </a:r>
          </a:p>
          <a:p>
            <a:pPr lvl="1"/>
            <a:r>
              <a:rPr lang="en-US" dirty="0" smtClean="0"/>
              <a:t>Point where products is broken up to be diffused to various markets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still applicable today? </a:t>
            </a:r>
          </a:p>
          <a:p>
            <a:pPr lvl="1"/>
            <a:r>
              <a:rPr lang="en-US" dirty="0" smtClean="0"/>
              <a:t>Transportation costs are lower</a:t>
            </a:r>
          </a:p>
          <a:p>
            <a:pPr lvl="1"/>
            <a:r>
              <a:rPr lang="en-US" dirty="0" smtClean="0"/>
              <a:t>Cost of specialization has increased (brain replaced brawn)</a:t>
            </a:r>
          </a:p>
          <a:p>
            <a:pPr lvl="1"/>
            <a:r>
              <a:rPr lang="en-US" dirty="0" smtClean="0"/>
              <a:t>Most production is conducted transnational</a:t>
            </a:r>
          </a:p>
          <a:p>
            <a:pPr lvl="1"/>
            <a:r>
              <a:rPr lang="en-US" dirty="0" smtClean="0"/>
              <a:t>Governments play a role with tax incentives and other policies   </a:t>
            </a:r>
          </a:p>
          <a:p>
            <a:pPr lvl="1"/>
            <a:r>
              <a:rPr lang="en-US" dirty="0" smtClean="0"/>
              <a:t>Production processes have changed – nimble, specialized, and </a:t>
            </a:r>
            <a:r>
              <a:rPr lang="en-US" dirty="0" err="1" smtClean="0"/>
              <a:t>flexable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Alfred Weber (1868-1958)</a:t>
            </a:r>
          </a:p>
          <a:p>
            <a:r>
              <a:rPr lang="en-US" dirty="0" smtClean="0"/>
              <a:t>German Economic Geographer</a:t>
            </a:r>
          </a:p>
          <a:p>
            <a:r>
              <a:rPr lang="en-US" dirty="0" smtClean="0"/>
              <a:t>Published </a:t>
            </a:r>
            <a:r>
              <a:rPr lang="en-US" i="1" dirty="0" smtClean="0"/>
              <a:t>Theory of Location of Industries </a:t>
            </a:r>
            <a:r>
              <a:rPr lang="en-US" dirty="0" smtClean="0"/>
              <a:t>in 1909.</a:t>
            </a:r>
          </a:p>
          <a:p>
            <a:r>
              <a:rPr lang="en-US" dirty="0" smtClean="0"/>
              <a:t>“What is the best (most profitable) location for manufacturing plants?”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667000" cy="35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5105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“Just because I’m old doesn’t mean I don’t know what I’m talking about!”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major </a:t>
            </a:r>
            <a:r>
              <a:rPr lang="en-US" dirty="0"/>
              <a:t>f</a:t>
            </a:r>
            <a:r>
              <a:rPr lang="en-US" dirty="0" smtClean="0"/>
              <a:t>actors that determine location of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1. Transportation (most important)</a:t>
            </a:r>
          </a:p>
          <a:p>
            <a:pPr lvl="1"/>
            <a:r>
              <a:rPr lang="en-US" dirty="0" smtClean="0"/>
              <a:t>Raw materials (inputs) to factory</a:t>
            </a:r>
          </a:p>
          <a:p>
            <a:pPr lvl="1"/>
            <a:r>
              <a:rPr lang="en-US" dirty="0" smtClean="0"/>
              <a:t>Finished goods (outputs) to market</a:t>
            </a:r>
          </a:p>
          <a:p>
            <a:pPr lvl="1"/>
            <a:r>
              <a:rPr lang="en-US" dirty="0" smtClean="0"/>
              <a:t>Distance and weight most important factors.</a:t>
            </a:r>
          </a:p>
          <a:p>
            <a:r>
              <a:rPr lang="en-US" b="1" dirty="0" smtClean="0"/>
              <a:t>2.  Labor</a:t>
            </a:r>
          </a:p>
          <a:p>
            <a:pPr lvl="1"/>
            <a:r>
              <a:rPr lang="en-US" dirty="0" smtClean="0"/>
              <a:t>High labor costs reduce profit</a:t>
            </a:r>
          </a:p>
          <a:p>
            <a:pPr lvl="1"/>
            <a:r>
              <a:rPr lang="en-US" dirty="0" smtClean="0"/>
              <a:t>May locate farther from inputs/ market if cheap labor can make up for added transport costs.</a:t>
            </a:r>
          </a:p>
          <a:p>
            <a:r>
              <a:rPr lang="en-US" b="1" dirty="0" smtClean="0"/>
              <a:t>3.  Agglomeration</a:t>
            </a:r>
          </a:p>
          <a:p>
            <a:pPr lvl="1"/>
            <a:r>
              <a:rPr lang="en-US" dirty="0" smtClean="0"/>
              <a:t>Similar businesses cluster in the same area.  </a:t>
            </a:r>
          </a:p>
          <a:p>
            <a:pPr lvl="1"/>
            <a:r>
              <a:rPr lang="en-US" dirty="0" smtClean="0"/>
              <a:t>Businesses support each other, reduce costs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are economically rational</a:t>
            </a:r>
          </a:p>
          <a:p>
            <a:endParaRPr lang="en-US" dirty="0" smtClean="0"/>
          </a:p>
          <a:p>
            <a:r>
              <a:rPr lang="en-US" dirty="0" smtClean="0"/>
              <a:t>Producers and sellers want to make profit</a:t>
            </a:r>
          </a:p>
          <a:p>
            <a:endParaRPr lang="en-US" dirty="0" smtClean="0"/>
          </a:p>
          <a:p>
            <a:r>
              <a:rPr lang="en-US" dirty="0" smtClean="0"/>
              <a:t>Best econ decisions result from market mechanisms </a:t>
            </a:r>
          </a:p>
          <a:p>
            <a:pPr lvl="1"/>
            <a:r>
              <a:rPr lang="en-US" dirty="0" smtClean="0"/>
              <a:t>Price of land, labor, raw materials, energy, transportation</a:t>
            </a:r>
          </a:p>
          <a:p>
            <a:pPr lvl="1"/>
            <a:r>
              <a:rPr lang="en-US" dirty="0" smtClean="0"/>
              <a:t>Supply and demand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Bulk Reducing Industry (Weight-losing)</a:t>
            </a:r>
            <a:br>
              <a:rPr lang="en-US" dirty="0" smtClean="0"/>
            </a:br>
            <a:r>
              <a:rPr lang="en-US" sz="3600" dirty="0" smtClean="0"/>
              <a:t>“Material Orientation”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 weight more than final product.  </a:t>
            </a:r>
          </a:p>
          <a:p>
            <a:r>
              <a:rPr lang="en-US" dirty="0" smtClean="0"/>
              <a:t>Weight is lost during the production process</a:t>
            </a:r>
          </a:p>
          <a:p>
            <a:r>
              <a:rPr lang="en-US" dirty="0" smtClean="0"/>
              <a:t>Cost of shipping inputs to factory</a:t>
            </a:r>
            <a:r>
              <a:rPr lang="en-US" sz="4400" dirty="0" smtClean="0"/>
              <a:t> &gt; </a:t>
            </a:r>
            <a:r>
              <a:rPr lang="en-US" dirty="0" smtClean="0"/>
              <a:t>cost of shipping outputs to market.</a:t>
            </a:r>
          </a:p>
          <a:p>
            <a:r>
              <a:rPr lang="en-US" dirty="0" smtClean="0"/>
              <a:t>Therefore, factory is located near raw materials/ inputs.</a:t>
            </a:r>
          </a:p>
          <a:p>
            <a:r>
              <a:rPr lang="en-US" dirty="0" smtClean="0"/>
              <a:t>Examples: copper, steel, lumber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Bulk-Reducing Industry</a:t>
            </a:r>
            <a:endParaRPr lang="en-US" dirty="0"/>
          </a:p>
        </p:txBody>
      </p:sp>
      <p:pic>
        <p:nvPicPr>
          <p:cNvPr id="4" name="Picture 1" descr="TCL_10e_Figure_11_08_L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343400" cy="53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Bulk Gaining Industry (Weight-gaining) </a:t>
            </a:r>
            <a:br>
              <a:rPr lang="en-US" dirty="0" smtClean="0"/>
            </a:br>
            <a:r>
              <a:rPr lang="en-US" sz="3600" dirty="0" smtClean="0"/>
              <a:t>“Market Orientation”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Finished product weighs more than the inputs.</a:t>
            </a:r>
          </a:p>
          <a:p>
            <a:r>
              <a:rPr lang="en-US" dirty="0" smtClean="0"/>
              <a:t>Weight is gained during the production process.</a:t>
            </a:r>
          </a:p>
          <a:p>
            <a:r>
              <a:rPr lang="en-US" dirty="0" smtClean="0"/>
              <a:t>Cost of shipping outputs to market </a:t>
            </a:r>
            <a:r>
              <a:rPr lang="en-US" sz="4400" dirty="0" smtClean="0"/>
              <a:t>&gt; </a:t>
            </a:r>
            <a:r>
              <a:rPr lang="en-US" dirty="0" smtClean="0"/>
              <a:t>cost of shipping inputs to factory.</a:t>
            </a:r>
          </a:p>
          <a:p>
            <a:r>
              <a:rPr lang="en-US" dirty="0" smtClean="0"/>
              <a:t>Therefore, factory is located near the market.</a:t>
            </a:r>
          </a:p>
          <a:p>
            <a:r>
              <a:rPr lang="en-US" dirty="0" smtClean="0"/>
              <a:t>Examples:  Automobiles, beverages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       Factory                                       Market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Input                                          Factory     Market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362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4600" y="2362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43800" y="22860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4724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67400" y="4800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4800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2667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81400" y="2590800"/>
            <a:ext cx="3810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10400" y="5029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05000" y="5029200"/>
            <a:ext cx="3810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0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Heavier input, shorter distance to plant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90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Lighter output, longer distance to market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410200"/>
            <a:ext cx="376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Lighter input, longer distance to plant.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6019800"/>
            <a:ext cx="266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Heavier output, </a:t>
            </a:r>
          </a:p>
          <a:p>
            <a:pPr algn="ctr"/>
            <a:r>
              <a:rPr lang="en-US" dirty="0" smtClean="0"/>
              <a:t>shorter distance to market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33600" y="1295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457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Bulk Reducing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86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Bulk Gaining</a:t>
            </a:r>
            <a:endParaRPr lang="en-US" sz="3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Connection?</a:t>
            </a:r>
            <a:endParaRPr lang="en-US" dirty="0"/>
          </a:p>
        </p:txBody>
      </p:sp>
      <p:pic>
        <p:nvPicPr>
          <p:cNvPr id="4" name="Picture 1" descr="TCL_10e_Figure_11_10_L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77577"/>
            <a:ext cx="3162864" cy="507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80906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4800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Agglomeration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83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gaining or reducing?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546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Weber’s Least Cost Theory of Industrial Location Model</vt:lpstr>
      <vt:lpstr>Who?</vt:lpstr>
      <vt:lpstr>3 major factors that determine location of manufacturing</vt:lpstr>
      <vt:lpstr>Assumptions</vt:lpstr>
      <vt:lpstr>Bulk Reducing Industry (Weight-losing) “Material Orientation”</vt:lpstr>
      <vt:lpstr>Bulk-Reducing Industry</vt:lpstr>
      <vt:lpstr>Bulk Gaining Industry (Weight-gaining)  “Market Orientation”</vt:lpstr>
      <vt:lpstr>Slide 8</vt:lpstr>
      <vt:lpstr>The Connection?</vt:lpstr>
      <vt:lpstr>Bulk Gaining Industry</vt:lpstr>
      <vt:lpstr>Single Market Manufacturers</vt:lpstr>
      <vt:lpstr>Agglomeration, Chicago East Side</vt:lpstr>
      <vt:lpstr>Perishable Products</vt:lpstr>
      <vt:lpstr>Other important vocabulary</vt:lpstr>
      <vt:lpstr>Today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Weber’s Model of Industrial Location</dc:title>
  <dc:creator>User</dc:creator>
  <cp:lastModifiedBy>cjenkins</cp:lastModifiedBy>
  <cp:revision>27</cp:revision>
  <dcterms:created xsi:type="dcterms:W3CDTF">2012-03-07T23:41:01Z</dcterms:created>
  <dcterms:modified xsi:type="dcterms:W3CDTF">2014-04-16T15:21:23Z</dcterms:modified>
</cp:coreProperties>
</file>