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vml" ContentType="application/vnd.openxmlformats-officedocument.vmlDrawing"/>
  <Override PartName="/ppt/notesSlides/notesSlide40.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401" r:id="rId2"/>
    <p:sldId id="396" r:id="rId3"/>
    <p:sldId id="397" r:id="rId4"/>
    <p:sldId id="398" r:id="rId5"/>
    <p:sldId id="399" r:id="rId6"/>
    <p:sldId id="400" r:id="rId7"/>
    <p:sldId id="284" r:id="rId8"/>
    <p:sldId id="289" r:id="rId9"/>
    <p:sldId id="408" r:id="rId10"/>
    <p:sldId id="317" r:id="rId11"/>
    <p:sldId id="326" r:id="rId12"/>
    <p:sldId id="319" r:id="rId13"/>
    <p:sldId id="321" r:id="rId14"/>
    <p:sldId id="322" r:id="rId15"/>
    <p:sldId id="323" r:id="rId16"/>
    <p:sldId id="324" r:id="rId17"/>
    <p:sldId id="306" r:id="rId18"/>
    <p:sldId id="295" r:id="rId19"/>
    <p:sldId id="278" r:id="rId20"/>
    <p:sldId id="279" r:id="rId21"/>
    <p:sldId id="402" r:id="rId22"/>
    <p:sldId id="285" r:id="rId23"/>
    <p:sldId id="282" r:id="rId24"/>
    <p:sldId id="265" r:id="rId25"/>
    <p:sldId id="288" r:id="rId26"/>
    <p:sldId id="273" r:id="rId27"/>
    <p:sldId id="280" r:id="rId28"/>
    <p:sldId id="274" r:id="rId29"/>
    <p:sldId id="272" r:id="rId30"/>
    <p:sldId id="364" r:id="rId31"/>
    <p:sldId id="345" r:id="rId32"/>
    <p:sldId id="344" r:id="rId33"/>
    <p:sldId id="346" r:id="rId34"/>
    <p:sldId id="309" r:id="rId35"/>
    <p:sldId id="310" r:id="rId36"/>
    <p:sldId id="311" r:id="rId37"/>
    <p:sldId id="312" r:id="rId38"/>
    <p:sldId id="365" r:id="rId39"/>
    <p:sldId id="347" r:id="rId40"/>
    <p:sldId id="291" r:id="rId41"/>
    <p:sldId id="403" r:id="rId42"/>
    <p:sldId id="404" r:id="rId43"/>
    <p:sldId id="405" r:id="rId44"/>
    <p:sldId id="406" r:id="rId45"/>
    <p:sldId id="407" r:id="rId46"/>
    <p:sldId id="366" r:id="rId47"/>
    <p:sldId id="367" r:id="rId48"/>
    <p:sldId id="368" r:id="rId49"/>
    <p:sldId id="369" r:id="rId50"/>
    <p:sldId id="372" r:id="rId51"/>
    <p:sldId id="335" r:id="rId52"/>
    <p:sldId id="341" r:id="rId53"/>
    <p:sldId id="349" r:id="rId54"/>
    <p:sldId id="377" r:id="rId55"/>
    <p:sldId id="378" r:id="rId56"/>
    <p:sldId id="379" r:id="rId57"/>
    <p:sldId id="380" r:id="rId58"/>
    <p:sldId id="381" r:id="rId59"/>
    <p:sldId id="382" r:id="rId60"/>
    <p:sldId id="384" r:id="rId61"/>
    <p:sldId id="385" r:id="rId62"/>
    <p:sldId id="386" r:id="rId63"/>
    <p:sldId id="387" r:id="rId64"/>
    <p:sldId id="392" r:id="rId65"/>
    <p:sldId id="390" r:id="rId66"/>
    <p:sldId id="391" r:id="rId67"/>
    <p:sldId id="393" r:id="rId68"/>
  </p:sldIdLst>
  <p:sldSz cx="9144000" cy="6858000" type="screen4x3"/>
  <p:notesSz cx="6858000" cy="9199563"/>
  <p:defaultTextStyle>
    <a:defPPr>
      <a:defRPr lang="en-US"/>
    </a:defPPr>
    <a:lvl1pPr algn="l" rtl="0" fontAlgn="base">
      <a:spcBef>
        <a:spcPct val="0"/>
      </a:spcBef>
      <a:spcAft>
        <a:spcPct val="0"/>
      </a:spcAft>
      <a:defRPr sz="2800" kern="1200">
        <a:solidFill>
          <a:schemeClr val="tx1"/>
        </a:solidFill>
        <a:latin typeface="Arial" charset="0"/>
        <a:ea typeface="+mn-ea"/>
        <a:cs typeface="Arial" charset="0"/>
      </a:defRPr>
    </a:lvl1pPr>
    <a:lvl2pPr marL="457200" algn="l" rtl="0" fontAlgn="base">
      <a:spcBef>
        <a:spcPct val="0"/>
      </a:spcBef>
      <a:spcAft>
        <a:spcPct val="0"/>
      </a:spcAft>
      <a:defRPr sz="2800" kern="1200">
        <a:solidFill>
          <a:schemeClr val="tx1"/>
        </a:solidFill>
        <a:latin typeface="Arial" charset="0"/>
        <a:ea typeface="+mn-ea"/>
        <a:cs typeface="Arial" charset="0"/>
      </a:defRPr>
    </a:lvl2pPr>
    <a:lvl3pPr marL="914400" algn="l" rtl="0" fontAlgn="base">
      <a:spcBef>
        <a:spcPct val="0"/>
      </a:spcBef>
      <a:spcAft>
        <a:spcPct val="0"/>
      </a:spcAft>
      <a:defRPr sz="2800" kern="1200">
        <a:solidFill>
          <a:schemeClr val="tx1"/>
        </a:solidFill>
        <a:latin typeface="Arial" charset="0"/>
        <a:ea typeface="+mn-ea"/>
        <a:cs typeface="Arial" charset="0"/>
      </a:defRPr>
    </a:lvl3pPr>
    <a:lvl4pPr marL="1371600" algn="l" rtl="0" fontAlgn="base">
      <a:spcBef>
        <a:spcPct val="0"/>
      </a:spcBef>
      <a:spcAft>
        <a:spcPct val="0"/>
      </a:spcAft>
      <a:defRPr sz="2800" kern="1200">
        <a:solidFill>
          <a:schemeClr val="tx1"/>
        </a:solidFill>
        <a:latin typeface="Arial" charset="0"/>
        <a:ea typeface="+mn-ea"/>
        <a:cs typeface="Arial" charset="0"/>
      </a:defRPr>
    </a:lvl4pPr>
    <a:lvl5pPr marL="1828800" algn="l" rtl="0" fontAlgn="base">
      <a:spcBef>
        <a:spcPct val="0"/>
      </a:spcBef>
      <a:spcAft>
        <a:spcPct val="0"/>
      </a:spcAft>
      <a:defRPr sz="2800" kern="1200">
        <a:solidFill>
          <a:schemeClr val="tx1"/>
        </a:solidFill>
        <a:latin typeface="Arial" charset="0"/>
        <a:ea typeface="+mn-ea"/>
        <a:cs typeface="Arial" charset="0"/>
      </a:defRPr>
    </a:lvl5pPr>
    <a:lvl6pPr marL="2286000" algn="l" defTabSz="914400" rtl="0" eaLnBrk="1" latinLnBrk="0" hangingPunct="1">
      <a:defRPr sz="2800" kern="1200">
        <a:solidFill>
          <a:schemeClr val="tx1"/>
        </a:solidFill>
        <a:latin typeface="Arial" charset="0"/>
        <a:ea typeface="+mn-ea"/>
        <a:cs typeface="Arial" charset="0"/>
      </a:defRPr>
    </a:lvl6pPr>
    <a:lvl7pPr marL="2743200" algn="l" defTabSz="914400" rtl="0" eaLnBrk="1" latinLnBrk="0" hangingPunct="1">
      <a:defRPr sz="2800" kern="1200">
        <a:solidFill>
          <a:schemeClr val="tx1"/>
        </a:solidFill>
        <a:latin typeface="Arial" charset="0"/>
        <a:ea typeface="+mn-ea"/>
        <a:cs typeface="Arial" charset="0"/>
      </a:defRPr>
    </a:lvl7pPr>
    <a:lvl8pPr marL="3200400" algn="l" defTabSz="914400" rtl="0" eaLnBrk="1" latinLnBrk="0" hangingPunct="1">
      <a:defRPr sz="2800" kern="1200">
        <a:solidFill>
          <a:schemeClr val="tx1"/>
        </a:solidFill>
        <a:latin typeface="Arial" charset="0"/>
        <a:ea typeface="+mn-ea"/>
        <a:cs typeface="Arial" charset="0"/>
      </a:defRPr>
    </a:lvl8pPr>
    <a:lvl9pPr marL="3657600" algn="l" defTabSz="914400" rtl="0" eaLnBrk="1" latinLnBrk="0" hangingPunct="1">
      <a:defRPr sz="28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a:srgbClr val="FFFF66"/>
    <a:srgbClr val="99FF99"/>
    <a:srgbClr val="CCFFCC"/>
    <a:srgbClr val="66FF66"/>
    <a:srgbClr val="F5F9DB"/>
    <a:srgbClr val="FFFB37"/>
    <a:srgbClr val="FFFED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58" autoAdjust="0"/>
    <p:restoredTop sz="86275" autoAdjust="0"/>
  </p:normalViewPr>
  <p:slideViewPr>
    <p:cSldViewPr>
      <p:cViewPr varScale="1">
        <p:scale>
          <a:sx n="67" d="100"/>
          <a:sy n="67" d="100"/>
        </p:scale>
        <p:origin x="-1332"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792"/>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0"/>
            <a:ext cx="2972421" cy="460293"/>
          </a:xfrm>
          <a:prstGeom prst="rect">
            <a:avLst/>
          </a:prstGeom>
          <a:noFill/>
          <a:ln w="9525">
            <a:noFill/>
            <a:miter lim="800000"/>
            <a:headEnd/>
            <a:tailEnd/>
          </a:ln>
          <a:effectLst/>
        </p:spPr>
        <p:txBody>
          <a:bodyPr vert="horz" wrap="square" lIns="91751" tIns="45876" rIns="91751" bIns="45876" numCol="1" anchor="t" anchorCtr="0" compatLnSpc="1">
            <a:prstTxWarp prst="textNoShape">
              <a:avLst/>
            </a:prstTxWarp>
          </a:bodyPr>
          <a:lstStyle>
            <a:lvl1pPr>
              <a:defRPr sz="1200"/>
            </a:lvl1pPr>
          </a:lstStyle>
          <a:p>
            <a:pPr>
              <a:defRPr/>
            </a:pPr>
            <a:endParaRPr lang="en-US"/>
          </a:p>
        </p:txBody>
      </p:sp>
      <p:sp>
        <p:nvSpPr>
          <p:cNvPr id="3075" name="Rectangle 3"/>
          <p:cNvSpPr>
            <a:spLocks noGrp="1" noChangeArrowheads="1"/>
          </p:cNvSpPr>
          <p:nvPr>
            <p:ph type="dt" idx="1"/>
          </p:nvPr>
        </p:nvSpPr>
        <p:spPr bwMode="auto">
          <a:xfrm>
            <a:off x="3884027" y="0"/>
            <a:ext cx="2972421" cy="460293"/>
          </a:xfrm>
          <a:prstGeom prst="rect">
            <a:avLst/>
          </a:prstGeom>
          <a:noFill/>
          <a:ln w="9525">
            <a:noFill/>
            <a:miter lim="800000"/>
            <a:headEnd/>
            <a:tailEnd/>
          </a:ln>
          <a:effectLst/>
        </p:spPr>
        <p:txBody>
          <a:bodyPr vert="horz" wrap="square" lIns="91751" tIns="45876" rIns="91751" bIns="45876" numCol="1" anchor="t" anchorCtr="0" compatLnSpc="1">
            <a:prstTxWarp prst="textNoShape">
              <a:avLst/>
            </a:prstTxWarp>
          </a:bodyPr>
          <a:lstStyle>
            <a:lvl1pPr algn="r">
              <a:defRPr sz="1200"/>
            </a:lvl1pPr>
          </a:lstStyle>
          <a:p>
            <a:pPr>
              <a:defRPr/>
            </a:pPr>
            <a:endParaRPr lang="en-US"/>
          </a:p>
        </p:txBody>
      </p:sp>
      <p:sp>
        <p:nvSpPr>
          <p:cNvPr id="61444" name="Rectangle 4"/>
          <p:cNvSpPr>
            <a:spLocks noGrp="1" noRot="1" noChangeAspect="1" noChangeArrowheads="1" noTextEdit="1"/>
          </p:cNvSpPr>
          <p:nvPr>
            <p:ph type="sldImg" idx="2"/>
          </p:nvPr>
        </p:nvSpPr>
        <p:spPr bwMode="auto">
          <a:xfrm>
            <a:off x="1128713" y="688975"/>
            <a:ext cx="4600575" cy="3451225"/>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6421" y="4370421"/>
            <a:ext cx="5485158" cy="4139490"/>
          </a:xfrm>
          <a:prstGeom prst="rect">
            <a:avLst/>
          </a:prstGeom>
          <a:noFill/>
          <a:ln w="9525">
            <a:noFill/>
            <a:miter lim="800000"/>
            <a:headEnd/>
            <a:tailEnd/>
          </a:ln>
          <a:effectLst/>
        </p:spPr>
        <p:txBody>
          <a:bodyPr vert="horz" wrap="square" lIns="91751" tIns="45876" rIns="91751" bIns="4587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1" y="8737700"/>
            <a:ext cx="2972421" cy="460293"/>
          </a:xfrm>
          <a:prstGeom prst="rect">
            <a:avLst/>
          </a:prstGeom>
          <a:noFill/>
          <a:ln w="9525">
            <a:noFill/>
            <a:miter lim="800000"/>
            <a:headEnd/>
            <a:tailEnd/>
          </a:ln>
          <a:effectLst/>
        </p:spPr>
        <p:txBody>
          <a:bodyPr vert="horz" wrap="square" lIns="91751" tIns="45876" rIns="91751" bIns="45876" numCol="1" anchor="b" anchorCtr="0" compatLnSpc="1">
            <a:prstTxWarp prst="textNoShape">
              <a:avLst/>
            </a:prstTxWarp>
          </a:bodyPr>
          <a:lstStyle>
            <a:lvl1pPr>
              <a:defRPr sz="1200"/>
            </a:lvl1pPr>
          </a:lstStyle>
          <a:p>
            <a:pPr>
              <a:defRPr/>
            </a:pPr>
            <a:endParaRPr lang="en-US"/>
          </a:p>
        </p:txBody>
      </p:sp>
      <p:sp>
        <p:nvSpPr>
          <p:cNvPr id="3079" name="Rectangle 7"/>
          <p:cNvSpPr>
            <a:spLocks noGrp="1" noChangeArrowheads="1"/>
          </p:cNvSpPr>
          <p:nvPr>
            <p:ph type="sldNum" sz="quarter" idx="5"/>
          </p:nvPr>
        </p:nvSpPr>
        <p:spPr bwMode="auto">
          <a:xfrm>
            <a:off x="3884027" y="8737700"/>
            <a:ext cx="2972421" cy="460293"/>
          </a:xfrm>
          <a:prstGeom prst="rect">
            <a:avLst/>
          </a:prstGeom>
          <a:noFill/>
          <a:ln w="9525">
            <a:noFill/>
            <a:miter lim="800000"/>
            <a:headEnd/>
            <a:tailEnd/>
          </a:ln>
          <a:effectLst/>
        </p:spPr>
        <p:txBody>
          <a:bodyPr vert="horz" wrap="square" lIns="91751" tIns="45876" rIns="91751" bIns="45876" numCol="1" anchor="b" anchorCtr="0" compatLnSpc="1">
            <a:prstTxWarp prst="textNoShape">
              <a:avLst/>
            </a:prstTxWarp>
          </a:bodyPr>
          <a:lstStyle>
            <a:lvl1pPr algn="r">
              <a:defRPr sz="1200"/>
            </a:lvl1pPr>
          </a:lstStyle>
          <a:p>
            <a:pPr>
              <a:defRPr/>
            </a:pPr>
            <a:fld id="{D5BCEB6C-A30B-44E6-AEAA-B40ECC7DF7E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AC4488E0-8350-461F-92F8-CF1E72B50A3B}" type="slidenum">
              <a:rPr lang="en-US" smtClean="0"/>
              <a:pPr/>
              <a:t>1</a:t>
            </a:fld>
            <a:endParaRPr 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r>
              <a:rPr lang="en-US" dirty="0" smtClean="0"/>
              <a:t>A central place network.  Whatever you do, don’t start teaching CPT with this diagram!  </a:t>
            </a:r>
            <a:r>
              <a:rPr lang="en-US" dirty="0" err="1" smtClean="0"/>
              <a:t>But,by</a:t>
            </a:r>
            <a:r>
              <a:rPr lang="en-US" dirty="0" smtClean="0"/>
              <a:t> the end of your coverage of CPT, students should be able to look at this diagram, explain it, and critique it. Source: Rubenstein, 9th </a:t>
            </a:r>
            <a:r>
              <a:rPr lang="en-US" dirty="0" err="1" smtClean="0"/>
              <a:t>ed</a:t>
            </a:r>
            <a:r>
              <a:rPr lang="en-US" dirty="0" smtClean="0"/>
              <a:t>, p410</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A048E01D-457B-4265-B28D-D289789D2AAE}" type="slidenum">
              <a:rPr lang="en-US" smtClean="0"/>
              <a:pPr/>
              <a:t>10</a:t>
            </a:fld>
            <a:endParaRPr 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r>
              <a:rPr lang="en-US" smtClean="0"/>
              <a:t>The Cumberland Valley of Pennsylvania is a portion of the Great Valley of the Appalachians.  Broad valley floor, agricultural, settled in the early-to-mid 1700s.  Note the regularity of spacing between urban centers -- towns.  Local lore has it that the distances between towns evolved because it was the distance someone could travel in a day.</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5EF5B9F7-4ABD-4FF0-A4BA-07757A9AD714}" type="slidenum">
              <a:rPr lang="en-US" smtClean="0"/>
              <a:pPr/>
              <a:t>11</a:t>
            </a:fld>
            <a:endParaRPr 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r>
              <a:rPr lang="en-US" smtClean="0"/>
              <a:t>Swing a circle 5.5 miles around Greencastle; that’s the area that serves the farmers surrounding the town.  Why 5.5 mi?  Farmers could travel that far into town, have time to do their business, and return home before nightfall.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AD412833-2149-4EC0-AE32-C93DCEABBE2C}" type="slidenum">
              <a:rPr lang="en-US" smtClean="0"/>
              <a:pPr/>
              <a:t>12</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r>
              <a:rPr lang="en-US" smtClean="0"/>
              <a:t>It’s about 11 miles between Greencastle and Chambersburg.  Chambersburg is the county seat of Franklin Co.</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89212B4C-6FD1-4DB1-B6E8-D555E4D4F8D3}" type="slidenum">
              <a:rPr lang="en-US" smtClean="0"/>
              <a:pPr/>
              <a:t>13</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r>
              <a:rPr lang="en-US" smtClean="0"/>
              <a:t>It’s 11 miles between Chambersburg and Shippensburg.</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0C8B1177-2FDA-4063-AE47-48E7C15AA3B4}" type="slidenum">
              <a:rPr lang="en-US" smtClean="0"/>
              <a:pPr/>
              <a:t>14</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r>
              <a:rPr lang="en-US" smtClean="0"/>
              <a:t>It’s 11 miles between Shippensburg and Newville.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F8714FA8-E6BC-47D0-B46E-2D3887366290}" type="slidenum">
              <a:rPr lang="en-US" smtClean="0"/>
              <a:pPr/>
              <a:t>15</a:t>
            </a:fld>
            <a:endParaRPr 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r>
              <a:rPr lang="en-US" smtClean="0"/>
              <a:t>It’s 11 miles between Newville and Carlisle.  Carlisle is the county seat of Cumberland Co.</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8265CCFF-9CD4-4E9B-82DC-391FBE5DD489}" type="slidenum">
              <a:rPr lang="en-US" smtClean="0"/>
              <a:pPr/>
              <a:t>16</a:t>
            </a:fld>
            <a:endParaRPr 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r>
              <a:rPr lang="en-US" dirty="0" smtClean="0"/>
              <a:t>It’s 11 miles between Carlisle and Mechanicsburg.  But look how close Harrisburg is to Mechanicsburg.  Then consider the impact of the river on travel time.  Harrisburg grew up around a ferry-crossing of the Susquehanna.  And, 11 miles south of Mechanicsburg is another central place town:  Dillsburg (not on this map).  Try following the pattern into Maryland, West Virginia, and Virginia.</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41EA422A-BAEB-4E80-8F5A-6E709A6106D7}" type="slidenum">
              <a:rPr lang="en-US" smtClean="0"/>
              <a:pPr/>
              <a:t>17</a:t>
            </a:fld>
            <a:endParaRPr 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r>
              <a:rPr lang="en-US" smtClean="0"/>
              <a:t>What did Christaller observe?  How did he explain it?  These are some of Christaller’s observations.  Empiricism usually culminates in a set of generalizations. Christaller noted these patterns on the landscape.  But why?  We need a theoretical framework for the purpose of explanation.  From these observations a theory evolved to explain them.</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36D8B9A3-4A55-40A6-8C92-84FA89F18B47}" type="slidenum">
              <a:rPr lang="en-US" smtClean="0"/>
              <a:pPr/>
              <a:t>18</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r>
              <a:rPr lang="en-US" smtClean="0"/>
              <a:t>What is a central place?  Central places offer goods and services to customers in the surrounding area. This is a symbiotic relationship.  People need or want particular goods and services; businesses need or want the business.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D95F39D3-6666-4099-8FED-11DAC96F8F7D}" type="slidenum">
              <a:rPr lang="en-US" smtClean="0"/>
              <a:pPr/>
              <a:t>19</a:t>
            </a:fld>
            <a:endParaRPr 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r>
              <a:rPr lang="en-US" dirty="0" smtClean="0"/>
              <a:t>Geography as geometry.  We </a:t>
            </a:r>
            <a:r>
              <a:rPr lang="en-US" dirty="0" smtClean="0"/>
              <a:t>begin </a:t>
            </a:r>
            <a:r>
              <a:rPr lang="en-US" dirty="0" smtClean="0"/>
              <a:t>with circles.  This is where we start to built a central place network.  What does each circle represent? A trade area, market area, complementary region, tributary area.  Some might call it a hinterland, although that term should properly be used for the area “behind” a port.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5BCEB6C-A30B-44E6-AEAA-B40ECC7DF7EA}"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6F8B53F2-63F7-4BC0-9DA2-4E2B313626D3}" type="slidenum">
              <a:rPr lang="en-US" smtClean="0"/>
              <a:pPr/>
              <a:t>20</a:t>
            </a:fld>
            <a:endParaRPr 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r>
              <a:rPr lang="en-US" dirty="0" smtClean="0"/>
              <a:t>Agglomerated settlements are geographically clustered, as opposed to dispersed settlement (as an area where people live on farms). They constitute one category of places. The place is in the center of the area it serves: a central place.  Some settlements exist primarily to serve the surrounding population; other cities have a different reason-for-being, e.g., a tourist center, a manufacturing center, a port.  </a:t>
            </a:r>
            <a:r>
              <a:rPr lang="en-US" dirty="0" err="1" smtClean="0"/>
              <a:t>Christaller</a:t>
            </a:r>
            <a:r>
              <a:rPr lang="en-US" dirty="0" smtClean="0"/>
              <a:t> limited himself to explaining the distribution of settlements as service centers, such as you would find in an agricultural region.  These agglomerated settlements are sometimes called distribution centers.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01959B50-742D-44FE-87BB-F2DE72B41D21}" type="slidenum">
              <a:rPr lang="en-US" smtClean="0"/>
              <a:pPr/>
              <a:t>21</a:t>
            </a:fld>
            <a:endParaRPr 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r>
              <a:rPr lang="en-US" smtClean="0"/>
              <a:t>Hamlets and villages are considered rural settlement forms.  They exist to provide goods and services to farmers in the nearby trade area.  Cities and Metropolises are fully urban.  The town is the transitional settlement from rural to urban, though usually considered urban.  Using the term village suggests that it is firmly tied to the soil.</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01959B50-742D-44FE-87BB-F2DE72B41D21}" type="slidenum">
              <a:rPr lang="en-US" smtClean="0"/>
              <a:pPr/>
              <a:t>22</a:t>
            </a:fld>
            <a:endParaRPr 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r>
              <a:rPr lang="en-US" smtClean="0"/>
              <a:t>Hamlets and villages are considered rural settlement forms.  They exist to provide goods and services to farmers in the nearby trade area.  Cities and Metropolises are fully urban.  The town is the transitional settlement from rural to urban, though usually considered urban.  Using the term village suggests that it is firmly tied to the soil.</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84A3BD54-AC9F-4457-B6C6-B24D966075EA}" type="slidenum">
              <a:rPr lang="en-US" smtClean="0"/>
              <a:pPr/>
              <a:t>23</a:t>
            </a:fld>
            <a:endParaRPr 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r>
              <a:rPr lang="en-US" smtClean="0"/>
              <a:t>The trade area is green because the primary economic activity is farming: at the level of the hamlet, only farming.  Let’s put a trade area around the surrounding settlements, too.  Farmers were not self-sufficient; they would need to purchase such things as gunpowder, salt, iron implements, and glass.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D759D198-142C-495F-A8DC-17464CA74770}" type="slidenum">
              <a:rPr lang="en-US" smtClean="0"/>
              <a:pPr/>
              <a:t>24</a:t>
            </a:fld>
            <a:endParaRPr 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r>
              <a:rPr lang="en-US" smtClean="0"/>
              <a:t>What happens when you use a circle to define trade areas?  Unserved consumers living in the white areas.  You can’t have unserved areas.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D2E753F1-E0CC-4DCB-8EAB-E9D9018C40F3}" type="slidenum">
              <a:rPr lang="en-US" smtClean="0"/>
              <a:pPr/>
              <a:t>25</a:t>
            </a:fld>
            <a:endParaRPr lang="en-US"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r>
              <a:rPr lang="en-US" smtClean="0"/>
              <a:t>Push the circle together.  But, you can’t have market areas (circles) overlapping either: black lenses between circles.  If we bisect each lens we resolve the conflict.  These bisections give us the only geometric shape that resolves the conflict:  a hexagon.  With a hexagon, all areas are served and there is no overlap,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EFCFE45B-CC48-427E-A789-DA2CD846A39F}" type="slidenum">
              <a:rPr lang="en-US" smtClean="0"/>
              <a:pPr/>
              <a:t>26</a:t>
            </a:fld>
            <a:endParaRPr lang="en-US"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r>
              <a:rPr lang="en-US" smtClean="0"/>
              <a:t>The only geometric shape that resolves this conflict is the hexagon. Think about why a square or a triangle would not be better.  (Hint: distant corners)</a:t>
            </a:r>
          </a:p>
          <a:p>
            <a:pPr eaLnBrk="1" hangingPunct="1"/>
            <a:endParaRPr lang="en-US" smtClean="0"/>
          </a:p>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CB328D6E-4CFA-4391-B739-126D80CF0C70}" type="slidenum">
              <a:rPr lang="en-US" smtClean="0"/>
              <a:pPr/>
              <a:t>27</a:t>
            </a:fld>
            <a:endParaRPr lang="en-U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r>
              <a:rPr lang="en-US" smtClean="0"/>
              <a:t>Trade areas that began as circles are now regular hexagons. </a:t>
            </a:r>
          </a:p>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DE3FA298-EF54-484E-86FF-084D53E94CBF}" type="slidenum">
              <a:rPr lang="en-US" smtClean="0"/>
              <a:pPr/>
              <a:t>28</a:t>
            </a:fld>
            <a:endParaRPr lang="en-US"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r>
              <a:rPr lang="en-US" smtClean="0"/>
              <a:t>We now have the first layer of a central place network.  We have 7 trade areas served by 7 villages.</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E034842C-1FB7-47D1-ADDD-F4EC39C51EC5}" type="slidenum">
              <a:rPr lang="en-US" smtClean="0"/>
              <a:pPr/>
              <a:t>29</a:t>
            </a:fld>
            <a:endParaRPr lang="en-US"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r>
              <a:rPr lang="en-US" smtClean="0"/>
              <a:t>Here is what we have if we expand the area:  a network of market areas consisting of regular hexagons continuously covering an isotropic surface.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5BCEB6C-A30B-44E6-AEAA-B40ECC7DF7EA}"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23B39187-5727-49FD-A194-ED539CF481A6}" type="slidenum">
              <a:rPr lang="en-US" smtClean="0"/>
              <a:pPr/>
              <a:t>30</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r>
              <a:rPr lang="en-US" smtClean="0"/>
              <a:t>How do all those hexagons fit together?  A theory requires laboratory conditions.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AA20F98E-5909-4D99-9312-ECE44FCE5399}" type="slidenum">
              <a:rPr lang="en-US" smtClean="0"/>
              <a:pPr/>
              <a:t>31</a:t>
            </a:fld>
            <a:endParaRPr lang="en-US"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r>
              <a:rPr lang="en-US" smtClean="0"/>
              <a:t>Then, you should expect a central place network to evolve over time to serve the demands of a rural population.  Imagine them as farmers, but that assumption is not necessary for theory-building.  Vocabulary:  Pre vs. Post; Premises vs. Postulates.</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9DBE3599-9E09-4BAB-944E-F4BAE79FAA84}" type="slidenum">
              <a:rPr lang="en-US" smtClean="0"/>
              <a:pPr/>
              <a:t>32</a:t>
            </a:fld>
            <a:endParaRPr lang="en-US"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r>
              <a:rPr lang="en-US" smtClean="0"/>
              <a:t>Physical geography = there is none.  Population geography = dispersed population.  Behavioral geography = people economize.  Retail geography = service providers must make a profit or close down.  Homo economicus gives us a case of economic determinism.  </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355347A6-5C4B-437C-A577-62D9B24AACC1}" type="slidenum">
              <a:rPr lang="en-US" smtClean="0"/>
              <a:pPr/>
              <a:t>33</a:t>
            </a:fld>
            <a:endParaRPr lang="en-US"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r>
              <a:rPr lang="en-US" smtClean="0"/>
              <a:t>Or we could explain it in words…like these.</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CDAFF8E0-A206-4EDC-ABBB-5DAFF74BC9BB}" type="slidenum">
              <a:rPr lang="en-US" smtClean="0"/>
              <a:pPr/>
              <a:t>34</a:t>
            </a:fld>
            <a:endParaRPr lang="en-US"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r>
              <a:rPr lang="en-US" smtClean="0"/>
              <a:t>To find out how the layers of central places evolve, we need to look at the settlements and what they are providing.  Examples of the types of goods and services provided in a central place.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8DC95258-24BC-4522-9CCF-81D7BF3CC03F}" type="slidenum">
              <a:rPr lang="en-US" smtClean="0"/>
              <a:pPr/>
              <a:t>35</a:t>
            </a:fld>
            <a:endParaRPr lang="en-US"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r>
              <a:rPr lang="en-US" smtClean="0"/>
              <a:t>Some characteristics of higher-order goods and services.</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6A0AE834-44C9-46C0-BBCC-21A02952216C}" type="slidenum">
              <a:rPr lang="en-US" smtClean="0"/>
              <a:pPr/>
              <a:t>36</a:t>
            </a:fld>
            <a:endParaRPr lang="en-US"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r>
              <a:rPr lang="en-US" smtClean="0"/>
              <a:t>Some characteristics of lower-order goods and services.</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2FE6B98D-A45A-49D5-A082-C1D313D415D4}" type="slidenum">
              <a:rPr lang="en-US" smtClean="0"/>
              <a:pPr/>
              <a:t>37</a:t>
            </a:fld>
            <a:endParaRPr lang="en-US"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r>
              <a:rPr lang="en-US" smtClean="0"/>
              <a:t>Become aware of how far you are willing to travel to make a purchase.  Private sector and public sector goods and services are both accounted for in CPT.</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A51D0B2A-DE5C-4EBA-B9CD-ED89702DF3E9}" type="slidenum">
              <a:rPr lang="en-US" smtClean="0"/>
              <a:pPr/>
              <a:t>38</a:t>
            </a:fld>
            <a:endParaRPr lang="en-US"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r>
              <a:rPr lang="en-US" smtClean="0"/>
              <a:t>You have more elementary schools than high schools, more high schools than colleges.  Elementary schools are closer to each other; colleges are farther apart from each other.</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B2695BF0-E9A3-4EC2-9EC3-311D3A4AB7BD}" type="slidenum">
              <a:rPr lang="en-US" smtClean="0"/>
              <a:pPr/>
              <a:t>39</a:t>
            </a:fld>
            <a:endParaRPr lang="en-US"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r>
              <a:rPr lang="en-US" smtClean="0"/>
              <a:t>Hierarchical arrangement of a sampling of central place services.  This is a 7-order hierarchy.  Christaller found 7 levels to the hierarchy of central places in southern Germany.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5BCEB6C-A30B-44E6-AEAA-B40ECC7DF7EA}" type="slidenum">
              <a:rPr lang="en-US" smtClean="0"/>
              <a:pPr>
                <a:defRPr/>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CA6CAAB9-F4C5-4B50-BAE0-DB1A2D1AFABB}" type="slidenum">
              <a:rPr lang="en-US" smtClean="0"/>
              <a:pPr/>
              <a:t>40</a:t>
            </a:fld>
            <a:endParaRPr lang="en-US"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r>
              <a:rPr lang="en-US" smtClean="0"/>
              <a:t>We’ve established the geometry.  Now, let’s establish the geography; let’s put the hexagons on the landscape.  The higher the value of the good or service, the longer people are willing to travel to purchase it.</a:t>
            </a:r>
          </a:p>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61F1A091-60BF-4758-8C7D-B6B68D031F8A}" type="slidenum">
              <a:rPr lang="en-US" smtClean="0"/>
              <a:pPr/>
              <a:t>46</a:t>
            </a:fld>
            <a:endParaRPr lang="en-US"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r>
              <a:rPr lang="en-US" smtClean="0"/>
              <a:t>Let’s start looking at how the orders in the central place hierarchy overlap. Imagine the black dot a the center as a town and the red dots as villages.  The town is a higher-order central place; villages are lower-order central places.</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8199C1E1-CB48-4EA9-B747-A0612937D9D0}" type="slidenum">
              <a:rPr lang="en-US" smtClean="0"/>
              <a:pPr/>
              <a:t>47</a:t>
            </a:fld>
            <a:endParaRPr lang="en-US"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r>
              <a:rPr lang="en-US" smtClean="0"/>
              <a:t>But remember that the town also provides village-level (lower-order) goods and services.   So, it has been given a red center to equate it with a village.  Central place functions are additive: you can find all village-level services in towns, and all town-level services in cities.</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F596EFA8-D681-4EF2-9F17-7E43ACFA39F6}" type="slidenum">
              <a:rPr lang="en-US" smtClean="0"/>
              <a:pPr/>
              <a:t>48</a:t>
            </a:fld>
            <a:endParaRPr lang="en-US"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r>
              <a:rPr lang="en-US" smtClean="0"/>
              <a:t>Trade areas overlap.  Settlements are organized in a nested hierarchy (in this case, in nests of 3).  This is a 2-order hierarchy of central places (e.g., town and surrounding villages).  People would go to the village center to pick up a loaf of bread at the convenience store; they would go to the town to shop for a week’s worth of groceries.</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2E5EF1C6-3B2D-4EB4-91B1-FD0CDA7AB1F7}" type="slidenum">
              <a:rPr lang="en-US" smtClean="0"/>
              <a:pPr/>
              <a:t>49</a:t>
            </a:fld>
            <a:endParaRPr lang="en-US"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r>
              <a:rPr lang="en-US" smtClean="0"/>
              <a:t>Here is a 4-order hierarchy of central places.  Imagine the red line as a highway that connects three of the biggest cities in the area.  There is a problem: the highway misses the towns.  If movement is possible in any all directions on our featureless plain, then central place theory makes sense.  If we start adding transportation arteries, we reveal a weakness.  That is why Christaller, came up with some modifications.</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2EC4B1BB-2B9D-4A51-B1B8-12BDD8D08879}" type="slidenum">
              <a:rPr lang="en-US" smtClean="0"/>
              <a:pPr/>
              <a:t>50</a:t>
            </a:fld>
            <a:endParaRPr lang="en-US"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r>
              <a:rPr lang="en-US" smtClean="0"/>
              <a:t>Go back to the real world to test the theory.  What does the theory enable us to predict?  </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332FE199-035F-4833-BAA0-52260A1B026B}" type="slidenum">
              <a:rPr lang="en-US" smtClean="0"/>
              <a:pPr/>
              <a:t>51</a:t>
            </a:fld>
            <a:endParaRPr lang="en-US"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r>
              <a:rPr lang="en-US" smtClean="0"/>
              <a:t>Sometimes people don’t even know they are using central place theory.  A theory helps us predict.  Here is an example.  Miles Morland, </a:t>
            </a:r>
            <a:r>
              <a:rPr lang="en-US" i="1" smtClean="0"/>
              <a:t>A Walk Across France</a:t>
            </a:r>
            <a:r>
              <a:rPr lang="en-US" smtClean="0"/>
              <a:t> (New York: Fawcett, 1992)</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64B804DF-50B9-4562-BC4A-1F14DADA18F8}" type="slidenum">
              <a:rPr lang="en-US" smtClean="0"/>
              <a:pPr/>
              <a:t>52</a:t>
            </a:fld>
            <a:endParaRPr lang="en-US" smtClean="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r>
              <a:rPr lang="en-US" smtClean="0"/>
              <a:t>A village of 200 (maybe properly called a hamlet) = no services.  Morland had probably never studied central place theory, but he recognized patterns on the landscape which conformed with central place theory.</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C64809BC-7314-46A1-AE14-B6B2D593315F}" type="slidenum">
              <a:rPr lang="en-US" smtClean="0"/>
              <a:pPr/>
              <a:t>53</a:t>
            </a:fld>
            <a:endParaRPr lang="en-US"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r>
              <a:rPr lang="en-US" smtClean="0"/>
              <a:t>These were early tests of Christallerian Theory.  The list was drawn from Brian J. L.Berry and Allen Pred, Central Place Studies; A Bibliography of Theory and Applications, 1961.  Notice the world-wide distribution of these tests.</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5E1A9535-5D46-4C98-9AF6-D224C0EA2F1F}" type="slidenum">
              <a:rPr lang="en-US" smtClean="0"/>
              <a:pPr/>
              <a:t>54</a:t>
            </a:fld>
            <a:endParaRPr lang="en-US" smtClean="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r>
              <a:rPr lang="en-US" smtClean="0"/>
              <a:t>‘tween = between.  Little places located in between larger places have grown in population and economic diversity because they are centrally located “in between” and there able to soak up growth in the transport corridor linking the two larger places.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4651263-004E-4DE3-9811-D5DACDE6630B}"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D310337B-52FD-460C-ABDF-78FF6D8A93B4}" type="slidenum">
              <a:rPr lang="en-US" smtClean="0"/>
              <a:pPr/>
              <a:t>55</a:t>
            </a:fld>
            <a:endParaRPr lang="en-US"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AAD52C38-E3BD-4DA3-983F-37F25E69774B}" type="slidenum">
              <a:rPr lang="en-US" smtClean="0"/>
              <a:pPr/>
              <a:t>56</a:t>
            </a:fld>
            <a:endParaRPr lang="en-US"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r>
              <a:rPr lang="en-US" smtClean="0"/>
              <a:t>We need to bring the theory back to reality.  There are lots of others, too.</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B136A4B0-B71C-4660-B99B-D0AFE98B63F3}" type="slidenum">
              <a:rPr lang="en-US" smtClean="0"/>
              <a:pPr/>
              <a:t>57</a:t>
            </a:fld>
            <a:endParaRPr lang="en-US" smtClean="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r>
              <a:rPr lang="en-US" smtClean="0"/>
              <a:t>We need to bring the theory back to reality.  </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5CC45272-FFC5-4314-A99C-BD9AE785BA81}" type="slidenum">
              <a:rPr lang="en-US" smtClean="0"/>
              <a:pPr/>
              <a:t>58</a:t>
            </a:fld>
            <a:endParaRPr lang="en-US" smtClean="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r>
              <a:rPr lang="en-US" smtClean="0"/>
              <a:t>Become aware of how far you are willing to travel to make a purchase.  Private sector and public sector goods and services are both accounted for in CPT.</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288BA7EB-E4DC-492D-97B8-6F9866BD1A8E}" type="slidenum">
              <a:rPr lang="en-US" smtClean="0"/>
              <a:pPr/>
              <a:t>59</a:t>
            </a:fld>
            <a:endParaRPr lang="en-US"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r>
              <a:rPr lang="en-US" smtClean="0"/>
              <a:t>Each of these needs a big enough customer base in order to operate profitably.  Are there unserved areas of the metropolitan region?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5BCEB6C-A30B-44E6-AEAA-B40ECC7DF7EA}"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C717D08D-B922-4889-BF9E-00F093D95BA4}" type="slidenum">
              <a:rPr lang="en-US" smtClean="0"/>
              <a:pPr/>
              <a:t>7</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r>
              <a:rPr lang="en-US" smtClean="0"/>
              <a:t>Presented as part of the AP Human Geography strand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AC4488E0-8350-461F-92F8-CF1E72B50A3B}" type="slidenum">
              <a:rPr lang="en-US" smtClean="0"/>
              <a:pPr/>
              <a:t>8</a:t>
            </a:fld>
            <a:endParaRPr 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r>
              <a:rPr lang="en-US" smtClean="0"/>
              <a:t>A central place network.  Whatever you do, don’t start teaching CPT with this diagram!  But,by the end of your coverage of CPT, students should be able to look at this diagram, explain it, and critique it. Source: Rubenstein, 9th ed, p410</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A9FE4627-0A46-45D0-86A8-47FB64B10FF6}" type="slidenum">
              <a:rPr lang="en-US" smtClean="0"/>
              <a:pPr/>
              <a:t>9</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r>
              <a:rPr lang="en-US" smtClean="0"/>
              <a:t>Like Christaller we should begin in the real world, not in theory.  Pennsylvania’s section of the Great Valley of the Appalachians.  Follow it south to the Coosa Valley of Alabama and north to the Hudson Valley.</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B8075F1-B3D5-446A-A349-04CE75963B2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93AAB88-6DF0-43AD-8E8D-1375315E42B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7D312-4B97-4F15-9A62-2AB1CFC403A9}"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743AA0A-0D09-46F0-A0B4-6B23C23F456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56C3DDE-D3BF-4861-9F17-E51207A48D1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820DAB9-8875-4B6E-9F02-973B15EAD84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582987C-C257-41B5-9E8D-7C4CE305A63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0605D2A-C6B8-465B-A0E5-A3035AE597A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7A4C422-B2DB-4C16-999A-BD97EF8C6AA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0024778-A252-467A-BD30-95E513769BA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62C54DE-3268-4B19-85FB-96AAD61E055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06D010D-C82F-4C95-B4B3-91ED81B586A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C57C9DE1-4C9C-4510-BC57-48BB73BF227F}"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3.jpeg"/></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4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5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6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aa682 A"/>
          <p:cNvPicPr>
            <a:picLocks noChangeAspect="1" noChangeArrowheads="1"/>
          </p:cNvPicPr>
          <p:nvPr/>
        </p:nvPicPr>
        <p:blipFill>
          <a:blip r:embed="rId3" cstate="print"/>
          <a:srcRect/>
          <a:stretch>
            <a:fillRect/>
          </a:stretch>
        </p:blipFill>
        <p:spPr bwMode="auto">
          <a:xfrm>
            <a:off x="1143000" y="304800"/>
            <a:ext cx="6566175" cy="632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descr="urban_centers_0_circles d1"/>
          <p:cNvPicPr>
            <a:picLocks noChangeAspect="1" noChangeArrowheads="1"/>
          </p:cNvPicPr>
          <p:nvPr/>
        </p:nvPicPr>
        <p:blipFill>
          <a:blip r:embed="rId3" cstate="print"/>
          <a:srcRect/>
          <a:stretch>
            <a:fillRect/>
          </a:stretch>
        </p:blipFill>
        <p:spPr bwMode="auto">
          <a:xfrm>
            <a:off x="0" y="0"/>
            <a:ext cx="9144000" cy="640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urban_centers_1_circle e1"/>
          <p:cNvPicPr>
            <a:picLocks noChangeAspect="1" noChangeArrowheads="1"/>
          </p:cNvPicPr>
          <p:nvPr/>
        </p:nvPicPr>
        <p:blipFill>
          <a:blip r:embed="rId3" cstate="print"/>
          <a:srcRect/>
          <a:stretch>
            <a:fillRect/>
          </a:stretch>
        </p:blipFill>
        <p:spPr bwMode="auto">
          <a:xfrm>
            <a:off x="0" y="0"/>
            <a:ext cx="9144000" cy="640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urban_centers_2_circles e2"/>
          <p:cNvPicPr>
            <a:picLocks noChangeAspect="1" noChangeArrowheads="1"/>
          </p:cNvPicPr>
          <p:nvPr/>
        </p:nvPicPr>
        <p:blipFill>
          <a:blip r:embed="rId3" cstate="print"/>
          <a:srcRect/>
          <a:stretch>
            <a:fillRect/>
          </a:stretch>
        </p:blipFill>
        <p:spPr bwMode="auto">
          <a:xfrm>
            <a:off x="0" y="0"/>
            <a:ext cx="9144000" cy="640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urban_centers_3_circles e3"/>
          <p:cNvPicPr>
            <a:picLocks noChangeAspect="1" noChangeArrowheads="1"/>
          </p:cNvPicPr>
          <p:nvPr/>
        </p:nvPicPr>
        <p:blipFill>
          <a:blip r:embed="rId3" cstate="print"/>
          <a:srcRect/>
          <a:stretch>
            <a:fillRect/>
          </a:stretch>
        </p:blipFill>
        <p:spPr bwMode="auto">
          <a:xfrm>
            <a:off x="0" y="0"/>
            <a:ext cx="9144000" cy="640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urban_centers_4_circles e4"/>
          <p:cNvPicPr>
            <a:picLocks noChangeAspect="1" noChangeArrowheads="1"/>
          </p:cNvPicPr>
          <p:nvPr/>
        </p:nvPicPr>
        <p:blipFill>
          <a:blip r:embed="rId3" cstate="print"/>
          <a:srcRect/>
          <a:stretch>
            <a:fillRect/>
          </a:stretch>
        </p:blipFill>
        <p:spPr bwMode="auto">
          <a:xfrm>
            <a:off x="0" y="0"/>
            <a:ext cx="9144000" cy="640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urban_centers_5_circles e5"/>
          <p:cNvPicPr>
            <a:picLocks noChangeAspect="1" noChangeArrowheads="1"/>
          </p:cNvPicPr>
          <p:nvPr/>
        </p:nvPicPr>
        <p:blipFill>
          <a:blip r:embed="rId3" cstate="print"/>
          <a:srcRect/>
          <a:stretch>
            <a:fillRect/>
          </a:stretch>
        </p:blipFill>
        <p:spPr bwMode="auto">
          <a:xfrm>
            <a:off x="0" y="0"/>
            <a:ext cx="9144000" cy="640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urban_centers_6_circles e6"/>
          <p:cNvPicPr>
            <a:picLocks noChangeAspect="1" noChangeArrowheads="1"/>
          </p:cNvPicPr>
          <p:nvPr/>
        </p:nvPicPr>
        <p:blipFill>
          <a:blip r:embed="rId3" cstate="print"/>
          <a:srcRect/>
          <a:stretch>
            <a:fillRect/>
          </a:stretch>
        </p:blipFill>
        <p:spPr bwMode="auto">
          <a:xfrm>
            <a:off x="0" y="0"/>
            <a:ext cx="9144000" cy="640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457200" y="1219200"/>
            <a:ext cx="8229600" cy="1143000"/>
          </a:xfrm>
        </p:spPr>
        <p:txBody>
          <a:bodyPr/>
          <a:lstStyle/>
          <a:p>
            <a:pPr eaLnBrk="1" hangingPunct="1"/>
            <a:r>
              <a:rPr lang="en-US" sz="4800" smtClean="0">
                <a:solidFill>
                  <a:srgbClr val="FFFB37"/>
                </a:solidFill>
              </a:rPr>
              <a:t>CENTRAL</a:t>
            </a:r>
          </a:p>
        </p:txBody>
      </p:sp>
      <p:sp>
        <p:nvSpPr>
          <p:cNvPr id="123907" name="Rectangle 3"/>
          <p:cNvSpPr>
            <a:spLocks noChangeArrowheads="1"/>
          </p:cNvSpPr>
          <p:nvPr/>
        </p:nvSpPr>
        <p:spPr bwMode="auto">
          <a:xfrm>
            <a:off x="457200" y="2514600"/>
            <a:ext cx="8229600" cy="1143000"/>
          </a:xfrm>
          <a:prstGeom prst="rect">
            <a:avLst/>
          </a:prstGeom>
          <a:noFill/>
          <a:ln w="9525">
            <a:noFill/>
            <a:miter lim="800000"/>
            <a:headEnd/>
            <a:tailEnd/>
          </a:ln>
        </p:spPr>
        <p:txBody>
          <a:bodyPr anchor="ctr"/>
          <a:lstStyle/>
          <a:p>
            <a:pPr algn="ctr"/>
            <a:r>
              <a:rPr lang="en-US" sz="4800">
                <a:solidFill>
                  <a:srgbClr val="FFFB37"/>
                </a:solidFill>
              </a:rPr>
              <a:t>PLACE</a:t>
            </a:r>
          </a:p>
        </p:txBody>
      </p:sp>
      <p:sp>
        <p:nvSpPr>
          <p:cNvPr id="123908" name="Rectangle 4"/>
          <p:cNvSpPr>
            <a:spLocks noChangeArrowheads="1"/>
          </p:cNvSpPr>
          <p:nvPr/>
        </p:nvSpPr>
        <p:spPr bwMode="auto">
          <a:xfrm>
            <a:off x="457200" y="3810000"/>
            <a:ext cx="8229600" cy="1143000"/>
          </a:xfrm>
          <a:prstGeom prst="rect">
            <a:avLst/>
          </a:prstGeom>
          <a:noFill/>
          <a:ln w="9525">
            <a:noFill/>
            <a:miter lim="800000"/>
            <a:headEnd/>
            <a:tailEnd/>
          </a:ln>
        </p:spPr>
        <p:txBody>
          <a:bodyPr anchor="ctr"/>
          <a:lstStyle/>
          <a:p>
            <a:pPr algn="ctr"/>
            <a:r>
              <a:rPr lang="en-US" sz="4800">
                <a:solidFill>
                  <a:srgbClr val="FFFB37"/>
                </a:solidFill>
              </a:rPr>
              <a:t>THEORY</a:t>
            </a:r>
          </a:p>
        </p:txBody>
      </p:sp>
      <p:sp>
        <p:nvSpPr>
          <p:cNvPr id="14341" name="Text Box 5"/>
          <p:cNvSpPr txBox="1">
            <a:spLocks noChangeArrowheads="1"/>
          </p:cNvSpPr>
          <p:nvPr/>
        </p:nvSpPr>
        <p:spPr bwMode="auto">
          <a:xfrm>
            <a:off x="533400" y="1371600"/>
            <a:ext cx="2286000" cy="1373188"/>
          </a:xfrm>
          <a:prstGeom prst="rect">
            <a:avLst/>
          </a:prstGeom>
          <a:noFill/>
          <a:ln w="9525">
            <a:noFill/>
            <a:miter lim="800000"/>
            <a:headEnd/>
            <a:tailEnd/>
          </a:ln>
        </p:spPr>
        <p:txBody>
          <a:bodyPr>
            <a:spAutoFit/>
          </a:bodyPr>
          <a:lstStyle/>
          <a:p>
            <a:pPr algn="r">
              <a:spcBef>
                <a:spcPct val="50000"/>
              </a:spcBef>
            </a:pPr>
            <a:r>
              <a:rPr lang="en-US"/>
              <a:t>More small places than big places</a:t>
            </a:r>
          </a:p>
        </p:txBody>
      </p:sp>
      <p:sp>
        <p:nvSpPr>
          <p:cNvPr id="14342" name="Text Box 6"/>
          <p:cNvSpPr txBox="1">
            <a:spLocks noChangeArrowheads="1"/>
          </p:cNvSpPr>
          <p:nvPr/>
        </p:nvSpPr>
        <p:spPr bwMode="auto">
          <a:xfrm>
            <a:off x="533400" y="3276600"/>
            <a:ext cx="2286000" cy="1800225"/>
          </a:xfrm>
          <a:prstGeom prst="rect">
            <a:avLst/>
          </a:prstGeom>
          <a:noFill/>
          <a:ln w="9525">
            <a:noFill/>
            <a:miter lim="800000"/>
            <a:headEnd/>
            <a:tailEnd/>
          </a:ln>
        </p:spPr>
        <p:txBody>
          <a:bodyPr>
            <a:spAutoFit/>
          </a:bodyPr>
          <a:lstStyle/>
          <a:p>
            <a:pPr algn="r">
              <a:spcBef>
                <a:spcPct val="50000"/>
              </a:spcBef>
            </a:pPr>
            <a:r>
              <a:rPr lang="en-US"/>
              <a:t>Big places farther apart than small places</a:t>
            </a:r>
          </a:p>
        </p:txBody>
      </p:sp>
      <p:sp>
        <p:nvSpPr>
          <p:cNvPr id="14343" name="Text Box 7"/>
          <p:cNvSpPr txBox="1">
            <a:spLocks noChangeArrowheads="1"/>
          </p:cNvSpPr>
          <p:nvPr/>
        </p:nvSpPr>
        <p:spPr bwMode="auto">
          <a:xfrm>
            <a:off x="6324600" y="1981200"/>
            <a:ext cx="2514600" cy="2227263"/>
          </a:xfrm>
          <a:prstGeom prst="rect">
            <a:avLst/>
          </a:prstGeom>
          <a:noFill/>
          <a:ln w="9525">
            <a:noFill/>
            <a:miter lim="800000"/>
            <a:headEnd/>
            <a:tailEnd/>
          </a:ln>
        </p:spPr>
        <p:txBody>
          <a:bodyPr>
            <a:spAutoFit/>
          </a:bodyPr>
          <a:lstStyle/>
          <a:p>
            <a:pPr>
              <a:spcBef>
                <a:spcPct val="50000"/>
              </a:spcBef>
            </a:pPr>
            <a:r>
              <a:rPr lang="en-US"/>
              <a:t>Ratio of big places to small places relatively constant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39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390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390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6" grpId="0"/>
      <p:bldP spid="12390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1219200"/>
            <a:ext cx="8229600" cy="1143000"/>
          </a:xfrm>
        </p:spPr>
        <p:txBody>
          <a:bodyPr/>
          <a:lstStyle/>
          <a:p>
            <a:pPr eaLnBrk="1" hangingPunct="1"/>
            <a:r>
              <a:rPr lang="en-US" sz="4800" smtClean="0">
                <a:solidFill>
                  <a:srgbClr val="FFFB37"/>
                </a:solidFill>
              </a:rPr>
              <a:t>CENTRAL</a:t>
            </a:r>
          </a:p>
        </p:txBody>
      </p:sp>
      <p:sp>
        <p:nvSpPr>
          <p:cNvPr id="15363" name="Rectangle 3"/>
          <p:cNvSpPr>
            <a:spLocks noChangeArrowheads="1"/>
          </p:cNvSpPr>
          <p:nvPr/>
        </p:nvSpPr>
        <p:spPr bwMode="auto">
          <a:xfrm>
            <a:off x="457200" y="2514600"/>
            <a:ext cx="8229600" cy="1143000"/>
          </a:xfrm>
          <a:prstGeom prst="rect">
            <a:avLst/>
          </a:prstGeom>
          <a:noFill/>
          <a:ln w="9525">
            <a:noFill/>
            <a:miter lim="800000"/>
            <a:headEnd/>
            <a:tailEnd/>
          </a:ln>
        </p:spPr>
        <p:txBody>
          <a:bodyPr anchor="ctr"/>
          <a:lstStyle/>
          <a:p>
            <a:pPr algn="ctr"/>
            <a:r>
              <a:rPr lang="en-US" sz="4800">
                <a:solidFill>
                  <a:srgbClr val="FFFB37"/>
                </a:solidFill>
              </a:rPr>
              <a:t>PLACE</a:t>
            </a:r>
          </a:p>
        </p:txBody>
      </p:sp>
      <p:sp>
        <p:nvSpPr>
          <p:cNvPr id="15364" name="Text Box 5"/>
          <p:cNvSpPr txBox="1">
            <a:spLocks noChangeArrowheads="1"/>
          </p:cNvSpPr>
          <p:nvPr/>
        </p:nvSpPr>
        <p:spPr bwMode="auto">
          <a:xfrm>
            <a:off x="990600" y="4267200"/>
            <a:ext cx="7086600" cy="1373188"/>
          </a:xfrm>
          <a:prstGeom prst="rect">
            <a:avLst/>
          </a:prstGeom>
          <a:noFill/>
          <a:ln w="9525">
            <a:noFill/>
            <a:miter lim="800000"/>
            <a:headEnd/>
            <a:tailEnd/>
          </a:ln>
        </p:spPr>
        <p:txBody>
          <a:bodyPr>
            <a:spAutoFit/>
          </a:bodyPr>
          <a:lstStyle/>
          <a:p>
            <a:pPr algn="ctr">
              <a:spcBef>
                <a:spcPct val="50000"/>
              </a:spcBef>
            </a:pPr>
            <a:r>
              <a:rPr lang="en-US"/>
              <a:t>A settlement whose livelihood depends on the sale of goods and services to people in the surrounding area</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Circle A"/>
          <p:cNvPicPr>
            <a:picLocks noChangeAspect="1" noChangeArrowheads="1"/>
          </p:cNvPicPr>
          <p:nvPr/>
        </p:nvPicPr>
        <p:blipFill>
          <a:blip r:embed="rId3" cstate="print"/>
          <a:srcRect/>
          <a:stretch>
            <a:fillRect/>
          </a:stretch>
        </p:blipFill>
        <p:spPr bwMode="auto">
          <a:xfrm>
            <a:off x="2279650" y="1136650"/>
            <a:ext cx="4584700" cy="4584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0" y="1447800"/>
            <a:ext cx="7239000" cy="5410200"/>
          </a:xfrm>
          <a:solidFill>
            <a:srgbClr val="660033"/>
          </a:solidFill>
        </p:spPr>
        <p:txBody>
          <a:bodyPr>
            <a:normAutofit/>
          </a:bodyPr>
          <a:lstStyle/>
          <a:p>
            <a:r>
              <a:rPr lang="en-US" dirty="0" smtClean="0"/>
              <a:t>Review? </a:t>
            </a:r>
          </a:p>
          <a:p>
            <a:pPr lvl="1"/>
            <a:r>
              <a:rPr lang="en-US" dirty="0" smtClean="0"/>
              <a:t>Who told us where to place factories? Theory?</a:t>
            </a:r>
          </a:p>
          <a:p>
            <a:pPr lvl="1"/>
            <a:r>
              <a:rPr lang="en-US" dirty="0" smtClean="0"/>
              <a:t>Who told us where to place agriculture? Theory? </a:t>
            </a:r>
          </a:p>
          <a:p>
            <a:pPr lvl="1"/>
            <a:r>
              <a:rPr lang="en-US" dirty="0" smtClean="0"/>
              <a:t>Who told us where to place services? Or at least how services are dispersed? Theory? </a:t>
            </a:r>
            <a:endParaRPr lang="en-US" dirty="0" smtClean="0"/>
          </a:p>
          <a:p>
            <a:pPr lvl="1">
              <a:buNone/>
            </a:pPr>
            <a:endParaRPr lang="en-US" dirty="0" smtClean="0"/>
          </a:p>
          <a:p>
            <a:pPr lvl="1">
              <a:buNone/>
            </a:pPr>
            <a:endParaRPr lang="en-US" dirty="0"/>
          </a:p>
        </p:txBody>
      </p:sp>
      <p:pic>
        <p:nvPicPr>
          <p:cNvPr id="25602" name="Picture 2" descr="http://thelibertygroupcompany.com/img/industries_served.jpg"/>
          <p:cNvPicPr>
            <a:picLocks noChangeAspect="1" noChangeArrowheads="1"/>
          </p:cNvPicPr>
          <p:nvPr/>
        </p:nvPicPr>
        <p:blipFill>
          <a:blip r:embed="rId3" cstate="print"/>
          <a:srcRect/>
          <a:stretch>
            <a:fillRect/>
          </a:stretch>
        </p:blipFill>
        <p:spPr bwMode="auto">
          <a:xfrm>
            <a:off x="7239000" y="2590800"/>
            <a:ext cx="2133600" cy="2667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linds(horizont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linds(horizontal)">
                                      <p:cBhvr>
                                        <p:cTn id="15" dur="500"/>
                                        <p:tgtEl>
                                          <p:spTgt spid="3">
                                            <p:txEl>
                                              <p:pRg st="1" end="1"/>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linds(horizontal)">
                                      <p:cBhvr>
                                        <p:cTn id="18" dur="500"/>
                                        <p:tgtEl>
                                          <p:spTgt spid="3">
                                            <p:txEl>
                                              <p:pRg st="2" end="2"/>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blinds(horizontal)">
                                      <p:cBhvr>
                                        <p:cTn id="2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ircle D copy"/>
          <p:cNvPicPr>
            <a:picLocks noChangeAspect="1" noChangeArrowheads="1"/>
          </p:cNvPicPr>
          <p:nvPr/>
        </p:nvPicPr>
        <p:blipFill>
          <a:blip r:embed="rId3" cstate="print"/>
          <a:srcRect/>
          <a:stretch>
            <a:fillRect/>
          </a:stretch>
        </p:blipFill>
        <p:spPr bwMode="auto">
          <a:xfrm>
            <a:off x="2279650" y="1136650"/>
            <a:ext cx="4584700" cy="4584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09600" y="0"/>
            <a:ext cx="8229600" cy="1143000"/>
          </a:xfrm>
        </p:spPr>
        <p:txBody>
          <a:bodyPr/>
          <a:lstStyle/>
          <a:p>
            <a:pPr eaLnBrk="1" hangingPunct="1"/>
            <a:r>
              <a:rPr lang="en-US" dirty="0" smtClean="0">
                <a:solidFill>
                  <a:schemeClr val="folHlink"/>
                </a:solidFill>
              </a:rPr>
              <a:t>Settlement Sizes</a:t>
            </a:r>
          </a:p>
        </p:txBody>
      </p:sp>
      <p:sp>
        <p:nvSpPr>
          <p:cNvPr id="18435" name="Rectangle 3"/>
          <p:cNvSpPr>
            <a:spLocks noGrp="1" noChangeArrowheads="1"/>
          </p:cNvSpPr>
          <p:nvPr>
            <p:ph type="body" idx="1"/>
          </p:nvPr>
        </p:nvSpPr>
        <p:spPr>
          <a:xfrm>
            <a:off x="762000" y="1219200"/>
            <a:ext cx="7772400" cy="4038600"/>
          </a:xfrm>
        </p:spPr>
        <p:txBody>
          <a:bodyPr/>
          <a:lstStyle/>
          <a:p>
            <a:pPr eaLnBrk="1" hangingPunct="1"/>
            <a:r>
              <a:rPr lang="en-US" sz="3600" dirty="0" smtClean="0"/>
              <a:t>Hamlet – </a:t>
            </a:r>
            <a:r>
              <a:rPr lang="en-US" sz="3600" dirty="0" smtClean="0"/>
              <a:t>a hamlet has a tiny population (&lt;100) and very few (if any) services, and few buildings</a:t>
            </a:r>
            <a:endParaRPr lang="en-US" sz="3600" dirty="0" smtClean="0"/>
          </a:p>
          <a:p>
            <a:pPr eaLnBrk="1" hangingPunct="1"/>
            <a:endParaRPr lang="en-US" sz="3600" dirty="0" smtClean="0"/>
          </a:p>
          <a:p>
            <a:pPr eaLnBrk="1" hangingPunct="1"/>
            <a:r>
              <a:rPr lang="en-US" sz="3600" dirty="0" smtClean="0"/>
              <a:t>Village – </a:t>
            </a:r>
            <a:r>
              <a:rPr lang="en-US" sz="3600" dirty="0" smtClean="0"/>
              <a:t>a village generally does not have many services, possibly only a small corner shop or post office. A village has a population of 100 to 1,000.</a:t>
            </a:r>
          </a:p>
          <a:p>
            <a:pPr eaLnBrk="1" hangingPunct="1"/>
            <a:endParaRPr lang="en-US" sz="4000"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09600" y="0"/>
            <a:ext cx="8229600" cy="1143000"/>
          </a:xfrm>
        </p:spPr>
        <p:txBody>
          <a:bodyPr/>
          <a:lstStyle/>
          <a:p>
            <a:pPr eaLnBrk="1" hangingPunct="1"/>
            <a:r>
              <a:rPr lang="en-US" dirty="0" smtClean="0">
                <a:solidFill>
                  <a:schemeClr val="folHlink"/>
                </a:solidFill>
              </a:rPr>
              <a:t>Settlement Sizes</a:t>
            </a:r>
          </a:p>
        </p:txBody>
      </p:sp>
      <p:sp>
        <p:nvSpPr>
          <p:cNvPr id="18435" name="Rectangle 3"/>
          <p:cNvSpPr>
            <a:spLocks noGrp="1" noChangeArrowheads="1"/>
          </p:cNvSpPr>
          <p:nvPr>
            <p:ph type="body" idx="1"/>
          </p:nvPr>
        </p:nvSpPr>
        <p:spPr>
          <a:xfrm>
            <a:off x="762000" y="1219200"/>
            <a:ext cx="7772400" cy="4038600"/>
          </a:xfrm>
        </p:spPr>
        <p:txBody>
          <a:bodyPr/>
          <a:lstStyle/>
          <a:p>
            <a:pPr eaLnBrk="1" hangingPunct="1"/>
            <a:r>
              <a:rPr lang="en-US" sz="2800" dirty="0" smtClean="0"/>
              <a:t>Town -</a:t>
            </a:r>
            <a:r>
              <a:rPr lang="en-US" sz="2800" dirty="0" smtClean="0"/>
              <a:t>a town has a population of 1,000 to 20,000</a:t>
            </a:r>
            <a:r>
              <a:rPr lang="en-US" sz="2800" dirty="0" smtClean="0"/>
              <a:t>.  (Think – Hiram)</a:t>
            </a:r>
            <a:endParaRPr lang="en-US" sz="2800" dirty="0" smtClean="0"/>
          </a:p>
          <a:p>
            <a:pPr eaLnBrk="1" hangingPunct="1"/>
            <a:endParaRPr lang="en-US" sz="2800" dirty="0" smtClean="0"/>
          </a:p>
          <a:p>
            <a:pPr eaLnBrk="1" hangingPunct="1"/>
            <a:r>
              <a:rPr lang="en-US" sz="2800" dirty="0" smtClean="0"/>
              <a:t>City - </a:t>
            </a:r>
            <a:r>
              <a:rPr lang="en-US" sz="2800" dirty="0" smtClean="0"/>
              <a:t>a city would have abundant services, </a:t>
            </a:r>
            <a:r>
              <a:rPr lang="en-US" sz="2800" dirty="0" smtClean="0"/>
              <a:t>The </a:t>
            </a:r>
            <a:r>
              <a:rPr lang="en-US" sz="2800" dirty="0" smtClean="0"/>
              <a:t>population of a city is over 100,000 people up to 300,000.</a:t>
            </a:r>
          </a:p>
          <a:p>
            <a:pPr eaLnBrk="1" hangingPunct="1"/>
            <a:endParaRPr lang="en-US" sz="2800" dirty="0" smtClean="0"/>
          </a:p>
          <a:p>
            <a:pPr eaLnBrk="1" hangingPunct="1"/>
            <a:r>
              <a:rPr lang="en-US" sz="2800" dirty="0" smtClean="0"/>
              <a:t>Metropolis - </a:t>
            </a:r>
            <a:r>
              <a:rPr lang="en-US" sz="2800" dirty="0" smtClean="0"/>
              <a:t>a large city and its suburbs consisting of multiple cities and towns. The population is usually one to three million.</a:t>
            </a:r>
          </a:p>
          <a:p>
            <a:pPr eaLnBrk="1" hangingPunct="1"/>
            <a:endParaRPr lang="en-US" sz="2800"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ircle C"/>
          <p:cNvPicPr>
            <a:picLocks noChangeAspect="1" noChangeArrowheads="1"/>
          </p:cNvPicPr>
          <p:nvPr/>
        </p:nvPicPr>
        <p:blipFill>
          <a:blip r:embed="rId3" cstate="print"/>
          <a:srcRect/>
          <a:stretch>
            <a:fillRect/>
          </a:stretch>
        </p:blipFill>
        <p:spPr bwMode="auto">
          <a:xfrm>
            <a:off x="2279650" y="1136650"/>
            <a:ext cx="4584700" cy="4584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exagons C"/>
          <p:cNvPicPr>
            <a:picLocks noChangeAspect="1" noChangeArrowheads="1"/>
          </p:cNvPicPr>
          <p:nvPr/>
        </p:nvPicPr>
        <p:blipFill>
          <a:blip r:embed="rId3" cstate="print"/>
          <a:srcRect/>
          <a:stretch>
            <a:fillRect/>
          </a:stretch>
        </p:blipFill>
        <p:spPr bwMode="auto">
          <a:xfrm>
            <a:off x="2286000" y="1143000"/>
            <a:ext cx="4578350" cy="4578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descr="Circles Market Area Overlap A"/>
          <p:cNvPicPr>
            <a:picLocks noChangeAspect="1" noChangeArrowheads="1"/>
          </p:cNvPicPr>
          <p:nvPr/>
        </p:nvPicPr>
        <p:blipFill>
          <a:blip r:embed="rId3" cstate="print"/>
          <a:srcRect/>
          <a:stretch>
            <a:fillRect/>
          </a:stretch>
        </p:blipFill>
        <p:spPr bwMode="auto">
          <a:xfrm>
            <a:off x="2286000" y="1066800"/>
            <a:ext cx="4572000"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5" descr="hexagons G"/>
          <p:cNvPicPr>
            <a:picLocks noChangeAspect="1" noChangeArrowheads="1"/>
          </p:cNvPicPr>
          <p:nvPr/>
        </p:nvPicPr>
        <p:blipFill>
          <a:blip r:embed="rId3" cstate="print"/>
          <a:srcRect/>
          <a:stretch>
            <a:fillRect/>
          </a:stretch>
        </p:blipFill>
        <p:spPr bwMode="auto">
          <a:xfrm>
            <a:off x="2286000" y="1143000"/>
            <a:ext cx="4598988" cy="4598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descr="hexagons H"/>
          <p:cNvPicPr>
            <a:picLocks noChangeAspect="1" noChangeArrowheads="1"/>
          </p:cNvPicPr>
          <p:nvPr/>
        </p:nvPicPr>
        <p:blipFill>
          <a:blip r:embed="rId3" cstate="print"/>
          <a:srcRect/>
          <a:stretch>
            <a:fillRect/>
          </a:stretch>
        </p:blipFill>
        <p:spPr bwMode="auto">
          <a:xfrm>
            <a:off x="5715000" y="1676400"/>
            <a:ext cx="3429000" cy="3429000"/>
          </a:xfrm>
          <a:prstGeom prst="rect">
            <a:avLst/>
          </a:prstGeom>
          <a:noFill/>
          <a:ln w="9525">
            <a:noFill/>
            <a:miter lim="800000"/>
            <a:headEnd/>
            <a:tailEnd/>
          </a:ln>
        </p:spPr>
      </p:pic>
      <p:pic>
        <p:nvPicPr>
          <p:cNvPr id="23555" name="Picture 6" descr="Circle A"/>
          <p:cNvPicPr>
            <a:picLocks noChangeAspect="1" noChangeArrowheads="1"/>
          </p:cNvPicPr>
          <p:nvPr/>
        </p:nvPicPr>
        <p:blipFill>
          <a:blip r:embed="rId4" cstate="print"/>
          <a:srcRect/>
          <a:stretch>
            <a:fillRect/>
          </a:stretch>
        </p:blipFill>
        <p:spPr bwMode="auto">
          <a:xfrm>
            <a:off x="0" y="1600200"/>
            <a:ext cx="3352800" cy="3352800"/>
          </a:xfrm>
          <a:prstGeom prst="rect">
            <a:avLst/>
          </a:prstGeom>
          <a:noFill/>
          <a:ln w="9525">
            <a:noFill/>
            <a:miter lim="800000"/>
            <a:headEnd/>
            <a:tailEnd/>
          </a:ln>
        </p:spPr>
      </p:pic>
      <p:pic>
        <p:nvPicPr>
          <p:cNvPr id="23556" name="Picture 7" descr="G&amp;S To the Hexagon Palace green black 1975"/>
          <p:cNvPicPr>
            <a:picLocks noChangeAspect="1" noChangeArrowheads="1"/>
          </p:cNvPicPr>
          <p:nvPr/>
        </p:nvPicPr>
        <p:blipFill>
          <a:blip r:embed="rId5" cstate="print"/>
          <a:srcRect/>
          <a:stretch>
            <a:fillRect/>
          </a:stretch>
        </p:blipFill>
        <p:spPr bwMode="auto">
          <a:xfrm>
            <a:off x="3429000" y="1828800"/>
            <a:ext cx="2425700" cy="312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descr="Hexagons C"/>
          <p:cNvPicPr>
            <a:picLocks noChangeAspect="1" noChangeArrowheads="1"/>
          </p:cNvPicPr>
          <p:nvPr/>
        </p:nvPicPr>
        <p:blipFill>
          <a:blip r:embed="rId3" cstate="print"/>
          <a:srcRect/>
          <a:stretch>
            <a:fillRect/>
          </a:stretch>
        </p:blipFill>
        <p:spPr bwMode="auto">
          <a:xfrm>
            <a:off x="0" y="1219200"/>
            <a:ext cx="4578350" cy="4578350"/>
          </a:xfrm>
          <a:prstGeom prst="rect">
            <a:avLst/>
          </a:prstGeom>
          <a:noFill/>
          <a:ln w="9525">
            <a:noFill/>
            <a:miter lim="800000"/>
            <a:headEnd/>
            <a:tailEnd/>
          </a:ln>
        </p:spPr>
      </p:pic>
      <p:pic>
        <p:nvPicPr>
          <p:cNvPr id="24579" name="Picture 4" descr="hexagons G"/>
          <p:cNvPicPr>
            <a:picLocks noChangeAspect="1" noChangeArrowheads="1"/>
          </p:cNvPicPr>
          <p:nvPr/>
        </p:nvPicPr>
        <p:blipFill>
          <a:blip r:embed="rId4" cstate="print"/>
          <a:srcRect/>
          <a:stretch>
            <a:fillRect/>
          </a:stretch>
        </p:blipFill>
        <p:spPr bwMode="auto">
          <a:xfrm>
            <a:off x="4724400" y="1371600"/>
            <a:ext cx="4141788" cy="4141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5" descr="hexagons K"/>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Services</a:t>
            </a:r>
            <a:endParaRPr lang="en-US" dirty="0"/>
          </a:p>
        </p:txBody>
      </p:sp>
      <p:sp>
        <p:nvSpPr>
          <p:cNvPr id="3" name="Content Placeholder 2"/>
          <p:cNvSpPr>
            <a:spLocks noGrp="1"/>
          </p:cNvSpPr>
          <p:nvPr>
            <p:ph idx="1"/>
          </p:nvPr>
        </p:nvSpPr>
        <p:spPr/>
        <p:txBody>
          <a:bodyPr/>
          <a:lstStyle/>
          <a:p>
            <a:r>
              <a:rPr lang="en-US" dirty="0" smtClean="0"/>
              <a:t>3 Main types:</a:t>
            </a:r>
          </a:p>
          <a:p>
            <a:pPr lvl="1"/>
            <a:r>
              <a:rPr lang="en-US" dirty="0" smtClean="0"/>
              <a:t>Consumer Services</a:t>
            </a:r>
          </a:p>
          <a:p>
            <a:pPr lvl="1"/>
            <a:r>
              <a:rPr lang="en-US" dirty="0" smtClean="0"/>
              <a:t>Business Services</a:t>
            </a:r>
          </a:p>
          <a:p>
            <a:pPr lvl="1"/>
            <a:r>
              <a:rPr lang="en-US" dirty="0" smtClean="0"/>
              <a:t>Public Services</a:t>
            </a:r>
          </a:p>
        </p:txBody>
      </p:sp>
      <p:pic>
        <p:nvPicPr>
          <p:cNvPr id="22530" name="Picture 2" descr="http://www.cbdc.ca/images/programs/woman%20asian%20restaurant.sm.jpg"/>
          <p:cNvPicPr>
            <a:picLocks noChangeAspect="1" noChangeArrowheads="1"/>
          </p:cNvPicPr>
          <p:nvPr/>
        </p:nvPicPr>
        <p:blipFill>
          <a:blip r:embed="rId3" cstate="print"/>
          <a:srcRect/>
          <a:stretch>
            <a:fillRect/>
          </a:stretch>
        </p:blipFill>
        <p:spPr bwMode="auto">
          <a:xfrm>
            <a:off x="6781800" y="1981200"/>
            <a:ext cx="1428750" cy="2133600"/>
          </a:xfrm>
          <a:prstGeom prst="rect">
            <a:avLst/>
          </a:prstGeom>
          <a:noFill/>
        </p:spPr>
      </p:pic>
      <p:pic>
        <p:nvPicPr>
          <p:cNvPr id="22532" name="Picture 4" descr="http://www.servcon.net/images/business_communication.jpg"/>
          <p:cNvPicPr>
            <a:picLocks noChangeAspect="1" noChangeArrowheads="1"/>
          </p:cNvPicPr>
          <p:nvPr/>
        </p:nvPicPr>
        <p:blipFill>
          <a:blip r:embed="rId4" cstate="print"/>
          <a:srcRect/>
          <a:stretch>
            <a:fillRect/>
          </a:stretch>
        </p:blipFill>
        <p:spPr bwMode="auto">
          <a:xfrm>
            <a:off x="4038600" y="3352800"/>
            <a:ext cx="2286000" cy="1714500"/>
          </a:xfrm>
          <a:prstGeom prst="rect">
            <a:avLst/>
          </a:prstGeom>
          <a:noFill/>
        </p:spPr>
      </p:pic>
      <p:pic>
        <p:nvPicPr>
          <p:cNvPr id="22534" name="Picture 6" descr="http://www.lindasanchez.house.gov/images/public_service_cops.jpg"/>
          <p:cNvPicPr>
            <a:picLocks noChangeAspect="1" noChangeArrowheads="1"/>
          </p:cNvPicPr>
          <p:nvPr/>
        </p:nvPicPr>
        <p:blipFill>
          <a:blip r:embed="rId5" cstate="print"/>
          <a:srcRect/>
          <a:stretch>
            <a:fillRect/>
          </a:stretch>
        </p:blipFill>
        <p:spPr bwMode="auto">
          <a:xfrm>
            <a:off x="381000" y="4495800"/>
            <a:ext cx="2762250" cy="1838325"/>
          </a:xfrm>
          <a:prstGeom prst="rect">
            <a:avLst/>
          </a:prstGeom>
          <a:noFill/>
        </p:spPr>
      </p:pic>
      <p:sp>
        <p:nvSpPr>
          <p:cNvPr id="7" name="TextBox 6"/>
          <p:cNvSpPr txBox="1"/>
          <p:nvPr/>
        </p:nvSpPr>
        <p:spPr>
          <a:xfrm>
            <a:off x="3962400" y="5334000"/>
            <a:ext cx="3657600" cy="954107"/>
          </a:xfrm>
          <a:prstGeom prst="rect">
            <a:avLst/>
          </a:prstGeom>
          <a:noFill/>
        </p:spPr>
        <p:txBody>
          <a:bodyPr wrap="square" rtlCol="0">
            <a:spAutoFit/>
          </a:bodyPr>
          <a:lstStyle/>
          <a:p>
            <a:r>
              <a:rPr lang="en-US" dirty="0" smtClean="0"/>
              <a:t>All exist is what sector? </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1219200"/>
            <a:ext cx="8229600" cy="1143000"/>
          </a:xfrm>
        </p:spPr>
        <p:txBody>
          <a:bodyPr/>
          <a:lstStyle/>
          <a:p>
            <a:pPr eaLnBrk="1" hangingPunct="1"/>
            <a:r>
              <a:rPr lang="en-US" sz="3600" smtClean="0">
                <a:solidFill>
                  <a:srgbClr val="FFFB37"/>
                </a:solidFill>
              </a:rPr>
              <a:t>CENTRAL</a:t>
            </a:r>
          </a:p>
        </p:txBody>
      </p:sp>
      <p:sp>
        <p:nvSpPr>
          <p:cNvPr id="26627" name="Rectangle 3"/>
          <p:cNvSpPr>
            <a:spLocks noChangeArrowheads="1"/>
          </p:cNvSpPr>
          <p:nvPr/>
        </p:nvSpPr>
        <p:spPr bwMode="auto">
          <a:xfrm>
            <a:off x="457200" y="2514600"/>
            <a:ext cx="8229600" cy="1143000"/>
          </a:xfrm>
          <a:prstGeom prst="rect">
            <a:avLst/>
          </a:prstGeom>
          <a:noFill/>
          <a:ln w="9525">
            <a:noFill/>
            <a:miter lim="800000"/>
            <a:headEnd/>
            <a:tailEnd/>
          </a:ln>
        </p:spPr>
        <p:txBody>
          <a:bodyPr anchor="ctr"/>
          <a:lstStyle/>
          <a:p>
            <a:pPr algn="ctr"/>
            <a:r>
              <a:rPr lang="en-US" sz="3600">
                <a:solidFill>
                  <a:srgbClr val="FFFB37"/>
                </a:solidFill>
              </a:rPr>
              <a:t>PLACE</a:t>
            </a:r>
          </a:p>
        </p:txBody>
      </p:sp>
      <p:sp>
        <p:nvSpPr>
          <p:cNvPr id="258052" name="Rectangle 4"/>
          <p:cNvSpPr>
            <a:spLocks noChangeArrowheads="1"/>
          </p:cNvSpPr>
          <p:nvPr/>
        </p:nvSpPr>
        <p:spPr bwMode="auto">
          <a:xfrm>
            <a:off x="457200" y="4038600"/>
            <a:ext cx="8229600" cy="1143000"/>
          </a:xfrm>
          <a:prstGeom prst="rect">
            <a:avLst/>
          </a:prstGeom>
          <a:noFill/>
          <a:ln w="9525">
            <a:noFill/>
            <a:miter lim="800000"/>
            <a:headEnd/>
            <a:tailEnd/>
          </a:ln>
        </p:spPr>
        <p:txBody>
          <a:bodyPr anchor="ctr"/>
          <a:lstStyle/>
          <a:p>
            <a:pPr algn="ctr"/>
            <a:r>
              <a:rPr lang="en-US" sz="6600">
                <a:solidFill>
                  <a:srgbClr val="FFFB37"/>
                </a:solidFill>
              </a:rPr>
              <a:t>THEORY</a:t>
            </a:r>
          </a:p>
        </p:txBody>
      </p:sp>
      <p:sp>
        <p:nvSpPr>
          <p:cNvPr id="26629" name="Text Box 5"/>
          <p:cNvSpPr txBox="1">
            <a:spLocks noChangeArrowheads="1"/>
          </p:cNvSpPr>
          <p:nvPr/>
        </p:nvSpPr>
        <p:spPr bwMode="auto">
          <a:xfrm>
            <a:off x="381000" y="381000"/>
            <a:ext cx="4267200" cy="579438"/>
          </a:xfrm>
          <a:prstGeom prst="rect">
            <a:avLst/>
          </a:prstGeom>
          <a:noFill/>
          <a:ln w="9525">
            <a:noFill/>
            <a:miter lim="800000"/>
            <a:headEnd/>
            <a:tailEnd/>
          </a:ln>
        </p:spPr>
        <p:txBody>
          <a:bodyPr>
            <a:spAutoFit/>
          </a:bodyPr>
          <a:lstStyle/>
          <a:p>
            <a:pPr>
              <a:spcBef>
                <a:spcPct val="50000"/>
              </a:spcBef>
            </a:pPr>
            <a:r>
              <a:rPr lang="en-US" sz="3200">
                <a:solidFill>
                  <a:srgbClr val="FFFB37"/>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8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05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z="4000" smtClean="0">
                <a:solidFill>
                  <a:srgbClr val="FFFB37"/>
                </a:solidFill>
              </a:rPr>
              <a:t>POSTULATES</a:t>
            </a:r>
            <a:r>
              <a:rPr lang="en-US" sz="4000" smtClean="0"/>
              <a:t> or </a:t>
            </a:r>
            <a:r>
              <a:rPr lang="en-US" sz="4000" smtClean="0">
                <a:solidFill>
                  <a:srgbClr val="FFFB37"/>
                </a:solidFill>
              </a:rPr>
              <a:t>OUTCOMES</a:t>
            </a:r>
            <a:r>
              <a:rPr lang="en-US" sz="4000" smtClean="0"/>
              <a:t/>
            </a:r>
            <a:br>
              <a:rPr lang="en-US" sz="4000" smtClean="0"/>
            </a:br>
            <a:r>
              <a:rPr lang="en-US" sz="4000" smtClean="0"/>
              <a:t>“</a:t>
            </a:r>
            <a:r>
              <a:rPr lang="en-US" sz="4000" smtClean="0">
                <a:solidFill>
                  <a:srgbClr val="FFFB37"/>
                </a:solidFill>
              </a:rPr>
              <a:t>Then</a:t>
            </a:r>
            <a:r>
              <a:rPr lang="en-US" sz="4000" smtClean="0"/>
              <a:t> . . . “</a:t>
            </a:r>
          </a:p>
        </p:txBody>
      </p:sp>
      <p:pic>
        <p:nvPicPr>
          <p:cNvPr id="27651" name="Picture 3" descr="aa682 D sm"/>
          <p:cNvPicPr>
            <a:picLocks noChangeAspect="1" noChangeArrowheads="1"/>
          </p:cNvPicPr>
          <p:nvPr/>
        </p:nvPicPr>
        <p:blipFill>
          <a:blip r:embed="rId3" cstate="print"/>
          <a:srcRect/>
          <a:stretch>
            <a:fillRect/>
          </a:stretch>
        </p:blipFill>
        <p:spPr bwMode="auto">
          <a:xfrm>
            <a:off x="1981200" y="1600200"/>
            <a:ext cx="5029200" cy="4845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z="4000" smtClean="0">
                <a:solidFill>
                  <a:srgbClr val="FFFB37"/>
                </a:solidFill>
              </a:rPr>
              <a:t>PREMISES</a:t>
            </a:r>
            <a:r>
              <a:rPr lang="en-US" sz="4000" smtClean="0"/>
              <a:t> or </a:t>
            </a:r>
            <a:r>
              <a:rPr lang="en-US" sz="4000" smtClean="0">
                <a:solidFill>
                  <a:srgbClr val="FFFB37"/>
                </a:solidFill>
              </a:rPr>
              <a:t>ASSUMPTIONS</a:t>
            </a:r>
            <a:r>
              <a:rPr lang="en-US" sz="4000" smtClean="0"/>
              <a:t/>
            </a:r>
            <a:br>
              <a:rPr lang="en-US" sz="4000" smtClean="0"/>
            </a:br>
            <a:r>
              <a:rPr lang="en-US" sz="4000" smtClean="0"/>
              <a:t>“</a:t>
            </a:r>
            <a:r>
              <a:rPr lang="en-US" sz="4000" smtClean="0">
                <a:solidFill>
                  <a:srgbClr val="FFFB37"/>
                </a:solidFill>
              </a:rPr>
              <a:t>If</a:t>
            </a:r>
            <a:r>
              <a:rPr lang="en-US" sz="4000" smtClean="0"/>
              <a:t> . . . “</a:t>
            </a:r>
          </a:p>
        </p:txBody>
      </p:sp>
      <p:sp>
        <p:nvSpPr>
          <p:cNvPr id="28675" name="Rectangle 3"/>
          <p:cNvSpPr>
            <a:spLocks noGrp="1" noChangeArrowheads="1"/>
          </p:cNvSpPr>
          <p:nvPr>
            <p:ph type="body" idx="1"/>
          </p:nvPr>
        </p:nvSpPr>
        <p:spPr/>
        <p:txBody>
          <a:bodyPr/>
          <a:lstStyle/>
          <a:p>
            <a:pPr eaLnBrk="1" hangingPunct="1"/>
            <a:r>
              <a:rPr lang="en-US" smtClean="0"/>
              <a:t>Isotropic Surface</a:t>
            </a:r>
          </a:p>
          <a:p>
            <a:pPr lvl="1" eaLnBrk="1" hangingPunct="1"/>
            <a:r>
              <a:rPr lang="en-US" sz="2400" smtClean="0"/>
              <a:t>“featureless plain” with no barriers to movement</a:t>
            </a:r>
          </a:p>
          <a:p>
            <a:pPr eaLnBrk="1" hangingPunct="1"/>
            <a:r>
              <a:rPr lang="en-US" smtClean="0"/>
              <a:t>Even Population Distribution</a:t>
            </a:r>
          </a:p>
          <a:p>
            <a:pPr lvl="1" eaLnBrk="1" hangingPunct="1"/>
            <a:r>
              <a:rPr lang="en-US" smtClean="0"/>
              <a:t> </a:t>
            </a:r>
            <a:r>
              <a:rPr lang="en-US" sz="2400" smtClean="0"/>
              <a:t>similar in purchasing power and behavior</a:t>
            </a:r>
          </a:p>
          <a:p>
            <a:pPr eaLnBrk="1" hangingPunct="1"/>
            <a:r>
              <a:rPr lang="en-US" smtClean="0"/>
              <a:t>Homo Economicus</a:t>
            </a:r>
          </a:p>
          <a:p>
            <a:pPr lvl="1" eaLnBrk="1" hangingPunct="1"/>
            <a:r>
              <a:rPr lang="en-US" sz="2400" smtClean="0"/>
              <a:t>“economic man” with purely economic motives</a:t>
            </a:r>
          </a:p>
          <a:p>
            <a:pPr eaLnBrk="1" hangingPunct="1"/>
            <a:r>
              <a:rPr lang="en-US" smtClean="0"/>
              <a:t>Integrity of the Law of Supply and Demand</a:t>
            </a:r>
          </a:p>
          <a:p>
            <a:pPr lvl="1" eaLnBrk="1" hangingPunct="1"/>
            <a:r>
              <a:rPr lang="en-US" sz="2400" smtClean="0"/>
              <a:t>customers needed for a business to stay open</a:t>
            </a:r>
            <a:endParaRPr lang="en-US" smtClean="0"/>
          </a:p>
          <a:p>
            <a:pPr eaLnBrk="1" hangingPunct="1">
              <a:buFontTx/>
              <a:buNone/>
            </a:pPr>
            <a:endParaRPr lang="en-US"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z="4000" smtClean="0">
                <a:solidFill>
                  <a:srgbClr val="FFFB37"/>
                </a:solidFill>
              </a:rPr>
              <a:t>POSTULATES</a:t>
            </a:r>
            <a:r>
              <a:rPr lang="en-US" sz="4000" smtClean="0"/>
              <a:t> or </a:t>
            </a:r>
            <a:r>
              <a:rPr lang="en-US" sz="4000" smtClean="0">
                <a:solidFill>
                  <a:srgbClr val="FFFB37"/>
                </a:solidFill>
              </a:rPr>
              <a:t>OUTCOMES</a:t>
            </a:r>
            <a:r>
              <a:rPr lang="en-US" sz="4000" smtClean="0"/>
              <a:t/>
            </a:r>
            <a:br>
              <a:rPr lang="en-US" sz="4000" smtClean="0"/>
            </a:br>
            <a:r>
              <a:rPr lang="en-US" sz="4000" smtClean="0"/>
              <a:t>“</a:t>
            </a:r>
            <a:r>
              <a:rPr lang="en-US" sz="4000" smtClean="0">
                <a:solidFill>
                  <a:srgbClr val="FFFB37"/>
                </a:solidFill>
              </a:rPr>
              <a:t>Then</a:t>
            </a:r>
            <a:r>
              <a:rPr lang="en-US" sz="4000" smtClean="0"/>
              <a:t> . . . “</a:t>
            </a:r>
          </a:p>
        </p:txBody>
      </p:sp>
      <p:sp>
        <p:nvSpPr>
          <p:cNvPr id="29699" name="Rectangle 3"/>
          <p:cNvSpPr>
            <a:spLocks noGrp="1" noChangeArrowheads="1"/>
          </p:cNvSpPr>
          <p:nvPr>
            <p:ph type="body" idx="1"/>
          </p:nvPr>
        </p:nvSpPr>
        <p:spPr/>
        <p:txBody>
          <a:bodyPr/>
          <a:lstStyle/>
          <a:p>
            <a:pPr eaLnBrk="1" hangingPunct="1"/>
            <a:r>
              <a:rPr lang="en-US" sz="2800" smtClean="0"/>
              <a:t>There will be a regular spatial order in the number of central places of different population sizes.</a:t>
            </a:r>
          </a:p>
          <a:p>
            <a:pPr lvl="1" eaLnBrk="1" hangingPunct="1"/>
            <a:r>
              <a:rPr lang="en-US" sz="2400" smtClean="0"/>
              <a:t>Few large places</a:t>
            </a:r>
          </a:p>
          <a:p>
            <a:pPr lvl="1" eaLnBrk="1" hangingPunct="1"/>
            <a:r>
              <a:rPr lang="en-US" sz="2400" smtClean="0"/>
              <a:t>Many small places</a:t>
            </a:r>
          </a:p>
          <a:p>
            <a:pPr eaLnBrk="1" hangingPunct="1"/>
            <a:r>
              <a:rPr lang="en-US" sz="2800" smtClean="0"/>
              <a:t>There will be a regular spatial order in the spacing of central places of different population sizes.</a:t>
            </a:r>
          </a:p>
          <a:p>
            <a:pPr lvl="1" eaLnBrk="1" hangingPunct="1"/>
            <a:r>
              <a:rPr lang="en-US" sz="2400" smtClean="0"/>
              <a:t>Large places relatively farther apart</a:t>
            </a:r>
          </a:p>
          <a:p>
            <a:pPr lvl="1" eaLnBrk="1" hangingPunct="1"/>
            <a:r>
              <a:rPr lang="en-US" sz="2400" smtClean="0"/>
              <a:t>Small places relatively closer together</a:t>
            </a:r>
          </a:p>
          <a:p>
            <a:pPr eaLnBrk="1" hangingPunct="1"/>
            <a:endParaRPr lang="en-US" smtClean="0"/>
          </a:p>
          <a:p>
            <a:pPr eaLnBrk="1" hangingPunct="1"/>
            <a:endParaRPr lang="en-US" smtClean="0"/>
          </a:p>
          <a:p>
            <a:pPr eaLnBrk="1" hangingPunct="1">
              <a:buFontTx/>
              <a:buNone/>
            </a:pPr>
            <a:endParaRPr lang="en-US"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04800" y="838200"/>
            <a:ext cx="8229600" cy="1143000"/>
          </a:xfrm>
        </p:spPr>
        <p:txBody>
          <a:bodyPr/>
          <a:lstStyle/>
          <a:p>
            <a:pPr eaLnBrk="1" hangingPunct="1"/>
            <a:r>
              <a:rPr lang="en-US" smtClean="0">
                <a:solidFill>
                  <a:schemeClr val="folHlink"/>
                </a:solidFill>
              </a:rPr>
              <a:t>Central Place Functions</a:t>
            </a:r>
            <a:br>
              <a:rPr lang="en-US" smtClean="0">
                <a:solidFill>
                  <a:schemeClr val="folHlink"/>
                </a:solidFill>
              </a:rPr>
            </a:br>
            <a:r>
              <a:rPr lang="en-US" sz="3200" smtClean="0"/>
              <a:t>Categories of like services found in a </a:t>
            </a:r>
            <a:br>
              <a:rPr lang="en-US" sz="3200" smtClean="0"/>
            </a:br>
            <a:r>
              <a:rPr lang="en-US" sz="3200" smtClean="0"/>
              <a:t>central place</a:t>
            </a:r>
          </a:p>
        </p:txBody>
      </p:sp>
      <p:sp>
        <p:nvSpPr>
          <p:cNvPr id="30723" name="Rectangle 3"/>
          <p:cNvSpPr>
            <a:spLocks noGrp="1" noChangeArrowheads="1"/>
          </p:cNvSpPr>
          <p:nvPr>
            <p:ph type="body" sz="half" idx="1"/>
          </p:nvPr>
        </p:nvSpPr>
        <p:spPr>
          <a:xfrm>
            <a:off x="685800" y="2514600"/>
            <a:ext cx="4038600" cy="3916363"/>
          </a:xfrm>
        </p:spPr>
        <p:txBody>
          <a:bodyPr/>
          <a:lstStyle/>
          <a:p>
            <a:pPr eaLnBrk="1" hangingPunct="1"/>
            <a:r>
              <a:rPr lang="en-US" smtClean="0"/>
              <a:t>Grocery Stores</a:t>
            </a:r>
          </a:p>
          <a:p>
            <a:pPr eaLnBrk="1" hangingPunct="1"/>
            <a:r>
              <a:rPr lang="en-US" smtClean="0"/>
              <a:t>Gas Stations</a:t>
            </a:r>
          </a:p>
          <a:p>
            <a:pPr eaLnBrk="1" hangingPunct="1"/>
            <a:r>
              <a:rPr lang="en-US" smtClean="0"/>
              <a:t>Jewelry Stores</a:t>
            </a:r>
          </a:p>
          <a:p>
            <a:pPr eaLnBrk="1" hangingPunct="1"/>
            <a:r>
              <a:rPr lang="en-US" smtClean="0"/>
              <a:t>Book Stores</a:t>
            </a:r>
          </a:p>
          <a:p>
            <a:pPr eaLnBrk="1" hangingPunct="1"/>
            <a:r>
              <a:rPr lang="en-US" smtClean="0"/>
              <a:t>Hair Stylists</a:t>
            </a:r>
          </a:p>
          <a:p>
            <a:pPr eaLnBrk="1" hangingPunct="1"/>
            <a:r>
              <a:rPr lang="en-US" smtClean="0"/>
              <a:t>Auto Dealerships</a:t>
            </a:r>
          </a:p>
          <a:p>
            <a:pPr eaLnBrk="1" hangingPunct="1"/>
            <a:endParaRPr lang="en-US" smtClean="0"/>
          </a:p>
          <a:p>
            <a:pPr eaLnBrk="1" hangingPunct="1"/>
            <a:endParaRPr lang="en-US" smtClean="0"/>
          </a:p>
        </p:txBody>
      </p:sp>
      <p:sp>
        <p:nvSpPr>
          <p:cNvPr id="30724" name="Rectangle 4"/>
          <p:cNvSpPr>
            <a:spLocks noGrp="1" noChangeArrowheads="1"/>
          </p:cNvSpPr>
          <p:nvPr>
            <p:ph type="body" sz="half" idx="2"/>
          </p:nvPr>
        </p:nvSpPr>
        <p:spPr>
          <a:xfrm>
            <a:off x="4724400" y="2514600"/>
            <a:ext cx="4038600" cy="3916363"/>
          </a:xfrm>
        </p:spPr>
        <p:txBody>
          <a:bodyPr/>
          <a:lstStyle/>
          <a:p>
            <a:pPr eaLnBrk="1" hangingPunct="1"/>
            <a:r>
              <a:rPr lang="en-US" smtClean="0"/>
              <a:t>Houses of Worship</a:t>
            </a:r>
          </a:p>
          <a:p>
            <a:pPr eaLnBrk="1" hangingPunct="1"/>
            <a:r>
              <a:rPr lang="en-US" smtClean="0"/>
              <a:t>Schools</a:t>
            </a:r>
          </a:p>
          <a:p>
            <a:pPr eaLnBrk="1" hangingPunct="1"/>
            <a:r>
              <a:rPr lang="en-US" smtClean="0"/>
              <a:t>Doctors</a:t>
            </a:r>
          </a:p>
          <a:p>
            <a:pPr eaLnBrk="1" hangingPunct="1"/>
            <a:r>
              <a:rPr lang="en-US" smtClean="0"/>
              <a:t>Dentists</a:t>
            </a:r>
          </a:p>
          <a:p>
            <a:pPr eaLnBrk="1" hangingPunct="1"/>
            <a:r>
              <a:rPr lang="en-US" smtClean="0"/>
              <a:t>Museums</a:t>
            </a:r>
          </a:p>
          <a:p>
            <a:pPr eaLnBrk="1" hangingPunct="1"/>
            <a:r>
              <a:rPr lang="en-US" smtClean="0"/>
              <a:t>Concert Halls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z="4000" smtClean="0">
                <a:solidFill>
                  <a:srgbClr val="FFFB37"/>
                </a:solidFill>
              </a:rPr>
              <a:t>Higher-Order Functions</a:t>
            </a:r>
            <a:br>
              <a:rPr lang="en-US" sz="4000" smtClean="0">
                <a:solidFill>
                  <a:srgbClr val="FFFB37"/>
                </a:solidFill>
              </a:rPr>
            </a:br>
            <a:r>
              <a:rPr lang="en-US" sz="4000" smtClean="0">
                <a:solidFill>
                  <a:srgbClr val="FFFB37"/>
                </a:solidFill>
              </a:rPr>
              <a:t>Higher-Order Central Places</a:t>
            </a:r>
          </a:p>
        </p:txBody>
      </p:sp>
      <p:sp>
        <p:nvSpPr>
          <p:cNvPr id="31747" name="Rectangle 3"/>
          <p:cNvSpPr>
            <a:spLocks noGrp="1" noChangeArrowheads="1"/>
          </p:cNvSpPr>
          <p:nvPr>
            <p:ph type="body" idx="1"/>
          </p:nvPr>
        </p:nvSpPr>
        <p:spPr/>
        <p:txBody>
          <a:bodyPr/>
          <a:lstStyle/>
          <a:p>
            <a:pPr eaLnBrk="1" hangingPunct="1">
              <a:lnSpc>
                <a:spcPct val="90000"/>
              </a:lnSpc>
            </a:pPr>
            <a:r>
              <a:rPr lang="en-US" smtClean="0"/>
              <a:t>Provision of higher-order goods and services</a:t>
            </a:r>
          </a:p>
          <a:p>
            <a:pPr eaLnBrk="1" hangingPunct="1">
              <a:lnSpc>
                <a:spcPct val="90000"/>
              </a:lnSpc>
            </a:pPr>
            <a:r>
              <a:rPr lang="en-US" smtClean="0"/>
              <a:t>Trade in goods and services that are more valuable and infrequently demanded</a:t>
            </a:r>
          </a:p>
          <a:p>
            <a:pPr eaLnBrk="1" hangingPunct="1">
              <a:lnSpc>
                <a:spcPct val="90000"/>
              </a:lnSpc>
            </a:pPr>
            <a:r>
              <a:rPr lang="en-US" smtClean="0"/>
              <a:t>Because the goods and services are more valuable, people are willing to travel farther to shop.</a:t>
            </a:r>
          </a:p>
          <a:p>
            <a:pPr eaLnBrk="1" hangingPunct="1">
              <a:lnSpc>
                <a:spcPct val="90000"/>
              </a:lnSpc>
            </a:pPr>
            <a:r>
              <a:rPr lang="en-US" smtClean="0"/>
              <a:t>Higher-order goods and services are available in higher-order central places.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sz="4000" smtClean="0">
                <a:solidFill>
                  <a:srgbClr val="FFFB37"/>
                </a:solidFill>
              </a:rPr>
              <a:t>Lower-Order Functions</a:t>
            </a:r>
            <a:br>
              <a:rPr lang="en-US" sz="4000" smtClean="0">
                <a:solidFill>
                  <a:srgbClr val="FFFB37"/>
                </a:solidFill>
              </a:rPr>
            </a:br>
            <a:r>
              <a:rPr lang="en-US" sz="4000" smtClean="0">
                <a:solidFill>
                  <a:srgbClr val="FFFB37"/>
                </a:solidFill>
              </a:rPr>
              <a:t>Lower-Order Central Places</a:t>
            </a:r>
          </a:p>
        </p:txBody>
      </p:sp>
      <p:sp>
        <p:nvSpPr>
          <p:cNvPr id="32771" name="Rectangle 3"/>
          <p:cNvSpPr>
            <a:spLocks noGrp="1" noChangeArrowheads="1"/>
          </p:cNvSpPr>
          <p:nvPr>
            <p:ph type="body" idx="1"/>
          </p:nvPr>
        </p:nvSpPr>
        <p:spPr/>
        <p:txBody>
          <a:bodyPr/>
          <a:lstStyle/>
          <a:p>
            <a:pPr eaLnBrk="1" hangingPunct="1">
              <a:lnSpc>
                <a:spcPct val="90000"/>
              </a:lnSpc>
            </a:pPr>
            <a:r>
              <a:rPr lang="en-US" smtClean="0"/>
              <a:t>Provision of lower-order goods and services</a:t>
            </a:r>
          </a:p>
          <a:p>
            <a:pPr eaLnBrk="1" hangingPunct="1">
              <a:lnSpc>
                <a:spcPct val="90000"/>
              </a:lnSpc>
            </a:pPr>
            <a:r>
              <a:rPr lang="en-US" smtClean="0"/>
              <a:t>Trade in goods and services that are less valuable and frequently demanded.</a:t>
            </a:r>
          </a:p>
          <a:p>
            <a:pPr eaLnBrk="1" hangingPunct="1">
              <a:lnSpc>
                <a:spcPct val="90000"/>
              </a:lnSpc>
            </a:pPr>
            <a:r>
              <a:rPr lang="en-US" smtClean="0"/>
              <a:t>Because the goods and services are less valuable, people are willing to travel only short distances to shop.</a:t>
            </a:r>
          </a:p>
          <a:p>
            <a:pPr eaLnBrk="1" hangingPunct="1">
              <a:lnSpc>
                <a:spcPct val="90000"/>
              </a:lnSpc>
            </a:pPr>
            <a:r>
              <a:rPr lang="en-US" smtClean="0"/>
              <a:t>Lower-order goods and services are available in lower-order central places.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533400" y="228600"/>
            <a:ext cx="8305800" cy="1470025"/>
          </a:xfrm>
        </p:spPr>
        <p:txBody>
          <a:bodyPr/>
          <a:lstStyle/>
          <a:p>
            <a:pPr algn="l" eaLnBrk="1" hangingPunct="1"/>
            <a:r>
              <a:rPr lang="en-US" sz="3200" smtClean="0">
                <a:solidFill>
                  <a:srgbClr val="FFFB37"/>
                </a:solidFill>
              </a:rPr>
              <a:t>Would you travel farther to buy a new car or the week’s groceries?</a:t>
            </a:r>
          </a:p>
        </p:txBody>
      </p:sp>
      <p:sp>
        <p:nvSpPr>
          <p:cNvPr id="136195" name="Rectangle 3"/>
          <p:cNvSpPr>
            <a:spLocks noGrp="1" noChangeArrowheads="1"/>
          </p:cNvSpPr>
          <p:nvPr>
            <p:ph type="subTitle" idx="1"/>
          </p:nvPr>
        </p:nvSpPr>
        <p:spPr>
          <a:xfrm>
            <a:off x="762000" y="1600200"/>
            <a:ext cx="6400800" cy="685800"/>
          </a:xfrm>
        </p:spPr>
        <p:txBody>
          <a:bodyPr/>
          <a:lstStyle/>
          <a:p>
            <a:pPr algn="l" eaLnBrk="1" hangingPunct="1"/>
            <a:r>
              <a:rPr lang="en-US" smtClean="0"/>
              <a:t>To buy a new car</a:t>
            </a:r>
          </a:p>
        </p:txBody>
      </p:sp>
      <p:sp>
        <p:nvSpPr>
          <p:cNvPr id="136196" name="Rectangle 4"/>
          <p:cNvSpPr>
            <a:spLocks noChangeArrowheads="1"/>
          </p:cNvSpPr>
          <p:nvPr/>
        </p:nvSpPr>
        <p:spPr bwMode="auto">
          <a:xfrm>
            <a:off x="533400" y="4495800"/>
            <a:ext cx="8305800" cy="1470025"/>
          </a:xfrm>
          <a:prstGeom prst="rect">
            <a:avLst/>
          </a:prstGeom>
          <a:noFill/>
          <a:ln w="9525">
            <a:noFill/>
            <a:miter lim="800000"/>
            <a:headEnd/>
            <a:tailEnd/>
          </a:ln>
        </p:spPr>
        <p:txBody>
          <a:bodyPr anchor="ctr"/>
          <a:lstStyle/>
          <a:p>
            <a:r>
              <a:rPr lang="en-US" sz="3200">
                <a:solidFill>
                  <a:srgbClr val="FFFB37"/>
                </a:solidFill>
              </a:rPr>
              <a:t>Would you travel farther to go to elementary school or to go to high school?</a:t>
            </a:r>
          </a:p>
        </p:txBody>
      </p:sp>
      <p:sp>
        <p:nvSpPr>
          <p:cNvPr id="136197" name="Rectangle 5"/>
          <p:cNvSpPr>
            <a:spLocks noChangeArrowheads="1"/>
          </p:cNvSpPr>
          <p:nvPr/>
        </p:nvSpPr>
        <p:spPr bwMode="auto">
          <a:xfrm>
            <a:off x="533400" y="2362200"/>
            <a:ext cx="8305800" cy="1470025"/>
          </a:xfrm>
          <a:prstGeom prst="rect">
            <a:avLst/>
          </a:prstGeom>
          <a:noFill/>
          <a:ln w="9525">
            <a:noFill/>
            <a:miter lim="800000"/>
            <a:headEnd/>
            <a:tailEnd/>
          </a:ln>
        </p:spPr>
        <p:txBody>
          <a:bodyPr anchor="ctr"/>
          <a:lstStyle/>
          <a:p>
            <a:r>
              <a:rPr lang="en-US" sz="3200">
                <a:solidFill>
                  <a:srgbClr val="FFFB37"/>
                </a:solidFill>
              </a:rPr>
              <a:t>Would you travel farther to see your family physician or a heart specialist?</a:t>
            </a:r>
          </a:p>
        </p:txBody>
      </p:sp>
      <p:sp>
        <p:nvSpPr>
          <p:cNvPr id="136198" name="Rectangle 6"/>
          <p:cNvSpPr>
            <a:spLocks noChangeArrowheads="1"/>
          </p:cNvSpPr>
          <p:nvPr/>
        </p:nvSpPr>
        <p:spPr bwMode="auto">
          <a:xfrm>
            <a:off x="838200" y="3810000"/>
            <a:ext cx="6400800" cy="685800"/>
          </a:xfrm>
          <a:prstGeom prst="rect">
            <a:avLst/>
          </a:prstGeom>
          <a:noFill/>
          <a:ln w="9525">
            <a:noFill/>
            <a:miter lim="800000"/>
            <a:headEnd/>
            <a:tailEnd/>
          </a:ln>
        </p:spPr>
        <p:txBody>
          <a:bodyPr/>
          <a:lstStyle/>
          <a:p>
            <a:pPr>
              <a:spcBef>
                <a:spcPct val="20000"/>
              </a:spcBef>
            </a:pPr>
            <a:r>
              <a:rPr lang="en-US" sz="3200"/>
              <a:t>To see a heart specialist</a:t>
            </a:r>
          </a:p>
        </p:txBody>
      </p:sp>
      <p:sp>
        <p:nvSpPr>
          <p:cNvPr id="136199" name="Rectangle 7"/>
          <p:cNvSpPr>
            <a:spLocks noChangeArrowheads="1"/>
          </p:cNvSpPr>
          <p:nvPr/>
        </p:nvSpPr>
        <p:spPr bwMode="auto">
          <a:xfrm>
            <a:off x="838200" y="5867400"/>
            <a:ext cx="6400800" cy="685800"/>
          </a:xfrm>
          <a:prstGeom prst="rect">
            <a:avLst/>
          </a:prstGeom>
          <a:noFill/>
          <a:ln w="9525">
            <a:noFill/>
            <a:miter lim="800000"/>
            <a:headEnd/>
            <a:tailEnd/>
          </a:ln>
        </p:spPr>
        <p:txBody>
          <a:bodyPr/>
          <a:lstStyle/>
          <a:p>
            <a:pPr>
              <a:spcBef>
                <a:spcPct val="20000"/>
              </a:spcBef>
            </a:pPr>
            <a:r>
              <a:rPr lang="en-US" sz="3200"/>
              <a:t>To go to high school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61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619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619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619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619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152400" y="0"/>
            <a:ext cx="3429000" cy="2743200"/>
          </a:xfrm>
        </p:spPr>
        <p:txBody>
          <a:bodyPr/>
          <a:lstStyle/>
          <a:p>
            <a:pPr eaLnBrk="1" hangingPunct="1"/>
            <a:r>
              <a:rPr lang="en-US" sz="4000" smtClean="0">
                <a:solidFill>
                  <a:srgbClr val="FFFB37"/>
                </a:solidFill>
              </a:rPr>
              <a:t>A Hierarchy of Educational Services</a:t>
            </a:r>
          </a:p>
        </p:txBody>
      </p:sp>
      <p:sp>
        <p:nvSpPr>
          <p:cNvPr id="34819" name="Rectangle 3"/>
          <p:cNvSpPr>
            <a:spLocks noGrp="1" noChangeArrowheads="1"/>
          </p:cNvSpPr>
          <p:nvPr>
            <p:ph type="subTitle" idx="1"/>
          </p:nvPr>
        </p:nvSpPr>
        <p:spPr>
          <a:xfrm>
            <a:off x="0" y="4876800"/>
            <a:ext cx="2971800" cy="2133600"/>
          </a:xfrm>
        </p:spPr>
        <p:txBody>
          <a:bodyPr/>
          <a:lstStyle/>
          <a:p>
            <a:pPr eaLnBrk="1" hangingPunct="1"/>
            <a:r>
              <a:rPr lang="en-US" sz="4000" smtClean="0">
                <a:solidFill>
                  <a:srgbClr val="FFFB37"/>
                </a:solidFill>
              </a:rPr>
              <a:t>Hamlet:</a:t>
            </a:r>
          </a:p>
          <a:p>
            <a:pPr eaLnBrk="1" hangingPunct="1"/>
            <a:r>
              <a:rPr lang="en-US" sz="4000" smtClean="0"/>
              <a:t>No Schools</a:t>
            </a:r>
          </a:p>
        </p:txBody>
      </p:sp>
      <p:sp>
        <p:nvSpPr>
          <p:cNvPr id="34820" name="Rectangle 4"/>
          <p:cNvSpPr>
            <a:spLocks noChangeArrowheads="1"/>
          </p:cNvSpPr>
          <p:nvPr/>
        </p:nvSpPr>
        <p:spPr bwMode="auto">
          <a:xfrm>
            <a:off x="2286000" y="3124200"/>
            <a:ext cx="2971800" cy="2133600"/>
          </a:xfrm>
          <a:prstGeom prst="rect">
            <a:avLst/>
          </a:prstGeom>
          <a:noFill/>
          <a:ln w="9525">
            <a:noFill/>
            <a:miter lim="800000"/>
            <a:headEnd/>
            <a:tailEnd/>
          </a:ln>
        </p:spPr>
        <p:txBody>
          <a:bodyPr/>
          <a:lstStyle/>
          <a:p>
            <a:pPr algn="ctr">
              <a:spcBef>
                <a:spcPct val="20000"/>
              </a:spcBef>
            </a:pPr>
            <a:r>
              <a:rPr lang="en-US" sz="4000">
                <a:solidFill>
                  <a:schemeClr val="folHlink"/>
                </a:solidFill>
              </a:rPr>
              <a:t>Village:</a:t>
            </a:r>
          </a:p>
          <a:p>
            <a:pPr algn="ctr">
              <a:spcBef>
                <a:spcPct val="20000"/>
              </a:spcBef>
            </a:pPr>
            <a:r>
              <a:rPr lang="en-US" sz="4000"/>
              <a:t>Elementary</a:t>
            </a:r>
          </a:p>
          <a:p>
            <a:pPr algn="ctr">
              <a:spcBef>
                <a:spcPct val="20000"/>
              </a:spcBef>
            </a:pPr>
            <a:r>
              <a:rPr lang="en-US" sz="4000"/>
              <a:t>School</a:t>
            </a:r>
          </a:p>
        </p:txBody>
      </p:sp>
      <p:sp>
        <p:nvSpPr>
          <p:cNvPr id="34821" name="Rectangle 5"/>
          <p:cNvSpPr>
            <a:spLocks noChangeArrowheads="1"/>
          </p:cNvSpPr>
          <p:nvPr/>
        </p:nvSpPr>
        <p:spPr bwMode="auto">
          <a:xfrm>
            <a:off x="4572000" y="1676400"/>
            <a:ext cx="2971800" cy="2133600"/>
          </a:xfrm>
          <a:prstGeom prst="rect">
            <a:avLst/>
          </a:prstGeom>
          <a:noFill/>
          <a:ln w="9525">
            <a:noFill/>
            <a:miter lim="800000"/>
            <a:headEnd/>
            <a:tailEnd/>
          </a:ln>
        </p:spPr>
        <p:txBody>
          <a:bodyPr/>
          <a:lstStyle/>
          <a:p>
            <a:pPr algn="ctr">
              <a:spcBef>
                <a:spcPct val="20000"/>
              </a:spcBef>
            </a:pPr>
            <a:r>
              <a:rPr lang="en-US" sz="4000">
                <a:solidFill>
                  <a:srgbClr val="FFFB37"/>
                </a:solidFill>
              </a:rPr>
              <a:t>Town:</a:t>
            </a:r>
          </a:p>
          <a:p>
            <a:pPr algn="ctr">
              <a:spcBef>
                <a:spcPct val="20000"/>
              </a:spcBef>
            </a:pPr>
            <a:r>
              <a:rPr lang="en-US" sz="4000"/>
              <a:t>High School</a:t>
            </a:r>
          </a:p>
        </p:txBody>
      </p:sp>
      <p:sp>
        <p:nvSpPr>
          <p:cNvPr id="34822" name="Rectangle 6"/>
          <p:cNvSpPr>
            <a:spLocks noChangeArrowheads="1"/>
          </p:cNvSpPr>
          <p:nvPr/>
        </p:nvSpPr>
        <p:spPr bwMode="auto">
          <a:xfrm>
            <a:off x="6400800" y="228600"/>
            <a:ext cx="2971800" cy="2133600"/>
          </a:xfrm>
          <a:prstGeom prst="rect">
            <a:avLst/>
          </a:prstGeom>
          <a:noFill/>
          <a:ln w="9525">
            <a:noFill/>
            <a:miter lim="800000"/>
            <a:headEnd/>
            <a:tailEnd/>
          </a:ln>
        </p:spPr>
        <p:txBody>
          <a:bodyPr/>
          <a:lstStyle/>
          <a:p>
            <a:pPr algn="ctr">
              <a:spcBef>
                <a:spcPct val="20000"/>
              </a:spcBef>
            </a:pPr>
            <a:r>
              <a:rPr lang="en-US" sz="4000">
                <a:solidFill>
                  <a:srgbClr val="FFFB37"/>
                </a:solidFill>
              </a:rPr>
              <a:t>City:</a:t>
            </a:r>
          </a:p>
          <a:p>
            <a:pPr algn="ctr">
              <a:spcBef>
                <a:spcPct val="20000"/>
              </a:spcBef>
            </a:pPr>
            <a:r>
              <a:rPr lang="en-US" sz="4000"/>
              <a:t>College</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3124200" y="609600"/>
            <a:ext cx="2895600" cy="519113"/>
          </a:xfrm>
          <a:prstGeom prst="rect">
            <a:avLst/>
          </a:prstGeom>
          <a:solidFill>
            <a:srgbClr val="99FF99"/>
          </a:solidFill>
          <a:ln w="9525">
            <a:noFill/>
            <a:miter lim="800000"/>
            <a:headEnd/>
            <a:tailEnd/>
          </a:ln>
        </p:spPr>
        <p:txBody>
          <a:bodyPr>
            <a:spAutoFit/>
          </a:bodyPr>
          <a:lstStyle/>
          <a:p>
            <a:pPr algn="ctr">
              <a:spcBef>
                <a:spcPct val="50000"/>
              </a:spcBef>
            </a:pPr>
            <a:r>
              <a:rPr lang="en-US">
                <a:solidFill>
                  <a:schemeClr val="bg1"/>
                </a:solidFill>
              </a:rPr>
              <a:t>Stock Exchange</a:t>
            </a:r>
          </a:p>
        </p:txBody>
      </p:sp>
      <p:sp>
        <p:nvSpPr>
          <p:cNvPr id="35843" name="Text Box 3"/>
          <p:cNvSpPr txBox="1">
            <a:spLocks noChangeArrowheads="1"/>
          </p:cNvSpPr>
          <p:nvPr/>
        </p:nvSpPr>
        <p:spPr bwMode="auto">
          <a:xfrm>
            <a:off x="2819400" y="1524000"/>
            <a:ext cx="3429000" cy="519113"/>
          </a:xfrm>
          <a:prstGeom prst="rect">
            <a:avLst/>
          </a:prstGeom>
          <a:solidFill>
            <a:srgbClr val="99FF99"/>
          </a:solidFill>
          <a:ln w="9525">
            <a:noFill/>
            <a:miter lim="800000"/>
            <a:headEnd/>
            <a:tailEnd/>
          </a:ln>
        </p:spPr>
        <p:txBody>
          <a:bodyPr>
            <a:spAutoFit/>
          </a:bodyPr>
          <a:lstStyle/>
          <a:p>
            <a:pPr algn="ctr">
              <a:spcBef>
                <a:spcPct val="50000"/>
              </a:spcBef>
            </a:pPr>
            <a:r>
              <a:rPr lang="en-US">
                <a:solidFill>
                  <a:schemeClr val="bg1"/>
                </a:solidFill>
              </a:rPr>
              <a:t>Sports Stadium</a:t>
            </a:r>
          </a:p>
        </p:txBody>
      </p:sp>
      <p:sp>
        <p:nvSpPr>
          <p:cNvPr id="35844" name="Text Box 4"/>
          <p:cNvSpPr txBox="1">
            <a:spLocks noChangeArrowheads="1"/>
          </p:cNvSpPr>
          <p:nvPr/>
        </p:nvSpPr>
        <p:spPr bwMode="auto">
          <a:xfrm>
            <a:off x="2438400" y="2438400"/>
            <a:ext cx="4191000" cy="519113"/>
          </a:xfrm>
          <a:prstGeom prst="rect">
            <a:avLst/>
          </a:prstGeom>
          <a:solidFill>
            <a:srgbClr val="99FF99"/>
          </a:solidFill>
          <a:ln w="9525">
            <a:noFill/>
            <a:miter lim="800000"/>
            <a:headEnd/>
            <a:tailEnd/>
          </a:ln>
        </p:spPr>
        <p:txBody>
          <a:bodyPr>
            <a:spAutoFit/>
          </a:bodyPr>
          <a:lstStyle/>
          <a:p>
            <a:pPr algn="ctr">
              <a:spcBef>
                <a:spcPct val="50000"/>
              </a:spcBef>
            </a:pPr>
            <a:r>
              <a:rPr lang="en-US">
                <a:solidFill>
                  <a:schemeClr val="bg1"/>
                </a:solidFill>
              </a:rPr>
              <a:t>Regional Shopping Mall</a:t>
            </a:r>
          </a:p>
        </p:txBody>
      </p:sp>
      <p:sp>
        <p:nvSpPr>
          <p:cNvPr id="35845" name="Text Box 5"/>
          <p:cNvSpPr txBox="1">
            <a:spLocks noChangeArrowheads="1"/>
          </p:cNvSpPr>
          <p:nvPr/>
        </p:nvSpPr>
        <p:spPr bwMode="auto">
          <a:xfrm>
            <a:off x="1905000" y="3352800"/>
            <a:ext cx="5334000" cy="519113"/>
          </a:xfrm>
          <a:prstGeom prst="rect">
            <a:avLst/>
          </a:prstGeom>
          <a:solidFill>
            <a:srgbClr val="99FF99"/>
          </a:solidFill>
          <a:ln w="9525">
            <a:noFill/>
            <a:miter lim="800000"/>
            <a:headEnd/>
            <a:tailEnd/>
          </a:ln>
        </p:spPr>
        <p:txBody>
          <a:bodyPr>
            <a:spAutoFit/>
          </a:bodyPr>
          <a:lstStyle/>
          <a:p>
            <a:pPr algn="ctr">
              <a:spcBef>
                <a:spcPct val="50000"/>
              </a:spcBef>
            </a:pPr>
            <a:r>
              <a:rPr lang="en-US">
                <a:solidFill>
                  <a:schemeClr val="bg1"/>
                </a:solidFill>
              </a:rPr>
              <a:t>Major Department Store</a:t>
            </a:r>
          </a:p>
        </p:txBody>
      </p:sp>
      <p:sp>
        <p:nvSpPr>
          <p:cNvPr id="35846" name="Text Box 6"/>
          <p:cNvSpPr txBox="1">
            <a:spLocks noChangeArrowheads="1"/>
          </p:cNvSpPr>
          <p:nvPr/>
        </p:nvSpPr>
        <p:spPr bwMode="auto">
          <a:xfrm>
            <a:off x="1447800" y="4267200"/>
            <a:ext cx="6248400" cy="519113"/>
          </a:xfrm>
          <a:prstGeom prst="rect">
            <a:avLst/>
          </a:prstGeom>
          <a:solidFill>
            <a:srgbClr val="99FF99"/>
          </a:solidFill>
          <a:ln w="9525">
            <a:noFill/>
            <a:miter lim="800000"/>
            <a:headEnd/>
            <a:tailEnd/>
          </a:ln>
        </p:spPr>
        <p:txBody>
          <a:bodyPr>
            <a:spAutoFit/>
          </a:bodyPr>
          <a:lstStyle/>
          <a:p>
            <a:pPr algn="ctr">
              <a:spcBef>
                <a:spcPct val="50000"/>
              </a:spcBef>
            </a:pPr>
            <a:r>
              <a:rPr lang="en-US">
                <a:solidFill>
                  <a:schemeClr val="bg1"/>
                </a:solidFill>
              </a:rPr>
              <a:t>Income Tax Service</a:t>
            </a:r>
          </a:p>
        </p:txBody>
      </p:sp>
      <p:sp>
        <p:nvSpPr>
          <p:cNvPr id="35847" name="Text Box 7"/>
          <p:cNvSpPr txBox="1">
            <a:spLocks noChangeArrowheads="1"/>
          </p:cNvSpPr>
          <p:nvPr/>
        </p:nvSpPr>
        <p:spPr bwMode="auto">
          <a:xfrm>
            <a:off x="762000" y="5181600"/>
            <a:ext cx="7543800" cy="519113"/>
          </a:xfrm>
          <a:prstGeom prst="rect">
            <a:avLst/>
          </a:prstGeom>
          <a:solidFill>
            <a:srgbClr val="99FF99"/>
          </a:solidFill>
          <a:ln w="9525">
            <a:noFill/>
            <a:miter lim="800000"/>
            <a:headEnd/>
            <a:tailEnd/>
          </a:ln>
        </p:spPr>
        <p:txBody>
          <a:bodyPr>
            <a:spAutoFit/>
          </a:bodyPr>
          <a:lstStyle/>
          <a:p>
            <a:pPr algn="ctr">
              <a:spcBef>
                <a:spcPct val="50000"/>
              </a:spcBef>
            </a:pPr>
            <a:r>
              <a:rPr lang="en-US">
                <a:solidFill>
                  <a:schemeClr val="bg1"/>
                </a:solidFill>
              </a:rPr>
              <a:t>Convenience Store</a:t>
            </a:r>
          </a:p>
        </p:txBody>
      </p:sp>
      <p:sp>
        <p:nvSpPr>
          <p:cNvPr id="35848" name="Text Box 8"/>
          <p:cNvSpPr txBox="1">
            <a:spLocks noChangeArrowheads="1"/>
          </p:cNvSpPr>
          <p:nvPr/>
        </p:nvSpPr>
        <p:spPr bwMode="auto">
          <a:xfrm>
            <a:off x="304800" y="6096000"/>
            <a:ext cx="8458200" cy="519113"/>
          </a:xfrm>
          <a:prstGeom prst="rect">
            <a:avLst/>
          </a:prstGeom>
          <a:solidFill>
            <a:srgbClr val="99FF99"/>
          </a:solidFill>
          <a:ln w="9525">
            <a:noFill/>
            <a:miter lim="800000"/>
            <a:headEnd/>
            <a:tailEnd/>
          </a:ln>
        </p:spPr>
        <p:txBody>
          <a:bodyPr>
            <a:spAutoFit/>
          </a:bodyPr>
          <a:lstStyle/>
          <a:p>
            <a:pPr algn="ctr">
              <a:spcBef>
                <a:spcPct val="50000"/>
              </a:spcBef>
            </a:pPr>
            <a:r>
              <a:rPr lang="en-US">
                <a:solidFill>
                  <a:schemeClr val="bg1"/>
                </a:solidFill>
              </a:rPr>
              <a:t>Gas Station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Consumer Services</a:t>
            </a:r>
            <a:endParaRPr lang="en-US" dirty="0"/>
          </a:p>
        </p:txBody>
      </p:sp>
      <p:sp>
        <p:nvSpPr>
          <p:cNvPr id="3" name="Content Placeholder 2"/>
          <p:cNvSpPr>
            <a:spLocks noGrp="1"/>
          </p:cNvSpPr>
          <p:nvPr>
            <p:ph idx="1"/>
          </p:nvPr>
        </p:nvSpPr>
        <p:spPr>
          <a:xfrm>
            <a:off x="457200" y="1600200"/>
            <a:ext cx="5105400" cy="4525963"/>
          </a:xfrm>
          <a:solidFill>
            <a:srgbClr val="003300"/>
          </a:solidFill>
        </p:spPr>
        <p:txBody>
          <a:bodyPr>
            <a:normAutofit fontScale="92500"/>
          </a:bodyPr>
          <a:lstStyle/>
          <a:p>
            <a:r>
              <a:rPr lang="en-US" dirty="0" smtClean="0"/>
              <a:t>Consumer Services: provide services for those that want them and can afford them</a:t>
            </a:r>
          </a:p>
          <a:p>
            <a:pPr lvl="1"/>
            <a:r>
              <a:rPr lang="en-US" dirty="0" smtClean="0"/>
              <a:t>4 Examples</a:t>
            </a:r>
          </a:p>
          <a:p>
            <a:pPr marL="1371600" lvl="2" indent="-457200">
              <a:buFont typeface="+mj-lt"/>
              <a:buAutoNum type="arabicPeriod"/>
            </a:pPr>
            <a:r>
              <a:rPr lang="en-US" dirty="0" smtClean="0"/>
              <a:t>Retail</a:t>
            </a:r>
          </a:p>
          <a:p>
            <a:pPr marL="1371600" lvl="2" indent="-457200">
              <a:buFont typeface="+mj-lt"/>
              <a:buAutoNum type="arabicPeriod"/>
            </a:pPr>
            <a:r>
              <a:rPr lang="en-US" dirty="0" smtClean="0"/>
              <a:t>Education (Private schools)</a:t>
            </a:r>
          </a:p>
          <a:p>
            <a:pPr marL="1371600" lvl="2" indent="-457200">
              <a:buFont typeface="+mj-lt"/>
              <a:buAutoNum type="arabicPeriod"/>
            </a:pPr>
            <a:r>
              <a:rPr lang="en-US" dirty="0" smtClean="0"/>
              <a:t>Health</a:t>
            </a:r>
          </a:p>
          <a:p>
            <a:pPr marL="1371600" lvl="2" indent="-457200">
              <a:buFont typeface="+mj-lt"/>
              <a:buAutoNum type="arabicPeriod"/>
            </a:pPr>
            <a:r>
              <a:rPr lang="en-US" dirty="0" smtClean="0"/>
              <a:t>Leisure and Hospitality (entertainment restaurants)</a:t>
            </a:r>
            <a:endParaRPr lang="en-US" dirty="0"/>
          </a:p>
        </p:txBody>
      </p:sp>
      <p:sp>
        <p:nvSpPr>
          <p:cNvPr id="21506" name="AutoShape 2" descr="http://10.91.0.191/contentfiltering/blocked.aspx?id=17007348157940494074"/>
          <p:cNvSpPr>
            <a:spLocks noChangeAspect="1" noChangeArrowheads="1"/>
          </p:cNvSpPr>
          <p:nvPr/>
        </p:nvSpPr>
        <p:spPr bwMode="auto">
          <a:xfrm>
            <a:off x="63500" y="-136525"/>
            <a:ext cx="3619500" cy="3133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1507" name="Picture 3" descr="C:\Documents and Settings\amurphy\Desktop\movies_3.jpg"/>
          <p:cNvPicPr>
            <a:picLocks noChangeAspect="1" noChangeArrowheads="1"/>
          </p:cNvPicPr>
          <p:nvPr/>
        </p:nvPicPr>
        <p:blipFill>
          <a:blip r:embed="rId3" cstate="print"/>
          <a:srcRect/>
          <a:stretch>
            <a:fillRect/>
          </a:stretch>
        </p:blipFill>
        <p:spPr bwMode="auto">
          <a:xfrm>
            <a:off x="5410200" y="2209800"/>
            <a:ext cx="3398837" cy="294255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linds(horizontal)">
                                      <p:cBhvr>
                                        <p:cTn id="13" dur="500"/>
                                        <p:tgtEl>
                                          <p:spTgt spid="3">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blinds(horizontal)">
                                      <p:cBhvr>
                                        <p:cTn id="16" dur="500"/>
                                        <p:tgtEl>
                                          <p:spTgt spid="3">
                                            <p:txEl>
                                              <p:pRg st="4" end="4"/>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blinds(horizontal)">
                                      <p:cBhvr>
                                        <p:cTn id="1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457200"/>
            <a:ext cx="8229600" cy="1676400"/>
          </a:xfrm>
        </p:spPr>
        <p:txBody>
          <a:bodyPr/>
          <a:lstStyle/>
          <a:p>
            <a:pPr eaLnBrk="1" hangingPunct="1"/>
            <a:r>
              <a:rPr lang="en-US" smtClean="0">
                <a:solidFill>
                  <a:schemeClr val="folHlink"/>
                </a:solidFill>
              </a:rPr>
              <a:t>How big is the trade area of a service center?</a:t>
            </a:r>
          </a:p>
        </p:txBody>
      </p:sp>
      <p:sp>
        <p:nvSpPr>
          <p:cNvPr id="76804" name="Rectangle 4"/>
          <p:cNvSpPr>
            <a:spLocks noChangeArrowheads="1"/>
          </p:cNvSpPr>
          <p:nvPr/>
        </p:nvSpPr>
        <p:spPr bwMode="auto">
          <a:xfrm>
            <a:off x="381000" y="2438400"/>
            <a:ext cx="8763000" cy="3505200"/>
          </a:xfrm>
          <a:prstGeom prst="rect">
            <a:avLst/>
          </a:prstGeom>
          <a:noFill/>
          <a:ln w="9525">
            <a:noFill/>
            <a:miter lim="800000"/>
            <a:headEnd/>
            <a:tailEnd/>
          </a:ln>
        </p:spPr>
        <p:txBody>
          <a:bodyPr anchor="ctr"/>
          <a:lstStyle/>
          <a:p>
            <a:pPr marL="838200" indent="-838200"/>
            <a:r>
              <a:rPr lang="en-US" sz="4400">
                <a:solidFill>
                  <a:schemeClr val="tx2"/>
                </a:solidFill>
              </a:rPr>
              <a:t>It depends on . . . </a:t>
            </a:r>
            <a:br>
              <a:rPr lang="en-US" sz="4400">
                <a:solidFill>
                  <a:schemeClr val="tx2"/>
                </a:solidFill>
              </a:rPr>
            </a:br>
            <a:r>
              <a:rPr lang="en-US" sz="4400">
                <a:solidFill>
                  <a:schemeClr val="tx2"/>
                </a:solidFill>
              </a:rPr>
              <a:t>- How far a consumer is willing to travel for the service</a:t>
            </a:r>
            <a:br>
              <a:rPr lang="en-US" sz="4400">
                <a:solidFill>
                  <a:schemeClr val="tx2"/>
                </a:solidFill>
              </a:rPr>
            </a:br>
            <a:r>
              <a:rPr lang="en-US" sz="4400">
                <a:solidFill>
                  <a:schemeClr val="tx2"/>
                </a:solidFill>
              </a:rPr>
              <a:t>- How many customers a service needs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8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Central Place Theory: Size of Markets</a:t>
            </a:r>
            <a:endParaRPr lang="en-US" dirty="0"/>
          </a:p>
        </p:txBody>
      </p:sp>
      <p:sp>
        <p:nvSpPr>
          <p:cNvPr id="3" name="Content Placeholder 2"/>
          <p:cNvSpPr>
            <a:spLocks noGrp="1"/>
          </p:cNvSpPr>
          <p:nvPr>
            <p:ph idx="1"/>
          </p:nvPr>
        </p:nvSpPr>
        <p:spPr>
          <a:xfrm>
            <a:off x="152400" y="1600200"/>
            <a:ext cx="8839200" cy="2697163"/>
          </a:xfrm>
          <a:solidFill>
            <a:srgbClr val="FFCC99"/>
          </a:solidFill>
        </p:spPr>
        <p:txBody>
          <a:bodyPr>
            <a:normAutofit fontScale="85000" lnSpcReduction="20000"/>
          </a:bodyPr>
          <a:lstStyle/>
          <a:p>
            <a:r>
              <a:rPr lang="en-US" dirty="0" smtClean="0">
                <a:solidFill>
                  <a:schemeClr val="tx1"/>
                </a:solidFill>
              </a:rPr>
              <a:t>Marketing services often use zip codes to map the type of people living in certain areas.  </a:t>
            </a:r>
          </a:p>
          <a:p>
            <a:pPr lvl="1"/>
            <a:r>
              <a:rPr lang="en-US" dirty="0" smtClean="0">
                <a:solidFill>
                  <a:schemeClr val="tx1"/>
                </a:solidFill>
              </a:rPr>
              <a:t>What could they determine from this information?</a:t>
            </a:r>
          </a:p>
          <a:p>
            <a:r>
              <a:rPr lang="en-US" dirty="0" smtClean="0">
                <a:solidFill>
                  <a:schemeClr val="tx1"/>
                </a:solidFill>
              </a:rPr>
              <a:t>Determining the size of markets (or the hexagon a service is a part of )</a:t>
            </a:r>
          </a:p>
          <a:p>
            <a:pPr lvl="1"/>
            <a:r>
              <a:rPr lang="en-US" dirty="0" smtClean="0">
                <a:solidFill>
                  <a:schemeClr val="tx1"/>
                </a:solidFill>
              </a:rPr>
              <a:t>2 pieces of Information: </a:t>
            </a:r>
          </a:p>
          <a:p>
            <a:pPr lvl="2"/>
            <a:r>
              <a:rPr lang="en-US" dirty="0" smtClean="0">
                <a:solidFill>
                  <a:schemeClr val="tx1"/>
                </a:solidFill>
              </a:rPr>
              <a:t>Range and Threshold</a:t>
            </a:r>
            <a:endParaRPr lang="en-US" dirty="0">
              <a:solidFill>
                <a:schemeClr val="tx1"/>
              </a:solidFill>
            </a:endParaRPr>
          </a:p>
        </p:txBody>
      </p:sp>
      <p:pic>
        <p:nvPicPr>
          <p:cNvPr id="14338" name="Picture 2" descr="http://teacherweb.ftl.pinecrest.edu/snyderd/APHG/Unit%206/urbannotes_files/image002.jpg"/>
          <p:cNvPicPr>
            <a:picLocks noChangeAspect="1" noChangeArrowheads="1"/>
          </p:cNvPicPr>
          <p:nvPr/>
        </p:nvPicPr>
        <p:blipFill>
          <a:blip r:embed="rId2" cstate="print"/>
          <a:srcRect/>
          <a:stretch>
            <a:fillRect/>
          </a:stretch>
        </p:blipFill>
        <p:spPr bwMode="auto">
          <a:xfrm>
            <a:off x="4876800" y="3343435"/>
            <a:ext cx="3276600" cy="3514565"/>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Central Place Theory: Range</a:t>
            </a:r>
            <a:endParaRPr lang="en-US" dirty="0"/>
          </a:p>
        </p:txBody>
      </p:sp>
      <p:sp>
        <p:nvSpPr>
          <p:cNvPr id="3" name="Content Placeholder 2"/>
          <p:cNvSpPr>
            <a:spLocks noGrp="1"/>
          </p:cNvSpPr>
          <p:nvPr>
            <p:ph idx="1"/>
          </p:nvPr>
        </p:nvSpPr>
        <p:spPr>
          <a:solidFill>
            <a:schemeClr val="accent6">
              <a:lumMod val="50000"/>
            </a:schemeClr>
          </a:solidFill>
        </p:spPr>
        <p:txBody>
          <a:bodyPr/>
          <a:lstStyle/>
          <a:p>
            <a:r>
              <a:rPr lang="en-US" dirty="0" smtClean="0"/>
              <a:t>Range: maximum distance people will travel for a service</a:t>
            </a:r>
          </a:p>
          <a:p>
            <a:pPr lvl="1"/>
            <a:r>
              <a:rPr lang="en-US" dirty="0" smtClean="0"/>
              <a:t>Only a short distance for everyday goods (groceries, video rentals etc.)</a:t>
            </a:r>
          </a:p>
          <a:p>
            <a:pPr lvl="2"/>
            <a:r>
              <a:rPr lang="en-US" dirty="0" smtClean="0"/>
              <a:t>In which Hexagon would you find the nodes for these items?</a:t>
            </a:r>
          </a:p>
        </p:txBody>
      </p:sp>
      <p:pic>
        <p:nvPicPr>
          <p:cNvPr id="13313" name="Picture 1" descr="C:\Documents and Settings\amurphy\Desktop\1001967fruit_map.gif"/>
          <p:cNvPicPr>
            <a:picLocks noChangeAspect="1" noChangeArrowheads="1"/>
          </p:cNvPicPr>
          <p:nvPr/>
        </p:nvPicPr>
        <p:blipFill>
          <a:blip r:embed="rId2" cstate="print"/>
          <a:srcRect/>
          <a:stretch>
            <a:fillRect/>
          </a:stretch>
        </p:blipFill>
        <p:spPr bwMode="auto">
          <a:xfrm>
            <a:off x="4191000" y="4191000"/>
            <a:ext cx="3733800" cy="2320031"/>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smtClean="0"/>
              <a:t>Central Place Theory: Range</a:t>
            </a:r>
            <a:endParaRPr lang="en-US" dirty="0"/>
          </a:p>
        </p:txBody>
      </p:sp>
      <p:sp>
        <p:nvSpPr>
          <p:cNvPr id="3" name="Content Placeholder 2"/>
          <p:cNvSpPr>
            <a:spLocks noGrp="1"/>
          </p:cNvSpPr>
          <p:nvPr>
            <p:ph idx="1"/>
          </p:nvPr>
        </p:nvSpPr>
        <p:spPr>
          <a:xfrm>
            <a:off x="762000" y="1676400"/>
            <a:ext cx="8229600" cy="4525963"/>
          </a:xfrm>
        </p:spPr>
        <p:txBody>
          <a:bodyPr/>
          <a:lstStyle/>
          <a:p>
            <a:pPr lvl="1"/>
            <a:r>
              <a:rPr lang="en-US" dirty="0" smtClean="0"/>
              <a:t>Longer distance for specialty items (major league sports games, concerts, )</a:t>
            </a:r>
          </a:p>
          <a:p>
            <a:pPr lvl="2"/>
            <a:r>
              <a:rPr lang="en-US" dirty="0" smtClean="0"/>
              <a:t>In which Hexagon would you find the nodes for these items?</a:t>
            </a:r>
          </a:p>
          <a:p>
            <a:r>
              <a:rPr lang="en-US" dirty="0" smtClean="0"/>
              <a:t>Example: Restaurants</a:t>
            </a:r>
          </a:p>
          <a:p>
            <a:pPr lvl="1"/>
            <a:r>
              <a:rPr lang="en-US" dirty="0" smtClean="0"/>
              <a:t>Rank these 3 restaurants in terms of the lowest to highest range:  McDonald’s,  Logan’s Steakhouse, </a:t>
            </a:r>
            <a:r>
              <a:rPr lang="en-US" dirty="0" err="1" smtClean="0"/>
              <a:t>Rioz</a:t>
            </a:r>
            <a:r>
              <a:rPr lang="en-US" dirty="0" smtClean="0"/>
              <a:t> Brazilian Steak House</a:t>
            </a:r>
            <a:endParaRPr lang="en-US" dirty="0"/>
          </a:p>
        </p:txBody>
      </p:sp>
      <p:sp>
        <p:nvSpPr>
          <p:cNvPr id="12290" name="AutoShape 2" descr="http://10.91.0.191/contentfiltering/blocked.aspx?id=17007348157634256145"/>
          <p:cNvSpPr>
            <a:spLocks noChangeAspect="1" noChangeArrowheads="1"/>
          </p:cNvSpPr>
          <p:nvPr/>
        </p:nvSpPr>
        <p:spPr bwMode="auto">
          <a:xfrm>
            <a:off x="63500" y="-136525"/>
            <a:ext cx="5524500" cy="40005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linds(horizontal)">
                                      <p:cBhvr>
                                        <p:cTn id="1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lstStyle/>
          <a:p>
            <a:r>
              <a:rPr lang="en-US" dirty="0" smtClean="0"/>
              <a:t>Distance Between McDonald’s</a:t>
            </a:r>
            <a:endParaRPr lang="en-US" dirty="0"/>
          </a:p>
        </p:txBody>
      </p:sp>
      <p:pic>
        <p:nvPicPr>
          <p:cNvPr id="4" name="Picture 3" descr="C:\Documents and Settings\amurphy\Desktop\mcdonalds.jpg"/>
          <p:cNvPicPr>
            <a:picLocks noChangeAspect="1" noChangeArrowheads="1"/>
          </p:cNvPicPr>
          <p:nvPr/>
        </p:nvPicPr>
        <p:blipFill>
          <a:blip r:embed="rId2" cstate="print"/>
          <a:srcRect/>
          <a:stretch>
            <a:fillRect/>
          </a:stretch>
        </p:blipFill>
        <p:spPr bwMode="auto">
          <a:xfrm>
            <a:off x="624115" y="1295400"/>
            <a:ext cx="7681685" cy="5562600"/>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lstStyle/>
          <a:p>
            <a:r>
              <a:rPr lang="en-US" dirty="0" smtClean="0"/>
              <a:t>Central Place Theory: Threshold</a:t>
            </a:r>
            <a:endParaRPr lang="en-US" dirty="0"/>
          </a:p>
        </p:txBody>
      </p:sp>
      <p:sp>
        <p:nvSpPr>
          <p:cNvPr id="3" name="Content Placeholder 2"/>
          <p:cNvSpPr>
            <a:spLocks noGrp="1"/>
          </p:cNvSpPr>
          <p:nvPr>
            <p:ph idx="1"/>
          </p:nvPr>
        </p:nvSpPr>
        <p:spPr>
          <a:xfrm>
            <a:off x="76200" y="1524000"/>
            <a:ext cx="4724400" cy="4525963"/>
          </a:xfrm>
          <a:solidFill>
            <a:srgbClr val="660033"/>
          </a:solidFill>
        </p:spPr>
        <p:txBody>
          <a:bodyPr>
            <a:normAutofit fontScale="92500" lnSpcReduction="10000"/>
          </a:bodyPr>
          <a:lstStyle/>
          <a:p>
            <a:r>
              <a:rPr lang="en-US" dirty="0" smtClean="0"/>
              <a:t>Threshold: minimum number of people, and type of people needed to support a service</a:t>
            </a:r>
          </a:p>
          <a:p>
            <a:pPr lvl="1"/>
            <a:r>
              <a:rPr lang="en-US" dirty="0" smtClean="0"/>
              <a:t>Use Census data to determine </a:t>
            </a:r>
            <a:r>
              <a:rPr lang="en-US" i="1" dirty="0" smtClean="0"/>
              <a:t>specific</a:t>
            </a:r>
            <a:r>
              <a:rPr lang="en-US" dirty="0" smtClean="0"/>
              <a:t> hexagons needed to support a service</a:t>
            </a:r>
          </a:p>
          <a:p>
            <a:pPr lvl="2"/>
            <a:r>
              <a:rPr lang="en-US" dirty="0" smtClean="0"/>
              <a:t>Consider: population, age, and wealth of consumers to determine where to place business </a:t>
            </a:r>
            <a:endParaRPr lang="en-US" dirty="0"/>
          </a:p>
        </p:txBody>
      </p:sp>
      <p:pic>
        <p:nvPicPr>
          <p:cNvPr id="11265" name="Picture 1" descr="C:\Documents and Settings\amurphy\Desktop\diversity.jpg"/>
          <p:cNvPicPr>
            <a:picLocks noChangeAspect="1" noChangeArrowheads="1"/>
          </p:cNvPicPr>
          <p:nvPr/>
        </p:nvPicPr>
        <p:blipFill>
          <a:blip r:embed="rId2" cstate="print"/>
          <a:srcRect l="13333" t="2632" r="13333"/>
          <a:stretch>
            <a:fillRect/>
          </a:stretch>
        </p:blipFill>
        <p:spPr bwMode="auto">
          <a:xfrm>
            <a:off x="5029200" y="1981200"/>
            <a:ext cx="3805881" cy="4267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exagons E"/>
          <p:cNvPicPr>
            <a:picLocks noChangeAspect="1" noChangeArrowheads="1"/>
          </p:cNvPicPr>
          <p:nvPr/>
        </p:nvPicPr>
        <p:blipFill>
          <a:blip r:embed="rId3" cstate="print"/>
          <a:srcRect/>
          <a:stretch>
            <a:fillRect/>
          </a:stretch>
        </p:blipFill>
        <p:spPr bwMode="auto">
          <a:xfrm>
            <a:off x="2271713" y="1128713"/>
            <a:ext cx="4598987" cy="4598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exagons F"/>
          <p:cNvPicPr>
            <a:picLocks noChangeAspect="1" noChangeArrowheads="1"/>
          </p:cNvPicPr>
          <p:nvPr/>
        </p:nvPicPr>
        <p:blipFill>
          <a:blip r:embed="rId3" cstate="print"/>
          <a:srcRect/>
          <a:stretch>
            <a:fillRect/>
          </a:stretch>
        </p:blipFill>
        <p:spPr bwMode="auto">
          <a:xfrm>
            <a:off x="2271713" y="1128713"/>
            <a:ext cx="4598987" cy="4598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exagons L"/>
          <p:cNvPicPr>
            <a:picLocks noChangeAspect="1" noChangeArrowheads="1"/>
          </p:cNvPicPr>
          <p:nvPr/>
        </p:nvPicPr>
        <p:blipFill>
          <a:blip r:embed="rId3" cstate="print"/>
          <a:srcRect/>
          <a:stretch>
            <a:fillRect/>
          </a:stretch>
        </p:blipFill>
        <p:spPr bwMode="auto">
          <a:xfrm>
            <a:off x="838200" y="0"/>
            <a:ext cx="3352800" cy="3352800"/>
          </a:xfrm>
          <a:prstGeom prst="rect">
            <a:avLst/>
          </a:prstGeom>
          <a:noFill/>
          <a:ln w="9525">
            <a:noFill/>
            <a:miter lim="800000"/>
            <a:headEnd/>
            <a:tailEnd/>
          </a:ln>
        </p:spPr>
      </p:pic>
      <p:pic>
        <p:nvPicPr>
          <p:cNvPr id="266243" name="Picture 3" descr="hexagons L1"/>
          <p:cNvPicPr>
            <a:picLocks noChangeAspect="1" noChangeArrowheads="1"/>
          </p:cNvPicPr>
          <p:nvPr/>
        </p:nvPicPr>
        <p:blipFill>
          <a:blip r:embed="rId4" cstate="print"/>
          <a:srcRect/>
          <a:stretch>
            <a:fillRect/>
          </a:stretch>
        </p:blipFill>
        <p:spPr bwMode="auto">
          <a:xfrm>
            <a:off x="4876800" y="0"/>
            <a:ext cx="3352800" cy="3352800"/>
          </a:xfrm>
          <a:prstGeom prst="rect">
            <a:avLst/>
          </a:prstGeom>
          <a:noFill/>
          <a:ln w="9525">
            <a:noFill/>
            <a:miter lim="800000"/>
            <a:headEnd/>
            <a:tailEnd/>
          </a:ln>
        </p:spPr>
      </p:pic>
      <p:pic>
        <p:nvPicPr>
          <p:cNvPr id="266244" name="Picture 4" descr="hexagons L2"/>
          <p:cNvPicPr>
            <a:picLocks noChangeAspect="1" noChangeArrowheads="1"/>
          </p:cNvPicPr>
          <p:nvPr/>
        </p:nvPicPr>
        <p:blipFill>
          <a:blip r:embed="rId5" cstate="print"/>
          <a:srcRect/>
          <a:stretch>
            <a:fillRect/>
          </a:stretch>
        </p:blipFill>
        <p:spPr bwMode="auto">
          <a:xfrm>
            <a:off x="914400" y="3505200"/>
            <a:ext cx="3352800" cy="3352800"/>
          </a:xfrm>
          <a:prstGeom prst="rect">
            <a:avLst/>
          </a:prstGeom>
          <a:noFill/>
          <a:ln w="9525">
            <a:noFill/>
            <a:miter lim="800000"/>
            <a:headEnd/>
            <a:tailEnd/>
          </a:ln>
        </p:spPr>
      </p:pic>
      <p:pic>
        <p:nvPicPr>
          <p:cNvPr id="266245" name="Picture 5" descr="hexagons L3 small"/>
          <p:cNvPicPr>
            <a:picLocks noChangeAspect="1" noChangeArrowheads="1"/>
          </p:cNvPicPr>
          <p:nvPr/>
        </p:nvPicPr>
        <p:blipFill>
          <a:blip r:embed="rId6" cstate="print"/>
          <a:srcRect/>
          <a:stretch>
            <a:fillRect/>
          </a:stretch>
        </p:blipFill>
        <p:spPr bwMode="auto">
          <a:xfrm>
            <a:off x="4876800" y="3505200"/>
            <a:ext cx="3352800" cy="3352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2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62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aa682 C"/>
          <p:cNvPicPr>
            <a:picLocks noChangeAspect="1" noChangeArrowheads="1"/>
          </p:cNvPicPr>
          <p:nvPr/>
        </p:nvPicPr>
        <p:blipFill>
          <a:blip r:embed="rId3" cstate="print"/>
          <a:srcRect/>
          <a:stretch>
            <a:fillRect/>
          </a:stretch>
        </p:blipFill>
        <p:spPr bwMode="auto">
          <a:xfrm>
            <a:off x="1066800" y="0"/>
            <a:ext cx="7162800" cy="6899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Business Services</a:t>
            </a:r>
            <a:endParaRPr lang="en-US" dirty="0"/>
          </a:p>
        </p:txBody>
      </p:sp>
      <p:sp>
        <p:nvSpPr>
          <p:cNvPr id="3" name="Content Placeholder 2"/>
          <p:cNvSpPr>
            <a:spLocks noGrp="1"/>
          </p:cNvSpPr>
          <p:nvPr>
            <p:ph idx="1"/>
          </p:nvPr>
        </p:nvSpPr>
        <p:spPr>
          <a:solidFill>
            <a:srgbClr val="00B050"/>
          </a:solidFill>
        </p:spPr>
        <p:txBody>
          <a:bodyPr/>
          <a:lstStyle/>
          <a:p>
            <a:r>
              <a:rPr lang="en-US" dirty="0" smtClean="0"/>
              <a:t>Facilitate (aid) other businesses</a:t>
            </a:r>
          </a:p>
          <a:p>
            <a:pPr lvl="1"/>
            <a:r>
              <a:rPr lang="en-US" dirty="0" smtClean="0"/>
              <a:t>3 Examples</a:t>
            </a:r>
          </a:p>
          <a:p>
            <a:pPr marL="1371600" lvl="2" indent="-457200">
              <a:buFont typeface="+mj-lt"/>
              <a:buAutoNum type="arabicPeriod"/>
            </a:pPr>
            <a:r>
              <a:rPr lang="en-US" dirty="0" smtClean="0"/>
              <a:t>Financial: FIRE (Finance, Insurance, and Real Estate)</a:t>
            </a:r>
          </a:p>
          <a:p>
            <a:pPr marL="1371600" lvl="2" indent="-457200">
              <a:buFont typeface="+mj-lt"/>
              <a:buAutoNum type="arabicPeriod"/>
            </a:pPr>
            <a:r>
              <a:rPr lang="en-US" dirty="0" smtClean="0"/>
              <a:t>Professional: (management, law, design, engineering, clerical)</a:t>
            </a:r>
          </a:p>
          <a:p>
            <a:pPr marL="1371600" lvl="2" indent="-457200">
              <a:buFont typeface="+mj-lt"/>
              <a:buAutoNum type="arabicPeriod"/>
            </a:pPr>
            <a:r>
              <a:rPr lang="en-US" dirty="0" smtClean="0"/>
              <a:t>Transportation and Similar Services: (trucking and transporting goods, publishing, broadcasting, utilities)</a:t>
            </a:r>
          </a:p>
          <a:p>
            <a:endParaRPr lang="en-US" dirty="0"/>
          </a:p>
        </p:txBody>
      </p:sp>
      <p:pic>
        <p:nvPicPr>
          <p:cNvPr id="20482" name="Picture 2" descr="http://www.teamrodrealty.com/images/buying_home/insurance.jpg"/>
          <p:cNvPicPr>
            <a:picLocks noChangeAspect="1" noChangeArrowheads="1"/>
          </p:cNvPicPr>
          <p:nvPr/>
        </p:nvPicPr>
        <p:blipFill>
          <a:blip r:embed="rId3" cstate="print"/>
          <a:srcRect b="14884"/>
          <a:stretch>
            <a:fillRect/>
          </a:stretch>
        </p:blipFill>
        <p:spPr bwMode="auto">
          <a:xfrm>
            <a:off x="6934200" y="5311140"/>
            <a:ext cx="1524000" cy="1394460"/>
          </a:xfrm>
          <a:prstGeom prst="rect">
            <a:avLst/>
          </a:prstGeom>
          <a:noFill/>
        </p:spPr>
      </p:pic>
      <p:pic>
        <p:nvPicPr>
          <p:cNvPr id="20484" name="Picture 4" descr="http://www.usatf-oregon.org/files/images/secretary_cartoon.jpg"/>
          <p:cNvPicPr>
            <a:picLocks noChangeAspect="1" noChangeArrowheads="1"/>
          </p:cNvPicPr>
          <p:nvPr/>
        </p:nvPicPr>
        <p:blipFill>
          <a:blip r:embed="rId4" cstate="print"/>
          <a:srcRect/>
          <a:stretch>
            <a:fillRect/>
          </a:stretch>
        </p:blipFill>
        <p:spPr bwMode="auto">
          <a:xfrm>
            <a:off x="457200" y="5080958"/>
            <a:ext cx="1285875" cy="1577017"/>
          </a:xfrm>
          <a:prstGeom prst="rect">
            <a:avLst/>
          </a:prstGeom>
          <a:noFill/>
        </p:spPr>
      </p:pic>
      <p:pic>
        <p:nvPicPr>
          <p:cNvPr id="20486" name="Picture 6" descr="http://www.sbsales.com/sbs/images/peterbilt.jpg"/>
          <p:cNvPicPr>
            <a:picLocks noChangeAspect="1" noChangeArrowheads="1"/>
          </p:cNvPicPr>
          <p:nvPr/>
        </p:nvPicPr>
        <p:blipFill>
          <a:blip r:embed="rId5" cstate="print"/>
          <a:srcRect/>
          <a:stretch>
            <a:fillRect/>
          </a:stretch>
        </p:blipFill>
        <p:spPr bwMode="auto">
          <a:xfrm>
            <a:off x="3276600" y="5240286"/>
            <a:ext cx="2057400" cy="161771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blinds(horizontal)">
                                      <p:cBhvr>
                                        <p:cTn id="1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3010" name="Picture 2" descr="Empirical Theoretical"/>
          <p:cNvPicPr>
            <a:picLocks noChangeAspect="1" noChangeArrowheads="1"/>
          </p:cNvPicPr>
          <p:nvPr/>
        </p:nvPicPr>
        <p:blipFill>
          <a:blip r:embed="rId3" cstate="print"/>
          <a:srcRect/>
          <a:stretch>
            <a:fillRect/>
          </a:stretch>
        </p:blipFill>
        <p:spPr bwMode="auto">
          <a:xfrm>
            <a:off x="-152400" y="454025"/>
            <a:ext cx="9144000" cy="6403975"/>
          </a:xfrm>
          <a:prstGeom prst="rect">
            <a:avLst/>
          </a:prstGeom>
          <a:noFill/>
          <a:ln w="9525">
            <a:noFill/>
            <a:miter lim="800000"/>
            <a:headEnd/>
            <a:tailEnd/>
          </a:ln>
        </p:spPr>
      </p:pic>
      <p:sp>
        <p:nvSpPr>
          <p:cNvPr id="43011" name="Text Box 3"/>
          <p:cNvSpPr txBox="1">
            <a:spLocks noChangeArrowheads="1"/>
          </p:cNvSpPr>
          <p:nvPr/>
        </p:nvSpPr>
        <p:spPr bwMode="auto">
          <a:xfrm>
            <a:off x="6934200" y="2819400"/>
            <a:ext cx="1752600" cy="457200"/>
          </a:xfrm>
          <a:prstGeom prst="rect">
            <a:avLst/>
          </a:prstGeom>
          <a:noFill/>
          <a:ln w="9525">
            <a:noFill/>
            <a:miter lim="800000"/>
            <a:headEnd/>
            <a:tailEnd/>
          </a:ln>
        </p:spPr>
        <p:txBody>
          <a:bodyPr>
            <a:spAutoFit/>
          </a:bodyPr>
          <a:lstStyle/>
          <a:p>
            <a:pPr>
              <a:spcBef>
                <a:spcPct val="50000"/>
              </a:spcBef>
            </a:pPr>
            <a:r>
              <a:rPr lang="en-US" sz="2400"/>
              <a:t>Deduction </a:t>
            </a:r>
          </a:p>
        </p:txBody>
      </p:sp>
      <p:sp>
        <p:nvSpPr>
          <p:cNvPr id="43012" name="Text Box 4"/>
          <p:cNvSpPr txBox="1">
            <a:spLocks noChangeArrowheads="1"/>
          </p:cNvSpPr>
          <p:nvPr/>
        </p:nvSpPr>
        <p:spPr bwMode="auto">
          <a:xfrm>
            <a:off x="381000" y="4267200"/>
            <a:ext cx="1828800" cy="457200"/>
          </a:xfrm>
          <a:prstGeom prst="rect">
            <a:avLst/>
          </a:prstGeom>
          <a:noFill/>
          <a:ln w="9525">
            <a:noFill/>
            <a:miter lim="800000"/>
            <a:headEnd/>
            <a:tailEnd/>
          </a:ln>
        </p:spPr>
        <p:txBody>
          <a:bodyPr>
            <a:spAutoFit/>
          </a:bodyPr>
          <a:lstStyle/>
          <a:p>
            <a:pPr>
              <a:spcBef>
                <a:spcPct val="50000"/>
              </a:spcBef>
            </a:pPr>
            <a:r>
              <a:rPr lang="en-US" sz="2400"/>
              <a:t>Induction</a:t>
            </a:r>
          </a:p>
        </p:txBody>
      </p:sp>
      <p:sp>
        <p:nvSpPr>
          <p:cNvPr id="43013" name="Text Box 5"/>
          <p:cNvSpPr txBox="1">
            <a:spLocks noChangeArrowheads="1"/>
          </p:cNvSpPr>
          <p:nvPr/>
        </p:nvSpPr>
        <p:spPr bwMode="auto">
          <a:xfrm>
            <a:off x="762000" y="381000"/>
            <a:ext cx="7467600" cy="579438"/>
          </a:xfrm>
          <a:prstGeom prst="rect">
            <a:avLst/>
          </a:prstGeom>
          <a:noFill/>
          <a:ln w="9525">
            <a:noFill/>
            <a:miter lim="800000"/>
            <a:headEnd/>
            <a:tailEnd/>
          </a:ln>
        </p:spPr>
        <p:txBody>
          <a:bodyPr>
            <a:spAutoFit/>
          </a:bodyPr>
          <a:lstStyle/>
          <a:p>
            <a:pPr algn="ctr">
              <a:spcBef>
                <a:spcPct val="50000"/>
              </a:spcBef>
            </a:pPr>
            <a:r>
              <a:rPr lang="en-US" sz="3200">
                <a:solidFill>
                  <a:schemeClr val="folHlink"/>
                </a:solidFill>
              </a:rPr>
              <a:t>THE CIRCLE OF INQUIRY</a:t>
            </a:r>
          </a:p>
        </p:txBody>
      </p:sp>
      <p:sp>
        <p:nvSpPr>
          <p:cNvPr id="43014" name="Text Box 6"/>
          <p:cNvSpPr txBox="1">
            <a:spLocks noChangeArrowheads="1"/>
          </p:cNvSpPr>
          <p:nvPr/>
        </p:nvSpPr>
        <p:spPr bwMode="auto">
          <a:xfrm>
            <a:off x="1524000" y="6096000"/>
            <a:ext cx="5562600" cy="457200"/>
          </a:xfrm>
          <a:prstGeom prst="rect">
            <a:avLst/>
          </a:prstGeom>
          <a:noFill/>
          <a:ln w="9525">
            <a:noFill/>
            <a:miter lim="800000"/>
            <a:headEnd/>
            <a:tailEnd/>
          </a:ln>
        </p:spPr>
        <p:txBody>
          <a:bodyPr>
            <a:spAutoFit/>
          </a:bodyPr>
          <a:lstStyle/>
          <a:p>
            <a:pPr algn="ctr">
              <a:spcBef>
                <a:spcPct val="50000"/>
              </a:spcBef>
            </a:pPr>
            <a:r>
              <a:rPr lang="en-US" sz="2400">
                <a:solidFill>
                  <a:schemeClr val="folHlink"/>
                </a:solidFill>
              </a:rPr>
              <a:t>What is? </a:t>
            </a:r>
            <a:r>
              <a:rPr lang="en-US" sz="2400"/>
              <a:t>vs.</a:t>
            </a:r>
            <a:r>
              <a:rPr lang="en-US" sz="2400">
                <a:solidFill>
                  <a:schemeClr val="folHlink"/>
                </a:solidFill>
              </a:rPr>
              <a:t> What should be?</a:t>
            </a: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4"/>
          <p:cNvSpPr txBox="1">
            <a:spLocks noChangeArrowheads="1"/>
          </p:cNvSpPr>
          <p:nvPr/>
        </p:nvSpPr>
        <p:spPr bwMode="auto">
          <a:xfrm>
            <a:off x="609600" y="2362200"/>
            <a:ext cx="7924800" cy="3016250"/>
          </a:xfrm>
          <a:prstGeom prst="rect">
            <a:avLst/>
          </a:prstGeom>
          <a:noFill/>
          <a:ln w="9525">
            <a:noFill/>
            <a:miter lim="800000"/>
            <a:headEnd/>
            <a:tailEnd/>
          </a:ln>
        </p:spPr>
        <p:txBody>
          <a:bodyPr>
            <a:spAutoFit/>
          </a:bodyPr>
          <a:lstStyle/>
          <a:p>
            <a:pPr>
              <a:spcBef>
                <a:spcPct val="50000"/>
              </a:spcBef>
            </a:pPr>
            <a:r>
              <a:rPr lang="en-US" sz="3200"/>
              <a:t>“We never knew whether or not a village would have a shop or a restaurant, but we were developing a system.  We used to look up the population on the map.  The IGN puts this in tiny figures next to the village name.  Our system went like this:</a:t>
            </a:r>
          </a:p>
        </p:txBody>
      </p:sp>
      <p:sp>
        <p:nvSpPr>
          <p:cNvPr id="44035" name="Text Box 5"/>
          <p:cNvSpPr txBox="1">
            <a:spLocks noChangeArrowheads="1"/>
          </p:cNvSpPr>
          <p:nvPr/>
        </p:nvSpPr>
        <p:spPr bwMode="auto">
          <a:xfrm>
            <a:off x="1600200" y="838200"/>
            <a:ext cx="5867400" cy="1076325"/>
          </a:xfrm>
          <a:prstGeom prst="rect">
            <a:avLst/>
          </a:prstGeom>
          <a:noFill/>
          <a:ln w="9525">
            <a:solidFill>
              <a:schemeClr val="folHlink"/>
            </a:solidFill>
            <a:miter lim="800000"/>
            <a:headEnd/>
            <a:tailEnd/>
          </a:ln>
        </p:spPr>
        <p:txBody>
          <a:bodyPr>
            <a:spAutoFit/>
          </a:bodyPr>
          <a:lstStyle/>
          <a:p>
            <a:pPr algn="ctr">
              <a:spcBef>
                <a:spcPct val="50000"/>
              </a:spcBef>
            </a:pPr>
            <a:r>
              <a:rPr lang="en-US" sz="3200" i="1"/>
              <a:t>A WALK ACROSS FRANCE</a:t>
            </a:r>
            <a:r>
              <a:rPr lang="en-US" sz="3200"/>
              <a:t> by Miles Morland</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9955" name="Group 35"/>
          <p:cNvGraphicFramePr>
            <a:graphicFrameLocks noGrp="1"/>
          </p:cNvGraphicFramePr>
          <p:nvPr>
            <p:ph/>
          </p:nvPr>
        </p:nvGraphicFramePr>
        <p:xfrm>
          <a:off x="914400" y="685800"/>
          <a:ext cx="7315200" cy="5599114"/>
        </p:xfrm>
        <a:graphic>
          <a:graphicData uri="http://schemas.openxmlformats.org/drawingml/2006/table">
            <a:tbl>
              <a:tblPr/>
              <a:tblGrid>
                <a:gridCol w="3200400"/>
                <a:gridCol w="4114800"/>
              </a:tblGrid>
              <a:tr h="7159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Village Population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What to Expect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699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300+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One all-purpose shop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71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500+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Shop and café</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Occasional pharmacy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699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700+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2 shops, 2 restaurants, garage, pharmacy, maison de la presse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699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200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Forget it.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sz="4000" smtClean="0">
                <a:solidFill>
                  <a:srgbClr val="FFFB37"/>
                </a:solidFill>
              </a:rPr>
              <a:t>Tests of Central Place Theory</a:t>
            </a:r>
          </a:p>
        </p:txBody>
      </p:sp>
      <p:sp>
        <p:nvSpPr>
          <p:cNvPr id="46083" name="Rectangle 3"/>
          <p:cNvSpPr>
            <a:spLocks noGrp="1" noChangeArrowheads="1"/>
          </p:cNvSpPr>
          <p:nvPr>
            <p:ph type="body" idx="1"/>
          </p:nvPr>
        </p:nvSpPr>
        <p:spPr/>
        <p:txBody>
          <a:bodyPr/>
          <a:lstStyle/>
          <a:p>
            <a:pPr eaLnBrk="1" hangingPunct="1">
              <a:lnSpc>
                <a:spcPct val="90000"/>
              </a:lnSpc>
            </a:pPr>
            <a:r>
              <a:rPr lang="en-US" sz="2800" smtClean="0"/>
              <a:t>J. E. Brush: The Hierarchy of Central Places in Southwestern Wisconsin</a:t>
            </a:r>
          </a:p>
          <a:p>
            <a:pPr eaLnBrk="1" hangingPunct="1">
              <a:lnSpc>
                <a:spcPct val="90000"/>
              </a:lnSpc>
            </a:pPr>
            <a:r>
              <a:rPr lang="en-US" sz="2800" smtClean="0"/>
              <a:t>B. J. L. Berry, Trading Centers in Haakon County, South Dakota</a:t>
            </a:r>
          </a:p>
          <a:p>
            <a:pPr eaLnBrk="1" hangingPunct="1">
              <a:lnSpc>
                <a:spcPct val="90000"/>
              </a:lnSpc>
            </a:pPr>
            <a:r>
              <a:rPr lang="en-US" sz="2800" smtClean="0"/>
              <a:t>R. C. Mayfield, A Central Place Hierarchy in Northern India</a:t>
            </a:r>
          </a:p>
          <a:p>
            <a:pPr eaLnBrk="1" hangingPunct="1">
              <a:lnSpc>
                <a:spcPct val="90000"/>
              </a:lnSpc>
            </a:pPr>
            <a:r>
              <a:rPr lang="en-US" sz="2800" smtClean="0"/>
              <a:t>Y. Watanabe, The Service Pattern in the Shinjo Basin, Yamagata Prefecture</a:t>
            </a:r>
          </a:p>
          <a:p>
            <a:pPr eaLnBrk="1" hangingPunct="1">
              <a:lnSpc>
                <a:spcPct val="90000"/>
              </a:lnSpc>
            </a:pPr>
            <a:r>
              <a:rPr lang="en-US" sz="2800" smtClean="0"/>
              <a:t>P. Woroby, Functional Ranks and Locational Patterns of Service Centers in Saskatchewan</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1981200"/>
            <a:ext cx="8229600" cy="1143000"/>
          </a:xfrm>
        </p:spPr>
        <p:txBody>
          <a:bodyPr/>
          <a:lstStyle/>
          <a:p>
            <a:pPr eaLnBrk="1" hangingPunct="1"/>
            <a:r>
              <a:rPr lang="en-US" sz="4000" smtClean="0">
                <a:solidFill>
                  <a:schemeClr val="folHlink"/>
                </a:solidFill>
              </a:rPr>
              <a:t>Villages become towns,</a:t>
            </a:r>
            <a:br>
              <a:rPr lang="en-US" sz="4000" smtClean="0">
                <a:solidFill>
                  <a:schemeClr val="folHlink"/>
                </a:solidFill>
              </a:rPr>
            </a:br>
            <a:r>
              <a:rPr lang="en-US" sz="4000" smtClean="0">
                <a:solidFill>
                  <a:schemeClr val="folHlink"/>
                </a:solidFill>
              </a:rPr>
              <a:t>and towns become cities.</a:t>
            </a:r>
          </a:p>
        </p:txBody>
      </p:sp>
      <p:sp>
        <p:nvSpPr>
          <p:cNvPr id="284675" name="Rectangle 3"/>
          <p:cNvSpPr>
            <a:spLocks noChangeArrowheads="1"/>
          </p:cNvSpPr>
          <p:nvPr/>
        </p:nvSpPr>
        <p:spPr bwMode="auto">
          <a:xfrm>
            <a:off x="381000" y="3810000"/>
            <a:ext cx="8229600" cy="838200"/>
          </a:xfrm>
          <a:prstGeom prst="rect">
            <a:avLst/>
          </a:prstGeom>
          <a:noFill/>
          <a:ln w="9525">
            <a:noFill/>
            <a:miter lim="800000"/>
            <a:headEnd/>
            <a:tailEnd/>
          </a:ln>
        </p:spPr>
        <p:txBody>
          <a:bodyPr anchor="ctr"/>
          <a:lstStyle/>
          <a:p>
            <a:pPr algn="ctr"/>
            <a:r>
              <a:rPr lang="en-US" sz="4000"/>
              <a:t>The ‘Tween Places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46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675"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sz="4000" smtClean="0">
                <a:solidFill>
                  <a:schemeClr val="folHlink"/>
                </a:solidFill>
              </a:rPr>
              <a:t>Central Places of</a:t>
            </a:r>
            <a:br>
              <a:rPr lang="en-US" sz="4000" smtClean="0">
                <a:solidFill>
                  <a:schemeClr val="folHlink"/>
                </a:solidFill>
              </a:rPr>
            </a:br>
            <a:r>
              <a:rPr lang="en-US" sz="4000" smtClean="0">
                <a:solidFill>
                  <a:schemeClr val="folHlink"/>
                </a:solidFill>
              </a:rPr>
              <a:t>Intermetropolitan Corridors</a:t>
            </a:r>
          </a:p>
        </p:txBody>
      </p:sp>
      <p:sp>
        <p:nvSpPr>
          <p:cNvPr id="286723" name="Rectangle 3"/>
          <p:cNvSpPr>
            <a:spLocks noGrp="1" noChangeArrowheads="1"/>
          </p:cNvSpPr>
          <p:nvPr>
            <p:ph type="body" idx="1"/>
          </p:nvPr>
        </p:nvSpPr>
        <p:spPr>
          <a:xfrm>
            <a:off x="990600" y="1752600"/>
            <a:ext cx="7391400" cy="4525963"/>
          </a:xfrm>
        </p:spPr>
        <p:txBody>
          <a:bodyPr/>
          <a:lstStyle/>
          <a:p>
            <a:pPr eaLnBrk="1" hangingPunct="1">
              <a:lnSpc>
                <a:spcPct val="90000"/>
              </a:lnSpc>
              <a:buFontTx/>
              <a:buNone/>
            </a:pPr>
            <a:r>
              <a:rPr lang="en-US" smtClean="0"/>
              <a:t>Half-way between Washington and Richmond?</a:t>
            </a:r>
          </a:p>
          <a:p>
            <a:pPr eaLnBrk="1" hangingPunct="1">
              <a:lnSpc>
                <a:spcPct val="90000"/>
              </a:lnSpc>
            </a:pPr>
            <a:r>
              <a:rPr lang="en-US" smtClean="0"/>
              <a:t>Fredericksburg</a:t>
            </a:r>
          </a:p>
          <a:p>
            <a:pPr eaLnBrk="1" hangingPunct="1">
              <a:lnSpc>
                <a:spcPct val="90000"/>
              </a:lnSpc>
              <a:buFontTx/>
              <a:buNone/>
            </a:pPr>
            <a:r>
              <a:rPr lang="en-US" smtClean="0"/>
              <a:t>Half-way between Richmond and Norfolk?</a:t>
            </a:r>
          </a:p>
          <a:p>
            <a:pPr eaLnBrk="1" hangingPunct="1">
              <a:lnSpc>
                <a:spcPct val="90000"/>
              </a:lnSpc>
            </a:pPr>
            <a:r>
              <a:rPr lang="en-US" smtClean="0"/>
              <a:t>Williamsburg</a:t>
            </a:r>
          </a:p>
          <a:p>
            <a:pPr eaLnBrk="1" hangingPunct="1">
              <a:lnSpc>
                <a:spcPct val="90000"/>
              </a:lnSpc>
              <a:buFontTx/>
              <a:buNone/>
            </a:pPr>
            <a:r>
              <a:rPr lang="en-US" smtClean="0"/>
              <a:t>Half-way between Washington and Baltimore?</a:t>
            </a:r>
          </a:p>
          <a:p>
            <a:pPr eaLnBrk="1" hangingPunct="1">
              <a:lnSpc>
                <a:spcPct val="90000"/>
              </a:lnSpc>
            </a:pPr>
            <a:r>
              <a:rPr lang="en-US" smtClean="0"/>
              <a:t>Columbia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7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67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67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672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672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2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304800"/>
            <a:ext cx="8229600" cy="1143000"/>
          </a:xfrm>
        </p:spPr>
        <p:txBody>
          <a:bodyPr/>
          <a:lstStyle/>
          <a:p>
            <a:pPr eaLnBrk="1" hangingPunct="1"/>
            <a:r>
              <a:rPr lang="en-US" sz="3600" smtClean="0">
                <a:solidFill>
                  <a:schemeClr val="folHlink"/>
                </a:solidFill>
              </a:rPr>
              <a:t>Why do we not ever see a perfect central place hierarchy?</a:t>
            </a:r>
          </a:p>
        </p:txBody>
      </p:sp>
      <p:sp>
        <p:nvSpPr>
          <p:cNvPr id="49155" name="Rectangle 3"/>
          <p:cNvSpPr>
            <a:spLocks noGrp="1" noChangeArrowheads="1"/>
          </p:cNvSpPr>
          <p:nvPr>
            <p:ph type="body" idx="1"/>
          </p:nvPr>
        </p:nvSpPr>
        <p:spPr/>
        <p:txBody>
          <a:bodyPr/>
          <a:lstStyle/>
          <a:p>
            <a:pPr eaLnBrk="1" hangingPunct="1">
              <a:lnSpc>
                <a:spcPct val="90000"/>
              </a:lnSpc>
            </a:pPr>
            <a:r>
              <a:rPr lang="en-US" sz="2800" smtClean="0"/>
              <a:t>Physical geography is important!  Topography and hydrography interfere.</a:t>
            </a:r>
          </a:p>
          <a:p>
            <a:pPr eaLnBrk="1" hangingPunct="1">
              <a:lnSpc>
                <a:spcPct val="90000"/>
              </a:lnSpc>
            </a:pPr>
            <a:r>
              <a:rPr lang="en-US" sz="2800" smtClean="0"/>
              <a:t>Consumer behavior is determined by more than economic considerations.</a:t>
            </a:r>
          </a:p>
          <a:p>
            <a:pPr eaLnBrk="1" hangingPunct="1">
              <a:lnSpc>
                <a:spcPct val="90000"/>
              </a:lnSpc>
            </a:pPr>
            <a:r>
              <a:rPr lang="en-US" sz="2800" smtClean="0"/>
              <a:t>The automobile has made long-distance travel popular (cheap and easy).</a:t>
            </a:r>
          </a:p>
          <a:p>
            <a:pPr eaLnBrk="1" hangingPunct="1">
              <a:lnSpc>
                <a:spcPct val="90000"/>
              </a:lnSpc>
            </a:pPr>
            <a:r>
              <a:rPr lang="en-US" sz="2800" smtClean="0"/>
              <a:t>People make multiple-purpose shopping trips, often bypassing the smallest places. </a:t>
            </a:r>
          </a:p>
          <a:p>
            <a:pPr eaLnBrk="1" hangingPunct="1">
              <a:lnSpc>
                <a:spcPct val="90000"/>
              </a:lnSpc>
            </a:pPr>
            <a:r>
              <a:rPr lang="en-US" sz="2800" smtClean="0"/>
              <a:t>The Internet has made it unnecessary to have customers nearby.</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1447800"/>
            <a:ext cx="8229600" cy="1143000"/>
          </a:xfrm>
        </p:spPr>
        <p:txBody>
          <a:bodyPr/>
          <a:lstStyle/>
          <a:p>
            <a:pPr eaLnBrk="1" hangingPunct="1"/>
            <a:r>
              <a:rPr lang="en-US" sz="3600" smtClean="0">
                <a:solidFill>
                  <a:schemeClr val="folHlink"/>
                </a:solidFill>
              </a:rPr>
              <a:t>The Practical Value of</a:t>
            </a:r>
            <a:br>
              <a:rPr lang="en-US" sz="3600" smtClean="0">
                <a:solidFill>
                  <a:schemeClr val="folHlink"/>
                </a:solidFill>
              </a:rPr>
            </a:br>
            <a:r>
              <a:rPr lang="en-US" sz="3600" smtClean="0">
                <a:solidFill>
                  <a:schemeClr val="folHlink"/>
                </a:solidFill>
              </a:rPr>
              <a:t>Central Place Theory</a:t>
            </a:r>
          </a:p>
        </p:txBody>
      </p:sp>
      <p:sp>
        <p:nvSpPr>
          <p:cNvPr id="290821" name="Text Box 5"/>
          <p:cNvSpPr txBox="1">
            <a:spLocks noChangeArrowheads="1"/>
          </p:cNvSpPr>
          <p:nvPr/>
        </p:nvSpPr>
        <p:spPr bwMode="auto">
          <a:xfrm>
            <a:off x="2133600" y="3276600"/>
            <a:ext cx="4800600" cy="1190625"/>
          </a:xfrm>
          <a:prstGeom prst="rect">
            <a:avLst/>
          </a:prstGeom>
          <a:noFill/>
          <a:ln w="9525">
            <a:noFill/>
            <a:miter lim="800000"/>
            <a:headEnd/>
            <a:tailEnd/>
          </a:ln>
        </p:spPr>
        <p:txBody>
          <a:bodyPr>
            <a:spAutoFit/>
          </a:bodyPr>
          <a:lstStyle/>
          <a:p>
            <a:pPr algn="ctr">
              <a:spcBef>
                <a:spcPct val="50000"/>
              </a:spcBef>
            </a:pPr>
            <a:r>
              <a:rPr lang="en-US" sz="3600"/>
              <a:t>Where would you go for ideas, if . . .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08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821"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ctrTitle"/>
          </p:nvPr>
        </p:nvSpPr>
        <p:spPr>
          <a:xfrm>
            <a:off x="457200" y="228600"/>
            <a:ext cx="8305800" cy="1317625"/>
          </a:xfrm>
        </p:spPr>
        <p:txBody>
          <a:bodyPr/>
          <a:lstStyle/>
          <a:p>
            <a:pPr algn="l" eaLnBrk="1" hangingPunct="1"/>
            <a:r>
              <a:rPr lang="en-US" sz="3200" smtClean="0">
                <a:solidFill>
                  <a:srgbClr val="FFFB37"/>
                </a:solidFill>
              </a:rPr>
              <a:t>You were Dutch and needed to settle the newly drained polders of the Zuider Zee? </a:t>
            </a:r>
          </a:p>
        </p:txBody>
      </p:sp>
      <p:sp>
        <p:nvSpPr>
          <p:cNvPr id="292867" name="Rectangle 3"/>
          <p:cNvSpPr>
            <a:spLocks noGrp="1" noChangeArrowheads="1"/>
          </p:cNvSpPr>
          <p:nvPr>
            <p:ph type="subTitle" idx="1"/>
          </p:nvPr>
        </p:nvSpPr>
        <p:spPr>
          <a:xfrm>
            <a:off x="762000" y="1600200"/>
            <a:ext cx="6400800" cy="685800"/>
          </a:xfrm>
        </p:spPr>
        <p:txBody>
          <a:bodyPr/>
          <a:lstStyle/>
          <a:p>
            <a:pPr algn="l" eaLnBrk="1" hangingPunct="1"/>
            <a:r>
              <a:rPr lang="en-US" smtClean="0"/>
              <a:t>Central Place Theory</a:t>
            </a:r>
          </a:p>
        </p:txBody>
      </p:sp>
      <p:sp>
        <p:nvSpPr>
          <p:cNvPr id="292868" name="Rectangle 4"/>
          <p:cNvSpPr>
            <a:spLocks noChangeArrowheads="1"/>
          </p:cNvSpPr>
          <p:nvPr/>
        </p:nvSpPr>
        <p:spPr bwMode="auto">
          <a:xfrm>
            <a:off x="533400" y="4495800"/>
            <a:ext cx="8305800" cy="1470025"/>
          </a:xfrm>
          <a:prstGeom prst="rect">
            <a:avLst/>
          </a:prstGeom>
          <a:noFill/>
          <a:ln w="9525">
            <a:noFill/>
            <a:miter lim="800000"/>
            <a:headEnd/>
            <a:tailEnd/>
          </a:ln>
        </p:spPr>
        <p:txBody>
          <a:bodyPr anchor="ctr"/>
          <a:lstStyle/>
          <a:p>
            <a:r>
              <a:rPr lang="en-US" sz="3200">
                <a:solidFill>
                  <a:srgbClr val="FFFB37"/>
                </a:solidFill>
              </a:rPr>
              <a:t>You were an archaeologist and wanted to know where to dig next?</a:t>
            </a:r>
          </a:p>
        </p:txBody>
      </p:sp>
      <p:sp>
        <p:nvSpPr>
          <p:cNvPr id="292869" name="Rectangle 5"/>
          <p:cNvSpPr>
            <a:spLocks noChangeArrowheads="1"/>
          </p:cNvSpPr>
          <p:nvPr/>
        </p:nvSpPr>
        <p:spPr bwMode="auto">
          <a:xfrm>
            <a:off x="533400" y="2362200"/>
            <a:ext cx="8305800" cy="1470025"/>
          </a:xfrm>
          <a:prstGeom prst="rect">
            <a:avLst/>
          </a:prstGeom>
          <a:noFill/>
          <a:ln w="9525">
            <a:noFill/>
            <a:miter lim="800000"/>
            <a:headEnd/>
            <a:tailEnd/>
          </a:ln>
        </p:spPr>
        <p:txBody>
          <a:bodyPr anchor="ctr"/>
          <a:lstStyle/>
          <a:p>
            <a:r>
              <a:rPr lang="en-US" sz="3200">
                <a:solidFill>
                  <a:srgbClr val="FFFB37"/>
                </a:solidFill>
              </a:rPr>
              <a:t>You were Brazilian and needed to settle people on the Amazon frontier?</a:t>
            </a:r>
          </a:p>
        </p:txBody>
      </p:sp>
      <p:sp>
        <p:nvSpPr>
          <p:cNvPr id="292870" name="Rectangle 6"/>
          <p:cNvSpPr>
            <a:spLocks noChangeArrowheads="1"/>
          </p:cNvSpPr>
          <p:nvPr/>
        </p:nvSpPr>
        <p:spPr bwMode="auto">
          <a:xfrm>
            <a:off x="838200" y="3810000"/>
            <a:ext cx="6400800" cy="685800"/>
          </a:xfrm>
          <a:prstGeom prst="rect">
            <a:avLst/>
          </a:prstGeom>
          <a:noFill/>
          <a:ln w="9525">
            <a:noFill/>
            <a:miter lim="800000"/>
            <a:headEnd/>
            <a:tailEnd/>
          </a:ln>
        </p:spPr>
        <p:txBody>
          <a:bodyPr/>
          <a:lstStyle/>
          <a:p>
            <a:pPr>
              <a:spcBef>
                <a:spcPct val="20000"/>
              </a:spcBef>
            </a:pPr>
            <a:r>
              <a:rPr lang="en-US" sz="3200"/>
              <a:t>Central Place Theory</a:t>
            </a:r>
          </a:p>
        </p:txBody>
      </p:sp>
      <p:sp>
        <p:nvSpPr>
          <p:cNvPr id="292871" name="Rectangle 7"/>
          <p:cNvSpPr>
            <a:spLocks noChangeArrowheads="1"/>
          </p:cNvSpPr>
          <p:nvPr/>
        </p:nvSpPr>
        <p:spPr bwMode="auto">
          <a:xfrm>
            <a:off x="838200" y="5867400"/>
            <a:ext cx="6400800" cy="685800"/>
          </a:xfrm>
          <a:prstGeom prst="rect">
            <a:avLst/>
          </a:prstGeom>
          <a:noFill/>
          <a:ln w="9525">
            <a:noFill/>
            <a:miter lim="800000"/>
            <a:headEnd/>
            <a:tailEnd/>
          </a:ln>
        </p:spPr>
        <p:txBody>
          <a:bodyPr/>
          <a:lstStyle/>
          <a:p>
            <a:pPr>
              <a:spcBef>
                <a:spcPct val="20000"/>
              </a:spcBef>
            </a:pPr>
            <a:r>
              <a:rPr lang="en-US" sz="3200"/>
              <a:t>Central Place Theory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28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286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287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2868">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287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867"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4"/>
          <p:cNvSpPr>
            <a:spLocks noGrp="1" noChangeArrowheads="1"/>
          </p:cNvSpPr>
          <p:nvPr>
            <p:ph type="title"/>
          </p:nvPr>
        </p:nvSpPr>
        <p:spPr/>
        <p:txBody>
          <a:bodyPr/>
          <a:lstStyle/>
          <a:p>
            <a:pPr eaLnBrk="1" hangingPunct="1"/>
            <a:r>
              <a:rPr lang="en-US" sz="4000" smtClean="0">
                <a:solidFill>
                  <a:schemeClr val="folHlink"/>
                </a:solidFill>
              </a:rPr>
              <a:t>How could central place theory help you to choose a location for:</a:t>
            </a:r>
          </a:p>
        </p:txBody>
      </p:sp>
      <p:sp>
        <p:nvSpPr>
          <p:cNvPr id="52227" name="Rectangle 5"/>
          <p:cNvSpPr>
            <a:spLocks noGrp="1" noChangeArrowheads="1"/>
          </p:cNvSpPr>
          <p:nvPr>
            <p:ph type="body" sz="half" idx="1"/>
          </p:nvPr>
        </p:nvSpPr>
        <p:spPr>
          <a:xfrm>
            <a:off x="152400" y="1676400"/>
            <a:ext cx="4724400" cy="4419600"/>
          </a:xfrm>
        </p:spPr>
        <p:txBody>
          <a:bodyPr/>
          <a:lstStyle/>
          <a:p>
            <a:pPr eaLnBrk="1" hangingPunct="1"/>
            <a:r>
              <a:rPr lang="en-US" sz="3200" smtClean="0"/>
              <a:t>A new hospital?</a:t>
            </a:r>
          </a:p>
          <a:p>
            <a:pPr eaLnBrk="1" hangingPunct="1"/>
            <a:r>
              <a:rPr lang="en-US" sz="3200" smtClean="0"/>
              <a:t>A new high school?</a:t>
            </a:r>
          </a:p>
          <a:p>
            <a:pPr eaLnBrk="1" hangingPunct="1"/>
            <a:r>
              <a:rPr lang="en-US" sz="3200" smtClean="0"/>
              <a:t>A new mall?</a:t>
            </a:r>
          </a:p>
          <a:p>
            <a:pPr eaLnBrk="1" hangingPunct="1"/>
            <a:r>
              <a:rPr lang="en-US" sz="3200" smtClean="0"/>
              <a:t>A new café?</a:t>
            </a:r>
          </a:p>
          <a:p>
            <a:pPr eaLnBrk="1" hangingPunct="1"/>
            <a:r>
              <a:rPr lang="en-US" sz="3200" smtClean="0"/>
              <a:t>A new grocery store?</a:t>
            </a:r>
          </a:p>
          <a:p>
            <a:pPr eaLnBrk="1" hangingPunct="1"/>
            <a:r>
              <a:rPr lang="en-US" sz="3200" smtClean="0"/>
              <a:t>A new Starbucks?</a:t>
            </a:r>
          </a:p>
          <a:p>
            <a:pPr eaLnBrk="1" hangingPunct="1"/>
            <a:r>
              <a:rPr lang="en-US" sz="3200" smtClean="0"/>
              <a:t>A new McDonalds?</a:t>
            </a:r>
          </a:p>
          <a:p>
            <a:pPr eaLnBrk="1" hangingPunct="1"/>
            <a:r>
              <a:rPr lang="en-US" sz="3200" smtClean="0"/>
              <a:t>A new baseball team?</a:t>
            </a:r>
          </a:p>
        </p:txBody>
      </p:sp>
      <p:pic>
        <p:nvPicPr>
          <p:cNvPr id="52228" name="Picture 7" descr="hexagons R"/>
          <p:cNvPicPr>
            <a:picLocks noChangeAspect="1" noChangeArrowheads="1"/>
          </p:cNvPicPr>
          <p:nvPr/>
        </p:nvPicPr>
        <p:blipFill>
          <a:blip r:embed="rId3" cstate="print"/>
          <a:srcRect/>
          <a:stretch>
            <a:fillRect/>
          </a:stretch>
        </p:blipFill>
        <p:spPr bwMode="auto">
          <a:xfrm>
            <a:off x="4953000" y="1752600"/>
            <a:ext cx="3168650" cy="4435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Public Services</a:t>
            </a:r>
            <a:endParaRPr lang="en-US" dirty="0"/>
          </a:p>
        </p:txBody>
      </p:sp>
      <p:sp>
        <p:nvSpPr>
          <p:cNvPr id="3" name="Content Placeholder 2"/>
          <p:cNvSpPr>
            <a:spLocks noGrp="1"/>
          </p:cNvSpPr>
          <p:nvPr>
            <p:ph idx="1"/>
          </p:nvPr>
        </p:nvSpPr>
        <p:spPr>
          <a:xfrm>
            <a:off x="152400" y="1600200"/>
            <a:ext cx="8229600" cy="4525963"/>
          </a:xfrm>
          <a:solidFill>
            <a:srgbClr val="2E1425"/>
          </a:solidFill>
        </p:spPr>
        <p:txBody>
          <a:bodyPr/>
          <a:lstStyle/>
          <a:p>
            <a:r>
              <a:rPr lang="en-US" dirty="0" smtClean="0"/>
              <a:t>Services offered by governments to provide security and protection for citizens and businesses</a:t>
            </a:r>
          </a:p>
          <a:p>
            <a:pPr lvl="1"/>
            <a:r>
              <a:rPr lang="en-US" dirty="0" smtClean="0"/>
              <a:t>Examples: Public education, Military, Politicians, and anyone else paid by the government</a:t>
            </a:r>
            <a:endParaRPr lang="en-US" dirty="0"/>
          </a:p>
        </p:txBody>
      </p:sp>
      <p:pic>
        <p:nvPicPr>
          <p:cNvPr id="19458" name="Picture 2" descr="http://ethics.bondwaresite.com/photos/public-education.jpg"/>
          <p:cNvPicPr>
            <a:picLocks noChangeAspect="1" noChangeArrowheads="1"/>
          </p:cNvPicPr>
          <p:nvPr/>
        </p:nvPicPr>
        <p:blipFill>
          <a:blip r:embed="rId3" cstate="print"/>
          <a:srcRect/>
          <a:stretch>
            <a:fillRect/>
          </a:stretch>
        </p:blipFill>
        <p:spPr bwMode="auto">
          <a:xfrm>
            <a:off x="914400" y="4953000"/>
            <a:ext cx="3305175" cy="1733550"/>
          </a:xfrm>
          <a:prstGeom prst="rect">
            <a:avLst/>
          </a:prstGeom>
          <a:noFill/>
        </p:spPr>
      </p:pic>
      <p:pic>
        <p:nvPicPr>
          <p:cNvPr id="19460" name="Picture 4" descr="http://maquilon.com/pictures/politicians.jpg"/>
          <p:cNvPicPr>
            <a:picLocks noChangeAspect="1" noChangeArrowheads="1"/>
          </p:cNvPicPr>
          <p:nvPr/>
        </p:nvPicPr>
        <p:blipFill>
          <a:blip r:embed="rId4" cstate="print"/>
          <a:srcRect/>
          <a:stretch>
            <a:fillRect/>
          </a:stretch>
        </p:blipFill>
        <p:spPr bwMode="auto">
          <a:xfrm>
            <a:off x="2924175" y="4343400"/>
            <a:ext cx="4695825" cy="1628775"/>
          </a:xfrm>
          <a:prstGeom prst="rect">
            <a:avLst/>
          </a:prstGeom>
          <a:noFill/>
        </p:spPr>
      </p:pic>
      <p:pic>
        <p:nvPicPr>
          <p:cNvPr id="19462" name="Picture 6" descr="http://www.gses.l-3com.com/careers/images/featured_transitioningMilitary.jpg"/>
          <p:cNvPicPr>
            <a:picLocks noChangeAspect="1" noChangeArrowheads="1"/>
          </p:cNvPicPr>
          <p:nvPr/>
        </p:nvPicPr>
        <p:blipFill>
          <a:blip r:embed="rId5" cstate="print"/>
          <a:srcRect/>
          <a:stretch>
            <a:fillRect/>
          </a:stretch>
        </p:blipFill>
        <p:spPr bwMode="auto">
          <a:xfrm>
            <a:off x="7362825" y="2638425"/>
            <a:ext cx="1552575" cy="18573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ChangeArrowheads="1"/>
          </p:cNvSpPr>
          <p:nvPr/>
        </p:nvSpPr>
        <p:spPr bwMode="auto">
          <a:xfrm>
            <a:off x="4495800" y="6465888"/>
            <a:ext cx="4560888" cy="304800"/>
          </a:xfrm>
          <a:prstGeom prst="rect">
            <a:avLst/>
          </a:prstGeom>
          <a:noFill/>
          <a:ln w="9525">
            <a:noFill/>
            <a:miter lim="800000"/>
            <a:headEnd/>
            <a:tailEnd/>
          </a:ln>
        </p:spPr>
        <p:txBody>
          <a:bodyPr anchor="b"/>
          <a:lstStyle/>
          <a:p>
            <a:pPr algn="r"/>
            <a:r>
              <a:rPr lang="en-US" sz="1800"/>
              <a:t>Online Activity</a:t>
            </a:r>
          </a:p>
        </p:txBody>
      </p:sp>
      <p:pic>
        <p:nvPicPr>
          <p:cNvPr id="53251" name="Picture 5" descr="scrn-capt_Ch09Act2_start_v02"/>
          <p:cNvPicPr>
            <a:picLocks noChangeAspect="1" noChangeArrowheads="1"/>
          </p:cNvPicPr>
          <p:nvPr/>
        </p:nvPicPr>
        <p:blipFill>
          <a:blip r:embed="rId2" cstate="print"/>
          <a:srcRect/>
          <a:stretch>
            <a:fillRect/>
          </a:stretch>
        </p:blipFill>
        <p:spPr bwMode="auto">
          <a:xfrm>
            <a:off x="533400" y="1447800"/>
            <a:ext cx="8364538" cy="4872038"/>
          </a:xfrm>
          <a:prstGeom prst="rect">
            <a:avLst/>
          </a:prstGeom>
          <a:noFill/>
          <a:ln w="19050">
            <a:solidFill>
              <a:schemeClr val="tx1"/>
            </a:solidFill>
            <a:miter lim="800000"/>
            <a:headEnd/>
            <a:tailEnd/>
          </a:ln>
        </p:spPr>
      </p:pic>
      <p:sp>
        <p:nvSpPr>
          <p:cNvPr id="53252" name="Title 3"/>
          <p:cNvSpPr>
            <a:spLocks noGrp="1"/>
          </p:cNvSpPr>
          <p:nvPr>
            <p:ph type="title"/>
          </p:nvPr>
        </p:nvSpPr>
        <p:spPr/>
        <p:txBody>
          <a:bodyPr/>
          <a:lstStyle/>
          <a:p>
            <a:r>
              <a:rPr lang="en-US" smtClean="0"/>
              <a:t>HGIA Kuby Chapter 9</a:t>
            </a:r>
          </a:p>
        </p:txBody>
      </p:sp>
    </p:spTree>
  </p:cSld>
  <p:clrMapOvr>
    <a:masterClrMapping/>
  </p:clrMapOvr>
  <p:transition>
    <p:dissolv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4"/>
          <p:cNvPicPr>
            <a:picLocks noChangeAspect="1" noChangeArrowheads="1"/>
          </p:cNvPicPr>
          <p:nvPr/>
        </p:nvPicPr>
        <p:blipFill>
          <a:blip r:embed="rId2" cstate="print"/>
          <a:srcRect b="14085"/>
          <a:stretch>
            <a:fillRect/>
          </a:stretch>
        </p:blipFill>
        <p:spPr bwMode="auto">
          <a:xfrm>
            <a:off x="838200" y="1600200"/>
            <a:ext cx="7543800" cy="4860925"/>
          </a:xfrm>
          <a:prstGeom prst="rect">
            <a:avLst/>
          </a:prstGeom>
          <a:noFill/>
          <a:ln w="9525">
            <a:noFill/>
            <a:miter lim="800000"/>
            <a:headEnd/>
            <a:tailEnd/>
          </a:ln>
        </p:spPr>
      </p:pic>
      <p:sp>
        <p:nvSpPr>
          <p:cNvPr id="54275" name="Title 2"/>
          <p:cNvSpPr>
            <a:spLocks noGrp="1"/>
          </p:cNvSpPr>
          <p:nvPr>
            <p:ph type="title"/>
          </p:nvPr>
        </p:nvSpPr>
        <p:spPr/>
        <p:txBody>
          <a:bodyPr/>
          <a:lstStyle/>
          <a:p>
            <a:r>
              <a:rPr lang="en-US" smtClean="0"/>
              <a:t>Basic CPT with my students…</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4"/>
          <p:cNvSpPr>
            <a:spLocks noChangeArrowheads="1"/>
          </p:cNvSpPr>
          <p:nvPr/>
        </p:nvSpPr>
        <p:spPr bwMode="auto">
          <a:xfrm>
            <a:off x="381000" y="823913"/>
            <a:ext cx="8001000" cy="5216525"/>
          </a:xfrm>
          <a:prstGeom prst="rect">
            <a:avLst/>
          </a:prstGeom>
          <a:noFill/>
          <a:ln w="9525">
            <a:noFill/>
            <a:miter lim="800000"/>
            <a:headEnd/>
            <a:tailEnd/>
          </a:ln>
        </p:spPr>
        <p:txBody>
          <a:bodyPr anchor="ctr">
            <a:spAutoFit/>
          </a:bodyPr>
          <a:lstStyle/>
          <a:p>
            <a:pPr algn="ctr">
              <a:tabLst>
                <a:tab pos="457200" algn="l"/>
              </a:tabLst>
            </a:pPr>
            <a:r>
              <a:rPr lang="en-US"/>
              <a:t>Choose three close-together (within 150 miles) towns: the one your school is located in (Danbury) and two others (Hartford) (Providence) so that the relative sizes are at least 1:5:25 (each town is at least or close to five times the size of the next). Then ask the question (next slide) Which towns would be likely to have a…</a:t>
            </a:r>
          </a:p>
          <a:p>
            <a:pPr algn="ctr">
              <a:tabLst>
                <a:tab pos="457200" algn="l"/>
              </a:tabLst>
            </a:pPr>
            <a:r>
              <a:rPr lang="en-US"/>
              <a:t>The examples should lead you to the "obvious" answer that the more specialized services will be located in the larger city, while the basic services will be found in every town. How do the concepts of threshold and range relate to these examples?</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4"/>
          <p:cNvSpPr>
            <a:spLocks noChangeArrowheads="1"/>
          </p:cNvSpPr>
          <p:nvPr/>
        </p:nvSpPr>
        <p:spPr bwMode="auto">
          <a:xfrm>
            <a:off x="0" y="152400"/>
            <a:ext cx="8382000" cy="1311275"/>
          </a:xfrm>
          <a:prstGeom prst="rect">
            <a:avLst/>
          </a:prstGeom>
          <a:noFill/>
          <a:ln w="9525">
            <a:noFill/>
            <a:miter lim="800000"/>
            <a:headEnd/>
            <a:tailEnd/>
          </a:ln>
        </p:spPr>
        <p:txBody>
          <a:bodyPr>
            <a:spAutoFit/>
          </a:bodyPr>
          <a:lstStyle/>
          <a:p>
            <a:r>
              <a:rPr lang="en-US" sz="2000"/>
              <a:t>Bethel, Population: 18,000</a:t>
            </a:r>
          </a:p>
          <a:p>
            <a:r>
              <a:rPr lang="en-US" sz="2000"/>
              <a:t>Danbury, Population: 75,000</a:t>
            </a:r>
          </a:p>
          <a:p>
            <a:r>
              <a:rPr lang="en-US" sz="2000"/>
              <a:t>Boston, Population: 600,000</a:t>
            </a:r>
          </a:p>
          <a:p>
            <a:r>
              <a:rPr lang="en-US" sz="2000"/>
              <a:t>Which towns would be likely to have a...</a:t>
            </a:r>
          </a:p>
        </p:txBody>
      </p:sp>
      <p:sp>
        <p:nvSpPr>
          <p:cNvPr id="56323" name="Rectangle 5"/>
          <p:cNvSpPr>
            <a:spLocks noChangeArrowheads="1"/>
          </p:cNvSpPr>
          <p:nvPr/>
        </p:nvSpPr>
        <p:spPr bwMode="auto">
          <a:xfrm>
            <a:off x="152400" y="1600200"/>
            <a:ext cx="8534400" cy="4968875"/>
          </a:xfrm>
          <a:prstGeom prst="rect">
            <a:avLst/>
          </a:prstGeom>
          <a:noFill/>
          <a:ln w="9525">
            <a:noFill/>
            <a:miter lim="800000"/>
            <a:headEnd/>
            <a:tailEnd/>
          </a:ln>
        </p:spPr>
        <p:txBody>
          <a:bodyPr>
            <a:spAutoFit/>
          </a:bodyPr>
          <a:lstStyle/>
          <a:p>
            <a:r>
              <a:rPr lang="en-US" sz="2000"/>
              <a:t>gas station? </a:t>
            </a:r>
          </a:p>
          <a:p>
            <a:r>
              <a:rPr lang="en-US" sz="2000"/>
              <a:t>fast-food restaurant?</a:t>
            </a:r>
          </a:p>
          <a:p>
            <a:r>
              <a:rPr lang="en-US" sz="2000"/>
              <a:t>general practitioner?</a:t>
            </a:r>
          </a:p>
          <a:p>
            <a:r>
              <a:rPr lang="en-US" sz="2000"/>
              <a:t>shopping center?</a:t>
            </a:r>
          </a:p>
          <a:p>
            <a:r>
              <a:rPr lang="en-US" sz="2000"/>
              <a:t>Pizzeria</a:t>
            </a:r>
          </a:p>
          <a:p>
            <a:r>
              <a:rPr lang="en-US" sz="2000"/>
              <a:t>shopping mall?</a:t>
            </a:r>
          </a:p>
          <a:p>
            <a:r>
              <a:rPr lang="en-US" sz="2000"/>
              <a:t>movie theater?</a:t>
            </a:r>
          </a:p>
          <a:p>
            <a:r>
              <a:rPr lang="en-US" sz="2000"/>
              <a:t>theater for plays or performances?</a:t>
            </a:r>
          </a:p>
          <a:p>
            <a:r>
              <a:rPr lang="en-US" sz="2000"/>
              <a:t>professional piano tuner?</a:t>
            </a:r>
          </a:p>
          <a:p>
            <a:r>
              <a:rPr lang="en-US" sz="2000"/>
              <a:t>lawyer for traffic court?</a:t>
            </a:r>
          </a:p>
          <a:p>
            <a:r>
              <a:rPr lang="en-US" sz="2000"/>
              <a:t>neurosurgeon?</a:t>
            </a:r>
          </a:p>
          <a:p>
            <a:r>
              <a:rPr lang="en-US" sz="2000"/>
              <a:t>thrift store?</a:t>
            </a:r>
          </a:p>
          <a:p>
            <a:r>
              <a:rPr lang="en-US" sz="2000"/>
              <a:t>lawyer for international litigation?</a:t>
            </a:r>
          </a:p>
          <a:p>
            <a:r>
              <a:rPr lang="en-US" sz="2000"/>
              <a:t>luxury fashion shop (e.g., Fendi, Prada, Versace)?</a:t>
            </a:r>
          </a:p>
          <a:p>
            <a:r>
              <a:rPr lang="en-US" sz="2000"/>
              <a:t>Professional sports stadium, arena, etc…</a:t>
            </a:r>
          </a:p>
          <a:p>
            <a:r>
              <a:rPr lang="en-US" sz="2000"/>
              <a:t>Etc…</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Box 1"/>
          <p:cNvSpPr txBox="1">
            <a:spLocks noChangeArrowheads="1"/>
          </p:cNvSpPr>
          <p:nvPr/>
        </p:nvSpPr>
        <p:spPr bwMode="auto">
          <a:xfrm>
            <a:off x="990600" y="3048000"/>
            <a:ext cx="5268913" cy="830263"/>
          </a:xfrm>
          <a:prstGeom prst="rect">
            <a:avLst/>
          </a:prstGeom>
          <a:noFill/>
          <a:ln w="9525">
            <a:noFill/>
            <a:miter lim="800000"/>
            <a:headEnd/>
            <a:tailEnd/>
          </a:ln>
        </p:spPr>
        <p:txBody>
          <a:bodyPr wrap="none">
            <a:spAutoFit/>
          </a:bodyPr>
          <a:lstStyle/>
          <a:p>
            <a:r>
              <a:rPr lang="en-US" sz="4800"/>
              <a:t>So to Summarize</a:t>
            </a:r>
            <a:r>
              <a:rPr lang="en-US"/>
              <a:t>…</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4"/>
          <p:cNvSpPr>
            <a:spLocks noChangeArrowheads="1"/>
          </p:cNvSpPr>
          <p:nvPr/>
        </p:nvSpPr>
        <p:spPr bwMode="auto">
          <a:xfrm>
            <a:off x="228600" y="304800"/>
            <a:ext cx="8610600" cy="6124575"/>
          </a:xfrm>
          <a:prstGeom prst="rect">
            <a:avLst/>
          </a:prstGeom>
          <a:noFill/>
          <a:ln w="9525">
            <a:noFill/>
            <a:miter lim="800000"/>
            <a:headEnd/>
            <a:tailEnd/>
          </a:ln>
          <a:effectLst/>
        </p:spPr>
        <p:txBody>
          <a:bodyPr>
            <a:spAutoFit/>
          </a:bodyPr>
          <a:lstStyle/>
          <a:p>
            <a:pPr>
              <a:defRPr/>
            </a:pPr>
            <a:r>
              <a:rPr lang="en-US" b="1" dirty="0">
                <a:effectLst>
                  <a:outerShdw blurRad="38100" dist="38100" dir="2700000" algn="tl">
                    <a:srgbClr val="000000"/>
                  </a:outerShdw>
                </a:effectLst>
              </a:rPr>
              <a:t>In order to determine level of a central place, you must rank all goods and services according to their thresholds and ranges.</a:t>
            </a:r>
          </a:p>
          <a:p>
            <a:pPr>
              <a:defRPr/>
            </a:pPr>
            <a:r>
              <a:rPr lang="en-US" b="1" dirty="0">
                <a:effectLst>
                  <a:outerShdw blurRad="38100" dist="38100" dir="2700000" algn="tl">
                    <a:srgbClr val="000000"/>
                  </a:outerShdw>
                </a:effectLst>
              </a:rPr>
              <a:t>     Threshold  – minimum level of demand needed that will allow a firm to stay in business (minimum level of sales, minimum population.</a:t>
            </a:r>
          </a:p>
          <a:p>
            <a:pPr>
              <a:defRPr/>
            </a:pPr>
            <a:r>
              <a:rPr lang="en-US" b="1" dirty="0">
                <a:effectLst>
                  <a:outerShdw blurRad="38100" dist="38100" dir="2700000" algn="tl">
                    <a:srgbClr val="000000"/>
                  </a:outerShdw>
                </a:effectLst>
              </a:rPr>
              <a:t>     Range – average maximum distance people are willing to travel to purchase a good.</a:t>
            </a:r>
          </a:p>
          <a:p>
            <a:pPr>
              <a:defRPr/>
            </a:pPr>
            <a:r>
              <a:rPr lang="en-US" b="1" dirty="0">
                <a:effectLst>
                  <a:outerShdw blurRad="38100" dist="38100" dir="2700000" algn="tl">
                    <a:srgbClr val="000000"/>
                  </a:outerShdw>
                </a:effectLst>
              </a:rPr>
              <a:t>Threshold and range vary for each good and service.</a:t>
            </a:r>
          </a:p>
          <a:p>
            <a:pPr>
              <a:defRPr/>
            </a:pPr>
            <a:r>
              <a:rPr lang="en-US" b="1" dirty="0">
                <a:effectLst>
                  <a:outerShdw blurRad="38100" dist="38100" dir="2700000" algn="tl">
                    <a:srgbClr val="000000"/>
                  </a:outerShdw>
                </a:effectLst>
              </a:rPr>
              <a:t>Central places of a given level provide not only goods and services that are specific to its level, but also all other goods and services that lower order centers provide.</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81000"/>
            <a:ext cx="8458200" cy="5694363"/>
          </a:xfrm>
          <a:prstGeom prst="rect">
            <a:avLst/>
          </a:prstGeom>
        </p:spPr>
        <p:txBody>
          <a:bodyPr>
            <a:spAutoFit/>
          </a:bodyPr>
          <a:lstStyle/>
          <a:p>
            <a:pPr>
              <a:defRPr/>
            </a:pPr>
            <a:r>
              <a:rPr lang="en-US" b="1" dirty="0">
                <a:effectLst>
                  <a:outerShdw blurRad="38100" dist="38100" dir="2700000" algn="tl">
                    <a:srgbClr val="000000"/>
                  </a:outerShdw>
                </a:effectLst>
              </a:rPr>
              <a:t>Threshold influences the number and relative location of producers. </a:t>
            </a:r>
          </a:p>
          <a:p>
            <a:pPr>
              <a:defRPr/>
            </a:pPr>
            <a:r>
              <a:rPr lang="en-US" b="1" dirty="0">
                <a:effectLst>
                  <a:outerShdw blurRad="38100" dist="38100" dir="2700000" algn="tl">
                    <a:srgbClr val="000000"/>
                  </a:outerShdw>
                </a:effectLst>
              </a:rPr>
              <a:t>High-order goods are available only at a few locations. They are expensive and purchased infrequently.</a:t>
            </a:r>
          </a:p>
          <a:p>
            <a:pPr>
              <a:defRPr/>
            </a:pPr>
            <a:r>
              <a:rPr lang="en-US" b="1" dirty="0">
                <a:effectLst>
                  <a:outerShdw blurRad="38100" dist="38100" dir="2700000" algn="tl">
                    <a:srgbClr val="000000"/>
                  </a:outerShdw>
                </a:effectLst>
              </a:rPr>
              <a:t>They have a high threshold and wide ranges.</a:t>
            </a:r>
          </a:p>
          <a:p>
            <a:pPr>
              <a:defRPr/>
            </a:pPr>
            <a:r>
              <a:rPr lang="en-US" b="1" dirty="0">
                <a:effectLst>
                  <a:outerShdw blurRad="38100" dist="38100" dir="2700000" algn="tl">
                    <a:srgbClr val="000000"/>
                  </a:outerShdw>
                </a:effectLst>
              </a:rPr>
              <a:t>Low order goods provided by a large number of locations. They are relatively cheap and purchased frequently. </a:t>
            </a:r>
          </a:p>
          <a:p>
            <a:pPr>
              <a:defRPr/>
            </a:pPr>
            <a:r>
              <a:rPr lang="en-US" b="1" dirty="0">
                <a:effectLst>
                  <a:outerShdw blurRad="38100" dist="38100" dir="2700000" algn="tl">
                    <a:srgbClr val="000000"/>
                  </a:outerShdw>
                </a:effectLst>
              </a:rPr>
              <a:t>For any market, the most effective system of marketing region will be a hexagonal lattice.</a:t>
            </a:r>
          </a:p>
          <a:p>
            <a:pPr>
              <a:defRPr/>
            </a:pPr>
            <a:r>
              <a:rPr lang="en-US" b="1" dirty="0">
                <a:effectLst>
                  <a:outerShdw blurRad="38100" dist="38100" dir="2700000" algn="tl">
                    <a:srgbClr val="000000"/>
                  </a:outerShdw>
                </a:effectLst>
              </a:rPr>
              <a:t>Completely covers an area without overlaps or unserved areas</a:t>
            </a:r>
            <a:r>
              <a:rPr lang="en-US" dirty="0"/>
              <a:t>.</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4" descr="aa682 A"/>
          <p:cNvPicPr>
            <a:picLocks noChangeAspect="1" noChangeArrowheads="1"/>
          </p:cNvPicPr>
          <p:nvPr/>
        </p:nvPicPr>
        <p:blipFill>
          <a:blip r:embed="rId2" cstate="print"/>
          <a:srcRect/>
          <a:stretch>
            <a:fillRect/>
          </a:stretch>
        </p:blipFill>
        <p:spPr bwMode="auto">
          <a:xfrm>
            <a:off x="1066800" y="0"/>
            <a:ext cx="7162800" cy="6899275"/>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457200" y="457200"/>
            <a:ext cx="8229600" cy="1143000"/>
          </a:xfrm>
        </p:spPr>
        <p:txBody>
          <a:bodyPr/>
          <a:lstStyle/>
          <a:p>
            <a:pPr eaLnBrk="1" hangingPunct="1"/>
            <a:r>
              <a:rPr lang="en-US" sz="4000" dirty="0" smtClean="0">
                <a:solidFill>
                  <a:srgbClr val="FFFB37"/>
                </a:solidFill>
              </a:rPr>
              <a:t>Central </a:t>
            </a:r>
            <a:r>
              <a:rPr lang="en-US" sz="4000" dirty="0" smtClean="0">
                <a:solidFill>
                  <a:srgbClr val="FFFB37"/>
                </a:solidFill>
              </a:rPr>
              <a:t>Places</a:t>
            </a:r>
            <a:r>
              <a:rPr lang="en-US" sz="4000" dirty="0" smtClean="0">
                <a:solidFill>
                  <a:srgbClr val="FFFB37"/>
                </a:solidFill>
              </a:rPr>
              <a:t> </a:t>
            </a:r>
            <a:r>
              <a:rPr lang="en-US" sz="4000" dirty="0" smtClean="0">
                <a:solidFill>
                  <a:srgbClr val="FFFB37"/>
                </a:solidFill>
              </a:rPr>
              <a:t>Theory </a:t>
            </a:r>
            <a:r>
              <a:rPr lang="en-US" sz="4000" dirty="0" smtClean="0">
                <a:solidFill>
                  <a:srgbClr val="FFFB37"/>
                </a:solidFill>
              </a:rPr>
              <a:t>and Applications</a:t>
            </a:r>
          </a:p>
        </p:txBody>
      </p:sp>
      <p:pic>
        <p:nvPicPr>
          <p:cNvPr id="2052" name="Picture 9" descr="F:\NCGE San Juan\hexagons L.jpg"/>
          <p:cNvPicPr>
            <a:picLocks noChangeAspect="1" noChangeArrowheads="1"/>
          </p:cNvPicPr>
          <p:nvPr/>
        </p:nvPicPr>
        <p:blipFill>
          <a:blip r:embed="rId3" cstate="print"/>
          <a:srcRect/>
          <a:stretch>
            <a:fillRect/>
          </a:stretch>
        </p:blipFill>
        <p:spPr bwMode="auto">
          <a:xfrm>
            <a:off x="5791200" y="1828800"/>
            <a:ext cx="2667000" cy="2667000"/>
          </a:xfrm>
          <a:prstGeom prst="rect">
            <a:avLst/>
          </a:prstGeom>
          <a:noFill/>
          <a:ln w="9525">
            <a:noFill/>
            <a:miter lim="800000"/>
            <a:headEnd/>
            <a:tailEnd/>
          </a:ln>
        </p:spPr>
      </p:pic>
      <p:sp>
        <p:nvSpPr>
          <p:cNvPr id="5" name="TextBox 4"/>
          <p:cNvSpPr txBox="1"/>
          <p:nvPr/>
        </p:nvSpPr>
        <p:spPr>
          <a:xfrm>
            <a:off x="2438400" y="5791200"/>
            <a:ext cx="4648200" cy="523220"/>
          </a:xfrm>
          <a:prstGeom prst="rect">
            <a:avLst/>
          </a:prstGeom>
          <a:noFill/>
        </p:spPr>
        <p:txBody>
          <a:bodyPr wrap="square" rtlCol="0">
            <a:spAutoFit/>
          </a:bodyPr>
          <a:lstStyle/>
          <a:p>
            <a:r>
              <a:rPr lang="en-US" dirty="0" smtClean="0"/>
              <a:t>Not as hard as it looks</a:t>
            </a:r>
            <a:endParaRPr lang="en-US" dirty="0"/>
          </a:p>
        </p:txBody>
      </p:sp>
      <p:pic>
        <p:nvPicPr>
          <p:cNvPr id="6" name="Picture 4" descr="walter%20christaller"/>
          <p:cNvPicPr>
            <a:picLocks noChangeAspect="1" noChangeArrowheads="1"/>
          </p:cNvPicPr>
          <p:nvPr/>
        </p:nvPicPr>
        <p:blipFill>
          <a:blip r:embed="rId4" cstate="print"/>
          <a:srcRect/>
          <a:stretch>
            <a:fillRect/>
          </a:stretch>
        </p:blipFill>
        <p:spPr bwMode="auto">
          <a:xfrm>
            <a:off x="685800" y="1828800"/>
            <a:ext cx="2027238" cy="2743200"/>
          </a:xfrm>
          <a:prstGeom prst="rect">
            <a:avLst/>
          </a:prstGeom>
          <a:noFill/>
          <a:ln w="9525">
            <a:noFill/>
            <a:miter lim="800000"/>
            <a:headEnd/>
            <a:tailEnd/>
          </a:ln>
        </p:spPr>
      </p:pic>
      <p:sp>
        <p:nvSpPr>
          <p:cNvPr id="7" name="Rectangle 6"/>
          <p:cNvSpPr/>
          <p:nvPr/>
        </p:nvSpPr>
        <p:spPr>
          <a:xfrm>
            <a:off x="228600" y="4648200"/>
            <a:ext cx="3109056" cy="1169551"/>
          </a:xfrm>
          <a:prstGeom prst="rect">
            <a:avLst/>
          </a:prstGeom>
        </p:spPr>
        <p:txBody>
          <a:bodyPr wrap="none">
            <a:spAutoFit/>
          </a:bodyPr>
          <a:lstStyle/>
          <a:p>
            <a:pPr>
              <a:spcBef>
                <a:spcPct val="50000"/>
              </a:spcBef>
            </a:pPr>
            <a:r>
              <a:rPr lang="en-US" dirty="0" smtClean="0">
                <a:solidFill>
                  <a:schemeClr val="folHlink"/>
                </a:solidFill>
              </a:rPr>
              <a:t>Walter </a:t>
            </a:r>
            <a:r>
              <a:rPr lang="en-US" dirty="0" err="1" smtClean="0">
                <a:solidFill>
                  <a:schemeClr val="folHlink"/>
                </a:solidFill>
              </a:rPr>
              <a:t>Christaller</a:t>
            </a:r>
            <a:r>
              <a:rPr lang="en-US" dirty="0" smtClean="0">
                <a:solidFill>
                  <a:schemeClr val="folHlink"/>
                </a:solidFill>
              </a:rPr>
              <a:t>, </a:t>
            </a:r>
          </a:p>
          <a:p>
            <a:pPr>
              <a:spcBef>
                <a:spcPct val="50000"/>
              </a:spcBef>
            </a:pPr>
            <a:r>
              <a:rPr lang="en-US" dirty="0" smtClean="0">
                <a:solidFill>
                  <a:schemeClr val="folHlink"/>
                </a:solidFill>
              </a:rPr>
              <a:t>1939</a:t>
            </a:r>
            <a:endParaRPr lang="en-US" dirty="0">
              <a:solidFill>
                <a:schemeClr val="folHlink"/>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aa682 A"/>
          <p:cNvPicPr>
            <a:picLocks noChangeAspect="1" noChangeArrowheads="1"/>
          </p:cNvPicPr>
          <p:nvPr/>
        </p:nvPicPr>
        <p:blipFill>
          <a:blip r:embed="rId3" cstate="print"/>
          <a:srcRect/>
          <a:stretch>
            <a:fillRect/>
          </a:stretch>
        </p:blipFill>
        <p:spPr bwMode="auto">
          <a:xfrm>
            <a:off x="1066800" y="0"/>
            <a:ext cx="7162800" cy="6899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Pennsylvania Great Valley"/>
          <p:cNvPicPr>
            <a:picLocks noChangeAspect="1" noChangeArrowheads="1"/>
          </p:cNvPicPr>
          <p:nvPr/>
        </p:nvPicPr>
        <p:blipFill>
          <a:blip r:embed="rId3" cstate="print"/>
          <a:srcRect/>
          <a:stretch>
            <a:fillRect/>
          </a:stretch>
        </p:blipFill>
        <p:spPr bwMode="auto">
          <a:xfrm>
            <a:off x="0" y="0"/>
            <a:ext cx="9144000" cy="68564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2312</TotalTime>
  <Words>3609</Words>
  <Application>Microsoft Office PowerPoint</Application>
  <PresentationFormat>On-screen Show (4:3)</PresentationFormat>
  <Paragraphs>333</Paragraphs>
  <Slides>67</Slides>
  <Notes>54</Notes>
  <HiddenSlides>1</HiddenSlides>
  <MMClips>0</MMClips>
  <ScaleCrop>false</ScaleCrop>
  <HeadingPairs>
    <vt:vector size="4" baseType="variant">
      <vt:variant>
        <vt:lpstr>Theme</vt:lpstr>
      </vt:variant>
      <vt:variant>
        <vt:i4>1</vt:i4>
      </vt:variant>
      <vt:variant>
        <vt:lpstr>Slide Titles</vt:lpstr>
      </vt:variant>
      <vt:variant>
        <vt:i4>67</vt:i4>
      </vt:variant>
    </vt:vector>
  </HeadingPairs>
  <TitlesOfParts>
    <vt:vector size="68" baseType="lpstr">
      <vt:lpstr>Default Design</vt:lpstr>
      <vt:lpstr>Slide 1</vt:lpstr>
      <vt:lpstr>Slide 2</vt:lpstr>
      <vt:lpstr>Types of Services</vt:lpstr>
      <vt:lpstr>1. Consumer Services</vt:lpstr>
      <vt:lpstr>2. Business Services</vt:lpstr>
      <vt:lpstr>3. Public Services</vt:lpstr>
      <vt:lpstr>Central Places Theory and Applications</vt:lpstr>
      <vt:lpstr>Slide 8</vt:lpstr>
      <vt:lpstr>Slide 9</vt:lpstr>
      <vt:lpstr>Slide 10</vt:lpstr>
      <vt:lpstr>Slide 11</vt:lpstr>
      <vt:lpstr>Slide 12</vt:lpstr>
      <vt:lpstr>Slide 13</vt:lpstr>
      <vt:lpstr>Slide 14</vt:lpstr>
      <vt:lpstr>Slide 15</vt:lpstr>
      <vt:lpstr>Slide 16</vt:lpstr>
      <vt:lpstr>CENTRAL</vt:lpstr>
      <vt:lpstr>CENTRAL</vt:lpstr>
      <vt:lpstr>Slide 19</vt:lpstr>
      <vt:lpstr>Slide 20</vt:lpstr>
      <vt:lpstr>Settlement Sizes</vt:lpstr>
      <vt:lpstr>Settlement Sizes</vt:lpstr>
      <vt:lpstr>Slide 23</vt:lpstr>
      <vt:lpstr>Slide 24</vt:lpstr>
      <vt:lpstr>Slide 25</vt:lpstr>
      <vt:lpstr>Slide 26</vt:lpstr>
      <vt:lpstr>Slide 27</vt:lpstr>
      <vt:lpstr>Slide 28</vt:lpstr>
      <vt:lpstr>Slide 29</vt:lpstr>
      <vt:lpstr>CENTRAL</vt:lpstr>
      <vt:lpstr>POSTULATES or OUTCOMES “Then . . . “</vt:lpstr>
      <vt:lpstr>PREMISES or ASSUMPTIONS “If . . . “</vt:lpstr>
      <vt:lpstr>POSTULATES or OUTCOMES “Then . . . “</vt:lpstr>
      <vt:lpstr>Central Place Functions Categories of like services found in a  central place</vt:lpstr>
      <vt:lpstr>Higher-Order Functions Higher-Order Central Places</vt:lpstr>
      <vt:lpstr>Lower-Order Functions Lower-Order Central Places</vt:lpstr>
      <vt:lpstr>Would you travel farther to buy a new car or the week’s groceries?</vt:lpstr>
      <vt:lpstr>A Hierarchy of Educational Services</vt:lpstr>
      <vt:lpstr>Slide 39</vt:lpstr>
      <vt:lpstr>How big is the trade area of a service center?</vt:lpstr>
      <vt:lpstr>Central Place Theory: Size of Markets</vt:lpstr>
      <vt:lpstr>Central Place Theory: Range</vt:lpstr>
      <vt:lpstr>Central Place Theory: Range</vt:lpstr>
      <vt:lpstr>Distance Between McDonald’s</vt:lpstr>
      <vt:lpstr>Central Place Theory: Threshold</vt:lpstr>
      <vt:lpstr>Slide 46</vt:lpstr>
      <vt:lpstr>Slide 47</vt:lpstr>
      <vt:lpstr>Slide 48</vt:lpstr>
      <vt:lpstr>Slide 49</vt:lpstr>
      <vt:lpstr>Slide 50</vt:lpstr>
      <vt:lpstr>Slide 51</vt:lpstr>
      <vt:lpstr>Slide 52</vt:lpstr>
      <vt:lpstr>Tests of Central Place Theory</vt:lpstr>
      <vt:lpstr>Villages become towns, and towns become cities.</vt:lpstr>
      <vt:lpstr>Central Places of Intermetropolitan Corridors</vt:lpstr>
      <vt:lpstr>Why do we not ever see a perfect central place hierarchy?</vt:lpstr>
      <vt:lpstr>The Practical Value of Central Place Theory</vt:lpstr>
      <vt:lpstr>You were Dutch and needed to settle the newly drained polders of the Zuider Zee? </vt:lpstr>
      <vt:lpstr>How could central place theory help you to choose a location for:</vt:lpstr>
      <vt:lpstr>HGIA Kuby Chapter 9</vt:lpstr>
      <vt:lpstr>Basic CPT with my students…</vt:lpstr>
      <vt:lpstr>Slide 62</vt:lpstr>
      <vt:lpstr>Slide 63</vt:lpstr>
      <vt:lpstr>Slide 64</vt:lpstr>
      <vt:lpstr>Slide 65</vt:lpstr>
      <vt:lpstr>Slide 66</vt:lpstr>
      <vt:lpstr>Slide 67</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Don</dc:creator>
  <cp:lastModifiedBy>cjenkins</cp:lastModifiedBy>
  <cp:revision>171</cp:revision>
  <dcterms:created xsi:type="dcterms:W3CDTF">2009-09-04T22:42:57Z</dcterms:created>
  <dcterms:modified xsi:type="dcterms:W3CDTF">2014-04-24T17:36:10Z</dcterms:modified>
</cp:coreProperties>
</file>