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30"/>
  </p:notesMasterIdLst>
  <p:handoutMasterIdLst>
    <p:handoutMasterId r:id="rId31"/>
  </p:handoutMasterIdLst>
  <p:sldIdLst>
    <p:sldId id="282" r:id="rId2"/>
    <p:sldId id="328" r:id="rId3"/>
    <p:sldId id="329" r:id="rId4"/>
    <p:sldId id="322" r:id="rId5"/>
    <p:sldId id="323" r:id="rId6"/>
    <p:sldId id="324" r:id="rId7"/>
    <p:sldId id="330" r:id="rId8"/>
    <p:sldId id="325" r:id="rId9"/>
    <p:sldId id="354" r:id="rId10"/>
    <p:sldId id="366" r:id="rId11"/>
    <p:sldId id="367" r:id="rId12"/>
    <p:sldId id="368" r:id="rId13"/>
    <p:sldId id="369" r:id="rId14"/>
    <p:sldId id="371" r:id="rId15"/>
    <p:sldId id="374" r:id="rId16"/>
    <p:sldId id="375" r:id="rId17"/>
    <p:sldId id="376" r:id="rId18"/>
    <p:sldId id="377" r:id="rId19"/>
    <p:sldId id="355" r:id="rId20"/>
    <p:sldId id="356" r:id="rId21"/>
    <p:sldId id="340" r:id="rId22"/>
    <p:sldId id="351" r:id="rId23"/>
    <p:sldId id="352" r:id="rId24"/>
    <p:sldId id="350" r:id="rId25"/>
    <p:sldId id="353" r:id="rId26"/>
    <p:sldId id="424" r:id="rId27"/>
    <p:sldId id="382" r:id="rId28"/>
    <p:sldId id="383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0AC9639-4FB9-4847-BFFB-80D6AB6C7F98}" type="datetimeFigureOut">
              <a:rPr lang="en-US"/>
              <a:pPr>
                <a:defRPr/>
              </a:pPr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2FE0469-2705-471C-BA72-F05D00D01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095810B-7B98-4026-921D-064C20EFFCEA}" type="datetimeFigureOut">
              <a:rPr lang="en-US"/>
              <a:pPr>
                <a:defRPr/>
              </a:pPr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9760462-0F12-4026-A677-E405BA1B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F2C22-90BC-4896-BDFA-A7E1ECDB036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AC8309-7138-46C1-BA80-6DC59DA344B4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F9C8AA-71F7-4EBF-8105-4D6D9D109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4592-305F-44C6-BB1B-F587FB0BA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D66F-EA4C-4AE7-8478-886512AB9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95A1-6C85-4AFB-9B1C-5A3E2851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DEF7-BFDC-46F1-8119-3609363B2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474A-7036-468D-8927-669F6DCF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B9C3-3B86-4A19-9C24-E7BF555C5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D281-102E-472E-8306-6132AE659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C496-B727-439A-8107-708CC9EBD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E9BE-6695-4463-8FB1-B4E3D90F5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0D90-681E-47BC-86B5-F1D58636F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2153C64-65FF-4E1E-A0C0-0A9DEDF7C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5" r:id="rId2"/>
    <p:sldLayoutId id="2147483793" r:id="rId3"/>
    <p:sldLayoutId id="2147483786" r:id="rId4"/>
    <p:sldLayoutId id="2147483787" r:id="rId5"/>
    <p:sldLayoutId id="2147483788" r:id="rId6"/>
    <p:sldLayoutId id="2147483789" r:id="rId7"/>
    <p:sldLayoutId id="2147483794" r:id="rId8"/>
    <p:sldLayoutId id="2147483795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0866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8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Keller – APHG</a:t>
            </a:r>
          </a:p>
          <a:p>
            <a:pPr eaLnBrk="1" hangingPunct="1">
              <a:buFont typeface="Arial" charset="0"/>
              <a:buNone/>
            </a:pPr>
            <a:endParaRPr lang="en-US" sz="4800" b="1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305800" cy="2362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smtClean="0">
                <a:latin typeface="Times New Roman" pitchFamily="18" charset="0"/>
                <a:cs typeface="Times New Roman" pitchFamily="18" charset="0"/>
              </a:rPr>
              <a:t>Squatter Settlements</a:t>
            </a:r>
            <a:br>
              <a:rPr sz="6000" b="1" smtClean="0">
                <a:latin typeface="Times New Roman" pitchFamily="18" charset="0"/>
                <a:cs typeface="Times New Roman" pitchFamily="18" charset="0"/>
              </a:rPr>
            </a:br>
            <a:r>
              <a:rPr sz="6000" b="1" smtClean="0">
                <a:latin typeface="Times New Roman" pitchFamily="18" charset="0"/>
                <a:cs typeface="Times New Roman" pitchFamily="18" charset="0"/>
              </a:rPr>
              <a:t> and Mega Cities </a:t>
            </a:r>
            <a:br>
              <a:rPr sz="6000" b="1" smtClean="0">
                <a:latin typeface="Times New Roman" pitchFamily="18" charset="0"/>
                <a:cs typeface="Times New Roman" pitchFamily="18" charset="0"/>
              </a:rPr>
            </a:br>
            <a:r>
              <a:rPr b="1" smtClean="0">
                <a:solidFill>
                  <a:schemeClr val="accent2"/>
                </a:solidFill>
              </a:rPr>
              <a:t/>
            </a:r>
            <a:br>
              <a:rPr b="1" smtClean="0">
                <a:solidFill>
                  <a:schemeClr val="accent2"/>
                </a:solidFill>
              </a:rPr>
            </a:b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900" smtClean="0"/>
              <a:t>Squatter Settlements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Unlike North American cities, the inner core of South American cities has, until recently, remained vital and of greater social standing, the periphery relegated to poverty, decay and crime.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Sprawl, facilitated by buses, has extended the limits of cities.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Latin America - Inner City Trends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85800"/>
            <a:ext cx="9144000" cy="5943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Adjacent to the CBD, in areas that were formerly elite residential zones but which have not yet attracted the developers bulldozers, a flight of the rich to the spines and to the gated </a:t>
            </a:r>
            <a:r>
              <a:rPr lang="en-US" sz="2400" dirty="0" err="1" smtClean="0"/>
              <a:t>greenfield</a:t>
            </a:r>
            <a:r>
              <a:rPr lang="en-US" sz="2400" dirty="0" smtClean="0"/>
              <a:t> suburbs has left mansion homes vacant of their former owners.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Frequently, these have been converted into rented tenements – multi-family apartment buildings in which several whole dwellings will be carved out of a single room, resulting in twenty or even forty families living in a building once housing a single family and their servants.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These then become the shanty-towns of the inner-urban poor, those working as street vendors or in low-paying service jobs in and around the towering commercial buildings of the next door CBD.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These types of changes create zones of </a:t>
            </a:r>
            <a:r>
              <a:rPr lang="en-US" sz="2400" dirty="0" err="1" smtClean="0"/>
              <a:t>disamenity</a:t>
            </a:r>
            <a:r>
              <a:rPr lang="en-US" sz="2400" dirty="0" smtClean="0"/>
              <a:t> which are neglected by the city authorities and exploited by the landlords.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2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		Squatter/Shanty Towns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62400" y="0"/>
            <a:ext cx="5334000" cy="563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000" b="1" smtClean="0">
                <a:latin typeface="Times New Roman" charset="0"/>
                <a:cs typeface="Times New Roman" charset="0"/>
              </a:rPr>
              <a:t>Every South American city has them – usually on the edge of town outside the ring road, often on steep slopes or along river corridors subject to periodic flooding.</a:t>
            </a:r>
          </a:p>
          <a:p>
            <a:pPr eaLnBrk="1" hangingPunct="1"/>
            <a:endParaRPr lang="en-US" sz="2000" b="1" smtClean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000" b="1" smtClean="0">
                <a:latin typeface="Times New Roman" charset="0"/>
                <a:cs typeface="Times New Roman" charset="0"/>
              </a:rPr>
              <a:t>So common are the squatter areas that almost every country in South America has its own term for them – </a:t>
            </a:r>
            <a:r>
              <a:rPr lang="en-US" sz="2000" b="1" i="1" smtClean="0">
                <a:latin typeface="Times New Roman" charset="0"/>
                <a:cs typeface="Times New Roman" charset="0"/>
              </a:rPr>
              <a:t>favelas</a:t>
            </a:r>
            <a:r>
              <a:rPr lang="en-US" sz="2000" b="1" smtClean="0">
                <a:latin typeface="Times New Roman" charset="0"/>
                <a:cs typeface="Times New Roman" charset="0"/>
              </a:rPr>
              <a:t>, </a:t>
            </a:r>
            <a:r>
              <a:rPr lang="en-US" sz="2000" b="1" i="1" smtClean="0">
                <a:latin typeface="Times New Roman" charset="0"/>
                <a:cs typeface="Times New Roman" charset="0"/>
              </a:rPr>
              <a:t>villas miserias</a:t>
            </a:r>
            <a:r>
              <a:rPr lang="en-US" sz="2000" b="1" smtClean="0">
                <a:latin typeface="Times New Roman" charset="0"/>
                <a:cs typeface="Times New Roman" charset="0"/>
              </a:rPr>
              <a:t>, </a:t>
            </a:r>
            <a:r>
              <a:rPr lang="en-US" sz="2000" b="1" i="1" smtClean="0">
                <a:latin typeface="Times New Roman" charset="0"/>
                <a:cs typeface="Times New Roman" charset="0"/>
              </a:rPr>
              <a:t>pueblos jóvenes, cerros </a:t>
            </a:r>
            <a:r>
              <a:rPr lang="en-US" sz="2000" b="1" smtClean="0">
                <a:latin typeface="Times New Roman" charset="0"/>
                <a:cs typeface="Times New Roman" charset="0"/>
              </a:rPr>
              <a:t>and</a:t>
            </a:r>
            <a:r>
              <a:rPr lang="en-US" sz="2000" b="1" i="1" smtClean="0">
                <a:latin typeface="Times New Roman" charset="0"/>
                <a:cs typeface="Times New Roman" charset="0"/>
              </a:rPr>
              <a:t> quebradas,</a:t>
            </a:r>
            <a:r>
              <a:rPr lang="en-US" sz="2000" b="1" smtClean="0">
                <a:latin typeface="Times New Roman" charset="0"/>
                <a:cs typeface="Times New Roman" charset="0"/>
              </a:rPr>
              <a:t> and so forth.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/>
              <a:t>Depending on the country and city, shanties may contain more than half of the urban population, although 20-30% is a more common figure.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/>
              <a:t>In some situations, rapid growth of cities has led to shanties filling in underutilized space (for example steep unstable slopes) inside the sprawling metropolises, creating stark juxtapositions.</a:t>
            </a:r>
          </a:p>
        </p:txBody>
      </p:sp>
      <p:pic>
        <p:nvPicPr>
          <p:cNvPr id="18437" name="Picture 5" descr="C:\Documents and Settings\mlee.GEOG-MOBILE1\My Documents\laptopupload\South America\rio_favelas.jpg"/>
          <p:cNvPicPr>
            <a:picLocks noChangeAspect="1" noChangeArrowheads="1"/>
          </p:cNvPicPr>
          <p:nvPr/>
        </p:nvPicPr>
        <p:blipFill>
          <a:blip r:embed="rId2" cstate="print"/>
          <a:srcRect t="7779" r="15790"/>
          <a:stretch>
            <a:fillRect/>
          </a:stretch>
        </p:blipFill>
        <p:spPr bwMode="auto">
          <a:xfrm>
            <a:off x="76200" y="1158875"/>
            <a:ext cx="3886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Squatter settlements – </a:t>
            </a:r>
            <a:br>
              <a:rPr lang="en-US" dirty="0" smtClean="0"/>
            </a:br>
            <a:r>
              <a:rPr lang="en-US" dirty="0" smtClean="0"/>
              <a:t>Highly Variable Zones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33800" y="838200"/>
            <a:ext cx="5410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They are characterized more by the fact that the land they occupy has no title – the communities are squatting on (usually) public or </a:t>
            </a:r>
            <a:r>
              <a:rPr lang="en-US" sz="2400" i="1" smtClean="0"/>
              <a:t>ejidal</a:t>
            </a:r>
            <a:r>
              <a:rPr lang="en-US" sz="2400" smtClean="0"/>
              <a:t> lands – than the nature of the dwellings.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Depending on age, they can range from sprawling collections of hastily constructed shacks of scavenged materials to more orderly, multi-room brick or cement panel buildings, often with rebar or wood scaffolding sticking out of a flat roof - evidence of permanency, or at least ambitions of such.</a:t>
            </a:r>
          </a:p>
          <a:p>
            <a:pPr eaLnBrk="1" hangingPunct="1">
              <a:lnSpc>
                <a:spcPct val="90000"/>
              </a:lnSpc>
            </a:pPr>
            <a:endParaRPr lang="en-US" sz="27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79875"/>
            <a:ext cx="3505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mlee.GEOG-MOBILE1\My Documents\laptopupload\Geog 3515\ch10_shantyl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41475"/>
            <a:ext cx="35052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Characteristics of Shantytowns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8686800" cy="5334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smtClean="0"/>
              <a:t>Population densities are high, families living in close proximity to each other on small parcels of land.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smtClean="0"/>
              <a:t>Privacy is very limited, with minimal separation between households in both a geographical and physical sense.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smtClean="0"/>
              <a:t>Basic services are usually absent especially garbage collection, sanitary sewer service, telephone and piped potable water supply, although basic electricity service might be provided (often with many illegal connections).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smtClean="0"/>
              <a:t>Roads are usually unpaved, with no formal surface drainage to conduct surface runoff safely off the roads and down hillsides, leading to extensive erosion.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smtClean="0"/>
              <a:t>Garbage is usually burned in oil drums or pits and open-air defecation is common, thus development projects frequently promote pit-latrine projects in shanty towns.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 summarize: Squatter settlements are most likely located: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0" y="1905000"/>
            <a:ext cx="94488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On the edge of the metro area on either public or private land which was unoccupied prior to the establishment of the squatter settlement.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On steep hillside areas either at the edge of the city or in the center, which were thought to be un-buildable or unoccupied before the squatters established themselves.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On dump sites in the city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On areas that are prone to flooding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Lands that have unclear title</a:t>
            </a:r>
          </a:p>
          <a:p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Factors that have resulted in the high proportion of squatter settlements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0" y="16002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Large scale and rapid rural to urban migration resulting from push </a:t>
            </a:r>
          </a:p>
          <a:p>
            <a:r>
              <a:rPr lang="en-US" sz="2000"/>
              <a:t>factors. For ex: changing nature of agriculture, rural population</a:t>
            </a:r>
          </a:p>
          <a:p>
            <a:r>
              <a:rPr lang="en-US" sz="2000"/>
              <a:t>growth and violence.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Lack of employment opportunities in urban areas.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Inability of government to provide enough public or subsidized housing to meet the demand.  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Undeveloped housing sector of the economy to provide financing, labor, property and development expertise to build large areas of low cost housing in the private sector.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Rapid population growth within the squatter population in the large cities.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Consequences of Rapid Growth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3400" y="2133600"/>
            <a:ext cx="86106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Large numbers of people working in informal sector of the economy.</a:t>
            </a:r>
          </a:p>
          <a:p>
            <a:pPr>
              <a:buFont typeface="Arial" charset="0"/>
              <a:buChar char="•"/>
            </a:pPr>
            <a:r>
              <a:rPr lang="en-US" sz="2400"/>
              <a:t>Unhealthy living conditions and high sickness and mortality rate in squatter settlement.</a:t>
            </a:r>
          </a:p>
          <a:p>
            <a:pPr>
              <a:buFont typeface="Arial" charset="0"/>
              <a:buChar char="•"/>
            </a:pPr>
            <a:r>
              <a:rPr lang="en-US" sz="2400"/>
              <a:t>Development of strong anti-gov’t or authority political parties or branches of political parties. </a:t>
            </a:r>
          </a:p>
          <a:p>
            <a:pPr>
              <a:buFont typeface="Arial" charset="0"/>
              <a:buChar char="•"/>
            </a:pPr>
            <a:r>
              <a:rPr lang="en-US" sz="2400"/>
              <a:t>Development of gangs, mafias, or other non-legal authority systems in the squatter settlements that use violence to enforce their rule.</a:t>
            </a:r>
          </a:p>
          <a:p>
            <a:pPr>
              <a:buFont typeface="Arial" charset="0"/>
              <a:buChar char="•"/>
            </a:pPr>
            <a:r>
              <a:rPr lang="en-US" sz="2400"/>
              <a:t>Increased police corruption.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94675" cy="1216025"/>
          </a:xfrm>
        </p:spPr>
        <p:txBody>
          <a:bodyPr/>
          <a:lstStyle/>
          <a:p>
            <a:pPr eaLnBrk="1" hangingPunct="1"/>
            <a:r>
              <a:rPr lang="en-US" sz="3200" smtClean="0"/>
              <a:t>Consequences of Rapid Growth (cont.)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Increased soil erosion on hillsides as existing vegetation is removed for housing.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Increased water pollution resulting from lack of sanitary facilities in squatter settlements.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Decreased air quality resulting from fires used for cooking and heating in settlements.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Social, health issues, such as increased drug use, limited access to fresh water, children not attending school.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Strain on infrastructure, illegal access to electricity out of necessity.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Rio de Janeiro, Brazil</a:t>
            </a:r>
            <a:br>
              <a:rPr lang="en-US" smtClean="0"/>
            </a:br>
            <a:r>
              <a:rPr lang="en-US" sz="3400" i="1" smtClean="0"/>
              <a:t>High &amp; Low Income Regions</a:t>
            </a:r>
            <a:endParaRPr lang="en-US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828800"/>
            <a:ext cx="4549775" cy="4114800"/>
          </a:xfrm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57200" y="6096000"/>
            <a:ext cx="801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indent="-1257300"/>
            <a:r>
              <a:rPr lang="en-US" sz="1600">
                <a:latin typeface="Arial" charset="0"/>
              </a:rPr>
              <a:t>Fig. 13-16a: High income households in Rio de Janeiro live in the CBD and in a spine along the ocean.  Low-income households often live in peripheral 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Islamic City Form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charset="0"/>
                <a:cs typeface="Times New Roman" charset="0"/>
              </a:rPr>
              <a:t>Heart of city dominated by mosque and market</a:t>
            </a:r>
          </a:p>
          <a:p>
            <a:pPr lvl="1" eaLnBrk="1" hangingPunct="1"/>
            <a:r>
              <a:rPr lang="en-US" sz="2800" smtClean="0">
                <a:latin typeface="Times New Roman" charset="0"/>
                <a:cs typeface="Times New Roman" charset="0"/>
              </a:rPr>
              <a:t>Associated with these features are schools, baths, government centers</a:t>
            </a:r>
          </a:p>
          <a:p>
            <a:pPr lvl="1" eaLnBrk="1" hangingPunct="1"/>
            <a:r>
              <a:rPr lang="en-US" sz="2800" smtClean="0">
                <a:latin typeface="Times New Roman" charset="0"/>
                <a:cs typeface="Times New Roman" charset="0"/>
              </a:rPr>
              <a:t>Radiating patterns of hierarchy</a:t>
            </a:r>
          </a:p>
          <a:p>
            <a:pPr eaLnBrk="1" hangingPunct="1"/>
            <a:r>
              <a:rPr lang="en-US" sz="2800" smtClean="0">
                <a:latin typeface="Times New Roman" charset="0"/>
                <a:cs typeface="Times New Roman" charset="0"/>
              </a:rPr>
              <a:t>Residential areas segmented into quarters</a:t>
            </a:r>
          </a:p>
          <a:p>
            <a:pPr lvl="1" eaLnBrk="1" hangingPunct="1"/>
            <a:r>
              <a:rPr lang="en-US" sz="2800" smtClean="0">
                <a:latin typeface="Times New Roman" charset="0"/>
                <a:cs typeface="Times New Roman" charset="0"/>
              </a:rPr>
              <a:t>Segregated by communities</a:t>
            </a:r>
          </a:p>
          <a:p>
            <a:pPr lvl="1" eaLnBrk="1" hangingPunct="1"/>
            <a:r>
              <a:rPr lang="en-US" sz="2800" smtClean="0">
                <a:latin typeface="Times New Roman" charset="0"/>
                <a:cs typeface="Times New Roman" charset="0"/>
              </a:rPr>
              <a:t>Also displaying radiating pattern</a:t>
            </a:r>
          </a:p>
          <a:p>
            <a:pPr lvl="1" eaLnBrk="1" hangingPunct="1"/>
            <a:r>
              <a:rPr lang="en-US" sz="2800" smtClean="0">
                <a:latin typeface="Times New Roman" charset="0"/>
                <a:cs typeface="Times New Roman" charset="0"/>
              </a:rPr>
              <a:t>Within quarter a maze of alleys, lanes and cul-de-sacs</a:t>
            </a:r>
          </a:p>
          <a:p>
            <a:pPr lvl="1" eaLnBrk="1" hangingPunct="1"/>
            <a:r>
              <a:rPr lang="en-US" sz="2800" smtClean="0">
                <a:latin typeface="Times New Roman" charset="0"/>
                <a:cs typeface="Times New Roman" charset="0"/>
              </a:rPr>
              <a:t>Major avenues ran from quarter to mosque/market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Rio de Janeiro</a:t>
            </a:r>
            <a:br>
              <a:rPr lang="en-US" smtClean="0"/>
            </a:br>
            <a:r>
              <a:rPr lang="en-US" i="1" smtClean="0"/>
              <a:t>Areas with </a:t>
            </a:r>
            <a:r>
              <a:rPr lang="en-US" sz="3400" i="1" smtClean="0"/>
              <a:t>Sewers</a:t>
            </a: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7113" y="1752600"/>
            <a:ext cx="4549775" cy="4114800"/>
          </a:xfrm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69925" y="6096000"/>
            <a:ext cx="755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0" indent="-1206500"/>
            <a:r>
              <a:rPr lang="en-US" sz="1600">
                <a:latin typeface="Arial" charset="0"/>
              </a:rPr>
              <a:t>Fig. 13-16b: High income households are attracted to central areas of Rio partly because these areas have access to services such as sewers.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Large Cities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8153400" cy="4192588"/>
          </a:xfrm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8228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Fig. 13-2: Cities with 3 million or more people.  Most of the largest cities are now in LDCs.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Mexico City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7772400" cy="4046538"/>
          </a:xfrm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6096000"/>
            <a:ext cx="883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>
                <a:latin typeface="Arial" charset="0"/>
              </a:rPr>
              <a:t>Fig. 13-12: The Aztec city of Tenochtitlán was built on an island in Lake Texcoco.  Today poorer people live on a landfill in the former lakebed, and the elite live to the west.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Fès (Fez), Morocco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7772400" cy="3608388"/>
          </a:xfrm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57200" y="5438775"/>
            <a:ext cx="830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>
                <a:latin typeface="Arial" charset="0"/>
              </a:rPr>
              <a:t>Fig. 13-13: The old city in the east has narrow winding streets and dense population.  The French laid out a new district to the west with a geometric street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Social Areas in Paris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066800"/>
            <a:ext cx="4394200" cy="4572000"/>
          </a:xfr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5803900"/>
            <a:ext cx="807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>
                <a:latin typeface="Arial" charset="0"/>
              </a:rPr>
              <a:t>Fig. 13-11:  Higher income professionals are likely to live in the center of Paris, while factory workers tend to live in the suburbs, in contrast to the pattern of many American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Ho Chi Minh City, Vietnam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752600"/>
            <a:ext cx="5724525" cy="4278313"/>
          </a:xfrm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28600" y="6276975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>
                <a:latin typeface="Arial" charset="0"/>
              </a:rPr>
              <a:t>Fig. 13-14: In Ho Chi Minh City (formerly Saigon), the French demolished the previous city and replaced it with a colonial design with boulevards and public squares.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World Megacities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36900" y="990600"/>
          <a:ext cx="3265488" cy="5648325"/>
        </p:xfrm>
        <a:graphic>
          <a:graphicData uri="http://schemas.openxmlformats.org/presentationml/2006/ole">
            <p:oleObj spid="_x0000_s1026" name="Bitmap Image" r:id="rId3" imgW="3134162" imgH="542048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Largest World Cities</a:t>
            </a:r>
            <a:endParaRPr lang="en-US" smtClean="0">
              <a:solidFill>
                <a:srgbClr val="FFFF66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5715000" cy="5562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FFFF"/>
              </a:buClr>
              <a:buFont typeface="Monotype Sorts" pitchFamily="2" charset="2"/>
              <a:buNone/>
              <a:defRPr/>
            </a:pPr>
            <a:r>
              <a:rPr lang="en-US" sz="2800" dirty="0" smtClean="0"/>
              <a:t>Ten Most Populous in A.D. 1975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1. Tokyo 			19.8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2. New York 			15.9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3. Shanghai 			11.4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4. México 			11.2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5. São Paulo 			9.9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6. Osaka 			9.8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7. Buenos Aires 			9.1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8. Los Angeles 			8.9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9. Paris 				8.9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/>
              <a:t>10. Beijing 			8.5 million</a:t>
            </a: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endParaRPr lang="en-US" sz="1800" dirty="0" smtClean="0"/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1800" dirty="0" smtClean="0"/>
              <a:t>Source: U.N., 2001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05600" y="502920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Times New Roman" charset="0"/>
              </a:rPr>
              <a:t>* Note that five of these cities are in the Core or more developed world.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Largest World Cities</a:t>
            </a:r>
            <a:endParaRPr lang="en-US" smtClean="0">
              <a:solidFill>
                <a:srgbClr val="FFFF66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5715000" cy="5562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FFFF"/>
              </a:buClr>
              <a:buFont typeface="Monotype Sorts" pitchFamily="2" charset="2"/>
              <a:buNone/>
              <a:defRPr/>
            </a:pPr>
            <a:r>
              <a:rPr lang="en-US" sz="2800" dirty="0" smtClean="0"/>
              <a:t>Ten Most Populous by A.D. 2015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1. Tokyo 			28.7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2. Bombay 			27.4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3. Lagos 			24.4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4. Shanghai 			23.4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5. Jakarta 			21.2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6. São Paulo 			20.8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7. Karachi 			20.6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8. Beijing 			19.4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9. Dhaka, Bangladesh 		19.0 million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10. </a:t>
            </a:r>
            <a:r>
              <a:rPr lang="en-US" sz="2400" smtClean="0"/>
              <a:t>México  City</a:t>
            </a:r>
            <a:r>
              <a:rPr lang="en-US" sz="2400" dirty="0" smtClean="0"/>
              <a:t>	</a:t>
            </a:r>
            <a:r>
              <a:rPr lang="en-US" sz="2400" smtClean="0"/>
              <a:t>	18.8 </a:t>
            </a:r>
            <a:r>
              <a:rPr lang="en-US" sz="2400" dirty="0" smtClean="0"/>
              <a:t>million</a:t>
            </a: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endParaRPr lang="en-US" sz="1800" dirty="0" smtClean="0"/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en-US" sz="1800" dirty="0" smtClean="0"/>
              <a:t>Source: U.N., 2001</a:t>
            </a:r>
            <a:endParaRPr lang="en-US" dirty="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05600" y="5029200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Times New Roman" charset="0"/>
              </a:rPr>
              <a:t>* Note that only one of these cities is in the Core of the more developed world!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Changes to Modern Middle Eastern Cites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  <a:cs typeface="Times New Roman" charset="0"/>
              </a:rPr>
              <a:t>Rural to urban migration creates ‘squatter settlements,’ some lasting generations</a:t>
            </a:r>
          </a:p>
          <a:p>
            <a:pPr eaLnBrk="1" hangingPunct="1"/>
            <a:r>
              <a:rPr lang="en-US" smtClean="0">
                <a:latin typeface="Times New Roman" charset="0"/>
                <a:cs typeface="Times New Roman" charset="0"/>
              </a:rPr>
              <a:t>The increase in car usage has changed transportation patterns and infrastructure</a:t>
            </a:r>
          </a:p>
          <a:p>
            <a:pPr eaLnBrk="1" hangingPunct="1"/>
            <a:r>
              <a:rPr lang="en-US" smtClean="0">
                <a:latin typeface="Times New Roman" charset="0"/>
                <a:cs typeface="Times New Roman" charset="0"/>
              </a:rPr>
              <a:t>Suburbs are springing up, and the wealthy are moving into them</a:t>
            </a:r>
          </a:p>
          <a:p>
            <a:pPr eaLnBrk="1" hangingPunct="1"/>
            <a:r>
              <a:rPr lang="en-US" smtClean="0">
                <a:latin typeface="Times New Roman" charset="0"/>
                <a:cs typeface="Times New Roman" charset="0"/>
              </a:rPr>
              <a:t>Many more young people in need of services and employment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40725" cy="1216025"/>
          </a:xfrm>
        </p:spPr>
        <p:txBody>
          <a:bodyPr/>
          <a:lstStyle/>
          <a:p>
            <a:pPr eaLnBrk="1" hangingPunct="1"/>
            <a:r>
              <a:rPr lang="en-US" sz="3400" smtClean="0"/>
              <a:t>Pre-Industrial Cities LDC </a:t>
            </a:r>
            <a:br>
              <a:rPr lang="en-US" sz="3400" smtClean="0"/>
            </a:br>
            <a:r>
              <a:rPr lang="en-US" sz="3400" smtClean="0"/>
              <a:t>World Cities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These are cities that have not been influenced by industrialization. 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The social structure is usually based on a hierarchical class system. 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There is a three level differentiation. 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The elite or the ruling class occupies the center of the city; the lower class and the outcastes occupy the intermediate and the outer peripheral areas respectively. 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Transportation modes are quite primitive (usually walking, bullock carts, and so on). 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Since these cities depend on small agricultural retail, they are usually small in size.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Industrial &amp; Post-Industrial LDC Cities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Industrial Cities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  <a:cs typeface="Times New Roman" charset="0"/>
              </a:rPr>
              <a:t>Cities with a significant manufacturing component.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  <a:cs typeface="Times New Roman" charset="0"/>
              </a:rPr>
              <a:t>Factories are located in central areas, which are accessible by mass transportation (buses, trains).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  <a:cs typeface="Times New Roman" charset="0"/>
              </a:rPr>
              <a:t>These cities survive as long as they maintain a comparative advantage over other cities in the manufacturing sector.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  <a:cs typeface="Times New Roman" charset="0"/>
              </a:rPr>
              <a:t>Post-Industrial 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  <a:cs typeface="Times New Roman" charset="0"/>
              </a:rPr>
              <a:t>These are cities that have "graduated from industrialization" into service (business, leisure) industries.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  <a:cs typeface="Times New Roman" charset="0"/>
              </a:rPr>
              <a:t>Most LDC cities are yet to reach this stage.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Colonial Cities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305800" cy="4800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pattern of colonial cities depends on the colonies of which they were a part of.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Spanish conquistadores completely erased indigenous settlements and mingled with the local culture to become a part of it.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Thus, Spanish colonial cities are more unitary in nature and follow Spanish elements.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Most of the cities in Latin America to the west of Andes, for example, follow the Laws of Indies that were promulgated by the Spain's King during late sixteenth century.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Their administrative system is also more centralized than that of the Portuguese in Brazil. </a:t>
            </a:r>
            <a:r>
              <a:rPr lang="en-US" sz="21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Colonial Cities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On the other hand, the French and the British never mingled with the local population and created separate quarters for themselves. 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Thus, French and British colonies usually have a "White Town" consisting of spacious houses, well laid out streets and a "Native Town" which were usually quite dense and housed the indigenous population. 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In apartheid countries of Africa, the division is very well defined. 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Most colonial cities were either coastal (to allow maritime trade with the colonies) or administrative.</a:t>
            </a:r>
            <a:r>
              <a:rPr lang="en-US" sz="17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Post-Colonial Cities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Colonialism has strong impact on the form of post-colonial cities, and reflect some of their earlier characteristics.  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The elite and the upper class usually buy properties from the previous colonial owners, thus transforming such areas into rich enclaves.  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Africa is facing a more turbulent situation with the transfer of property as many properties owned by the White are being forcibly taken over by native blacks (e.g. South Africa, Zimbabwe).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733800" cy="1219200"/>
          </a:xfrm>
        </p:spPr>
        <p:txBody>
          <a:bodyPr/>
          <a:lstStyle/>
          <a:p>
            <a:pPr eaLnBrk="1" hangingPunct="1"/>
            <a:r>
              <a:rPr lang="en-US" sz="3400" smtClean="0"/>
              <a:t>Latin American City Model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2125" y="304800"/>
            <a:ext cx="4460875" cy="6096000"/>
          </a:xfrm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28600" y="3200400"/>
            <a:ext cx="358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>
                <a:latin typeface="Arial" charset="0"/>
              </a:rPr>
              <a:t>Fig. 13-15: In many Latin American cities, the wealthy live in the inner city and in a sector extending along a commercial spine.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1056</TotalTime>
  <Words>1432</Words>
  <Application>Microsoft Office PowerPoint</Application>
  <PresentationFormat>On-screen Show (4:3)</PresentationFormat>
  <Paragraphs>179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Verdana</vt:lpstr>
      <vt:lpstr>Arial</vt:lpstr>
      <vt:lpstr>Franklin Gothic Book</vt:lpstr>
      <vt:lpstr>Perpetua</vt:lpstr>
      <vt:lpstr>Wingdings 2</vt:lpstr>
      <vt:lpstr>Calibri</vt:lpstr>
      <vt:lpstr>Times New Roman</vt:lpstr>
      <vt:lpstr>Wingdings</vt:lpstr>
      <vt:lpstr>Monotype Sorts</vt:lpstr>
      <vt:lpstr>Equity</vt:lpstr>
      <vt:lpstr>Bitmap Image</vt:lpstr>
      <vt:lpstr>Squatter Settlements  and Mega Cities   </vt:lpstr>
      <vt:lpstr>Traditional Islamic City Form</vt:lpstr>
      <vt:lpstr>Changes to Modern Middle Eastern Cites</vt:lpstr>
      <vt:lpstr>Pre-Industrial Cities LDC  World Cities</vt:lpstr>
      <vt:lpstr>Industrial &amp; Post-Industrial LDC Cities</vt:lpstr>
      <vt:lpstr>Colonial Cities</vt:lpstr>
      <vt:lpstr>Colonial Cities</vt:lpstr>
      <vt:lpstr>Post-Colonial Cities</vt:lpstr>
      <vt:lpstr>Latin American City Model</vt:lpstr>
      <vt:lpstr>Slide 10</vt:lpstr>
      <vt:lpstr>Latin America - Inner City Trends</vt:lpstr>
      <vt:lpstr>  Squatter/Shanty Towns</vt:lpstr>
      <vt:lpstr>Squatter settlements –  Highly Variable Zones</vt:lpstr>
      <vt:lpstr>Characteristics of Shantytowns</vt:lpstr>
      <vt:lpstr>To summarize: Squatter settlements are most likely located:</vt:lpstr>
      <vt:lpstr>Factors that have resulted in the high proportion of squatter settlements</vt:lpstr>
      <vt:lpstr>Consequences of Rapid Growth</vt:lpstr>
      <vt:lpstr>Consequences of Rapid Growth (cont.)</vt:lpstr>
      <vt:lpstr>Rio de Janeiro, Brazil High &amp; Low Income Regions</vt:lpstr>
      <vt:lpstr>Rio de Janeiro Areas with Sewers</vt:lpstr>
      <vt:lpstr>Large Cities</vt:lpstr>
      <vt:lpstr>Mexico City</vt:lpstr>
      <vt:lpstr>Fès (Fez), Morocco</vt:lpstr>
      <vt:lpstr>Social Areas in Paris</vt:lpstr>
      <vt:lpstr>Ho Chi Minh City, Vietnam</vt:lpstr>
      <vt:lpstr>World Megacities</vt:lpstr>
      <vt:lpstr>Largest World Cities</vt:lpstr>
      <vt:lpstr>Largest World Cities</vt:lpstr>
    </vt:vector>
  </TitlesOfParts>
  <Company>_x0008_ᖤ]狴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Patterns</dc:title>
  <dc:creator>Ike Heard</dc:creator>
  <cp:lastModifiedBy>cjenkins</cp:lastModifiedBy>
  <cp:revision>102</cp:revision>
  <dcterms:created xsi:type="dcterms:W3CDTF">2004-05-04T00:08:50Z</dcterms:created>
  <dcterms:modified xsi:type="dcterms:W3CDTF">2014-04-24T12:06:19Z</dcterms:modified>
</cp:coreProperties>
</file>