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60" r:id="rId6"/>
    <p:sldId id="289" r:id="rId7"/>
    <p:sldId id="261" r:id="rId8"/>
    <p:sldId id="262" r:id="rId9"/>
    <p:sldId id="263" r:id="rId10"/>
    <p:sldId id="264" r:id="rId11"/>
    <p:sldId id="265" r:id="rId12"/>
    <p:sldId id="266" r:id="rId13"/>
    <p:sldId id="267" r:id="rId14"/>
    <p:sldId id="268" r:id="rId15"/>
    <p:sldId id="269" r:id="rId16"/>
    <p:sldId id="270" r:id="rId17"/>
    <p:sldId id="290" r:id="rId18"/>
    <p:sldId id="271" r:id="rId19"/>
    <p:sldId id="272" r:id="rId20"/>
    <p:sldId id="273" r:id="rId21"/>
    <p:sldId id="274" r:id="rId22"/>
    <p:sldId id="275" r:id="rId23"/>
    <p:sldId id="291" r:id="rId24"/>
    <p:sldId id="278" r:id="rId25"/>
    <p:sldId id="294" r:id="rId26"/>
    <p:sldId id="276" r:id="rId27"/>
    <p:sldId id="277" r:id="rId28"/>
    <p:sldId id="279" r:id="rId29"/>
    <p:sldId id="280" r:id="rId30"/>
    <p:sldId id="281" r:id="rId31"/>
    <p:sldId id="283" r:id="rId32"/>
    <p:sldId id="292" r:id="rId33"/>
    <p:sldId id="293" r:id="rId34"/>
    <p:sldId id="284" r:id="rId35"/>
    <p:sldId id="282" r:id="rId36"/>
    <p:sldId id="285" r:id="rId37"/>
    <p:sldId id="286" r:id="rId38"/>
    <p:sldId id="287" r:id="rId39"/>
    <p:sldId id="288"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5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F2EEEF45-DBC2-4DE5-B231-9DE2DBFEC16F}" type="datetimeFigureOut">
              <a:rPr lang="en-US"/>
              <a:pPr>
                <a:defRPr/>
              </a:pPr>
              <a:t>4/24/2014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2ECE8849-D8BC-4915-8839-5D53FA535C4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A93F5569-6538-46AB-9D0A-343CEC9165FC}" type="datetimeFigureOut">
              <a:rPr lang="en-US"/>
              <a:pPr>
                <a:defRPr/>
              </a:pPr>
              <a:t>4/24/2014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85B27F4E-8B5E-4BAC-9CB9-996CBCA304A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B8E125-435B-452C-AB85-E1F0F4BB0A8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59E546-B6AA-4C6F-862B-CB2C27F0BE3D}"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B08E26-2A20-475A-8A59-43B30ED0A293}"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60C418-8E27-4063-B1E1-AFA93B5B2275}"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F98F37-E215-4112-B53D-56FA06ECEAF9}"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3B453C-9A2E-4EB2-8C57-F9076A00B921}"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291DB4-565E-4F53-8323-0AFD87D73B64}"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473A18-57E5-4C62-8FC7-B8A2B320E673}"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29A036-F646-43B9-9F6F-EE2AF2F46A25}"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6D11E7-0642-4B46-9F17-A8C4B444C7C2}"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23489D-EAF9-4F78-A3FA-6FF021FB901F}"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A483E1-B8D5-4CDD-80C9-FC2BCE938765}"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EF8A3A-D41C-429B-9E50-69327EDE5CA1}"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A41E89-A359-44A2-B5C3-2FC7B390A0F4}"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DA1F45-7C6A-4C24-8FE9-E3FA4993C160}"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362DC2-8266-415B-8A1D-FB47D55BB6F5}"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83C1D4-76D7-42C3-A2A8-17B954954CE4}"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25D579-BB8D-40B0-AFC0-4B3A0F7E7D80}"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32AEBC-AE2E-43E6-9F62-53C9EF97E686}"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7BF6A0-515D-4C4B-886E-F5E43ABF12E1}"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DB7007-D9B8-4446-845D-AA50FD10CB4A}"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10BC27-9865-42E8-8537-09B36164F51A}"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FD9AE8-7DDA-4A6D-811F-C338BAED5C71}"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D61F52-9BD9-4BFD-B502-C986107C9D2C}"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8FE708-FE24-4C1E-97B0-D88E89D006FE}"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2D967B-A07B-48A8-A577-16F37B77018B}"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015541-4235-4404-B7F8-A8ED5019A4F4}"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CDA3B-8BE6-4DE7-B0FF-F096E5EA57AA}"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DB752A-38E2-4418-B3DB-29969D0E98C3}"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182EB1-7898-4618-90C0-A7E967E1F6EA}"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19E1A6-A7B3-4299-8C2A-CDC8DB4BAB02}"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4EC10C-AB44-4424-93BA-1DD5B89AC05E}"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4C859-ED65-4E70-9896-D1D3E4D1C3F7}"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3D523F-48B2-410B-993C-243966B12096}"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FA97E5-576E-4E8C-BE83-B6EB0711E838}"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F4A169-11B9-4B6D-BF02-4A1E3484CA01}"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CBDE77-228F-4FE2-99D1-D680F4CA514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108637-5916-4956-B826-CE922FA2CB23}"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450D18-69AD-49B6-8738-25BFF49E4F6B}"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57A328B-2CAC-43E6-BE67-CD7AE3886B4F}" type="datetimeFigureOut">
              <a:rPr lang="en-US"/>
              <a:pPr>
                <a:defRPr/>
              </a:pPr>
              <a:t>4/24/2014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E7E539-8A68-4ACC-9019-4FBD858FF7C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86E44C-FB64-426E-A43E-67F5576D12A6}" type="datetimeFigureOut">
              <a:rPr lang="en-US"/>
              <a:pPr>
                <a:defRPr/>
              </a:pPr>
              <a:t>4/24/2014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F1CFD5-E8AB-4CCF-9F29-C95F658C7FD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572259-73F5-4C53-9FC6-8F6556AC75B0}" type="datetimeFigureOut">
              <a:rPr lang="en-US"/>
              <a:pPr>
                <a:defRPr/>
              </a:pPr>
              <a:t>4/24/2014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06D891-D96F-462D-AD37-B0660F759BE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BA3B8B-4019-4AAB-A9B4-CE91FDDF1F2B}" type="datetimeFigureOut">
              <a:rPr lang="en-US"/>
              <a:pPr>
                <a:defRPr/>
              </a:pPr>
              <a:t>4/24/2014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B24F40-5379-46B8-B6C5-4F0AA00BC1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1C6CD3-A8D9-444B-8874-A0D846761752}" type="datetimeFigureOut">
              <a:rPr lang="en-US"/>
              <a:pPr>
                <a:defRPr/>
              </a:pPr>
              <a:t>4/24/2014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231718-F338-4CED-91D7-C4FD78B9E5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A16DFD-2F28-4452-BBCA-CC64924694C6}" type="datetimeFigureOut">
              <a:rPr lang="en-US"/>
              <a:pPr>
                <a:defRPr/>
              </a:pPr>
              <a:t>4/24/2014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47D5DC-436D-427A-8FAF-9DCE9C78D39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9F9817-DC24-4CF5-806D-AF0E46CBF1CB}" type="datetimeFigureOut">
              <a:rPr lang="en-US"/>
              <a:pPr>
                <a:defRPr/>
              </a:pPr>
              <a:t>4/24/2014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2330A4B-24C4-4E45-BE23-FDB45ECD944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8D6AF5-30A1-4F62-994F-57EFBE0650CA}" type="datetimeFigureOut">
              <a:rPr lang="en-US"/>
              <a:pPr>
                <a:defRPr/>
              </a:pPr>
              <a:t>4/24/2014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AFF13D-8391-428B-B836-5C6AF9D32B0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928787-2114-4EA2-A239-4D8491D2F848}" type="datetimeFigureOut">
              <a:rPr lang="en-US"/>
              <a:pPr>
                <a:defRPr/>
              </a:pPr>
              <a:t>4/24/2014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B876165-68D2-4150-A8DA-6EDF1BAB845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938D86-8ED3-4516-AACC-A08A4185B751}" type="datetimeFigureOut">
              <a:rPr lang="en-US"/>
              <a:pPr>
                <a:defRPr/>
              </a:pPr>
              <a:t>4/24/2014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6DC358-3788-4ECB-B3E6-34C29EF0FC2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FF12CA-A054-42A6-B6B5-E1E61F8645E7}" type="datetimeFigureOut">
              <a:rPr lang="en-US"/>
              <a:pPr>
                <a:defRPr/>
              </a:pPr>
              <a:t>4/24/2014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4CC3C6-EB5A-4741-AA20-AFCEEC7AEFC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66604DB-D281-467D-AE95-8CD50C889EA9}" type="datetimeFigureOut">
              <a:rPr lang="en-US"/>
              <a:pPr>
                <a:defRPr/>
              </a:pPr>
              <a:t>4/24/2014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C78AB8A-E721-4418-BD14-545A6B4F8F5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457450"/>
          </a:xfrm>
        </p:spPr>
        <p:txBody>
          <a:bodyPr rtlCol="0">
            <a:normAutofit fontScale="90000"/>
          </a:bodyPr>
          <a:lstStyle/>
          <a:p>
            <a:pPr eaLnBrk="1" fontAlgn="auto" hangingPunct="1">
              <a:spcAft>
                <a:spcPts val="0"/>
              </a:spcAft>
              <a:defRPr/>
            </a:pPr>
            <a:r>
              <a:rPr lang="en-US" dirty="0" smtClean="0"/>
              <a:t>Urban Ecological Models of the internal structure of North American Cities</a:t>
            </a:r>
            <a:br>
              <a:rPr lang="en-US" dirty="0" smtClean="0"/>
            </a:br>
            <a:endParaRPr lang="en-US" dirty="0" smtClean="0"/>
          </a:p>
        </p:txBody>
      </p:sp>
      <p:sp>
        <p:nvSpPr>
          <p:cNvPr id="3" name="Subtitle 2"/>
          <p:cNvSpPr>
            <a:spLocks noGrp="1"/>
          </p:cNvSpPr>
          <p:nvPr>
            <p:ph type="subTitle" idx="1"/>
          </p:nvPr>
        </p:nvSpPr>
        <p:spPr>
          <a:xfrm>
            <a:off x="1371600" y="3886200"/>
            <a:ext cx="6400800" cy="2514600"/>
          </a:xfrm>
        </p:spPr>
        <p:txBody>
          <a:bodyPr rtlCol="0">
            <a:normAutofit/>
          </a:bodyPr>
          <a:lstStyle/>
          <a:p>
            <a:pPr>
              <a:defRPr/>
            </a:pPr>
            <a:r>
              <a:rPr lang="en-US" b="1" dirty="0" smtClean="0"/>
              <a:t>APHG</a:t>
            </a:r>
          </a:p>
          <a:p>
            <a:pPr>
              <a:defRPr/>
            </a:pPr>
            <a:r>
              <a:rPr lang="en-US" b="1" i="1" dirty="0" smtClean="0"/>
              <a:t>Keller 2011</a:t>
            </a:r>
            <a:endParaRPr lang="en-US"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rtlCol="0">
            <a:normAutofit fontScale="90000"/>
          </a:bodyPr>
          <a:lstStyle/>
          <a:p>
            <a:pPr eaLnBrk="1" fontAlgn="auto" hangingPunct="1">
              <a:spcAft>
                <a:spcPts val="0"/>
              </a:spcAft>
              <a:defRPr/>
            </a:pPr>
            <a:r>
              <a:rPr lang="en-US" dirty="0" smtClean="0"/>
              <a:t>“An ideal construction of the tendencies of any town or city is to expand Radially from its central Business district”</a:t>
            </a:r>
          </a:p>
        </p:txBody>
      </p:sp>
      <p:sp>
        <p:nvSpPr>
          <p:cNvPr id="11267" name="Content Placeholder 2"/>
          <p:cNvSpPr>
            <a:spLocks noGrp="1"/>
          </p:cNvSpPr>
          <p:nvPr>
            <p:ph idx="1"/>
          </p:nvPr>
        </p:nvSpPr>
        <p:spPr>
          <a:xfrm>
            <a:off x="457200" y="3505200"/>
            <a:ext cx="8229600" cy="2620963"/>
          </a:xfrm>
        </p:spPr>
        <p:txBody>
          <a:bodyPr/>
          <a:lstStyle/>
          <a:p>
            <a:pPr eaLnBrk="1" hangingPunct="1"/>
            <a:r>
              <a:rPr lang="en-US" smtClean="0"/>
              <a:t>“It hardly needs to be added that neither Chicago nor any cities perfectly fit into this ideal scheme”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Chapter5001.JPG"/>
          <p:cNvPicPr>
            <a:picLocks noChangeAspect="1"/>
          </p:cNvPicPr>
          <p:nvPr/>
        </p:nvPicPr>
        <p:blipFill>
          <a:blip r:embed="rId3" cstate="print"/>
          <a:srcRect/>
          <a:stretch>
            <a:fillRect/>
          </a:stretch>
        </p:blipFill>
        <p:spPr bwMode="auto">
          <a:xfrm>
            <a:off x="0" y="0"/>
            <a:ext cx="9169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The Zones</a:t>
            </a:r>
          </a:p>
        </p:txBody>
      </p:sp>
      <p:sp>
        <p:nvSpPr>
          <p:cNvPr id="13315" name="Content Placeholder 2"/>
          <p:cNvSpPr>
            <a:spLocks noGrp="1"/>
          </p:cNvSpPr>
          <p:nvPr>
            <p:ph idx="1"/>
          </p:nvPr>
        </p:nvSpPr>
        <p:spPr/>
        <p:txBody>
          <a:bodyPr/>
          <a:lstStyle/>
          <a:p>
            <a:pPr eaLnBrk="1" hangingPunct="1"/>
            <a:r>
              <a:rPr lang="en-US" smtClean="0"/>
              <a:t>1. The “Loop”   </a:t>
            </a:r>
          </a:p>
          <a:p>
            <a:pPr lvl="1" eaLnBrk="1" hangingPunct="1"/>
            <a:r>
              <a:rPr lang="en-US" smtClean="0"/>
              <a:t>Center of  </a:t>
            </a:r>
            <a:r>
              <a:rPr lang="en-US" b="1" smtClean="0"/>
              <a:t>Economic, cultural and political </a:t>
            </a:r>
            <a:r>
              <a:rPr lang="en-US" smtClean="0"/>
              <a:t>life</a:t>
            </a:r>
          </a:p>
          <a:p>
            <a:pPr lvl="1" eaLnBrk="1" hangingPunct="1"/>
            <a:endParaRPr lang="en-US" smtClean="0"/>
          </a:p>
          <a:p>
            <a:pPr lvl="1" eaLnBrk="1" hangingPunct="1"/>
            <a:r>
              <a:rPr lang="en-US" smtClean="0"/>
              <a:t>Main Stem of hobohemia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Zone 2  The Zone of Transition</a:t>
            </a:r>
          </a:p>
        </p:txBody>
      </p:sp>
      <p:sp>
        <p:nvSpPr>
          <p:cNvPr id="14339" name="Content Placeholder 2"/>
          <p:cNvSpPr>
            <a:spLocks noGrp="1"/>
          </p:cNvSpPr>
          <p:nvPr>
            <p:ph idx="1"/>
          </p:nvPr>
        </p:nvSpPr>
        <p:spPr/>
        <p:txBody>
          <a:bodyPr/>
          <a:lstStyle/>
          <a:p>
            <a:pPr eaLnBrk="1" hangingPunct="1"/>
            <a:r>
              <a:rPr lang="en-US" smtClean="0"/>
              <a:t>Encircling the downtown area, there is normally an area of transition, which is being invaded by businesses and light manufacturing</a:t>
            </a:r>
          </a:p>
          <a:p>
            <a:pPr lvl="1" eaLnBrk="1" hangingPunct="1"/>
            <a:r>
              <a:rPr lang="en-US" smtClean="0"/>
              <a:t> first drawing has factory zone.</a:t>
            </a:r>
          </a:p>
          <a:p>
            <a:pPr lvl="1" eaLnBrk="1" hangingPunct="1"/>
            <a:r>
              <a:rPr lang="en-US" smtClean="0"/>
              <a:t>Slum and badlands of city</a:t>
            </a:r>
          </a:p>
          <a:p>
            <a:pPr lvl="1" eaLnBrk="1" hangingPunct="1"/>
            <a:r>
              <a:rPr lang="en-US" smtClean="0"/>
              <a:t>Zone of poverty degradation and disease</a:t>
            </a:r>
          </a:p>
          <a:p>
            <a:pPr lvl="1" eaLnBrk="1" hangingPunct="1"/>
            <a:r>
              <a:rPr lang="en-US" smtClean="0"/>
              <a:t>Underworld </a:t>
            </a:r>
          </a:p>
          <a:p>
            <a:pPr lvl="1" eaLnBrk="1" hangingPunct="1"/>
            <a:r>
              <a:rPr lang="en-US" smtClean="0"/>
              <a:t>immigrants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Zone 3 Zone of Workingmen’s homes</a:t>
            </a:r>
          </a:p>
        </p:txBody>
      </p:sp>
      <p:sp>
        <p:nvSpPr>
          <p:cNvPr id="15363" name="Content Placeholder 2"/>
          <p:cNvSpPr>
            <a:spLocks noGrp="1"/>
          </p:cNvSpPr>
          <p:nvPr>
            <p:ph idx="1"/>
          </p:nvPr>
        </p:nvSpPr>
        <p:spPr/>
        <p:txBody>
          <a:bodyPr/>
          <a:lstStyle/>
          <a:p>
            <a:pPr eaLnBrk="1" hangingPunct="1"/>
            <a:r>
              <a:rPr lang="en-US" smtClean="0"/>
              <a:t>Inhabited by the workers in industries who have escaped from areas of deterioration but who want to have easy access to  their work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Zone 4   Residential area</a:t>
            </a:r>
          </a:p>
        </p:txBody>
      </p:sp>
      <p:sp>
        <p:nvSpPr>
          <p:cNvPr id="16387" name="Content Placeholder 2"/>
          <p:cNvSpPr>
            <a:spLocks noGrp="1"/>
          </p:cNvSpPr>
          <p:nvPr>
            <p:ph idx="1"/>
          </p:nvPr>
        </p:nvSpPr>
        <p:spPr/>
        <p:txBody>
          <a:bodyPr/>
          <a:lstStyle/>
          <a:p>
            <a:pPr eaLnBrk="1" hangingPunct="1"/>
            <a:r>
              <a:rPr lang="en-US" smtClean="0"/>
              <a:t>Beyond zone of workingmen’s homes</a:t>
            </a:r>
          </a:p>
          <a:p>
            <a:pPr eaLnBrk="1" hangingPunct="1"/>
            <a:r>
              <a:rPr lang="en-US" smtClean="0"/>
              <a:t>High class apartment buildings</a:t>
            </a:r>
          </a:p>
          <a:p>
            <a:pPr eaLnBrk="1" hangingPunct="1"/>
            <a:r>
              <a:rPr lang="en-US" smtClean="0"/>
              <a:t>Exclusive districts of single family homes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Zone 5</a:t>
            </a:r>
          </a:p>
        </p:txBody>
      </p:sp>
      <p:sp>
        <p:nvSpPr>
          <p:cNvPr id="17411" name="Content Placeholder 2"/>
          <p:cNvSpPr>
            <a:spLocks noGrp="1"/>
          </p:cNvSpPr>
          <p:nvPr>
            <p:ph idx="1"/>
          </p:nvPr>
        </p:nvSpPr>
        <p:spPr/>
        <p:txBody>
          <a:bodyPr/>
          <a:lstStyle/>
          <a:p>
            <a:pPr eaLnBrk="1" hangingPunct="1"/>
            <a:r>
              <a:rPr lang="en-US" smtClean="0"/>
              <a:t>Still farther, out beyond the city limits is the commuter’s zone – suburban areas or satellite cities – within a thirty to sixty minute ride of the central business district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Factors influencing patterns</a:t>
            </a:r>
          </a:p>
        </p:txBody>
      </p:sp>
      <p:sp>
        <p:nvSpPr>
          <p:cNvPr id="18435" name="Content Placeholder 2"/>
          <p:cNvSpPr>
            <a:spLocks noGrp="1"/>
          </p:cNvSpPr>
          <p:nvPr>
            <p:ph idx="1"/>
          </p:nvPr>
        </p:nvSpPr>
        <p:spPr/>
        <p:txBody>
          <a:bodyPr/>
          <a:lstStyle/>
          <a:p>
            <a:pPr eaLnBrk="1" hangingPunct="1"/>
            <a:r>
              <a:rPr lang="en-US" smtClean="0"/>
              <a:t>Physical landscape</a:t>
            </a:r>
          </a:p>
          <a:p>
            <a:pPr eaLnBrk="1" hangingPunct="1"/>
            <a:endParaRPr lang="en-US" smtClean="0"/>
          </a:p>
          <a:p>
            <a:pPr eaLnBrk="1" hangingPunct="1"/>
            <a:r>
              <a:rPr lang="en-US" smtClean="0"/>
              <a:t>Transportation routes</a:t>
            </a:r>
          </a:p>
          <a:p>
            <a:pPr eaLnBrk="1" hangingPunct="1"/>
            <a:r>
              <a:rPr lang="en-US" smtClean="0"/>
              <a:t>Historical factors of the location of industry</a:t>
            </a:r>
          </a:p>
          <a:p>
            <a:pPr eaLnBrk="1" hangingPunct="1">
              <a:buFont typeface="Arial" charset="0"/>
              <a:buNone/>
            </a:pPr>
            <a:endParaRPr lang="en-US" smtClean="0"/>
          </a:p>
          <a:p>
            <a:pPr eaLnBrk="1" hangingPunct="1"/>
            <a:r>
              <a:rPr lang="en-US" i="1" smtClean="0"/>
              <a:t>Relative degree of the resistance of communities to invasion</a:t>
            </a:r>
            <a:r>
              <a:rPr lang="en-US"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Critical ideas</a:t>
            </a:r>
          </a:p>
        </p:txBody>
      </p:sp>
      <p:sp>
        <p:nvSpPr>
          <p:cNvPr id="19459" name="Content Placeholder 2"/>
          <p:cNvSpPr>
            <a:spLocks noGrp="1"/>
          </p:cNvSpPr>
          <p:nvPr>
            <p:ph idx="1"/>
          </p:nvPr>
        </p:nvSpPr>
        <p:spPr/>
        <p:txBody>
          <a:bodyPr/>
          <a:lstStyle/>
          <a:p>
            <a:pPr eaLnBrk="1" hangingPunct="1"/>
            <a:r>
              <a:rPr lang="en-US" smtClean="0"/>
              <a:t>The main fact of expansion is the tendency of each inner zone to extend its area by the invasion of the next outer zone</a:t>
            </a:r>
          </a:p>
          <a:p>
            <a:pPr eaLnBrk="1" hangingPunct="1"/>
            <a:r>
              <a:rPr lang="en-US" b="1" smtClean="0"/>
              <a:t>The concept of land use competition for accessibility and  amenity</a:t>
            </a:r>
          </a:p>
          <a:p>
            <a:pPr eaLnBrk="1" hangingPunct="1"/>
            <a:r>
              <a:rPr lang="en-US" b="1" smtClean="0"/>
              <a:t>Invasion and succession goes in one direction only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A model of Segregation </a:t>
            </a:r>
          </a:p>
        </p:txBody>
      </p:sp>
      <p:sp>
        <p:nvSpPr>
          <p:cNvPr id="20483" name="Content Placeholder 2"/>
          <p:cNvSpPr>
            <a:spLocks noGrp="1"/>
          </p:cNvSpPr>
          <p:nvPr>
            <p:ph idx="1"/>
          </p:nvPr>
        </p:nvSpPr>
        <p:spPr/>
        <p:txBody>
          <a:bodyPr/>
          <a:lstStyle/>
          <a:p>
            <a:pPr eaLnBrk="1" hangingPunct="1"/>
            <a:r>
              <a:rPr lang="en-US" smtClean="0"/>
              <a:t>“This differentiation into natural economic and cultural groupings gives form and character to the city</a:t>
            </a:r>
          </a:p>
          <a:p>
            <a:pPr eaLnBrk="1" hangingPunct="1"/>
            <a:endParaRPr lang="en-US" smtClean="0"/>
          </a:p>
          <a:p>
            <a:pPr eaLnBrk="1" hangingPunct="1"/>
            <a:r>
              <a:rPr lang="en-US" smtClean="0"/>
              <a:t>Segregated areas tend to accentuate certain traits, to attract and develop their kind of individuals and to become further differentiated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Earliest ideas for models</a:t>
            </a:r>
          </a:p>
        </p:txBody>
      </p:sp>
      <p:sp>
        <p:nvSpPr>
          <p:cNvPr id="3075" name="Content Placeholder 2"/>
          <p:cNvSpPr>
            <a:spLocks noGrp="1"/>
          </p:cNvSpPr>
          <p:nvPr>
            <p:ph idx="1"/>
          </p:nvPr>
        </p:nvSpPr>
        <p:spPr/>
        <p:txBody>
          <a:bodyPr/>
          <a:lstStyle/>
          <a:p>
            <a:pPr eaLnBrk="1" hangingPunct="1"/>
            <a:r>
              <a:rPr lang="en-US" smtClean="0"/>
              <a:t>Ecology developed in biology</a:t>
            </a:r>
          </a:p>
          <a:p>
            <a:pPr lvl="1" eaLnBrk="1" hangingPunct="1"/>
            <a:r>
              <a:rPr lang="en-US" smtClean="0"/>
              <a:t>Shift from thinking about individual species to plant and animal communities</a:t>
            </a:r>
          </a:p>
          <a:p>
            <a:pPr lvl="1" eaLnBrk="1" hangingPunct="1"/>
            <a:r>
              <a:rPr lang="en-US" smtClean="0"/>
              <a:t>Plant species compete for water and energy</a:t>
            </a:r>
          </a:p>
          <a:p>
            <a:pPr lvl="1" eaLnBrk="1" hangingPunct="1"/>
            <a:r>
              <a:rPr lang="en-US" smtClean="0"/>
              <a:t>Communities evolve in response to competition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Conditions which initiate invasion</a:t>
            </a:r>
          </a:p>
        </p:txBody>
      </p:sp>
      <p:sp>
        <p:nvSpPr>
          <p:cNvPr id="21507" name="Content Placeholder 2"/>
          <p:cNvSpPr>
            <a:spLocks noGrp="1"/>
          </p:cNvSpPr>
          <p:nvPr>
            <p:ph idx="1"/>
          </p:nvPr>
        </p:nvSpPr>
        <p:spPr/>
        <p:txBody>
          <a:bodyPr/>
          <a:lstStyle/>
          <a:p>
            <a:pPr eaLnBrk="1" hangingPunct="1"/>
            <a:r>
              <a:rPr lang="en-US" smtClean="0"/>
              <a:t>Changes in forms and routes of transportation</a:t>
            </a:r>
          </a:p>
          <a:p>
            <a:pPr eaLnBrk="1" hangingPunct="1"/>
            <a:r>
              <a:rPr lang="en-US" smtClean="0"/>
              <a:t>Obsolete – deterioration or change in function</a:t>
            </a:r>
          </a:p>
          <a:p>
            <a:pPr eaLnBrk="1" hangingPunct="1"/>
            <a:r>
              <a:rPr lang="en-US" smtClean="0"/>
              <a:t>New type of industry</a:t>
            </a:r>
          </a:p>
          <a:p>
            <a:pPr eaLnBrk="1" hangingPunct="1"/>
            <a:r>
              <a:rPr lang="en-US" smtClean="0"/>
              <a:t>Real estate promotion</a:t>
            </a:r>
          </a:p>
          <a:p>
            <a:pPr eaLnBrk="1" hangingPunct="1"/>
            <a:r>
              <a:rPr lang="en-US" smtClean="0"/>
              <a:t>Erection of buildings that may repel or attract</a:t>
            </a:r>
          </a:p>
          <a:p>
            <a:pPr lvl="2" eaLnBrk="1" hangingPunct="1"/>
            <a:r>
              <a:rPr lang="en-US" smtClean="0"/>
              <a:t>Bridges, schools</a:t>
            </a:r>
          </a:p>
          <a:p>
            <a:pPr lvl="2"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Stages of Invasion</a:t>
            </a:r>
          </a:p>
        </p:txBody>
      </p:sp>
      <p:sp>
        <p:nvSpPr>
          <p:cNvPr id="22531" name="Content Placeholder 2"/>
          <p:cNvSpPr>
            <a:spLocks noGrp="1"/>
          </p:cNvSpPr>
          <p:nvPr>
            <p:ph idx="1"/>
          </p:nvPr>
        </p:nvSpPr>
        <p:spPr/>
        <p:txBody>
          <a:bodyPr/>
          <a:lstStyle/>
          <a:p>
            <a:pPr eaLnBrk="1" hangingPunct="1"/>
            <a:r>
              <a:rPr lang="en-US" smtClean="0"/>
              <a:t>Initial   resistance or inducement</a:t>
            </a:r>
          </a:p>
          <a:p>
            <a:pPr eaLnBrk="1" hangingPunct="1"/>
            <a:endParaRPr lang="en-US" smtClean="0"/>
          </a:p>
          <a:p>
            <a:pPr eaLnBrk="1" hangingPunct="1"/>
            <a:r>
              <a:rPr lang="en-US" smtClean="0"/>
              <a:t>Secondary or developmental  land values increase and building values decline</a:t>
            </a:r>
          </a:p>
          <a:p>
            <a:pPr eaLnBrk="1" hangingPunct="1"/>
            <a:endParaRPr lang="en-US" smtClean="0"/>
          </a:p>
          <a:p>
            <a:pPr eaLnBrk="1" hangingPunct="1"/>
            <a:r>
              <a:rPr lang="en-US" smtClean="0"/>
              <a:t>climax</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Importance of model’s acceptance</a:t>
            </a:r>
          </a:p>
        </p:txBody>
      </p:sp>
      <p:sp>
        <p:nvSpPr>
          <p:cNvPr id="23555" name="Content Placeholder 2"/>
          <p:cNvSpPr>
            <a:spLocks noGrp="1"/>
          </p:cNvSpPr>
          <p:nvPr>
            <p:ph idx="1"/>
          </p:nvPr>
        </p:nvSpPr>
        <p:spPr/>
        <p:txBody>
          <a:bodyPr/>
          <a:lstStyle/>
          <a:p>
            <a:pPr eaLnBrk="1" hangingPunct="1"/>
            <a:r>
              <a:rPr lang="en-US" smtClean="0"/>
              <a:t>Middle class neighborhoods must be protected from the invasion process</a:t>
            </a:r>
          </a:p>
          <a:p>
            <a:pPr lvl="1" eaLnBrk="1" hangingPunct="1"/>
            <a:r>
              <a:rPr lang="en-US" smtClean="0"/>
              <a:t>Real estate agents must not do anything to destroy neighborhoods</a:t>
            </a:r>
          </a:p>
          <a:p>
            <a:pPr lvl="1" eaLnBrk="1" hangingPunct="1"/>
            <a:r>
              <a:rPr lang="en-US" smtClean="0"/>
              <a:t>Zoning laws developed to protect neighborhoods from invasion by commercial or high density residential uses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8" name="Picture 1" descr="E:\historical atlas of Minnesota\current verion\illustrations by chapter\chapter 8\073map73_85_Plan of St Paul.JPG"/>
          <p:cNvPicPr>
            <a:picLocks noChangeAspect="1" noChangeArrowheads="1"/>
          </p:cNvPicPr>
          <p:nvPr/>
        </p:nvPicPr>
        <p:blipFill>
          <a:blip r:embed="rId3" cstate="print"/>
          <a:srcRect/>
          <a:stretch>
            <a:fillRect/>
          </a:stretch>
        </p:blipFill>
        <p:spPr bwMode="auto">
          <a:xfrm>
            <a:off x="-1962150" y="-911225"/>
            <a:ext cx="13069888" cy="868045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Importance of model’s acceptance</a:t>
            </a:r>
          </a:p>
        </p:txBody>
      </p:sp>
      <p:sp>
        <p:nvSpPr>
          <p:cNvPr id="25603" name="Content Placeholder 2"/>
          <p:cNvSpPr>
            <a:spLocks noGrp="1"/>
          </p:cNvSpPr>
          <p:nvPr>
            <p:ph idx="1"/>
          </p:nvPr>
        </p:nvSpPr>
        <p:spPr/>
        <p:txBody>
          <a:bodyPr/>
          <a:lstStyle/>
          <a:p>
            <a:pPr eaLnBrk="1" hangingPunct="1"/>
            <a:r>
              <a:rPr lang="en-US" smtClean="0"/>
              <a:t>Gave scientific underpinning to ethnocentricism and racial discrimination</a:t>
            </a:r>
          </a:p>
          <a:p>
            <a:pPr eaLnBrk="1" hangingPunct="1"/>
            <a:r>
              <a:rPr lang="en-US" smtClean="0"/>
              <a:t>Promoted homogeneous residential communities</a:t>
            </a:r>
          </a:p>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pic>
        <p:nvPicPr>
          <p:cNvPr id="26627" name="Picture 2" descr="E:\historical atlas of Minnesota\current verion\illustrations by chapter\chapter 8\074amap74a_stpaulnaturalares.tif"/>
          <p:cNvPicPr>
            <a:picLocks noGrp="1" noChangeAspect="1" noChangeArrowheads="1"/>
          </p:cNvPicPr>
          <p:nvPr>
            <p:ph idx="1"/>
          </p:nvPr>
        </p:nvPicPr>
        <p:blipFill>
          <a:blip r:embed="rId3" cstate="print"/>
          <a:srcRect/>
          <a:stretch>
            <a:fillRect/>
          </a:stretch>
        </p:blipFill>
        <p:spPr>
          <a:xfrm>
            <a:off x="0" y="0"/>
            <a:ext cx="9409113" cy="6400800"/>
          </a:xfr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Importance of model’s acceptance</a:t>
            </a:r>
          </a:p>
        </p:txBody>
      </p:sp>
      <p:sp>
        <p:nvSpPr>
          <p:cNvPr id="27651" name="Content Placeholder 2"/>
          <p:cNvSpPr>
            <a:spLocks noGrp="1"/>
          </p:cNvSpPr>
          <p:nvPr>
            <p:ph idx="1"/>
          </p:nvPr>
        </p:nvSpPr>
        <p:spPr/>
        <p:txBody>
          <a:bodyPr/>
          <a:lstStyle/>
          <a:p>
            <a:pPr eaLnBrk="1" hangingPunct="1"/>
            <a:r>
              <a:rPr lang="en-US" smtClean="0"/>
              <a:t>Used by real estate industry to turn over middle class neighborhoods via block busting tactics</a:t>
            </a:r>
          </a:p>
          <a:p>
            <a:pPr eaLnBrk="1" hangingPunct="1"/>
            <a:r>
              <a:rPr lang="en-US" smtClean="0"/>
              <a:t>Justified redlining by financial and insurance industry  - do not invest in poor or minority areas because they will continually deteriorate due to invasion and succession</a:t>
            </a:r>
          </a:p>
          <a:p>
            <a:pPr eaLnBrk="1" hangingPunct="1"/>
            <a:r>
              <a:rPr lang="en-US" smtClean="0"/>
              <a:t>Increased the importance of distance (NIMBY)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Importance of model’s acceptance</a:t>
            </a:r>
          </a:p>
        </p:txBody>
      </p:sp>
      <p:sp>
        <p:nvSpPr>
          <p:cNvPr id="28675" name="Content Placeholder 2"/>
          <p:cNvSpPr>
            <a:spLocks noGrp="1"/>
          </p:cNvSpPr>
          <p:nvPr>
            <p:ph idx="1"/>
          </p:nvPr>
        </p:nvSpPr>
        <p:spPr/>
        <p:txBody>
          <a:bodyPr/>
          <a:lstStyle/>
          <a:p>
            <a:pPr eaLnBrk="1" hangingPunct="1"/>
            <a:r>
              <a:rPr lang="en-US" smtClean="0"/>
              <a:t>This model is the base for </a:t>
            </a:r>
            <a:r>
              <a:rPr lang="en-US" b="1" smtClean="0"/>
              <a:t>all</a:t>
            </a:r>
            <a:r>
              <a:rPr lang="en-US" smtClean="0"/>
              <a:t> other models of the internal spatial structure of cities </a:t>
            </a:r>
          </a:p>
          <a:p>
            <a:pPr lvl="1" eaLnBrk="1" hangingPunct="1"/>
            <a:r>
              <a:rPr lang="en-US" smtClean="0"/>
              <a:t>Later models of US cities</a:t>
            </a:r>
          </a:p>
          <a:p>
            <a:pPr lvl="1" eaLnBrk="1" hangingPunct="1"/>
            <a:r>
              <a:rPr lang="en-US" smtClean="0"/>
              <a:t>Model of Latin American City</a:t>
            </a:r>
          </a:p>
          <a:p>
            <a:pPr lvl="1" eaLnBrk="1" hangingPunct="1"/>
            <a:r>
              <a:rPr lang="en-US" smtClean="0"/>
              <a:t>Models of Southeast Asian</a:t>
            </a:r>
          </a:p>
          <a:p>
            <a:pPr lvl="1" eaLnBrk="1" hangingPunct="1"/>
            <a:r>
              <a:rPr lang="en-US" smtClean="0"/>
              <a:t>Models of African Cities</a:t>
            </a:r>
          </a:p>
          <a:p>
            <a:pPr lvl="1" eaLnBrk="1" hangingPunct="1"/>
            <a:r>
              <a:rPr lang="en-US" smtClean="0"/>
              <a:t>Models of South Asian Cities</a:t>
            </a:r>
          </a:p>
          <a:p>
            <a:pPr lvl="1" eaLnBrk="1" hangingPunct="1"/>
            <a:r>
              <a:rPr lang="en-US" i="1" smtClean="0"/>
              <a:t>Soviet model was developed in opposition to it</a:t>
            </a:r>
            <a:r>
              <a:rPr lang="en-US" smtClean="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Homer Hoyt </a:t>
            </a:r>
          </a:p>
        </p:txBody>
      </p:sp>
      <p:sp>
        <p:nvSpPr>
          <p:cNvPr id="29699" name="Content Placeholder 2"/>
          <p:cNvSpPr>
            <a:spLocks noGrp="1"/>
          </p:cNvSpPr>
          <p:nvPr>
            <p:ph idx="1"/>
          </p:nvPr>
        </p:nvSpPr>
        <p:spPr/>
        <p:txBody>
          <a:bodyPr/>
          <a:lstStyle/>
          <a:p>
            <a:pPr eaLnBrk="1" hangingPunct="1"/>
            <a:r>
              <a:rPr lang="en-US" smtClean="0"/>
              <a:t>Student of Park and Burgess</a:t>
            </a:r>
          </a:p>
          <a:p>
            <a:pPr eaLnBrk="1" hangingPunct="1"/>
            <a:r>
              <a:rPr lang="en-US" smtClean="0"/>
              <a:t>One Hundred Years of Land Values in Chicago</a:t>
            </a:r>
          </a:p>
          <a:p>
            <a:pPr eaLnBrk="1" hangingPunct="1"/>
            <a:r>
              <a:rPr lang="en-US" smtClean="0"/>
              <a:t>Makes two major changes to the thinking of the Burgess model</a:t>
            </a:r>
          </a:p>
          <a:p>
            <a:pPr lvl="1" eaLnBrk="1" hangingPunct="1"/>
            <a:r>
              <a:rPr lang="en-US" smtClean="0"/>
              <a:t>High income wedge  pulls the city</a:t>
            </a:r>
          </a:p>
          <a:p>
            <a:pPr lvl="1" eaLnBrk="1" hangingPunct="1"/>
            <a:r>
              <a:rPr lang="en-US" smtClean="0"/>
              <a:t>Low income can invade high income</a:t>
            </a:r>
          </a:p>
          <a:p>
            <a:pPr lvl="1" eaLnBrk="1" hangingPunct="1"/>
            <a:r>
              <a:rPr lang="en-US" smtClean="0"/>
              <a:t>Change surface to network The STREET CAR MODEL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hapter5002.JPG"/>
          <p:cNvPicPr>
            <a:picLocks noChangeAspect="1"/>
          </p:cNvPicPr>
          <p:nvPr/>
        </p:nvPicPr>
        <p:blipFill>
          <a:blip r:embed="rId3" cstate="print"/>
          <a:srcRect/>
          <a:stretch>
            <a:fillRect/>
          </a:stretch>
        </p:blipFill>
        <p:spPr bwMode="auto">
          <a:xfrm rot="5585058">
            <a:off x="1118393" y="156369"/>
            <a:ext cx="7059613"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Fundamental concepts</a:t>
            </a:r>
          </a:p>
        </p:txBody>
      </p:sp>
      <p:sp>
        <p:nvSpPr>
          <p:cNvPr id="4099" name="Content Placeholder 2"/>
          <p:cNvSpPr>
            <a:spLocks noGrp="1"/>
          </p:cNvSpPr>
          <p:nvPr>
            <p:ph idx="1"/>
          </p:nvPr>
        </p:nvSpPr>
        <p:spPr/>
        <p:txBody>
          <a:bodyPr/>
          <a:lstStyle/>
          <a:p>
            <a:pPr eaLnBrk="1" hangingPunct="1"/>
            <a:r>
              <a:rPr lang="en-US" smtClean="0"/>
              <a:t>Communities evolve to </a:t>
            </a:r>
            <a:r>
              <a:rPr lang="en-US" b="1" smtClean="0"/>
              <a:t>climax</a:t>
            </a:r>
            <a:r>
              <a:rPr lang="en-US" smtClean="0"/>
              <a:t>. The Community of plants and animals that is best suited to the water and energy balance of locales.</a:t>
            </a:r>
          </a:p>
          <a:p>
            <a:pPr eaLnBrk="1" hangingPunct="1"/>
            <a:r>
              <a:rPr lang="en-US" smtClean="0"/>
              <a:t>When disturbed an environment experiences the process of </a:t>
            </a:r>
            <a:r>
              <a:rPr lang="en-US" b="1" smtClean="0"/>
              <a:t>invasion and succession </a:t>
            </a:r>
            <a:r>
              <a:rPr lang="en-US" smtClean="0"/>
              <a:t>as the landscape evolves once again toward a climax.</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hapter5004.JPG"/>
          <p:cNvPicPr>
            <a:picLocks noChangeAspect="1"/>
          </p:cNvPicPr>
          <p:nvPr/>
        </p:nvPicPr>
        <p:blipFill>
          <a:blip r:embed="rId3" cstate="print"/>
          <a:srcRect/>
          <a:stretch>
            <a:fillRect/>
          </a:stretch>
        </p:blipFill>
        <p:spPr bwMode="auto">
          <a:xfrm>
            <a:off x="838200" y="-61913"/>
            <a:ext cx="7315200" cy="68389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Critical change ONE</a:t>
            </a:r>
            <a:br>
              <a:rPr lang="en-US" smtClean="0"/>
            </a:br>
            <a:r>
              <a:rPr lang="en-US" smtClean="0"/>
              <a:t>Growth at edges pulls city</a:t>
            </a:r>
          </a:p>
        </p:txBody>
      </p:sp>
      <p:sp>
        <p:nvSpPr>
          <p:cNvPr id="32771" name="Content Placeholder 2"/>
          <p:cNvSpPr>
            <a:spLocks noGrp="1"/>
          </p:cNvSpPr>
          <p:nvPr>
            <p:ph idx="1"/>
          </p:nvPr>
        </p:nvSpPr>
        <p:spPr/>
        <p:txBody>
          <a:bodyPr/>
          <a:lstStyle/>
          <a:p>
            <a:pPr eaLnBrk="1" hangingPunct="1"/>
            <a:r>
              <a:rPr lang="en-US" smtClean="0"/>
              <a:t>Real estate developers control the expanding city</a:t>
            </a:r>
          </a:p>
          <a:p>
            <a:pPr lvl="1" eaLnBrk="1" hangingPunct="1"/>
            <a:r>
              <a:rPr lang="en-US" smtClean="0"/>
              <a:t>Manipulate building designs</a:t>
            </a:r>
          </a:p>
          <a:p>
            <a:pPr lvl="1" eaLnBrk="1" hangingPunct="1"/>
            <a:r>
              <a:rPr lang="en-US" smtClean="0"/>
              <a:t>Develop amenities</a:t>
            </a:r>
          </a:p>
          <a:p>
            <a:pPr lvl="1" eaLnBrk="1" hangingPunct="1"/>
            <a:r>
              <a:rPr lang="en-US" smtClean="0"/>
              <a:t>Promote exclusivity</a:t>
            </a:r>
          </a:p>
          <a:p>
            <a:pPr lvl="1" eaLnBrk="1" hangingPunct="1"/>
            <a:r>
              <a:rPr lang="en-US" smtClean="0"/>
              <a:t>Encourage the development of large lot communities</a:t>
            </a:r>
          </a:p>
          <a:p>
            <a:pPr lvl="1" eaLnBrk="1" hangingPunct="1"/>
            <a:r>
              <a:rPr lang="en-US" smtClean="0"/>
              <a:t>Promote the status of place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Critical changes</a:t>
            </a:r>
          </a:p>
        </p:txBody>
      </p:sp>
      <p:sp>
        <p:nvSpPr>
          <p:cNvPr id="33795" name="Content Placeholder 2"/>
          <p:cNvSpPr>
            <a:spLocks noGrp="1"/>
          </p:cNvSpPr>
          <p:nvPr>
            <p:ph idx="1"/>
          </p:nvPr>
        </p:nvSpPr>
        <p:spPr/>
        <p:txBody>
          <a:bodyPr/>
          <a:lstStyle/>
          <a:p>
            <a:pPr eaLnBrk="1" hangingPunct="1"/>
            <a:r>
              <a:rPr lang="en-US" smtClean="0"/>
              <a:t>Calls for low income suburbs</a:t>
            </a:r>
          </a:p>
          <a:p>
            <a:pPr eaLnBrk="1" hangingPunct="1"/>
            <a:r>
              <a:rPr lang="en-US" smtClean="0"/>
              <a:t>Acknowledges the across the tracks syndrome</a:t>
            </a:r>
          </a:p>
          <a:p>
            <a:pPr eaLnBrk="1" hangingPunct="1"/>
            <a:r>
              <a:rPr lang="en-US" smtClean="0"/>
              <a:t>Predicts the movement of high status shops toward the high income residential areas</a:t>
            </a:r>
          </a:p>
          <a:p>
            <a:pPr eaLnBrk="1" hangingPunct="1"/>
            <a:r>
              <a:rPr lang="en-US" smtClean="0"/>
              <a:t>Calls for a zone of expansion and abandonment in the Central Business District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Basic idea not different</a:t>
            </a:r>
          </a:p>
        </p:txBody>
      </p:sp>
      <p:sp>
        <p:nvSpPr>
          <p:cNvPr id="34819" name="Content Placeholder 2"/>
          <p:cNvSpPr>
            <a:spLocks noGrp="1"/>
          </p:cNvSpPr>
          <p:nvPr>
            <p:ph idx="1"/>
          </p:nvPr>
        </p:nvSpPr>
        <p:spPr/>
        <p:txBody>
          <a:bodyPr/>
          <a:lstStyle/>
          <a:p>
            <a:pPr eaLnBrk="1" hangingPunct="1"/>
            <a:r>
              <a:rPr lang="en-US" smtClean="0"/>
              <a:t>Land use competition for locational advantage</a:t>
            </a:r>
          </a:p>
          <a:p>
            <a:pPr eaLnBrk="1" hangingPunct="1"/>
            <a:r>
              <a:rPr lang="en-US" smtClean="0"/>
              <a:t>Invasion and succession from high density to low</a:t>
            </a:r>
          </a:p>
          <a:p>
            <a:pPr eaLnBrk="1" hangingPunct="1"/>
            <a:r>
              <a:rPr lang="en-US" smtClean="0"/>
              <a:t>Natural process of expansion</a:t>
            </a:r>
          </a:p>
          <a:p>
            <a:pPr eaLnBrk="1" hangingPunct="1"/>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Auto Era Model – Multiple Nuclei</a:t>
            </a:r>
            <a:br>
              <a:rPr lang="en-US" smtClean="0"/>
            </a:br>
            <a:endParaRPr lang="en-US" smtClean="0"/>
          </a:p>
        </p:txBody>
      </p:sp>
      <p:pic>
        <p:nvPicPr>
          <p:cNvPr id="35843" name="Content Placeholder 3" descr="Chapter5008.JPG"/>
          <p:cNvPicPr>
            <a:picLocks noGrp="1" noChangeAspect="1"/>
          </p:cNvPicPr>
          <p:nvPr>
            <p:ph idx="1"/>
          </p:nvPr>
        </p:nvPicPr>
        <p:blipFill>
          <a:blip r:embed="rId3" cstate="print"/>
          <a:srcRect/>
          <a:stretch>
            <a:fillRect/>
          </a:stretch>
        </p:blipFill>
        <p:spPr>
          <a:xfrm>
            <a:off x="533400" y="1574800"/>
            <a:ext cx="7391400" cy="457676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Critical difference</a:t>
            </a:r>
          </a:p>
        </p:txBody>
      </p:sp>
      <p:sp>
        <p:nvSpPr>
          <p:cNvPr id="36867" name="Content Placeholder 4"/>
          <p:cNvSpPr>
            <a:spLocks noGrp="1"/>
          </p:cNvSpPr>
          <p:nvPr>
            <p:ph idx="1"/>
          </p:nvPr>
        </p:nvSpPr>
        <p:spPr/>
        <p:txBody>
          <a:bodyPr/>
          <a:lstStyle/>
          <a:p>
            <a:pPr eaLnBrk="1" hangingPunct="1"/>
            <a:r>
              <a:rPr lang="en-US" smtClean="0"/>
              <a:t>Allows for more forms of transportation – particularly the automobile</a:t>
            </a:r>
          </a:p>
          <a:p>
            <a:pPr eaLnBrk="1" hangingPunct="1"/>
            <a:r>
              <a:rPr lang="en-US" smtClean="0"/>
              <a:t>Allows for more variation in landscape</a:t>
            </a:r>
          </a:p>
          <a:p>
            <a:pPr eaLnBrk="1" hangingPunct="1"/>
            <a:r>
              <a:rPr lang="en-US" smtClean="0"/>
              <a:t>Allows for industrial suburbs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14400" y="381000"/>
            <a:ext cx="8229600" cy="1143000"/>
          </a:xfrm>
        </p:spPr>
        <p:txBody>
          <a:bodyPr/>
          <a:lstStyle/>
          <a:p>
            <a:pPr eaLnBrk="1" hangingPunct="1"/>
            <a:r>
              <a:rPr lang="en-US" smtClean="0"/>
              <a:t>Critical flaws in these  models</a:t>
            </a:r>
          </a:p>
        </p:txBody>
      </p:sp>
      <p:sp>
        <p:nvSpPr>
          <p:cNvPr id="37891" name="Content Placeholder 2"/>
          <p:cNvSpPr>
            <a:spLocks noGrp="1"/>
          </p:cNvSpPr>
          <p:nvPr>
            <p:ph idx="1"/>
          </p:nvPr>
        </p:nvSpPr>
        <p:spPr>
          <a:xfrm>
            <a:off x="457200" y="1600200"/>
            <a:ext cx="8229600" cy="5105400"/>
          </a:xfrm>
        </p:spPr>
        <p:txBody>
          <a:bodyPr/>
          <a:lstStyle/>
          <a:p>
            <a:pPr eaLnBrk="1" hangingPunct="1"/>
            <a:r>
              <a:rPr lang="en-US" smtClean="0"/>
              <a:t>The assumption of free competition of land use is unwarranted because as soon as  Burgess model was made public its concept of invasion and succession was not tested but rather became the base for zoning regulations. Therefore it became a self-fulfilling prophecy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Critical flaws in these  models</a:t>
            </a:r>
          </a:p>
        </p:txBody>
      </p:sp>
      <p:sp>
        <p:nvSpPr>
          <p:cNvPr id="38915" name="Content Placeholder 2"/>
          <p:cNvSpPr>
            <a:spLocks noGrp="1"/>
          </p:cNvSpPr>
          <p:nvPr>
            <p:ph idx="1"/>
          </p:nvPr>
        </p:nvSpPr>
        <p:spPr/>
        <p:txBody>
          <a:bodyPr/>
          <a:lstStyle/>
          <a:p>
            <a:pPr eaLnBrk="1" hangingPunct="1"/>
            <a:r>
              <a:rPr lang="en-US" smtClean="0"/>
              <a:t>Its assumption that invasion and succession was one directional – from rich and low density to poor and high density was proven false by gentrification.</a:t>
            </a:r>
          </a:p>
          <a:p>
            <a:pPr eaLnBrk="1" hangingPunct="1"/>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Critical flaws in these  models</a:t>
            </a:r>
          </a:p>
        </p:txBody>
      </p:sp>
      <p:sp>
        <p:nvSpPr>
          <p:cNvPr id="39939" name="Content Placeholder 2"/>
          <p:cNvSpPr>
            <a:spLocks noGrp="1"/>
          </p:cNvSpPr>
          <p:nvPr>
            <p:ph idx="1"/>
          </p:nvPr>
        </p:nvSpPr>
        <p:spPr/>
        <p:txBody>
          <a:bodyPr/>
          <a:lstStyle/>
          <a:p>
            <a:pPr eaLnBrk="1" hangingPunct="1"/>
            <a:r>
              <a:rPr lang="en-US" smtClean="0"/>
              <a:t>White flight created space for African Americans to occupy.  Not really an invasion but a retreat caused by a belief in the assertion of the model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04800"/>
            <a:ext cx="8229600" cy="1143000"/>
          </a:xfrm>
        </p:spPr>
        <p:txBody>
          <a:bodyPr/>
          <a:lstStyle/>
          <a:p>
            <a:pPr eaLnBrk="1" hangingPunct="1"/>
            <a:r>
              <a:rPr lang="en-US" smtClean="0"/>
              <a:t>Generalizations for having students learn about these models </a:t>
            </a:r>
          </a:p>
        </p:txBody>
      </p:sp>
      <p:sp>
        <p:nvSpPr>
          <p:cNvPr id="40963" name="Content Placeholder 2"/>
          <p:cNvSpPr>
            <a:spLocks noGrp="1"/>
          </p:cNvSpPr>
          <p:nvPr>
            <p:ph idx="1"/>
          </p:nvPr>
        </p:nvSpPr>
        <p:spPr>
          <a:xfrm>
            <a:off x="457200" y="1600200"/>
            <a:ext cx="8229600" cy="4648200"/>
          </a:xfrm>
        </p:spPr>
        <p:txBody>
          <a:bodyPr/>
          <a:lstStyle/>
          <a:p>
            <a:pPr eaLnBrk="1" hangingPunct="1"/>
            <a:r>
              <a:rPr lang="en-US" sz="2400" smtClean="0"/>
              <a:t>Do not Concentrate on geometry of the diagrams rather than their application.</a:t>
            </a:r>
          </a:p>
          <a:p>
            <a:pPr eaLnBrk="1" hangingPunct="1"/>
            <a:r>
              <a:rPr lang="en-US" sz="2400" smtClean="0"/>
              <a:t>Show how Models can provide preliminary understandings or generalizations </a:t>
            </a:r>
          </a:p>
          <a:p>
            <a:pPr lvl="1" eaLnBrk="1" hangingPunct="1"/>
            <a:r>
              <a:rPr lang="en-US" sz="2400" smtClean="0"/>
              <a:t>Role of distance decay</a:t>
            </a:r>
          </a:p>
          <a:p>
            <a:pPr lvl="1" eaLnBrk="1" hangingPunct="1"/>
            <a:r>
              <a:rPr lang="en-US" sz="2400" smtClean="0"/>
              <a:t>High income sector and other groupings</a:t>
            </a:r>
          </a:p>
          <a:p>
            <a:pPr lvl="1" eaLnBrk="1" hangingPunct="1"/>
            <a:r>
              <a:rPr lang="en-US" sz="2400" smtClean="0"/>
              <a:t>Segregation</a:t>
            </a:r>
          </a:p>
          <a:p>
            <a:pPr lvl="1" eaLnBrk="1" hangingPunct="1"/>
            <a:r>
              <a:rPr lang="en-US" sz="2400" smtClean="0"/>
              <a:t>Role of amenities and disamenties</a:t>
            </a:r>
          </a:p>
          <a:p>
            <a:pPr lvl="1" eaLnBrk="1" hangingPunct="1"/>
            <a:r>
              <a:rPr lang="en-US" sz="2400" smtClean="0"/>
              <a:t>Role of transportation </a:t>
            </a:r>
          </a:p>
          <a:p>
            <a:pPr lvl="1" eaLnBrk="1" hangingPunct="1"/>
            <a:r>
              <a:rPr lang="en-US" sz="2400" smtClean="0"/>
              <a:t>Role of various actors –planners, organizers, real estate professionals, bankers etc.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Concepts from biology brought into new Social Science</a:t>
            </a:r>
          </a:p>
        </p:txBody>
      </p:sp>
      <p:sp>
        <p:nvSpPr>
          <p:cNvPr id="5123" name="Content Placeholder 2"/>
          <p:cNvSpPr>
            <a:spLocks noGrp="1"/>
          </p:cNvSpPr>
          <p:nvPr>
            <p:ph idx="1"/>
          </p:nvPr>
        </p:nvSpPr>
        <p:spPr/>
        <p:txBody>
          <a:bodyPr/>
          <a:lstStyle/>
          <a:p>
            <a:pPr eaLnBrk="1" hangingPunct="1"/>
            <a:r>
              <a:rPr lang="en-US" smtClean="0"/>
              <a:t>Harlan Barrows  Geographer at U of Chicago uses term Human Ecology</a:t>
            </a:r>
          </a:p>
          <a:p>
            <a:pPr eaLnBrk="1" hangingPunct="1"/>
            <a:r>
              <a:rPr lang="en-US" smtClean="0"/>
              <a:t>Park and Burgess  found school of Urban Ecology in Sociology Department of University of Chicago</a:t>
            </a:r>
          </a:p>
          <a:p>
            <a:pPr lvl="1" eaLnBrk="1" hangingPunct="1"/>
            <a:r>
              <a:rPr lang="en-US" smtClean="0"/>
              <a:t>Both scholars had been journalists and were careful observers of cities</a:t>
            </a:r>
          </a:p>
          <a:p>
            <a:pPr lvl="1" eaLnBrk="1" hangingPunct="1"/>
            <a:r>
              <a:rPr lang="en-US" smtClean="0"/>
              <a:t>Wanted to go beyond previous writing on cities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2925762"/>
          </a:xfrm>
        </p:spPr>
        <p:txBody>
          <a:bodyPr/>
          <a:lstStyle/>
          <a:p>
            <a:pPr eaLnBrk="1" hangingPunct="1"/>
            <a:r>
              <a:rPr lang="en-US" i="1" smtClean="0"/>
              <a:t>The Growth of the  City: An Introduction to a Research Project by Earnest Burgess</a:t>
            </a:r>
            <a:br>
              <a:rPr lang="en-US" i="1" smtClean="0"/>
            </a:br>
            <a:r>
              <a:rPr lang="en-US" i="1" smtClean="0"/>
              <a:t>U of Chicago Press 1926</a:t>
            </a:r>
          </a:p>
        </p:txBody>
      </p:sp>
      <p:sp>
        <p:nvSpPr>
          <p:cNvPr id="6147" name="Content Placeholder 2"/>
          <p:cNvSpPr>
            <a:spLocks noGrp="1"/>
          </p:cNvSpPr>
          <p:nvPr>
            <p:ph idx="1"/>
          </p:nvPr>
        </p:nvSpPr>
        <p:spPr>
          <a:xfrm>
            <a:off x="2209800" y="3505200"/>
            <a:ext cx="6477000" cy="2620963"/>
          </a:xfrm>
        </p:spPr>
        <p:txBody>
          <a:bodyPr/>
          <a:lstStyle/>
          <a:p>
            <a:pPr eaLnBrk="1" hangingPunct="1"/>
            <a:r>
              <a:rPr lang="en-US" smtClean="0"/>
              <a:t>Robert Park and Earnest Burgess work together.  Park provides a frame in the introduction  Burgess provides the analysis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The problem</a:t>
            </a:r>
          </a:p>
        </p:txBody>
      </p:sp>
      <p:sp>
        <p:nvSpPr>
          <p:cNvPr id="7171" name="Content Placeholder 2"/>
          <p:cNvSpPr>
            <a:spLocks noGrp="1"/>
          </p:cNvSpPr>
          <p:nvPr>
            <p:ph idx="1"/>
          </p:nvPr>
        </p:nvSpPr>
        <p:spPr/>
        <p:txBody>
          <a:bodyPr/>
          <a:lstStyle/>
          <a:p>
            <a:pPr eaLnBrk="1" hangingPunct="1"/>
            <a:r>
              <a:rPr lang="en-US" smtClean="0"/>
              <a:t>One of the most important and striking developments in the growth of the urban population of the more advanced peoples of the world during the last few decades has been the appearance of a number of vast urban aggregates or conurbations, far large and more numerous that the great cities of any preceding Age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Observation</a:t>
            </a:r>
          </a:p>
        </p:txBody>
      </p:sp>
      <p:sp>
        <p:nvSpPr>
          <p:cNvPr id="8195" name="Content Placeholder 2"/>
          <p:cNvSpPr>
            <a:spLocks noGrp="1"/>
          </p:cNvSpPr>
          <p:nvPr>
            <p:ph idx="1"/>
          </p:nvPr>
        </p:nvSpPr>
        <p:spPr/>
        <p:txBody>
          <a:bodyPr/>
          <a:lstStyle/>
          <a:p>
            <a:pPr eaLnBrk="1" hangingPunct="1"/>
            <a:r>
              <a:rPr lang="en-US" sz="4000" smtClean="0"/>
              <a:t>“In the United States the transition from a rural to an urban civilization though beginning later that in Europe, has taken place, if not more rapidly and completely at any rate more logically in its most characteristic form</a:t>
            </a:r>
            <a:r>
              <a:rPr lang="en-US"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Opportunity</a:t>
            </a:r>
          </a:p>
        </p:txBody>
      </p:sp>
      <p:sp>
        <p:nvSpPr>
          <p:cNvPr id="9219" name="Content Placeholder 2"/>
          <p:cNvSpPr>
            <a:spLocks noGrp="1"/>
          </p:cNvSpPr>
          <p:nvPr>
            <p:ph idx="1"/>
          </p:nvPr>
        </p:nvSpPr>
        <p:spPr/>
        <p:txBody>
          <a:bodyPr/>
          <a:lstStyle/>
          <a:p>
            <a:pPr eaLnBrk="1" hangingPunct="1"/>
            <a:r>
              <a:rPr lang="en-US" smtClean="0"/>
              <a:t>Cities  merge as a result of expansion</a:t>
            </a:r>
          </a:p>
          <a:p>
            <a:pPr eaLnBrk="1" hangingPunct="1"/>
            <a:r>
              <a:rPr lang="en-US" smtClean="0"/>
              <a:t>Process can be seen in New York and Chicago where growth  crosses county and state boundaries</a:t>
            </a:r>
          </a:p>
          <a:p>
            <a:pPr eaLnBrk="1" hangingPunct="1"/>
            <a:r>
              <a:rPr lang="en-US" smtClean="0"/>
              <a:t>No study of urban expansion as a process had been completed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The basic conclusion</a:t>
            </a:r>
          </a:p>
        </p:txBody>
      </p:sp>
      <p:sp>
        <p:nvSpPr>
          <p:cNvPr id="10243" name="Content Placeholder 2"/>
          <p:cNvSpPr>
            <a:spLocks noGrp="1"/>
          </p:cNvSpPr>
          <p:nvPr>
            <p:ph idx="1"/>
          </p:nvPr>
        </p:nvSpPr>
        <p:spPr/>
        <p:txBody>
          <a:bodyPr/>
          <a:lstStyle/>
          <a:p>
            <a:pPr eaLnBrk="1" hangingPunct="1"/>
            <a:r>
              <a:rPr lang="en-US" smtClean="0"/>
              <a:t>“the typical processes of the expansion of the city can best be illustrated,  perhaps, by a series of concentric circles which may be numbered to designate both the successive zones of urban extension and the types of areas differentiated  in the process of expansion”</a:t>
            </a:r>
          </a:p>
          <a:p>
            <a:pPr eaLnBrk="1" hangingPunct="1">
              <a:buFont typeface="Arial" charset="0"/>
              <a:buNone/>
            </a:pPr>
            <a:endParaRPr lang="en-US" smtClean="0"/>
          </a:p>
          <a:p>
            <a:pPr eaLnBrk="1" hangingPunct="1">
              <a:buFont typeface="Arial" charset="0"/>
              <a:buNone/>
            </a:pPr>
            <a:r>
              <a:rPr lang="en-US" i="1" smtClean="0"/>
              <a:t>It is a model of urban growth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1266</Words>
  <Application>Microsoft Office PowerPoint</Application>
  <PresentationFormat>On-screen Show (4:3)</PresentationFormat>
  <Paragraphs>181</Paragraphs>
  <Slides>39</Slides>
  <Notes>39</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Urban Ecological Models of the internal structure of North American Cities </vt:lpstr>
      <vt:lpstr>Earliest ideas for models</vt:lpstr>
      <vt:lpstr>Fundamental concepts</vt:lpstr>
      <vt:lpstr>Concepts from biology brought into new Social Science</vt:lpstr>
      <vt:lpstr>The Growth of the  City: An Introduction to a Research Project by Earnest Burgess U of Chicago Press 1926</vt:lpstr>
      <vt:lpstr>The problem</vt:lpstr>
      <vt:lpstr>Observation</vt:lpstr>
      <vt:lpstr>Opportunity</vt:lpstr>
      <vt:lpstr>The basic conclusion</vt:lpstr>
      <vt:lpstr>“An ideal construction of the tendencies of any town or city is to expand Radially from its central Business district”</vt:lpstr>
      <vt:lpstr>Slide 11</vt:lpstr>
      <vt:lpstr>The Zones</vt:lpstr>
      <vt:lpstr>Zone 2  The Zone of Transition</vt:lpstr>
      <vt:lpstr>Zone 3 Zone of Workingmen’s homes</vt:lpstr>
      <vt:lpstr>Zone 4   Residential area</vt:lpstr>
      <vt:lpstr>Zone 5</vt:lpstr>
      <vt:lpstr>Factors influencing patterns</vt:lpstr>
      <vt:lpstr>Critical ideas</vt:lpstr>
      <vt:lpstr>A model of Segregation </vt:lpstr>
      <vt:lpstr>Conditions which initiate invasion</vt:lpstr>
      <vt:lpstr>Stages of Invasion</vt:lpstr>
      <vt:lpstr>Importance of model’s acceptance</vt:lpstr>
      <vt:lpstr>Slide 23</vt:lpstr>
      <vt:lpstr>Importance of model’s acceptance</vt:lpstr>
      <vt:lpstr>Slide 25</vt:lpstr>
      <vt:lpstr>Importance of model’s acceptance</vt:lpstr>
      <vt:lpstr>Importance of model’s acceptance</vt:lpstr>
      <vt:lpstr>Homer Hoyt </vt:lpstr>
      <vt:lpstr>Slide 29</vt:lpstr>
      <vt:lpstr>Slide 30</vt:lpstr>
      <vt:lpstr>Critical change ONE Growth at edges pulls city</vt:lpstr>
      <vt:lpstr>Critical changes</vt:lpstr>
      <vt:lpstr>Basic idea not different</vt:lpstr>
      <vt:lpstr>Auto Era Model – Multiple Nuclei </vt:lpstr>
      <vt:lpstr>Critical difference</vt:lpstr>
      <vt:lpstr>Critical flaws in these  models</vt:lpstr>
      <vt:lpstr>Critical flaws in these  models</vt:lpstr>
      <vt:lpstr>Critical flaws in these  models</vt:lpstr>
      <vt:lpstr>Generalizations for having students learn about these models </vt:lpstr>
    </vt:vector>
  </TitlesOfParts>
  <Company>Macalester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Ecological Models of the internal structure of North American Cities</dc:title>
  <dc:creator>macalester</dc:creator>
  <cp:lastModifiedBy>cjenkins</cp:lastModifiedBy>
  <cp:revision>16</cp:revision>
  <dcterms:created xsi:type="dcterms:W3CDTF">2009-11-09T21:55:41Z</dcterms:created>
  <dcterms:modified xsi:type="dcterms:W3CDTF">2014-04-24T12:12:31Z</dcterms:modified>
</cp:coreProperties>
</file>