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81" r:id="rId4"/>
    <p:sldId id="274" r:id="rId5"/>
    <p:sldId id="257" r:id="rId6"/>
    <p:sldId id="262" r:id="rId7"/>
    <p:sldId id="283" r:id="rId8"/>
    <p:sldId id="264" r:id="rId9"/>
    <p:sldId id="265" r:id="rId10"/>
    <p:sldId id="284" r:id="rId11"/>
    <p:sldId id="267" r:id="rId12"/>
    <p:sldId id="260" r:id="rId13"/>
    <p:sldId id="285" r:id="rId14"/>
    <p:sldId id="261" r:id="rId15"/>
    <p:sldId id="269" r:id="rId16"/>
    <p:sldId id="258" r:id="rId17"/>
    <p:sldId id="259" r:id="rId18"/>
    <p:sldId id="286" r:id="rId19"/>
    <p:sldId id="266" r:id="rId20"/>
    <p:sldId id="268" r:id="rId21"/>
    <p:sldId id="287" r:id="rId22"/>
    <p:sldId id="278" r:id="rId23"/>
    <p:sldId id="280" r:id="rId24"/>
    <p:sldId id="291" r:id="rId25"/>
    <p:sldId id="270" r:id="rId26"/>
    <p:sldId id="275" r:id="rId27"/>
    <p:sldId id="276" r:id="rId28"/>
    <p:sldId id="277" r:id="rId29"/>
    <p:sldId id="290" r:id="rId30"/>
    <p:sldId id="282" r:id="rId31"/>
    <p:sldId id="279" r:id="rId32"/>
    <p:sldId id="292" r:id="rId33"/>
    <p:sldId id="288" r:id="rId34"/>
    <p:sldId id="271" r:id="rId35"/>
    <p:sldId id="272" r:id="rId36"/>
    <p:sldId id="289" r:id="rId3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7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8D543-919E-40B6-A7D2-2AE1FB2BE10F}" type="datetimeFigureOut">
              <a:rPr lang="en-US" smtClean="0"/>
              <a:pPr/>
              <a:t>11/17/2008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3523F-EA4A-46BA-96CB-BC27C27D49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8D543-919E-40B6-A7D2-2AE1FB2BE10F}" type="datetimeFigureOut">
              <a:rPr lang="en-US" smtClean="0"/>
              <a:pPr/>
              <a:t>11/17/2008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3523F-EA4A-46BA-96CB-BC27C27D49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8D543-919E-40B6-A7D2-2AE1FB2BE10F}" type="datetimeFigureOut">
              <a:rPr lang="en-US" smtClean="0"/>
              <a:pPr/>
              <a:t>11/17/2008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3523F-EA4A-46BA-96CB-BC27C27D49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8D543-919E-40B6-A7D2-2AE1FB2BE10F}" type="datetimeFigureOut">
              <a:rPr lang="en-US" smtClean="0"/>
              <a:pPr/>
              <a:t>11/17/2008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3523F-EA4A-46BA-96CB-BC27C27D49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8D543-919E-40B6-A7D2-2AE1FB2BE10F}" type="datetimeFigureOut">
              <a:rPr lang="en-US" smtClean="0"/>
              <a:pPr/>
              <a:t>11/17/2008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3523F-EA4A-46BA-96CB-BC27C27D49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8D543-919E-40B6-A7D2-2AE1FB2BE10F}" type="datetimeFigureOut">
              <a:rPr lang="en-US" smtClean="0"/>
              <a:pPr/>
              <a:t>11/17/2008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3523F-EA4A-46BA-96CB-BC27C27D49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8D543-919E-40B6-A7D2-2AE1FB2BE10F}" type="datetimeFigureOut">
              <a:rPr lang="en-US" smtClean="0"/>
              <a:pPr/>
              <a:t>11/17/2008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3523F-EA4A-46BA-96CB-BC27C27D49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8D543-919E-40B6-A7D2-2AE1FB2BE10F}" type="datetimeFigureOut">
              <a:rPr lang="en-US" smtClean="0"/>
              <a:pPr/>
              <a:t>11/17/2008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3523F-EA4A-46BA-96CB-BC27C27D49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8D543-919E-40B6-A7D2-2AE1FB2BE10F}" type="datetimeFigureOut">
              <a:rPr lang="en-US" smtClean="0"/>
              <a:pPr/>
              <a:t>11/17/2008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3523F-EA4A-46BA-96CB-BC27C27D49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8D543-919E-40B6-A7D2-2AE1FB2BE10F}" type="datetimeFigureOut">
              <a:rPr lang="en-US" smtClean="0"/>
              <a:pPr/>
              <a:t>11/17/2008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3523F-EA4A-46BA-96CB-BC27C27D49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8D543-919E-40B6-A7D2-2AE1FB2BE10F}" type="datetimeFigureOut">
              <a:rPr lang="en-US" smtClean="0"/>
              <a:pPr/>
              <a:t>11/17/2008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3523F-EA4A-46BA-96CB-BC27C27D49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28D543-919E-40B6-A7D2-2AE1FB2BE10F}" type="datetimeFigureOut">
              <a:rPr lang="en-US" smtClean="0"/>
              <a:pPr/>
              <a:t>11/17/2008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3523F-EA4A-46BA-96CB-BC27C27D49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English 9 Poetry Unit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Mrs. </a:t>
            </a:r>
            <a:r>
              <a:rPr lang="en-US" dirty="0" err="1" smtClean="0">
                <a:solidFill>
                  <a:schemeClr val="tx1"/>
                </a:solidFill>
              </a:rPr>
              <a:t>Hurd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John S. Battle High School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Questions for “Fog” and “Fire and Ice”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“Fog” about?</a:t>
            </a:r>
          </a:p>
          <a:p>
            <a:r>
              <a:rPr lang="en-US" dirty="0" smtClean="0"/>
              <a:t>It is blank verse or free verse?</a:t>
            </a:r>
          </a:p>
          <a:p>
            <a:r>
              <a:rPr lang="en-US" dirty="0" smtClean="0"/>
              <a:t>Identify the rhyme scheme in “Fire and Ice”. </a:t>
            </a:r>
          </a:p>
          <a:p>
            <a:r>
              <a:rPr lang="en-US" dirty="0" smtClean="0"/>
              <a:t>What is “Fire and Ice” about?</a:t>
            </a:r>
          </a:p>
          <a:p>
            <a:endParaRPr lang="en-US" dirty="0" smtClean="0"/>
          </a:p>
          <a:p>
            <a:r>
              <a:rPr lang="en-US" dirty="0" smtClean="0"/>
              <a:t>Write eight sentences about how you think the world might end.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“I Wandered Lonely as a Cloud” – William Wordsworth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Pg. 457</a:t>
            </a:r>
          </a:p>
          <a:p>
            <a:r>
              <a:rPr lang="en-US" dirty="0" smtClean="0"/>
              <a:t>What is the poet doing?</a:t>
            </a:r>
          </a:p>
          <a:p>
            <a:pPr lvl="1"/>
            <a:r>
              <a:rPr lang="en-US" dirty="0" smtClean="0"/>
              <a:t>Poet is daydreaming.  His daydreams are full of nature.  </a:t>
            </a:r>
          </a:p>
          <a:p>
            <a:pPr lvl="1"/>
            <a:r>
              <a:rPr lang="en-US" dirty="0" smtClean="0"/>
              <a:t>What fills his daydream?</a:t>
            </a:r>
          </a:p>
          <a:p>
            <a:pPr lvl="2">
              <a:buNone/>
            </a:pPr>
            <a:r>
              <a:rPr lang="en-US" dirty="0" smtClean="0"/>
              <a:t>- daffodils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“In Just” -     </a:t>
            </a:r>
            <a:r>
              <a:rPr lang="en-US" dirty="0" err="1" smtClean="0"/>
              <a:t>e.e</a:t>
            </a:r>
            <a:r>
              <a:rPr lang="en-US" dirty="0" smtClean="0"/>
              <a:t>. </a:t>
            </a:r>
            <a:r>
              <a:rPr lang="en-US" dirty="0" err="1" smtClean="0"/>
              <a:t>cummings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Pg. 414</a:t>
            </a:r>
          </a:p>
          <a:p>
            <a:r>
              <a:rPr lang="en-US" dirty="0" smtClean="0"/>
              <a:t>Is there a rhyme or meter scheme here?  How would you classify this poem?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Questions for Wordsworth and Cummings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In “I Wandered Lonely as a Cloud”, what is the poet doing?</a:t>
            </a:r>
          </a:p>
          <a:p>
            <a:pPr>
              <a:buNone/>
            </a:pPr>
            <a:r>
              <a:rPr lang="en-US" dirty="0" smtClean="0"/>
              <a:t>What is in his daydreams?</a:t>
            </a:r>
          </a:p>
          <a:p>
            <a:pPr>
              <a:buNone/>
            </a:pPr>
            <a:r>
              <a:rPr lang="en-US" dirty="0" smtClean="0"/>
              <a:t>What is “In Just” discussing?</a:t>
            </a:r>
          </a:p>
          <a:p>
            <a:pPr>
              <a:buNone/>
            </a:pPr>
            <a:r>
              <a:rPr lang="en-US" dirty="0" smtClean="0"/>
              <a:t>How would you classify the poem?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Write eight sentences about what you may often daydream about or what occupies your mind.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Haiku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Pg. 419</a:t>
            </a:r>
          </a:p>
          <a:p>
            <a:pPr>
              <a:buNone/>
            </a:pPr>
            <a:r>
              <a:rPr lang="en-US" dirty="0" smtClean="0"/>
              <a:t>	Five beats</a:t>
            </a:r>
          </a:p>
          <a:p>
            <a:pPr>
              <a:buNone/>
            </a:pPr>
            <a:r>
              <a:rPr lang="en-US" dirty="0" smtClean="0"/>
              <a:t>	Seven beats</a:t>
            </a:r>
          </a:p>
          <a:p>
            <a:pPr>
              <a:buNone/>
            </a:pPr>
            <a:r>
              <a:rPr lang="en-US" smtClean="0"/>
              <a:t>	Five beats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Use imagery, originate from Japanese poetry and traditions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7200" dirty="0" smtClean="0"/>
              <a:t>Biographic</a:t>
            </a:r>
            <a:r>
              <a:rPr lang="en-US" sz="8000" dirty="0" smtClean="0"/>
              <a:t> Poetry</a:t>
            </a:r>
            <a:endParaRPr lang="en-US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“Woman Work” – </a:t>
            </a:r>
            <a:r>
              <a:rPr lang="en-US" smtClean="0"/>
              <a:t>Maya Angelou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Pg. 409</a:t>
            </a:r>
          </a:p>
          <a:p>
            <a:r>
              <a:rPr lang="en-US" dirty="0" smtClean="0"/>
              <a:t>Have you ever been tired from working on many things during the course of a day?</a:t>
            </a:r>
          </a:p>
          <a:p>
            <a:r>
              <a:rPr lang="en-US" dirty="0" smtClean="0"/>
              <a:t>Poem describes all of the tasks a woman does during the day.  </a:t>
            </a:r>
          </a:p>
          <a:p>
            <a:r>
              <a:rPr lang="en-US" dirty="0" smtClean="0"/>
              <a:t>What is the point of the last four stanzas?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“Daily” – Naomi </a:t>
            </a:r>
            <a:r>
              <a:rPr lang="en-US" dirty="0" err="1" smtClean="0"/>
              <a:t>Shihab</a:t>
            </a:r>
            <a:r>
              <a:rPr lang="en-US" dirty="0" smtClean="0"/>
              <a:t> Nye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Pg. 410</a:t>
            </a:r>
          </a:p>
          <a:p>
            <a:r>
              <a:rPr lang="en-US" dirty="0" smtClean="0"/>
              <a:t>Describes the poet’s daily routine.</a:t>
            </a:r>
          </a:p>
          <a:p>
            <a:r>
              <a:rPr lang="en-US" dirty="0" smtClean="0"/>
              <a:t>Has imagery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Questions for “Woman Work” and “Daily”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the central theme in both of these poems?</a:t>
            </a:r>
          </a:p>
          <a:p>
            <a:r>
              <a:rPr lang="en-US" dirty="0" smtClean="0"/>
              <a:t>How many stanzas are in “Woman Work”?</a:t>
            </a:r>
          </a:p>
          <a:p>
            <a:r>
              <a:rPr lang="en-US" dirty="0" smtClean="0"/>
              <a:t>“Daily” has what literary device?</a:t>
            </a:r>
          </a:p>
          <a:p>
            <a:r>
              <a:rPr lang="en-US" dirty="0" smtClean="0"/>
              <a:t>What all does the woman in “Daily” do?</a:t>
            </a:r>
          </a:p>
          <a:p>
            <a:endParaRPr lang="en-US" dirty="0" smtClean="0"/>
          </a:p>
          <a:p>
            <a:r>
              <a:rPr lang="en-US" dirty="0" smtClean="0"/>
              <a:t>Write eight sentences describing your weekly routine.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“Women” – Alice Walker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Pg. 448</a:t>
            </a:r>
          </a:p>
          <a:p>
            <a:r>
              <a:rPr lang="en-US" dirty="0" smtClean="0"/>
              <a:t>What point is Walker trying to make about these women “of her mama’s generation”?</a:t>
            </a:r>
          </a:p>
          <a:p>
            <a:r>
              <a:rPr lang="en-US" dirty="0" smtClean="0"/>
              <a:t>What all did they do?</a:t>
            </a:r>
          </a:p>
          <a:p>
            <a:pPr lvl="1"/>
            <a:r>
              <a:rPr lang="en-US" dirty="0" smtClean="0"/>
              <a:t>Batter down doors</a:t>
            </a:r>
          </a:p>
          <a:p>
            <a:pPr lvl="1"/>
            <a:r>
              <a:rPr lang="en-US" dirty="0" smtClean="0"/>
              <a:t>Ironed shirts</a:t>
            </a:r>
          </a:p>
          <a:p>
            <a:pPr lvl="1"/>
            <a:r>
              <a:rPr lang="en-US" dirty="0" smtClean="0"/>
              <a:t>Led armies across fields of ditches to discover books and desks (schools)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1200"/>
            <a:ext cx="8229600" cy="1143000"/>
          </a:xfrm>
        </p:spPr>
        <p:txBody>
          <a:bodyPr>
            <a:noAutofit/>
          </a:bodyPr>
          <a:lstStyle/>
          <a:p>
            <a:r>
              <a:rPr lang="en-US" sz="7200" dirty="0" smtClean="0"/>
              <a:t>Descriptive Poetry</a:t>
            </a:r>
            <a:endParaRPr lang="en-US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“The Courage That My Mother Had” – Edna St. Vincent Millay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Pg 461</a:t>
            </a:r>
          </a:p>
          <a:p>
            <a:r>
              <a:rPr lang="en-US" dirty="0" smtClean="0"/>
              <a:t>What has Millay’s mother left her?</a:t>
            </a:r>
          </a:p>
          <a:p>
            <a:pPr lvl="1"/>
            <a:r>
              <a:rPr lang="en-US" dirty="0" smtClean="0"/>
              <a:t>A golden brooch that she treasures, yet she wishes for her mother’s courage the most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Questions for “Women” and “The Courage That My Mother Had”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1. What are three activities that the women performed in “Women”?</a:t>
            </a:r>
          </a:p>
          <a:p>
            <a:pPr>
              <a:buNone/>
            </a:pPr>
            <a:r>
              <a:rPr lang="en-US" dirty="0" smtClean="0"/>
              <a:t>2. Is there a rhyme scheme for “Women”?</a:t>
            </a:r>
          </a:p>
          <a:p>
            <a:pPr>
              <a:buNone/>
            </a:pPr>
            <a:r>
              <a:rPr lang="en-US" dirty="0" smtClean="0"/>
              <a:t>3. What has Millay’s mother passed to her daughter?</a:t>
            </a:r>
          </a:p>
          <a:p>
            <a:pPr>
              <a:buNone/>
            </a:pPr>
            <a:r>
              <a:rPr lang="en-US" dirty="0" smtClean="0"/>
              <a:t>4. What does she wish she had?</a:t>
            </a:r>
          </a:p>
          <a:p>
            <a:pPr>
              <a:buNone/>
            </a:pPr>
            <a:r>
              <a:rPr lang="en-US" dirty="0" smtClean="0"/>
              <a:t>5. Write eight sentences about someone in your life that works hard and puts everyone else before themselves.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“My Father Is a Simple Man” – Luis Omar Salinas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Pg. 62</a:t>
            </a:r>
          </a:p>
          <a:p>
            <a:r>
              <a:rPr lang="en-US" dirty="0" smtClean="0"/>
              <a:t>What stage in life is the father in the poem?  </a:t>
            </a:r>
          </a:p>
          <a:p>
            <a:r>
              <a:rPr lang="en-US" dirty="0" smtClean="0"/>
              <a:t>What are they discussing?</a:t>
            </a:r>
          </a:p>
          <a:p>
            <a:pPr>
              <a:buNone/>
            </a:pPr>
            <a:r>
              <a:rPr lang="en-US" dirty="0" smtClean="0"/>
              <a:t>		- fruit</a:t>
            </a:r>
          </a:p>
          <a:p>
            <a:pPr>
              <a:buNone/>
            </a:pPr>
            <a:r>
              <a:rPr lang="en-US" dirty="0" smtClean="0"/>
              <a:t>		- death</a:t>
            </a:r>
          </a:p>
          <a:p>
            <a:pPr>
              <a:buNone/>
            </a:pPr>
            <a:r>
              <a:rPr lang="en-US" dirty="0" smtClean="0"/>
              <a:t>What education does his father have?  6</a:t>
            </a:r>
            <a:r>
              <a:rPr lang="en-US" baseline="30000" dirty="0" smtClean="0"/>
              <a:t>th</a:t>
            </a:r>
            <a:r>
              <a:rPr lang="en-US" dirty="0" smtClean="0"/>
              <a:t> grade</a:t>
            </a:r>
          </a:p>
          <a:p>
            <a:pPr>
              <a:buNone/>
            </a:pPr>
            <a:r>
              <a:rPr lang="en-US" dirty="0" smtClean="0"/>
              <a:t>Does the son think his father is a great man? Yes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“Those Winter Sundays” – Robert Hayden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Pg. 278</a:t>
            </a:r>
          </a:p>
          <a:p>
            <a:r>
              <a:rPr lang="en-US" dirty="0" smtClean="0"/>
              <a:t>What does the poet’s father do on Sundays?</a:t>
            </a:r>
          </a:p>
          <a:p>
            <a:r>
              <a:rPr lang="en-US" dirty="0" smtClean="0"/>
              <a:t>What was “splintering” and “breaking” (line 6)?</a:t>
            </a:r>
          </a:p>
          <a:p>
            <a:r>
              <a:rPr lang="en-US" dirty="0" smtClean="0"/>
              <a:t>What all has the father done for his son (and family)?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Questions for “My Father is a Simple Man” and “Those Winter Sundays”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5257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1. How would you classify “My Father is a Simple Man”?</a:t>
            </a:r>
          </a:p>
          <a:p>
            <a:pPr>
              <a:buNone/>
            </a:pPr>
            <a:r>
              <a:rPr lang="en-US" dirty="0" smtClean="0"/>
              <a:t>2. How much education did the poet’s father have?</a:t>
            </a:r>
          </a:p>
          <a:p>
            <a:pPr>
              <a:buNone/>
            </a:pPr>
            <a:r>
              <a:rPr lang="en-US" dirty="0" smtClean="0"/>
              <a:t>3. How many stanzas does “Those Winter Sundays” have?</a:t>
            </a:r>
          </a:p>
          <a:p>
            <a:pPr>
              <a:buNone/>
            </a:pPr>
            <a:r>
              <a:rPr lang="en-US" dirty="0" smtClean="0"/>
              <a:t>4. How does the poet treat his father for starting the fire?</a:t>
            </a:r>
          </a:p>
          <a:p>
            <a:pPr>
              <a:buNone/>
            </a:pPr>
            <a:r>
              <a:rPr lang="en-US" smtClean="0"/>
              <a:t>5. Write </a:t>
            </a:r>
            <a:r>
              <a:rPr lang="en-US" dirty="0" smtClean="0"/>
              <a:t>eight sentences about a person who has greatly affected you and whom you respect.  You admire them and often ask them for advice.  What have you approached them about in the past?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“Ballad of Birmingham” – Dudley Randall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Pg .464</a:t>
            </a:r>
          </a:p>
          <a:p>
            <a:r>
              <a:rPr lang="en-US" dirty="0" smtClean="0"/>
              <a:t>What movement does this poem reflect?</a:t>
            </a:r>
          </a:p>
          <a:p>
            <a:pPr>
              <a:buNone/>
            </a:pPr>
            <a:r>
              <a:rPr lang="en-US" dirty="0" smtClean="0"/>
              <a:t>	- the Civil Rights movement of the 1960s.</a:t>
            </a:r>
          </a:p>
          <a:p>
            <a:pPr>
              <a:buNone/>
            </a:pPr>
            <a:r>
              <a:rPr lang="en-US" dirty="0" smtClean="0"/>
              <a:t>Who is speaking in the poem?</a:t>
            </a:r>
          </a:p>
          <a:p>
            <a:pPr>
              <a:buNone/>
            </a:pPr>
            <a:r>
              <a:rPr lang="en-US" dirty="0" smtClean="0"/>
              <a:t>What happens to the child in the poem?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62200"/>
            <a:ext cx="8229600" cy="1143000"/>
          </a:xfrm>
        </p:spPr>
        <p:txBody>
          <a:bodyPr>
            <a:noAutofit/>
          </a:bodyPr>
          <a:lstStyle/>
          <a:p>
            <a:r>
              <a:rPr lang="en-US" sz="7200" dirty="0" smtClean="0"/>
              <a:t>Love Poetry</a:t>
            </a:r>
            <a:endParaRPr lang="en-US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“Your Laughter” – Pablo Neruda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Pg. 911</a:t>
            </a:r>
          </a:p>
          <a:p>
            <a:r>
              <a:rPr lang="en-US" dirty="0" smtClean="0"/>
              <a:t>What does laughter do to the poet?</a:t>
            </a:r>
          </a:p>
          <a:p>
            <a:r>
              <a:rPr lang="en-US" dirty="0" smtClean="0"/>
              <a:t>What metaphors do he use to describe laughter?</a:t>
            </a:r>
          </a:p>
          <a:p>
            <a:pPr>
              <a:buNone/>
            </a:pPr>
            <a:r>
              <a:rPr lang="en-US" dirty="0" smtClean="0"/>
              <a:t>		- A rose</a:t>
            </a:r>
          </a:p>
          <a:p>
            <a:pPr>
              <a:buNone/>
            </a:pPr>
            <a:r>
              <a:rPr lang="en-US" dirty="0" smtClean="0"/>
              <a:t>		- Water (wave)</a:t>
            </a:r>
          </a:p>
          <a:p>
            <a:pPr>
              <a:buNone/>
            </a:pPr>
            <a:r>
              <a:rPr lang="en-US" dirty="0" smtClean="0"/>
              <a:t>		- A sword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“How Do I Love Thee” – Elizabeth Barrett Browning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Pg. 911</a:t>
            </a:r>
          </a:p>
          <a:p>
            <a:r>
              <a:rPr lang="en-US" dirty="0" smtClean="0"/>
              <a:t>Is this a sonnet?</a:t>
            </a:r>
          </a:p>
          <a:p>
            <a:r>
              <a:rPr lang="en-US" dirty="0" smtClean="0"/>
              <a:t>What makes their love special?</a:t>
            </a:r>
          </a:p>
          <a:p>
            <a:r>
              <a:rPr lang="en-US" dirty="0" smtClean="0"/>
              <a:t>What do you think the poet means by “everyday’s most quiet need”?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Questions for “Your Laughter” and “How Do I Love Thee”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 What metaphors are used in the poem?</a:t>
            </a:r>
          </a:p>
          <a:p>
            <a:r>
              <a:rPr lang="en-US" dirty="0" smtClean="0"/>
              <a:t>2. Does her laughter give the poet life?</a:t>
            </a:r>
          </a:p>
          <a:p>
            <a:r>
              <a:rPr lang="en-US" dirty="0" smtClean="0"/>
              <a:t>3. Is “How Do I Love Thee?” a sonnet?</a:t>
            </a:r>
          </a:p>
          <a:p>
            <a:r>
              <a:rPr lang="en-US" dirty="0" smtClean="0"/>
              <a:t>4. Is there internal rhyme in this poem?</a:t>
            </a:r>
          </a:p>
          <a:p>
            <a:pPr>
              <a:buNone/>
            </a:pPr>
            <a:r>
              <a:rPr lang="en-US" dirty="0" smtClean="0"/>
              <a:t>5. Write eight sentences about your view of love. How do you define love?  Have you ever felt like these poets?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“The Road Not Taken” – Robert Frost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Pg. 315</a:t>
            </a:r>
          </a:p>
          <a:p>
            <a:r>
              <a:rPr lang="en-US" dirty="0" smtClean="0"/>
              <a:t>What is the dilemma of the poet? Is he conflicted?</a:t>
            </a:r>
          </a:p>
          <a:p>
            <a:r>
              <a:rPr lang="en-US" dirty="0" smtClean="0"/>
              <a:t>Which road does the poet choose?</a:t>
            </a:r>
          </a:p>
          <a:p>
            <a:r>
              <a:rPr lang="en-US" dirty="0" smtClean="0"/>
              <a:t>What is the significant message about this poem?  Is there a message about the choices we make in life?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“If There Be Sorrow” – Mari Evans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Pg. 355</a:t>
            </a:r>
          </a:p>
          <a:p>
            <a:r>
              <a:rPr lang="en-US" dirty="0" smtClean="0"/>
              <a:t>Is this poem free verse or blank verse?</a:t>
            </a:r>
          </a:p>
          <a:p>
            <a:r>
              <a:rPr lang="en-US" dirty="0" smtClean="0"/>
              <a:t>What does the poet tell us we should mourn for?</a:t>
            </a:r>
          </a:p>
          <a:p>
            <a:pPr lvl="2"/>
            <a:r>
              <a:rPr lang="en-US" dirty="0" smtClean="0"/>
              <a:t>Things undone</a:t>
            </a:r>
          </a:p>
          <a:p>
            <a:pPr lvl="2"/>
            <a:r>
              <a:rPr lang="en-US" dirty="0" smtClean="0"/>
              <a:t>Dreams unrealized and unachieved</a:t>
            </a:r>
          </a:p>
          <a:p>
            <a:r>
              <a:rPr lang="en-US" dirty="0" smtClean="0"/>
              <a:t>What is one of the greatest things to lament?</a:t>
            </a:r>
          </a:p>
          <a:p>
            <a:pPr lvl="2">
              <a:buNone/>
            </a:pPr>
            <a:r>
              <a:rPr lang="en-US" dirty="0" smtClean="0"/>
              <a:t>- Love withheld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“Forgive My Guilt” – Robert P. </a:t>
            </a:r>
            <a:r>
              <a:rPr lang="en-US" dirty="0" err="1" smtClean="0"/>
              <a:t>Tristram</a:t>
            </a:r>
            <a:r>
              <a:rPr lang="en-US" dirty="0" smtClean="0"/>
              <a:t> Coffin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Pg. 128</a:t>
            </a:r>
          </a:p>
          <a:p>
            <a:r>
              <a:rPr lang="en-US" dirty="0" smtClean="0"/>
              <a:t>What “sin” has the poet committed?</a:t>
            </a:r>
          </a:p>
          <a:p>
            <a:pPr>
              <a:buNone/>
            </a:pPr>
            <a:r>
              <a:rPr lang="en-US" dirty="0" smtClean="0"/>
              <a:t>		- the poet shot birds</a:t>
            </a:r>
          </a:p>
          <a:p>
            <a:r>
              <a:rPr lang="en-US" dirty="0" smtClean="0"/>
              <a:t>Is the poet guilty for what he has done?</a:t>
            </a:r>
          </a:p>
          <a:p>
            <a:r>
              <a:rPr lang="en-US" dirty="0" smtClean="0"/>
              <a:t>Does the echo of the cries illustrate the poet’s guilt?</a:t>
            </a:r>
          </a:p>
          <a:p>
            <a:r>
              <a:rPr lang="en-US" dirty="0" smtClean="0"/>
              <a:t>Does the poet feel responsible to all of nature?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Questions for “If There Be Sorrow” and “Forgive My Guilt”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	1.  How would you classify “If There Be Sorrow”?</a:t>
            </a:r>
          </a:p>
          <a:p>
            <a:pPr>
              <a:buNone/>
            </a:pPr>
            <a:r>
              <a:rPr lang="en-US" dirty="0" smtClean="0"/>
              <a:t>	2. What causes sorrow for the poet?</a:t>
            </a:r>
          </a:p>
          <a:p>
            <a:pPr>
              <a:buNone/>
            </a:pPr>
            <a:r>
              <a:rPr lang="en-US" dirty="0" smtClean="0"/>
              <a:t>	3. What is the poet’s “sin” in “Forgive My Guilt”?</a:t>
            </a:r>
            <a:br>
              <a:rPr lang="en-US" dirty="0" smtClean="0"/>
            </a:br>
            <a:r>
              <a:rPr lang="en-US" dirty="0" smtClean="0"/>
              <a:t>4. Why does the poet feel guilty?</a:t>
            </a:r>
          </a:p>
          <a:p>
            <a:pPr>
              <a:buNone/>
            </a:pPr>
            <a:r>
              <a:rPr lang="en-US" dirty="0" smtClean="0"/>
              <a:t>	5.  Have you ever felt guilty for something you did.  How did it make you feel?  Did you experience the same feelings as the poet? Write eight sentences chronicling this.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1371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8000" dirty="0" smtClean="0"/>
              <a:t>Athletic Poetry</a:t>
            </a:r>
            <a:endParaRPr lang="en-US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“The Base Stealer” – Robert Francis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Pg. 476</a:t>
            </a:r>
          </a:p>
          <a:p>
            <a:r>
              <a:rPr lang="en-US" dirty="0" smtClean="0"/>
              <a:t>What action is this poem describing?</a:t>
            </a:r>
          </a:p>
          <a:p>
            <a:pPr>
              <a:buNone/>
            </a:pPr>
            <a:r>
              <a:rPr lang="en-US" dirty="0" smtClean="0"/>
              <a:t>		- stealing a base</a:t>
            </a:r>
          </a:p>
          <a:p>
            <a:r>
              <a:rPr lang="en-US" dirty="0" smtClean="0"/>
              <a:t>Does the author ever tell us directly what is going on in the poem?  How do we figure it out (besides the title!)?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“American Hero” – Essex Hemphill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Pg. 476</a:t>
            </a:r>
          </a:p>
          <a:p>
            <a:r>
              <a:rPr lang="en-US" dirty="0" smtClean="0"/>
              <a:t>What sport is being described here?  How do we know?  What details?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smtClean="0"/>
              <a:t>- </a:t>
            </a:r>
            <a:r>
              <a:rPr lang="en-US" smtClean="0"/>
              <a:t>basketball</a:t>
            </a:r>
            <a:endParaRPr lang="en-US" dirty="0" smtClean="0"/>
          </a:p>
          <a:p>
            <a:r>
              <a:rPr lang="en-US" dirty="0" smtClean="0"/>
              <a:t>Why would the ball player “be hard pressed / to hear them cheer / if I move on the block”?</a:t>
            </a:r>
          </a:p>
          <a:p>
            <a:pPr>
              <a:buNone/>
            </a:pPr>
            <a:r>
              <a:rPr lang="en-US" dirty="0" smtClean="0"/>
              <a:t>		- He is African-American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Questions for “The Base Stealer” and “American Hero”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1. Is there a simile in “The Base Stealer”?</a:t>
            </a:r>
          </a:p>
          <a:p>
            <a:pPr>
              <a:buNone/>
            </a:pPr>
            <a:r>
              <a:rPr lang="en-US" dirty="0" smtClean="0"/>
              <a:t>2. How would you classify the poem?</a:t>
            </a:r>
          </a:p>
          <a:p>
            <a:pPr marL="514350" indent="-514350">
              <a:buAutoNum type="arabicPeriod" startAt="3"/>
            </a:pPr>
            <a:r>
              <a:rPr lang="en-US" dirty="0" smtClean="0"/>
              <a:t>What position is the poet playing in “American Hero”?</a:t>
            </a:r>
          </a:p>
          <a:p>
            <a:pPr marL="514350" indent="-514350">
              <a:buAutoNum type="arabicPeriod" startAt="3"/>
            </a:pPr>
            <a:r>
              <a:rPr lang="en-US" dirty="0" smtClean="0"/>
              <a:t> Why does the “American Hero” believe he may experience prejudice?</a:t>
            </a:r>
          </a:p>
          <a:p>
            <a:pPr marL="514350" indent="-514350">
              <a:buAutoNum type="arabicPeriod" startAt="3"/>
            </a:pPr>
            <a:r>
              <a:rPr lang="en-US" dirty="0" smtClean="0"/>
              <a:t> Briefly recall a time you were involved in physical activity (gym class counts) in eight sentences.  Did you enjoy it?  How does playing a game (or a sport) make you feel?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“The Tropics in New York” – Claude McKay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Pg. 545</a:t>
            </a:r>
          </a:p>
          <a:p>
            <a:r>
              <a:rPr lang="en-US" dirty="0" smtClean="0"/>
              <a:t>What poetic devices are used in this poem?</a:t>
            </a:r>
          </a:p>
          <a:p>
            <a:r>
              <a:rPr lang="en-US" dirty="0" smtClean="0"/>
              <a:t>What is being described here?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“A Blessing” – James Wright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Pg. </a:t>
            </a:r>
            <a:r>
              <a:rPr lang="en-US" smtClean="0"/>
              <a:t>405</a:t>
            </a:r>
            <a:endParaRPr lang="en-US" dirty="0" smtClean="0"/>
          </a:p>
          <a:p>
            <a:r>
              <a:rPr lang="en-US" dirty="0" smtClean="0"/>
              <a:t>What literary terms are illustrated in this poem?</a:t>
            </a:r>
          </a:p>
          <a:p>
            <a:r>
              <a:rPr lang="en-US" dirty="0" smtClean="0"/>
              <a:t>Imagery,  free verse, simile</a:t>
            </a:r>
          </a:p>
          <a:p>
            <a:pPr lvl="1"/>
            <a:r>
              <a:rPr lang="en-US" dirty="0" smtClean="0"/>
              <a:t>Horses are returning home, are happy to see the owner and his friend, man and animal need each other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“Once by the Pacific” – Robert Frost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Pg. 423</a:t>
            </a:r>
          </a:p>
          <a:p>
            <a:r>
              <a:rPr lang="en-US" dirty="0" smtClean="0"/>
              <a:t>Uses </a:t>
            </a:r>
            <a:r>
              <a:rPr lang="en-US" u="sng" dirty="0" smtClean="0"/>
              <a:t>imagery</a:t>
            </a:r>
            <a:r>
              <a:rPr lang="en-US" dirty="0" smtClean="0"/>
              <a:t> and </a:t>
            </a:r>
            <a:r>
              <a:rPr lang="en-US" u="sng" dirty="0" smtClean="0"/>
              <a:t>iambic pentameter</a:t>
            </a:r>
          </a:p>
          <a:p>
            <a:pPr>
              <a:buNone/>
            </a:pPr>
            <a:r>
              <a:rPr lang="en-US" u="sng" dirty="0" smtClean="0"/>
              <a:t>TWO KINDS OF SONNETS</a:t>
            </a:r>
          </a:p>
          <a:p>
            <a:pPr>
              <a:buNone/>
            </a:pPr>
            <a:r>
              <a:rPr lang="en-US" b="1" dirty="0" smtClean="0"/>
              <a:t>	Italian or </a:t>
            </a:r>
            <a:r>
              <a:rPr lang="en-US" b="1" dirty="0" err="1" smtClean="0"/>
              <a:t>Petrarchan</a:t>
            </a:r>
            <a:r>
              <a:rPr lang="en-US" b="1" dirty="0" smtClean="0"/>
              <a:t> sonnets</a:t>
            </a:r>
          </a:p>
          <a:p>
            <a:pPr>
              <a:buNone/>
            </a:pPr>
            <a:r>
              <a:rPr lang="en-US" dirty="0" smtClean="0"/>
              <a:t>	First eight lines (octave) pose a problem, last six lines (sestet) respond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b="1" dirty="0" smtClean="0"/>
              <a:t>English or Shakespearian sonnet</a:t>
            </a:r>
          </a:p>
          <a:p>
            <a:pPr>
              <a:buNone/>
            </a:pPr>
            <a:r>
              <a:rPr lang="en-US" dirty="0" smtClean="0"/>
              <a:t>	Three quatrains and a couplet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Questions for “A Blessing” and “Once by the Pacific”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What literary terms are illustrated in these poems?</a:t>
            </a:r>
          </a:p>
          <a:p>
            <a:r>
              <a:rPr lang="en-US" dirty="0" smtClean="0"/>
              <a:t>What is going on in “A Blessing”?</a:t>
            </a:r>
          </a:p>
          <a:p>
            <a:r>
              <a:rPr lang="en-US" dirty="0" smtClean="0"/>
              <a:t>What are the two kinds of sonnets?</a:t>
            </a:r>
          </a:p>
          <a:p>
            <a:r>
              <a:rPr lang="en-US" dirty="0" smtClean="0"/>
              <a:t>What are the differences between them?</a:t>
            </a:r>
          </a:p>
          <a:p>
            <a:endParaRPr lang="en-US" dirty="0" smtClean="0"/>
          </a:p>
          <a:p>
            <a:r>
              <a:rPr lang="en-US" dirty="0" smtClean="0"/>
              <a:t>Write two paragraphs (8 sentences) about a time that you were out in nature or experienced nature.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“Fog” – Carl Sandburg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Pg 440</a:t>
            </a:r>
          </a:p>
          <a:p>
            <a:pPr lvl="1"/>
            <a:r>
              <a:rPr lang="en-US" dirty="0" smtClean="0"/>
              <a:t>Fog that covers the city.  It creeps in slowly and subtly.  It seems to watch over the city then slowly dissipate.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“Fire and Ice” – Robert Frost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Pg. 441</a:t>
            </a:r>
          </a:p>
          <a:p>
            <a:pPr lvl="1"/>
            <a:r>
              <a:rPr lang="en-US" dirty="0" smtClean="0"/>
              <a:t>Frost discusses how he thinks the world will end.  Which way does he prefer?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1330</Words>
  <Application>Microsoft Office PowerPoint</Application>
  <PresentationFormat>On-screen Show (4:3)</PresentationFormat>
  <Paragraphs>187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English 9 Poetry Unit</vt:lpstr>
      <vt:lpstr>Descriptive Poetry</vt:lpstr>
      <vt:lpstr>“The Road Not Taken” – Robert Frost</vt:lpstr>
      <vt:lpstr>“The Tropics in New York” – Claude McKay</vt:lpstr>
      <vt:lpstr>“A Blessing” – James Wright</vt:lpstr>
      <vt:lpstr>“Once by the Pacific” – Robert Frost</vt:lpstr>
      <vt:lpstr>Questions for “A Blessing” and “Once by the Pacific”</vt:lpstr>
      <vt:lpstr>“Fog” – Carl Sandburg</vt:lpstr>
      <vt:lpstr>“Fire and Ice” – Robert Frost</vt:lpstr>
      <vt:lpstr>Questions for “Fog” and “Fire and Ice”</vt:lpstr>
      <vt:lpstr>“I Wandered Lonely as a Cloud” – William Wordsworth</vt:lpstr>
      <vt:lpstr>“In Just” -     e.e. cummings</vt:lpstr>
      <vt:lpstr>Questions for Wordsworth and Cummings</vt:lpstr>
      <vt:lpstr>Haiku</vt:lpstr>
      <vt:lpstr>Biographic Poetry</vt:lpstr>
      <vt:lpstr>“Woman Work” – Maya Angelou </vt:lpstr>
      <vt:lpstr>“Daily” – Naomi Shihab Nye</vt:lpstr>
      <vt:lpstr>Questions for “Woman Work” and “Daily”</vt:lpstr>
      <vt:lpstr>“Women” – Alice Walker</vt:lpstr>
      <vt:lpstr>“The Courage That My Mother Had” – Edna St. Vincent Millay</vt:lpstr>
      <vt:lpstr>Questions for “Women” and “The Courage That My Mother Had”</vt:lpstr>
      <vt:lpstr>“My Father Is a Simple Man” – Luis Omar Salinas</vt:lpstr>
      <vt:lpstr>“Those Winter Sundays” – Robert Hayden</vt:lpstr>
      <vt:lpstr>Questions for “My Father is a Simple Man” and “Those Winter Sundays”</vt:lpstr>
      <vt:lpstr>“Ballad of Birmingham” – Dudley Randall</vt:lpstr>
      <vt:lpstr>Love Poetry</vt:lpstr>
      <vt:lpstr>“Your Laughter” – Pablo Neruda</vt:lpstr>
      <vt:lpstr>“How Do I Love Thee” – Elizabeth Barrett Browning</vt:lpstr>
      <vt:lpstr>Questions for “Your Laughter” and “How Do I Love Thee” </vt:lpstr>
      <vt:lpstr>“If There Be Sorrow” – Mari Evans</vt:lpstr>
      <vt:lpstr>“Forgive My Guilt” – Robert P. Tristram Coffin</vt:lpstr>
      <vt:lpstr>Questions for “If There Be Sorrow” and “Forgive My Guilt”</vt:lpstr>
      <vt:lpstr>Slide 33</vt:lpstr>
      <vt:lpstr>“The Base Stealer” – Robert Francis</vt:lpstr>
      <vt:lpstr>“American Hero” – Essex Hemphill</vt:lpstr>
      <vt:lpstr>Questions for “The Base Stealer” and “American Hero”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9 Poetry Unit</dc:title>
  <dc:creator>user</dc:creator>
  <cp:lastModifiedBy>user</cp:lastModifiedBy>
  <cp:revision>21</cp:revision>
  <dcterms:created xsi:type="dcterms:W3CDTF">2008-10-25T18:17:24Z</dcterms:created>
  <dcterms:modified xsi:type="dcterms:W3CDTF">2008-11-17T17:07:19Z</dcterms:modified>
</cp:coreProperties>
</file>