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45C8-E37B-4BE3-BD30-3E46493C5AB2}" type="datetimeFigureOut">
              <a:rPr lang="en-US" smtClean="0"/>
              <a:t>9/3/2008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C290-3BF8-46D8-AD71-9230B75541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45C8-E37B-4BE3-BD30-3E46493C5AB2}" type="datetimeFigureOut">
              <a:rPr lang="en-US" smtClean="0"/>
              <a:t>9/3/2008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C290-3BF8-46D8-AD71-9230B75541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45C8-E37B-4BE3-BD30-3E46493C5AB2}" type="datetimeFigureOut">
              <a:rPr lang="en-US" smtClean="0"/>
              <a:t>9/3/2008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C290-3BF8-46D8-AD71-9230B75541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45C8-E37B-4BE3-BD30-3E46493C5AB2}" type="datetimeFigureOut">
              <a:rPr lang="en-US" smtClean="0"/>
              <a:t>9/3/2008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C290-3BF8-46D8-AD71-9230B75541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45C8-E37B-4BE3-BD30-3E46493C5AB2}" type="datetimeFigureOut">
              <a:rPr lang="en-US" smtClean="0"/>
              <a:t>9/3/2008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C290-3BF8-46D8-AD71-9230B75541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45C8-E37B-4BE3-BD30-3E46493C5AB2}" type="datetimeFigureOut">
              <a:rPr lang="en-US" smtClean="0"/>
              <a:t>9/3/2008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C290-3BF8-46D8-AD71-9230B75541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45C8-E37B-4BE3-BD30-3E46493C5AB2}" type="datetimeFigureOut">
              <a:rPr lang="en-US" smtClean="0"/>
              <a:t>9/3/2008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C290-3BF8-46D8-AD71-9230B75541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45C8-E37B-4BE3-BD30-3E46493C5AB2}" type="datetimeFigureOut">
              <a:rPr lang="en-US" smtClean="0"/>
              <a:t>9/3/2008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C290-3BF8-46D8-AD71-9230B75541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45C8-E37B-4BE3-BD30-3E46493C5AB2}" type="datetimeFigureOut">
              <a:rPr lang="en-US" smtClean="0"/>
              <a:t>9/3/2008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C290-3BF8-46D8-AD71-9230B75541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45C8-E37B-4BE3-BD30-3E46493C5AB2}" type="datetimeFigureOut">
              <a:rPr lang="en-US" smtClean="0"/>
              <a:t>9/3/2008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C290-3BF8-46D8-AD71-9230B75541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45C8-E37B-4BE3-BD30-3E46493C5AB2}" type="datetimeFigureOut">
              <a:rPr lang="en-US" smtClean="0"/>
              <a:t>9/3/2008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C290-3BF8-46D8-AD71-9230B75541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345C8-E37B-4BE3-BD30-3E46493C5AB2}" type="datetimeFigureOut">
              <a:rPr lang="en-US" smtClean="0"/>
              <a:t>9/3/2008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2C290-3BF8-46D8-AD71-9230B755415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Four Kinds of Fragments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Mrs. </a:t>
            </a:r>
            <a:r>
              <a:rPr lang="en-US" dirty="0" err="1" smtClean="0"/>
              <a:t>Hurd</a:t>
            </a:r>
            <a:endParaRPr lang="en-US" dirty="0" smtClean="0"/>
          </a:p>
          <a:p>
            <a:r>
              <a:rPr lang="en-US" dirty="0" smtClean="0"/>
              <a:t>English 9</a:t>
            </a:r>
            <a:endParaRPr lang="en-US" dirty="0"/>
          </a:p>
          <a:p>
            <a:r>
              <a:rPr lang="en-US" dirty="0" smtClean="0"/>
              <a:t>John S. Battle High School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Fragments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33400" y="838200"/>
            <a:ext cx="83058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/>
              <a:t>Fragments are word groups that lack a subject or a verb and does not express a complete thought.</a:t>
            </a:r>
          </a:p>
          <a:p>
            <a:pPr algn="ctr">
              <a:buFontTx/>
              <a:buNone/>
            </a:pPr>
            <a:r>
              <a:rPr lang="en-US" sz="4400" dirty="0" smtClean="0"/>
              <a:t>Fragments include:</a:t>
            </a:r>
          </a:p>
          <a:p>
            <a:pPr algn="ctr">
              <a:buFontTx/>
              <a:buNone/>
            </a:pPr>
            <a:r>
              <a:rPr lang="en-US" sz="4400" dirty="0" smtClean="0"/>
              <a:t>Dependent word fragments</a:t>
            </a:r>
          </a:p>
          <a:p>
            <a:pPr algn="ctr">
              <a:buFontTx/>
              <a:buNone/>
            </a:pPr>
            <a:r>
              <a:rPr lang="en-US" sz="4400" dirty="0" smtClean="0"/>
              <a:t>-</a:t>
            </a:r>
            <a:r>
              <a:rPr lang="en-US" sz="4400" dirty="0" err="1" smtClean="0"/>
              <a:t>ing</a:t>
            </a:r>
            <a:r>
              <a:rPr lang="en-US" sz="4400" dirty="0" smtClean="0"/>
              <a:t> and to fragments</a:t>
            </a:r>
          </a:p>
          <a:p>
            <a:pPr algn="ctr">
              <a:buFontTx/>
              <a:buNone/>
            </a:pPr>
            <a:r>
              <a:rPr lang="en-US" sz="4400" dirty="0" smtClean="0"/>
              <a:t>Added detail fragments</a:t>
            </a:r>
          </a:p>
          <a:p>
            <a:pPr algn="ctr">
              <a:buFontTx/>
              <a:buNone/>
            </a:pPr>
            <a:r>
              <a:rPr lang="en-US" sz="4400" dirty="0" smtClean="0"/>
              <a:t>Missing subject fragments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Dependent word fragments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447800"/>
            <a:ext cx="81534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3200" i="1" dirty="0" smtClean="0"/>
              <a:t>After I closed the door</a:t>
            </a:r>
            <a:r>
              <a:rPr lang="en-US" sz="3200" dirty="0" smtClean="0"/>
              <a:t> or </a:t>
            </a:r>
            <a:r>
              <a:rPr lang="en-US" sz="3200" i="1" dirty="0" smtClean="0"/>
              <a:t>Before I could answer her email</a:t>
            </a:r>
            <a:r>
              <a:rPr lang="en-US" sz="3200" dirty="0" smtClean="0"/>
              <a:t>.  </a:t>
            </a:r>
          </a:p>
          <a:p>
            <a:pPr algn="ctr">
              <a:lnSpc>
                <a:spcPct val="90000"/>
              </a:lnSpc>
            </a:pPr>
            <a:r>
              <a:rPr lang="en-US" sz="3200" dirty="0" smtClean="0"/>
              <a:t>These statements CANNOT stand alone.  They must depend on an independent clause.  Usually this results from one not finishing a thought.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3200" dirty="0" smtClean="0"/>
              <a:t>(incorrect) After I learned the price of the new car.  I decided to keep my current one.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3200" dirty="0" smtClean="0">
                <a:solidFill>
                  <a:srgbClr val="FF0000"/>
                </a:solidFill>
              </a:rPr>
              <a:t>(correct)   After I learned the price of the new car, I decided to keep my current one.</a:t>
            </a:r>
          </a:p>
          <a:p>
            <a:endParaRPr lang="en-US" dirty="0"/>
          </a:p>
        </p:txBody>
      </p:sp>
      <p:pic>
        <p:nvPicPr>
          <p:cNvPr id="1026" name="Picture 2" descr="C:\Documents and Settings\Administrator\Local Settings\Temporary Internet Files\Content.IE5\BNSOFXVW\MPj0438719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152400"/>
            <a:ext cx="1143000" cy="1143000"/>
          </a:xfrm>
          <a:prstGeom prst="rect">
            <a:avLst/>
          </a:prstGeom>
          <a:noFill/>
        </p:spPr>
      </p:pic>
      <p:pic>
        <p:nvPicPr>
          <p:cNvPr id="1027" name="Picture 3" descr="C:\Documents and Settings\Administrator\Local Settings\Temporary Internet Files\Content.IE5\516DNBQT\MPj0439329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28600"/>
            <a:ext cx="1295400" cy="1295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6000" dirty="0" smtClean="0"/>
              <a:t>-</a:t>
            </a:r>
            <a:r>
              <a:rPr lang="en-US" sz="6000" dirty="0" err="1" smtClean="0"/>
              <a:t>ing</a:t>
            </a:r>
            <a:r>
              <a:rPr lang="en-US" sz="6000" dirty="0" smtClean="0"/>
              <a:t> and to fragments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219200"/>
            <a:ext cx="8001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Tx/>
              <a:buNone/>
            </a:pPr>
            <a:r>
              <a:rPr lang="en-US" dirty="0" smtClean="0"/>
              <a:t>	</a:t>
            </a:r>
            <a:r>
              <a:rPr lang="en-US" sz="2800" dirty="0" smtClean="0"/>
              <a:t>I spent almost two hours on the phone yesterday.  Trying to find a garage to repair my car.</a:t>
            </a:r>
          </a:p>
          <a:p>
            <a:pPr algn="ctr">
              <a:buFontTx/>
              <a:buNone/>
            </a:pPr>
            <a:r>
              <a:rPr lang="en-US" sz="2800" dirty="0" smtClean="0"/>
              <a:t>	I plan on working overtime.  To get this job finished.</a:t>
            </a:r>
          </a:p>
          <a:p>
            <a:pPr algn="ctr">
              <a:buFontTx/>
              <a:buNone/>
            </a:pPr>
            <a:r>
              <a:rPr lang="en-US" sz="2800" b="1" dirty="0" smtClean="0"/>
              <a:t>	To fix this, simply delete the period and connect the two phrases together.</a:t>
            </a:r>
          </a:p>
          <a:p>
            <a:pPr algn="ctr">
              <a:buFontTx/>
              <a:buNone/>
            </a:pPr>
            <a:r>
              <a:rPr lang="en-US" sz="2800" dirty="0" smtClean="0">
                <a:solidFill>
                  <a:srgbClr val="FF3300"/>
                </a:solidFill>
              </a:rPr>
              <a:t>I spent almost two hours on the phone yesterday trying to find a garage to repair my car.</a:t>
            </a:r>
          </a:p>
          <a:p>
            <a:pPr algn="ctr">
              <a:buFontTx/>
              <a:buNone/>
            </a:pPr>
            <a:r>
              <a:rPr lang="en-US" sz="2800" dirty="0" smtClean="0">
                <a:solidFill>
                  <a:srgbClr val="FF3300"/>
                </a:solidFill>
              </a:rPr>
              <a:t>I plan on working overtime to get this job finished.</a:t>
            </a:r>
          </a:p>
          <a:p>
            <a:endParaRPr lang="en-US" dirty="0"/>
          </a:p>
        </p:txBody>
      </p:sp>
      <p:pic>
        <p:nvPicPr>
          <p:cNvPr id="4" name="Picture 4" descr="MCj0435981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228600"/>
            <a:ext cx="1098176" cy="833437"/>
          </a:xfrm>
          <a:prstGeom prst="rect">
            <a:avLst/>
          </a:prstGeom>
          <a:noFill/>
        </p:spPr>
      </p:pic>
      <p:pic>
        <p:nvPicPr>
          <p:cNvPr id="6" name="Picture 5" descr="MCj0436077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57200"/>
            <a:ext cx="1454150" cy="1030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Added-Detail Fragments</a:t>
            </a:r>
            <a:endParaRPr lang="en-US" dirty="0"/>
          </a:p>
        </p:txBody>
      </p:sp>
      <p:pic>
        <p:nvPicPr>
          <p:cNvPr id="4" name="Picture 5" descr="MCj0215788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04800"/>
            <a:ext cx="1281113" cy="1371600"/>
          </a:xfrm>
          <a:prstGeom prst="rect">
            <a:avLst/>
          </a:prstGeom>
          <a:noFill/>
        </p:spPr>
      </p:pic>
      <p:pic>
        <p:nvPicPr>
          <p:cNvPr id="5" name="Picture 4" descr="MCj0411019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228600"/>
            <a:ext cx="1295400" cy="120173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09600" y="19812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" y="1981200"/>
            <a:ext cx="8153400" cy="374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sz="2400" dirty="0" smtClean="0"/>
              <a:t>These fragments occur when you place a period at the end of a sentence, but wish to continue giving more description.  </a:t>
            </a:r>
            <a:r>
              <a:rPr lang="en-US" sz="2400" b="1" dirty="0" smtClean="0"/>
              <a:t>If this is the case, you need to restate your subject in a new sentence or eliminate the period.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 smtClean="0"/>
              <a:t>	I love to cook and eat Italian food.  Especially spaghetti and lasagna.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 smtClean="0"/>
              <a:t>	I love reality shows.  Like Survivor or American Idol.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dirty="0" smtClean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2400" dirty="0" smtClean="0">
                <a:solidFill>
                  <a:srgbClr val="FF3300"/>
                </a:solidFill>
              </a:rPr>
              <a:t>I love to cook and eat Italian food, especially spaghetti and lasagna.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2400" dirty="0" smtClean="0">
                <a:solidFill>
                  <a:srgbClr val="FF3300"/>
                </a:solidFill>
              </a:rPr>
              <a:t>I love reality shows like Survivor or American Idol.</a:t>
            </a:r>
            <a:endParaRPr lang="en-US" sz="24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Missing Subject Fragments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62000" y="1676400"/>
            <a:ext cx="7696200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sz="3200" dirty="0" smtClean="0"/>
              <a:t>Missing subject fragments try to add information, but do not restate the subject again, causing confusion.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3200" dirty="0" smtClean="0"/>
              <a:t>	Michelle tried each of the appetizers on the table.  And then found that, when the dinner arrived, her appetite had gone.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3200" dirty="0" smtClean="0"/>
              <a:t>	</a:t>
            </a:r>
            <a:r>
              <a:rPr lang="en-US" sz="3200" dirty="0" smtClean="0">
                <a:solidFill>
                  <a:srgbClr val="FF3300"/>
                </a:solidFill>
              </a:rPr>
              <a:t>Michelle tried each of the appetizers on the table.  She then found that, when the dinner arrived, her appetite had gone.</a:t>
            </a:r>
            <a:endParaRPr lang="en-US" sz="3200" dirty="0">
              <a:solidFill>
                <a:srgbClr val="FF3300"/>
              </a:solidFill>
            </a:endParaRPr>
          </a:p>
        </p:txBody>
      </p:sp>
      <p:pic>
        <p:nvPicPr>
          <p:cNvPr id="4" name="Picture 6" descr="MCj0428087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685800"/>
            <a:ext cx="1190846" cy="914400"/>
          </a:xfrm>
          <a:prstGeom prst="rect">
            <a:avLst/>
          </a:prstGeom>
          <a:noFill/>
        </p:spPr>
      </p:pic>
      <p:pic>
        <p:nvPicPr>
          <p:cNvPr id="5" name="Picture 5" descr="MCj0434969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685800"/>
            <a:ext cx="1524000" cy="8876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Determine if it is a sentence or a fragment.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28600" y="1676400"/>
            <a:ext cx="8610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/>
              <a:t>I went to the store yesterday.</a:t>
            </a:r>
          </a:p>
          <a:p>
            <a:pPr algn="ctr"/>
            <a:r>
              <a:rPr lang="en-US" sz="3600" dirty="0" smtClean="0"/>
              <a:t>To buy a gallon of milk.</a:t>
            </a:r>
          </a:p>
          <a:p>
            <a:pPr algn="ctr"/>
            <a:r>
              <a:rPr lang="en-US" sz="3600" dirty="0" smtClean="0"/>
              <a:t>I called Lisa this morning.</a:t>
            </a:r>
          </a:p>
          <a:p>
            <a:pPr algn="ctr"/>
            <a:r>
              <a:rPr lang="en-US" sz="3600" dirty="0" smtClean="0"/>
              <a:t>Because she said that she was not feeling well.</a:t>
            </a:r>
          </a:p>
          <a:p>
            <a:pPr algn="ctr"/>
            <a:r>
              <a:rPr lang="en-US" sz="3600" dirty="0" smtClean="0"/>
              <a:t>To get a better look at the car.</a:t>
            </a:r>
          </a:p>
          <a:p>
            <a:pPr algn="ctr"/>
            <a:r>
              <a:rPr lang="en-US" sz="3600" dirty="0" smtClean="0"/>
              <a:t>I drove up on the dealership lot.</a:t>
            </a:r>
            <a:endParaRPr lang="en-U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265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The Four Kinds of Fragments</vt:lpstr>
      <vt:lpstr>Fragments</vt:lpstr>
      <vt:lpstr>Dependent word fragments</vt:lpstr>
      <vt:lpstr>-ing and to fragments </vt:lpstr>
      <vt:lpstr>Added-Detail Fragments</vt:lpstr>
      <vt:lpstr>Missing Subject Fragments</vt:lpstr>
      <vt:lpstr>Determine if it is a sentence or a fragment.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Four Kinds of Fragments</dc:title>
  <dc:creator>user</dc:creator>
  <cp:lastModifiedBy>user</cp:lastModifiedBy>
  <cp:revision>1</cp:revision>
  <dcterms:created xsi:type="dcterms:W3CDTF">2008-09-03T17:48:19Z</dcterms:created>
  <dcterms:modified xsi:type="dcterms:W3CDTF">2008-09-03T18:00:35Z</dcterms:modified>
</cp:coreProperties>
</file>