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64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2E3456-9071-45BF-8827-8EE4FC783DC9}" type="datetimeFigureOut">
              <a:rPr lang="en-US" smtClean="0"/>
              <a:pPr/>
              <a:t>8/26/2009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2E3456-9071-45BF-8827-8EE4FC783DC9}" type="datetimeFigureOut">
              <a:rPr lang="en-US" smtClean="0"/>
              <a:pPr/>
              <a:t>8/26/2009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2E3456-9071-45BF-8827-8EE4FC783DC9}" type="datetimeFigureOut">
              <a:rPr lang="en-US" smtClean="0"/>
              <a:pPr/>
              <a:t>8/26/2009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2E3456-9071-45BF-8827-8EE4FC783DC9}" type="datetimeFigureOut">
              <a:rPr lang="en-US" smtClean="0"/>
              <a:pPr/>
              <a:t>8/26/2009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2E3456-9071-45BF-8827-8EE4FC783DC9}" type="datetimeFigureOut">
              <a:rPr lang="en-US" smtClean="0"/>
              <a:pPr/>
              <a:t>8/26/2009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2E3456-9071-45BF-8827-8EE4FC783DC9}" type="datetimeFigureOut">
              <a:rPr lang="en-US" smtClean="0"/>
              <a:pPr/>
              <a:t>8/26/2009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2E3456-9071-45BF-8827-8EE4FC783DC9}" type="datetimeFigureOut">
              <a:rPr lang="en-US" smtClean="0"/>
              <a:pPr/>
              <a:t>8/26/2009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2E3456-9071-45BF-8827-8EE4FC783DC9}" type="datetimeFigureOut">
              <a:rPr lang="en-US" smtClean="0"/>
              <a:pPr/>
              <a:t>8/26/2009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2E3456-9071-45BF-8827-8EE4FC783DC9}" type="datetimeFigureOut">
              <a:rPr lang="en-US" smtClean="0"/>
              <a:pPr/>
              <a:t>8/26/2009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2E3456-9071-45BF-8827-8EE4FC783DC9}" type="datetimeFigureOut">
              <a:rPr lang="en-US" smtClean="0"/>
              <a:pPr/>
              <a:t>8/26/2009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2E3456-9071-45BF-8827-8EE4FC783DC9}" type="datetimeFigureOut">
              <a:rPr lang="en-US" smtClean="0"/>
              <a:pPr/>
              <a:t>8/26/2009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E9364-718E-477D-BE79-7C2E974131D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E3456-9071-45BF-8827-8EE4FC783DC9}" type="datetimeFigureOut">
              <a:rPr lang="en-US" smtClean="0"/>
              <a:pPr/>
              <a:t>8/26/2009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CE9364-718E-477D-BE79-7C2E974131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w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dirty="0" smtClean="0">
                <a:latin typeface="Fat" pitchFamily="2" charset="0"/>
              </a:rPr>
              <a:t>Pronouns</a:t>
            </a:r>
            <a:endParaRPr lang="en-US" sz="8800" dirty="0">
              <a:latin typeface="Fat" pitchFamily="2" charset="0"/>
            </a:endParaRPr>
          </a:p>
        </p:txBody>
      </p:sp>
      <p:sp>
        <p:nvSpPr>
          <p:cNvPr id="3" name="Subtitle 2"/>
          <p:cNvSpPr>
            <a:spLocks noGrp="1"/>
          </p:cNvSpPr>
          <p:nvPr>
            <p:ph type="subTitle" idx="1"/>
          </p:nvPr>
        </p:nvSpPr>
        <p:spPr/>
        <p:txBody>
          <a:bodyPr/>
          <a:lstStyle/>
          <a:p>
            <a:r>
              <a:rPr lang="en-US" dirty="0" smtClean="0"/>
              <a:t>Mrs. </a:t>
            </a:r>
            <a:r>
              <a:rPr lang="en-US" dirty="0" err="1" smtClean="0"/>
              <a:t>Hurd</a:t>
            </a:r>
            <a:endParaRPr lang="en-US" dirty="0" smtClean="0"/>
          </a:p>
          <a:p>
            <a:r>
              <a:rPr lang="en-US" dirty="0" smtClean="0"/>
              <a:t>John s. Battle High School</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Pronouns</a:t>
            </a:r>
            <a:endParaRPr lang="en-US" dirty="0"/>
          </a:p>
        </p:txBody>
      </p:sp>
      <p:sp>
        <p:nvSpPr>
          <p:cNvPr id="3" name="TextBox 2"/>
          <p:cNvSpPr txBox="1"/>
          <p:nvPr/>
        </p:nvSpPr>
        <p:spPr>
          <a:xfrm>
            <a:off x="762000" y="1524000"/>
            <a:ext cx="7924800" cy="1815882"/>
          </a:xfrm>
          <a:prstGeom prst="rect">
            <a:avLst/>
          </a:prstGeom>
          <a:noFill/>
        </p:spPr>
        <p:txBody>
          <a:bodyPr wrap="square" rtlCol="0">
            <a:spAutoFit/>
          </a:bodyPr>
          <a:lstStyle/>
          <a:p>
            <a:pPr algn="ctr"/>
            <a:r>
              <a:rPr lang="en-US" sz="2800" dirty="0" smtClean="0">
                <a:latin typeface="Arial Rounded MT Bold" pitchFamily="34" charset="0"/>
              </a:rPr>
              <a:t>Personal pronouns refer to the one speaking (first person), the one spoken to (second person), or the one spoken about (third person). </a:t>
            </a:r>
          </a:p>
        </p:txBody>
      </p:sp>
      <p:pic>
        <p:nvPicPr>
          <p:cNvPr id="1026" name="Picture 2" descr="C:\Documents and Settings\Administrator\Local Settings\Temporary Internet Files\Content.IE5\F7507UYS\MPj04309910000[1].jpg"/>
          <p:cNvPicPr>
            <a:picLocks noChangeAspect="1" noChangeArrowheads="1"/>
          </p:cNvPicPr>
          <p:nvPr/>
        </p:nvPicPr>
        <p:blipFill>
          <a:blip r:embed="rId2" cstate="print"/>
          <a:srcRect/>
          <a:stretch>
            <a:fillRect/>
          </a:stretch>
        </p:blipFill>
        <p:spPr bwMode="auto">
          <a:xfrm>
            <a:off x="381000" y="3429000"/>
            <a:ext cx="2743200" cy="2743200"/>
          </a:xfrm>
          <a:prstGeom prst="rect">
            <a:avLst/>
          </a:prstGeom>
          <a:noFill/>
        </p:spPr>
      </p:pic>
      <p:sp>
        <p:nvSpPr>
          <p:cNvPr id="5" name="TextBox 4"/>
          <p:cNvSpPr txBox="1"/>
          <p:nvPr/>
        </p:nvSpPr>
        <p:spPr>
          <a:xfrm>
            <a:off x="3200400" y="3581400"/>
            <a:ext cx="5638800" cy="2492990"/>
          </a:xfrm>
          <a:prstGeom prst="rect">
            <a:avLst/>
          </a:prstGeom>
          <a:noFill/>
        </p:spPr>
        <p:txBody>
          <a:bodyPr wrap="square" rtlCol="0">
            <a:spAutoFit/>
          </a:bodyPr>
          <a:lstStyle/>
          <a:p>
            <a:pPr algn="r"/>
            <a:endParaRPr lang="en-US" dirty="0" smtClean="0">
              <a:latin typeface="Arial Rounded MT Bold" pitchFamily="34" charset="0"/>
            </a:endParaRPr>
          </a:p>
          <a:p>
            <a:pPr algn="ctr"/>
            <a:r>
              <a:rPr lang="en-US" sz="2400" dirty="0" smtClean="0">
                <a:latin typeface="Arial Rounded MT Bold" pitchFamily="34" charset="0"/>
              </a:rPr>
              <a:t>First person: I, me, my, mine, we, us, our, ours</a:t>
            </a:r>
          </a:p>
          <a:p>
            <a:pPr algn="ctr"/>
            <a:r>
              <a:rPr lang="en-US" sz="2400" dirty="0" smtClean="0">
                <a:latin typeface="Arial Rounded MT Bold" pitchFamily="34" charset="0"/>
              </a:rPr>
              <a:t>Second person: You, your, yours</a:t>
            </a:r>
          </a:p>
          <a:p>
            <a:pPr algn="ctr"/>
            <a:r>
              <a:rPr lang="en-US" sz="2400" dirty="0" smtClean="0">
                <a:latin typeface="Arial Rounded MT Bold" pitchFamily="34" charset="0"/>
              </a:rPr>
              <a:t>Third person: he, him, his, she, her, hers, it its, they, them their, theirs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609600"/>
            <a:ext cx="8153400" cy="5262979"/>
          </a:xfrm>
          <a:prstGeom prst="rect">
            <a:avLst/>
          </a:prstGeom>
          <a:noFill/>
        </p:spPr>
        <p:txBody>
          <a:bodyPr wrap="square" rtlCol="0">
            <a:spAutoFit/>
          </a:bodyPr>
          <a:lstStyle/>
          <a:p>
            <a:pPr algn="ctr"/>
            <a:r>
              <a:rPr lang="en-US" sz="2800" dirty="0" smtClean="0">
                <a:latin typeface="Arial Rounded MT Bold" pitchFamily="34" charset="0"/>
              </a:rPr>
              <a:t>Reflexive and Intensive Pronouns</a:t>
            </a:r>
          </a:p>
          <a:p>
            <a:pPr algn="ctr"/>
            <a:r>
              <a:rPr lang="en-US" sz="2800" dirty="0" smtClean="0">
                <a:latin typeface="Arial Rounded MT Bold" pitchFamily="34" charset="0"/>
              </a:rPr>
              <a:t>A </a:t>
            </a:r>
            <a:r>
              <a:rPr lang="en-US" sz="2800" i="1" dirty="0" smtClean="0">
                <a:latin typeface="Arial Rounded MT Bold" pitchFamily="34" charset="0"/>
              </a:rPr>
              <a:t>reflexive pronoun </a:t>
            </a:r>
            <a:r>
              <a:rPr lang="en-US" sz="2800" dirty="0" smtClean="0">
                <a:latin typeface="Arial Rounded MT Bold" pitchFamily="34" charset="0"/>
              </a:rPr>
              <a:t>refers to the subject of a sentence and functions as a complement or as an object of a preposition</a:t>
            </a:r>
          </a:p>
          <a:p>
            <a:pPr algn="ctr"/>
            <a:r>
              <a:rPr lang="en-US" sz="2800" i="1" dirty="0" smtClean="0">
                <a:latin typeface="Arial Rounded MT Bold" pitchFamily="34" charset="0"/>
              </a:rPr>
              <a:t>Intensive pronouns </a:t>
            </a:r>
            <a:r>
              <a:rPr lang="en-US" sz="2800" dirty="0" smtClean="0">
                <a:latin typeface="Arial Rounded MT Bold" pitchFamily="34" charset="0"/>
              </a:rPr>
              <a:t>emphasize an antecedent and have no grammatical function.</a:t>
            </a:r>
          </a:p>
          <a:p>
            <a:pPr algn="ctr"/>
            <a:r>
              <a:rPr lang="en-US" sz="2800" dirty="0" smtClean="0">
                <a:latin typeface="Arial Rounded MT Bold" pitchFamily="34" charset="0"/>
              </a:rPr>
              <a:t>Reflexive and intensive pronouns: </a:t>
            </a:r>
          </a:p>
          <a:p>
            <a:pPr algn="ctr"/>
            <a:r>
              <a:rPr lang="en-US" sz="2800" dirty="0" smtClean="0">
                <a:latin typeface="Arial Rounded MT Bold" pitchFamily="34" charset="0"/>
              </a:rPr>
              <a:t>Myself, ourselves, yourself, yourselves, himself, herself, itself, themselves.</a:t>
            </a:r>
          </a:p>
          <a:p>
            <a:pPr algn="ctr"/>
            <a:endParaRPr lang="en-US" sz="2800" dirty="0">
              <a:latin typeface="Arial Rounded MT Bold" pitchFamily="34" charset="0"/>
            </a:endParaRPr>
          </a:p>
          <a:p>
            <a:pPr algn="ctr"/>
            <a:r>
              <a:rPr lang="en-US" sz="2800" dirty="0" smtClean="0">
                <a:latin typeface="Arial Rounded MT Bold" pitchFamily="34" charset="0"/>
              </a:rPr>
              <a:t>They went to the store themselves.</a:t>
            </a:r>
          </a:p>
          <a:p>
            <a:pPr algn="ctr"/>
            <a:r>
              <a:rPr lang="en-US" sz="2800" dirty="0" smtClean="0">
                <a:latin typeface="Arial Rounded MT Bold" pitchFamily="34" charset="0"/>
              </a:rPr>
              <a:t>She made the scarf by herself. </a:t>
            </a:r>
            <a:endParaRPr lang="en-US" sz="2800" dirty="0">
              <a:latin typeface="Arial Rounded MT Bold" pitchFamily="34" charset="0"/>
            </a:endParaRPr>
          </a:p>
        </p:txBody>
      </p:sp>
      <p:pic>
        <p:nvPicPr>
          <p:cNvPr id="2050" name="Picture 2" descr="C:\Documents and Settings\Administrator\Local Settings\Temporary Internet Files\Content.IE5\516DNBQT\MPj04389530000[1].jpg"/>
          <p:cNvPicPr>
            <a:picLocks noChangeAspect="1" noChangeArrowheads="1"/>
          </p:cNvPicPr>
          <p:nvPr/>
        </p:nvPicPr>
        <p:blipFill>
          <a:blip r:embed="rId2" cstate="print"/>
          <a:srcRect/>
          <a:stretch>
            <a:fillRect/>
          </a:stretch>
        </p:blipFill>
        <p:spPr bwMode="auto">
          <a:xfrm>
            <a:off x="228600" y="5410200"/>
            <a:ext cx="1828800" cy="1219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Demonstrative Pronouns</a:t>
            </a:r>
            <a:endParaRPr lang="en-US" dirty="0"/>
          </a:p>
        </p:txBody>
      </p:sp>
      <p:sp>
        <p:nvSpPr>
          <p:cNvPr id="3" name="TextBox 2"/>
          <p:cNvSpPr txBox="1"/>
          <p:nvPr/>
        </p:nvSpPr>
        <p:spPr>
          <a:xfrm>
            <a:off x="685800" y="1600200"/>
            <a:ext cx="8001000" cy="2554545"/>
          </a:xfrm>
          <a:prstGeom prst="rect">
            <a:avLst/>
          </a:prstGeom>
          <a:noFill/>
        </p:spPr>
        <p:txBody>
          <a:bodyPr wrap="square" rtlCol="0">
            <a:spAutoFit/>
          </a:bodyPr>
          <a:lstStyle/>
          <a:p>
            <a:r>
              <a:rPr lang="en-US" sz="4000" dirty="0" smtClean="0"/>
              <a:t>Demonstrative pronouns are used to point out a specific person, place, thing, or idea. </a:t>
            </a:r>
          </a:p>
          <a:p>
            <a:pPr algn="ctr"/>
            <a:r>
              <a:rPr lang="en-US" sz="4000" dirty="0" smtClean="0"/>
              <a:t>THIS, THAT, THESE, and THOSE</a:t>
            </a:r>
            <a:endParaRPr lang="en-US" sz="4000" dirty="0"/>
          </a:p>
        </p:txBody>
      </p:sp>
      <p:sp>
        <p:nvSpPr>
          <p:cNvPr id="5" name="TextBox 4"/>
          <p:cNvSpPr txBox="1"/>
          <p:nvPr/>
        </p:nvSpPr>
        <p:spPr>
          <a:xfrm>
            <a:off x="990600" y="4267200"/>
            <a:ext cx="7315200" cy="1077218"/>
          </a:xfrm>
          <a:prstGeom prst="rect">
            <a:avLst/>
          </a:prstGeom>
          <a:noFill/>
        </p:spPr>
        <p:txBody>
          <a:bodyPr wrap="square" rtlCol="0">
            <a:spAutoFit/>
          </a:bodyPr>
          <a:lstStyle/>
          <a:p>
            <a:pPr algn="ctr"/>
            <a:r>
              <a:rPr lang="en-US" sz="3200" dirty="0" smtClean="0"/>
              <a:t>This is the dress I was telling you about.</a:t>
            </a:r>
          </a:p>
          <a:p>
            <a:pPr algn="ctr"/>
            <a:r>
              <a:rPr lang="en-US" sz="3200" dirty="0" smtClean="0"/>
              <a:t>These are the notes from yesterday. </a:t>
            </a:r>
            <a:endParaRPr lang="en-US" sz="3200" dirty="0"/>
          </a:p>
        </p:txBody>
      </p:sp>
      <p:pic>
        <p:nvPicPr>
          <p:cNvPr id="3074" name="Picture 2" descr="C:\Documents and Settings\Administrator\Local Settings\Temporary Internet Files\Content.IE5\F7507UYS\MCj04352270000[1].wmf"/>
          <p:cNvPicPr>
            <a:picLocks noChangeAspect="1" noChangeArrowheads="1"/>
          </p:cNvPicPr>
          <p:nvPr/>
        </p:nvPicPr>
        <p:blipFill>
          <a:blip r:embed="rId2"/>
          <a:srcRect/>
          <a:stretch>
            <a:fillRect/>
          </a:stretch>
        </p:blipFill>
        <p:spPr bwMode="auto">
          <a:xfrm>
            <a:off x="457200" y="4724400"/>
            <a:ext cx="974725" cy="1831975"/>
          </a:xfrm>
          <a:prstGeom prst="rect">
            <a:avLst/>
          </a:prstGeom>
          <a:noFill/>
        </p:spPr>
      </p:pic>
      <p:pic>
        <p:nvPicPr>
          <p:cNvPr id="3075" name="Picture 3" descr="C:\Documents and Settings\Administrator\Local Settings\Temporary Internet Files\Content.IE5\F7507UYS\MPj04393850000[1].jpg"/>
          <p:cNvPicPr>
            <a:picLocks noChangeAspect="1" noChangeArrowheads="1"/>
          </p:cNvPicPr>
          <p:nvPr/>
        </p:nvPicPr>
        <p:blipFill>
          <a:blip r:embed="rId3" cstate="print"/>
          <a:srcRect/>
          <a:stretch>
            <a:fillRect/>
          </a:stretch>
        </p:blipFill>
        <p:spPr bwMode="auto">
          <a:xfrm>
            <a:off x="7543800" y="5410200"/>
            <a:ext cx="1219200" cy="1219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Interrogative Pronouns</a:t>
            </a:r>
            <a:endParaRPr lang="en-US" dirty="0"/>
          </a:p>
        </p:txBody>
      </p:sp>
      <p:sp>
        <p:nvSpPr>
          <p:cNvPr id="3" name="TextBox 2"/>
          <p:cNvSpPr txBox="1"/>
          <p:nvPr/>
        </p:nvSpPr>
        <p:spPr>
          <a:xfrm>
            <a:off x="1066800" y="1371600"/>
            <a:ext cx="7467600" cy="1200329"/>
          </a:xfrm>
          <a:prstGeom prst="rect">
            <a:avLst/>
          </a:prstGeom>
          <a:noFill/>
        </p:spPr>
        <p:txBody>
          <a:bodyPr wrap="square" rtlCol="0">
            <a:spAutoFit/>
          </a:bodyPr>
          <a:lstStyle/>
          <a:p>
            <a:pPr algn="ctr"/>
            <a:r>
              <a:rPr lang="en-US" sz="3600" dirty="0" smtClean="0"/>
              <a:t>Interrogative pronouns introduce a question.</a:t>
            </a:r>
            <a:endParaRPr lang="en-US" sz="3600" dirty="0"/>
          </a:p>
        </p:txBody>
      </p:sp>
      <p:sp>
        <p:nvSpPr>
          <p:cNvPr id="4" name="TextBox 3"/>
          <p:cNvSpPr txBox="1"/>
          <p:nvPr/>
        </p:nvSpPr>
        <p:spPr>
          <a:xfrm>
            <a:off x="609600" y="2743200"/>
            <a:ext cx="7543800" cy="646331"/>
          </a:xfrm>
          <a:prstGeom prst="rect">
            <a:avLst/>
          </a:prstGeom>
          <a:noFill/>
        </p:spPr>
        <p:txBody>
          <a:bodyPr wrap="square" rtlCol="0">
            <a:spAutoFit/>
          </a:bodyPr>
          <a:lstStyle/>
          <a:p>
            <a:pPr algn="ctr"/>
            <a:r>
              <a:rPr lang="en-US" sz="3600" dirty="0" smtClean="0"/>
              <a:t>Who, Whom, Whose, Which, What</a:t>
            </a:r>
            <a:endParaRPr lang="en-US" sz="3600" dirty="0"/>
          </a:p>
        </p:txBody>
      </p:sp>
      <p:sp>
        <p:nvSpPr>
          <p:cNvPr id="5" name="TextBox 4"/>
          <p:cNvSpPr txBox="1"/>
          <p:nvPr/>
        </p:nvSpPr>
        <p:spPr>
          <a:xfrm>
            <a:off x="1143000" y="3429000"/>
            <a:ext cx="7239000" cy="1938992"/>
          </a:xfrm>
          <a:prstGeom prst="rect">
            <a:avLst/>
          </a:prstGeom>
          <a:noFill/>
        </p:spPr>
        <p:txBody>
          <a:bodyPr wrap="square" rtlCol="0">
            <a:spAutoFit/>
          </a:bodyPr>
          <a:lstStyle/>
          <a:p>
            <a:pPr algn="ctr"/>
            <a:r>
              <a:rPr lang="en-US" sz="4000" dirty="0" smtClean="0"/>
              <a:t>What is the capital of Virginia? </a:t>
            </a:r>
          </a:p>
          <a:p>
            <a:pPr algn="ctr"/>
            <a:r>
              <a:rPr lang="en-US" sz="4000" dirty="0" smtClean="0"/>
              <a:t>Which book was our assignment from?</a:t>
            </a:r>
            <a:endParaRPr lang="en-US" sz="4000" dirty="0"/>
          </a:p>
        </p:txBody>
      </p:sp>
      <p:pic>
        <p:nvPicPr>
          <p:cNvPr id="4098" name="Picture 2" descr="C:\Documents and Settings\Administrator\Local Settings\Temporary Internet Files\Content.IE5\516DNBQT\MPj04394660000[1].jpg"/>
          <p:cNvPicPr>
            <a:picLocks noChangeAspect="1" noChangeArrowheads="1"/>
          </p:cNvPicPr>
          <p:nvPr/>
        </p:nvPicPr>
        <p:blipFill>
          <a:blip r:embed="rId2" cstate="print"/>
          <a:srcRect/>
          <a:stretch>
            <a:fillRect/>
          </a:stretch>
        </p:blipFill>
        <p:spPr bwMode="auto">
          <a:xfrm>
            <a:off x="609600" y="5105400"/>
            <a:ext cx="2057400" cy="155774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 Pronouns</a:t>
            </a:r>
            <a:endParaRPr lang="en-US" dirty="0"/>
          </a:p>
        </p:txBody>
      </p:sp>
      <p:sp>
        <p:nvSpPr>
          <p:cNvPr id="3" name="TextBox 2"/>
          <p:cNvSpPr txBox="1"/>
          <p:nvPr/>
        </p:nvSpPr>
        <p:spPr>
          <a:xfrm>
            <a:off x="838200" y="1524000"/>
            <a:ext cx="8001000" cy="523220"/>
          </a:xfrm>
          <a:prstGeom prst="rect">
            <a:avLst/>
          </a:prstGeom>
          <a:noFill/>
        </p:spPr>
        <p:txBody>
          <a:bodyPr wrap="square" rtlCol="0">
            <a:spAutoFit/>
          </a:bodyPr>
          <a:lstStyle/>
          <a:p>
            <a:pPr algn="ctr"/>
            <a:r>
              <a:rPr lang="en-US" sz="2800" dirty="0" smtClean="0"/>
              <a:t>A relative pronoun introduces a subordinate clause.</a:t>
            </a:r>
          </a:p>
        </p:txBody>
      </p:sp>
      <p:sp>
        <p:nvSpPr>
          <p:cNvPr id="4" name="TextBox 3"/>
          <p:cNvSpPr txBox="1"/>
          <p:nvPr/>
        </p:nvSpPr>
        <p:spPr>
          <a:xfrm>
            <a:off x="990600" y="2133600"/>
            <a:ext cx="7620000" cy="707886"/>
          </a:xfrm>
          <a:prstGeom prst="rect">
            <a:avLst/>
          </a:prstGeom>
          <a:noFill/>
        </p:spPr>
        <p:txBody>
          <a:bodyPr wrap="square" rtlCol="0">
            <a:spAutoFit/>
          </a:bodyPr>
          <a:lstStyle/>
          <a:p>
            <a:pPr algn="ctr"/>
            <a:r>
              <a:rPr lang="en-US" sz="4000" dirty="0" smtClean="0"/>
              <a:t>Who, Whom, Whose, Which, That</a:t>
            </a:r>
            <a:endParaRPr lang="en-US" sz="4000" dirty="0"/>
          </a:p>
        </p:txBody>
      </p:sp>
      <p:sp>
        <p:nvSpPr>
          <p:cNvPr id="5" name="TextBox 4"/>
          <p:cNvSpPr txBox="1"/>
          <p:nvPr/>
        </p:nvSpPr>
        <p:spPr>
          <a:xfrm>
            <a:off x="838200" y="3124200"/>
            <a:ext cx="7848600" cy="1815882"/>
          </a:xfrm>
          <a:prstGeom prst="rect">
            <a:avLst/>
          </a:prstGeom>
          <a:noFill/>
        </p:spPr>
        <p:txBody>
          <a:bodyPr wrap="square" rtlCol="0">
            <a:spAutoFit/>
          </a:bodyPr>
          <a:lstStyle/>
          <a:p>
            <a:pPr algn="ctr"/>
            <a:r>
              <a:rPr lang="en-US" sz="2800" dirty="0" smtClean="0"/>
              <a:t>My brother works at the animal shelter that is located on Sycamore Street.</a:t>
            </a:r>
          </a:p>
          <a:p>
            <a:pPr algn="ctr"/>
            <a:r>
              <a:rPr lang="en-US" sz="2800" dirty="0" smtClean="0"/>
              <a:t>This was the </a:t>
            </a:r>
            <a:r>
              <a:rPr lang="en-US" sz="2800" smtClean="0"/>
              <a:t>night </a:t>
            </a:r>
            <a:r>
              <a:rPr lang="en-US" sz="2800" smtClean="0"/>
              <a:t>which </a:t>
            </a:r>
            <a:r>
              <a:rPr lang="en-US" sz="2800" dirty="0" smtClean="0"/>
              <a:t>the school orchestra has been preparing</a:t>
            </a:r>
            <a:r>
              <a:rPr lang="en-US" dirty="0" smtClean="0"/>
              <a:t>. </a:t>
            </a:r>
            <a:endParaRPr lang="en-US" dirty="0"/>
          </a:p>
        </p:txBody>
      </p:sp>
      <p:pic>
        <p:nvPicPr>
          <p:cNvPr id="5122" name="Picture 2" descr="C:\Documents and Settings\Administrator\Local Settings\Temporary Internet Files\Content.IE5\K006GCCV\MPj04228780000[1].jpg"/>
          <p:cNvPicPr>
            <a:picLocks noChangeAspect="1" noChangeArrowheads="1"/>
          </p:cNvPicPr>
          <p:nvPr/>
        </p:nvPicPr>
        <p:blipFill>
          <a:blip r:embed="rId2" cstate="print"/>
          <a:srcRect/>
          <a:stretch>
            <a:fillRect/>
          </a:stretch>
        </p:blipFill>
        <p:spPr bwMode="auto">
          <a:xfrm>
            <a:off x="685800" y="4800600"/>
            <a:ext cx="2438400" cy="1644015"/>
          </a:xfrm>
          <a:prstGeom prst="rect">
            <a:avLst/>
          </a:prstGeom>
          <a:noFill/>
        </p:spPr>
      </p:pic>
      <p:pic>
        <p:nvPicPr>
          <p:cNvPr id="5123" name="Picture 3" descr="C:\Documents and Settings\Administrator\Local Settings\Temporary Internet Files\Content.IE5\F7507UYS\MCj02975430000[1].wmf"/>
          <p:cNvPicPr>
            <a:picLocks noChangeAspect="1" noChangeArrowheads="1"/>
          </p:cNvPicPr>
          <p:nvPr/>
        </p:nvPicPr>
        <p:blipFill>
          <a:blip r:embed="rId3"/>
          <a:srcRect/>
          <a:stretch>
            <a:fillRect/>
          </a:stretch>
        </p:blipFill>
        <p:spPr bwMode="auto">
          <a:xfrm>
            <a:off x="6400800" y="4572000"/>
            <a:ext cx="1804111" cy="171724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Indefinite Pronouns</a:t>
            </a:r>
            <a:endParaRPr lang="en-US" dirty="0"/>
          </a:p>
        </p:txBody>
      </p:sp>
      <p:sp>
        <p:nvSpPr>
          <p:cNvPr id="3" name="TextBox 2"/>
          <p:cNvSpPr txBox="1"/>
          <p:nvPr/>
        </p:nvSpPr>
        <p:spPr>
          <a:xfrm>
            <a:off x="685800" y="1371600"/>
            <a:ext cx="8077200" cy="2246769"/>
          </a:xfrm>
          <a:prstGeom prst="rect">
            <a:avLst/>
          </a:prstGeom>
          <a:noFill/>
        </p:spPr>
        <p:txBody>
          <a:bodyPr wrap="square" rtlCol="0">
            <a:spAutoFit/>
          </a:bodyPr>
          <a:lstStyle/>
          <a:p>
            <a:pPr algn="ctr"/>
            <a:r>
              <a:rPr lang="en-US" sz="2800" dirty="0" smtClean="0"/>
              <a:t>An indefinite pronoun refers to one or more person(s), places, things, or ideas that may or may not be specifically named.  Some common indefinite pronouns are all, another, anybody, both, either, each, everyone, many, nothing, several, and some. </a:t>
            </a:r>
            <a:endParaRPr lang="en-US" sz="2800" dirty="0"/>
          </a:p>
        </p:txBody>
      </p:sp>
      <p:sp>
        <p:nvSpPr>
          <p:cNvPr id="4" name="TextBox 3"/>
          <p:cNvSpPr txBox="1"/>
          <p:nvPr/>
        </p:nvSpPr>
        <p:spPr>
          <a:xfrm>
            <a:off x="1143000" y="3962400"/>
            <a:ext cx="6934200" cy="1815882"/>
          </a:xfrm>
          <a:prstGeom prst="rect">
            <a:avLst/>
          </a:prstGeom>
          <a:noFill/>
        </p:spPr>
        <p:txBody>
          <a:bodyPr wrap="square" rtlCol="0">
            <a:spAutoFit/>
          </a:bodyPr>
          <a:lstStyle/>
          <a:p>
            <a:pPr algn="ctr"/>
            <a:r>
              <a:rPr lang="en-US" sz="2800" i="1" dirty="0" smtClean="0"/>
              <a:t>Everyone </a:t>
            </a:r>
            <a:r>
              <a:rPr lang="en-US" sz="2800" dirty="0" smtClean="0"/>
              <a:t>who went to the space camp had a wonderful experience.</a:t>
            </a:r>
          </a:p>
          <a:p>
            <a:pPr algn="ctr"/>
            <a:r>
              <a:rPr lang="en-US" sz="2800" i="1" dirty="0" smtClean="0"/>
              <a:t>Someone</a:t>
            </a:r>
            <a:r>
              <a:rPr lang="en-US" sz="2800" dirty="0" smtClean="0"/>
              <a:t> told me that the bald eagle is no longer on the list of endangered species.</a:t>
            </a:r>
            <a:endParaRPr lang="en-US" sz="2800" dirty="0"/>
          </a:p>
        </p:txBody>
      </p:sp>
      <p:pic>
        <p:nvPicPr>
          <p:cNvPr id="6146" name="Picture 2" descr="C:\Program Files\Microsoft Office\MEDIA\CAGCAT10\j0215086.wmf"/>
          <p:cNvPicPr>
            <a:picLocks noChangeAspect="1" noChangeArrowheads="1"/>
          </p:cNvPicPr>
          <p:nvPr/>
        </p:nvPicPr>
        <p:blipFill>
          <a:blip r:embed="rId2"/>
          <a:srcRect/>
          <a:stretch>
            <a:fillRect/>
          </a:stretch>
        </p:blipFill>
        <p:spPr bwMode="auto">
          <a:xfrm>
            <a:off x="381000" y="4800600"/>
            <a:ext cx="1135456" cy="1776921"/>
          </a:xfrm>
          <a:prstGeom prst="rect">
            <a:avLst/>
          </a:prstGeom>
          <a:noFill/>
        </p:spPr>
      </p:pic>
      <p:pic>
        <p:nvPicPr>
          <p:cNvPr id="6147" name="Picture 3" descr="C:\Documents and Settings\Administrator\Local Settings\Temporary Internet Files\Content.IE5\F7507UYS\MPj04010800000[1].jpg"/>
          <p:cNvPicPr>
            <a:picLocks noChangeAspect="1" noChangeArrowheads="1"/>
          </p:cNvPicPr>
          <p:nvPr/>
        </p:nvPicPr>
        <p:blipFill>
          <a:blip r:embed="rId3" cstate="print"/>
          <a:srcRect/>
          <a:stretch>
            <a:fillRect/>
          </a:stretch>
        </p:blipFill>
        <p:spPr bwMode="auto">
          <a:xfrm>
            <a:off x="7162800" y="304800"/>
            <a:ext cx="1493520" cy="99529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Identify the types of pronouns used in the following sentences:</a:t>
            </a:r>
            <a:endParaRPr lang="en-US" dirty="0"/>
          </a:p>
        </p:txBody>
      </p:sp>
      <p:sp>
        <p:nvSpPr>
          <p:cNvPr id="3" name="TextBox 2"/>
          <p:cNvSpPr txBox="1"/>
          <p:nvPr/>
        </p:nvSpPr>
        <p:spPr>
          <a:xfrm>
            <a:off x="457200" y="1828800"/>
            <a:ext cx="8229600" cy="4585871"/>
          </a:xfrm>
          <a:prstGeom prst="rect">
            <a:avLst/>
          </a:prstGeom>
          <a:noFill/>
        </p:spPr>
        <p:txBody>
          <a:bodyPr wrap="square" rtlCol="0">
            <a:spAutoFit/>
          </a:bodyPr>
          <a:lstStyle/>
          <a:p>
            <a:pPr algn="ctr"/>
            <a:r>
              <a:rPr lang="en-US" sz="3200" dirty="0" smtClean="0"/>
              <a:t>That is my favorite coffee shop. = </a:t>
            </a:r>
          </a:p>
          <a:p>
            <a:pPr algn="ctr"/>
            <a:r>
              <a:rPr lang="en-US" sz="3200" dirty="0" smtClean="0"/>
              <a:t>Who is answering the phone?</a:t>
            </a:r>
          </a:p>
          <a:p>
            <a:pPr algn="ctr"/>
            <a:r>
              <a:rPr lang="en-US" sz="3200" dirty="0" smtClean="0"/>
              <a:t>I am applying for the scholarship that pays for full tuition.</a:t>
            </a:r>
          </a:p>
          <a:p>
            <a:pPr algn="ctr"/>
            <a:r>
              <a:rPr lang="en-US" sz="3200" dirty="0" smtClean="0"/>
              <a:t>My mother is a librarian. </a:t>
            </a:r>
            <a:endParaRPr lang="en-US" sz="3200" dirty="0"/>
          </a:p>
          <a:p>
            <a:pPr algn="ctr"/>
            <a:r>
              <a:rPr lang="en-US" sz="3200" dirty="0" smtClean="0"/>
              <a:t>Many of my friends have a class in the Mason building.</a:t>
            </a:r>
          </a:p>
          <a:p>
            <a:pPr algn="ctr"/>
            <a:r>
              <a:rPr lang="en-US" sz="3200" dirty="0" smtClean="0"/>
              <a:t>I fixed the faucet leak myself. </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a:t>
            </a:r>
            <a:endParaRPr lang="en-US" dirty="0"/>
          </a:p>
        </p:txBody>
      </p:sp>
      <p:sp>
        <p:nvSpPr>
          <p:cNvPr id="3" name="TextBox 2"/>
          <p:cNvSpPr txBox="1"/>
          <p:nvPr/>
        </p:nvSpPr>
        <p:spPr>
          <a:xfrm>
            <a:off x="0" y="1524000"/>
            <a:ext cx="8839200" cy="4308872"/>
          </a:xfrm>
          <a:prstGeom prst="rect">
            <a:avLst/>
          </a:prstGeom>
          <a:noFill/>
        </p:spPr>
        <p:txBody>
          <a:bodyPr wrap="square" rtlCol="0">
            <a:spAutoFit/>
          </a:bodyPr>
          <a:lstStyle/>
          <a:p>
            <a:pPr algn="ctr"/>
            <a:r>
              <a:rPr lang="en-US" sz="3200" i="1" dirty="0" smtClean="0"/>
              <a:t>That</a:t>
            </a:r>
            <a:r>
              <a:rPr lang="en-US" sz="3200" dirty="0" smtClean="0"/>
              <a:t> is my favorite coffee shop.    =  Demonstrative</a:t>
            </a:r>
          </a:p>
          <a:p>
            <a:pPr algn="ctr"/>
            <a:r>
              <a:rPr lang="en-US" sz="3200" i="1" dirty="0" smtClean="0"/>
              <a:t>Who</a:t>
            </a:r>
            <a:r>
              <a:rPr lang="en-US" sz="3200" dirty="0" smtClean="0"/>
              <a:t> is answering the phone?  = Interrogative</a:t>
            </a:r>
          </a:p>
          <a:p>
            <a:pPr algn="ctr"/>
            <a:r>
              <a:rPr lang="en-US" sz="3200" dirty="0" smtClean="0"/>
              <a:t>I am applying for the scholarship </a:t>
            </a:r>
            <a:r>
              <a:rPr lang="en-US" sz="3200" i="1" dirty="0" smtClean="0"/>
              <a:t>that</a:t>
            </a:r>
            <a:r>
              <a:rPr lang="en-US" sz="3200" dirty="0" smtClean="0"/>
              <a:t> pays for full tuition. </a:t>
            </a:r>
            <a:r>
              <a:rPr lang="en-US" sz="3200" smtClean="0"/>
              <a:t>= Relative</a:t>
            </a:r>
            <a:endParaRPr lang="en-US" sz="3200" dirty="0" smtClean="0"/>
          </a:p>
          <a:p>
            <a:pPr algn="ctr"/>
            <a:r>
              <a:rPr lang="en-US" sz="3200" i="1" dirty="0" smtClean="0"/>
              <a:t>My</a:t>
            </a:r>
            <a:r>
              <a:rPr lang="en-US" sz="3200" dirty="0" smtClean="0"/>
              <a:t> mother is a librarian. = Personal </a:t>
            </a:r>
          </a:p>
          <a:p>
            <a:pPr algn="ctr"/>
            <a:r>
              <a:rPr lang="en-US" sz="3200" i="1" dirty="0" smtClean="0"/>
              <a:t>Many</a:t>
            </a:r>
            <a:r>
              <a:rPr lang="en-US" sz="3200" dirty="0" smtClean="0"/>
              <a:t> of my friends have a class in the Mason building.  = Indefinite</a:t>
            </a:r>
          </a:p>
          <a:p>
            <a:pPr algn="ctr"/>
            <a:r>
              <a:rPr lang="en-US" sz="3200" dirty="0" smtClean="0"/>
              <a:t>I fixed the faucet leak </a:t>
            </a:r>
            <a:r>
              <a:rPr lang="en-US" sz="3200" i="1" dirty="0" smtClean="0"/>
              <a:t>myself</a:t>
            </a:r>
            <a:r>
              <a:rPr lang="en-US" sz="3200" dirty="0" smtClean="0"/>
              <a:t>. = Reflexive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493</Words>
  <Application>Microsoft Office PowerPoint</Application>
  <PresentationFormat>On-screen Show (4:3)</PresentationFormat>
  <Paragraphs>50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Pronouns</vt:lpstr>
      <vt:lpstr>Personal Pronouns</vt:lpstr>
      <vt:lpstr>Slide 3</vt:lpstr>
      <vt:lpstr>Demonstrative Pronouns</vt:lpstr>
      <vt:lpstr>Interrogative Pronouns</vt:lpstr>
      <vt:lpstr>Relative Pronouns</vt:lpstr>
      <vt:lpstr>Indefinite Pronouns</vt:lpstr>
      <vt:lpstr>Identify the types of pronouns used in the following sentences:</vt:lpstr>
      <vt:lpstr>Answers!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Pronouns</dc:title>
  <dc:creator>user</dc:creator>
  <cp:lastModifiedBy>user</cp:lastModifiedBy>
  <cp:revision>4</cp:revision>
  <dcterms:created xsi:type="dcterms:W3CDTF">2008-09-02T17:38:08Z</dcterms:created>
  <dcterms:modified xsi:type="dcterms:W3CDTF">2009-08-26T18:44:44Z</dcterms:modified>
</cp:coreProperties>
</file>