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4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F5E135-D73B-499E-9628-B5799B46D898}" type="datetimeFigureOut">
              <a:rPr lang="en-US" smtClean="0"/>
              <a:t>8/20/2009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987AEE-E686-4354-8001-CC709D47413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5E135-D73B-499E-9628-B5799B46D898}" type="datetimeFigureOut">
              <a:rPr lang="en-US" smtClean="0"/>
              <a:t>8/20/2009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87AEE-E686-4354-8001-CC709D47413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lstStyle/>
          <a:p>
            <a:r>
              <a:rPr lang="en-US" dirty="0" smtClean="0"/>
              <a:t>The Introduction Paragraph</a:t>
            </a:r>
            <a:endParaRPr lang="en-US" dirty="0"/>
          </a:p>
        </p:txBody>
      </p:sp>
      <p:sp>
        <p:nvSpPr>
          <p:cNvPr id="3" name="Subtitle 2"/>
          <p:cNvSpPr>
            <a:spLocks noGrp="1"/>
          </p:cNvSpPr>
          <p:nvPr>
            <p:ph type="subTitle" idx="1"/>
          </p:nvPr>
        </p:nvSpPr>
        <p:spPr>
          <a:xfrm>
            <a:off x="1371600" y="4876800"/>
            <a:ext cx="6400800" cy="1752600"/>
          </a:xfrm>
        </p:spPr>
        <p:txBody>
          <a:bodyPr/>
          <a:lstStyle/>
          <a:p>
            <a:r>
              <a:rPr lang="en-US" dirty="0" smtClean="0">
                <a:solidFill>
                  <a:schemeClr val="tx1"/>
                </a:solidFill>
              </a:rPr>
              <a:t>Mrs. </a:t>
            </a:r>
            <a:r>
              <a:rPr lang="en-US" dirty="0" err="1" smtClean="0">
                <a:solidFill>
                  <a:schemeClr val="tx1"/>
                </a:solidFill>
              </a:rPr>
              <a:t>Hurd</a:t>
            </a:r>
            <a:endParaRPr lang="en-US" dirty="0" smtClean="0">
              <a:solidFill>
                <a:schemeClr val="tx1"/>
              </a:solidFill>
            </a:endParaRPr>
          </a:p>
          <a:p>
            <a:r>
              <a:rPr lang="en-US" dirty="0" smtClean="0">
                <a:solidFill>
                  <a:schemeClr val="tx1"/>
                </a:solidFill>
              </a:rPr>
              <a:t>English 9, 10</a:t>
            </a:r>
          </a:p>
          <a:p>
            <a:r>
              <a:rPr lang="en-US" dirty="0" smtClean="0">
                <a:solidFill>
                  <a:schemeClr val="tx1"/>
                </a:solidFill>
              </a:rPr>
              <a:t>John S. Battle High School</a:t>
            </a:r>
            <a:endParaRPr lang="en-US" dirty="0">
              <a:solidFill>
                <a:schemeClr val="tx1"/>
              </a:solidFill>
            </a:endParaRPr>
          </a:p>
        </p:txBody>
      </p:sp>
      <p:pic>
        <p:nvPicPr>
          <p:cNvPr id="1026" name="Picture 2" descr="C:\Documents and Settings\Administrator\Local Settings\Temporary Internet Files\Content.IE5\AKV6US11\MCj04417320000[1].png"/>
          <p:cNvPicPr>
            <a:picLocks noChangeAspect="1" noChangeArrowheads="1"/>
          </p:cNvPicPr>
          <p:nvPr/>
        </p:nvPicPr>
        <p:blipFill>
          <a:blip r:embed="rId2"/>
          <a:srcRect/>
          <a:stretch>
            <a:fillRect/>
          </a:stretch>
        </p:blipFill>
        <p:spPr bwMode="auto">
          <a:xfrm>
            <a:off x="6019800" y="0"/>
            <a:ext cx="2743200" cy="2743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381000" y="1295400"/>
            <a:ext cx="5943600" cy="1143000"/>
          </a:xfrm>
        </p:spPr>
        <p:txBody>
          <a:bodyPr/>
          <a:lstStyle/>
          <a:p>
            <a:r>
              <a:rPr lang="en-US" dirty="0" smtClean="0"/>
              <a:t>Write about a childhood friend in the “Creative” style.</a:t>
            </a:r>
            <a:endParaRPr lang="en-US" dirty="0"/>
          </a:p>
        </p:txBody>
      </p:sp>
      <p:pic>
        <p:nvPicPr>
          <p:cNvPr id="7171" name="Picture 3" descr="C:\Documents and Settings\Administrator\Local Settings\Temporary Internet Files\Content.IE5\9VLX9RJ4\MPj04393110000[1].jpg"/>
          <p:cNvPicPr>
            <a:picLocks noChangeAspect="1" noChangeArrowheads="1"/>
          </p:cNvPicPr>
          <p:nvPr/>
        </p:nvPicPr>
        <p:blipFill>
          <a:blip r:embed="rId2" cstate="print"/>
          <a:srcRect/>
          <a:stretch>
            <a:fillRect/>
          </a:stretch>
        </p:blipFill>
        <p:spPr bwMode="auto">
          <a:xfrm>
            <a:off x="228600" y="2667000"/>
            <a:ext cx="2768052" cy="3938016"/>
          </a:xfrm>
          <a:prstGeom prst="rect">
            <a:avLst/>
          </a:prstGeom>
          <a:noFill/>
        </p:spPr>
      </p:pic>
      <p:pic>
        <p:nvPicPr>
          <p:cNvPr id="7172" name="Picture 4" descr="C:\Documents and Settings\Administrator\Local Settings\Temporary Internet Files\Content.IE5\UCZ6RUV8\MPj04392970000[1].jpg"/>
          <p:cNvPicPr>
            <a:picLocks noChangeAspect="1" noChangeArrowheads="1"/>
          </p:cNvPicPr>
          <p:nvPr/>
        </p:nvPicPr>
        <p:blipFill>
          <a:blip r:embed="rId3" cstate="print"/>
          <a:srcRect/>
          <a:stretch>
            <a:fillRect/>
          </a:stretch>
        </p:blipFill>
        <p:spPr bwMode="auto">
          <a:xfrm>
            <a:off x="3429000" y="2743200"/>
            <a:ext cx="2783648" cy="3733800"/>
          </a:xfrm>
          <a:prstGeom prst="rect">
            <a:avLst/>
          </a:prstGeom>
          <a:noFill/>
        </p:spPr>
      </p:pic>
      <p:pic>
        <p:nvPicPr>
          <p:cNvPr id="7173" name="Picture 5" descr="C:\Documents and Settings\Administrator\Local Settings\Temporary Internet Files\Content.IE5\4YRQORAS\MPj04223070000[1].jpg"/>
          <p:cNvPicPr>
            <a:picLocks noChangeAspect="1" noChangeArrowheads="1"/>
          </p:cNvPicPr>
          <p:nvPr/>
        </p:nvPicPr>
        <p:blipFill>
          <a:blip r:embed="rId4" cstate="print"/>
          <a:srcRect/>
          <a:stretch>
            <a:fillRect/>
          </a:stretch>
        </p:blipFill>
        <p:spPr bwMode="auto">
          <a:xfrm>
            <a:off x="6477000" y="4114800"/>
            <a:ext cx="2438400" cy="2438400"/>
          </a:xfrm>
          <a:prstGeom prst="rect">
            <a:avLst/>
          </a:prstGeom>
          <a:noFill/>
        </p:spPr>
      </p:pic>
      <p:pic>
        <p:nvPicPr>
          <p:cNvPr id="7174" name="Picture 6" descr="C:\Documents and Settings\Administrator\Local Settings\Temporary Internet Files\Content.IE5\AKV6US11\MPj04223160000[1].jpg"/>
          <p:cNvPicPr>
            <a:picLocks noChangeAspect="1" noChangeArrowheads="1"/>
          </p:cNvPicPr>
          <p:nvPr/>
        </p:nvPicPr>
        <p:blipFill>
          <a:blip r:embed="rId5" cstate="print"/>
          <a:srcRect/>
          <a:stretch>
            <a:fillRect/>
          </a:stretch>
        </p:blipFill>
        <p:spPr bwMode="auto">
          <a:xfrm>
            <a:off x="6400800" y="1447800"/>
            <a:ext cx="2438400" cy="2438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57200" y="1600201"/>
            <a:ext cx="8229600" cy="1219200"/>
          </a:xfrm>
        </p:spPr>
        <p:txBody>
          <a:bodyPr/>
          <a:lstStyle/>
          <a:p>
            <a:pPr>
              <a:buNone/>
            </a:pPr>
            <a:r>
              <a:rPr lang="en-US" dirty="0" smtClean="0"/>
              <a:t>Use the Academic style to discuss an experience from middle school or freshman year.</a:t>
            </a:r>
            <a:endParaRPr lang="en-US" dirty="0"/>
          </a:p>
        </p:txBody>
      </p:sp>
      <p:pic>
        <p:nvPicPr>
          <p:cNvPr id="8195" name="Picture 3" descr="C:\Documents and Settings\Administrator\Local Settings\Temporary Internet Files\Content.IE5\9VLX9RJ4\MPj04393970000[1].jpg"/>
          <p:cNvPicPr>
            <a:picLocks noChangeAspect="1" noChangeArrowheads="1"/>
          </p:cNvPicPr>
          <p:nvPr/>
        </p:nvPicPr>
        <p:blipFill>
          <a:blip r:embed="rId2" cstate="print"/>
          <a:srcRect/>
          <a:stretch>
            <a:fillRect/>
          </a:stretch>
        </p:blipFill>
        <p:spPr bwMode="auto">
          <a:xfrm>
            <a:off x="4572000" y="3048000"/>
            <a:ext cx="4038600" cy="2805554"/>
          </a:xfrm>
          <a:prstGeom prst="rect">
            <a:avLst/>
          </a:prstGeom>
          <a:noFill/>
        </p:spPr>
      </p:pic>
      <p:pic>
        <p:nvPicPr>
          <p:cNvPr id="8198" name="Picture 6" descr="C:\Documents and Settings\Administrator\Local Settings\Temporary Internet Files\Content.IE5\9VLX9RJ4\MPj04394450000[1].jpg"/>
          <p:cNvPicPr>
            <a:picLocks noChangeAspect="1" noChangeArrowheads="1"/>
          </p:cNvPicPr>
          <p:nvPr/>
        </p:nvPicPr>
        <p:blipFill>
          <a:blip r:embed="rId3" cstate="print"/>
          <a:srcRect/>
          <a:stretch>
            <a:fillRect/>
          </a:stretch>
        </p:blipFill>
        <p:spPr bwMode="auto">
          <a:xfrm>
            <a:off x="304800" y="3048000"/>
            <a:ext cx="3707434" cy="278587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57200" y="1143000"/>
            <a:ext cx="8229600" cy="3124200"/>
          </a:xfrm>
        </p:spPr>
        <p:txBody>
          <a:bodyPr/>
          <a:lstStyle/>
          <a:p>
            <a:r>
              <a:rPr lang="en-US" dirty="0" smtClean="0"/>
              <a:t>Use this quote to discuss an embarrassing moment:</a:t>
            </a:r>
          </a:p>
          <a:p>
            <a:r>
              <a:rPr lang="en-US" dirty="0" smtClean="0"/>
              <a:t>Douglas </a:t>
            </a:r>
            <a:r>
              <a:rPr lang="en-US" dirty="0" err="1" smtClean="0"/>
              <a:t>Engelbart</a:t>
            </a:r>
            <a:r>
              <a:rPr lang="en-US" dirty="0" smtClean="0"/>
              <a:t> once stated, “The rate at which a person can mature is directly proportional to the embarrassment he can tolerate.”</a:t>
            </a:r>
            <a:endParaRPr lang="en-US" dirty="0"/>
          </a:p>
        </p:txBody>
      </p:sp>
      <p:pic>
        <p:nvPicPr>
          <p:cNvPr id="9218" name="Picture 2" descr="C:\Documents and Settings\Administrator\Local Settings\Temporary Internet Files\Content.IE5\UCZ6RUV8\MPj04255110000[1].jpg"/>
          <p:cNvPicPr>
            <a:picLocks noChangeAspect="1" noChangeArrowheads="1"/>
          </p:cNvPicPr>
          <p:nvPr/>
        </p:nvPicPr>
        <p:blipFill>
          <a:blip r:embed="rId2" cstate="print"/>
          <a:srcRect/>
          <a:stretch>
            <a:fillRect/>
          </a:stretch>
        </p:blipFill>
        <p:spPr bwMode="auto">
          <a:xfrm>
            <a:off x="6705600" y="3886200"/>
            <a:ext cx="1828800" cy="2749913"/>
          </a:xfrm>
          <a:prstGeom prst="rect">
            <a:avLst/>
          </a:prstGeom>
          <a:noFill/>
        </p:spPr>
      </p:pic>
      <p:pic>
        <p:nvPicPr>
          <p:cNvPr id="9219" name="Picture 3" descr="C:\Documents and Settings\Administrator\Local Settings\Temporary Internet Files\Content.IE5\4YRQORAS\MCj04418920000[1].wmf"/>
          <p:cNvPicPr>
            <a:picLocks noChangeAspect="1" noChangeArrowheads="1"/>
          </p:cNvPicPr>
          <p:nvPr/>
        </p:nvPicPr>
        <p:blipFill>
          <a:blip r:embed="rId3"/>
          <a:srcRect/>
          <a:stretch>
            <a:fillRect/>
          </a:stretch>
        </p:blipFill>
        <p:spPr bwMode="auto">
          <a:xfrm>
            <a:off x="3581400" y="4495800"/>
            <a:ext cx="2178050" cy="1828800"/>
          </a:xfrm>
          <a:prstGeom prst="rect">
            <a:avLst/>
          </a:prstGeom>
          <a:noFill/>
        </p:spPr>
      </p:pic>
      <p:pic>
        <p:nvPicPr>
          <p:cNvPr id="9220" name="Picture 4" descr="C:\Documents and Settings\Administrator\Local Settings\Temporary Internet Files\Content.IE5\4YRQORAS\MCPE07301_0000[1].wmf"/>
          <p:cNvPicPr>
            <a:picLocks noChangeAspect="1" noChangeArrowheads="1"/>
          </p:cNvPicPr>
          <p:nvPr/>
        </p:nvPicPr>
        <p:blipFill>
          <a:blip r:embed="rId4"/>
          <a:srcRect/>
          <a:stretch>
            <a:fillRect/>
          </a:stretch>
        </p:blipFill>
        <p:spPr bwMode="auto">
          <a:xfrm>
            <a:off x="838200" y="4191000"/>
            <a:ext cx="1905000" cy="248982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don’t know how to begin.” </a:t>
            </a:r>
            <a:endParaRPr lang="en-US" dirty="0"/>
          </a:p>
        </p:txBody>
      </p:sp>
      <p:sp>
        <p:nvSpPr>
          <p:cNvPr id="3" name="Content Placeholder 2"/>
          <p:cNvSpPr>
            <a:spLocks noGrp="1"/>
          </p:cNvSpPr>
          <p:nvPr>
            <p:ph idx="1"/>
          </p:nvPr>
        </p:nvSpPr>
        <p:spPr/>
        <p:txBody>
          <a:bodyPr/>
          <a:lstStyle/>
          <a:p>
            <a:pPr algn="ctr"/>
            <a:r>
              <a:rPr lang="en-US" dirty="0" smtClean="0"/>
              <a:t>This phrase is uttered by many students every year who struggle with the introduction paragraph.  Is there one right way?  No, there are several “right” and creative ways to spice up your paper by creating an interesting introduction.  This </a:t>
            </a:r>
            <a:r>
              <a:rPr lang="en-US" dirty="0" err="1" smtClean="0"/>
              <a:t>powerpoint</a:t>
            </a:r>
            <a:r>
              <a:rPr lang="en-US" dirty="0" smtClean="0"/>
              <a:t> will show you the different, yet successful ways you can compose an introduction.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to Remember</a:t>
            </a:r>
            <a:endParaRPr lang="en-US" dirty="0"/>
          </a:p>
        </p:txBody>
      </p:sp>
      <p:sp>
        <p:nvSpPr>
          <p:cNvPr id="3" name="Content Placeholder 2"/>
          <p:cNvSpPr>
            <a:spLocks noGrp="1"/>
          </p:cNvSpPr>
          <p:nvPr>
            <p:ph idx="1"/>
          </p:nvPr>
        </p:nvSpPr>
        <p:spPr/>
        <p:txBody>
          <a:bodyPr/>
          <a:lstStyle/>
          <a:p>
            <a:r>
              <a:rPr lang="en-US" dirty="0" smtClean="0"/>
              <a:t>ALWAYS include a thesis statement.</a:t>
            </a:r>
          </a:p>
          <a:p>
            <a:r>
              <a:rPr lang="en-US" dirty="0" smtClean="0"/>
              <a:t>Never mention your topics points UNTIL the thesis statement.</a:t>
            </a:r>
          </a:p>
          <a:p>
            <a:r>
              <a:rPr lang="en-US" u="sng" dirty="0" smtClean="0"/>
              <a:t>NEVER, NEVER, NEVER </a:t>
            </a:r>
            <a:r>
              <a:rPr lang="en-US" dirty="0" smtClean="0"/>
              <a:t>use “you.” </a:t>
            </a:r>
          </a:p>
          <a:p>
            <a:r>
              <a:rPr lang="en-US" dirty="0" smtClean="0"/>
              <a:t>Insure that your introduction is congruent with your topic.  It should give a clear idea of what you will talk about in the essay.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Styles</a:t>
            </a:r>
            <a:endParaRPr lang="en-US" dirty="0"/>
          </a:p>
        </p:txBody>
      </p:sp>
      <p:sp>
        <p:nvSpPr>
          <p:cNvPr id="3" name="Content Placeholder 2"/>
          <p:cNvSpPr>
            <a:spLocks noGrp="1"/>
          </p:cNvSpPr>
          <p:nvPr>
            <p:ph idx="1"/>
          </p:nvPr>
        </p:nvSpPr>
        <p:spPr/>
        <p:txBody>
          <a:bodyPr>
            <a:normAutofit lnSpcReduction="10000"/>
          </a:bodyPr>
          <a:lstStyle/>
          <a:p>
            <a:r>
              <a:rPr lang="en-US" dirty="0" smtClean="0"/>
              <a:t>The “Academic” way</a:t>
            </a:r>
          </a:p>
          <a:p>
            <a:endParaRPr lang="en-US" dirty="0" smtClean="0"/>
          </a:p>
          <a:p>
            <a:r>
              <a:rPr lang="en-US" dirty="0" smtClean="0"/>
              <a:t>The “Narrator” (tells a story) – this can also be humorous in the appropriate setting.</a:t>
            </a:r>
          </a:p>
          <a:p>
            <a:endParaRPr lang="en-US" dirty="0" smtClean="0"/>
          </a:p>
          <a:p>
            <a:r>
              <a:rPr lang="en-US" dirty="0" smtClean="0"/>
              <a:t>The Creative Writer</a:t>
            </a:r>
          </a:p>
          <a:p>
            <a:endParaRPr lang="en-US" dirty="0" smtClean="0"/>
          </a:p>
          <a:p>
            <a:r>
              <a:rPr lang="en-US" dirty="0" smtClean="0"/>
              <a:t>The “Quote”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Academic</a:t>
            </a:r>
            <a:endParaRPr lang="en-US" dirty="0"/>
          </a:p>
        </p:txBody>
      </p:sp>
      <p:sp>
        <p:nvSpPr>
          <p:cNvPr id="3" name="Content Placeholder 2"/>
          <p:cNvSpPr>
            <a:spLocks noGrp="1"/>
          </p:cNvSpPr>
          <p:nvPr>
            <p:ph idx="1"/>
          </p:nvPr>
        </p:nvSpPr>
        <p:spPr>
          <a:xfrm>
            <a:off x="457200" y="1143000"/>
            <a:ext cx="6705600" cy="2590800"/>
          </a:xfrm>
        </p:spPr>
        <p:txBody>
          <a:bodyPr/>
          <a:lstStyle/>
          <a:p>
            <a:r>
              <a:rPr lang="en-US" sz="2400" dirty="0" smtClean="0"/>
              <a:t>The Academic way is strictly business.  It is very conventional (but still acceptable).  Not surprisingly, it is the most pervasive, widely-used form of the introduction paragraph.  This is also commonly used in research, where the language is formal.  </a:t>
            </a:r>
          </a:p>
          <a:p>
            <a:pPr>
              <a:buNone/>
            </a:pPr>
            <a:endParaRPr lang="en-US" dirty="0" smtClean="0"/>
          </a:p>
          <a:p>
            <a:endParaRPr lang="en-US" dirty="0"/>
          </a:p>
          <a:p>
            <a:endParaRPr lang="en-US" dirty="0" smtClean="0"/>
          </a:p>
          <a:p>
            <a:endParaRPr lang="en-US" dirty="0"/>
          </a:p>
          <a:p>
            <a:endParaRPr lang="en-US" dirty="0"/>
          </a:p>
        </p:txBody>
      </p:sp>
      <p:pic>
        <p:nvPicPr>
          <p:cNvPr id="2050" name="Picture 2" descr="C:\Documents and Settings\Administrator\Local Settings\Temporary Internet Files\Content.IE5\UCZ6RUV8\MPj04223890000[1].jpg"/>
          <p:cNvPicPr>
            <a:picLocks noChangeAspect="1" noChangeArrowheads="1"/>
          </p:cNvPicPr>
          <p:nvPr/>
        </p:nvPicPr>
        <p:blipFill>
          <a:blip r:embed="rId2" cstate="print"/>
          <a:srcRect/>
          <a:stretch>
            <a:fillRect/>
          </a:stretch>
        </p:blipFill>
        <p:spPr bwMode="auto">
          <a:xfrm>
            <a:off x="7010400" y="457200"/>
            <a:ext cx="1773808" cy="2636255"/>
          </a:xfrm>
          <a:prstGeom prst="rect">
            <a:avLst/>
          </a:prstGeom>
          <a:noFill/>
        </p:spPr>
      </p:pic>
      <p:sp>
        <p:nvSpPr>
          <p:cNvPr id="5" name="TextBox 4"/>
          <p:cNvSpPr txBox="1"/>
          <p:nvPr/>
        </p:nvSpPr>
        <p:spPr>
          <a:xfrm>
            <a:off x="533400" y="3505200"/>
            <a:ext cx="8305800" cy="3046988"/>
          </a:xfrm>
          <a:prstGeom prst="rect">
            <a:avLst/>
          </a:prstGeom>
          <a:noFill/>
        </p:spPr>
        <p:txBody>
          <a:bodyPr wrap="square" rtlCol="0">
            <a:spAutoFit/>
          </a:bodyPr>
          <a:lstStyle/>
          <a:p>
            <a:pPr algn="ctr"/>
            <a:r>
              <a:rPr lang="en-US" sz="2400" dirty="0" smtClean="0"/>
              <a:t>While it is familiar to the public, the dolphin is a little known species of the nautical kingdom.  Television shows like “Flipper” have made dolphins attain a celebrity status, and yet little is known about the habits and intelligence of the animal.  Many visit tourist attractions like Sea World every year to visit these gregarious creatures.  The origin, evolution, and future of the dolphin may surprise even the most knowledgeable of animal lovers.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The Narrator</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US" dirty="0" smtClean="0"/>
              <a:t>“Narrates” the opening paragraph.  This is almost like reading a story, but weaving in the necessary elements of an introduction paragraph.</a:t>
            </a:r>
          </a:p>
          <a:p>
            <a:pPr>
              <a:buNone/>
            </a:pPr>
            <a:endParaRPr lang="en-US" dirty="0"/>
          </a:p>
          <a:p>
            <a:pPr>
              <a:buNone/>
            </a:pPr>
            <a:r>
              <a:rPr lang="en-US" dirty="0" smtClean="0"/>
              <a:t>	Long before he achieved a status as a national icon and symbol for patriotism, Ben Franklin was a short kid working his fingers to the bone in the printing business. Ben would stand every morning, feeling the heat off the presses and smelling the fragrance of the ink as it dried.  This was more than a newspaper, it was a major colonial influence.  </a:t>
            </a:r>
            <a:r>
              <a:rPr lang="en-US" dirty="0" smtClean="0"/>
              <a:t>Ben realized early in life the importance of the written word in shaping society and culture. </a:t>
            </a:r>
            <a:r>
              <a:rPr lang="en-US" dirty="0" smtClean="0"/>
              <a:t>For example, a poor review of the local restaurant would result in empty tables and stagnated business.  Young Ben would harness this same power to publish many of his almanacs and eventually, his well-received autobiography.  His experience at the printing press taught Ben the ethics of hard work,  the stylistics of expert writing, and the mechanics of running a successful business. </a:t>
            </a:r>
            <a:endParaRPr lang="en-US" dirty="0"/>
          </a:p>
        </p:txBody>
      </p:sp>
      <p:pic>
        <p:nvPicPr>
          <p:cNvPr id="3074" name="Picture 2" descr="C:\Documents and Settings\Administrator\Local Settings\Temporary Internet Files\Content.IE5\AKV6US11\MCj04379900000[1].wmf"/>
          <p:cNvPicPr>
            <a:picLocks noChangeAspect="1" noChangeArrowheads="1"/>
          </p:cNvPicPr>
          <p:nvPr/>
        </p:nvPicPr>
        <p:blipFill>
          <a:blip r:embed="rId2"/>
          <a:srcRect/>
          <a:stretch>
            <a:fillRect/>
          </a:stretch>
        </p:blipFill>
        <p:spPr bwMode="auto">
          <a:xfrm>
            <a:off x="7772400" y="152400"/>
            <a:ext cx="1199626" cy="1143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Creative Writer</a:t>
            </a:r>
            <a:endParaRPr lang="en-US" dirty="0"/>
          </a:p>
        </p:txBody>
      </p:sp>
      <p:sp>
        <p:nvSpPr>
          <p:cNvPr id="3" name="Content Placeholder 2"/>
          <p:cNvSpPr>
            <a:spLocks noGrp="1"/>
          </p:cNvSpPr>
          <p:nvPr>
            <p:ph idx="1"/>
          </p:nvPr>
        </p:nvSpPr>
        <p:spPr>
          <a:xfrm>
            <a:off x="457200" y="1219200"/>
            <a:ext cx="8229600" cy="5638800"/>
          </a:xfrm>
        </p:spPr>
        <p:txBody>
          <a:bodyPr>
            <a:normAutofit fontScale="77500" lnSpcReduction="20000"/>
          </a:bodyPr>
          <a:lstStyle/>
          <a:p>
            <a:pPr lvl="3" algn="ctr">
              <a:buNone/>
            </a:pPr>
            <a:r>
              <a:rPr lang="en-US" sz="3600" dirty="0" smtClean="0"/>
              <a:t>    Uses many adjectives and adverbs.  May also use metaphors and similes to introduce topic.</a:t>
            </a:r>
          </a:p>
          <a:p>
            <a:endParaRPr lang="en-US" dirty="0"/>
          </a:p>
          <a:p>
            <a:r>
              <a:rPr lang="en-US" dirty="0" smtClean="0"/>
              <a:t>Imagine a world in which the air in our lungs is not contaminated by the billowing smoke of industrial plants.  The colorful fish in our streams are not poisoned by thoughtlessly-disposed trash ranging in color and texture, but similar in hazardous effects.  Plants are not longer sprinkled with insecticides, but given healthy doses of water and light to grow and stretch toward the heavens.  This vision can be a reality.  If we change just a few of our habits, we can greatly impact the environment.  Recycling, using less water and energy, and reusing items such as water bottles will create a cleaner, healthier world for us all.</a:t>
            </a:r>
            <a:endParaRPr lang="en-US" dirty="0"/>
          </a:p>
        </p:txBody>
      </p:sp>
      <p:pic>
        <p:nvPicPr>
          <p:cNvPr id="4098" name="Picture 2" descr="C:\Documents and Settings\Administrator\Local Settings\Temporary Internet Files\Content.IE5\4YRQORAS\MCj03308740000[1].wmf"/>
          <p:cNvPicPr>
            <a:picLocks noChangeAspect="1" noChangeArrowheads="1"/>
          </p:cNvPicPr>
          <p:nvPr/>
        </p:nvPicPr>
        <p:blipFill>
          <a:blip r:embed="rId2"/>
          <a:srcRect/>
          <a:stretch>
            <a:fillRect/>
          </a:stretch>
        </p:blipFill>
        <p:spPr bwMode="auto">
          <a:xfrm flipH="1">
            <a:off x="457200" y="152400"/>
            <a:ext cx="1625851" cy="219071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Quote</a:t>
            </a:r>
            <a:endParaRPr lang="en-US" dirty="0"/>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endParaRPr lang="en-US" dirty="0" smtClean="0"/>
          </a:p>
          <a:p>
            <a:r>
              <a:rPr lang="en-US" dirty="0" smtClean="0"/>
              <a:t>Uses a quote (may or may not be “famous”) to begin paragraph.  </a:t>
            </a:r>
          </a:p>
          <a:p>
            <a:endParaRPr lang="en-US" dirty="0"/>
          </a:p>
          <a:p>
            <a:r>
              <a:rPr lang="en-US" dirty="0" smtClean="0"/>
              <a:t>English writer Alexander Pope once wrote, “To err is human, to forgive divine.” When it comes to celebrities, the public is often far from forgiving.  Although we all make mistakes,  celebrities are often held to a higher standard, and are severely criticized for their mishaps, partially because they take place in public. It is not uncommon to find many of these issues gracing the covers of magazine at the local supermarket. Issues that stars are often reprimanded for are extramarital affairs, drug addictions, and weight gain/loss. </a:t>
            </a:r>
            <a:endParaRPr lang="en-US" dirty="0"/>
          </a:p>
        </p:txBody>
      </p:sp>
      <p:pic>
        <p:nvPicPr>
          <p:cNvPr id="5122" name="Picture 2" descr="C:\Documents and Settings\Administrator\Local Settings\Temporary Internet Files\Content.IE5\UCZ6RUV8\MCBD05034_0000[1].wmf"/>
          <p:cNvPicPr>
            <a:picLocks noChangeAspect="1" noChangeArrowheads="1"/>
          </p:cNvPicPr>
          <p:nvPr/>
        </p:nvPicPr>
        <p:blipFill>
          <a:blip r:embed="rId2"/>
          <a:srcRect/>
          <a:stretch>
            <a:fillRect/>
          </a:stretch>
        </p:blipFill>
        <p:spPr bwMode="auto">
          <a:xfrm>
            <a:off x="304800" y="0"/>
            <a:ext cx="1795604" cy="156474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457200" y="1600201"/>
            <a:ext cx="8229600" cy="1295400"/>
          </a:xfrm>
        </p:spPr>
        <p:txBody>
          <a:bodyPr/>
          <a:lstStyle/>
          <a:p>
            <a:r>
              <a:rPr lang="en-US" dirty="0" smtClean="0"/>
              <a:t>Write an introduction paragraph about your favorite hobby.  Do this in the “Narrator” style.</a:t>
            </a:r>
            <a:endParaRPr lang="en-US" dirty="0"/>
          </a:p>
        </p:txBody>
      </p:sp>
      <p:pic>
        <p:nvPicPr>
          <p:cNvPr id="6146" name="Picture 2" descr="C:\Documents and Settings\Administrator\Local Settings\Temporary Internet Files\Content.IE5\9VLX9RJ4\MCj04417540000[1].png"/>
          <p:cNvPicPr>
            <a:picLocks noChangeAspect="1" noChangeArrowheads="1"/>
          </p:cNvPicPr>
          <p:nvPr/>
        </p:nvPicPr>
        <p:blipFill>
          <a:blip r:embed="rId2"/>
          <a:srcRect/>
          <a:stretch>
            <a:fillRect/>
          </a:stretch>
        </p:blipFill>
        <p:spPr bwMode="auto">
          <a:xfrm>
            <a:off x="304800" y="4648200"/>
            <a:ext cx="1828800" cy="1828800"/>
          </a:xfrm>
          <a:prstGeom prst="rect">
            <a:avLst/>
          </a:prstGeom>
          <a:noFill/>
        </p:spPr>
      </p:pic>
      <p:pic>
        <p:nvPicPr>
          <p:cNvPr id="6147" name="Picture 3" descr="C:\Documents and Settings\Administrator\Local Settings\Temporary Internet Files\Content.IE5\4YRQORAS\MCj04404300000[1].wmf"/>
          <p:cNvPicPr>
            <a:picLocks noChangeAspect="1" noChangeArrowheads="1"/>
          </p:cNvPicPr>
          <p:nvPr/>
        </p:nvPicPr>
        <p:blipFill>
          <a:blip r:embed="rId3"/>
          <a:srcRect/>
          <a:stretch>
            <a:fillRect/>
          </a:stretch>
        </p:blipFill>
        <p:spPr bwMode="auto">
          <a:xfrm>
            <a:off x="7467600" y="5334000"/>
            <a:ext cx="1295400" cy="1101990"/>
          </a:xfrm>
          <a:prstGeom prst="rect">
            <a:avLst/>
          </a:prstGeom>
          <a:noFill/>
        </p:spPr>
      </p:pic>
      <p:pic>
        <p:nvPicPr>
          <p:cNvPr id="6148" name="Picture 4" descr="C:\Documents and Settings\Administrator\Local Settings\Temporary Internet Files\Content.IE5\4YRQORAS\MCj04418150000[1].png"/>
          <p:cNvPicPr>
            <a:picLocks noChangeAspect="1" noChangeArrowheads="1"/>
          </p:cNvPicPr>
          <p:nvPr/>
        </p:nvPicPr>
        <p:blipFill>
          <a:blip r:embed="rId4"/>
          <a:srcRect/>
          <a:stretch>
            <a:fillRect/>
          </a:stretch>
        </p:blipFill>
        <p:spPr bwMode="auto">
          <a:xfrm>
            <a:off x="7010400" y="2895600"/>
            <a:ext cx="1371600" cy="1371600"/>
          </a:xfrm>
          <a:prstGeom prst="rect">
            <a:avLst/>
          </a:prstGeom>
          <a:noFill/>
        </p:spPr>
      </p:pic>
      <p:pic>
        <p:nvPicPr>
          <p:cNvPr id="6149" name="Picture 5" descr="C:\Program Files\Microsoft Office\MEDIA\CAGCAT10\j0301480.wmf"/>
          <p:cNvPicPr>
            <a:picLocks noChangeAspect="1" noChangeArrowheads="1"/>
          </p:cNvPicPr>
          <p:nvPr/>
        </p:nvPicPr>
        <p:blipFill>
          <a:blip r:embed="rId5"/>
          <a:srcRect/>
          <a:stretch>
            <a:fillRect/>
          </a:stretch>
        </p:blipFill>
        <p:spPr bwMode="auto">
          <a:xfrm>
            <a:off x="609600" y="2895600"/>
            <a:ext cx="1798625" cy="1337767"/>
          </a:xfrm>
          <a:prstGeom prst="rect">
            <a:avLst/>
          </a:prstGeom>
          <a:noFill/>
        </p:spPr>
      </p:pic>
      <p:pic>
        <p:nvPicPr>
          <p:cNvPr id="6150" name="Picture 6" descr="C:\Documents and Settings\Administrator\Local Settings\Temporary Internet Files\Content.IE5\UCZ6RUV8\MCj04404660000[1].wmf"/>
          <p:cNvPicPr>
            <a:picLocks noChangeAspect="1" noChangeArrowheads="1"/>
          </p:cNvPicPr>
          <p:nvPr/>
        </p:nvPicPr>
        <p:blipFill>
          <a:blip r:embed="rId6"/>
          <a:srcRect/>
          <a:stretch>
            <a:fillRect/>
          </a:stretch>
        </p:blipFill>
        <p:spPr bwMode="auto">
          <a:xfrm>
            <a:off x="5257800" y="4724400"/>
            <a:ext cx="1844675" cy="1955800"/>
          </a:xfrm>
          <a:prstGeom prst="rect">
            <a:avLst/>
          </a:prstGeom>
          <a:noFill/>
        </p:spPr>
      </p:pic>
      <p:pic>
        <p:nvPicPr>
          <p:cNvPr id="6151" name="Picture 7" descr="C:\Documents and Settings\Administrator\Local Settings\Temporary Internet Files\Content.IE5\UCZ6RUV8\MCj03432010000[1].wmf"/>
          <p:cNvPicPr>
            <a:picLocks noChangeAspect="1" noChangeArrowheads="1"/>
          </p:cNvPicPr>
          <p:nvPr/>
        </p:nvPicPr>
        <p:blipFill>
          <a:blip r:embed="rId7"/>
          <a:srcRect/>
          <a:stretch>
            <a:fillRect/>
          </a:stretch>
        </p:blipFill>
        <p:spPr bwMode="auto">
          <a:xfrm>
            <a:off x="5410200" y="3048000"/>
            <a:ext cx="1143914" cy="854050"/>
          </a:xfrm>
          <a:prstGeom prst="rect">
            <a:avLst/>
          </a:prstGeom>
          <a:noFill/>
        </p:spPr>
      </p:pic>
      <p:pic>
        <p:nvPicPr>
          <p:cNvPr id="6152" name="Picture 8" descr="C:\Documents and Settings\Administrator\Local Settings\Temporary Internet Files\Content.IE5\4YRQORAS\MCj04281110000[1].wmf"/>
          <p:cNvPicPr>
            <a:picLocks noChangeAspect="1" noChangeArrowheads="1"/>
          </p:cNvPicPr>
          <p:nvPr/>
        </p:nvPicPr>
        <p:blipFill>
          <a:blip r:embed="rId8"/>
          <a:srcRect/>
          <a:stretch>
            <a:fillRect/>
          </a:stretch>
        </p:blipFill>
        <p:spPr bwMode="auto">
          <a:xfrm>
            <a:off x="2895600" y="5029200"/>
            <a:ext cx="1261053" cy="1368425"/>
          </a:xfrm>
          <a:prstGeom prst="rect">
            <a:avLst/>
          </a:prstGeom>
          <a:noFill/>
        </p:spPr>
      </p:pic>
      <p:pic>
        <p:nvPicPr>
          <p:cNvPr id="6153" name="Picture 9" descr="C:\Documents and Settings\Administrator\Local Settings\Temporary Internet Files\Content.IE5\AKV6US11\MPj04243970000[1].jpg"/>
          <p:cNvPicPr>
            <a:picLocks noChangeAspect="1" noChangeArrowheads="1"/>
          </p:cNvPicPr>
          <p:nvPr/>
        </p:nvPicPr>
        <p:blipFill>
          <a:blip r:embed="rId9" cstate="print"/>
          <a:srcRect/>
          <a:stretch>
            <a:fillRect/>
          </a:stretch>
        </p:blipFill>
        <p:spPr bwMode="auto">
          <a:xfrm>
            <a:off x="2971800" y="2971800"/>
            <a:ext cx="2056417" cy="137040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671</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Introduction Paragraph</vt:lpstr>
      <vt:lpstr>“I don’t know how to begin.” </vt:lpstr>
      <vt:lpstr>Rules to Remember</vt:lpstr>
      <vt:lpstr>Introduction Styles</vt:lpstr>
      <vt:lpstr>The Academic</vt:lpstr>
      <vt:lpstr>The Narrator</vt:lpstr>
      <vt:lpstr>The Creative Writer</vt:lpstr>
      <vt:lpstr>The Quote</vt:lpstr>
      <vt:lpstr>Practice</vt:lpstr>
      <vt:lpstr>Practice</vt:lpstr>
      <vt:lpstr>Practice</vt:lpstr>
      <vt:lpstr>Practice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Introduction Paragraph</dc:title>
  <dc:creator>user</dc:creator>
  <cp:lastModifiedBy>user</cp:lastModifiedBy>
  <cp:revision>1</cp:revision>
  <dcterms:created xsi:type="dcterms:W3CDTF">2009-08-20T12:50:34Z</dcterms:created>
  <dcterms:modified xsi:type="dcterms:W3CDTF">2009-08-20T14:22:20Z</dcterms:modified>
</cp:coreProperties>
</file>