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3" r:id="rId4"/>
    <p:sldId id="259" r:id="rId5"/>
    <p:sldId id="258" r:id="rId6"/>
    <p:sldId id="260" r:id="rId7"/>
    <p:sldId id="269" r:id="rId8"/>
    <p:sldId id="271" r:id="rId9"/>
    <p:sldId id="275" r:id="rId10"/>
    <p:sldId id="274" r:id="rId11"/>
    <p:sldId id="272" r:id="rId12"/>
    <p:sldId id="276" r:id="rId13"/>
    <p:sldId id="261" r:id="rId14"/>
    <p:sldId id="263" r:id="rId15"/>
    <p:sldId id="266" r:id="rId16"/>
    <p:sldId id="262" r:id="rId17"/>
    <p:sldId id="267" r:id="rId18"/>
    <p:sldId id="270" r:id="rId19"/>
    <p:sldId id="265"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varScale="1">
        <p:scale>
          <a:sx n="66" d="100"/>
          <a:sy n="66" d="100"/>
        </p:scale>
        <p:origin x="-5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atin typeface="Albertus ExtraBold" pitchFamily="18" charset="0"/>
              </a:defRPr>
            </a:lvl1pPr>
            <a:extLst/>
          </a:lstStyle>
          <a:p>
            <a:r>
              <a:rPr kumimoji="0" lang="en-US" dirty="0" smtClean="0"/>
              <a:t>Click to edit Master title style</a:t>
            </a:r>
            <a:endParaRPr kumimoji="0" lang="en-US" dirty="0"/>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latin typeface="Albertus ExtraBold"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04B56DA-2218-4D34-A9DF-3C6A2708C5A9}" type="datetimeFigureOut">
              <a:rPr lang="en-US" smtClean="0"/>
              <a:pPr/>
              <a:t>9/11/2009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0A6C718-6C90-4317-A6EE-04FFBB4A2B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4B56DA-2218-4D34-A9DF-3C6A2708C5A9}" type="datetimeFigureOut">
              <a:rPr lang="en-US" smtClean="0"/>
              <a:pPr/>
              <a:t>9/11/2009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A6C718-6C90-4317-A6EE-04FFBB4A2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04B56DA-2218-4D34-A9DF-3C6A2708C5A9}" type="datetimeFigureOut">
              <a:rPr lang="en-US" smtClean="0"/>
              <a:pPr/>
              <a:t>9/11/2009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0A6C718-6C90-4317-A6EE-04FFBB4A2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4B56DA-2218-4D34-A9DF-3C6A2708C5A9}" type="datetimeFigureOut">
              <a:rPr lang="en-US" smtClean="0"/>
              <a:pPr/>
              <a:t>9/11/2009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A6C718-6C90-4317-A6EE-04FFBB4A2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04B56DA-2218-4D34-A9DF-3C6A2708C5A9}" type="datetimeFigureOut">
              <a:rPr lang="en-US" smtClean="0"/>
              <a:pPr/>
              <a:t>9/11/2009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0A6C718-6C90-4317-A6EE-04FFBB4A2B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4B56DA-2218-4D34-A9DF-3C6A2708C5A9}" type="datetimeFigureOut">
              <a:rPr lang="en-US" smtClean="0"/>
              <a:pPr/>
              <a:t>9/11/2009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A6C718-6C90-4317-A6EE-04FFBB4A2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4B56DA-2218-4D34-A9DF-3C6A2708C5A9}" type="datetimeFigureOut">
              <a:rPr lang="en-US" smtClean="0"/>
              <a:pPr/>
              <a:t>9/11/2009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0A6C718-6C90-4317-A6EE-04FFBB4A2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fld id="{104B56DA-2218-4D34-A9DF-3C6A2708C5A9}" type="datetimeFigureOut">
              <a:rPr lang="en-US" smtClean="0"/>
              <a:pPr/>
              <a:t>9/11/2009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0A6C718-6C90-4317-A6EE-04FFBB4A2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04B56DA-2218-4D34-A9DF-3C6A2708C5A9}" type="datetimeFigureOut">
              <a:rPr lang="en-US" smtClean="0"/>
              <a:pPr/>
              <a:t>9/11/2009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C0A6C718-6C90-4317-A6EE-04FFBB4A2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4B56DA-2218-4D34-A9DF-3C6A2708C5A9}" type="datetimeFigureOut">
              <a:rPr lang="en-US" smtClean="0"/>
              <a:pPr/>
              <a:t>9/11/2009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A6C718-6C90-4317-A6EE-04FFBB4A2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04B56DA-2218-4D34-A9DF-3C6A2708C5A9}" type="datetimeFigureOut">
              <a:rPr lang="en-US" smtClean="0"/>
              <a:pPr/>
              <a:t>9/11/2009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A6C718-6C90-4317-A6EE-04FFBB4A2B3E}"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dirty="0" smtClean="0"/>
              <a:t>Click to edit Master title style</a:t>
            </a:r>
            <a:endParaRPr kumimoji="0" lang="en-US" dirty="0"/>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04B56DA-2218-4D34-A9DF-3C6A2708C5A9}" type="datetimeFigureOut">
              <a:rPr lang="en-US" smtClean="0"/>
              <a:pPr/>
              <a:t>9/11/2009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0A6C718-6C90-4317-A6EE-04FFBB4A2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Albertus ExtraBold" pitchFamily="18" charset="0"/>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Albertus" pitchFamily="18" charset="0"/>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Albertus" pitchFamily="18" charset="0"/>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Albertus" pitchFamily="18" charset="0"/>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Albertus" pitchFamily="18" charset="0"/>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Albertus" pitchFamily="18" charset="0"/>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en.wikipedia.org/wiki/Mycobacterium" TargetMode="External"/><Relationship Id="rId7" Type="http://schemas.openxmlformats.org/officeDocument/2006/relationships/hyperlink" Target="http://en.wikipedia.org/wiki/Central_nervous_system" TargetMode="External"/><Relationship Id="rId2" Type="http://schemas.openxmlformats.org/officeDocument/2006/relationships/hyperlink" Target="http://en.wikipedia.org/wiki/Infectious_disease" TargetMode="External"/><Relationship Id="rId1" Type="http://schemas.openxmlformats.org/officeDocument/2006/relationships/slideLayout" Target="../slideLayouts/slideLayout9.xml"/><Relationship Id="rId6" Type="http://schemas.openxmlformats.org/officeDocument/2006/relationships/hyperlink" Target="#cite_note-Robbins-0"/><Relationship Id="rId5" Type="http://schemas.openxmlformats.org/officeDocument/2006/relationships/hyperlink" Target="#cite_note-Robbins-0"/><Relationship Id="rId4" Type="http://schemas.openxmlformats.org/officeDocument/2006/relationships/hyperlink" Target="http://en.wikipedia.org/wiki/Huma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28600"/>
            <a:ext cx="5105400" cy="2868168"/>
          </a:xfrm>
        </p:spPr>
        <p:txBody>
          <a:bodyPr/>
          <a:lstStyle/>
          <a:p>
            <a:pPr algn="ctr"/>
            <a:r>
              <a:rPr lang="en-US" dirty="0" smtClean="0"/>
              <a:t>The Gift of</a:t>
            </a:r>
            <a:br>
              <a:rPr lang="en-US" dirty="0" smtClean="0"/>
            </a:br>
            <a:r>
              <a:rPr lang="en-US" dirty="0" smtClean="0"/>
              <a:t> the Magi</a:t>
            </a:r>
            <a:endParaRPr lang="en-US" dirty="0"/>
          </a:p>
        </p:txBody>
      </p:sp>
      <p:sp>
        <p:nvSpPr>
          <p:cNvPr id="3" name="Subtitle 2"/>
          <p:cNvSpPr>
            <a:spLocks noGrp="1"/>
          </p:cNvSpPr>
          <p:nvPr>
            <p:ph type="subTitle" idx="1"/>
          </p:nvPr>
        </p:nvSpPr>
        <p:spPr/>
        <p:txBody>
          <a:bodyPr/>
          <a:lstStyle/>
          <a:p>
            <a:r>
              <a:rPr lang="en-US" dirty="0" smtClean="0"/>
              <a:t>By: O. Henry</a:t>
            </a:r>
          </a:p>
          <a:p>
            <a:r>
              <a:rPr lang="en-US" dirty="0" smtClean="0"/>
              <a:t>(1862-1910)</a:t>
            </a:r>
            <a:endParaRPr lang="en-US" dirty="0"/>
          </a:p>
        </p:txBody>
      </p:sp>
      <p:pic>
        <p:nvPicPr>
          <p:cNvPr id="4" name="Picture 3" descr="The gift of Magi pic.bmp"/>
          <p:cNvPicPr>
            <a:picLocks noChangeAspect="1"/>
          </p:cNvPicPr>
          <p:nvPr/>
        </p:nvPicPr>
        <p:blipFill>
          <a:blip r:embed="rId2" cstate="print"/>
          <a:stretch>
            <a:fillRect/>
          </a:stretch>
        </p:blipFill>
        <p:spPr>
          <a:xfrm>
            <a:off x="304800" y="304800"/>
            <a:ext cx="5040842" cy="60828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219200"/>
            <a:ext cx="3429000" cy="838200"/>
          </a:xfrm>
        </p:spPr>
        <p:txBody>
          <a:bodyPr>
            <a:normAutofit/>
          </a:bodyPr>
          <a:lstStyle/>
          <a:p>
            <a:pPr algn="ctr"/>
            <a:r>
              <a:rPr lang="en-US" sz="3600" dirty="0" smtClean="0"/>
              <a:t>Vestibule</a:t>
            </a:r>
            <a:endParaRPr lang="en-US" sz="3600" dirty="0"/>
          </a:p>
        </p:txBody>
      </p:sp>
      <p:sp>
        <p:nvSpPr>
          <p:cNvPr id="3" name="Text Placeholder 2"/>
          <p:cNvSpPr>
            <a:spLocks noGrp="1"/>
          </p:cNvSpPr>
          <p:nvPr>
            <p:ph type="body" sz="half" idx="2"/>
          </p:nvPr>
        </p:nvSpPr>
        <p:spPr>
          <a:xfrm>
            <a:off x="5486400" y="2438400"/>
            <a:ext cx="3429000" cy="1920240"/>
          </a:xfrm>
        </p:spPr>
        <p:txBody>
          <a:bodyPr>
            <a:noAutofit/>
          </a:bodyPr>
          <a:lstStyle/>
          <a:p>
            <a:r>
              <a:rPr lang="en-US" sz="2800" dirty="0" smtClean="0"/>
              <a:t>A vestibule is a lobby, entrance hall, or passage between the entrance and the interior of a building.</a:t>
            </a:r>
            <a:br>
              <a:rPr lang="en-US" sz="2800" dirty="0" smtClean="0"/>
            </a:br>
            <a:endParaRPr lang="en-US" sz="2800" dirty="0"/>
          </a:p>
        </p:txBody>
      </p:sp>
      <p:pic>
        <p:nvPicPr>
          <p:cNvPr id="5" name="Picture Placeholder 4" descr="vestibule.jpg"/>
          <p:cNvPicPr>
            <a:picLocks noGrp="1" noChangeAspect="1"/>
          </p:cNvPicPr>
          <p:nvPr>
            <p:ph type="pic" idx="1"/>
          </p:nvPr>
        </p:nvPicPr>
        <p:blipFill>
          <a:blip r:embed="rId2" cstate="print"/>
          <a:srcRect t="12514" b="12514"/>
          <a:stretch>
            <a:fillRect/>
          </a:stretch>
        </p:blipFill>
        <p:spPr>
          <a:xfrm>
            <a:off x="228600" y="762000"/>
            <a:ext cx="5032880" cy="503288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2601291-3-grandpas-gold-pocket-watch.jpg"/>
          <p:cNvPicPr>
            <a:picLocks noGrp="1" noChangeAspect="1"/>
          </p:cNvPicPr>
          <p:nvPr>
            <p:ph type="pic" idx="1"/>
          </p:nvPr>
        </p:nvPicPr>
        <p:blipFill>
          <a:blip r:embed="rId2" cstate="print"/>
          <a:srcRect t="9015" b="9015"/>
          <a:stretch>
            <a:fillRect/>
          </a:stretch>
        </p:blipFill>
        <p:spPr/>
      </p:pic>
      <p:sp>
        <p:nvSpPr>
          <p:cNvPr id="5" name="Title 1"/>
          <p:cNvSpPr>
            <a:spLocks noGrp="1"/>
          </p:cNvSpPr>
          <p:nvPr>
            <p:ph type="title"/>
          </p:nvPr>
        </p:nvSpPr>
        <p:spPr>
          <a:xfrm>
            <a:off x="5334000" y="2667000"/>
            <a:ext cx="3429000" cy="685800"/>
          </a:xfrm>
        </p:spPr>
        <p:txBody>
          <a:bodyPr/>
          <a:lstStyle/>
          <a:p>
            <a:r>
              <a:rPr lang="en-US" dirty="0" smtClean="0"/>
              <a:t>Pocket watch</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Pier Glass</a:t>
            </a:r>
            <a:endParaRPr lang="en-US" dirty="0"/>
          </a:p>
        </p:txBody>
      </p:sp>
      <p:sp>
        <p:nvSpPr>
          <p:cNvPr id="3" name="Text Placeholder 2"/>
          <p:cNvSpPr>
            <a:spLocks noGrp="1"/>
          </p:cNvSpPr>
          <p:nvPr>
            <p:ph type="body" sz="half" idx="2"/>
          </p:nvPr>
        </p:nvSpPr>
        <p:spPr/>
        <p:txBody>
          <a:bodyPr>
            <a:noAutofit/>
          </a:bodyPr>
          <a:lstStyle/>
          <a:p>
            <a:r>
              <a:rPr lang="en-US" sz="3200" dirty="0" smtClean="0"/>
              <a:t>Tall, narrow glass designed to be hung between two windows.</a:t>
            </a:r>
            <a:endParaRPr lang="en-US" sz="3200" dirty="0"/>
          </a:p>
        </p:txBody>
      </p:sp>
      <p:pic>
        <p:nvPicPr>
          <p:cNvPr id="5" name="Picture Placeholder 4" descr="pier glass.jpg"/>
          <p:cNvPicPr>
            <a:picLocks noGrp="1" noChangeAspect="1"/>
          </p:cNvPicPr>
          <p:nvPr>
            <p:ph type="pic" idx="1"/>
          </p:nvPr>
        </p:nvPicPr>
        <p:blipFill>
          <a:blip r:embed="rId2" cstate="print"/>
          <a:srcRect t="19" b="19"/>
          <a:stretch>
            <a:fillRect/>
          </a:stretch>
        </p:blipFill>
        <p:spPr>
          <a:xfrm>
            <a:off x="533400" y="1143000"/>
            <a:ext cx="4289318" cy="4343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a:t>
            </a:r>
            <a:endParaRPr lang="en-US" dirty="0"/>
          </a:p>
        </p:txBody>
      </p:sp>
      <p:sp>
        <p:nvSpPr>
          <p:cNvPr id="3" name="Content Placeholder 2"/>
          <p:cNvSpPr>
            <a:spLocks noGrp="1"/>
          </p:cNvSpPr>
          <p:nvPr>
            <p:ph idx="1"/>
          </p:nvPr>
        </p:nvSpPr>
        <p:spPr/>
        <p:txBody>
          <a:bodyPr/>
          <a:lstStyle/>
          <a:p>
            <a:r>
              <a:rPr lang="en-US" dirty="0" smtClean="0"/>
              <a:t>The method a writer uses to reveal the personality traits of a character. </a:t>
            </a:r>
          </a:p>
          <a:p>
            <a:r>
              <a:rPr lang="en-US" b="1" dirty="0" smtClean="0"/>
              <a:t>Direct Characterization: </a:t>
            </a:r>
            <a:r>
              <a:rPr lang="en-US" sz="2800" dirty="0" smtClean="0"/>
              <a:t>The writer makes statements about the character</a:t>
            </a:r>
            <a:endParaRPr lang="en-US" dirty="0" smtClean="0"/>
          </a:p>
          <a:p>
            <a:endParaRPr lang="en-US" dirty="0" smtClean="0"/>
          </a:p>
          <a:p>
            <a:r>
              <a:rPr lang="en-US" b="1" dirty="0" smtClean="0"/>
              <a:t>Indirect Characterization: </a:t>
            </a:r>
            <a:r>
              <a:rPr lang="en-US" dirty="0" smtClean="0"/>
              <a:t>The writer reveals a character through his words, actions, thoughts, and through what other characters think and say about that character</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Della</a:t>
            </a:r>
            <a:endParaRPr lang="en-US" dirty="0"/>
          </a:p>
        </p:txBody>
      </p:sp>
      <p:sp>
        <p:nvSpPr>
          <p:cNvPr id="3" name="Text Placeholder 2"/>
          <p:cNvSpPr>
            <a:spLocks noGrp="1"/>
          </p:cNvSpPr>
          <p:nvPr>
            <p:ph type="body" sz="half" idx="2"/>
          </p:nvPr>
        </p:nvSpPr>
        <p:spPr/>
        <p:txBody>
          <a:bodyPr>
            <a:noAutofit/>
          </a:bodyPr>
          <a:lstStyle/>
          <a:p>
            <a:r>
              <a:rPr lang="en-US" sz="2800" b="1" dirty="0" smtClean="0"/>
              <a:t>Characterization: </a:t>
            </a:r>
            <a:r>
              <a:rPr lang="en-US" sz="2800" dirty="0" smtClean="0"/>
              <a:t>What can you tell about Della from the narrator’s commentary?</a:t>
            </a:r>
            <a:endParaRPr lang="en-US" sz="2800" dirty="0"/>
          </a:p>
        </p:txBody>
      </p:sp>
      <p:pic>
        <p:nvPicPr>
          <p:cNvPr id="5" name="Picture Placeholder 4" descr="sj_people2.jpg"/>
          <p:cNvPicPr>
            <a:picLocks noGrp="1" noChangeAspect="1"/>
          </p:cNvPicPr>
          <p:nvPr>
            <p:ph type="pic" idx="1"/>
          </p:nvPr>
        </p:nvPicPr>
        <p:blipFill>
          <a:blip r:embed="rId2" cstate="print"/>
          <a:srcRect t="5572" b="5572"/>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Della</a:t>
            </a:r>
            <a:endParaRPr lang="en-US" dirty="0"/>
          </a:p>
        </p:txBody>
      </p:sp>
      <p:sp>
        <p:nvSpPr>
          <p:cNvPr id="3" name="Text Placeholder 2"/>
          <p:cNvSpPr>
            <a:spLocks noGrp="1"/>
          </p:cNvSpPr>
          <p:nvPr>
            <p:ph type="body" sz="half" idx="2"/>
          </p:nvPr>
        </p:nvSpPr>
        <p:spPr>
          <a:xfrm>
            <a:off x="5389098" y="3283634"/>
            <a:ext cx="3526302" cy="2507566"/>
          </a:xfrm>
        </p:spPr>
        <p:txBody>
          <a:bodyPr>
            <a:noAutofit/>
          </a:bodyPr>
          <a:lstStyle/>
          <a:p>
            <a:r>
              <a:rPr lang="en-US" sz="2800" b="1" dirty="0" smtClean="0"/>
              <a:t>Characterization: </a:t>
            </a:r>
            <a:r>
              <a:rPr lang="en-US" sz="2800" dirty="0" smtClean="0"/>
              <a:t>She feels love and esteem for Jim. She wants to give him a present that is worth of him.</a:t>
            </a:r>
            <a:endParaRPr lang="en-US" sz="2800" dirty="0"/>
          </a:p>
        </p:txBody>
      </p:sp>
      <p:pic>
        <p:nvPicPr>
          <p:cNvPr id="5" name="Picture Placeholder 4" descr="sj_people2.jpg"/>
          <p:cNvPicPr>
            <a:picLocks noGrp="1" noChangeAspect="1"/>
          </p:cNvPicPr>
          <p:nvPr>
            <p:ph type="pic" idx="1"/>
          </p:nvPr>
        </p:nvPicPr>
        <p:blipFill>
          <a:blip r:embed="rId2" cstate="print"/>
          <a:srcRect t="5572" b="5572"/>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42048" cy="1371600"/>
          </a:xfrm>
        </p:spPr>
        <p:txBody>
          <a:bodyPr/>
          <a:lstStyle/>
          <a:p>
            <a:r>
              <a:rPr lang="en-US" dirty="0" smtClean="0"/>
              <a:t>Analyze Description</a:t>
            </a:r>
            <a:endParaRPr lang="en-US" dirty="0"/>
          </a:p>
        </p:txBody>
      </p:sp>
      <p:sp>
        <p:nvSpPr>
          <p:cNvPr id="4" name="Text Placeholder 3"/>
          <p:cNvSpPr>
            <a:spLocks noGrp="1"/>
          </p:cNvSpPr>
          <p:nvPr>
            <p:ph type="body" sz="half" idx="3"/>
          </p:nvPr>
        </p:nvSpPr>
        <p:spPr>
          <a:xfrm>
            <a:off x="457200" y="5867400"/>
            <a:ext cx="7242048" cy="457200"/>
          </a:xfrm>
        </p:spPr>
        <p:txBody>
          <a:bodyPr>
            <a:normAutofit fontScale="92500"/>
          </a:bodyPr>
          <a:lstStyle/>
          <a:p>
            <a:r>
              <a:rPr lang="en-US" dirty="0" smtClean="0"/>
              <a:t>How does description help me visualize people, places and events?</a:t>
            </a:r>
            <a:endParaRPr lang="en-US" dirty="0"/>
          </a:p>
        </p:txBody>
      </p:sp>
      <p:sp>
        <p:nvSpPr>
          <p:cNvPr id="5" name="Content Placeholder 4"/>
          <p:cNvSpPr>
            <a:spLocks noGrp="1"/>
          </p:cNvSpPr>
          <p:nvPr>
            <p:ph sz="quarter" idx="2"/>
          </p:nvPr>
        </p:nvSpPr>
        <p:spPr>
          <a:xfrm>
            <a:off x="304800" y="1371600"/>
            <a:ext cx="3672840" cy="4455040"/>
          </a:xfrm>
        </p:spPr>
        <p:txBody>
          <a:bodyPr/>
          <a:lstStyle/>
          <a:p>
            <a:r>
              <a:rPr lang="en-US" dirty="0" smtClean="0"/>
              <a:t>Examine the language the writer uses to portray a person, place or experience.</a:t>
            </a:r>
          </a:p>
          <a:p>
            <a:endParaRPr lang="en-US" dirty="0"/>
          </a:p>
        </p:txBody>
      </p:sp>
      <p:pic>
        <p:nvPicPr>
          <p:cNvPr id="7" name="Content Placeholder 6" descr="coney island.jpg"/>
          <p:cNvPicPr>
            <a:picLocks noGrp="1" noChangeAspect="1"/>
          </p:cNvPicPr>
          <p:nvPr>
            <p:ph sz="quarter" idx="4"/>
          </p:nvPr>
        </p:nvPicPr>
        <p:blipFill>
          <a:blip r:embed="rId2" cstate="print"/>
          <a:stretch>
            <a:fillRect/>
          </a:stretch>
        </p:blipFill>
        <p:spPr>
          <a:xfrm>
            <a:off x="685800" y="2971800"/>
            <a:ext cx="3749598" cy="2676535"/>
          </a:xfrm>
        </p:spPr>
      </p:pic>
      <p:sp>
        <p:nvSpPr>
          <p:cNvPr id="9" name="Content Placeholder 4"/>
          <p:cNvSpPr txBox="1">
            <a:spLocks/>
          </p:cNvSpPr>
          <p:nvPr/>
        </p:nvSpPr>
        <p:spPr>
          <a:xfrm>
            <a:off x="4191000" y="1447800"/>
            <a:ext cx="3581400" cy="43434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Albertus" pitchFamily="18" charset="0"/>
                <a:ea typeface="+mn-ea"/>
                <a:cs typeface="+mn-cs"/>
              </a:rPr>
              <a:t>Good descriptive</a:t>
            </a:r>
            <a:r>
              <a:rPr kumimoji="0" lang="en-US" sz="2400" b="0" i="0" u="none" strike="noStrike" kern="1200" cap="none" spc="0" normalizeH="0" noProof="0" dirty="0" smtClean="0">
                <a:ln>
                  <a:noFill/>
                </a:ln>
                <a:solidFill>
                  <a:schemeClr val="tx1"/>
                </a:solidFill>
                <a:effectLst/>
                <a:uLnTx/>
                <a:uFillTx/>
                <a:latin typeface="Albertus" pitchFamily="18" charset="0"/>
                <a:ea typeface="+mn-ea"/>
                <a:cs typeface="+mn-cs"/>
              </a:rPr>
              <a:t> writing appeals to the senses through word choice, concrete details, figurative language like similes, and metaphors. </a:t>
            </a:r>
            <a:endParaRPr kumimoji="0" lang="en-US" sz="2400" b="0" i="0" u="none" strike="noStrike" kern="1200" cap="none" spc="0" normalizeH="0" baseline="0" noProof="0" dirty="0" smtClean="0">
              <a:ln>
                <a:noFill/>
              </a:ln>
              <a:solidFill>
                <a:schemeClr val="tx1"/>
              </a:solidFill>
              <a:effectLst/>
              <a:uLnTx/>
              <a:uFillTx/>
              <a:latin typeface="Albertus" pitchFamily="18"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Albertus" pitchFamily="18"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Description</a:t>
            </a:r>
            <a:endParaRPr lang="en-US" dirty="0"/>
          </a:p>
        </p:txBody>
      </p:sp>
      <p:sp>
        <p:nvSpPr>
          <p:cNvPr id="3" name="Content Placeholder 2"/>
          <p:cNvSpPr>
            <a:spLocks noGrp="1"/>
          </p:cNvSpPr>
          <p:nvPr>
            <p:ph sz="half" idx="1"/>
          </p:nvPr>
        </p:nvSpPr>
        <p:spPr/>
        <p:txBody>
          <a:bodyPr/>
          <a:lstStyle/>
          <a:p>
            <a:r>
              <a:rPr lang="en-US" dirty="0" smtClean="0"/>
              <a:t>Identify details in the story that describe what Della and Jim Look like. Cite examples from the text.</a:t>
            </a:r>
            <a:endParaRPr lang="en-US" dirty="0"/>
          </a:p>
        </p:txBody>
      </p:sp>
      <p:sp>
        <p:nvSpPr>
          <p:cNvPr id="4" name="Content Placeholder 3"/>
          <p:cNvSpPr>
            <a:spLocks noGrp="1"/>
          </p:cNvSpPr>
          <p:nvPr>
            <p:ph sz="half" idx="2"/>
          </p:nvPr>
        </p:nvSpPr>
        <p:spPr/>
        <p:txBody>
          <a:bodyPr/>
          <a:lstStyle/>
          <a:p>
            <a:r>
              <a:rPr lang="en-US" dirty="0" smtClean="0"/>
              <a:t>How do the details the narrator uses to describe the watch reflect Jim’s character? Cite examples from the text.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Irony: Difference between appearance and reality</a:t>
            </a:r>
            <a:endParaRPr lang="en-US" dirty="0"/>
          </a:p>
        </p:txBody>
      </p:sp>
      <p:sp>
        <p:nvSpPr>
          <p:cNvPr id="5" name="Content Placeholder 4"/>
          <p:cNvSpPr>
            <a:spLocks noGrp="1"/>
          </p:cNvSpPr>
          <p:nvPr>
            <p:ph sz="quarter" idx="2"/>
          </p:nvPr>
        </p:nvSpPr>
        <p:spPr/>
        <p:txBody>
          <a:bodyPr/>
          <a:lstStyle/>
          <a:p>
            <a:r>
              <a:rPr lang="en-US" dirty="0" smtClean="0"/>
              <a:t>Situational Irony: An </a:t>
            </a:r>
            <a:r>
              <a:rPr lang="en-US" dirty="0" smtClean="0"/>
              <a:t>event occurs that directly contradicts the expectations of the reader, as in the ending of the “Gift of the Magi.”</a:t>
            </a:r>
          </a:p>
          <a:p>
            <a:endParaRPr lang="en-US" dirty="0"/>
          </a:p>
        </p:txBody>
      </p:sp>
      <p:sp>
        <p:nvSpPr>
          <p:cNvPr id="6" name="Content Placeholder 5"/>
          <p:cNvSpPr>
            <a:spLocks noGrp="1"/>
          </p:cNvSpPr>
          <p:nvPr>
            <p:ph sz="quarter" idx="4"/>
          </p:nvPr>
        </p:nvSpPr>
        <p:spPr/>
        <p:txBody>
          <a:bodyPr/>
          <a:lstStyle/>
          <a:p>
            <a:r>
              <a:rPr lang="en-US" dirty="0" smtClean="0"/>
              <a:t>Verbal Irony: Words </a:t>
            </a:r>
            <a:r>
              <a:rPr lang="en-US" dirty="0" smtClean="0"/>
              <a:t>that are used to describe the opposite of their usual meaning: “We do our best to preserve civilization here.” (Ironic b/c they are killing people for sport.)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10400" cy="1173480"/>
          </a:xfrm>
        </p:spPr>
        <p:txBody>
          <a:bodyPr>
            <a:normAutofit/>
          </a:bodyPr>
          <a:lstStyle/>
          <a:p>
            <a:r>
              <a:rPr lang="en-US" dirty="0"/>
              <a:t>How does description help me visualize people, </a:t>
            </a:r>
            <a:r>
              <a:rPr lang="en-US" dirty="0" smtClean="0"/>
              <a:t>places, </a:t>
            </a:r>
            <a:r>
              <a:rPr lang="en-US" dirty="0"/>
              <a:t>and events?</a:t>
            </a:r>
            <a:br>
              <a:rPr lang="en-US" dirty="0"/>
            </a:br>
            <a:endParaRPr lang="en-US" dirty="0"/>
          </a:p>
        </p:txBody>
      </p:sp>
      <p:sp>
        <p:nvSpPr>
          <p:cNvPr id="5" name="Rounded Rectangle 4"/>
          <p:cNvSpPr/>
          <p:nvPr/>
        </p:nvSpPr>
        <p:spPr>
          <a:xfrm>
            <a:off x="685800" y="1600200"/>
            <a:ext cx="2667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Coney Island Chorus Girl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4191000" y="1600200"/>
            <a:ext cx="2667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Immovable as a setter at the scent of a quail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Oval 6"/>
          <p:cNvSpPr/>
          <p:nvPr/>
        </p:nvSpPr>
        <p:spPr>
          <a:xfrm>
            <a:off x="1295400" y="3200400"/>
            <a:ext cx="2209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Della</a:t>
            </a:r>
            <a:endParaRPr lang="en-US" dirty="0"/>
          </a:p>
        </p:txBody>
      </p:sp>
      <p:sp>
        <p:nvSpPr>
          <p:cNvPr id="8" name="Oval 7"/>
          <p:cNvSpPr/>
          <p:nvPr/>
        </p:nvSpPr>
        <p:spPr>
          <a:xfrm>
            <a:off x="4114800" y="3276600"/>
            <a:ext cx="2209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Jim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1905000" y="5029200"/>
            <a:ext cx="3505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Descriptive Details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1" name="Straight Connector 10"/>
          <p:cNvCxnSpPr>
            <a:stCxn id="5" idx="2"/>
            <a:endCxn id="7" idx="0"/>
          </p:cNvCxnSpPr>
          <p:nvPr/>
        </p:nvCxnSpPr>
        <p:spPr>
          <a:xfrm rot="16200000" flipH="1">
            <a:off x="1905000" y="270510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2"/>
            <a:endCxn id="8" idx="0"/>
          </p:cNvCxnSpPr>
          <p:nvPr/>
        </p:nvCxnSpPr>
        <p:spPr>
          <a:xfrm rot="5400000">
            <a:off x="5029200" y="2781300"/>
            <a:ext cx="685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819400" y="4572000"/>
            <a:ext cx="533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552950" y="4743450"/>
            <a:ext cx="381000" cy="1905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facts About O. Henry</a:t>
            </a:r>
            <a:endParaRPr lang="en-US" dirty="0"/>
          </a:p>
        </p:txBody>
      </p:sp>
      <p:sp>
        <p:nvSpPr>
          <p:cNvPr id="3" name="Content Placeholder 2"/>
          <p:cNvSpPr>
            <a:spLocks noGrp="1"/>
          </p:cNvSpPr>
          <p:nvPr>
            <p:ph idx="1"/>
          </p:nvPr>
        </p:nvSpPr>
        <p:spPr>
          <a:xfrm>
            <a:off x="228600" y="1600200"/>
            <a:ext cx="7239000" cy="4846320"/>
          </a:xfrm>
        </p:spPr>
        <p:txBody>
          <a:bodyPr/>
          <a:lstStyle/>
          <a:p>
            <a:r>
              <a:rPr lang="en-US" dirty="0" smtClean="0"/>
              <a:t>He lived in New York City</a:t>
            </a:r>
          </a:p>
          <a:p>
            <a:r>
              <a:rPr lang="en-US" dirty="0" smtClean="0"/>
              <a:t>Wrote stories for magazines and newspapers</a:t>
            </a:r>
          </a:p>
          <a:p>
            <a:r>
              <a:rPr lang="en-US" dirty="0" smtClean="0"/>
              <a:t>O. Henry is a pseudonym:  A "false name" or alias used by a writer desiring not to use his or her real name. Sometimes called a nom de plume or "pen name.”</a:t>
            </a:r>
          </a:p>
          <a:p>
            <a:r>
              <a:rPr lang="en-US" dirty="0" smtClean="0"/>
              <a:t>Embezzled money; was in jail for three years</a:t>
            </a:r>
          </a:p>
          <a:p>
            <a:r>
              <a:rPr lang="en-US" dirty="0" smtClean="0"/>
              <a:t>Wife died of  tuberculosis</a:t>
            </a:r>
          </a:p>
          <a:p>
            <a:r>
              <a:rPr lang="en-US" dirty="0" smtClean="0"/>
              <a:t>Famous for stories with a twist at the end</a:t>
            </a:r>
            <a:br>
              <a:rPr lang="en-US" dirty="0" smtClean="0"/>
            </a:br>
            <a:endParaRPr lang="en-US" dirty="0"/>
          </a:p>
        </p:txBody>
      </p:sp>
      <p:pic>
        <p:nvPicPr>
          <p:cNvPr id="4" name="Picture 3" descr="o_henry.jpg"/>
          <p:cNvPicPr>
            <a:picLocks noChangeAspect="1"/>
          </p:cNvPicPr>
          <p:nvPr/>
        </p:nvPicPr>
        <p:blipFill>
          <a:blip r:embed="rId2" cstate="print"/>
          <a:stretch>
            <a:fillRect/>
          </a:stretch>
        </p:blipFill>
        <p:spPr>
          <a:xfrm>
            <a:off x="6934200" y="3505200"/>
            <a:ext cx="2032000" cy="2921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438400"/>
            <a:ext cx="5105400" cy="2868168"/>
          </a:xfrm>
        </p:spPr>
        <p:txBody>
          <a:bodyPr/>
          <a:lstStyle/>
          <a:p>
            <a:pPr algn="ctr"/>
            <a:r>
              <a:rPr lang="en-US" dirty="0" smtClean="0"/>
              <a:t>Do you think the story’s message is Valuable to  today’s Readers? Why or why not?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381000"/>
            <a:ext cx="3429000" cy="1219200"/>
          </a:xfrm>
        </p:spPr>
        <p:txBody>
          <a:bodyPr/>
          <a:lstStyle/>
          <a:p>
            <a:r>
              <a:rPr lang="en-US" dirty="0" smtClean="0"/>
              <a:t>Tuberculosis (TB)</a:t>
            </a:r>
            <a:endParaRPr lang="en-US" dirty="0"/>
          </a:p>
        </p:txBody>
      </p:sp>
      <p:sp>
        <p:nvSpPr>
          <p:cNvPr id="3" name="Text Placeholder 2"/>
          <p:cNvSpPr>
            <a:spLocks noGrp="1"/>
          </p:cNvSpPr>
          <p:nvPr>
            <p:ph type="body" sz="half" idx="2"/>
          </p:nvPr>
        </p:nvSpPr>
        <p:spPr>
          <a:xfrm>
            <a:off x="5715000" y="1828800"/>
            <a:ext cx="3200400" cy="4038600"/>
          </a:xfrm>
        </p:spPr>
        <p:txBody>
          <a:bodyPr>
            <a:normAutofit/>
          </a:bodyPr>
          <a:lstStyle/>
          <a:p>
            <a:r>
              <a:rPr lang="en-US" sz="2000" b="1" dirty="0" smtClean="0"/>
              <a:t>Tuberculosis</a:t>
            </a:r>
            <a:r>
              <a:rPr lang="en-US" sz="2000" dirty="0" smtClean="0"/>
              <a:t> (abbreviated </a:t>
            </a:r>
            <a:r>
              <a:rPr lang="en-US" sz="2000" b="1" dirty="0" smtClean="0"/>
              <a:t>TB</a:t>
            </a:r>
            <a:r>
              <a:rPr lang="en-US" sz="2000" dirty="0" smtClean="0"/>
              <a:t> for </a:t>
            </a:r>
            <a:r>
              <a:rPr lang="en-US" sz="2000" i="1" dirty="0" smtClean="0"/>
              <a:t>tubercle bacillus</a:t>
            </a:r>
            <a:r>
              <a:rPr lang="en-US" sz="2000" dirty="0" smtClean="0"/>
              <a:t> or </a:t>
            </a:r>
            <a:r>
              <a:rPr lang="en-US" sz="2000" b="1" dirty="0" smtClean="0"/>
              <a:t>T</a:t>
            </a:r>
            <a:r>
              <a:rPr lang="en-US" sz="2000" dirty="0" smtClean="0"/>
              <a:t>u</a:t>
            </a:r>
            <a:r>
              <a:rPr lang="en-US" sz="2000" b="1" dirty="0" smtClean="0"/>
              <a:t>b</a:t>
            </a:r>
            <a:r>
              <a:rPr lang="en-US" sz="2000" dirty="0" smtClean="0"/>
              <a:t>erculosis) is a common and often deadly </a:t>
            </a:r>
            <a:r>
              <a:rPr lang="en-US" sz="2000" dirty="0" smtClean="0">
                <a:hlinkClick r:id="rId2" action="ppaction://hlinkfile" tooltip="Infectious disease"/>
              </a:rPr>
              <a:t>infectious disease</a:t>
            </a:r>
            <a:r>
              <a:rPr lang="en-US" sz="2000" dirty="0" smtClean="0"/>
              <a:t> caused by </a:t>
            </a:r>
            <a:r>
              <a:rPr lang="en-US" sz="2000" dirty="0" err="1" smtClean="0">
                <a:hlinkClick r:id="rId3" action="ppaction://hlinkfile" tooltip="Mycobacterium"/>
              </a:rPr>
              <a:t>mycobacteria</a:t>
            </a:r>
            <a:r>
              <a:rPr lang="en-US" sz="2000" dirty="0" smtClean="0"/>
              <a:t>, in </a:t>
            </a:r>
            <a:r>
              <a:rPr lang="en-US" sz="2000" dirty="0" smtClean="0">
                <a:hlinkClick r:id="rId4" action="ppaction://hlinkfile" tooltip="Human"/>
              </a:rPr>
              <a:t>humans</a:t>
            </a:r>
            <a:r>
              <a:rPr lang="en-US" sz="2000" dirty="0" smtClean="0"/>
              <a:t> mainly </a:t>
            </a:r>
            <a:r>
              <a:rPr lang="en-US" sz="2000" baseline="30000" dirty="0" smtClean="0">
                <a:hlinkClick r:id="rId5" action="ppaction://hlinkfile"/>
              </a:rPr>
              <a:t>[</a:t>
            </a:r>
            <a:r>
              <a:rPr lang="en-US" sz="2000" baseline="30000" dirty="0" smtClean="0">
                <a:hlinkClick r:id="rId6" action="ppaction://hlinkfile"/>
              </a:rPr>
              <a:t>1]</a:t>
            </a:r>
            <a:r>
              <a:rPr lang="en-US" sz="2000" dirty="0" smtClean="0"/>
              <a:t>. Tuberculosis usually attacks the lungs </a:t>
            </a:r>
            <a:r>
              <a:rPr lang="en-US" sz="2000" dirty="0" smtClean="0"/>
              <a:t>but </a:t>
            </a:r>
            <a:r>
              <a:rPr lang="en-US" sz="2000" dirty="0" smtClean="0"/>
              <a:t>can also affect the </a:t>
            </a:r>
            <a:r>
              <a:rPr lang="en-US" sz="2000" dirty="0" smtClean="0">
                <a:hlinkClick r:id="rId7" action="ppaction://hlinkfile" tooltip="Central nervous system"/>
              </a:rPr>
              <a:t>central nervous system</a:t>
            </a:r>
            <a:r>
              <a:rPr lang="en-US" sz="2000" dirty="0" smtClean="0"/>
              <a:t>, </a:t>
            </a:r>
            <a:r>
              <a:rPr lang="en-US" sz="2000" dirty="0" smtClean="0"/>
              <a:t>and other areas of the body.</a:t>
            </a:r>
            <a:endParaRPr lang="en-US" sz="2000" dirty="0"/>
          </a:p>
        </p:txBody>
      </p:sp>
      <p:pic>
        <p:nvPicPr>
          <p:cNvPr id="5" name="Picture Placeholder 4" descr="Tuberculosis-x-ray-1.jpg"/>
          <p:cNvPicPr>
            <a:picLocks noGrp="1" noChangeAspect="1"/>
          </p:cNvPicPr>
          <p:nvPr>
            <p:ph type="pic" idx="1"/>
          </p:nvPr>
        </p:nvPicPr>
        <p:blipFill>
          <a:blip r:embed="rId8" cstate="print"/>
          <a:srcRect l="11271" r="11271"/>
          <a:stretch>
            <a:fillRect/>
          </a:stretch>
        </p:blipFill>
        <p:spPr>
          <a:xfrm>
            <a:off x="228600" y="914400"/>
            <a:ext cx="5032880" cy="503288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and Sacrifices</a:t>
            </a:r>
            <a:endParaRPr lang="en-US" dirty="0"/>
          </a:p>
        </p:txBody>
      </p:sp>
      <p:sp>
        <p:nvSpPr>
          <p:cNvPr id="3" name="Content Placeholder 2"/>
          <p:cNvSpPr>
            <a:spLocks noGrp="1"/>
          </p:cNvSpPr>
          <p:nvPr>
            <p:ph idx="1"/>
          </p:nvPr>
        </p:nvSpPr>
        <p:spPr/>
        <p:txBody>
          <a:bodyPr/>
          <a:lstStyle/>
          <a:p>
            <a:pPr>
              <a:buNone/>
            </a:pPr>
            <a:r>
              <a:rPr lang="en-US" b="1" dirty="0" smtClean="0"/>
              <a:t>Big Idea: </a:t>
            </a:r>
            <a:r>
              <a:rPr lang="en-US" dirty="0" smtClean="0"/>
              <a:t>As you read the story, ask yourself, What are the characters willing to sacrifice and what do they expect as rewards? </a:t>
            </a:r>
            <a:endParaRPr lang="en-US" dirty="0"/>
          </a:p>
        </p:txBody>
      </p:sp>
      <p:pic>
        <p:nvPicPr>
          <p:cNvPr id="4" name="Picture 3" descr="magi combs and chain.gif"/>
          <p:cNvPicPr>
            <a:picLocks noChangeAspect="1"/>
          </p:cNvPicPr>
          <p:nvPr/>
        </p:nvPicPr>
        <p:blipFill>
          <a:blip r:embed="rId2" cstate="print"/>
          <a:stretch>
            <a:fillRect/>
          </a:stretch>
        </p:blipFill>
        <p:spPr>
          <a:xfrm>
            <a:off x="1371600" y="3134025"/>
            <a:ext cx="5767891" cy="28095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 </a:t>
            </a:r>
            <a:r>
              <a:rPr lang="en-US" dirty="0" err="1" smtClean="0"/>
              <a:t>MaGI</a:t>
            </a:r>
            <a:r>
              <a:rPr lang="en-US" dirty="0" smtClean="0"/>
              <a:t>?</a:t>
            </a:r>
            <a:endParaRPr lang="en-US" dirty="0"/>
          </a:p>
        </p:txBody>
      </p:sp>
      <p:pic>
        <p:nvPicPr>
          <p:cNvPr id="4" name="Content Placeholder 3" descr="Xmas-magi.gif"/>
          <p:cNvPicPr>
            <a:picLocks noGrp="1" noChangeAspect="1"/>
          </p:cNvPicPr>
          <p:nvPr>
            <p:ph sz="half" idx="1"/>
          </p:nvPr>
        </p:nvPicPr>
        <p:blipFill>
          <a:blip r:embed="rId2" cstate="print"/>
          <a:stretch>
            <a:fillRect/>
          </a:stretch>
        </p:blipFill>
        <p:spPr>
          <a:xfrm>
            <a:off x="103468" y="1600200"/>
            <a:ext cx="4271554" cy="4572000"/>
          </a:xfrm>
        </p:spPr>
      </p:pic>
      <p:sp>
        <p:nvSpPr>
          <p:cNvPr id="7" name="Content Placeholder 6"/>
          <p:cNvSpPr>
            <a:spLocks noGrp="1"/>
          </p:cNvSpPr>
          <p:nvPr>
            <p:ph sz="half" idx="2"/>
          </p:nvPr>
        </p:nvSpPr>
        <p:spPr/>
        <p:txBody>
          <a:bodyPr>
            <a:normAutofit/>
          </a:bodyPr>
          <a:lstStyle/>
          <a:p>
            <a:r>
              <a:rPr lang="en-US" sz="2400" dirty="0" smtClean="0"/>
              <a:t>According to the New Testament of the Bible, the Magi were the three wise men who came from the East to give gifts to the newborn baby Jesus. Over time, the Magi have come to be associated with the practice of giving gifts.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685800"/>
            <a:ext cx="3429000" cy="2057400"/>
          </a:xfrm>
        </p:spPr>
        <p:txBody>
          <a:bodyPr>
            <a:normAutofit/>
          </a:bodyPr>
          <a:lstStyle/>
          <a:p>
            <a:r>
              <a:rPr lang="en-US" sz="4800" dirty="0" smtClean="0"/>
              <a:t>allusion</a:t>
            </a:r>
            <a:endParaRPr lang="en-US" sz="4800" dirty="0"/>
          </a:p>
        </p:txBody>
      </p:sp>
      <p:sp>
        <p:nvSpPr>
          <p:cNvPr id="3" name="Text Placeholder 2"/>
          <p:cNvSpPr>
            <a:spLocks noGrp="1"/>
          </p:cNvSpPr>
          <p:nvPr>
            <p:ph type="body" sz="half" idx="2"/>
          </p:nvPr>
        </p:nvSpPr>
        <p:spPr/>
        <p:txBody>
          <a:bodyPr>
            <a:normAutofit fontScale="77500" lnSpcReduction="20000"/>
          </a:bodyPr>
          <a:lstStyle/>
          <a:p>
            <a:r>
              <a:rPr lang="en-US" sz="2800" dirty="0" smtClean="0"/>
              <a:t>A reference in one work of literature to a historical event, person, or another work of literature, often used to deepen the meaning of the story.</a:t>
            </a:r>
          </a:p>
          <a:p>
            <a:endParaRPr lang="en-US" dirty="0"/>
          </a:p>
        </p:txBody>
      </p:sp>
      <p:pic>
        <p:nvPicPr>
          <p:cNvPr id="5" name="Picture Placeholder 4" descr="andrea_mantegna_adorazione_magi.jpg"/>
          <p:cNvPicPr>
            <a:picLocks noGrp="1" noChangeAspect="1"/>
          </p:cNvPicPr>
          <p:nvPr>
            <p:ph type="pic" idx="1"/>
          </p:nvPr>
        </p:nvPicPr>
        <p:blipFill>
          <a:blip r:embed="rId2" cstate="print"/>
          <a:srcRect l="11611" r="11611"/>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sp>
        <p:nvSpPr>
          <p:cNvPr id="3" name="Content Placeholder 2"/>
          <p:cNvSpPr>
            <a:spLocks noGrp="1"/>
          </p:cNvSpPr>
          <p:nvPr>
            <p:ph idx="1"/>
          </p:nvPr>
        </p:nvSpPr>
        <p:spPr/>
        <p:txBody>
          <a:bodyPr/>
          <a:lstStyle/>
          <a:p>
            <a:pPr>
              <a:lnSpc>
                <a:spcPct val="80000"/>
              </a:lnSpc>
            </a:pPr>
            <a:r>
              <a:rPr lang="en-US" sz="2800" dirty="0" smtClean="0"/>
              <a:t>According to Christian tradition, the Magi were three wise men or kings that presented gifts to the infant Jesus. </a:t>
            </a:r>
          </a:p>
          <a:p>
            <a:pPr>
              <a:lnSpc>
                <a:spcPct val="80000"/>
              </a:lnSpc>
            </a:pPr>
            <a:endParaRPr lang="en-US" sz="2800" dirty="0" smtClean="0"/>
          </a:p>
          <a:p>
            <a:pPr lvl="1">
              <a:lnSpc>
                <a:spcPct val="80000"/>
              </a:lnSpc>
            </a:pPr>
            <a:r>
              <a:rPr lang="en-US" sz="2400" dirty="0" smtClean="0">
                <a:solidFill>
                  <a:schemeClr val="tx1"/>
                </a:solidFill>
              </a:rPr>
              <a:t>Sometimes thought of as the first Christmas presents.</a:t>
            </a:r>
          </a:p>
          <a:p>
            <a:pPr lvl="1">
              <a:lnSpc>
                <a:spcPct val="80000"/>
              </a:lnSpc>
            </a:pPr>
            <a:r>
              <a:rPr lang="en-US" sz="2400" dirty="0" smtClean="0">
                <a:solidFill>
                  <a:schemeClr val="tx1"/>
                </a:solidFill>
              </a:rPr>
              <a:t>Why is this an appropriate allusion for this story?</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381000"/>
            <a:ext cx="3429000" cy="533400"/>
          </a:xfrm>
        </p:spPr>
        <p:txBody>
          <a:bodyPr/>
          <a:lstStyle/>
          <a:p>
            <a:r>
              <a:rPr lang="en-US" dirty="0" smtClean="0"/>
              <a:t>Allusion</a:t>
            </a:r>
            <a:endParaRPr lang="en-US" dirty="0"/>
          </a:p>
        </p:txBody>
      </p:sp>
      <p:sp>
        <p:nvSpPr>
          <p:cNvPr id="3" name="Text Placeholder 2"/>
          <p:cNvSpPr>
            <a:spLocks noGrp="1"/>
          </p:cNvSpPr>
          <p:nvPr>
            <p:ph type="body" sz="half" idx="2"/>
          </p:nvPr>
        </p:nvSpPr>
        <p:spPr>
          <a:xfrm>
            <a:off x="5257800" y="1219200"/>
            <a:ext cx="3429000" cy="4876800"/>
          </a:xfrm>
        </p:spPr>
        <p:txBody>
          <a:bodyPr>
            <a:normAutofit fontScale="85000" lnSpcReduction="10000"/>
          </a:bodyPr>
          <a:lstStyle/>
          <a:p>
            <a:r>
              <a:rPr lang="en-US" sz="2400" b="1" dirty="0" smtClean="0"/>
              <a:t>Queen </a:t>
            </a:r>
            <a:r>
              <a:rPr lang="en-US" sz="2400" b="1" dirty="0" smtClean="0"/>
              <a:t>of Sheba: </a:t>
            </a:r>
            <a:r>
              <a:rPr lang="en-US" sz="2400" dirty="0" smtClean="0"/>
              <a:t>The Hebrew Bible devotes some thirteen verses to the Queen of Sheba. 1 Kings 10.1-13 (copied in 2 Chronicles 9.1-12) relates that the Queen of Sheba journeyed to King Solomon's Jerusalem with an impressive and numerous entourage, eager to "prove him with hard questions." Solomon's wisdom and the greatness of his court impressed the queen, she gave him rich gifts, </a:t>
            </a:r>
            <a:r>
              <a:rPr lang="en-US" sz="2400" dirty="0" smtClean="0"/>
              <a:t>and </a:t>
            </a:r>
            <a:r>
              <a:rPr lang="en-US" sz="2400" dirty="0" smtClean="0"/>
              <a:t>she </a:t>
            </a:r>
            <a:r>
              <a:rPr lang="en-US" sz="2400" dirty="0" smtClean="0"/>
              <a:t>returned home, </a:t>
            </a:r>
            <a:r>
              <a:rPr lang="en-US" sz="2400" dirty="0" smtClean="0"/>
              <a:t>never to be heard from again.</a:t>
            </a:r>
          </a:p>
          <a:p>
            <a:endParaRPr lang="en-US" sz="2400" dirty="0"/>
          </a:p>
        </p:txBody>
      </p:sp>
      <p:pic>
        <p:nvPicPr>
          <p:cNvPr id="7" name="Picture Placeholder 6" descr="quenn of sheba 2.jpg"/>
          <p:cNvPicPr>
            <a:picLocks noGrp="1" noChangeAspect="1"/>
          </p:cNvPicPr>
          <p:nvPr>
            <p:ph type="pic" idx="1"/>
          </p:nvPr>
        </p:nvPicPr>
        <p:blipFill>
          <a:blip r:embed="rId2" cstate="print"/>
          <a:srcRect t="10586" b="10586"/>
          <a:stretch>
            <a:fillRect/>
          </a:stretch>
        </p:blipFill>
        <p:spPr>
          <a:xfrm>
            <a:off x="308480" y="685800"/>
            <a:ext cx="4796920" cy="4953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Coney Island Chorus Girl</a:t>
            </a:r>
            <a:endParaRPr lang="en-US" dirty="0"/>
          </a:p>
        </p:txBody>
      </p:sp>
      <p:sp>
        <p:nvSpPr>
          <p:cNvPr id="3" name="Text Placeholder 2"/>
          <p:cNvSpPr>
            <a:spLocks noGrp="1"/>
          </p:cNvSpPr>
          <p:nvPr>
            <p:ph type="body" sz="half" idx="2"/>
          </p:nvPr>
        </p:nvSpPr>
        <p:spPr/>
        <p:txBody>
          <a:bodyPr>
            <a:normAutofit fontScale="85000" lnSpcReduction="10000"/>
          </a:bodyPr>
          <a:lstStyle/>
          <a:p>
            <a:r>
              <a:rPr lang="en-US" sz="3200" dirty="0" smtClean="0"/>
              <a:t>A </a:t>
            </a:r>
            <a:r>
              <a:rPr lang="en-US" sz="3200" dirty="0" smtClean="0"/>
              <a:t>woman who dances in a chorus </a:t>
            </a:r>
            <a:r>
              <a:rPr lang="en-US" sz="3200" dirty="0" smtClean="0"/>
              <a:t>line as part of a stage production or play.</a:t>
            </a:r>
            <a:r>
              <a:rPr lang="en-US" dirty="0" smtClean="0"/>
              <a:t/>
            </a:r>
            <a:br>
              <a:rPr lang="en-US" dirty="0" smtClean="0"/>
            </a:br>
            <a:endParaRPr lang="en-US" dirty="0"/>
          </a:p>
        </p:txBody>
      </p:sp>
      <p:pic>
        <p:nvPicPr>
          <p:cNvPr id="5" name="Picture Placeholder 4" descr="chorus girls.jpg"/>
          <p:cNvPicPr>
            <a:picLocks noGrp="1" noChangeAspect="1"/>
          </p:cNvPicPr>
          <p:nvPr>
            <p:ph type="pic" idx="1"/>
          </p:nvPr>
        </p:nvPicPr>
        <p:blipFill>
          <a:blip r:embed="rId2" cstate="print"/>
          <a:srcRect l="12486" r="12486"/>
          <a:stretch>
            <a:fillRect/>
          </a:stretch>
        </p:blip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197</TotalTime>
  <Words>743</Words>
  <Application>Microsoft Office PowerPoint</Application>
  <PresentationFormat>On-screen Show (4:3)</PresentationFormat>
  <Paragraphs>58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Opulent</vt:lpstr>
      <vt:lpstr>The Gift of  the Magi</vt:lpstr>
      <vt:lpstr>Some facts About O. Henry</vt:lpstr>
      <vt:lpstr>Tuberculosis (TB)</vt:lpstr>
      <vt:lpstr>Rewards and Sacrifices</vt:lpstr>
      <vt:lpstr>Who Were the MaGI?</vt:lpstr>
      <vt:lpstr>allusion</vt:lpstr>
      <vt:lpstr>Allusion</vt:lpstr>
      <vt:lpstr>Allusion</vt:lpstr>
      <vt:lpstr>Coney Island Chorus Girl</vt:lpstr>
      <vt:lpstr>Vestibule</vt:lpstr>
      <vt:lpstr>Pocket watch</vt:lpstr>
      <vt:lpstr>Pier Glass</vt:lpstr>
      <vt:lpstr>Characterization</vt:lpstr>
      <vt:lpstr>Della</vt:lpstr>
      <vt:lpstr>Della</vt:lpstr>
      <vt:lpstr>Analyze Description</vt:lpstr>
      <vt:lpstr>Analyze Description</vt:lpstr>
      <vt:lpstr>Irony: Difference between appearance and reality</vt:lpstr>
      <vt:lpstr>How does description help me visualize people, places, and events? </vt:lpstr>
      <vt:lpstr>Do you think the story’s message is Valuable to  today’s Readers? Why or why not?</vt:lpstr>
    </vt:vector>
  </TitlesOfParts>
  <Company>Spartanburg School District 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Gift of the Magi</dc:title>
  <dc:creator>Phyllis McBride</dc:creator>
  <cp:lastModifiedBy>Phyllis McBride</cp:lastModifiedBy>
  <cp:revision>22</cp:revision>
  <dcterms:created xsi:type="dcterms:W3CDTF">2009-09-10T19:54:30Z</dcterms:created>
  <dcterms:modified xsi:type="dcterms:W3CDTF">2009-09-11T13:58:39Z</dcterms:modified>
</cp:coreProperties>
</file>