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186B-4EC6-4ACC-B4E7-418097E504FE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0D9B7-560B-4979-A475-A1A53292A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06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186B-4EC6-4ACC-B4E7-418097E504FE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0D9B7-560B-4979-A475-A1A53292A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8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186B-4EC6-4ACC-B4E7-418097E504FE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0D9B7-560B-4979-A475-A1A53292A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186B-4EC6-4ACC-B4E7-418097E504FE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0D9B7-560B-4979-A475-A1A53292A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4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186B-4EC6-4ACC-B4E7-418097E504FE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0D9B7-560B-4979-A475-A1A53292A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186B-4EC6-4ACC-B4E7-418097E504FE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0D9B7-560B-4979-A475-A1A53292A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7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186B-4EC6-4ACC-B4E7-418097E504FE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0D9B7-560B-4979-A475-A1A53292A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6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186B-4EC6-4ACC-B4E7-418097E504FE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0D9B7-560B-4979-A475-A1A53292A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5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186B-4EC6-4ACC-B4E7-418097E504FE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0D9B7-560B-4979-A475-A1A53292A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6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186B-4EC6-4ACC-B4E7-418097E504FE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0D9B7-560B-4979-A475-A1A53292A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4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186B-4EC6-4ACC-B4E7-418097E504FE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0D9B7-560B-4979-A475-A1A53292A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7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9186B-4EC6-4ACC-B4E7-418097E504FE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0D9B7-560B-4979-A475-A1A53292A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7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90600"/>
            <a:ext cx="8839200" cy="1470025"/>
          </a:xfrm>
        </p:spPr>
        <p:txBody>
          <a:bodyPr/>
          <a:lstStyle/>
          <a:p>
            <a:r>
              <a:rPr lang="en-US" b="1" dirty="0" smtClean="0"/>
              <a:t>Bio.A.4: 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Homeostasis </a:t>
            </a:r>
            <a:r>
              <a:rPr lang="en-US" b="1" u="sng" dirty="0"/>
              <a:t>and Transport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10200"/>
            <a:ext cx="7391400" cy="1257300"/>
          </a:xfrm>
        </p:spPr>
        <p:txBody>
          <a:bodyPr/>
          <a:lstStyle/>
          <a:p>
            <a:r>
              <a:rPr lang="en-US" b="1" dirty="0" smtClean="0"/>
              <a:t>Chapter 7.2, 7.3 &amp; 7.4</a:t>
            </a:r>
          </a:p>
          <a:p>
            <a:r>
              <a:rPr lang="en-US" b="1" dirty="0" err="1" smtClean="0"/>
              <a:t>Pg</a:t>
            </a:r>
            <a:r>
              <a:rPr lang="en-US" b="1" dirty="0" smtClean="0"/>
              <a:t> 204-217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14600"/>
            <a:ext cx="6781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60438"/>
          </a:xfrm>
        </p:spPr>
        <p:txBody>
          <a:bodyPr/>
          <a:lstStyle/>
          <a:p>
            <a:r>
              <a:rPr lang="en-US" dirty="0" smtClean="0"/>
              <a:t>Facilitated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1"/>
            <a:ext cx="8229600" cy="3886200"/>
          </a:xfrm>
        </p:spPr>
        <p:txBody>
          <a:bodyPr/>
          <a:lstStyle/>
          <a:p>
            <a:r>
              <a:rPr lang="en-US" dirty="0" smtClean="0"/>
              <a:t>Molecules that are large or charged can pass through the membrane – but how? </a:t>
            </a:r>
          </a:p>
          <a:p>
            <a:r>
              <a:rPr lang="en-US" dirty="0" smtClean="0"/>
              <a:t>They use a protein channel! The proteins act as carriers for specific molecules to pass through, like cars pass through a tunnel –this process is called facilitated diffusion and requires NO energy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419599"/>
            <a:ext cx="3581400" cy="230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2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r>
              <a:rPr lang="en-US" dirty="0" smtClean="0"/>
              <a:t>Osmosis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1"/>
            <a:ext cx="8839200" cy="3886200"/>
          </a:xfrm>
        </p:spPr>
        <p:txBody>
          <a:bodyPr/>
          <a:lstStyle/>
          <a:p>
            <a:r>
              <a:rPr lang="en-US" dirty="0" smtClean="0"/>
              <a:t>Osmosis is the diffusion of </a:t>
            </a:r>
            <a:r>
              <a:rPr lang="en-US" u="sng" dirty="0" smtClean="0"/>
              <a:t>water</a:t>
            </a:r>
            <a:r>
              <a:rPr lang="en-US" dirty="0" smtClean="0"/>
              <a:t> across a semi-permeable membrane</a:t>
            </a:r>
          </a:p>
          <a:p>
            <a:r>
              <a:rPr lang="en-US" dirty="0" smtClean="0"/>
              <a:t>The cell membrane has proteins called aquaporins that allow water to pass right through them, according to the laws of diffusion</a:t>
            </a:r>
          </a:p>
          <a:p>
            <a:r>
              <a:rPr lang="en-US" dirty="0" smtClean="0"/>
              <a:t>Why would water need a special protein to cross the membrane?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4398818"/>
            <a:ext cx="1971675" cy="225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4608871" cy="5102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9900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Osmosis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1219200"/>
            <a:ext cx="3429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way will the water molecules move? </a:t>
            </a:r>
          </a:p>
          <a:p>
            <a:endParaRPr lang="en-US" sz="3200" dirty="0"/>
          </a:p>
          <a:p>
            <a:r>
              <a:rPr lang="en-US" sz="3200" dirty="0" smtClean="0"/>
              <a:t>Why wouldn’t the green or purple molecules move?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45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Water molecules can move in both directions across the membrane, which means it can enter or leave the cell – what determines which way the water will move?</a:t>
            </a:r>
          </a:p>
          <a:p>
            <a:r>
              <a:rPr lang="en-US" dirty="0" smtClean="0"/>
              <a:t>The amount of solute (substance dissolved in the water) will determine the net direction of water movement</a:t>
            </a:r>
          </a:p>
          <a:p>
            <a:r>
              <a:rPr lang="en-US" dirty="0" smtClean="0"/>
              <a:t>Eventually, equilibrium will be reached and both sides of the membrane will be </a:t>
            </a:r>
            <a:r>
              <a:rPr lang="en-US" u="sng" dirty="0" smtClean="0"/>
              <a:t>isotonic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09" y="609600"/>
            <a:ext cx="752474" cy="859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600"/>
            <a:ext cx="752474" cy="859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619" y="5701147"/>
            <a:ext cx="794036" cy="907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761509"/>
            <a:ext cx="565437" cy="646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743200"/>
            <a:ext cx="565437" cy="646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343400"/>
            <a:ext cx="565437" cy="6462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09600"/>
            <a:ext cx="565437" cy="646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99" y="286493"/>
            <a:ext cx="565437" cy="646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44590"/>
            <a:ext cx="565437" cy="646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3" y="6144489"/>
            <a:ext cx="565437" cy="6462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72" y="5962403"/>
            <a:ext cx="565437" cy="6462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1" y="609599"/>
            <a:ext cx="565437" cy="6462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246" y="393372"/>
            <a:ext cx="565437" cy="646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71551"/>
            <a:ext cx="565437" cy="64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04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Hypertonic vs. Hypotonic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1"/>
            <a:ext cx="8915400" cy="4114800"/>
          </a:xfrm>
        </p:spPr>
        <p:txBody>
          <a:bodyPr/>
          <a:lstStyle/>
          <a:p>
            <a:r>
              <a:rPr lang="en-US" dirty="0" smtClean="0"/>
              <a:t>If the solute is more concentrated outside the cell, the solution is hypertonic</a:t>
            </a:r>
          </a:p>
          <a:p>
            <a:pPr lvl="1"/>
            <a:r>
              <a:rPr lang="en-US" dirty="0" smtClean="0"/>
              <a:t>Water will rush out of the cell trying to reach equilibrium and the cell will shrink (shrivel)</a:t>
            </a:r>
          </a:p>
          <a:p>
            <a:r>
              <a:rPr lang="en-US" dirty="0" smtClean="0"/>
              <a:t>If the solute is less concentrated outside the cell, the solution is hypotonic</a:t>
            </a:r>
          </a:p>
          <a:p>
            <a:pPr lvl="1"/>
            <a:r>
              <a:rPr lang="en-US" dirty="0" smtClean="0"/>
              <a:t>Water will rush into the cell trying to reach equilibrium &amp; the cell will swell (or burst!)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52" y="4419600"/>
            <a:ext cx="3527628" cy="243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84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2743200" cy="5897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Why would plant cells be better off than animal cells?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What would happen to the cells of a freshwater fish if it was put into a saltwater tank? 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04800"/>
            <a:ext cx="5791200" cy="6015610"/>
          </a:xfrm>
        </p:spPr>
      </p:pic>
    </p:spTree>
    <p:extLst>
      <p:ext uri="{BB962C8B-B14F-4D97-AF65-F5344CB8AC3E}">
        <p14:creationId xmlns:p14="http://schemas.microsoft.com/office/powerpoint/2010/main" val="21246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876800"/>
            <a:ext cx="3657600" cy="17235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200"/>
          </a:xfrm>
        </p:spPr>
        <p:txBody>
          <a:bodyPr/>
          <a:lstStyle/>
          <a:p>
            <a:r>
              <a:rPr lang="en-US" dirty="0" smtClean="0"/>
              <a:t>So far we have seen processes that require no energy from the cell, but sometimes energy is required for what the cell wants to move across the membrane</a:t>
            </a:r>
          </a:p>
          <a:p>
            <a:r>
              <a:rPr lang="en-US" u="sng" dirty="0" smtClean="0"/>
              <a:t>Active Transport </a:t>
            </a:r>
            <a:r>
              <a:rPr lang="en-US" dirty="0" smtClean="0"/>
              <a:t>requires energy!</a:t>
            </a:r>
          </a:p>
          <a:p>
            <a:r>
              <a:rPr lang="en-US" dirty="0" smtClean="0"/>
              <a:t>What molecule supplies the energy to cells?</a:t>
            </a:r>
          </a:p>
        </p:txBody>
      </p:sp>
    </p:spTree>
    <p:extLst>
      <p:ext uri="{BB962C8B-B14F-4D97-AF65-F5344CB8AC3E}">
        <p14:creationId xmlns:p14="http://schemas.microsoft.com/office/powerpoint/2010/main" val="85275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/>
          <a:lstStyle/>
          <a:p>
            <a:r>
              <a:rPr lang="en-US" dirty="0" smtClean="0"/>
              <a:t>Protein Pumps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410200" cy="5486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One way cells push molecules across the membrane is with protein pumps – these pumps will change shape (and use ATP) to move molecules across</a:t>
            </a:r>
          </a:p>
          <a:p>
            <a:r>
              <a:rPr lang="en-US" dirty="0" smtClean="0"/>
              <a:t>Why does it require energy? </a:t>
            </a:r>
          </a:p>
          <a:p>
            <a:pPr lvl="1"/>
            <a:r>
              <a:rPr lang="en-US" dirty="0" smtClean="0"/>
              <a:t>The molecules are being moved from low concentration to HIGH concentration – the opposite of how they want to go!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73" y="2133601"/>
            <a:ext cx="3429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/>
          <a:lstStyle/>
          <a:p>
            <a:r>
              <a:rPr lang="en-US" dirty="0" smtClean="0"/>
              <a:t>Bulk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1"/>
            <a:ext cx="89916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Very large molecules or food can be moved across the membrane without going through it</a:t>
            </a:r>
          </a:p>
          <a:p>
            <a:r>
              <a:rPr lang="en-US" u="sng" dirty="0" smtClean="0"/>
              <a:t>Endocytosis</a:t>
            </a:r>
            <a:r>
              <a:rPr lang="en-US" dirty="0" smtClean="0"/>
              <a:t> – large molecules are brought into the cell when the cell membrane itself moves around the substance and forms a vesicle</a:t>
            </a:r>
          </a:p>
          <a:p>
            <a:pPr lvl="1"/>
            <a:r>
              <a:rPr lang="en-US" dirty="0"/>
              <a:t>Phagocytosis (eating) 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inocytosis </a:t>
            </a:r>
            <a:r>
              <a:rPr lang="en-US" dirty="0"/>
              <a:t>(drinking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688699"/>
            <a:ext cx="3124200" cy="2699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0"/>
            <a:ext cx="556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Exocytosis</a:t>
            </a:r>
            <a:r>
              <a:rPr lang="en-US" sz="2800" dirty="0"/>
              <a:t> – large molecules or wastes expelled out of the cell when a vesicle attaches to the membrane and fuses with it</a:t>
            </a:r>
          </a:p>
        </p:txBody>
      </p:sp>
    </p:spTree>
    <p:extLst>
      <p:ext uri="{BB962C8B-B14F-4D97-AF65-F5344CB8AC3E}">
        <p14:creationId xmlns:p14="http://schemas.microsoft.com/office/powerpoint/2010/main" val="1102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6445434" cy="5092780"/>
          </a:xfrm>
        </p:spPr>
      </p:pic>
      <p:sp>
        <p:nvSpPr>
          <p:cNvPr id="5" name="TextBox 4"/>
          <p:cNvSpPr txBox="1"/>
          <p:nvPr/>
        </p:nvSpPr>
        <p:spPr>
          <a:xfrm>
            <a:off x="304800" y="55626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cells in your body need to use endocytosis to “eat” other cells?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18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477962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  <a:t>Bio.A.4.1 – Identify and describe the cell structures involved in transport of materials into, out of and throughout a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9154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Bio.A.4.1.1 </a:t>
            </a:r>
            <a:r>
              <a:rPr lang="en-US" sz="3600" dirty="0"/>
              <a:t>– Describe how the structure of the plasma membrane allows it to function as a regulatory structure and/or protective barrier for a cell </a:t>
            </a:r>
            <a:endParaRPr lang="en-US" sz="3600" dirty="0" smtClean="0"/>
          </a:p>
          <a:p>
            <a:r>
              <a:rPr lang="en-US" sz="3600" dirty="0"/>
              <a:t>Bio.A.4.1.2- Compare the mechanisms that transport materials across the plasma membrane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3375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08038"/>
          </a:xfrm>
        </p:spPr>
        <p:txBody>
          <a:bodyPr/>
          <a:lstStyle/>
          <a:p>
            <a:r>
              <a:rPr lang="en-US" dirty="0" smtClean="0"/>
              <a:t>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114800"/>
          </a:xfrm>
        </p:spPr>
        <p:txBody>
          <a:bodyPr/>
          <a:lstStyle/>
          <a:p>
            <a:r>
              <a:rPr lang="en-US" dirty="0" smtClean="0"/>
              <a:t>Unicellular organisms (single-celled) must maintain homeostasis by growing, responding, reproducing and transforming energy</a:t>
            </a:r>
          </a:p>
          <a:p>
            <a:r>
              <a:rPr lang="en-US" dirty="0" smtClean="0"/>
              <a:t>Multicellular organisms have specialized cells that each do a specific task and must communicate with each other to maintain homeostasis. They must work together like the members of a team!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105400"/>
            <a:ext cx="1931431" cy="1413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00400" y="5105400"/>
            <a:ext cx="3276600" cy="1643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091545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74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60438"/>
          </a:xfrm>
        </p:spPr>
        <p:txBody>
          <a:bodyPr/>
          <a:lstStyle/>
          <a:p>
            <a:r>
              <a:rPr lang="en-US" dirty="0" smtClean="0"/>
              <a:t>Levels of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Specialized cells of multicellular organisms are organized into tissues (</a:t>
            </a:r>
            <a:r>
              <a:rPr lang="en-US" dirty="0" err="1" smtClean="0"/>
              <a:t>eg</a:t>
            </a:r>
            <a:r>
              <a:rPr lang="en-US" dirty="0" smtClean="0"/>
              <a:t>. muscle)</a:t>
            </a:r>
          </a:p>
          <a:p>
            <a:r>
              <a:rPr lang="en-US" dirty="0" smtClean="0"/>
              <a:t>Tissues are organized into organs (</a:t>
            </a:r>
            <a:r>
              <a:rPr lang="en-US" dirty="0" err="1" smtClean="0"/>
              <a:t>eg</a:t>
            </a:r>
            <a:r>
              <a:rPr lang="en-US" dirty="0" smtClean="0"/>
              <a:t>. stomach)</a:t>
            </a:r>
          </a:p>
          <a:p>
            <a:r>
              <a:rPr lang="en-US" dirty="0" smtClean="0"/>
              <a:t>Organs are organized into organ systems (</a:t>
            </a:r>
            <a:r>
              <a:rPr lang="en-US" dirty="0" err="1" smtClean="0"/>
              <a:t>eg</a:t>
            </a:r>
            <a:r>
              <a:rPr lang="en-US" dirty="0" smtClean="0"/>
              <a:t>. digestive system)</a:t>
            </a:r>
          </a:p>
          <a:p>
            <a:r>
              <a:rPr lang="en-US" dirty="0" smtClean="0"/>
              <a:t>Specialization and interdependence allow the organism to maintain homeostasis</a:t>
            </a:r>
          </a:p>
          <a:p>
            <a:r>
              <a:rPr lang="en-US" dirty="0" smtClean="0"/>
              <a:t>How are your brain cells different from your heart cells? </a:t>
            </a:r>
          </a:p>
          <a:p>
            <a:r>
              <a:rPr lang="en-US" dirty="0" smtClean="0"/>
              <a:t>How are your brain cells dependent upon your heart cells?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566064"/>
            <a:ext cx="1238250" cy="1057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810" y="5447001"/>
            <a:ext cx="1164390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04800"/>
            <a:ext cx="121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6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477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Bio.A.4.2 – explain mechanisms that permit organisms to maintain biological balance between their internal and external environments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9154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Bio.A.4.2.1 – Explain how organisms maintain homeostasis </a:t>
            </a: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52800"/>
            <a:ext cx="8001000" cy="323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The 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ALL cells contain cell membranes</a:t>
            </a:r>
          </a:p>
          <a:p>
            <a:r>
              <a:rPr lang="en-US" dirty="0" smtClean="0"/>
              <a:t>Cell membranes are made of a double-layered sheet called a </a:t>
            </a:r>
            <a:r>
              <a:rPr lang="en-US" u="sng" dirty="0" smtClean="0"/>
              <a:t>lipid bilayer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lipid bilayer is flexible and forms a strong barrier between the cell and its environment</a:t>
            </a:r>
          </a:p>
          <a:p>
            <a:r>
              <a:rPr lang="en-US" dirty="0" smtClean="0"/>
              <a:t>Purpose: to regulate what enters and leaves the cell as well as protect and support the cell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4876800"/>
            <a:ext cx="2343150" cy="186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0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Properties of 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Lipids are made of 2 parts</a:t>
            </a:r>
          </a:p>
          <a:p>
            <a:pPr lvl="1"/>
            <a:r>
              <a:rPr lang="en-US" dirty="0" smtClean="0"/>
              <a:t>A head and a tail</a:t>
            </a:r>
          </a:p>
          <a:p>
            <a:pPr lvl="1"/>
            <a:r>
              <a:rPr lang="en-US" dirty="0" smtClean="0"/>
              <a:t>The head is polar &amp; hydrophilic (water-loving)</a:t>
            </a:r>
          </a:p>
          <a:p>
            <a:pPr lvl="1"/>
            <a:r>
              <a:rPr lang="en-US" dirty="0" smtClean="0"/>
              <a:t>The tail is non-polar &amp; hydrophobic (water-hating)</a:t>
            </a:r>
          </a:p>
          <a:p>
            <a:r>
              <a:rPr lang="en-US" dirty="0"/>
              <a:t>W</a:t>
            </a:r>
            <a:r>
              <a:rPr lang="en-US" dirty="0" smtClean="0"/>
              <a:t>hen mixed with water, the tails cluster together and the heads are attracted to the water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0"/>
            <a:ext cx="6811108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6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81000"/>
            <a:ext cx="3652405" cy="1477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Fluid Mosaic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cell membrane is a fluid mosaic</a:t>
            </a:r>
          </a:p>
          <a:p>
            <a:pPr lvl="1"/>
            <a:r>
              <a:rPr lang="en-US" u="sng" dirty="0" smtClean="0"/>
              <a:t>Fluid</a:t>
            </a:r>
            <a:r>
              <a:rPr lang="en-US" dirty="0" smtClean="0"/>
              <a:t> because it is not rigid, proteins embedded in the membrane can float around </a:t>
            </a:r>
          </a:p>
          <a:p>
            <a:pPr lvl="1"/>
            <a:r>
              <a:rPr lang="en-US" u="sng" dirty="0" smtClean="0"/>
              <a:t>Mosaic</a:t>
            </a:r>
            <a:r>
              <a:rPr lang="en-US" dirty="0" smtClean="0"/>
              <a:t> because it is made of many different kinds of molecules</a:t>
            </a:r>
          </a:p>
          <a:p>
            <a:r>
              <a:rPr lang="en-US" dirty="0" smtClean="0"/>
              <a:t>What are these different parts doing? </a:t>
            </a:r>
          </a:p>
          <a:p>
            <a:pPr lvl="1"/>
            <a:r>
              <a:rPr lang="en-US" dirty="0" smtClean="0"/>
              <a:t>Many are proteins used for transport or structure or carbohydrate molecules used for identification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Permeability of the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Many substances can cross the cell membrane, but very large or strongly charged substances cannot cross</a:t>
            </a:r>
          </a:p>
          <a:p>
            <a:r>
              <a:rPr lang="en-US" dirty="0" smtClean="0"/>
              <a:t>The cell membrane is selectively permeable or semipermeable</a:t>
            </a:r>
          </a:p>
          <a:p>
            <a:r>
              <a:rPr lang="en-US" dirty="0" smtClean="0"/>
              <a:t>What role do proteins play in the permeability of the membrane?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572000"/>
            <a:ext cx="2707946" cy="20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membrane is important in keeping the cell’s internal environment constant (homeostasis) </a:t>
            </a:r>
          </a:p>
          <a:p>
            <a:r>
              <a:rPr lang="en-US" dirty="0" smtClean="0"/>
              <a:t>The membrane regulates the movement of molecules from one side of the membrane to the other</a:t>
            </a:r>
          </a:p>
          <a:p>
            <a:r>
              <a:rPr lang="en-US" dirty="0" smtClean="0"/>
              <a:t>Some of these processes occur naturally and others require energy from the cell</a:t>
            </a:r>
          </a:p>
        </p:txBody>
      </p:sp>
    </p:spTree>
    <p:extLst>
      <p:ext uri="{BB962C8B-B14F-4D97-AF65-F5344CB8AC3E}">
        <p14:creationId xmlns:p14="http://schemas.microsoft.com/office/powerpoint/2010/main" val="202275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525963"/>
          </a:xfrm>
        </p:spPr>
        <p:txBody>
          <a:bodyPr/>
          <a:lstStyle/>
          <a:p>
            <a:r>
              <a:rPr lang="en-US" dirty="0" smtClean="0"/>
              <a:t>Diffusion is the movement of materials from an area of high concentration to an area of lower concentration</a:t>
            </a:r>
          </a:p>
          <a:p>
            <a:r>
              <a:rPr lang="en-US" dirty="0" smtClean="0"/>
              <a:t>If the substance is able to cross the membrane, it will move freely across depending on the concentration </a:t>
            </a:r>
          </a:p>
          <a:p>
            <a:r>
              <a:rPr lang="en-US" dirty="0" smtClean="0"/>
              <a:t>This process does NOT require energy and is an example of passive transport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605088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7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954</Words>
  <Application>Microsoft Office PowerPoint</Application>
  <PresentationFormat>On-screen Show (4:3)</PresentationFormat>
  <Paragraphs>83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Bio.A.4:  Homeostasis and Transport </vt:lpstr>
      <vt:lpstr>Bio.A.4.1 – Identify and describe the cell structures involved in transport of materials into, out of and throughout a cell</vt:lpstr>
      <vt:lpstr>Bio.A.4.2 – explain mechanisms that permit organisms to maintain biological balance between their internal and external environments</vt:lpstr>
      <vt:lpstr>The Cell Membrane</vt:lpstr>
      <vt:lpstr>Properties of Lipids</vt:lpstr>
      <vt:lpstr>Fluid Mosaic Model</vt:lpstr>
      <vt:lpstr>Permeability of the Membrane</vt:lpstr>
      <vt:lpstr>Cell Transport</vt:lpstr>
      <vt:lpstr>Diffusion</vt:lpstr>
      <vt:lpstr>Facilitated Diffusion</vt:lpstr>
      <vt:lpstr>Osmosis</vt:lpstr>
      <vt:lpstr>PowerPoint Presentation</vt:lpstr>
      <vt:lpstr>Osmosis</vt:lpstr>
      <vt:lpstr>Hypertonic vs. Hypotonic</vt:lpstr>
      <vt:lpstr>Why would plant cells be better off than animal cells?  What would happen to the cells of a freshwater fish if it was put into a saltwater tank?  </vt:lpstr>
      <vt:lpstr>Active Transport</vt:lpstr>
      <vt:lpstr>Protein Pumps</vt:lpstr>
      <vt:lpstr>Bulk Transport</vt:lpstr>
      <vt:lpstr>PowerPoint Presentation</vt:lpstr>
      <vt:lpstr>Homeostasis</vt:lpstr>
      <vt:lpstr>Levels of Organization</vt:lpstr>
    </vt:vector>
  </TitlesOfParts>
  <Company>ASD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Bio.A.4:  Homeostasis and Transport</dc:title>
  <dc:creator>ASD</dc:creator>
  <cp:lastModifiedBy>ASD</cp:lastModifiedBy>
  <cp:revision>27</cp:revision>
  <dcterms:created xsi:type="dcterms:W3CDTF">2013-10-08T19:05:04Z</dcterms:created>
  <dcterms:modified xsi:type="dcterms:W3CDTF">2013-10-14T12:30:47Z</dcterms:modified>
</cp:coreProperties>
</file>