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1"/>
  </p:notesMasterIdLst>
  <p:handoutMasterIdLst>
    <p:handoutMasterId r:id="rId22"/>
  </p:handoutMasterIdLst>
  <p:sldIdLst>
    <p:sldId id="271" r:id="rId2"/>
    <p:sldId id="270" r:id="rId3"/>
    <p:sldId id="272" r:id="rId4"/>
    <p:sldId id="256" r:id="rId5"/>
    <p:sldId id="269" r:id="rId6"/>
    <p:sldId id="257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5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0C57A4F8-A472-485D-995F-31FD1E3B0A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513ABB32-B87B-4AB3-9ACE-8AAF145E03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21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F46EA-578F-47C3-A206-2B10DD3B410D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19DAA-C6B5-4180-B4C4-B79FD48A2750}" type="slidenum">
              <a:rPr lang="en-US"/>
              <a:pPr/>
              <a:t>10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DC5DF-636E-4339-A42A-E602FF567E70}" type="slidenum">
              <a:rPr lang="en-US"/>
              <a:pPr/>
              <a:t>11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D2C4C0-A547-4234-A0FD-BF04E90B0DD4}" type="slidenum">
              <a:rPr lang="en-US"/>
              <a:pPr/>
              <a:t>12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0BB240-E001-4EBB-B6BA-0D51E0789205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898C05-1273-4F2A-B7A8-E90FCCA47A54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03D467-F9FE-475F-8D6C-9537E49AE2A0}" type="slidenum">
              <a:rPr lang="en-US"/>
              <a:pPr/>
              <a:t>15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B0647B-C73D-49D2-9F28-456FEC797A76}" type="slidenum">
              <a:rPr lang="en-US"/>
              <a:pPr/>
              <a:t>16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9E4E00-EE72-498E-AB1E-17AFE599C8A6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AACE77-0B7B-4F75-84B6-5FCE546A4ACF}" type="slidenum">
              <a:rPr lang="en-US"/>
              <a:pPr/>
              <a:t>3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8EABBC-2833-4AC1-A3C6-F6A99000290E}" type="slidenum">
              <a:rPr lang="en-US"/>
              <a:pPr/>
              <a:t>4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310C0-B040-4223-9B87-E9AB3DAC280C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F38131-9150-455B-93D9-2F806824CC29}" type="slidenum">
              <a:rPr lang="en-US"/>
              <a:pPr/>
              <a:t>6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71D39-FFF0-46C6-9110-97E66575C774}" type="slidenum">
              <a:rPr lang="en-US"/>
              <a:pPr/>
              <a:t>7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BFB375-A5AC-4BF8-881E-E614CE8E4552}" type="slidenum">
              <a:rPr lang="en-US"/>
              <a:pPr/>
              <a:t>8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10C74-048A-491A-8701-81D07F28C89D}" type="slidenum">
              <a:rPr lang="en-US"/>
              <a:pPr/>
              <a:t>9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81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81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81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81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81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81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81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3006459-CFBB-42B4-8A9A-56A3DAEA21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88574-7376-4612-8270-8451AD491E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B2D13-9F73-4995-A718-4239FBAEB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88B6D3C-E914-4556-B5CD-93BD472691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50DFF-AF02-4820-8AEF-49EB837D59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08DAE-BCB0-45D1-9BDF-24B23F113F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2FE96-ECF4-4CA6-A449-A53C47DC0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D13BB-36A0-467F-AF85-3ACFE1CF2E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67ADA-B4F7-4D78-BD2F-737354B1B1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3E4E0-3A13-4E1B-A81E-9C10D34798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F525A-5260-416E-B13F-3678353C23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9F1E9-EE67-4102-9A1B-6F37E5F11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71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8FD0096-F37F-46FF-AA53-1D65B67122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/>
              <a:t>PSYCHODYNAMIC FAMILY THERAPY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b="1"/>
          </a:p>
        </p:txBody>
      </p:sp>
      <p:pic>
        <p:nvPicPr>
          <p:cNvPr id="44039" name="Picture 7" descr="MCj021114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048000"/>
            <a:ext cx="2687638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WILLIAM FAIRBAIRN’S CONTRIBUTION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/>
              <a:t>THE NEED FOR A SATISFYING OBJECT RELATIONSHIP IS THE MOST BASIC MOTIVE OF LIFE.</a:t>
            </a:r>
          </a:p>
          <a:p>
            <a:r>
              <a:rPr lang="en-US" sz="4000" b="1"/>
              <a:t>MATURITY= CAPACITY FOR CLOSENESS &amp; INTIMACY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FAIRBAIRN 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/>
              <a:t>THE NEED TO INDIVIDUATE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WINNICOT’S CONTRIBUTION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/>
              <a:t>UNEMPATHIC MOTHERING</a:t>
            </a:r>
          </a:p>
          <a:p>
            <a:r>
              <a:rPr lang="en-US" sz="4000" b="1"/>
              <a:t>TRUE SELF VS FALSE SELF(COMPLIANCY)</a:t>
            </a:r>
          </a:p>
          <a:p>
            <a:r>
              <a:rPr lang="en-US" sz="4000" b="1"/>
              <a:t>“GOOD ENOUGH” MOTHERING</a:t>
            </a:r>
          </a:p>
          <a:p>
            <a:r>
              <a:rPr lang="en-US" sz="4000" b="1"/>
              <a:t>TRANSITIONAL OBJECTS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DICKS CONTRIBUTION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dirty="0"/>
              <a:t>MARRIAGE BRINGS OUT FEELINGS FROM INFANTILE EXPERIENCES (OBJECT ATTACHMENT</a:t>
            </a:r>
            <a:r>
              <a:rPr lang="en-US" sz="3600" b="1" dirty="0" smtClean="0"/>
              <a:t>)</a:t>
            </a:r>
            <a:br>
              <a:rPr lang="en-US" sz="3600" b="1" dirty="0" smtClean="0"/>
            </a:br>
            <a:r>
              <a:rPr lang="en-US" sz="3600" b="1" dirty="0" smtClean="0"/>
              <a:t>     * THE OVERLY “NEEDY”</a:t>
            </a:r>
            <a:br>
              <a:rPr lang="en-US" sz="3600" b="1" dirty="0" smtClean="0"/>
            </a:br>
            <a:r>
              <a:rPr lang="en-US" sz="3600" b="1" dirty="0" smtClean="0"/>
              <a:t>         SPOUSE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DICKS CONTRIBUTION 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/>
              <a:t>MUTUAL ATTRIBUTION AND PROJECTION (EXPECTING THE SPOUSE TO CONFORM TO FIT A PROJECTION</a:t>
            </a:r>
            <a:r>
              <a:rPr lang="en-US" sz="4000" b="1" dirty="0" smtClean="0"/>
              <a:t>)</a:t>
            </a:r>
          </a:p>
          <a:p>
            <a:r>
              <a:rPr lang="en-US" sz="4000" b="1" smtClean="0"/>
              <a:t>CASE EXAMPLE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MURRAY BOWEN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/>
              <a:t>EMPHASIS ON THE MOTHER’S ROLE</a:t>
            </a:r>
          </a:p>
          <a:p>
            <a:pPr>
              <a:lnSpc>
                <a:spcPct val="80000"/>
              </a:lnSpc>
            </a:pPr>
            <a:r>
              <a:rPr lang="en-US" sz="2800" b="1"/>
              <a:t>THE NEED FOR DIFFERENTIATION</a:t>
            </a:r>
            <a:br>
              <a:rPr lang="en-US" sz="2800" b="1"/>
            </a:br>
            <a:r>
              <a:rPr lang="en-US" sz="2800" b="1"/>
              <a:t>     * GOING HOME AGAIN</a:t>
            </a:r>
            <a:br>
              <a:rPr lang="en-US" sz="2800" b="1"/>
            </a:br>
            <a:r>
              <a:rPr lang="en-US" sz="2800" b="1"/>
              <a:t>     * ASKING QUESTIONS</a:t>
            </a:r>
          </a:p>
          <a:p>
            <a:pPr>
              <a:lnSpc>
                <a:spcPct val="80000"/>
              </a:lnSpc>
            </a:pPr>
            <a:r>
              <a:rPr lang="en-US" sz="2800" b="1"/>
              <a:t>THE PHENOMENA OF TRIANGULATION</a:t>
            </a:r>
            <a:br>
              <a:rPr lang="en-US" sz="2800" b="1"/>
            </a:br>
            <a:r>
              <a:rPr lang="en-US" sz="2800" b="1"/>
              <a:t>     * DETRIANGULATION</a:t>
            </a:r>
            <a:br>
              <a:rPr lang="en-US" sz="2800" b="1"/>
            </a:br>
            <a:r>
              <a:rPr lang="en-US" sz="2800" b="1"/>
              <a:t>        (PERSON-TO-PERSON</a:t>
            </a:r>
            <a:br>
              <a:rPr lang="en-US" sz="2800" b="1"/>
            </a:br>
            <a:r>
              <a:rPr lang="en-US" sz="2800" b="1"/>
              <a:t>         RELATIONSHIPS)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BOWEN 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MULTIGENERATIONAL TRANSMISSION</a:t>
            </a:r>
            <a:br>
              <a:rPr lang="en-US" b="1" dirty="0"/>
            </a:br>
            <a:r>
              <a:rPr lang="en-US" b="1" dirty="0"/>
              <a:t>     *  THE USE OF THE </a:t>
            </a:r>
            <a:br>
              <a:rPr lang="en-US" b="1" dirty="0"/>
            </a:br>
            <a:r>
              <a:rPr lang="en-US" b="1" dirty="0"/>
              <a:t>         GENOGRAM</a:t>
            </a:r>
          </a:p>
          <a:p>
            <a:pPr>
              <a:lnSpc>
                <a:spcPct val="90000"/>
              </a:lnSpc>
            </a:pPr>
            <a:r>
              <a:rPr lang="en-US" b="1" dirty="0"/>
              <a:t>SOLID SELF VS PSEUDOSELF</a:t>
            </a:r>
          </a:p>
          <a:p>
            <a:pPr>
              <a:lnSpc>
                <a:spcPct val="90000"/>
              </a:lnSpc>
            </a:pPr>
            <a:r>
              <a:rPr lang="en-US" b="1" dirty="0"/>
              <a:t>EMOTIONAL CUTOFF (SPOUSAL FUSION</a:t>
            </a:r>
            <a:r>
              <a:rPr lang="en-US" b="1" dirty="0" smtClean="0"/>
              <a:t>)</a:t>
            </a:r>
            <a:br>
              <a:rPr lang="en-US" b="1" dirty="0" smtClean="0"/>
            </a:br>
            <a:r>
              <a:rPr lang="en-US" b="1" dirty="0" smtClean="0"/>
              <a:t>     *ME AND YOU AGAINST THE </a:t>
            </a:r>
            <a:br>
              <a:rPr lang="en-US" b="1" dirty="0" smtClean="0"/>
            </a:br>
            <a:r>
              <a:rPr lang="en-US" b="1" dirty="0" smtClean="0"/>
              <a:t>      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richandamy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752600"/>
            <a:ext cx="3478213" cy="4661522"/>
          </a:xfrm>
          <a:ln>
            <a:solidFill>
              <a:schemeClr val="tx2">
                <a:alpha val="98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2057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ADLERIAN FAMILY THERAPY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r>
              <a:rPr lang="en-US" sz="2400" b="1" dirty="0" smtClean="0"/>
              <a:t>ONE OF THE OLDEST APPROACHES</a:t>
            </a:r>
          </a:p>
          <a:p>
            <a:r>
              <a:rPr lang="en-US" sz="2400" b="1" dirty="0" smtClean="0"/>
              <a:t>ALFRED ADLER AND RUDOLF DREIKURS</a:t>
            </a:r>
          </a:p>
          <a:p>
            <a:r>
              <a:rPr lang="en-US" sz="2400" b="1" dirty="0" smtClean="0"/>
              <a:t>SOCIAL (FAMILY) INTEREST</a:t>
            </a:r>
          </a:p>
          <a:p>
            <a:r>
              <a:rPr lang="en-US" sz="2400" b="1" dirty="0" smtClean="0"/>
              <a:t>BEHAVIOR PURPOSEFUL (GOAL DIRECTED)</a:t>
            </a:r>
          </a:p>
          <a:p>
            <a:r>
              <a:rPr lang="en-US" sz="2400" b="1" dirty="0" smtClean="0"/>
              <a:t>THE NEED FOR ENCOURAGEMENT VERSUS PRAISE OR PUNISHMENT</a:t>
            </a:r>
          </a:p>
          <a:p>
            <a:r>
              <a:rPr lang="en-US" sz="2400" b="1" dirty="0" smtClean="0"/>
              <a:t>PARENTING EFFECTIVENESS TRAINING</a:t>
            </a:r>
          </a:p>
          <a:p>
            <a:r>
              <a:rPr lang="en-US" sz="2400" b="1" dirty="0" smtClean="0"/>
              <a:t>FAMILY CONSTELLATION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8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ADLERIAN FAMILY THERAPY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772400" cy="4114800"/>
          </a:xfrm>
        </p:spPr>
        <p:txBody>
          <a:bodyPr/>
          <a:lstStyle/>
          <a:p>
            <a:r>
              <a:rPr lang="en-US" sz="2800" b="1" dirty="0" smtClean="0"/>
              <a:t>BIRTH ORDER AND PERSONALITY</a:t>
            </a:r>
          </a:p>
          <a:p>
            <a:r>
              <a:rPr lang="en-US" sz="2800" b="1" dirty="0" smtClean="0"/>
              <a:t>WHO HOLDS THE POWER?</a:t>
            </a:r>
          </a:p>
          <a:p>
            <a:r>
              <a:rPr lang="en-US" sz="2800" b="1" dirty="0" smtClean="0"/>
              <a:t>EARLY RECOLLECTIONS</a:t>
            </a:r>
          </a:p>
          <a:p>
            <a:r>
              <a:rPr lang="en-US" sz="2800" b="1" dirty="0" smtClean="0"/>
              <a:t>PRIVATE LOGIC </a:t>
            </a:r>
          </a:p>
          <a:p>
            <a:r>
              <a:rPr lang="en-US" sz="2800" b="1" dirty="0" smtClean="0"/>
              <a:t>THE IMPORTANCE OF THE COUNSELING RELATIONSHIP WITH THE FAMILY</a:t>
            </a:r>
          </a:p>
          <a:p>
            <a:r>
              <a:rPr lang="en-US" sz="2800" b="1" dirty="0" smtClean="0"/>
              <a:t>REFRAMING </a:t>
            </a:r>
            <a:r>
              <a:rPr lang="en-US" sz="2800" b="1" smtClean="0"/>
              <a:t>(MISTAKEN BELIEFS) </a:t>
            </a:r>
            <a:r>
              <a:rPr lang="en-US" sz="2800" b="1" dirty="0" smtClean="0"/>
              <a:t>AND REORIENTATION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0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5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PSYCHODYNAMIC PIONEERS</a:t>
            </a:r>
            <a:endParaRPr lang="en-US" b="1" dirty="0"/>
          </a:p>
        </p:txBody>
      </p:sp>
      <p:pic>
        <p:nvPicPr>
          <p:cNvPr id="36868" name="Picture 4" descr="klein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621088" y="3922713"/>
            <a:ext cx="1600200" cy="2057400"/>
          </a:xfrm>
          <a:noFill/>
          <a:ln/>
        </p:spPr>
      </p:pic>
      <p:pic>
        <p:nvPicPr>
          <p:cNvPr id="36871" name="Picture 7" descr="newbowen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892800" y="2017713"/>
            <a:ext cx="2314575" cy="1981200"/>
          </a:xfrm>
          <a:noFill/>
          <a:ln/>
        </p:spPr>
      </p:pic>
      <p:pic>
        <p:nvPicPr>
          <p:cNvPr id="36874" name="Picture 10" descr="freud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1335088" y="2703512"/>
            <a:ext cx="1482725" cy="2478087"/>
          </a:xfrm>
          <a:noFill/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1219200" y="5181600"/>
            <a:ext cx="1954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Sigmund Freud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581400" y="5943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Melanie Klein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3962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Murray</a:t>
            </a:r>
            <a:r>
              <a:rPr lang="en-US" dirty="0" smtClean="0"/>
              <a:t> </a:t>
            </a:r>
            <a:r>
              <a:rPr lang="en-US" b="1" dirty="0" smtClean="0"/>
              <a:t>Bowen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PSYCHODYNAMIC APPROACHES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/>
              <a:t>MAKING THE UNCONSCIOUS, CONSCIOUS (INSIGHT)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EMPHASIS ON HOW THE PAST INFLUENCES CURRENT RELATIONSHIPS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TRANSFERENCE AND COUNTERTRANSFERENCE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ANXIETY AND DEFENSE MECHANISMS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ANALYSIS AND INTERPRETATION OF TRANSFERENCE, RESISTANCE, AND </a:t>
            </a:r>
            <a:r>
              <a:rPr lang="en-US" sz="2400" b="1" dirty="0" smtClean="0"/>
              <a:t>DREAMS</a:t>
            </a:r>
            <a:endParaRPr lang="en-US" sz="2400" b="1" dirty="0"/>
          </a:p>
          <a:p>
            <a:pPr>
              <a:lnSpc>
                <a:spcPct val="80000"/>
              </a:lnSpc>
            </a:pPr>
            <a:r>
              <a:rPr lang="en-US" sz="2400" b="1" dirty="0"/>
              <a:t>THOROUGH FAMILY OF ORIGIN HISTORIES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LONG TERM THERAPY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/>
              <a:t>OBJECT RELATIONS FAMILY THERAPY (ORFT)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/>
              <a:t>THE BRIDGE BETWEEN PSYCHOANALYSIS AND SYSTEMS THEORY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057400" y="1295400"/>
          <a:ext cx="5564188" cy="468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Clip" r:id="rId4" imgW="4117680" imgH="3468960" progId="">
                  <p:embed/>
                </p:oleObj>
              </mc:Choice>
              <mc:Fallback>
                <p:oleObj name="Clip" r:id="rId4" imgW="4117680" imgH="34689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95400"/>
                        <a:ext cx="5564188" cy="468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FREUD’S CONTRIBUTION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/>
              <a:t>BEHAVIOR IS BASED UPON INSTINCTUAL </a:t>
            </a:r>
            <a:r>
              <a:rPr lang="en-US" sz="4000" b="1" dirty="0" smtClean="0"/>
              <a:t>DRIVES (SEX AND AGGRESSION)</a:t>
            </a:r>
            <a:endParaRPr lang="en-US" sz="4000" b="1" dirty="0"/>
          </a:p>
          <a:p>
            <a:r>
              <a:rPr lang="en-US" sz="4000" b="1" dirty="0"/>
              <a:t>EARLY CHILDHOOD TRAUMA VS FANTASY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FERENCZI’S CONTRIBUTION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/>
              <a:t>COINED TERM OBJECT RELATIONS THEORY</a:t>
            </a:r>
          </a:p>
          <a:p>
            <a:r>
              <a:rPr lang="en-US" sz="4000" b="1"/>
              <a:t>BEHAVIOR AS A PRODUCT OF ATTITUDE TOWARDS SIGNIFICANT PERSONS OR THINGS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FERENCZI 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/>
              <a:t>EMOTIONAL ILLNESS CAUSED BY PARENTAL NEGLECT OR TRAUMA</a:t>
            </a:r>
          </a:p>
          <a:p>
            <a:r>
              <a:rPr lang="en-US" sz="4000" b="1"/>
              <a:t>ACTIVE THERAPIST TO HELP REINACT EARLY PARENT-CHILD INTERACTION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MELANIE KLEIN’S CONTRIBUTION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FOCUS ON EARLY RELATIONSHIP BETWEEN MOTHER AND INFANT (INFANT IS OBJECT FOCUSED FROM BIRTH)</a:t>
            </a:r>
          </a:p>
          <a:p>
            <a:r>
              <a:rPr lang="en-US" b="1" dirty="0"/>
              <a:t>FANTASY USED TO UNDERSTAND </a:t>
            </a:r>
            <a:r>
              <a:rPr lang="en-US" b="1" dirty="0" smtClean="0"/>
              <a:t>RELATIONSHIP </a:t>
            </a:r>
            <a:br>
              <a:rPr lang="en-US" b="1" dirty="0" smtClean="0"/>
            </a:br>
            <a:r>
              <a:rPr lang="en-US" b="1" dirty="0" smtClean="0"/>
              <a:t>     * SPLITTING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333</TotalTime>
  <Words>325</Words>
  <Application>Microsoft Office PowerPoint</Application>
  <PresentationFormat>On-screen Show (4:3)</PresentationFormat>
  <Paragraphs>120</Paragraphs>
  <Slides>19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Blends</vt:lpstr>
      <vt:lpstr>Clip</vt:lpstr>
      <vt:lpstr>PSYCHODYNAMIC FAMILY THERAPY</vt:lpstr>
      <vt:lpstr>PSYCHODYNAMIC PIONEERS</vt:lpstr>
      <vt:lpstr>PSYCHODYNAMIC APPROACHES</vt:lpstr>
      <vt:lpstr>OBJECT RELATIONS FAMILY THERAPY (ORFT)</vt:lpstr>
      <vt:lpstr>PowerPoint Presentation</vt:lpstr>
      <vt:lpstr>FREUD’S CONTRIBUTION</vt:lpstr>
      <vt:lpstr>FERENCZI’S CONTRIBUTION</vt:lpstr>
      <vt:lpstr>FERENCZI </vt:lpstr>
      <vt:lpstr>MELANIE KLEIN’S CONTRIBUTION</vt:lpstr>
      <vt:lpstr>WILLIAM FAIRBAIRN’S CONTRIBUTION</vt:lpstr>
      <vt:lpstr>FAIRBAIRN </vt:lpstr>
      <vt:lpstr>WINNICOT’S CONTRIBUTION</vt:lpstr>
      <vt:lpstr>DICKS CONTRIBUTION</vt:lpstr>
      <vt:lpstr>DICKS CONTRIBUTION </vt:lpstr>
      <vt:lpstr>MURRAY BOWEN</vt:lpstr>
      <vt:lpstr>BOWEN </vt:lpstr>
      <vt:lpstr>richandamy</vt:lpstr>
      <vt:lpstr>ADLERIAN FAMILY THERAPY</vt:lpstr>
      <vt:lpstr>ADLERIAN FAMILY THERAPY</vt:lpstr>
    </vt:vector>
  </TitlesOfParts>
  <Company>Metropolitan Community Colleg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RELATIONS FAMILY THERAPY (ORFT)</dc:title>
  <dc:creator>DJACKSON</dc:creator>
  <cp:lastModifiedBy>NetTech</cp:lastModifiedBy>
  <cp:revision>40</cp:revision>
  <dcterms:created xsi:type="dcterms:W3CDTF">1997-12-04T16:31:49Z</dcterms:created>
  <dcterms:modified xsi:type="dcterms:W3CDTF">2013-12-23T17:06:28Z</dcterms:modified>
</cp:coreProperties>
</file>