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63" r:id="rId3"/>
    <p:sldId id="264" r:id="rId4"/>
    <p:sldId id="261" r:id="rId5"/>
    <p:sldId id="265" r:id="rId6"/>
    <p:sldId id="270" r:id="rId7"/>
    <p:sldId id="271" r:id="rId8"/>
    <p:sldId id="266" r:id="rId9"/>
    <p:sldId id="267" r:id="rId10"/>
    <p:sldId id="268" r:id="rId11"/>
    <p:sldId id="269" r:id="rId12"/>
    <p:sldId id="258" r:id="rId13"/>
    <p:sldId id="260"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66"/>
    <a:srgbClr val="99FF33"/>
    <a:srgbClr val="FF9900"/>
    <a:srgbClr val="FF000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Slide Number Placeholder 7"/>
          <p:cNvSpPr>
            <a:spLocks noGrp="1"/>
          </p:cNvSpPr>
          <p:nvPr>
            <p:ph type="sldNum" sz="quarter" idx="11"/>
          </p:nvPr>
        </p:nvSpPr>
        <p:spPr/>
        <p:txBody>
          <a:bodyPr/>
          <a:lstStyle/>
          <a:p>
            <a:pPr>
              <a:defRPr/>
            </a:pPr>
            <a:fld id="{A6029F99-573A-467A-A8A4-65A6FE24B533}"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09C022A-DA4E-4953-8F0A-D6F59439FD3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0511F7-79C7-4634-B820-1633A45AEEB2}"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49F6F9A-4C8C-4C52-956A-9D3A789A7183}"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1AD604D-1C8D-465E-8F10-A3E319768943}" type="slidenum">
              <a:rPr lang="en-US" smtClean="0"/>
              <a:pPr>
                <a:defRPr/>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5D11C5D-EDB4-473F-99E2-353528F889C6}" type="slidenum">
              <a:rPr lang="en-US" smtClean="0"/>
              <a:pPr>
                <a:defRPr/>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0337698-D496-4AD0-A510-13C2C4C233F4}" type="slidenum">
              <a:rPr lang="en-US" smtClean="0"/>
              <a:pPr>
                <a:defRPr/>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7D0576D-8B14-4434-B62F-0A105D0CEA10}"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11FE226-F1AE-469E-9147-2B3175AF4AC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BA85C4A-3962-4421-A41F-07294A875A56}"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6342972-54E7-4A69-B26B-9865AE317CBC}"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defRPr/>
            </a:pPr>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pPr>
              <a:defRPr/>
            </a:pPr>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defRPr/>
            </a:pPr>
            <a:fld id="{59649EDD-F11D-47C6-847B-2AADEE048B72}" type="slidenum">
              <a:rPr lang="en-US" smtClean="0"/>
              <a:pPr>
                <a:defRPr/>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en.wikipedia.org/wiki/Mariticid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ctrTitle"/>
          </p:nvPr>
        </p:nvSpPr>
        <p:spPr/>
        <p:txBody>
          <a:bodyPr rtlCol="0">
            <a:normAutofit/>
          </a:bodyPr>
          <a:lstStyle/>
          <a:p>
            <a:pPr fontAlgn="auto">
              <a:spcAft>
                <a:spcPts val="0"/>
              </a:spcAft>
              <a:defRPr/>
            </a:pPr>
            <a:r>
              <a:rPr lang="en-US" sz="4800" smtClean="0"/>
              <a:t>Why the Church Is Granting More Annulments</a:t>
            </a:r>
          </a:p>
        </p:txBody>
      </p:sp>
      <p:sp>
        <p:nvSpPr>
          <p:cNvPr id="2055" name="Rectangle 7"/>
          <p:cNvSpPr>
            <a:spLocks noGrp="1" noChangeArrowheads="1"/>
          </p:cNvSpPr>
          <p:nvPr>
            <p:ph type="subTitle" idx="1"/>
          </p:nvPr>
        </p:nvSpPr>
        <p:spPr/>
        <p:txBody>
          <a:bodyPr rtlCol="0">
            <a:normAutofit/>
          </a:bodyPr>
          <a:lstStyle/>
          <a:p>
            <a:pPr fontAlgn="auto">
              <a:spcAft>
                <a:spcPts val="0"/>
              </a:spcAft>
              <a:buFont typeface="Arial" pitchFamily="34" charset="0"/>
              <a:buNone/>
              <a:defRPr/>
            </a:pPr>
            <a:r>
              <a:rPr lang="en-US" smtClean="0"/>
              <a:t>By Jeffrey Keefe, O.F.M.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152400"/>
            <a:ext cx="8229600" cy="1600200"/>
          </a:xfrm>
        </p:spPr>
        <p:txBody>
          <a:bodyPr/>
          <a:lstStyle/>
          <a:p>
            <a:r>
              <a:rPr lang="en-US" dirty="0" smtClean="0"/>
              <a:t>Capacity to Carry Out Consent</a:t>
            </a:r>
          </a:p>
        </p:txBody>
      </p:sp>
      <p:sp>
        <p:nvSpPr>
          <p:cNvPr id="11267" name="Rectangle 3"/>
          <p:cNvSpPr>
            <a:spLocks noGrp="1" noChangeArrowheads="1"/>
          </p:cNvSpPr>
          <p:nvPr>
            <p:ph idx="1"/>
          </p:nvPr>
        </p:nvSpPr>
        <p:spPr>
          <a:xfrm>
            <a:off x="609600" y="1981200"/>
            <a:ext cx="8229600" cy="4149725"/>
          </a:xfrm>
        </p:spPr>
        <p:txBody>
          <a:bodyPr/>
          <a:lstStyle/>
          <a:p>
            <a:r>
              <a:rPr lang="en-US" dirty="0" smtClean="0"/>
              <a:t>Must be mature enough to live out the vows. </a:t>
            </a:r>
          </a:p>
          <a:p>
            <a:r>
              <a:rPr lang="en-US" dirty="0" smtClean="0"/>
              <a:t>Must have the psychological capacity to live out the covenant vows.</a:t>
            </a:r>
          </a:p>
          <a:p>
            <a:pPr lvl="1"/>
            <a:r>
              <a:rPr lang="en-US" dirty="0" smtClean="0"/>
              <a:t>No psychosis—disintegrative mental illness (schizophrenia or manic depression)</a:t>
            </a:r>
          </a:p>
          <a:p>
            <a:pPr lvl="1"/>
            <a:r>
              <a:rPr lang="en-US" dirty="0" smtClean="0"/>
              <a:t>No personality disorders (the person may function in society but be unable for the closeness and intimacy marriage requires.</a:t>
            </a:r>
          </a:p>
          <a:p>
            <a:pPr lvl="1"/>
            <a:endParaRPr lang="en-US" dirty="0" smtClean="0"/>
          </a:p>
        </p:txBody>
      </p:sp>
      <p:sp>
        <p:nvSpPr>
          <p:cNvPr id="20484" name="Rectangle 4"/>
          <p:cNvSpPr>
            <a:spLocks noChangeArrowheads="1"/>
          </p:cNvSpPr>
          <p:nvPr/>
        </p:nvSpPr>
        <p:spPr bwMode="auto">
          <a:xfrm>
            <a:off x="2286000" y="4114800"/>
            <a:ext cx="4572000" cy="366713"/>
          </a:xfrm>
          <a:prstGeom prst="rect">
            <a:avLst/>
          </a:prstGeom>
          <a:noFill/>
          <a:ln w="9525">
            <a:noFill/>
            <a:miter lim="800000"/>
            <a:headEnd/>
            <a:tailEnd/>
          </a:ln>
          <a:effectLst/>
        </p:spPr>
        <p:txBody>
          <a:bodyPr>
            <a:spAutoFit/>
          </a:bodyPr>
          <a:lstStyle/>
          <a:p>
            <a:pPr>
              <a:defRPr/>
            </a:pPr>
            <a:endParaRPr lang="en-US">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4000" smtClean="0"/>
              <a:t>To Summarize Grounds for an Annulment</a:t>
            </a:r>
          </a:p>
        </p:txBody>
      </p:sp>
      <p:sp>
        <p:nvSpPr>
          <p:cNvPr id="12291" name="Rectangle 3"/>
          <p:cNvSpPr>
            <a:spLocks noGrp="1" noChangeArrowheads="1"/>
          </p:cNvSpPr>
          <p:nvPr>
            <p:ph idx="1"/>
          </p:nvPr>
        </p:nvSpPr>
        <p:spPr/>
        <p:txBody>
          <a:bodyPr>
            <a:normAutofit lnSpcReduction="10000"/>
          </a:bodyPr>
          <a:lstStyle/>
          <a:p>
            <a:r>
              <a:rPr lang="en-US" sz="2800" dirty="0" smtClean="0"/>
              <a:t>Insufficient or inadequate judgment (pressure to marry for some reason)</a:t>
            </a:r>
          </a:p>
          <a:p>
            <a:r>
              <a:rPr lang="en-US" sz="2800" dirty="0" smtClean="0"/>
              <a:t>Psychological incapacity</a:t>
            </a:r>
          </a:p>
          <a:p>
            <a:r>
              <a:rPr lang="en-US" sz="2800" dirty="0" smtClean="0"/>
              <a:t>Absence of proper intention to have children</a:t>
            </a:r>
          </a:p>
          <a:p>
            <a:r>
              <a:rPr lang="en-US" sz="2800" dirty="0" smtClean="0"/>
              <a:t>Absence of proper intention to be faithful or remain together until death</a:t>
            </a:r>
          </a:p>
          <a:p>
            <a:endParaRPr lang="en-US" sz="2800" dirty="0" smtClean="0"/>
          </a:p>
          <a:p>
            <a:r>
              <a:rPr lang="en-US" sz="2800" dirty="0" smtClean="0"/>
              <a:t>All of the above  are contrary to the nature of marriage as a free human decision.</a:t>
            </a:r>
          </a:p>
          <a:p>
            <a:endParaRPr lang="en-US"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3200" smtClean="0"/>
              <a:t>Why must Catholics go through the annulment process?</a:t>
            </a:r>
          </a:p>
        </p:txBody>
      </p:sp>
      <p:sp>
        <p:nvSpPr>
          <p:cNvPr id="13315" name="Rectangle 3"/>
          <p:cNvSpPr>
            <a:spLocks noGrp="1" noChangeArrowheads="1"/>
          </p:cNvSpPr>
          <p:nvPr>
            <p:ph idx="1"/>
          </p:nvPr>
        </p:nvSpPr>
        <p:spPr>
          <a:xfrm>
            <a:off x="152400" y="1600200"/>
            <a:ext cx="8763000" cy="5029200"/>
          </a:xfrm>
        </p:spPr>
        <p:txBody>
          <a:bodyPr>
            <a:normAutofit lnSpcReduction="10000"/>
          </a:bodyPr>
          <a:lstStyle/>
          <a:p>
            <a:pPr>
              <a:buFont typeface="Wingdings" pitchFamily="2" charset="2"/>
              <a:buChar char="v"/>
            </a:pPr>
            <a:r>
              <a:rPr lang="en-US" sz="2800" dirty="0" smtClean="0"/>
              <a:t>Church presumes marriages are binding and lifelong based on Christ’s own words.  “What God has joined let not man divide.”</a:t>
            </a:r>
          </a:p>
          <a:p>
            <a:pPr>
              <a:buFont typeface="Wingdings" pitchFamily="2" charset="2"/>
              <a:buChar char="v"/>
            </a:pPr>
            <a:endParaRPr lang="en-US" sz="2800" dirty="0" smtClean="0"/>
          </a:p>
          <a:p>
            <a:pPr>
              <a:buFont typeface="Wingdings" pitchFamily="2" charset="2"/>
              <a:buChar char="v"/>
            </a:pPr>
            <a:r>
              <a:rPr lang="en-US" sz="2800" dirty="0" smtClean="0"/>
              <a:t>Therefore something essential was missing that prevented a sacramental union.</a:t>
            </a:r>
          </a:p>
          <a:p>
            <a:pPr>
              <a:buFont typeface="Wingdings" pitchFamily="2" charset="2"/>
              <a:buChar char="v"/>
            </a:pPr>
            <a:endParaRPr lang="en-US" sz="2800" dirty="0" smtClean="0"/>
          </a:p>
          <a:p>
            <a:pPr>
              <a:buFont typeface="Wingdings" pitchFamily="2" charset="2"/>
              <a:buChar char="v"/>
            </a:pPr>
            <a:r>
              <a:rPr lang="en-US" sz="2800" dirty="0" smtClean="0"/>
              <a:t>Cannot be remarried in Church without annulment out of </a:t>
            </a:r>
            <a:r>
              <a:rPr lang="en-US" sz="2800" dirty="0" smtClean="0">
                <a:solidFill>
                  <a:srgbClr val="FF0000"/>
                </a:solidFill>
              </a:rPr>
              <a:t>respect</a:t>
            </a:r>
            <a:r>
              <a:rPr lang="en-US" sz="2800" dirty="0" smtClean="0"/>
              <a:t> for the validity of marriage. (this includes marriage to people of other religions)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3600" smtClean="0"/>
              <a:t>Benefits of annulments</a:t>
            </a:r>
          </a:p>
        </p:txBody>
      </p:sp>
      <p:sp>
        <p:nvSpPr>
          <p:cNvPr id="14339" name="Rectangle 3"/>
          <p:cNvSpPr>
            <a:spLocks noGrp="1" noChangeArrowheads="1"/>
          </p:cNvSpPr>
          <p:nvPr>
            <p:ph idx="1"/>
          </p:nvPr>
        </p:nvSpPr>
        <p:spPr>
          <a:xfrm>
            <a:off x="228600" y="1600200"/>
            <a:ext cx="8534400" cy="5029200"/>
          </a:xfrm>
        </p:spPr>
        <p:txBody>
          <a:bodyPr/>
          <a:lstStyle/>
          <a:p>
            <a:pPr>
              <a:buFont typeface="Wingdings" pitchFamily="2" charset="2"/>
              <a:buChar char="v"/>
            </a:pPr>
            <a:r>
              <a:rPr lang="en-US" dirty="0" smtClean="0"/>
              <a:t>Person can now be married in the Church</a:t>
            </a:r>
          </a:p>
          <a:p>
            <a:pPr>
              <a:buFont typeface="Wingdings" pitchFamily="2" charset="2"/>
              <a:buChar char="v"/>
            </a:pPr>
            <a:endParaRPr lang="en-US" dirty="0" smtClean="0"/>
          </a:p>
          <a:p>
            <a:pPr>
              <a:buFont typeface="Wingdings" pitchFamily="2" charset="2"/>
              <a:buChar char="v"/>
            </a:pPr>
            <a:r>
              <a:rPr lang="en-US" dirty="0" smtClean="0"/>
              <a:t>Helps heal wounds and brings closure to what has been a very difficult time for many</a:t>
            </a:r>
          </a:p>
          <a:p>
            <a:pPr>
              <a:buFont typeface="Wingdings" pitchFamily="2" charset="2"/>
              <a:buChar char="v"/>
            </a:pPr>
            <a:endParaRPr lang="en-US" dirty="0" smtClean="0"/>
          </a:p>
          <a:p>
            <a:pPr>
              <a:buFont typeface="Wingdings" pitchFamily="2" charset="2"/>
              <a:buChar char="v"/>
            </a:pPr>
            <a:r>
              <a:rPr lang="en-US" dirty="0" smtClean="0"/>
              <a:t>Allows person to move ahead in a more peaceful way.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Definitions</a:t>
            </a:r>
          </a:p>
        </p:txBody>
      </p:sp>
      <p:sp>
        <p:nvSpPr>
          <p:cNvPr id="3075" name="Rectangle 3"/>
          <p:cNvSpPr>
            <a:spLocks noGrp="1" noChangeArrowheads="1"/>
          </p:cNvSpPr>
          <p:nvPr>
            <p:ph idx="1"/>
          </p:nvPr>
        </p:nvSpPr>
        <p:spPr/>
        <p:txBody>
          <a:bodyPr>
            <a:normAutofit lnSpcReduction="10000"/>
          </a:bodyPr>
          <a:lstStyle/>
          <a:p>
            <a:pPr>
              <a:lnSpc>
                <a:spcPct val="80000"/>
              </a:lnSpc>
            </a:pPr>
            <a:r>
              <a:rPr lang="en-US" sz="2800" smtClean="0"/>
              <a:t>1. Consummate—complete or perfect in every way.</a:t>
            </a:r>
          </a:p>
          <a:p>
            <a:pPr>
              <a:lnSpc>
                <a:spcPct val="80000"/>
              </a:lnSpc>
            </a:pPr>
            <a:r>
              <a:rPr lang="en-US" sz="2800" smtClean="0"/>
              <a:t>2. Annulment—the process of putting away with; to end; to nullify.</a:t>
            </a:r>
          </a:p>
          <a:p>
            <a:pPr>
              <a:lnSpc>
                <a:spcPct val="80000"/>
              </a:lnSpc>
            </a:pPr>
            <a:r>
              <a:rPr lang="en-US" sz="2800" smtClean="0"/>
              <a:t>3. Rite—a ceremony in accordance with prescribed rule or custom.</a:t>
            </a:r>
          </a:p>
          <a:p>
            <a:pPr>
              <a:lnSpc>
                <a:spcPct val="80000"/>
              </a:lnSpc>
            </a:pPr>
            <a:r>
              <a:rPr lang="en-US" sz="2800" smtClean="0"/>
              <a:t>4. Doctrine—something taught as the principles or creed of a religion</a:t>
            </a:r>
          </a:p>
          <a:p>
            <a:pPr>
              <a:lnSpc>
                <a:spcPct val="80000"/>
              </a:lnSpc>
            </a:pPr>
            <a:r>
              <a:rPr lang="en-US" sz="2800" smtClean="0"/>
              <a:t>5. Promulgate—to publish or make known officially</a:t>
            </a:r>
          </a:p>
          <a:p>
            <a:pPr>
              <a:lnSpc>
                <a:spcPct val="80000"/>
              </a:lnSpc>
            </a:pPr>
            <a:r>
              <a:rPr lang="en-US" sz="2800" smtClean="0"/>
              <a:t>6. Canon law—a law or body of laws of a church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52400"/>
            <a:ext cx="8229600" cy="1219200"/>
          </a:xfrm>
        </p:spPr>
        <p:txBody>
          <a:bodyPr/>
          <a:lstStyle/>
          <a:p>
            <a:r>
              <a:rPr lang="en-US" dirty="0" smtClean="0"/>
              <a:t>Definitions</a:t>
            </a:r>
          </a:p>
        </p:txBody>
      </p:sp>
      <p:sp>
        <p:nvSpPr>
          <p:cNvPr id="4099" name="Rectangle 3"/>
          <p:cNvSpPr>
            <a:spLocks noGrp="1" noChangeArrowheads="1"/>
          </p:cNvSpPr>
          <p:nvPr>
            <p:ph idx="1"/>
          </p:nvPr>
        </p:nvSpPr>
        <p:spPr/>
        <p:txBody>
          <a:bodyPr>
            <a:normAutofit lnSpcReduction="10000"/>
          </a:bodyPr>
          <a:lstStyle/>
          <a:p>
            <a:pPr>
              <a:lnSpc>
                <a:spcPct val="80000"/>
              </a:lnSpc>
            </a:pPr>
            <a:r>
              <a:rPr lang="en-US" sz="2800" dirty="0" smtClean="0"/>
              <a:t>7. Legitimacy—the quality or state of being lawful.</a:t>
            </a:r>
          </a:p>
          <a:p>
            <a:pPr>
              <a:lnSpc>
                <a:spcPct val="80000"/>
              </a:lnSpc>
            </a:pPr>
            <a:r>
              <a:rPr lang="en-US" sz="2800" dirty="0" smtClean="0"/>
              <a:t>8. Conjugal—of marriage or the relationship between husbands and wives.</a:t>
            </a:r>
          </a:p>
          <a:p>
            <a:pPr>
              <a:lnSpc>
                <a:spcPct val="80000"/>
              </a:lnSpc>
            </a:pPr>
            <a:r>
              <a:rPr lang="en-US" sz="2800" dirty="0" smtClean="0"/>
              <a:t>9. Perpetual—lasting or enduring forever or for an indefinite period of time.</a:t>
            </a:r>
          </a:p>
          <a:p>
            <a:pPr>
              <a:lnSpc>
                <a:spcPct val="80000"/>
              </a:lnSpc>
            </a:pPr>
            <a:r>
              <a:rPr lang="en-US" sz="2800" dirty="0" smtClean="0"/>
              <a:t>10. Foible—a small weakness; slight frailty in character.</a:t>
            </a:r>
          </a:p>
          <a:p>
            <a:pPr>
              <a:lnSpc>
                <a:spcPct val="80000"/>
              </a:lnSpc>
            </a:pPr>
            <a:r>
              <a:rPr lang="en-US" sz="2800" dirty="0" smtClean="0"/>
              <a:t>11. Psychosis—a major mental disorder in which the personality is very seriously disorganized and contact with reality is usually impaired.</a:t>
            </a:r>
          </a:p>
          <a:p>
            <a:pPr>
              <a:lnSpc>
                <a:spcPct val="80000"/>
              </a:lnSpc>
            </a:pPr>
            <a:endParaRPr lang="en-US"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152400"/>
            <a:ext cx="8229600" cy="1524000"/>
          </a:xfrm>
        </p:spPr>
        <p:txBody>
          <a:bodyPr/>
          <a:lstStyle/>
          <a:p>
            <a:r>
              <a:rPr lang="en-US" dirty="0" smtClean="0"/>
              <a:t>Understanding Annulments</a:t>
            </a:r>
          </a:p>
        </p:txBody>
      </p:sp>
      <p:sp>
        <p:nvSpPr>
          <p:cNvPr id="5123" name="Rectangle 3"/>
          <p:cNvSpPr>
            <a:spLocks noGrp="1" noChangeArrowheads="1"/>
          </p:cNvSpPr>
          <p:nvPr>
            <p:ph idx="1"/>
          </p:nvPr>
        </p:nvSpPr>
        <p:spPr>
          <a:xfrm>
            <a:off x="152400" y="1981200"/>
            <a:ext cx="8534400" cy="4495800"/>
          </a:xfrm>
        </p:spPr>
        <p:txBody>
          <a:bodyPr/>
          <a:lstStyle/>
          <a:p>
            <a:r>
              <a:rPr lang="en-US" dirty="0" smtClean="0"/>
              <a:t>A difficult and widely misunderstood issue.</a:t>
            </a:r>
          </a:p>
          <a:p>
            <a:r>
              <a:rPr lang="en-US" dirty="0" smtClean="0"/>
              <a:t>Marriages are presumed to be for life.</a:t>
            </a:r>
          </a:p>
          <a:p>
            <a:r>
              <a:rPr lang="en-US" dirty="0" smtClean="0"/>
              <a:t>The precise term is “declaration of nullity”—a judgment by the Church that what seemed to be a marriage never was in fact a true marriage.</a:t>
            </a:r>
          </a:p>
          <a:p>
            <a:r>
              <a:rPr lang="en-US" dirty="0" smtClean="0"/>
              <a:t>An annulment does not affect the legitimacy of the children of a marriage.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mtClean="0"/>
              <a:t>Why more?</a:t>
            </a:r>
          </a:p>
        </p:txBody>
      </p:sp>
      <p:sp>
        <p:nvSpPr>
          <p:cNvPr id="6147" name="Rectangle 3"/>
          <p:cNvSpPr>
            <a:spLocks noGrp="1" noChangeArrowheads="1"/>
          </p:cNvSpPr>
          <p:nvPr>
            <p:ph idx="1"/>
          </p:nvPr>
        </p:nvSpPr>
        <p:spPr/>
        <p:txBody>
          <a:bodyPr>
            <a:normAutofit lnSpcReduction="10000"/>
          </a:bodyPr>
          <a:lstStyle/>
          <a:p>
            <a:r>
              <a:rPr lang="en-US" sz="2800" dirty="0" smtClean="0"/>
              <a:t>1. The Second Vatican Council fostered development of annulments in the theology of marriage by restoring the interpersonal relationship of the spouses as an essential component of marriage. (marriage is to be </a:t>
            </a:r>
            <a:r>
              <a:rPr lang="en-US" sz="2800" dirty="0" err="1" smtClean="0"/>
              <a:t>unitive</a:t>
            </a:r>
            <a:r>
              <a:rPr lang="en-US" sz="2800" dirty="0" smtClean="0"/>
              <a:t>)</a:t>
            </a:r>
          </a:p>
          <a:p>
            <a:pPr marL="0" indent="0">
              <a:buNone/>
            </a:pPr>
            <a:endParaRPr lang="en-US" sz="2800" dirty="0" smtClean="0"/>
          </a:p>
          <a:p>
            <a:r>
              <a:rPr lang="en-US" sz="2800" dirty="0" smtClean="0"/>
              <a:t>2. Advances in psychology have provided a deeper understanding of the complexity of both human decision making and interpersonal relationships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28600"/>
            <a:ext cx="8229600" cy="1371600"/>
          </a:xfrm>
        </p:spPr>
        <p:txBody>
          <a:bodyPr/>
          <a:lstStyle/>
          <a:p>
            <a:r>
              <a:rPr lang="en-US" dirty="0" smtClean="0"/>
              <a:t>Disqualifying Laws </a:t>
            </a:r>
          </a:p>
        </p:txBody>
      </p:sp>
      <p:sp>
        <p:nvSpPr>
          <p:cNvPr id="7171" name="Rectangle 3"/>
          <p:cNvSpPr>
            <a:spLocks noGrp="1" noChangeArrowheads="1"/>
          </p:cNvSpPr>
          <p:nvPr>
            <p:ph idx="1"/>
          </p:nvPr>
        </p:nvSpPr>
        <p:spPr>
          <a:xfrm>
            <a:off x="457200" y="1905000"/>
            <a:ext cx="8229600" cy="4221163"/>
          </a:xfrm>
        </p:spPr>
        <p:txBody>
          <a:bodyPr/>
          <a:lstStyle/>
          <a:p>
            <a:r>
              <a:rPr lang="en-US" dirty="0" smtClean="0"/>
              <a:t>Disqualifying laws are called </a:t>
            </a:r>
            <a:r>
              <a:rPr lang="en-US" dirty="0" smtClean="0">
                <a:solidFill>
                  <a:srgbClr val="FF0000"/>
                </a:solidFill>
              </a:rPr>
              <a:t>impediments</a:t>
            </a:r>
          </a:p>
          <a:p>
            <a:r>
              <a:rPr lang="en-US" dirty="0" smtClean="0"/>
              <a:t>They </a:t>
            </a:r>
            <a:r>
              <a:rPr lang="en-US" dirty="0" smtClean="0">
                <a:solidFill>
                  <a:srgbClr val="FF0000"/>
                </a:solidFill>
              </a:rPr>
              <a:t>prevent</a:t>
            </a:r>
            <a:r>
              <a:rPr lang="en-US" dirty="0" smtClean="0"/>
              <a:t> marriage in certain situations.</a:t>
            </a:r>
          </a:p>
          <a:p>
            <a:r>
              <a:rPr lang="en-US" dirty="0" smtClean="0"/>
              <a:t>If a marriage took place a defective form can be filed and an annulment granted.  </a:t>
            </a:r>
          </a:p>
          <a:p>
            <a:r>
              <a:rPr lang="en-US" dirty="0" smtClean="0"/>
              <a:t>Some or all of the impediments can be “dispensed” if valid arguments.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52400"/>
            <a:ext cx="8229600" cy="1295400"/>
          </a:xfrm>
        </p:spPr>
        <p:txBody>
          <a:bodyPr rtlCol="0">
            <a:normAutofit fontScale="90000"/>
          </a:bodyPr>
          <a:lstStyle/>
          <a:p>
            <a:pPr fontAlgn="auto">
              <a:spcAft>
                <a:spcPts val="0"/>
              </a:spcAft>
              <a:defRPr/>
            </a:pPr>
            <a:r>
              <a:rPr lang="en-US" sz="4000" dirty="0" smtClean="0"/>
              <a:t/>
            </a:r>
            <a:br>
              <a:rPr lang="en-US" sz="4000" dirty="0" smtClean="0"/>
            </a:br>
            <a:r>
              <a:rPr lang="en-US" sz="4000" dirty="0" smtClean="0"/>
              <a:t>Impediments</a:t>
            </a:r>
            <a:br>
              <a:rPr lang="en-US" sz="4000" dirty="0" smtClean="0"/>
            </a:br>
            <a:r>
              <a:rPr lang="en-US" sz="4000" dirty="0" smtClean="0"/>
              <a:t>Marriage may not occur</a:t>
            </a:r>
          </a:p>
        </p:txBody>
      </p:sp>
      <p:sp>
        <p:nvSpPr>
          <p:cNvPr id="8195" name="Rectangle 3"/>
          <p:cNvSpPr>
            <a:spLocks noGrp="1" noChangeArrowheads="1"/>
          </p:cNvSpPr>
          <p:nvPr>
            <p:ph idx="1"/>
          </p:nvPr>
        </p:nvSpPr>
        <p:spPr>
          <a:xfrm>
            <a:off x="457200" y="1676400"/>
            <a:ext cx="8229600" cy="4800600"/>
          </a:xfrm>
        </p:spPr>
        <p:txBody>
          <a:bodyPr>
            <a:normAutofit lnSpcReduction="10000"/>
          </a:bodyPr>
          <a:lstStyle/>
          <a:p>
            <a:pPr>
              <a:lnSpc>
                <a:spcPct val="80000"/>
              </a:lnSpc>
            </a:pPr>
            <a:r>
              <a:rPr lang="en-US" sz="2400" dirty="0" smtClean="0"/>
              <a:t>1. Nonage—too young</a:t>
            </a:r>
          </a:p>
          <a:p>
            <a:pPr>
              <a:lnSpc>
                <a:spcPct val="80000"/>
              </a:lnSpc>
            </a:pPr>
            <a:r>
              <a:rPr lang="en-US" sz="2400" dirty="0" smtClean="0"/>
              <a:t>2. Prior bond—already married </a:t>
            </a:r>
          </a:p>
          <a:p>
            <a:pPr>
              <a:lnSpc>
                <a:spcPct val="80000"/>
              </a:lnSpc>
            </a:pPr>
            <a:r>
              <a:rPr lang="en-US" sz="2400" dirty="0" smtClean="0"/>
              <a:t>3. Holy Orders—priest cannot marry</a:t>
            </a:r>
          </a:p>
          <a:p>
            <a:pPr>
              <a:lnSpc>
                <a:spcPct val="80000"/>
              </a:lnSpc>
            </a:pPr>
            <a:r>
              <a:rPr lang="en-US" sz="2400" dirty="0" smtClean="0"/>
              <a:t>4. Vows—members of religious orders</a:t>
            </a:r>
          </a:p>
          <a:p>
            <a:pPr>
              <a:lnSpc>
                <a:spcPct val="80000"/>
              </a:lnSpc>
            </a:pPr>
            <a:r>
              <a:rPr lang="en-US" sz="2400" dirty="0" smtClean="0"/>
              <a:t>5. Abduction—can’t be forced to marry</a:t>
            </a:r>
          </a:p>
          <a:p>
            <a:pPr>
              <a:lnSpc>
                <a:spcPct val="80000"/>
              </a:lnSpc>
            </a:pPr>
            <a:r>
              <a:rPr lang="en-US" sz="2400" dirty="0" smtClean="0"/>
              <a:t>6. </a:t>
            </a:r>
            <a:r>
              <a:rPr lang="en-US" sz="2400" dirty="0" err="1" smtClean="0"/>
              <a:t>Coniugicide</a:t>
            </a:r>
            <a:r>
              <a:rPr lang="en-US" sz="2400" dirty="0" smtClean="0"/>
              <a:t>/</a:t>
            </a:r>
            <a:r>
              <a:rPr lang="en-US" sz="2400" dirty="0" err="1" smtClean="0">
                <a:effectLst/>
                <a:hlinkClick r:id="rId2" action="ppaction://hlinkfile" tooltip="Mariticide"/>
              </a:rPr>
              <a:t>Mariticide</a:t>
            </a:r>
            <a:r>
              <a:rPr lang="en-US" sz="2400" dirty="0" smtClean="0"/>
              <a:t>—murder of spouse</a:t>
            </a:r>
          </a:p>
          <a:p>
            <a:pPr>
              <a:lnSpc>
                <a:spcPct val="80000"/>
              </a:lnSpc>
            </a:pPr>
            <a:r>
              <a:rPr lang="en-US" sz="2400" dirty="0" smtClean="0"/>
              <a:t>7. Disparity of worship</a:t>
            </a:r>
          </a:p>
          <a:p>
            <a:pPr>
              <a:lnSpc>
                <a:spcPct val="80000"/>
              </a:lnSpc>
            </a:pPr>
            <a:r>
              <a:rPr lang="en-US" sz="2400" dirty="0" smtClean="0"/>
              <a:t>8. </a:t>
            </a:r>
            <a:r>
              <a:rPr lang="en-US" sz="2400" dirty="0" err="1" smtClean="0"/>
              <a:t>Consanquinity</a:t>
            </a:r>
            <a:r>
              <a:rPr lang="en-US" sz="2400" dirty="0" smtClean="0"/>
              <a:t> (Blood relative)—can’t marry your first cousin</a:t>
            </a:r>
          </a:p>
          <a:p>
            <a:pPr>
              <a:lnSpc>
                <a:spcPct val="80000"/>
              </a:lnSpc>
            </a:pPr>
            <a:r>
              <a:rPr lang="en-US" sz="2400" dirty="0" smtClean="0"/>
              <a:t>9. Public propriety—Scandal in the community or prostitutes</a:t>
            </a:r>
          </a:p>
          <a:p>
            <a:pPr>
              <a:lnSpc>
                <a:spcPct val="80000"/>
              </a:lnSpc>
            </a:pPr>
            <a:r>
              <a:rPr lang="en-US" sz="2400" dirty="0" smtClean="0"/>
              <a:t>10. Adoption—can’t marry your adopted children or they each other.</a:t>
            </a:r>
          </a:p>
          <a:p>
            <a:pPr>
              <a:lnSpc>
                <a:spcPct val="80000"/>
              </a:lnSpc>
            </a:pPr>
            <a:r>
              <a:rPr lang="en-US" sz="2400" dirty="0" smtClean="0"/>
              <a:t>11. Affinity—related by marriage</a:t>
            </a:r>
          </a:p>
          <a:p>
            <a:pPr>
              <a:lnSpc>
                <a:spcPct val="80000"/>
              </a:lnSpc>
            </a:pPr>
            <a:r>
              <a:rPr lang="en-US" sz="2400" dirty="0" smtClean="0"/>
              <a:t>12. Impotence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28600"/>
            <a:ext cx="8229600" cy="1066800"/>
          </a:xfrm>
        </p:spPr>
        <p:txBody>
          <a:bodyPr/>
          <a:lstStyle/>
          <a:p>
            <a:r>
              <a:rPr lang="en-US" dirty="0" smtClean="0"/>
              <a:t>The Process</a:t>
            </a:r>
          </a:p>
        </p:txBody>
      </p:sp>
      <p:sp>
        <p:nvSpPr>
          <p:cNvPr id="9219" name="Rectangle 3"/>
          <p:cNvSpPr>
            <a:spLocks noGrp="1" noChangeArrowheads="1"/>
          </p:cNvSpPr>
          <p:nvPr>
            <p:ph idx="1"/>
          </p:nvPr>
        </p:nvSpPr>
        <p:spPr/>
        <p:txBody>
          <a:bodyPr>
            <a:normAutofit lnSpcReduction="10000"/>
          </a:bodyPr>
          <a:lstStyle/>
          <a:p>
            <a:pPr>
              <a:lnSpc>
                <a:spcPct val="90000"/>
              </a:lnSpc>
            </a:pPr>
            <a:r>
              <a:rPr lang="en-US" sz="2800" dirty="0" smtClean="0"/>
              <a:t>When marriages fail the Church examines if there was an essential element from the very start that would nullify the marriage.</a:t>
            </a:r>
          </a:p>
          <a:p>
            <a:pPr>
              <a:lnSpc>
                <a:spcPct val="90000"/>
              </a:lnSpc>
            </a:pPr>
            <a:r>
              <a:rPr lang="en-US" sz="2800" dirty="0" smtClean="0"/>
              <a:t>In other words there must be grounds for the annulment.</a:t>
            </a:r>
          </a:p>
          <a:p>
            <a:pPr lvl="1">
              <a:lnSpc>
                <a:spcPct val="90000"/>
              </a:lnSpc>
            </a:pPr>
            <a:r>
              <a:rPr lang="en-US" sz="2400" dirty="0" smtClean="0"/>
              <a:t>1.  When the couple said their vows did both partners freely accept and clearly understand the lifelong commitment they were making. (Quality of consent)</a:t>
            </a:r>
          </a:p>
          <a:p>
            <a:pPr lvl="1">
              <a:lnSpc>
                <a:spcPct val="90000"/>
              </a:lnSpc>
            </a:pPr>
            <a:r>
              <a:rPr lang="en-US" sz="2400" dirty="0" smtClean="0"/>
              <a:t>2.  At that time did both partners have the personal capacity to carry out the consent they made. (Capacity to Carry out Consent)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81000"/>
            <a:ext cx="8229600" cy="1066800"/>
          </a:xfrm>
        </p:spPr>
        <p:txBody>
          <a:bodyPr/>
          <a:lstStyle/>
          <a:p>
            <a:r>
              <a:rPr lang="en-US" smtClean="0"/>
              <a:t>Quality of Consent</a:t>
            </a:r>
          </a:p>
        </p:txBody>
      </p:sp>
      <p:sp>
        <p:nvSpPr>
          <p:cNvPr id="10243" name="Rectangle 3"/>
          <p:cNvSpPr>
            <a:spLocks noGrp="1" noChangeArrowheads="1"/>
          </p:cNvSpPr>
          <p:nvPr>
            <p:ph idx="1"/>
          </p:nvPr>
        </p:nvSpPr>
        <p:spPr/>
        <p:txBody>
          <a:bodyPr/>
          <a:lstStyle/>
          <a:p>
            <a:r>
              <a:rPr lang="en-US" dirty="0" smtClean="0"/>
              <a:t>Consent must be free and discerning.</a:t>
            </a:r>
          </a:p>
          <a:p>
            <a:pPr lvl="1"/>
            <a:r>
              <a:rPr lang="en-US" dirty="0" smtClean="0"/>
              <a:t>Things that might affect free dissent and pressure people to get married</a:t>
            </a:r>
          </a:p>
          <a:p>
            <a:pPr lvl="2"/>
            <a:r>
              <a:rPr lang="en-US" dirty="0" smtClean="0"/>
              <a:t>Pregnancy</a:t>
            </a:r>
          </a:p>
          <a:p>
            <a:pPr lvl="2"/>
            <a:r>
              <a:rPr lang="en-US" dirty="0" smtClean="0"/>
              <a:t>Teenagers overwhelmed by infatuation</a:t>
            </a:r>
          </a:p>
          <a:p>
            <a:pPr lvl="2"/>
            <a:r>
              <a:rPr lang="en-US" dirty="0" smtClean="0"/>
              <a:t>Widower wanting a mother for his children</a:t>
            </a:r>
          </a:p>
          <a:p>
            <a:pPr lvl="2"/>
            <a:r>
              <a:rPr lang="en-US" dirty="0" smtClean="0"/>
              <a:t>Someone with lukewarm faith who has absorbed the divorce mentality</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1054</TotalTime>
  <Words>752</Words>
  <Application>Microsoft Office PowerPoint</Application>
  <PresentationFormat>On-screen Show (4:3)</PresentationFormat>
  <Paragraphs>78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Executive</vt:lpstr>
      <vt:lpstr>Why the Church Is Granting More Annulments</vt:lpstr>
      <vt:lpstr>Definitions</vt:lpstr>
      <vt:lpstr>Definitions</vt:lpstr>
      <vt:lpstr>Understanding Annulments</vt:lpstr>
      <vt:lpstr>Why more?</vt:lpstr>
      <vt:lpstr>Disqualifying Laws </vt:lpstr>
      <vt:lpstr> Impediments Marriage may not occur</vt:lpstr>
      <vt:lpstr>The Process</vt:lpstr>
      <vt:lpstr>Quality of Consent</vt:lpstr>
      <vt:lpstr>Capacity to Carry Out Consent</vt:lpstr>
      <vt:lpstr>To Summarize Grounds for an Annulment</vt:lpstr>
      <vt:lpstr>Why must Catholics go through the annulment process?</vt:lpstr>
      <vt:lpstr>Benefits of annulments</vt:lpstr>
    </vt:vector>
  </TitlesOfParts>
  <Company>St. Viator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Annulments</dc:title>
  <dc:creator>rroberts</dc:creator>
  <cp:lastModifiedBy>Saint Viator</cp:lastModifiedBy>
  <cp:revision>14</cp:revision>
  <dcterms:created xsi:type="dcterms:W3CDTF">2004-03-11T01:38:46Z</dcterms:created>
  <dcterms:modified xsi:type="dcterms:W3CDTF">2013-03-12T18:24:06Z</dcterms:modified>
</cp:coreProperties>
</file>