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5" r:id="rId4"/>
    <p:sldId id="264" r:id="rId5"/>
    <p:sldId id="263" r:id="rId6"/>
    <p:sldId id="261" r:id="rId7"/>
    <p:sldId id="262" r:id="rId8"/>
    <p:sldId id="260" r:id="rId9"/>
    <p:sldId id="266" r:id="rId10"/>
    <p:sldId id="267" r:id="rId11"/>
    <p:sldId id="259"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4F0801"/>
    <a:srgbClr val="45537B"/>
    <a:srgbClr val="54BE8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96" autoAdjust="0"/>
    <p:restoredTop sz="94638" autoAdjust="0"/>
  </p:normalViewPr>
  <p:slideViewPr>
    <p:cSldViewPr>
      <p:cViewPr>
        <p:scale>
          <a:sx n="80" d="100"/>
          <a:sy n="80" d="100"/>
        </p:scale>
        <p:origin x="-216" y="216"/>
      </p:cViewPr>
      <p:guideLst>
        <p:guide orient="horz" pos="2160"/>
        <p:guide pos="2880"/>
      </p:guideLst>
    </p:cSldViewPr>
  </p:slideViewPr>
  <p:outlineViewPr>
    <p:cViewPr>
      <p:scale>
        <a:sx n="33" d="100"/>
        <a:sy n="33" d="100"/>
      </p:scale>
      <p:origin x="48" y="18012"/>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3AF2F8D4-1DA4-44E7-9BE4-D4C433836FC5}" type="datetimeFigureOut">
              <a:rPr lang="en-US"/>
              <a:pPr>
                <a:defRPr/>
              </a:pPr>
              <a:t>3/7/2013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AE197CE-D719-47EB-BAA7-A5E9BF6C338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E76408D-E954-4851-B29B-156C4876728F}" type="datetimeFigureOut">
              <a:rPr lang="en-US"/>
              <a:pPr>
                <a:defRPr/>
              </a:pPr>
              <a:t>3/7/2013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EA7E5A0-AC27-4FB1-93BD-1D6EE387F9E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15F0970-8AEA-4084-8136-4C5227E33249}" type="datetimeFigureOut">
              <a:rPr lang="en-US"/>
              <a:pPr>
                <a:defRPr/>
              </a:pPr>
              <a:t>3/7/2013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8E12900-5CC3-4B13-8346-2D1A129159F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E1AE76E-792B-4AC7-9341-1978ED89F731}" type="datetimeFigureOut">
              <a:rPr lang="en-US"/>
              <a:pPr>
                <a:defRPr/>
              </a:pPr>
              <a:t>3/7/2013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D83C4E5-E113-4C1B-AE95-7EC17872E98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CCE7E8F-B447-4CB6-B86D-F14E6372EA79}" type="datetimeFigureOut">
              <a:rPr lang="en-US"/>
              <a:pPr>
                <a:defRPr/>
              </a:pPr>
              <a:t>3/7/2013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EA5D4A0-876B-46BD-9B45-01507E7174D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378DEC8B-95A0-4E1C-9F4D-0D57D2ECFAD8}" type="datetimeFigureOut">
              <a:rPr lang="en-US"/>
              <a:pPr>
                <a:defRPr/>
              </a:pPr>
              <a:t>3/7/2013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4BA36B4-C6CC-4804-9F25-B760894973C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A48C09B-0D48-4AD5-9691-12126C1F849E}" type="datetimeFigureOut">
              <a:rPr lang="en-US"/>
              <a:pPr>
                <a:defRPr/>
              </a:pPr>
              <a:t>3/7/2013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B85C415-8E11-4814-B4B8-B87322A2188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A2E5791-5453-4E1D-8F37-EA018E4296D5}" type="datetimeFigureOut">
              <a:rPr lang="en-US"/>
              <a:pPr>
                <a:defRPr/>
              </a:pPr>
              <a:t>3/7/2013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D74398A-EAB2-42A6-82D2-5203D8B0ECA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DE5794F-E6D1-4E7D-8186-CFA162D136C1}" type="datetimeFigureOut">
              <a:rPr lang="en-US"/>
              <a:pPr>
                <a:defRPr/>
              </a:pPr>
              <a:t>3/7/2013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B655533-1F7B-43C0-BFDF-9FEFEF4903C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4C42218-9B75-47F6-87E3-BEB7A3FCBFF5}" type="datetimeFigureOut">
              <a:rPr lang="en-US"/>
              <a:pPr>
                <a:defRPr/>
              </a:pPr>
              <a:t>3/7/2013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DEBDDC7-6C02-4B6E-8938-8ACF9ACED3F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FF7E0CD-A3B1-4D70-8766-16BB9B8D54E4}" type="datetimeFigureOut">
              <a:rPr lang="en-US"/>
              <a:pPr>
                <a:defRPr/>
              </a:pPr>
              <a:t>3/7/2013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D71292E-A786-4345-9BA6-C26CBDE602E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B7D90F50-68A8-4BA9-90FB-CC7249705F6A}" type="datetimeFigureOut">
              <a:rPr lang="en-US"/>
              <a:pPr>
                <a:defRPr/>
              </a:pPr>
              <a:t>3/7/2013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6666D42D-CC66-4BC5-8557-069C357D1A4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2.wav"/><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05000" y="609600"/>
            <a:ext cx="6808788" cy="1066800"/>
          </a:xfrm>
        </p:spPr>
        <p:txBody>
          <a:bodyPr rtlCol="0">
            <a:normAutofit/>
          </a:bodyPr>
          <a:lstStyle/>
          <a:p>
            <a:pPr fontAlgn="auto">
              <a:spcAft>
                <a:spcPts val="0"/>
              </a:spcAft>
              <a:defRPr/>
            </a:pPr>
            <a:r>
              <a:rPr lang="en-US" sz="4000" b="1" dirty="0" smtClean="0">
                <a:solidFill>
                  <a:schemeClr val="bg1"/>
                </a:solidFill>
                <a:effectLst>
                  <a:outerShdw blurRad="50800" dist="38100" dir="2700000" algn="tl" rotWithShape="0">
                    <a:prstClr val="black">
                      <a:alpha val="40000"/>
                    </a:prstClr>
                  </a:outerShdw>
                </a:effectLst>
                <a:latin typeface="Adobe Caslon Pro" pitchFamily="18" charset="0"/>
                <a:ea typeface="Adobe Heiti Std R" pitchFamily="34" charset="-128"/>
                <a:cs typeface="Andalus" pitchFamily="18" charset="-78"/>
              </a:rPr>
              <a:t>Humanae Vitae </a:t>
            </a:r>
            <a:endParaRPr lang="en-US" sz="4000" b="1" dirty="0">
              <a:solidFill>
                <a:schemeClr val="bg1"/>
              </a:solidFill>
              <a:effectLst>
                <a:outerShdw blurRad="50800" dist="38100" dir="2700000" algn="tl" rotWithShape="0">
                  <a:prstClr val="black">
                    <a:alpha val="40000"/>
                  </a:prstClr>
                </a:outerShdw>
              </a:effectLst>
              <a:latin typeface="Adobe Caslon Pro" pitchFamily="18" charset="0"/>
              <a:ea typeface="Adobe Heiti Std R" pitchFamily="34" charset="-128"/>
              <a:cs typeface="Andalus" pitchFamily="18" charset="-78"/>
            </a:endParaRPr>
          </a:p>
        </p:txBody>
      </p:sp>
      <p:sp>
        <p:nvSpPr>
          <p:cNvPr id="3" name="Subtitle 2"/>
          <p:cNvSpPr>
            <a:spLocks noGrp="1"/>
          </p:cNvSpPr>
          <p:nvPr>
            <p:ph type="subTitle" idx="1"/>
          </p:nvPr>
        </p:nvSpPr>
        <p:spPr>
          <a:xfrm>
            <a:off x="2819400" y="1828800"/>
            <a:ext cx="4876800" cy="762000"/>
          </a:xfrm>
        </p:spPr>
        <p:txBody>
          <a:bodyPr rtlCol="0">
            <a:normAutofit lnSpcReduction="10000"/>
          </a:bodyPr>
          <a:lstStyle/>
          <a:p>
            <a:pPr fontAlgn="auto">
              <a:spcAft>
                <a:spcPts val="0"/>
              </a:spcAft>
              <a:buFont typeface="Arial" pitchFamily="34" charset="0"/>
              <a:buNone/>
              <a:defRPr/>
            </a:pPr>
            <a:r>
              <a:rPr lang="en-US" sz="2400" b="1" dirty="0" smtClean="0">
                <a:solidFill>
                  <a:schemeClr val="tx1"/>
                </a:solidFill>
                <a:effectLst>
                  <a:outerShdw blurRad="50800" dist="38100" dir="2700000" algn="tl" rotWithShape="0">
                    <a:prstClr val="black">
                      <a:alpha val="40000"/>
                    </a:prstClr>
                  </a:outerShdw>
                </a:effectLst>
                <a:latin typeface="Adobe Caslon Pro" pitchFamily="18" charset="0"/>
                <a:ea typeface="Adobe Heiti Std R" pitchFamily="34" charset="-128"/>
                <a:cs typeface="Andalus" pitchFamily="18" charset="-78"/>
              </a:rPr>
              <a:t>Contraception and the Church’s Position </a:t>
            </a:r>
            <a:endParaRPr lang="en-US" sz="2400" b="1" dirty="0">
              <a:solidFill>
                <a:schemeClr val="tx1"/>
              </a:solidFill>
              <a:effectLst>
                <a:outerShdw blurRad="50800" dist="38100" dir="2700000" algn="tl" rotWithShape="0">
                  <a:prstClr val="black">
                    <a:alpha val="40000"/>
                  </a:prstClr>
                </a:outerShdw>
              </a:effectLst>
              <a:latin typeface="Adobe Caslon Pro" pitchFamily="18" charset="0"/>
              <a:ea typeface="Adobe Heiti Std R" pitchFamily="34" charset="-128"/>
              <a:cs typeface="Andalus" pitchFamily="18" charset="-78"/>
            </a:endParaRPr>
          </a:p>
        </p:txBody>
      </p:sp>
      <p:pic>
        <p:nvPicPr>
          <p:cNvPr id="4" name="Picture 3" descr="Type of Contraception the women.jpg"/>
          <p:cNvPicPr>
            <a:picLocks noChangeAspect="1"/>
          </p:cNvPicPr>
          <p:nvPr/>
        </p:nvPicPr>
        <p:blipFill>
          <a:blip r:embed="rId4" cstate="print"/>
          <a:stretch>
            <a:fillRect/>
          </a:stretch>
        </p:blipFill>
        <p:spPr>
          <a:xfrm>
            <a:off x="3048000" y="3276600"/>
            <a:ext cx="4686300" cy="281178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cSld>
  <p:clrMapOvr>
    <a:masterClrMapping/>
  </p:clrMapOvr>
  <p:transition>
    <p:sndAc>
      <p:stSnd>
        <p:snd r:embed="rId2" name="drumroll.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109456" y="304800"/>
            <a:ext cx="6120143" cy="609600"/>
          </a:xfrm>
        </p:spPr>
        <p:txBody>
          <a:bodyPr rtlCol="0">
            <a:normAutofit fontScale="90000"/>
          </a:bodyPr>
          <a:lstStyle/>
          <a:p>
            <a:pPr fontAlgn="auto">
              <a:spcAft>
                <a:spcPts val="0"/>
              </a:spcAft>
              <a:defRPr/>
            </a:pPr>
            <a:r>
              <a:rPr lang="en-US" sz="3600" dirty="0" smtClean="0">
                <a:effectLst>
                  <a:outerShdw blurRad="50800" dist="38100" dir="5400000" algn="t" rotWithShape="0">
                    <a:prstClr val="black">
                      <a:alpha val="40000"/>
                    </a:prstClr>
                  </a:outerShdw>
                </a:effectLst>
                <a:latin typeface="Adobe Heiti Std R" pitchFamily="34" charset="-128"/>
                <a:ea typeface="Adobe Heiti Std R" pitchFamily="34" charset="-128"/>
              </a:rPr>
              <a:t>Reaction to </a:t>
            </a:r>
            <a:r>
              <a:rPr lang="en-US" sz="3600" i="1" dirty="0" smtClean="0">
                <a:effectLst>
                  <a:outerShdw blurRad="50800" dist="38100" dir="5400000" algn="t" rotWithShape="0">
                    <a:prstClr val="black">
                      <a:alpha val="40000"/>
                    </a:prstClr>
                  </a:outerShdw>
                </a:effectLst>
                <a:latin typeface="Adobe Heiti Std R" pitchFamily="34" charset="-128"/>
                <a:ea typeface="Adobe Heiti Std R" pitchFamily="34" charset="-128"/>
              </a:rPr>
              <a:t>Humanae Vitae </a:t>
            </a:r>
            <a:r>
              <a:rPr lang="en-US" sz="3600" dirty="0" smtClean="0">
                <a:effectLst>
                  <a:outerShdw blurRad="50800" dist="38100" dir="5400000" algn="t" rotWithShape="0">
                    <a:prstClr val="black">
                      <a:alpha val="40000"/>
                    </a:prstClr>
                  </a:outerShdw>
                </a:effectLst>
                <a:latin typeface="Adobe Heiti Std R" pitchFamily="34" charset="-128"/>
                <a:ea typeface="Adobe Heiti Std R" pitchFamily="34" charset="-128"/>
              </a:rPr>
              <a:t>(1968)</a:t>
            </a:r>
            <a:endParaRPr lang="en-US" sz="3600" dirty="0">
              <a:effectLst>
                <a:outerShdw blurRad="50800" dist="38100" dir="5400000" algn="t" rotWithShape="0">
                  <a:prstClr val="black">
                    <a:alpha val="40000"/>
                  </a:prstClr>
                </a:outerShdw>
              </a:effectLst>
              <a:latin typeface="Adobe Heiti Std R" pitchFamily="34" charset="-128"/>
              <a:ea typeface="Adobe Heiti Std R" pitchFamily="34" charset="-128"/>
            </a:endParaRPr>
          </a:p>
        </p:txBody>
      </p:sp>
      <p:sp>
        <p:nvSpPr>
          <p:cNvPr id="4099" name="Content Placeholder 2"/>
          <p:cNvSpPr>
            <a:spLocks noGrp="1"/>
          </p:cNvSpPr>
          <p:nvPr>
            <p:ph idx="1"/>
          </p:nvPr>
        </p:nvSpPr>
        <p:spPr>
          <a:xfrm>
            <a:off x="2073244" y="1371600"/>
            <a:ext cx="6613556" cy="5105400"/>
          </a:xfrm>
        </p:spPr>
        <p:txBody>
          <a:bodyPr/>
          <a:lstStyle/>
          <a:p>
            <a:pPr lvl="1">
              <a:buNone/>
            </a:pPr>
            <a:r>
              <a:rPr lang="en-US" sz="1800" dirty="0" smtClean="0">
                <a:latin typeface="Gulim" pitchFamily="34" charset="-127"/>
                <a:ea typeface="Gulim" pitchFamily="34" charset="-127"/>
              </a:rPr>
              <a:t>Negative.   Even though Bishops and the teaching authority of the Church accepted the Church’s official position, many decided to accentuate the unconditional love of God, freedom of conscience, and varying culpability of using artificial contraception.   </a:t>
            </a:r>
          </a:p>
          <a:p>
            <a:pPr lvl="1">
              <a:buNone/>
            </a:pPr>
            <a:r>
              <a:rPr lang="en-US" sz="1800" dirty="0" smtClean="0">
                <a:latin typeface="Gulim" pitchFamily="34" charset="-127"/>
                <a:ea typeface="Gulim" pitchFamily="34" charset="-127"/>
              </a:rPr>
              <a:t>Blessed Pope John Paul II, in his Theology of the Body (1979-1984), further expanded and added a comprehensive, ‘adequate’ anthropology to the Church’s official teaching principally by using the language of GIFT.</a:t>
            </a:r>
          </a:p>
          <a:p>
            <a:pPr lvl="1">
              <a:buNone/>
            </a:pPr>
            <a:r>
              <a:rPr lang="en-US" sz="1800" dirty="0" smtClean="0">
                <a:latin typeface="Gulim" pitchFamily="34" charset="-127"/>
                <a:ea typeface="Gulim" pitchFamily="34" charset="-127"/>
              </a:rPr>
              <a:t>	I.e., Our sexuality is a gift from God; we give ourselves to others and receive their entire person by fully recognizing and respecting God’s gifts of unity and procreation via the conjugal act.      </a:t>
            </a:r>
          </a:p>
        </p:txBody>
      </p:sp>
      <p:pic>
        <p:nvPicPr>
          <p:cNvPr id="4" name="Picture 3" descr="url.jpeg"/>
          <p:cNvPicPr>
            <a:picLocks noChangeAspect="1"/>
          </p:cNvPicPr>
          <p:nvPr/>
        </p:nvPicPr>
        <p:blipFill>
          <a:blip r:embed="rId3" cstate="print"/>
          <a:stretch>
            <a:fillRect/>
          </a:stretch>
        </p:blipFill>
        <p:spPr>
          <a:xfrm>
            <a:off x="0" y="2590800"/>
            <a:ext cx="2290046" cy="1524000"/>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10600" cy="609600"/>
          </a:xfrm>
        </p:spPr>
        <p:txBody>
          <a:bodyPr rtlCol="0">
            <a:normAutofit fontScale="90000"/>
          </a:bodyPr>
          <a:lstStyle/>
          <a:p>
            <a:pPr fontAlgn="auto">
              <a:spcAft>
                <a:spcPts val="0"/>
              </a:spcAft>
              <a:defRPr/>
            </a:pPr>
            <a:r>
              <a:rPr lang="en-US" dirty="0" smtClean="0">
                <a:latin typeface="Adobe Caslon Pro" pitchFamily="18" charset="0"/>
                <a:cs typeface="Adobe Arabic" pitchFamily="18" charset="-78"/>
              </a:rPr>
              <a:t>Here be the Deal-y-o</a:t>
            </a:r>
            <a:endParaRPr lang="en-US" dirty="0">
              <a:latin typeface="Adobe Caslon Pro" pitchFamily="18" charset="0"/>
              <a:cs typeface="Adobe Arabic" pitchFamily="18" charset="-78"/>
            </a:endParaRPr>
          </a:p>
        </p:txBody>
      </p:sp>
      <p:sp>
        <p:nvSpPr>
          <p:cNvPr id="5123" name="Content Placeholder 2"/>
          <p:cNvSpPr>
            <a:spLocks noGrp="1"/>
          </p:cNvSpPr>
          <p:nvPr>
            <p:ph idx="1"/>
          </p:nvPr>
        </p:nvSpPr>
        <p:spPr>
          <a:xfrm>
            <a:off x="2057400" y="914401"/>
            <a:ext cx="6649770" cy="4038600"/>
          </a:xfrm>
        </p:spPr>
        <p:txBody>
          <a:bodyPr/>
          <a:lstStyle/>
          <a:p>
            <a:r>
              <a:rPr lang="en-US" sz="2400" dirty="0" smtClean="0">
                <a:solidFill>
                  <a:srgbClr val="000000"/>
                </a:solidFill>
                <a:latin typeface="Adobe Caslon Pro" pitchFamily="18" charset="0"/>
              </a:rPr>
              <a:t>LIFE! To say “Yes!” is to leave open the </a:t>
            </a:r>
            <a:r>
              <a:rPr lang="en-US" sz="2400" i="1" dirty="0" smtClean="0">
                <a:solidFill>
                  <a:srgbClr val="000000"/>
                </a:solidFill>
                <a:latin typeface="Adobe Caslon Pro" pitchFamily="18" charset="0"/>
              </a:rPr>
              <a:t>possibility</a:t>
            </a:r>
            <a:r>
              <a:rPr lang="en-US" sz="2400" dirty="0" smtClean="0">
                <a:solidFill>
                  <a:srgbClr val="000000"/>
                </a:solidFill>
                <a:latin typeface="Adobe Caslon Pro" pitchFamily="18" charset="0"/>
              </a:rPr>
              <a:t> of life each time you have sex with your spouse. </a:t>
            </a:r>
          </a:p>
          <a:p>
            <a:pPr lvl="1"/>
            <a:r>
              <a:rPr lang="en-US" sz="2000" dirty="0" smtClean="0">
                <a:solidFill>
                  <a:srgbClr val="000000"/>
                </a:solidFill>
                <a:latin typeface="Adobe Caslon Pro" pitchFamily="18" charset="0"/>
              </a:rPr>
              <a:t>Using condoms, pills, other devices is tantamount to an unequivocal “no” to life.   </a:t>
            </a:r>
          </a:p>
          <a:p>
            <a:r>
              <a:rPr lang="en-US" sz="2400" dirty="0" smtClean="0">
                <a:solidFill>
                  <a:srgbClr val="000000"/>
                </a:solidFill>
                <a:latin typeface="Adobe Caslon Pro" pitchFamily="18" charset="0"/>
              </a:rPr>
              <a:t>However, those who use artificial contraception are not divorced from the Church's unflagging care and love but are encouraged to more fully understand their motives behind their  free reproductive choices.  </a:t>
            </a:r>
          </a:p>
        </p:txBody>
      </p:sp>
      <p:pic>
        <p:nvPicPr>
          <p:cNvPr id="4" name="Picture 3" descr="life.jpg"/>
          <p:cNvPicPr>
            <a:picLocks noChangeAspect="1"/>
          </p:cNvPicPr>
          <p:nvPr/>
        </p:nvPicPr>
        <p:blipFill>
          <a:blip r:embed="rId3" cstate="print"/>
          <a:stretch>
            <a:fillRect/>
          </a:stretch>
        </p:blipFill>
        <p:spPr>
          <a:xfrm>
            <a:off x="304800" y="5105400"/>
            <a:ext cx="8572500" cy="1466850"/>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109456" y="304800"/>
            <a:ext cx="6120143" cy="609600"/>
          </a:xfrm>
        </p:spPr>
        <p:txBody>
          <a:bodyPr rtlCol="0">
            <a:normAutofit fontScale="90000"/>
          </a:bodyPr>
          <a:lstStyle/>
          <a:p>
            <a:pPr fontAlgn="auto">
              <a:spcAft>
                <a:spcPts val="0"/>
              </a:spcAft>
              <a:defRPr/>
            </a:pPr>
            <a:r>
              <a:rPr lang="en-US" sz="3600" dirty="0" smtClean="0">
                <a:effectLst>
                  <a:outerShdw blurRad="50800" dist="38100" dir="5400000" algn="t" rotWithShape="0">
                    <a:prstClr val="black">
                      <a:alpha val="40000"/>
                    </a:prstClr>
                  </a:outerShdw>
                </a:effectLst>
                <a:latin typeface="Adobe Heiti Std R" pitchFamily="34" charset="-128"/>
                <a:ea typeface="Adobe Heiti Std R" pitchFamily="34" charset="-128"/>
              </a:rPr>
              <a:t>Contraception 	</a:t>
            </a:r>
            <a:endParaRPr lang="en-US" sz="3600" dirty="0">
              <a:effectLst>
                <a:outerShdw blurRad="50800" dist="38100" dir="5400000" algn="t" rotWithShape="0">
                  <a:prstClr val="black">
                    <a:alpha val="40000"/>
                  </a:prstClr>
                </a:outerShdw>
              </a:effectLst>
              <a:latin typeface="Adobe Heiti Std R" pitchFamily="34" charset="-128"/>
              <a:ea typeface="Adobe Heiti Std R" pitchFamily="34" charset="-128"/>
            </a:endParaRPr>
          </a:p>
        </p:txBody>
      </p:sp>
      <p:sp>
        <p:nvSpPr>
          <p:cNvPr id="4099" name="Content Placeholder 2"/>
          <p:cNvSpPr>
            <a:spLocks noGrp="1"/>
          </p:cNvSpPr>
          <p:nvPr>
            <p:ph idx="1"/>
          </p:nvPr>
        </p:nvSpPr>
        <p:spPr>
          <a:xfrm>
            <a:off x="2073244" y="1371600"/>
            <a:ext cx="6613556" cy="5105400"/>
          </a:xfrm>
        </p:spPr>
        <p:txBody>
          <a:bodyPr/>
          <a:lstStyle/>
          <a:p>
            <a:r>
              <a:rPr lang="en-US" sz="2400" dirty="0" smtClean="0">
                <a:latin typeface="Gulim" pitchFamily="34" charset="-127"/>
                <a:ea typeface="Gulim" pitchFamily="34" charset="-127"/>
              </a:rPr>
              <a:t>In order to understand the Church’s teaching on contraception, as taught in </a:t>
            </a:r>
            <a:r>
              <a:rPr lang="en-US" sz="2400" i="1" dirty="0" smtClean="0">
                <a:latin typeface="Gulim" pitchFamily="34" charset="-127"/>
                <a:ea typeface="Gulim" pitchFamily="34" charset="-127"/>
              </a:rPr>
              <a:t>Humanae Vitae</a:t>
            </a:r>
            <a:r>
              <a:rPr lang="en-US" sz="2400" dirty="0" smtClean="0">
                <a:latin typeface="Gulim" pitchFamily="34" charset="-127"/>
                <a:ea typeface="Gulim" pitchFamily="34" charset="-127"/>
              </a:rPr>
              <a:t>  (1968), Latin for ‘of Human Life,’ one must understand the Church’s teaching on marriage.  </a:t>
            </a:r>
          </a:p>
          <a:p>
            <a:r>
              <a:rPr lang="en-US" sz="2400" dirty="0" smtClean="0">
                <a:latin typeface="Gulim" pitchFamily="34" charset="-127"/>
                <a:ea typeface="Gulim" pitchFamily="34" charset="-127"/>
              </a:rPr>
              <a:t>“Marriage was instituted by God as a lifetime community of man and woman who give themselves totally”; “Marriage must reflect not only love but also fruitfulness”, just as Christ remained true, faithful, and fruitful to His Church through the Holy Spirit (p.98).    </a:t>
            </a:r>
            <a:r>
              <a:rPr lang="en-US" sz="2400" i="1" dirty="0" smtClean="0">
                <a:latin typeface="Gulim" pitchFamily="34" charset="-127"/>
                <a:ea typeface="Gulim" pitchFamily="34" charset="-127"/>
              </a:rPr>
              <a:t> </a:t>
            </a:r>
            <a:r>
              <a:rPr lang="en-US" sz="2400" dirty="0" smtClean="0">
                <a:latin typeface="Gulim" pitchFamily="34" charset="-127"/>
                <a:ea typeface="Gulim" pitchFamily="34" charset="-127"/>
              </a:rPr>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109456" y="304800"/>
            <a:ext cx="6120143" cy="609600"/>
          </a:xfrm>
        </p:spPr>
        <p:txBody>
          <a:bodyPr rtlCol="0">
            <a:normAutofit fontScale="90000"/>
          </a:bodyPr>
          <a:lstStyle/>
          <a:p>
            <a:pPr fontAlgn="auto">
              <a:spcAft>
                <a:spcPts val="0"/>
              </a:spcAft>
              <a:defRPr/>
            </a:pPr>
            <a:r>
              <a:rPr lang="en-US" sz="3600" dirty="0" smtClean="0">
                <a:effectLst>
                  <a:outerShdw blurRad="50800" dist="38100" dir="5400000" algn="t" rotWithShape="0">
                    <a:prstClr val="black">
                      <a:alpha val="40000"/>
                    </a:prstClr>
                  </a:outerShdw>
                </a:effectLst>
                <a:latin typeface="Adobe Heiti Std R" pitchFamily="34" charset="-128"/>
                <a:ea typeface="Adobe Heiti Std R" pitchFamily="34" charset="-128"/>
              </a:rPr>
              <a:t>Love-Giving and Life-Giving </a:t>
            </a:r>
            <a:endParaRPr lang="en-US" sz="3600" dirty="0">
              <a:effectLst>
                <a:outerShdw blurRad="50800" dist="38100" dir="5400000" algn="t" rotWithShape="0">
                  <a:prstClr val="black">
                    <a:alpha val="40000"/>
                  </a:prstClr>
                </a:outerShdw>
              </a:effectLst>
              <a:latin typeface="Adobe Heiti Std R" pitchFamily="34" charset="-128"/>
              <a:ea typeface="Adobe Heiti Std R" pitchFamily="34" charset="-128"/>
            </a:endParaRPr>
          </a:p>
        </p:txBody>
      </p:sp>
      <p:sp>
        <p:nvSpPr>
          <p:cNvPr id="4099" name="Content Placeholder 2"/>
          <p:cNvSpPr>
            <a:spLocks noGrp="1"/>
          </p:cNvSpPr>
          <p:nvPr>
            <p:ph idx="1"/>
          </p:nvPr>
        </p:nvSpPr>
        <p:spPr>
          <a:xfrm>
            <a:off x="2133600" y="1066800"/>
            <a:ext cx="6553200" cy="5410200"/>
          </a:xfrm>
        </p:spPr>
        <p:txBody>
          <a:bodyPr/>
          <a:lstStyle/>
          <a:p>
            <a:r>
              <a:rPr lang="en-US" sz="2400" dirty="0" smtClean="0">
                <a:latin typeface="Gulim" pitchFamily="34" charset="-127"/>
                <a:ea typeface="Gulim" pitchFamily="34" charset="-127"/>
              </a:rPr>
              <a:t>The love between a husband and a wife is fully expressed or consummated through sexual intimacy.</a:t>
            </a:r>
          </a:p>
          <a:p>
            <a:r>
              <a:rPr lang="en-US" sz="2400" dirty="0" smtClean="0">
                <a:latin typeface="Gulim" pitchFamily="34" charset="-127"/>
                <a:ea typeface="Gulim" pitchFamily="34" charset="-127"/>
              </a:rPr>
              <a:t>Sexual intimacy indicates a communion of persons who care for and work toward the betterment of the other spouse; think AGAPE. </a:t>
            </a:r>
          </a:p>
          <a:p>
            <a:r>
              <a:rPr lang="en-US" sz="2400" dirty="0" smtClean="0">
                <a:latin typeface="Gulim" pitchFamily="34" charset="-127"/>
                <a:ea typeface="Gulim" pitchFamily="34" charset="-127"/>
              </a:rPr>
              <a:t>Hence, the sexual act is both love-giving and life-giving.  Love-giving since both spouses mutually share their deep and abiding love for one another through sex, and life-giving because the sexual act is intrinsically oriented toward new life.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133600" y="304800"/>
            <a:ext cx="6120143" cy="609600"/>
          </a:xfrm>
        </p:spPr>
        <p:txBody>
          <a:bodyPr rtlCol="0">
            <a:normAutofit fontScale="90000"/>
          </a:bodyPr>
          <a:lstStyle/>
          <a:p>
            <a:pPr fontAlgn="auto">
              <a:spcAft>
                <a:spcPts val="0"/>
              </a:spcAft>
              <a:defRPr/>
            </a:pPr>
            <a:r>
              <a:rPr lang="en-US" sz="3600" dirty="0" smtClean="0">
                <a:effectLst>
                  <a:outerShdw blurRad="50800" dist="38100" dir="5400000" algn="t" rotWithShape="0">
                    <a:prstClr val="black">
                      <a:alpha val="40000"/>
                    </a:prstClr>
                  </a:outerShdw>
                </a:effectLst>
                <a:latin typeface="Adobe Heiti Std R" pitchFamily="34" charset="-128"/>
                <a:ea typeface="Adobe Heiti Std R" pitchFamily="34" charset="-128"/>
              </a:rPr>
              <a:t>Natural vs. Artificial Contraception</a:t>
            </a:r>
            <a:endParaRPr lang="en-US" sz="3600" dirty="0">
              <a:effectLst>
                <a:outerShdw blurRad="50800" dist="38100" dir="5400000" algn="t" rotWithShape="0">
                  <a:prstClr val="black">
                    <a:alpha val="40000"/>
                  </a:prstClr>
                </a:outerShdw>
              </a:effectLst>
              <a:latin typeface="Adobe Heiti Std R" pitchFamily="34" charset="-128"/>
              <a:ea typeface="Adobe Heiti Std R" pitchFamily="34" charset="-128"/>
            </a:endParaRPr>
          </a:p>
        </p:txBody>
      </p:sp>
      <p:sp>
        <p:nvSpPr>
          <p:cNvPr id="4099" name="Content Placeholder 2"/>
          <p:cNvSpPr>
            <a:spLocks noGrp="1"/>
          </p:cNvSpPr>
          <p:nvPr>
            <p:ph idx="1"/>
          </p:nvPr>
        </p:nvSpPr>
        <p:spPr>
          <a:xfrm>
            <a:off x="2073244" y="1371600"/>
            <a:ext cx="6613556" cy="5105400"/>
          </a:xfrm>
        </p:spPr>
        <p:txBody>
          <a:bodyPr/>
          <a:lstStyle/>
          <a:p>
            <a:r>
              <a:rPr lang="en-US" sz="2400" dirty="0" smtClean="0">
                <a:latin typeface="Gulim" pitchFamily="34" charset="-127"/>
                <a:ea typeface="Gulim" pitchFamily="34" charset="-127"/>
              </a:rPr>
              <a:t>Natural contraception refers to ‘responsible parenthood’ in which the spouses time or space their children due to economic or practical concerns based upon the biological rhythms of the woman's menstrual cycle, aka, NFP. </a:t>
            </a:r>
          </a:p>
          <a:p>
            <a:r>
              <a:rPr lang="en-US" sz="2400" dirty="0" smtClean="0">
                <a:latin typeface="Gulim" pitchFamily="34" charset="-127"/>
                <a:ea typeface="Gulim" pitchFamily="34" charset="-127"/>
              </a:rPr>
              <a:t>Artificial contraception refers to the intentional (willful) and knowledgeable (intellectual) contravening of the natural, biological processes inherent in the sexual act, either through medications, or external prophylactics.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109456" y="304800"/>
            <a:ext cx="6120143" cy="609600"/>
          </a:xfrm>
        </p:spPr>
        <p:txBody>
          <a:bodyPr rtlCol="0">
            <a:normAutofit fontScale="90000"/>
          </a:bodyPr>
          <a:lstStyle/>
          <a:p>
            <a:pPr fontAlgn="auto">
              <a:spcAft>
                <a:spcPts val="0"/>
              </a:spcAft>
              <a:defRPr/>
            </a:pPr>
            <a:r>
              <a:rPr lang="en-US" sz="3600" dirty="0" smtClean="0">
                <a:effectLst>
                  <a:outerShdw blurRad="50800" dist="38100" dir="5400000" algn="t" rotWithShape="0">
                    <a:prstClr val="black">
                      <a:alpha val="40000"/>
                    </a:prstClr>
                  </a:outerShdw>
                </a:effectLst>
                <a:latin typeface="Adobe Heiti Std R" pitchFamily="34" charset="-128"/>
                <a:ea typeface="Adobe Heiti Std R" pitchFamily="34" charset="-128"/>
              </a:rPr>
              <a:t>Natural vs. Artificial Contraception</a:t>
            </a:r>
            <a:endParaRPr lang="en-US" sz="3600" dirty="0">
              <a:effectLst>
                <a:outerShdw blurRad="50800" dist="38100" dir="5400000" algn="t" rotWithShape="0">
                  <a:prstClr val="black">
                    <a:alpha val="40000"/>
                  </a:prstClr>
                </a:outerShdw>
              </a:effectLst>
              <a:latin typeface="Adobe Heiti Std R" pitchFamily="34" charset="-128"/>
              <a:ea typeface="Adobe Heiti Std R" pitchFamily="34" charset="-128"/>
            </a:endParaRPr>
          </a:p>
        </p:txBody>
      </p:sp>
      <p:sp>
        <p:nvSpPr>
          <p:cNvPr id="4099" name="Content Placeholder 2"/>
          <p:cNvSpPr>
            <a:spLocks noGrp="1"/>
          </p:cNvSpPr>
          <p:nvPr>
            <p:ph idx="1"/>
          </p:nvPr>
        </p:nvSpPr>
        <p:spPr>
          <a:xfrm>
            <a:off x="2133600" y="1066800"/>
            <a:ext cx="6629400" cy="5181600"/>
          </a:xfrm>
        </p:spPr>
        <p:txBody>
          <a:bodyPr/>
          <a:lstStyle/>
          <a:p>
            <a:r>
              <a:rPr lang="en-US" sz="2200" dirty="0" smtClean="0">
                <a:latin typeface="Gulim" pitchFamily="34" charset="-127"/>
                <a:ea typeface="Gulim" pitchFamily="34" charset="-127"/>
              </a:rPr>
              <a:t>Both natural and artificial means of contraception achieve the same end, yes? </a:t>
            </a:r>
          </a:p>
          <a:p>
            <a:pPr lvl="1"/>
            <a:r>
              <a:rPr lang="en-US" sz="2200" dirty="0" smtClean="0">
                <a:latin typeface="Gulim" pitchFamily="34" charset="-127"/>
                <a:ea typeface="Gulim" pitchFamily="34" charset="-127"/>
              </a:rPr>
              <a:t>Yes.  </a:t>
            </a:r>
          </a:p>
          <a:p>
            <a:r>
              <a:rPr lang="en-US" sz="2200" dirty="0" smtClean="0">
                <a:latin typeface="Gulim" pitchFamily="34" charset="-127"/>
                <a:ea typeface="Gulim" pitchFamily="34" charset="-127"/>
              </a:rPr>
              <a:t>Therefore, both natural and artificial contraception are both morally permissible, yes?</a:t>
            </a:r>
          </a:p>
          <a:p>
            <a:pPr lvl="1"/>
            <a:r>
              <a:rPr lang="en-US" sz="2200" dirty="0" smtClean="0">
                <a:latin typeface="Gulim" pitchFamily="34" charset="-127"/>
                <a:ea typeface="Gulim" pitchFamily="34" charset="-127"/>
              </a:rPr>
              <a:t>No, sorry.  </a:t>
            </a:r>
          </a:p>
          <a:p>
            <a:r>
              <a:rPr lang="en-US" sz="2200" dirty="0" smtClean="0">
                <a:latin typeface="Gulim" pitchFamily="34" charset="-127"/>
                <a:ea typeface="Gulim" pitchFamily="34" charset="-127"/>
              </a:rPr>
              <a:t>Well….why?  After all, if the ends are the same, what do the actions (means) which produced the effects matter in the grand scheme of things?</a:t>
            </a:r>
          </a:p>
          <a:p>
            <a:r>
              <a:rPr lang="en-US" sz="2200" dirty="0" smtClean="0">
                <a:latin typeface="Gulim" pitchFamily="34" charset="-127"/>
                <a:ea typeface="Gulim" pitchFamily="34" charset="-127"/>
              </a:rPr>
              <a:t>Because one indicates or tangibly and symbolically shows that love and life are inextricably related in marriage while the other does not.  One says “Yes!” to life; the other says “No!”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109456" y="304800"/>
            <a:ext cx="6120143" cy="609600"/>
          </a:xfrm>
        </p:spPr>
        <p:txBody>
          <a:bodyPr rtlCol="0">
            <a:normAutofit fontScale="90000"/>
          </a:bodyPr>
          <a:lstStyle/>
          <a:p>
            <a:pPr fontAlgn="auto">
              <a:spcAft>
                <a:spcPts val="0"/>
              </a:spcAft>
              <a:defRPr/>
            </a:pPr>
            <a:r>
              <a:rPr lang="en-US" sz="3600" dirty="0" smtClean="0">
                <a:effectLst>
                  <a:outerShdw blurRad="50800" dist="38100" dir="5400000" algn="t" rotWithShape="0">
                    <a:prstClr val="black">
                      <a:alpha val="40000"/>
                    </a:prstClr>
                  </a:outerShdw>
                </a:effectLst>
                <a:latin typeface="Adobe Heiti Std R" pitchFamily="34" charset="-128"/>
                <a:ea typeface="Adobe Heiti Std R" pitchFamily="34" charset="-128"/>
              </a:rPr>
              <a:t>And this is why…</a:t>
            </a:r>
            <a:endParaRPr lang="en-US" sz="3600" dirty="0">
              <a:effectLst>
                <a:outerShdw blurRad="50800" dist="38100" dir="5400000" algn="t" rotWithShape="0">
                  <a:prstClr val="black">
                    <a:alpha val="40000"/>
                  </a:prstClr>
                </a:outerShdw>
              </a:effectLst>
              <a:latin typeface="Adobe Heiti Std R" pitchFamily="34" charset="-128"/>
              <a:ea typeface="Adobe Heiti Std R" pitchFamily="34" charset="-128"/>
            </a:endParaRPr>
          </a:p>
        </p:txBody>
      </p:sp>
      <p:sp>
        <p:nvSpPr>
          <p:cNvPr id="4099" name="Content Placeholder 2"/>
          <p:cNvSpPr>
            <a:spLocks noGrp="1"/>
          </p:cNvSpPr>
          <p:nvPr>
            <p:ph idx="1"/>
          </p:nvPr>
        </p:nvSpPr>
        <p:spPr>
          <a:xfrm>
            <a:off x="2133600" y="990600"/>
            <a:ext cx="6553200" cy="5486400"/>
          </a:xfrm>
        </p:spPr>
        <p:txBody>
          <a:bodyPr/>
          <a:lstStyle/>
          <a:p>
            <a:r>
              <a:rPr lang="en-US" sz="2400" dirty="0" smtClean="0">
                <a:latin typeface="Gulim" pitchFamily="34" charset="-127"/>
                <a:ea typeface="Gulim" pitchFamily="34" charset="-127"/>
              </a:rPr>
              <a:t>Pope Paul VI, contrary to the council of theologians et. al., took the minority opinion and reaffirmed the following:</a:t>
            </a:r>
          </a:p>
          <a:p>
            <a:pPr lvl="1"/>
            <a:r>
              <a:rPr lang="en-US" sz="2000" dirty="0" smtClean="0">
                <a:latin typeface="Gulim" pitchFamily="34" charset="-127"/>
                <a:ea typeface="Gulim" pitchFamily="34" charset="-127"/>
              </a:rPr>
              <a:t>Pope Pius XI’s teaching concerning the inviolability of the procreative act in </a:t>
            </a:r>
            <a:r>
              <a:rPr lang="en-US" sz="2000" i="1" dirty="0" err="1" smtClean="0">
                <a:latin typeface="Gulim" pitchFamily="34" charset="-127"/>
                <a:ea typeface="Gulim" pitchFamily="34" charset="-127"/>
              </a:rPr>
              <a:t>Casti</a:t>
            </a:r>
            <a:r>
              <a:rPr lang="en-US" sz="2000" i="1" dirty="0" smtClean="0">
                <a:latin typeface="Gulim" pitchFamily="34" charset="-127"/>
                <a:ea typeface="Gulim" pitchFamily="34" charset="-127"/>
              </a:rPr>
              <a:t> </a:t>
            </a:r>
            <a:r>
              <a:rPr lang="en-US" sz="2000" i="1" dirty="0" err="1" smtClean="0">
                <a:latin typeface="Gulim" pitchFamily="34" charset="-127"/>
                <a:ea typeface="Gulim" pitchFamily="34" charset="-127"/>
              </a:rPr>
              <a:t>Connubi</a:t>
            </a:r>
            <a:r>
              <a:rPr lang="en-US" sz="2000" i="1" dirty="0" smtClean="0">
                <a:latin typeface="Gulim" pitchFamily="34" charset="-127"/>
                <a:ea typeface="Gulim" pitchFamily="34" charset="-127"/>
              </a:rPr>
              <a:t> </a:t>
            </a:r>
            <a:r>
              <a:rPr lang="en-US" sz="2000" dirty="0" smtClean="0">
                <a:latin typeface="Gulim" pitchFamily="34" charset="-127"/>
                <a:ea typeface="Gulim" pitchFamily="34" charset="-127"/>
              </a:rPr>
              <a:t>(1930).</a:t>
            </a:r>
          </a:p>
          <a:p>
            <a:pPr lvl="1"/>
            <a:r>
              <a:rPr lang="en-US" sz="2000" dirty="0" err="1" smtClean="0">
                <a:latin typeface="Gulim" pitchFamily="34" charset="-127"/>
                <a:ea typeface="Gulim" pitchFamily="34" charset="-127"/>
              </a:rPr>
              <a:t>Magisterium’s</a:t>
            </a:r>
            <a:r>
              <a:rPr lang="en-US" sz="2000" dirty="0" smtClean="0">
                <a:latin typeface="Gulim" pitchFamily="34" charset="-127"/>
                <a:ea typeface="Gulim" pitchFamily="34" charset="-127"/>
              </a:rPr>
              <a:t> infallibility in matters of morality, therefore indicating ultimate authority in adjudicating such matters; trustworthiness. </a:t>
            </a:r>
          </a:p>
          <a:p>
            <a:pPr lvl="1"/>
            <a:r>
              <a:rPr lang="en-US" sz="2000" dirty="0" smtClean="0">
                <a:latin typeface="Gulim" pitchFamily="34" charset="-127"/>
                <a:ea typeface="Gulim" pitchFamily="34" charset="-127"/>
              </a:rPr>
              <a:t>Reasonable analysis of conjugal act shows quite clearly a procreative dimension, naturally speaking, and cannot be divorced from the Church’s natural theology. </a:t>
            </a:r>
          </a:p>
          <a:p>
            <a:pPr lvl="1"/>
            <a:r>
              <a:rPr lang="en-US" sz="2000" dirty="0" smtClean="0">
                <a:latin typeface="Gulim" pitchFamily="34" charset="-127"/>
                <a:ea typeface="Gulim" pitchFamily="34" charset="-127"/>
              </a:rPr>
              <a:t>In other words, Pope Paul VI reaffirmed the Church’s ‘official position’.     </a:t>
            </a:r>
          </a:p>
          <a:p>
            <a:pPr lvl="2">
              <a:buNone/>
            </a:pPr>
            <a:endParaRPr lang="en-US" sz="1600" dirty="0" smtClean="0">
              <a:latin typeface="Gulim" pitchFamily="34" charset="-127"/>
              <a:ea typeface="Gulim" pitchFamily="34" charset="-127"/>
            </a:endParaRPr>
          </a:p>
        </p:txBody>
      </p:sp>
      <p:pic>
        <p:nvPicPr>
          <p:cNvPr id="6" name="Picture 5" descr="3.jpeg"/>
          <p:cNvPicPr>
            <a:picLocks noChangeAspect="1"/>
          </p:cNvPicPr>
          <p:nvPr/>
        </p:nvPicPr>
        <p:blipFill>
          <a:blip r:embed="rId4" cstate="print"/>
          <a:stretch>
            <a:fillRect/>
          </a:stretch>
        </p:blipFill>
        <p:spPr>
          <a:xfrm>
            <a:off x="228600" y="1219200"/>
            <a:ext cx="1905000" cy="2857500"/>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cSld>
  <p:clrMapOvr>
    <a:masterClrMapping/>
  </p:clrMapOvr>
  <p:transition>
    <p:fade thruBlk="1"/>
    <p:sndAc>
      <p:stSnd>
        <p:snd r:embed="rId2" name="bomb.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anim calcmode="lin" valueType="num">
                                      <p:cBhvr additive="base">
                                        <p:cTn id="11"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099">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anim calcmode="lin" valueType="num">
                                      <p:cBhvr additive="base">
                                        <p:cTn id="15"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099">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anim calcmode="lin" valueType="num">
                                      <p:cBhvr additive="base">
                                        <p:cTn id="19" dur="500" fill="hold"/>
                                        <p:tgtEl>
                                          <p:spTgt spid="409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4099">
                                            <p:txEl>
                                              <p:pRg st="4" end="4"/>
                                            </p:txEl>
                                          </p:spTgt>
                                        </p:tgtEl>
                                        <p:attrNameLst>
                                          <p:attrName>style.visibility</p:attrName>
                                        </p:attrNameLst>
                                      </p:cBhvr>
                                      <p:to>
                                        <p:strVal val="visible"/>
                                      </p:to>
                                    </p:set>
                                    <p:anim calcmode="lin" valueType="num">
                                      <p:cBhvr additive="base">
                                        <p:cTn id="23" dur="500" fill="hold"/>
                                        <p:tgtEl>
                                          <p:spTgt spid="4099">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09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109456" y="304800"/>
            <a:ext cx="6120143" cy="609600"/>
          </a:xfrm>
        </p:spPr>
        <p:txBody>
          <a:bodyPr rtlCol="0">
            <a:normAutofit fontScale="90000"/>
          </a:bodyPr>
          <a:lstStyle/>
          <a:p>
            <a:pPr fontAlgn="auto">
              <a:spcAft>
                <a:spcPts val="0"/>
              </a:spcAft>
              <a:defRPr/>
            </a:pPr>
            <a:r>
              <a:rPr lang="en-US" sz="3600" dirty="0" smtClean="0">
                <a:effectLst>
                  <a:outerShdw blurRad="50800" dist="38100" dir="5400000" algn="t" rotWithShape="0">
                    <a:prstClr val="black">
                      <a:alpha val="40000"/>
                    </a:prstClr>
                  </a:outerShdw>
                </a:effectLst>
                <a:latin typeface="Adobe Heiti Std R" pitchFamily="34" charset="-128"/>
                <a:ea typeface="Adobe Heiti Std R" pitchFamily="34" charset="-128"/>
              </a:rPr>
              <a:t>Contrariwise </a:t>
            </a:r>
            <a:endParaRPr lang="en-US" sz="3600" dirty="0">
              <a:effectLst>
                <a:outerShdw blurRad="50800" dist="38100" dir="5400000" algn="t" rotWithShape="0">
                  <a:prstClr val="black">
                    <a:alpha val="40000"/>
                  </a:prstClr>
                </a:outerShdw>
              </a:effectLst>
              <a:latin typeface="Adobe Heiti Std R" pitchFamily="34" charset="-128"/>
              <a:ea typeface="Adobe Heiti Std R" pitchFamily="34" charset="-128"/>
            </a:endParaRPr>
          </a:p>
        </p:txBody>
      </p:sp>
      <p:sp>
        <p:nvSpPr>
          <p:cNvPr id="4099" name="Content Placeholder 2"/>
          <p:cNvSpPr>
            <a:spLocks noGrp="1"/>
          </p:cNvSpPr>
          <p:nvPr>
            <p:ph idx="1"/>
          </p:nvPr>
        </p:nvSpPr>
        <p:spPr>
          <a:xfrm>
            <a:off x="2073244" y="1371600"/>
            <a:ext cx="6613556" cy="5105400"/>
          </a:xfrm>
        </p:spPr>
        <p:txBody>
          <a:bodyPr/>
          <a:lstStyle/>
          <a:p>
            <a:r>
              <a:rPr lang="en-US" sz="2400" dirty="0" smtClean="0"/>
              <a:t>The ‘majority’ opinion, i.e., the majority of the Pope’s inquiry council and lay Catholic faithful affirmed the use of artificial contraceptives by arguing the following: </a:t>
            </a:r>
          </a:p>
          <a:p>
            <a:pPr lvl="1"/>
            <a:r>
              <a:rPr lang="en-US" sz="2400" dirty="0" smtClean="0"/>
              <a:t>Evolving moral conceptions.  E.g., Early Church fathers justified sex in marriage  only as a means to procreate; later, this evolved to include </a:t>
            </a:r>
            <a:r>
              <a:rPr lang="en-US" sz="2400" dirty="0" err="1" smtClean="0"/>
              <a:t>unitive</a:t>
            </a:r>
            <a:r>
              <a:rPr lang="en-US" sz="2400" dirty="0" smtClean="0"/>
              <a:t>/enjoyment of sex (as in the case of sterile women), and later evolved into  a recognition that procreative value  of sex is not solely tied to each individual act of intercourse.  </a:t>
            </a:r>
          </a:p>
          <a:p>
            <a:pPr lvl="2"/>
            <a:r>
              <a:rPr lang="en-US" dirty="0" smtClean="0"/>
              <a:t>Another example: Usury; 16</a:t>
            </a:r>
            <a:r>
              <a:rPr lang="en-US" baseline="30000" dirty="0" smtClean="0"/>
              <a:t>th</a:t>
            </a:r>
            <a:r>
              <a:rPr lang="en-US" dirty="0" smtClean="0"/>
              <a:t> century.   </a:t>
            </a:r>
          </a:p>
          <a:p>
            <a:pPr lvl="2">
              <a:buNone/>
            </a:pPr>
            <a:r>
              <a:rPr lang="en-US" dirty="0" smtClean="0"/>
              <a:t> </a:t>
            </a:r>
          </a:p>
          <a:p>
            <a:pPr lvl="1">
              <a:buNone/>
            </a:pPr>
            <a:r>
              <a:rPr lang="en-US" sz="2000" dirty="0" smtClean="0"/>
              <a:t>  </a:t>
            </a:r>
          </a:p>
          <a:p>
            <a:endParaRPr lang="en-US" sz="2400" dirty="0" smtClean="0">
              <a:latin typeface="Gulim" pitchFamily="34" charset="-127"/>
              <a:ea typeface="Gulim" pitchFamily="34" charset="-127"/>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109456" y="304800"/>
            <a:ext cx="6120143" cy="609600"/>
          </a:xfrm>
        </p:spPr>
        <p:txBody>
          <a:bodyPr rtlCol="0">
            <a:normAutofit fontScale="90000"/>
          </a:bodyPr>
          <a:lstStyle/>
          <a:p>
            <a:pPr fontAlgn="auto">
              <a:spcAft>
                <a:spcPts val="0"/>
              </a:spcAft>
              <a:defRPr/>
            </a:pPr>
            <a:r>
              <a:rPr lang="en-US" sz="3600" dirty="0" smtClean="0">
                <a:effectLst>
                  <a:outerShdw blurRad="50800" dist="38100" dir="5400000" algn="t" rotWithShape="0">
                    <a:prstClr val="black">
                      <a:alpha val="40000"/>
                    </a:prstClr>
                  </a:outerShdw>
                </a:effectLst>
                <a:latin typeface="Adobe Heiti Std R" pitchFamily="34" charset="-128"/>
                <a:ea typeface="Adobe Heiti Std R" pitchFamily="34" charset="-128"/>
              </a:rPr>
              <a:t>Contrariwise </a:t>
            </a:r>
            <a:endParaRPr lang="en-US" sz="3600" dirty="0">
              <a:effectLst>
                <a:outerShdw blurRad="50800" dist="38100" dir="5400000" algn="t" rotWithShape="0">
                  <a:prstClr val="black">
                    <a:alpha val="40000"/>
                  </a:prstClr>
                </a:outerShdw>
              </a:effectLst>
              <a:latin typeface="Adobe Heiti Std R" pitchFamily="34" charset="-128"/>
              <a:ea typeface="Adobe Heiti Std R" pitchFamily="34" charset="-128"/>
            </a:endParaRPr>
          </a:p>
        </p:txBody>
      </p:sp>
      <p:sp>
        <p:nvSpPr>
          <p:cNvPr id="4099" name="Content Placeholder 2"/>
          <p:cNvSpPr>
            <a:spLocks noGrp="1"/>
          </p:cNvSpPr>
          <p:nvPr>
            <p:ph idx="1"/>
          </p:nvPr>
        </p:nvSpPr>
        <p:spPr>
          <a:xfrm>
            <a:off x="2057400" y="1066800"/>
            <a:ext cx="6858000" cy="5562600"/>
          </a:xfrm>
        </p:spPr>
        <p:txBody>
          <a:bodyPr/>
          <a:lstStyle/>
          <a:p>
            <a:r>
              <a:rPr lang="en-US" sz="2400" dirty="0" smtClean="0">
                <a:latin typeface="Gulim" pitchFamily="34" charset="-127"/>
                <a:ea typeface="Gulim" pitchFamily="34" charset="-127"/>
              </a:rPr>
              <a:t>Also, changing the traditional teaching of the Church would not necessarily undermine magisterial authority and infallibility.</a:t>
            </a:r>
          </a:p>
          <a:p>
            <a:pPr lvl="1"/>
            <a:r>
              <a:rPr lang="en-US" sz="2000" dirty="0" smtClean="0">
                <a:latin typeface="Gulim" pitchFamily="34" charset="-127"/>
                <a:ea typeface="Gulim" pitchFamily="34" charset="-127"/>
              </a:rPr>
              <a:t>Accepting artificial contraception, however, would indicate a step toward “a more mature comprehension of the whole doctrine of the </a:t>
            </a:r>
            <a:r>
              <a:rPr lang="en-US" sz="2000" dirty="0" smtClean="0">
                <a:latin typeface="Gulim" pitchFamily="34" charset="-127"/>
                <a:ea typeface="Gulim" pitchFamily="34" charset="-127"/>
              </a:rPr>
              <a:t>Church</a:t>
            </a:r>
            <a:endParaRPr lang="en-US" sz="2400" dirty="0" smtClean="0">
              <a:latin typeface="Gulim" pitchFamily="34" charset="-127"/>
              <a:ea typeface="Gulim" pitchFamily="34" charset="-127"/>
            </a:endParaRPr>
          </a:p>
          <a:p>
            <a:r>
              <a:rPr lang="en-US" sz="2400" dirty="0" smtClean="0">
                <a:latin typeface="Gulim" pitchFamily="34" charset="-127"/>
                <a:ea typeface="Gulim" pitchFamily="34" charset="-127"/>
              </a:rPr>
              <a:t>Lastly, natural-law theory includes medical interventions which are seen as helping or aiding one’s overall well-being; why not artificial contraception which can reasonably be argued to increase and maintain the well-being of spouses?</a:t>
            </a:r>
          </a:p>
          <a:p>
            <a:pPr lvl="1"/>
            <a:r>
              <a:rPr lang="en-US" sz="2000" dirty="0" smtClean="0">
                <a:latin typeface="Gulim" pitchFamily="34" charset="-127"/>
                <a:ea typeface="Gulim" pitchFamily="34" charset="-127"/>
              </a:rPr>
              <a:t>Marital principle of </a:t>
            </a:r>
            <a:r>
              <a:rPr lang="en-US" sz="2000" smtClean="0">
                <a:latin typeface="Gulim" pitchFamily="34" charset="-127"/>
                <a:ea typeface="Gulim" pitchFamily="34" charset="-127"/>
              </a:rPr>
              <a:t>totality</a:t>
            </a:r>
            <a:r>
              <a:rPr lang="en-US" sz="2000" smtClean="0">
                <a:latin typeface="Gulim" pitchFamily="34" charset="-127"/>
                <a:ea typeface="Gulim" pitchFamily="34" charset="-127"/>
              </a:rPr>
              <a:t>,    </a:t>
            </a:r>
            <a:endParaRPr lang="en-US" sz="2000" dirty="0" smtClean="0">
              <a:latin typeface="Gulim" pitchFamily="34" charset="-127"/>
              <a:ea typeface="Gulim" pitchFamily="34" charset="-127"/>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109456" y="304800"/>
            <a:ext cx="6120143" cy="609600"/>
          </a:xfrm>
        </p:spPr>
        <p:txBody>
          <a:bodyPr rtlCol="0">
            <a:normAutofit fontScale="90000"/>
          </a:bodyPr>
          <a:lstStyle/>
          <a:p>
            <a:pPr fontAlgn="auto">
              <a:spcAft>
                <a:spcPts val="0"/>
              </a:spcAft>
              <a:defRPr/>
            </a:pPr>
            <a:r>
              <a:rPr lang="en-US" sz="3600" dirty="0" smtClean="0">
                <a:effectLst>
                  <a:outerShdw blurRad="50800" dist="38100" dir="5400000" algn="t" rotWithShape="0">
                    <a:prstClr val="black">
                      <a:alpha val="40000"/>
                    </a:prstClr>
                  </a:outerShdw>
                </a:effectLst>
                <a:latin typeface="Adobe Heiti Std R" pitchFamily="34" charset="-128"/>
                <a:ea typeface="Adobe Heiti Std R" pitchFamily="34" charset="-128"/>
              </a:rPr>
              <a:t>Pope Paul VI Predicted Future?! </a:t>
            </a:r>
            <a:endParaRPr lang="en-US" sz="3600" dirty="0">
              <a:effectLst>
                <a:outerShdw blurRad="50800" dist="38100" dir="5400000" algn="t" rotWithShape="0">
                  <a:prstClr val="black">
                    <a:alpha val="40000"/>
                  </a:prstClr>
                </a:outerShdw>
              </a:effectLst>
              <a:latin typeface="Adobe Heiti Std R" pitchFamily="34" charset="-128"/>
              <a:ea typeface="Adobe Heiti Std R" pitchFamily="34" charset="-128"/>
            </a:endParaRPr>
          </a:p>
        </p:txBody>
      </p:sp>
      <p:sp>
        <p:nvSpPr>
          <p:cNvPr id="4099" name="Content Placeholder 2"/>
          <p:cNvSpPr>
            <a:spLocks noGrp="1"/>
          </p:cNvSpPr>
          <p:nvPr>
            <p:ph idx="1"/>
          </p:nvPr>
        </p:nvSpPr>
        <p:spPr>
          <a:xfrm>
            <a:off x="2073244" y="1371600"/>
            <a:ext cx="6613556" cy="5105400"/>
          </a:xfrm>
        </p:spPr>
        <p:txBody>
          <a:bodyPr/>
          <a:lstStyle/>
          <a:p>
            <a:r>
              <a:rPr lang="en-US" sz="2000" dirty="0" smtClean="0">
                <a:latin typeface="Gulim" pitchFamily="34" charset="-127"/>
                <a:ea typeface="Gulim" pitchFamily="34" charset="-127"/>
              </a:rPr>
              <a:t>Pope Paul VI stated clearly in </a:t>
            </a:r>
            <a:r>
              <a:rPr lang="en-US" sz="2000" i="1" dirty="0" smtClean="0">
                <a:latin typeface="Gulim" pitchFamily="34" charset="-127"/>
                <a:ea typeface="Gulim" pitchFamily="34" charset="-127"/>
              </a:rPr>
              <a:t>Humanae Vitae </a:t>
            </a:r>
            <a:r>
              <a:rPr lang="en-US" sz="2000" dirty="0" smtClean="0">
                <a:latin typeface="Gulim" pitchFamily="34" charset="-127"/>
                <a:ea typeface="Gulim" pitchFamily="34" charset="-127"/>
              </a:rPr>
              <a:t>(1968) that if the principle of totality were taken as the norm and artificial contraception were allowed, then we could possibly see an increase in:</a:t>
            </a:r>
          </a:p>
          <a:p>
            <a:pPr lvl="1"/>
            <a:r>
              <a:rPr lang="en-US" sz="1800" dirty="0" smtClean="0">
                <a:latin typeface="Gulim" pitchFamily="34" charset="-127"/>
                <a:ea typeface="Gulim" pitchFamily="34" charset="-127"/>
              </a:rPr>
              <a:t>Conjugal infidelity. </a:t>
            </a:r>
          </a:p>
          <a:p>
            <a:pPr lvl="1"/>
            <a:r>
              <a:rPr lang="en-US" sz="1800" dirty="0" smtClean="0">
                <a:latin typeface="Gulim" pitchFamily="34" charset="-127"/>
                <a:ea typeface="Gulim" pitchFamily="34" charset="-127"/>
              </a:rPr>
              <a:t>General lowering of morality. </a:t>
            </a:r>
          </a:p>
          <a:p>
            <a:pPr lvl="1"/>
            <a:r>
              <a:rPr lang="en-US" sz="1800" dirty="0" smtClean="0">
                <a:latin typeface="Gulim" pitchFamily="34" charset="-127"/>
                <a:ea typeface="Gulim" pitchFamily="34" charset="-127"/>
              </a:rPr>
              <a:t>Easy corruption of youth</a:t>
            </a:r>
          </a:p>
          <a:p>
            <a:pPr lvl="1"/>
            <a:r>
              <a:rPr lang="en-US" sz="1800" dirty="0" smtClean="0">
                <a:latin typeface="Gulim" pitchFamily="34" charset="-127"/>
                <a:ea typeface="Gulim" pitchFamily="34" charset="-127"/>
              </a:rPr>
              <a:t>Loss of respect for women; objectification. </a:t>
            </a:r>
          </a:p>
          <a:p>
            <a:endParaRPr lang="en-US" sz="2000" dirty="0" smtClean="0">
              <a:latin typeface="Gulim" pitchFamily="34" charset="-127"/>
              <a:ea typeface="Gulim" pitchFamily="34" charset="-127"/>
            </a:endParaRPr>
          </a:p>
          <a:p>
            <a:r>
              <a:rPr lang="en-US" sz="2000" dirty="0" smtClean="0">
                <a:latin typeface="Gulim" pitchFamily="34" charset="-127"/>
                <a:ea typeface="Gulim" pitchFamily="34" charset="-127"/>
              </a:rPr>
              <a:t>Has this happened??  Is this solely or even due to artificial contraception or not??</a:t>
            </a:r>
          </a:p>
          <a:p>
            <a:pPr lvl="1">
              <a:buNone/>
            </a:pPr>
            <a:endParaRPr lang="en-US" sz="1800" dirty="0" smtClean="0">
              <a:latin typeface="Gulim" pitchFamily="34" charset="-127"/>
              <a:ea typeface="Gulim" pitchFamily="34" charset="-127"/>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n0067_powerpoint_2007">
  <a:themeElements>
    <a:clrScheme name="Custom 142">
      <a:dk1>
        <a:srgbClr val="0C0600"/>
      </a:dk1>
      <a:lt1>
        <a:srgbClr val="FFFFFF"/>
      </a:lt1>
      <a:dk2>
        <a:srgbClr val="03B0B9"/>
      </a:dk2>
      <a:lt2>
        <a:srgbClr val="7BDEFD"/>
      </a:lt2>
      <a:accent1>
        <a:srgbClr val="9CBCC4"/>
      </a:accent1>
      <a:accent2>
        <a:srgbClr val="DCE9EC"/>
      </a:accent2>
      <a:accent3>
        <a:srgbClr val="9AA5A8"/>
      </a:accent3>
      <a:accent4>
        <a:srgbClr val="005658"/>
      </a:accent4>
      <a:accent5>
        <a:srgbClr val="14CECE"/>
      </a:accent5>
      <a:accent6>
        <a:srgbClr val="ECF6F8"/>
      </a:accent6>
      <a:hlink>
        <a:srgbClr val="FF0000"/>
      </a:hlink>
      <a:folHlink>
        <a:srgbClr val="00515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n0067_powerpoint_2007</Template>
  <TotalTime>1491</TotalTime>
  <Words>892</Words>
  <Application>Microsoft Office PowerPoint</Application>
  <PresentationFormat>On-screen Show (4:3)</PresentationFormat>
  <Paragraphs>52</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n0067_powerpoint_2007</vt:lpstr>
      <vt:lpstr>Humanae Vitae </vt:lpstr>
      <vt:lpstr>Contraception  </vt:lpstr>
      <vt:lpstr>Love-Giving and Life-Giving </vt:lpstr>
      <vt:lpstr>Natural vs. Artificial Contraception</vt:lpstr>
      <vt:lpstr>Natural vs. Artificial Contraception</vt:lpstr>
      <vt:lpstr>And this is why…</vt:lpstr>
      <vt:lpstr>Contrariwise </vt:lpstr>
      <vt:lpstr>Contrariwise </vt:lpstr>
      <vt:lpstr>Pope Paul VI Predicted Future?! </vt:lpstr>
      <vt:lpstr>Reaction to Humanae Vitae (1968)</vt:lpstr>
      <vt:lpstr>Here be the Deal-y-o</vt:lpstr>
    </vt:vector>
  </TitlesOfParts>
  <Company>Saint Viator High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Humanae Vitae</dc:title>
  <dc:creator>stessmer</dc:creator>
  <cp:lastModifiedBy>Saint Viator</cp:lastModifiedBy>
  <cp:revision>18</cp:revision>
  <dcterms:created xsi:type="dcterms:W3CDTF">2012-02-27T17:22:24Z</dcterms:created>
  <dcterms:modified xsi:type="dcterms:W3CDTF">2013-03-07T16:16:29Z</dcterms:modified>
</cp:coreProperties>
</file>