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57" r:id="rId4"/>
    <p:sldId id="258" r:id="rId5"/>
    <p:sldId id="259" r:id="rId6"/>
    <p:sldId id="261" r:id="rId7"/>
    <p:sldId id="260" r:id="rId8"/>
    <p:sldId id="262" r:id="rId9"/>
    <p:sldId id="263" r:id="rId10"/>
    <p:sldId id="265" r:id="rId11"/>
    <p:sldId id="266" r:id="rId12"/>
    <p:sldId id="269" r:id="rId13"/>
    <p:sldId id="270" r:id="rId14"/>
    <p:sldId id="271"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684" y="-2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manualLayout>
          <c:layoutTarget val="inner"/>
          <c:xMode val="edge"/>
          <c:yMode val="edge"/>
          <c:x val="0.18428303786328151"/>
          <c:y val="0.13628296462942135"/>
          <c:w val="0.71240534179628889"/>
          <c:h val="0.83187851518560185"/>
        </c:manualLayout>
      </c:layout>
      <c:bubbleChart>
        <c:varyColors val="0"/>
        <c:ser>
          <c:idx val="0"/>
          <c:order val="0"/>
          <c:tx>
            <c:strRef>
              <c:f>Sheet1!$B$1</c:f>
              <c:strCache>
                <c:ptCount val="1"/>
                <c:pt idx="0">
                  <c:v>Number Cohabitating </c:v>
                </c:pt>
              </c:strCache>
            </c:strRef>
          </c:tx>
          <c:invertIfNegative val="0"/>
          <c:xVal>
            <c:numRef>
              <c:f>Sheet1!$A$2:$A$6</c:f>
              <c:numCache>
                <c:formatCode>General</c:formatCode>
                <c:ptCount val="5"/>
                <c:pt idx="0">
                  <c:v>1960</c:v>
                </c:pt>
                <c:pt idx="1">
                  <c:v>1984</c:v>
                </c:pt>
                <c:pt idx="2">
                  <c:v>1998</c:v>
                </c:pt>
                <c:pt idx="3">
                  <c:v>2000</c:v>
                </c:pt>
                <c:pt idx="4">
                  <c:v>2010</c:v>
                </c:pt>
              </c:numCache>
            </c:numRef>
          </c:xVal>
          <c:yVal>
            <c:numRef>
              <c:f>Sheet1!$B$2:$B$6</c:f>
              <c:numCache>
                <c:formatCode>#,##0</c:formatCode>
                <c:ptCount val="5"/>
                <c:pt idx="0">
                  <c:v>439000</c:v>
                </c:pt>
                <c:pt idx="1">
                  <c:v>1988000</c:v>
                </c:pt>
                <c:pt idx="2">
                  <c:v>4200000</c:v>
                </c:pt>
                <c:pt idx="3">
                  <c:v>3822000</c:v>
                </c:pt>
                <c:pt idx="4">
                  <c:v>7529000</c:v>
                </c:pt>
              </c:numCache>
            </c:numRef>
          </c:yVal>
          <c:bubbleSize>
            <c:numRef>
              <c:f>Sheet1!$C$2:$C$6</c:f>
              <c:numCache>
                <c:formatCode>#,##0</c:formatCode>
                <c:ptCount val="5"/>
                <c:pt idx="0">
                  <c:v>439000</c:v>
                </c:pt>
                <c:pt idx="1">
                  <c:v>1988000</c:v>
                </c:pt>
                <c:pt idx="2">
                  <c:v>4200000</c:v>
                </c:pt>
                <c:pt idx="3">
                  <c:v>3822000</c:v>
                </c:pt>
                <c:pt idx="4">
                  <c:v>7529000</c:v>
                </c:pt>
              </c:numCache>
            </c:numRef>
          </c:bubbleSize>
          <c:bubble3D val="1"/>
        </c:ser>
        <c:dLbls>
          <c:showLegendKey val="0"/>
          <c:showVal val="0"/>
          <c:showCatName val="0"/>
          <c:showSerName val="0"/>
          <c:showPercent val="0"/>
          <c:showBubbleSize val="0"/>
        </c:dLbls>
        <c:bubbleScale val="100"/>
        <c:showNegBubbles val="0"/>
        <c:axId val="33376512"/>
        <c:axId val="33377664"/>
      </c:bubbleChart>
      <c:valAx>
        <c:axId val="33376512"/>
        <c:scaling>
          <c:orientation val="minMax"/>
        </c:scaling>
        <c:delete val="0"/>
        <c:axPos val="b"/>
        <c:numFmt formatCode="General" sourceLinked="1"/>
        <c:majorTickMark val="out"/>
        <c:minorTickMark val="none"/>
        <c:tickLblPos val="nextTo"/>
        <c:crossAx val="33377664"/>
        <c:crosses val="autoZero"/>
        <c:crossBetween val="midCat"/>
      </c:valAx>
      <c:valAx>
        <c:axId val="33377664"/>
        <c:scaling>
          <c:orientation val="minMax"/>
        </c:scaling>
        <c:delete val="0"/>
        <c:axPos val="l"/>
        <c:majorGridlines/>
        <c:numFmt formatCode="#,##0" sourceLinked="1"/>
        <c:majorTickMark val="out"/>
        <c:minorTickMark val="none"/>
        <c:tickLblPos val="nextTo"/>
        <c:crossAx val="33376512"/>
        <c:crosses val="autoZero"/>
        <c:crossBetween val="midCat"/>
      </c:valAx>
    </c:plotArea>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8A4D0AFF-5BBC-49D5-BC2D-66CF2DE09A0E}" type="datetimeFigureOut">
              <a:rPr lang="en-US" smtClean="0"/>
              <a:pPr/>
              <a:t>2/24/2014</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8AB8E4A0-F360-4E60-BDE5-2669D56AEA9F}"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A4D0AFF-5BBC-49D5-BC2D-66CF2DE09A0E}" type="datetimeFigureOut">
              <a:rPr lang="en-US" smtClean="0"/>
              <a:pPr/>
              <a:t>2/24/2014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AB8E4A0-F360-4E60-BDE5-2669D56AEA9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A4D0AFF-5BBC-49D5-BC2D-66CF2DE09A0E}" type="datetimeFigureOut">
              <a:rPr lang="en-US" smtClean="0"/>
              <a:pPr/>
              <a:t>2/24/2014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AB8E4A0-F360-4E60-BDE5-2669D56AEA9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A4D0AFF-5BBC-49D5-BC2D-66CF2DE09A0E}" type="datetimeFigureOut">
              <a:rPr lang="en-US" smtClean="0"/>
              <a:pPr/>
              <a:t>2/24/2014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AB8E4A0-F360-4E60-BDE5-2669D56AEA9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A4D0AFF-5BBC-49D5-BC2D-66CF2DE09A0E}" type="datetimeFigureOut">
              <a:rPr lang="en-US" smtClean="0"/>
              <a:pPr/>
              <a:t>2/24/2014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AB8E4A0-F360-4E60-BDE5-2669D56AEA9F}"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A4D0AFF-5BBC-49D5-BC2D-66CF2DE09A0E}" type="datetimeFigureOut">
              <a:rPr lang="en-US" smtClean="0"/>
              <a:pPr/>
              <a:t>2/24/2014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AB8E4A0-F360-4E60-BDE5-2669D56AEA9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A4D0AFF-5BBC-49D5-BC2D-66CF2DE09A0E}" type="datetimeFigureOut">
              <a:rPr lang="en-US" smtClean="0"/>
              <a:pPr/>
              <a:t>2/24/2014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AB8E4A0-F360-4E60-BDE5-2669D56AEA9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A4D0AFF-5BBC-49D5-BC2D-66CF2DE09A0E}" type="datetimeFigureOut">
              <a:rPr lang="en-US" smtClean="0"/>
              <a:pPr/>
              <a:t>2/24/2014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AB8E4A0-F360-4E60-BDE5-2669D56AEA9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A4D0AFF-5BBC-49D5-BC2D-66CF2DE09A0E}" type="datetimeFigureOut">
              <a:rPr lang="en-US" smtClean="0"/>
              <a:pPr/>
              <a:t>2/24/2014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AB8E4A0-F360-4E60-BDE5-2669D56AEA9F}"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A4D0AFF-5BBC-49D5-BC2D-66CF2DE09A0E}" type="datetimeFigureOut">
              <a:rPr lang="en-US" smtClean="0"/>
              <a:pPr/>
              <a:t>2/24/2014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AB8E4A0-F360-4E60-BDE5-2669D56AEA9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8A4D0AFF-5BBC-49D5-BC2D-66CF2DE09A0E}" type="datetimeFigureOut">
              <a:rPr lang="en-US" smtClean="0"/>
              <a:pPr/>
              <a:t>2/24/2014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AB8E4A0-F360-4E60-BDE5-2669D56AEA9F}"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A4D0AFF-5BBC-49D5-BC2D-66CF2DE09A0E}" type="datetimeFigureOut">
              <a:rPr lang="en-US" smtClean="0"/>
              <a:pPr/>
              <a:t>2/24/2014</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AB8E4A0-F360-4E60-BDE5-2669D56AEA9F}"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youtube.com/watch?v=_uXXK6IQOfY"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1849902"/>
          </a:xfrm>
        </p:spPr>
        <p:txBody>
          <a:bodyPr>
            <a:normAutofit fontScale="90000"/>
          </a:bodyPr>
          <a:lstStyle/>
          <a:p>
            <a:r>
              <a:rPr lang="en-US" dirty="0" smtClean="0"/>
              <a:t>Sociological Reasons Not to Live Together</a:t>
            </a:r>
            <a:br>
              <a:rPr lang="en-US" dirty="0" smtClean="0"/>
            </a:br>
            <a:r>
              <a:rPr lang="en-US" dirty="0" smtClean="0"/>
              <a:t>Cohabitation </a:t>
            </a:r>
            <a:endParaRPr lang="en-US" dirty="0"/>
          </a:p>
        </p:txBody>
      </p:sp>
      <p:sp>
        <p:nvSpPr>
          <p:cNvPr id="3" name="Subtitle 2"/>
          <p:cNvSpPr>
            <a:spLocks noGrp="1"/>
          </p:cNvSpPr>
          <p:nvPr>
            <p:ph type="subTitle" idx="1"/>
          </p:nvPr>
        </p:nvSpPr>
        <p:spPr>
          <a:xfrm>
            <a:off x="1371600" y="2438400"/>
            <a:ext cx="3977640" cy="3636336"/>
          </a:xfrm>
        </p:spPr>
        <p:txBody>
          <a:bodyPr/>
          <a:lstStyle/>
          <a:p>
            <a:r>
              <a:rPr lang="en-US" dirty="0" smtClean="0"/>
              <a:t>What’s the big deal?</a:t>
            </a:r>
          </a:p>
          <a:p>
            <a:r>
              <a:rPr lang="en-US" dirty="0" smtClean="0"/>
              <a:t>Church's teaching on cohabitation and living together before marriage.  </a:t>
            </a:r>
            <a:endParaRPr lang="en-US" dirty="0"/>
          </a:p>
        </p:txBody>
      </p:sp>
      <p:pic>
        <p:nvPicPr>
          <p:cNvPr id="1029" name="Picture 5" descr="C:\Users\stessmer\AppData\Local\Microsoft\Windows\Temporary Internet Files\Content.IE5\0AU20YCK\MP900446477[1].jpg"/>
          <p:cNvPicPr>
            <a:picLocks noChangeAspect="1" noChangeArrowheads="1"/>
          </p:cNvPicPr>
          <p:nvPr/>
        </p:nvPicPr>
        <p:blipFill>
          <a:blip r:embed="rId2" cstate="print"/>
          <a:srcRect/>
          <a:stretch>
            <a:fillRect/>
          </a:stretch>
        </p:blipFill>
        <p:spPr bwMode="auto">
          <a:xfrm>
            <a:off x="5943600" y="2514600"/>
            <a:ext cx="2286000" cy="312419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Sociological Reasons not to live together before marriage </a:t>
            </a:r>
            <a:endParaRPr lang="en-US" dirty="0"/>
          </a:p>
        </p:txBody>
      </p:sp>
      <p:sp>
        <p:nvSpPr>
          <p:cNvPr id="5" name="Content Placeholder 4"/>
          <p:cNvSpPr>
            <a:spLocks noGrp="1"/>
          </p:cNvSpPr>
          <p:nvPr>
            <p:ph sz="quarter" idx="2"/>
          </p:nvPr>
        </p:nvSpPr>
        <p:spPr/>
        <p:txBody>
          <a:bodyPr/>
          <a:lstStyle/>
          <a:p>
            <a:r>
              <a:rPr lang="en-US" dirty="0" smtClean="0"/>
              <a:t>13.  Those who live together may have superficial or significantly weaker relationships.  </a:t>
            </a:r>
          </a:p>
          <a:p>
            <a:r>
              <a:rPr lang="en-US" dirty="0" smtClean="0"/>
              <a:t>14.  More difficulty resolving conflicts.  </a:t>
            </a:r>
          </a:p>
          <a:p>
            <a:r>
              <a:rPr lang="en-US" dirty="0" smtClean="0"/>
              <a:t>15.  Can kill romance; loss of ‘starry-eyed’ beginnings.  </a:t>
            </a:r>
          </a:p>
        </p:txBody>
      </p:sp>
      <p:sp>
        <p:nvSpPr>
          <p:cNvPr id="6" name="Content Placeholder 5"/>
          <p:cNvSpPr>
            <a:spLocks noGrp="1"/>
          </p:cNvSpPr>
          <p:nvPr>
            <p:ph sz="quarter" idx="4"/>
          </p:nvPr>
        </p:nvSpPr>
        <p:spPr/>
        <p:txBody>
          <a:bodyPr>
            <a:normAutofit lnSpcReduction="10000"/>
          </a:bodyPr>
          <a:lstStyle/>
          <a:p>
            <a:r>
              <a:rPr lang="en-US" dirty="0" smtClean="0"/>
              <a:t>16.  May lay a distrustful foundation. </a:t>
            </a:r>
          </a:p>
          <a:p>
            <a:r>
              <a:rPr lang="en-US" dirty="0" smtClean="0"/>
              <a:t>17.  Those who live together do not experience the best sex.  </a:t>
            </a:r>
          </a:p>
          <a:p>
            <a:r>
              <a:rPr lang="en-US" dirty="0" smtClean="0"/>
              <a:t>18.  Face parental disapproval. </a:t>
            </a:r>
          </a:p>
          <a:p>
            <a:r>
              <a:rPr lang="en-US" dirty="0" smtClean="0"/>
              <a:t>19.  Those who live together may hurt their children.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Sociological reasons not to live together before marriage </a:t>
            </a:r>
            <a:endParaRPr lang="en-US" dirty="0"/>
          </a:p>
        </p:txBody>
      </p:sp>
      <p:sp>
        <p:nvSpPr>
          <p:cNvPr id="3" name="Content Placeholder 2"/>
          <p:cNvSpPr>
            <a:spLocks noGrp="1"/>
          </p:cNvSpPr>
          <p:nvPr>
            <p:ph sz="half" idx="1"/>
          </p:nvPr>
        </p:nvSpPr>
        <p:spPr/>
        <p:txBody>
          <a:bodyPr>
            <a:normAutofit fontScale="85000" lnSpcReduction="10000"/>
          </a:bodyPr>
          <a:lstStyle/>
          <a:p>
            <a:r>
              <a:rPr lang="en-US" dirty="0" smtClean="0"/>
              <a:t>20.  Those who live together often lack a common purpose. </a:t>
            </a:r>
          </a:p>
          <a:p>
            <a:r>
              <a:rPr lang="en-US" dirty="0" smtClean="0"/>
              <a:t>21.  May not have an egalitarian relationship. </a:t>
            </a:r>
          </a:p>
          <a:p>
            <a:r>
              <a:rPr lang="en-US" dirty="0" smtClean="0"/>
              <a:t>22.  No specialization of responsibilities. </a:t>
            </a:r>
          </a:p>
          <a:p>
            <a:r>
              <a:rPr lang="en-US" dirty="0" smtClean="0"/>
              <a:t>23.  Less benefits and support, socially and legally.    </a:t>
            </a:r>
            <a:endParaRPr lang="en-US" dirty="0"/>
          </a:p>
        </p:txBody>
      </p:sp>
      <p:pic>
        <p:nvPicPr>
          <p:cNvPr id="9" name="Content Placeholder 8" descr="url.jpeg"/>
          <p:cNvPicPr>
            <a:picLocks noGrp="1" noChangeAspect="1"/>
          </p:cNvPicPr>
          <p:nvPr>
            <p:ph sz="half" idx="2"/>
          </p:nvPr>
        </p:nvPicPr>
        <p:blipFill>
          <a:blip r:embed="rId2" cstate="print"/>
          <a:stretch>
            <a:fillRect/>
          </a:stretch>
        </p:blipFill>
        <p:spPr>
          <a:xfrm>
            <a:off x="5084180" y="2036380"/>
            <a:ext cx="3850270" cy="3831019"/>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Numbers Cohabitating?</a:t>
            </a:r>
            <a:br>
              <a:rPr lang="en-US" dirty="0" smtClean="0"/>
            </a:br>
            <a:r>
              <a:rPr lang="en-US" sz="1200" dirty="0" smtClean="0"/>
              <a:t>Catholic Update: Cohabitation before Marriage Joseph M. </a:t>
            </a:r>
            <a:r>
              <a:rPr lang="en-US" sz="1200" dirty="0" err="1" smtClean="0"/>
              <a:t>Champlin</a:t>
            </a:r>
            <a:r>
              <a:rPr lang="en-US" sz="1200" dirty="0" smtClean="0"/>
              <a:t>, 2003.; The State of our Unions, Marriage in America, 2011. </a:t>
            </a:r>
            <a:r>
              <a:rPr lang="en-US" dirty="0" smtClean="0"/>
              <a:t/>
            </a:r>
            <a:br>
              <a:rPr lang="en-US" dirty="0" smtClean="0"/>
            </a:br>
            <a:endParaRPr lang="en-US" dirty="0"/>
          </a:p>
        </p:txBody>
      </p:sp>
      <p:graphicFrame>
        <p:nvGraphicFramePr>
          <p:cNvPr id="4" name="Content Placeholder 3"/>
          <p:cNvGraphicFramePr>
            <a:graphicFrameLocks noGrp="1"/>
          </p:cNvGraphicFramePr>
          <p:nvPr>
            <p:ph idx="1"/>
          </p:nvPr>
        </p:nvGraphicFramePr>
        <p:xfrm>
          <a:off x="1435100" y="1447800"/>
          <a:ext cx="7499350" cy="4800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498080" cy="1143000"/>
          </a:xfrm>
        </p:spPr>
        <p:txBody>
          <a:bodyPr>
            <a:normAutofit fontScale="90000"/>
          </a:bodyPr>
          <a:lstStyle/>
          <a:p>
            <a:r>
              <a:rPr lang="en-US" sz="3200" dirty="0" smtClean="0"/>
              <a:t>Top ten reasons you may not want to live together before marriage.(Mrs. King)</a:t>
            </a:r>
            <a:endParaRPr lang="en-US" sz="3200" dirty="0"/>
          </a:p>
        </p:txBody>
      </p:sp>
      <p:sp>
        <p:nvSpPr>
          <p:cNvPr id="3" name="Content Placeholder 2"/>
          <p:cNvSpPr>
            <a:spLocks noGrp="1"/>
          </p:cNvSpPr>
          <p:nvPr>
            <p:ph sz="half" idx="1"/>
          </p:nvPr>
        </p:nvSpPr>
        <p:spPr/>
        <p:txBody>
          <a:bodyPr>
            <a:normAutofit fontScale="70000" lnSpcReduction="20000"/>
          </a:bodyPr>
          <a:lstStyle/>
          <a:p>
            <a:r>
              <a:rPr lang="en-US" dirty="0" smtClean="0"/>
              <a:t>1.  Living with someone is a big commitment and it isn’t easy.  You are more likely to work harder at building a strong relationship when you are married.</a:t>
            </a:r>
          </a:p>
          <a:p>
            <a:r>
              <a:rPr lang="en-US" dirty="0" smtClean="0"/>
              <a:t>2. You are likely to miss out on a really important time for self development that is gained from living on your own.  This experience is something you will cherish forever and will serve you later in your married life.</a:t>
            </a:r>
          </a:p>
          <a:p>
            <a:endParaRPr lang="en-US" dirty="0" smtClean="0"/>
          </a:p>
          <a:p>
            <a:endParaRPr lang="en-US" dirty="0"/>
          </a:p>
        </p:txBody>
      </p:sp>
      <p:sp>
        <p:nvSpPr>
          <p:cNvPr id="4" name="Content Placeholder 3"/>
          <p:cNvSpPr>
            <a:spLocks noGrp="1"/>
          </p:cNvSpPr>
          <p:nvPr>
            <p:ph sz="half" idx="2"/>
          </p:nvPr>
        </p:nvSpPr>
        <p:spPr/>
        <p:txBody>
          <a:bodyPr>
            <a:normAutofit fontScale="70000" lnSpcReduction="20000"/>
          </a:bodyPr>
          <a:lstStyle/>
          <a:p>
            <a:r>
              <a:rPr lang="en-US" dirty="0" smtClean="0"/>
              <a:t>3. Living together is a significant time commitment in what is typically the best time for you to find the person you want to marry. The dating world is scattered with people who lived with their significant other only to break up 5 years later and find themselves in a place they do not want to be – 30 and still single.</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Top ten reasons you may not want to live together before marriage. </a:t>
            </a:r>
            <a:endParaRPr lang="en-US" sz="3200" dirty="0"/>
          </a:p>
        </p:txBody>
      </p:sp>
      <p:sp>
        <p:nvSpPr>
          <p:cNvPr id="3" name="Content Placeholder 2"/>
          <p:cNvSpPr>
            <a:spLocks noGrp="1"/>
          </p:cNvSpPr>
          <p:nvPr>
            <p:ph sz="half" idx="1"/>
          </p:nvPr>
        </p:nvSpPr>
        <p:spPr/>
        <p:txBody>
          <a:bodyPr>
            <a:normAutofit fontScale="62500" lnSpcReduction="20000"/>
          </a:bodyPr>
          <a:lstStyle/>
          <a:p>
            <a:r>
              <a:rPr lang="en-US" dirty="0" smtClean="0"/>
              <a:t>4. It cheapens the fun and excitement of getting married.  People who live together come back from their wedding day and nothing much has changed – they still live together. When you wait until you get married it’s more exciting. It really feels like you are entering a new phase in your life and embarking on a new journey with the person you are going to spend the rest of your life with.</a:t>
            </a:r>
          </a:p>
        </p:txBody>
      </p:sp>
      <p:sp>
        <p:nvSpPr>
          <p:cNvPr id="4" name="Content Placeholder 3"/>
          <p:cNvSpPr>
            <a:spLocks noGrp="1"/>
          </p:cNvSpPr>
          <p:nvPr>
            <p:ph sz="half" idx="2"/>
          </p:nvPr>
        </p:nvSpPr>
        <p:spPr/>
        <p:txBody>
          <a:bodyPr>
            <a:normAutofit fontScale="62500" lnSpcReduction="20000"/>
          </a:bodyPr>
          <a:lstStyle/>
          <a:p>
            <a:r>
              <a:rPr lang="en-US" dirty="0" smtClean="0"/>
              <a:t>5. It will make your parents happy.  Never underestimate, the value of making what in hindsight will be a small sacrifice to do something that will gain favor with the people responsible for you being alive.</a:t>
            </a:r>
          </a:p>
          <a:p>
            <a:r>
              <a:rPr lang="en-US" dirty="0" smtClean="0"/>
              <a:t>6. Do you really want to end up breaking up with this person or getting dumped only to become the cautionary tale that everyone points to as to why you shouldn’t live together before marriage?</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Top ten reasons you may not want to live together before marriage. </a:t>
            </a:r>
            <a:endParaRPr lang="en-US" sz="3200" dirty="0"/>
          </a:p>
        </p:txBody>
      </p:sp>
      <p:sp>
        <p:nvSpPr>
          <p:cNvPr id="3" name="Content Placeholder 2"/>
          <p:cNvSpPr>
            <a:spLocks noGrp="1"/>
          </p:cNvSpPr>
          <p:nvPr>
            <p:ph sz="half" idx="1"/>
          </p:nvPr>
        </p:nvSpPr>
        <p:spPr/>
        <p:txBody>
          <a:bodyPr>
            <a:normAutofit fontScale="77500" lnSpcReduction="20000"/>
          </a:bodyPr>
          <a:lstStyle/>
          <a:p>
            <a:r>
              <a:rPr lang="en-US" dirty="0" smtClean="0"/>
              <a:t>7. Your reason for absolutely having to live together before being married will likely not be a valid one when you look back on it in 10 years.</a:t>
            </a:r>
          </a:p>
          <a:p>
            <a:r>
              <a:rPr lang="en-US" dirty="0" smtClean="0"/>
              <a:t>8. If your reasoning is based purely on financial reasons it is just as easy to get a roommate and wait until you are ready to be married.</a:t>
            </a:r>
          </a:p>
          <a:p>
            <a:endParaRPr lang="en-US" dirty="0"/>
          </a:p>
        </p:txBody>
      </p:sp>
      <p:sp>
        <p:nvSpPr>
          <p:cNvPr id="4" name="Content Placeholder 3"/>
          <p:cNvSpPr>
            <a:spLocks noGrp="1"/>
          </p:cNvSpPr>
          <p:nvPr>
            <p:ph sz="half" idx="2"/>
          </p:nvPr>
        </p:nvSpPr>
        <p:spPr/>
        <p:txBody>
          <a:bodyPr>
            <a:normAutofit fontScale="77500" lnSpcReduction="20000"/>
          </a:bodyPr>
          <a:lstStyle/>
          <a:p>
            <a:r>
              <a:rPr lang="en-US" dirty="0" smtClean="0"/>
              <a:t>9. If you breakup while living together and you are in the middle of a lease, you either have to move out and pay a stiff penalty or be left in the uncomfortable situation of living with your ex boy/girlfriend.  Sometimes you may still be in residence after the new boy/girlfriend moves in.</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Top ten reasons you may not want to live together before marriage. </a:t>
            </a:r>
            <a:endParaRPr lang="en-US" sz="3200" dirty="0"/>
          </a:p>
        </p:txBody>
      </p:sp>
      <p:sp>
        <p:nvSpPr>
          <p:cNvPr id="3" name="Content Placeholder 2"/>
          <p:cNvSpPr>
            <a:spLocks noGrp="1"/>
          </p:cNvSpPr>
          <p:nvPr>
            <p:ph sz="half" idx="1"/>
          </p:nvPr>
        </p:nvSpPr>
        <p:spPr>
          <a:xfrm>
            <a:off x="1143000" y="1524000"/>
            <a:ext cx="3950208" cy="4663440"/>
          </a:xfrm>
        </p:spPr>
        <p:txBody>
          <a:bodyPr>
            <a:normAutofit fontScale="92500" lnSpcReduction="10000"/>
          </a:bodyPr>
          <a:lstStyle/>
          <a:p>
            <a:r>
              <a:rPr lang="en-US" dirty="0" smtClean="0"/>
              <a:t>10. It is against the wishes of the Catholic Church, which is not intended to make people’s lives more difficult, but rather is a recommendation provided to help people live a better, well thought out life.</a:t>
            </a:r>
          </a:p>
          <a:p>
            <a:pPr>
              <a:buNone/>
            </a:pPr>
            <a:r>
              <a:rPr lang="en-US" dirty="0" smtClean="0"/>
              <a:t> </a:t>
            </a:r>
            <a:endParaRPr lang="en-US" dirty="0"/>
          </a:p>
        </p:txBody>
      </p:sp>
      <p:pic>
        <p:nvPicPr>
          <p:cNvPr id="1026" name="Picture 2" descr="C:\Users\stessmer\AppData\Local\Microsoft\Windows\Temporary Internet Files\Content.IE5\RLLEMZRM\MC900436244[1].png"/>
          <p:cNvPicPr>
            <a:picLocks noGrp="1" noChangeAspect="1" noChangeArrowheads="1"/>
          </p:cNvPicPr>
          <p:nvPr>
            <p:ph sz="half" idx="2"/>
          </p:nvPr>
        </p:nvPicPr>
        <p:blipFill>
          <a:blip r:embed="rId2" cstate="print"/>
          <a:srcRect/>
          <a:stretch>
            <a:fillRect/>
          </a:stretch>
        </p:blipFill>
        <p:spPr bwMode="auto">
          <a:xfrm>
            <a:off x="5410200" y="2209800"/>
            <a:ext cx="3254279" cy="302723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Cohabitation? </a:t>
            </a:r>
            <a:endParaRPr lang="en-US" dirty="0"/>
          </a:p>
        </p:txBody>
      </p:sp>
      <p:sp>
        <p:nvSpPr>
          <p:cNvPr id="3" name="Content Placeholder 2"/>
          <p:cNvSpPr>
            <a:spLocks noGrp="1"/>
          </p:cNvSpPr>
          <p:nvPr>
            <p:ph idx="1"/>
          </p:nvPr>
        </p:nvSpPr>
        <p:spPr/>
        <p:txBody>
          <a:bodyPr>
            <a:normAutofit fontScale="92500" lnSpcReduction="10000"/>
          </a:bodyPr>
          <a:lstStyle/>
          <a:p>
            <a:pPr>
              <a:buNone/>
            </a:pPr>
            <a:endParaRPr lang="en-US" dirty="0" smtClean="0"/>
          </a:p>
          <a:p>
            <a:r>
              <a:rPr lang="en-US" dirty="0" smtClean="0"/>
              <a:t>Definition: living together before marriage.  </a:t>
            </a:r>
          </a:p>
          <a:p>
            <a:pPr lvl="1"/>
            <a:r>
              <a:rPr lang="en-US" dirty="0" smtClean="0"/>
              <a:t>Living together.</a:t>
            </a:r>
          </a:p>
          <a:p>
            <a:pPr lvl="1"/>
            <a:r>
              <a:rPr lang="en-US" dirty="0" smtClean="0"/>
              <a:t>Getting to know one another.</a:t>
            </a:r>
          </a:p>
          <a:p>
            <a:pPr lvl="1"/>
            <a:r>
              <a:rPr lang="en-US" dirty="0" smtClean="0"/>
              <a:t>Preparing for marriage.  </a:t>
            </a:r>
          </a:p>
          <a:p>
            <a:pPr lvl="1">
              <a:buNone/>
            </a:pPr>
            <a:r>
              <a:rPr lang="en-US" dirty="0" smtClean="0"/>
              <a:t>However, cohabitation undermines American value-based understanding of marriage, and may be linked to damaging effects of women and children.  </a:t>
            </a:r>
          </a:p>
          <a:p>
            <a:pPr lvl="1">
              <a:buNone/>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First…Some basics </a:t>
            </a:r>
            <a:endParaRPr lang="en-US" dirty="0"/>
          </a:p>
        </p:txBody>
      </p:sp>
      <p:sp>
        <p:nvSpPr>
          <p:cNvPr id="3" name="Content Placeholder 2"/>
          <p:cNvSpPr>
            <a:spLocks noGrp="1"/>
          </p:cNvSpPr>
          <p:nvPr>
            <p:ph idx="1"/>
          </p:nvPr>
        </p:nvSpPr>
        <p:spPr/>
        <p:txBody>
          <a:bodyPr/>
          <a:lstStyle/>
          <a:p>
            <a:r>
              <a:rPr lang="en-US" dirty="0" smtClean="0"/>
              <a:t>Here’s what the numbers say. </a:t>
            </a:r>
          </a:p>
          <a:p>
            <a:pPr>
              <a:buNone/>
            </a:pPr>
            <a:endParaRPr lang="en-US" dirty="0" smtClean="0"/>
          </a:p>
          <a:p>
            <a:pPr>
              <a:buNone/>
            </a:pPr>
            <a:r>
              <a:rPr lang="en-US" dirty="0" smtClean="0">
                <a:hlinkClick r:id="rId2"/>
              </a:rPr>
              <a:t>http://www.youtube.com/watch?v=_uXXK6IQOfY</a:t>
            </a:r>
            <a:r>
              <a:rPr lang="en-US" dirty="0" smtClean="0"/>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However…</a:t>
            </a:r>
            <a:endParaRPr lang="en-US" dirty="0"/>
          </a:p>
        </p:txBody>
      </p:sp>
      <p:sp>
        <p:nvSpPr>
          <p:cNvPr id="3" name="Content Placeholder 2"/>
          <p:cNvSpPr>
            <a:spLocks noGrp="1"/>
          </p:cNvSpPr>
          <p:nvPr>
            <p:ph sz="half" idx="1"/>
          </p:nvPr>
        </p:nvSpPr>
        <p:spPr/>
        <p:txBody>
          <a:bodyPr>
            <a:normAutofit lnSpcReduction="10000"/>
          </a:bodyPr>
          <a:lstStyle/>
          <a:p>
            <a:r>
              <a:rPr lang="en-US" dirty="0" smtClean="0"/>
              <a:t>Psychiatrists still believe that the institution of marriage promotes the longevity of relationships better than merely cohabiting. </a:t>
            </a:r>
            <a:endParaRPr lang="en-US" dirty="0"/>
          </a:p>
        </p:txBody>
      </p:sp>
      <p:sp>
        <p:nvSpPr>
          <p:cNvPr id="4" name="Content Placeholder 3"/>
          <p:cNvSpPr>
            <a:spLocks noGrp="1"/>
          </p:cNvSpPr>
          <p:nvPr>
            <p:ph sz="half" idx="2"/>
          </p:nvPr>
        </p:nvSpPr>
        <p:spPr>
          <a:xfrm>
            <a:off x="5276088" y="1524000"/>
            <a:ext cx="3657600" cy="4800600"/>
          </a:xfrm>
        </p:spPr>
        <p:txBody>
          <a:bodyPr>
            <a:normAutofit lnSpcReduction="10000"/>
          </a:bodyPr>
          <a:lstStyle/>
          <a:p>
            <a:r>
              <a:rPr lang="en-US" dirty="0" smtClean="0"/>
              <a:t>Marriage 101: Skip the Trial Run</a:t>
            </a:r>
          </a:p>
          <a:p>
            <a:pPr lvl="1"/>
            <a:r>
              <a:rPr lang="en-US" dirty="0" smtClean="0"/>
              <a:t>According to some studies (Rutgers University), cohabiting may actually increase your risk of breaking up.  </a:t>
            </a:r>
          </a:p>
          <a:p>
            <a:pPr lvl="2"/>
            <a:r>
              <a:rPr lang="en-US" dirty="0" smtClean="0"/>
              <a:t>Carries with it emotional, financial, and possibly even legal ramifications.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Cohabiting 	</a:t>
            </a:r>
            <a:endParaRPr lang="en-US" dirty="0"/>
          </a:p>
        </p:txBody>
      </p:sp>
      <p:sp>
        <p:nvSpPr>
          <p:cNvPr id="3" name="Text Placeholder 2"/>
          <p:cNvSpPr>
            <a:spLocks noGrp="1"/>
          </p:cNvSpPr>
          <p:nvPr>
            <p:ph type="body" idx="2"/>
          </p:nvPr>
        </p:nvSpPr>
        <p:spPr/>
        <p:txBody>
          <a:bodyPr/>
          <a:lstStyle/>
          <a:p>
            <a:r>
              <a:rPr lang="en-US" dirty="0" smtClean="0"/>
              <a:t>Here’s the deal….</a:t>
            </a:r>
            <a:endParaRPr lang="en-US" dirty="0"/>
          </a:p>
        </p:txBody>
      </p:sp>
      <p:sp>
        <p:nvSpPr>
          <p:cNvPr id="4" name="Content Placeholder 3"/>
          <p:cNvSpPr>
            <a:spLocks noGrp="1"/>
          </p:cNvSpPr>
          <p:nvPr>
            <p:ph sz="half" idx="1"/>
          </p:nvPr>
        </p:nvSpPr>
        <p:spPr/>
        <p:txBody>
          <a:bodyPr>
            <a:normAutofit lnSpcReduction="10000"/>
          </a:bodyPr>
          <a:lstStyle/>
          <a:p>
            <a:r>
              <a:rPr lang="en-US" dirty="0" smtClean="0"/>
              <a:t>Cohabiting, just like sex, isn’t an issue of merely ‘going through the motions’; rather, the issue goes much deeper as the Church wants us to understand.  </a:t>
            </a:r>
          </a:p>
          <a:p>
            <a:pPr lvl="1"/>
            <a:r>
              <a:rPr lang="en-US" dirty="0" smtClean="0"/>
              <a:t>The issue comes down to commitment.  </a:t>
            </a:r>
          </a:p>
          <a:p>
            <a:pPr lvl="1"/>
            <a:r>
              <a:rPr lang="en-US" dirty="0" smtClean="0"/>
              <a:t>Insofar as….</a:t>
            </a:r>
            <a:r>
              <a:rPr lang="en-US" i="1" dirty="0" smtClean="0"/>
              <a:t>”Commitment means </a:t>
            </a:r>
            <a:r>
              <a:rPr lang="en-US" b="1" i="1" dirty="0" smtClean="0"/>
              <a:t>both</a:t>
            </a:r>
            <a:r>
              <a:rPr lang="en-US" i="1" dirty="0" smtClean="0"/>
              <a:t> commitment to a person and to the relationship” </a:t>
            </a:r>
            <a:r>
              <a:rPr lang="en-US" dirty="0" smtClean="0"/>
              <a:t>(Dr. Christine Whelan, </a:t>
            </a:r>
            <a:r>
              <a:rPr lang="en-US" dirty="0" err="1" smtClean="0"/>
              <a:t>Phd</a:t>
            </a:r>
            <a:r>
              <a:rPr lang="en-US" dirty="0" smtClean="0"/>
              <a:t>, Busted Halo).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Cohabitation and Commitment</a:t>
            </a:r>
            <a:endParaRPr lang="en-US" dirty="0"/>
          </a:p>
        </p:txBody>
      </p:sp>
      <p:pic>
        <p:nvPicPr>
          <p:cNvPr id="4" name="Content Placeholder 3" descr="url.jpeg"/>
          <p:cNvPicPr>
            <a:picLocks noGrp="1" noChangeAspect="1"/>
          </p:cNvPicPr>
          <p:nvPr>
            <p:ph idx="1"/>
          </p:nvPr>
        </p:nvPicPr>
        <p:blipFill>
          <a:blip r:embed="rId2" cstate="print"/>
          <a:stretch>
            <a:fillRect/>
          </a:stretch>
        </p:blipFill>
        <p:spPr>
          <a:xfrm>
            <a:off x="2057400" y="2209800"/>
            <a:ext cx="5355250" cy="320040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Sociological Reasons </a:t>
            </a:r>
            <a:r>
              <a:rPr lang="en-US" i="1" dirty="0" smtClean="0"/>
              <a:t>not</a:t>
            </a:r>
            <a:r>
              <a:rPr lang="en-US" dirty="0" smtClean="0"/>
              <a:t> to Live together before marriage</a:t>
            </a:r>
            <a:endParaRPr lang="en-US" dirty="0"/>
          </a:p>
        </p:txBody>
      </p:sp>
      <p:sp>
        <p:nvSpPr>
          <p:cNvPr id="3" name="Content Placeholder 2"/>
          <p:cNvSpPr>
            <a:spLocks noGrp="1"/>
          </p:cNvSpPr>
          <p:nvPr>
            <p:ph sz="half" idx="1"/>
          </p:nvPr>
        </p:nvSpPr>
        <p:spPr/>
        <p:txBody>
          <a:bodyPr>
            <a:normAutofit fontScale="92500"/>
          </a:bodyPr>
          <a:lstStyle/>
          <a:p>
            <a:r>
              <a:rPr lang="en-US" dirty="0" smtClean="0"/>
              <a:t>1. Least likely to marry each other.</a:t>
            </a:r>
          </a:p>
          <a:p>
            <a:pPr marL="612648" lvl="2" indent="-283464">
              <a:spcBef>
                <a:spcPts val="600"/>
              </a:spcBef>
              <a:buSzPct val="80000"/>
              <a:buFont typeface="Wingdings 2"/>
              <a:buChar char=""/>
            </a:pPr>
            <a:r>
              <a:rPr lang="en-US" dirty="0" smtClean="0"/>
              <a:t>Drifting in search of the myth of the ‘one, true love.’</a:t>
            </a:r>
          </a:p>
          <a:p>
            <a:pPr marL="365760" lvl="1" indent="-283464">
              <a:spcBef>
                <a:spcPts val="600"/>
              </a:spcBef>
              <a:buSzPct val="80000"/>
              <a:buFont typeface="Wingdings 2"/>
              <a:buChar char=""/>
            </a:pPr>
            <a:r>
              <a:rPr lang="en-US" dirty="0" smtClean="0"/>
              <a:t>2. Higher separation and divorce rates. </a:t>
            </a:r>
          </a:p>
          <a:p>
            <a:pPr marL="365760" lvl="1" indent="-283464">
              <a:spcBef>
                <a:spcPts val="600"/>
              </a:spcBef>
              <a:buSzPct val="80000"/>
              <a:buFont typeface="Wingdings 2"/>
              <a:buChar char=""/>
            </a:pPr>
            <a:r>
              <a:rPr lang="en-US" dirty="0" smtClean="0"/>
              <a:t>3. Cohabiting and unhappier marriages.</a:t>
            </a:r>
          </a:p>
          <a:p>
            <a:pPr marL="365760" lvl="1" indent="-283464">
              <a:spcBef>
                <a:spcPts val="600"/>
              </a:spcBef>
              <a:buSzPct val="80000"/>
              <a:buFont typeface="Wingdings 2"/>
              <a:buChar char=""/>
            </a:pPr>
            <a:endParaRPr lang="en-US" dirty="0" smtClean="0"/>
          </a:p>
          <a:p>
            <a:endParaRPr lang="en-US" dirty="0" smtClean="0"/>
          </a:p>
          <a:p>
            <a:pPr lvl="1">
              <a:buNone/>
            </a:pPr>
            <a:r>
              <a:rPr lang="en-US" dirty="0" smtClean="0"/>
              <a:t>          </a:t>
            </a:r>
          </a:p>
        </p:txBody>
      </p:sp>
      <p:sp>
        <p:nvSpPr>
          <p:cNvPr id="4" name="Content Placeholder 3"/>
          <p:cNvSpPr>
            <a:spLocks noGrp="1"/>
          </p:cNvSpPr>
          <p:nvPr>
            <p:ph sz="half" idx="2"/>
          </p:nvPr>
        </p:nvSpPr>
        <p:spPr/>
        <p:txBody>
          <a:bodyPr>
            <a:normAutofit fontScale="92500"/>
          </a:bodyPr>
          <a:lstStyle/>
          <a:p>
            <a:r>
              <a:rPr lang="en-US" dirty="0" smtClean="0"/>
              <a:t>4.  Sexual activity may positively correlate to increased divorce rates. </a:t>
            </a:r>
          </a:p>
          <a:p>
            <a:r>
              <a:rPr lang="en-US" dirty="0" smtClean="0"/>
              <a:t>5.  Premarital sex; extramarital affairs (remember the video, ‘Hook up Culture’?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00600"/>
            <a:ext cx="8229600" cy="1143000"/>
          </a:xfrm>
        </p:spPr>
        <p:txBody>
          <a:bodyPr>
            <a:normAutofit fontScale="90000"/>
          </a:bodyPr>
          <a:lstStyle/>
          <a:p>
            <a:r>
              <a:rPr lang="en-US" dirty="0" smtClean="0"/>
              <a:t>Sociological Reasons </a:t>
            </a:r>
            <a:r>
              <a:rPr lang="en-US" i="1" dirty="0" smtClean="0"/>
              <a:t>not</a:t>
            </a:r>
            <a:r>
              <a:rPr lang="en-US" dirty="0" smtClean="0"/>
              <a:t> to Live together before marriage.   </a:t>
            </a:r>
            <a:endParaRPr lang="en-US" dirty="0"/>
          </a:p>
        </p:txBody>
      </p:sp>
      <p:sp>
        <p:nvSpPr>
          <p:cNvPr id="5" name="Content Placeholder 4"/>
          <p:cNvSpPr>
            <a:spLocks noGrp="1"/>
          </p:cNvSpPr>
          <p:nvPr>
            <p:ph sz="quarter" idx="2"/>
          </p:nvPr>
        </p:nvSpPr>
        <p:spPr>
          <a:xfrm>
            <a:off x="457200" y="381000"/>
            <a:ext cx="4023360" cy="4343400"/>
          </a:xfrm>
        </p:spPr>
        <p:txBody>
          <a:bodyPr>
            <a:normAutofit/>
          </a:bodyPr>
          <a:lstStyle/>
          <a:p>
            <a:r>
              <a:rPr lang="en-US" dirty="0" smtClean="0"/>
              <a:t>6.  Live together=more prone to fleeting romance.  </a:t>
            </a:r>
          </a:p>
          <a:p>
            <a:r>
              <a:rPr lang="en-US" dirty="0" smtClean="0"/>
              <a:t>7.  “Trial marriages” don’t always guarantee better marriages.</a:t>
            </a:r>
          </a:p>
          <a:p>
            <a:pPr lvl="1"/>
            <a:r>
              <a:rPr lang="en-US" dirty="0" smtClean="0"/>
              <a:t>Compatibility must be built, not earned or tested. </a:t>
            </a:r>
          </a:p>
          <a:p>
            <a:pPr lvl="1">
              <a:buNone/>
            </a:pPr>
            <a:r>
              <a:rPr lang="en-US" dirty="0" smtClean="0"/>
              <a:t>      </a:t>
            </a:r>
            <a:endParaRPr lang="en-US" dirty="0"/>
          </a:p>
        </p:txBody>
      </p:sp>
      <p:pic>
        <p:nvPicPr>
          <p:cNvPr id="7" name="Content Placeholder 6" descr="images.jpeg"/>
          <p:cNvPicPr>
            <a:picLocks noGrp="1" noChangeAspect="1"/>
          </p:cNvPicPr>
          <p:nvPr>
            <p:ph sz="quarter" idx="4"/>
          </p:nvPr>
        </p:nvPicPr>
        <p:blipFill>
          <a:blip r:embed="rId2" cstate="print"/>
          <a:stretch>
            <a:fillRect/>
          </a:stretch>
        </p:blipFill>
        <p:spPr>
          <a:xfrm>
            <a:off x="4724400" y="1882284"/>
            <a:ext cx="3892700" cy="1851515"/>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Sociological Reasons not to live together before marriage  </a:t>
            </a:r>
            <a:endParaRPr lang="en-US" dirty="0"/>
          </a:p>
        </p:txBody>
      </p:sp>
      <p:sp>
        <p:nvSpPr>
          <p:cNvPr id="3" name="Content Placeholder 2"/>
          <p:cNvSpPr>
            <a:spLocks noGrp="1"/>
          </p:cNvSpPr>
          <p:nvPr>
            <p:ph sz="half" idx="1"/>
          </p:nvPr>
        </p:nvSpPr>
        <p:spPr/>
        <p:txBody>
          <a:bodyPr>
            <a:normAutofit fontScale="92500"/>
          </a:bodyPr>
          <a:lstStyle/>
          <a:p>
            <a:r>
              <a:rPr lang="en-US" dirty="0" smtClean="0"/>
              <a:t>8.  Living together=no legal or societal responsibilities.  </a:t>
            </a:r>
          </a:p>
          <a:p>
            <a:r>
              <a:rPr lang="en-US" dirty="0" smtClean="0"/>
              <a:t>9.  Miss something in the maturing process. </a:t>
            </a:r>
          </a:p>
          <a:p>
            <a:r>
              <a:rPr lang="en-US" dirty="0" smtClean="0"/>
              <a:t>10.  Avoid joint decisions that married couples make.    </a:t>
            </a:r>
            <a:endParaRPr lang="en-US" dirty="0"/>
          </a:p>
        </p:txBody>
      </p:sp>
      <p:sp>
        <p:nvSpPr>
          <p:cNvPr id="4" name="Content Placeholder 3"/>
          <p:cNvSpPr>
            <a:spLocks noGrp="1"/>
          </p:cNvSpPr>
          <p:nvPr>
            <p:ph sz="half" idx="2"/>
          </p:nvPr>
        </p:nvSpPr>
        <p:spPr/>
        <p:txBody>
          <a:bodyPr>
            <a:normAutofit fontScale="92500"/>
          </a:bodyPr>
          <a:lstStyle/>
          <a:p>
            <a:r>
              <a:rPr lang="en-US" dirty="0" smtClean="0"/>
              <a:t>11.  Cohabitation= marriage of convenience and not commitment, per se.  </a:t>
            </a:r>
          </a:p>
          <a:p>
            <a:r>
              <a:rPr lang="en-US" dirty="0" smtClean="0"/>
              <a:t>12.  Premarital sex may mask the reality that the person is not right for you.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391</TotalTime>
  <Words>1034</Words>
  <Application>Microsoft Office PowerPoint</Application>
  <PresentationFormat>On-screen Show (4:3)</PresentationFormat>
  <Paragraphs>76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Solstice</vt:lpstr>
      <vt:lpstr>Sociological Reasons Not to Live Together Cohabitation </vt:lpstr>
      <vt:lpstr>Cohabitation? </vt:lpstr>
      <vt:lpstr>First…Some basics </vt:lpstr>
      <vt:lpstr>However…</vt:lpstr>
      <vt:lpstr>Cohabiting  </vt:lpstr>
      <vt:lpstr>Cohabitation and Commitment</vt:lpstr>
      <vt:lpstr>Sociological Reasons not to Live together before marriage</vt:lpstr>
      <vt:lpstr>Sociological Reasons not to Live together before marriage.   </vt:lpstr>
      <vt:lpstr>Sociological Reasons not to live together before marriage  </vt:lpstr>
      <vt:lpstr>Sociological Reasons not to live together before marriage </vt:lpstr>
      <vt:lpstr>Sociological reasons not to live together before marriage </vt:lpstr>
      <vt:lpstr>Numbers Cohabitating? Catholic Update: Cohabitation before Marriage Joseph M. Champlin, 2003.; The State of our Unions, Marriage in America, 2011.  </vt:lpstr>
      <vt:lpstr>Top ten reasons you may not want to live together before marriage.(Mrs. King)</vt:lpstr>
      <vt:lpstr>Top ten reasons you may not want to live together before marriage. </vt:lpstr>
      <vt:lpstr>Top ten reasons you may not want to live together before marriage. </vt:lpstr>
      <vt:lpstr>Top ten reasons you may not want to live together before marriage. </vt:lpstr>
    </vt:vector>
  </TitlesOfParts>
  <Company>Saint Viator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Cohabitation</dc:title>
  <dc:creator>stessmer</dc:creator>
  <cp:lastModifiedBy>Saint Viator</cp:lastModifiedBy>
  <cp:revision>40</cp:revision>
  <dcterms:created xsi:type="dcterms:W3CDTF">2012-02-16T14:45:22Z</dcterms:created>
  <dcterms:modified xsi:type="dcterms:W3CDTF">2014-02-24T19:15:32Z</dcterms:modified>
</cp:coreProperties>
</file>