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24"/>
  </p:handoutMasterIdLst>
  <p:sldIdLst>
    <p:sldId id="256" r:id="rId2"/>
    <p:sldId id="257" r:id="rId3"/>
    <p:sldId id="258" r:id="rId4"/>
    <p:sldId id="259" r:id="rId5"/>
    <p:sldId id="260" r:id="rId6"/>
    <p:sldId id="267" r:id="rId7"/>
    <p:sldId id="261" r:id="rId8"/>
    <p:sldId id="262" r:id="rId9"/>
    <p:sldId id="263" r:id="rId10"/>
    <p:sldId id="264" r:id="rId11"/>
    <p:sldId id="265" r:id="rId12"/>
    <p:sldId id="266" r:id="rId13"/>
    <p:sldId id="268" r:id="rId14"/>
    <p:sldId id="269" r:id="rId15"/>
    <p:sldId id="270" r:id="rId16"/>
    <p:sldId id="271" r:id="rId17"/>
    <p:sldId id="272" r:id="rId18"/>
    <p:sldId id="273" r:id="rId19"/>
    <p:sldId id="274" r:id="rId20"/>
    <p:sldId id="275" r:id="rId21"/>
    <p:sldId id="276" r:id="rId22"/>
    <p:sldId id="277"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4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5044203-A3D5-4E31-BB2F-94713C3600A0}" type="datetimeFigureOut">
              <a:rPr lang="en-US" smtClean="0"/>
              <a:t>3/4/2013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8EBA173-0364-4970-8646-03EC1F1EA5CB}" type="slidenum">
              <a:rPr lang="en-US" smtClean="0"/>
              <a:t>‹#›</a:t>
            </a:fld>
            <a:endParaRPr lang="en-US"/>
          </a:p>
        </p:txBody>
      </p:sp>
    </p:spTree>
    <p:extLst>
      <p:ext uri="{BB962C8B-B14F-4D97-AF65-F5344CB8AC3E}">
        <p14:creationId xmlns:p14="http://schemas.microsoft.com/office/powerpoint/2010/main" val="282355955"/>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ound Diagonal Corner Rectangle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Title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0" name="Date Placeholder 9"/>
          <p:cNvSpPr>
            <a:spLocks noGrp="1"/>
          </p:cNvSpPr>
          <p:nvPr>
            <p:ph type="dt" sz="half" idx="10"/>
          </p:nvPr>
        </p:nvSpPr>
        <p:spPr>
          <a:xfrm>
            <a:off x="5562600" y="6509004"/>
            <a:ext cx="3002280" cy="274320"/>
          </a:xfrm>
        </p:spPr>
        <p:txBody>
          <a:bodyPr vert="horz" rtlCol="0"/>
          <a:lstStyle>
            <a:extLst/>
          </a:lstStyle>
          <a:p>
            <a:fld id="{E8C40F89-4789-43CD-83D7-5BA26DB5086E}" type="datetimeFigureOut">
              <a:rPr lang="en-US" smtClean="0"/>
              <a:t>3/4/2013</a:t>
            </a:fld>
            <a:endParaRPr lang="en-US"/>
          </a:p>
        </p:txBody>
      </p:sp>
      <p:sp>
        <p:nvSpPr>
          <p:cNvPr id="11" name="Slide Number Placeholder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9D1561DC-75C7-4D30-A3F4-01C4741C97EE}" type="slidenum">
              <a:rPr lang="en-US" smtClean="0"/>
              <a:t>‹#›</a:t>
            </a:fld>
            <a:endParaRPr lang="en-US"/>
          </a:p>
        </p:txBody>
      </p:sp>
      <p:sp>
        <p:nvSpPr>
          <p:cNvPr id="12" name="Footer Placeholder 11"/>
          <p:cNvSpPr>
            <a:spLocks noGrp="1"/>
          </p:cNvSpPr>
          <p:nvPr>
            <p:ph type="ftr" sz="quarter" idx="12"/>
          </p:nvPr>
        </p:nvSpPr>
        <p:spPr>
          <a:xfrm>
            <a:off x="1600200" y="6509004"/>
            <a:ext cx="3907464" cy="274320"/>
          </a:xfrm>
        </p:spPr>
        <p:txBody>
          <a:bodyPr vert="horz" rtlCol="0"/>
          <a:lstStyle>
            <a:extLst/>
          </a:lstStyle>
          <a:p>
            <a:endParaRPr lang="en-US"/>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8C40F89-4789-43CD-83D7-5BA26DB5086E}" type="datetimeFigureOut">
              <a:rPr lang="en-US" smtClean="0"/>
              <a:t>3/4/2013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D1561DC-75C7-4D30-A3F4-01C4741C97EE}"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lvl1pPr algn="l">
              <a:defRPr/>
            </a:lvl1pPr>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8C40F89-4789-43CD-83D7-5BA26DB5086E}" type="datetimeFigureOut">
              <a:rPr lang="en-US" smtClean="0"/>
              <a:t>3/4/2013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D1561DC-75C7-4D30-A3F4-01C4741C97EE}"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8C40F89-4789-43CD-83D7-5BA26DB5086E}" type="datetimeFigureOut">
              <a:rPr lang="en-US" smtClean="0"/>
              <a:t>3/4/2013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D1561DC-75C7-4D30-A3F4-01C4741C97EE}"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7" name="Rectangle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a:xfrm>
            <a:off x="5562600" y="6513670"/>
            <a:ext cx="3002280" cy="274320"/>
          </a:xfrm>
        </p:spPr>
        <p:txBody>
          <a:bodyPr vert="horz" rtlCol="0"/>
          <a:lstStyle>
            <a:extLst/>
          </a:lstStyle>
          <a:p>
            <a:fld id="{E8C40F89-4789-43CD-83D7-5BA26DB5086E}" type="datetimeFigureOut">
              <a:rPr lang="en-US" smtClean="0"/>
              <a:t>3/4/2013</a:t>
            </a:fld>
            <a:endParaRPr lang="en-US"/>
          </a:p>
        </p:txBody>
      </p:sp>
      <p:sp>
        <p:nvSpPr>
          <p:cNvPr id="9" name="Slide Number Placeholder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9D1561DC-75C7-4D30-A3F4-01C4741C97EE}" type="slidenum">
              <a:rPr lang="en-US" smtClean="0"/>
              <a:t>‹#›</a:t>
            </a:fld>
            <a:endParaRPr lang="en-US"/>
          </a:p>
        </p:txBody>
      </p:sp>
      <p:sp>
        <p:nvSpPr>
          <p:cNvPr id="10" name="Footer Placeholder 9"/>
          <p:cNvSpPr>
            <a:spLocks noGrp="1"/>
          </p:cNvSpPr>
          <p:nvPr>
            <p:ph type="ftr" sz="quarter" idx="12"/>
          </p:nvPr>
        </p:nvSpPr>
        <p:spPr>
          <a:xfrm>
            <a:off x="1600200" y="6513670"/>
            <a:ext cx="3907464" cy="274320"/>
          </a:xfrm>
        </p:spPr>
        <p:txBody>
          <a:bodyPr vert="horz" rtlCol="0"/>
          <a:lstStyle>
            <a:extLst/>
          </a:lstStyle>
          <a:p>
            <a:endParaRPr lang="en-US"/>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E8C40F89-4789-43CD-83D7-5BA26DB5086E}" type="datetimeFigureOut">
              <a:rPr lang="en-US" smtClean="0"/>
              <a:t>3/4/2013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a:xfrm>
            <a:off x="8641080" y="6514568"/>
            <a:ext cx="464288" cy="274320"/>
          </a:xfrm>
        </p:spPr>
        <p:txBody>
          <a:bodyPr/>
          <a:lstStyle>
            <a:extLst/>
          </a:lstStyle>
          <a:p>
            <a:fld id="{9D1561DC-75C7-4D30-A3F4-01C4741C97EE}" type="slidenum">
              <a:rPr lang="en-US" smtClean="0"/>
              <a:t>‹#›</a:t>
            </a:fld>
            <a:endParaRPr lang="en-US"/>
          </a:p>
        </p:txBody>
      </p:sp>
      <p:sp>
        <p:nvSpPr>
          <p:cNvPr id="10" name="Rectangle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Rectangle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Title 1"/>
          <p:cNvSpPr>
            <a:spLocks noGrp="1"/>
          </p:cNvSpPr>
          <p:nvPr>
            <p:ph type="title"/>
          </p:nvPr>
        </p:nvSpPr>
        <p:spPr>
          <a:xfrm>
            <a:off x="457200" y="251948"/>
            <a:ext cx="8229600"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E8C40F89-4789-43CD-83D7-5BA26DB5086E}" type="datetimeFigureOut">
              <a:rPr lang="en-US" smtClean="0"/>
              <a:t>3/4/2013</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a:xfrm>
            <a:off x="8641080" y="6514568"/>
            <a:ext cx="464288" cy="274320"/>
          </a:xfrm>
        </p:spPr>
        <p:txBody>
          <a:bodyPr/>
          <a:lstStyle>
            <a:extLst/>
          </a:lstStyle>
          <a:p>
            <a:fld id="{9D1561DC-75C7-4D30-A3F4-01C4741C97EE}"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53218"/>
            <a:ext cx="8229600"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E8C40F89-4789-43CD-83D7-5BA26DB5086E}" type="datetimeFigureOut">
              <a:rPr lang="en-US" smtClean="0"/>
              <a:t>3/4/2013</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9D1561DC-75C7-4D30-A3F4-01C4741C97EE}" type="slidenum">
              <a:rPr lang="en-US" smtClean="0"/>
              <a:t>‹#›</a:t>
            </a:fld>
            <a:endParaRPr lang="en-US"/>
          </a:p>
        </p:txBody>
      </p:sp>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E8C40F89-4789-43CD-83D7-5BA26DB5086E}" type="datetimeFigureOut">
              <a:rPr lang="en-US" smtClean="0"/>
              <a:t>3/4/2013</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9D1561DC-75C7-4D30-A3F4-01C4741C97EE}"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963136" y="304800"/>
            <a:ext cx="3931920" cy="762000"/>
          </a:xfrm>
        </p:spPr>
        <p:txBody>
          <a:bodyPr anchor="b"/>
          <a:lstStyle>
            <a:lvl1pPr marL="0" algn="r">
              <a:buNone/>
              <a:defRPr sz="2000" b="1"/>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9" name="Date Placeholder 8"/>
          <p:cNvSpPr>
            <a:spLocks noGrp="1"/>
          </p:cNvSpPr>
          <p:nvPr>
            <p:ph type="dt" sz="half" idx="10"/>
          </p:nvPr>
        </p:nvSpPr>
        <p:spPr>
          <a:xfrm>
            <a:off x="5562600" y="6513670"/>
            <a:ext cx="3002280" cy="274320"/>
          </a:xfrm>
        </p:spPr>
        <p:txBody>
          <a:bodyPr vert="horz" rtlCol="0"/>
          <a:lstStyle>
            <a:extLst/>
          </a:lstStyle>
          <a:p>
            <a:fld id="{E8C40F89-4789-43CD-83D7-5BA26DB5086E}" type="datetimeFigureOut">
              <a:rPr lang="en-US" smtClean="0"/>
              <a:t>3/4/2013</a:t>
            </a:fld>
            <a:endParaRPr lang="en-US"/>
          </a:p>
        </p:txBody>
      </p:sp>
      <p:sp>
        <p:nvSpPr>
          <p:cNvPr id="10" name="Slide Number Placeholder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9D1561DC-75C7-4D30-A3F4-01C4741C97EE}" type="slidenum">
              <a:rPr lang="en-US" smtClean="0"/>
              <a:t>‹#›</a:t>
            </a:fld>
            <a:endParaRPr lang="en-US"/>
          </a:p>
        </p:txBody>
      </p:sp>
      <p:sp>
        <p:nvSpPr>
          <p:cNvPr id="11" name="Footer Placeholder 10"/>
          <p:cNvSpPr>
            <a:spLocks noGrp="1"/>
          </p:cNvSpPr>
          <p:nvPr>
            <p:ph type="ftr" sz="quarter" idx="12"/>
          </p:nvPr>
        </p:nvSpPr>
        <p:spPr>
          <a:xfrm>
            <a:off x="1600200" y="6513670"/>
            <a:ext cx="3907464" cy="274320"/>
          </a:xfrm>
        </p:spPr>
        <p:txBody>
          <a:bodyPr vert="horz" rtlCol="0"/>
          <a:lstStyle>
            <a:extLst/>
          </a:lstStyle>
          <a:p>
            <a:endParaRPr lang="en-US"/>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0443" y="4724400"/>
            <a:ext cx="5486400" cy="664536"/>
          </a:xfrm>
        </p:spPr>
        <p:txBody>
          <a:bodyPr anchor="b"/>
          <a:lstStyle>
            <a:lvl1pPr marL="0" algn="r">
              <a:buNone/>
              <a:defRPr sz="2000" b="1"/>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13" name="Picture Placeholder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8" name="Date Placeholder 7"/>
          <p:cNvSpPr>
            <a:spLocks noGrp="1"/>
          </p:cNvSpPr>
          <p:nvPr>
            <p:ph type="dt" sz="half" idx="10"/>
          </p:nvPr>
        </p:nvSpPr>
        <p:spPr>
          <a:xfrm>
            <a:off x="5562600" y="6509004"/>
            <a:ext cx="3002280" cy="274320"/>
          </a:xfrm>
        </p:spPr>
        <p:txBody>
          <a:bodyPr vert="horz" rtlCol="0"/>
          <a:lstStyle>
            <a:extLst/>
          </a:lstStyle>
          <a:p>
            <a:fld id="{E8C40F89-4789-43CD-83D7-5BA26DB5086E}" type="datetimeFigureOut">
              <a:rPr lang="en-US" smtClean="0"/>
              <a:t>3/4/2013</a:t>
            </a:fld>
            <a:endParaRPr lang="en-US"/>
          </a:p>
        </p:txBody>
      </p:sp>
      <p:sp>
        <p:nvSpPr>
          <p:cNvPr id="9" name="Slide Number Placeholder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9D1561DC-75C7-4D30-A3F4-01C4741C97EE}" type="slidenum">
              <a:rPr lang="en-US" smtClean="0"/>
              <a:t>‹#›</a:t>
            </a:fld>
            <a:endParaRPr lang="en-US"/>
          </a:p>
        </p:txBody>
      </p:sp>
      <p:sp>
        <p:nvSpPr>
          <p:cNvPr id="10" name="Footer Placeholder 9"/>
          <p:cNvSpPr>
            <a:spLocks noGrp="1"/>
          </p:cNvSpPr>
          <p:nvPr>
            <p:ph type="ftr" sz="quarter" idx="12"/>
          </p:nvPr>
        </p:nvSpPr>
        <p:spPr>
          <a:xfrm>
            <a:off x="1600200" y="6509004"/>
            <a:ext cx="3907464" cy="274320"/>
          </a:xfrm>
        </p:spPr>
        <p:txBody>
          <a:bodyPr vert="horz" rtlCol="0"/>
          <a:lstStyle>
            <a:extLst/>
          </a:lstStyle>
          <a:p>
            <a:endParaRPr lang="en-US"/>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ound Diagonal Corner Rectangle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Footer Placeholder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en-US"/>
          </a:p>
        </p:txBody>
      </p:sp>
      <p:sp>
        <p:nvSpPr>
          <p:cNvPr id="14" name="Date Placeholder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E8C40F89-4789-43CD-83D7-5BA26DB5086E}" type="datetimeFigureOut">
              <a:rPr lang="en-US" smtClean="0"/>
              <a:t>3/4/2013</a:t>
            </a:fld>
            <a:endParaRPr lang="en-US"/>
          </a:p>
        </p:txBody>
      </p:sp>
      <p:sp>
        <p:nvSpPr>
          <p:cNvPr id="23" name="Slide Number Placeholder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9D1561DC-75C7-4D30-A3F4-01C4741C97EE}" type="slidenum">
              <a:rPr lang="en-US" smtClean="0"/>
              <a:t>‹#›</a:t>
            </a:fld>
            <a:endParaRPr lang="en-US"/>
          </a:p>
        </p:txBody>
      </p:sp>
      <p:sp>
        <p:nvSpPr>
          <p:cNvPr id="22" name="Title Placeholder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www.familyministries.org/resources/index.asp?c_id=136&amp;t_id=2" TargetMode="External"/><Relationship Id="rId2" Type="http://schemas.openxmlformats.org/officeDocument/2006/relationships/hyperlink" Target="https://www.familyministries.org/resources/index.asp?c_id=17&amp;t_id=2"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www.familyministries.org/resources/index.asp?c_id=16&amp;t_id=2"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www.familyministries.org/resources/index.asp?c_id=63&amp;t_id=2" TargetMode="External"/><Relationship Id="rId2" Type="http://schemas.openxmlformats.org/officeDocument/2006/relationships/hyperlink" Target="http://www.familyministries.org/resources/index.asp?c_id=56&amp;t_id=2"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lakecountyil.gov/CountyClerk/VitalRecords/MarriageLicenses.htm" TargetMode="External"/><Relationship Id="rId2" Type="http://schemas.openxmlformats.org/officeDocument/2006/relationships/hyperlink" Target="http://www.cookctyclerk.com/sub/marriage_licenses.asp"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www.familyministries.org/resources/index.asp?c_id=90&amp;t_id=3"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Marriage as a Sacrament</a:t>
            </a:r>
            <a:endParaRPr lang="en-US" dirty="0"/>
          </a:p>
        </p:txBody>
      </p:sp>
      <p:sp>
        <p:nvSpPr>
          <p:cNvPr id="3" name="Subtitle 2"/>
          <p:cNvSpPr>
            <a:spLocks noGrp="1"/>
          </p:cNvSpPr>
          <p:nvPr>
            <p:ph type="subTitle" idx="1"/>
          </p:nvPr>
        </p:nvSpPr>
        <p:spPr/>
        <p:txBody>
          <a:bodyPr/>
          <a:lstStyle/>
          <a:p>
            <a:r>
              <a:rPr lang="en-US" smtClean="0"/>
              <a:t>Living in God’s Love</a:t>
            </a:r>
            <a:endParaRPr lang="en-US"/>
          </a:p>
        </p:txBody>
      </p:sp>
    </p:spTree>
    <p:extLst>
      <p:ext uri="{BB962C8B-B14F-4D97-AF65-F5344CB8AC3E}">
        <p14:creationId xmlns:p14="http://schemas.microsoft.com/office/powerpoint/2010/main" val="394771043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Personal Freedom</a:t>
            </a:r>
            <a:endParaRPr lang="en-US" dirty="0"/>
          </a:p>
        </p:txBody>
      </p:sp>
      <p:sp>
        <p:nvSpPr>
          <p:cNvPr id="3" name="Content Placeholder 2"/>
          <p:cNvSpPr>
            <a:spLocks noGrp="1"/>
          </p:cNvSpPr>
          <p:nvPr>
            <p:ph idx="1"/>
          </p:nvPr>
        </p:nvSpPr>
        <p:spPr/>
        <p:txBody>
          <a:bodyPr/>
          <a:lstStyle/>
          <a:p>
            <a:r>
              <a:rPr lang="en-US" dirty="0" smtClean="0"/>
              <a:t>Growth is encouraged not feared</a:t>
            </a:r>
          </a:p>
          <a:p>
            <a:pPr lvl="1"/>
            <a:r>
              <a:rPr lang="en-US" dirty="0" smtClean="0"/>
              <a:t>Our spouse supports us in our development as a human person</a:t>
            </a:r>
          </a:p>
          <a:p>
            <a:r>
              <a:rPr lang="en-US" dirty="0" smtClean="0"/>
              <a:t>Commitment gives couples the confidence to meet the changes of life without reservation</a:t>
            </a:r>
          </a:p>
          <a:p>
            <a:pPr lvl="1"/>
            <a:r>
              <a:rPr lang="en-US" dirty="0" smtClean="0"/>
              <a:t>One person’s freedom ends where the next person’s begins / in relationship we find a way</a:t>
            </a:r>
            <a:endParaRPr lang="en-US" dirty="0"/>
          </a:p>
        </p:txBody>
      </p:sp>
    </p:spTree>
    <p:extLst>
      <p:ext uri="{BB962C8B-B14F-4D97-AF65-F5344CB8AC3E}">
        <p14:creationId xmlns:p14="http://schemas.microsoft.com/office/powerpoint/2010/main" val="119913076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Fruitfulness</a:t>
            </a:r>
            <a:endParaRPr lang="en-US" dirty="0"/>
          </a:p>
        </p:txBody>
      </p:sp>
      <p:sp>
        <p:nvSpPr>
          <p:cNvPr id="3" name="Content Placeholder 2"/>
          <p:cNvSpPr>
            <a:spLocks noGrp="1"/>
          </p:cNvSpPr>
          <p:nvPr>
            <p:ph idx="1"/>
          </p:nvPr>
        </p:nvSpPr>
        <p:spPr/>
        <p:txBody>
          <a:bodyPr/>
          <a:lstStyle/>
          <a:p>
            <a:r>
              <a:rPr lang="en-US" dirty="0" smtClean="0"/>
              <a:t>Love is inclusive and must be shared</a:t>
            </a:r>
          </a:p>
          <a:p>
            <a:pPr lvl="1"/>
            <a:r>
              <a:rPr lang="en-US" dirty="0" smtClean="0"/>
              <a:t>Raising a family together</a:t>
            </a:r>
          </a:p>
          <a:p>
            <a:pPr lvl="1"/>
            <a:r>
              <a:rPr lang="en-US" dirty="0" smtClean="0"/>
              <a:t>Welcoming people into your life</a:t>
            </a:r>
          </a:p>
          <a:p>
            <a:pPr lvl="1"/>
            <a:r>
              <a:rPr lang="en-US" dirty="0" smtClean="0"/>
              <a:t>Fostering a spirit of generosity and sharing</a:t>
            </a:r>
            <a:endParaRPr lang="en-US" dirty="0"/>
          </a:p>
        </p:txBody>
      </p:sp>
    </p:spTree>
    <p:extLst>
      <p:ext uri="{BB962C8B-B14F-4D97-AF65-F5344CB8AC3E}">
        <p14:creationId xmlns:p14="http://schemas.microsoft.com/office/powerpoint/2010/main" val="316101244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53536"/>
            <a:ext cx="8763000" cy="1143000"/>
          </a:xfrm>
        </p:spPr>
        <p:txBody>
          <a:bodyPr>
            <a:normAutofit fontScale="90000"/>
          </a:bodyPr>
          <a:lstStyle/>
          <a:p>
            <a:pPr algn="ctr"/>
            <a:r>
              <a:rPr lang="en-US" dirty="0" smtClean="0"/>
              <a:t>What to do </a:t>
            </a:r>
            <a:br>
              <a:rPr lang="en-US" dirty="0" smtClean="0"/>
            </a:br>
            <a:r>
              <a:rPr lang="en-US" dirty="0" smtClean="0"/>
              <a:t>to get married in the Church</a:t>
            </a:r>
            <a:endParaRPr lang="en-US" dirty="0"/>
          </a:p>
        </p:txBody>
      </p:sp>
      <p:sp>
        <p:nvSpPr>
          <p:cNvPr id="3" name="Content Placeholder 2"/>
          <p:cNvSpPr>
            <a:spLocks noGrp="1"/>
          </p:cNvSpPr>
          <p:nvPr>
            <p:ph idx="1"/>
          </p:nvPr>
        </p:nvSpPr>
        <p:spPr>
          <a:xfrm>
            <a:off x="457200" y="1600200"/>
            <a:ext cx="8229600" cy="4800600"/>
          </a:xfrm>
        </p:spPr>
        <p:txBody>
          <a:bodyPr>
            <a:normAutofit fontScale="92500" lnSpcReduction="20000"/>
          </a:bodyPr>
          <a:lstStyle/>
          <a:p>
            <a:r>
              <a:rPr lang="en-US" dirty="0" smtClean="0"/>
              <a:t>Contact your parish</a:t>
            </a:r>
          </a:p>
          <a:p>
            <a:pPr lvl="1"/>
            <a:r>
              <a:rPr lang="en-US" dirty="0" smtClean="0"/>
              <a:t>6 months to one year in advance</a:t>
            </a:r>
          </a:p>
          <a:p>
            <a:r>
              <a:rPr lang="en-US" dirty="0" smtClean="0"/>
              <a:t>Secure the necessary paperwork</a:t>
            </a:r>
          </a:p>
          <a:p>
            <a:pPr lvl="1"/>
            <a:r>
              <a:rPr lang="en-US" dirty="0" smtClean="0"/>
              <a:t>Baptismal certificate</a:t>
            </a:r>
          </a:p>
          <a:p>
            <a:pPr lvl="1"/>
            <a:r>
              <a:rPr lang="en-US" dirty="0" smtClean="0"/>
              <a:t>Marriage License</a:t>
            </a:r>
          </a:p>
          <a:p>
            <a:r>
              <a:rPr lang="en-US" dirty="0" smtClean="0"/>
              <a:t>Meet with your parish priest</a:t>
            </a:r>
          </a:p>
          <a:p>
            <a:r>
              <a:rPr lang="en-US" dirty="0" smtClean="0"/>
              <a:t>Complete the </a:t>
            </a:r>
            <a:r>
              <a:rPr lang="en-US" dirty="0" err="1" smtClean="0"/>
              <a:t>Foccus</a:t>
            </a:r>
            <a:r>
              <a:rPr lang="en-US" dirty="0" smtClean="0"/>
              <a:t> </a:t>
            </a:r>
            <a:r>
              <a:rPr lang="en-US" sz="2400" dirty="0" smtClean="0"/>
              <a:t>(</a:t>
            </a:r>
            <a:r>
              <a:rPr lang="en-US" sz="2400" b="1" u="sng" dirty="0" smtClean="0"/>
              <a:t>F</a:t>
            </a:r>
            <a:r>
              <a:rPr lang="en-US" sz="2400" dirty="0" smtClean="0"/>
              <a:t>acilitate</a:t>
            </a:r>
            <a:r>
              <a:rPr lang="en-US" sz="2400" dirty="0"/>
              <a:t> </a:t>
            </a:r>
            <a:r>
              <a:rPr lang="en-US" sz="2400" b="1" u="sng" dirty="0"/>
              <a:t>O</a:t>
            </a:r>
            <a:r>
              <a:rPr lang="en-US" sz="2400" dirty="0"/>
              <a:t>pen, </a:t>
            </a:r>
            <a:r>
              <a:rPr lang="en-US" sz="2400" b="1" u="sng" dirty="0" smtClean="0"/>
              <a:t>C</a:t>
            </a:r>
            <a:r>
              <a:rPr lang="en-US" sz="2400" dirty="0" smtClean="0"/>
              <a:t>aring </a:t>
            </a:r>
            <a:r>
              <a:rPr lang="en-US" sz="2400" b="1" u="sng" dirty="0" smtClean="0"/>
              <a:t>C</a:t>
            </a:r>
            <a:r>
              <a:rPr lang="en-US" sz="2400" dirty="0" smtClean="0"/>
              <a:t>ommunication</a:t>
            </a:r>
            <a:r>
              <a:rPr lang="en-US" sz="2400" dirty="0"/>
              <a:t>, </a:t>
            </a:r>
            <a:r>
              <a:rPr lang="en-US" sz="2400" b="1" dirty="0" smtClean="0"/>
              <a:t>U</a:t>
            </a:r>
            <a:r>
              <a:rPr lang="en-US" sz="2400" dirty="0" smtClean="0"/>
              <a:t>nderstanding </a:t>
            </a:r>
            <a:r>
              <a:rPr lang="en-US" sz="2400" dirty="0"/>
              <a:t>and </a:t>
            </a:r>
            <a:r>
              <a:rPr lang="en-US" sz="2400" b="1" u="sng" dirty="0" smtClean="0"/>
              <a:t>S</a:t>
            </a:r>
            <a:r>
              <a:rPr lang="en-US" sz="2400" dirty="0" smtClean="0"/>
              <a:t>tudy)</a:t>
            </a:r>
            <a:r>
              <a:rPr lang="en-US" dirty="0"/>
              <a:t> </a:t>
            </a:r>
            <a:r>
              <a:rPr lang="en-US" dirty="0" smtClean="0"/>
              <a:t>and Pre-Cana</a:t>
            </a:r>
          </a:p>
          <a:p>
            <a:pPr lvl="1"/>
            <a:r>
              <a:rPr lang="en-US" dirty="0" smtClean="0"/>
              <a:t>Preparation is a tool for success</a:t>
            </a:r>
          </a:p>
          <a:p>
            <a:pPr lvl="1"/>
            <a:r>
              <a:rPr lang="en-US" dirty="0" smtClean="0"/>
              <a:t>Receive spiritual and practical advice</a:t>
            </a:r>
          </a:p>
          <a:p>
            <a:r>
              <a:rPr lang="en-US" dirty="0" smtClean="0"/>
              <a:t>Plan the Liturgy/ Ceremony</a:t>
            </a:r>
            <a:endParaRPr lang="en-US" dirty="0"/>
          </a:p>
        </p:txBody>
      </p:sp>
    </p:spTree>
    <p:extLst>
      <p:ext uri="{BB962C8B-B14F-4D97-AF65-F5344CB8AC3E}">
        <p14:creationId xmlns:p14="http://schemas.microsoft.com/office/powerpoint/2010/main" val="113325894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3657599"/>
          </a:xfrm>
        </p:spPr>
        <p:txBody>
          <a:bodyPr/>
          <a:lstStyle/>
          <a:p>
            <a:r>
              <a:rPr lang="en-US" dirty="0" smtClean="0"/>
              <a:t>10 Steps to Getting Married in Chicago</a:t>
            </a:r>
            <a:endParaRPr lang="en-US" dirty="0"/>
          </a:p>
        </p:txBody>
      </p:sp>
      <p:sp>
        <p:nvSpPr>
          <p:cNvPr id="3" name="Subtitle 2"/>
          <p:cNvSpPr>
            <a:spLocks noGrp="1"/>
          </p:cNvSpPr>
          <p:nvPr>
            <p:ph type="subTitle" idx="1"/>
          </p:nvPr>
        </p:nvSpPr>
        <p:spPr>
          <a:xfrm>
            <a:off x="838200" y="4267200"/>
            <a:ext cx="7391400" cy="1905000"/>
          </a:xfrm>
        </p:spPr>
        <p:txBody>
          <a:bodyPr>
            <a:normAutofit fontScale="62500" lnSpcReduction="20000"/>
          </a:bodyPr>
          <a:lstStyle/>
          <a:p>
            <a:r>
              <a:rPr lang="en-US" dirty="0"/>
              <a:t>Following are the steps to follow to meet the requirements of Catholic marriage preparation for the Archdiocese of Chicago. With the collaboration of parish staff, program facilitators, and yourselves, you will have every opportunity to build a marriage that echoes the love that God has for us; a marriage that is truly a marriage in the Lord.</a:t>
            </a:r>
          </a:p>
        </p:txBody>
      </p:sp>
    </p:spTree>
    <p:extLst>
      <p:ext uri="{BB962C8B-B14F-4D97-AF65-F5344CB8AC3E}">
        <p14:creationId xmlns:p14="http://schemas.microsoft.com/office/powerpoint/2010/main" val="309385365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normAutofit fontScale="92500" lnSpcReduction="20000"/>
          </a:bodyPr>
          <a:lstStyle/>
          <a:p>
            <a:r>
              <a:rPr lang="en-US" b="1" dirty="0"/>
              <a:t>1. Introductory meeting with priest or pastoral minister.</a:t>
            </a:r>
            <a:r>
              <a:rPr lang="en-US" dirty="0"/>
              <a:t/>
            </a:r>
            <a:br>
              <a:rPr lang="en-US" dirty="0"/>
            </a:br>
            <a:r>
              <a:rPr lang="en-US" dirty="0"/>
              <a:t>Meet at the rectory or parish with a pastoral minister, priest or deacon. Get the information about the parish's guidelines for marriage at that location. Ask for a copy of the "Rite of Marriage" which is your handbook for selecting readings and other relevant information for the liturgy on your wedding day. Ask about music and how to arrange for appropriate music for the ceremony. You will also begin to fill in some of the required papers.</a:t>
            </a:r>
          </a:p>
          <a:p>
            <a:pPr marL="0" indent="0">
              <a:buNone/>
            </a:pPr>
            <a:endParaRPr lang="en-US" dirty="0"/>
          </a:p>
        </p:txBody>
      </p:sp>
    </p:spTree>
    <p:extLst>
      <p:ext uri="{BB962C8B-B14F-4D97-AF65-F5344CB8AC3E}">
        <p14:creationId xmlns:p14="http://schemas.microsoft.com/office/powerpoint/2010/main" val="207575855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normAutofit fontScale="92500"/>
          </a:bodyPr>
          <a:lstStyle/>
          <a:p>
            <a:r>
              <a:rPr lang="en-US" b="1" dirty="0"/>
              <a:t>2. </a:t>
            </a:r>
            <a:r>
              <a:rPr lang="en-US" b="1" dirty="0">
                <a:hlinkClick r:id="rId2"/>
              </a:rPr>
              <a:t>Premarital evaluation and discussion</a:t>
            </a:r>
            <a:r>
              <a:rPr lang="en-US" b="1" dirty="0"/>
              <a:t>.</a:t>
            </a:r>
            <a:br>
              <a:rPr lang="en-US" b="1" dirty="0"/>
            </a:br>
            <a:r>
              <a:rPr lang="en-US" dirty="0"/>
              <a:t>The inventories recommended by the Archdiocese as being both research and scientifically based with a Catholic understanding of marriage are </a:t>
            </a:r>
            <a:r>
              <a:rPr lang="en-US" b="1" dirty="0">
                <a:hlinkClick r:id="rId3"/>
              </a:rPr>
              <a:t>The Catholic Couple Check Up</a:t>
            </a:r>
            <a:r>
              <a:rPr lang="en-US" dirty="0"/>
              <a:t> or </a:t>
            </a:r>
            <a:r>
              <a:rPr lang="en-US" b="1" dirty="0"/>
              <a:t>FOCCUS</a:t>
            </a:r>
            <a:r>
              <a:rPr lang="en-US" dirty="0"/>
              <a:t> (Facilitating Open Caring Communication Understanding and Study) instruments. Both inventories are taken online.</a:t>
            </a:r>
            <a:br>
              <a:rPr lang="en-US" dirty="0"/>
            </a:br>
            <a:endParaRPr lang="en-US" dirty="0"/>
          </a:p>
          <a:p>
            <a:pPr marL="0" indent="0">
              <a:buNone/>
            </a:pPr>
            <a:endParaRPr lang="en-US" dirty="0"/>
          </a:p>
        </p:txBody>
      </p:sp>
    </p:spTree>
    <p:extLst>
      <p:ext uri="{BB962C8B-B14F-4D97-AF65-F5344CB8AC3E}">
        <p14:creationId xmlns:p14="http://schemas.microsoft.com/office/powerpoint/2010/main" val="156292311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fontScale="92500" lnSpcReduction="20000"/>
          </a:bodyPr>
          <a:lstStyle/>
          <a:p>
            <a:r>
              <a:rPr lang="en-US" b="1" dirty="0"/>
              <a:t>3. Follow-up discussion.</a:t>
            </a:r>
            <a:r>
              <a:rPr lang="en-US" dirty="0"/>
              <a:t/>
            </a:r>
            <a:br>
              <a:rPr lang="en-US" dirty="0"/>
            </a:br>
            <a:r>
              <a:rPr lang="en-US" dirty="0"/>
              <a:t>Engaged couples can meet with a coach to discuss the areas of your relationship that need more attention, while affirming your strengths. This is not Catholic marriage preparation counseling, it is coaching. Some parishes may offer a different format. If you take the Catholic Couple Check Up, you do not have to meet with a coach, the results are sent to you and your future spouse directly. You may want to forward the results to discuss with your priest or deacon.</a:t>
            </a:r>
            <a:br>
              <a:rPr lang="en-US" dirty="0"/>
            </a:br>
            <a:endParaRPr lang="en-US" dirty="0"/>
          </a:p>
        </p:txBody>
      </p:sp>
    </p:spTree>
    <p:extLst>
      <p:ext uri="{BB962C8B-B14F-4D97-AF65-F5344CB8AC3E}">
        <p14:creationId xmlns:p14="http://schemas.microsoft.com/office/powerpoint/2010/main" val="42499571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normAutofit fontScale="85000" lnSpcReduction="10000"/>
          </a:bodyPr>
          <a:lstStyle/>
          <a:p>
            <a:r>
              <a:rPr lang="en-US" b="1" dirty="0"/>
              <a:t>4. Participation in marriage preparation class.</a:t>
            </a:r>
            <a:r>
              <a:rPr lang="en-US" dirty="0"/>
              <a:t/>
            </a:r>
            <a:br>
              <a:rPr lang="en-US" dirty="0"/>
            </a:br>
            <a:r>
              <a:rPr lang="en-US" dirty="0"/>
              <a:t>There is education and preparation for receiving all the sacraments of the faith, including the Sacrament of Matrimony. Check with your parish to see what is required for marriage preparation, and then sign up for the </a:t>
            </a:r>
            <a:r>
              <a:rPr lang="en-US" dirty="0">
                <a:hlinkClick r:id="rId2"/>
              </a:rPr>
              <a:t>marriage preparation class</a:t>
            </a:r>
            <a:r>
              <a:rPr lang="en-US" dirty="0"/>
              <a:t> that is most appropriate for you to fulfill the Catholic marriage preparation requirements for the Archdiocese of Chicago. After you take the class you will receive a monthly </a:t>
            </a:r>
            <a:r>
              <a:rPr lang="en-US" dirty="0" err="1"/>
              <a:t>enewsletter</a:t>
            </a:r>
            <a:r>
              <a:rPr lang="en-US" dirty="0"/>
              <a:t> with articles and information for couples in their first year of marriage</a:t>
            </a:r>
            <a:r>
              <a:rPr lang="en-US" dirty="0" smtClean="0"/>
              <a:t>.</a:t>
            </a:r>
            <a:endParaRPr lang="en-US" dirty="0"/>
          </a:p>
        </p:txBody>
      </p:sp>
    </p:spTree>
    <p:extLst>
      <p:ext uri="{BB962C8B-B14F-4D97-AF65-F5344CB8AC3E}">
        <p14:creationId xmlns:p14="http://schemas.microsoft.com/office/powerpoint/2010/main" val="234620508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normAutofit fontScale="77500" lnSpcReduction="20000"/>
          </a:bodyPr>
          <a:lstStyle/>
          <a:p>
            <a:r>
              <a:rPr lang="en-US" b="1" dirty="0"/>
              <a:t>5. Christian Sexuality or Introductory Natural Family Planning Class.</a:t>
            </a:r>
            <a:r>
              <a:rPr lang="en-US" dirty="0"/>
              <a:t/>
            </a:r>
            <a:br>
              <a:rPr lang="en-US" dirty="0"/>
            </a:br>
            <a:r>
              <a:rPr lang="en-US" dirty="0"/>
              <a:t>This is recommended for all Catholic marriages as part of the Catholic marriage preparation. </a:t>
            </a:r>
            <a:r>
              <a:rPr lang="en-US" dirty="0">
                <a:hlinkClick r:id="rId2"/>
              </a:rPr>
              <a:t>Natural Family Planning</a:t>
            </a:r>
            <a:r>
              <a:rPr lang="en-US" dirty="0"/>
              <a:t> (NFP) consists of scientific natural methods to achieve, space, or avoid a pregnancy, strengthening the marriage, the couple, and the family. NFP allows the couple to read and interpret the most practical and reliable signs of fertility and infertility to share the responsibility and joys of planning the number of children they want to have. The </a:t>
            </a:r>
            <a:r>
              <a:rPr lang="en-US" dirty="0">
                <a:hlinkClick r:id="rId3"/>
              </a:rPr>
              <a:t>Christian Sexuality class</a:t>
            </a:r>
            <a:r>
              <a:rPr lang="en-US" dirty="0"/>
              <a:t> is based on the Theology of the Body written by Pope John Paul II and consists of lectures, discussion, and workbook exercises</a:t>
            </a:r>
            <a:r>
              <a:rPr lang="en-US" dirty="0" smtClean="0"/>
              <a:t>.</a:t>
            </a:r>
            <a:endParaRPr lang="en-US" dirty="0"/>
          </a:p>
        </p:txBody>
      </p:sp>
    </p:spTree>
    <p:extLst>
      <p:ext uri="{BB962C8B-B14F-4D97-AF65-F5344CB8AC3E}">
        <p14:creationId xmlns:p14="http://schemas.microsoft.com/office/powerpoint/2010/main" val="268276549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b="1" dirty="0"/>
              <a:t>6. Consultation with pastoral minister.</a:t>
            </a:r>
            <a:br>
              <a:rPr lang="en-US" b="1" dirty="0"/>
            </a:br>
            <a:r>
              <a:rPr lang="en-US" dirty="0"/>
              <a:t>Discuss any issues or concerns raised in your marriage preparation program and review the details of the ceremony with the pastoral minister, priest, or deacon. Complete all papers. Review the decisions you have made for the readings and music. </a:t>
            </a:r>
          </a:p>
          <a:p>
            <a:pPr marL="0" indent="0">
              <a:buNone/>
            </a:pPr>
            <a:endParaRPr lang="en-US" dirty="0"/>
          </a:p>
        </p:txBody>
      </p:sp>
    </p:spTree>
    <p:extLst>
      <p:ext uri="{BB962C8B-B14F-4D97-AF65-F5344CB8AC3E}">
        <p14:creationId xmlns:p14="http://schemas.microsoft.com/office/powerpoint/2010/main" val="317159990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Marriage as a Contract</a:t>
            </a:r>
            <a:endParaRPr lang="en-US" dirty="0"/>
          </a:p>
        </p:txBody>
      </p:sp>
      <p:sp>
        <p:nvSpPr>
          <p:cNvPr id="3" name="Content Placeholder 2"/>
          <p:cNvSpPr>
            <a:spLocks noGrp="1"/>
          </p:cNvSpPr>
          <p:nvPr>
            <p:ph idx="1"/>
          </p:nvPr>
        </p:nvSpPr>
        <p:spPr/>
        <p:txBody>
          <a:bodyPr/>
          <a:lstStyle/>
          <a:p>
            <a:r>
              <a:rPr lang="en-US" dirty="0" smtClean="0"/>
              <a:t>A legal / binding agreement</a:t>
            </a:r>
          </a:p>
          <a:p>
            <a:r>
              <a:rPr lang="en-US" dirty="0" smtClean="0"/>
              <a:t>Specifies certain obligations and conditions</a:t>
            </a:r>
          </a:p>
          <a:p>
            <a:pPr lvl="1"/>
            <a:r>
              <a:rPr lang="en-US" dirty="0" smtClean="0"/>
              <a:t>Finances</a:t>
            </a:r>
          </a:p>
          <a:p>
            <a:pPr lvl="1"/>
            <a:r>
              <a:rPr lang="en-US" dirty="0" smtClean="0"/>
              <a:t>Children</a:t>
            </a:r>
          </a:p>
          <a:p>
            <a:pPr marL="457200" lvl="1" indent="0">
              <a:buNone/>
            </a:pPr>
            <a:endParaRPr lang="en-US" dirty="0"/>
          </a:p>
        </p:txBody>
      </p:sp>
    </p:spTree>
    <p:extLst>
      <p:ext uri="{BB962C8B-B14F-4D97-AF65-F5344CB8AC3E}">
        <p14:creationId xmlns:p14="http://schemas.microsoft.com/office/powerpoint/2010/main" val="249287037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4906963"/>
          </a:xfrm>
        </p:spPr>
        <p:txBody>
          <a:bodyPr>
            <a:normAutofit fontScale="92500" lnSpcReduction="20000"/>
          </a:bodyPr>
          <a:lstStyle/>
          <a:p>
            <a:r>
              <a:rPr lang="en-US" b="1" dirty="0"/>
              <a:t>7. Wedding rehearsal and marriage license.</a:t>
            </a:r>
            <a:br>
              <a:rPr lang="en-US" b="1" dirty="0"/>
            </a:br>
            <a:r>
              <a:rPr lang="en-US" dirty="0"/>
              <a:t>The wedding rehearsal takes place with those with an active role in the ceremony: bride, groom, maid of honor, best man, and the readers of the Word. Include others as determined with your priest or deacon. Be sure you buy your marriage license at least one but no more than 60 days before the ceremony. For information on purchasing a license in Cook County, click </a:t>
            </a:r>
            <a:r>
              <a:rPr lang="en-US" dirty="0">
                <a:hlinkClick r:id="rId2"/>
              </a:rPr>
              <a:t>here.</a:t>
            </a:r>
            <a:r>
              <a:rPr lang="en-US" dirty="0"/>
              <a:t> For Lake County, </a:t>
            </a:r>
            <a:r>
              <a:rPr lang="en-US" dirty="0">
                <a:hlinkClick r:id="rId3"/>
              </a:rPr>
              <a:t>here.</a:t>
            </a:r>
            <a:r>
              <a:rPr lang="en-US" dirty="0"/>
              <a:t> </a:t>
            </a:r>
          </a:p>
          <a:p>
            <a:pPr marL="0" indent="0">
              <a:buNone/>
            </a:pPr>
            <a:endParaRPr lang="en-US" dirty="0"/>
          </a:p>
        </p:txBody>
      </p:sp>
    </p:spTree>
    <p:extLst>
      <p:ext uri="{BB962C8B-B14F-4D97-AF65-F5344CB8AC3E}">
        <p14:creationId xmlns:p14="http://schemas.microsoft.com/office/powerpoint/2010/main" val="345122558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b="1" dirty="0"/>
              <a:t>8. Wedding day.</a:t>
            </a:r>
            <a:br>
              <a:rPr lang="en-US" b="1" dirty="0"/>
            </a:br>
            <a:r>
              <a:rPr lang="en-US" dirty="0"/>
              <a:t>Congratulations! Your big day is finally here. Enjoy this day with family and friends as you begin your lifetime commitment to one another.</a:t>
            </a:r>
          </a:p>
          <a:p>
            <a:pPr marL="0" indent="0">
              <a:buNone/>
            </a:pPr>
            <a:endParaRPr lang="en-US" dirty="0"/>
          </a:p>
        </p:txBody>
      </p:sp>
    </p:spTree>
    <p:extLst>
      <p:ext uri="{BB962C8B-B14F-4D97-AF65-F5344CB8AC3E}">
        <p14:creationId xmlns:p14="http://schemas.microsoft.com/office/powerpoint/2010/main" val="360164913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77500" lnSpcReduction="20000"/>
          </a:bodyPr>
          <a:lstStyle/>
          <a:p>
            <a:r>
              <a:rPr lang="en-US" b="1" dirty="0"/>
              <a:t>9 and 10. Newly married continuing education workshops in the first year of marriage. </a:t>
            </a:r>
            <a:br>
              <a:rPr lang="en-US" b="1" dirty="0"/>
            </a:br>
            <a:r>
              <a:rPr lang="en-US" dirty="0"/>
              <a:t>Now that you're married, keep enriching your marriage. You are encouraged to attend two continuing education workshops in your first years of marriage. These two-hour workshops cover topics of interest to newlyweds, concentrating on the main problems of the first five years of marriage, time, sex, and money. Workshop A covers expectations, adjustments, time, and building strengths. Workshop B covers finances, sexuality, and faith. These classes are free as part of the fee you paid for </a:t>
            </a:r>
            <a:r>
              <a:rPr lang="en-US" dirty="0" err="1"/>
              <a:t>PreCana</a:t>
            </a:r>
            <a:r>
              <a:rPr lang="en-US" dirty="0"/>
              <a:t> or Discovery Weekend. </a:t>
            </a:r>
            <a:r>
              <a:rPr lang="en-US" dirty="0">
                <a:solidFill>
                  <a:schemeClr val="bg1"/>
                </a:solidFill>
                <a:hlinkClick r:id="rId2"/>
              </a:rPr>
              <a:t>Sign up here.</a:t>
            </a:r>
            <a:r>
              <a:rPr lang="en-US" dirty="0"/>
              <a:t> These are not Catholic marriage counseling classes, they are marriage education classes that will help keep your marriage on the right course.</a:t>
            </a:r>
          </a:p>
        </p:txBody>
      </p:sp>
    </p:spTree>
    <p:extLst>
      <p:ext uri="{BB962C8B-B14F-4D97-AF65-F5344CB8AC3E}">
        <p14:creationId xmlns:p14="http://schemas.microsoft.com/office/powerpoint/2010/main" val="219338170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Marriage as a Covenant</a:t>
            </a:r>
            <a:endParaRPr lang="en-US" dirty="0"/>
          </a:p>
        </p:txBody>
      </p:sp>
      <p:sp>
        <p:nvSpPr>
          <p:cNvPr id="3" name="Content Placeholder 2"/>
          <p:cNvSpPr>
            <a:spLocks noGrp="1"/>
          </p:cNvSpPr>
          <p:nvPr>
            <p:ph idx="1"/>
          </p:nvPr>
        </p:nvSpPr>
        <p:spPr/>
        <p:txBody>
          <a:bodyPr/>
          <a:lstStyle/>
          <a:p>
            <a:r>
              <a:rPr lang="en-US" dirty="0" smtClean="0"/>
              <a:t>A commitment</a:t>
            </a:r>
          </a:p>
          <a:p>
            <a:pPr lvl="1"/>
            <a:r>
              <a:rPr lang="en-US" dirty="0" smtClean="0"/>
              <a:t>Promises made to be lived in the relationship</a:t>
            </a:r>
          </a:p>
          <a:p>
            <a:pPr lvl="2"/>
            <a:r>
              <a:rPr lang="en-US" dirty="0" smtClean="0"/>
              <a:t>Fidelity</a:t>
            </a:r>
          </a:p>
          <a:p>
            <a:pPr lvl="2"/>
            <a:r>
              <a:rPr lang="en-US" dirty="0" smtClean="0"/>
              <a:t>Life long</a:t>
            </a:r>
          </a:p>
          <a:p>
            <a:r>
              <a:rPr lang="en-US" dirty="0" smtClean="0"/>
              <a:t>Criteria of a covenant</a:t>
            </a:r>
          </a:p>
          <a:p>
            <a:pPr lvl="1"/>
            <a:r>
              <a:rPr lang="en-US" dirty="0" smtClean="0"/>
              <a:t>Freely chosen</a:t>
            </a:r>
          </a:p>
          <a:p>
            <a:pPr lvl="1"/>
            <a:r>
              <a:rPr lang="en-US" dirty="0" smtClean="0"/>
              <a:t>Fully understood</a:t>
            </a:r>
          </a:p>
          <a:p>
            <a:pPr lvl="1"/>
            <a:r>
              <a:rPr lang="en-US" dirty="0" smtClean="0"/>
              <a:t>Permanent</a:t>
            </a:r>
            <a:endParaRPr lang="en-US" dirty="0"/>
          </a:p>
        </p:txBody>
      </p:sp>
    </p:spTree>
    <p:extLst>
      <p:ext uri="{BB962C8B-B14F-4D97-AF65-F5344CB8AC3E}">
        <p14:creationId xmlns:p14="http://schemas.microsoft.com/office/powerpoint/2010/main" val="15686269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Marriage as a Sacrament</a:t>
            </a:r>
            <a:endParaRPr lang="en-US" dirty="0"/>
          </a:p>
        </p:txBody>
      </p:sp>
      <p:sp>
        <p:nvSpPr>
          <p:cNvPr id="3" name="Content Placeholder 2"/>
          <p:cNvSpPr>
            <a:spLocks noGrp="1"/>
          </p:cNvSpPr>
          <p:nvPr>
            <p:ph idx="1"/>
          </p:nvPr>
        </p:nvSpPr>
        <p:spPr/>
        <p:txBody>
          <a:bodyPr/>
          <a:lstStyle/>
          <a:p>
            <a:r>
              <a:rPr lang="en-US" dirty="0" smtClean="0"/>
              <a:t>Visible sign of an invisible presence</a:t>
            </a:r>
          </a:p>
          <a:p>
            <a:pPr lvl="1"/>
            <a:r>
              <a:rPr lang="en-US" dirty="0" smtClean="0"/>
              <a:t>God is present in the relationship</a:t>
            </a:r>
          </a:p>
          <a:p>
            <a:r>
              <a:rPr lang="en-US" dirty="0" smtClean="0"/>
              <a:t>Public ritual of Faith</a:t>
            </a:r>
          </a:p>
          <a:p>
            <a:pPr lvl="1"/>
            <a:r>
              <a:rPr lang="en-US" dirty="0" smtClean="0"/>
              <a:t>Celebration of special moments</a:t>
            </a:r>
          </a:p>
          <a:p>
            <a:pPr lvl="1"/>
            <a:r>
              <a:rPr lang="en-US" dirty="0" smtClean="0"/>
              <a:t>Openness to God’s grace</a:t>
            </a:r>
            <a:endParaRPr lang="en-US" dirty="0"/>
          </a:p>
        </p:txBody>
      </p:sp>
    </p:spTree>
    <p:extLst>
      <p:ext uri="{BB962C8B-B14F-4D97-AF65-F5344CB8AC3E}">
        <p14:creationId xmlns:p14="http://schemas.microsoft.com/office/powerpoint/2010/main" val="404252247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Marriage Vows</a:t>
            </a:r>
            <a:endParaRPr lang="en-US" dirty="0"/>
          </a:p>
        </p:txBody>
      </p:sp>
      <p:sp>
        <p:nvSpPr>
          <p:cNvPr id="3" name="Content Placeholder 2"/>
          <p:cNvSpPr>
            <a:spLocks noGrp="1"/>
          </p:cNvSpPr>
          <p:nvPr>
            <p:ph idx="1"/>
          </p:nvPr>
        </p:nvSpPr>
        <p:spPr/>
        <p:txBody>
          <a:bodyPr/>
          <a:lstStyle/>
          <a:p>
            <a:r>
              <a:rPr lang="en-US" dirty="0" smtClean="0"/>
              <a:t>The promises made by the couple</a:t>
            </a:r>
          </a:p>
          <a:p>
            <a:pPr lvl="1"/>
            <a:r>
              <a:rPr lang="en-US" dirty="0" smtClean="0"/>
              <a:t>Mutual Commitment</a:t>
            </a:r>
          </a:p>
          <a:p>
            <a:pPr lvl="1"/>
            <a:r>
              <a:rPr lang="en-US" dirty="0" smtClean="0"/>
              <a:t>Personal Freedom</a:t>
            </a:r>
          </a:p>
          <a:p>
            <a:pPr lvl="1"/>
            <a:r>
              <a:rPr lang="en-US" dirty="0" smtClean="0"/>
              <a:t>Fruitfulness</a:t>
            </a:r>
          </a:p>
          <a:p>
            <a:r>
              <a:rPr lang="en-US" dirty="0" smtClean="0"/>
              <a:t>The promise is unconditional</a:t>
            </a:r>
          </a:p>
          <a:p>
            <a:pPr lvl="1"/>
            <a:r>
              <a:rPr lang="en-US" dirty="0" smtClean="0"/>
              <a:t>For better or worse</a:t>
            </a:r>
          </a:p>
          <a:p>
            <a:r>
              <a:rPr lang="en-US" dirty="0" smtClean="0"/>
              <a:t>The promise is permanent</a:t>
            </a:r>
          </a:p>
          <a:p>
            <a:pPr lvl="1"/>
            <a:r>
              <a:rPr lang="en-US" dirty="0" smtClean="0"/>
              <a:t>Until death</a:t>
            </a:r>
          </a:p>
          <a:p>
            <a:pPr marL="457200" lvl="1" indent="0">
              <a:buNone/>
            </a:pPr>
            <a:endParaRPr lang="en-US" dirty="0"/>
          </a:p>
        </p:txBody>
      </p:sp>
    </p:spTree>
    <p:extLst>
      <p:ext uri="{BB962C8B-B14F-4D97-AF65-F5344CB8AC3E}">
        <p14:creationId xmlns:p14="http://schemas.microsoft.com/office/powerpoint/2010/main" val="80015159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Spoken Words</a:t>
            </a:r>
            <a:endParaRPr lang="en-US" dirty="0"/>
          </a:p>
        </p:txBody>
      </p:sp>
      <p:sp>
        <p:nvSpPr>
          <p:cNvPr id="3" name="Content Placeholder 2"/>
          <p:cNvSpPr>
            <a:spLocks noGrp="1"/>
          </p:cNvSpPr>
          <p:nvPr>
            <p:ph idx="1"/>
          </p:nvPr>
        </p:nvSpPr>
        <p:spPr/>
        <p:txBody>
          <a:bodyPr/>
          <a:lstStyle/>
          <a:p>
            <a:r>
              <a:rPr lang="en-US" dirty="0" smtClean="0"/>
              <a:t>Freely and without reservation</a:t>
            </a:r>
          </a:p>
          <a:p>
            <a:r>
              <a:rPr lang="en-US" dirty="0" smtClean="0"/>
              <a:t>Love and honor</a:t>
            </a:r>
          </a:p>
          <a:p>
            <a:r>
              <a:rPr lang="en-US" dirty="0" smtClean="0"/>
              <a:t>Accept children</a:t>
            </a:r>
          </a:p>
          <a:p>
            <a:r>
              <a:rPr lang="en-US" dirty="0" smtClean="0"/>
              <a:t>Remain true to each other</a:t>
            </a:r>
            <a:endParaRPr lang="en-US" dirty="0"/>
          </a:p>
        </p:txBody>
      </p:sp>
    </p:spTree>
    <p:extLst>
      <p:ext uri="{BB962C8B-B14F-4D97-AF65-F5344CB8AC3E}">
        <p14:creationId xmlns:p14="http://schemas.microsoft.com/office/powerpoint/2010/main" val="370956192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Ceremony</a:t>
            </a:r>
            <a:endParaRPr lang="en-US" dirty="0"/>
          </a:p>
        </p:txBody>
      </p:sp>
      <p:sp>
        <p:nvSpPr>
          <p:cNvPr id="3" name="Content Placeholder 2"/>
          <p:cNvSpPr>
            <a:spLocks noGrp="1"/>
          </p:cNvSpPr>
          <p:nvPr>
            <p:ph idx="1"/>
          </p:nvPr>
        </p:nvSpPr>
        <p:spPr/>
        <p:txBody>
          <a:bodyPr>
            <a:normAutofit lnSpcReduction="10000"/>
          </a:bodyPr>
          <a:lstStyle/>
          <a:p>
            <a:r>
              <a:rPr lang="en-US" dirty="0" smtClean="0"/>
              <a:t>The ordained minister</a:t>
            </a:r>
          </a:p>
          <a:p>
            <a:pPr lvl="1"/>
            <a:r>
              <a:rPr lang="en-US" dirty="0" smtClean="0"/>
              <a:t>A priest or a deacon may officiate</a:t>
            </a:r>
          </a:p>
          <a:p>
            <a:pPr lvl="2"/>
            <a:r>
              <a:rPr lang="en-US" dirty="0" smtClean="0"/>
              <a:t>He is a witness for both the Church and State</a:t>
            </a:r>
          </a:p>
          <a:p>
            <a:r>
              <a:rPr lang="en-US" dirty="0" smtClean="0"/>
              <a:t>The couple</a:t>
            </a:r>
          </a:p>
          <a:p>
            <a:pPr lvl="1"/>
            <a:r>
              <a:rPr lang="en-US" dirty="0" smtClean="0"/>
              <a:t>They marry each other / state their vows</a:t>
            </a:r>
          </a:p>
          <a:p>
            <a:r>
              <a:rPr lang="en-US" dirty="0" smtClean="0"/>
              <a:t>The witnesses</a:t>
            </a:r>
          </a:p>
          <a:p>
            <a:pPr lvl="1"/>
            <a:r>
              <a:rPr lang="en-US" dirty="0" smtClean="0"/>
              <a:t>Best Man/ Maid of Honor / One must be Catholic</a:t>
            </a:r>
          </a:p>
          <a:p>
            <a:r>
              <a:rPr lang="en-US" dirty="0" smtClean="0"/>
              <a:t>The community</a:t>
            </a:r>
          </a:p>
          <a:p>
            <a:pPr lvl="1"/>
            <a:r>
              <a:rPr lang="en-US" dirty="0" smtClean="0"/>
              <a:t>Promises to support the couple throughout their married life</a:t>
            </a:r>
            <a:endParaRPr lang="en-US" dirty="0"/>
          </a:p>
        </p:txBody>
      </p:sp>
    </p:spTree>
    <p:extLst>
      <p:ext uri="{BB962C8B-B14F-4D97-AF65-F5344CB8AC3E}">
        <p14:creationId xmlns:p14="http://schemas.microsoft.com/office/powerpoint/2010/main" val="165891349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Sacramental Relationship</a:t>
            </a:r>
            <a:endParaRPr lang="en-US" dirty="0"/>
          </a:p>
        </p:txBody>
      </p:sp>
      <p:sp>
        <p:nvSpPr>
          <p:cNvPr id="3" name="Content Placeholder 2"/>
          <p:cNvSpPr>
            <a:spLocks noGrp="1"/>
          </p:cNvSpPr>
          <p:nvPr>
            <p:ph idx="1"/>
          </p:nvPr>
        </p:nvSpPr>
        <p:spPr/>
        <p:txBody>
          <a:bodyPr/>
          <a:lstStyle/>
          <a:p>
            <a:r>
              <a:rPr lang="en-US" dirty="0" smtClean="0"/>
              <a:t>A lifelong and faithful union</a:t>
            </a:r>
          </a:p>
          <a:p>
            <a:r>
              <a:rPr lang="en-US" dirty="0" smtClean="0"/>
              <a:t>Between a man and a woman</a:t>
            </a:r>
          </a:p>
          <a:p>
            <a:r>
              <a:rPr lang="en-US" dirty="0" smtClean="0"/>
              <a:t>Mutually committed to sharing life together</a:t>
            </a:r>
          </a:p>
          <a:p>
            <a:r>
              <a:rPr lang="en-US" dirty="0" smtClean="0"/>
              <a:t>Strengthened by God’s love</a:t>
            </a:r>
          </a:p>
          <a:p>
            <a:r>
              <a:rPr lang="en-US" dirty="0" smtClean="0"/>
              <a:t>A partnership supporting growth</a:t>
            </a:r>
          </a:p>
          <a:p>
            <a:r>
              <a:rPr lang="en-US" dirty="0" smtClean="0"/>
              <a:t>Directing toward bearing fruit</a:t>
            </a:r>
            <a:endParaRPr lang="en-US" dirty="0"/>
          </a:p>
        </p:txBody>
      </p:sp>
    </p:spTree>
    <p:extLst>
      <p:ext uri="{BB962C8B-B14F-4D97-AF65-F5344CB8AC3E}">
        <p14:creationId xmlns:p14="http://schemas.microsoft.com/office/powerpoint/2010/main" val="108468323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Mutual Commitment/Growth</a:t>
            </a:r>
            <a:endParaRPr lang="en-US" dirty="0"/>
          </a:p>
        </p:txBody>
      </p:sp>
      <p:sp>
        <p:nvSpPr>
          <p:cNvPr id="3" name="Content Placeholder 2"/>
          <p:cNvSpPr>
            <a:spLocks noGrp="1"/>
          </p:cNvSpPr>
          <p:nvPr>
            <p:ph idx="1"/>
          </p:nvPr>
        </p:nvSpPr>
        <p:spPr/>
        <p:txBody>
          <a:bodyPr/>
          <a:lstStyle/>
          <a:p>
            <a:r>
              <a:rPr lang="en-US" dirty="0" smtClean="0"/>
              <a:t>Demands good communication skills</a:t>
            </a:r>
          </a:p>
          <a:p>
            <a:r>
              <a:rPr lang="en-US" dirty="0" smtClean="0"/>
              <a:t>Demands a balance between assertiveness and surrender</a:t>
            </a:r>
          </a:p>
          <a:p>
            <a:r>
              <a:rPr lang="en-US" dirty="0" smtClean="0"/>
              <a:t>Demands a positive outlook</a:t>
            </a:r>
          </a:p>
          <a:p>
            <a:r>
              <a:rPr lang="en-US" dirty="0" smtClean="0"/>
              <a:t>Demands renewal</a:t>
            </a:r>
          </a:p>
          <a:p>
            <a:r>
              <a:rPr lang="en-US" dirty="0" smtClean="0"/>
              <a:t>Demands trust in the love they share</a:t>
            </a:r>
          </a:p>
          <a:p>
            <a:endParaRPr lang="en-US" dirty="0"/>
          </a:p>
        </p:txBody>
      </p:sp>
    </p:spTree>
    <p:extLst>
      <p:ext uri="{BB962C8B-B14F-4D97-AF65-F5344CB8AC3E}">
        <p14:creationId xmlns:p14="http://schemas.microsoft.com/office/powerpoint/2010/main" val="227659959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undry">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Foundry">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337</TotalTime>
  <Words>483</Words>
  <Application>Microsoft Office PowerPoint</Application>
  <PresentationFormat>On-screen Show (4:3)</PresentationFormat>
  <Paragraphs>91</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Foundry</vt:lpstr>
      <vt:lpstr>Marriage as a Sacrament</vt:lpstr>
      <vt:lpstr>Marriage as a Contract</vt:lpstr>
      <vt:lpstr>Marriage as a Covenant</vt:lpstr>
      <vt:lpstr>Marriage as a Sacrament</vt:lpstr>
      <vt:lpstr>Marriage Vows</vt:lpstr>
      <vt:lpstr>Spoken Words</vt:lpstr>
      <vt:lpstr>The Ceremony</vt:lpstr>
      <vt:lpstr>Sacramental Relationship</vt:lpstr>
      <vt:lpstr>Mutual Commitment/Growth</vt:lpstr>
      <vt:lpstr>Personal Freedom</vt:lpstr>
      <vt:lpstr>Fruitfulness</vt:lpstr>
      <vt:lpstr>What to do  to get married in the Church</vt:lpstr>
      <vt:lpstr>10 Steps to Getting Married in Chicago</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Saint Viator High School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Marriage as a Sacrament</dc:title>
  <dc:creator>Saint Viator</dc:creator>
  <cp:lastModifiedBy>Saint Viator</cp:lastModifiedBy>
  <cp:revision>14</cp:revision>
  <cp:lastPrinted>2013-02-27T19:55:55Z</cp:lastPrinted>
  <dcterms:created xsi:type="dcterms:W3CDTF">2013-02-27T19:29:40Z</dcterms:created>
  <dcterms:modified xsi:type="dcterms:W3CDTF">2013-03-04T20:41:26Z</dcterms:modified>
</cp:coreProperties>
</file>