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4"/>
  </p:notesMasterIdLst>
  <p:sldIdLst>
    <p:sldId id="256" r:id="rId2"/>
    <p:sldId id="270" r:id="rId3"/>
    <p:sldId id="257" r:id="rId4"/>
    <p:sldId id="258" r:id="rId5"/>
    <p:sldId id="259" r:id="rId6"/>
    <p:sldId id="263" r:id="rId7"/>
    <p:sldId id="260" r:id="rId8"/>
    <p:sldId id="261" r:id="rId9"/>
    <p:sldId id="265" r:id="rId10"/>
    <p:sldId id="266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60F28-A9BA-4AA1-A2A7-8DCD932E014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5016A-0D9A-48AB-A2B2-500BFDA9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016A-0D9A-48AB-A2B2-500BFDA92D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67EF-239F-4C11-A9A0-668F7F34B1F0}" type="datetimeFigureOut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D4E5-248B-46BC-9927-BC92C0D318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profiles/pwayman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quia.com/profiles/pwayman1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aymanp@pcsb.org" TargetMode="External"/><Relationship Id="rId2" Type="http://schemas.openxmlformats.org/officeDocument/2006/relationships/hyperlink" Target="http://www.quia.com/profiles/pwayman1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4" y="-1332959"/>
            <a:ext cx="8381999" cy="4182036"/>
          </a:xfrm>
        </p:spPr>
        <p:txBody>
          <a:bodyPr/>
          <a:lstStyle/>
          <a:p>
            <a:r>
              <a:rPr lang="en-US" dirty="0"/>
              <a:t>Welcome to Open House!</a:t>
            </a:r>
            <a:br>
              <a:rPr lang="en-US" dirty="0"/>
            </a:br>
            <a:r>
              <a:rPr lang="en-US" dirty="0"/>
              <a:t>Mr. Wayman (C-2)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3" y="1767439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French Levels 1-6 (incl. honors)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French NHS Sponsor</a:t>
            </a:r>
          </a:p>
          <a:p>
            <a:r>
              <a:rPr lang="en-US" b="1" dirty="0">
                <a:solidFill>
                  <a:schemeClr val="tx1"/>
                </a:solidFill>
              </a:rPr>
              <a:t>Dept. Chair of World languages.</a:t>
            </a:r>
          </a:p>
          <a:p>
            <a:endParaRPr lang="en-US" b="1" dirty="0"/>
          </a:p>
        </p:txBody>
      </p:sp>
      <p:pic>
        <p:nvPicPr>
          <p:cNvPr id="1026" name="Picture 1" descr="Wa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733800"/>
            <a:ext cx="933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462" y="5753100"/>
            <a:ext cx="8772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Note: All of the info from this presentation can be found on my class website: </a:t>
            </a:r>
          </a:p>
          <a:p>
            <a:pPr algn="ctr"/>
            <a:endParaRPr lang="en-US" b="1" dirty="0">
              <a:hlinkClick r:id="rId3"/>
            </a:endParaRPr>
          </a:p>
          <a:p>
            <a:pPr algn="ctr"/>
            <a:r>
              <a:rPr lang="en-US" b="1" dirty="0">
                <a:hlinkClick r:id="rId3"/>
              </a:rPr>
              <a:t>http://www.quia.com/profiles/pwayman12</a:t>
            </a:r>
            <a:r>
              <a:rPr lang="en-US" b="1" dirty="0"/>
              <a:t> (Or Google “</a:t>
            </a:r>
            <a:r>
              <a:rPr lang="en-US" b="1" dirty="0" err="1"/>
              <a:t>Wayman</a:t>
            </a:r>
            <a:r>
              <a:rPr lang="en-US" b="1" dirty="0"/>
              <a:t> </a:t>
            </a:r>
            <a:r>
              <a:rPr lang="en-US" b="1" dirty="0" err="1"/>
              <a:t>Quia</a:t>
            </a:r>
            <a:r>
              <a:rPr lang="en-US" b="1" dirty="0"/>
              <a:t>.”)</a:t>
            </a:r>
          </a:p>
        </p:txBody>
      </p:sp>
    </p:spTree>
    <p:extLst>
      <p:ext uri="{BB962C8B-B14F-4D97-AF65-F5344CB8AC3E}">
        <p14:creationId xmlns:p14="http://schemas.microsoft.com/office/powerpoint/2010/main" val="1701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339"/>
            <a:ext cx="8991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Getting outside of the classroom, delving into a Francophone, Hispanic, or any other culture is one of the best ways to enrich one's education. From time to time, I plan summer trips to foreign locals for the students. In the past, I have traveled with students to </a:t>
            </a:r>
            <a:r>
              <a:rPr lang="en-US" sz="1700" b="1" dirty="0">
                <a:solidFill>
                  <a:srgbClr val="C00000"/>
                </a:solidFill>
              </a:rPr>
              <a:t>France</a:t>
            </a:r>
            <a:r>
              <a:rPr lang="en-US" sz="1700" b="1" dirty="0"/>
              <a:t> (Paris, </a:t>
            </a:r>
            <a:r>
              <a:rPr lang="en-US" sz="1700" b="1" dirty="0" err="1"/>
              <a:t>Normany</a:t>
            </a:r>
            <a:r>
              <a:rPr lang="en-US" sz="1700" b="1" dirty="0"/>
              <a:t>, Bordeaux), </a:t>
            </a:r>
            <a:r>
              <a:rPr lang="en-US" sz="1700" b="1" dirty="0">
                <a:solidFill>
                  <a:srgbClr val="C00000"/>
                </a:solidFill>
              </a:rPr>
              <a:t>Spain</a:t>
            </a:r>
            <a:r>
              <a:rPr lang="en-US" sz="1700" b="1" dirty="0"/>
              <a:t> (Madrid, San Sebastian, Seville), </a:t>
            </a:r>
            <a:r>
              <a:rPr lang="en-US" sz="1700" b="1" dirty="0">
                <a:solidFill>
                  <a:srgbClr val="C00000"/>
                </a:solidFill>
              </a:rPr>
              <a:t>England</a:t>
            </a:r>
            <a:r>
              <a:rPr lang="en-US" sz="1700" b="1" dirty="0"/>
              <a:t> (London, Windsor), </a:t>
            </a:r>
            <a:r>
              <a:rPr lang="en-US" sz="1700" b="1" dirty="0">
                <a:solidFill>
                  <a:srgbClr val="C00000"/>
                </a:solidFill>
              </a:rPr>
              <a:t>Italy</a:t>
            </a:r>
            <a:r>
              <a:rPr lang="en-US" sz="1700" b="1" dirty="0"/>
              <a:t> (Florence, Rome, Naples, Sorrento, Pompeii, Isle of Capri), </a:t>
            </a:r>
            <a:r>
              <a:rPr lang="en-US" sz="1700" b="1" dirty="0">
                <a:solidFill>
                  <a:srgbClr val="C00000"/>
                </a:solidFill>
              </a:rPr>
              <a:t>Germany</a:t>
            </a:r>
            <a:r>
              <a:rPr lang="en-US" sz="1700" b="1" dirty="0"/>
              <a:t> (Aachen, Trier), </a:t>
            </a:r>
            <a:r>
              <a:rPr lang="en-US" sz="1700" b="1" dirty="0">
                <a:solidFill>
                  <a:srgbClr val="C00000"/>
                </a:solidFill>
              </a:rPr>
              <a:t>Luxembourg</a:t>
            </a:r>
            <a:r>
              <a:rPr lang="en-US" sz="1700" b="1" dirty="0"/>
              <a:t>, and </a:t>
            </a:r>
            <a:r>
              <a:rPr lang="en-US" sz="1700" b="1" dirty="0">
                <a:solidFill>
                  <a:srgbClr val="C00000"/>
                </a:solidFill>
              </a:rPr>
              <a:t>Greece</a:t>
            </a:r>
            <a:r>
              <a:rPr lang="en-US" sz="1700" b="1" dirty="0"/>
              <a:t> (Peloponnese Islands and Athens). Most recently, I lead a group of SHS students to </a:t>
            </a:r>
            <a:r>
              <a:rPr lang="en-US" sz="1700" b="1" dirty="0">
                <a:solidFill>
                  <a:srgbClr val="C00000"/>
                </a:solidFill>
              </a:rPr>
              <a:t>Canada</a:t>
            </a:r>
            <a:r>
              <a:rPr lang="en-US" sz="1700" b="1" dirty="0"/>
              <a:t> in the summer of 2017. We traveled to Montreal, Quebec City, </a:t>
            </a:r>
            <a:r>
              <a:rPr lang="en-US" sz="1700" b="1" dirty="0" err="1"/>
              <a:t>Tadoussac</a:t>
            </a:r>
            <a:r>
              <a:rPr lang="en-US" sz="1700" b="1" dirty="0"/>
              <a:t> on the Saguenay Fjord, Ottawa, Toronto, and Niagara Falls. </a:t>
            </a:r>
            <a:r>
              <a:rPr lang="en-US" sz="2000" b="1" dirty="0">
                <a:solidFill>
                  <a:srgbClr val="FF0000"/>
                </a:solidFill>
              </a:rPr>
              <a:t>This summer (2019) I am taking a group to Spain and France </a:t>
            </a:r>
            <a:r>
              <a:rPr lang="en-US" sz="2000" b="1" dirty="0"/>
              <a:t>(Madrid, Segovia, Barcelona, Paris, Normandy, and Mont Saint Michel. </a:t>
            </a:r>
            <a:r>
              <a:rPr lang="en-US" sz="2000" b="1" dirty="0">
                <a:solidFill>
                  <a:srgbClr val="FF0000"/>
                </a:solidFill>
              </a:rPr>
              <a:t>Check out my Website for more info.  </a:t>
            </a:r>
            <a:r>
              <a:rPr lang="en-US" sz="2000" b="1" dirty="0">
                <a:solidFill>
                  <a:srgbClr val="0070C0"/>
                </a:solidFill>
              </a:rPr>
              <a:t>And Stay tuned for info on the next adventure (summer 2021)! :)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306" y="76348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Student Travel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32" y="3620338"/>
            <a:ext cx="3657600" cy="2743200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368" y="3620338"/>
            <a:ext cx="36576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2290" y="6451797"/>
            <a:ext cx="9329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Learn more or see a travel journal at: </a:t>
            </a:r>
            <a:r>
              <a:rPr lang="en-US" b="1" dirty="0">
                <a:solidFill>
                  <a:srgbClr val="0070C0"/>
                </a:solidFill>
              </a:rPr>
              <a:t>https://www.quia.com/pages/pwayman12/page16</a:t>
            </a:r>
          </a:p>
        </p:txBody>
      </p:sp>
    </p:spTree>
    <p:extLst>
      <p:ext uri="{BB962C8B-B14F-4D97-AF65-F5344CB8AC3E}">
        <p14:creationId xmlns:p14="http://schemas.microsoft.com/office/powerpoint/2010/main" val="1593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799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Donations to the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458200" cy="4572000"/>
          </a:xfrm>
        </p:spPr>
        <p:txBody>
          <a:bodyPr>
            <a:normAutofit fontScale="92500" lnSpcReduction="20000"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pPr lvl="1" algn="l"/>
            <a:r>
              <a:rPr lang="en-US" sz="3500" b="1" dirty="0">
                <a:solidFill>
                  <a:schemeClr val="tx1"/>
                </a:solidFill>
              </a:rPr>
              <a:t>… are gladly accepted, and appreciated. </a:t>
            </a:r>
            <a:r>
              <a:rPr lang="en-US" sz="35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pPr lvl="1" algn="l"/>
            <a:r>
              <a:rPr lang="en-US" sz="35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lvl="1" algn="l"/>
            <a:r>
              <a:rPr lang="en-US" sz="3500" b="1" dirty="0">
                <a:solidFill>
                  <a:srgbClr val="0070C0"/>
                </a:solidFill>
                <a:sym typeface="Wingdings" panose="05000000000000000000" pitchFamily="2" charset="2"/>
              </a:rPr>
              <a:t>We can always use extra t</a:t>
            </a:r>
            <a:r>
              <a:rPr lang="en-US" sz="3500" b="1" dirty="0">
                <a:solidFill>
                  <a:srgbClr val="0070C0"/>
                </a:solidFill>
              </a:rPr>
              <a:t>issues, paper towels, hand sanitizer, Clorox wipes (for lab), low odor dry-erase markers, and air spray cans (for cleaning tech equipment).</a:t>
            </a:r>
          </a:p>
          <a:p>
            <a:pPr lvl="1" algn="l"/>
            <a:endParaRPr lang="en-US" sz="3500" b="1" dirty="0">
              <a:solidFill>
                <a:schemeClr val="tx1"/>
              </a:solidFill>
            </a:endParaRPr>
          </a:p>
          <a:p>
            <a:pPr lvl="1" algn="l"/>
            <a:r>
              <a:rPr lang="en-US" sz="3500" b="1" dirty="0">
                <a:solidFill>
                  <a:schemeClr val="tx1"/>
                </a:solidFill>
              </a:rPr>
              <a:t>Please send items with students if you would like to donate. </a:t>
            </a:r>
            <a:r>
              <a:rPr lang="en-US" sz="3500" b="1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500" b="1" dirty="0">
              <a:solidFill>
                <a:schemeClr val="tx1"/>
              </a:solidFill>
            </a:endParaRPr>
          </a:p>
          <a:p>
            <a:pPr lvl="1" algn="l"/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199"/>
          </a:xfrm>
        </p:spPr>
        <p:txBody>
          <a:bodyPr/>
          <a:lstStyle/>
          <a:p>
            <a:r>
              <a:rPr lang="en-US" u="sng" dirty="0"/>
              <a:t>Questions or comments?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4191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Merci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beaucoup! Looking forward to a great year in French!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Mr. Wayman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Note: Again, all of the info from this presentation can be found on my class website: </a:t>
            </a:r>
          </a:p>
          <a:p>
            <a:endParaRPr lang="en-US" sz="2000" b="1" dirty="0">
              <a:solidFill>
                <a:schemeClr val="tx1"/>
              </a:solidFill>
              <a:hlinkClick r:id="rId2"/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2"/>
              </a:rPr>
              <a:t>http://www.quia.com/profiles/pwayman12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Have a nice evening! Thanks for visiting. 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static_qr_code_without_logo">
            <a:extLst>
              <a:ext uri="{FF2B5EF4-FFF2-40B4-BE49-F238E27FC236}">
                <a16:creationId xmlns:a16="http://schemas.microsoft.com/office/drawing/2014/main" id="{5C968E58-7D03-4329-879F-31C1A6C3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2950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89" y="-54641"/>
            <a:ext cx="239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About M. Wayman…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4"/>
          <a:stretch/>
        </p:blipFill>
        <p:spPr>
          <a:xfrm>
            <a:off x="255810" y="3938393"/>
            <a:ext cx="255050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80" y="2435951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0" y="400110"/>
            <a:ext cx="257175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EB214-3182-4045-BFB9-E0EC4590B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858" y="3130673"/>
            <a:ext cx="2065468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40D42B-5F7F-4554-BDDC-EED65DE7D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90" y="171510"/>
            <a:ext cx="2255004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C37A94-43AA-4DD5-B6EA-C33EC3ADB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00" y="171510"/>
            <a:ext cx="2743200" cy="2057400"/>
          </a:xfrm>
          <a:prstGeom prst="rect">
            <a:avLst/>
          </a:prstGeom>
        </p:spPr>
      </p:pic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09275CD4-0C32-45E7-9AAA-D37DF4FD94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0120" y="470039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Course Objective: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b="1" dirty="0"/>
              <a:t>To further the students’ understanding of the French language, and the cultures of francophone peoples throughout the world--- and to increase </a:t>
            </a:r>
            <a:r>
              <a:rPr lang="en-US" sz="3600" b="1" u="sng" dirty="0">
                <a:solidFill>
                  <a:srgbClr val="C00000"/>
                </a:solidFill>
              </a:rPr>
              <a:t>proficiency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/>
              <a:t>through practice in </a:t>
            </a:r>
            <a:r>
              <a:rPr lang="en-US" sz="3600" b="1" u="sng" dirty="0">
                <a:solidFill>
                  <a:srgbClr val="00B0F0"/>
                </a:solidFill>
              </a:rPr>
              <a:t>reading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u="sng" dirty="0">
                <a:solidFill>
                  <a:srgbClr val="FF0000"/>
                </a:solidFill>
              </a:rPr>
              <a:t>writing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speaking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and </a:t>
            </a:r>
            <a:r>
              <a:rPr lang="en-US" sz="3600" b="1" u="sng" dirty="0">
                <a:solidFill>
                  <a:srgbClr val="7030A0"/>
                </a:solidFill>
              </a:rPr>
              <a:t>comprehension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/>
              <a:t>of the target language.</a:t>
            </a:r>
          </a:p>
          <a:p>
            <a:pPr marL="0" lvl="1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Course Requirements: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>
                <a:solidFill>
                  <a:srgbClr val="C00000"/>
                </a:solidFill>
                <a:sym typeface="Wingdings" pitchFamily="2" charset="2"/>
              </a:rPr>
              <a:t>Participation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 in class is essential </a:t>
            </a:r>
            <a:r>
              <a:rPr lang="en-US" b="1" u="sng" dirty="0">
                <a:solidFill>
                  <a:srgbClr val="C00000"/>
                </a:solidFill>
                <a:sym typeface="Wingdings" pitchFamily="2" charset="2"/>
              </a:rPr>
              <a:t>every day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! (When students are absent a lot  (mentally </a:t>
            </a:r>
            <a:r>
              <a:rPr lang="en-US" b="1" i="1" dirty="0">
                <a:solidFill>
                  <a:srgbClr val="C00000"/>
                </a:solidFill>
                <a:sym typeface="Wingdings" pitchFamily="2" charset="2"/>
              </a:rPr>
              <a:t>or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 physically, it can be hard to get caught up—as a lot of what is learned in “absorbed” in class). </a:t>
            </a:r>
          </a:p>
          <a:p>
            <a:r>
              <a:rPr lang="en-US" b="1" dirty="0">
                <a:sym typeface="Wingdings" pitchFamily="2" charset="2"/>
              </a:rPr>
              <a:t>A positive attitude!  </a:t>
            </a:r>
          </a:p>
          <a:p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Basic school supplies (no required book—and all vocab sheets or reference materials are posted on line.)</a:t>
            </a: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Internet access is </a:t>
            </a:r>
            <a:r>
              <a:rPr lang="en-US" b="1" u="sng" dirty="0">
                <a:solidFill>
                  <a:srgbClr val="0070C0"/>
                </a:solidFill>
                <a:sym typeface="Wingdings" pitchFamily="2" charset="2"/>
              </a:rPr>
              <a:t>very helpful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—as daily agendas, assignments, videos, audio files, and activities are posted on the class Website (updated each day).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Although not required: apps such as Duo-Lingo and Babbel are very useful (and fun), for extra practice. 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b="1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40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2999"/>
            <a:ext cx="8610600" cy="5486399"/>
          </a:xfrm>
        </p:spPr>
        <p:txBody>
          <a:bodyPr>
            <a:normAutofit fontScale="85000" lnSpcReduction="20000"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The “go to” place (for students </a:t>
            </a:r>
            <a:r>
              <a:rPr lang="en-US" b="1" i="1" u="sng" dirty="0">
                <a:solidFill>
                  <a:schemeClr val="tx1"/>
                </a:solidFill>
              </a:rPr>
              <a:t>and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parents) for class information is my class Website: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  <a:hlinkClick r:id="rId2"/>
              </a:rPr>
              <a:t>http://www.quia.com/profiles/pwayman12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Just Google: “Wayman Quia”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u="sng" dirty="0">
                <a:solidFill>
                  <a:srgbClr val="FF0000"/>
                </a:solidFill>
              </a:rPr>
              <a:t>My contact info: </a:t>
            </a:r>
          </a:p>
          <a:p>
            <a:r>
              <a:rPr lang="en-US" b="1" dirty="0">
                <a:solidFill>
                  <a:srgbClr val="FF0000"/>
                </a:solidFill>
                <a:hlinkClick r:id="rId3"/>
              </a:rPr>
              <a:t>waymanp@pcsb.org</a:t>
            </a:r>
            <a:r>
              <a:rPr lang="en-US" b="1" dirty="0">
                <a:solidFill>
                  <a:srgbClr val="FF0000"/>
                </a:solidFill>
              </a:rPr>
              <a:t> (preferred)</a:t>
            </a:r>
          </a:p>
          <a:p>
            <a:r>
              <a:rPr lang="en-US" b="1" dirty="0">
                <a:solidFill>
                  <a:srgbClr val="FF0000"/>
                </a:solidFill>
              </a:rPr>
              <a:t>547-7536 Ext: 1189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/>
          <a:lstStyle/>
          <a:p>
            <a:r>
              <a:rPr lang="en-US" u="sng" dirty="0"/>
              <a:t>Communication:</a:t>
            </a:r>
          </a:p>
        </p:txBody>
      </p:sp>
      <p:pic>
        <p:nvPicPr>
          <p:cNvPr id="1028" name="Picture 4" descr="static_qr_code_without_logo">
            <a:extLst>
              <a:ext uri="{FF2B5EF4-FFF2-40B4-BE49-F238E27FC236}">
                <a16:creationId xmlns:a16="http://schemas.microsoft.com/office/drawing/2014/main" id="{BA563068-7395-4E52-8C55-E236AE299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142999"/>
          </a:xfrm>
        </p:spPr>
        <p:txBody>
          <a:bodyPr/>
          <a:lstStyle/>
          <a:p>
            <a:r>
              <a:rPr lang="en-US" u="sng" dirty="0"/>
              <a:t>Grades: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86800" cy="4419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It is expected that </a:t>
            </a:r>
            <a:r>
              <a:rPr lang="en-US" sz="3000" b="1" u="sng" dirty="0">
                <a:solidFill>
                  <a:schemeClr val="tx1"/>
                </a:solidFill>
              </a:rPr>
              <a:t>both</a:t>
            </a:r>
            <a:r>
              <a:rPr lang="en-US" sz="3000" b="1" dirty="0">
                <a:solidFill>
                  <a:schemeClr val="tx1"/>
                </a:solidFill>
              </a:rPr>
              <a:t> students </a:t>
            </a:r>
            <a:r>
              <a:rPr lang="en-US" sz="3000" b="1" i="1" u="sng" dirty="0">
                <a:solidFill>
                  <a:schemeClr val="tx1"/>
                </a:solidFill>
              </a:rPr>
              <a:t>and</a:t>
            </a:r>
            <a:r>
              <a:rPr lang="en-US" sz="3000" b="1" dirty="0">
                <a:solidFill>
                  <a:schemeClr val="tx1"/>
                </a:solidFill>
              </a:rPr>
              <a:t> parents check Focus regularly—to monitor student progress.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</a:rPr>
              <a:t>Grades are usually updated weekly. </a:t>
            </a:r>
          </a:p>
          <a:p>
            <a:pPr algn="l"/>
            <a:endParaRPr lang="en-US" sz="3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b="1" u="sng" dirty="0">
                <a:solidFill>
                  <a:schemeClr val="tx1"/>
                </a:solidFill>
              </a:rPr>
              <a:t>I have 2 grading categories: </a:t>
            </a:r>
          </a:p>
          <a:p>
            <a:pPr lvl="1" algn="l"/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>
                <a:solidFill>
                  <a:srgbClr val="7030A0"/>
                </a:solidFill>
              </a:rPr>
              <a:t>- Homework &amp; Class work (Participation):  </a:t>
            </a:r>
            <a:r>
              <a:rPr lang="en-US" sz="3000" b="1" dirty="0">
                <a:solidFill>
                  <a:srgbClr val="FF0000"/>
                </a:solidFill>
              </a:rPr>
              <a:t>35% </a:t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>	-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All assessments (quizzes, tests, speaking 		 	   assessments): </a:t>
            </a:r>
            <a:r>
              <a:rPr lang="en-US" sz="3000" b="1" dirty="0">
                <a:solidFill>
                  <a:srgbClr val="FF0000"/>
                </a:solidFill>
              </a:rPr>
              <a:t>65%</a:t>
            </a:r>
            <a:br>
              <a:rPr lang="en-US" dirty="0"/>
            </a:br>
            <a:r>
              <a:rPr lang="en-US" dirty="0"/>
              <a:t>**</a:t>
            </a:r>
            <a:r>
              <a:rPr lang="en-US" b="1" u="sng" dirty="0">
                <a:solidFill>
                  <a:srgbClr val="0070C0"/>
                </a:solidFill>
              </a:rPr>
              <a:t>Note</a:t>
            </a:r>
            <a:r>
              <a:rPr lang="en-US" b="1" dirty="0">
                <a:solidFill>
                  <a:srgbClr val="0070C0"/>
                </a:solidFill>
              </a:rPr>
              <a:t>: These are color-coded in Focus. </a:t>
            </a:r>
          </a:p>
        </p:txBody>
      </p:sp>
    </p:spTree>
    <p:extLst>
      <p:ext uri="{BB962C8B-B14F-4D97-AF65-F5344CB8AC3E}">
        <p14:creationId xmlns:p14="http://schemas.microsoft.com/office/powerpoint/2010/main" val="25093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Technology in this class: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29718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Language labs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Mobile lab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Smart projector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Innovation lab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Personal electronics allowed for </a:t>
            </a:r>
            <a:r>
              <a:rPr lang="en-US" b="1" i="1" u="sng" dirty="0">
                <a:solidFill>
                  <a:srgbClr val="C00000"/>
                </a:solidFill>
              </a:rPr>
              <a:t>class-related </a:t>
            </a:r>
            <a:r>
              <a:rPr lang="en-US" b="1" dirty="0">
                <a:solidFill>
                  <a:schemeClr val="tx1"/>
                </a:solidFill>
              </a:rPr>
              <a:t>activities.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599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Tutoring: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8839200" cy="4648200"/>
          </a:xfrm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500" b="1" dirty="0">
                <a:solidFill>
                  <a:schemeClr val="tx1"/>
                </a:solidFill>
              </a:rPr>
              <a:t>FNHS / SNHS tutoring will be available at lunch. Additionally, school-wide tutoring will be available in French, Spanish, and many other subjects. Please see the school Website, or me, for more details.</a:t>
            </a:r>
          </a:p>
          <a:p>
            <a:pPr lvl="1" algn="l"/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763000" cy="1219199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Note about school-wide discipline focus: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Please talk to your kids about making sure they: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Are responsible for themselves (following procedures and policies, getting makeup work, etc.).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Follow the school dress code and electronics policies.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Are on time to class 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771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Welcome to Open House! Mr. Wayman (C-2)</vt:lpstr>
      <vt:lpstr>PowerPoint Presentation</vt:lpstr>
      <vt:lpstr>Course Objective: </vt:lpstr>
      <vt:lpstr>Course Requirements:</vt:lpstr>
      <vt:lpstr>Communication:</vt:lpstr>
      <vt:lpstr>Grades:</vt:lpstr>
      <vt:lpstr>Technology in this class:</vt:lpstr>
      <vt:lpstr>Tutoring:</vt:lpstr>
      <vt:lpstr>Note about school-wide discipline focus: </vt:lpstr>
      <vt:lpstr>PowerPoint Presentation</vt:lpstr>
      <vt:lpstr>Donations to the Class</vt:lpstr>
      <vt:lpstr>Questions or comments?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House!  Mr. Wayman (C-2)</dc:title>
  <dc:creator>Xuser</dc:creator>
  <cp:lastModifiedBy>Wayman Patrick</cp:lastModifiedBy>
  <cp:revision>72</cp:revision>
  <dcterms:created xsi:type="dcterms:W3CDTF">2013-08-25T18:47:58Z</dcterms:created>
  <dcterms:modified xsi:type="dcterms:W3CDTF">2018-08-29T20:18:13Z</dcterms:modified>
</cp:coreProperties>
</file>