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E0DD879-8419-4184-A12B-585393B45C69}" type="datetimeFigureOut">
              <a:rPr lang="en-US"/>
              <a:pPr>
                <a:defRPr/>
              </a:pPr>
              <a:t>9/3/2012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2702319-C60C-4F85-853B-3689FCC388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29588C-66FF-4614-8CED-3A72CA0E4328}"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C499276-4276-4F1E-8E85-49DC07ADAC31}" type="slidenum">
              <a:rPr lang="en-US" smtClean="0"/>
              <a:pPr>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B5ADE81-5D00-4ACE-93FD-6EF9D88B1378}" type="slidenum">
              <a:rPr lang="en-US" smtClean="0"/>
              <a:pPr>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D6B377B-519E-452D-AAC2-640FE345232E}" type="slidenum">
              <a:rPr lang="en-US" smtClean="0"/>
              <a:pPr>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994641-77D8-41B2-A1B8-80D2BAEE5926}" type="slidenum">
              <a:rPr lang="en-US" smtClean="0"/>
              <a:pPr>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A6B1602-7BCF-4BDC-BA27-123CCB47117A}" type="slidenum">
              <a:rPr lang="en-US" smtClean="0"/>
              <a:pPr>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C9B9427-A23E-4431-866E-4166D9D044EF}" type="slidenum">
              <a:rPr lang="en-US" smtClean="0"/>
              <a:pPr>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AB68EB5-6EC5-4BC4-8D01-E466DEA1EB8C}" type="slidenum">
              <a:rPr lang="en-US" smtClean="0"/>
              <a:pPr>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B66ECE9-B934-427B-B250-2461BD2D6683}" type="slidenum">
              <a:rPr lang="en-US" smtClean="0"/>
              <a:pPr>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44FB07-8402-4054-9F04-04A2AE8CF8A3}" type="slidenum">
              <a:rPr lang="en-US" smtClean="0"/>
              <a:pPr>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194CEA7-139D-445F-837A-98D80B91704C}" type="slidenum">
              <a:rPr lang="en-US" smtClean="0"/>
              <a:pPr>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F459F8-9062-4C9D-9356-210DF9DE6ABB}"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D3DFFBB-EF79-46A3-826C-65CCA5421316}" type="slidenum">
              <a:rPr lang="en-US" smtClean="0"/>
              <a:pPr>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17BCEB-236A-4362-BB03-979D8C0690C4}" type="slidenum">
              <a:rPr lang="en-US" smtClean="0"/>
              <a:pPr>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3412872-090D-4AC8-A00F-79FD5290BC6B}" type="slidenum">
              <a:rPr lang="en-US" smtClean="0"/>
              <a:pPr>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ED8340-92EF-4739-B682-094A6DCFEE7A}" type="slidenum">
              <a:rPr lang="en-US" smtClean="0"/>
              <a:pPr>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25AF8E0-AE55-4322-AE0D-6DCA479B408D}" type="slidenum">
              <a:rPr lang="en-US" smtClean="0"/>
              <a:pPr>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8C762D8-5EBE-4097-A76C-FEE9AD247FD7}" type="slidenum">
              <a:rPr lang="en-US" smtClean="0"/>
              <a:pPr>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CA2487E-CD3D-4F14-8FE2-4AE8CE93E59A}" type="slidenum">
              <a:rPr lang="en-US" smtClean="0"/>
              <a:pPr>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3BAF795-818D-46BB-9761-55BEF91791DF}" type="slidenum">
              <a:rPr lang="en-US" smtClean="0"/>
              <a:pPr>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6237B26-179F-4BD2-9DDA-29DD059A07D9}" type="slidenum">
              <a:rPr lang="en-US" smtClean="0"/>
              <a:pPr>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CBCBE87-AB2A-4366-86D3-D8AF2930C288}" type="slidenum">
              <a:rPr lang="en-US" smtClean="0"/>
              <a:pPr>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3141AEA-2A87-4DC9-9698-C6860570ABDC}" type="slidenum">
              <a:rPr lang="en-US" smtClean="0"/>
              <a:pPr>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DD334E-228F-41CB-AD67-0FEC02A70765}"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71E81E0-C050-42BF-B857-8C16E88CE4E5}"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22653B6-4C11-4F79-B7CB-F939F1555411}" type="slidenum">
              <a:rPr lang="en-US" smtClean="0"/>
              <a:pPr>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2B48BEB-8F46-4ADA-A7B0-33EAD37A9ADE}"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B75C76-7E0C-4D70-9B22-95B46CDFA450}" type="slidenum">
              <a:rPr lang="en-US" smtClean="0"/>
              <a:pPr>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7762522-F6E6-4908-B23E-B59499EECEF4}" type="slidenum">
              <a:rPr lang="en-US" smtClean="0"/>
              <a:pPr>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442A76B-F213-4E1D-ADFB-CBB2AEA2F099}" type="slidenum">
              <a:rPr lang="en-US" smtClean="0"/>
              <a:pPr>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97E90C-011B-470F-9037-322993640404}" type="datetimeFigureOut">
              <a:rPr lang="en-US"/>
              <a:pPr>
                <a:defRPr/>
              </a:pPr>
              <a:t>9/3/2012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AFE520-5FDF-4F1A-95C9-FDC3CEF139D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984474-CE1D-4E4D-9AB2-EC761265F1A0}" type="datetimeFigureOut">
              <a:rPr lang="en-US"/>
              <a:pPr>
                <a:defRPr/>
              </a:pPr>
              <a:t>9/3/2012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025D91-55E3-482D-A753-AE9018DA93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5A8C8F-A351-4646-90B6-0144C7BABAD6}" type="datetimeFigureOut">
              <a:rPr lang="en-US"/>
              <a:pPr>
                <a:defRPr/>
              </a:pPr>
              <a:t>9/3/2012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4BCCB9-1CC3-4246-B5E0-9B060147DF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371600" y="1981200"/>
            <a:ext cx="3733800" cy="4114800"/>
          </a:xfrm>
        </p:spPr>
        <p:txBody>
          <a:bodyPr/>
          <a:lstStyle/>
          <a:p>
            <a:pPr lvl="0"/>
            <a:endParaRPr lang="en-US" noProof="0" smtClean="0"/>
          </a:p>
        </p:txBody>
      </p:sp>
      <p:sp>
        <p:nvSpPr>
          <p:cNvPr id="4" name="Text Placeholder 3"/>
          <p:cNvSpPr>
            <a:spLocks noGrp="1"/>
          </p:cNvSpPr>
          <p:nvPr>
            <p:ph type="body" sz="half" idx="2"/>
          </p:nvPr>
        </p:nvSpPr>
        <p:spPr>
          <a:xfrm>
            <a:off x="52578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sldNum" sz="quarter" idx="12"/>
          </p:nvPr>
        </p:nvSpPr>
        <p:spPr/>
        <p:txBody>
          <a:bodyPr/>
          <a:lstStyle>
            <a:lvl1pPr>
              <a:defRPr/>
            </a:lvl1pPr>
          </a:lstStyle>
          <a:p>
            <a:pPr>
              <a:defRPr/>
            </a:pPr>
            <a:fld id="{955AE54C-5964-4814-9A77-9D6028A2C4F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57800" y="1981200"/>
            <a:ext cx="3733800" cy="4114800"/>
          </a:xfrm>
        </p:spPr>
        <p:txBody>
          <a:bodyPr/>
          <a:lstStyle/>
          <a:p>
            <a:pPr lvl="0"/>
            <a:endParaRPr lang="en-US" noProof="0" smtClean="0"/>
          </a:p>
        </p:txBody>
      </p:sp>
      <p:sp>
        <p:nvSpPr>
          <p:cNvPr id="5" name="Rectangle 3"/>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sldNum" sz="quarter" idx="12"/>
          </p:nvPr>
        </p:nvSpPr>
        <p:spPr/>
        <p:txBody>
          <a:bodyPr/>
          <a:lstStyle>
            <a:lvl1pPr>
              <a:defRPr/>
            </a:lvl1pPr>
          </a:lstStyle>
          <a:p>
            <a:pPr>
              <a:defRPr/>
            </a:pPr>
            <a:fld id="{3D100493-0CAC-4298-8089-685DFE56EA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72D379-7FDF-4119-8BA9-ADCAE9B5C137}" type="datetimeFigureOut">
              <a:rPr lang="en-US"/>
              <a:pPr>
                <a:defRPr/>
              </a:pPr>
              <a:t>9/3/2012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5EF39B-A59B-443B-BD23-4E75C6D17F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C53C56-4A06-42FA-8D16-7CFD7188FDA9}" type="datetimeFigureOut">
              <a:rPr lang="en-US"/>
              <a:pPr>
                <a:defRPr/>
              </a:pPr>
              <a:t>9/3/2012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5A27C0-2ABB-4BE6-9694-9BF248BDC1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F4CB56-09BC-4AAE-A239-A7F202365636}" type="datetimeFigureOut">
              <a:rPr lang="en-US"/>
              <a:pPr>
                <a:defRPr/>
              </a:pPr>
              <a:t>9/3/2012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7F2097-984A-4F85-9C38-5B8E9C914F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B2D815-B71E-4AE3-BC8C-05FFCBD7369F}" type="datetimeFigureOut">
              <a:rPr lang="en-US"/>
              <a:pPr>
                <a:defRPr/>
              </a:pPr>
              <a:t>9/3/2012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D76B5A-B62A-43C7-A463-48B64CC07ED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535255-27BA-45DE-9958-A538D9D6127A}" type="datetimeFigureOut">
              <a:rPr lang="en-US"/>
              <a:pPr>
                <a:defRPr/>
              </a:pPr>
              <a:t>9/3/2012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1476D38-5B07-400B-BBCA-3842EF5B0D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3E632D-B96A-4108-85CB-4041702F5A6C}" type="datetimeFigureOut">
              <a:rPr lang="en-US"/>
              <a:pPr>
                <a:defRPr/>
              </a:pPr>
              <a:t>9/3/2012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667D68-21FB-481D-A049-46FDA105EC6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4641F4-AFD1-43E0-8CF8-D58E59E9C681}" type="datetimeFigureOut">
              <a:rPr lang="en-US"/>
              <a:pPr>
                <a:defRPr/>
              </a:pPr>
              <a:t>9/3/2012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460CC5-71AA-4E9A-A047-9D73D06AAC7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CBFCA9-1DC6-4A49-9877-BA4579BD7491}" type="datetimeFigureOut">
              <a:rPr lang="en-US"/>
              <a:pPr>
                <a:defRPr/>
              </a:pPr>
              <a:t>9/3/2012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5D64C3-7C4D-4CBC-8291-4143C9768A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8E1A17A-58FE-4877-A7A3-884F96C91955}" type="datetimeFigureOut">
              <a:rPr lang="en-US"/>
              <a:pPr>
                <a:defRPr/>
              </a:pPr>
              <a:t>9/3/2012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C14B444-1BE7-4600-82B3-FB5B826A4D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rtlCol="0">
            <a:normAutofit/>
          </a:bodyPr>
          <a:lstStyle/>
          <a:p>
            <a:pPr eaLnBrk="1" fontAlgn="auto" hangingPunct="1">
              <a:spcAft>
                <a:spcPts val="0"/>
              </a:spcAft>
              <a:defRPr/>
            </a:pPr>
            <a:r>
              <a:rPr lang="en-US" dirty="0" smtClean="0">
                <a:solidFill>
                  <a:schemeClr val="accent3">
                    <a:lumMod val="50000"/>
                  </a:schemeClr>
                </a:solidFill>
              </a:rPr>
              <a:t>Welcome to Native American Studies – SOCI 1100 4A</a:t>
            </a:r>
          </a:p>
        </p:txBody>
      </p:sp>
      <p:sp>
        <p:nvSpPr>
          <p:cNvPr id="3" name="Subtitle 2"/>
          <p:cNvSpPr>
            <a:spLocks noGrp="1"/>
          </p:cNvSpPr>
          <p:nvPr>
            <p:ph type="subTitle" idx="1"/>
          </p:nvPr>
        </p:nvSpPr>
        <p:spPr>
          <a:xfrm>
            <a:off x="-609600" y="4343399"/>
            <a:ext cx="6400800" cy="1861457"/>
          </a:xfrm>
        </p:spPr>
        <p:txBody>
          <a:bodyPr rtlCol="0">
            <a:normAutofit fontScale="92500" lnSpcReduction="20000"/>
          </a:bodyPr>
          <a:lstStyle/>
          <a:p>
            <a:pPr eaLnBrk="1" fontAlgn="auto" hangingPunct="1">
              <a:spcAft>
                <a:spcPts val="0"/>
              </a:spcAft>
              <a:buFont typeface="Arial" pitchFamily="34" charset="0"/>
              <a:buNone/>
              <a:defRPr/>
            </a:pPr>
            <a:r>
              <a:rPr lang="en-US" dirty="0" smtClean="0">
                <a:solidFill>
                  <a:schemeClr val="accent3">
                    <a:lumMod val="50000"/>
                  </a:schemeClr>
                </a:solidFill>
              </a:rPr>
              <a:t>Fall, </a:t>
            </a:r>
            <a:r>
              <a:rPr lang="en-US" dirty="0" smtClean="0">
                <a:solidFill>
                  <a:schemeClr val="accent3">
                    <a:lumMod val="50000"/>
                  </a:schemeClr>
                </a:solidFill>
              </a:rPr>
              <a:t>2012</a:t>
            </a:r>
            <a:endParaRPr lang="en-US" dirty="0" smtClean="0">
              <a:solidFill>
                <a:schemeClr val="accent3">
                  <a:lumMod val="50000"/>
                </a:schemeClr>
              </a:solidFill>
            </a:endParaRPr>
          </a:p>
          <a:p>
            <a:pPr eaLnBrk="1" fontAlgn="auto" hangingPunct="1">
              <a:spcAft>
                <a:spcPts val="0"/>
              </a:spcAft>
              <a:buFont typeface="Arial" pitchFamily="34" charset="0"/>
              <a:buNone/>
              <a:defRPr/>
            </a:pPr>
            <a:r>
              <a:rPr lang="en-US" dirty="0" smtClean="0">
                <a:solidFill>
                  <a:schemeClr val="accent3">
                    <a:lumMod val="50000"/>
                  </a:schemeClr>
                </a:solidFill>
              </a:rPr>
              <a:t>Room 239</a:t>
            </a:r>
          </a:p>
          <a:p>
            <a:pPr eaLnBrk="1" fontAlgn="auto" hangingPunct="1">
              <a:spcAft>
                <a:spcPts val="0"/>
              </a:spcAft>
              <a:buFont typeface="Arial" pitchFamily="34" charset="0"/>
              <a:buNone/>
              <a:defRPr/>
            </a:pPr>
            <a:r>
              <a:rPr lang="en-US" dirty="0" smtClean="0">
                <a:solidFill>
                  <a:schemeClr val="accent3">
                    <a:lumMod val="50000"/>
                  </a:schemeClr>
                </a:solidFill>
              </a:rPr>
              <a:t>Fort Omaha Bldg.  </a:t>
            </a:r>
            <a:r>
              <a:rPr lang="en-US" dirty="0" smtClean="0">
                <a:solidFill>
                  <a:schemeClr val="accent3">
                    <a:lumMod val="50000"/>
                  </a:schemeClr>
                </a:solidFill>
              </a:rPr>
              <a:t>#</a:t>
            </a:r>
            <a:r>
              <a:rPr lang="en-US" dirty="0" smtClean="0">
                <a:solidFill>
                  <a:schemeClr val="accent3">
                    <a:lumMod val="50000"/>
                  </a:schemeClr>
                </a:solidFill>
              </a:rPr>
              <a:t>10</a:t>
            </a:r>
          </a:p>
          <a:p>
            <a:pPr eaLnBrk="1" fontAlgn="auto" hangingPunct="1">
              <a:spcAft>
                <a:spcPts val="0"/>
              </a:spcAft>
              <a:buFont typeface="Arial" pitchFamily="34" charset="0"/>
              <a:buNone/>
              <a:defRPr/>
            </a:pPr>
            <a:r>
              <a:rPr lang="en-US" dirty="0" smtClean="0">
                <a:solidFill>
                  <a:schemeClr val="accent3">
                    <a:lumMod val="50000"/>
                  </a:schemeClr>
                </a:solidFill>
              </a:rPr>
              <a:t>September 5, 2012</a:t>
            </a:r>
            <a:endParaRPr lang="en-US" dirty="0" smtClean="0">
              <a:solidFill>
                <a:schemeClr val="accent3">
                  <a:lumMod val="50000"/>
                </a:schemeClr>
              </a:solidFill>
            </a:endParaRPr>
          </a:p>
        </p:txBody>
      </p:sp>
      <p:pic>
        <p:nvPicPr>
          <p:cNvPr id="4" name="Picture 3" descr="Native American Studies book cover.jpg"/>
          <p:cNvPicPr>
            <a:picLocks noChangeAspect="1"/>
          </p:cNvPicPr>
          <p:nvPr/>
        </p:nvPicPr>
        <p:blipFill>
          <a:blip r:embed="rId3" cstate="print"/>
          <a:srcRect l="10762" r="12108"/>
          <a:stretch>
            <a:fillRect/>
          </a:stretch>
        </p:blipFill>
        <p:spPr>
          <a:xfrm>
            <a:off x="5029200" y="2362200"/>
            <a:ext cx="3276600" cy="4248150"/>
          </a:xfrm>
          <a:prstGeom prst="rect">
            <a:avLst/>
          </a:prstGeom>
          <a:ln w="57150">
            <a:solidFill>
              <a:schemeClr val="accent3">
                <a:lumMod val="75000"/>
              </a:schemeClr>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sz="half" idx="1"/>
          </p:nvPr>
        </p:nvSpPr>
        <p:spPr>
          <a:xfrm>
            <a:off x="1066800" y="152400"/>
            <a:ext cx="4648200" cy="6553200"/>
          </a:xfrm>
        </p:spPr>
        <p:txBody>
          <a:bodyPr/>
          <a:lstStyle/>
          <a:p>
            <a:pPr eaLnBrk="1" hangingPunct="1"/>
            <a:r>
              <a:rPr lang="en-US" sz="2800" smtClean="0">
                <a:latin typeface="Arial" charset="0"/>
              </a:rPr>
              <a:t>In their permanent winter villages some of the groups had totem poles which were elaborately carved and covered with symbolic animal decoration. They also made ceremonial items, such as rattles and masks; weaving; and basketry</a:t>
            </a:r>
            <a:r>
              <a:rPr lang="en-US" sz="2000" smtClean="0">
                <a:latin typeface="Arial" charset="0"/>
              </a:rPr>
              <a:t>. </a:t>
            </a:r>
          </a:p>
        </p:txBody>
      </p:sp>
      <p:pic>
        <p:nvPicPr>
          <p:cNvPr id="13315" name="Picture 6" descr="C:\Documents and Settings\Administrator\My Documents\My Pictures\Native Amer ppt\day2\potlatchpole.jpg"/>
          <p:cNvPicPr>
            <a:picLocks noChangeAspect="1" noChangeArrowheads="1"/>
          </p:cNvPicPr>
          <p:nvPr>
            <p:ph type="clipArt" sz="half" idx="2"/>
          </p:nvPr>
        </p:nvPicPr>
        <p:blipFill>
          <a:blip r:embed="rId3" cstate="print"/>
          <a:srcRect/>
          <a:stretch>
            <a:fillRect/>
          </a:stretch>
        </p:blipFill>
        <p:spPr>
          <a:xfrm>
            <a:off x="5784850" y="228600"/>
            <a:ext cx="2678113" cy="41148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6" name="Picture 7" descr="C:\Documents and Settings\Administrator\My Documents\My Pictures\Native Amer ppt\day2\Lodge1.jpg"/>
          <p:cNvPicPr>
            <a:picLocks noChangeAspect="1" noChangeArrowheads="1"/>
          </p:cNvPicPr>
          <p:nvPr/>
        </p:nvPicPr>
        <p:blipFill>
          <a:blip r:embed="rId4" cstate="print"/>
          <a:srcRect/>
          <a:stretch>
            <a:fillRect/>
          </a:stretch>
        </p:blipFill>
        <p:spPr bwMode="auto">
          <a:xfrm>
            <a:off x="5638800" y="4343400"/>
            <a:ext cx="2971800" cy="1973263"/>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7" name="Picture 8" descr="C:\Documents and Settings\Administrator\My Documents\My Pictures\Native Amer ppt\day2\plankhouse.gif"/>
          <p:cNvPicPr>
            <a:picLocks noChangeAspect="1" noChangeArrowheads="1"/>
          </p:cNvPicPr>
          <p:nvPr/>
        </p:nvPicPr>
        <p:blipFill>
          <a:blip r:embed="rId5" cstate="print"/>
          <a:srcRect/>
          <a:stretch>
            <a:fillRect/>
          </a:stretch>
        </p:blipFill>
        <p:spPr bwMode="auto">
          <a:xfrm>
            <a:off x="7162800" y="5562600"/>
            <a:ext cx="1714500" cy="1006475"/>
          </a:xfrm>
          <a:prstGeom prst="rect">
            <a:avLst/>
          </a:prstGeom>
          <a:noFill/>
          <a:ln w="9525">
            <a:solidFill>
              <a:schemeClr val="accent3">
                <a:lumMod val="75000"/>
              </a:schemeClr>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p:txBody>
          <a:bodyPr/>
          <a:lstStyle/>
          <a:p>
            <a:pPr eaLnBrk="1" hangingPunct="1"/>
            <a:endParaRPr lang="en-US" smtClean="0"/>
          </a:p>
        </p:txBody>
      </p:sp>
      <p:sp>
        <p:nvSpPr>
          <p:cNvPr id="14339" name="Content Placeholder 5"/>
          <p:cNvSpPr>
            <a:spLocks noGrp="1"/>
          </p:cNvSpPr>
          <p:nvPr>
            <p:ph idx="1"/>
          </p:nvPr>
        </p:nvSpPr>
        <p:spPr>
          <a:xfrm>
            <a:off x="1295400" y="762000"/>
            <a:ext cx="7620000" cy="4114800"/>
          </a:xfrm>
        </p:spPr>
        <p:txBody>
          <a:bodyPr/>
          <a:lstStyle/>
          <a:p>
            <a:pPr eaLnBrk="1" hangingPunct="1"/>
            <a:r>
              <a:rPr lang="en-US" smtClean="0">
                <a:latin typeface="Arial" charset="0"/>
              </a:rPr>
              <a:t>Their society included chiefs, nobles, commoners, and slaves. They had woven robes, furs, and basket hats as well as wooden armor and helmets for battle. </a:t>
            </a:r>
            <a:r>
              <a:rPr lang="en-US" smtClean="0">
                <a:solidFill>
                  <a:srgbClr val="800000"/>
                </a:solidFill>
                <a:latin typeface="Arial" charset="0"/>
              </a:rPr>
              <a:t>P</a:t>
            </a:r>
            <a:r>
              <a:rPr lang="en-US" smtClean="0">
                <a:latin typeface="Arial" charset="0"/>
              </a:rPr>
              <a:t>otlatches were social occasions given by a host to establish or uphold his status position in society. Often they were held to mark a significant event in his family, such as the birth of a child, a daughter's coming of age, or a son's marriage. </a:t>
            </a:r>
          </a:p>
          <a:p>
            <a:pPr eaLnBrk="1" hangingPunct="1"/>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body" sz="half" idx="2"/>
          </p:nvPr>
        </p:nvSpPr>
        <p:spPr>
          <a:xfrm>
            <a:off x="4953000" y="304800"/>
            <a:ext cx="4038600" cy="5791200"/>
          </a:xfrm>
        </p:spPr>
        <p:txBody>
          <a:bodyPr/>
          <a:lstStyle/>
          <a:p>
            <a:pPr eaLnBrk="1" hangingPunct="1"/>
            <a:r>
              <a:rPr lang="en-US" sz="2400" b="1" smtClean="0">
                <a:latin typeface="Arial" charset="0"/>
              </a:rPr>
              <a:t>Because these Indians lived in a desert-like environment, food was hard to find. This meant they had to constantly move in order to find food. Because of this, their homes were temporary structures. Willow branches were leaned together with bundles of twigs, branches, and reeds to cover them. </a:t>
            </a:r>
            <a:r>
              <a:rPr lang="en-US" sz="2400" smtClean="0">
                <a:latin typeface="Arial" charset="0"/>
              </a:rPr>
              <a:t>  </a:t>
            </a:r>
          </a:p>
          <a:p>
            <a:pPr eaLnBrk="1" hangingPunct="1"/>
            <a:endParaRPr lang="en-US" sz="2400" smtClean="0">
              <a:latin typeface="Arial" charset="0"/>
            </a:endParaRPr>
          </a:p>
        </p:txBody>
      </p:sp>
      <p:sp>
        <p:nvSpPr>
          <p:cNvPr id="15363" name="Text Box 5"/>
          <p:cNvSpPr txBox="1">
            <a:spLocks noChangeArrowheads="1"/>
          </p:cNvSpPr>
          <p:nvPr/>
        </p:nvSpPr>
        <p:spPr bwMode="auto">
          <a:xfrm>
            <a:off x="1524000" y="304800"/>
            <a:ext cx="3352800" cy="579438"/>
          </a:xfrm>
          <a:prstGeom prst="rect">
            <a:avLst/>
          </a:prstGeom>
          <a:noFill/>
          <a:ln w="12700" cap="sq">
            <a:noFill/>
            <a:miter lim="800000"/>
            <a:headEnd type="none" w="sm" len="sm"/>
            <a:tailEnd type="none" w="sm" len="sm"/>
          </a:ln>
        </p:spPr>
        <p:txBody>
          <a:bodyPr>
            <a:spAutoFit/>
          </a:bodyPr>
          <a:lstStyle/>
          <a:p>
            <a:pPr algn="ctr">
              <a:spcBef>
                <a:spcPct val="50000"/>
              </a:spcBef>
            </a:pPr>
            <a:r>
              <a:rPr lang="en-US" sz="3200" b="1"/>
              <a:t>Great Basin</a:t>
            </a:r>
          </a:p>
        </p:txBody>
      </p:sp>
      <p:pic>
        <p:nvPicPr>
          <p:cNvPr id="15364" name="Picture 7" descr="C:\Documents and Settings\Administrator\My Documents\My Pictures\Native Amer ppt\day2\winter.jpg"/>
          <p:cNvPicPr>
            <a:picLocks noChangeAspect="1" noChangeArrowheads="1"/>
          </p:cNvPicPr>
          <p:nvPr>
            <p:ph type="clipArt" sz="half" idx="1"/>
          </p:nvPr>
        </p:nvPicPr>
        <p:blipFill>
          <a:blip r:embed="rId3" cstate="print"/>
          <a:srcRect/>
          <a:stretch>
            <a:fillRect/>
          </a:stretch>
        </p:blipFill>
        <p:spPr>
          <a:xfrm>
            <a:off x="1219200" y="1447800"/>
            <a:ext cx="3933825" cy="51054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0" y="152400"/>
            <a:ext cx="2819400" cy="685800"/>
          </a:xfrm>
        </p:spPr>
        <p:txBody>
          <a:bodyPr/>
          <a:lstStyle/>
          <a:p>
            <a:pPr eaLnBrk="1" hangingPunct="1"/>
            <a:r>
              <a:rPr lang="en-US" smtClean="0"/>
              <a:t>Plateau</a:t>
            </a:r>
          </a:p>
        </p:txBody>
      </p:sp>
      <p:sp>
        <p:nvSpPr>
          <p:cNvPr id="16387" name="Rectangle 4"/>
          <p:cNvSpPr>
            <a:spLocks noGrp="1" noChangeArrowheads="1"/>
          </p:cNvSpPr>
          <p:nvPr>
            <p:ph type="body" sz="half" idx="1"/>
          </p:nvPr>
        </p:nvSpPr>
        <p:spPr>
          <a:xfrm>
            <a:off x="304800" y="609600"/>
            <a:ext cx="4953000" cy="6477000"/>
          </a:xfrm>
        </p:spPr>
        <p:txBody>
          <a:bodyPr/>
          <a:lstStyle/>
          <a:p>
            <a:pPr eaLnBrk="1" hangingPunct="1">
              <a:lnSpc>
                <a:spcPct val="90000"/>
              </a:lnSpc>
            </a:pPr>
            <a:r>
              <a:rPr lang="en-US" sz="2400" dirty="0" smtClean="0">
                <a:latin typeface="Verdana" pitchFamily="34" charset="0"/>
              </a:rPr>
              <a:t>Their acorn bread, made by pounding acorns into meal and then leaching it with hot water, was distinctive, and they cooked in baskets filled with water and heated by hot stones. Living in brush shelters or more substantial lean-tos, they had partly buried earth lodges for ceremonies and ritual sweat baths. Basketry, coiled and twined, was highly developed. </a:t>
            </a:r>
          </a:p>
        </p:txBody>
      </p:sp>
      <p:pic>
        <p:nvPicPr>
          <p:cNvPr id="16388" name="Picture 6" descr="C:\Documents and Settings\Administrator\My Documents\My Pictures\Native Amer ppt\day2\nezperce.jpg"/>
          <p:cNvPicPr>
            <a:picLocks noChangeAspect="1" noChangeArrowheads="1"/>
          </p:cNvPicPr>
          <p:nvPr>
            <p:ph type="clipArt" sz="half" idx="2"/>
          </p:nvPr>
        </p:nvPicPr>
        <p:blipFill>
          <a:blip r:embed="rId3" cstate="print"/>
          <a:srcRect/>
          <a:stretch>
            <a:fillRect/>
          </a:stretch>
        </p:blipFill>
        <p:spPr>
          <a:xfrm>
            <a:off x="5943600" y="1447800"/>
            <a:ext cx="2743200" cy="33528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endParaRPr lang="en-US" smtClean="0"/>
          </a:p>
        </p:txBody>
      </p:sp>
      <p:sp>
        <p:nvSpPr>
          <p:cNvPr id="17411" name="Content Placeholder 5"/>
          <p:cNvSpPr>
            <a:spLocks noGrp="1"/>
          </p:cNvSpPr>
          <p:nvPr>
            <p:ph idx="1"/>
          </p:nvPr>
        </p:nvSpPr>
        <p:spPr/>
        <p:txBody>
          <a:bodyPr/>
          <a:lstStyle/>
          <a:p>
            <a:pPr eaLnBrk="1" hangingPunct="1"/>
            <a:r>
              <a:rPr lang="en-US" smtClean="0">
                <a:latin typeface="Verdana" pitchFamily="34" charset="0"/>
              </a:rPr>
              <a:t>They underwent a great cultural change when they obtained from the Plains Indians the horse, the tepee, a form of the sun dance, and deerskin clothes. They continued, however, to fish for salmon with nets and spears and to gather camas bulbs. </a:t>
            </a:r>
            <a:endParaRPr lang="en-US" smtClean="0"/>
          </a:p>
          <a:p>
            <a:pPr eaLnBrk="1" hangingPunct="1"/>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81000"/>
            <a:ext cx="3505200" cy="1143000"/>
          </a:xfrm>
        </p:spPr>
        <p:txBody>
          <a:bodyPr/>
          <a:lstStyle/>
          <a:p>
            <a:pPr eaLnBrk="1" hangingPunct="1"/>
            <a:r>
              <a:rPr lang="en-US" sz="3200" dirty="0" smtClean="0"/>
              <a:t>Californian Native Americans</a:t>
            </a:r>
          </a:p>
        </p:txBody>
      </p:sp>
      <p:sp>
        <p:nvSpPr>
          <p:cNvPr id="18435" name="Rectangle 3"/>
          <p:cNvSpPr>
            <a:spLocks noGrp="1" noChangeArrowheads="1"/>
          </p:cNvSpPr>
          <p:nvPr>
            <p:ph type="body" sz="half" idx="1"/>
          </p:nvPr>
        </p:nvSpPr>
        <p:spPr>
          <a:xfrm>
            <a:off x="4539343" y="925285"/>
            <a:ext cx="4376057" cy="6705600"/>
          </a:xfrm>
        </p:spPr>
        <p:txBody>
          <a:bodyPr/>
          <a:lstStyle/>
          <a:p>
            <a:pPr eaLnBrk="1" hangingPunct="1">
              <a:lnSpc>
                <a:spcPct val="90000"/>
              </a:lnSpc>
            </a:pPr>
            <a:r>
              <a:rPr lang="en-US" sz="2400" b="1" dirty="0" smtClean="0">
                <a:latin typeface="Arial" charset="0"/>
              </a:rPr>
              <a:t>The California Indians were hunters and gatherers. They gathered nuts, seeds, berries, roots, bulbs, and tubers. Deer, rabbits, and game birds provided meat for these Indians. Fish and acorns also provided food the these Indians. All of the California Indians were basket makers, but no tribe was as accomplished in this as the </a:t>
            </a:r>
            <a:r>
              <a:rPr lang="en-US" sz="2400" b="1" dirty="0" err="1" smtClean="0">
                <a:latin typeface="Arial" charset="0"/>
              </a:rPr>
              <a:t>Pomos</a:t>
            </a:r>
            <a:r>
              <a:rPr lang="en-US" sz="2400" b="1" dirty="0" smtClean="0">
                <a:latin typeface="Arial" charset="0"/>
              </a:rPr>
              <a:t>. </a:t>
            </a:r>
          </a:p>
          <a:p>
            <a:pPr eaLnBrk="1" hangingPunct="1">
              <a:lnSpc>
                <a:spcPct val="90000"/>
              </a:lnSpc>
            </a:pPr>
            <a:endParaRPr lang="en-US" sz="2400" dirty="0" smtClean="0">
              <a:latin typeface="Arial" charset="0"/>
            </a:endParaRPr>
          </a:p>
          <a:p>
            <a:pPr eaLnBrk="1" hangingPunct="1">
              <a:lnSpc>
                <a:spcPct val="90000"/>
              </a:lnSpc>
            </a:pPr>
            <a:endParaRPr lang="en-US" sz="2400" dirty="0" smtClean="0">
              <a:latin typeface="Arial" charset="0"/>
            </a:endParaRPr>
          </a:p>
        </p:txBody>
      </p:sp>
      <p:pic>
        <p:nvPicPr>
          <p:cNvPr id="18436" name="Picture 6" descr="C:\Documents and Settings\Administrator\My Documents\My Pictures\Native Amer ppt\day2\thatchwiki.gif"/>
          <p:cNvPicPr>
            <a:picLocks noChangeAspect="1" noChangeArrowheads="1"/>
          </p:cNvPicPr>
          <p:nvPr>
            <p:ph type="clipArt" sz="half" idx="2"/>
          </p:nvPr>
        </p:nvPicPr>
        <p:blipFill>
          <a:blip r:embed="rId3" cstate="print"/>
          <a:srcRect/>
          <a:stretch>
            <a:fillRect/>
          </a:stretch>
        </p:blipFill>
        <p:spPr>
          <a:xfrm>
            <a:off x="533400" y="1752600"/>
            <a:ext cx="3733800" cy="224155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37" name="Picture 7" descr="C:\Documents and Settings\Administrator\My Documents\My Pictures\Native Amer ppt\day2\Acrnbo1.jpg"/>
          <p:cNvPicPr>
            <a:picLocks noChangeAspect="1" noChangeArrowheads="1"/>
          </p:cNvPicPr>
          <p:nvPr/>
        </p:nvPicPr>
        <p:blipFill>
          <a:blip r:embed="rId4" cstate="print"/>
          <a:srcRect/>
          <a:stretch>
            <a:fillRect/>
          </a:stretch>
        </p:blipFill>
        <p:spPr bwMode="auto">
          <a:xfrm>
            <a:off x="914400" y="4267200"/>
            <a:ext cx="2895600" cy="22352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smtClean="0"/>
          </a:p>
        </p:txBody>
      </p:sp>
      <p:sp>
        <p:nvSpPr>
          <p:cNvPr id="19459" name="Content Placeholder 2"/>
          <p:cNvSpPr>
            <a:spLocks noGrp="1"/>
          </p:cNvSpPr>
          <p:nvPr>
            <p:ph idx="1"/>
          </p:nvPr>
        </p:nvSpPr>
        <p:spPr/>
        <p:txBody>
          <a:bodyPr/>
          <a:lstStyle/>
          <a:p>
            <a:pPr eaLnBrk="1" hangingPunct="1"/>
            <a:r>
              <a:rPr lang="en-US" b="1" smtClean="0">
                <a:latin typeface="Arial" charset="0"/>
              </a:rPr>
              <a:t>They made baskets as large as 3 feet wide and as small as a thimble. Some of their baskets were covered with shells, others with feathers. They not only wove baskets, but hats, trays, cooking pots, boats, and baby carriers.</a:t>
            </a: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867400" y="2743200"/>
            <a:ext cx="3048000" cy="1143000"/>
          </a:xfrm>
        </p:spPr>
        <p:txBody>
          <a:bodyPr/>
          <a:lstStyle/>
          <a:p>
            <a:pPr eaLnBrk="1" hangingPunct="1"/>
            <a:r>
              <a:rPr lang="en-US" smtClean="0"/>
              <a:t>Southwest Traditions</a:t>
            </a:r>
          </a:p>
        </p:txBody>
      </p:sp>
      <p:sp>
        <p:nvSpPr>
          <p:cNvPr id="20483" name="Rectangle 3"/>
          <p:cNvSpPr>
            <a:spLocks noGrp="1" noChangeArrowheads="1"/>
          </p:cNvSpPr>
          <p:nvPr>
            <p:ph type="body" sz="half" idx="1"/>
          </p:nvPr>
        </p:nvSpPr>
        <p:spPr>
          <a:xfrm>
            <a:off x="381000" y="990600"/>
            <a:ext cx="5421086" cy="6400800"/>
          </a:xfrm>
        </p:spPr>
        <p:txBody>
          <a:bodyPr/>
          <a:lstStyle/>
          <a:p>
            <a:pPr eaLnBrk="1" hangingPunct="1"/>
            <a:r>
              <a:rPr lang="en-US" sz="2800" b="1" dirty="0" err="1" smtClean="0">
                <a:latin typeface="Arial" charset="0"/>
              </a:rPr>
              <a:t>Anasazi</a:t>
            </a:r>
            <a:r>
              <a:rPr lang="en-US" sz="2800" b="1" dirty="0" smtClean="0">
                <a:latin typeface="Arial" charset="0"/>
              </a:rPr>
              <a:t> men went to a special room for religious ceremonies. This special room was called a </a:t>
            </a:r>
            <a:r>
              <a:rPr lang="en-US" sz="2800" b="1" u="sng" dirty="0" err="1" smtClean="0">
                <a:latin typeface="Arial" charset="0"/>
              </a:rPr>
              <a:t>kiva</a:t>
            </a:r>
            <a:r>
              <a:rPr lang="en-US" sz="2800" b="1" dirty="0" smtClean="0">
                <a:latin typeface="Arial" charset="0"/>
              </a:rPr>
              <a:t>.  A </a:t>
            </a:r>
            <a:r>
              <a:rPr lang="en-US" sz="2800" b="1" dirty="0" err="1" smtClean="0">
                <a:latin typeface="Arial" charset="0"/>
              </a:rPr>
              <a:t>kiva</a:t>
            </a:r>
            <a:r>
              <a:rPr lang="en-US" sz="2800" b="1" dirty="0" smtClean="0">
                <a:latin typeface="Arial" charset="0"/>
              </a:rPr>
              <a:t> was a round room built underground at the base of the homes. Only men were allowed into the </a:t>
            </a:r>
            <a:r>
              <a:rPr lang="en-US" sz="2800" b="1" dirty="0" err="1" smtClean="0">
                <a:latin typeface="Arial" charset="0"/>
              </a:rPr>
              <a:t>kiva</a:t>
            </a:r>
            <a:r>
              <a:rPr lang="en-US" sz="2800" b="1" dirty="0" smtClean="0">
                <a:latin typeface="Arial" charset="0"/>
              </a:rPr>
              <a:t>. To get in and out the men had to go by ladder through the roof. </a:t>
            </a:r>
          </a:p>
        </p:txBody>
      </p:sp>
      <p:pic>
        <p:nvPicPr>
          <p:cNvPr id="20485" name="Picture 7" descr="C:\Documents and Settings\Administrator\My Documents\My Pictures\Native Amer ppt\day2\Kivas1.jpg"/>
          <p:cNvPicPr>
            <a:picLocks noChangeAspect="1" noChangeArrowheads="1"/>
          </p:cNvPicPr>
          <p:nvPr/>
        </p:nvPicPr>
        <p:blipFill>
          <a:blip r:embed="rId3" cstate="print"/>
          <a:srcRect/>
          <a:stretch>
            <a:fillRect/>
          </a:stretch>
        </p:blipFill>
        <p:spPr bwMode="auto">
          <a:xfrm>
            <a:off x="6172200" y="4114800"/>
            <a:ext cx="2489200" cy="22479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lipArt Placeholder 5"/>
          <p:cNvSpPr>
            <a:spLocks noGrp="1"/>
          </p:cNvSpPr>
          <p:nvPr>
            <p:ph type="clipArt" sz="half" idx="2"/>
          </p:nvPr>
        </p:nvSpPr>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pPr eaLnBrk="1" hangingPunct="1"/>
            <a:endParaRPr lang="en-US" smtClean="0"/>
          </a:p>
        </p:txBody>
      </p:sp>
      <p:sp>
        <p:nvSpPr>
          <p:cNvPr id="21507" name="Content Placeholder 5"/>
          <p:cNvSpPr>
            <a:spLocks noGrp="1"/>
          </p:cNvSpPr>
          <p:nvPr>
            <p:ph idx="1"/>
          </p:nvPr>
        </p:nvSpPr>
        <p:spPr>
          <a:xfrm>
            <a:off x="381000" y="1295400"/>
            <a:ext cx="7913914" cy="4114800"/>
          </a:xfrm>
        </p:spPr>
        <p:txBody>
          <a:bodyPr/>
          <a:lstStyle/>
          <a:p>
            <a:pPr eaLnBrk="1" hangingPunct="1"/>
            <a:r>
              <a:rPr lang="en-US" b="1" dirty="0" err="1" smtClean="0">
                <a:latin typeface="Arial" charset="0"/>
              </a:rPr>
              <a:t>Kachinas</a:t>
            </a:r>
            <a:r>
              <a:rPr lang="en-US" b="1" dirty="0" smtClean="0">
                <a:latin typeface="Arial" charset="0"/>
              </a:rPr>
              <a:t> were Hopi spirits </a:t>
            </a:r>
            <a:r>
              <a:rPr lang="en-US" b="1" dirty="0" smtClean="0">
                <a:latin typeface="Arial" charset="0"/>
              </a:rPr>
              <a:t/>
            </a:r>
            <a:br>
              <a:rPr lang="en-US" b="1" dirty="0" smtClean="0">
                <a:latin typeface="Arial" charset="0"/>
              </a:rPr>
            </a:br>
            <a:r>
              <a:rPr lang="en-US" b="1" dirty="0" smtClean="0">
                <a:latin typeface="Arial" charset="0"/>
              </a:rPr>
              <a:t>or </a:t>
            </a:r>
            <a:r>
              <a:rPr lang="en-US" b="1" dirty="0" smtClean="0">
                <a:latin typeface="Arial" charset="0"/>
              </a:rPr>
              <a:t>gods which lived within </a:t>
            </a:r>
            <a:r>
              <a:rPr lang="en-US" b="1" dirty="0" smtClean="0">
                <a:latin typeface="Arial" charset="0"/>
              </a:rPr>
              <a:t/>
            </a:r>
            <a:br>
              <a:rPr lang="en-US" b="1" dirty="0" smtClean="0">
                <a:latin typeface="Arial" charset="0"/>
              </a:rPr>
            </a:br>
            <a:r>
              <a:rPr lang="en-US" b="1" dirty="0" smtClean="0">
                <a:latin typeface="Arial" charset="0"/>
              </a:rPr>
              <a:t>the </a:t>
            </a:r>
            <a:r>
              <a:rPr lang="en-US" b="1" dirty="0" smtClean="0">
                <a:latin typeface="Arial" charset="0"/>
              </a:rPr>
              <a:t>mountains. Hopi dancers </a:t>
            </a:r>
            <a:r>
              <a:rPr lang="en-US" b="1" dirty="0" smtClean="0">
                <a:latin typeface="Arial" charset="0"/>
              </a:rPr>
              <a:t/>
            </a:r>
            <a:br>
              <a:rPr lang="en-US" b="1" dirty="0" smtClean="0">
                <a:latin typeface="Arial" charset="0"/>
              </a:rPr>
            </a:br>
            <a:r>
              <a:rPr lang="en-US" b="1" dirty="0" smtClean="0">
                <a:latin typeface="Arial" charset="0"/>
              </a:rPr>
              <a:t>would </a:t>
            </a:r>
            <a:r>
              <a:rPr lang="en-US" b="1" dirty="0" smtClean="0">
                <a:latin typeface="Arial" charset="0"/>
              </a:rPr>
              <a:t>dress like </a:t>
            </a:r>
            <a:r>
              <a:rPr lang="en-US" b="1" dirty="0" err="1" smtClean="0">
                <a:latin typeface="Arial" charset="0"/>
              </a:rPr>
              <a:t>Kachinas</a:t>
            </a:r>
            <a:r>
              <a:rPr lang="en-US" b="1" dirty="0" smtClean="0">
                <a:latin typeface="Arial" charset="0"/>
              </a:rPr>
              <a:t> to represent, or stand for, the gods. Wooden Kachina dolls were made to teach the children about the gods. Hopi </a:t>
            </a:r>
            <a:r>
              <a:rPr lang="en-US" b="1" dirty="0" err="1" smtClean="0">
                <a:latin typeface="Arial" charset="0"/>
              </a:rPr>
              <a:t>Kachinas</a:t>
            </a:r>
            <a:r>
              <a:rPr lang="en-US" b="1" dirty="0" smtClean="0">
                <a:latin typeface="Arial" charset="0"/>
              </a:rPr>
              <a:t> talked to the gods by singing and dancing. The </a:t>
            </a:r>
            <a:r>
              <a:rPr lang="en-US" b="1" dirty="0" err="1" smtClean="0">
                <a:latin typeface="Arial" charset="0"/>
              </a:rPr>
              <a:t>Kachinas</a:t>
            </a:r>
            <a:r>
              <a:rPr lang="en-US" b="1" dirty="0" smtClean="0">
                <a:latin typeface="Arial" charset="0"/>
              </a:rPr>
              <a:t> danced and sang for rain. </a:t>
            </a:r>
          </a:p>
          <a:p>
            <a:pPr eaLnBrk="1" hangingPunct="1"/>
            <a:endParaRPr lang="en-US" dirty="0" smtClean="0"/>
          </a:p>
        </p:txBody>
      </p:sp>
      <p:pic>
        <p:nvPicPr>
          <p:cNvPr id="4" name="Picture 6" descr="C:\Documents and Settings\Administrator\My Documents\My Pictures\Native Amer ppt\day2\kachin1.jpg"/>
          <p:cNvPicPr>
            <a:picLocks noChangeAspect="1" noChangeArrowheads="1"/>
          </p:cNvPicPr>
          <p:nvPr/>
        </p:nvPicPr>
        <p:blipFill>
          <a:blip r:embed="rId3" cstate="print"/>
          <a:srcRect/>
          <a:stretch>
            <a:fillRect/>
          </a:stretch>
        </p:blipFill>
        <p:spPr>
          <a:xfrm>
            <a:off x="6248400" y="228601"/>
            <a:ext cx="2743199" cy="2141696"/>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body" sz="half" idx="2"/>
          </p:nvPr>
        </p:nvSpPr>
        <p:spPr>
          <a:xfrm>
            <a:off x="4114800" y="304800"/>
            <a:ext cx="3276600" cy="6400800"/>
          </a:xfrm>
        </p:spPr>
        <p:txBody>
          <a:bodyPr/>
          <a:lstStyle/>
          <a:p>
            <a:pPr eaLnBrk="1" hangingPunct="1"/>
            <a:r>
              <a:rPr lang="en-US" sz="2400" b="1" dirty="0" smtClean="0">
                <a:latin typeface="Arial" charset="0"/>
              </a:rPr>
              <a:t>Like the </a:t>
            </a:r>
            <a:r>
              <a:rPr lang="en-US" sz="2400" b="1" dirty="0" err="1" smtClean="0">
                <a:latin typeface="Arial" charset="0"/>
              </a:rPr>
              <a:t>Anasazi</a:t>
            </a:r>
            <a:r>
              <a:rPr lang="en-US" sz="2400" b="1" dirty="0" smtClean="0">
                <a:latin typeface="Arial" charset="0"/>
              </a:rPr>
              <a:t>, the Hopi grew corn, beans, and squash. But the Hopi Indians depended on the rain to make their crops grow. If </a:t>
            </a:r>
            <a:r>
              <a:rPr lang="en-US" sz="2400" b="1" dirty="0" smtClean="0">
                <a:latin typeface="Arial" charset="0"/>
              </a:rPr>
              <a:t/>
            </a:r>
            <a:br>
              <a:rPr lang="en-US" sz="2400" b="1" dirty="0" smtClean="0">
                <a:latin typeface="Arial" charset="0"/>
              </a:rPr>
            </a:br>
            <a:r>
              <a:rPr lang="en-US" sz="2400" b="1" dirty="0" smtClean="0">
                <a:latin typeface="Arial" charset="0"/>
              </a:rPr>
              <a:t>their </a:t>
            </a:r>
            <a:r>
              <a:rPr lang="en-US" sz="2400" b="1" dirty="0" smtClean="0">
                <a:latin typeface="Arial" charset="0"/>
              </a:rPr>
              <a:t>plants did </a:t>
            </a:r>
            <a:br>
              <a:rPr lang="en-US" sz="2400" b="1" dirty="0" smtClean="0">
                <a:latin typeface="Arial" charset="0"/>
              </a:rPr>
            </a:br>
            <a:r>
              <a:rPr lang="en-US" sz="2400" b="1" dirty="0" smtClean="0">
                <a:latin typeface="Arial" charset="0"/>
              </a:rPr>
              <a:t>not </a:t>
            </a:r>
            <a:r>
              <a:rPr lang="en-US" sz="2400" b="1" dirty="0" smtClean="0">
                <a:latin typeface="Arial" charset="0"/>
              </a:rPr>
              <a:t>grow, the Hopi might starve. The Hopi also planted cotton and tamed wild turkeys. </a:t>
            </a:r>
            <a:endParaRPr lang="en-US" sz="2400" dirty="0" smtClean="0">
              <a:latin typeface="Arial" charset="0"/>
            </a:endParaRPr>
          </a:p>
          <a:p>
            <a:pPr eaLnBrk="1" hangingPunct="1"/>
            <a:endParaRPr lang="en-US" sz="2400" dirty="0" smtClean="0"/>
          </a:p>
        </p:txBody>
      </p:sp>
      <p:pic>
        <p:nvPicPr>
          <p:cNvPr id="22531" name="Picture 6" descr="C:\Documents and Settings\Administrator\My Documents\My Pictures\Native Amer ppt\day2\corn1.gif"/>
          <p:cNvPicPr>
            <a:picLocks noChangeAspect="1" noChangeArrowheads="1"/>
          </p:cNvPicPr>
          <p:nvPr>
            <p:ph type="clipArt" sz="half" idx="1"/>
          </p:nvPr>
        </p:nvPicPr>
        <p:blipFill>
          <a:blip r:embed="rId3" cstate="print"/>
          <a:srcRect/>
          <a:stretch>
            <a:fillRect/>
          </a:stretch>
        </p:blipFill>
        <p:spPr>
          <a:xfrm>
            <a:off x="533400" y="609600"/>
            <a:ext cx="3105150" cy="39624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2" name="Picture 7" descr="C:\Documents and Settings\Administrator\My Documents\My Pictures\Native Amer ppt\day2\b2but.jpg"/>
          <p:cNvPicPr>
            <a:picLocks noChangeAspect="1" noChangeArrowheads="1"/>
          </p:cNvPicPr>
          <p:nvPr/>
        </p:nvPicPr>
        <p:blipFill>
          <a:blip r:embed="rId4" cstate="print"/>
          <a:srcRect/>
          <a:stretch>
            <a:fillRect/>
          </a:stretch>
        </p:blipFill>
        <p:spPr bwMode="auto">
          <a:xfrm>
            <a:off x="1524000" y="4191000"/>
            <a:ext cx="1703388" cy="1450975"/>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3" name="Picture 8" descr="C:\Documents and Settings\Administrator\My Documents\My Pictures\Native Amer ppt\day2\hopipo1.jpg"/>
          <p:cNvPicPr>
            <a:picLocks noChangeAspect="1" noChangeArrowheads="1"/>
          </p:cNvPicPr>
          <p:nvPr/>
        </p:nvPicPr>
        <p:blipFill>
          <a:blip r:embed="rId5" cstate="print"/>
          <a:srcRect/>
          <a:stretch>
            <a:fillRect/>
          </a:stretch>
        </p:blipFill>
        <p:spPr bwMode="auto">
          <a:xfrm>
            <a:off x="2819400" y="5334000"/>
            <a:ext cx="1524000" cy="106838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4" name="Picture 10" descr="C:\Documents and Settings\Administrator\My Documents\My Pictures\Native Amer ppt\day2\hopiwoman.gif"/>
          <p:cNvPicPr>
            <a:picLocks noChangeAspect="1" noChangeArrowheads="1"/>
          </p:cNvPicPr>
          <p:nvPr/>
        </p:nvPicPr>
        <p:blipFill>
          <a:blip r:embed="rId6" cstate="print"/>
          <a:srcRect/>
          <a:stretch>
            <a:fillRect/>
          </a:stretch>
        </p:blipFill>
        <p:spPr bwMode="auto">
          <a:xfrm>
            <a:off x="7239000" y="274637"/>
            <a:ext cx="1736725" cy="49831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3">
                    <a:lumMod val="50000"/>
                  </a:schemeClr>
                </a:solidFill>
              </a:rPr>
              <a:t>Agenda</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Go over syllabus</a:t>
            </a:r>
          </a:p>
          <a:p>
            <a:pPr eaLnBrk="1" fontAlgn="auto" hangingPunct="1">
              <a:spcAft>
                <a:spcPts val="0"/>
              </a:spcAft>
              <a:buFont typeface="Arial" pitchFamily="34" charset="0"/>
              <a:buChar char="•"/>
              <a:defRPr/>
            </a:pPr>
            <a:r>
              <a:rPr lang="en-US" dirty="0" smtClean="0"/>
              <a:t>Complete Survey</a:t>
            </a:r>
          </a:p>
          <a:p>
            <a:pPr eaLnBrk="1" fontAlgn="auto" hangingPunct="1">
              <a:spcAft>
                <a:spcPts val="0"/>
              </a:spcAft>
              <a:buFont typeface="Arial" pitchFamily="34" charset="0"/>
              <a:buChar char="•"/>
              <a:defRPr/>
            </a:pPr>
            <a:r>
              <a:rPr lang="en-US" dirty="0" smtClean="0"/>
              <a:t>Roll call and discuss survey</a:t>
            </a:r>
          </a:p>
          <a:p>
            <a:pPr eaLnBrk="1" fontAlgn="auto" hangingPunct="1">
              <a:spcAft>
                <a:spcPts val="0"/>
              </a:spcAft>
              <a:buFont typeface="Arial" pitchFamily="34" charset="0"/>
              <a:buChar char="•"/>
              <a:defRPr/>
            </a:pPr>
            <a:r>
              <a:rPr lang="en-US" dirty="0" smtClean="0"/>
              <a:t>Review Historic Peoples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Discuss MCC powwow and plans for Native American Days activities</a:t>
            </a:r>
          </a:p>
          <a:p>
            <a:pPr eaLnBrk="1" fontAlgn="auto" hangingPunct="1">
              <a:spcAft>
                <a:spcPts val="0"/>
              </a:spcAft>
              <a:buFont typeface="Arial" pitchFamily="34" charset="0"/>
              <a:buChar char="•"/>
              <a:defRPr/>
            </a:pPr>
            <a:r>
              <a:rPr lang="en-US" dirty="0" smtClean="0"/>
              <a:t>Assignment</a:t>
            </a:r>
          </a:p>
        </p:txBody>
      </p:sp>
      <p:pic>
        <p:nvPicPr>
          <p:cNvPr id="4" name="Picture 3" descr="powwow.jpg"/>
          <p:cNvPicPr>
            <a:picLocks noChangeAspect="1"/>
          </p:cNvPicPr>
          <p:nvPr/>
        </p:nvPicPr>
        <p:blipFill>
          <a:blip r:embed="rId3" cstate="print"/>
          <a:stretch>
            <a:fillRect/>
          </a:stretch>
        </p:blipFill>
        <p:spPr>
          <a:xfrm>
            <a:off x="5562600" y="1295400"/>
            <a:ext cx="3048000" cy="3048000"/>
          </a:xfrm>
          <a:prstGeom prst="rect">
            <a:avLst/>
          </a:prstGeom>
          <a:ln w="57150">
            <a:solidFill>
              <a:schemeClr val="accent3">
                <a:lumMod val="75000"/>
              </a:schemeClr>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pPr eaLnBrk="1" hangingPunct="1"/>
            <a:endParaRPr lang="en-US" smtClean="0"/>
          </a:p>
        </p:txBody>
      </p:sp>
      <p:sp>
        <p:nvSpPr>
          <p:cNvPr id="23555" name="Content Placeholder 5"/>
          <p:cNvSpPr>
            <a:spLocks noGrp="1"/>
          </p:cNvSpPr>
          <p:nvPr>
            <p:ph idx="1"/>
          </p:nvPr>
        </p:nvSpPr>
        <p:spPr/>
        <p:txBody>
          <a:bodyPr/>
          <a:lstStyle/>
          <a:p>
            <a:pPr eaLnBrk="1" hangingPunct="1"/>
            <a:r>
              <a:rPr lang="en-US" b="1" smtClean="0">
                <a:latin typeface="Arial" charset="0"/>
              </a:rPr>
              <a:t>Hopi women also made beuatiful baskets, clay bowls, and jewelry. The men hunted, farmed, and wove cloth for blankets, clothing and belts.</a:t>
            </a:r>
          </a:p>
          <a:p>
            <a:pPr eaLnBrk="1" hangingPunct="1"/>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105400" y="228600"/>
            <a:ext cx="3810000" cy="609600"/>
          </a:xfrm>
        </p:spPr>
        <p:txBody>
          <a:bodyPr/>
          <a:lstStyle/>
          <a:p>
            <a:pPr eaLnBrk="1" hangingPunct="1"/>
            <a:r>
              <a:rPr lang="en-US" sz="3200" dirty="0" smtClean="0">
                <a:latin typeface="Arial" charset="0"/>
              </a:rPr>
              <a:t>Navajo and Apache</a:t>
            </a:r>
          </a:p>
        </p:txBody>
      </p:sp>
      <p:sp>
        <p:nvSpPr>
          <p:cNvPr id="24579" name="Rectangle 3"/>
          <p:cNvSpPr>
            <a:spLocks noGrp="1" noChangeArrowheads="1"/>
          </p:cNvSpPr>
          <p:nvPr>
            <p:ph type="body" sz="half" idx="1"/>
          </p:nvPr>
        </p:nvSpPr>
        <p:spPr>
          <a:xfrm>
            <a:off x="304800" y="381000"/>
            <a:ext cx="4953000" cy="6477000"/>
          </a:xfrm>
        </p:spPr>
        <p:txBody>
          <a:bodyPr/>
          <a:lstStyle/>
          <a:p>
            <a:pPr eaLnBrk="1" hangingPunct="1"/>
            <a:r>
              <a:rPr lang="en-US" sz="2400" b="1" dirty="0" smtClean="0">
                <a:latin typeface="Arial" charset="0"/>
              </a:rPr>
              <a:t>The Apache and the Navajo came from the Far North to settle the Plains and Southwest around A.D. 850.</a:t>
            </a:r>
            <a:br>
              <a:rPr lang="en-US" sz="2400" b="1" dirty="0" smtClean="0">
                <a:latin typeface="Arial" charset="0"/>
              </a:rPr>
            </a:br>
            <a:r>
              <a:rPr lang="en-US" sz="2400" b="1" dirty="0" smtClean="0">
                <a:latin typeface="Arial" charset="0"/>
              </a:rPr>
              <a:t>The Navajo share the </a:t>
            </a:r>
            <a:r>
              <a:rPr lang="en-US" sz="2400" b="1" dirty="0" err="1" smtClean="0">
                <a:latin typeface="Arial" charset="0"/>
              </a:rPr>
              <a:t>Athabscan</a:t>
            </a:r>
            <a:r>
              <a:rPr lang="en-US" sz="2400" b="1" dirty="0" smtClean="0">
                <a:latin typeface="Arial" charset="0"/>
              </a:rPr>
              <a:t> language with the Apache. </a:t>
            </a:r>
          </a:p>
          <a:p>
            <a:pPr eaLnBrk="1" hangingPunct="1"/>
            <a:r>
              <a:rPr lang="en-US" sz="2400" b="1" dirty="0" smtClean="0">
                <a:latin typeface="Arial" charset="0"/>
              </a:rPr>
              <a:t>The Apache lived near Pueblo tribes, which they raided for food, and livestock. They dressed in animal skins, used dogs as pack animals, and pitched </a:t>
            </a:r>
            <a:r>
              <a:rPr lang="en-US" sz="2400" b="1" dirty="0" err="1" smtClean="0">
                <a:latin typeface="Arial" charset="0"/>
              </a:rPr>
              <a:t>tentlike</a:t>
            </a:r>
            <a:r>
              <a:rPr lang="en-US" sz="2400" b="1" dirty="0" smtClean="0">
                <a:latin typeface="Arial" charset="0"/>
              </a:rPr>
              <a:t> dwellings made of brush or hide, called </a:t>
            </a:r>
            <a:r>
              <a:rPr lang="en-US" sz="2400" b="1" dirty="0" err="1" smtClean="0">
                <a:latin typeface="Arial" charset="0"/>
              </a:rPr>
              <a:t>wikiups</a:t>
            </a:r>
            <a:r>
              <a:rPr lang="en-US" sz="2000" b="1" dirty="0" smtClean="0">
                <a:latin typeface="Arial" charset="0"/>
              </a:rPr>
              <a:t>. </a:t>
            </a:r>
          </a:p>
        </p:txBody>
      </p:sp>
      <p:pic>
        <p:nvPicPr>
          <p:cNvPr id="24580" name="Picture 9" descr="C:\Documents and Settings\Administrator\My Documents\My Pictures\Native Amer ppt\day2\navacul2.jpg"/>
          <p:cNvPicPr>
            <a:picLocks noChangeAspect="1" noChangeArrowheads="1"/>
          </p:cNvPicPr>
          <p:nvPr>
            <p:ph type="clipArt" sz="half" idx="2"/>
          </p:nvPr>
        </p:nvPicPr>
        <p:blipFill>
          <a:blip r:embed="rId3" cstate="print"/>
          <a:srcRect/>
          <a:stretch>
            <a:fillRect/>
          </a:stretch>
        </p:blipFill>
        <p:spPr>
          <a:xfrm>
            <a:off x="5486400" y="990600"/>
            <a:ext cx="3505200" cy="2214563"/>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1" name="Picture 10" descr="C:\Documents and Settings\Administrator\My Documents\My Pictures\Native Amer ppt\day2\wikiup.jpg"/>
          <p:cNvPicPr>
            <a:picLocks noChangeAspect="1" noChangeArrowheads="1"/>
          </p:cNvPicPr>
          <p:nvPr/>
        </p:nvPicPr>
        <p:blipFill>
          <a:blip r:embed="rId4" cstate="print"/>
          <a:srcRect/>
          <a:stretch>
            <a:fillRect/>
          </a:stretch>
        </p:blipFill>
        <p:spPr bwMode="auto">
          <a:xfrm>
            <a:off x="5486400" y="3962400"/>
            <a:ext cx="3009900" cy="19431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pPr eaLnBrk="1" hangingPunct="1"/>
            <a:endParaRPr lang="en-US" smtClean="0"/>
          </a:p>
        </p:txBody>
      </p:sp>
      <p:sp>
        <p:nvSpPr>
          <p:cNvPr id="25603" name="Content Placeholder 5"/>
          <p:cNvSpPr>
            <a:spLocks noGrp="1"/>
          </p:cNvSpPr>
          <p:nvPr>
            <p:ph idx="1"/>
          </p:nvPr>
        </p:nvSpPr>
        <p:spPr/>
        <p:txBody>
          <a:bodyPr/>
          <a:lstStyle/>
          <a:p>
            <a:pPr eaLnBrk="1" hangingPunct="1"/>
            <a:r>
              <a:rPr lang="en-US" smtClean="0">
                <a:latin typeface="Arial" charset="0"/>
              </a:rPr>
              <a:t>The Navajo copied corn- and bean-growing practices from the Anasazi and raised sheep while some kept the nomadic lifestyle of their ancestors and the Apache and pursued the buffalo and other animals.</a:t>
            </a:r>
          </a:p>
          <a:p>
            <a:pPr eaLnBrk="1" hangingPunct="1"/>
            <a:endParaRPr lang="en-US" smtClean="0">
              <a:latin typeface="Arial" charset="0"/>
            </a:endParaRPr>
          </a:p>
          <a:p>
            <a:pPr eaLnBrk="1" hangingPunct="1"/>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152400"/>
            <a:ext cx="3581400" cy="914400"/>
          </a:xfrm>
        </p:spPr>
        <p:txBody>
          <a:bodyPr/>
          <a:lstStyle/>
          <a:p>
            <a:pPr eaLnBrk="1" hangingPunct="1"/>
            <a:r>
              <a:rPr lang="en-US" sz="3600" dirty="0" smtClean="0"/>
              <a:t>The Great Plains</a:t>
            </a:r>
          </a:p>
        </p:txBody>
      </p:sp>
      <p:sp>
        <p:nvSpPr>
          <p:cNvPr id="26627" name="Rectangle 4"/>
          <p:cNvSpPr>
            <a:spLocks noGrp="1" noChangeArrowheads="1"/>
          </p:cNvSpPr>
          <p:nvPr>
            <p:ph type="body" sz="half" idx="2"/>
          </p:nvPr>
        </p:nvSpPr>
        <p:spPr>
          <a:xfrm>
            <a:off x="4572000" y="381000"/>
            <a:ext cx="4419600" cy="6400800"/>
          </a:xfrm>
        </p:spPr>
        <p:txBody>
          <a:bodyPr/>
          <a:lstStyle/>
          <a:p>
            <a:pPr eaLnBrk="1" hangingPunct="1"/>
            <a:r>
              <a:rPr lang="en-US" sz="2800" b="1" dirty="0" smtClean="0">
                <a:latin typeface="Arial" charset="0"/>
              </a:rPr>
              <a:t>This culture group of Indians is well-known for the importance of the buffalo, their religious ceremonies, and the use of the tepee. Four important tribes in this culture include the Dakota, Cheyenne, Sioux, and Comanche.</a:t>
            </a:r>
            <a:r>
              <a:rPr lang="en-US" sz="2800" dirty="0" smtClean="0">
                <a:latin typeface="Arial" charset="0"/>
              </a:rPr>
              <a:t/>
            </a:r>
            <a:br>
              <a:rPr lang="en-US" sz="2800" dirty="0" smtClean="0">
                <a:latin typeface="Arial" charset="0"/>
              </a:rPr>
            </a:br>
            <a:endParaRPr lang="en-US" sz="2800" b="1" dirty="0" smtClean="0">
              <a:latin typeface="Arial" charset="0"/>
            </a:endParaRPr>
          </a:p>
        </p:txBody>
      </p:sp>
      <p:pic>
        <p:nvPicPr>
          <p:cNvPr id="26629" name="Picture 7" descr="C:\Documents and Settings\Administrator\My Documents\My Pictures\Native Amer ppt\day2\newbuff.jpg"/>
          <p:cNvPicPr>
            <a:picLocks noChangeAspect="1" noChangeArrowheads="1"/>
          </p:cNvPicPr>
          <p:nvPr/>
        </p:nvPicPr>
        <p:blipFill>
          <a:blip r:embed="rId3" cstate="print"/>
          <a:srcRect/>
          <a:stretch>
            <a:fillRect/>
          </a:stretch>
        </p:blipFill>
        <p:spPr bwMode="auto">
          <a:xfrm>
            <a:off x="838200" y="4073525"/>
            <a:ext cx="1920875" cy="2632075"/>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28" name="Picture 6" descr="C:\Documents and Settings\Administrator\My Documents\My Pictures\Native Amer ppt\day2\Skin1.jpg"/>
          <p:cNvPicPr>
            <a:picLocks noChangeAspect="1" noChangeArrowheads="1"/>
          </p:cNvPicPr>
          <p:nvPr>
            <p:ph type="clipArt" sz="half" idx="1"/>
          </p:nvPr>
        </p:nvPicPr>
        <p:blipFill>
          <a:blip r:embed="rId4" cstate="print"/>
          <a:srcRect/>
          <a:stretch>
            <a:fillRect/>
          </a:stretch>
        </p:blipFill>
        <p:spPr>
          <a:xfrm>
            <a:off x="533400" y="1084262"/>
            <a:ext cx="3733800" cy="310673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lstStyle/>
          <a:p>
            <a:pPr eaLnBrk="1" hangingPunct="1"/>
            <a:endParaRPr lang="en-US" smtClean="0"/>
          </a:p>
        </p:txBody>
      </p:sp>
      <p:sp>
        <p:nvSpPr>
          <p:cNvPr id="27651" name="Content Placeholder 5"/>
          <p:cNvSpPr>
            <a:spLocks noGrp="1"/>
          </p:cNvSpPr>
          <p:nvPr>
            <p:ph idx="1"/>
          </p:nvPr>
        </p:nvSpPr>
        <p:spPr/>
        <p:txBody>
          <a:bodyPr/>
          <a:lstStyle/>
          <a:p>
            <a:pPr eaLnBrk="1" hangingPunct="1"/>
            <a:r>
              <a:rPr lang="en-US" b="1" smtClean="0">
                <a:latin typeface="Arial" charset="0"/>
              </a:rPr>
              <a:t>The buffalo was the most important natural resource of the Plains Indians. The Plains Indians were hunters. They hunted many kinds of animals, but it was the buffalo which provided them with all of their basic needs: food, clothing, and shelter.</a:t>
            </a:r>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sz="half" idx="1"/>
          </p:nvPr>
        </p:nvSpPr>
        <p:spPr>
          <a:xfrm>
            <a:off x="381000" y="762000"/>
            <a:ext cx="4800600" cy="6400800"/>
          </a:xfrm>
        </p:spPr>
        <p:txBody>
          <a:bodyPr/>
          <a:lstStyle/>
          <a:p>
            <a:pPr eaLnBrk="1" hangingPunct="1"/>
            <a:r>
              <a:rPr lang="en-US" sz="2400" b="1" dirty="0" smtClean="0">
                <a:latin typeface="Arial" charset="0"/>
              </a:rPr>
              <a:t>The horse, first introduced by the Spanish of the Southwest, appeared in the Plains about the beginning of the 18th cent. and revolutionized the life of the Plains Indians. Many Native Americans left their villages and joined the nomads. Mounted and armed with bow and arrow, they ranged the grasslands hunting buffalo.</a:t>
            </a:r>
          </a:p>
          <a:p>
            <a:pPr eaLnBrk="1" hangingPunct="1"/>
            <a:endParaRPr lang="en-US" sz="2400" b="1" dirty="0" smtClean="0">
              <a:latin typeface="Arial" charset="0"/>
            </a:endParaRPr>
          </a:p>
        </p:txBody>
      </p:sp>
      <p:pic>
        <p:nvPicPr>
          <p:cNvPr id="5" name="ClipArt Placeholder 4" descr="petelodge3.jpg"/>
          <p:cNvPicPr>
            <a:picLocks noGrp="1" noChangeAspect="1"/>
          </p:cNvPicPr>
          <p:nvPr>
            <p:ph type="clipArt" sz="half" idx="2"/>
          </p:nvPr>
        </p:nvPicPr>
        <p:blipFill>
          <a:blip r:embed="rId3" cstate="print"/>
          <a:srcRect t="12925"/>
          <a:stretch>
            <a:fillRect/>
          </a:stretch>
        </p:blipFill>
        <p:spPr>
          <a:xfrm rot="5400000">
            <a:off x="4752975" y="1190625"/>
            <a:ext cx="4667250" cy="30480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petelodge9.jpg"/>
          <p:cNvPicPr>
            <a:picLocks noChangeAspect="1"/>
          </p:cNvPicPr>
          <p:nvPr/>
        </p:nvPicPr>
        <p:blipFill>
          <a:blip r:embed="rId4" cstate="print"/>
          <a:srcRect l="7519" t="10526" b="16792"/>
          <a:stretch>
            <a:fillRect/>
          </a:stretch>
        </p:blipFill>
        <p:spPr>
          <a:xfrm>
            <a:off x="5791200" y="4811486"/>
            <a:ext cx="3084185" cy="1817914"/>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800600" y="152400"/>
            <a:ext cx="3962400" cy="762000"/>
          </a:xfrm>
        </p:spPr>
        <p:txBody>
          <a:bodyPr/>
          <a:lstStyle/>
          <a:p>
            <a:pPr eaLnBrk="1" hangingPunct="1"/>
            <a:r>
              <a:rPr lang="en-US" sz="3600" dirty="0" smtClean="0"/>
              <a:t>Eastern Woodlands</a:t>
            </a:r>
          </a:p>
        </p:txBody>
      </p:sp>
      <p:sp>
        <p:nvSpPr>
          <p:cNvPr id="29699" name="Rectangle 3"/>
          <p:cNvSpPr>
            <a:spLocks noGrp="1" noChangeArrowheads="1"/>
          </p:cNvSpPr>
          <p:nvPr>
            <p:ph type="body" sz="half" idx="1"/>
          </p:nvPr>
        </p:nvSpPr>
        <p:spPr>
          <a:xfrm>
            <a:off x="304800" y="381000"/>
            <a:ext cx="4038600" cy="6477000"/>
          </a:xfrm>
        </p:spPr>
        <p:txBody>
          <a:bodyPr/>
          <a:lstStyle/>
          <a:p>
            <a:pPr eaLnBrk="1" hangingPunct="1">
              <a:lnSpc>
                <a:spcPct val="90000"/>
              </a:lnSpc>
            </a:pPr>
            <a:r>
              <a:rPr lang="en-US" sz="2800" b="1" dirty="0" smtClean="0">
                <a:latin typeface="Arial" charset="0"/>
              </a:rPr>
              <a:t>Their food, shelter, clothing, weapons, and tools came from the forests around them. They lived in villages near a lake or stream. The Woodland Indians lived in wigwams and longhouses. The Iroquois, Cherokee, and Mound Builders were important Woodland tribes.</a:t>
            </a:r>
          </a:p>
          <a:p>
            <a:pPr eaLnBrk="1" hangingPunct="1">
              <a:lnSpc>
                <a:spcPct val="90000"/>
              </a:lnSpc>
            </a:pPr>
            <a:endParaRPr lang="en-US" sz="2800" dirty="0" smtClean="0">
              <a:latin typeface="Arial" charset="0"/>
            </a:endParaRPr>
          </a:p>
        </p:txBody>
      </p:sp>
      <p:pic>
        <p:nvPicPr>
          <p:cNvPr id="29700" name="Picture 6" descr="C:\Documents and Settings\Administrator\My Documents\My Pictures\Native Amer ppt\day2\Wigw1.jpg"/>
          <p:cNvPicPr>
            <a:picLocks noChangeAspect="1" noChangeArrowheads="1"/>
          </p:cNvPicPr>
          <p:nvPr>
            <p:ph type="clipArt" sz="half" idx="2"/>
          </p:nvPr>
        </p:nvPicPr>
        <p:blipFill>
          <a:blip r:embed="rId3" cstate="print"/>
          <a:srcRect/>
          <a:stretch>
            <a:fillRect/>
          </a:stretch>
        </p:blipFill>
        <p:spPr>
          <a:xfrm>
            <a:off x="5715000" y="1127125"/>
            <a:ext cx="3048000" cy="2682875"/>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701" name="Picture 7" descr="C:\Documents and Settings\Administrator\My Documents\My Pictures\Native Amer ppt\day2\house4.jpg"/>
          <p:cNvPicPr>
            <a:picLocks noChangeAspect="1" noChangeArrowheads="1"/>
          </p:cNvPicPr>
          <p:nvPr/>
        </p:nvPicPr>
        <p:blipFill>
          <a:blip r:embed="rId4" cstate="print"/>
          <a:srcRect/>
          <a:stretch>
            <a:fillRect/>
          </a:stretch>
        </p:blipFill>
        <p:spPr bwMode="auto">
          <a:xfrm>
            <a:off x="4267200" y="3897312"/>
            <a:ext cx="3505200" cy="257968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pPr eaLnBrk="1" hangingPunct="1"/>
            <a:endParaRPr lang="en-US" smtClean="0"/>
          </a:p>
        </p:txBody>
      </p:sp>
      <p:sp>
        <p:nvSpPr>
          <p:cNvPr id="30723" name="Content Placeholder 5"/>
          <p:cNvSpPr>
            <a:spLocks noGrp="1"/>
          </p:cNvSpPr>
          <p:nvPr>
            <p:ph idx="1"/>
          </p:nvPr>
        </p:nvSpPr>
        <p:spPr/>
        <p:txBody>
          <a:bodyPr/>
          <a:lstStyle/>
          <a:p>
            <a:pPr eaLnBrk="1" hangingPunct="1">
              <a:lnSpc>
                <a:spcPct val="90000"/>
              </a:lnSpc>
            </a:pPr>
            <a:r>
              <a:rPr lang="en-US" b="1" smtClean="0">
                <a:latin typeface="Arial" charset="0"/>
              </a:rPr>
              <a:t>The Iroquois Indians were actually a "nation" of Indians made up of 5 tribes. These tribes were the Senecas, Onondagas, Oneidas, and Mohawks. These tribes were </a:t>
            </a:r>
            <a:r>
              <a:rPr lang="en-US" b="1" u="sng" smtClean="0">
                <a:latin typeface="Arial" charset="0"/>
              </a:rPr>
              <a:t>hostile</a:t>
            </a:r>
            <a:r>
              <a:rPr lang="en-US" b="1" smtClean="0">
                <a:latin typeface="Arial" charset="0"/>
              </a:rPr>
              <a:t>, or war-like, to each other until they joined together to become the "League of the Five Nations". </a:t>
            </a:r>
            <a:endParaRPr lang="en-US" smtClean="0">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body" sz="half" idx="2"/>
          </p:nvPr>
        </p:nvSpPr>
        <p:spPr>
          <a:xfrm>
            <a:off x="4495800" y="228600"/>
            <a:ext cx="4038600" cy="6400800"/>
          </a:xfrm>
        </p:spPr>
        <p:txBody>
          <a:bodyPr/>
          <a:lstStyle/>
          <a:p>
            <a:pPr eaLnBrk="1" hangingPunct="1"/>
            <a:r>
              <a:rPr lang="en-US" sz="2400" dirty="0" smtClean="0">
                <a:latin typeface="Arial" charset="0"/>
              </a:rPr>
              <a:t>Leaders of each Iroquois Nation also came together to discuss matters that were important to all of them, such as peace,  trade, or war.  </a:t>
            </a:r>
          </a:p>
          <a:p>
            <a:pPr eaLnBrk="1" hangingPunct="1"/>
            <a:r>
              <a:rPr lang="en-US" sz="2400" dirty="0" smtClean="0">
                <a:latin typeface="Arial" charset="0"/>
              </a:rPr>
              <a:t>These council leaders </a:t>
            </a:r>
            <a:r>
              <a:rPr lang="en-US" sz="2400" dirty="0" smtClean="0">
                <a:latin typeface="Arial" charset="0"/>
              </a:rPr>
              <a:t>     (always </a:t>
            </a:r>
            <a:r>
              <a:rPr lang="en-US" sz="2400" dirty="0" smtClean="0">
                <a:latin typeface="Arial" charset="0"/>
              </a:rPr>
              <a:t>men, but chosen by the women)  were called sachems.  The Iroquois had a total of 50 sachems.  All sachems had to agree on a solution before any decision was made.  </a:t>
            </a:r>
          </a:p>
          <a:p>
            <a:pPr eaLnBrk="1" hangingPunct="1"/>
            <a:endParaRPr lang="en-US" sz="2400" dirty="0" smtClean="0">
              <a:latin typeface="Arial" charset="0"/>
            </a:endParaRPr>
          </a:p>
        </p:txBody>
      </p:sp>
      <p:pic>
        <p:nvPicPr>
          <p:cNvPr id="31747" name="Picture 6" descr="C:\Documents and Settings\Administrator\My Documents\My Pictures\Native Amer ppt\day2\Deerma3.jpg"/>
          <p:cNvPicPr>
            <a:picLocks noChangeAspect="1" noChangeArrowheads="1"/>
          </p:cNvPicPr>
          <p:nvPr>
            <p:ph type="clipArt" sz="half" idx="1"/>
          </p:nvPr>
        </p:nvPicPr>
        <p:blipFill>
          <a:blip r:embed="rId3" cstate="print"/>
          <a:srcRect/>
          <a:stretch>
            <a:fillRect/>
          </a:stretch>
        </p:blipFill>
        <p:spPr>
          <a:xfrm>
            <a:off x="457200" y="1219200"/>
            <a:ext cx="3733800" cy="3830637"/>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71600" y="0"/>
            <a:ext cx="7543800" cy="762000"/>
          </a:xfrm>
        </p:spPr>
        <p:txBody>
          <a:bodyPr/>
          <a:lstStyle/>
          <a:p>
            <a:pPr algn="r" eaLnBrk="1" hangingPunct="1"/>
            <a:r>
              <a:rPr lang="en-US" smtClean="0"/>
              <a:t>Some Vocabulary</a:t>
            </a:r>
          </a:p>
        </p:txBody>
      </p:sp>
      <p:sp>
        <p:nvSpPr>
          <p:cNvPr id="32771" name="Rectangle 3"/>
          <p:cNvSpPr>
            <a:spLocks noGrp="1" noChangeArrowheads="1"/>
          </p:cNvSpPr>
          <p:nvPr>
            <p:ph type="body" idx="1"/>
          </p:nvPr>
        </p:nvSpPr>
        <p:spPr>
          <a:xfrm>
            <a:off x="1371600" y="762000"/>
            <a:ext cx="7620000" cy="5867400"/>
          </a:xfrm>
        </p:spPr>
        <p:txBody>
          <a:bodyPr/>
          <a:lstStyle/>
          <a:p>
            <a:pPr eaLnBrk="1" hangingPunct="1">
              <a:lnSpc>
                <a:spcPct val="90000"/>
              </a:lnSpc>
            </a:pPr>
            <a:r>
              <a:rPr lang="en-US" sz="2000" u="sng" smtClean="0">
                <a:latin typeface="Arial" charset="0"/>
              </a:rPr>
              <a:t>Travois – </a:t>
            </a:r>
            <a:r>
              <a:rPr lang="en-US" sz="2000" smtClean="0">
                <a:latin typeface="Arial" charset="0"/>
              </a:rPr>
              <a:t>a simple vehicle used by Plains Indians consisting of two trailing poles serving as shafts and bearing a platform or net for the load</a:t>
            </a:r>
            <a:r>
              <a:rPr lang="en-US" sz="2000" u="sng" smtClean="0">
                <a:latin typeface="Arial" charset="0"/>
              </a:rPr>
              <a:t> </a:t>
            </a:r>
          </a:p>
          <a:p>
            <a:pPr eaLnBrk="1" hangingPunct="1">
              <a:lnSpc>
                <a:spcPct val="90000"/>
              </a:lnSpc>
            </a:pPr>
            <a:r>
              <a:rPr lang="en-US" sz="2000" u="sng" smtClean="0">
                <a:latin typeface="Arial" charset="0"/>
              </a:rPr>
              <a:t>Potlatch – </a:t>
            </a:r>
            <a:r>
              <a:rPr lang="en-US" sz="2000" smtClean="0">
                <a:latin typeface="Arial" charset="0"/>
              </a:rPr>
              <a:t>a ceremonial feast of the American Indians of the northwest coast marked by the host's lavish distribution of gifts</a:t>
            </a:r>
          </a:p>
          <a:p>
            <a:pPr eaLnBrk="1" hangingPunct="1">
              <a:lnSpc>
                <a:spcPct val="90000"/>
              </a:lnSpc>
            </a:pPr>
            <a:r>
              <a:rPr lang="en-US" sz="2000" u="sng" smtClean="0">
                <a:latin typeface="Arial" charset="0"/>
              </a:rPr>
              <a:t>Kiva – </a:t>
            </a:r>
            <a:r>
              <a:rPr lang="en-US" sz="2000" smtClean="0">
                <a:latin typeface="Arial" charset="0"/>
              </a:rPr>
              <a:t>a Pueblo Indian ceremonial structure that is usually round and partly underground </a:t>
            </a:r>
          </a:p>
          <a:p>
            <a:pPr eaLnBrk="1" hangingPunct="1">
              <a:lnSpc>
                <a:spcPct val="90000"/>
              </a:lnSpc>
            </a:pPr>
            <a:r>
              <a:rPr lang="en-US" sz="2000" u="sng" smtClean="0">
                <a:latin typeface="Arial" charset="0"/>
              </a:rPr>
              <a:t>Culture area – </a:t>
            </a:r>
            <a:r>
              <a:rPr lang="en-US" sz="2000" smtClean="0">
                <a:latin typeface="Arial" charset="0"/>
              </a:rPr>
              <a:t>a region where people share a similar way of life.</a:t>
            </a:r>
          </a:p>
          <a:p>
            <a:pPr eaLnBrk="1" hangingPunct="1">
              <a:lnSpc>
                <a:spcPct val="90000"/>
              </a:lnSpc>
            </a:pPr>
            <a:r>
              <a:rPr lang="en-US" sz="2000" u="sng" smtClean="0">
                <a:latin typeface="Arial" charset="0"/>
              </a:rPr>
              <a:t>Kayak – </a:t>
            </a:r>
            <a:r>
              <a:rPr lang="en-US" sz="2000" smtClean="0">
                <a:latin typeface="Arial" charset="0"/>
              </a:rPr>
              <a:t>an Eskimo canoe made of a frame covered with skins except for a small opening in the center and propelled by a double-bladed paddle</a:t>
            </a:r>
            <a:endParaRPr lang="en-US" sz="2000" u="sng" smtClean="0">
              <a:latin typeface="Arial" charset="0"/>
            </a:endParaRPr>
          </a:p>
          <a:p>
            <a:pPr eaLnBrk="1" hangingPunct="1">
              <a:lnSpc>
                <a:spcPct val="90000"/>
              </a:lnSpc>
            </a:pPr>
            <a:r>
              <a:rPr lang="en-US" sz="2000" u="sng" smtClean="0">
                <a:latin typeface="Arial" charset="0"/>
              </a:rPr>
              <a:t>Hogan –  </a:t>
            </a:r>
            <a:r>
              <a:rPr lang="en-US" sz="2000" smtClean="0">
                <a:latin typeface="Arial" charset="0"/>
              </a:rPr>
              <a:t>a Navajo Indian dwelling usually made of logs and mud with a door traditionally facing east </a:t>
            </a:r>
            <a:endParaRPr lang="en-US" sz="2000" u="sng" smtClean="0">
              <a:latin typeface="Arial" charset="0"/>
            </a:endParaRPr>
          </a:p>
          <a:p>
            <a:pPr eaLnBrk="1" hangingPunct="1">
              <a:lnSpc>
                <a:spcPct val="90000"/>
              </a:lnSpc>
            </a:pPr>
            <a:r>
              <a:rPr lang="en-US" sz="2000" u="sng" smtClean="0">
                <a:latin typeface="Arial" charset="0"/>
              </a:rPr>
              <a:t>3 sisters - </a:t>
            </a:r>
            <a:r>
              <a:rPr lang="en-US" sz="2000" smtClean="0">
                <a:latin typeface="Arial" charset="0"/>
              </a:rPr>
              <a:t>corn and beans and squash </a:t>
            </a:r>
          </a:p>
          <a:p>
            <a:pPr eaLnBrk="1" hangingPunct="1">
              <a:lnSpc>
                <a:spcPct val="90000"/>
              </a:lnSpc>
            </a:pPr>
            <a:r>
              <a:rPr lang="en-US" sz="2000" u="sng" smtClean="0">
                <a:latin typeface="Arial" charset="0"/>
              </a:rPr>
              <a:t>Longhouse</a:t>
            </a:r>
            <a:r>
              <a:rPr lang="en-US" sz="2000" smtClean="0">
                <a:latin typeface="Arial" charset="0"/>
              </a:rPr>
              <a:t> - a long communal dwelling of some No. American Indians (as the Iroquois) </a:t>
            </a:r>
          </a:p>
          <a:p>
            <a:pPr eaLnBrk="1" hangingPunct="1">
              <a:lnSpc>
                <a:spcPct val="90000"/>
              </a:lnSpc>
            </a:pPr>
            <a:r>
              <a:rPr lang="en-US" sz="2000" u="sng" smtClean="0">
                <a:latin typeface="Arial" charset="0"/>
              </a:rPr>
              <a:t>Tepee</a:t>
            </a:r>
            <a:r>
              <a:rPr lang="en-US" sz="2000" smtClean="0">
                <a:latin typeface="Arial" charset="0"/>
              </a:rPr>
              <a:t> - a conical tent usually consisting of skins and used especially by American Indians of the Plains </a:t>
            </a:r>
          </a:p>
          <a:p>
            <a:pPr eaLnBrk="1" hangingPunct="1">
              <a:lnSpc>
                <a:spcPct val="90000"/>
              </a:lnSpc>
            </a:pPr>
            <a:endParaRPr lang="en-US" sz="2000" smtClean="0">
              <a:latin typeface="Arial" charset="0"/>
            </a:endParaRPr>
          </a:p>
        </p:txBody>
      </p:sp>
      <p:pic>
        <p:nvPicPr>
          <p:cNvPr id="32772" name="Picture 4" descr="C:\Documents and Settings\Administrator\My Documents\My Pictures\Native Amer ppt\day2\hogan.gif"/>
          <p:cNvPicPr>
            <a:picLocks noChangeAspect="1" noChangeArrowheads="1"/>
          </p:cNvPicPr>
          <p:nvPr/>
        </p:nvPicPr>
        <p:blipFill>
          <a:blip r:embed="rId3" cstate="print"/>
          <a:srcRect/>
          <a:stretch>
            <a:fillRect/>
          </a:stretch>
        </p:blipFill>
        <p:spPr bwMode="auto">
          <a:xfrm>
            <a:off x="228600" y="3962400"/>
            <a:ext cx="1219200" cy="993775"/>
          </a:xfrm>
          <a:prstGeom prst="rect">
            <a:avLst/>
          </a:prstGeom>
          <a:noFill/>
          <a:ln w="9525">
            <a:noFill/>
            <a:miter lim="800000"/>
            <a:headEnd/>
            <a:tailEnd/>
          </a:ln>
        </p:spPr>
      </p:pic>
      <p:pic>
        <p:nvPicPr>
          <p:cNvPr id="32773" name="Picture 5" descr="C:\Documents and Settings\Administrator\My Documents\My Pictures\Native Amer ppt\day2\travois.gif"/>
          <p:cNvPicPr>
            <a:picLocks noChangeAspect="1" noChangeArrowheads="1"/>
          </p:cNvPicPr>
          <p:nvPr/>
        </p:nvPicPr>
        <p:blipFill>
          <a:blip r:embed="rId4" cstate="print"/>
          <a:srcRect/>
          <a:stretch>
            <a:fillRect/>
          </a:stretch>
        </p:blipFill>
        <p:spPr bwMode="auto">
          <a:xfrm>
            <a:off x="1295400" y="0"/>
            <a:ext cx="1752600" cy="804863"/>
          </a:xfrm>
          <a:prstGeom prst="rect">
            <a:avLst/>
          </a:prstGeom>
          <a:noFill/>
          <a:ln w="9525">
            <a:noFill/>
            <a:miter lim="800000"/>
            <a:headEnd/>
            <a:tailEnd/>
          </a:ln>
        </p:spPr>
      </p:pic>
      <p:pic>
        <p:nvPicPr>
          <p:cNvPr id="32774" name="Picture 6" descr="C:\Documents and Settings\Administrator\My Documents\My Pictures\Native Amer ppt\day2\tepee.gif"/>
          <p:cNvPicPr>
            <a:picLocks noChangeAspect="1" noChangeArrowheads="1"/>
          </p:cNvPicPr>
          <p:nvPr/>
        </p:nvPicPr>
        <p:blipFill>
          <a:blip r:embed="rId5" cstate="print"/>
          <a:srcRect/>
          <a:stretch>
            <a:fillRect/>
          </a:stretch>
        </p:blipFill>
        <p:spPr bwMode="auto">
          <a:xfrm>
            <a:off x="228600" y="5260975"/>
            <a:ext cx="1112838" cy="15970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en-US" smtClean="0">
                <a:latin typeface="Arial" charset="0"/>
              </a:rPr>
              <a:t>Native peoples of North America</a:t>
            </a:r>
          </a:p>
        </p:txBody>
      </p:sp>
      <p:sp>
        <p:nvSpPr>
          <p:cNvPr id="3075" name="Rectangle 3"/>
          <p:cNvSpPr>
            <a:spLocks noGrp="1" noChangeArrowheads="1"/>
          </p:cNvSpPr>
          <p:nvPr>
            <p:ph type="subTitle" idx="1"/>
          </p:nvPr>
        </p:nvSpPr>
        <p:spPr>
          <a:xfrm>
            <a:off x="1524000" y="4038600"/>
            <a:ext cx="7618413" cy="1752600"/>
          </a:xfrm>
          <a:ln w="12700"/>
        </p:spPr>
        <p:txBody>
          <a:bodyPr/>
          <a:lstStyle/>
          <a:p>
            <a:pPr eaLnBrk="1" hangingPunct="1">
              <a:defRPr/>
            </a:pPr>
            <a:r>
              <a:rPr lang="en-US" sz="3600" smtClean="0">
                <a:latin typeface="Arial" charset="0"/>
              </a:rPr>
              <a:t>Culture and life</a:t>
            </a:r>
          </a:p>
          <a:p>
            <a:pPr eaLnBrk="1" hangingPunct="1">
              <a:defRPr/>
            </a:pPr>
            <a:endParaRPr lang="en-US" sz="2400" smtClean="0">
              <a:latin typeface="Arial" charset="0"/>
            </a:endParaRPr>
          </a:p>
          <a:p>
            <a:pPr eaLnBrk="1" hangingPunct="1">
              <a:defRPr/>
            </a:pPr>
            <a:endParaRPr lang="en-US" sz="2400" smtClean="0">
              <a:latin typeface="Arial" charset="0"/>
            </a:endParaRPr>
          </a:p>
          <a:p>
            <a:pPr eaLnBrk="1" hangingPunct="1">
              <a:defRPr/>
            </a:pPr>
            <a:r>
              <a:rPr lang="en-US" sz="2000" smtClean="0">
                <a:latin typeface="Arial" charset="0"/>
              </a:rPr>
              <a:t>Borrowed from</a:t>
            </a:r>
          </a:p>
          <a:p>
            <a:pPr eaLnBrk="1" hangingPunct="1">
              <a:defRPr/>
            </a:pPr>
            <a:r>
              <a:rPr lang="en-US" sz="2000" smtClean="0">
                <a:latin typeface="Arial" charset="0"/>
              </a:rPr>
              <a:t>http://nativeamericans.mrdonn.org/powerpoints/overviews.html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3">
                    <a:lumMod val="50000"/>
                  </a:schemeClr>
                </a:solidFill>
              </a:rPr>
              <a:t>Agenda</a:t>
            </a:r>
          </a:p>
        </p:txBody>
      </p:sp>
      <p:sp>
        <p:nvSpPr>
          <p:cNvPr id="3" name="Content Placeholder 2"/>
          <p:cNvSpPr>
            <a:spLocks noGrp="1"/>
          </p:cNvSpPr>
          <p:nvPr>
            <p:ph idx="1"/>
          </p:nvPr>
        </p:nvSpPr>
        <p:spPr>
          <a:xfrm>
            <a:off x="457200" y="1371600"/>
            <a:ext cx="8229600" cy="4525963"/>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Go over syllabus</a:t>
            </a:r>
          </a:p>
          <a:p>
            <a:pPr eaLnBrk="1" fontAlgn="auto" hangingPunct="1">
              <a:spcAft>
                <a:spcPts val="0"/>
              </a:spcAft>
              <a:buFont typeface="Arial" pitchFamily="34" charset="0"/>
              <a:buChar char="•"/>
              <a:defRPr/>
            </a:pPr>
            <a:r>
              <a:rPr lang="en-US" dirty="0" smtClean="0"/>
              <a:t>Complete Survey</a:t>
            </a:r>
          </a:p>
          <a:p>
            <a:pPr eaLnBrk="1" fontAlgn="auto" hangingPunct="1">
              <a:spcAft>
                <a:spcPts val="0"/>
              </a:spcAft>
              <a:buFont typeface="Arial" pitchFamily="34" charset="0"/>
              <a:buChar char="•"/>
              <a:defRPr/>
            </a:pPr>
            <a:r>
              <a:rPr lang="en-US" dirty="0" smtClean="0"/>
              <a:t>Roll call and discuss </a:t>
            </a:r>
            <a:r>
              <a:rPr lang="en-US" dirty="0" smtClean="0"/>
              <a:t>survey</a:t>
            </a:r>
          </a:p>
          <a:p>
            <a:pPr eaLnBrk="1" fontAlgn="auto" hangingPunct="1">
              <a:spcAft>
                <a:spcPts val="0"/>
              </a:spcAft>
              <a:buFont typeface="Arial" pitchFamily="34" charset="0"/>
              <a:buChar char="•"/>
              <a:defRPr/>
            </a:pPr>
            <a:r>
              <a:rPr lang="en-US" dirty="0" smtClean="0"/>
              <a:t>Discuss </a:t>
            </a:r>
            <a:r>
              <a:rPr lang="en-US" dirty="0" smtClean="0"/>
              <a:t>MCC powwow and plans for Native American Days activities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Review Historic Peoples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Assignment</a:t>
            </a:r>
            <a:endParaRPr lang="en-US" dirty="0" smtClean="0"/>
          </a:p>
        </p:txBody>
      </p:sp>
      <p:pic>
        <p:nvPicPr>
          <p:cNvPr id="4" name="Picture 3" descr="powwow.jpg"/>
          <p:cNvPicPr>
            <a:picLocks noChangeAspect="1"/>
          </p:cNvPicPr>
          <p:nvPr/>
        </p:nvPicPr>
        <p:blipFill>
          <a:blip r:embed="rId3" cstate="print"/>
          <a:stretch>
            <a:fillRect/>
          </a:stretch>
        </p:blipFill>
        <p:spPr>
          <a:xfrm>
            <a:off x="5486400" y="3429000"/>
            <a:ext cx="3048000" cy="3048000"/>
          </a:xfrm>
          <a:prstGeom prst="rect">
            <a:avLst/>
          </a:prstGeom>
          <a:ln w="57150">
            <a:solidFill>
              <a:schemeClr val="accent3">
                <a:lumMod val="75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0"/>
            <a:ext cx="3657600" cy="1752600"/>
          </a:xfrm>
        </p:spPr>
        <p:txBody>
          <a:bodyPr/>
          <a:lstStyle/>
          <a:p>
            <a:pPr algn="l" eaLnBrk="1" hangingPunct="1"/>
            <a:r>
              <a:rPr lang="en-US" sz="4000" smtClean="0"/>
              <a:t>Arctic/Subarctic Peoples</a:t>
            </a:r>
          </a:p>
        </p:txBody>
      </p:sp>
      <p:sp>
        <p:nvSpPr>
          <p:cNvPr id="7171" name="Rectangle 3"/>
          <p:cNvSpPr>
            <a:spLocks noGrp="1" noChangeArrowheads="1"/>
          </p:cNvSpPr>
          <p:nvPr>
            <p:ph type="body" sz="half" idx="2"/>
          </p:nvPr>
        </p:nvSpPr>
        <p:spPr>
          <a:xfrm>
            <a:off x="4648200" y="228600"/>
            <a:ext cx="3810000" cy="6324600"/>
          </a:xfrm>
        </p:spPr>
        <p:txBody>
          <a:bodyPr/>
          <a:lstStyle/>
          <a:p>
            <a:pPr eaLnBrk="1" hangingPunct="1">
              <a:lnSpc>
                <a:spcPct val="90000"/>
              </a:lnSpc>
            </a:pPr>
            <a:r>
              <a:rPr lang="en-US" smtClean="0">
                <a:latin typeface="Arial" charset="0"/>
              </a:rPr>
              <a:t>Inuit living in the arctic region are the direct descendants of a prehistoric hunting society that spread across Canada from Alaska and centered on capturing massive bowhead whales. </a:t>
            </a:r>
          </a:p>
          <a:p>
            <a:pPr eaLnBrk="1" hangingPunct="1">
              <a:lnSpc>
                <a:spcPct val="90000"/>
              </a:lnSpc>
            </a:pPr>
            <a:endParaRPr lang="en-US" sz="2400" smtClean="0"/>
          </a:p>
        </p:txBody>
      </p:sp>
      <p:pic>
        <p:nvPicPr>
          <p:cNvPr id="7172" name="Picture 6" descr="C:\Documents and Settings\Administrator\My Documents\My Pictures\Native Amer ppt\day2\arrows.jpg"/>
          <p:cNvPicPr>
            <a:picLocks noChangeAspect="1" noChangeArrowheads="1"/>
          </p:cNvPicPr>
          <p:nvPr>
            <p:ph type="clipArt" sz="half" idx="1"/>
          </p:nvPr>
        </p:nvPicPr>
        <p:blipFill>
          <a:blip r:embed="rId3" cstate="print"/>
          <a:srcRect/>
          <a:stretch>
            <a:fillRect/>
          </a:stretch>
        </p:blipFill>
        <p:spPr>
          <a:xfrm>
            <a:off x="2003425" y="1981200"/>
            <a:ext cx="2471738" cy="41148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pPr eaLnBrk="1" hangingPunct="1"/>
            <a:endParaRPr lang="en-US" smtClean="0"/>
          </a:p>
        </p:txBody>
      </p:sp>
      <p:sp>
        <p:nvSpPr>
          <p:cNvPr id="8195" name="Content Placeholder 3"/>
          <p:cNvSpPr>
            <a:spLocks noGrp="1"/>
          </p:cNvSpPr>
          <p:nvPr>
            <p:ph idx="1"/>
          </p:nvPr>
        </p:nvSpPr>
        <p:spPr/>
        <p:txBody>
          <a:bodyPr/>
          <a:lstStyle/>
          <a:p>
            <a:pPr eaLnBrk="1" hangingPunct="1"/>
            <a:r>
              <a:rPr lang="en-US" smtClean="0">
                <a:latin typeface="Arial" charset="0"/>
              </a:rPr>
              <a:t>This culture, called Thule by archaeologists, quickly adapted to the harsh conditions found in the arctic. Not only were whales, seals, fish and caribou abundant, but also large forests were found in coastal areas.</a:t>
            </a:r>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smtClean="0"/>
          </a:p>
        </p:txBody>
      </p:sp>
      <p:sp>
        <p:nvSpPr>
          <p:cNvPr id="9219" name="Content Placeholder 2"/>
          <p:cNvSpPr>
            <a:spLocks noGrp="1"/>
          </p:cNvSpPr>
          <p:nvPr>
            <p:ph idx="1"/>
          </p:nvPr>
        </p:nvSpPr>
        <p:spPr/>
        <p:txBody>
          <a:bodyPr/>
          <a:lstStyle/>
          <a:p>
            <a:pPr eaLnBrk="1" hangingPunct="1"/>
            <a:r>
              <a:rPr lang="en-US" smtClean="0">
                <a:latin typeface="Arial" charset="0"/>
              </a:rPr>
              <a:t>Wood was a rare resource in remote arctic areas and needed for making tools, boat frames and numerous other articles, as well as used as fuel for cooking.</a:t>
            </a:r>
          </a:p>
          <a:p>
            <a:pPr eaLnBrk="1" hangingPunct="1"/>
            <a:r>
              <a:rPr lang="en-US" smtClean="0">
                <a:latin typeface="Arial" charset="0"/>
              </a:rPr>
              <a:t>People hunted game in all seasons of the year for food and material to craft articles needed for everyday life.</a:t>
            </a:r>
          </a:p>
          <a:p>
            <a:pPr eaLnBrk="1" hangingPunct="1"/>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sz="half" idx="1"/>
          </p:nvPr>
        </p:nvSpPr>
        <p:spPr>
          <a:xfrm>
            <a:off x="1371600" y="228600"/>
            <a:ext cx="4191000" cy="6324600"/>
          </a:xfrm>
        </p:spPr>
        <p:txBody>
          <a:bodyPr/>
          <a:lstStyle/>
          <a:p>
            <a:pPr eaLnBrk="1" hangingPunct="1"/>
            <a:r>
              <a:rPr lang="en-US" sz="2400" smtClean="0">
                <a:latin typeface="Arial" charset="0"/>
              </a:rPr>
              <a:t>They travelled in one person kayaks and larger umiaks framed with wood and covered by seal skins; wore clothing made from the pelts of seals in summer and caribou in winter; lived in skin tents during mild seasons; and settled during winter either in earthen huts banked by sods with a roof supported by whale ribs and shoulder blades, or in snow houses called igloos, ingeniously shaped from blocks of hard snow. </a:t>
            </a:r>
          </a:p>
          <a:p>
            <a:pPr eaLnBrk="1" hangingPunct="1"/>
            <a:endParaRPr lang="en-US" sz="2400" smtClean="0">
              <a:latin typeface="Arial" charset="0"/>
            </a:endParaRPr>
          </a:p>
        </p:txBody>
      </p:sp>
      <p:pic>
        <p:nvPicPr>
          <p:cNvPr id="10243" name="Picture 6" descr="C:\Documents and Settings\Administrator\My Documents\My Pictures\Native Amer ppt\day2\engraving of Inuit.jpg"/>
          <p:cNvPicPr>
            <a:picLocks noChangeAspect="1" noChangeArrowheads="1"/>
          </p:cNvPicPr>
          <p:nvPr>
            <p:ph type="clipArt" sz="half" idx="2"/>
          </p:nvPr>
        </p:nvPicPr>
        <p:blipFill>
          <a:blip r:embed="rId3" cstate="print"/>
          <a:srcRect/>
          <a:stretch>
            <a:fillRect/>
          </a:stretch>
        </p:blipFill>
        <p:spPr>
          <a:xfrm>
            <a:off x="5805488" y="914400"/>
            <a:ext cx="3008312" cy="35052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4" name="Picture 8" descr="C:\Documents and Settings\Administrator\My Documents\My Pictures\Native Amer ppt\day2\igloovillage.jpg"/>
          <p:cNvPicPr>
            <a:picLocks noChangeAspect="1" noChangeArrowheads="1"/>
          </p:cNvPicPr>
          <p:nvPr/>
        </p:nvPicPr>
        <p:blipFill>
          <a:blip r:embed="rId4" cstate="print"/>
          <a:srcRect/>
          <a:stretch>
            <a:fillRect/>
          </a:stretch>
        </p:blipFill>
        <p:spPr bwMode="auto">
          <a:xfrm>
            <a:off x="5943600" y="4787900"/>
            <a:ext cx="2819400" cy="165893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228600"/>
            <a:ext cx="3657600" cy="914400"/>
          </a:xfrm>
        </p:spPr>
        <p:txBody>
          <a:bodyPr/>
          <a:lstStyle/>
          <a:p>
            <a:pPr eaLnBrk="1" hangingPunct="1"/>
            <a:r>
              <a:rPr lang="en-US" smtClean="0">
                <a:latin typeface="Arial" charset="0"/>
              </a:rPr>
              <a:t>Northwest</a:t>
            </a:r>
          </a:p>
        </p:txBody>
      </p:sp>
      <p:sp>
        <p:nvSpPr>
          <p:cNvPr id="11267" name="Rectangle 4"/>
          <p:cNvSpPr>
            <a:spLocks noGrp="1" noChangeArrowheads="1"/>
          </p:cNvSpPr>
          <p:nvPr>
            <p:ph type="body" sz="half" idx="2"/>
          </p:nvPr>
        </p:nvSpPr>
        <p:spPr>
          <a:xfrm>
            <a:off x="5257800" y="228600"/>
            <a:ext cx="3733800" cy="6400800"/>
          </a:xfrm>
        </p:spPr>
        <p:txBody>
          <a:bodyPr/>
          <a:lstStyle/>
          <a:p>
            <a:pPr eaLnBrk="1" hangingPunct="1">
              <a:lnSpc>
                <a:spcPct val="90000"/>
              </a:lnSpc>
            </a:pPr>
            <a:r>
              <a:rPr lang="en-US" sz="2800" smtClean="0">
                <a:latin typeface="Arial" charset="0"/>
              </a:rPr>
              <a:t>The Northwest Coast area extended along the Pacific coast from S Alaska to N California.</a:t>
            </a:r>
          </a:p>
          <a:p>
            <a:pPr eaLnBrk="1" hangingPunct="1">
              <a:lnSpc>
                <a:spcPct val="90000"/>
              </a:lnSpc>
            </a:pPr>
            <a:r>
              <a:rPr lang="en-US" sz="2800" smtClean="0">
                <a:latin typeface="Verdana" pitchFamily="34" charset="0"/>
              </a:rPr>
              <a:t>Thickly wooded, with a temperate climate and heavy rainfall, the area had long supported a large Native American population. </a:t>
            </a:r>
            <a:endParaRPr lang="en-US" sz="2800" smtClean="0">
              <a:latin typeface="Arial" charset="0"/>
            </a:endParaRPr>
          </a:p>
        </p:txBody>
      </p:sp>
      <p:pic>
        <p:nvPicPr>
          <p:cNvPr id="11268" name="Picture 7" descr="map of northwest culture area"/>
          <p:cNvPicPr>
            <a:picLocks noChangeAspect="1" noChangeArrowheads="1"/>
          </p:cNvPicPr>
          <p:nvPr>
            <p:ph type="clipArt" sz="half" idx="1"/>
          </p:nvPr>
        </p:nvPicPr>
        <p:blipFill>
          <a:blip r:embed="rId3" cstate="print"/>
          <a:srcRect/>
          <a:stretch>
            <a:fillRect/>
          </a:stretch>
        </p:blipFill>
        <p:spPr>
          <a:xfrm>
            <a:off x="1676400" y="1066800"/>
            <a:ext cx="3527425" cy="55626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pPr eaLnBrk="1" hangingPunct="1"/>
            <a:endParaRPr lang="en-US" smtClean="0"/>
          </a:p>
        </p:txBody>
      </p:sp>
      <p:sp>
        <p:nvSpPr>
          <p:cNvPr id="12291" name="Content Placeholder 5"/>
          <p:cNvSpPr>
            <a:spLocks noGrp="1"/>
          </p:cNvSpPr>
          <p:nvPr>
            <p:ph idx="1"/>
          </p:nvPr>
        </p:nvSpPr>
        <p:spPr/>
        <p:txBody>
          <a:bodyPr/>
          <a:lstStyle/>
          <a:p>
            <a:pPr eaLnBrk="1" hangingPunct="1"/>
            <a:r>
              <a:rPr lang="en-US" smtClean="0">
                <a:latin typeface="Verdana" pitchFamily="34" charset="0"/>
              </a:rPr>
              <a:t>Food sources are salmon, supplemented by sea mammals (seals and sea lions) and land mammals (deer, elk, and bears) as well as berries and other wild fruit. They used wood to build their houses and had cedar-planked canoes and carved dugouts.</a:t>
            </a:r>
            <a:endParaRPr lang="en-US"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1449</Words>
  <Application>Microsoft Office PowerPoint</Application>
  <PresentationFormat>On-screen Show (4:3)</PresentationFormat>
  <Paragraphs>108</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Verdana</vt:lpstr>
      <vt:lpstr>Office Theme</vt:lpstr>
      <vt:lpstr>Welcome to Native American Studies – SOCI 1100 4A</vt:lpstr>
      <vt:lpstr>Agenda</vt:lpstr>
      <vt:lpstr>Native peoples of North America</vt:lpstr>
      <vt:lpstr>Arctic/Subarctic Peoples</vt:lpstr>
      <vt:lpstr>Slide 5</vt:lpstr>
      <vt:lpstr>Slide 6</vt:lpstr>
      <vt:lpstr>Slide 7</vt:lpstr>
      <vt:lpstr>Northwest</vt:lpstr>
      <vt:lpstr>Slide 9</vt:lpstr>
      <vt:lpstr>Slide 10</vt:lpstr>
      <vt:lpstr>Slide 11</vt:lpstr>
      <vt:lpstr>Slide 12</vt:lpstr>
      <vt:lpstr>Plateau</vt:lpstr>
      <vt:lpstr>Slide 14</vt:lpstr>
      <vt:lpstr>Californian Native Americans</vt:lpstr>
      <vt:lpstr>Slide 16</vt:lpstr>
      <vt:lpstr>Southwest Traditions</vt:lpstr>
      <vt:lpstr>Slide 18</vt:lpstr>
      <vt:lpstr>Slide 19</vt:lpstr>
      <vt:lpstr>Slide 20</vt:lpstr>
      <vt:lpstr>Navajo and Apache</vt:lpstr>
      <vt:lpstr>Slide 22</vt:lpstr>
      <vt:lpstr>The Great Plains</vt:lpstr>
      <vt:lpstr>Slide 24</vt:lpstr>
      <vt:lpstr>Slide 25</vt:lpstr>
      <vt:lpstr>Eastern Woodlands</vt:lpstr>
      <vt:lpstr>Slide 27</vt:lpstr>
      <vt:lpstr>Slide 28</vt:lpstr>
      <vt:lpstr>Some Vocabulary</vt:lpstr>
      <vt:lpstr>Agenda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Native American Studies – SOCI 1100 4A</dc:title>
  <dc:creator>Jenni</dc:creator>
  <cp:lastModifiedBy>Jenni</cp:lastModifiedBy>
  <cp:revision>3</cp:revision>
  <dcterms:created xsi:type="dcterms:W3CDTF">2011-09-06T03:28:53Z</dcterms:created>
  <dcterms:modified xsi:type="dcterms:W3CDTF">2012-09-03T19:59:59Z</dcterms:modified>
</cp:coreProperties>
</file>