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9" r:id="rId3"/>
    <p:sldId id="257" r:id="rId4"/>
    <p:sldId id="258"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36"/>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C89BC5-D1FC-42E6-9FFA-79A5187DF742}" type="datetimeFigureOut">
              <a:rPr lang="en-GB" smtClean="0"/>
              <a:pPr/>
              <a:t>27/04/2012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D6F3DB-9A3C-4A97-9B4E-D492AB2FEFB7}"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Get pupils to check the meaning of</a:t>
            </a:r>
            <a:r>
              <a:rPr lang="en-GB" baseline="0" dirty="0" smtClean="0"/>
              <a:t> those words on their vocabulary sheet and highlight those words as seen/learned.</a:t>
            </a:r>
            <a:endParaRPr lang="en-GB" dirty="0"/>
          </a:p>
        </p:txBody>
      </p:sp>
      <p:sp>
        <p:nvSpPr>
          <p:cNvPr id="4" name="Slide Number Placeholder 3"/>
          <p:cNvSpPr>
            <a:spLocks noGrp="1"/>
          </p:cNvSpPr>
          <p:nvPr>
            <p:ph type="sldNum" sz="quarter" idx="10"/>
          </p:nvPr>
        </p:nvSpPr>
        <p:spPr/>
        <p:txBody>
          <a:bodyPr/>
          <a:lstStyle/>
          <a:p>
            <a:fld id="{EFD6F3DB-9A3C-4A97-9B4E-D492AB2FEFB7}" type="slidenum">
              <a:rPr lang="en-GB" smtClean="0"/>
              <a:pPr/>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To get pupils to</a:t>
            </a:r>
            <a:r>
              <a:rPr lang="en-GB" baseline="0" dirty="0" smtClean="0"/>
              <a:t> realise how much 10 kilos is, give one of them three A-level Collins dictionaries (it’s about 10 kilos). Put a piece of cloth on their head first, then place the three dictionaries on their head and ask them to walk a short distance. Then get them to work out how many dictionaries would make up 40 kilos (12) and ask them if they’d be prepared to carry that.</a:t>
            </a:r>
            <a:endParaRPr lang="en-GB" dirty="0"/>
          </a:p>
        </p:txBody>
      </p:sp>
      <p:sp>
        <p:nvSpPr>
          <p:cNvPr id="4" name="Slide Number Placeholder 3"/>
          <p:cNvSpPr>
            <a:spLocks noGrp="1"/>
          </p:cNvSpPr>
          <p:nvPr>
            <p:ph type="sldNum" sz="quarter" idx="10"/>
          </p:nvPr>
        </p:nvSpPr>
        <p:spPr/>
        <p:txBody>
          <a:bodyPr/>
          <a:lstStyle/>
          <a:p>
            <a:fld id="{EFD6F3DB-9A3C-4A97-9B4E-D492AB2FEFB7}" type="slidenum">
              <a:rPr lang="en-GB" smtClean="0"/>
              <a:pPr/>
              <a:t>5</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Question 3</a:t>
            </a:r>
            <a:r>
              <a:rPr lang="en-GB" baseline="0" dirty="0" smtClean="0"/>
              <a:t> – </a:t>
            </a:r>
            <a:r>
              <a:rPr lang="en-GB" dirty="0" smtClean="0"/>
              <a:t>Diarrhoea can be</a:t>
            </a:r>
            <a:r>
              <a:rPr lang="en-GB" baseline="0" dirty="0" smtClean="0"/>
              <a:t> treated.</a:t>
            </a:r>
            <a:endParaRPr lang="en-GB" dirty="0"/>
          </a:p>
        </p:txBody>
      </p:sp>
      <p:sp>
        <p:nvSpPr>
          <p:cNvPr id="4" name="Slide Number Placeholder 3"/>
          <p:cNvSpPr>
            <a:spLocks noGrp="1"/>
          </p:cNvSpPr>
          <p:nvPr>
            <p:ph type="sldNum" sz="quarter" idx="10"/>
          </p:nvPr>
        </p:nvSpPr>
        <p:spPr/>
        <p:txBody>
          <a:bodyPr/>
          <a:lstStyle/>
          <a:p>
            <a:fld id="{EFD6F3DB-9A3C-4A97-9B4E-D492AB2FEFB7}" type="slidenum">
              <a:rPr lang="en-GB" smtClean="0"/>
              <a:pPr/>
              <a:t>6</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Question 6 – it’s the</a:t>
            </a:r>
            <a:r>
              <a:rPr lang="en-GB" baseline="0" dirty="0" smtClean="0"/>
              <a:t> opposite; Question 8 – women and young girls. </a:t>
            </a:r>
            <a:r>
              <a:rPr lang="en-GB" dirty="0" smtClean="0"/>
              <a:t>They suffer with backache, compressed vertebra and pelvic disorders which can make it difficult for them during pregnancy.</a:t>
            </a:r>
            <a:endParaRPr lang="en-GB" dirty="0"/>
          </a:p>
        </p:txBody>
      </p:sp>
      <p:sp>
        <p:nvSpPr>
          <p:cNvPr id="4" name="Slide Number Placeholder 3"/>
          <p:cNvSpPr>
            <a:spLocks noGrp="1"/>
          </p:cNvSpPr>
          <p:nvPr>
            <p:ph type="sldNum" sz="quarter" idx="10"/>
          </p:nvPr>
        </p:nvSpPr>
        <p:spPr/>
        <p:txBody>
          <a:bodyPr/>
          <a:lstStyle/>
          <a:p>
            <a:fld id="{EFD6F3DB-9A3C-4A97-9B4E-D492AB2FEFB7}" type="slidenum">
              <a:rPr lang="en-GB" smtClean="0"/>
              <a:pPr/>
              <a:t>7</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If time, watch</a:t>
            </a:r>
            <a:r>
              <a:rPr lang="en-GB" baseline="0" dirty="0" smtClean="0"/>
              <a:t> this video, more for the images than anything else. The subtitled section in the middle is easy enough for pupils to understand and contains some future tense, so could be paused for pupils </a:t>
            </a:r>
            <a:r>
              <a:rPr lang="en-GB" baseline="0" smtClean="0"/>
              <a:t>to understand.</a:t>
            </a:r>
            <a:endParaRPr lang="en-GB"/>
          </a:p>
        </p:txBody>
      </p:sp>
      <p:sp>
        <p:nvSpPr>
          <p:cNvPr id="4" name="Slide Number Placeholder 3"/>
          <p:cNvSpPr>
            <a:spLocks noGrp="1"/>
          </p:cNvSpPr>
          <p:nvPr>
            <p:ph type="sldNum" sz="quarter" idx="10"/>
          </p:nvPr>
        </p:nvSpPr>
        <p:spPr/>
        <p:txBody>
          <a:bodyPr/>
          <a:lstStyle/>
          <a:p>
            <a:fld id="{EFD6F3DB-9A3C-4A97-9B4E-D492AB2FEFB7}" type="slidenum">
              <a:rPr lang="en-GB" smtClean="0"/>
              <a:pPr/>
              <a:t>8</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FDE6981A-A548-413A-BDC6-11D447B541F7}" type="datetimeFigureOut">
              <a:rPr lang="en-GB" smtClean="0"/>
              <a:pPr/>
              <a:t>27/04/2012</a:t>
            </a:fld>
            <a:endParaRPr lang="en-GB"/>
          </a:p>
        </p:txBody>
      </p:sp>
      <p:sp>
        <p:nvSpPr>
          <p:cNvPr id="17" name="Footer Placeholder 16"/>
          <p:cNvSpPr>
            <a:spLocks noGrp="1"/>
          </p:cNvSpPr>
          <p:nvPr>
            <p:ph type="ftr" sz="quarter" idx="11"/>
          </p:nvPr>
        </p:nvSpPr>
        <p:spPr>
          <a:xfrm>
            <a:off x="5410200" y="4205288"/>
            <a:ext cx="1295400" cy="457200"/>
          </a:xfrm>
        </p:spPr>
        <p:txBody>
          <a:bodyPr/>
          <a:lstStyle/>
          <a:p>
            <a:endParaRPr lang="en-GB"/>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208F552-56FD-4027-BE1F-BB0487572B6C}"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E6981A-A548-413A-BDC6-11D447B541F7}" type="datetimeFigureOut">
              <a:rPr lang="en-GB" smtClean="0"/>
              <a:pPr/>
              <a:t>27/04/2012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08F552-56FD-4027-BE1F-BB0487572B6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E6981A-A548-413A-BDC6-11D447B541F7}" type="datetimeFigureOut">
              <a:rPr lang="en-GB" smtClean="0"/>
              <a:pPr/>
              <a:t>27/04/2012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08F552-56FD-4027-BE1F-BB0487572B6C}"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E6981A-A548-413A-BDC6-11D447B541F7}" type="datetimeFigureOut">
              <a:rPr lang="en-GB" smtClean="0"/>
              <a:pPr/>
              <a:t>27/04/2012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08F552-56FD-4027-BE1F-BB0487572B6C}"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DE6981A-A548-413A-BDC6-11D447B541F7}" type="datetimeFigureOut">
              <a:rPr lang="en-GB" smtClean="0"/>
              <a:pPr/>
              <a:t>27/04/2012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08F552-56FD-4027-BE1F-BB0487572B6C}"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DE6981A-A548-413A-BDC6-11D447B541F7}" type="datetimeFigureOut">
              <a:rPr lang="en-GB" smtClean="0"/>
              <a:pPr/>
              <a:t>27/04/2012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08F552-56FD-4027-BE1F-BB0487572B6C}"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FDE6981A-A548-413A-BDC6-11D447B541F7}" type="datetimeFigureOut">
              <a:rPr lang="en-GB" smtClean="0"/>
              <a:pPr/>
              <a:t>27/04/2012</a:t>
            </a:fld>
            <a:endParaRPr lang="en-GB"/>
          </a:p>
        </p:txBody>
      </p:sp>
      <p:sp>
        <p:nvSpPr>
          <p:cNvPr id="27" name="Slide Number Placeholder 26"/>
          <p:cNvSpPr>
            <a:spLocks noGrp="1"/>
          </p:cNvSpPr>
          <p:nvPr>
            <p:ph type="sldNum" sz="quarter" idx="11"/>
          </p:nvPr>
        </p:nvSpPr>
        <p:spPr/>
        <p:txBody>
          <a:bodyPr rtlCol="0"/>
          <a:lstStyle/>
          <a:p>
            <a:fld id="{D208F552-56FD-4027-BE1F-BB0487572B6C}" type="slidenum">
              <a:rPr lang="en-GB" smtClean="0"/>
              <a:pPr/>
              <a:t>‹#›</a:t>
            </a:fld>
            <a:endParaRPr lang="en-GB"/>
          </a:p>
        </p:txBody>
      </p:sp>
      <p:sp>
        <p:nvSpPr>
          <p:cNvPr id="28" name="Footer Placeholder 27"/>
          <p:cNvSpPr>
            <a:spLocks noGrp="1"/>
          </p:cNvSpPr>
          <p:nvPr>
            <p:ph type="ftr" sz="quarter" idx="12"/>
          </p:nvPr>
        </p:nvSpPr>
        <p:spPr/>
        <p:txBody>
          <a:bodyPr rtlCol="0"/>
          <a:lstStyle/>
          <a:p>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FDE6981A-A548-413A-BDC6-11D447B541F7}" type="datetimeFigureOut">
              <a:rPr lang="en-GB" smtClean="0"/>
              <a:pPr/>
              <a:t>27/04/2012</a:t>
            </a:fld>
            <a:endParaRPr lang="en-GB"/>
          </a:p>
        </p:txBody>
      </p:sp>
      <p:sp>
        <p:nvSpPr>
          <p:cNvPr id="4" name="Footer Placeholder 3"/>
          <p:cNvSpPr>
            <a:spLocks noGrp="1"/>
          </p:cNvSpPr>
          <p:nvPr>
            <p:ph type="ftr" sz="quarter" idx="11"/>
          </p:nvPr>
        </p:nvSpPr>
        <p:spPr>
          <a:xfrm>
            <a:off x="5257800" y="612648"/>
            <a:ext cx="1325880" cy="457200"/>
          </a:xfrm>
        </p:spPr>
        <p:txBody>
          <a:bodyPr/>
          <a:lstStyle/>
          <a:p>
            <a:endParaRPr lang="en-GB"/>
          </a:p>
        </p:txBody>
      </p:sp>
      <p:sp>
        <p:nvSpPr>
          <p:cNvPr id="5" name="Slide Number Placeholder 4"/>
          <p:cNvSpPr>
            <a:spLocks noGrp="1"/>
          </p:cNvSpPr>
          <p:nvPr>
            <p:ph type="sldNum" sz="quarter" idx="12"/>
          </p:nvPr>
        </p:nvSpPr>
        <p:spPr>
          <a:xfrm>
            <a:off x="8174736" y="2272"/>
            <a:ext cx="762000" cy="365760"/>
          </a:xfrm>
        </p:spPr>
        <p:txBody>
          <a:bodyPr/>
          <a:lstStyle/>
          <a:p>
            <a:fld id="{D208F552-56FD-4027-BE1F-BB0487572B6C}"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6981A-A548-413A-BDC6-11D447B541F7}" type="datetimeFigureOut">
              <a:rPr lang="en-GB" smtClean="0"/>
              <a:pPr/>
              <a:t>27/04/2012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208F552-56FD-4027-BE1F-BB0487572B6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DE6981A-A548-413A-BDC6-11D447B541F7}" type="datetimeFigureOut">
              <a:rPr lang="en-GB" smtClean="0"/>
              <a:pPr/>
              <a:t>27/04/2012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08F552-56FD-4027-BE1F-BB0487572B6C}"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DE6981A-A548-413A-BDC6-11D447B541F7}" type="datetimeFigureOut">
              <a:rPr lang="en-GB" smtClean="0"/>
              <a:pPr/>
              <a:t>27/04/2012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08F552-56FD-4027-BE1F-BB0487572B6C}"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DE6981A-A548-413A-BDC6-11D447B541F7}" type="datetimeFigureOut">
              <a:rPr lang="en-GB" smtClean="0"/>
              <a:pPr/>
              <a:t>27/04/2012</a:t>
            </a:fld>
            <a:endParaRPr lang="en-GB"/>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GB"/>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208F552-56FD-4027-BE1F-BB0487572B6C}"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srv-files\subjectareas$\French\Teaching%20resources\3rd%20Form%20CLIL\Geog%203\Water_Advert_-_Africa.wmv"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youtube.com/watch?v=l4Lhu3daRa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err="1" smtClean="0"/>
              <a:t>L’eau</a:t>
            </a:r>
            <a:r>
              <a:rPr lang="en-GB" dirty="0" smtClean="0"/>
              <a:t> </a:t>
            </a:r>
            <a:r>
              <a:rPr lang="en-GB" dirty="0" err="1" smtClean="0"/>
              <a:t>dans</a:t>
            </a:r>
            <a:r>
              <a:rPr lang="en-GB" dirty="0" smtClean="0"/>
              <a:t> le </a:t>
            </a:r>
            <a:r>
              <a:rPr lang="en-GB" dirty="0" err="1" smtClean="0"/>
              <a:t>monde</a:t>
            </a:r>
            <a:endParaRPr lang="en-GB" dirty="0"/>
          </a:p>
        </p:txBody>
      </p:sp>
      <p:sp>
        <p:nvSpPr>
          <p:cNvPr id="3" name="Subtitle 2"/>
          <p:cNvSpPr>
            <a:spLocks noGrp="1"/>
          </p:cNvSpPr>
          <p:nvPr>
            <p:ph type="subTitle" idx="1"/>
          </p:nvPr>
        </p:nvSpPr>
        <p:spPr/>
        <p:txBody>
          <a:bodyPr/>
          <a:lstStyle/>
          <a:p>
            <a:r>
              <a:rPr lang="en-GB" dirty="0" err="1" smtClean="0"/>
              <a:t>Leçon</a:t>
            </a:r>
            <a:r>
              <a:rPr lang="en-GB" dirty="0" smtClean="0"/>
              <a:t> 6</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Pour commencer…</a:t>
            </a:r>
            <a:endParaRPr lang="en-GB" dirty="0"/>
          </a:p>
        </p:txBody>
      </p:sp>
      <p:sp>
        <p:nvSpPr>
          <p:cNvPr id="3" name="Content Placeholder 2"/>
          <p:cNvSpPr>
            <a:spLocks noGrp="1"/>
          </p:cNvSpPr>
          <p:nvPr>
            <p:ph idx="1"/>
          </p:nvPr>
        </p:nvSpPr>
        <p:spPr/>
        <p:txBody>
          <a:bodyPr/>
          <a:lstStyle/>
          <a:p>
            <a:r>
              <a:rPr lang="en-GB" dirty="0" smtClean="0"/>
              <a:t>non potable</a:t>
            </a:r>
          </a:p>
          <a:p>
            <a:r>
              <a:rPr lang="en-GB" dirty="0" err="1" smtClean="0"/>
              <a:t>malade</a:t>
            </a:r>
            <a:endParaRPr lang="en-GB" dirty="0" smtClean="0"/>
          </a:p>
          <a:p>
            <a:r>
              <a:rPr lang="en-GB" dirty="0" err="1" smtClean="0"/>
              <a:t>mourir</a:t>
            </a:r>
            <a:endParaRPr lang="en-GB" dirty="0" smtClean="0"/>
          </a:p>
          <a:p>
            <a:r>
              <a:rPr lang="en-GB" dirty="0" err="1" smtClean="0"/>
              <a:t>l’eau</a:t>
            </a:r>
            <a:r>
              <a:rPr lang="en-GB" dirty="0" smtClean="0"/>
              <a:t> </a:t>
            </a:r>
            <a:r>
              <a:rPr lang="en-GB" dirty="0" err="1" smtClean="0"/>
              <a:t>douce</a:t>
            </a:r>
            <a:endParaRPr lang="en-GB" dirty="0" smtClean="0"/>
          </a:p>
          <a:p>
            <a:r>
              <a:rPr lang="en-GB" dirty="0" err="1" smtClean="0"/>
              <a:t>éviter</a:t>
            </a:r>
            <a:endParaRPr lang="en-GB" dirty="0" smtClean="0"/>
          </a:p>
          <a:p>
            <a:r>
              <a:rPr lang="en-GB" dirty="0" smtClean="0"/>
              <a:t>un </a:t>
            </a:r>
            <a:r>
              <a:rPr lang="en-GB" dirty="0" err="1" smtClean="0"/>
              <a:t>robinet</a:t>
            </a:r>
            <a:endParaRPr lang="en-GB" dirty="0" smtClean="0"/>
          </a:p>
          <a:p>
            <a:r>
              <a:rPr lang="en-GB" dirty="0" smtClean="0"/>
              <a:t>un </a:t>
            </a:r>
            <a:r>
              <a:rPr lang="en-GB" dirty="0" err="1" smtClean="0"/>
              <a:t>puits</a:t>
            </a:r>
            <a:endParaRPr lang="en-GB"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Regardez</a:t>
            </a:r>
            <a:r>
              <a:rPr lang="en-GB" dirty="0" smtClean="0"/>
              <a:t> la </a:t>
            </a:r>
            <a:r>
              <a:rPr lang="en-GB" dirty="0" err="1" smtClean="0"/>
              <a:t>vidéo</a:t>
            </a:r>
            <a:endParaRPr lang="en-GB" dirty="0"/>
          </a:p>
        </p:txBody>
      </p:sp>
      <p:pic>
        <p:nvPicPr>
          <p:cNvPr id="4" name="Water_Advert_-_Africa.wmv">
            <a:hlinkClick r:id="" action="ppaction://media"/>
          </p:cNvPr>
          <p:cNvPicPr>
            <a:picLocks noGrp="1" noRot="1" noChangeAspect="1"/>
          </p:cNvPicPr>
          <p:nvPr>
            <p:ph idx="1"/>
            <a:videoFile r:link="rId1"/>
          </p:nvPr>
        </p:nvPicPr>
        <p:blipFill>
          <a:blip r:embed="rId3" cstate="print"/>
          <a:stretch>
            <a:fillRect/>
          </a:stretch>
        </p:blipFill>
        <p:spPr>
          <a:xfrm>
            <a:off x="1763688" y="2276872"/>
            <a:ext cx="5760640" cy="432048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t>Quelles</a:t>
            </a:r>
            <a:r>
              <a:rPr lang="en-GB" dirty="0" smtClean="0"/>
              <a:t> </a:t>
            </a:r>
            <a:r>
              <a:rPr lang="en-GB" dirty="0" err="1" smtClean="0"/>
              <a:t>sont</a:t>
            </a:r>
            <a:r>
              <a:rPr lang="en-GB" dirty="0" smtClean="0"/>
              <a:t> les </a:t>
            </a:r>
            <a:r>
              <a:rPr lang="en-GB" dirty="0" err="1" smtClean="0"/>
              <a:t>conséquences</a:t>
            </a:r>
            <a:r>
              <a:rPr lang="en-GB" dirty="0" smtClean="0"/>
              <a:t> </a:t>
            </a:r>
            <a:r>
              <a:rPr lang="en-GB" dirty="0" err="1" smtClean="0"/>
              <a:t>si</a:t>
            </a:r>
            <a:r>
              <a:rPr lang="en-GB" dirty="0" smtClean="0"/>
              <a:t> on </a:t>
            </a:r>
            <a:r>
              <a:rPr lang="en-GB" dirty="0" err="1" smtClean="0"/>
              <a:t>boit</a:t>
            </a:r>
            <a:r>
              <a:rPr lang="en-GB" dirty="0" smtClean="0"/>
              <a:t> de </a:t>
            </a:r>
            <a:r>
              <a:rPr lang="en-GB" dirty="0" err="1" smtClean="0"/>
              <a:t>l’eau</a:t>
            </a:r>
            <a:r>
              <a:rPr lang="en-GB" dirty="0" smtClean="0"/>
              <a:t> non potable?</a:t>
            </a:r>
            <a:endParaRPr lang="en-GB" dirty="0"/>
          </a:p>
        </p:txBody>
      </p:sp>
      <p:sp>
        <p:nvSpPr>
          <p:cNvPr id="3" name="Content Placeholder 2"/>
          <p:cNvSpPr>
            <a:spLocks noGrp="1"/>
          </p:cNvSpPr>
          <p:nvPr>
            <p:ph idx="1"/>
          </p:nvPr>
        </p:nvSpPr>
        <p:spPr>
          <a:xfrm>
            <a:off x="457200" y="2636912"/>
            <a:ext cx="8229600" cy="3937624"/>
          </a:xfrm>
        </p:spPr>
        <p:txBody>
          <a:bodyPr/>
          <a:lstStyle/>
          <a:p>
            <a:r>
              <a:rPr lang="fr-CH" dirty="0" smtClean="0"/>
              <a:t>Chaque jour, six mille enfants vont mourir parce qu’ils n’ont pas d’eau potable ou pas de toilettes.</a:t>
            </a:r>
          </a:p>
          <a:p>
            <a:r>
              <a:rPr lang="fr-CH" dirty="0" smtClean="0"/>
              <a:t>Une maladie très commune est la diarrhée. </a:t>
            </a:r>
          </a:p>
          <a:p>
            <a:r>
              <a:rPr lang="fr-CH" dirty="0" smtClean="0"/>
              <a:t>La diarrhée tue 1.8 millions d’enfants de 0-5 ans chaque année. </a:t>
            </a:r>
          </a:p>
          <a:p>
            <a:r>
              <a:rPr lang="fr-CH" dirty="0" smtClean="0"/>
              <a:t>On peut éviter la diarrhée très facilement, avec de l’eau potable ou des médicaments.</a:t>
            </a:r>
            <a:endParaRPr lang="fr-CH"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t>Quelles</a:t>
            </a:r>
            <a:r>
              <a:rPr lang="en-GB" dirty="0" smtClean="0"/>
              <a:t> </a:t>
            </a:r>
            <a:r>
              <a:rPr lang="en-GB" dirty="0" err="1" smtClean="0"/>
              <a:t>sont</a:t>
            </a:r>
            <a:r>
              <a:rPr lang="en-GB" dirty="0" smtClean="0"/>
              <a:t> les </a:t>
            </a:r>
            <a:r>
              <a:rPr lang="en-GB" dirty="0" err="1" smtClean="0"/>
              <a:t>conséquences</a:t>
            </a:r>
            <a:r>
              <a:rPr lang="en-GB" dirty="0" smtClean="0"/>
              <a:t> </a:t>
            </a:r>
            <a:r>
              <a:rPr lang="en-GB" dirty="0" err="1" smtClean="0"/>
              <a:t>si</a:t>
            </a:r>
            <a:r>
              <a:rPr lang="en-GB" dirty="0" smtClean="0"/>
              <a:t> on </a:t>
            </a:r>
            <a:r>
              <a:rPr lang="en-GB" dirty="0" err="1" smtClean="0"/>
              <a:t>n’a</a:t>
            </a:r>
            <a:r>
              <a:rPr lang="en-GB" dirty="0" smtClean="0"/>
              <a:t> pas un </a:t>
            </a:r>
            <a:r>
              <a:rPr lang="en-GB" dirty="0" err="1" smtClean="0"/>
              <a:t>robinet</a:t>
            </a:r>
            <a:r>
              <a:rPr lang="en-GB" dirty="0" smtClean="0"/>
              <a:t> </a:t>
            </a:r>
            <a:r>
              <a:rPr lang="en-GB" dirty="0" err="1" smtClean="0"/>
              <a:t>dans</a:t>
            </a:r>
            <a:r>
              <a:rPr lang="en-GB" dirty="0" smtClean="0"/>
              <a:t> la </a:t>
            </a:r>
            <a:r>
              <a:rPr lang="en-GB" dirty="0" err="1" smtClean="0"/>
              <a:t>maison</a:t>
            </a:r>
            <a:r>
              <a:rPr lang="en-GB" dirty="0" smtClean="0"/>
              <a:t>?</a:t>
            </a:r>
            <a:endParaRPr lang="en-GB" dirty="0"/>
          </a:p>
        </p:txBody>
      </p:sp>
      <p:sp>
        <p:nvSpPr>
          <p:cNvPr id="3" name="Content Placeholder 2"/>
          <p:cNvSpPr>
            <a:spLocks noGrp="1"/>
          </p:cNvSpPr>
          <p:nvPr>
            <p:ph idx="1"/>
          </p:nvPr>
        </p:nvSpPr>
        <p:spPr>
          <a:xfrm>
            <a:off x="457200" y="2564904"/>
            <a:ext cx="8229600" cy="4009632"/>
          </a:xfrm>
        </p:spPr>
        <p:txBody>
          <a:bodyPr>
            <a:normAutofit lnSpcReduction="10000"/>
          </a:bodyPr>
          <a:lstStyle/>
          <a:p>
            <a:r>
              <a:rPr lang="en-GB" dirty="0" smtClean="0"/>
              <a:t>On </a:t>
            </a:r>
            <a:r>
              <a:rPr lang="en-GB" dirty="0" err="1" smtClean="0"/>
              <a:t>doit</a:t>
            </a:r>
            <a:r>
              <a:rPr lang="en-GB" dirty="0" smtClean="0"/>
              <a:t> </a:t>
            </a:r>
            <a:r>
              <a:rPr lang="en-GB" dirty="0" err="1" smtClean="0"/>
              <a:t>aller</a:t>
            </a:r>
            <a:r>
              <a:rPr lang="en-GB" dirty="0" smtClean="0"/>
              <a:t> à un </a:t>
            </a:r>
            <a:r>
              <a:rPr lang="en-GB" dirty="0" err="1" smtClean="0"/>
              <a:t>puits</a:t>
            </a:r>
            <a:r>
              <a:rPr lang="en-GB" dirty="0" smtClean="0"/>
              <a:t> </a:t>
            </a:r>
            <a:r>
              <a:rPr lang="en-GB" dirty="0" err="1" smtClean="0"/>
              <a:t>ou</a:t>
            </a:r>
            <a:r>
              <a:rPr lang="en-GB" dirty="0" smtClean="0"/>
              <a:t> </a:t>
            </a:r>
            <a:r>
              <a:rPr lang="en-GB" dirty="0" err="1" smtClean="0"/>
              <a:t>une</a:t>
            </a:r>
            <a:r>
              <a:rPr lang="en-GB" dirty="0" smtClean="0"/>
              <a:t> </a:t>
            </a:r>
            <a:r>
              <a:rPr lang="en-GB" dirty="0" err="1" smtClean="0"/>
              <a:t>rivière</a:t>
            </a:r>
            <a:r>
              <a:rPr lang="en-GB" dirty="0" smtClean="0"/>
              <a:t> – de temps en temps, </a:t>
            </a:r>
            <a:r>
              <a:rPr lang="en-GB" dirty="0" err="1" smtClean="0"/>
              <a:t>c’est</a:t>
            </a:r>
            <a:r>
              <a:rPr lang="en-GB" dirty="0" smtClean="0"/>
              <a:t> un </a:t>
            </a:r>
            <a:r>
              <a:rPr lang="en-GB" dirty="0" err="1" smtClean="0"/>
              <a:t>très</a:t>
            </a:r>
            <a:r>
              <a:rPr lang="en-GB" dirty="0" smtClean="0"/>
              <a:t> long voyage.</a:t>
            </a:r>
          </a:p>
          <a:p>
            <a:r>
              <a:rPr lang="en-GB" dirty="0" smtClean="0"/>
              <a:t>On </a:t>
            </a:r>
            <a:r>
              <a:rPr lang="en-GB" dirty="0" err="1" smtClean="0"/>
              <a:t>est</a:t>
            </a:r>
            <a:r>
              <a:rPr lang="en-GB" dirty="0" smtClean="0"/>
              <a:t> </a:t>
            </a:r>
            <a:r>
              <a:rPr lang="en-GB" dirty="0" err="1" smtClean="0"/>
              <a:t>très</a:t>
            </a:r>
            <a:r>
              <a:rPr lang="en-GB" dirty="0" smtClean="0"/>
              <a:t> </a:t>
            </a:r>
            <a:r>
              <a:rPr lang="en-GB" dirty="0" err="1" smtClean="0"/>
              <a:t>fatigué</a:t>
            </a:r>
            <a:r>
              <a:rPr lang="en-GB" dirty="0" smtClean="0"/>
              <a:t>. Les muscles et les </a:t>
            </a:r>
            <a:r>
              <a:rPr lang="en-GB" dirty="0" err="1" smtClean="0"/>
              <a:t>os</a:t>
            </a:r>
            <a:r>
              <a:rPr lang="en-GB" dirty="0" smtClean="0"/>
              <a:t> </a:t>
            </a:r>
            <a:r>
              <a:rPr lang="en-GB" dirty="0" err="1" smtClean="0"/>
              <a:t>sont</a:t>
            </a:r>
            <a:r>
              <a:rPr lang="en-GB" dirty="0" smtClean="0"/>
              <a:t> </a:t>
            </a:r>
            <a:r>
              <a:rPr lang="en-GB" dirty="0" err="1" smtClean="0"/>
              <a:t>très</a:t>
            </a:r>
            <a:r>
              <a:rPr lang="en-GB" dirty="0" smtClean="0"/>
              <a:t> </a:t>
            </a:r>
            <a:r>
              <a:rPr lang="en-GB" dirty="0" err="1" smtClean="0"/>
              <a:t>fatigués</a:t>
            </a:r>
            <a:r>
              <a:rPr lang="en-GB" dirty="0" smtClean="0"/>
              <a:t>.</a:t>
            </a:r>
          </a:p>
          <a:p>
            <a:r>
              <a:rPr lang="en-GB" dirty="0" smtClean="0"/>
              <a:t>1 litre </a:t>
            </a:r>
            <a:r>
              <a:rPr lang="en-GB" dirty="0" err="1" smtClean="0"/>
              <a:t>d’eau</a:t>
            </a:r>
            <a:r>
              <a:rPr lang="en-GB" dirty="0" smtClean="0"/>
              <a:t> = 1 kilo (2.2 </a:t>
            </a:r>
            <a:r>
              <a:rPr lang="en-GB" dirty="0" err="1" smtClean="0"/>
              <a:t>livres</a:t>
            </a:r>
            <a:r>
              <a:rPr lang="en-GB" dirty="0" smtClean="0"/>
              <a:t>). Par </a:t>
            </a:r>
            <a:r>
              <a:rPr lang="en-GB" dirty="0" err="1" smtClean="0"/>
              <a:t>exemple</a:t>
            </a:r>
            <a:r>
              <a:rPr lang="en-GB" dirty="0" smtClean="0"/>
              <a:t>, un </a:t>
            </a:r>
            <a:r>
              <a:rPr lang="en-GB" dirty="0" err="1" smtClean="0"/>
              <a:t>paquet</a:t>
            </a:r>
            <a:r>
              <a:rPr lang="en-GB" dirty="0" smtClean="0"/>
              <a:t> de </a:t>
            </a:r>
            <a:r>
              <a:rPr lang="en-GB" dirty="0" err="1" smtClean="0"/>
              <a:t>sucre</a:t>
            </a:r>
            <a:r>
              <a:rPr lang="en-GB" dirty="0" smtClean="0"/>
              <a:t>.</a:t>
            </a:r>
          </a:p>
          <a:p>
            <a:r>
              <a:rPr lang="en-GB" dirty="0" smtClean="0"/>
              <a:t>Un enfant </a:t>
            </a:r>
            <a:r>
              <a:rPr lang="en-GB" dirty="0" err="1" smtClean="0"/>
              <a:t>porte</a:t>
            </a:r>
            <a:r>
              <a:rPr lang="en-GB" dirty="0" smtClean="0"/>
              <a:t> (</a:t>
            </a:r>
            <a:r>
              <a:rPr lang="en-GB" i="1" dirty="0" smtClean="0"/>
              <a:t>carries</a:t>
            </a:r>
            <a:r>
              <a:rPr lang="en-GB" dirty="0" smtClean="0"/>
              <a:t>) </a:t>
            </a:r>
            <a:r>
              <a:rPr lang="en-GB" dirty="0" err="1" smtClean="0"/>
              <a:t>généralement</a:t>
            </a:r>
            <a:r>
              <a:rPr lang="en-GB" dirty="0" smtClean="0"/>
              <a:t> </a:t>
            </a:r>
            <a:r>
              <a:rPr lang="en-GB" dirty="0" err="1" smtClean="0"/>
              <a:t>dix</a:t>
            </a:r>
            <a:r>
              <a:rPr lang="en-GB" dirty="0" smtClean="0"/>
              <a:t> kilos </a:t>
            </a:r>
            <a:r>
              <a:rPr lang="en-GB" dirty="0" err="1" smtClean="0"/>
              <a:t>d’eau</a:t>
            </a:r>
            <a:r>
              <a:rPr lang="en-GB" dirty="0" smtClean="0"/>
              <a:t> </a:t>
            </a:r>
            <a:r>
              <a:rPr lang="en-GB" dirty="0" err="1" smtClean="0"/>
              <a:t>sur</a:t>
            </a:r>
            <a:r>
              <a:rPr lang="en-GB" dirty="0" smtClean="0"/>
              <a:t> la </a:t>
            </a:r>
            <a:r>
              <a:rPr lang="en-GB" dirty="0" err="1" smtClean="0"/>
              <a:t>tête</a:t>
            </a:r>
            <a:r>
              <a:rPr lang="en-GB" dirty="0" smtClean="0"/>
              <a:t>. </a:t>
            </a:r>
            <a:r>
              <a:rPr lang="en-GB" dirty="0" err="1" smtClean="0"/>
              <a:t>Une</a:t>
            </a:r>
            <a:r>
              <a:rPr lang="en-GB" dirty="0" smtClean="0"/>
              <a:t> femme </a:t>
            </a:r>
            <a:r>
              <a:rPr lang="en-GB" dirty="0" err="1" smtClean="0"/>
              <a:t>adulte</a:t>
            </a:r>
            <a:r>
              <a:rPr lang="en-GB" dirty="0" smtClean="0"/>
              <a:t> </a:t>
            </a:r>
            <a:r>
              <a:rPr lang="en-GB" dirty="0" err="1" smtClean="0"/>
              <a:t>porte</a:t>
            </a:r>
            <a:r>
              <a:rPr lang="en-GB" dirty="0" smtClean="0"/>
              <a:t> </a:t>
            </a:r>
            <a:r>
              <a:rPr lang="en-GB" dirty="0" err="1" smtClean="0"/>
              <a:t>quarante</a:t>
            </a:r>
            <a:r>
              <a:rPr lang="en-GB" dirty="0" smtClean="0"/>
              <a:t> kilos </a:t>
            </a:r>
            <a:r>
              <a:rPr lang="en-GB" dirty="0" err="1" smtClean="0"/>
              <a:t>d’eau</a:t>
            </a:r>
            <a:r>
              <a:rPr lang="en-GB" dirty="0" smtClean="0"/>
              <a:t>.</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Vrai</a:t>
            </a:r>
            <a:r>
              <a:rPr lang="en-GB" dirty="0" smtClean="0"/>
              <a:t> </a:t>
            </a:r>
            <a:r>
              <a:rPr lang="en-GB" dirty="0" err="1" smtClean="0"/>
              <a:t>ou</a:t>
            </a:r>
            <a:r>
              <a:rPr lang="en-GB" dirty="0" smtClean="0"/>
              <a:t> faux?</a:t>
            </a:r>
            <a:endParaRPr lang="en-GB" dirty="0"/>
          </a:p>
        </p:txBody>
      </p:sp>
      <p:sp>
        <p:nvSpPr>
          <p:cNvPr id="3" name="Content Placeholder 2"/>
          <p:cNvSpPr>
            <a:spLocks noGrp="1"/>
          </p:cNvSpPr>
          <p:nvPr>
            <p:ph idx="1"/>
          </p:nvPr>
        </p:nvSpPr>
        <p:spPr>
          <a:xfrm>
            <a:off x="179512" y="2276872"/>
            <a:ext cx="8229600" cy="4325112"/>
          </a:xfrm>
        </p:spPr>
        <p:txBody>
          <a:bodyPr>
            <a:normAutofit lnSpcReduction="10000"/>
          </a:bodyPr>
          <a:lstStyle/>
          <a:p>
            <a:pPr marL="624078" indent="-514350">
              <a:buAutoNum type="arabicPeriod"/>
            </a:pPr>
            <a:r>
              <a:rPr lang="en-GB" dirty="0" err="1" smtClean="0"/>
              <a:t>Quand</a:t>
            </a:r>
            <a:r>
              <a:rPr lang="en-GB" dirty="0" smtClean="0"/>
              <a:t> on tire la chasse </a:t>
            </a:r>
            <a:r>
              <a:rPr lang="en-GB" dirty="0" err="1" smtClean="0"/>
              <a:t>d’eau</a:t>
            </a:r>
            <a:r>
              <a:rPr lang="en-GB" dirty="0" smtClean="0"/>
              <a:t>, on utilise la </a:t>
            </a:r>
            <a:r>
              <a:rPr lang="en-GB" dirty="0" err="1" smtClean="0"/>
              <a:t>même</a:t>
            </a:r>
            <a:r>
              <a:rPr lang="en-GB" dirty="0" smtClean="0"/>
              <a:t> (</a:t>
            </a:r>
            <a:r>
              <a:rPr lang="en-GB" i="1" dirty="0" smtClean="0"/>
              <a:t>the same</a:t>
            </a:r>
            <a:r>
              <a:rPr lang="en-GB" dirty="0" smtClean="0"/>
              <a:t>) </a:t>
            </a:r>
            <a:r>
              <a:rPr lang="en-GB" dirty="0" err="1" smtClean="0"/>
              <a:t>quantité</a:t>
            </a:r>
            <a:r>
              <a:rPr lang="en-GB" dirty="0" smtClean="0"/>
              <a:t> </a:t>
            </a:r>
            <a:r>
              <a:rPr lang="en-GB" dirty="0" err="1" smtClean="0"/>
              <a:t>d’eau</a:t>
            </a:r>
            <a:r>
              <a:rPr lang="en-GB" dirty="0" smtClean="0"/>
              <a:t> </a:t>
            </a:r>
            <a:r>
              <a:rPr lang="en-GB" dirty="0" err="1" smtClean="0"/>
              <a:t>qu’une</a:t>
            </a:r>
            <a:r>
              <a:rPr lang="en-GB" dirty="0" smtClean="0"/>
              <a:t> </a:t>
            </a:r>
            <a:r>
              <a:rPr lang="en-GB" dirty="0" err="1" smtClean="0"/>
              <a:t>personne</a:t>
            </a:r>
            <a:r>
              <a:rPr lang="en-GB" dirty="0" smtClean="0"/>
              <a:t> </a:t>
            </a:r>
            <a:r>
              <a:rPr lang="en-GB" dirty="0" err="1" smtClean="0"/>
              <a:t>dans</a:t>
            </a:r>
            <a:r>
              <a:rPr lang="en-GB" dirty="0" smtClean="0"/>
              <a:t> un pays </a:t>
            </a:r>
            <a:r>
              <a:rPr lang="en-GB" dirty="0" err="1" smtClean="0"/>
              <a:t>sous-développé</a:t>
            </a:r>
            <a:r>
              <a:rPr lang="en-GB" dirty="0" smtClean="0"/>
              <a:t> pour un jour (laver, </a:t>
            </a:r>
            <a:r>
              <a:rPr lang="en-GB" dirty="0" err="1" smtClean="0"/>
              <a:t>cuisiner</a:t>
            </a:r>
            <a:r>
              <a:rPr lang="en-GB" dirty="0" smtClean="0"/>
              <a:t> et </a:t>
            </a:r>
            <a:r>
              <a:rPr lang="en-GB" dirty="0" err="1" smtClean="0"/>
              <a:t>boire</a:t>
            </a:r>
            <a:r>
              <a:rPr lang="en-GB" dirty="0" smtClean="0"/>
              <a:t>)</a:t>
            </a:r>
          </a:p>
          <a:p>
            <a:pPr marL="624078" indent="-514350">
              <a:buAutoNum type="arabicPeriod"/>
            </a:pPr>
            <a:r>
              <a:rPr lang="en-GB" dirty="0" err="1" smtClean="0"/>
              <a:t>L’eau</a:t>
            </a:r>
            <a:r>
              <a:rPr lang="en-GB" dirty="0" smtClean="0"/>
              <a:t> en </a:t>
            </a:r>
            <a:r>
              <a:rPr lang="en-GB" dirty="0" err="1" smtClean="0"/>
              <a:t>Angleterre</a:t>
            </a:r>
            <a:r>
              <a:rPr lang="en-GB" dirty="0" smtClean="0"/>
              <a:t> </a:t>
            </a:r>
            <a:r>
              <a:rPr lang="en-GB" dirty="0" err="1" smtClean="0"/>
              <a:t>coûte</a:t>
            </a:r>
            <a:r>
              <a:rPr lang="en-GB" dirty="0" smtClean="0"/>
              <a:t> plus </a:t>
            </a:r>
            <a:r>
              <a:rPr lang="en-GB" dirty="0" err="1" smtClean="0"/>
              <a:t>cher</a:t>
            </a:r>
            <a:r>
              <a:rPr lang="en-GB" dirty="0" smtClean="0"/>
              <a:t> </a:t>
            </a:r>
            <a:r>
              <a:rPr lang="en-GB" dirty="0" err="1" smtClean="0"/>
              <a:t>que</a:t>
            </a:r>
            <a:r>
              <a:rPr lang="en-GB" dirty="0" smtClean="0"/>
              <a:t> </a:t>
            </a:r>
            <a:r>
              <a:rPr lang="en-GB" dirty="0" err="1" smtClean="0"/>
              <a:t>dans</a:t>
            </a:r>
            <a:r>
              <a:rPr lang="en-GB" dirty="0" smtClean="0"/>
              <a:t> les pays </a:t>
            </a:r>
            <a:r>
              <a:rPr lang="en-GB" dirty="0" err="1" smtClean="0"/>
              <a:t>sous-développés</a:t>
            </a:r>
            <a:r>
              <a:rPr lang="en-GB" dirty="0" smtClean="0"/>
              <a:t>.</a:t>
            </a:r>
          </a:p>
          <a:p>
            <a:pPr marL="624078" indent="-514350">
              <a:buAutoNum type="arabicPeriod"/>
            </a:pPr>
            <a:r>
              <a:rPr lang="en-GB" dirty="0" smtClean="0"/>
              <a:t>Il </a:t>
            </a:r>
            <a:r>
              <a:rPr lang="en-GB" dirty="0" err="1" smtClean="0"/>
              <a:t>n’y</a:t>
            </a:r>
            <a:r>
              <a:rPr lang="en-GB" dirty="0" smtClean="0"/>
              <a:t> a pas de </a:t>
            </a:r>
            <a:r>
              <a:rPr lang="en-GB" dirty="0" err="1" smtClean="0"/>
              <a:t>médicaments</a:t>
            </a:r>
            <a:r>
              <a:rPr lang="en-GB" dirty="0" smtClean="0"/>
              <a:t> </a:t>
            </a:r>
            <a:r>
              <a:rPr lang="en-GB" dirty="0" err="1" smtClean="0"/>
              <a:t>contre</a:t>
            </a:r>
            <a:r>
              <a:rPr lang="en-GB" dirty="0" smtClean="0"/>
              <a:t> la </a:t>
            </a:r>
            <a:r>
              <a:rPr lang="en-GB" dirty="0" err="1" smtClean="0"/>
              <a:t>diarrhée</a:t>
            </a:r>
            <a:r>
              <a:rPr lang="en-GB" dirty="0" smtClean="0"/>
              <a:t>.</a:t>
            </a:r>
          </a:p>
          <a:p>
            <a:pPr marL="624078" indent="-514350">
              <a:buAutoNum type="arabicPeriod"/>
            </a:pPr>
            <a:r>
              <a:rPr lang="en-GB" dirty="0" smtClean="0"/>
              <a:t>95% du </a:t>
            </a:r>
            <a:r>
              <a:rPr lang="en-GB" dirty="0" err="1" smtClean="0"/>
              <a:t>monde</a:t>
            </a:r>
            <a:r>
              <a:rPr lang="en-GB" dirty="0" smtClean="0"/>
              <a:t> a un </a:t>
            </a:r>
            <a:r>
              <a:rPr lang="en-GB" dirty="0" err="1" smtClean="0"/>
              <a:t>robinet</a:t>
            </a:r>
            <a:r>
              <a:rPr lang="en-GB" dirty="0" smtClean="0"/>
              <a:t> à la </a:t>
            </a:r>
            <a:r>
              <a:rPr lang="en-GB" dirty="0" err="1" smtClean="0"/>
              <a:t>maison</a:t>
            </a:r>
            <a:endParaRPr lang="en-GB" dirty="0" smtClean="0"/>
          </a:p>
          <a:p>
            <a:pPr marL="624078" indent="-514350">
              <a:buAutoNum type="arabicPeriod"/>
            </a:pPr>
            <a:r>
              <a:rPr lang="en-GB" dirty="0" err="1" smtClean="0"/>
              <a:t>Quand</a:t>
            </a:r>
            <a:r>
              <a:rPr lang="en-GB" dirty="0" smtClean="0"/>
              <a:t> on se lave avec de </a:t>
            </a:r>
            <a:r>
              <a:rPr lang="en-GB" dirty="0" err="1" smtClean="0"/>
              <a:t>l’eau</a:t>
            </a:r>
            <a:r>
              <a:rPr lang="en-GB" dirty="0" smtClean="0"/>
              <a:t> et du </a:t>
            </a:r>
            <a:r>
              <a:rPr lang="en-GB" dirty="0" err="1" smtClean="0"/>
              <a:t>savon</a:t>
            </a:r>
            <a:r>
              <a:rPr lang="en-GB" dirty="0" smtClean="0"/>
              <a:t> (soap), on </a:t>
            </a:r>
            <a:r>
              <a:rPr lang="en-GB" dirty="0" err="1" smtClean="0"/>
              <a:t>réduit</a:t>
            </a:r>
            <a:r>
              <a:rPr lang="en-GB" dirty="0" smtClean="0"/>
              <a:t> les maladies de 40%. </a:t>
            </a:r>
            <a:endParaRPr lang="en-GB" dirty="0"/>
          </a:p>
        </p:txBody>
      </p:sp>
      <p:sp>
        <p:nvSpPr>
          <p:cNvPr id="4" name="TextBox 3"/>
          <p:cNvSpPr txBox="1"/>
          <p:nvPr/>
        </p:nvSpPr>
        <p:spPr>
          <a:xfrm>
            <a:off x="5940152" y="3429000"/>
            <a:ext cx="936104" cy="461665"/>
          </a:xfrm>
          <a:prstGeom prst="rect">
            <a:avLst/>
          </a:prstGeom>
          <a:noFill/>
        </p:spPr>
        <p:txBody>
          <a:bodyPr wrap="square" rtlCol="0">
            <a:spAutoFit/>
          </a:bodyPr>
          <a:lstStyle/>
          <a:p>
            <a:r>
              <a:rPr lang="en-GB" sz="2400" dirty="0" smtClean="0">
                <a:solidFill>
                  <a:srgbClr val="FF0000"/>
                </a:solidFill>
              </a:rPr>
              <a:t>VRAI</a:t>
            </a:r>
            <a:endParaRPr lang="en-GB" dirty="0">
              <a:solidFill>
                <a:srgbClr val="FF0000"/>
              </a:solidFill>
            </a:endParaRPr>
          </a:p>
        </p:txBody>
      </p:sp>
      <p:sp>
        <p:nvSpPr>
          <p:cNvPr id="5" name="TextBox 4"/>
          <p:cNvSpPr txBox="1"/>
          <p:nvPr/>
        </p:nvSpPr>
        <p:spPr>
          <a:xfrm>
            <a:off x="5004048" y="4293096"/>
            <a:ext cx="1080120" cy="461665"/>
          </a:xfrm>
          <a:prstGeom prst="rect">
            <a:avLst/>
          </a:prstGeom>
          <a:noFill/>
        </p:spPr>
        <p:txBody>
          <a:bodyPr wrap="square" rtlCol="0">
            <a:spAutoFit/>
          </a:bodyPr>
          <a:lstStyle/>
          <a:p>
            <a:r>
              <a:rPr lang="en-GB" sz="2400" dirty="0" smtClean="0">
                <a:solidFill>
                  <a:srgbClr val="FF0000"/>
                </a:solidFill>
              </a:rPr>
              <a:t>FAUX</a:t>
            </a:r>
            <a:endParaRPr lang="en-GB" dirty="0">
              <a:solidFill>
                <a:srgbClr val="FF0000"/>
              </a:solidFill>
            </a:endParaRPr>
          </a:p>
        </p:txBody>
      </p:sp>
      <p:sp>
        <p:nvSpPr>
          <p:cNvPr id="6" name="TextBox 5"/>
          <p:cNvSpPr txBox="1"/>
          <p:nvPr/>
        </p:nvSpPr>
        <p:spPr>
          <a:xfrm>
            <a:off x="8119300" y="4680846"/>
            <a:ext cx="1080120" cy="461665"/>
          </a:xfrm>
          <a:prstGeom prst="rect">
            <a:avLst/>
          </a:prstGeom>
          <a:noFill/>
        </p:spPr>
        <p:txBody>
          <a:bodyPr wrap="square" rtlCol="0">
            <a:spAutoFit/>
          </a:bodyPr>
          <a:lstStyle/>
          <a:p>
            <a:r>
              <a:rPr lang="en-GB" sz="2400" dirty="0" smtClean="0">
                <a:solidFill>
                  <a:srgbClr val="FF0000"/>
                </a:solidFill>
              </a:rPr>
              <a:t>FAUX</a:t>
            </a:r>
            <a:endParaRPr lang="en-GB" dirty="0">
              <a:solidFill>
                <a:srgbClr val="FF0000"/>
              </a:solidFill>
            </a:endParaRPr>
          </a:p>
        </p:txBody>
      </p:sp>
      <p:sp>
        <p:nvSpPr>
          <p:cNvPr id="7" name="TextBox 6"/>
          <p:cNvSpPr txBox="1"/>
          <p:nvPr/>
        </p:nvSpPr>
        <p:spPr>
          <a:xfrm>
            <a:off x="7164288" y="5085184"/>
            <a:ext cx="1080120" cy="461665"/>
          </a:xfrm>
          <a:prstGeom prst="rect">
            <a:avLst/>
          </a:prstGeom>
          <a:noFill/>
        </p:spPr>
        <p:txBody>
          <a:bodyPr wrap="square" rtlCol="0">
            <a:spAutoFit/>
          </a:bodyPr>
          <a:lstStyle/>
          <a:p>
            <a:r>
              <a:rPr lang="en-GB" sz="2400" dirty="0" smtClean="0">
                <a:solidFill>
                  <a:srgbClr val="FF0000"/>
                </a:solidFill>
              </a:rPr>
              <a:t>FAUX</a:t>
            </a:r>
            <a:endParaRPr lang="en-GB" dirty="0">
              <a:solidFill>
                <a:srgbClr val="FF0000"/>
              </a:solidFill>
            </a:endParaRPr>
          </a:p>
        </p:txBody>
      </p:sp>
      <p:sp>
        <p:nvSpPr>
          <p:cNvPr id="8" name="TextBox 7"/>
          <p:cNvSpPr txBox="1"/>
          <p:nvPr/>
        </p:nvSpPr>
        <p:spPr>
          <a:xfrm>
            <a:off x="6876256" y="5949280"/>
            <a:ext cx="936104" cy="461665"/>
          </a:xfrm>
          <a:prstGeom prst="rect">
            <a:avLst/>
          </a:prstGeom>
          <a:noFill/>
        </p:spPr>
        <p:txBody>
          <a:bodyPr wrap="square" rtlCol="0">
            <a:spAutoFit/>
          </a:bodyPr>
          <a:lstStyle/>
          <a:p>
            <a:r>
              <a:rPr lang="en-GB" sz="2400" dirty="0" smtClean="0">
                <a:solidFill>
                  <a:srgbClr val="FF0000"/>
                </a:solidFill>
              </a:rPr>
              <a:t>VRAI</a:t>
            </a:r>
            <a:endParaRPr lang="en-GB"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Vrai</a:t>
            </a:r>
            <a:r>
              <a:rPr lang="en-GB" dirty="0" smtClean="0"/>
              <a:t> </a:t>
            </a:r>
            <a:r>
              <a:rPr lang="en-GB" dirty="0" err="1" smtClean="0"/>
              <a:t>ou</a:t>
            </a:r>
            <a:r>
              <a:rPr lang="en-GB" dirty="0" smtClean="0"/>
              <a:t> faux?</a:t>
            </a:r>
            <a:endParaRPr lang="en-GB" dirty="0"/>
          </a:p>
        </p:txBody>
      </p:sp>
      <p:sp>
        <p:nvSpPr>
          <p:cNvPr id="3" name="Content Placeholder 2"/>
          <p:cNvSpPr>
            <a:spLocks noGrp="1"/>
          </p:cNvSpPr>
          <p:nvPr>
            <p:ph idx="1"/>
          </p:nvPr>
        </p:nvSpPr>
        <p:spPr/>
        <p:txBody>
          <a:bodyPr>
            <a:normAutofit lnSpcReduction="10000"/>
          </a:bodyPr>
          <a:lstStyle/>
          <a:p>
            <a:pPr marL="624078" indent="-514350">
              <a:buNone/>
            </a:pPr>
            <a:r>
              <a:rPr lang="en-GB" dirty="0" smtClean="0"/>
              <a:t>6. En </a:t>
            </a:r>
            <a:r>
              <a:rPr lang="en-GB" dirty="0" err="1" smtClean="0"/>
              <a:t>moyenne</a:t>
            </a:r>
            <a:r>
              <a:rPr lang="en-GB" dirty="0" smtClean="0"/>
              <a:t> (on average), </a:t>
            </a:r>
            <a:r>
              <a:rPr lang="en-GB" dirty="0" err="1" smtClean="0"/>
              <a:t>une</a:t>
            </a:r>
            <a:r>
              <a:rPr lang="en-GB" dirty="0" smtClean="0"/>
              <a:t> </a:t>
            </a:r>
            <a:r>
              <a:rPr lang="en-GB" dirty="0" err="1" smtClean="0"/>
              <a:t>personne</a:t>
            </a:r>
            <a:r>
              <a:rPr lang="en-GB" dirty="0" smtClean="0"/>
              <a:t> </a:t>
            </a:r>
            <a:r>
              <a:rPr lang="en-GB" dirty="0" err="1" smtClean="0"/>
              <a:t>dans</a:t>
            </a:r>
            <a:r>
              <a:rPr lang="en-GB" dirty="0" smtClean="0"/>
              <a:t> un pays </a:t>
            </a:r>
            <a:r>
              <a:rPr lang="en-GB" dirty="0" err="1" smtClean="0"/>
              <a:t>sous-développé</a:t>
            </a:r>
            <a:r>
              <a:rPr lang="en-GB" dirty="0" smtClean="0"/>
              <a:t> utilise 400-500 litres </a:t>
            </a:r>
            <a:r>
              <a:rPr lang="en-GB" dirty="0" err="1" smtClean="0"/>
              <a:t>d’eau</a:t>
            </a:r>
            <a:r>
              <a:rPr lang="en-GB" dirty="0" smtClean="0"/>
              <a:t> par jour. </a:t>
            </a:r>
            <a:r>
              <a:rPr lang="en-GB" dirty="0" err="1" smtClean="0"/>
              <a:t>Une</a:t>
            </a:r>
            <a:r>
              <a:rPr lang="en-GB" dirty="0" smtClean="0"/>
              <a:t> </a:t>
            </a:r>
            <a:r>
              <a:rPr lang="en-GB" dirty="0" err="1" smtClean="0"/>
              <a:t>personne</a:t>
            </a:r>
            <a:r>
              <a:rPr lang="en-GB" dirty="0" smtClean="0"/>
              <a:t> </a:t>
            </a:r>
            <a:r>
              <a:rPr lang="en-GB" dirty="0" err="1" smtClean="0"/>
              <a:t>dans</a:t>
            </a:r>
            <a:r>
              <a:rPr lang="en-GB" dirty="0" smtClean="0"/>
              <a:t> un pays </a:t>
            </a:r>
            <a:r>
              <a:rPr lang="en-GB" dirty="0" err="1" smtClean="0"/>
              <a:t>développé</a:t>
            </a:r>
            <a:r>
              <a:rPr lang="en-GB" dirty="0" smtClean="0"/>
              <a:t> utilise 20 litres </a:t>
            </a:r>
            <a:r>
              <a:rPr lang="en-GB" dirty="0" err="1" smtClean="0"/>
              <a:t>d’eau</a:t>
            </a:r>
            <a:r>
              <a:rPr lang="en-GB" dirty="0" smtClean="0"/>
              <a:t> par jour.</a:t>
            </a:r>
          </a:p>
          <a:p>
            <a:pPr marL="624078" indent="-514350">
              <a:buNone/>
            </a:pPr>
            <a:r>
              <a:rPr lang="en-GB" dirty="0" smtClean="0"/>
              <a:t>7. Si on </a:t>
            </a:r>
            <a:r>
              <a:rPr lang="en-GB" dirty="0" err="1" smtClean="0"/>
              <a:t>porte</a:t>
            </a:r>
            <a:r>
              <a:rPr lang="en-GB" dirty="0" smtClean="0"/>
              <a:t> </a:t>
            </a:r>
            <a:r>
              <a:rPr lang="en-GB" dirty="0" err="1" smtClean="0"/>
              <a:t>une</a:t>
            </a:r>
            <a:r>
              <a:rPr lang="en-GB" dirty="0" smtClean="0"/>
              <a:t> </a:t>
            </a:r>
            <a:r>
              <a:rPr lang="en-GB" dirty="0" err="1" smtClean="0"/>
              <a:t>grande</a:t>
            </a:r>
            <a:r>
              <a:rPr lang="en-GB" dirty="0" smtClean="0"/>
              <a:t> </a:t>
            </a:r>
            <a:r>
              <a:rPr lang="en-GB" dirty="0" err="1" smtClean="0"/>
              <a:t>quantité</a:t>
            </a:r>
            <a:r>
              <a:rPr lang="en-GB" dirty="0" smtClean="0"/>
              <a:t> </a:t>
            </a:r>
            <a:r>
              <a:rPr lang="en-GB" dirty="0" err="1" smtClean="0"/>
              <a:t>d’eau</a:t>
            </a:r>
            <a:r>
              <a:rPr lang="en-GB" dirty="0" smtClean="0"/>
              <a:t> </a:t>
            </a:r>
            <a:r>
              <a:rPr lang="en-GB" dirty="0" err="1" smtClean="0"/>
              <a:t>sur</a:t>
            </a:r>
            <a:r>
              <a:rPr lang="en-GB" dirty="0" smtClean="0"/>
              <a:t> la </a:t>
            </a:r>
            <a:r>
              <a:rPr lang="en-GB" dirty="0" err="1" smtClean="0"/>
              <a:t>tête</a:t>
            </a:r>
            <a:r>
              <a:rPr lang="en-GB" dirty="0" smtClean="0"/>
              <a:t>, </a:t>
            </a:r>
            <a:r>
              <a:rPr lang="en-GB" dirty="0" err="1" smtClean="0"/>
              <a:t>ce</a:t>
            </a:r>
            <a:r>
              <a:rPr lang="en-GB" dirty="0" smtClean="0"/>
              <a:t> </a:t>
            </a:r>
            <a:r>
              <a:rPr lang="en-GB" dirty="0" err="1" smtClean="0"/>
              <a:t>n’est</a:t>
            </a:r>
            <a:r>
              <a:rPr lang="en-GB" dirty="0" smtClean="0"/>
              <a:t> pas bon pour la santé et les muscles.</a:t>
            </a:r>
          </a:p>
          <a:p>
            <a:pPr marL="624078" indent="-514350">
              <a:buNone/>
            </a:pPr>
            <a:r>
              <a:rPr lang="en-GB" dirty="0" smtClean="0"/>
              <a:t>8. </a:t>
            </a:r>
            <a:r>
              <a:rPr lang="en-GB" dirty="0" err="1" smtClean="0"/>
              <a:t>Dans</a:t>
            </a:r>
            <a:r>
              <a:rPr lang="en-GB" dirty="0" smtClean="0"/>
              <a:t> un pays </a:t>
            </a:r>
            <a:r>
              <a:rPr lang="en-GB" dirty="0" err="1" smtClean="0"/>
              <a:t>sous-développé</a:t>
            </a:r>
            <a:r>
              <a:rPr lang="en-GB" dirty="0" smtClean="0"/>
              <a:t>, en </a:t>
            </a:r>
            <a:r>
              <a:rPr lang="en-GB" dirty="0" err="1" smtClean="0"/>
              <a:t>général</a:t>
            </a:r>
            <a:r>
              <a:rPr lang="en-GB" dirty="0" smtClean="0"/>
              <a:t>, les </a:t>
            </a:r>
            <a:r>
              <a:rPr lang="en-GB" dirty="0" err="1" smtClean="0"/>
              <a:t>hommes</a:t>
            </a:r>
            <a:r>
              <a:rPr lang="en-GB" dirty="0" smtClean="0"/>
              <a:t> et les </a:t>
            </a:r>
            <a:r>
              <a:rPr lang="en-GB" dirty="0" err="1" smtClean="0"/>
              <a:t>garçons</a:t>
            </a:r>
            <a:r>
              <a:rPr lang="en-GB" dirty="0" smtClean="0"/>
              <a:t> </a:t>
            </a:r>
            <a:r>
              <a:rPr lang="en-GB" dirty="0" err="1" smtClean="0"/>
              <a:t>récoltent</a:t>
            </a:r>
            <a:r>
              <a:rPr lang="en-GB" dirty="0" smtClean="0"/>
              <a:t> et portent </a:t>
            </a:r>
            <a:r>
              <a:rPr lang="en-GB" dirty="0" err="1" smtClean="0"/>
              <a:t>l’eau</a:t>
            </a:r>
            <a:r>
              <a:rPr lang="en-GB" dirty="0" smtClean="0"/>
              <a:t>.</a:t>
            </a:r>
            <a:endParaRPr lang="en-GB" dirty="0"/>
          </a:p>
        </p:txBody>
      </p:sp>
      <p:sp>
        <p:nvSpPr>
          <p:cNvPr id="4" name="TextBox 3"/>
          <p:cNvSpPr txBox="1"/>
          <p:nvPr/>
        </p:nvSpPr>
        <p:spPr>
          <a:xfrm>
            <a:off x="7596336" y="3429000"/>
            <a:ext cx="1080120" cy="461665"/>
          </a:xfrm>
          <a:prstGeom prst="rect">
            <a:avLst/>
          </a:prstGeom>
          <a:noFill/>
        </p:spPr>
        <p:txBody>
          <a:bodyPr wrap="square" rtlCol="0">
            <a:spAutoFit/>
          </a:bodyPr>
          <a:lstStyle/>
          <a:p>
            <a:r>
              <a:rPr lang="en-GB" sz="2400" dirty="0" smtClean="0">
                <a:solidFill>
                  <a:srgbClr val="FF0000"/>
                </a:solidFill>
              </a:rPr>
              <a:t>FAUX</a:t>
            </a:r>
            <a:endParaRPr lang="en-GB" dirty="0">
              <a:solidFill>
                <a:srgbClr val="FF0000"/>
              </a:solidFill>
            </a:endParaRPr>
          </a:p>
        </p:txBody>
      </p:sp>
      <p:sp>
        <p:nvSpPr>
          <p:cNvPr id="5" name="TextBox 4"/>
          <p:cNvSpPr txBox="1"/>
          <p:nvPr/>
        </p:nvSpPr>
        <p:spPr>
          <a:xfrm>
            <a:off x="2555776" y="4653136"/>
            <a:ext cx="936104" cy="461665"/>
          </a:xfrm>
          <a:prstGeom prst="rect">
            <a:avLst/>
          </a:prstGeom>
          <a:noFill/>
        </p:spPr>
        <p:txBody>
          <a:bodyPr wrap="square" rtlCol="0">
            <a:spAutoFit/>
          </a:bodyPr>
          <a:lstStyle/>
          <a:p>
            <a:r>
              <a:rPr lang="en-GB" sz="2400" dirty="0" smtClean="0">
                <a:solidFill>
                  <a:srgbClr val="FF0000"/>
                </a:solidFill>
              </a:rPr>
              <a:t>VRAI</a:t>
            </a:r>
            <a:endParaRPr lang="en-GB" dirty="0">
              <a:solidFill>
                <a:srgbClr val="FF0000"/>
              </a:solidFill>
            </a:endParaRPr>
          </a:p>
        </p:txBody>
      </p:sp>
      <p:sp>
        <p:nvSpPr>
          <p:cNvPr id="6" name="TextBox 5"/>
          <p:cNvSpPr txBox="1"/>
          <p:nvPr/>
        </p:nvSpPr>
        <p:spPr>
          <a:xfrm>
            <a:off x="2051720" y="5805264"/>
            <a:ext cx="1080120" cy="461665"/>
          </a:xfrm>
          <a:prstGeom prst="rect">
            <a:avLst/>
          </a:prstGeom>
          <a:noFill/>
        </p:spPr>
        <p:txBody>
          <a:bodyPr wrap="square" rtlCol="0">
            <a:spAutoFit/>
          </a:bodyPr>
          <a:lstStyle/>
          <a:p>
            <a:r>
              <a:rPr lang="en-GB" sz="2400" dirty="0" smtClean="0">
                <a:solidFill>
                  <a:srgbClr val="FF0000"/>
                </a:solidFill>
              </a:rPr>
              <a:t>FAUX</a:t>
            </a:r>
            <a:endParaRPr lang="en-GB"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linds(horizontal)">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hlinkClick r:id="rId3"/>
              </a:rPr>
              <a:t>http://</a:t>
            </a:r>
            <a:r>
              <a:rPr lang="en-GB" dirty="0" smtClean="0">
                <a:hlinkClick r:id="rId3"/>
              </a:rPr>
              <a:t>www.youtube.com/watch?v=l4Lhu3daRaM</a:t>
            </a:r>
            <a:endParaRPr lang="en-GB" dirty="0" smtClean="0"/>
          </a:p>
          <a:p>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38</TotalTime>
  <Words>552</Words>
  <Application>Microsoft Office PowerPoint</Application>
  <PresentationFormat>On-screen Show (4:3)</PresentationFormat>
  <Paragraphs>50</Paragraphs>
  <Slides>8</Slides>
  <Notes>5</Notes>
  <HiddenSlides>0</HiddenSlides>
  <MMClips>1</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Urban</vt:lpstr>
      <vt:lpstr>L’eau dans le monde</vt:lpstr>
      <vt:lpstr>Pour commencer…</vt:lpstr>
      <vt:lpstr>Regardez la vidéo</vt:lpstr>
      <vt:lpstr>Quelles sont les conséquences si on boit de l’eau non potable?</vt:lpstr>
      <vt:lpstr>Quelles sont les conséquences si on n’a pas un robinet dans la maison?</vt:lpstr>
      <vt:lpstr>Vrai ou faux?</vt:lpstr>
      <vt:lpstr>Vrai ou faux?</vt:lpstr>
      <vt:lpstr>Slide 8</vt:lpstr>
    </vt:vector>
  </TitlesOfParts>
  <Company>Wisbech Grammar 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L’eau dans le monde</dc:title>
  <dc:creator>nneighbour</dc:creator>
  <cp:lastModifiedBy>langlab</cp:lastModifiedBy>
  <cp:revision>8</cp:revision>
  <dcterms:created xsi:type="dcterms:W3CDTF">2012-04-27T07:26:17Z</dcterms:created>
  <dcterms:modified xsi:type="dcterms:W3CDTF">2012-04-27T08:47:11Z</dcterms:modified>
</cp:coreProperties>
</file>