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4" r:id="rId1"/>
    <p:sldMasterId id="2147483735" r:id="rId2"/>
  </p:sldMasterIdLst>
  <p:notesMasterIdLst>
    <p:notesMasterId r:id="rId70"/>
  </p:notesMasterIdLst>
  <p:sldIdLst>
    <p:sldId id="454" r:id="rId3"/>
    <p:sldId id="524" r:id="rId4"/>
    <p:sldId id="461" r:id="rId5"/>
    <p:sldId id="508" r:id="rId6"/>
    <p:sldId id="607" r:id="rId7"/>
    <p:sldId id="605" r:id="rId8"/>
    <p:sldId id="606" r:id="rId9"/>
    <p:sldId id="604" r:id="rId10"/>
    <p:sldId id="592" r:id="rId11"/>
    <p:sldId id="527" r:id="rId12"/>
    <p:sldId id="556" r:id="rId13"/>
    <p:sldId id="538" r:id="rId14"/>
    <p:sldId id="571" r:id="rId15"/>
    <p:sldId id="558" r:id="rId16"/>
    <p:sldId id="539" r:id="rId17"/>
    <p:sldId id="559" r:id="rId18"/>
    <p:sldId id="540" r:id="rId19"/>
    <p:sldId id="575" r:id="rId20"/>
    <p:sldId id="574" r:id="rId21"/>
    <p:sldId id="561" r:id="rId22"/>
    <p:sldId id="573" r:id="rId23"/>
    <p:sldId id="572" r:id="rId24"/>
    <p:sldId id="542" r:id="rId25"/>
    <p:sldId id="560" r:id="rId26"/>
    <p:sldId id="541" r:id="rId27"/>
    <p:sldId id="576" r:id="rId28"/>
    <p:sldId id="522" r:id="rId29"/>
    <p:sldId id="543" r:id="rId30"/>
    <p:sldId id="577" r:id="rId31"/>
    <p:sldId id="520" r:id="rId32"/>
    <p:sldId id="545" r:id="rId33"/>
    <p:sldId id="555" r:id="rId34"/>
    <p:sldId id="546" r:id="rId35"/>
    <p:sldId id="569" r:id="rId36"/>
    <p:sldId id="544" r:id="rId37"/>
    <p:sldId id="521" r:id="rId38"/>
    <p:sldId id="582" r:id="rId39"/>
    <p:sldId id="547" r:id="rId40"/>
    <p:sldId id="570" r:id="rId41"/>
    <p:sldId id="550" r:id="rId42"/>
    <p:sldId id="565" r:id="rId43"/>
    <p:sldId id="549" r:id="rId44"/>
    <p:sldId id="580" r:id="rId45"/>
    <p:sldId id="548" r:id="rId46"/>
    <p:sldId id="567" r:id="rId47"/>
    <p:sldId id="581" r:id="rId48"/>
    <p:sldId id="585" r:id="rId49"/>
    <p:sldId id="562" r:id="rId50"/>
    <p:sldId id="578" r:id="rId51"/>
    <p:sldId id="553" r:id="rId52"/>
    <p:sldId id="564" r:id="rId53"/>
    <p:sldId id="583" r:id="rId54"/>
    <p:sldId id="531" r:id="rId55"/>
    <p:sldId id="587" r:id="rId56"/>
    <p:sldId id="563" r:id="rId57"/>
    <p:sldId id="552" r:id="rId58"/>
    <p:sldId id="589" r:id="rId59"/>
    <p:sldId id="599" r:id="rId60"/>
    <p:sldId id="597" r:id="rId61"/>
    <p:sldId id="554" r:id="rId62"/>
    <p:sldId id="596" r:id="rId63"/>
    <p:sldId id="600" r:id="rId64"/>
    <p:sldId id="529" r:id="rId65"/>
    <p:sldId id="594" r:id="rId66"/>
    <p:sldId id="530" r:id="rId67"/>
    <p:sldId id="595" r:id="rId68"/>
    <p:sldId id="590" r:id="rId6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2">
          <p15:clr>
            <a:srgbClr val="A4A3A4"/>
          </p15:clr>
        </p15:guide>
        <p15:guide id="3" pos="2880">
          <p15:clr>
            <a:srgbClr val="A4A3A4"/>
          </p15:clr>
        </p15:guide>
        <p15:guide id="4" pos="52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len Kunkelmann" initials="AU" lastIdx="7" clrIdx="0"/>
  <p:cmAuthor id="1" name="Reed Elsevier" initials="RE" lastIdx="1" clrIdx="1"/>
  <p:cmAuthor id="2" name="Lisa" initials="L" lastIdx="1" clrIdx="2">
    <p:extLst>
      <p:ext uri="{19B8F6BF-5375-455C-9EA6-DF929625EA0E}">
        <p15:presenceInfo xmlns:p15="http://schemas.microsoft.com/office/powerpoint/2012/main" userId="Lis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35" autoAdjust="0"/>
    <p:restoredTop sz="90175" autoAdjust="0"/>
  </p:normalViewPr>
  <p:slideViewPr>
    <p:cSldViewPr snapToGrid="0">
      <p:cViewPr varScale="1">
        <p:scale>
          <a:sx n="89" d="100"/>
          <a:sy n="89" d="100"/>
        </p:scale>
        <p:origin x="864" y="72"/>
      </p:cViewPr>
      <p:guideLst>
        <p:guide orient="horz" pos="2160"/>
        <p:guide orient="horz" pos="1002"/>
        <p:guide pos="2880"/>
        <p:guide pos="52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294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4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94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4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5BF81156-E6AF-44C8-BBE8-65F3689151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957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628650" indent="-17145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1085850" indent="-17145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543050" indent="-17145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2000250" indent="-17145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In a fraction, where are the numerator and the denominator located?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Provide students with practice problems converting percents to fractions and vice versa.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In what instances are the ratio and proportion method of calculations useful?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If a nurse has the patient’s weight in lbs, what must be done first?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F81156-E6AF-44C8-BBE8-65F3689151C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88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Ask students to provide the prefixes for measurements using the metric system.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F81156-E6AF-44C8-BBE8-65F3689151C1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947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Ask students to provide the prefixes for measurements using the metric system.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F81156-E6AF-44C8-BBE8-65F3689151C1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016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Ask students to provide the prefixes for measurements using the metric system.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F81156-E6AF-44C8-BBE8-65F3689151C1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880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In a fraction, where are the numerator and the denominator located?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Provide students with practice problems converting percents to fractions and vice versa.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In what instances are the ratio and proportion method of calculations useful?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If a nurse has the patient’s weight in lbs, what must be done first?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F81156-E6AF-44C8-BBE8-65F3689151C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053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In a fraction, where are the numerator and the denominator located?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Provide students with practice problems converting percents to fractions and vice versa.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In what instances are the ratio and proportion method of calculations useful?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If a nurse has the patient’s weight in lbs, what must be done first?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F81156-E6AF-44C8-BBE8-65F3689151C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016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In a fraction, where are the numerator and the denominator located?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Provide students with practice problems converting percents to fractions and vice versa.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In what instances are the ratio and proportion method of calculations useful?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If a nurse has the patient’s weight in lbs, what must be done first?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F81156-E6AF-44C8-BBE8-65F3689151C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414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In a fraction, where are the numerator and the denominator located?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Provide students with practice problems converting percents to fractions and vice versa.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In what instances are the ratio and proportion method of calculations useful?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If a nurse has the patient’s weight in lbs, what must be done first?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F81156-E6AF-44C8-BBE8-65F3689151C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826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Ask students to provide the prefixes for measurements using the metric system.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F81156-E6AF-44C8-BBE8-65F3689151C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670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F81156-E6AF-44C8-BBE8-65F3689151C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745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Ask students to provide the prefixes for measurements using the metric system.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F81156-E6AF-44C8-BBE8-65F3689151C1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790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Arial" panose="020B0604020202020204" pitchFamily="34" charset="0"/>
              </a:rPr>
              <a:t>Ask students to provide the prefixes for measurements using the metric system.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F81156-E6AF-44C8-BBE8-65F3689151C1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253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 </a:t>
            </a:r>
            <a:fld id="{7BC70723-5CE8-499C-9971-E4BA18B80ED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3487AE73-3EFF-4555-9FC5-23593D654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6359525"/>
            <a:ext cx="6343650" cy="381000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dirty="0"/>
              <a:t>Copyright © 2019, 2015, 2011, 2006, 2003, 1999, 1995, 1991 by Mosby, an imprint of Elsevier Inc. All rights reserved.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 </a:t>
            </a:r>
            <a:fld id="{A7D6F96D-A6E5-45AB-8576-3F1772613DA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 </a:t>
            </a:r>
            <a:fld id="{3E21C735-DADD-43D3-9408-D21FA5E14BB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 </a:t>
            </a:r>
            <a:fld id="{8D8B011C-2750-47E8-9990-D6261FE36FA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 </a:t>
            </a:r>
            <a:fld id="{C0F24A53-2415-4DAD-BD6A-1D9F5DDAF53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 </a:t>
            </a:r>
            <a:fld id="{22078F67-8AE8-4E9C-AA54-76CE029A507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 </a:t>
            </a:r>
            <a:fld id="{8B9D621F-A6F6-4120-BD22-05C76ECD157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 </a:t>
            </a:r>
            <a:fld id="{200D131F-949B-4E5B-BE81-7C14B29CC9F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 </a:t>
            </a:r>
            <a:fld id="{8EBBF4AC-9420-466C-AD9E-FD6592AADD2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 </a:t>
            </a:r>
            <a:fld id="{97B28123-2912-48D2-AF42-C274BD8D6B1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 </a:t>
            </a:r>
            <a:fld id="{C6C156E8-9280-4352-B33B-89F3740952C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 </a:t>
            </a:r>
            <a:fld id="{E234264E-8860-42A2-83C5-41782AA54ED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37759797-3D2C-4F47-AED4-0E8ADB422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6359525"/>
            <a:ext cx="6343650" cy="381000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dirty="0"/>
              <a:t>Copyright © 2019, 2015, 2011, 2006, 2003, 1999, 1995, 1991 by Mosby, an imprint of Elsevier Inc. All rights reserved.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 </a:t>
            </a:r>
            <a:fld id="{75BEE1B7-10AA-4C75-B080-000D6057ADA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 </a:t>
            </a:r>
            <a:fld id="{198644BA-AE6D-4C74-A6DD-E08DB08BD49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 </a:t>
            </a:r>
            <a:fld id="{77F366DB-197B-47FE-868E-147B370B959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 </a:t>
            </a:r>
            <a:fld id="{5AAB81D7-0106-4E41-AE2E-2E4047E2435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 </a:t>
            </a:r>
            <a:fld id="{A4177A3A-15AF-4BAA-AB48-4B3B002C052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81CECAA-A39B-467B-A776-CD395CF9D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0" y="6359525"/>
            <a:ext cx="6343650" cy="381000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dirty="0"/>
              <a:t>Copyright © 2019, 2015, 2011, 2006, 2003, 1999, 1995, 1991 by Mosby, an imprint of Elsevier Inc. All rights reserved.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 </a:t>
            </a:r>
            <a:fld id="{265A3104-DFC4-492D-B3D0-C3C246A48F5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 </a:t>
            </a:r>
            <a:fld id="{71EFB42C-6A15-4A9A-871B-37380EDB6A2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FB42C-6A15-4A9A-871B-37380EDB6A26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 </a:t>
            </a:r>
            <a:fld id="{FCA15E23-B403-4680-BAA9-DB5D51A8CFD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 </a:t>
            </a:r>
            <a:fld id="{D72A011B-01AE-4CD8-834B-21DB9583C27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41475"/>
            <a:ext cx="7772400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15250" y="6359525"/>
            <a:ext cx="13271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i="0" smtClean="0">
                <a:solidFill>
                  <a:schemeClr val="bg2"/>
                </a:solidFill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r>
              <a:rPr lang="en-GB" dirty="0"/>
              <a:t> </a:t>
            </a:r>
            <a:fld id="{71EFB42C-6A15-4A9A-871B-37380EDB6A26}" type="slidenum">
              <a:rPr lang="en-GB" smtClean="0"/>
              <a:pPr>
                <a:defRPr/>
              </a:pPr>
              <a:t>‹#›</a:t>
            </a:fld>
            <a:endParaRPr lang="en-GB" dirty="0"/>
          </a:p>
          <a:p>
            <a:pPr>
              <a:defRPr/>
            </a:pPr>
            <a:endParaRPr lang="en-GB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EC67DEBA-1458-4D94-8AC0-2EE32DB11D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0" y="6359525"/>
            <a:ext cx="6343650" cy="381000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dirty="0"/>
              <a:t>Copyright © 2019, 2015, 2011, 2006, 2003, 1999, 1995, 1991 by Mosby, an imprint of Elsevier Inc. All rights reserved.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bg2"/>
          </a:solidFill>
          <a:latin typeface="ArialMT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bg2"/>
          </a:solidFill>
          <a:latin typeface="ArialMT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bg2"/>
          </a:solidFill>
          <a:latin typeface="ArialMT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bg2"/>
          </a:solidFill>
          <a:latin typeface="ArialMT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rialMT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rialMT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rialMT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rialMT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0000"/>
        <a:buFont typeface="Wingdings 2" pitchFamily="18" charset="2"/>
        <a:buChar char=""/>
        <a:defRPr sz="28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0000"/>
        <a:buFont typeface="Wingdings" pitchFamily="2" charset="2"/>
        <a:buChar char="Ø"/>
        <a:defRPr sz="2400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0000"/>
        <a:buChar char="•"/>
        <a:defRPr sz="2000"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0000"/>
        <a:buFont typeface="Wingdings 3" pitchFamily="18" charset="2"/>
        <a:buChar char=""/>
        <a:defRPr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0000"/>
        <a:buFont typeface="Times New Roman" pitchFamily="18" charset="0"/>
        <a:buChar char="–"/>
        <a:defRPr sz="1600">
          <a:solidFill>
            <a:schemeClr val="bg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Times New Roman" pitchFamily="18" charset="0"/>
        <a:buChar char="–"/>
        <a:defRPr sz="1600">
          <a:solidFill>
            <a:schemeClr val="bg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Times New Roman" pitchFamily="18" charset="0"/>
        <a:buChar char="–"/>
        <a:defRPr sz="1600">
          <a:solidFill>
            <a:schemeClr val="bg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Times New Roman" pitchFamily="18" charset="0"/>
        <a:buChar char="–"/>
        <a:defRPr sz="1600">
          <a:solidFill>
            <a:schemeClr val="bg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Times New Roman" pitchFamily="18" charset="0"/>
        <a:buChar char="–"/>
        <a:defRPr sz="16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41475"/>
            <a:ext cx="7772400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8800" y="63595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smtClean="0">
                <a:solidFill>
                  <a:schemeClr val="bg2"/>
                </a:solidFill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r>
              <a:rPr lang="en-GB" dirty="0"/>
              <a:t> </a:t>
            </a:r>
            <a:fld id="{0FB175F7-DCBF-4C4E-B2DF-5E10268F084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rial" charset="0"/>
          <a:ea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rial" charset="0"/>
          <a:ea typeface="ＭＳ Ｐゴシック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rial" charset="0"/>
          <a:ea typeface="ＭＳ Ｐゴシック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rial" charset="0"/>
          <a:ea typeface="ＭＳ Ｐゴシック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 2" pitchFamily="18" charset="2"/>
        <a:buChar char=""/>
        <a:defRPr sz="28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Ø"/>
        <a:defRPr sz="2400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000">
          <a:solidFill>
            <a:schemeClr val="bg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 3" pitchFamily="18" charset="2"/>
        <a:buChar char=""/>
        <a:defRPr>
          <a:solidFill>
            <a:schemeClr val="bg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Times New Roman" pitchFamily="18" charset="0"/>
        <a:buChar char="–"/>
        <a:defRPr sz="1600">
          <a:solidFill>
            <a:schemeClr val="bg2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Times New Roman" pitchFamily="18" charset="0"/>
        <a:buChar char="–"/>
        <a:defRPr sz="1600">
          <a:solidFill>
            <a:schemeClr val="bg2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Times New Roman" pitchFamily="18" charset="0"/>
        <a:buChar char="–"/>
        <a:defRPr sz="1600">
          <a:solidFill>
            <a:schemeClr val="bg2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Times New Roman" pitchFamily="18" charset="0"/>
        <a:buChar char="–"/>
        <a:defRPr sz="1600">
          <a:solidFill>
            <a:schemeClr val="bg2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Times New Roman" pitchFamily="18" charset="0"/>
        <a:buChar char="–"/>
        <a:defRPr sz="16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lQHdX74XjGg" TargetMode="External"/><Relationship Id="rId4" Type="http://schemas.openxmlformats.org/officeDocument/2006/relationships/hyperlink" Target="https://www.youtube.com/watch?v=KNdUJQ_qd4U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19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2.png"/><Relationship Id="rId4" Type="http://schemas.openxmlformats.org/officeDocument/2006/relationships/image" Target="../media/image2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2.png"/><Relationship Id="rId4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2.png"/><Relationship Id="rId4" Type="http://schemas.openxmlformats.org/officeDocument/2006/relationships/image" Target="../media/image2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2.png"/><Relationship Id="rId4" Type="http://schemas.openxmlformats.org/officeDocument/2006/relationships/image" Target="../media/image2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2.png"/><Relationship Id="rId4" Type="http://schemas.openxmlformats.org/officeDocument/2006/relationships/image" Target="../media/image3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2.png"/><Relationship Id="rId4" Type="http://schemas.openxmlformats.org/officeDocument/2006/relationships/image" Target="../media/image3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2.png"/><Relationship Id="rId4" Type="http://schemas.openxmlformats.org/officeDocument/2006/relationships/image" Target="../media/image34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2.png"/><Relationship Id="rId4" Type="http://schemas.openxmlformats.org/officeDocument/2006/relationships/image" Target="../media/image3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2.png"/><Relationship Id="rId4" Type="http://schemas.openxmlformats.org/officeDocument/2006/relationships/image" Target="../media/image36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2.png"/><Relationship Id="rId4" Type="http://schemas.openxmlformats.org/officeDocument/2006/relationships/image" Target="../media/image37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dG2WSstQyUE" TargetMode="External"/><Relationship Id="rId4" Type="http://schemas.openxmlformats.org/officeDocument/2006/relationships/notesSlide" Target="../notesSlides/notesSlide8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rqlPKSvQ-YU" TargetMode="Externa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hyperlink" Target="https://www.youtube.com/watch?v=_BPY1lMO5r0" TargetMode="External"/><Relationship Id="rId5" Type="http://schemas.openxmlformats.org/officeDocument/2006/relationships/hyperlink" Target="https://www.youtube.com/watch?v=J8x0EkWHhUU" TargetMode="External"/><Relationship Id="rId4" Type="http://schemas.openxmlformats.org/officeDocument/2006/relationships/notesSlide" Target="../notesSlides/notesSlide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hyperlink" Target="https://www.youtube.com/watch?v=dG2WSstQyUE" TargetMode="External"/><Relationship Id="rId5" Type="http://schemas.openxmlformats.org/officeDocument/2006/relationships/hyperlink" Target="https://www.youtube.com/watch?v=_BPY1lMO5r0" TargetMode="External"/><Relationship Id="rId4" Type="http://schemas.openxmlformats.org/officeDocument/2006/relationships/notesSlide" Target="../notesSlides/notesSlide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hyperlink" Target="https://www.youtube.com/watch?v=_BPY1lMO5r0" TargetMode="External"/><Relationship Id="rId5" Type="http://schemas.openxmlformats.org/officeDocument/2006/relationships/hyperlink" Target="https://www.youtube.com/watch?v=tfZKwMdTt2w" TargetMode="External"/><Relationship Id="rId4" Type="http://schemas.openxmlformats.org/officeDocument/2006/relationships/notesSlide" Target="../notesSlides/notesSlide11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southtexascollege.edu/cle/" TargetMode="Externa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hyperlink" Target="https://www.khanacademy.org/" TargetMode="External"/><Relationship Id="rId5" Type="http://schemas.openxmlformats.org/officeDocument/2006/relationships/hyperlink" Target="https://www.youtube.com/watch?v=_BPY1lMO5r0" TargetMode="External"/><Relationship Id="rId4" Type="http://schemas.openxmlformats.org/officeDocument/2006/relationships/notesSlide" Target="../notesSlides/notesSlide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dG2WSstQyUE" TargetMode="External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sz="4000" dirty="0"/>
              <a:t>VNSG 1227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8A12D40-EBA9-419C-B518-CE78C895608E}"/>
              </a:ext>
            </a:extLst>
          </p:cNvPr>
          <p:cNvSpPr txBox="1">
            <a:spLocks/>
          </p:cNvSpPr>
          <p:nvPr/>
        </p:nvSpPr>
        <p:spPr bwMode="auto">
          <a:xfrm>
            <a:off x="0" y="944545"/>
            <a:ext cx="9144000" cy="104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2"/>
                </a:solidFill>
                <a:latin typeface="ArialMT" pitchFamily="34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2"/>
                </a:solidFill>
                <a:latin typeface="ArialMT" pitchFamily="34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2"/>
                </a:solidFill>
                <a:latin typeface="ArialMT" pitchFamily="34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2"/>
                </a:solidFill>
                <a:latin typeface="ArialMT" pitchFamily="34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rialMT" pitchFamily="34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rialMT" pitchFamily="34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rialMT" pitchFamily="34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rialMT" pitchFamily="34" charset="0"/>
                <a:ea typeface="ＭＳ Ｐゴシック" charset="-128"/>
              </a:defRPr>
            </a:lvl9pPr>
          </a:lstStyle>
          <a:p>
            <a:r>
              <a:rPr lang="en-US" sz="4000" kern="0" dirty="0"/>
              <a:t>Essentials of Medication Administration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F9C42936-1F62-4AE6-919C-552E97A574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33438" y="4930836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2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5"/>
    </mc:Choice>
    <mc:Fallback xmlns="">
      <p:transition spd="slow" advTm="13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E921E-96AC-48EB-A468-7F17A9B297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dirty="0"/>
              <a:t>Working with Fractions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649AE4-2992-466F-9C8E-E632AD7A4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8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2"/>
    </mc:Choice>
    <mc:Fallback xmlns="">
      <p:transition spd="slow" advTm="3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C46A0-0C2D-449D-B528-28F215212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EFB42C-6A15-4A9A-871B-37380EDB6A26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D8F068-8562-429E-8DCD-D9F0D0A09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64" y="69279"/>
            <a:ext cx="8821336" cy="671944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7CEA3E-9538-4975-984B-85764DD04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8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17"/>
    </mc:Choice>
    <mc:Fallback xmlns="">
      <p:transition spd="slow" advTm="60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E921E-96AC-48EB-A468-7F17A9B297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dirty="0"/>
              <a:t>Changing Improper Fraction</a:t>
            </a:r>
            <a:br>
              <a:rPr lang="en-US" dirty="0"/>
            </a:br>
            <a:r>
              <a:rPr lang="en-US" dirty="0"/>
              <a:t> to </a:t>
            </a:r>
            <a:br>
              <a:rPr lang="en-US" dirty="0"/>
            </a:br>
            <a:r>
              <a:rPr lang="en-US" dirty="0"/>
              <a:t>Mixed or Whole Number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EC2E8D-A203-4982-8EDC-E0B8BEADD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8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2"/>
    </mc:Choice>
    <mc:Fallback xmlns="">
      <p:transition spd="slow" advTm="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C46A0-0C2D-449D-B528-28F215212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EFB42C-6A15-4A9A-871B-37380EDB6A26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28C8453-DAB8-47A5-9D95-D43711F47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50" y="344714"/>
            <a:ext cx="8541099" cy="616857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AC68DB-BA36-4761-BF5D-91C16EDA92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23"/>
    </mc:Choice>
    <mc:Fallback xmlns="">
      <p:transition spd="slow" advTm="75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C46A0-0C2D-449D-B528-28F215212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EFB42C-6A15-4A9A-871B-37380EDB6A26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373A5CFB-5FC5-49EA-8E9B-27826ECFD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84"/>
            <a:ext cx="9143999" cy="686516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0A3872-A0ED-48F8-A27E-04A9797D2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3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78"/>
    </mc:Choice>
    <mc:Fallback xmlns="">
      <p:transition spd="slow" advTm="42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E921E-96AC-48EB-A468-7F17A9B297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dirty="0"/>
              <a:t>Changing Mixed Number</a:t>
            </a:r>
            <a:br>
              <a:rPr lang="en-US" dirty="0"/>
            </a:br>
            <a:r>
              <a:rPr lang="en-US" dirty="0"/>
              <a:t> to</a:t>
            </a:r>
            <a:br>
              <a:rPr lang="en-US" dirty="0"/>
            </a:br>
            <a:r>
              <a:rPr lang="en-US" dirty="0"/>
              <a:t> Improper Fraction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37633E7-12B0-432E-98E8-8F049FFC4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1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8"/>
    </mc:Choice>
    <mc:Fallback xmlns="">
      <p:transition spd="slow" advTm="11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C46A0-0C2D-449D-B528-28F215212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EFB42C-6A15-4A9A-871B-37380EDB6A26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450BF54-B327-44AA-B189-D144884F7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58" y="1203290"/>
            <a:ext cx="8855484" cy="445142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ACEE41E-52CF-4522-A87A-12583229B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0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44"/>
    </mc:Choice>
    <mc:Fallback xmlns="">
      <p:transition spd="slow" advTm="46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E921E-96AC-48EB-A468-7F17A9B297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dirty="0"/>
              <a:t>Reducing Fractions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F14E7BE-99D4-4F32-BA01-D42108F0A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9"/>
    </mc:Choice>
    <mc:Fallback xmlns="">
      <p:transition spd="slow" advTm="2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3B7AF1-EC2D-44A5-868F-2015C0A930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EFB42C-6A15-4A9A-871B-37380EDB6A26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8B08A7-62CA-4DF7-AD2D-40848EDB8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1" y="885646"/>
            <a:ext cx="8974338" cy="508670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D5220C-CA68-45C0-9862-E5F1982F0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7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82"/>
    </mc:Choice>
    <mc:Fallback xmlns="">
      <p:transition spd="slow" advTm="8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E921E-96AC-48EB-A468-7F17A9B297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dirty="0"/>
              <a:t>Which Fraction is Larger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BAF383-DADD-45AA-9282-AD2EC8383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7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1928027"/>
            <a:ext cx="6400800" cy="6096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sz="4400" dirty="0">
                <a:effectLst/>
              </a:rPr>
              <a:t>Basic Math Review</a:t>
            </a:r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1676400" y="6477000"/>
            <a:ext cx="5486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000" dirty="0">
              <a:latin typeface="+mn-lt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D5AEE0-B714-4DBB-92AF-024B98752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1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6"/>
    </mc:Choice>
    <mc:Fallback xmlns="">
      <p:transition spd="slow" advTm="10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C46A0-0C2D-449D-B528-28F215212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EFB42C-6A15-4A9A-871B-37380EDB6A26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E365ACC-BA75-4825-8AC0-6F6242BB5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81" y="326222"/>
            <a:ext cx="8265438" cy="620555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64BC62-A11C-47C7-A0D7-A795A564F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1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60"/>
    </mc:Choice>
    <mc:Fallback xmlns="">
      <p:transition spd="slow" advTm="30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C46A0-0C2D-449D-B528-28F215212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EFB42C-6A15-4A9A-871B-37380EDB6A26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8BF9C784-6528-4BB1-BCAC-FD21FCA82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49" y="284980"/>
            <a:ext cx="8375301" cy="628804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430C1DD-D1C2-410C-9173-D23E23B57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9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40"/>
    </mc:Choice>
    <mc:Fallback xmlns="">
      <p:transition spd="slow" advTm="66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E921E-96AC-48EB-A468-7F17A9B297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pPr algn="l"/>
            <a:r>
              <a:rPr lang="en-US" dirty="0"/>
              <a:t>Which Fraction is Larger</a:t>
            </a:r>
            <a:br>
              <a:rPr lang="en-US" dirty="0"/>
            </a:br>
            <a:br>
              <a:rPr lang="en-US" dirty="0"/>
            </a:br>
            <a:r>
              <a:rPr lang="en-US" sz="2400" dirty="0">
                <a:hlinkClick r:id="rId4"/>
              </a:rPr>
              <a:t>https://www.youtube.com/watch?v=KNdUJQ_qd4U</a:t>
            </a:r>
            <a:br>
              <a:rPr lang="en-US" sz="2400" dirty="0"/>
            </a:br>
            <a:r>
              <a:rPr lang="en-US" sz="2400" dirty="0">
                <a:hlinkClick r:id="rId5"/>
              </a:rPr>
              <a:t>https://www.youtube.com/watch?v=lQHdX74XjGg</a:t>
            </a:r>
            <a:endParaRPr lang="en-US"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DDD8CE-5892-47C0-94BB-B84835518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8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24"/>
    </mc:Choice>
    <mc:Fallback xmlns="">
      <p:transition spd="slow" advTm="31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E921E-96AC-48EB-A468-7F17A9B297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dirty="0"/>
              <a:t>Adding Fractions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C50431-89F0-4A93-ABC2-17C1CEBB29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7"/>
    </mc:Choice>
    <mc:Fallback xmlns="">
      <p:transition spd="slow" advTm="4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C46A0-0C2D-449D-B528-28F215212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EFB42C-6A15-4A9A-871B-37380EDB6A26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04EEA8D-4A75-40CA-8304-1321754C5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35" y="1314155"/>
            <a:ext cx="8983329" cy="42296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75E8E3E-BFFF-4C4B-9F0A-7502973BA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612"/>
    </mc:Choice>
    <mc:Fallback xmlns="">
      <p:transition spd="slow" advTm="167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E921E-96AC-48EB-A468-7F17A9B297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dirty="0"/>
              <a:t>Adding and Subtracting</a:t>
            </a:r>
            <a:br>
              <a:rPr lang="en-US" dirty="0"/>
            </a:br>
            <a:r>
              <a:rPr lang="en-US" dirty="0"/>
              <a:t>Mixed Numbers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0DE7F0-072E-41DE-A7BD-7E72CF251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5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6"/>
    </mc:Choice>
    <mc:Fallback xmlns="">
      <p:transition spd="slow" advTm="5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C46A0-0C2D-449D-B528-28F215212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EFB42C-6A15-4A9A-871B-37380EDB6A26}" type="slidenum">
              <a:rPr lang="en-GB" smtClean="0"/>
              <a:pPr>
                <a:defRPr/>
              </a:pPr>
              <a:t>26</a:t>
            </a:fld>
            <a:endParaRPr lang="en-GB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E70D26E-7B44-4F70-A729-58D75EC9F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415" y="151668"/>
            <a:ext cx="6893169" cy="655466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8184B52-21B8-4E6F-B1E0-C44874966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785"/>
    </mc:Choice>
    <mc:Fallback xmlns="">
      <p:transition spd="slow" advTm="130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C46A0-0C2D-449D-B528-28F215212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EFB42C-6A15-4A9A-871B-37380EDB6A26}" type="slidenum">
              <a:rPr lang="en-GB" smtClean="0"/>
              <a:pPr>
                <a:defRPr/>
              </a:pPr>
              <a:t>27</a:t>
            </a:fld>
            <a:endParaRPr lang="en-GB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CA88D4-EAF7-4F9E-BCF7-879B107E3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84" y="199901"/>
            <a:ext cx="8028632" cy="645819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83E71A-82C8-44A6-BDF1-66D6594B48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4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54"/>
    </mc:Choice>
    <mc:Fallback xmlns="">
      <p:transition spd="slow" advTm="57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E921E-96AC-48EB-A468-7F17A9B297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dirty="0"/>
              <a:t>Subtracting Fractions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735CA7A-78E7-4542-967E-0F8816490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"/>
    </mc:Choice>
    <mc:Fallback xmlns="">
      <p:transition spd="slow" advTm="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E921E-96AC-48EB-A468-7F17A9B29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49059"/>
            <a:ext cx="7858772" cy="698763"/>
          </a:xfrm>
        </p:spPr>
        <p:txBody>
          <a:bodyPr anchor="t"/>
          <a:lstStyle/>
          <a:p>
            <a:r>
              <a:rPr lang="en-US" sz="2800" dirty="0"/>
              <a:t>Subtract Fractions with Unlike Denominators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C6A52EFA-EF5C-45EF-8011-2BF1D83A8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04" y="993429"/>
            <a:ext cx="8317392" cy="487114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000CF5-18E4-495C-826B-58204742F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12"/>
    </mc:Choice>
    <mc:Fallback xmlns="">
      <p:transition spd="slow" advTm="67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36F3-668C-4151-9747-051E5A849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Mathematics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917F3-3D91-4F7D-B490-577237C8D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Fractions</a:t>
            </a:r>
          </a:p>
          <a:p>
            <a:r>
              <a:rPr lang="en-US" altLang="en-US" dirty="0"/>
              <a:t>Decimal fractions</a:t>
            </a:r>
          </a:p>
          <a:p>
            <a:r>
              <a:rPr lang="en-US" altLang="en-US" dirty="0"/>
              <a:t>Percents</a:t>
            </a:r>
          </a:p>
          <a:p>
            <a:r>
              <a:rPr lang="en-US" altLang="en-US" dirty="0"/>
              <a:t>Ratios</a:t>
            </a:r>
          </a:p>
          <a:p>
            <a:r>
              <a:rPr lang="en-US" altLang="en-US" dirty="0"/>
              <a:t>Proportions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54322-F580-479D-A897-B00BA97FA3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 </a:t>
            </a:r>
            <a:fld id="{E234264E-8860-42A2-83C5-41782AA54ED9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BA418A6-5C60-431E-81F3-4EA9BF34B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0"/>
    </mc:Choice>
    <mc:Fallback xmlns="">
      <p:transition spd="slow" advTm="7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C46A0-0C2D-449D-B528-28F215212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EFB42C-6A15-4A9A-871B-37380EDB6A26}" type="slidenum">
              <a:rPr lang="en-GB" smtClean="0"/>
              <a:pPr>
                <a:defRPr/>
              </a:pPr>
              <a:t>30</a:t>
            </a:fld>
            <a:endParaRPr lang="en-GB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F68DA45-2FA3-42E9-907E-2E6DB91E7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549" y="74898"/>
            <a:ext cx="5174901" cy="670820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E9794B2-F419-44CE-B422-69D8C338F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06"/>
    </mc:Choice>
    <mc:Fallback xmlns="">
      <p:transition spd="slow" advTm="163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E921E-96AC-48EB-A468-7F17A9B29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389218"/>
            <a:ext cx="7772400" cy="1470025"/>
          </a:xfrm>
        </p:spPr>
        <p:txBody>
          <a:bodyPr anchor="t"/>
          <a:lstStyle/>
          <a:p>
            <a:r>
              <a:rPr lang="en-US" dirty="0"/>
              <a:t>Multiplying Fractions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88189BA-4D49-4382-BB6E-6A56AACC9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7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7"/>
    </mc:Choice>
    <mc:Fallback xmlns="">
      <p:transition spd="slow" advTm="3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C46A0-0C2D-449D-B528-28F215212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EFB42C-6A15-4A9A-871B-37380EDB6A26}" type="slidenum">
              <a:rPr lang="en-GB" smtClean="0"/>
              <a:pPr>
                <a:defRPr/>
              </a:pPr>
              <a:t>32</a:t>
            </a:fld>
            <a:endParaRPr lang="en-GB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448324-53E5-4B65-A0F7-754486226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157" y="0"/>
            <a:ext cx="5253686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23E3BB-B758-4E92-B251-CF5C4A4CC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9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413"/>
    </mc:Choice>
    <mc:Fallback xmlns="">
      <p:transition spd="slow" advTm="239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E921E-96AC-48EB-A468-7F17A9B297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dirty="0"/>
              <a:t>Dividing Fractions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DB68330-857C-48D7-8161-C1C9B1B3B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2"/>
    </mc:Choice>
    <mc:Fallback xmlns="">
      <p:transition spd="slow" advTm="2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C46A0-0C2D-449D-B528-28F215212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EFB42C-6A15-4A9A-871B-37380EDB6A26}" type="slidenum">
              <a:rPr lang="en-GB" smtClean="0"/>
              <a:pPr>
                <a:defRPr/>
              </a:pPr>
              <a:t>34</a:t>
            </a:fld>
            <a:endParaRPr lang="en-GB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3943F54-AF70-49CD-A048-3A761626B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127" y="0"/>
            <a:ext cx="5255746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9FF4F1-B70E-4D81-8B34-D750F256B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3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538"/>
    </mc:Choice>
    <mc:Fallback xmlns="">
      <p:transition spd="slow" advTm="264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E921E-96AC-48EB-A468-7F17A9B297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dirty="0"/>
              <a:t>Decimal Fractions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9143E24-2964-4684-86F2-DE8CBA5FA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7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3"/>
    </mc:Choice>
    <mc:Fallback xmlns="">
      <p:transition spd="slow" advTm="14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C46A0-0C2D-449D-B528-28F215212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EFB42C-6A15-4A9A-871B-37380EDB6A26}" type="slidenum">
              <a:rPr lang="en-GB" smtClean="0"/>
              <a:pPr>
                <a:defRPr/>
              </a:pPr>
              <a:t>36</a:t>
            </a:fld>
            <a:endParaRPr lang="en-GB" dirty="0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FDD118-8FE5-46B2-8210-C89D4532D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36" y="774477"/>
            <a:ext cx="8621528" cy="530904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93198F-8396-4FE5-A54F-3A37E2822C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2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76"/>
    </mc:Choice>
    <mc:Fallback xmlns="">
      <p:transition spd="slow" advTm="79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C46A0-0C2D-449D-B528-28F215212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EFB42C-6A15-4A9A-871B-37380EDB6A26}" type="slidenum">
              <a:rPr lang="en-GB" smtClean="0"/>
              <a:pPr>
                <a:defRPr/>
              </a:pPr>
              <a:t>37</a:t>
            </a:fld>
            <a:endParaRPr lang="en-GB" dirty="0"/>
          </a:p>
        </p:txBody>
      </p:sp>
      <p:pic>
        <p:nvPicPr>
          <p:cNvPr id="4" name="Picture 3" descr="A picture containing people, person&#10;&#10;Description automatically generated">
            <a:extLst>
              <a:ext uri="{FF2B5EF4-FFF2-40B4-BE49-F238E27FC236}">
                <a16:creationId xmlns:a16="http://schemas.microsoft.com/office/drawing/2014/main" id="{E64492DE-022A-491D-8DF4-9B9309B21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02" y="1787821"/>
            <a:ext cx="8681596" cy="328235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7355D87-F3B2-4D1B-8A16-A1C6CBD287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0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22"/>
    </mc:Choice>
    <mc:Fallback xmlns="">
      <p:transition spd="slow" advTm="58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E921E-96AC-48EB-A468-7F17A9B297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dirty="0"/>
              <a:t>Adding Decimals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656BD7-446A-4BF4-992E-47E9D1124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7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8"/>
    </mc:Choice>
    <mc:Fallback xmlns="">
      <p:transition spd="slow" advTm="3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C46A0-0C2D-449D-B528-28F215212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EFB42C-6A15-4A9A-871B-37380EDB6A26}" type="slidenum">
              <a:rPr lang="en-GB" smtClean="0"/>
              <a:pPr>
                <a:defRPr/>
              </a:pPr>
              <a:t>39</a:t>
            </a:fld>
            <a:endParaRPr lang="en-GB" dirty="0"/>
          </a:p>
        </p:txBody>
      </p:sp>
      <p:pic>
        <p:nvPicPr>
          <p:cNvPr id="4" name="Picture 3" descr="A screenshot of text&#10;&#10;Description automatically generated">
            <a:extLst>
              <a:ext uri="{FF2B5EF4-FFF2-40B4-BE49-F238E27FC236}">
                <a16:creationId xmlns:a16="http://schemas.microsoft.com/office/drawing/2014/main" id="{85D77DC3-9830-40F9-9C34-86A9FA044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7D6C4EA-F9BB-4D4E-B6F9-5ECB9C1B5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9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84"/>
    </mc:Choice>
    <mc:Fallback xmlns="">
      <p:transition spd="slow" advTm="76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C46A0-0C2D-449D-B528-28F215212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EFB42C-6A15-4A9A-871B-37380EDB6A26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C19F98-0BDD-4FBC-B814-C20D30D3A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16" y="471698"/>
            <a:ext cx="7697037" cy="577881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46F3DCD-B42B-4D99-AB44-B3608EB43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1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02"/>
    </mc:Choice>
    <mc:Fallback xmlns="">
      <p:transition spd="slow" advTm="60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E921E-96AC-48EB-A468-7F17A9B297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dirty="0"/>
              <a:t>Subtracting Decimals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2729A1E-3951-47FD-B754-73778765E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7"/>
    </mc:Choice>
    <mc:Fallback xmlns="">
      <p:transition spd="slow" advTm="2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C46A0-0C2D-449D-B528-28F215212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EFB42C-6A15-4A9A-871B-37380EDB6A26}" type="slidenum">
              <a:rPr lang="en-GB" smtClean="0"/>
              <a:pPr>
                <a:defRPr/>
              </a:pPr>
              <a:t>41</a:t>
            </a:fld>
            <a:endParaRPr lang="en-GB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2BA05A-8074-447C-83FB-4798F5863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171" y="87593"/>
            <a:ext cx="5021657" cy="668281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FEFD588-B085-4028-9B68-EA0AC7237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747"/>
    </mc:Choice>
    <mc:Fallback xmlns="">
      <p:transition spd="slow" advTm="170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E921E-96AC-48EB-A468-7F17A9B297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dirty="0"/>
              <a:t>Multiplying Decimals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A9DBC5B-7284-4952-929C-FC325AB98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8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3"/>
    </mc:Choice>
    <mc:Fallback xmlns="">
      <p:transition spd="slow" advTm="2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C46A0-0C2D-449D-B528-28F215212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EFB42C-6A15-4A9A-871B-37380EDB6A26}" type="slidenum">
              <a:rPr lang="en-GB" smtClean="0"/>
              <a:pPr>
                <a:defRPr/>
              </a:pPr>
              <a:t>43</a:t>
            </a:fld>
            <a:endParaRPr lang="en-GB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3536D6F-3F8C-4D6D-B2A5-4CFBE65EE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974" y="502919"/>
            <a:ext cx="7221625" cy="577730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5CAAE32-694A-425E-8582-72C394B87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0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95"/>
    </mc:Choice>
    <mc:Fallback xmlns="">
      <p:transition spd="slow" advTm="69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E921E-96AC-48EB-A468-7F17A9B297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dirty="0"/>
              <a:t>Dividing Decimals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29C8B97-8510-4107-8BCA-F1FBF61E9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6"/>
    </mc:Choice>
    <mc:Fallback xmlns="">
      <p:transition spd="slow" advTm="2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C46A0-0C2D-449D-B528-28F215212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EFB42C-6A15-4A9A-871B-37380EDB6A26}" type="slidenum">
              <a:rPr lang="en-GB" smtClean="0"/>
              <a:pPr>
                <a:defRPr/>
              </a:pPr>
              <a:t>45</a:t>
            </a:fld>
            <a:endParaRPr lang="en-GB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AAE5055-243C-4C63-B4B7-A00653F81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38" y="1258928"/>
            <a:ext cx="8901723" cy="434014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3D9E3B-566F-4318-9468-466B89D52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6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46"/>
    </mc:Choice>
    <mc:Fallback xmlns="">
      <p:transition spd="slow" advTm="112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E921E-96AC-48EB-A468-7F17A9B297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dirty="0"/>
              <a:t>Changing Fractions to Decimals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86E610C-96F2-4ED8-A5BC-705DCB1A2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1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8"/>
    </mc:Choice>
    <mc:Fallback xmlns="">
      <p:transition spd="slow" advTm="4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73DF476-DAB8-424B-838D-4D361F6AE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50" y="126488"/>
            <a:ext cx="8541099" cy="636998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DA5B98-B445-4629-AEB2-8414A54A5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1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718"/>
    </mc:Choice>
    <mc:Fallback xmlns="">
      <p:transition spd="slow" advTm="189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C46A0-0C2D-449D-B528-28F215212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EFB42C-6A15-4A9A-871B-37380EDB6A26}" type="slidenum">
              <a:rPr lang="en-GB" smtClean="0"/>
              <a:pPr>
                <a:defRPr/>
              </a:pPr>
              <a:t>48</a:t>
            </a:fld>
            <a:endParaRPr lang="en-GB" dirty="0"/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2AB2E23-8060-48F2-AE10-C4FEAAC85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0C27A59-5590-4D66-81FB-A336E4CF7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9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83"/>
    </mc:Choice>
    <mc:Fallback xmlns="">
      <p:transition spd="slow" advTm="129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E921E-96AC-48EB-A468-7F17A9B29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62882"/>
            <a:ext cx="7772400" cy="1470025"/>
          </a:xfrm>
        </p:spPr>
        <p:txBody>
          <a:bodyPr anchor="t"/>
          <a:lstStyle/>
          <a:p>
            <a:r>
              <a:rPr lang="en-US" sz="2800" dirty="0"/>
              <a:t>Convert Decimal to a Fraction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A2DBBC-250F-479A-B4F7-28C606CA7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75" y="1496501"/>
            <a:ext cx="8848450" cy="43534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400C4BA-6544-44A5-9F9C-008B0AB5E7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5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20"/>
    </mc:Choice>
    <mc:Fallback xmlns="">
      <p:transition spd="slow" advTm="121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36F3-668C-4151-9747-051E5A849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Official VN Rounding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917F3-3D91-4F7D-B490-577237C8D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Round only at the end of the problem for the final answer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Follow the directions of each problem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(i.e.: Round to the tenths place, or Round to the nearest hundredths place)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Oral &amp; Parenteral Medications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Perform calculations to the hundredths place and round to the tenths place as needed. 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 Medications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Perform calculations to the tenths place and round to a whole number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Pediatric dosages: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 calculations and round to the hundredths place as applicable &amp; administer using a TB syringe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54322-F580-479D-A897-B00BA97FA3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 </a:t>
            </a:r>
            <a:fld id="{E234264E-8860-42A2-83C5-41782AA54ED9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076CF5-E542-4CA6-A23E-71475EA27DB2}"/>
              </a:ext>
            </a:extLst>
          </p:cNvPr>
          <p:cNvSpPr txBox="1"/>
          <p:nvPr/>
        </p:nvSpPr>
        <p:spPr>
          <a:xfrm>
            <a:off x="-101600" y="114002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Location: Blackboard VNSG 1327 shell &gt; Course Content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F8176E3-BBA0-4C9E-9C91-416DDDCC3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61"/>
    </mc:Choice>
    <mc:Fallback xmlns="">
      <p:transition spd="slow" advTm="140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E921E-96AC-48EB-A468-7F17A9B297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dirty="0"/>
              <a:t>Percentages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39BED07-6A53-4249-87EB-E3F604167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3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5"/>
    </mc:Choice>
    <mc:Fallback xmlns="">
      <p:transition spd="slow" advTm="2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C46A0-0C2D-449D-B528-28F215212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EFB42C-6A15-4A9A-871B-37380EDB6A26}" type="slidenum">
              <a:rPr lang="en-GB" smtClean="0"/>
              <a:pPr>
                <a:defRPr/>
              </a:pPr>
              <a:t>51</a:t>
            </a:fld>
            <a:endParaRPr lang="en-GB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668D37F-B16C-4AA8-BE60-1BBEB6E8B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22" y="469697"/>
            <a:ext cx="8610356" cy="59186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CE6018A-B154-47B3-BCCB-22DF84E42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3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78"/>
    </mc:Choice>
    <mc:Fallback xmlns="">
      <p:transition spd="slow" advTm="20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C46A0-0C2D-449D-B528-28F215212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EFB42C-6A15-4A9A-871B-37380EDB6A26}" type="slidenum">
              <a:rPr lang="en-GB" smtClean="0"/>
              <a:pPr>
                <a:defRPr/>
              </a:pPr>
              <a:t>52</a:t>
            </a:fld>
            <a:endParaRPr lang="en-GB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3763691-CC47-4B5B-822D-FE763BBB3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89" y="507442"/>
            <a:ext cx="7790821" cy="584311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286992-28B9-4092-AC94-3C4199ED8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8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67"/>
    </mc:Choice>
    <mc:Fallback xmlns="">
      <p:transition spd="slow" advTm="24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knife&#10;&#10;Description automatically generated">
            <a:extLst>
              <a:ext uri="{FF2B5EF4-FFF2-40B4-BE49-F238E27FC236}">
                <a16:creationId xmlns:a16="http://schemas.microsoft.com/office/drawing/2014/main" id="{ECAA8B5C-C840-445A-A657-E90DC0408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55" y="881743"/>
            <a:ext cx="7655690" cy="509451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9DF5419-0363-41DA-8D0F-96B4B4796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9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20"/>
    </mc:Choice>
    <mc:Fallback xmlns="">
      <p:transition spd="slow" advTm="89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3F49721-609F-452B-BDF5-B70A82EFE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874A7E4-C21C-4274-B196-4B0FCC01F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2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45"/>
    </mc:Choice>
    <mc:Fallback xmlns="">
      <p:transition spd="slow" advTm="55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C46A0-0C2D-449D-B528-28F215212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EFB42C-6A15-4A9A-871B-37380EDB6A26}" type="slidenum">
              <a:rPr lang="en-GB" smtClean="0"/>
              <a:pPr>
                <a:defRPr/>
              </a:pPr>
              <a:t>55</a:t>
            </a:fld>
            <a:endParaRPr lang="en-GB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D017092-AF6D-44AF-9D9B-26507D3DE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58" y="287514"/>
            <a:ext cx="7516167" cy="631013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9A153BC-9C8B-46A6-A180-4A07CC181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48"/>
    </mc:Choice>
    <mc:Fallback xmlns="">
      <p:transition spd="slow" advTm="90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E921E-96AC-48EB-A468-7F17A9B297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dirty="0"/>
              <a:t>Ratios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552511B-F71B-4FD1-9BDF-B1E11C108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2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0"/>
    </mc:Choice>
    <mc:Fallback xmlns="">
      <p:transition spd="slow" advTm="4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6DE55B9-960D-4DC3-BA17-598A52B9F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63" y="914399"/>
            <a:ext cx="8622674" cy="412987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9934D5-BFE3-4661-ADE5-8B634783BC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8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60"/>
    </mc:Choice>
    <mc:Fallback xmlns="">
      <p:transition spd="slow" advTm="3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2A3CBB1-3C94-4085-A0CF-6314F039B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1462087"/>
            <a:ext cx="8439150" cy="39338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ED06422-1D66-426A-B68D-21703B3B2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6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31"/>
    </mc:Choice>
    <mc:Fallback xmlns="">
      <p:transition spd="slow" advTm="99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941A144-D78A-423B-9D89-9ECBB0EC3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828675"/>
            <a:ext cx="6934200" cy="52006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E856BA7-DFDD-4030-83D2-4F294F290F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9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43"/>
    </mc:Choice>
    <mc:Fallback xmlns="">
      <p:transition spd="slow" advTm="72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36F3-668C-4151-9747-051E5A849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Rounding Rules: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917F3-3D91-4F7D-B490-577237C8D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Round to the tenths place - If the number in hundredths place is 5 or greater, increase the number to the left (tenths place) by 1. 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i.e.:  (7.4</a:t>
            </a:r>
            <a:r>
              <a:rPr lang="en-US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7.</a:t>
            </a:r>
            <a:r>
              <a:rPr lang="en-US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or (1.96=2)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Round to the hundredths place – If the number in the thousandths place is 5 or greater, increase the number to the left (hundredths place) by 1. 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i.e.:  (3.23</a:t>
            </a:r>
            <a:r>
              <a:rPr lang="en-US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3.2</a:t>
            </a:r>
            <a:r>
              <a:rPr lang="en-US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directions say "round to the tenths place" then the answer should have a number in the tenths place.  </a:t>
            </a:r>
          </a:p>
          <a:p>
            <a:pPr marR="0"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i.e.:  (5.73 = 5.</a:t>
            </a:r>
            <a:r>
              <a:rPr lang="en-US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   or     (3.38 = 3.</a:t>
            </a:r>
            <a:r>
              <a:rPr lang="en-US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    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directions say ‘round to the hundreds place” then the answer must have a number in the tenths and hundreds place.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i.e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(1.637 = 1.</a:t>
            </a:r>
            <a:r>
              <a:rPr lang="en-US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64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or    ( 2.249 = 2.</a:t>
            </a:r>
            <a:r>
              <a:rPr lang="en-US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54322-F580-479D-A897-B00BA97FA3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 </a:t>
            </a:r>
            <a:fld id="{E234264E-8860-42A2-83C5-41782AA54ED9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BBE8E8B-9F13-4512-B8BF-DBB238921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7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35"/>
    </mc:Choice>
    <mc:Fallback xmlns="">
      <p:transition spd="slow" advTm="132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E921E-96AC-48EB-A468-7F17A9B297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dirty="0"/>
              <a:t>Proportions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C17C288-3D3F-423C-8E13-1B51288C8E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7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5"/>
    </mc:Choice>
    <mc:Fallback xmlns="">
      <p:transition spd="slow" advTm="4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A7AFC9-E1F9-4C59-BF73-14FBB4759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828675"/>
            <a:ext cx="6934200" cy="52006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D2D87B-ECD3-478E-99C3-1BA267D0A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8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83"/>
    </mc:Choice>
    <mc:Fallback xmlns="">
      <p:transition spd="slow" advTm="83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68A0BD5-57EE-47C8-BFA8-75C73D364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0" y="904778"/>
            <a:ext cx="8967039" cy="504844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E4A1E15-5D64-495E-8753-2008F8242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7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91"/>
    </mc:Choice>
    <mc:Fallback xmlns="">
      <p:transition spd="slow" advTm="98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D1D80-EB1D-4EC1-92E2-FA30EDC81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Quick Review of Fractions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1BDF2-E5B6-482E-8C6F-202BFA582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12" y="1641475"/>
            <a:ext cx="8811287" cy="44545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https://www.youtube.com/watch?v=dG2WSstQyUE</a:t>
            </a:r>
            <a:endParaRPr lang="en-US" dirty="0">
              <a:solidFill>
                <a:srgbClr val="FF0000"/>
              </a:solidFill>
              <a:latin typeface="Roboto"/>
            </a:endParaRPr>
          </a:p>
          <a:p>
            <a:r>
              <a:rPr lang="en-US" dirty="0">
                <a:solidFill>
                  <a:srgbClr val="222222"/>
                </a:solidFill>
                <a:latin typeface="Roboto"/>
              </a:rPr>
              <a:t>There are two small errors in video:</a:t>
            </a:r>
          </a:p>
          <a:p>
            <a:pPr lvl="1"/>
            <a:r>
              <a:rPr lang="en-US" dirty="0">
                <a:solidFill>
                  <a:srgbClr val="222222"/>
                </a:solidFill>
                <a:latin typeface="Roboto"/>
              </a:rPr>
              <a:t>Problem # 2</a:t>
            </a:r>
          </a:p>
          <a:p>
            <a:pPr lvl="2"/>
            <a:r>
              <a:rPr lang="en-US" dirty="0">
                <a:solidFill>
                  <a:srgbClr val="222222"/>
                </a:solidFill>
                <a:latin typeface="Roboto"/>
              </a:rPr>
              <a:t>At 1:52 the answer should be 3 1/3 not 3 1/2</a:t>
            </a:r>
          </a:p>
          <a:p>
            <a:pPr lvl="1"/>
            <a:r>
              <a:rPr lang="en-US" dirty="0">
                <a:solidFill>
                  <a:srgbClr val="222222"/>
                </a:solidFill>
                <a:latin typeface="Roboto"/>
              </a:rPr>
              <a:t>Problem # 7</a:t>
            </a:r>
          </a:p>
          <a:p>
            <a:pPr lvl="2"/>
            <a:r>
              <a:rPr lang="en-US" dirty="0">
                <a:solidFill>
                  <a:srgbClr val="222222"/>
                </a:solidFill>
                <a:latin typeface="Roboto"/>
              </a:rPr>
              <a:t>At 13:23 the answer should be 7/3 not 7/2</a:t>
            </a:r>
          </a:p>
          <a:p>
            <a:r>
              <a:rPr lang="en-US" dirty="0">
                <a:solidFill>
                  <a:srgbClr val="222222"/>
                </a:solidFill>
                <a:latin typeface="Roboto"/>
              </a:rPr>
              <a:t>The oral explanations are correct but he makes errors when writing the answers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18A5E-2CA9-4B8D-889A-380EBD8E1B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 </a:t>
            </a:r>
            <a:fld id="{E234264E-8860-42A2-83C5-41782AA54ED9}" type="slidenum">
              <a:rPr lang="en-GB" smtClean="0"/>
              <a:pPr>
                <a:defRPr/>
              </a:pPr>
              <a:t>63</a:t>
            </a:fld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9B3BC52-9254-460F-84DC-C9565E850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8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86"/>
    </mc:Choice>
    <mc:Fallback xmlns="">
      <p:transition spd="slow" advTm="75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D1D80-EB1D-4EC1-92E2-FA30EDC81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788" y="639762"/>
            <a:ext cx="8086412" cy="1219200"/>
          </a:xfrm>
        </p:spPr>
        <p:txBody>
          <a:bodyPr/>
          <a:lstStyle/>
          <a:p>
            <a:pPr algn="l"/>
            <a:r>
              <a:rPr lang="en-US" altLang="en-US" dirty="0"/>
              <a:t>How to Add and Subtract Fractions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1BDF2-E5B6-482E-8C6F-202BFA582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12" y="2009775"/>
            <a:ext cx="8811287" cy="7556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https://www.youtube.com/watch?v=J8x0EkWHhUU</a:t>
            </a:r>
            <a:endParaRPr lang="en-US" dirty="0">
              <a:solidFill>
                <a:srgbClr val="FF0000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18A5E-2CA9-4B8D-889A-380EBD8E1B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 </a:t>
            </a:r>
            <a:fld id="{E234264E-8860-42A2-83C5-41782AA54ED9}" type="slidenum">
              <a:rPr lang="en-GB" smtClean="0"/>
              <a:pPr>
                <a:defRPr/>
              </a:pPr>
              <a:t>64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D967F28-EFB7-4ABD-8E5A-18435F7B337E}"/>
              </a:ext>
            </a:extLst>
          </p:cNvPr>
          <p:cNvSpPr txBox="1">
            <a:spLocks/>
          </p:cNvSpPr>
          <p:nvPr/>
        </p:nvSpPr>
        <p:spPr bwMode="auto">
          <a:xfrm>
            <a:off x="371788" y="2819400"/>
            <a:ext cx="836022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2"/>
                </a:solidFill>
                <a:latin typeface="ArialMT" pitchFamily="34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2"/>
                </a:solidFill>
                <a:latin typeface="ArialMT" pitchFamily="34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2"/>
                </a:solidFill>
                <a:latin typeface="ArialMT" pitchFamily="34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2"/>
                </a:solidFill>
                <a:latin typeface="ArialMT" pitchFamily="34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rialMT" pitchFamily="34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rialMT" pitchFamily="34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rialMT" pitchFamily="34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rialMT" pitchFamily="34" charset="0"/>
                <a:ea typeface="ＭＳ Ｐゴシック" charset="-128"/>
              </a:defRPr>
            </a:lvl9pPr>
          </a:lstStyle>
          <a:p>
            <a:pPr algn="l"/>
            <a:r>
              <a:rPr lang="en-US" altLang="en-US" kern="0" dirty="0"/>
              <a:t>Fractions, Decimals, and Percentages</a:t>
            </a:r>
            <a:endParaRPr lang="en-US" kern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DEFADE-853F-4105-91F2-A76E73E5C0FD}"/>
              </a:ext>
            </a:extLst>
          </p:cNvPr>
          <p:cNvSpPr txBox="1">
            <a:spLocks/>
          </p:cNvSpPr>
          <p:nvPr/>
        </p:nvSpPr>
        <p:spPr bwMode="auto">
          <a:xfrm>
            <a:off x="231112" y="4083049"/>
            <a:ext cx="88112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Wingdings 2" pitchFamily="18" charset="2"/>
              <a:buChar char=""/>
              <a:defRPr sz="28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Wingdings" pitchFamily="2" charset="2"/>
              <a:buChar char="Ø"/>
              <a:defRPr sz="2400">
                <a:solidFill>
                  <a:schemeClr val="bg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Char char="•"/>
              <a:defRPr sz="2000">
                <a:solidFill>
                  <a:schemeClr val="bg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Wingdings 3" pitchFamily="18" charset="2"/>
              <a:buChar char=""/>
              <a:defRPr>
                <a:solidFill>
                  <a:schemeClr val="bg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Times New Roman" pitchFamily="18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Times New Roman" pitchFamily="18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Times New Roman" pitchFamily="18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Times New Roman" pitchFamily="18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Times New Roman" pitchFamily="18" charset="0"/>
              <a:buChar char="–"/>
              <a:defRPr sz="16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https://www.youtube.com/watch?v=rqlPKSvQ-YU</a:t>
            </a:r>
            <a:endParaRPr lang="en-US" kern="0" dirty="0">
              <a:solidFill>
                <a:srgbClr val="FF0000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kern="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48F3AE1-EBF4-4508-A946-A4AEB61A0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63"/>
    </mc:Choice>
    <mc:Fallback xmlns="">
      <p:transition spd="slow" advTm="3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D1D80-EB1D-4EC1-92E2-FA30EDC81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67622"/>
            <a:ext cx="7772400" cy="1219200"/>
          </a:xfrm>
        </p:spPr>
        <p:txBody>
          <a:bodyPr/>
          <a:lstStyle/>
          <a:p>
            <a:r>
              <a:rPr lang="en-US" altLang="en-US" dirty="0"/>
              <a:t>How to Add and Subtract</a:t>
            </a:r>
            <a:br>
              <a:rPr lang="en-US" altLang="en-US" dirty="0"/>
            </a:br>
            <a:r>
              <a:rPr lang="en-US" altLang="en-US" dirty="0"/>
              <a:t> Mixed Numbers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1BDF2-E5B6-482E-8C6F-202BFA582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12" y="2150347"/>
            <a:ext cx="8811287" cy="394565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https://www.youtube.com/watch?v=_BPY1lM</a:t>
            </a:r>
            <a:r>
              <a:rPr lang="en-US" dirty="0">
                <a:solidFill>
                  <a:srgbClr val="FF4568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O5r0</a:t>
            </a:r>
            <a:endParaRPr lang="en-US" dirty="0">
              <a:solidFill>
                <a:srgbClr val="FF0000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222222"/>
              </a:solidFill>
              <a:latin typeface="Roboto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18A5E-2CA9-4B8D-889A-380EBD8E1B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 </a:t>
            </a:r>
            <a:fld id="{E234264E-8860-42A2-83C5-41782AA54ED9}" type="slidenum">
              <a:rPr lang="en-GB" smtClean="0"/>
              <a:pPr>
                <a:defRPr/>
              </a:pPr>
              <a:t>65</a:t>
            </a:fld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C12818D-6BD7-449B-8925-AEE33C2E5C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0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6"/>
    </mc:Choice>
    <mc:Fallback xmlns="">
      <p:transition spd="slow" advTm="9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D1D80-EB1D-4EC1-92E2-FA30EDC81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Quick Review of Percentages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1BDF2-E5B6-482E-8C6F-202BFA582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12" y="1641475"/>
            <a:ext cx="8811287" cy="44545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https://www.youtube.com/watch?v=tfZKwMdTt2w</a:t>
            </a:r>
            <a:endParaRPr lang="en-US" dirty="0">
              <a:solidFill>
                <a:srgbClr val="FF0000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18A5E-2CA9-4B8D-889A-380EBD8E1B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 </a:t>
            </a:r>
            <a:fld id="{E234264E-8860-42A2-83C5-41782AA54ED9}" type="slidenum">
              <a:rPr lang="en-GB" smtClean="0"/>
              <a:pPr>
                <a:defRPr/>
              </a:pPr>
              <a:t>66</a:t>
            </a:fld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82FFDDD-A54E-4A69-8C2D-24C003EBB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6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5"/>
    </mc:Choice>
    <mc:Fallback xmlns="">
      <p:transition spd="slow" advTm="5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D1D80-EB1D-4EC1-92E2-FA30EDC81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Additional Math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1BDF2-E5B6-482E-8C6F-202BFA582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12" y="1641475"/>
            <a:ext cx="8811287" cy="44545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0000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https://www.khanacademy.org/</a:t>
            </a:r>
            <a:endParaRPr lang="en-US" dirty="0"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/>
              <a:t>STC Centers for Learning Excellence</a:t>
            </a:r>
          </a:p>
          <a:p>
            <a:pPr lvl="1"/>
            <a:r>
              <a:rPr lang="en-US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https://www.southtexascollege.edu/cle/</a:t>
            </a:r>
            <a:endParaRPr lang="en-US" dirty="0">
              <a:latin typeface="Roboto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18A5E-2CA9-4B8D-889A-380EBD8E1B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 </a:t>
            </a:r>
            <a:fld id="{E234264E-8860-42A2-83C5-41782AA54ED9}" type="slidenum">
              <a:rPr lang="en-GB" smtClean="0"/>
              <a:pPr>
                <a:defRPr/>
              </a:pPr>
              <a:t>67</a:t>
            </a:fld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9284C62-64A9-4DD3-BE23-CFA62938F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0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52"/>
    </mc:Choice>
    <mc:Fallback xmlns="">
      <p:transition spd="slow" advTm="78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36F3-668C-4151-9747-051E5A849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Miscellaneous Rules: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917F3-3D91-4F7D-B490-577237C8D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41475"/>
            <a:ext cx="8356600" cy="4879905"/>
          </a:xfrm>
        </p:spPr>
        <p:txBody>
          <a:bodyPr>
            <a:normAutofit fontScale="77500" lnSpcReduction="20000"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Unscored Tablets – answers must be written as whole numbers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Scored Tablets - answers may be written as:</a:t>
            </a:r>
          </a:p>
          <a:p>
            <a:pPr marR="0"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whole numbers -  i.e.:  (2)</a:t>
            </a:r>
          </a:p>
          <a:p>
            <a:pPr marR="0"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half -  i.e.:  (½)  or  (0.5) </a:t>
            </a:r>
          </a:p>
          <a:p>
            <a:pPr marR="0"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 a mixture  -  i.e.:  (3 ½)  or  (3.5)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 medications: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Round to a whole number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Gravity  - answers are written in whole numbers [drops]    i.e.:  (30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gtt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/minute)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Gravity problems, rounding may be either rounded up or down.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(i.e.:  12.49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gtt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/min = 12 or 13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gtt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/min -  both are acceptable answers)</a:t>
            </a:r>
          </a:p>
          <a:p>
            <a:pPr marR="0"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Pump  -   answers are written in whole numbers i.e.:  (200 ml/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  or   (50 ml/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R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Reference: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Gray Morris, D. (2018). 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Calculate with Confidence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7</a:t>
            </a:r>
            <a:r>
              <a:rPr lang="en-US" sz="2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Ed. Elsevier Mosby, St. Louis, Missouri.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54322-F580-479D-A897-B00BA97FA3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 </a:t>
            </a:r>
            <a:fld id="{E234264E-8860-42A2-83C5-41782AA54ED9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ABD68B-BB91-4539-B98F-4D297FB1F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3750" y="1972057"/>
            <a:ext cx="1562518" cy="117188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A1EDC2C-791D-4D12-B430-2207B633A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4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083"/>
    </mc:Choice>
    <mc:Fallback xmlns="">
      <p:transition spd="slow" advTm="236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36F3-668C-4151-9747-051E5A849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 Check on Fractions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917F3-3D91-4F7D-B490-577237C8D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/>
              <a:t>Watch the YouTube video listed on the next slide for a quick review of working with fractions.</a:t>
            </a:r>
          </a:p>
          <a:p>
            <a:pPr marL="0" indent="0">
              <a:buNone/>
            </a:pPr>
            <a:r>
              <a:rPr lang="en-US" altLang="en-US" dirty="0"/>
              <a:t>If you feel comfortable with the material then you can skip ahead to the section on decimals beginning with Slide 45.</a:t>
            </a:r>
          </a:p>
          <a:p>
            <a:pPr marL="0" indent="0">
              <a:buNone/>
            </a:pPr>
            <a:r>
              <a:rPr lang="en-US" altLang="en-US" dirty="0"/>
              <a:t>If you feel rusty and need a refresher then just continue on from here.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54322-F580-479D-A897-B00BA97FA3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 </a:t>
            </a:r>
            <a:fld id="{E234264E-8860-42A2-83C5-41782AA54ED9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0534D0-9041-40EB-A6F7-6676955C29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8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75"/>
    </mc:Choice>
    <mc:Fallback xmlns="">
      <p:transition spd="slow" advTm="116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D1D80-EB1D-4EC1-92E2-FA30EDC81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Quick Review of Fractions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1BDF2-E5B6-482E-8C6F-202BFA582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12" y="1641475"/>
            <a:ext cx="8811287" cy="44545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https://www.youtube.com/watch?v=dG2WSstQyUE</a:t>
            </a:r>
            <a:endParaRPr lang="en-US" dirty="0">
              <a:solidFill>
                <a:srgbClr val="FF0000"/>
              </a:solidFill>
              <a:latin typeface="Roboto"/>
            </a:endParaRPr>
          </a:p>
          <a:p>
            <a:r>
              <a:rPr lang="en-US" dirty="0">
                <a:solidFill>
                  <a:srgbClr val="222222"/>
                </a:solidFill>
                <a:latin typeface="Roboto"/>
              </a:rPr>
              <a:t>There are two small errors in video:</a:t>
            </a:r>
          </a:p>
          <a:p>
            <a:pPr lvl="1"/>
            <a:r>
              <a:rPr lang="en-US" dirty="0">
                <a:solidFill>
                  <a:srgbClr val="222222"/>
                </a:solidFill>
                <a:latin typeface="Roboto"/>
              </a:rPr>
              <a:t>Problem # 2</a:t>
            </a:r>
          </a:p>
          <a:p>
            <a:pPr lvl="2"/>
            <a:r>
              <a:rPr lang="en-US" dirty="0">
                <a:solidFill>
                  <a:srgbClr val="222222"/>
                </a:solidFill>
                <a:latin typeface="Roboto"/>
              </a:rPr>
              <a:t>At 1:52 the answer should be 3 1/3 not 3 1/2</a:t>
            </a:r>
          </a:p>
          <a:p>
            <a:pPr lvl="1"/>
            <a:r>
              <a:rPr lang="en-US" dirty="0">
                <a:solidFill>
                  <a:srgbClr val="222222"/>
                </a:solidFill>
                <a:latin typeface="Roboto"/>
              </a:rPr>
              <a:t>Problem # 7</a:t>
            </a:r>
          </a:p>
          <a:p>
            <a:pPr lvl="2"/>
            <a:r>
              <a:rPr lang="en-US" dirty="0">
                <a:solidFill>
                  <a:srgbClr val="222222"/>
                </a:solidFill>
                <a:latin typeface="Roboto"/>
              </a:rPr>
              <a:t>At 13:23 the answer should be 7/3 not 7/2</a:t>
            </a:r>
          </a:p>
          <a:p>
            <a:r>
              <a:rPr lang="en-US" dirty="0">
                <a:solidFill>
                  <a:srgbClr val="222222"/>
                </a:solidFill>
                <a:latin typeface="Roboto"/>
              </a:rPr>
              <a:t>The oral explanations are correct but he makes errors when writing the answers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18A5E-2CA9-4B8D-889A-380EBD8E1B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 </a:t>
            </a:r>
            <a:fld id="{E234264E-8860-42A2-83C5-41782AA54ED9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D01F162-3375-40F4-B7FD-B5145DB51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47"/>
    </mc:Choice>
    <mc:Fallback xmlns="">
      <p:transition spd="slow" advTm="104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Blue Diagonal">
  <a:themeElements>
    <a:clrScheme name="2_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2_Blue Diagonal">
      <a:majorFont>
        <a:latin typeface="ArialMT"/>
        <a:ea typeface="ＭＳ Ｐゴシック"/>
        <a:cs typeface=""/>
      </a:majorFont>
      <a:minorFont>
        <a:latin typeface="Arial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plate" id="{05B35852-82C8-4380-BE3E-72E8A36B344E}" vid="{44BCCB53-EE29-414A-8F6C-89C65B68B0C1}"/>
    </a:ext>
  </a:extLst>
</a:theme>
</file>

<file path=ppt/theme/theme2.xml><?xml version="1.0" encoding="utf-8"?>
<a:theme xmlns:a="http://schemas.openxmlformats.org/drawingml/2006/main" name="3_Blue Diagonal">
  <a:themeElements>
    <a:clrScheme name="3_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3_Blue Diagona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plate" id="{05B35852-82C8-4380-BE3E-72E8A36B344E}" vid="{E7008CAA-0110-4942-A27F-B887E31738AC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17281</TotalTime>
  <Words>1263</Words>
  <Application>Microsoft Office PowerPoint</Application>
  <PresentationFormat>On-screen Show (4:3)</PresentationFormat>
  <Paragraphs>173</Paragraphs>
  <Slides>67</Slides>
  <Notes>12</Notes>
  <HiddenSlides>0</HiddenSlides>
  <MMClips>67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7" baseType="lpstr">
      <vt:lpstr>Arial</vt:lpstr>
      <vt:lpstr>ArialMT</vt:lpstr>
      <vt:lpstr>Calibri</vt:lpstr>
      <vt:lpstr>Roboto</vt:lpstr>
      <vt:lpstr>Times New Roman</vt:lpstr>
      <vt:lpstr>Wingdings</vt:lpstr>
      <vt:lpstr>Wingdings 2</vt:lpstr>
      <vt:lpstr>Wingdings 3</vt:lpstr>
      <vt:lpstr>2_Blue Diagonal</vt:lpstr>
      <vt:lpstr>3_Blue Diagonal</vt:lpstr>
      <vt:lpstr>VNSG 1227</vt:lpstr>
      <vt:lpstr>PowerPoint Presentation</vt:lpstr>
      <vt:lpstr>Mathematics Skills</vt:lpstr>
      <vt:lpstr>PowerPoint Presentation</vt:lpstr>
      <vt:lpstr>Official VN Rounding Policy</vt:lpstr>
      <vt:lpstr>Rounding Rules:</vt:lpstr>
      <vt:lpstr>Miscellaneous Rules:</vt:lpstr>
      <vt:lpstr>Skills Check on Fractions</vt:lpstr>
      <vt:lpstr>Quick Review of Fractions</vt:lpstr>
      <vt:lpstr>Working with Fractions</vt:lpstr>
      <vt:lpstr>PowerPoint Presentation</vt:lpstr>
      <vt:lpstr>Changing Improper Fraction  to  Mixed or Whole Number</vt:lpstr>
      <vt:lpstr>PowerPoint Presentation</vt:lpstr>
      <vt:lpstr>PowerPoint Presentation</vt:lpstr>
      <vt:lpstr>Changing Mixed Number  to  Improper Fraction</vt:lpstr>
      <vt:lpstr>PowerPoint Presentation</vt:lpstr>
      <vt:lpstr>Reducing Fractions</vt:lpstr>
      <vt:lpstr>PowerPoint Presentation</vt:lpstr>
      <vt:lpstr>Which Fraction is Larger</vt:lpstr>
      <vt:lpstr>PowerPoint Presentation</vt:lpstr>
      <vt:lpstr>PowerPoint Presentation</vt:lpstr>
      <vt:lpstr>Which Fraction is Larger  https://www.youtube.com/watch?v=KNdUJQ_qd4U https://www.youtube.com/watch?v=lQHdX74XjGg</vt:lpstr>
      <vt:lpstr>Adding Fractions</vt:lpstr>
      <vt:lpstr>PowerPoint Presentation</vt:lpstr>
      <vt:lpstr>Adding and Subtracting Mixed Numbers</vt:lpstr>
      <vt:lpstr>PowerPoint Presentation</vt:lpstr>
      <vt:lpstr>PowerPoint Presentation</vt:lpstr>
      <vt:lpstr>Subtracting Fractions</vt:lpstr>
      <vt:lpstr>Subtract Fractions with Unlike Denominators</vt:lpstr>
      <vt:lpstr>PowerPoint Presentation</vt:lpstr>
      <vt:lpstr>Multiplying Fractions</vt:lpstr>
      <vt:lpstr>PowerPoint Presentation</vt:lpstr>
      <vt:lpstr>Dividing Fractions</vt:lpstr>
      <vt:lpstr>PowerPoint Presentation</vt:lpstr>
      <vt:lpstr>Decimal Fractions</vt:lpstr>
      <vt:lpstr>PowerPoint Presentation</vt:lpstr>
      <vt:lpstr>PowerPoint Presentation</vt:lpstr>
      <vt:lpstr>Adding Decimals</vt:lpstr>
      <vt:lpstr>PowerPoint Presentation</vt:lpstr>
      <vt:lpstr>Subtracting Decimals</vt:lpstr>
      <vt:lpstr>PowerPoint Presentation</vt:lpstr>
      <vt:lpstr>Multiplying Decimals</vt:lpstr>
      <vt:lpstr>PowerPoint Presentation</vt:lpstr>
      <vt:lpstr>Dividing Decimals</vt:lpstr>
      <vt:lpstr>PowerPoint Presentation</vt:lpstr>
      <vt:lpstr>Changing Fractions to Decimals</vt:lpstr>
      <vt:lpstr>PowerPoint Presentation</vt:lpstr>
      <vt:lpstr>PowerPoint Presentation</vt:lpstr>
      <vt:lpstr>Convert Decimal to a Fraction</vt:lpstr>
      <vt:lpstr>Percentages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Ratios</vt:lpstr>
      <vt:lpstr>PowerPoint Presentation</vt:lpstr>
      <vt:lpstr>PowerPoint Presentation</vt:lpstr>
      <vt:lpstr>PowerPoint Presentation</vt:lpstr>
      <vt:lpstr>Proportions</vt:lpstr>
      <vt:lpstr>PowerPoint Presentation</vt:lpstr>
      <vt:lpstr>PowerPoint Presentation</vt:lpstr>
      <vt:lpstr>Quick Review of Fractions</vt:lpstr>
      <vt:lpstr>How to Add and Subtract Fractions</vt:lpstr>
      <vt:lpstr>How to Add and Subtract  Mixed Numbers</vt:lpstr>
      <vt:lpstr>Quick Review of Percentages</vt:lpstr>
      <vt:lpstr>Additional Math Resources</vt:lpstr>
    </vt:vector>
  </TitlesOfParts>
  <Company>REED Elsevier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 Body Systems</dc:title>
  <dc:creator>Linda Honeycutt</dc:creator>
  <cp:lastModifiedBy>Bernard Scott</cp:lastModifiedBy>
  <cp:revision>840</cp:revision>
  <dcterms:created xsi:type="dcterms:W3CDTF">2005-01-16T17:28:53Z</dcterms:created>
  <dcterms:modified xsi:type="dcterms:W3CDTF">2022-07-28T14:44:07Z</dcterms:modified>
</cp:coreProperties>
</file>