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57" r:id="rId4"/>
    <p:sldId id="258" r:id="rId5"/>
    <p:sldId id="259" r:id="rId6"/>
    <p:sldId id="262" r:id="rId7"/>
    <p:sldId id="260" r:id="rId8"/>
    <p:sldId id="261" r:id="rId9"/>
    <p:sldId id="285" r:id="rId10"/>
    <p:sldId id="275" r:id="rId11"/>
    <p:sldId id="276" r:id="rId12"/>
    <p:sldId id="277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8" r:id="rId25"/>
    <p:sldId id="279" r:id="rId26"/>
    <p:sldId id="280" r:id="rId27"/>
    <p:sldId id="281" r:id="rId28"/>
    <p:sldId id="282" r:id="rId29"/>
    <p:sldId id="283" r:id="rId30"/>
    <p:sldId id="284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0" autoAdjust="0"/>
    <p:restoredTop sz="94660"/>
  </p:normalViewPr>
  <p:slideViewPr>
    <p:cSldViewPr snapToGrid="0">
      <p:cViewPr varScale="1">
        <p:scale>
          <a:sx n="96" d="100"/>
          <a:sy n="96" d="100"/>
        </p:scale>
        <p:origin x="96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6A1FA-6B7E-4E39-955B-DF0F259557F9}" type="datetimeFigureOut">
              <a:rPr lang="en-US" smtClean="0"/>
              <a:t>1/18/2017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B8AC1-427E-4D06-8F33-2D13273A2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320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6A1FA-6B7E-4E39-955B-DF0F259557F9}" type="datetimeFigureOut">
              <a:rPr lang="en-US" smtClean="0"/>
              <a:t>1/18/2017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B8AC1-427E-4D06-8F33-2D13273A2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703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6A1FA-6B7E-4E39-955B-DF0F259557F9}" type="datetimeFigureOut">
              <a:rPr lang="en-US" smtClean="0"/>
              <a:t>1/18/2017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B8AC1-427E-4D06-8F33-2D13273A2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38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6A1FA-6B7E-4E39-955B-DF0F259557F9}" type="datetimeFigureOut">
              <a:rPr lang="en-US" smtClean="0"/>
              <a:t>1/18/2017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B8AC1-427E-4D06-8F33-2D13273A2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922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6A1FA-6B7E-4E39-955B-DF0F259557F9}" type="datetimeFigureOut">
              <a:rPr lang="en-US" smtClean="0"/>
              <a:t>1/18/2017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B8AC1-427E-4D06-8F33-2D13273A2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712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6A1FA-6B7E-4E39-955B-DF0F259557F9}" type="datetimeFigureOut">
              <a:rPr lang="en-US" smtClean="0"/>
              <a:t>1/18/2017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B8AC1-427E-4D06-8F33-2D13273A2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156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6A1FA-6B7E-4E39-955B-DF0F259557F9}" type="datetimeFigureOut">
              <a:rPr lang="en-US" smtClean="0"/>
              <a:t>1/18/2017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B8AC1-427E-4D06-8F33-2D13273A2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395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6A1FA-6B7E-4E39-955B-DF0F259557F9}" type="datetimeFigureOut">
              <a:rPr lang="en-US" smtClean="0"/>
              <a:t>1/18/2017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B8AC1-427E-4D06-8F33-2D13273A2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418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6A1FA-6B7E-4E39-955B-DF0F259557F9}" type="datetimeFigureOut">
              <a:rPr lang="en-US" smtClean="0"/>
              <a:t>1/18/2017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B8AC1-427E-4D06-8F33-2D13273A2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559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6A1FA-6B7E-4E39-955B-DF0F259557F9}" type="datetimeFigureOut">
              <a:rPr lang="en-US" smtClean="0"/>
              <a:t>1/18/2017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B8AC1-427E-4D06-8F33-2D13273A2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48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6A1FA-6B7E-4E39-955B-DF0F259557F9}" type="datetimeFigureOut">
              <a:rPr lang="en-US" smtClean="0"/>
              <a:t>1/18/2017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B8AC1-427E-4D06-8F33-2D13273A2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103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C6A1FA-6B7E-4E39-955B-DF0F259557F9}" type="datetimeFigureOut">
              <a:rPr lang="en-US" smtClean="0"/>
              <a:t>1/18/2017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AB8AC1-427E-4D06-8F33-2D13273A2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333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207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0034" y="2989056"/>
            <a:ext cx="5774635" cy="1325563"/>
          </a:xfrm>
        </p:spPr>
        <p:txBody>
          <a:bodyPr>
            <a:normAutofit/>
          </a:bodyPr>
          <a:lstStyle/>
          <a:p>
            <a:r>
              <a:rPr lang="en-US" sz="7200" b="1" dirty="0" smtClean="0"/>
              <a:t>Neoclassicism</a:t>
            </a:r>
            <a:endParaRPr lang="en-US" sz="7200" b="1" dirty="0"/>
          </a:p>
        </p:txBody>
      </p:sp>
    </p:spTree>
    <p:extLst>
      <p:ext uri="{BB962C8B-B14F-4D97-AF65-F5344CB8AC3E}">
        <p14:creationId xmlns:p14="http://schemas.microsoft.com/office/powerpoint/2010/main" val="3121610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www.bc.edu/bc_org/avp/cas/his/CoreArt/art/resourcesb/dav_oath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26" y="86276"/>
            <a:ext cx="6478173" cy="4904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957391" y="347870"/>
            <a:ext cx="47111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Jacques Louis David</a:t>
            </a:r>
          </a:p>
          <a:p>
            <a:r>
              <a:rPr lang="en-US" dirty="0" smtClean="0"/>
              <a:t>Oath of the </a:t>
            </a:r>
            <a:r>
              <a:rPr lang="en-US" dirty="0" err="1" smtClean="0"/>
              <a:t>Horatii</a:t>
            </a:r>
            <a:endParaRPr lang="en-US" dirty="0" smtClean="0"/>
          </a:p>
          <a:p>
            <a:r>
              <a:rPr lang="en-US" dirty="0" smtClean="0"/>
              <a:t>1784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799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www.bc.edu/bc_org/avp/cas/his/CoreArt/art/resourcesb/dav_marat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24" y="187981"/>
            <a:ext cx="4635080" cy="482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29200" y="477078"/>
            <a:ext cx="62119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Jacques-Louis David</a:t>
            </a:r>
          </a:p>
          <a:p>
            <a:r>
              <a:rPr lang="en-US" dirty="0" smtClean="0"/>
              <a:t>Death of Marat</a:t>
            </a:r>
          </a:p>
          <a:p>
            <a:r>
              <a:rPr lang="en-US" dirty="0" smtClean="0"/>
              <a:t>1793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1988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upload.wikimedia.org/wikipedia/commons/thumb/3/31/David_-_Napoleon_crossing_the_Alps_-_Malmaison1.jpg/300px-David_-_Napoleon_crossing_the_Alps_-_Malmaison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23" y="264839"/>
            <a:ext cx="5659008" cy="6639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42383" y="467139"/>
            <a:ext cx="5426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Napoleon Crossing the Alps, 1801</a:t>
            </a:r>
          </a:p>
          <a:p>
            <a:r>
              <a:rPr lang="en-US" dirty="0" smtClean="0"/>
              <a:t>By Jacque Louis David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554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7052" y="2740578"/>
            <a:ext cx="5168348" cy="1325563"/>
          </a:xfrm>
        </p:spPr>
        <p:txBody>
          <a:bodyPr>
            <a:noAutofit/>
          </a:bodyPr>
          <a:lstStyle/>
          <a:p>
            <a:r>
              <a:rPr lang="en-US" sz="7200" b="1" dirty="0" smtClean="0"/>
              <a:t>Romanticism</a:t>
            </a:r>
            <a:endParaRPr lang="en-US" sz="7200" b="1" dirty="0"/>
          </a:p>
        </p:txBody>
      </p:sp>
    </p:spTree>
    <p:extLst>
      <p:ext uri="{BB962C8B-B14F-4D97-AF65-F5344CB8AC3E}">
        <p14:creationId xmlns:p14="http://schemas.microsoft.com/office/powerpoint/2010/main" val="1809404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mtholyoke.edu/~nigro20e/classweb/thirdofmaycopy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97" y="-1"/>
            <a:ext cx="7044714" cy="533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03435" y="387626"/>
            <a:ext cx="41545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Francisco Goya’s </a:t>
            </a:r>
          </a:p>
          <a:p>
            <a:r>
              <a:rPr lang="en-US" dirty="0" smtClean="0"/>
              <a:t>The Third of May</a:t>
            </a:r>
          </a:p>
          <a:p>
            <a:r>
              <a:rPr lang="en-US" dirty="0" smtClean="0"/>
              <a:t>1808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4871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mages.mentalfloss.com/sites/default/files/styles/article_640x430/public/5hkj634h3jk6h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33" y="94801"/>
            <a:ext cx="7255461" cy="487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742583" y="526774"/>
            <a:ext cx="41545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Gericault’s</a:t>
            </a:r>
          </a:p>
          <a:p>
            <a:r>
              <a:rPr lang="en-US" dirty="0" smtClean="0"/>
              <a:t>The Raft of the Medusa</a:t>
            </a:r>
          </a:p>
          <a:p>
            <a:r>
              <a:rPr lang="en-US" dirty="0" smtClean="0"/>
              <a:t>1818 - 1819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934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lindzmcintyreblog.files.wordpress.com/2013/07/the-death-of-sardanapalus-182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60" y="98529"/>
            <a:ext cx="5773840" cy="4744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51104" y="347870"/>
            <a:ext cx="50888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Delacroix’s</a:t>
            </a:r>
          </a:p>
          <a:p>
            <a:r>
              <a:rPr lang="en-US" dirty="0" smtClean="0"/>
              <a:t>Death of Sardanapalus</a:t>
            </a:r>
          </a:p>
          <a:p>
            <a:r>
              <a:rPr lang="en-US" dirty="0" smtClean="0"/>
              <a:t>1827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991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eugene-delacroix.com/images/paintings/liberty-leading-the-peopl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3" y="116094"/>
            <a:ext cx="6623477" cy="5239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927574" y="417443"/>
            <a:ext cx="50888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Delacroix’s</a:t>
            </a:r>
          </a:p>
          <a:p>
            <a:r>
              <a:rPr lang="en-US" dirty="0" smtClean="0"/>
              <a:t>Liberty Leading the People</a:t>
            </a:r>
          </a:p>
          <a:p>
            <a:r>
              <a:rPr lang="en-US" dirty="0" smtClean="0"/>
              <a:t>1830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7311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galleryintell.com/wp-content/uploads/2014/04/Rain-Steam-And-Speed-By-JMW-Turner-e139689667985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20" y="96215"/>
            <a:ext cx="6396153" cy="4797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78487" y="268357"/>
            <a:ext cx="50192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J.M. William Turner</a:t>
            </a:r>
          </a:p>
          <a:p>
            <a:r>
              <a:rPr lang="en-US" dirty="0" smtClean="0"/>
              <a:t>Rain, Steam and Speed</a:t>
            </a:r>
          </a:p>
          <a:p>
            <a:r>
              <a:rPr lang="en-US" dirty="0" smtClean="0"/>
              <a:t>1844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959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66648"/>
            <a:ext cx="10434145" cy="5010315"/>
          </a:xfrm>
        </p:spPr>
        <p:txBody>
          <a:bodyPr>
            <a:normAutofit/>
          </a:bodyPr>
          <a:lstStyle/>
          <a:p>
            <a:pPr algn="ctr"/>
            <a:endParaRPr lang="en-US" sz="8000" dirty="0" smtClean="0"/>
          </a:p>
          <a:p>
            <a:pPr marL="0" indent="0" algn="ctr">
              <a:buNone/>
            </a:pPr>
            <a:r>
              <a:rPr lang="en-US" sz="8000" dirty="0" smtClean="0"/>
              <a:t>Baroque Art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1567403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810" y="2730638"/>
            <a:ext cx="11598964" cy="1325563"/>
          </a:xfrm>
        </p:spPr>
        <p:txBody>
          <a:bodyPr>
            <a:noAutofit/>
          </a:bodyPr>
          <a:lstStyle/>
          <a:p>
            <a:pPr algn="ctr"/>
            <a:r>
              <a:rPr lang="en-US" sz="8000" b="1" dirty="0" smtClean="0"/>
              <a:t>Architecture for the Industrial Age</a:t>
            </a:r>
            <a:endParaRPr lang="en-US" sz="8000" b="1" dirty="0"/>
          </a:p>
        </p:txBody>
      </p:sp>
    </p:spTree>
    <p:extLst>
      <p:ext uri="{BB962C8B-B14F-4D97-AF65-F5344CB8AC3E}">
        <p14:creationId xmlns:p14="http://schemas.microsoft.com/office/powerpoint/2010/main" val="80511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assets.fodors.com/destinations/705529/eiffel-tower-paris-france_mai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55" y="147809"/>
            <a:ext cx="7160583" cy="3867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414591" y="357809"/>
            <a:ext cx="4273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Eiffel Tower</a:t>
            </a:r>
          </a:p>
          <a:p>
            <a:r>
              <a:rPr lang="en-US" dirty="0" smtClean="0"/>
              <a:t>1889 World Fair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461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upload.wikimedia.org/wikipedia/commons/thumb/f/f0/Crystal_Palace.PNG/300px-Crystal_Palace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02" y="293791"/>
            <a:ext cx="5122794" cy="367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55365" y="586409"/>
            <a:ext cx="525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Crystal Palace</a:t>
            </a:r>
          </a:p>
          <a:p>
            <a:r>
              <a:rPr lang="en-US" dirty="0" smtClean="0"/>
              <a:t>1851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17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6138" y="2859847"/>
            <a:ext cx="4860235" cy="1325563"/>
          </a:xfrm>
        </p:spPr>
        <p:txBody>
          <a:bodyPr>
            <a:noAutofit/>
          </a:bodyPr>
          <a:lstStyle/>
          <a:p>
            <a:r>
              <a:rPr lang="en-US" sz="8000" b="1" dirty="0" smtClean="0"/>
              <a:t>Realism</a:t>
            </a:r>
            <a:endParaRPr lang="en-US" sz="8000" b="1" dirty="0"/>
          </a:p>
        </p:txBody>
      </p:sp>
    </p:spTree>
    <p:extLst>
      <p:ext uri="{BB962C8B-B14F-4D97-AF65-F5344CB8AC3E}">
        <p14:creationId xmlns:p14="http://schemas.microsoft.com/office/powerpoint/2010/main" val="3197238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www.metmuseum.org/toah/images/hb/hb_29.100.1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9" y="76337"/>
            <a:ext cx="7607728" cy="550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971183" y="367748"/>
            <a:ext cx="37967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Daumier’s</a:t>
            </a:r>
          </a:p>
          <a:p>
            <a:r>
              <a:rPr lang="en-US" dirty="0" smtClean="0"/>
              <a:t>The Third Class Carriage</a:t>
            </a:r>
          </a:p>
          <a:p>
            <a:r>
              <a:rPr lang="en-US" dirty="0" smtClean="0"/>
              <a:t>1862-64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6029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frenchetera.com/en/images/Germinal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38" y="116094"/>
            <a:ext cx="3780605" cy="5688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54557" y="437322"/>
            <a:ext cx="59137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Emile Zola</a:t>
            </a:r>
          </a:p>
          <a:p>
            <a:r>
              <a:rPr lang="en-US" dirty="0" smtClean="0"/>
              <a:t>Germinal</a:t>
            </a:r>
          </a:p>
          <a:p>
            <a:r>
              <a:rPr lang="en-US" dirty="0" smtClean="0"/>
              <a:t>1885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32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7157" y="2405270"/>
            <a:ext cx="7861852" cy="1898374"/>
          </a:xfrm>
        </p:spPr>
        <p:txBody>
          <a:bodyPr>
            <a:noAutofit/>
          </a:bodyPr>
          <a:lstStyle/>
          <a:p>
            <a:r>
              <a:rPr lang="en-US" sz="8000" b="1" dirty="0" smtClean="0"/>
              <a:t>Impressionism</a:t>
            </a:r>
            <a:endParaRPr lang="en-US" sz="8000" b="1" dirty="0"/>
          </a:p>
        </p:txBody>
      </p:sp>
    </p:spTree>
    <p:extLst>
      <p:ext uri="{BB962C8B-B14F-4D97-AF65-F5344CB8AC3E}">
        <p14:creationId xmlns:p14="http://schemas.microsoft.com/office/powerpoint/2010/main" val="1906071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upload.wikimedia.org/wikipedia/commons/0/0d/Edouard_Manet,_A_Bar_at_the_Folies-Berg%C3%A8r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7" y="106155"/>
            <a:ext cx="7620036" cy="5688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921487" y="268357"/>
            <a:ext cx="39855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Manet</a:t>
            </a:r>
            <a:endParaRPr lang="en-US" dirty="0" smtClean="0"/>
          </a:p>
          <a:p>
            <a:r>
              <a:rPr lang="en-US" dirty="0" smtClean="0"/>
              <a:t>A Bar at the </a:t>
            </a:r>
            <a:r>
              <a:rPr lang="en-US" dirty="0" err="1" smtClean="0"/>
              <a:t>Folies-Bergere</a:t>
            </a:r>
            <a:endParaRPr lang="en-US" dirty="0" smtClean="0"/>
          </a:p>
          <a:p>
            <a:r>
              <a:rPr lang="en-US" dirty="0" smtClean="0"/>
              <a:t>1882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8621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www.artble.com/imgs/7/d/7/67173/dance_at_le_moulin_de_la_galett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95" y="221310"/>
            <a:ext cx="7060096" cy="5197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444409" y="457200"/>
            <a:ext cx="44129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Renoir</a:t>
            </a:r>
          </a:p>
          <a:p>
            <a:r>
              <a:rPr lang="en-US" dirty="0" smtClean="0"/>
              <a:t>La Moulin de la </a:t>
            </a:r>
            <a:r>
              <a:rPr lang="en-US" dirty="0" err="1" smtClean="0"/>
              <a:t>Galette</a:t>
            </a:r>
            <a:endParaRPr lang="en-US" dirty="0" smtClean="0"/>
          </a:p>
          <a:p>
            <a:r>
              <a:rPr lang="en-US" dirty="0" smtClean="0"/>
              <a:t>1876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566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www.pictorem.com/collection/Prima%20Ballerina%20by%20Dega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88" y="145911"/>
            <a:ext cx="4139959" cy="592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42183" y="337930"/>
            <a:ext cx="65001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Edgar Degas</a:t>
            </a:r>
          </a:p>
          <a:p>
            <a:r>
              <a:rPr lang="en-US" dirty="0" smtClean="0"/>
              <a:t>Prima Ballerina</a:t>
            </a:r>
          </a:p>
          <a:p>
            <a:r>
              <a:rPr lang="en-US" dirty="0" smtClean="0"/>
              <a:t>1876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684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stmarys-ca.edu/sites/default/files/styles/large/public/teresa.jpg?itok=I4VAW_h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14" y="129250"/>
            <a:ext cx="5384457" cy="6429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912069" y="677917"/>
            <a:ext cx="5849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Bernini’s</a:t>
            </a:r>
          </a:p>
          <a:p>
            <a:r>
              <a:rPr lang="en-US" dirty="0" smtClean="0"/>
              <a:t>The Ecstasy of St. Theresa, 1647-52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931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thenypost.files.wordpress.com/2013/08/newyorkartauctions1419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03" y="205545"/>
            <a:ext cx="5310819" cy="5518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54757" y="437322"/>
            <a:ext cx="59932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Monet’s </a:t>
            </a:r>
          </a:p>
          <a:p>
            <a:r>
              <a:rPr lang="en-US" dirty="0" smtClean="0"/>
              <a:t>Water Lilies</a:t>
            </a:r>
          </a:p>
          <a:p>
            <a:r>
              <a:rPr lang="en-US" dirty="0" smtClean="0"/>
              <a:t>1889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838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2.bp.blogspot.com/-SHcrKRrAGZk/VE_h3eSbnNI/AAAAAAAAAEU/LqPbhN1dW8U/s1600/shapeimage_2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13" y="628950"/>
            <a:ext cx="6739992" cy="4636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346731" y="898634"/>
            <a:ext cx="45247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Bernini’s</a:t>
            </a:r>
          </a:p>
          <a:p>
            <a:r>
              <a:rPr lang="en-US" dirty="0" smtClean="0"/>
              <a:t>St. Peter’s Cathedral and piazza, 1656 - 67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610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tombricker.smugmug.com/Travel/Versailles-%C3%8Ele-de-France-1/i-NdjWq8g/0/L/versailles-palace-exterior-L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509" y="928792"/>
            <a:ext cx="5991181" cy="4021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110248" y="1135117"/>
            <a:ext cx="4698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Palace of Versailles, 1682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962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i2.cdn.cnn.com/cnnnext/dam/assets/130411133954-rijksmuseum-2---rembrandt-nightwatch-horizontal-large-gallery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06" y="375197"/>
            <a:ext cx="9018258" cy="5079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664262" y="835572"/>
            <a:ext cx="19864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Rembrandt’s</a:t>
            </a:r>
          </a:p>
          <a:p>
            <a:r>
              <a:rPr lang="en-US" dirty="0" smtClean="0"/>
              <a:t>The </a:t>
            </a:r>
            <a:r>
              <a:rPr lang="en-US" dirty="0" err="1" smtClean="0"/>
              <a:t>Nightwatch</a:t>
            </a:r>
            <a:r>
              <a:rPr lang="en-US" dirty="0" smtClean="0"/>
              <a:t>, 1642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492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c1.staticflickr.com/7/6023/5931402400_a2fda0f746_b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96" y="687803"/>
            <a:ext cx="7055227" cy="5429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740869" y="851338"/>
            <a:ext cx="4177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Hogarth’s Breakfast Scene from</a:t>
            </a:r>
          </a:p>
          <a:p>
            <a:r>
              <a:rPr lang="en-US" dirty="0" smtClean="0"/>
              <a:t>Marriage a la Mode, 1743-1745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919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artchive.com/artchive/v/velazquez/menina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52" y="318339"/>
            <a:ext cx="5567461" cy="633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95848" y="567559"/>
            <a:ext cx="5533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Velazquez’s </a:t>
            </a:r>
          </a:p>
          <a:p>
            <a:r>
              <a:rPr lang="en-US" dirty="0" smtClean="0"/>
              <a:t>Las </a:t>
            </a:r>
            <a:r>
              <a:rPr lang="en-US" dirty="0" err="1" smtClean="0"/>
              <a:t>Meninas</a:t>
            </a:r>
            <a:r>
              <a:rPr lang="en-US" dirty="0" smtClean="0"/>
              <a:t>, 1656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989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silverandexact.files.wordpress.com/2011/06/pilgrimage-to-cythera-jean-antoine-watteau-172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92" y="517554"/>
            <a:ext cx="6507341" cy="4260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101016" y="700216"/>
            <a:ext cx="4786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Watteau’s</a:t>
            </a:r>
          </a:p>
          <a:p>
            <a:r>
              <a:rPr lang="en-US" dirty="0" smtClean="0"/>
              <a:t>Pilgrimage to Cythera</a:t>
            </a:r>
          </a:p>
          <a:p>
            <a:r>
              <a:rPr lang="en-US" dirty="0" smtClean="0"/>
              <a:t>1717</a:t>
            </a:r>
          </a:p>
        </p:txBody>
      </p:sp>
    </p:spTree>
    <p:extLst>
      <p:ext uri="{BB962C8B-B14F-4D97-AF65-F5344CB8AC3E}">
        <p14:creationId xmlns:p14="http://schemas.microsoft.com/office/powerpoint/2010/main" val="4101588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454</TotalTime>
  <Words>165</Words>
  <Application>Microsoft Office PowerPoint</Application>
  <PresentationFormat>Widescreen</PresentationFormat>
  <Paragraphs>66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Neoclassicism</vt:lpstr>
      <vt:lpstr>PowerPoint Presentation</vt:lpstr>
      <vt:lpstr>PowerPoint Presentation</vt:lpstr>
      <vt:lpstr>PowerPoint Presentation</vt:lpstr>
      <vt:lpstr>Romanticism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Architecture for the Industrial Age</vt:lpstr>
      <vt:lpstr>PowerPoint Presentation</vt:lpstr>
      <vt:lpstr>PowerPoint Presentation</vt:lpstr>
      <vt:lpstr>Realism</vt:lpstr>
      <vt:lpstr>PowerPoint Presentation</vt:lpstr>
      <vt:lpstr>PowerPoint Presentation</vt:lpstr>
      <vt:lpstr>Impressionism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Miriam Z. Rivas</dc:creator>
  <cp:lastModifiedBy>Miriam Z. Rivas</cp:lastModifiedBy>
  <cp:revision>13</cp:revision>
  <dcterms:created xsi:type="dcterms:W3CDTF">2017-01-12T16:42:01Z</dcterms:created>
  <dcterms:modified xsi:type="dcterms:W3CDTF">2017-01-18T21:24:19Z</dcterms:modified>
</cp:coreProperties>
</file>