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1" r:id="rId28"/>
    <p:sldId id="280" r:id="rId29"/>
    <p:sldId id="272" r:id="rId30"/>
    <p:sldId id="273" r:id="rId31"/>
    <p:sldId id="274" r:id="rId32"/>
    <p:sldId id="281" r:id="rId33"/>
    <p:sldId id="276" r:id="rId34"/>
    <p:sldId id="278" r:id="rId35"/>
    <p:sldId id="279" r:id="rId3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0" y="6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517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7707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392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1052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61789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786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546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586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70909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14790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16583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0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869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8532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336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932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15140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838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38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3091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6913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2077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946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007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5736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3627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1741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073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39051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383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794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5292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48394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0151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5379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39089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0017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127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3684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970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85252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880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2365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7833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7710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64247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16977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96534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5166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177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5218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184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4430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7074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9619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079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8610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67333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66132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53186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15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798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08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3761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8052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099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9575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419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265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63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07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42337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6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59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38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6872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52786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9126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22473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56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2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18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66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053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520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66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6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53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028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54970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16767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871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37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481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043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0155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676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84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9122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740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15304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0210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97903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90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1492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96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3341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8343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45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892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1082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067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08632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1251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27408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554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261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952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7764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7216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53211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422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9060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096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4674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7540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44618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021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3370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966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1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4161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82757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5970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3266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273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9953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25373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11851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9750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3352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99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37685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698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39798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3469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5635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52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89173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64771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81502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758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23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1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WWI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Chambers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</a:t>
            </a:r>
            <a:r>
              <a:rPr lang="en-US" i="1"/>
              <a:t>The Western Experience. </a:t>
            </a:r>
            <a:r>
              <a:rPr lang="en-US"/>
              <a:t> 9th Ed.</a:t>
            </a:r>
          </a:p>
          <a:p>
            <a:r>
              <a:rPr lang="en-US"/>
              <a:t>Ch 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8100"/>
            <a:ext cx="10464800" cy="1409700"/>
          </a:xfrm>
          <a:ln/>
        </p:spPr>
        <p:txBody>
          <a:bodyPr/>
          <a:lstStyle/>
          <a:p>
            <a:r>
              <a:rPr lang="en-US"/>
              <a:t>New technology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58900"/>
            <a:ext cx="360838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400300"/>
            <a:ext cx="37592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5253038"/>
            <a:ext cx="39116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319213"/>
            <a:ext cx="38862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811838"/>
            <a:ext cx="41402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7264400"/>
            <a:ext cx="442436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254000"/>
            <a:ext cx="12839700" cy="2438400"/>
          </a:xfrm>
          <a:ln/>
        </p:spPr>
        <p:txBody>
          <a:bodyPr/>
          <a:lstStyle/>
          <a:p>
            <a:r>
              <a:rPr lang="en-US" sz="6400"/>
              <a:t>Germany declares </a:t>
            </a:r>
            <a:br>
              <a:rPr lang="en-US" sz="6400"/>
            </a:br>
            <a:r>
              <a:rPr lang="ja-JP" altLang="en-US" sz="6400">
                <a:latin typeface="Arial"/>
              </a:rPr>
              <a:t>“</a:t>
            </a:r>
            <a:r>
              <a:rPr lang="en-US" sz="6400"/>
              <a:t>unrestricted</a:t>
            </a:r>
            <a:r>
              <a:rPr lang="ja-JP" altLang="en-US" sz="6400">
                <a:latin typeface="Arial"/>
              </a:rPr>
              <a:t>”</a:t>
            </a:r>
            <a:r>
              <a:rPr lang="en-US" sz="6400"/>
              <a:t> submarine warfare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0" y="3202722"/>
            <a:ext cx="5923768" cy="39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975100"/>
            <a:ext cx="53530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422400" y="254000"/>
            <a:ext cx="10464800" cy="1244600"/>
          </a:xfrm>
          <a:ln/>
        </p:spPr>
        <p:txBody>
          <a:bodyPr/>
          <a:lstStyle/>
          <a:p>
            <a:r>
              <a:rPr lang="en-US"/>
              <a:t>The Home Front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3332" y="1081087"/>
            <a:ext cx="8471111" cy="5715000"/>
          </a:xfrm>
          <a:ln/>
        </p:spPr>
        <p:txBody>
          <a:bodyPr/>
          <a:lstStyle/>
          <a:p>
            <a:pPr marL="889000"/>
            <a:r>
              <a:rPr lang="en-US" sz="2800" dirty="0"/>
              <a:t>Total War - conscription, rationing, war production, refugees</a:t>
            </a:r>
          </a:p>
          <a:p>
            <a:pPr marL="889000"/>
            <a:r>
              <a:rPr lang="en-US" sz="2800" dirty="0"/>
              <a:t>Women - </a:t>
            </a:r>
          </a:p>
          <a:p>
            <a:pPr marL="1778000" lvl="2"/>
            <a:r>
              <a:rPr lang="en-US" sz="2800" dirty="0"/>
              <a:t>upper and middle class - nursing</a:t>
            </a:r>
          </a:p>
          <a:p>
            <a:pPr marL="1778000" lvl="2"/>
            <a:r>
              <a:rPr lang="en-US" sz="2800" dirty="0"/>
              <a:t>working class - munitions factories</a:t>
            </a:r>
          </a:p>
          <a:p>
            <a:pPr marL="889000"/>
            <a:r>
              <a:rPr lang="en-US" sz="2800" dirty="0"/>
              <a:t>Trade Unions - set aside demands - worked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838200" y="4038600"/>
            <a:ext cx="114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/>
            <a:endParaRPr lang="en-US" sz="1200">
              <a:solidFill>
                <a:schemeClr val="tx1"/>
              </a:solidFill>
              <a:latin typeface="Times" charset="0"/>
              <a:ea typeface="ＭＳ Ｐゴシック" charset="0"/>
              <a:cs typeface="Times" charset="0"/>
              <a:sym typeface="Times" charset="0"/>
            </a:endParaRPr>
          </a:p>
          <a:p>
            <a:endParaRPr lang="en-US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74" y="6996113"/>
            <a:ext cx="3320092" cy="209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606" y="6806833"/>
            <a:ext cx="2206869" cy="267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996113"/>
            <a:ext cx="22098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485900" y="6921500"/>
            <a:ext cx="2590800" cy="2832100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1536700" y="6997700"/>
            <a:ext cx="2565400" cy="2667000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 rot="-38080">
            <a:off x="800100" y="7962900"/>
            <a:ext cx="4432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FF2712"/>
                </a:solidFill>
                <a:ea typeface="ＭＳ Ｐゴシック" charset="0"/>
                <a:cs typeface="Gill Sans" charset="0"/>
              </a:rPr>
              <a:t>No - U.S. WWII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760" y="1358731"/>
            <a:ext cx="2206869" cy="26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11"/>
          <p:cNvSpPr>
            <a:spLocks/>
          </p:cNvSpPr>
          <p:nvPr/>
        </p:nvSpPr>
        <p:spPr bwMode="auto">
          <a:xfrm rot="-2969637">
            <a:off x="10795207" y="2140228"/>
            <a:ext cx="19856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rgbClr val="FF2712"/>
                </a:solidFill>
                <a:ea typeface="ＭＳ Ｐゴシック" charset="0"/>
                <a:cs typeface="Gill Sans" charset="0"/>
              </a:rPr>
              <a:t>Britain</a:t>
            </a:r>
          </a:p>
        </p:txBody>
      </p:sp>
      <p:sp>
        <p:nvSpPr>
          <p:cNvPr id="2" name="Rectangle 1"/>
          <p:cNvSpPr/>
          <p:nvPr/>
        </p:nvSpPr>
        <p:spPr>
          <a:xfrm flipH="1">
            <a:off x="9931399" y="4038600"/>
            <a:ext cx="296007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Guardian Text Egyptian Web"/>
              </a:rPr>
              <a:t>They were often known as canary girls because their skin would turn yellow if it came into contact with </a:t>
            </a:r>
            <a:r>
              <a:rPr lang="en-US" sz="2400" dirty="0" err="1">
                <a:solidFill>
                  <a:srgbClr val="333333"/>
                </a:solidFill>
                <a:latin typeface="Guardian Text Egyptian Web"/>
              </a:rPr>
              <a:t>sulphur</a:t>
            </a:r>
            <a:r>
              <a:rPr lang="en-US" dirty="0">
                <a:solidFill>
                  <a:srgbClr val="333333"/>
                </a:solidFill>
                <a:latin typeface="Guardian Text Egyptian Web"/>
              </a:rPr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utoUpdateAnimBg="0"/>
      <p:bldP spid="276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" y="254000"/>
            <a:ext cx="12522200" cy="1143000"/>
          </a:xfrm>
          <a:ln/>
        </p:spPr>
        <p:txBody>
          <a:bodyPr/>
          <a:lstStyle/>
          <a:p>
            <a:r>
              <a:rPr lang="en-US" dirty="0"/>
              <a:t>Russian Revolution 1917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595438"/>
            <a:ext cx="27940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/>
          </p:cNvSpPr>
          <p:nvPr/>
        </p:nvSpPr>
        <p:spPr bwMode="auto">
          <a:xfrm>
            <a:off x="228600" y="2565400"/>
            <a:ext cx="279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February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3692525" y="3994150"/>
            <a:ext cx="3881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Czar Nicholas II and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Romanov Family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7747000" y="3829050"/>
            <a:ext cx="461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Kerensky and Provisional Government 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1574800"/>
            <a:ext cx="4243387" cy="19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7"/>
          <p:cNvSpPr>
            <a:spLocks/>
          </p:cNvSpPr>
          <p:nvPr/>
        </p:nvSpPr>
        <p:spPr bwMode="auto">
          <a:xfrm rot="-2300523">
            <a:off x="4787900" y="2690813"/>
            <a:ext cx="115728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FF2712"/>
                </a:solidFill>
                <a:ea typeface="ＭＳ Ｐゴシック" charset="0"/>
                <a:cs typeface="Gill Sans" charset="0"/>
              </a:rPr>
              <a:t>Out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 rot="-1984190">
            <a:off x="9869488" y="2336800"/>
            <a:ext cx="7969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558E28"/>
                </a:solidFill>
                <a:ea typeface="ＭＳ Ｐゴシック" charset="0"/>
                <a:cs typeface="Gill Sans" charset="0"/>
              </a:rPr>
              <a:t>IN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721100" y="1612900"/>
            <a:ext cx="3175000" cy="2222500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4305300" y="1562100"/>
            <a:ext cx="2832100" cy="2463800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0" y="6273800"/>
            <a:ext cx="4013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200" b="1">
                <a:solidFill>
                  <a:srgbClr val="FF2712"/>
                </a:solidFill>
                <a:ea typeface="ＭＳ Ｐゴシック" charset="0"/>
                <a:cs typeface="Gill Sans" charset="0"/>
              </a:rPr>
              <a:t>October</a:t>
            </a:r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724525"/>
            <a:ext cx="37084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038600" y="5461000"/>
            <a:ext cx="3708400" cy="1866900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4038600" y="5461000"/>
            <a:ext cx="3683000" cy="1816100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 rot="-2441971">
            <a:off x="5110163" y="6464300"/>
            <a:ext cx="1044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FF2712"/>
                </a:solidFill>
                <a:ea typeface="ＭＳ Ｐゴシック" charset="0"/>
                <a:cs typeface="Gill Sans" charset="0"/>
              </a:rPr>
              <a:t>out</a:t>
            </a:r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12" y="5416571"/>
            <a:ext cx="3697675" cy="281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177" y="7818438"/>
            <a:ext cx="17907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  <p:bldP spid="28680" grpId="0" autoUpdateAnimBg="0"/>
      <p:bldP spid="28681" grpId="0" animBg="1"/>
      <p:bldP spid="28682" grpId="0" animBg="1"/>
      <p:bldP spid="28685" grpId="0" animBg="1"/>
      <p:bldP spid="28686" grpId="0" animBg="1"/>
      <p:bldP spid="286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39700" y="254000"/>
            <a:ext cx="12585700" cy="2844800"/>
          </a:xfrm>
          <a:ln/>
        </p:spPr>
        <p:txBody>
          <a:bodyPr/>
          <a:lstStyle/>
          <a:p>
            <a:r>
              <a:rPr lang="en-US" sz="4800" dirty="0" smtClean="0"/>
              <a:t>Examples of the European conflict spreading to non-European lands:</a:t>
            </a:r>
            <a:br>
              <a:rPr lang="en-US" sz="4800" dirty="0" smtClean="0"/>
            </a:br>
            <a:r>
              <a:rPr lang="en-US" sz="4800" b="1" dirty="0" smtClean="0"/>
              <a:t>Armenian </a:t>
            </a:r>
            <a:r>
              <a:rPr lang="en-US" sz="4800" b="1" dirty="0"/>
              <a:t>Massacre</a:t>
            </a:r>
            <a:br>
              <a:rPr lang="en-US" sz="4800" b="1" dirty="0"/>
            </a:br>
            <a:r>
              <a:rPr lang="en-US" sz="4800" b="1" dirty="0"/>
              <a:t>Armenian Genocide 1915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200400"/>
            <a:ext cx="43322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057900"/>
            <a:ext cx="45481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/>
          </p:cNvSpPr>
          <p:nvPr/>
        </p:nvSpPr>
        <p:spPr bwMode="auto">
          <a:xfrm>
            <a:off x="6426200" y="5105400"/>
            <a:ext cx="6096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Expulsion by the Turks of the Ottoman Empire results in over 800,000 deaths as they are deported to Syria and Mesopotamia.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304800"/>
            <a:ext cx="1242060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Examples of European conflict spreading to non-European lands:</a:t>
            </a:r>
          </a:p>
          <a:p>
            <a:r>
              <a:rPr lang="en-US" b="1" dirty="0" smtClean="0"/>
              <a:t>Arab Revolts against the Turks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1916 – 1918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Arabs and Britain vs. Turks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Arab nationalism due to Turkish nationalism of the Young Turks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Lawrence of Arabia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Balfour Declaration 1917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 smtClean="0"/>
              <a:t>Mandate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0" y="2362200"/>
            <a:ext cx="4000500" cy="29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019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War generals you need to remember: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76588"/>
            <a:ext cx="30734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0" y="7105650"/>
            <a:ext cx="3556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General Henri Philippe </a:t>
            </a:r>
            <a:r>
              <a:rPr lang="en-US" sz="36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Petain 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French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512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/>
          </p:cNvSpPr>
          <p:nvPr/>
        </p:nvSpPr>
        <p:spPr bwMode="auto">
          <a:xfrm>
            <a:off x="4471988" y="7251700"/>
            <a:ext cx="37592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General Paul von </a:t>
            </a:r>
            <a:r>
              <a:rPr lang="en-US" sz="36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Hindenburg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  German 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Who</a:t>
            </a:r>
            <a:r>
              <a:rPr lang="ja-JP" altLang="en-US" sz="36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s he with?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860800"/>
            <a:ext cx="21463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/>
          </p:cNvSpPr>
          <p:nvPr/>
        </p:nvSpPr>
        <p:spPr bwMode="auto">
          <a:xfrm>
            <a:off x="8966200" y="7359650"/>
            <a:ext cx="3797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General Erich </a:t>
            </a:r>
            <a:r>
              <a:rPr lang="en-US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Ludendorff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 German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" y="25400"/>
            <a:ext cx="12738100" cy="1092200"/>
          </a:xfrm>
          <a:ln/>
        </p:spPr>
        <p:txBody>
          <a:bodyPr/>
          <a:lstStyle/>
          <a:p>
            <a:r>
              <a:rPr lang="en-US" sz="6400" b="1"/>
              <a:t>Germany and end of WWI</a:t>
            </a:r>
            <a:endParaRPr lang="en-US" sz="6400" b="1">
              <a:ea typeface="ヒラギノ角ゴ ProN W6" charset="0"/>
              <a:cs typeface="ヒラギノ角ゴ ProN W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863600"/>
            <a:ext cx="19558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963613"/>
            <a:ext cx="2011362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963613"/>
            <a:ext cx="194945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/>
          </p:cNvSpPr>
          <p:nvPr/>
        </p:nvSpPr>
        <p:spPr bwMode="auto">
          <a:xfrm>
            <a:off x="1525588" y="3568700"/>
            <a:ext cx="2143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Ludendorff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4789488" y="3803650"/>
            <a:ext cx="3135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Kaiser William II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appoints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8623300" y="3708400"/>
            <a:ext cx="4127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Prince Max of Baden  </a:t>
            </a:r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Chancellor - heads up cabinet</a:t>
            </a:r>
          </a:p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Liberal - parliamentary gov.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520700" y="3930650"/>
            <a:ext cx="3822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wants an armistice</a:t>
            </a:r>
          </a:p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(agreement to stop fighting)</a:t>
            </a:r>
          </a:p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wants peace to come from new, liberal, civilian government</a:t>
            </a:r>
          </a:p>
        </p:txBody>
      </p:sp>
      <p:sp>
        <p:nvSpPr>
          <p:cNvPr id="32777" name="AutoShape 9"/>
          <p:cNvSpPr>
            <a:spLocks/>
          </p:cNvSpPr>
          <p:nvPr/>
        </p:nvSpPr>
        <p:spPr bwMode="auto">
          <a:xfrm>
            <a:off x="7454900" y="4191000"/>
            <a:ext cx="1193800" cy="762000"/>
          </a:xfrm>
          <a:prstGeom prst="rightArrow">
            <a:avLst>
              <a:gd name="adj1" fmla="val 32000"/>
              <a:gd name="adj2" fmla="val 73336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 rot="-2601809">
            <a:off x="1350963" y="1979613"/>
            <a:ext cx="2390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FF2712"/>
                </a:solidFill>
                <a:ea typeface="ＭＳ Ｐゴシック" charset="0"/>
                <a:cs typeface="Gill Sans" charset="0"/>
              </a:rPr>
              <a:t>resigned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 rot="-2520040">
            <a:off x="4791075" y="1865313"/>
            <a:ext cx="2673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FF2712"/>
                </a:solidFill>
                <a:ea typeface="ＭＳ Ｐゴシック" charset="0"/>
                <a:cs typeface="Gill Sans" charset="0"/>
              </a:rPr>
              <a:t>abdicates</a:t>
            </a: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7886700" y="8572500"/>
            <a:ext cx="4978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Weimar Republic</a:t>
            </a:r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3810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Rectangle 14"/>
          <p:cNvSpPr>
            <a:spLocks/>
          </p:cNvSpPr>
          <p:nvPr/>
        </p:nvSpPr>
        <p:spPr bwMode="auto">
          <a:xfrm>
            <a:off x="8459788" y="9124950"/>
            <a:ext cx="432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SPD and Liberals majority of seats</a:t>
            </a:r>
          </a:p>
        </p:txBody>
      </p:sp>
      <p:sp>
        <p:nvSpPr>
          <p:cNvPr id="32783" name="Rectangle 15"/>
          <p:cNvSpPr>
            <a:spLocks/>
          </p:cNvSpPr>
          <p:nvPr/>
        </p:nvSpPr>
        <p:spPr bwMode="auto">
          <a:xfrm>
            <a:off x="317500" y="6883400"/>
            <a:ext cx="7899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Wilson: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insists on making peace with German people, not the military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Ludendorff: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doesn</a:t>
            </a:r>
            <a:r>
              <a:rPr lang="ja-JP" altLang="en-US" sz="2400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 want the military to be the one to admit defeat</a:t>
            </a:r>
          </a:p>
          <a:p>
            <a:pPr algn="l"/>
            <a:endParaRPr lang="en-US" sz="24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Results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  The Weimar Republic takes over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utoUpdateAnimBg="0"/>
      <p:bldP spid="3277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812800" y="114300"/>
            <a:ext cx="4292600" cy="1193800"/>
          </a:xfrm>
          <a:ln/>
        </p:spPr>
        <p:txBody>
          <a:bodyPr/>
          <a:lstStyle/>
          <a:p>
            <a:r>
              <a:rPr lang="en-US"/>
              <a:t>Peace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600"/>
            <a:ext cx="685958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-61913" y="6254750"/>
            <a:ext cx="285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David Lloyd George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1271588" y="6762750"/>
            <a:ext cx="2119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Vitorio Orlando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3114675" y="6254750"/>
            <a:ext cx="277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Georges Clemenceau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953000" y="6762750"/>
            <a:ext cx="252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Woodrow Wilson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6859588" y="1847850"/>
            <a:ext cx="589121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idealism of </a:t>
            </a:r>
            <a:r>
              <a:rPr lang="en-US" sz="36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Wilson</a:t>
            </a:r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</a:t>
            </a:r>
          </a:p>
          <a:p>
            <a:pPr algn="l"/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ja-JP" altLang="en-US" sz="3600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peace without victory</a:t>
            </a:r>
            <a:r>
              <a:rPr lang="ja-JP" altLang="en-US" sz="3600" dirty="0" smtClean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altLang="ja-JP" sz="3600" dirty="0" smtClean="0">
              <a:solidFill>
                <a:schemeClr val="tx1"/>
              </a:solidFill>
              <a:latin typeface="Arial"/>
              <a:ea typeface="ＭＳ Ｐゴシック" charset="0"/>
              <a:cs typeface="Gill Sans" charset="0"/>
            </a:endParaRPr>
          </a:p>
          <a:p>
            <a:pPr algn="l"/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Fourteen Points: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right to self-determination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freedom of the seas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open treaties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League of Nations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3276600"/>
            <a:ext cx="9084408" cy="6220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457200"/>
            <a:ext cx="1203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Treaty of Versailles 1919</a:t>
            </a:r>
            <a:r>
              <a:rPr lang="en-US" dirty="0" smtClean="0"/>
              <a:t> – Germany must: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Demilitarize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Accept guilt for war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Pay reparations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Lose colonies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03187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Long-term causes:  MAIN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89000"/>
            <a:r>
              <a:rPr lang="en-US"/>
              <a:t>militarism</a:t>
            </a:r>
          </a:p>
          <a:p>
            <a:pPr marL="889000"/>
            <a:r>
              <a:rPr lang="en-US"/>
              <a:t>alliance system</a:t>
            </a:r>
          </a:p>
          <a:p>
            <a:pPr marL="889000"/>
            <a:r>
              <a:rPr lang="en-US"/>
              <a:t>imperialism</a:t>
            </a:r>
          </a:p>
          <a:p>
            <a:pPr marL="889000"/>
            <a:r>
              <a:rPr lang="en-US"/>
              <a:t>nationalism</a:t>
            </a:r>
          </a:p>
          <a:p>
            <a:pPr marL="889000"/>
            <a:r>
              <a:rPr lang="en-US"/>
              <a:t>Be able to give specific examples of how competition in these four areas led to hostility and tension between nations.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1168400"/>
          </a:xfrm>
          <a:ln/>
        </p:spPr>
        <p:txBody>
          <a:bodyPr/>
          <a:lstStyle/>
          <a:p>
            <a:r>
              <a:rPr lang="en-US"/>
              <a:t>Before and After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803400"/>
            <a:ext cx="9842501" cy="73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/>
          </p:cNvSpPr>
          <p:nvPr/>
        </p:nvSpPr>
        <p:spPr bwMode="auto">
          <a:xfrm>
            <a:off x="9740900" y="2019300"/>
            <a:ext cx="33147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Gill Sans" charset="0"/>
              </a:rPr>
              <a:t>Eastern Europe: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self- determination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+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need for buffer states to guard against a new, Communist,  Soviet Union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=</a:t>
            </a:r>
          </a:p>
          <a:p>
            <a:pPr algn="l"/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" charset="0"/>
              </a:rPr>
              <a:t>new countries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" y="254000"/>
            <a:ext cx="12700000" cy="2298700"/>
          </a:xfrm>
          <a:ln/>
        </p:spPr>
        <p:txBody>
          <a:bodyPr/>
          <a:lstStyle/>
          <a:p>
            <a:r>
              <a:rPr lang="en-US"/>
              <a:t>Eastern States:</a:t>
            </a:r>
            <a:br>
              <a:rPr lang="en-US"/>
            </a:br>
            <a:r>
              <a:rPr lang="en-US" sz="6400"/>
              <a:t>From empire to democratic states?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2768600"/>
            <a:ext cx="12700000" cy="6832600"/>
          </a:xfrm>
          <a:ln/>
        </p:spPr>
        <p:txBody>
          <a:bodyPr/>
          <a:lstStyle/>
          <a:p>
            <a:pPr marL="889000"/>
            <a:r>
              <a:rPr lang="en-US"/>
              <a:t>nationalism (didn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match new borders) + weak economies = conflicts</a:t>
            </a:r>
          </a:p>
          <a:p>
            <a:pPr marL="889000"/>
            <a:r>
              <a:rPr lang="en-US"/>
              <a:t>1920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s:</a:t>
            </a:r>
          </a:p>
          <a:p>
            <a:pPr marL="1778000" lvl="2"/>
            <a:r>
              <a:rPr lang="en-US"/>
              <a:t>Poland = military rule</a:t>
            </a:r>
          </a:p>
          <a:p>
            <a:pPr marL="1778000" lvl="2"/>
            <a:r>
              <a:rPr lang="en-US"/>
              <a:t>Hungary = dictatorship</a:t>
            </a:r>
          </a:p>
          <a:p>
            <a:pPr marL="1778000" lvl="2"/>
            <a:r>
              <a:rPr lang="en-US"/>
              <a:t>Austria = dictatorship</a:t>
            </a:r>
          </a:p>
          <a:p>
            <a:pPr marL="1778000" lvl="2"/>
            <a:r>
              <a:rPr lang="en-US"/>
              <a:t>Greece = dictatorship</a:t>
            </a:r>
          </a:p>
          <a:p>
            <a:pPr marL="1778000" lvl="2"/>
            <a:r>
              <a:rPr lang="en-US">
                <a:solidFill>
                  <a:srgbClr val="003DCC"/>
                </a:solidFill>
              </a:rPr>
              <a:t>Czechoslovakia = democracy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Impact on African and Asian colonies: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89000"/>
            <a:r>
              <a:rPr lang="en-US"/>
              <a:t>Increase in </a:t>
            </a:r>
            <a:r>
              <a:rPr lang="en-US" b="1"/>
              <a:t>nationalism </a:t>
            </a:r>
            <a:r>
              <a:rPr lang="en-US"/>
              <a:t>due to:</a:t>
            </a:r>
          </a:p>
          <a:p>
            <a:pPr marL="1333500" lvl="1"/>
            <a:r>
              <a:rPr lang="en-US"/>
              <a:t>being exposed to Western ideas while fighting for their imperial power.</a:t>
            </a:r>
          </a:p>
          <a:p>
            <a:pPr marL="1333500" lvl="1"/>
            <a:r>
              <a:rPr lang="en-US"/>
              <a:t>expecting to be rewarded after remaining loyal to their imperial power.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2552700"/>
          </a:xfrm>
          <a:ln/>
        </p:spPr>
        <p:txBody>
          <a:bodyPr/>
          <a:lstStyle/>
          <a:p>
            <a:r>
              <a:rPr lang="en-US"/>
              <a:t>Alliance System</a:t>
            </a:r>
            <a:br>
              <a:rPr lang="en-US"/>
            </a:br>
            <a:r>
              <a:rPr lang="en-US" sz="6400"/>
              <a:t>a la Bismarck 1860 - 1890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2984500"/>
            <a:ext cx="30368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3654425" y="5118100"/>
            <a:ext cx="53530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Otto von Bismarck</a:t>
            </a:r>
          </a:p>
          <a:p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honest broker</a:t>
            </a:r>
            <a:r>
              <a:rPr lang="ja-JP" altLang="en-US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Congress of Berlin 1878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268288" y="7245350"/>
            <a:ext cx="260191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Main goal?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Successful? 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224213" y="7835900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Yes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3106738" y="7214284"/>
            <a:ext cx="9644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keep Russia from gaining Ottoman lands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4610100" y="3130550"/>
            <a:ext cx="48387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negotiates secret treaties afterwards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254000"/>
            <a:ext cx="12496800" cy="2184400"/>
          </a:xfrm>
          <a:ln/>
        </p:spPr>
        <p:txBody>
          <a:bodyPr/>
          <a:lstStyle/>
          <a:p>
            <a:r>
              <a:rPr lang="en-US" sz="4800" b="1" dirty="0"/>
              <a:t>Alliance System</a:t>
            </a:r>
            <a:br>
              <a:rPr lang="en-US" sz="4800" b="1" dirty="0"/>
            </a:br>
            <a:r>
              <a:rPr lang="en-US" sz="4800" b="1" dirty="0"/>
              <a:t>a la Kaiser Wilhelm II</a:t>
            </a:r>
            <a:br>
              <a:rPr lang="en-US" sz="4800" b="1" dirty="0"/>
            </a:br>
            <a:r>
              <a:rPr lang="en-US" sz="4800" b="1" dirty="0"/>
              <a:t>after 1890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0" y="2438400"/>
            <a:ext cx="12344400" cy="5867400"/>
          </a:xfrm>
          <a:ln/>
        </p:spPr>
        <p:txBody>
          <a:bodyPr/>
          <a:lstStyle/>
          <a:p>
            <a:pPr marL="889000"/>
            <a:r>
              <a:rPr lang="en-US" sz="3200" dirty="0"/>
              <a:t>Why were Russia and France unlikely partners in this alliance? 824</a:t>
            </a:r>
          </a:p>
          <a:p>
            <a:pPr marL="889000"/>
            <a:r>
              <a:rPr lang="en-US" sz="3200" dirty="0"/>
              <a:t>How did Germany show its more aggressive (post-Bismarck) side? 824</a:t>
            </a:r>
          </a:p>
          <a:p>
            <a:pPr marL="889000"/>
            <a:r>
              <a:rPr lang="en-US" sz="3200" dirty="0"/>
              <a:t>How did Britain and France learn to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play together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> in this alliance? 824 - 825</a:t>
            </a:r>
          </a:p>
          <a:p>
            <a:pPr marL="889000"/>
            <a:r>
              <a:rPr lang="en-US" sz="3200" dirty="0"/>
              <a:t>Use the following words/phrases to explain increasing tensions: armaments, security, proliferation of treaties, public opinion, nationalism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254000"/>
            <a:ext cx="12268200" cy="3937000"/>
          </a:xfrm>
          <a:ln/>
        </p:spPr>
        <p:txBody>
          <a:bodyPr/>
          <a:lstStyle/>
          <a:p>
            <a:r>
              <a:rPr lang="en-US" sz="6000" b="1" dirty="0"/>
              <a:t>Explain increased militarization between 1870 and 1914 </a:t>
            </a:r>
            <a:r>
              <a:rPr lang="en-US" sz="3600" dirty="0"/>
              <a:t>p. 825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3505200"/>
            <a:ext cx="11023600" cy="4978400"/>
          </a:xfrm>
          <a:ln/>
        </p:spPr>
        <p:txBody>
          <a:bodyPr/>
          <a:lstStyle/>
          <a:p>
            <a:pPr marL="889000"/>
            <a:r>
              <a:rPr lang="en-US" dirty="0"/>
              <a:t>Britain</a:t>
            </a:r>
          </a:p>
          <a:p>
            <a:pPr marL="889000"/>
            <a:r>
              <a:rPr lang="en-US" i="1" dirty="0"/>
              <a:t>Dreadnought</a:t>
            </a:r>
            <a:endParaRPr lang="en-US" dirty="0"/>
          </a:p>
          <a:p>
            <a:pPr marL="889000"/>
            <a:r>
              <a:rPr lang="en-US" dirty="0"/>
              <a:t>Germany</a:t>
            </a:r>
          </a:p>
          <a:p>
            <a:pPr marL="889000"/>
            <a:r>
              <a:rPr lang="en-US" dirty="0"/>
              <a:t>The Hague Conferences of 1899 and 1907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3215" y="228600"/>
            <a:ext cx="12827000" cy="2387600"/>
          </a:xfrm>
          <a:ln/>
        </p:spPr>
        <p:txBody>
          <a:bodyPr/>
          <a:lstStyle/>
          <a:p>
            <a:r>
              <a:rPr lang="en-US" sz="4800" b="1" dirty="0"/>
              <a:t>Triple Entente = Allies</a:t>
            </a:r>
            <a:br>
              <a:rPr lang="en-US" sz="4800" b="1" dirty="0"/>
            </a:br>
            <a:r>
              <a:rPr lang="en-US" sz="4800" b="1" dirty="0"/>
              <a:t>Triple Alliance = Central Powers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579106"/>
            <a:ext cx="8940800" cy="63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9872785" y="3575050"/>
            <a:ext cx="297961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Where does Japan fit 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257300" y="0"/>
            <a:ext cx="10464800" cy="1206500"/>
          </a:xfrm>
          <a:ln/>
        </p:spPr>
        <p:txBody>
          <a:bodyPr/>
          <a:lstStyle/>
          <a:p>
            <a:r>
              <a:rPr lang="en-US"/>
              <a:t>Reorder events </a:t>
            </a:r>
            <a:r>
              <a:rPr lang="en-US" sz="3600"/>
              <a:t>p 827-828</a:t>
            </a:r>
            <a:r>
              <a:rPr lang="en-US"/>
              <a:t>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" y="977900"/>
            <a:ext cx="12788900" cy="7543800"/>
          </a:xfrm>
          <a:ln/>
        </p:spPr>
        <p:txBody>
          <a:bodyPr/>
          <a:lstStyle/>
          <a:p>
            <a:pPr marL="889000"/>
            <a:r>
              <a:rPr lang="en-US"/>
              <a:t>Austria sends Serbia an ultimatum.</a:t>
            </a:r>
          </a:p>
          <a:p>
            <a:pPr marL="889000"/>
            <a:r>
              <a:rPr lang="en-US"/>
              <a:t>Germany demands demobilization from Russia.</a:t>
            </a:r>
          </a:p>
          <a:p>
            <a:pPr marL="889000"/>
            <a:r>
              <a:rPr lang="en-US"/>
              <a:t>Archduke Francis Ferdinand killed in Sarajevo, capital of Bosnia.</a:t>
            </a:r>
          </a:p>
          <a:p>
            <a:pPr marL="889000"/>
            <a:r>
              <a:rPr lang="en-US"/>
              <a:t>Russia orders partial mobilization towards Austria-Hungary.</a:t>
            </a:r>
          </a:p>
          <a:p>
            <a:pPr marL="889000"/>
            <a:r>
              <a:rPr lang="en-US"/>
              <a:t>Britain declares war on Germany.</a:t>
            </a:r>
          </a:p>
          <a:p>
            <a:pPr marL="889000"/>
            <a:r>
              <a:rPr lang="en-US"/>
              <a:t>Austria-Hungary declares war on Serbia.</a:t>
            </a:r>
          </a:p>
          <a:p>
            <a:pPr marL="889000"/>
            <a:r>
              <a:rPr lang="en-US"/>
              <a:t>Germany invades Belgium.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120650" y="36830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2712"/>
                </a:solidFill>
                <a:ea typeface="ＭＳ Ｐゴシック" charset="0"/>
                <a:cs typeface="Gill Sans" charset="0"/>
              </a:rPr>
              <a:t>1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120650" y="19431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2712"/>
                </a:solidFill>
                <a:ea typeface="ＭＳ Ｐゴシック" charset="0"/>
                <a:cs typeface="Gill Sans" charset="0"/>
              </a:rPr>
              <a:t>2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120650" y="60706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D90B00"/>
                </a:solidFill>
                <a:ea typeface="ＭＳ Ｐゴシック" charset="0"/>
                <a:cs typeface="Gill Sans" charset="0"/>
              </a:rPr>
              <a:t>3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120650" y="45085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2712"/>
                </a:solidFill>
                <a:ea typeface="ＭＳ Ｐゴシック" charset="0"/>
                <a:cs typeface="Gill Sans" charset="0"/>
              </a:rPr>
              <a:t>4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120650" y="28067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2712"/>
                </a:solidFill>
                <a:ea typeface="ＭＳ Ｐゴシック" charset="0"/>
                <a:cs typeface="Gill Sans" charset="0"/>
              </a:rPr>
              <a:t>5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120650" y="68961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2712"/>
                </a:solidFill>
                <a:ea typeface="ＭＳ Ｐゴシック" charset="0"/>
                <a:cs typeface="Gill Sans" charset="0"/>
              </a:rPr>
              <a:t>6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120650" y="52832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2712"/>
                </a:solidFill>
                <a:ea typeface="ＭＳ Ｐゴシック" charset="0"/>
                <a:cs typeface="Gill Sans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  <p:bldP spid="22534" grpId="0" autoUpdateAnimBg="0"/>
      <p:bldP spid="22535" grpId="0" autoUpdateAnimBg="0"/>
      <p:bldP spid="22536" grpId="0" autoUpdateAnimBg="0"/>
      <p:bldP spid="2253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Public Opinion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0" y="2768600"/>
            <a:ext cx="12268200" cy="5715000"/>
          </a:xfrm>
          <a:ln/>
        </p:spPr>
        <p:txBody>
          <a:bodyPr/>
          <a:lstStyle/>
          <a:p>
            <a:pPr marL="889000"/>
            <a:r>
              <a:rPr lang="en-US" dirty="0"/>
              <a:t>the press fuels nationalism</a:t>
            </a:r>
          </a:p>
          <a:p>
            <a:pPr marL="889000"/>
            <a:r>
              <a:rPr lang="en-US" dirty="0"/>
              <a:t>Conservative - military Junkers</a:t>
            </a:r>
          </a:p>
          <a:p>
            <a:pPr marL="889000"/>
            <a:r>
              <a:rPr lang="en-US" dirty="0"/>
              <a:t> working class and women will put aside challenging the government and support their country during the war.</a:t>
            </a:r>
          </a:p>
        </p:txBody>
      </p:sp>
      <p:sp>
        <p:nvSpPr>
          <p:cNvPr id="23555" name="AutoShape 3"/>
          <p:cNvSpPr>
            <a:spLocks/>
          </p:cNvSpPr>
          <p:nvPr/>
        </p:nvSpPr>
        <p:spPr bwMode="auto">
          <a:xfrm rot="-5400000">
            <a:off x="9474200" y="32004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Schlieffen Plan </a:t>
            </a:r>
            <a:br>
              <a:rPr lang="en-US"/>
            </a:br>
            <a:r>
              <a:rPr lang="en-US"/>
              <a:t>Did it work?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6700"/>
            <a:ext cx="58959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641600"/>
            <a:ext cx="49149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/>
          </p:cNvSpPr>
          <p:nvPr/>
        </p:nvSpPr>
        <p:spPr bwMode="auto">
          <a:xfrm rot="-2618369">
            <a:off x="7861300" y="4635500"/>
            <a:ext cx="4483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2712"/>
                </a:solidFill>
                <a:ea typeface="ＭＳ Ｐゴシック" charset="0"/>
                <a:cs typeface="Gill Sans" charset="0"/>
              </a:rPr>
              <a:t>No - trench warfare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Pages>0</Pages>
  <Words>686</Words>
  <Characters>0</Characters>
  <Application>Microsoft Office PowerPoint</Application>
  <PresentationFormat>Custom</PresentationFormat>
  <Lines>0</Lines>
  <Paragraphs>147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ＭＳ Ｐゴシック</vt:lpstr>
      <vt:lpstr>Arial</vt:lpstr>
      <vt:lpstr>Gill Sans</vt:lpstr>
      <vt:lpstr>Guardian Text Egyptian Web</vt:lpstr>
      <vt:lpstr>Times</vt:lpstr>
      <vt:lpstr>ヒラギノ角ゴ ProN W3</vt:lpstr>
      <vt:lpstr>ヒラギノ角ゴ ProN W6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WWI</vt:lpstr>
      <vt:lpstr>Long-term causes:  MAIN</vt:lpstr>
      <vt:lpstr>Alliance System a la Bismarck 1860 - 1890</vt:lpstr>
      <vt:lpstr>Alliance System a la Kaiser Wilhelm II after 1890</vt:lpstr>
      <vt:lpstr>Explain increased militarization between 1870 and 1914 p. 825</vt:lpstr>
      <vt:lpstr>Triple Entente = Allies Triple Alliance = Central Powers</vt:lpstr>
      <vt:lpstr>Reorder events p 827-828 </vt:lpstr>
      <vt:lpstr>Public Opinion</vt:lpstr>
      <vt:lpstr>Schlieffen Plan  Did it work?</vt:lpstr>
      <vt:lpstr>New technology</vt:lpstr>
      <vt:lpstr>Germany declares  “unrestricted” submarine warfare</vt:lpstr>
      <vt:lpstr>The Home Front</vt:lpstr>
      <vt:lpstr>Russian Revolution 1917</vt:lpstr>
      <vt:lpstr>Examples of the European conflict spreading to non-European lands: Armenian Massacre Armenian Genocide 1915</vt:lpstr>
      <vt:lpstr>PowerPoint Presentation</vt:lpstr>
      <vt:lpstr>War generals you need to remember:</vt:lpstr>
      <vt:lpstr>Germany and end of WWI</vt:lpstr>
      <vt:lpstr>Peace</vt:lpstr>
      <vt:lpstr>PowerPoint Presentation</vt:lpstr>
      <vt:lpstr>Before and After</vt:lpstr>
      <vt:lpstr>Eastern States: From empire to democratic states?</vt:lpstr>
      <vt:lpstr>Impact on African and Asian colonies: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</dc:title>
  <dc:subject/>
  <dc:creator/>
  <cp:keywords/>
  <dc:description/>
  <cp:lastModifiedBy>Miriam Z. Rivas</cp:lastModifiedBy>
  <cp:revision>9</cp:revision>
  <dcterms:modified xsi:type="dcterms:W3CDTF">2016-02-18T20:55:48Z</dcterms:modified>
</cp:coreProperties>
</file>