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</p:sldMasterIdLst>
  <p:sldIdLst>
    <p:sldId id="256" r:id="rId27"/>
    <p:sldId id="257" r:id="rId28"/>
    <p:sldId id="259" r:id="rId29"/>
    <p:sldId id="279" r:id="rId30"/>
    <p:sldId id="260" r:id="rId31"/>
    <p:sldId id="261" r:id="rId32"/>
    <p:sldId id="262" r:id="rId33"/>
    <p:sldId id="263" r:id="rId34"/>
    <p:sldId id="264" r:id="rId35"/>
    <p:sldId id="280" r:id="rId36"/>
    <p:sldId id="265" r:id="rId37"/>
    <p:sldId id="266" r:id="rId38"/>
    <p:sldId id="281" r:id="rId39"/>
    <p:sldId id="268" r:id="rId40"/>
    <p:sldId id="269" r:id="rId41"/>
    <p:sldId id="270" r:id="rId42"/>
    <p:sldId id="274" r:id="rId43"/>
    <p:sldId id="272" r:id="rId44"/>
    <p:sldId id="273" r:id="rId45"/>
    <p:sldId id="284" r:id="rId46"/>
    <p:sldId id="275" r:id="rId47"/>
    <p:sldId id="276" r:id="rId48"/>
    <p:sldId id="271" r:id="rId49"/>
    <p:sldId id="277" r:id="rId50"/>
    <p:sldId id="278" r:id="rId51"/>
    <p:sldId id="285" r:id="rId5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93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24.xml"/><Relationship Id="rId51" Type="http://schemas.openxmlformats.org/officeDocument/2006/relationships/slide" Target="slides/slide25.xml"/><Relationship Id="rId52" Type="http://schemas.openxmlformats.org/officeDocument/2006/relationships/slide" Target="slides/slide26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14.xml"/><Relationship Id="rId41" Type="http://schemas.openxmlformats.org/officeDocument/2006/relationships/slide" Target="slides/slide15.xml"/><Relationship Id="rId42" Type="http://schemas.openxmlformats.org/officeDocument/2006/relationships/slide" Target="slides/slide16.xml"/><Relationship Id="rId43" Type="http://schemas.openxmlformats.org/officeDocument/2006/relationships/slide" Target="slides/slide17.xml"/><Relationship Id="rId44" Type="http://schemas.openxmlformats.org/officeDocument/2006/relationships/slide" Target="slides/slide18.xml"/><Relationship Id="rId45" Type="http://schemas.openxmlformats.org/officeDocument/2006/relationships/slide" Target="slides/slide19.xml"/><Relationship Id="rId46" Type="http://schemas.openxmlformats.org/officeDocument/2006/relationships/slide" Target="slides/slide20.xml"/><Relationship Id="rId47" Type="http://schemas.openxmlformats.org/officeDocument/2006/relationships/slide" Target="slides/slide21.xml"/><Relationship Id="rId48" Type="http://schemas.openxmlformats.org/officeDocument/2006/relationships/slide" Target="slides/slide22.xml"/><Relationship Id="rId4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slide" Target="slides/slide12.xml"/><Relationship Id="rId39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316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710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6202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70889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756520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2039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5329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2768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788919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91943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397722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793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7687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134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304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02742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944518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479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222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394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83406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15688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9066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129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2611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650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2752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785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59072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558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7574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5395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23436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20053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8390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62663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6464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806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3629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74776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000865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65060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989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002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0707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6225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244517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206497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665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717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291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3518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95737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3096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0549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603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1040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48205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68760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71375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3969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042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6433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788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3293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1636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032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1852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4207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619233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99491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202939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41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42200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267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91394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79537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514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5512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25105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3202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1028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272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339431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9509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130300"/>
            <a:ext cx="2925762" cy="758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130300"/>
            <a:ext cx="8624888" cy="758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8411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7671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8839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686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679185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918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6574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4818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76414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568887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44764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7983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60052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4900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597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133157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830577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2962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9076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0026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41427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82538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063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8660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71118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540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759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199135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1234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446720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2815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59746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9043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8518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00717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460825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989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042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432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663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78837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070767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83875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6230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55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11521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434897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822545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224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8341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8641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29640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8862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674219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51165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8726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505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691716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824088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032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94597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30531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76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76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4172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7568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4580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04336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41600"/>
            <a:ext cx="2446338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8738" y="2641600"/>
            <a:ext cx="2446337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7494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2727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552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078954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46419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52500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31906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4540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130300"/>
            <a:ext cx="2616200" cy="722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130300"/>
            <a:ext cx="7696200" cy="722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6219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7767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2025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901680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41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41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8527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8403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52740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5579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08057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045849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776993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8207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130300"/>
            <a:ext cx="2616200" cy="722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130300"/>
            <a:ext cx="7696200" cy="722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1284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6333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53536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585036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641600"/>
            <a:ext cx="28575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641600"/>
            <a:ext cx="28575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18124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86943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430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41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41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69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05208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6514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9100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5032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48250" y="1130300"/>
            <a:ext cx="1466850" cy="722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130300"/>
            <a:ext cx="4248150" cy="722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64800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0791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8120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298253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3966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454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1135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7829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301313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81774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010193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7580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7098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1806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193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8616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641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641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105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1849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2359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83358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97031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13506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22877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7550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130300"/>
            <a:ext cx="2616200" cy="722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130300"/>
            <a:ext cx="7696200" cy="722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5009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1561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6221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61490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57947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894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130300"/>
            <a:ext cx="2616200" cy="722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130300"/>
            <a:ext cx="7696200" cy="722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878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551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0773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70202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093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3735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943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313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3696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56946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43073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878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6458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0442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4793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22295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4299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946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389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432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09866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74513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54087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6916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0524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7930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4331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63959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587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0931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6338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158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9940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02405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37906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2922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0758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929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583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3889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35432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131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8987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374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98278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8247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383102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026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75887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200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956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84990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662601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0802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430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375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91851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227297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34344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226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4503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891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28005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556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98341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378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118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861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50737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3792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21936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7965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6522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130300"/>
            <a:ext cx="10464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9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1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0" name="AutoShape 2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AutoShape 3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412" name="Picture 4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437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461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959600"/>
            <a:ext cx="10464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485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079500" y="4864100"/>
            <a:ext cx="10818813" cy="0"/>
          </a:xfrm>
          <a:prstGeom prst="line">
            <a:avLst/>
          </a:prstGeom>
          <a:noFill/>
          <a:ln w="12700" cap="flat">
            <a:solidFill>
              <a:srgbClr val="A7AAA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AutoShape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AutoShape 6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511" name="Picture 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9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130300"/>
            <a:ext cx="10464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41600"/>
            <a:ext cx="50450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3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53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130300"/>
            <a:ext cx="10464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41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558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1130300"/>
            <a:ext cx="5867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641600"/>
            <a:ext cx="5867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1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582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606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76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476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476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76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76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7048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1620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192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076450" indent="-24765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130300"/>
            <a:ext cx="10464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641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30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130300"/>
            <a:ext cx="10464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641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11696700" y="292100"/>
            <a:ext cx="0" cy="5080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1074400" y="368300"/>
            <a:ext cx="342900" cy="342900"/>
          </a:xfrm>
          <a:prstGeom prst="rightArrow">
            <a:avLst>
              <a:gd name="adj1" fmla="val 40741"/>
              <a:gd name="adj2" fmla="val 59259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078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355600" cy="355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1270000" y="2959100"/>
            <a:ext cx="10464800" cy="1371600"/>
          </a:xfrm>
          <a:ln/>
        </p:spPr>
        <p:txBody>
          <a:bodyPr/>
          <a:lstStyle/>
          <a:p>
            <a:r>
              <a:rPr lang="en-US"/>
              <a:t>Scientific Revolution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4216400"/>
            <a:ext cx="10464800" cy="939800"/>
          </a:xfrm>
          <a:ln/>
        </p:spPr>
        <p:txBody>
          <a:bodyPr/>
          <a:lstStyle/>
          <a:p>
            <a:r>
              <a:rPr lang="en-US"/>
              <a:t>16th century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2230438" y="5734050"/>
            <a:ext cx="82502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new ideas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new methods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mathematics - the language of science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66700"/>
            <a:ext cx="2540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2451100"/>
          </a:xfrm>
          <a:ln/>
        </p:spPr>
        <p:txBody>
          <a:bodyPr/>
          <a:lstStyle/>
          <a:p>
            <a:pPr>
              <a:spcBef>
                <a:spcPts val="1200"/>
              </a:spcBef>
              <a:buSzPct val="46000"/>
              <a:buFontTx/>
              <a:buBlip>
                <a:blip r:embed="rId2"/>
              </a:buBlip>
            </a:pPr>
            <a:r>
              <a:rPr lang="en-US" sz="4200"/>
              <a:t>Dialogue Concerning the Two Chief World Systems:  Ptolemaic and Copernican 1632</a:t>
            </a:r>
            <a:br>
              <a:rPr lang="en-US" sz="4200"/>
            </a:br>
            <a:r>
              <a:rPr lang="en-US"/>
              <a:t/>
            </a:r>
            <a:br>
              <a:rPr lang="en-US"/>
            </a:br>
            <a:r>
              <a:rPr lang="en-US"/>
              <a:t>Simplicio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070225"/>
            <a:ext cx="72771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1219200" y="4572000"/>
            <a:ext cx="3873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Simplicio defends Ptolemy = offends the Church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Galileo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>
          <a:xfrm>
            <a:off x="647700" y="2146300"/>
            <a:ext cx="11658600" cy="7188200"/>
          </a:xfrm>
          <a:ln/>
        </p:spPr>
        <p:txBody>
          <a:bodyPr/>
          <a:lstStyle/>
          <a:p>
            <a:pPr marL="889000"/>
            <a:r>
              <a:rPr lang="en-US"/>
              <a:t>Roman Inquisition 1633 - written in Italian not Latin</a:t>
            </a:r>
          </a:p>
          <a:p>
            <a:pPr marL="889000"/>
            <a:r>
              <a:rPr lang="en-US"/>
              <a:t>recants but. . .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and yet it moves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marL="889000"/>
            <a:r>
              <a:rPr lang="en-US"/>
              <a:t>house arrest</a:t>
            </a:r>
          </a:p>
          <a:p>
            <a:pPr marL="889000"/>
            <a:r>
              <a:rPr lang="en-US"/>
              <a:t>What else was the Catholic Church dealing with at this time?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Isaac Newton</a:t>
            </a:r>
            <a:r>
              <a:rPr lang="en-US" sz="4800"/>
              <a:t/>
            </a:r>
            <a:br>
              <a:rPr lang="en-US" sz="4800"/>
            </a:br>
            <a:r>
              <a:rPr lang="en-US" sz="4800"/>
              <a:t>1642 - 1727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xfrm>
            <a:off x="584200" y="2819400"/>
            <a:ext cx="11925300" cy="6400800"/>
          </a:xfrm>
          <a:ln/>
        </p:spPr>
        <p:txBody>
          <a:bodyPr/>
          <a:lstStyle/>
          <a:p>
            <a:pPr marL="889000"/>
            <a:r>
              <a:rPr lang="en-US" sz="4000" i="1"/>
              <a:t>Principia Mathematica</a:t>
            </a:r>
            <a:r>
              <a:rPr lang="en-US" sz="4000"/>
              <a:t> (1687)</a:t>
            </a:r>
          </a:p>
          <a:p>
            <a:pPr marL="889000"/>
            <a:r>
              <a:rPr lang="ja-JP" altLang="en-US" sz="4000">
                <a:latin typeface="Arial"/>
              </a:rPr>
              <a:t>“</a:t>
            </a:r>
            <a:r>
              <a:rPr lang="en-US" sz="4000"/>
              <a:t>If I have been able to see so far, it is only because I stood on the shoulders of giants.</a:t>
            </a:r>
            <a:r>
              <a:rPr lang="ja-JP" altLang="en-US" sz="4000">
                <a:latin typeface="Arial"/>
              </a:rPr>
              <a:t>”</a:t>
            </a:r>
            <a:endParaRPr lang="en-US" sz="4000"/>
          </a:p>
          <a:p>
            <a:pPr marL="889000"/>
            <a:r>
              <a:rPr lang="en-US" sz="4000"/>
              <a:t>3 laws of motion; universal law of gravitation; calculus - mathematics to explain theory</a:t>
            </a:r>
          </a:p>
          <a:p>
            <a:pPr marL="889000"/>
            <a:r>
              <a:rPr lang="en-US" sz="4000"/>
              <a:t>God manipulates from time to time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2667000"/>
          </a:xfrm>
          <a:ln/>
        </p:spPr>
        <p:txBody>
          <a:bodyPr/>
          <a:lstStyle/>
          <a:p>
            <a:r>
              <a:rPr lang="en-US"/>
              <a:t>Alexander Pope on Newton = 18th c poet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xfrm>
            <a:off x="1130300" y="3314700"/>
            <a:ext cx="10464800" cy="3124200"/>
          </a:xfrm>
          <a:ln/>
        </p:spPr>
        <p:txBody>
          <a:bodyPr/>
          <a:lstStyle/>
          <a:p>
            <a:pPr marL="889000"/>
            <a:r>
              <a:rPr lang="ja-JP" altLang="en-US">
                <a:latin typeface="Arial"/>
              </a:rPr>
              <a:t>“</a:t>
            </a:r>
            <a:r>
              <a:rPr lang="en-US"/>
              <a:t>Nature and Nature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laws lay hid in night; God said, Let Newton be! and all was light!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xfrm>
            <a:off x="1270000" y="292100"/>
            <a:ext cx="10464800" cy="1270000"/>
          </a:xfrm>
          <a:ln/>
        </p:spPr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>
          <a:xfrm>
            <a:off x="1155700" y="990600"/>
            <a:ext cx="10833100" cy="8915400"/>
          </a:xfrm>
          <a:ln/>
        </p:spPr>
        <p:txBody>
          <a:bodyPr/>
          <a:lstStyle/>
          <a:p>
            <a:pPr marL="889000"/>
            <a:r>
              <a:rPr lang="en-US"/>
              <a:t>Francis Bacon - inductive reasoning</a:t>
            </a:r>
          </a:p>
          <a:p>
            <a:pPr marL="1778000" lvl="2"/>
            <a:r>
              <a:rPr lang="en-US" sz="3000"/>
              <a:t>investigation, observation and experimentation = inductive resoning</a:t>
            </a:r>
          </a:p>
          <a:p>
            <a:pPr marL="889000"/>
            <a:r>
              <a:rPr lang="en-US"/>
              <a:t>Rene Descartes - deductive reasoning</a:t>
            </a:r>
          </a:p>
          <a:p>
            <a:pPr marL="1778000" lvl="2"/>
            <a:r>
              <a:rPr lang="en-US" sz="3000"/>
              <a:t>start with general principles and move to particular cases by steps of reason - against empiricism = deductive reasoning</a:t>
            </a:r>
          </a:p>
          <a:p>
            <a:pPr marL="1778000" lvl="2"/>
            <a:r>
              <a:rPr lang="en-US" sz="3000"/>
              <a:t>the world can be reduced to two things:</a:t>
            </a:r>
          </a:p>
          <a:p>
            <a:pPr marL="2667000" lvl="4"/>
            <a:r>
              <a:rPr lang="en-US" sz="3000"/>
              <a:t>mind and matter (particles) = materialist view of reality</a:t>
            </a:r>
          </a:p>
          <a:p>
            <a:pPr marL="1778000" lvl="2"/>
            <a:r>
              <a:rPr lang="en-US" sz="3000"/>
              <a:t>God does not manipulate</a:t>
            </a:r>
          </a:p>
          <a:p>
            <a:pPr marL="1778000" lvl="2"/>
            <a:r>
              <a:rPr lang="en-US" sz="3000"/>
              <a:t>Discourse on Method 1637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1473200"/>
          </a:xfrm>
          <a:ln/>
        </p:spPr>
        <p:txBody>
          <a:bodyPr/>
          <a:lstStyle/>
          <a:p>
            <a:r>
              <a:rPr lang="en-US"/>
              <a:t>Religion and Science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>
          <a:xfrm>
            <a:off x="558800" y="2159000"/>
            <a:ext cx="11963400" cy="6921500"/>
          </a:xfrm>
          <a:ln/>
        </p:spPr>
        <p:txBody>
          <a:bodyPr/>
          <a:lstStyle/>
          <a:p>
            <a:pPr marL="889000"/>
            <a:r>
              <a:rPr lang="en-US"/>
              <a:t>S.R. leads to skeptical and secular attitudes by elites</a:t>
            </a:r>
          </a:p>
          <a:p>
            <a:pPr marL="889000"/>
            <a:r>
              <a:rPr lang="en-US"/>
              <a:t>empirical evidence not superstitious ideas = decline of witchcraft persecutions after 1650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</a:t>
            </a:r>
          </a:p>
          <a:p>
            <a:pPr marL="889000"/>
            <a:r>
              <a:rPr lang="en-US"/>
              <a:t>most sought to reconcile God with new science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1397000"/>
            <a:ext cx="10464800" cy="8039100"/>
          </a:xfrm>
          <a:ln/>
        </p:spPr>
        <p:txBody>
          <a:bodyPr/>
          <a:lstStyle/>
          <a:p>
            <a:pPr marL="889000"/>
            <a:r>
              <a:rPr lang="en-US"/>
              <a:t>Catholic Church </a:t>
            </a:r>
          </a:p>
          <a:p>
            <a:pPr marL="1778000" lvl="2"/>
            <a:r>
              <a:rPr lang="en-US"/>
              <a:t>Index of Prohibited Books</a:t>
            </a:r>
          </a:p>
          <a:p>
            <a:pPr marL="1778000" lvl="2"/>
            <a:r>
              <a:rPr lang="en-US"/>
              <a:t>Inquisition</a:t>
            </a:r>
          </a:p>
          <a:p>
            <a:pPr marL="889000"/>
            <a:r>
              <a:rPr lang="en-US"/>
              <a:t>Scientific Revolution does not deny existence of God but sought to understand the laws of nature</a:t>
            </a:r>
          </a:p>
          <a:p>
            <a:pPr marL="889000"/>
            <a:r>
              <a:rPr lang="en-US"/>
              <a:t>Glorify God by demonstrating consistency and harmony and order in His divine creation.</a:t>
            </a:r>
          </a:p>
          <a:p>
            <a:pPr marL="889000"/>
            <a:r>
              <a:rPr lang="en-US"/>
              <a:t>God creates and then steps back - </a:t>
            </a:r>
            <a:r>
              <a:rPr lang="en-US" u="sng"/>
              <a:t>Deism</a:t>
            </a:r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685800" y="793750"/>
            <a:ext cx="11544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Religion and Science - continuation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2908300"/>
          </a:xfrm>
          <a:ln/>
        </p:spPr>
        <p:txBody>
          <a:bodyPr/>
          <a:lstStyle/>
          <a:p>
            <a:r>
              <a:rPr lang="en-US"/>
              <a:t>If you had been a scientist in the 17th... c. . . .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3429000"/>
            <a:ext cx="10464800" cy="5232400"/>
          </a:xfrm>
          <a:ln/>
        </p:spPr>
        <p:txBody>
          <a:bodyPr/>
          <a:lstStyle/>
          <a:p>
            <a:pPr marL="889000"/>
            <a:r>
              <a:rPr lang="en-US"/>
              <a:t>where would you have moved to in order to freely publish your thoughts?</a:t>
            </a:r>
          </a:p>
          <a:p>
            <a:pPr marL="889000"/>
            <a:r>
              <a:rPr lang="en-US"/>
              <a:t>The Dutch Republic - Holland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state and science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89000"/>
            <a:r>
              <a:rPr lang="en-US"/>
              <a:t>monarch - sponsoring scientific discoveries brings prestige</a:t>
            </a:r>
          </a:p>
          <a:p>
            <a:pPr marL="889000"/>
            <a:r>
              <a:rPr lang="en-US"/>
              <a:t>advances for navigation and military purposes</a:t>
            </a:r>
          </a:p>
          <a:p>
            <a:pPr marL="889000"/>
            <a:r>
              <a:rPr lang="en-US"/>
              <a:t>1660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scientific societies formed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1346200"/>
          </a:xfrm>
          <a:ln/>
        </p:spPr>
        <p:txBody>
          <a:bodyPr/>
          <a:lstStyle/>
          <a:p>
            <a:r>
              <a:rPr lang="en-US" sz="6400"/>
              <a:t>S.R. in England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>
          <a:xfrm>
            <a:off x="571500" y="1790700"/>
            <a:ext cx="11849100" cy="7759700"/>
          </a:xfrm>
          <a:ln/>
        </p:spPr>
        <p:txBody>
          <a:bodyPr/>
          <a:lstStyle/>
          <a:p>
            <a:pPr marL="889000"/>
            <a:r>
              <a:rPr lang="en-US" sz="3000"/>
              <a:t>Royal Society of London </a:t>
            </a:r>
          </a:p>
          <a:p>
            <a:pPr marL="1778000" lvl="2"/>
            <a:r>
              <a:rPr lang="en-US" sz="3000"/>
              <a:t>privately run until. . . </a:t>
            </a:r>
          </a:p>
          <a:p>
            <a:pPr marL="1778000" lvl="2"/>
            <a:r>
              <a:rPr lang="en-US" sz="3000"/>
              <a:t>Sir Isaac Newton serves as president - dedicates </a:t>
            </a:r>
            <a:r>
              <a:rPr lang="en-US" sz="3000" u="sng"/>
              <a:t>Principia</a:t>
            </a:r>
            <a:endParaRPr lang="en-US" sz="3000"/>
          </a:p>
          <a:p>
            <a:pPr marL="1778000" lvl="2"/>
            <a:r>
              <a:rPr lang="en-US" sz="3000"/>
              <a:t>received government charter 1662 under Charles II</a:t>
            </a:r>
          </a:p>
          <a:p>
            <a:pPr marL="889000"/>
            <a:r>
              <a:rPr lang="en-US" sz="3000"/>
              <a:t>17th c:  Parliament and Puritans v. Stuart absolutism and Catholicism - religious reforms see Catholicism as obstacle to progress, academic freedom</a:t>
            </a:r>
          </a:p>
          <a:p>
            <a:pPr marL="889000"/>
            <a:r>
              <a:rPr lang="en-US" sz="3000"/>
              <a:t>R.S. of London supports James II ousting and Glorious Revolution. . . up to a point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xfrm>
            <a:off x="342900" y="254000"/>
            <a:ext cx="12306300" cy="1409700"/>
          </a:xfrm>
          <a:ln/>
        </p:spPr>
        <p:txBody>
          <a:bodyPr/>
          <a:lstStyle/>
          <a:p>
            <a:r>
              <a:rPr lang="en-US" sz="4800"/>
              <a:t>Before the Scientific Revolution</a:t>
            </a:r>
            <a:br>
              <a:rPr lang="en-US" sz="4800"/>
            </a:br>
            <a:r>
              <a:rPr lang="en-US" sz="4800"/>
              <a:t>Medieval Science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xfrm>
            <a:off x="508000" y="1739900"/>
            <a:ext cx="11290300" cy="4076700"/>
          </a:xfrm>
          <a:ln/>
        </p:spPr>
        <p:txBody>
          <a:bodyPr/>
          <a:lstStyle/>
          <a:p>
            <a:pPr marL="889000"/>
            <a:r>
              <a:rPr lang="en-US" sz="3000"/>
              <a:t>Scholasticism = scholars relied on this method to explain universal truths based on</a:t>
            </a:r>
          </a:p>
          <a:p>
            <a:pPr marL="1778000" lvl="2"/>
            <a:r>
              <a:rPr lang="en-US" sz="3000"/>
              <a:t>Aristotle - motion</a:t>
            </a:r>
          </a:p>
          <a:p>
            <a:pPr marL="1778000" lvl="2"/>
            <a:r>
              <a:rPr lang="en-US" sz="3000"/>
              <a:t>Ptolemy - planets</a:t>
            </a:r>
          </a:p>
          <a:p>
            <a:pPr marL="1778000" lvl="2"/>
            <a:r>
              <a:rPr lang="en-US" sz="3000"/>
              <a:t>Galen - physician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95250" y="5886450"/>
            <a:ext cx="12903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89000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Accepted by scholars and the church:  </a:t>
            </a:r>
            <a:r>
              <a:rPr lang="en-US" sz="28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Aristotelian-Ptolemaic theory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" charset="0"/>
              </a:rPr>
              <a:t>:</a:t>
            </a:r>
          </a:p>
          <a:p>
            <a:pPr marL="1778000" lvl="2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geocentric view of universe</a:t>
            </a:r>
          </a:p>
          <a:p>
            <a:pPr marL="1778000" lvl="2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revolutions of stars and planets occurred in perfect circles in crystalline spheres</a:t>
            </a:r>
          </a:p>
          <a:p>
            <a:pPr marL="1778000" lvl="2" indent="-571500" algn="l">
              <a:spcBef>
                <a:spcPts val="2400"/>
              </a:spcBef>
              <a:buSzPct val="171000"/>
              <a:buFont typeface="Gill Sans" charset="0"/>
              <a:buChar char="•"/>
            </a:pPr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mathematics was not used to explain universal laws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Women and Science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89000"/>
            <a:r>
              <a:rPr lang="en-US"/>
              <a:t>Margaret Cavendish - hosted informal talks</a:t>
            </a:r>
          </a:p>
          <a:p>
            <a:pPr marL="889000"/>
            <a:r>
              <a:rPr lang="en-US"/>
              <a:t>Prevalent thought:  women have smaller and softer brains</a:t>
            </a:r>
          </a:p>
          <a:p>
            <a:pPr marL="889000"/>
            <a:r>
              <a:rPr lang="en-US"/>
              <a:t>Descartes: 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the mind has no sex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marL="889000"/>
            <a:r>
              <a:rPr lang="en-US"/>
              <a:t>R.S. of London admits women in 1945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1092200"/>
          </a:xfrm>
          <a:ln/>
        </p:spPr>
        <p:txBody>
          <a:bodyPr/>
          <a:lstStyle/>
          <a:p>
            <a:r>
              <a:rPr lang="en-US"/>
              <a:t>S.R. in France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>
          <a:xfrm>
            <a:off x="927100" y="1625600"/>
            <a:ext cx="10464800" cy="7721600"/>
          </a:xfrm>
          <a:ln/>
        </p:spPr>
        <p:txBody>
          <a:bodyPr/>
          <a:lstStyle/>
          <a:p>
            <a:pPr marL="1778000" lvl="2"/>
            <a:endParaRPr lang="en-US"/>
          </a:p>
          <a:p>
            <a:pPr marL="889000"/>
            <a:r>
              <a:rPr lang="en-US"/>
              <a:t>Louis XIV chartered  and more strictly  supervised French Royal Academy of Science - 1666 holds its first meeting in Paris - censorship in place</a:t>
            </a:r>
          </a:p>
          <a:p>
            <a:pPr marL="889000"/>
            <a:r>
              <a:rPr lang="en-US"/>
              <a:t>Jean Baptiste </a:t>
            </a:r>
            <a:r>
              <a:rPr lang="en-US" u="sng"/>
              <a:t>Colbert</a:t>
            </a:r>
            <a:r>
              <a:rPr lang="en-US"/>
              <a:t> minister of finance for Louis XIV - study of useful subjects - benefit French commerce and industry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S.R. in east</a:t>
            </a:r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819400"/>
            <a:ext cx="10464800" cy="6667500"/>
          </a:xfrm>
          <a:ln/>
        </p:spPr>
        <p:txBody>
          <a:bodyPr/>
          <a:lstStyle/>
          <a:p>
            <a:pPr marL="889000"/>
            <a:r>
              <a:rPr lang="en-US" sz="3000"/>
              <a:t>Catholic Reformation prevented spread </a:t>
            </a:r>
          </a:p>
          <a:p>
            <a:pPr marL="889000"/>
            <a:r>
              <a:rPr lang="en-US" sz="3000"/>
              <a:t>Russian obstacle to new science:</a:t>
            </a:r>
          </a:p>
          <a:p>
            <a:pPr marL="1778000" lvl="2"/>
            <a:r>
              <a:rPr lang="en-US" sz="3000"/>
              <a:t>separated from western Europe since days of the Mongols</a:t>
            </a:r>
          </a:p>
          <a:p>
            <a:pPr marL="1778000" lvl="2"/>
            <a:r>
              <a:rPr lang="en-US" sz="3000"/>
              <a:t>Russian Orthodox Church is anti-western culture</a:t>
            </a:r>
          </a:p>
          <a:p>
            <a:pPr marL="889000"/>
            <a:r>
              <a:rPr lang="en-US" sz="3000"/>
              <a:t>Peter the Great</a:t>
            </a:r>
            <a:r>
              <a:rPr lang="ja-JP" altLang="en-US" sz="3000">
                <a:latin typeface="Arial"/>
              </a:rPr>
              <a:t>’</a:t>
            </a:r>
            <a:r>
              <a:rPr lang="en-US" sz="3000"/>
              <a:t>s westernization of Russia - wants to refute idea that </a:t>
            </a:r>
            <a:r>
              <a:rPr lang="ja-JP" altLang="en-US" sz="3000">
                <a:latin typeface="Arial"/>
              </a:rPr>
              <a:t>“</a:t>
            </a:r>
            <a:r>
              <a:rPr lang="en-US" sz="3000"/>
              <a:t>we [Russians] are barbarians who disregard science.</a:t>
            </a:r>
            <a:r>
              <a:rPr lang="ja-JP" altLang="en-US" sz="3000">
                <a:latin typeface="Arial"/>
              </a:rPr>
              <a:t>”</a:t>
            </a:r>
            <a:r>
              <a:rPr lang="en-US" sz="3000"/>
              <a:t> (r 1682-1725)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3175000"/>
          </a:xfrm>
          <a:ln/>
        </p:spPr>
        <p:txBody>
          <a:bodyPr/>
          <a:lstStyle/>
          <a:p>
            <a:r>
              <a:rPr lang="en-US"/>
              <a:t>Scientific Revolution and women</a:t>
            </a:r>
          </a:p>
        </p:txBody>
      </p:sp>
      <p:sp>
        <p:nvSpPr>
          <p:cNvPr id="51202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3632200"/>
            <a:ext cx="10464800" cy="5029200"/>
          </a:xfrm>
          <a:ln/>
        </p:spPr>
        <p:txBody>
          <a:bodyPr/>
          <a:lstStyle/>
          <a:p>
            <a:pPr marL="889000"/>
            <a:r>
              <a:rPr lang="en-US"/>
              <a:t>Time for a DBQ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title"/>
          </p:nvPr>
        </p:nvSpPr>
        <p:spPr>
          <a:xfrm>
            <a:off x="1270000" y="469900"/>
            <a:ext cx="10464800" cy="1270000"/>
          </a:xfrm>
          <a:ln/>
        </p:spPr>
        <p:txBody>
          <a:bodyPr/>
          <a:lstStyle/>
          <a:p>
            <a:r>
              <a:rPr lang="en-US" sz="7800"/>
              <a:t>Consequences of the S.R.</a:t>
            </a:r>
          </a:p>
        </p:txBody>
      </p:sp>
      <p:sp>
        <p:nvSpPr>
          <p:cNvPr id="52226" name="Rectangle 2"/>
          <p:cNvSpPr>
            <a:spLocks noChangeArrowheads="1"/>
          </p:cNvSpPr>
          <p:nvPr>
            <p:ph type="body" idx="1"/>
          </p:nvPr>
        </p:nvSpPr>
        <p:spPr>
          <a:xfrm>
            <a:off x="571500" y="1422400"/>
            <a:ext cx="11163300" cy="7239000"/>
          </a:xfrm>
          <a:ln/>
        </p:spPr>
        <p:txBody>
          <a:bodyPr/>
          <a:lstStyle/>
          <a:p>
            <a:pPr marL="889000"/>
            <a:r>
              <a:rPr lang="en-US"/>
              <a:t>The scientific method is now applied to the study of nature and the universe and to explain God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creation through laws of nature</a:t>
            </a:r>
          </a:p>
          <a:p>
            <a:pPr marL="889000"/>
            <a:r>
              <a:rPr lang="en-US"/>
              <a:t>Apply the same method to society, religion and governments so. . . </a:t>
            </a:r>
          </a:p>
          <a:p>
            <a:pPr marL="889000"/>
            <a:r>
              <a:rPr lang="en-US"/>
              <a:t>People should be ruled by natural laws, not rulers.  Leads to. . .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368300"/>
            <a:ext cx="10464800" cy="9004300"/>
          </a:xfrm>
          <a:ln/>
        </p:spPr>
        <p:txBody>
          <a:bodyPr/>
          <a:lstStyle/>
          <a:p>
            <a:r>
              <a:rPr lang="en-US" sz="7200"/>
              <a:t>18th century</a:t>
            </a:r>
          </a:p>
          <a:p>
            <a:r>
              <a:rPr lang="en-US" sz="7200"/>
              <a:t>Enlightenment</a:t>
            </a:r>
          </a:p>
          <a:p>
            <a:r>
              <a:rPr lang="en-US" sz="7200"/>
              <a:t>Review </a:t>
            </a:r>
          </a:p>
          <a:p>
            <a:r>
              <a:rPr lang="en-US" sz="7200"/>
              <a:t>John Locke </a:t>
            </a:r>
          </a:p>
          <a:p>
            <a:r>
              <a:rPr lang="en-US" sz="7200"/>
              <a:t>v. </a:t>
            </a:r>
          </a:p>
          <a:p>
            <a:r>
              <a:rPr lang="en-US" sz="7200"/>
              <a:t>Thomas Hobbes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6718300"/>
          </a:xfrm>
          <a:ln/>
        </p:spPr>
        <p:txBody>
          <a:bodyPr/>
          <a:lstStyle/>
          <a:p>
            <a:r>
              <a:rPr lang="en-US"/>
              <a:t>Have science and technology helped or hindered humanity?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xfrm>
            <a:off x="533400" y="330200"/>
            <a:ext cx="11137900" cy="2133600"/>
          </a:xfrm>
          <a:ln/>
        </p:spPr>
        <p:txBody>
          <a:bodyPr/>
          <a:lstStyle/>
          <a:p>
            <a:r>
              <a:rPr lang="en-US" sz="6000"/>
              <a:t>Galen</a:t>
            </a:r>
            <a:r>
              <a:rPr lang="ja-JP" altLang="en-US" sz="6000">
                <a:latin typeface="Arial"/>
              </a:rPr>
              <a:t>’</a:t>
            </a:r>
            <a:r>
              <a:rPr lang="en-US" sz="6000"/>
              <a:t>s theory on the human body</a:t>
            </a:r>
            <a:br>
              <a:rPr lang="en-US" sz="6000"/>
            </a:br>
            <a:r>
              <a:rPr lang="en-US" sz="6000"/>
              <a:t>Old - Medieval Science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xfrm>
            <a:off x="711200" y="2222500"/>
            <a:ext cx="11582400" cy="6807200"/>
          </a:xfrm>
          <a:ln/>
        </p:spPr>
        <p:txBody>
          <a:bodyPr/>
          <a:lstStyle/>
          <a:p>
            <a:pPr marL="889000"/>
            <a:r>
              <a:rPr lang="en-US" sz="3000"/>
              <a:t>The human body contained 4 humors:</a:t>
            </a:r>
          </a:p>
          <a:p>
            <a:pPr marL="889000"/>
            <a:r>
              <a:rPr lang="en-US" sz="3000"/>
              <a:t>blood, phlegm, yellow bile and black bile</a:t>
            </a:r>
          </a:p>
          <a:p>
            <a:pPr marL="889000"/>
            <a:r>
              <a:rPr lang="en-US" sz="3000"/>
              <a:t>disease a result of imbalance of humors</a:t>
            </a:r>
          </a:p>
          <a:p>
            <a:pPr marL="889000"/>
            <a:r>
              <a:rPr lang="en-US" sz="3000"/>
              <a:t>treatment = purging and bleeding</a:t>
            </a:r>
          </a:p>
          <a:p>
            <a:pPr marL="889000"/>
            <a:r>
              <a:rPr lang="en-US" sz="3000"/>
              <a:t>dissection prohibited by church</a:t>
            </a:r>
          </a:p>
          <a:p>
            <a:pPr marL="889000"/>
            <a:r>
              <a:rPr lang="en-US" sz="3000"/>
              <a:t>Leonardo did it anyways - sketches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6273800"/>
            <a:ext cx="32131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76860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xfrm>
            <a:off x="990600" y="254000"/>
            <a:ext cx="10464800" cy="1168400"/>
          </a:xfrm>
          <a:ln/>
        </p:spPr>
        <p:txBody>
          <a:bodyPr/>
          <a:lstStyle/>
          <a:p>
            <a:r>
              <a:rPr lang="en-US"/>
              <a:t>New S.R. theory:  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819400"/>
            <a:ext cx="10464800" cy="6565900"/>
          </a:xfrm>
          <a:ln/>
        </p:spPr>
        <p:txBody>
          <a:bodyPr/>
          <a:lstStyle/>
          <a:p>
            <a:pPr marL="889000"/>
            <a:r>
              <a:rPr lang="en-US" sz="3000" b="1"/>
              <a:t>Andreas Vesalius</a:t>
            </a:r>
            <a:r>
              <a:rPr lang="en-US" sz="3000"/>
              <a:t> - </a:t>
            </a:r>
          </a:p>
          <a:p>
            <a:pPr marL="1778000" lvl="2"/>
            <a:r>
              <a:rPr lang="en-US" sz="3000"/>
              <a:t>begins dissecting cadavers</a:t>
            </a:r>
          </a:p>
          <a:p>
            <a:pPr marL="1778000" lvl="2"/>
            <a:r>
              <a:rPr lang="en-US" sz="3000"/>
              <a:t>publishes </a:t>
            </a:r>
            <a:r>
              <a:rPr lang="ja-JP" altLang="en-US" sz="3000">
                <a:latin typeface="Arial"/>
              </a:rPr>
              <a:t>“</a:t>
            </a:r>
            <a:r>
              <a:rPr lang="en-US" sz="3000"/>
              <a:t>On the Fabric of the Human Body</a:t>
            </a:r>
            <a:r>
              <a:rPr lang="ja-JP" altLang="en-US" sz="3000">
                <a:latin typeface="Arial"/>
              </a:rPr>
              <a:t>”</a:t>
            </a:r>
            <a:r>
              <a:rPr lang="en-US" sz="3000"/>
              <a:t> 1543</a:t>
            </a:r>
          </a:p>
          <a:p>
            <a:pPr marL="889000"/>
            <a:r>
              <a:rPr lang="en-US" sz="3000"/>
              <a:t>William Harvey -</a:t>
            </a:r>
          </a:p>
          <a:p>
            <a:pPr marL="1778000" lvl="2"/>
            <a:r>
              <a:rPr lang="en-US" sz="3000"/>
              <a:t>theory on blood circulation and the heart as a mechanical pump</a:t>
            </a:r>
          </a:p>
          <a:p>
            <a:pPr marL="889000"/>
            <a:r>
              <a:rPr lang="en-US" sz="3000" b="1"/>
              <a:t>However</a:t>
            </a:r>
            <a:r>
              <a:rPr lang="en-US" sz="3000"/>
              <a:t>, bleeding and purging continued by faith healers and midwives in </a:t>
            </a:r>
            <a:r>
              <a:rPr lang="ja-JP" altLang="en-US" sz="3000">
                <a:latin typeface="Arial"/>
              </a:rPr>
              <a:t>“</a:t>
            </a:r>
            <a:r>
              <a:rPr lang="en-US" sz="3000"/>
              <a:t>hospitals.</a:t>
            </a:r>
            <a:r>
              <a:rPr lang="ja-JP" altLang="en-US" sz="3000">
                <a:latin typeface="Arial"/>
              </a:rPr>
              <a:t>”</a:t>
            </a:r>
            <a:endParaRPr lang="en-US" sz="300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1327150"/>
            <a:ext cx="29083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2476500"/>
          </a:xfrm>
          <a:ln/>
        </p:spPr>
        <p:txBody>
          <a:bodyPr/>
          <a:lstStyle/>
          <a:p>
            <a:r>
              <a:rPr lang="en-US"/>
              <a:t>Why interest in science in 16th century?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3162300"/>
            <a:ext cx="10464800" cy="5499100"/>
          </a:xfrm>
          <a:ln/>
        </p:spPr>
        <p:txBody>
          <a:bodyPr/>
          <a:lstStyle/>
          <a:p>
            <a:pPr marL="889000"/>
            <a:r>
              <a:rPr lang="en-US"/>
              <a:t>The</a:t>
            </a:r>
            <a:r>
              <a:rPr lang="en-US" u="sng"/>
              <a:t> Renaissance</a:t>
            </a:r>
            <a:r>
              <a:rPr lang="en-US"/>
              <a:t> sparks interest in learning</a:t>
            </a:r>
          </a:p>
          <a:p>
            <a:pPr marL="889000"/>
            <a:r>
              <a:rPr lang="en-US"/>
              <a:t>A need now arises for celestial navigation to support </a:t>
            </a:r>
            <a:r>
              <a:rPr lang="en-US" u="sng"/>
              <a:t>exploration</a:t>
            </a:r>
          </a:p>
          <a:p>
            <a:pPr marL="889000"/>
            <a:r>
              <a:rPr lang="en-US"/>
              <a:t>The Catholic Church has an interest in a more </a:t>
            </a:r>
            <a:r>
              <a:rPr lang="en-US" u="sng"/>
              <a:t>accurate calendar</a:t>
            </a:r>
            <a:r>
              <a:rPr lang="en-US"/>
              <a:t> </a:t>
            </a:r>
          </a:p>
          <a:p>
            <a:pPr marL="1333500" lvl="1"/>
            <a:r>
              <a:rPr lang="en-US" sz="3000"/>
              <a:t>Pope Gregory XIII Gregorian calendar replaces the Julian calendar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2654300"/>
          </a:xfrm>
          <a:ln/>
        </p:spPr>
        <p:txBody>
          <a:bodyPr/>
          <a:lstStyle/>
          <a:p>
            <a:r>
              <a:rPr lang="en-US"/>
              <a:t>Nicholas Copernicus </a:t>
            </a:r>
            <a:br>
              <a:rPr lang="en-US"/>
            </a:br>
            <a:r>
              <a:rPr lang="en-US"/>
              <a:t>1473 - 1543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xfrm>
            <a:off x="558800" y="3213100"/>
            <a:ext cx="9677400" cy="5842000"/>
          </a:xfrm>
          <a:ln/>
        </p:spPr>
        <p:txBody>
          <a:bodyPr/>
          <a:lstStyle/>
          <a:p>
            <a:pPr marL="571500" indent="-304800"/>
            <a:r>
              <a:rPr lang="en-US"/>
              <a:t>On the Revolutions of the Heavenly Spheres (1543)</a:t>
            </a:r>
          </a:p>
          <a:p>
            <a:pPr marL="571500" indent="-304800"/>
            <a:r>
              <a:rPr lang="en-US"/>
              <a:t>heliocentric theory</a:t>
            </a:r>
          </a:p>
          <a:p>
            <a:pPr marL="571500" indent="-304800"/>
            <a:r>
              <a:rPr lang="ja-JP" altLang="en-US">
                <a:latin typeface="Arial"/>
              </a:rPr>
              <a:t>“</a:t>
            </a:r>
            <a:r>
              <a:rPr lang="en-US"/>
              <a:t>that fool wants to turn the entire science of astronomy upside down!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marL="4216400" lvl="4" indent="0"/>
            <a:r>
              <a:rPr lang="en-US">
                <a:cs typeface="Gill Sans" charset="0"/>
              </a:rPr>
              <a:t>Martin Luther</a:t>
            </a:r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2489200"/>
            <a:ext cx="29591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2349500"/>
          </a:xfrm>
          <a:ln/>
        </p:spPr>
        <p:txBody>
          <a:bodyPr/>
          <a:lstStyle/>
          <a:p>
            <a:r>
              <a:rPr lang="en-US" sz="6400"/>
              <a:t>Tycho Brahe</a:t>
            </a:r>
            <a:br>
              <a:rPr lang="en-US" sz="6400"/>
            </a:br>
            <a:r>
              <a:rPr lang="en-US" sz="6400"/>
              <a:t>1546 - 1601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819400"/>
            <a:ext cx="6083300" cy="5842000"/>
          </a:xfrm>
          <a:ln/>
        </p:spPr>
        <p:txBody>
          <a:bodyPr/>
          <a:lstStyle/>
          <a:p>
            <a:pPr marL="889000"/>
            <a:r>
              <a:rPr lang="en-US"/>
              <a:t>observes and records</a:t>
            </a:r>
          </a:p>
          <a:p>
            <a:pPr marL="889000"/>
            <a:r>
              <a:rPr lang="en-US"/>
              <a:t>wants to disprove heliocentric theory</a:t>
            </a:r>
          </a:p>
          <a:p>
            <a:pPr marL="889000"/>
            <a:r>
              <a:rPr lang="en-US"/>
              <a:t>massive collection of data aids others like...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73413"/>
            <a:ext cx="467677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xfrm>
            <a:off x="1270000" y="635000"/>
            <a:ext cx="10464800" cy="2362200"/>
          </a:xfrm>
          <a:ln/>
        </p:spPr>
        <p:txBody>
          <a:bodyPr/>
          <a:lstStyle/>
          <a:p>
            <a:r>
              <a:rPr lang="en-US"/>
              <a:t>Johannes Kepler</a:t>
            </a:r>
            <a:br>
              <a:rPr lang="en-US"/>
            </a:br>
            <a:r>
              <a:rPr lang="en-US" sz="6400"/>
              <a:t>1571 - 1630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xfrm>
            <a:off x="609600" y="2882900"/>
            <a:ext cx="7391400" cy="6426200"/>
          </a:xfrm>
          <a:ln/>
        </p:spPr>
        <p:txBody>
          <a:bodyPr/>
          <a:lstStyle/>
          <a:p>
            <a:pPr marL="889000"/>
            <a:r>
              <a:rPr lang="en-US" sz="4000"/>
              <a:t>Brahe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/>
              <a:t>s assistant</a:t>
            </a:r>
          </a:p>
          <a:p>
            <a:pPr marL="889000"/>
            <a:r>
              <a:rPr lang="en-US" sz="4000"/>
              <a:t>court astronomer for H.R.E. - lives in Prague</a:t>
            </a:r>
          </a:p>
          <a:p>
            <a:pPr marL="889000"/>
            <a:r>
              <a:rPr lang="en-US" sz="4000"/>
              <a:t>planets move in </a:t>
            </a:r>
            <a:r>
              <a:rPr lang="en-US" sz="4000" u="sng"/>
              <a:t>elliptical</a:t>
            </a:r>
            <a:r>
              <a:rPr lang="en-US" sz="4000"/>
              <a:t> paths instead of circular</a:t>
            </a:r>
          </a:p>
          <a:p>
            <a:pPr marL="889000"/>
            <a:r>
              <a:rPr lang="en-US" sz="4000"/>
              <a:t>uses mathematics to explain observations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302000"/>
            <a:ext cx="48260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Galileo Galilei</a:t>
            </a:r>
            <a:br>
              <a:rPr lang="en-US"/>
            </a:br>
            <a:r>
              <a:rPr lang="en-US" sz="4800"/>
              <a:t>1564 - 1642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89000"/>
            <a:r>
              <a:rPr lang="en-US"/>
              <a:t>Italian - shows scientific community is international</a:t>
            </a:r>
          </a:p>
          <a:p>
            <a:pPr marL="889000"/>
            <a:r>
              <a:rPr lang="en-US"/>
              <a:t>uses </a:t>
            </a:r>
            <a:r>
              <a:rPr lang="en-US" u="sng"/>
              <a:t>empirical evidence</a:t>
            </a:r>
            <a:r>
              <a:rPr lang="en-US"/>
              <a:t> to come up with laws of motion - inertia</a:t>
            </a:r>
          </a:p>
          <a:p>
            <a:pPr marL="889000"/>
            <a:r>
              <a:rPr lang="en-US"/>
              <a:t>motion - not rest - was a natural state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970</Words>
  <Characters>0</Characters>
  <Application>Microsoft Macintosh PowerPoint</Application>
  <PresentationFormat>Custom</PresentationFormat>
  <Lines>0</Lines>
  <Paragraphs>127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26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Gill Sans</vt:lpstr>
      <vt:lpstr>ヒラギノ角ゴ ProN W3</vt:lpstr>
      <vt:lpstr>ヒラギノ角ゴ ProN W6</vt:lpstr>
      <vt:lpstr>Title &amp; Subtitle</vt:lpstr>
      <vt:lpstr>Title &amp; Bullets</vt:lpstr>
      <vt:lpstr>Title &amp; Bullets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Title - Top</vt:lpstr>
      <vt:lpstr>Blank</vt:lpstr>
      <vt:lpstr>Bullets</vt:lpstr>
      <vt:lpstr>Title - Center</vt:lpstr>
      <vt:lpstr>Photo - Horizontal</vt:lpstr>
      <vt:lpstr>Title &amp; Subtitle</vt:lpstr>
      <vt:lpstr>Title &amp; Bullets - Left</vt:lpstr>
      <vt:lpstr>Title &amp; Bullets - 2 Column</vt:lpstr>
      <vt:lpstr>Title, Bullets &amp; Photo</vt:lpstr>
      <vt:lpstr>Photo - Vertical</vt:lpstr>
      <vt:lpstr>Title &amp; Bullets - Right</vt:lpstr>
      <vt:lpstr>Scientific Revolution</vt:lpstr>
      <vt:lpstr>Before the Scientific Revolution Medieval Science</vt:lpstr>
      <vt:lpstr>Galen’s theory on the human body Old - Medieval Science</vt:lpstr>
      <vt:lpstr>New S.R. theory:  </vt:lpstr>
      <vt:lpstr>Why interest in science in 16th century?</vt:lpstr>
      <vt:lpstr>Nicholas Copernicus  1473 - 1543</vt:lpstr>
      <vt:lpstr>Tycho Brahe 1546 - 1601</vt:lpstr>
      <vt:lpstr>Johannes Kepler 1571 - 1630</vt:lpstr>
      <vt:lpstr>Galileo Galilei 1564 - 1642</vt:lpstr>
      <vt:lpstr>Dialogue Concerning the Two Chief World Systems:  Ptolemaic and Copernican 1632  Simplicio</vt:lpstr>
      <vt:lpstr>Galileo</vt:lpstr>
      <vt:lpstr>Isaac Newton 1642 - 1727</vt:lpstr>
      <vt:lpstr>Alexander Pope on Newton = 18th c poet</vt:lpstr>
      <vt:lpstr>Methods</vt:lpstr>
      <vt:lpstr>Religion and Science</vt:lpstr>
      <vt:lpstr>PowerPoint Presentation</vt:lpstr>
      <vt:lpstr>If you had been a scientist in the 17th... c. . . .</vt:lpstr>
      <vt:lpstr>The state and science</vt:lpstr>
      <vt:lpstr>S.R. in England</vt:lpstr>
      <vt:lpstr>Women and Science</vt:lpstr>
      <vt:lpstr>S.R. in France</vt:lpstr>
      <vt:lpstr>S.R. in east</vt:lpstr>
      <vt:lpstr>Scientific Revolution and women</vt:lpstr>
      <vt:lpstr>Consequences of the S.R.</vt:lpstr>
      <vt:lpstr>PowerPoint Presentation</vt:lpstr>
      <vt:lpstr>Have science and technology helped or hindered humanity?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Revolution</dc:title>
  <dc:subject/>
  <dc:creator/>
  <cp:keywords/>
  <dc:description/>
  <cp:lastModifiedBy>West Broward High School</cp:lastModifiedBy>
  <cp:revision>1</cp:revision>
  <dcterms:modified xsi:type="dcterms:W3CDTF">2013-10-02T09:26:08Z</dcterms:modified>
</cp:coreProperties>
</file>