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</p:sldMasterIdLst>
  <p:sldIdLst>
    <p:sldId id="270" r:id="rId14"/>
    <p:sldId id="263" r:id="rId15"/>
    <p:sldId id="265" r:id="rId16"/>
    <p:sldId id="271" r:id="rId17"/>
    <p:sldId id="267" r:id="rId18"/>
    <p:sldId id="269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56" r:id="rId29"/>
    <p:sldId id="257" r:id="rId30"/>
    <p:sldId id="281" r:id="rId31"/>
    <p:sldId id="287" r:id="rId32"/>
    <p:sldId id="282" r:id="rId33"/>
    <p:sldId id="284" r:id="rId34"/>
    <p:sldId id="264" r:id="rId35"/>
    <p:sldId id="286" r:id="rId36"/>
    <p:sldId id="288" r:id="rId37"/>
    <p:sldId id="289" r:id="rId38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230" y="4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4C53A4-46D8-744B-BDD8-64E2F3B602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9696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2E8B55-A239-2B49-ACF6-CB51A1AC22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21639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9DA009-4C93-9B47-A3D9-1C2840784B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5607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C97166-3EEB-B84F-A671-98F6A13093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5653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DABFE7-5AA8-9046-8946-10C30ADEC7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181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10C842-62BE-9648-8F0A-20C22E2B51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5221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284BCC-C142-4C44-89BA-4EDB10597E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3361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5993B3-EB8B-9F47-A047-FBA6C09053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25990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0728A1-57DE-A944-B1DD-CCAAF6248A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8272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E9A4EDA-6EFB-F94B-A615-94B6081C83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44011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EC2C5F-D60E-1143-A998-D9FB4D9E7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17680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2634FE-E2D3-5E4C-AC7C-171BD31151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4820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E1247-1EF0-6945-9A9E-B5F4421268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7305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71E7DB-C64D-B149-9FF9-1742490EEC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3024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C11780A-11C8-F544-8390-C33F606CFF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5120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0499950-07ED-9544-B451-6846F12774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56809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6BBCD8-19DB-B04D-A3CF-CC24E32E86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3183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B3A584-0CD8-7E4D-BE70-D2B3E319AC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2645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0B445A-33B9-484B-A407-3BD5A426DA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56409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596991-DD83-C746-A397-1F6E037031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1268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00B212-3BAB-2F49-811B-DA8F569415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33698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6E822B-8210-8A4C-B132-4002CD942A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5365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2A7FCE-4F94-2F43-9F51-434C831CF3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0739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8680CF8-FBC5-0949-A0E0-5BF6CED903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34929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6D049F-A3C3-4342-ACD9-F927E90C25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008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747389-CB36-C841-B887-A325910B0F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20263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32D76D-0A8E-6240-AE46-A2CCD3ADD3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70755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4C159A-03BA-2A49-9AB6-92338DE973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85084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BEFD23-0B32-004D-A2F9-9B28DF4343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2489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535AEF-CA5F-B447-B9B9-33E3B3E73F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7022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22E01E-19DE-3C47-B027-D335DD68AC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91557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F216B3-8B4D-1142-BE3D-89E1ED3B81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07091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20AFAB-223A-F342-845D-4C7E4C8FDF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19450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1E5056-7C41-4E48-B907-1D7ADCD66B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8498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5DAB9FE-5A3D-2B48-950F-474549FF40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36377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30366D-0B8A-AF43-8ECA-43C6A2CA26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62133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AA262E-54A0-C94E-9534-749E14D150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64024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F9E8E9-A6A9-384B-AF13-487D52CEB3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78774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7F0595-FC85-ED4E-8664-608E9F0AC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654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54651A3-5895-3940-BD93-D2BB25B91D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6566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D33746D-F0C4-D241-822D-99573355D6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2704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20FF51-8C63-FF40-BBB5-53B97E226A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7805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8953C5-CCDD-0245-9FCB-580F427595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36850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F54C75-0138-0840-81DA-A7A8CEF637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2946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8C56A9-6D6A-3D42-AF6A-7F5890F1C7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9264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328F29-3C0A-F242-A73A-BB6FD1A719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67090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66ADB6-25DB-C04A-81B5-B289E162AE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584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617E782-CC68-0449-9BC7-1EA94A2ED5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46558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D61225-53A2-E842-B929-5D3701BF63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0423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641D1D3-3510-7148-AC77-FF19DDD84A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8599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AC31FE-5365-D141-9D1C-03E9EB7A36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6373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10B524-215B-224F-8EC9-25863CD660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6930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5EB1CA-CCE0-D04C-8F87-84479B91E4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1064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A817EF-3D29-F54F-AED0-213614F148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1463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7C3008-EFC3-584D-B7F9-380068C8B1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3101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497F77-3AC6-9141-9507-1980BCE93E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4086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55066A5-0964-B247-9416-78FE2FA91F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3311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1810DC-37AD-B742-B089-E3E2B8073F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4671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31C002-8FDB-F04C-9F62-9CA6BBF653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4918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8AEB61E-A692-D34B-BA0D-8FFED74A20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970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701D106-6DFC-AF43-B272-03E46492C3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5335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741183-707D-9D4A-9734-072838F1A2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0699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6DE041-516C-B848-9BE8-7AEA4A6E7D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9085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F86A7D8-10FA-2641-B52F-B671D30CBD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1983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60E1DE-86A0-7347-8EA3-8702F37A37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4397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C3E727-29B5-2B41-8677-F619AD5F99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4539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E94685-F27F-1C4A-89AD-19AC9C2A43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5715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F8D0FF-DC9C-3743-8FEA-797CAE2CFA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7118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14BC74-9025-5B46-8F7E-9B9E70D1BC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4547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240734-3DF4-3B4A-9CC0-5BF9ED73B4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0410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6954C17-B1B3-BD48-A6DE-28DCB03494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5401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C0A827-6880-BC43-B363-FA7F478CBB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0129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D6F68F-3548-8749-B627-DF168161B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674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AF00D3-30C6-544D-B23D-8864CCEA9A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9848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CABA29-CE39-8C46-98BA-6358026D4F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8126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63DAF-6000-5B41-9F0F-34424B7242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9721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F15DEEC-3B2D-AA4D-93FD-856BBE5259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694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AA2799-B9F9-C840-9098-F6B735C6C7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769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41CBFD-A5C4-064F-A566-1E6297E54D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9043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C55F19-08BC-6744-8C43-A395D63C8B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5861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4DBDDC-8799-AE40-9AC9-17F4267C68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5395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B1820F-B106-204E-AAA5-C6BC2E3664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0922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D3BA7C-0E09-A749-90FF-A1E5C5F2F3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6936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D016385-B1E9-C840-A292-992AF94F84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0379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5C4D3A-4F8E-E140-A428-93C1D8563C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5664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88A106-6A9D-BC44-8C52-BAFFD00E50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6795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BB42EE-35D2-024F-8FB6-5F95365A5E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5383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C6BA1A-2404-9E49-837D-423DF84C14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0453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35AB6C-629F-E747-B713-A890428D16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3921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B25F8B5-253E-184A-9FCE-B299347A7D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1007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7BA78D-9BE1-7749-9FBF-4D9DF9862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6037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2DDA02-620B-1044-A435-D517420D9D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2266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636632-F335-6343-8396-BF2E7940A7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1386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E84877-13FD-F645-9D4C-8F9607AC17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0167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9F878F-901B-6E44-9C85-C80B11AC05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2221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C74327-0B5A-2343-BE85-D421AA7359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2341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0856E5-13A3-B041-A8AF-161FDD6097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4876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75064A-AF0C-8147-9B76-F8C845ED76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8659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FAA205-3C40-7049-901B-1350F72D6B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680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3BB943-DCA2-3A4B-A005-9B77EE0336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2882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3019402-F0C6-7F4B-9024-06AFD4CC0B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0493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634C89E-5562-C548-9955-3B03A9F929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4525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43D09E-6219-1E4D-B704-35532AB2ED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2541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A85A44-2A51-0743-8A89-0925D2B1B9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558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941FDE-E1B6-254A-BF23-EF558A2DB4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7084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BA7F893-50BA-CD4B-B43D-FD00ACF67E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6321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01B392-00A1-6A44-BC2A-BB607C9386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0029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24A61C-B496-E74E-993A-038DA10130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15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E8D7B3-FA89-4A41-9CB7-881E8028D4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3643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297B13-73A6-D545-9D02-9A6BA435D8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899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21382C-5AE6-E44F-A7F3-CADCCC6576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5236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6A4810-2B2A-664E-8CE1-00871775CF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25655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1EEBB6-33F2-4F49-893D-86180A8262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39373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371B60-3526-CD4D-828D-6F656B9FA1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7231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A5AFB0E-7882-B84E-9085-A86B7348AA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9549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D0A34D2-B3D0-2F4C-AACE-4C65F193B1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8888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5A9ABF-E337-674F-A612-BAC88B2E56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7897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DA796F-ABB5-B04A-968C-18B76E3053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71700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356C25-FDF3-9841-8199-BCDFE86F4B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3230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AAC066-78DD-5248-8C6F-61A1C8B25E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987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8148E75-B941-E949-BD08-FCC6BE8E8D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6169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72DD404-0412-8A42-9883-EF10674C9C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01965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B74931-21F1-5940-9747-F1B1FA9C23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7805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C0A842-225C-B04D-9BA4-710698E8E4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95155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49E133-15BF-D14A-9D08-BE2195E27B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4841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49E69C-E1AB-3B4E-AF1E-1D899D71EE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5896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52E0A5-BA38-9246-83B1-82A4E44A94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8223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BCDD0A-831A-394A-8FF3-C9548EE00D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97005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1BDC93-A1CE-4D47-83BA-A8E4515AF1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01881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9B5738B-7CFE-B142-BB21-69B5EA6A2D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74893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E5D105-AB02-394A-B7BC-254998AC57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1723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58F3AD-8EC3-A040-AB9F-3B87C07FB8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2657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7E818C-D6FE-A949-90C8-9316E1D762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31556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AA77FE-E8DC-FE44-BEE7-074C36826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6004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BEAB9F0-8B86-6E4E-BB78-FF67A82DAD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1615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55040F-2335-704B-9706-9E1CD38B68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0127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BC47AF-3A3A-8C4A-8B30-08BEE1F7B4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254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2771EA-3CC1-7746-BA99-9B1C023782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88352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A6EE21-A353-804B-8F05-B6DC8D9606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6956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1A0AD3-0BE7-A44F-8823-6C20F0944A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6360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AC24A6-F433-8E4F-AF89-58B098FDF7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93449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C103F67-859E-BD43-A70B-4C0D3FDB0D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96899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CAB11B9-42BF-794F-8D09-BED40BA9C5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0830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0FDD7814-C46A-1544-B039-C8E852E9900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126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47B16A76-A1CA-6E48-BC25-BDD8080553E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229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B95BB9AE-71D9-E34D-8DB5-60AEBF82B5F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33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1687A396-903B-9441-B80C-99318F486C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433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F1E849FB-12C0-3646-97AC-B3F96665137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C4E6F708-A971-2E48-ABA5-8C65B44C3C2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CF01B2EE-BC04-6848-9823-07DEA3C27D3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5122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A5D2EB4C-4169-A14D-8813-EBA499B5E1B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614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72B863E5-B016-3B4A-B899-417487E2515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8C2F2D17-1032-8443-8C15-BD08084333A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86456FEA-3EF0-C048-A8C8-8C468B10DF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921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B623C947-B3B4-0F47-B3E6-4B28478D6D7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A5F1A245-EE63-F741-B67F-BE0536DB14B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E5FF6-7629-C345-AB6F-6B10765661E2}" type="slidenum">
              <a:rPr lang="en-US"/>
              <a:pPr/>
              <a:t>1</a:t>
            </a:fld>
            <a:endParaRPr lang="en-US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Ch 26 Imperialism</a:t>
            </a:r>
            <a:br>
              <a:rPr lang="en-US"/>
            </a:br>
            <a:r>
              <a:rPr lang="en-US" sz="7200"/>
              <a:t>Chambers Textbook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641600"/>
            <a:ext cx="7129463" cy="72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402EFBA7-BEC0-F144-80A6-AA04FB756B17}" type="slidenum">
              <a:rPr lang="en-US" sz="1800">
                <a:cs typeface="Gill Sans" charset="0"/>
              </a:rPr>
              <a:pPr algn="ctr"/>
              <a:t>1</a:t>
            </a:fld>
            <a:endParaRPr lang="en-US" sz="1800">
              <a:cs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04F47-FCAB-F64F-B4A6-85971FD2D79A}" type="slidenum">
              <a:rPr lang="en-US"/>
              <a:pPr/>
              <a:t>10</a:t>
            </a:fld>
            <a:endParaRPr lang="en-US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1435100" y="76200"/>
            <a:ext cx="10464800" cy="1346200"/>
          </a:xfrm>
          <a:ln/>
        </p:spPr>
        <p:txBody>
          <a:bodyPr/>
          <a:lstStyle/>
          <a:p>
            <a:r>
              <a:rPr lang="en-US"/>
              <a:t>Chinese reaction: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762" y="2894623"/>
            <a:ext cx="60579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/>
          <p:cNvSpPr>
            <a:spLocks/>
          </p:cNvSpPr>
          <p:nvPr/>
        </p:nvSpPr>
        <p:spPr bwMode="auto">
          <a:xfrm>
            <a:off x="6954838" y="1663700"/>
            <a:ext cx="5524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Boxer Rebellion 1900</a:t>
            </a:r>
          </a:p>
        </p:txBody>
      </p:sp>
      <p:sp>
        <p:nvSpPr>
          <p:cNvPr id="24582" name="Rectangle 6"/>
          <p:cNvSpPr>
            <a:spLocks/>
          </p:cNvSpPr>
          <p:nvPr/>
        </p:nvSpPr>
        <p:spPr bwMode="auto">
          <a:xfrm>
            <a:off x="101600" y="6667500"/>
            <a:ext cx="123317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Qing still in power - partly because Westerners are helping them stop the rebellions.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Peasants overtaxed.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6000" y="2743200"/>
            <a:ext cx="487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European nationalism in China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4CC35-2ECA-5643-913D-F302D802FE77}" type="slidenum">
              <a:rPr lang="en-US"/>
              <a:pPr/>
              <a:t>11</a:t>
            </a:fld>
            <a:endParaRPr lang="en-US"/>
          </a:p>
        </p:txBody>
      </p:sp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6870700" y="215900"/>
            <a:ext cx="5918200" cy="8102600"/>
          </a:xfrm>
          <a:ln/>
        </p:spPr>
        <p:txBody>
          <a:bodyPr/>
          <a:lstStyle/>
          <a:p>
            <a:r>
              <a:rPr lang="en-US" sz="6400"/>
              <a:t>How did European rule over China</a:t>
            </a:r>
            <a:r>
              <a:rPr lang="ja-JP" altLang="en-US" sz="6400">
                <a:latin typeface="Arial"/>
              </a:rPr>
              <a:t>’</a:t>
            </a:r>
            <a:r>
              <a:rPr lang="en-US" sz="6400"/>
              <a:t>s Qing Empire and the Ottoman Empire differ from its rule over India?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63"/>
            <a:ext cx="6464300" cy="921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3AB34-38ED-984F-ADD7-0FBABCF788A0}" type="slidenum">
              <a:rPr lang="en-US"/>
              <a:pPr/>
              <a:t>12</a:t>
            </a:fld>
            <a:endParaRPr lang="en-US"/>
          </a:p>
        </p:txBody>
      </p:sp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38100"/>
            <a:ext cx="10464800" cy="1346200"/>
          </a:xfrm>
          <a:ln/>
        </p:spPr>
        <p:txBody>
          <a:bodyPr/>
          <a:lstStyle/>
          <a:p>
            <a:r>
              <a:rPr lang="en-US" sz="6000" b="1" dirty="0"/>
              <a:t>Europeans in Australia </a:t>
            </a:r>
          </a:p>
        </p:txBody>
      </p:sp>
      <p:sp>
        <p:nvSpPr>
          <p:cNvPr id="26626" name="Rectangle 2"/>
          <p:cNvSpPr>
            <a:spLocks/>
          </p:cNvSpPr>
          <p:nvPr/>
        </p:nvSpPr>
        <p:spPr bwMode="auto">
          <a:xfrm>
            <a:off x="5219701" y="1306323"/>
            <a:ext cx="7763608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penal colony = 1788</a:t>
            </a:r>
          </a:p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Australian Gold Rush = 1851</a:t>
            </a:r>
          </a:p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New Zealand = 1830</a:t>
            </a:r>
            <a:r>
              <a:rPr lang="ja-JP" altLang="en-US" dirty="0">
                <a:solidFill>
                  <a:schemeClr val="tx1"/>
                </a:solidFill>
                <a:latin typeface="Arial"/>
                <a:ea typeface="ＭＳ Ｐゴシック" charset="0"/>
                <a:cs typeface="Gill Sans" charset="0"/>
              </a:rPr>
              <a:t>’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s</a:t>
            </a:r>
          </a:p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White settler colonies</a:t>
            </a:r>
          </a:p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British Dominions:</a:t>
            </a:r>
          </a:p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Canada 1867</a:t>
            </a:r>
          </a:p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Australia 1901</a:t>
            </a:r>
          </a:p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New Zealand 1907</a:t>
            </a:r>
          </a:p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South Africa 1910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457325"/>
            <a:ext cx="50419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/>
          <p:cNvSpPr>
            <a:spLocks/>
          </p:cNvSpPr>
          <p:nvPr/>
        </p:nvSpPr>
        <p:spPr bwMode="auto">
          <a:xfrm>
            <a:off x="698500" y="7740650"/>
            <a:ext cx="120269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What was the similarity between British settlement of the Americas and Australia and New Zealand?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E2348-53FD-7F43-9D35-5DF38CF35ED4}" type="slidenum">
              <a:rPr lang="en-US"/>
              <a:pPr/>
              <a:t>13</a:t>
            </a:fld>
            <a:endParaRPr lang="en-US"/>
          </a:p>
        </p:txBody>
      </p:sp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254000"/>
            <a:ext cx="10464800" cy="1168400"/>
          </a:xfrm>
          <a:ln/>
        </p:spPr>
        <p:txBody>
          <a:bodyPr/>
          <a:lstStyle/>
          <a:p>
            <a:r>
              <a:rPr lang="en-US" sz="7200"/>
              <a:t>Europe and Japan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597025"/>
            <a:ext cx="599440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93825"/>
            <a:ext cx="64897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800725"/>
            <a:ext cx="354330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5"/>
          <p:cNvSpPr>
            <a:spLocks/>
          </p:cNvSpPr>
          <p:nvPr/>
        </p:nvSpPr>
        <p:spPr bwMode="auto">
          <a:xfrm>
            <a:off x="5083175" y="5562600"/>
            <a:ext cx="77089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American Commodore Matthew Perry</a:t>
            </a:r>
          </a:p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Tokugawa Shogunate</a:t>
            </a:r>
          </a:p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What is this called in U.S. History?</a:t>
            </a:r>
          </a:p>
        </p:txBody>
      </p:sp>
      <p:sp>
        <p:nvSpPr>
          <p:cNvPr id="27654" name="Rectangle 6"/>
          <p:cNvSpPr>
            <a:spLocks/>
          </p:cNvSpPr>
          <p:nvPr/>
        </p:nvSpPr>
        <p:spPr bwMode="auto">
          <a:xfrm>
            <a:off x="6705600" y="7200900"/>
            <a:ext cx="44577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Gunboat Diplomacy</a:t>
            </a:r>
          </a:p>
        </p:txBody>
      </p:sp>
      <p:sp>
        <p:nvSpPr>
          <p:cNvPr id="27655" name="Rectangle 7"/>
          <p:cNvSpPr>
            <a:spLocks/>
          </p:cNvSpPr>
          <p:nvPr/>
        </p:nvSpPr>
        <p:spPr bwMode="auto">
          <a:xfrm>
            <a:off x="6538913" y="8280400"/>
            <a:ext cx="56054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How does the story end?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7D18E-D59A-DA41-AB89-109942770737}" type="slidenum">
              <a:rPr lang="en-US"/>
              <a:pPr/>
              <a:t>14</a:t>
            </a:fld>
            <a:endParaRPr lang="en-US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6819900" y="0"/>
            <a:ext cx="6223000" cy="1079500"/>
          </a:xfrm>
          <a:ln/>
        </p:spPr>
        <p:txBody>
          <a:bodyPr/>
          <a:lstStyle/>
          <a:p>
            <a:r>
              <a:rPr lang="en-US" sz="6400"/>
              <a:t>Meiji Restoration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5848350"/>
            <a:ext cx="62230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25438"/>
            <a:ext cx="45466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812800" y="393700"/>
            <a:ext cx="3238500" cy="2463800"/>
          </a:xfrm>
          <a:prstGeom prst="line">
            <a:avLst/>
          </a:prstGeom>
          <a:noFill/>
          <a:ln w="38100" cap="flat">
            <a:solidFill>
              <a:srgbClr val="D90B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 rot="10800000" flipH="1">
            <a:off x="977900" y="431800"/>
            <a:ext cx="3378200" cy="2730500"/>
          </a:xfrm>
          <a:prstGeom prst="line">
            <a:avLst/>
          </a:prstGeom>
          <a:noFill/>
          <a:ln w="38100" cap="flat">
            <a:solidFill>
              <a:srgbClr val="FE494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6045200"/>
            <a:ext cx="5487987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1146175"/>
            <a:ext cx="3340100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Rectangle 8"/>
          <p:cNvSpPr>
            <a:spLocks/>
          </p:cNvSpPr>
          <p:nvPr/>
        </p:nvSpPr>
        <p:spPr bwMode="auto">
          <a:xfrm>
            <a:off x="5664200" y="1231900"/>
            <a:ext cx="37719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Modernization 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Industrialization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Militarization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of Japan</a:t>
            </a:r>
          </a:p>
          <a:p>
            <a:endParaRPr lang="en-US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Imperialism will soon follow.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712FF-1C8E-FF45-BBF3-D84D9A6254E3}" type="slidenum">
              <a:rPr lang="en-US"/>
              <a:pPr/>
              <a:t>15</a:t>
            </a:fld>
            <a:endParaRPr lang="en-US"/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0"/>
            <a:ext cx="10464800" cy="1041400"/>
          </a:xfrm>
          <a:ln/>
        </p:spPr>
        <p:txBody>
          <a:bodyPr/>
          <a:lstStyle/>
          <a:p>
            <a:r>
              <a:rPr lang="en-US" sz="6400"/>
              <a:t>Europeans in Africa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30238"/>
            <a:ext cx="23622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1065213"/>
            <a:ext cx="4000500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/>
          </p:cNvSpPr>
          <p:nvPr/>
        </p:nvSpPr>
        <p:spPr bwMode="auto">
          <a:xfrm>
            <a:off x="2501900" y="1517650"/>
            <a:ext cx="8255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9600">
                <a:solidFill>
                  <a:schemeClr val="tx1"/>
                </a:solidFill>
                <a:ea typeface="ＭＳ Ｐゴシック" charset="0"/>
                <a:cs typeface="Gill Sans" charset="0"/>
              </a:rPr>
              <a:t>+</a:t>
            </a:r>
          </a:p>
        </p:txBody>
      </p:sp>
      <p:sp>
        <p:nvSpPr>
          <p:cNvPr id="30725" name="Rectangle 5"/>
          <p:cNvSpPr>
            <a:spLocks/>
          </p:cNvSpPr>
          <p:nvPr/>
        </p:nvSpPr>
        <p:spPr bwMode="auto">
          <a:xfrm>
            <a:off x="7454900" y="1517650"/>
            <a:ext cx="8255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9600">
                <a:solidFill>
                  <a:schemeClr val="tx1"/>
                </a:solidFill>
                <a:ea typeface="ＭＳ Ｐゴシック" charset="0"/>
                <a:cs typeface="Gill Sans" charset="0"/>
              </a:rPr>
              <a:t>=</a:t>
            </a: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857250"/>
            <a:ext cx="45593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Rectangle 7"/>
          <p:cNvSpPr>
            <a:spLocks/>
          </p:cNvSpPr>
          <p:nvPr/>
        </p:nvSpPr>
        <p:spPr bwMode="auto">
          <a:xfrm>
            <a:off x="8832850" y="3752850"/>
            <a:ext cx="370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Henry Stanley finds</a:t>
            </a:r>
          </a:p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David Livingstone</a:t>
            </a:r>
          </a:p>
        </p:txBody>
      </p:sp>
      <p:sp>
        <p:nvSpPr>
          <p:cNvPr id="30728" name="Rectangle 8"/>
          <p:cNvSpPr>
            <a:spLocks/>
          </p:cNvSpPr>
          <p:nvPr/>
        </p:nvSpPr>
        <p:spPr bwMode="auto">
          <a:xfrm>
            <a:off x="2768600" y="3962400"/>
            <a:ext cx="38242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steamship</a:t>
            </a:r>
          </a:p>
        </p:txBody>
      </p:sp>
      <p:sp>
        <p:nvSpPr>
          <p:cNvPr id="30729" name="Rectangle 9"/>
          <p:cNvSpPr>
            <a:spLocks/>
          </p:cNvSpPr>
          <p:nvPr/>
        </p:nvSpPr>
        <p:spPr bwMode="auto">
          <a:xfrm>
            <a:off x="165100" y="5302250"/>
            <a:ext cx="35052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Novelists define Africa as a place of savagery and darkness:</a:t>
            </a:r>
          </a:p>
        </p:txBody>
      </p:sp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5000625"/>
            <a:ext cx="21463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Rectangle 11"/>
          <p:cNvSpPr>
            <a:spLocks/>
          </p:cNvSpPr>
          <p:nvPr/>
        </p:nvSpPr>
        <p:spPr bwMode="auto">
          <a:xfrm>
            <a:off x="2344738" y="8362950"/>
            <a:ext cx="37084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>
                <a:solidFill>
                  <a:schemeClr val="tx1"/>
                </a:solidFill>
                <a:ea typeface="ＭＳ Ｐゴシック" charset="0"/>
                <a:cs typeface="Gill Sans" charset="0"/>
              </a:rPr>
              <a:t>Based on Tarzan of the Apes</a:t>
            </a:r>
          </a:p>
          <a:p>
            <a:r>
              <a:rPr lang="en-US" sz="2400">
                <a:solidFill>
                  <a:schemeClr val="tx1"/>
                </a:solidFill>
                <a:ea typeface="ＭＳ Ｐゴシック" charset="0"/>
                <a:cs typeface="Gill Sans" charset="0"/>
              </a:rPr>
              <a:t>by American novelist Edgar Rice Burroughs</a:t>
            </a:r>
          </a:p>
        </p:txBody>
      </p:sp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4921250"/>
            <a:ext cx="2197100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Rectangle 13"/>
          <p:cNvSpPr>
            <a:spLocks/>
          </p:cNvSpPr>
          <p:nvPr/>
        </p:nvSpPr>
        <p:spPr bwMode="auto">
          <a:xfrm>
            <a:off x="6316663" y="8274050"/>
            <a:ext cx="4114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>
                <a:solidFill>
                  <a:schemeClr val="tx1"/>
                </a:solidFill>
                <a:ea typeface="ＭＳ Ｐゴシック" charset="0"/>
                <a:cs typeface="Gill Sans" charset="0"/>
              </a:rPr>
              <a:t>Conrad - British novelist.</a:t>
            </a:r>
          </a:p>
          <a:p>
            <a:r>
              <a:rPr lang="en-US" sz="2400">
                <a:solidFill>
                  <a:schemeClr val="tx1"/>
                </a:solidFill>
                <a:ea typeface="ＭＳ Ｐゴシック" charset="0"/>
                <a:cs typeface="Gill Sans" charset="0"/>
              </a:rPr>
              <a:t>Francis Coppola will direct Vietnam film:  Apocalypse Now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58DD8-D976-FC4F-BE74-3FDE0371F528}" type="slidenum">
              <a:rPr lang="en-US"/>
              <a:pPr/>
              <a:t>16</a:t>
            </a:fld>
            <a:endParaRPr lang="en-US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254000"/>
            <a:ext cx="10464800" cy="1397000"/>
          </a:xfrm>
          <a:ln/>
        </p:spPr>
        <p:txBody>
          <a:bodyPr/>
          <a:lstStyle/>
          <a:p>
            <a:r>
              <a:rPr lang="en-US"/>
              <a:t>Imperialism and Art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844800"/>
            <a:ext cx="59563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2781300"/>
            <a:ext cx="44450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/>
          </p:cNvSpPr>
          <p:nvPr/>
        </p:nvSpPr>
        <p:spPr bwMode="auto">
          <a:xfrm>
            <a:off x="3417888" y="1466850"/>
            <a:ext cx="67659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Paul Gauguin  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Post-Impressionism 1880-1905</a:t>
            </a:r>
          </a:p>
        </p:txBody>
      </p:sp>
      <p:sp>
        <p:nvSpPr>
          <p:cNvPr id="31749" name="Rectangle 5"/>
          <p:cNvSpPr>
            <a:spLocks/>
          </p:cNvSpPr>
          <p:nvPr/>
        </p:nvSpPr>
        <p:spPr bwMode="auto">
          <a:xfrm>
            <a:off x="8970963" y="8489950"/>
            <a:ext cx="3279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>
                <a:solidFill>
                  <a:schemeClr val="tx1"/>
                </a:solidFill>
                <a:ea typeface="ＭＳ Ｐゴシック" charset="0"/>
                <a:cs typeface="Gill Sans" charset="0"/>
              </a:rPr>
              <a:t>We Greet You Mary 1891</a:t>
            </a:r>
          </a:p>
        </p:txBody>
      </p:sp>
      <p:sp>
        <p:nvSpPr>
          <p:cNvPr id="31750" name="Rectangle 6"/>
          <p:cNvSpPr>
            <a:spLocks/>
          </p:cNvSpPr>
          <p:nvPr/>
        </p:nvSpPr>
        <p:spPr bwMode="auto">
          <a:xfrm>
            <a:off x="677863" y="7308850"/>
            <a:ext cx="4500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>
                <a:solidFill>
                  <a:schemeClr val="tx1"/>
                </a:solidFill>
                <a:ea typeface="ＭＳ Ｐゴシック" charset="0"/>
                <a:cs typeface="Gill Sans" charset="0"/>
              </a:rPr>
              <a:t>Tahitian Women on the Beach 1891</a:t>
            </a:r>
          </a:p>
        </p:txBody>
      </p:sp>
      <p:sp>
        <p:nvSpPr>
          <p:cNvPr id="31751" name="Rectangle 7"/>
          <p:cNvSpPr>
            <a:spLocks/>
          </p:cNvSpPr>
          <p:nvPr/>
        </p:nvSpPr>
        <p:spPr bwMode="auto">
          <a:xfrm>
            <a:off x="266700" y="8134350"/>
            <a:ext cx="8128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400">
                <a:solidFill>
                  <a:schemeClr val="tx1"/>
                </a:solidFill>
                <a:ea typeface="ＭＳ Ｐゴシック" charset="0"/>
                <a:cs typeface="Gill Sans" charset="0"/>
              </a:rPr>
              <a:t>Main theme:</a:t>
            </a:r>
          </a:p>
          <a:p>
            <a:pPr algn="l"/>
            <a:r>
              <a:rPr lang="en-US" sz="2400">
                <a:solidFill>
                  <a:schemeClr val="tx1"/>
                </a:solidFill>
                <a:ea typeface="ＭＳ Ｐゴシック" charset="0"/>
                <a:cs typeface="Gill Sans" charset="0"/>
              </a:rPr>
              <a:t>highlights the exotic, the primitive </a:t>
            </a:r>
          </a:p>
          <a:p>
            <a:pPr algn="l"/>
            <a:r>
              <a:rPr lang="en-US" sz="2400">
                <a:solidFill>
                  <a:schemeClr val="tx1"/>
                </a:solidFill>
                <a:ea typeface="ＭＳ Ｐゴシック" charset="0"/>
                <a:cs typeface="Gill Sans" charset="0"/>
              </a:rPr>
              <a:t>Rousseau</a:t>
            </a:r>
            <a:r>
              <a:rPr lang="ja-JP" altLang="en-US" sz="2400">
                <a:solidFill>
                  <a:schemeClr val="tx1"/>
                </a:solidFill>
                <a:latin typeface="Arial"/>
                <a:ea typeface="ＭＳ Ｐゴシック" charset="0"/>
                <a:cs typeface="Gill Sans" charset="0"/>
              </a:rPr>
              <a:t>’</a:t>
            </a:r>
            <a:r>
              <a:rPr lang="en-US" sz="2400">
                <a:solidFill>
                  <a:schemeClr val="tx1"/>
                </a:solidFill>
                <a:ea typeface="ＭＳ Ｐゴシック" charset="0"/>
                <a:cs typeface="Gill Sans" charset="0"/>
              </a:rPr>
              <a:t>s concept of the uncorrupted nature of the uncivilized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15CF8-2CA9-0640-AAFA-FA50C0B44558}" type="slidenum">
              <a:rPr lang="en-US"/>
              <a:pPr/>
              <a:t>17</a:t>
            </a:fld>
            <a:endParaRPr lang="en-US"/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725400" cy="1981200"/>
          </a:xfrm>
          <a:ln/>
        </p:spPr>
        <p:txBody>
          <a:bodyPr/>
          <a:lstStyle/>
          <a:p>
            <a:r>
              <a:rPr lang="en-US" sz="6400"/>
              <a:t>More on the primitive and exotic promoted in literature. . . 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2209800"/>
            <a:ext cx="3683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22733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2416175"/>
            <a:ext cx="3416300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5"/>
          <p:cNvSpPr>
            <a:spLocks/>
          </p:cNvSpPr>
          <p:nvPr/>
        </p:nvSpPr>
        <p:spPr bwMode="auto">
          <a:xfrm>
            <a:off x="635000" y="1828800"/>
            <a:ext cx="11811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1885</a:t>
            </a:r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7083425"/>
            <a:ext cx="38100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108700"/>
            <a:ext cx="23876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8"/>
          <p:cNvSpPr>
            <a:spLocks/>
          </p:cNvSpPr>
          <p:nvPr/>
        </p:nvSpPr>
        <p:spPr bwMode="auto">
          <a:xfrm>
            <a:off x="203200" y="7664450"/>
            <a:ext cx="71374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Creating the image of </a:t>
            </a:r>
          </a:p>
          <a:p>
            <a:r>
              <a:rPr lang="ja-JP" altLang="en-US" sz="3600">
                <a:solidFill>
                  <a:schemeClr val="tx1"/>
                </a:solidFill>
                <a:latin typeface="Arial"/>
                <a:ea typeface="ＭＳ Ｐゴシック" charset="0"/>
                <a:cs typeface="Gill Sans" charset="0"/>
              </a:rPr>
              <a:t>“</a:t>
            </a:r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the other</a:t>
            </a:r>
            <a:r>
              <a:rPr lang="ja-JP" altLang="en-US" sz="3600">
                <a:solidFill>
                  <a:schemeClr val="tx1"/>
                </a:solidFill>
                <a:latin typeface="Arial"/>
                <a:ea typeface="ＭＳ Ｐゴシック" charset="0"/>
                <a:cs typeface="Gill Sans" charset="0"/>
              </a:rPr>
              <a:t>”</a:t>
            </a:r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 </a:t>
            </a:r>
          </a:p>
          <a:p>
            <a:r>
              <a:rPr lang="ja-JP" altLang="en-US" sz="3600">
                <a:solidFill>
                  <a:schemeClr val="tx1"/>
                </a:solidFill>
                <a:latin typeface="Arial"/>
                <a:ea typeface="ＭＳ Ｐゴシック" charset="0"/>
                <a:cs typeface="Gill Sans" charset="0"/>
              </a:rPr>
              <a:t>“</a:t>
            </a:r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the exotic</a:t>
            </a:r>
            <a:r>
              <a:rPr lang="ja-JP" altLang="en-US" sz="3600">
                <a:solidFill>
                  <a:schemeClr val="tx1"/>
                </a:solidFill>
                <a:latin typeface="Arial"/>
                <a:ea typeface="ＭＳ Ｐゴシック" charset="0"/>
                <a:cs typeface="Gill Sans" charset="0"/>
              </a:rPr>
              <a:t>”</a:t>
            </a:r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 </a:t>
            </a:r>
          </a:p>
          <a:p>
            <a:r>
              <a:rPr lang="ja-JP" altLang="en-US" sz="3600">
                <a:solidFill>
                  <a:schemeClr val="tx1"/>
                </a:solidFill>
                <a:latin typeface="Arial"/>
                <a:ea typeface="ＭＳ Ｐゴシック" charset="0"/>
                <a:cs typeface="Gill Sans" charset="0"/>
              </a:rPr>
              <a:t>“</a:t>
            </a:r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the primitive</a:t>
            </a:r>
            <a:r>
              <a:rPr lang="ja-JP" altLang="en-US" sz="3600">
                <a:solidFill>
                  <a:schemeClr val="tx1"/>
                </a:solidFill>
                <a:latin typeface="Arial"/>
                <a:ea typeface="ＭＳ Ｐゴシック" charset="0"/>
                <a:cs typeface="Gill Sans" charset="0"/>
              </a:rPr>
              <a:t>”</a:t>
            </a:r>
            <a:endParaRPr lang="en-US" sz="3600">
              <a:solidFill>
                <a:schemeClr val="tx1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C66F61F4-356B-5D45-A225-C1D77FCB2DC1}" type="slidenum">
              <a:rPr lang="en-US" sz="1800">
                <a:cs typeface="Gill Sans" charset="0"/>
              </a:rPr>
              <a:pPr algn="ctr"/>
              <a:t>17</a:t>
            </a:fld>
            <a:endParaRPr lang="en-US" sz="1800">
              <a:cs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B749D-807D-0345-B9BA-5D78BCBE67CE}" type="slidenum">
              <a:rPr lang="en-US"/>
              <a:pPr/>
              <a:t>18</a:t>
            </a:fld>
            <a:endParaRPr lang="en-US"/>
          </a:p>
        </p:txBody>
      </p:sp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546100" y="2057400"/>
            <a:ext cx="5372100" cy="1803400"/>
          </a:xfrm>
          <a:ln/>
        </p:spPr>
        <p:txBody>
          <a:bodyPr/>
          <a:lstStyle/>
          <a:p>
            <a:r>
              <a:rPr lang="en-US" sz="4800"/>
              <a:t>The Great Trek</a:t>
            </a:r>
            <a:br>
              <a:rPr lang="en-US" sz="4800"/>
            </a:br>
            <a:r>
              <a:rPr lang="en-US" sz="4800"/>
              <a:t>1830</a:t>
            </a:r>
            <a:r>
              <a:rPr lang="ja-JP" altLang="en-US" sz="4800">
                <a:latin typeface="Arial"/>
              </a:rPr>
              <a:t>’</a:t>
            </a:r>
            <a:r>
              <a:rPr lang="en-US" sz="4800"/>
              <a:t>s-1840</a:t>
            </a:r>
            <a:r>
              <a:rPr lang="ja-JP" altLang="en-US" sz="4800">
                <a:latin typeface="Arial"/>
              </a:rPr>
              <a:t>’</a:t>
            </a:r>
            <a:r>
              <a:rPr lang="en-US" sz="4800"/>
              <a:t>s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987800"/>
            <a:ext cx="4851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370138"/>
            <a:ext cx="4152900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/>
          </p:cNvSpPr>
          <p:nvPr/>
        </p:nvSpPr>
        <p:spPr bwMode="auto">
          <a:xfrm>
            <a:off x="10577513" y="4705350"/>
            <a:ext cx="235267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Boers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Afrikaners</a:t>
            </a: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1316038" y="7600950"/>
            <a:ext cx="115443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Later:     War between British and Boers: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Boer War 1889-1902</a:t>
            </a:r>
          </a:p>
        </p:txBody>
      </p:sp>
      <p:sp>
        <p:nvSpPr>
          <p:cNvPr id="33798" name="Rectangle 6"/>
          <p:cNvSpPr>
            <a:spLocks/>
          </p:cNvSpPr>
          <p:nvPr/>
        </p:nvSpPr>
        <p:spPr bwMode="auto">
          <a:xfrm>
            <a:off x="3860800" y="381000"/>
            <a:ext cx="46101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7200">
                <a:solidFill>
                  <a:schemeClr val="tx1"/>
                </a:solidFill>
                <a:ea typeface="ＭＳ Ｐゴシック" charset="0"/>
                <a:cs typeface="Gill Sans" charset="0"/>
              </a:rPr>
              <a:t>South Africa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F58CF-48E3-E643-9562-B14CFCFC5713}" type="slidenum">
              <a:rPr lang="en-US"/>
              <a:pPr/>
              <a:t>19</a:t>
            </a:fld>
            <a:endParaRPr lang="en-US"/>
          </a:p>
        </p:txBody>
      </p: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77800" y="254000"/>
            <a:ext cx="12509500" cy="1981200"/>
          </a:xfrm>
          <a:ln/>
        </p:spPr>
        <p:txBody>
          <a:bodyPr/>
          <a:lstStyle/>
          <a:p>
            <a:r>
              <a:rPr lang="en-US" b="1"/>
              <a:t>Boer Wars 1899 - 1902</a:t>
            </a:r>
            <a:endParaRPr lang="en-US" b="1"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3200" y="2768600"/>
            <a:ext cx="8343900" cy="6553200"/>
          </a:xfrm>
          <a:ln/>
        </p:spPr>
        <p:txBody>
          <a:bodyPr/>
          <a:lstStyle/>
          <a:p>
            <a:pPr marL="889000"/>
            <a:r>
              <a:rPr lang="en-US"/>
              <a:t>Discovery of diamonds and gold </a:t>
            </a:r>
          </a:p>
          <a:p>
            <a:pPr marL="889000"/>
            <a:r>
              <a:rPr lang="en-US"/>
              <a:t>Cecil Rhodes </a:t>
            </a:r>
          </a:p>
          <a:p>
            <a:pPr marL="889000"/>
            <a:r>
              <a:rPr lang="en-US"/>
              <a:t>Result of war:</a:t>
            </a:r>
          </a:p>
          <a:p>
            <a:pPr marL="1778000" lvl="2"/>
            <a:r>
              <a:rPr lang="en-US"/>
              <a:t>Union of South Africa created by the British</a:t>
            </a:r>
          </a:p>
          <a:p>
            <a:pPr marL="1778000" lvl="2"/>
            <a:r>
              <a:rPr lang="en-US"/>
              <a:t>Afrikaner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policy of Apartheid made law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959100"/>
            <a:ext cx="39624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667E2-DDD5-8D4F-A1AB-11C79BD35578}" type="slidenum">
              <a:rPr lang="en-US"/>
              <a:pPr/>
              <a:t>2</a:t>
            </a:fld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Forms of Imperialism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500" y="2768600"/>
            <a:ext cx="12674600" cy="5715000"/>
          </a:xfrm>
          <a:ln/>
        </p:spPr>
        <p:txBody>
          <a:bodyPr/>
          <a:lstStyle/>
          <a:p>
            <a:pPr marL="889000"/>
            <a:r>
              <a:rPr lang="en-US"/>
              <a:t>Colony - India</a:t>
            </a:r>
          </a:p>
          <a:p>
            <a:pPr marL="889000"/>
            <a:r>
              <a:rPr lang="en-US"/>
              <a:t>Protectorate - Egypt</a:t>
            </a:r>
          </a:p>
          <a:p>
            <a:pPr marL="889000"/>
            <a:r>
              <a:rPr lang="en-US"/>
              <a:t>Sphere of Influence - China, Ottoman Empire</a:t>
            </a:r>
          </a:p>
          <a:p>
            <a:pPr marL="889000"/>
            <a:r>
              <a:rPr lang="en-US"/>
              <a:t>Economic Imperialism - Hawaii - Dole Co.</a:t>
            </a:r>
          </a:p>
          <a:p>
            <a:pPr marL="889000"/>
            <a:r>
              <a:rPr lang="en-US"/>
              <a:t>White settler colonies - British Dominions - Australia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06189-466F-E347-95EF-8E79F9BEF8CF}" type="slidenum">
              <a:rPr lang="en-US"/>
              <a:pPr/>
              <a:t>20</a:t>
            </a:fld>
            <a:endParaRPr lang="en-US"/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368300" y="139700"/>
            <a:ext cx="2997200" cy="1689100"/>
          </a:xfrm>
          <a:ln/>
        </p:spPr>
        <p:txBody>
          <a:bodyPr/>
          <a:lstStyle/>
          <a:p>
            <a:r>
              <a:rPr lang="en-US"/>
              <a:t>Egypt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400" y="1003300"/>
            <a:ext cx="9207500" cy="5969000"/>
          </a:xfrm>
          <a:ln/>
        </p:spPr>
        <p:txBody>
          <a:bodyPr/>
          <a:lstStyle/>
          <a:p>
            <a:pPr marL="889000"/>
            <a:r>
              <a:rPr lang="en-US" sz="3600"/>
              <a:t>Under Ottoman rule</a:t>
            </a:r>
          </a:p>
          <a:p>
            <a:pPr marL="889000"/>
            <a:r>
              <a:rPr lang="en-US" sz="3600"/>
              <a:t>Under rule of Napoleon 1798</a:t>
            </a:r>
          </a:p>
          <a:p>
            <a:pPr marL="889000"/>
            <a:r>
              <a:rPr lang="en-US" sz="3600"/>
              <a:t>Under rule of Mohammed Ali - khedive - governor - viceroy</a:t>
            </a:r>
          </a:p>
          <a:p>
            <a:pPr marL="889000"/>
            <a:r>
              <a:rPr lang="en-US" sz="3600"/>
              <a:t>Modernization of Egypt - builds canal with British funds and French engineer - Ferdinand Lessep 1859 - 1869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495300"/>
            <a:ext cx="3519487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283200"/>
            <a:ext cx="3454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84" y="6407150"/>
            <a:ext cx="201321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6407150"/>
            <a:ext cx="3225800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3BB46-AE4E-3C41-B043-BF511CBE0A8B}" type="slidenum">
              <a:rPr lang="en-US"/>
              <a:pPr/>
              <a:t>21</a:t>
            </a:fld>
            <a:endParaRPr lang="en-US"/>
          </a:p>
        </p:txBody>
      </p:sp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6400"/>
              <a:t>What</a:t>
            </a:r>
            <a:r>
              <a:rPr lang="ja-JP" altLang="en-US" sz="6400">
                <a:latin typeface="Arial"/>
              </a:rPr>
              <a:t>’</a:t>
            </a:r>
            <a:r>
              <a:rPr lang="en-US" sz="6400"/>
              <a:t>s fueling Imperialism in 1870 and beyond?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800" y="2768600"/>
            <a:ext cx="12700000" cy="6629400"/>
          </a:xfrm>
          <a:ln/>
        </p:spPr>
        <p:txBody>
          <a:bodyPr/>
          <a:lstStyle/>
          <a:p>
            <a:pPr marL="889000"/>
            <a:r>
              <a:rPr lang="en-US" sz="3600" dirty="0"/>
              <a:t>Nationalism more aggressive - national glory now seen through imperialism</a:t>
            </a:r>
          </a:p>
          <a:p>
            <a:pPr marL="889000"/>
            <a:r>
              <a:rPr lang="en-US" sz="3600" dirty="0"/>
              <a:t>New powerful nations:  Germany, U.S. and Japan forces Britain and France to compete with each other once more.  Both form the largest and 2nd largest empire.</a:t>
            </a:r>
          </a:p>
          <a:p>
            <a:pPr marL="889000"/>
            <a:r>
              <a:rPr lang="en-US" sz="3600" dirty="0"/>
              <a:t>Recession of 1870 - 1890 forces industrialized nations to secure colonies as tariffs are raised preventing free trade.</a:t>
            </a:r>
          </a:p>
          <a:p>
            <a:pPr marL="889000"/>
            <a:r>
              <a:rPr lang="en-US" sz="3600" dirty="0"/>
              <a:t>Imperialism is used by governments to bring unity to their nation as race hierarchy was substitute for social divisions at home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ECCE8-6240-1642-9E9A-BD0B1478E19E}" type="slidenum">
              <a:rPr lang="en-US"/>
              <a:pPr/>
              <a:t>22</a:t>
            </a:fld>
            <a:endParaRPr lang="en-US"/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546100"/>
            <a:ext cx="35560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38" y="5100638"/>
            <a:ext cx="332915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5511800"/>
            <a:ext cx="5080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752600"/>
            <a:ext cx="44450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1735138"/>
            <a:ext cx="4102100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6"/>
          <p:cNvSpPr>
            <a:spLocks/>
          </p:cNvSpPr>
          <p:nvPr/>
        </p:nvSpPr>
        <p:spPr bwMode="auto">
          <a:xfrm>
            <a:off x="4589463" y="266700"/>
            <a:ext cx="74707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7200">
                <a:solidFill>
                  <a:schemeClr val="tx1"/>
                </a:solidFill>
                <a:ea typeface="ＭＳ Ｐゴシック" charset="0"/>
                <a:cs typeface="Gill Sans" charset="0"/>
              </a:rPr>
              <a:t>The Belgium Congo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75658825-3EB6-7F41-8601-3F7F3B5A216A}" type="slidenum">
              <a:rPr lang="en-US" sz="1800">
                <a:cs typeface="Gill Sans" charset="0"/>
              </a:rPr>
              <a:pPr algn="ctr"/>
              <a:t>22</a:t>
            </a:fld>
            <a:endParaRPr lang="en-US" sz="1800">
              <a:cs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2F3B9-E740-B040-8D97-68F9080A0AC0}" type="slidenum">
              <a:rPr lang="en-US"/>
              <a:pPr/>
              <a:t>23</a:t>
            </a:fld>
            <a:endParaRPr lang="en-US"/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" y="254000"/>
            <a:ext cx="12433300" cy="1358900"/>
          </a:xfrm>
          <a:ln/>
        </p:spPr>
        <p:txBody>
          <a:bodyPr/>
          <a:lstStyle/>
          <a:p>
            <a:r>
              <a:rPr lang="en-US"/>
              <a:t>Germany - post Bismarck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2068513"/>
            <a:ext cx="4725988" cy="63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/>
          </p:cNvSpPr>
          <p:nvPr/>
        </p:nvSpPr>
        <p:spPr bwMode="auto">
          <a:xfrm>
            <a:off x="4597400" y="1943100"/>
            <a:ext cx="74930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Bismarck dismissed in 1890 by Kaiser William II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Germany then begins aggressive foreign policy in Africa - several Moroccan Crises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325" y="5905500"/>
            <a:ext cx="354647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DEA87-7CDB-C543-A2C6-633A34394B3D}" type="slidenum">
              <a:rPr lang="en-US"/>
              <a:pPr/>
              <a:t>24</a:t>
            </a:fld>
            <a:endParaRPr lang="en-US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254000"/>
            <a:ext cx="10464800" cy="1358900"/>
          </a:xfrm>
          <a:ln/>
        </p:spPr>
        <p:txBody>
          <a:bodyPr/>
          <a:lstStyle/>
          <a:p>
            <a:r>
              <a:rPr lang="en-US"/>
              <a:t>British in Egypt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235200"/>
            <a:ext cx="5080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2514600"/>
            <a:ext cx="37211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/>
          </p:cNvSpPr>
          <p:nvPr/>
        </p:nvSpPr>
        <p:spPr bwMode="auto">
          <a:xfrm>
            <a:off x="317500" y="6648450"/>
            <a:ext cx="123698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British Lord Kitchener gains Sudan after war with Muslim Mahdist state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CC17A-44AF-9048-8465-E6354EBA90BF}" type="slidenum">
              <a:rPr lang="en-US"/>
              <a:pPr/>
              <a:t>25</a:t>
            </a:fld>
            <a:endParaRPr lang="en-US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1549400" y="652096"/>
            <a:ext cx="8674100" cy="1231900"/>
          </a:xfrm>
          <a:ln/>
        </p:spPr>
        <p:txBody>
          <a:bodyPr/>
          <a:lstStyle/>
          <a:p>
            <a:r>
              <a:rPr lang="en-US" b="1" dirty="0"/>
              <a:t>S.E. Asia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2940050"/>
            <a:ext cx="342900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/>
          </p:cNvSpPr>
          <p:nvPr/>
        </p:nvSpPr>
        <p:spPr bwMode="auto">
          <a:xfrm>
            <a:off x="385763" y="1993900"/>
            <a:ext cx="38131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French Indochina</a:t>
            </a:r>
          </a:p>
        </p:txBody>
      </p:sp>
      <p:sp>
        <p:nvSpPr>
          <p:cNvPr id="43012" name="Rectangle 4"/>
          <p:cNvSpPr>
            <a:spLocks/>
          </p:cNvSpPr>
          <p:nvPr/>
        </p:nvSpPr>
        <p:spPr bwMode="auto">
          <a:xfrm>
            <a:off x="4356100" y="4121150"/>
            <a:ext cx="85471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Results of Spanish American War 1898: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U.S.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Cuba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Puerto Rico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The Philippines</a:t>
            </a:r>
          </a:p>
          <a:p>
            <a:endParaRPr lang="en-US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endParaRPr lang="en-US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Open Door Policy 1898 - China</a:t>
            </a:r>
          </a:p>
        </p:txBody>
      </p:sp>
      <p:sp>
        <p:nvSpPr>
          <p:cNvPr id="43013" name="Rectangle 5"/>
          <p:cNvSpPr>
            <a:spLocks/>
          </p:cNvSpPr>
          <p:nvPr/>
        </p:nvSpPr>
        <p:spPr bwMode="auto">
          <a:xfrm>
            <a:off x="5467350" y="2330450"/>
            <a:ext cx="69342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8400">
                <a:solidFill>
                  <a:schemeClr val="tx1"/>
                </a:solidFill>
                <a:ea typeface="ＭＳ Ｐゴシック" charset="0"/>
                <a:cs typeface="Gill Sans" charset="0"/>
              </a:rPr>
              <a:t>U.S. Imperialism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FE0C3-8E8F-8D4D-AC70-59B71BB78C6D}" type="slidenum">
              <a:rPr lang="en-US"/>
              <a:pPr/>
              <a:t>3</a:t>
            </a:fld>
            <a:endParaRPr lang="en-US"/>
          </a:p>
        </p:txBody>
      </p:sp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190500" y="1371600"/>
            <a:ext cx="12509500" cy="482600"/>
          </a:xfrm>
          <a:ln/>
        </p:spPr>
        <p:txBody>
          <a:bodyPr/>
          <a:lstStyle/>
          <a:p>
            <a:r>
              <a:rPr lang="en-US" sz="6000" dirty="0"/>
              <a:t>Paternalism vs. Assimilation</a:t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2768600"/>
            <a:ext cx="10464800" cy="5715000"/>
          </a:xfrm>
          <a:ln/>
        </p:spPr>
        <p:txBody>
          <a:bodyPr/>
          <a:lstStyle/>
          <a:p>
            <a:pPr marL="889000"/>
            <a:r>
              <a:rPr lang="en-US" dirty="0"/>
              <a:t>Paternalism - policy towards African colonies - govern colonies like a parent by providing them with their needs without giving them rights</a:t>
            </a:r>
          </a:p>
          <a:p>
            <a:pPr marL="889000"/>
            <a:r>
              <a:rPr lang="en-US"/>
              <a:t>assimilation - tried to change the culture of the colony to the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superior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culture of the imperialist nation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B3ADC-E190-0C4A-98A5-5BB0B7D46996}" type="slidenum">
              <a:rPr lang="en-US"/>
              <a:pPr/>
              <a:t>4</a:t>
            </a:fld>
            <a:endParaRPr lang="en-US"/>
          </a:p>
        </p:txBody>
      </p:sp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1219200"/>
            <a:ext cx="10464800" cy="990600"/>
          </a:xfrm>
          <a:ln/>
        </p:spPr>
        <p:txBody>
          <a:bodyPr/>
          <a:lstStyle/>
          <a:p>
            <a:r>
              <a:rPr lang="en-US" sz="6000" b="1" dirty="0"/>
              <a:t>Britain in India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3600" dirty="0"/>
              <a:t>begins in Bengal</a:t>
            </a:r>
            <a:br>
              <a:rPr lang="en-US" sz="3600" dirty="0"/>
            </a:b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2362200"/>
            <a:ext cx="570547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/>
          </p:cNvSpPr>
          <p:nvPr/>
        </p:nvSpPr>
        <p:spPr bwMode="auto">
          <a:xfrm>
            <a:off x="6451600" y="2889250"/>
            <a:ext cx="60325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Battle of Plassey 1757</a:t>
            </a:r>
          </a:p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Robert Clive</a:t>
            </a:r>
          </a:p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British East India Co.</a:t>
            </a:r>
          </a:p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nawab of Bengal</a:t>
            </a:r>
          </a:p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nawabs - provincial governors</a:t>
            </a:r>
          </a:p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Mughal Dynasty weak 1700</a:t>
            </a:r>
            <a:r>
              <a:rPr lang="ja-JP" altLang="en-US" sz="3600">
                <a:solidFill>
                  <a:schemeClr val="tx1"/>
                </a:solidFill>
                <a:latin typeface="Arial"/>
                <a:ea typeface="ＭＳ Ｐゴシック" charset="0"/>
                <a:cs typeface="Gill Sans" charset="0"/>
              </a:rPr>
              <a:t>’</a:t>
            </a:r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s</a:t>
            </a:r>
          </a:p>
        </p:txBody>
      </p:sp>
      <p:sp>
        <p:nvSpPr>
          <p:cNvPr id="18436" name="Rectangle 4"/>
          <p:cNvSpPr>
            <a:spLocks/>
          </p:cNvSpPr>
          <p:nvPr/>
        </p:nvSpPr>
        <p:spPr bwMode="auto">
          <a:xfrm>
            <a:off x="165100" y="6908800"/>
            <a:ext cx="127127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Analyze the impact of this event on Indian commerce, manufacturing and agriculture. 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page 780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1A291-9202-E449-BF48-02157B7E8F9E}" type="slidenum">
              <a:rPr lang="en-US"/>
              <a:pPr/>
              <a:t>5</a:t>
            </a:fld>
            <a:endParaRPr lang="en-US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0813"/>
            <a:ext cx="5194300" cy="787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152400"/>
            <a:ext cx="5326062" cy="73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7226300" y="165100"/>
            <a:ext cx="5676900" cy="7493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H="1">
            <a:off x="7378700" y="12700"/>
            <a:ext cx="5497513" cy="7747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09C6F-727D-CE49-B06E-C79CED8CBE97}" type="slidenum">
              <a:rPr lang="en-US"/>
              <a:pPr/>
              <a:t>6</a:t>
            </a:fld>
            <a:endParaRPr lang="en-US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848100"/>
            <a:ext cx="3227387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44900"/>
            <a:ext cx="43307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2667000"/>
            <a:ext cx="4737100" cy="67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/>
          </p:cNvSpPr>
          <p:nvPr/>
        </p:nvSpPr>
        <p:spPr bwMode="auto">
          <a:xfrm>
            <a:off x="1676400" y="730250"/>
            <a:ext cx="89027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6400" b="1">
                <a:solidFill>
                  <a:schemeClr val="tx1"/>
                </a:solidFill>
                <a:ea typeface="ＭＳ Ｐゴシック" charset="0"/>
                <a:cs typeface="Gill Sans" charset="0"/>
              </a:rPr>
              <a:t>Sepoy Rebellion 1857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6DB43-A772-024B-BF77-34C41149A934}" type="slidenum">
              <a:rPr lang="en-US"/>
              <a:pPr/>
              <a:t>7</a:t>
            </a:fld>
            <a:endParaRPr lang="en-US"/>
          </a:p>
        </p:txBody>
      </p:sp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203200" y="254000"/>
            <a:ext cx="12738100" cy="1384300"/>
          </a:xfrm>
          <a:ln/>
        </p:spPr>
        <p:txBody>
          <a:bodyPr/>
          <a:lstStyle/>
          <a:p>
            <a:r>
              <a:rPr lang="en-US" sz="6400"/>
              <a:t>Europe and the Ottoman Empire</a:t>
            </a:r>
            <a:br>
              <a:rPr lang="en-US" sz="6400"/>
            </a:br>
            <a:endParaRPr lang="en-US" sz="640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93900"/>
            <a:ext cx="7173913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714500"/>
            <a:ext cx="5410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D9129-EEFD-664D-B541-EB6B09F8CB61}" type="slidenum">
              <a:rPr lang="en-US"/>
              <a:pPr/>
              <a:t>8</a:t>
            </a:fld>
            <a:endParaRPr lang="en-US"/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" y="431800"/>
            <a:ext cx="12903200" cy="2349500"/>
          </a:xfrm>
          <a:ln/>
        </p:spPr>
        <p:txBody>
          <a:bodyPr/>
          <a:lstStyle/>
          <a:p>
            <a:r>
              <a:rPr lang="en-US"/>
              <a:t>Tanzimat Reforms 1830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</a:t>
            </a:r>
            <a:br>
              <a:rPr lang="en-US"/>
            </a:br>
            <a:r>
              <a:rPr lang="en-US" sz="3600"/>
              <a:t>along with Crimean War (1852-54) opens door to British and French domination of Ottoman Empire.</a:t>
            </a:r>
            <a:br>
              <a:rPr lang="en-US" sz="3600"/>
            </a:br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121025"/>
            <a:ext cx="368300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Oval 3"/>
          <p:cNvSpPr>
            <a:spLocks/>
          </p:cNvSpPr>
          <p:nvPr/>
        </p:nvSpPr>
        <p:spPr bwMode="auto">
          <a:xfrm>
            <a:off x="889000" y="3708400"/>
            <a:ext cx="1270000" cy="355600"/>
          </a:xfrm>
          <a:prstGeom prst="ellipse">
            <a:avLst/>
          </a:prstGeom>
          <a:noFill/>
          <a:ln w="25400" cap="flat">
            <a:solidFill>
              <a:srgbClr val="C12D1B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4025900" y="3340100"/>
            <a:ext cx="89027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1830</a:t>
            </a:r>
            <a:r>
              <a:rPr lang="ja-JP" altLang="en-US" sz="3600">
                <a:solidFill>
                  <a:schemeClr val="tx1"/>
                </a:solidFill>
                <a:latin typeface="Arial"/>
                <a:ea typeface="ＭＳ Ｐゴシック" charset="0"/>
                <a:cs typeface="Gill Sans" charset="0"/>
              </a:rPr>
              <a:t>’</a:t>
            </a:r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s</a:t>
            </a:r>
          </a:p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Westernization</a:t>
            </a:r>
          </a:p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Ottoman Empire became a de facto (in reality) colony of Britain.</a:t>
            </a:r>
          </a:p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export raw materials - cotton and opium</a:t>
            </a:r>
          </a:p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British and French - extraterritorial rights</a:t>
            </a:r>
          </a:p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British and French control taxes, tariffs and tribute system of the Ottoman Empire.</a:t>
            </a:r>
          </a:p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Civilizing mission against Oriental despotism</a:t>
            </a:r>
          </a:p>
          <a:p>
            <a:endParaRPr lang="en-US" sz="360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endParaRPr lang="en-US" sz="3600">
              <a:solidFill>
                <a:schemeClr val="tx1"/>
              </a:solidFill>
              <a:ea typeface="ＭＳ Ｐゴシック" charset="0"/>
              <a:cs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0945C-D8FE-9740-93D5-F174EB2C9C21}" type="slidenum">
              <a:rPr lang="en-US"/>
              <a:pPr/>
              <a:t>9</a:t>
            </a:fld>
            <a:endParaRPr lang="en-US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88900" y="38100"/>
            <a:ext cx="12814300" cy="1193800"/>
          </a:xfrm>
          <a:ln/>
        </p:spPr>
        <p:txBody>
          <a:bodyPr/>
          <a:lstStyle/>
          <a:p>
            <a:r>
              <a:rPr lang="en-US" sz="6400"/>
              <a:t>Europe and Qing Dynasty of China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331913"/>
            <a:ext cx="478790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/>
          </p:cNvSpPr>
          <p:nvPr/>
        </p:nvSpPr>
        <p:spPr bwMode="auto">
          <a:xfrm>
            <a:off x="63500" y="4375150"/>
            <a:ext cx="660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China enjoyed a favorable balance of trade = silver</a:t>
            </a:r>
          </a:p>
          <a:p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British merchants introduce opium to Chinese merchants.</a:t>
            </a:r>
          </a:p>
          <a:p>
            <a:endParaRPr lang="en-US" sz="36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endParaRPr lang="en-US" sz="36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endParaRPr lang="en-US" sz="36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endParaRPr lang="en-US" sz="36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Opium War </a:t>
            </a:r>
            <a:r>
              <a:rPr lang="en-US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1840-1842, 1850s</a:t>
            </a:r>
            <a:endParaRPr lang="en-US" sz="36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Treaty of Nanjing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238" y="4446954"/>
            <a:ext cx="581660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/>
          <p:cNvSpPr>
            <a:spLocks/>
          </p:cNvSpPr>
          <p:nvPr/>
        </p:nvSpPr>
        <p:spPr bwMode="auto">
          <a:xfrm>
            <a:off x="3441700" y="1506782"/>
            <a:ext cx="95885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u</a:t>
            </a:r>
            <a:r>
              <a:rPr lang="en-US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nequal treaties:</a:t>
            </a:r>
          </a:p>
          <a:p>
            <a:r>
              <a:rPr lang="en-US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Britain gets 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Hong Kong</a:t>
            </a:r>
          </a:p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extraterritoriality rights</a:t>
            </a:r>
          </a:p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port treaties</a:t>
            </a:r>
          </a:p>
          <a:p>
            <a:r>
              <a:rPr lang="en-US" sz="3600" b="1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          China was not colonized like India.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6248400"/>
            <a:ext cx="1751332" cy="176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Pages>0</Pages>
  <Words>768</Words>
  <Characters>0</Characters>
  <Application>Microsoft Office PowerPoint</Application>
  <PresentationFormat>Custom</PresentationFormat>
  <Lines>0</Lines>
  <Paragraphs>165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ＭＳ Ｐゴシック</vt:lpstr>
      <vt:lpstr>Arial</vt:lpstr>
      <vt:lpstr>Gill Sans</vt:lpstr>
      <vt:lpstr>ヒラギノ角ゴ ProN W3</vt:lpstr>
      <vt:lpstr>ヒラギノ角ゴ ProN W6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Ch 26 Imperialism Chambers Textbook</vt:lpstr>
      <vt:lpstr>Forms of Imperialism</vt:lpstr>
      <vt:lpstr>Paternalism vs. Assimilation </vt:lpstr>
      <vt:lpstr>Britain in India begins in Bengal </vt:lpstr>
      <vt:lpstr>PowerPoint Presentation</vt:lpstr>
      <vt:lpstr>PowerPoint Presentation</vt:lpstr>
      <vt:lpstr>Europe and the Ottoman Empire </vt:lpstr>
      <vt:lpstr>Tanzimat Reforms 1830’s along with Crimean War (1852-54) opens door to British and French domination of Ottoman Empire. </vt:lpstr>
      <vt:lpstr>Europe and Qing Dynasty of China</vt:lpstr>
      <vt:lpstr>Chinese reaction:</vt:lpstr>
      <vt:lpstr>How did European rule over China’s Qing Empire and the Ottoman Empire differ from its rule over India?</vt:lpstr>
      <vt:lpstr>Europeans in Australia </vt:lpstr>
      <vt:lpstr>Europe and Japan</vt:lpstr>
      <vt:lpstr>Meiji Restoration</vt:lpstr>
      <vt:lpstr>Europeans in Africa</vt:lpstr>
      <vt:lpstr>Imperialism and Art</vt:lpstr>
      <vt:lpstr>More on the primitive and exotic promoted in literature. . . </vt:lpstr>
      <vt:lpstr>The Great Trek 1830’s-1840’s</vt:lpstr>
      <vt:lpstr>Boer Wars 1899 - 1902</vt:lpstr>
      <vt:lpstr>Egypt</vt:lpstr>
      <vt:lpstr>What’s fueling Imperialism in 1870 and beyond?</vt:lpstr>
      <vt:lpstr>PowerPoint Presentation</vt:lpstr>
      <vt:lpstr>Germany - post Bismarck</vt:lpstr>
      <vt:lpstr>British in Egypt</vt:lpstr>
      <vt:lpstr>S.E. Asia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 26 Imperialism Chambers Textbook</dc:title>
  <dc:subject/>
  <dc:creator/>
  <cp:keywords/>
  <dc:description/>
  <cp:lastModifiedBy>Miriam Z. Rivas</cp:lastModifiedBy>
  <cp:revision>3</cp:revision>
  <dcterms:modified xsi:type="dcterms:W3CDTF">2016-02-09T16:36:54Z</dcterms:modified>
</cp:coreProperties>
</file>