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70" r:id="rId3"/>
    <p:sldId id="269" r:id="rId4"/>
    <p:sldId id="257" r:id="rId5"/>
    <p:sldId id="258" r:id="rId6"/>
    <p:sldId id="266" r:id="rId7"/>
    <p:sldId id="261" r:id="rId8"/>
    <p:sldId id="268" r:id="rId9"/>
    <p:sldId id="259" r:id="rId10"/>
    <p:sldId id="260" r:id="rId11"/>
    <p:sldId id="263" r:id="rId12"/>
    <p:sldId id="262" r:id="rId13"/>
    <p:sldId id="264" r:id="rId14"/>
    <p:sldId id="265" r:id="rId15"/>
    <p:sldId id="267" r:id="rId16"/>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3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B10AAB5A-118B-48B1-8E2A-92F3CB03038A}" type="datetimeFigureOut">
              <a:rPr lang="en-US" smtClean="0"/>
              <a:t>5/15/2012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1702B522-E23D-42D1-8796-4DFBC1CA54ED}" type="slidenum">
              <a:rPr lang="en-US" smtClean="0"/>
              <a:t>‹#›</a:t>
            </a:fld>
            <a:endParaRPr lang="en-US"/>
          </a:p>
        </p:txBody>
      </p:sp>
    </p:spTree>
    <p:extLst>
      <p:ext uri="{BB962C8B-B14F-4D97-AF65-F5344CB8AC3E}">
        <p14:creationId xmlns:p14="http://schemas.microsoft.com/office/powerpoint/2010/main" val="71638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02B522-E23D-42D1-8796-4DFBC1CA54ED}" type="slidenum">
              <a:rPr lang="en-US" smtClean="0"/>
              <a:t>15</a:t>
            </a:fld>
            <a:endParaRPr lang="en-US"/>
          </a:p>
        </p:txBody>
      </p:sp>
    </p:spTree>
    <p:extLst>
      <p:ext uri="{BB962C8B-B14F-4D97-AF65-F5344CB8AC3E}">
        <p14:creationId xmlns:p14="http://schemas.microsoft.com/office/powerpoint/2010/main" val="158574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9D4A71-2AA3-4005-B04F-521B4492CB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F57F559-969B-4948-B081-AC69C82D8B8B}" type="datetimeFigureOut">
              <a:rPr lang="en-US" smtClean="0"/>
              <a:pPr/>
              <a:t>5/15/2012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9D4A71-2AA3-4005-B04F-521B4492CBE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F57F559-969B-4948-B081-AC69C82D8B8B}" type="datetimeFigureOut">
              <a:rPr lang="en-US" smtClean="0"/>
              <a:pPr/>
              <a:t>5/15/2012</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B9D4A71-2AA3-4005-B04F-521B4492CB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heart.org/HEARTORG/HealthcareResearch/GetWithTheGuidelines-Resuscitation/Get-With-The-Guidelines-Resuscitation_UCM_314496_SubHomePage.js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981200"/>
          </a:xfrm>
          <a:ln w="38100">
            <a:solidFill>
              <a:srgbClr val="0070C0"/>
            </a:solidFill>
          </a:ln>
        </p:spPr>
        <p:txBody>
          <a:bodyPr>
            <a:normAutofit fontScale="90000"/>
          </a:bodyPr>
          <a:lstStyle/>
          <a:p>
            <a:r>
              <a:rPr lang="en-US" dirty="0" smtClean="0">
                <a:solidFill>
                  <a:schemeClr val="accent3"/>
                </a:solidFill>
              </a:rPr>
              <a:t>Revised Code Blue Record and Get With the Guidelines-Resuscitation</a:t>
            </a:r>
            <a:endParaRPr lang="en-US" dirty="0">
              <a:solidFill>
                <a:schemeClr val="accent3"/>
              </a:solidFill>
            </a:endParaRPr>
          </a:p>
        </p:txBody>
      </p:sp>
      <p:sp>
        <p:nvSpPr>
          <p:cNvPr id="3" name="Subtitle 2"/>
          <p:cNvSpPr>
            <a:spLocks noGrp="1"/>
          </p:cNvSpPr>
          <p:nvPr>
            <p:ph type="subTitle" idx="1"/>
          </p:nvPr>
        </p:nvSpPr>
        <p:spPr>
          <a:xfrm>
            <a:off x="722376" y="3685032"/>
            <a:ext cx="7772400" cy="886968"/>
          </a:xfrm>
        </p:spPr>
        <p:txBody>
          <a:bodyPr>
            <a:normAutofit fontScale="62500" lnSpcReduction="20000"/>
          </a:bodyPr>
          <a:lstStyle/>
          <a:p>
            <a:endParaRPr lang="en-US" dirty="0" smtClean="0"/>
          </a:p>
          <a:p>
            <a:endParaRPr lang="en-US" dirty="0" smtClean="0"/>
          </a:p>
          <a:p>
            <a:r>
              <a:rPr lang="en-US" dirty="0" smtClean="0"/>
              <a:t>Justin Hamilton, BSN, RN</a:t>
            </a:r>
          </a:p>
          <a:p>
            <a:r>
              <a:rPr lang="en-US" dirty="0" smtClean="0"/>
              <a:t>Aultman Hospital </a:t>
            </a:r>
          </a:p>
          <a:p>
            <a:r>
              <a:rPr lang="en-US" dirty="0" smtClean="0"/>
              <a:t>Critical Care Coordinator</a:t>
            </a:r>
            <a:endParaRPr lang="en-US" dirty="0"/>
          </a:p>
        </p:txBody>
      </p:sp>
      <p:pic>
        <p:nvPicPr>
          <p:cNvPr id="2050" name="Picture 2" descr="Aultman Hori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696" y="5461826"/>
            <a:ext cx="3944370" cy="554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descr="Magnet Logo copy"/>
          <p:cNvPicPr>
            <a:picLocks noChangeAspect="1" noChangeArrowheads="1"/>
          </p:cNvPicPr>
          <p:nvPr/>
        </p:nvPicPr>
        <p:blipFill>
          <a:blip r:embed="rId3" cstate="print"/>
          <a:srcRect/>
          <a:stretch>
            <a:fillRect/>
          </a:stretch>
        </p:blipFill>
        <p:spPr bwMode="auto">
          <a:xfrm>
            <a:off x="6629400" y="5029200"/>
            <a:ext cx="1333500" cy="141993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What is GWTG-R?</a:t>
            </a:r>
            <a:endParaRPr lang="en-US" dirty="0">
              <a:solidFill>
                <a:schemeClr val="accent3"/>
              </a:solidFill>
            </a:endParaRPr>
          </a:p>
        </p:txBody>
      </p:sp>
      <p:sp>
        <p:nvSpPr>
          <p:cNvPr id="3" name="Content Placeholder 2"/>
          <p:cNvSpPr>
            <a:spLocks noGrp="1"/>
          </p:cNvSpPr>
          <p:nvPr>
            <p:ph idx="1"/>
          </p:nvPr>
        </p:nvSpPr>
        <p:spPr>
          <a:xfrm>
            <a:off x="533400" y="381000"/>
            <a:ext cx="8183880" cy="4879848"/>
          </a:xfrm>
        </p:spPr>
        <p:txBody>
          <a:bodyPr>
            <a:normAutofit fontScale="70000" lnSpcReduction="20000"/>
          </a:bodyPr>
          <a:lstStyle/>
          <a:p>
            <a:endParaRPr lang="en-US" dirty="0" smtClean="0"/>
          </a:p>
          <a:p>
            <a:r>
              <a:rPr lang="en-US" sz="3100" dirty="0" smtClean="0"/>
              <a:t>GWTG-R is a program that allows hospitals to enter and review arrest events.</a:t>
            </a:r>
          </a:p>
          <a:p>
            <a:endParaRPr lang="en-US" sz="3100" dirty="0" smtClean="0"/>
          </a:p>
          <a:p>
            <a:r>
              <a:rPr lang="en-US" sz="3100" dirty="0" smtClean="0"/>
              <a:t>The participating hospitals can then make changes to ensure that they are providing the best possible outcomes for their patient populations.</a:t>
            </a:r>
          </a:p>
          <a:p>
            <a:endParaRPr lang="en-US" sz="3100" dirty="0" smtClean="0"/>
          </a:p>
          <a:p>
            <a:r>
              <a:rPr lang="en-US" sz="3100" dirty="0" smtClean="0"/>
              <a:t>Individual hospital data can be compared to other similar facilities participating in the GWTG-R program.</a:t>
            </a:r>
          </a:p>
          <a:p>
            <a:endParaRPr lang="en-US" sz="3100" dirty="0" smtClean="0"/>
          </a:p>
          <a:p>
            <a:r>
              <a:rPr lang="en-US" sz="3100" dirty="0" smtClean="0"/>
              <a:t>Participating hospitals will be eligible to receive Bronze, Silver, and Gold Awards based on the achievement of set outcomes.     </a:t>
            </a:r>
            <a:endParaRPr lang="en-US" sz="3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What is GWTG-R? </a:t>
            </a:r>
            <a:r>
              <a:rPr lang="en-US" sz="2000" i="1" dirty="0" smtClean="0">
                <a:solidFill>
                  <a:schemeClr val="accent3"/>
                </a:solidFill>
              </a:rPr>
              <a:t>CONTINUED</a:t>
            </a:r>
            <a:endParaRPr lang="en-US" sz="2000" i="1" dirty="0">
              <a:solidFill>
                <a:schemeClr val="accent3"/>
              </a:solidFill>
            </a:endParaRPr>
          </a:p>
        </p:txBody>
      </p:sp>
      <p:sp>
        <p:nvSpPr>
          <p:cNvPr id="3" name="Content Placeholder 2"/>
          <p:cNvSpPr>
            <a:spLocks noGrp="1"/>
          </p:cNvSpPr>
          <p:nvPr>
            <p:ph idx="1"/>
          </p:nvPr>
        </p:nvSpPr>
        <p:spPr/>
        <p:txBody>
          <a:bodyPr>
            <a:normAutofit/>
          </a:bodyPr>
          <a:lstStyle/>
          <a:p>
            <a:r>
              <a:rPr lang="en-US" dirty="0" smtClean="0"/>
              <a:t>Following the Code Blue event, the white copy of the Code Blue Record should be placed on the patient’s medical record.</a:t>
            </a:r>
          </a:p>
          <a:p>
            <a:endParaRPr lang="en-US" dirty="0" smtClean="0"/>
          </a:p>
          <a:p>
            <a:r>
              <a:rPr lang="en-US" dirty="0" smtClean="0"/>
              <a:t>The yellow carbon copy of the Code Blue Record should be detached, placed in an envelop and sent to Medical Intensive Care or Justin Hamilton, Critical Care Coordinator through Interoffice Mail.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GWTG-R Outcomes</a:t>
            </a:r>
            <a:endParaRPr lang="en-US" dirty="0">
              <a:solidFill>
                <a:schemeClr val="accent3"/>
              </a:solidFill>
            </a:endParaRPr>
          </a:p>
        </p:txBody>
      </p:sp>
      <p:sp>
        <p:nvSpPr>
          <p:cNvPr id="3" name="Content Placeholder 2"/>
          <p:cNvSpPr>
            <a:spLocks noGrp="1"/>
          </p:cNvSpPr>
          <p:nvPr>
            <p:ph idx="1"/>
          </p:nvPr>
        </p:nvSpPr>
        <p:spPr/>
        <p:txBody>
          <a:bodyPr>
            <a:normAutofit fontScale="85000" lnSpcReduction="20000"/>
          </a:bodyPr>
          <a:lstStyle/>
          <a:p>
            <a:r>
              <a:rPr lang="en-US" dirty="0" smtClean="0"/>
              <a:t>Hospitals must achieve 85% compliance in the following four outcomes to be recognized by the AHA for GWTG-R awards:</a:t>
            </a:r>
          </a:p>
          <a:p>
            <a:pPr marL="804672" lvl="1" indent="-457200">
              <a:buFont typeface="+mj-lt"/>
              <a:buAutoNum type="arabicPeriod"/>
            </a:pPr>
            <a:endParaRPr lang="en-US" dirty="0" smtClean="0"/>
          </a:p>
          <a:p>
            <a:pPr marL="804672" lvl="1" indent="-457200">
              <a:buFont typeface="+mj-lt"/>
              <a:buAutoNum type="arabicPeriod"/>
            </a:pPr>
            <a:r>
              <a:rPr lang="en-US" dirty="0" smtClean="0"/>
              <a:t>Time to first chest compressions &lt;= 1 minute in adult and pediatric patients.	</a:t>
            </a:r>
          </a:p>
          <a:p>
            <a:pPr marL="797814" lvl="1" indent="-514350">
              <a:buFont typeface="+mj-lt"/>
              <a:buAutoNum type="arabicPeriod"/>
            </a:pPr>
            <a:r>
              <a:rPr lang="en-US" dirty="0" smtClean="0"/>
              <a:t>Time to first shock &lt;= 2 minutes for VF (Ventricular Fibrillation)/pulseless VT (Ventricular Tachycardia) first documented rhythm. </a:t>
            </a:r>
          </a:p>
          <a:p>
            <a:pPr marL="797814" lvl="1" indent="-514350">
              <a:buFont typeface="+mj-lt"/>
              <a:buAutoNum type="arabicPeriod"/>
            </a:pPr>
            <a:r>
              <a:rPr lang="en-US" dirty="0" smtClean="0"/>
              <a:t>Pulseless cardiac events monitored or witnessed at the time of arrest.	</a:t>
            </a:r>
          </a:p>
          <a:p>
            <a:pPr marL="797814" lvl="1" indent="-514350">
              <a:buFont typeface="+mj-lt"/>
              <a:buAutoNum type="arabicPeriod"/>
            </a:pPr>
            <a:r>
              <a:rPr lang="en-US" dirty="0" smtClean="0"/>
              <a:t>Device confirmation of correct endotracheal tube placement (End </a:t>
            </a:r>
            <a:r>
              <a:rPr lang="en-US" dirty="0" err="1" smtClean="0"/>
              <a:t>Tital</a:t>
            </a:r>
            <a:r>
              <a:rPr lang="en-US" dirty="0" smtClean="0"/>
              <a:t> CO2 Cap or </a:t>
            </a:r>
            <a:r>
              <a:rPr lang="en-US" dirty="0" err="1" smtClean="0"/>
              <a:t>Capnometry</a:t>
            </a:r>
            <a:r>
              <a:rPr lang="en-US" dirty="0" smtClean="0"/>
              <a:t> device supplied with all endotracheal intubation trays presently on Code Carts). 	</a:t>
            </a:r>
          </a:p>
          <a:p>
            <a:pPr marL="797814" lvl="1" indent="-514350">
              <a:buFont typeface="+mj-lt"/>
              <a:buAutoNum type="arabicPeriod"/>
            </a:pPr>
            <a:endParaRPr lang="en-US" dirty="0" smtClean="0"/>
          </a:p>
          <a:p>
            <a:pPr marL="797814" lvl="1" indent="-514350">
              <a:buFont typeface="+mj-lt"/>
              <a:buAutoNum type="arabicPeriod"/>
            </a:pPr>
            <a:endParaRPr lang="en-US" dirty="0" smtClean="0"/>
          </a:p>
          <a:p>
            <a:pPr marL="804672" lvl="1" indent="-457200">
              <a:buFont typeface="+mj-lt"/>
              <a:buAutoNum type="arabicPeriod"/>
            </a:pPr>
            <a:endParaRPr lang="en-US" dirty="0" smtClean="0"/>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References</a:t>
            </a:r>
            <a:endParaRPr lang="en-US" dirty="0">
              <a:solidFill>
                <a:schemeClr val="accent3"/>
              </a:solidFill>
            </a:endParaRPr>
          </a:p>
        </p:txBody>
      </p:sp>
      <p:sp>
        <p:nvSpPr>
          <p:cNvPr id="3" name="Content Placeholder 2"/>
          <p:cNvSpPr>
            <a:spLocks noGrp="1"/>
          </p:cNvSpPr>
          <p:nvPr>
            <p:ph idx="1"/>
          </p:nvPr>
        </p:nvSpPr>
        <p:spPr/>
        <p:txBody>
          <a:bodyPr/>
          <a:lstStyle/>
          <a:p>
            <a:r>
              <a:rPr lang="en-US" dirty="0" smtClean="0"/>
              <a:t>All information pertaining to GWTG-R obtained from The American Heart Association web site: </a:t>
            </a:r>
            <a:r>
              <a:rPr lang="en-US" sz="2000" dirty="0" smtClean="0">
                <a:hlinkClick r:id="rId2"/>
              </a:rPr>
              <a:t>http://www.heart.org/HEARTORG/HealthcareResearch/GetWithTheGuidelines-Resuscitation/Get-With-The-Guidelines-Resuscitation_UCM_314496_SubHomePage.jsp</a:t>
            </a:r>
            <a:endParaRPr lang="en-US" sz="2000"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solidFill>
              </a:rPr>
              <a:t>Questions / Contact Information</a:t>
            </a:r>
            <a:endParaRPr lang="en-US" dirty="0">
              <a:solidFill>
                <a:schemeClr val="accent3"/>
              </a:solidFill>
            </a:endParaRPr>
          </a:p>
        </p:txBody>
      </p:sp>
      <p:sp>
        <p:nvSpPr>
          <p:cNvPr id="3" name="Content Placeholder 2"/>
          <p:cNvSpPr>
            <a:spLocks noGrp="1"/>
          </p:cNvSpPr>
          <p:nvPr>
            <p:ph idx="1"/>
          </p:nvPr>
        </p:nvSpPr>
        <p:spPr>
          <a:xfrm>
            <a:off x="502920" y="1676400"/>
            <a:ext cx="8183880" cy="3041904"/>
          </a:xfrm>
        </p:spPr>
        <p:txBody>
          <a:bodyPr/>
          <a:lstStyle/>
          <a:p>
            <a:pPr marL="0" indent="0">
              <a:buNone/>
            </a:pPr>
            <a:r>
              <a:rPr lang="en-US" dirty="0" smtClean="0"/>
              <a:t>For any questions please contact:</a:t>
            </a:r>
          </a:p>
          <a:p>
            <a:pPr>
              <a:buNone/>
            </a:pPr>
            <a:r>
              <a:rPr lang="en-US" dirty="0" smtClean="0"/>
              <a:t>		Justin Hamilton, BSN, RN</a:t>
            </a:r>
          </a:p>
          <a:p>
            <a:pPr>
              <a:buNone/>
            </a:pPr>
            <a:r>
              <a:rPr lang="en-US" dirty="0" smtClean="0"/>
              <a:t>		Office Phone: (330) 363-4284</a:t>
            </a:r>
          </a:p>
          <a:p>
            <a:pPr>
              <a:buNone/>
            </a:pPr>
            <a:r>
              <a:rPr lang="en-US" dirty="0" smtClean="0"/>
              <a:t>		Email: jhamilton@aultman.com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518E"/>
                </a:solidFill>
              </a:rPr>
              <a:t>Accountability Form</a:t>
            </a:r>
            <a:endParaRPr lang="en-US" dirty="0">
              <a:solidFill>
                <a:srgbClr val="00518E"/>
              </a:solidFill>
            </a:endParaRPr>
          </a:p>
        </p:txBody>
      </p:sp>
      <p:sp>
        <p:nvSpPr>
          <p:cNvPr id="3" name="Content Placeholder 2"/>
          <p:cNvSpPr>
            <a:spLocks noGrp="1"/>
          </p:cNvSpPr>
          <p:nvPr>
            <p:ph idx="1"/>
          </p:nvPr>
        </p:nvSpPr>
        <p:spPr>
          <a:xfrm>
            <a:off x="502920" y="1219200"/>
            <a:ext cx="5288280" cy="3499104"/>
          </a:xfrm>
        </p:spPr>
        <p:txBody>
          <a:bodyPr>
            <a:normAutofit lnSpcReduction="10000"/>
          </a:bodyPr>
          <a:lstStyle/>
          <a:p>
            <a:pPr algn="ctr">
              <a:buNone/>
            </a:pPr>
            <a:r>
              <a:rPr lang="en-US" sz="2400" dirty="0">
                <a:solidFill>
                  <a:srgbClr val="0070C0"/>
                </a:solidFill>
              </a:rPr>
              <a:t>After you have completely</a:t>
            </a:r>
          </a:p>
          <a:p>
            <a:pPr algn="ctr">
              <a:buNone/>
            </a:pPr>
            <a:r>
              <a:rPr lang="en-US" sz="2400" dirty="0">
                <a:solidFill>
                  <a:srgbClr val="0070C0"/>
                </a:solidFill>
              </a:rPr>
              <a:t>read and understand</a:t>
            </a:r>
          </a:p>
          <a:p>
            <a:pPr algn="ctr">
              <a:buNone/>
            </a:pPr>
            <a:r>
              <a:rPr lang="en-US" sz="2400" dirty="0">
                <a:solidFill>
                  <a:srgbClr val="0070C0"/>
                </a:solidFill>
              </a:rPr>
              <a:t>this material, please enter </a:t>
            </a:r>
          </a:p>
          <a:p>
            <a:pPr algn="ctr">
              <a:buNone/>
            </a:pPr>
            <a:r>
              <a:rPr lang="en-US" sz="2400" dirty="0">
                <a:solidFill>
                  <a:srgbClr val="0070C0"/>
                </a:solidFill>
              </a:rPr>
              <a:t>the Quiz section of </a:t>
            </a:r>
            <a:r>
              <a:rPr lang="en-US" sz="2400" dirty="0" err="1">
                <a:solidFill>
                  <a:srgbClr val="0070C0"/>
                </a:solidFill>
              </a:rPr>
              <a:t>Quia</a:t>
            </a:r>
            <a:r>
              <a:rPr lang="en-US" sz="2400" dirty="0">
                <a:solidFill>
                  <a:srgbClr val="0070C0"/>
                </a:solidFill>
              </a:rPr>
              <a:t> </a:t>
            </a:r>
          </a:p>
          <a:p>
            <a:pPr algn="ctr">
              <a:buNone/>
            </a:pPr>
            <a:r>
              <a:rPr lang="en-US" sz="2400" dirty="0">
                <a:solidFill>
                  <a:srgbClr val="0070C0"/>
                </a:solidFill>
              </a:rPr>
              <a:t>and complete the  </a:t>
            </a:r>
          </a:p>
          <a:p>
            <a:pPr algn="ctr">
              <a:buNone/>
            </a:pPr>
            <a:r>
              <a:rPr lang="en-US" sz="2400" dirty="0">
                <a:solidFill>
                  <a:srgbClr val="0070C0"/>
                </a:solidFill>
              </a:rPr>
              <a:t>Accountability Form </a:t>
            </a:r>
            <a:r>
              <a:rPr lang="en-US" sz="2400" dirty="0" smtClean="0">
                <a:solidFill>
                  <a:srgbClr val="0070C0"/>
                </a:solidFill>
              </a:rPr>
              <a:t>for </a:t>
            </a:r>
          </a:p>
          <a:p>
            <a:pPr algn="ctr">
              <a:buNone/>
            </a:pPr>
            <a:r>
              <a:rPr lang="en-US" sz="2400" dirty="0">
                <a:solidFill>
                  <a:srgbClr val="0070C0"/>
                </a:solidFill>
              </a:rPr>
              <a:t>Revised Code Blue Record and Get With the Guidelines-Resuscitation</a:t>
            </a:r>
            <a:r>
              <a:rPr lang="en-US" sz="2400" dirty="0" smtClean="0">
                <a:solidFill>
                  <a:srgbClr val="0070C0"/>
                </a:solidFill>
              </a:rPr>
              <a:t>.</a:t>
            </a:r>
            <a:endParaRPr lang="en-US" sz="2400" dirty="0">
              <a:solidFill>
                <a:srgbClr val="0070C0"/>
              </a:solidFill>
            </a:endParaRPr>
          </a:p>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6395" y="914400"/>
            <a:ext cx="2406015" cy="3604771"/>
          </a:xfrm>
          <a:prstGeom prst="rect">
            <a:avLst/>
          </a:prstGeom>
        </p:spPr>
      </p:pic>
    </p:spTree>
    <p:extLst>
      <p:ext uri="{BB962C8B-B14F-4D97-AF65-F5344CB8AC3E}">
        <p14:creationId xmlns:p14="http://schemas.microsoft.com/office/powerpoint/2010/main" val="3938774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 y="4953000"/>
            <a:ext cx="8183880" cy="1051560"/>
          </a:xfrm>
        </p:spPr>
        <p:txBody>
          <a:bodyPr/>
          <a:lstStyle/>
          <a:p>
            <a:r>
              <a:rPr lang="en-US" dirty="0">
                <a:solidFill>
                  <a:schemeClr val="accent3">
                    <a:lumMod val="75000"/>
                  </a:schemeClr>
                </a:solidFill>
                <a:latin typeface="Times New Roman" pitchFamily="18" charset="0"/>
              </a:rPr>
              <a:t>Information and Instructions</a:t>
            </a:r>
            <a:endParaRPr lang="en-US" dirty="0">
              <a:solidFill>
                <a:schemeClr val="accent3">
                  <a:lumMod val="75000"/>
                </a:schemeClr>
              </a:solidFill>
              <a:latin typeface="Times New Roman" pitchFamily="18" charset="0"/>
            </a:endParaRPr>
          </a:p>
        </p:txBody>
      </p:sp>
      <p:sp>
        <p:nvSpPr>
          <p:cNvPr id="4" name="Rectangle 4"/>
          <p:cNvSpPr>
            <a:spLocks noChangeArrowheads="1"/>
          </p:cNvSpPr>
          <p:nvPr/>
        </p:nvSpPr>
        <p:spPr bwMode="auto">
          <a:xfrm>
            <a:off x="898566" y="487362"/>
            <a:ext cx="4724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3600" b="1" dirty="0">
              <a:solidFill>
                <a:schemeClr val="tx2"/>
              </a:solidFill>
              <a:latin typeface="Times New Roman" pitchFamily="18" charset="0"/>
            </a:endParaRPr>
          </a:p>
        </p:txBody>
      </p:sp>
      <p:sp>
        <p:nvSpPr>
          <p:cNvPr id="5" name="Rectangle 5"/>
          <p:cNvSpPr>
            <a:spLocks noChangeArrowheads="1"/>
          </p:cNvSpPr>
          <p:nvPr/>
        </p:nvSpPr>
        <p:spPr bwMode="auto">
          <a:xfrm>
            <a:off x="685800" y="906462"/>
            <a:ext cx="7924800" cy="557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folHlink"/>
              </a:buClr>
              <a:buSzPct val="90000"/>
              <a:buFont typeface="Wingdings" pitchFamily="2" charset="2"/>
              <a:buChar char="n"/>
            </a:pPr>
            <a:r>
              <a:rPr lang="en-US" sz="2400" dirty="0"/>
              <a:t>Completion of this Learning Module is mandatory for </a:t>
            </a:r>
            <a:r>
              <a:rPr lang="en-US" sz="2400" i="1" u="sng" dirty="0" smtClean="0">
                <a:solidFill>
                  <a:srgbClr val="FF0000"/>
                </a:solidFill>
              </a:rPr>
              <a:t>RN’s</a:t>
            </a:r>
            <a:r>
              <a:rPr lang="en-US" sz="2400" u="sng" dirty="0" smtClean="0">
                <a:solidFill>
                  <a:srgbClr val="FF0000"/>
                </a:solidFill>
              </a:rPr>
              <a:t> </a:t>
            </a:r>
            <a:r>
              <a:rPr lang="en-US" sz="2400" i="1" u="sng" dirty="0">
                <a:solidFill>
                  <a:srgbClr val="FF0000"/>
                </a:solidFill>
              </a:rPr>
              <a:t>and LPN’s</a:t>
            </a:r>
            <a:r>
              <a:rPr lang="en-US" sz="2400" dirty="0"/>
              <a:t>  </a:t>
            </a:r>
            <a:r>
              <a:rPr lang="en-US" sz="2400" dirty="0" smtClean="0"/>
              <a:t>within Aultman Hospital who currently utilize the Code Blue Record to document a Code Blue event.</a:t>
            </a:r>
            <a:endParaRPr lang="en-US" sz="2400" dirty="0"/>
          </a:p>
          <a:p>
            <a:pPr marL="342900" indent="-342900">
              <a:lnSpc>
                <a:spcPct val="80000"/>
              </a:lnSpc>
              <a:spcBef>
                <a:spcPct val="20000"/>
              </a:spcBef>
              <a:buClr>
                <a:schemeClr val="folHlink"/>
              </a:buClr>
              <a:buSzPct val="90000"/>
              <a:buFont typeface="Wingdings" pitchFamily="2" charset="2"/>
              <a:buChar char="n"/>
            </a:pPr>
            <a:endParaRPr lang="en-US" sz="2000" dirty="0"/>
          </a:p>
          <a:p>
            <a:pPr marL="342900" indent="-342900">
              <a:lnSpc>
                <a:spcPct val="80000"/>
              </a:lnSpc>
              <a:spcBef>
                <a:spcPct val="20000"/>
              </a:spcBef>
              <a:buClr>
                <a:schemeClr val="folHlink"/>
              </a:buClr>
              <a:buSzPct val="90000"/>
              <a:buFont typeface="Wingdings" pitchFamily="2" charset="2"/>
              <a:buChar char="n"/>
            </a:pPr>
            <a:r>
              <a:rPr lang="en-US" sz="2400" dirty="0"/>
              <a:t>Read the </a:t>
            </a:r>
            <a:r>
              <a:rPr lang="en-US" sz="2400" dirty="0" smtClean="0"/>
              <a:t>information contained in this learning module.</a:t>
            </a:r>
            <a:endParaRPr lang="en-US" sz="2400" dirty="0"/>
          </a:p>
          <a:p>
            <a:pPr marL="342900" indent="-342900">
              <a:lnSpc>
                <a:spcPct val="80000"/>
              </a:lnSpc>
              <a:spcBef>
                <a:spcPct val="20000"/>
              </a:spcBef>
              <a:buClr>
                <a:schemeClr val="folHlink"/>
              </a:buClr>
              <a:buSzPct val="90000"/>
              <a:buFont typeface="Wingdings" pitchFamily="2" charset="2"/>
              <a:buChar char="n"/>
            </a:pPr>
            <a:endParaRPr lang="en-US" sz="2000" dirty="0"/>
          </a:p>
          <a:p>
            <a:pPr marL="342900" indent="-342900">
              <a:lnSpc>
                <a:spcPct val="80000"/>
              </a:lnSpc>
              <a:spcBef>
                <a:spcPct val="20000"/>
              </a:spcBef>
              <a:buClr>
                <a:schemeClr val="folHlink"/>
              </a:buClr>
              <a:buSzPct val="90000"/>
              <a:buFont typeface="Wingdings" pitchFamily="2" charset="2"/>
              <a:buChar char="n"/>
            </a:pPr>
            <a:r>
              <a:rPr lang="en-US" sz="2400" dirty="0" smtClean="0"/>
              <a:t>Read and sign the Accountability Form entitled:</a:t>
            </a:r>
            <a:r>
              <a:rPr lang="en-US" sz="2400" dirty="0">
                <a:solidFill>
                  <a:srgbClr val="0070C0"/>
                </a:solidFill>
              </a:rPr>
              <a:t> Revised Code Blue Record and Get With the Guidelines-Resuscitation</a:t>
            </a:r>
            <a:endParaRPr lang="en-US" sz="2400" dirty="0"/>
          </a:p>
          <a:p>
            <a:pPr marL="342900" indent="-342900">
              <a:lnSpc>
                <a:spcPct val="80000"/>
              </a:lnSpc>
              <a:spcBef>
                <a:spcPct val="20000"/>
              </a:spcBef>
              <a:buClr>
                <a:schemeClr val="folHlink"/>
              </a:buClr>
              <a:buSzPct val="90000"/>
              <a:buFont typeface="Wingdings" pitchFamily="2" charset="2"/>
              <a:buChar char="n"/>
            </a:pPr>
            <a:endParaRPr lang="en-US" sz="2000" dirty="0"/>
          </a:p>
          <a:p>
            <a:pPr marL="342900" indent="-342900">
              <a:lnSpc>
                <a:spcPct val="80000"/>
              </a:lnSpc>
              <a:spcBef>
                <a:spcPct val="20000"/>
              </a:spcBef>
              <a:buClr>
                <a:schemeClr val="folHlink"/>
              </a:buClr>
              <a:buSzPct val="90000"/>
              <a:buFont typeface="Wingdings" pitchFamily="2" charset="2"/>
              <a:buChar char="n"/>
            </a:pPr>
            <a:r>
              <a:rPr lang="en-US" sz="2400" dirty="0" smtClean="0"/>
              <a:t>Completion </a:t>
            </a:r>
            <a:r>
              <a:rPr lang="en-US" sz="2400" dirty="0"/>
              <a:t>Deadline: </a:t>
            </a:r>
            <a:r>
              <a:rPr lang="en-US" sz="2400" b="1" u="sng" dirty="0" smtClean="0">
                <a:solidFill>
                  <a:srgbClr val="FF0000"/>
                </a:solidFill>
              </a:rPr>
              <a:t>June 15, 2012</a:t>
            </a:r>
            <a:endParaRPr lang="en-US" sz="2400" b="1" u="sng" dirty="0">
              <a:solidFill>
                <a:srgbClr val="FF0000"/>
              </a:solidFill>
            </a:endParaRPr>
          </a:p>
          <a:p>
            <a:pPr marL="342900" indent="-342900">
              <a:lnSpc>
                <a:spcPct val="80000"/>
              </a:lnSpc>
              <a:spcBef>
                <a:spcPct val="20000"/>
              </a:spcBef>
              <a:buClr>
                <a:schemeClr val="folHlink"/>
              </a:buClr>
              <a:buSzPct val="90000"/>
              <a:buFont typeface="Wingdings" pitchFamily="2" charset="2"/>
              <a:buChar char="n"/>
            </a:pPr>
            <a:endParaRPr lang="en-US" sz="2400" b="1" dirty="0"/>
          </a:p>
        </p:txBody>
      </p:sp>
      <p:pic>
        <p:nvPicPr>
          <p:cNvPr id="6" name="Picture 6" descr="MMj0185588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5410200"/>
            <a:ext cx="148590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3447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724400"/>
            <a:ext cx="8183880" cy="1051560"/>
          </a:xfrm>
        </p:spPr>
        <p:txBody>
          <a:bodyPr/>
          <a:lstStyle/>
          <a:p>
            <a:r>
              <a:rPr lang="en-US" dirty="0" smtClean="0">
                <a:solidFill>
                  <a:srgbClr val="00518E"/>
                </a:solidFill>
              </a:rPr>
              <a:t>Objectives</a:t>
            </a:r>
            <a:endParaRPr lang="en-US" dirty="0">
              <a:solidFill>
                <a:srgbClr val="00518E"/>
              </a:solidFill>
            </a:endParaRPr>
          </a:p>
        </p:txBody>
      </p:sp>
      <p:sp>
        <p:nvSpPr>
          <p:cNvPr id="3" name="Content Placeholder 2"/>
          <p:cNvSpPr>
            <a:spLocks noGrp="1"/>
          </p:cNvSpPr>
          <p:nvPr>
            <p:ph idx="1"/>
          </p:nvPr>
        </p:nvSpPr>
        <p:spPr/>
        <p:txBody>
          <a:bodyPr/>
          <a:lstStyle/>
          <a:p>
            <a:r>
              <a:rPr lang="en-US" b="1" dirty="0" smtClean="0"/>
              <a:t>Objectives:</a:t>
            </a:r>
            <a:r>
              <a:rPr lang="en-US" dirty="0" smtClean="0"/>
              <a:t>  At the end of this learning module, the nurse should be able to:</a:t>
            </a:r>
          </a:p>
          <a:p>
            <a:pPr lvl="1"/>
            <a:endParaRPr lang="en-US" dirty="0" smtClean="0"/>
          </a:p>
          <a:p>
            <a:pPr lvl="1"/>
            <a:r>
              <a:rPr lang="en-US" dirty="0" smtClean="0"/>
              <a:t>Identify the documentation revisions made to the Code Blue Record.</a:t>
            </a:r>
          </a:p>
          <a:p>
            <a:pPr lvl="1"/>
            <a:endParaRPr lang="en-US" dirty="0"/>
          </a:p>
          <a:p>
            <a:pPr lvl="1"/>
            <a:r>
              <a:rPr lang="en-US" dirty="0" smtClean="0"/>
              <a:t>Discuss the intent</a:t>
            </a:r>
            <a:r>
              <a:rPr lang="en-US" dirty="0"/>
              <a:t> American Heart Association (AHA) Get With the Guidelines-Resuscitation (GWTG-R) </a:t>
            </a:r>
            <a:r>
              <a:rPr lang="en-US" dirty="0" smtClean="0"/>
              <a:t>Program.</a:t>
            </a:r>
          </a:p>
          <a:p>
            <a:pPr lvl="1"/>
            <a:endParaRPr lang="en-US" dirty="0"/>
          </a:p>
        </p:txBody>
      </p:sp>
    </p:spTree>
    <p:extLst>
      <p:ext uri="{BB962C8B-B14F-4D97-AF65-F5344CB8AC3E}">
        <p14:creationId xmlns:p14="http://schemas.microsoft.com/office/powerpoint/2010/main" val="1361548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Code Blue Record Revision</a:t>
            </a:r>
            <a:endParaRPr lang="en-US" dirty="0">
              <a:solidFill>
                <a:schemeClr val="accent3"/>
              </a:solidFill>
            </a:endParaRPr>
          </a:p>
        </p:txBody>
      </p:sp>
      <p:graphicFrame>
        <p:nvGraphicFramePr>
          <p:cNvPr id="5" name="Content Placeholder 4"/>
          <p:cNvGraphicFramePr>
            <a:graphicFrameLocks noGrp="1" noChangeAspect="1"/>
          </p:cNvGraphicFramePr>
          <p:nvPr>
            <p:ph idx="1"/>
          </p:nvPr>
        </p:nvGraphicFramePr>
        <p:xfrm>
          <a:off x="2524125" y="838200"/>
          <a:ext cx="3638550" cy="4572000"/>
        </p:xfrm>
        <a:graphic>
          <a:graphicData uri="http://schemas.openxmlformats.org/presentationml/2006/ole">
            <mc:AlternateContent xmlns:mc="http://schemas.openxmlformats.org/markup-compatibility/2006">
              <mc:Choice xmlns:v="urn:schemas-microsoft-com:vml" Requires="v">
                <p:oleObj spid="_x0000_s1041" name="Document" r:id="rId3" imgW="7548716" imgH="9484076" progId="Word.Document.12">
                  <p:embed/>
                </p:oleObj>
              </mc:Choice>
              <mc:Fallback>
                <p:oleObj name="Document" r:id="rId3" imgW="7548716" imgH="9484076" progId="Word.Document.12">
                  <p:embed/>
                  <p:pic>
                    <p:nvPicPr>
                      <p:cNvPr id="0" name="Picture 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125" y="838200"/>
                        <a:ext cx="3638550" cy="457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solidFill>
              </a:rPr>
              <a:t>What was changed on the Code Blue Record?</a:t>
            </a:r>
            <a:endParaRPr lang="en-US" dirty="0">
              <a:solidFill>
                <a:schemeClr val="accent3"/>
              </a:solidFill>
            </a:endParaRPr>
          </a:p>
        </p:txBody>
      </p:sp>
      <p:sp>
        <p:nvSpPr>
          <p:cNvPr id="3" name="Content Placeholder 2"/>
          <p:cNvSpPr>
            <a:spLocks noGrp="1"/>
          </p:cNvSpPr>
          <p:nvPr>
            <p:ph idx="1"/>
          </p:nvPr>
        </p:nvSpPr>
        <p:spPr/>
        <p:txBody>
          <a:bodyPr>
            <a:normAutofit fontScale="85000" lnSpcReduction="20000"/>
          </a:bodyPr>
          <a:lstStyle/>
          <a:p>
            <a:r>
              <a:rPr lang="en-US" dirty="0" smtClean="0"/>
              <a:t>Four Additions Under “Onset Information:”	</a:t>
            </a:r>
          </a:p>
          <a:p>
            <a:pPr marL="804672" lvl="1" indent="-457200">
              <a:buFont typeface="+mj-lt"/>
              <a:buAutoNum type="arabicPeriod"/>
            </a:pPr>
            <a:endParaRPr lang="en-US" dirty="0" smtClean="0"/>
          </a:p>
          <a:p>
            <a:pPr marL="804672" lvl="1" indent="-457200">
              <a:buFont typeface="+mj-lt"/>
              <a:buAutoNum type="arabicPeriod"/>
            </a:pPr>
            <a:r>
              <a:rPr lang="en-US" b="1" dirty="0" smtClean="0"/>
              <a:t>Code Status Prior</a:t>
            </a:r>
          </a:p>
          <a:p>
            <a:pPr marL="1042416" lvl="2" indent="-457200"/>
            <a:r>
              <a:rPr lang="en-US" dirty="0" smtClean="0"/>
              <a:t>Blank to be filled in by Recorder</a:t>
            </a:r>
          </a:p>
          <a:p>
            <a:pPr marL="804672" lvl="1" indent="-457200">
              <a:buFont typeface="+mj-lt"/>
              <a:buAutoNum type="arabicPeriod"/>
            </a:pPr>
            <a:r>
              <a:rPr lang="en-US" b="1" dirty="0" smtClean="0"/>
              <a:t>Hospital-wide resuscitation response active</a:t>
            </a:r>
          </a:p>
          <a:p>
            <a:pPr marL="1042416" lvl="2" indent="-457200"/>
            <a:r>
              <a:rPr lang="en-US" dirty="0" smtClean="0"/>
              <a:t>Yes if code was paged overhead</a:t>
            </a:r>
          </a:p>
          <a:p>
            <a:pPr marL="1042416" lvl="2" indent="-457200"/>
            <a:r>
              <a:rPr lang="en-US" dirty="0" smtClean="0"/>
              <a:t>No if code was not paged overhead (ICU situations where physician is present and able to </a:t>
            </a:r>
            <a:r>
              <a:rPr lang="en-US" dirty="0" err="1" smtClean="0"/>
              <a:t>intubate</a:t>
            </a:r>
            <a:r>
              <a:rPr lang="en-US" dirty="0" smtClean="0"/>
              <a:t> patient or physician present and patient previously </a:t>
            </a:r>
            <a:r>
              <a:rPr lang="en-US" dirty="0" err="1" smtClean="0"/>
              <a:t>intubated</a:t>
            </a:r>
            <a:r>
              <a:rPr lang="en-US" dirty="0" smtClean="0"/>
              <a:t>) </a:t>
            </a:r>
          </a:p>
          <a:p>
            <a:pPr marL="804672" lvl="1" indent="-457200">
              <a:buFont typeface="+mj-lt"/>
              <a:buAutoNum type="arabicPeriod"/>
            </a:pPr>
            <a:r>
              <a:rPr lang="en-US" b="1" dirty="0" smtClean="0"/>
              <a:t>Height</a:t>
            </a:r>
          </a:p>
          <a:p>
            <a:pPr marL="1042416" lvl="2" indent="-457200"/>
            <a:r>
              <a:rPr lang="en-US" dirty="0" smtClean="0"/>
              <a:t>Blank to be filled in by Recorder</a:t>
            </a:r>
          </a:p>
          <a:p>
            <a:pPr marL="804672" lvl="1" indent="-457200">
              <a:buFont typeface="+mj-lt"/>
              <a:buAutoNum type="arabicPeriod"/>
            </a:pPr>
            <a:r>
              <a:rPr lang="en-US" b="1" dirty="0" smtClean="0"/>
              <a:t>Monitoring at onset:</a:t>
            </a:r>
          </a:p>
          <a:p>
            <a:pPr marL="1042416" lvl="2" indent="-457200"/>
            <a:r>
              <a:rPr lang="en-US" dirty="0" smtClean="0"/>
              <a:t>ECG (Telemetry monitor or ICU monitor), Pulse </a:t>
            </a:r>
            <a:r>
              <a:rPr lang="en-US" dirty="0" err="1" smtClean="0"/>
              <a:t>oximeter</a:t>
            </a:r>
            <a:r>
              <a:rPr lang="en-US" dirty="0" smtClean="0"/>
              <a:t>, or Apnea, these boxes should be checked if patient was ordered to have these monitors in use </a:t>
            </a:r>
          </a:p>
          <a:p>
            <a:pPr marL="804672" lvl="1" indent="-457200">
              <a:buFont typeface="+mj-lt"/>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518E"/>
                </a:solidFill>
              </a:rPr>
              <a:t>Changes at a glance…</a:t>
            </a:r>
            <a:endParaRPr lang="en-US" dirty="0">
              <a:solidFill>
                <a:srgbClr val="00518E"/>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295400"/>
            <a:ext cx="7772400" cy="304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943600" y="1219200"/>
            <a:ext cx="2667000" cy="830997"/>
          </a:xfrm>
          <a:prstGeom prst="rect">
            <a:avLst/>
          </a:prstGeom>
          <a:noFill/>
        </p:spPr>
        <p:txBody>
          <a:bodyPr wrap="square" rtlCol="0">
            <a:spAutoFit/>
          </a:bodyPr>
          <a:lstStyle/>
          <a:p>
            <a:r>
              <a:rPr lang="en-US" sz="1600" b="1" dirty="0" smtClean="0">
                <a:solidFill>
                  <a:srgbClr val="0070C0"/>
                </a:solidFill>
              </a:rPr>
              <a:t>Indicate Code Status Prior to the Code Event.</a:t>
            </a:r>
            <a:endParaRPr lang="en-US" sz="1600" b="1" dirty="0">
              <a:solidFill>
                <a:srgbClr val="0070C0"/>
              </a:solidFill>
            </a:endParaRPr>
          </a:p>
        </p:txBody>
      </p:sp>
      <p:cxnSp>
        <p:nvCxnSpPr>
          <p:cNvPr id="6" name="Straight Arrow Connector 5"/>
          <p:cNvCxnSpPr/>
          <p:nvPr/>
        </p:nvCxnSpPr>
        <p:spPr>
          <a:xfrm flipH="1">
            <a:off x="6477000" y="1803975"/>
            <a:ext cx="685800" cy="78682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 name="TextBox 6"/>
          <p:cNvSpPr txBox="1"/>
          <p:nvPr/>
        </p:nvSpPr>
        <p:spPr>
          <a:xfrm>
            <a:off x="533400" y="2057400"/>
            <a:ext cx="1600200" cy="830997"/>
          </a:xfrm>
          <a:prstGeom prst="rect">
            <a:avLst/>
          </a:prstGeom>
          <a:noFill/>
        </p:spPr>
        <p:txBody>
          <a:bodyPr wrap="square" rtlCol="0">
            <a:spAutoFit/>
          </a:bodyPr>
          <a:lstStyle/>
          <a:p>
            <a:r>
              <a:rPr lang="en-US" sz="1600" b="1" dirty="0" smtClean="0">
                <a:solidFill>
                  <a:srgbClr val="0070C0"/>
                </a:solidFill>
              </a:rPr>
              <a:t>Was code paged overhead?</a:t>
            </a:r>
            <a:endParaRPr lang="en-US" sz="1600" b="1" dirty="0">
              <a:solidFill>
                <a:srgbClr val="0070C0"/>
              </a:solidFill>
            </a:endParaRPr>
          </a:p>
        </p:txBody>
      </p:sp>
      <p:cxnSp>
        <p:nvCxnSpPr>
          <p:cNvPr id="9" name="Straight Arrow Connector 8"/>
          <p:cNvCxnSpPr/>
          <p:nvPr/>
        </p:nvCxnSpPr>
        <p:spPr>
          <a:xfrm>
            <a:off x="685800" y="2888397"/>
            <a:ext cx="12954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1" name="TextBox 10"/>
          <p:cNvSpPr txBox="1"/>
          <p:nvPr/>
        </p:nvSpPr>
        <p:spPr>
          <a:xfrm>
            <a:off x="6465607" y="2743200"/>
            <a:ext cx="2076209" cy="584775"/>
          </a:xfrm>
          <a:prstGeom prst="rect">
            <a:avLst/>
          </a:prstGeom>
          <a:noFill/>
        </p:spPr>
        <p:txBody>
          <a:bodyPr wrap="none" rtlCol="0">
            <a:spAutoFit/>
          </a:bodyPr>
          <a:lstStyle/>
          <a:p>
            <a:pPr algn="r"/>
            <a:r>
              <a:rPr lang="en-US" sz="1600" b="1" dirty="0" smtClean="0">
                <a:solidFill>
                  <a:srgbClr val="0070C0"/>
                </a:solidFill>
              </a:rPr>
              <a:t>Fill in the </a:t>
            </a:r>
          </a:p>
          <a:p>
            <a:pPr algn="r"/>
            <a:r>
              <a:rPr lang="en-US" sz="1600" b="1" dirty="0" smtClean="0">
                <a:solidFill>
                  <a:srgbClr val="0070C0"/>
                </a:solidFill>
              </a:rPr>
              <a:t>patient’s height.</a:t>
            </a:r>
            <a:endParaRPr lang="en-US" sz="1600" b="1" dirty="0">
              <a:solidFill>
                <a:srgbClr val="0070C0"/>
              </a:solidFill>
            </a:endParaRPr>
          </a:p>
        </p:txBody>
      </p:sp>
      <p:cxnSp>
        <p:nvCxnSpPr>
          <p:cNvPr id="13" name="Straight Arrow Connector 12"/>
          <p:cNvCxnSpPr>
            <a:stCxn id="11" idx="2"/>
          </p:cNvCxnSpPr>
          <p:nvPr/>
        </p:nvCxnSpPr>
        <p:spPr>
          <a:xfrm flipH="1">
            <a:off x="6819901" y="3327975"/>
            <a:ext cx="683811" cy="25342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4" name="TextBox 13"/>
          <p:cNvSpPr txBox="1"/>
          <p:nvPr/>
        </p:nvSpPr>
        <p:spPr>
          <a:xfrm>
            <a:off x="533400" y="4423827"/>
            <a:ext cx="5282073" cy="584775"/>
          </a:xfrm>
          <a:prstGeom prst="rect">
            <a:avLst/>
          </a:prstGeom>
          <a:noFill/>
        </p:spPr>
        <p:txBody>
          <a:bodyPr wrap="square" rtlCol="0">
            <a:spAutoFit/>
          </a:bodyPr>
          <a:lstStyle/>
          <a:p>
            <a:r>
              <a:rPr lang="en-US" sz="1600" b="1" dirty="0" smtClean="0">
                <a:solidFill>
                  <a:srgbClr val="0070C0"/>
                </a:solidFill>
              </a:rPr>
              <a:t>Indicate any monitoring that was </a:t>
            </a:r>
          </a:p>
          <a:p>
            <a:r>
              <a:rPr lang="en-US" sz="1600" b="1" u="sng" dirty="0" smtClean="0">
                <a:solidFill>
                  <a:srgbClr val="0070C0"/>
                </a:solidFill>
              </a:rPr>
              <a:t>ordered</a:t>
            </a:r>
            <a:r>
              <a:rPr lang="en-US" sz="1600" b="1" dirty="0" smtClean="0">
                <a:solidFill>
                  <a:srgbClr val="0070C0"/>
                </a:solidFill>
              </a:rPr>
              <a:t> prior to the initiation of the code.</a:t>
            </a:r>
            <a:endParaRPr lang="en-US" sz="1600" b="1" dirty="0">
              <a:solidFill>
                <a:srgbClr val="0070C0"/>
              </a:solidFill>
            </a:endParaRPr>
          </a:p>
        </p:txBody>
      </p:sp>
      <p:cxnSp>
        <p:nvCxnSpPr>
          <p:cNvPr id="18" name="Straight Arrow Connector 17"/>
          <p:cNvCxnSpPr/>
          <p:nvPr/>
        </p:nvCxnSpPr>
        <p:spPr>
          <a:xfrm flipV="1">
            <a:off x="4724400" y="4267200"/>
            <a:ext cx="0" cy="44901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143869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Code Blue Record Addendum</a:t>
            </a:r>
            <a:endParaRPr lang="en-US" dirty="0">
              <a:solidFill>
                <a:schemeClr val="accent3"/>
              </a:solidFill>
            </a:endParaRPr>
          </a:p>
        </p:txBody>
      </p:sp>
      <p:sp>
        <p:nvSpPr>
          <p:cNvPr id="3" name="Content Placeholder 2"/>
          <p:cNvSpPr>
            <a:spLocks noGrp="1"/>
          </p:cNvSpPr>
          <p:nvPr>
            <p:ph idx="1"/>
          </p:nvPr>
        </p:nvSpPr>
        <p:spPr/>
        <p:txBody>
          <a:bodyPr/>
          <a:lstStyle/>
          <a:p>
            <a:r>
              <a:rPr lang="en-US" dirty="0" smtClean="0"/>
              <a:t>Form 399A will be an addendum sheet that will be formatted identical to the bottom box on the present Code Blue Record.</a:t>
            </a:r>
          </a:p>
          <a:p>
            <a:pPr lvl="1"/>
            <a:r>
              <a:rPr lang="en-US" dirty="0" smtClean="0"/>
              <a:t>This page will be utilized to document once the initial spaces are filled in.</a:t>
            </a:r>
          </a:p>
          <a:p>
            <a:pPr lvl="1"/>
            <a:r>
              <a:rPr lang="en-US" dirty="0" smtClean="0"/>
              <a:t>The Recorder then must fill in the “</a:t>
            </a:r>
            <a:r>
              <a:rPr lang="en-US" dirty="0" err="1" smtClean="0"/>
              <a:t>Page_of</a:t>
            </a:r>
            <a:r>
              <a:rPr lang="en-US" dirty="0" smtClean="0"/>
              <a:t>_”</a:t>
            </a:r>
          </a:p>
          <a:p>
            <a:pPr lvl="1">
              <a:buNone/>
            </a:pPr>
            <a:r>
              <a:rPr lang="en-US" dirty="0" smtClean="0"/>
              <a:t>	section at the bottom of all forms.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05479"/>
            <a:ext cx="8183880" cy="594360"/>
          </a:xfrm>
        </p:spPr>
        <p:txBody>
          <a:bodyPr>
            <a:normAutofit fontScale="90000"/>
          </a:bodyPr>
          <a:lstStyle/>
          <a:p>
            <a:r>
              <a:rPr lang="en-US" dirty="0" smtClean="0">
                <a:solidFill>
                  <a:schemeClr val="accent3">
                    <a:lumMod val="75000"/>
                  </a:schemeClr>
                </a:solidFill>
              </a:rPr>
              <a:t>Form 399A:  </a:t>
            </a:r>
            <a:r>
              <a:rPr lang="en-US" sz="2000" dirty="0" smtClean="0">
                <a:solidFill>
                  <a:schemeClr val="accent3">
                    <a:lumMod val="75000"/>
                  </a:schemeClr>
                </a:solidFill>
              </a:rPr>
              <a:t>Code Blue Record /</a:t>
            </a:r>
            <a:r>
              <a:rPr lang="en-US" sz="2000" dirty="0">
                <a:solidFill>
                  <a:schemeClr val="accent3">
                    <a:lumMod val="75000"/>
                  </a:schemeClr>
                </a:solidFill>
              </a:rPr>
              <a:t> </a:t>
            </a:r>
            <a:r>
              <a:rPr lang="en-US" sz="2000" dirty="0" smtClean="0">
                <a:solidFill>
                  <a:schemeClr val="accent3">
                    <a:lumMod val="75000"/>
                  </a:schemeClr>
                </a:solidFill>
              </a:rPr>
              <a:t>Vital Signs</a:t>
            </a:r>
            <a:endParaRPr lang="en-US" sz="2000" dirty="0">
              <a:solidFill>
                <a:schemeClr val="accent3">
                  <a:lumMod val="75000"/>
                </a:schemeClr>
              </a:solidFill>
            </a:endParaRPr>
          </a:p>
        </p:txBody>
      </p:sp>
      <p:graphicFrame>
        <p:nvGraphicFramePr>
          <p:cNvPr id="22" name="Table 21"/>
          <p:cNvGraphicFramePr>
            <a:graphicFrameLocks noGrp="1"/>
          </p:cNvGraphicFramePr>
          <p:nvPr>
            <p:extLst>
              <p:ext uri="{D42A27DB-BD31-4B8C-83A1-F6EECF244321}">
                <p14:modId xmlns:p14="http://schemas.microsoft.com/office/powerpoint/2010/main" val="1148424266"/>
              </p:ext>
            </p:extLst>
          </p:nvPr>
        </p:nvGraphicFramePr>
        <p:xfrm>
          <a:off x="990600" y="1819847"/>
          <a:ext cx="7166769" cy="3278632"/>
        </p:xfrm>
        <a:graphic>
          <a:graphicData uri="http://schemas.openxmlformats.org/drawingml/2006/table">
            <a:tbl>
              <a:tblPr firstRow="1" firstCol="1" bandRow="1"/>
              <a:tblGrid>
                <a:gridCol w="631349"/>
                <a:gridCol w="516890"/>
                <a:gridCol w="542290"/>
                <a:gridCol w="459105"/>
                <a:gridCol w="445135"/>
                <a:gridCol w="363220"/>
                <a:gridCol w="491490"/>
                <a:gridCol w="491490"/>
                <a:gridCol w="491490"/>
                <a:gridCol w="491490"/>
                <a:gridCol w="407670"/>
                <a:gridCol w="407670"/>
                <a:gridCol w="1427480"/>
              </a:tblGrid>
              <a:tr h="965200">
                <a:tc>
                  <a:txBody>
                    <a:bodyPr/>
                    <a:lstStyle/>
                    <a:p>
                      <a:pPr marL="0" marR="0" algn="ctr">
                        <a:lnSpc>
                          <a:spcPct val="115000"/>
                        </a:lnSpc>
                        <a:spcBef>
                          <a:spcPts val="0"/>
                        </a:spcBef>
                        <a:spcAft>
                          <a:spcPts val="0"/>
                        </a:spcAft>
                      </a:pPr>
                      <a:r>
                        <a:rPr lang="en-US" sz="1100" b="1" dirty="0">
                          <a:effectLst/>
                          <a:latin typeface="Calibri"/>
                          <a:ea typeface="Calibri"/>
                          <a:cs typeface="Times New Roman"/>
                        </a:rPr>
                        <a:t>TIME</a:t>
                      </a:r>
                      <a:endParaRPr lang="en-US" sz="11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Calibri"/>
                          <a:cs typeface="Times New Roman"/>
                        </a:rPr>
                        <a:t>Pulse*</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Calibri"/>
                          <a:cs typeface="Times New Roman"/>
                        </a:rPr>
                        <a:t>Resps*</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b="1" dirty="0" smtClean="0">
                        <a:effectLst/>
                        <a:latin typeface="Calibri"/>
                        <a:ea typeface="Calibri"/>
                        <a:cs typeface="Times New Roman"/>
                      </a:endParaRPr>
                    </a:p>
                    <a:p>
                      <a:pPr marL="0" marR="0" algn="ctr">
                        <a:lnSpc>
                          <a:spcPct val="115000"/>
                        </a:lnSpc>
                        <a:spcBef>
                          <a:spcPts val="0"/>
                        </a:spcBef>
                        <a:spcAft>
                          <a:spcPts val="0"/>
                        </a:spcAft>
                      </a:pPr>
                      <a:endParaRPr lang="en-US" sz="1100" b="1" dirty="0" smtClean="0">
                        <a:effectLst/>
                        <a:latin typeface="Calibri"/>
                        <a:ea typeface="Calibri"/>
                        <a:cs typeface="Times New Roman"/>
                      </a:endParaRPr>
                    </a:p>
                    <a:p>
                      <a:pPr marL="0" marR="0" algn="ctr">
                        <a:lnSpc>
                          <a:spcPct val="115000"/>
                        </a:lnSpc>
                        <a:spcBef>
                          <a:spcPts val="0"/>
                        </a:spcBef>
                        <a:spcAft>
                          <a:spcPts val="0"/>
                        </a:spcAft>
                      </a:pPr>
                      <a:endParaRPr lang="en-US" sz="1100" b="1" dirty="0" smtClean="0">
                        <a:effectLst/>
                        <a:latin typeface="Calibri"/>
                        <a:ea typeface="Calibri"/>
                        <a:cs typeface="Times New Roman"/>
                      </a:endParaRPr>
                    </a:p>
                    <a:p>
                      <a:pPr marL="0" marR="0" algn="ctr">
                        <a:lnSpc>
                          <a:spcPct val="115000"/>
                        </a:lnSpc>
                        <a:spcBef>
                          <a:spcPts val="0"/>
                        </a:spcBef>
                        <a:spcAft>
                          <a:spcPts val="0"/>
                        </a:spcAft>
                      </a:pPr>
                      <a:r>
                        <a:rPr lang="en-US" sz="1000" b="1" dirty="0" smtClean="0">
                          <a:effectLst/>
                          <a:latin typeface="Calibri"/>
                          <a:ea typeface="Calibri"/>
                          <a:cs typeface="Times New Roman"/>
                        </a:rPr>
                        <a:t>%</a:t>
                      </a:r>
                      <a:r>
                        <a:rPr lang="en-US" sz="1000" b="1" dirty="0">
                          <a:effectLst/>
                          <a:latin typeface="Calibri"/>
                          <a:ea typeface="Calibri"/>
                          <a:cs typeface="Times New Roman"/>
                        </a:rPr>
                        <a:t>SAT</a:t>
                      </a:r>
                      <a:endParaRPr lang="en-US" sz="10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Calibri"/>
                          <a:cs typeface="Times New Roman"/>
                        </a:rPr>
                        <a:t>BP</a:t>
                      </a:r>
                      <a:endParaRPr lang="en-US" sz="11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Rhythm</a:t>
                      </a:r>
                      <a:endParaRPr lang="en-US" sz="1100">
                        <a:effectLst/>
                        <a:latin typeface="Calibri"/>
                        <a:ea typeface="Calibri"/>
                        <a:cs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Defibrillator</a:t>
                      </a:r>
                      <a:endParaRPr lang="en-US" sz="1100">
                        <a:effectLst/>
                        <a:latin typeface="Calibri"/>
                        <a:ea typeface="Calibri"/>
                        <a:cs typeface="Times New Roman"/>
                      </a:endParaRPr>
                    </a:p>
                    <a:p>
                      <a:pPr marL="71755" marR="71755">
                        <a:lnSpc>
                          <a:spcPct val="115000"/>
                        </a:lnSpc>
                        <a:spcBef>
                          <a:spcPts val="0"/>
                        </a:spcBef>
                        <a:spcAft>
                          <a:spcPts val="0"/>
                        </a:spcAft>
                      </a:pPr>
                      <a:r>
                        <a:rPr lang="en-US" sz="1100">
                          <a:effectLst/>
                          <a:latin typeface="Calibri"/>
                          <a:ea typeface="Calibri"/>
                          <a:cs typeface="Times New Roman"/>
                        </a:rPr>
                        <a:t>(joules)</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Levophed</a:t>
                      </a:r>
                      <a:endParaRPr lang="en-US" sz="1100">
                        <a:effectLst/>
                        <a:latin typeface="Calibri"/>
                        <a:ea typeface="Calibri"/>
                        <a:cs typeface="Times New Roman"/>
                      </a:endParaRPr>
                    </a:p>
                    <a:p>
                      <a:pPr marL="71755" marR="71755">
                        <a:lnSpc>
                          <a:spcPct val="115000"/>
                        </a:lnSpc>
                        <a:spcBef>
                          <a:spcPts val="0"/>
                        </a:spcBef>
                        <a:spcAft>
                          <a:spcPts val="0"/>
                        </a:spcAft>
                      </a:pPr>
                      <a:r>
                        <a:rPr lang="en-US" sz="1100">
                          <a:effectLst/>
                          <a:latin typeface="Calibri"/>
                          <a:ea typeface="Calibri"/>
                          <a:cs typeface="Times New Roman"/>
                        </a:rPr>
                        <a:t>Mcg/min</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Dopamine</a:t>
                      </a:r>
                      <a:endParaRPr lang="en-US" sz="1100">
                        <a:effectLst/>
                        <a:latin typeface="Calibri"/>
                        <a:ea typeface="Calibri"/>
                        <a:cs typeface="Times New Roman"/>
                      </a:endParaRPr>
                    </a:p>
                    <a:p>
                      <a:pPr marL="71755" marR="71755">
                        <a:lnSpc>
                          <a:spcPct val="115000"/>
                        </a:lnSpc>
                        <a:spcBef>
                          <a:spcPts val="0"/>
                        </a:spcBef>
                        <a:spcAft>
                          <a:spcPts val="0"/>
                        </a:spcAft>
                      </a:pPr>
                      <a:r>
                        <a:rPr lang="en-US" sz="1100">
                          <a:effectLst/>
                          <a:latin typeface="Calibri"/>
                          <a:ea typeface="Calibri"/>
                          <a:cs typeface="Times New Roman"/>
                        </a:rPr>
                        <a:t>(Mcg/kg/min</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Amiodarone</a:t>
                      </a:r>
                      <a:endParaRPr lang="en-US" sz="1100">
                        <a:effectLst/>
                        <a:latin typeface="Calibri"/>
                        <a:ea typeface="Calibri"/>
                        <a:cs typeface="Times New Roman"/>
                      </a:endParaRPr>
                    </a:p>
                    <a:p>
                      <a:pPr marL="71755" marR="71755">
                        <a:lnSpc>
                          <a:spcPct val="115000"/>
                        </a:lnSpc>
                        <a:spcBef>
                          <a:spcPts val="0"/>
                        </a:spcBef>
                        <a:spcAft>
                          <a:spcPts val="0"/>
                        </a:spcAft>
                      </a:pPr>
                      <a:r>
                        <a:rPr lang="en-US" sz="1100">
                          <a:effectLst/>
                          <a:latin typeface="Calibri"/>
                          <a:ea typeface="Calibri"/>
                          <a:cs typeface="Times New Roman"/>
                        </a:rPr>
                        <a:t>Mg/min</a:t>
                      </a: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Other</a:t>
                      </a:r>
                      <a:endParaRPr lang="en-US" sz="1100">
                        <a:effectLst/>
                        <a:latin typeface="Calibri"/>
                        <a:ea typeface="Calibri"/>
                        <a:cs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1100" b="1">
                          <a:effectLst/>
                          <a:latin typeface="Calibri"/>
                          <a:ea typeface="Calibri"/>
                          <a:cs typeface="Times New Roman"/>
                        </a:rPr>
                        <a:t>IVF: _______</a:t>
                      </a:r>
                      <a:endParaRPr lang="en-US" sz="1100">
                        <a:effectLst/>
                        <a:latin typeface="Calibri"/>
                        <a:ea typeface="Calibri"/>
                        <a:cs typeface="Times New Roman"/>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Calibri"/>
                          <a:ea typeface="Calibri"/>
                          <a:cs typeface="Times New Roman"/>
                        </a:rPr>
                        <a:t>CODE EVENTS</a:t>
                      </a:r>
                      <a:endParaRPr lang="en-US" sz="1100">
                        <a:effectLst/>
                        <a:latin typeface="Calibri"/>
                        <a:ea typeface="Calibri"/>
                        <a:cs typeface="Times New Roman"/>
                      </a:endParaRPr>
                    </a:p>
                    <a:p>
                      <a:pPr marL="0" marR="0" algn="ctr">
                        <a:lnSpc>
                          <a:spcPct val="115000"/>
                        </a:lnSpc>
                        <a:spcBef>
                          <a:spcPts val="0"/>
                        </a:spcBef>
                        <a:spcAft>
                          <a:spcPts val="0"/>
                        </a:spcAft>
                      </a:pPr>
                      <a:r>
                        <a:rPr lang="en-US" sz="800">
                          <a:effectLst/>
                          <a:latin typeface="Calibri"/>
                          <a:ea typeface="Calibri"/>
                          <a:cs typeface="Times New Roman"/>
                        </a:rPr>
                        <a:t>(labs, line insertion, etc.)</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95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071705551"/>
              </p:ext>
            </p:extLst>
          </p:nvPr>
        </p:nvGraphicFramePr>
        <p:xfrm>
          <a:off x="990600" y="5257800"/>
          <a:ext cx="7162799" cy="197930"/>
        </p:xfrm>
        <a:graphic>
          <a:graphicData uri="http://schemas.openxmlformats.org/drawingml/2006/table">
            <a:tbl>
              <a:tblPr firstRow="1" firstCol="1" bandRow="1"/>
              <a:tblGrid>
                <a:gridCol w="7162799"/>
              </a:tblGrid>
              <a:tr h="197930">
                <a:tc>
                  <a:txBody>
                    <a:bodyPr/>
                    <a:lstStyle/>
                    <a:p>
                      <a:pPr marL="0" marR="0">
                        <a:lnSpc>
                          <a:spcPct val="115000"/>
                        </a:lnSpc>
                        <a:spcBef>
                          <a:spcPts val="0"/>
                        </a:spcBef>
                        <a:spcAft>
                          <a:spcPts val="0"/>
                        </a:spcAft>
                      </a:pPr>
                      <a:r>
                        <a:rPr lang="en-US" sz="900" dirty="0">
                          <a:effectLst/>
                          <a:latin typeface="Calibri"/>
                          <a:ea typeface="Calibri"/>
                          <a:cs typeface="Times New Roman"/>
                        </a:rPr>
                        <a:t>Form 399A (93412)   R:  05/12         White Copy: Chart      Yellow Copy:    Critical Care Coordinator     PAGE ___ of ___    </a:t>
                      </a:r>
                      <a:endParaRPr lang="en-US" sz="1100" dirty="0">
                        <a:effectLst/>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24" name="Text Box 2"/>
          <p:cNvSpPr txBox="1">
            <a:spLocks noChangeArrowheads="1"/>
          </p:cNvSpPr>
          <p:nvPr/>
        </p:nvSpPr>
        <p:spPr bwMode="auto">
          <a:xfrm>
            <a:off x="968768" y="1792287"/>
            <a:ext cx="2590800" cy="755650"/>
          </a:xfrm>
          <a:prstGeom prst="rect">
            <a:avLst/>
          </a:prstGeom>
          <a:solidFill>
            <a:srgbClr val="FFFFFF">
              <a:alpha val="78000"/>
            </a:srgbClr>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sz="1100" dirty="0">
                <a:effectLst/>
                <a:latin typeface="Calibri"/>
                <a:ea typeface="Calibri"/>
                <a:cs typeface="Times New Roman"/>
              </a:rPr>
              <a:t> </a:t>
            </a:r>
          </a:p>
          <a:p>
            <a:pPr marL="0" marR="0" algn="ctr">
              <a:lnSpc>
                <a:spcPct val="115000"/>
              </a:lnSpc>
              <a:spcBef>
                <a:spcPts val="0"/>
              </a:spcBef>
              <a:spcAft>
                <a:spcPts val="1000"/>
              </a:spcAft>
            </a:pPr>
            <a:r>
              <a:rPr lang="en-US" sz="1100" b="1" dirty="0">
                <a:effectLst/>
                <a:latin typeface="Calibri"/>
                <a:ea typeface="Calibri"/>
                <a:cs typeface="Times New Roman"/>
              </a:rPr>
              <a:t>VITAL SIGNS</a:t>
            </a:r>
            <a:r>
              <a:rPr lang="en-US" sz="1100" dirty="0">
                <a:effectLst/>
                <a:latin typeface="Calibri"/>
                <a:ea typeface="Calibri"/>
                <a:cs typeface="Times New Roman"/>
              </a:rPr>
              <a:t>                                      </a:t>
            </a:r>
            <a:r>
              <a:rPr lang="en-US" sz="1100" dirty="0" smtClean="0">
                <a:effectLst/>
                <a:latin typeface="Calibri"/>
                <a:ea typeface="Calibri"/>
                <a:cs typeface="Times New Roman"/>
              </a:rPr>
              <a:t>          </a:t>
            </a:r>
            <a:r>
              <a:rPr lang="en-US" sz="800" dirty="0">
                <a:effectLst/>
                <a:latin typeface="Calibri"/>
                <a:ea typeface="Calibri"/>
                <a:cs typeface="Times New Roman"/>
              </a:rPr>
              <a:t>*KEY: Pulse: C =  Compressions   </a:t>
            </a:r>
            <a:r>
              <a:rPr lang="en-US" sz="800" dirty="0" err="1">
                <a:effectLst/>
                <a:latin typeface="Calibri"/>
                <a:ea typeface="Calibri"/>
                <a:cs typeface="Times New Roman"/>
              </a:rPr>
              <a:t>Resps</a:t>
            </a:r>
            <a:r>
              <a:rPr lang="en-US" sz="800" dirty="0">
                <a:effectLst/>
                <a:latin typeface="Calibri"/>
                <a:ea typeface="Calibri"/>
                <a:cs typeface="Times New Roman"/>
              </a:rPr>
              <a:t>:  B +Bagged</a:t>
            </a:r>
            <a:endParaRPr lang="en-US" sz="1100" dirty="0">
              <a:effectLst/>
              <a:latin typeface="Calibri"/>
              <a:ea typeface="Calibri"/>
              <a:cs typeface="Times New Roman"/>
            </a:endParaRPr>
          </a:p>
          <a:p>
            <a:pPr marL="0" marR="0">
              <a:lnSpc>
                <a:spcPct val="115000"/>
              </a:lnSpc>
              <a:spcBef>
                <a:spcPts val="0"/>
              </a:spcBef>
              <a:spcAft>
                <a:spcPts val="1000"/>
              </a:spcAft>
            </a:pPr>
            <a:r>
              <a:rPr lang="en-US" sz="1100" dirty="0">
                <a:effectLst/>
                <a:latin typeface="Calibri"/>
                <a:ea typeface="Calibri"/>
                <a:cs typeface="Times New Roman"/>
              </a:rPr>
              <a:t> </a:t>
            </a:r>
          </a:p>
        </p:txBody>
      </p:sp>
      <p:sp>
        <p:nvSpPr>
          <p:cNvPr id="25" name="Text Box 2"/>
          <p:cNvSpPr txBox="1">
            <a:spLocks noChangeArrowheads="1"/>
          </p:cNvSpPr>
          <p:nvPr/>
        </p:nvSpPr>
        <p:spPr bwMode="auto">
          <a:xfrm>
            <a:off x="5410200" y="688068"/>
            <a:ext cx="2849562" cy="938325"/>
          </a:xfrm>
          <a:prstGeom prst="rect">
            <a:avLst/>
          </a:prstGeom>
          <a:solidFill>
            <a:srgbClr val="FFFFFF">
              <a:alpha val="0"/>
            </a:srgbClr>
          </a:solidFill>
          <a:ln w="9525">
            <a:no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400" b="1" dirty="0">
                <a:effectLst/>
                <a:latin typeface="Calibri"/>
                <a:ea typeface="Calibri"/>
                <a:cs typeface="Times New Roman"/>
              </a:rPr>
              <a:t>AULTMAN</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b="1" dirty="0">
                <a:effectLst/>
                <a:latin typeface="Calibri"/>
                <a:ea typeface="Calibri"/>
                <a:cs typeface="Times New Roman"/>
              </a:rPr>
              <a:t>CODE BLUE RECORD                      </a:t>
            </a:r>
            <a:endParaRPr lang="en-US" sz="1100" b="1" dirty="0" smtClean="0">
              <a:effectLst/>
              <a:latin typeface="Calibri"/>
              <a:ea typeface="Calibri"/>
              <a:cs typeface="Times New Roman"/>
            </a:endParaRPr>
          </a:p>
          <a:p>
            <a:pPr marL="0" marR="0" algn="ctr">
              <a:lnSpc>
                <a:spcPct val="115000"/>
              </a:lnSpc>
              <a:spcBef>
                <a:spcPts val="0"/>
              </a:spcBef>
              <a:spcAft>
                <a:spcPts val="1000"/>
              </a:spcAft>
            </a:pPr>
            <a:r>
              <a:rPr lang="en-US" sz="1100" b="1" dirty="0" smtClean="0">
                <a:effectLst/>
                <a:latin typeface="Calibri"/>
                <a:ea typeface="Calibri"/>
                <a:cs typeface="Times New Roman"/>
              </a:rPr>
              <a:t>VITAL </a:t>
            </a:r>
            <a:r>
              <a:rPr lang="en-US" sz="1100" b="1" dirty="0">
                <a:effectLst/>
                <a:latin typeface="Calibri"/>
                <a:ea typeface="Calibri"/>
                <a:cs typeface="Times New Roman"/>
              </a:rPr>
              <a:t>SIGNS</a:t>
            </a:r>
            <a:endParaRPr lang="en-US" sz="1100" dirty="0">
              <a:effectLst/>
              <a:latin typeface="Calibri"/>
              <a:ea typeface="Calibri"/>
              <a:cs typeface="Times New Roman"/>
            </a:endParaRPr>
          </a:p>
        </p:txBody>
      </p:sp>
      <p:sp>
        <p:nvSpPr>
          <p:cNvPr id="26" name="Text Box 2"/>
          <p:cNvSpPr txBox="1">
            <a:spLocks noChangeArrowheads="1"/>
          </p:cNvSpPr>
          <p:nvPr/>
        </p:nvSpPr>
        <p:spPr bwMode="auto">
          <a:xfrm>
            <a:off x="964189" y="1130753"/>
            <a:ext cx="2849563" cy="423862"/>
          </a:xfrm>
          <a:prstGeom prst="rect">
            <a:avLst/>
          </a:prstGeom>
          <a:solidFill>
            <a:srgbClr val="FFFFFF">
              <a:alpha val="0"/>
            </a:srgbClr>
          </a:solidFill>
          <a:ln w="9525">
            <a:no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1000"/>
              </a:spcAft>
            </a:pPr>
            <a:r>
              <a:rPr lang="en-US" sz="1100" dirty="0">
                <a:solidFill>
                  <a:srgbClr val="7F7F7F"/>
                </a:solidFill>
                <a:effectLst/>
                <a:latin typeface="Calibri"/>
                <a:ea typeface="Calibri"/>
                <a:cs typeface="Times New Roman"/>
              </a:rPr>
              <a:t>PATIENT LABEL</a:t>
            </a:r>
            <a:endParaRPr lang="en-US" sz="1100" dirty="0">
              <a:effectLst/>
              <a:latin typeface="Calibri"/>
              <a:ea typeface="Calibri"/>
              <a:cs typeface="Times New Roman"/>
            </a:endParaRPr>
          </a:p>
        </p:txBody>
      </p:sp>
      <p:sp>
        <p:nvSpPr>
          <p:cNvPr id="27" name="Text Box 2"/>
          <p:cNvSpPr txBox="1">
            <a:spLocks noChangeArrowheads="1"/>
          </p:cNvSpPr>
          <p:nvPr/>
        </p:nvSpPr>
        <p:spPr bwMode="auto">
          <a:xfrm>
            <a:off x="7405688" y="7745413"/>
            <a:ext cx="1076325" cy="2413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900" b="1">
                <a:effectLst/>
                <a:latin typeface="Calibri"/>
                <a:ea typeface="Calibri"/>
                <a:cs typeface="Times New Roman"/>
              </a:rPr>
              <a:t>PROGRESS NOTES</a:t>
            </a:r>
            <a:endParaRPr lang="en-US" sz="1100">
              <a:effectLst/>
              <a:latin typeface="Calibri"/>
              <a:ea typeface="Calibri"/>
              <a:cs typeface="Times New Roman"/>
            </a:endParaRPr>
          </a:p>
        </p:txBody>
      </p:sp>
      <p:sp>
        <p:nvSpPr>
          <p:cNvPr id="28" name="Rectangle 16"/>
          <p:cNvSpPr>
            <a:spLocks noChangeArrowheads="1"/>
          </p:cNvSpPr>
          <p:nvPr/>
        </p:nvSpPr>
        <p:spPr bwMode="auto">
          <a:xfrm>
            <a:off x="1109663" y="2544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Rectangle 17"/>
          <p:cNvSpPr>
            <a:spLocks noChangeArrowheads="1"/>
          </p:cNvSpPr>
          <p:nvPr/>
        </p:nvSpPr>
        <p:spPr bwMode="auto">
          <a:xfrm>
            <a:off x="1109663" y="30019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rPr>
              <a:t/>
            </a:r>
            <a:br>
              <a:rPr kumimoji="0" lang="en-US" sz="1800" b="0" i="0" u="none" strike="noStrike" cap="none" normalizeH="0" baseline="0" smtClean="0">
                <a:ln>
                  <a:noFill/>
                </a:ln>
                <a:solidFill>
                  <a:schemeClr val="tx1"/>
                </a:solidFill>
                <a:effectLst/>
                <a:latin typeface="Arial" pitchFamily="34" charset="0"/>
              </a:rPr>
            </a:br>
            <a:endParaRPr kumimoji="0" lang="en-US" sz="1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0" name="Rectangle 18"/>
          <p:cNvSpPr>
            <a:spLocks noChangeArrowheads="1"/>
          </p:cNvSpPr>
          <p:nvPr/>
        </p:nvSpPr>
        <p:spPr bwMode="auto">
          <a:xfrm>
            <a:off x="1109663" y="34591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1" name="TextBox 30"/>
          <p:cNvSpPr txBox="1"/>
          <p:nvPr/>
        </p:nvSpPr>
        <p:spPr>
          <a:xfrm>
            <a:off x="6660275" y="5217581"/>
            <a:ext cx="1554162" cy="261610"/>
          </a:xfrm>
          <a:prstGeom prst="rect">
            <a:avLst/>
          </a:prstGeom>
          <a:noFill/>
          <a:ln>
            <a:solidFill>
              <a:schemeClr val="tx1"/>
            </a:solidFill>
          </a:ln>
        </p:spPr>
        <p:txBody>
          <a:bodyPr wrap="square" rtlCol="0">
            <a:spAutoFit/>
          </a:bodyPr>
          <a:lstStyle/>
          <a:p>
            <a:pPr algn="ctr"/>
            <a:r>
              <a:rPr lang="en-US" sz="1100" b="1" dirty="0" smtClean="0"/>
              <a:t>PROGESS NOTES</a:t>
            </a:r>
            <a:endParaRPr lang="en-US" sz="1100" b="1" dirty="0"/>
          </a:p>
        </p:txBody>
      </p:sp>
    </p:spTree>
    <p:extLst>
      <p:ext uri="{BB962C8B-B14F-4D97-AF65-F5344CB8AC3E}">
        <p14:creationId xmlns:p14="http://schemas.microsoft.com/office/powerpoint/2010/main" val="4118359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3"/>
                </a:solidFill>
              </a:rPr>
              <a:t>Why was the Code Blue Record Changed?</a:t>
            </a:r>
            <a:endParaRPr lang="en-US" dirty="0">
              <a:solidFill>
                <a:schemeClr val="accent3"/>
              </a:solidFill>
            </a:endParaRPr>
          </a:p>
        </p:txBody>
      </p:sp>
      <p:sp>
        <p:nvSpPr>
          <p:cNvPr id="3" name="Content Placeholder 2"/>
          <p:cNvSpPr>
            <a:spLocks noGrp="1"/>
          </p:cNvSpPr>
          <p:nvPr>
            <p:ph idx="1"/>
          </p:nvPr>
        </p:nvSpPr>
        <p:spPr/>
        <p:txBody>
          <a:bodyPr>
            <a:normAutofit lnSpcReduction="10000"/>
          </a:bodyPr>
          <a:lstStyle/>
          <a:p>
            <a:r>
              <a:rPr lang="en-US" dirty="0" smtClean="0"/>
              <a:t>The Code Blue Record was changed in preparation for the participation of Aultman Hospital in the American Heart Association (AHA) Get With the Guidelines-Resuscitation (GWTG-R) Program.</a:t>
            </a:r>
          </a:p>
          <a:p>
            <a:endParaRPr lang="en-US" dirty="0" smtClean="0"/>
          </a:p>
          <a:p>
            <a:r>
              <a:rPr lang="en-US" dirty="0" smtClean="0"/>
              <a:t>The additional sections will allow for more efficient data entry into the GWTG-R database by </a:t>
            </a:r>
            <a:r>
              <a:rPr lang="en-US" dirty="0" err="1" smtClean="0"/>
              <a:t>Intensivist</a:t>
            </a:r>
            <a:r>
              <a:rPr lang="en-US" dirty="0" smtClean="0"/>
              <a:t> team nurses.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434</TotalTime>
  <Words>618</Words>
  <Application>Microsoft Office PowerPoint</Application>
  <PresentationFormat>On-screen Show (4:3)</PresentationFormat>
  <Paragraphs>276</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Aspect</vt:lpstr>
      <vt:lpstr>Document</vt:lpstr>
      <vt:lpstr>Revised Code Blue Record and Get With the Guidelines-Resuscitation</vt:lpstr>
      <vt:lpstr>Information and Instructions</vt:lpstr>
      <vt:lpstr>Objectives</vt:lpstr>
      <vt:lpstr>Code Blue Record Revision</vt:lpstr>
      <vt:lpstr>What was changed on the Code Blue Record?</vt:lpstr>
      <vt:lpstr>Changes at a glance…</vt:lpstr>
      <vt:lpstr>Code Blue Record Addendum</vt:lpstr>
      <vt:lpstr>Form 399A:  Code Blue Record / Vital Signs</vt:lpstr>
      <vt:lpstr>Why was the Code Blue Record Changed?</vt:lpstr>
      <vt:lpstr>What is GWTG-R?</vt:lpstr>
      <vt:lpstr>What is GWTG-R? CONTINUED</vt:lpstr>
      <vt:lpstr>GWTG-R Outcomes</vt:lpstr>
      <vt:lpstr>References</vt:lpstr>
      <vt:lpstr>Questions / Contact Information</vt:lpstr>
      <vt:lpstr>Accountability Form</vt:lpstr>
    </vt:vector>
  </TitlesOfParts>
  <Company>Aultman Health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Revised Code Blue Record and Get With the Guidelines-Resuscitation</dc:title>
  <dc:creator>09422</dc:creator>
  <cp:lastModifiedBy>01683</cp:lastModifiedBy>
  <cp:revision>38</cp:revision>
  <cp:lastPrinted>2012-05-01T14:08:37Z</cp:lastPrinted>
  <dcterms:created xsi:type="dcterms:W3CDTF">2012-04-30T12:07:37Z</dcterms:created>
  <dcterms:modified xsi:type="dcterms:W3CDTF">2012-05-15T17:10:15Z</dcterms:modified>
</cp:coreProperties>
</file>