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447" r:id="rId2"/>
    <p:sldId id="462" r:id="rId3"/>
    <p:sldId id="463" r:id="rId4"/>
    <p:sldId id="464" r:id="rId5"/>
    <p:sldId id="465" r:id="rId6"/>
    <p:sldId id="466" r:id="rId7"/>
    <p:sldId id="468" r:id="rId8"/>
    <p:sldId id="469" r:id="rId9"/>
    <p:sldId id="467" r:id="rId10"/>
    <p:sldId id="448" r:id="rId11"/>
    <p:sldId id="449" r:id="rId12"/>
    <p:sldId id="450" r:id="rId13"/>
    <p:sldId id="451" r:id="rId14"/>
    <p:sldId id="452" r:id="rId15"/>
    <p:sldId id="453" r:id="rId16"/>
    <p:sldId id="454" r:id="rId17"/>
    <p:sldId id="455" r:id="rId18"/>
    <p:sldId id="456" r:id="rId19"/>
    <p:sldId id="457" r:id="rId20"/>
    <p:sldId id="458" r:id="rId21"/>
    <p:sldId id="459" r:id="rId22"/>
    <p:sldId id="460" r:id="rId23"/>
    <p:sldId id="461" r:id="rId24"/>
  </p:sldIdLst>
  <p:sldSz cx="9144000" cy="6858000" type="screen4x3"/>
  <p:notesSz cx="6858000" cy="9144000"/>
  <p:defaultTextStyle>
    <a:defPPr>
      <a:defRPr lang="en-US"/>
    </a:defPPr>
    <a:lvl1pPr algn="l" rtl="0" fontAlgn="base">
      <a:spcBef>
        <a:spcPct val="0"/>
      </a:spcBef>
      <a:spcAft>
        <a:spcPct val="0"/>
      </a:spcAft>
      <a:defRPr sz="3200" i="1" kern="1200">
        <a:solidFill>
          <a:schemeClr val="tx1"/>
        </a:solidFill>
        <a:latin typeface="Arial" charset="0"/>
        <a:ea typeface="+mn-ea"/>
        <a:cs typeface="+mn-cs"/>
      </a:defRPr>
    </a:lvl1pPr>
    <a:lvl2pPr marL="457200" algn="l" rtl="0" fontAlgn="base">
      <a:spcBef>
        <a:spcPct val="0"/>
      </a:spcBef>
      <a:spcAft>
        <a:spcPct val="0"/>
      </a:spcAft>
      <a:defRPr sz="3200" i="1" kern="1200">
        <a:solidFill>
          <a:schemeClr val="tx1"/>
        </a:solidFill>
        <a:latin typeface="Arial" charset="0"/>
        <a:ea typeface="+mn-ea"/>
        <a:cs typeface="+mn-cs"/>
      </a:defRPr>
    </a:lvl2pPr>
    <a:lvl3pPr marL="914400" algn="l" rtl="0" fontAlgn="base">
      <a:spcBef>
        <a:spcPct val="0"/>
      </a:spcBef>
      <a:spcAft>
        <a:spcPct val="0"/>
      </a:spcAft>
      <a:defRPr sz="3200" i="1" kern="1200">
        <a:solidFill>
          <a:schemeClr val="tx1"/>
        </a:solidFill>
        <a:latin typeface="Arial" charset="0"/>
        <a:ea typeface="+mn-ea"/>
        <a:cs typeface="+mn-cs"/>
      </a:defRPr>
    </a:lvl3pPr>
    <a:lvl4pPr marL="1371600" algn="l" rtl="0" fontAlgn="base">
      <a:spcBef>
        <a:spcPct val="0"/>
      </a:spcBef>
      <a:spcAft>
        <a:spcPct val="0"/>
      </a:spcAft>
      <a:defRPr sz="3200" i="1" kern="1200">
        <a:solidFill>
          <a:schemeClr val="tx1"/>
        </a:solidFill>
        <a:latin typeface="Arial" charset="0"/>
        <a:ea typeface="+mn-ea"/>
        <a:cs typeface="+mn-cs"/>
      </a:defRPr>
    </a:lvl4pPr>
    <a:lvl5pPr marL="1828800" algn="l" rtl="0" fontAlgn="base">
      <a:spcBef>
        <a:spcPct val="0"/>
      </a:spcBef>
      <a:spcAft>
        <a:spcPct val="0"/>
      </a:spcAft>
      <a:defRPr sz="3200" i="1" kern="1200">
        <a:solidFill>
          <a:schemeClr val="tx1"/>
        </a:solidFill>
        <a:latin typeface="Arial" charset="0"/>
        <a:ea typeface="+mn-ea"/>
        <a:cs typeface="+mn-cs"/>
      </a:defRPr>
    </a:lvl5pPr>
    <a:lvl6pPr marL="2286000" algn="l" defTabSz="914400" rtl="0" eaLnBrk="1" latinLnBrk="0" hangingPunct="1">
      <a:defRPr sz="3200" i="1" kern="1200">
        <a:solidFill>
          <a:schemeClr val="tx1"/>
        </a:solidFill>
        <a:latin typeface="Arial" charset="0"/>
        <a:ea typeface="+mn-ea"/>
        <a:cs typeface="+mn-cs"/>
      </a:defRPr>
    </a:lvl6pPr>
    <a:lvl7pPr marL="2743200" algn="l" defTabSz="914400" rtl="0" eaLnBrk="1" latinLnBrk="0" hangingPunct="1">
      <a:defRPr sz="3200" i="1" kern="1200">
        <a:solidFill>
          <a:schemeClr val="tx1"/>
        </a:solidFill>
        <a:latin typeface="Arial" charset="0"/>
        <a:ea typeface="+mn-ea"/>
        <a:cs typeface="+mn-cs"/>
      </a:defRPr>
    </a:lvl7pPr>
    <a:lvl8pPr marL="3200400" algn="l" defTabSz="914400" rtl="0" eaLnBrk="1" latinLnBrk="0" hangingPunct="1">
      <a:defRPr sz="3200" i="1" kern="1200">
        <a:solidFill>
          <a:schemeClr val="tx1"/>
        </a:solidFill>
        <a:latin typeface="Arial" charset="0"/>
        <a:ea typeface="+mn-ea"/>
        <a:cs typeface="+mn-cs"/>
      </a:defRPr>
    </a:lvl8pPr>
    <a:lvl9pPr marL="3657600" algn="l" defTabSz="914400" rtl="0" eaLnBrk="1" latinLnBrk="0" hangingPunct="1">
      <a:defRPr sz="3200"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300" autoAdjust="0"/>
    <p:restoredTop sz="86011" autoAdjust="0"/>
  </p:normalViewPr>
  <p:slideViewPr>
    <p:cSldViewPr>
      <p:cViewPr varScale="1">
        <p:scale>
          <a:sx n="61" d="100"/>
          <a:sy n="61" d="100"/>
        </p:scale>
        <p:origin x="132"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smtClean="0">
                <a:latin typeface="Times New Roman"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smtClean="0">
                <a:latin typeface="Times New Roman"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smtClean="0">
                <a:latin typeface="Times New Roman"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smtClean="0">
                <a:latin typeface="Times New Roman" charset="0"/>
              </a:defRPr>
            </a:lvl1pPr>
          </a:lstStyle>
          <a:p>
            <a:pPr>
              <a:defRPr/>
            </a:pPr>
            <a:fld id="{C2B57814-5DA6-4ED2-8C2B-E9D61D10C1A8}" type="slidenum">
              <a:rPr lang="en-US"/>
              <a:pPr>
                <a:defRPr/>
              </a:pPr>
              <a:t>‹#›</a:t>
            </a:fld>
            <a:endParaRPr lang="en-US"/>
          </a:p>
        </p:txBody>
      </p:sp>
    </p:spTree>
    <p:extLst>
      <p:ext uri="{BB962C8B-B14F-4D97-AF65-F5344CB8AC3E}">
        <p14:creationId xmlns:p14="http://schemas.microsoft.com/office/powerpoint/2010/main" val="2487538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sz="3200" i="1">
                <a:solidFill>
                  <a:schemeClr val="tx1"/>
                </a:solidFill>
                <a:latin typeface="Arial" charset="0"/>
              </a:defRPr>
            </a:lvl1pPr>
            <a:lvl2pPr marL="742950" indent="-285750" eaLnBrk="0" hangingPunct="0">
              <a:defRPr sz="3200" i="1">
                <a:solidFill>
                  <a:schemeClr val="tx1"/>
                </a:solidFill>
                <a:latin typeface="Arial" charset="0"/>
              </a:defRPr>
            </a:lvl2pPr>
            <a:lvl3pPr marL="1143000" indent="-228600" eaLnBrk="0" hangingPunct="0">
              <a:defRPr sz="3200" i="1">
                <a:solidFill>
                  <a:schemeClr val="tx1"/>
                </a:solidFill>
                <a:latin typeface="Arial" charset="0"/>
              </a:defRPr>
            </a:lvl3pPr>
            <a:lvl4pPr marL="1600200" indent="-228600" eaLnBrk="0" hangingPunct="0">
              <a:defRPr sz="3200" i="1">
                <a:solidFill>
                  <a:schemeClr val="tx1"/>
                </a:solidFill>
                <a:latin typeface="Arial" charset="0"/>
              </a:defRPr>
            </a:lvl4pPr>
            <a:lvl5pPr marL="2057400" indent="-228600" eaLnBrk="0" hangingPunct="0">
              <a:defRPr sz="3200" i="1">
                <a:solidFill>
                  <a:schemeClr val="tx1"/>
                </a:solidFill>
                <a:latin typeface="Arial" charset="0"/>
              </a:defRPr>
            </a:lvl5pPr>
            <a:lvl6pPr marL="2514600" indent="-228600" eaLnBrk="0" fontAlgn="base" hangingPunct="0">
              <a:spcBef>
                <a:spcPct val="0"/>
              </a:spcBef>
              <a:spcAft>
                <a:spcPct val="0"/>
              </a:spcAft>
              <a:defRPr sz="3200" i="1">
                <a:solidFill>
                  <a:schemeClr val="tx1"/>
                </a:solidFill>
                <a:latin typeface="Arial" charset="0"/>
              </a:defRPr>
            </a:lvl6pPr>
            <a:lvl7pPr marL="2971800" indent="-228600" eaLnBrk="0" fontAlgn="base" hangingPunct="0">
              <a:spcBef>
                <a:spcPct val="0"/>
              </a:spcBef>
              <a:spcAft>
                <a:spcPct val="0"/>
              </a:spcAft>
              <a:defRPr sz="3200" i="1">
                <a:solidFill>
                  <a:schemeClr val="tx1"/>
                </a:solidFill>
                <a:latin typeface="Arial" charset="0"/>
              </a:defRPr>
            </a:lvl7pPr>
            <a:lvl8pPr marL="3429000" indent="-228600" eaLnBrk="0" fontAlgn="base" hangingPunct="0">
              <a:spcBef>
                <a:spcPct val="0"/>
              </a:spcBef>
              <a:spcAft>
                <a:spcPct val="0"/>
              </a:spcAft>
              <a:defRPr sz="3200" i="1">
                <a:solidFill>
                  <a:schemeClr val="tx1"/>
                </a:solidFill>
                <a:latin typeface="Arial" charset="0"/>
              </a:defRPr>
            </a:lvl8pPr>
            <a:lvl9pPr marL="3886200" indent="-228600" eaLnBrk="0" fontAlgn="base" hangingPunct="0">
              <a:spcBef>
                <a:spcPct val="0"/>
              </a:spcBef>
              <a:spcAft>
                <a:spcPct val="0"/>
              </a:spcAft>
              <a:defRPr sz="3200" i="1">
                <a:solidFill>
                  <a:schemeClr val="tx1"/>
                </a:solidFill>
                <a:latin typeface="Arial" charset="0"/>
              </a:defRPr>
            </a:lvl9pPr>
          </a:lstStyle>
          <a:p>
            <a:pPr eaLnBrk="1" hangingPunct="1"/>
            <a:fld id="{DF2ECBBE-4AF8-4BA2-B4A3-A47D65D75B1B}" type="slidenum">
              <a:rPr lang="en-US" altLang="en-US" sz="1200" i="0">
                <a:latin typeface="Times New Roman" charset="0"/>
              </a:rPr>
              <a:pPr eaLnBrk="1" hangingPunct="1"/>
              <a:t>1</a:t>
            </a:fld>
            <a:endParaRPr lang="en-US" altLang="en-US" sz="1200" i="0">
              <a:latin typeface="Times New Roman" charset="0"/>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53196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algn="r" eaLnBrk="1" hangingPunct="1"/>
            <a:fld id="{12F26F12-43E6-4944-A751-708DCD191A8A}" type="slidenum">
              <a:rPr lang="en-US" sz="1200" i="0">
                <a:latin typeface="Times New Roman" panose="02020603050405020304" pitchFamily="18" charset="0"/>
              </a:rPr>
              <a:pPr algn="r" eaLnBrk="1" hangingPunct="1"/>
              <a:t>11</a:t>
            </a:fld>
            <a:endParaRPr lang="en-US" sz="1200" i="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98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47650" indent="-247650" eaLnBrk="1" hangingPunct="1"/>
            <a:endParaRPr lang="en-US" smtClean="0"/>
          </a:p>
        </p:txBody>
      </p:sp>
    </p:spTree>
    <p:extLst>
      <p:ext uri="{BB962C8B-B14F-4D97-AF65-F5344CB8AC3E}">
        <p14:creationId xmlns:p14="http://schemas.microsoft.com/office/powerpoint/2010/main" val="104651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algn="r" eaLnBrk="1" hangingPunct="1"/>
            <a:fld id="{5F5FF64F-0B7D-4862-B42B-EE39D0CCE838}" type="slidenum">
              <a:rPr lang="en-US" sz="1200" i="0">
                <a:latin typeface="Times New Roman" panose="02020603050405020304" pitchFamily="18" charset="0"/>
              </a:rPr>
              <a:pPr algn="r" eaLnBrk="1" hangingPunct="1"/>
              <a:t>12</a:t>
            </a:fld>
            <a:endParaRPr lang="en-US" sz="1200" i="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02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47650" indent="-247650" eaLnBrk="1" hangingPunct="1"/>
            <a:endParaRPr lang="en-US" smtClean="0"/>
          </a:p>
        </p:txBody>
      </p:sp>
    </p:spTree>
    <p:extLst>
      <p:ext uri="{BB962C8B-B14F-4D97-AF65-F5344CB8AC3E}">
        <p14:creationId xmlns:p14="http://schemas.microsoft.com/office/powerpoint/2010/main" val="291891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ADEB0-6EF4-4C27-9F2C-212ADEBBE566}" type="slidenum">
              <a:rPr lang="en-US"/>
              <a:pPr/>
              <a:t>14</a:t>
            </a:fld>
            <a:endParaRPr lang="en-US"/>
          </a:p>
        </p:txBody>
      </p:sp>
      <p:sp>
        <p:nvSpPr>
          <p:cNvPr id="2181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8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47650" indent="-247650"/>
            <a:endParaRPr lang="en-US"/>
          </a:p>
        </p:txBody>
      </p:sp>
    </p:spTree>
    <p:extLst>
      <p:ext uri="{BB962C8B-B14F-4D97-AF65-F5344CB8AC3E}">
        <p14:creationId xmlns:p14="http://schemas.microsoft.com/office/powerpoint/2010/main" val="115024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1F38399-A8A9-4306-8284-F2D9EB323997}" type="slidenum">
              <a:rPr lang="en-US"/>
              <a:pPr/>
              <a:t>15</a:t>
            </a:fld>
            <a:endParaRPr lang="en-US"/>
          </a:p>
        </p:txBody>
      </p:sp>
      <p:sp>
        <p:nvSpPr>
          <p:cNvPr id="417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4CADC3FA-BBAE-447B-BEE4-6007154BE82D}" type="slidenum">
              <a:rPr lang="en-US" sz="1200" i="0" u="none"/>
              <a:pPr algn="r"/>
              <a:t>15</a:t>
            </a:fld>
            <a:endParaRPr lang="en-US" sz="1200" i="0" u="none"/>
          </a:p>
        </p:txBody>
      </p:sp>
      <p:sp>
        <p:nvSpPr>
          <p:cNvPr id="4177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779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247650" indent="-247650"/>
            <a:endParaRPr lang="en-US"/>
          </a:p>
        </p:txBody>
      </p:sp>
    </p:spTree>
    <p:extLst>
      <p:ext uri="{BB962C8B-B14F-4D97-AF65-F5344CB8AC3E}">
        <p14:creationId xmlns:p14="http://schemas.microsoft.com/office/powerpoint/2010/main" val="280474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A376AC-9B71-4665-82B1-B580236400E7}" type="slidenum">
              <a:rPr lang="en-US"/>
              <a:pPr/>
              <a:t>16</a:t>
            </a:fld>
            <a:endParaRPr lang="en-US"/>
          </a:p>
        </p:txBody>
      </p:sp>
      <p:sp>
        <p:nvSpPr>
          <p:cNvPr id="4198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4216357B-3D41-416D-8620-0C7B917C9F69}" type="slidenum">
              <a:rPr lang="en-US" sz="1200" i="0" u="none"/>
              <a:pPr algn="r"/>
              <a:t>16</a:t>
            </a:fld>
            <a:endParaRPr lang="en-US" sz="1200" i="0" u="none"/>
          </a:p>
        </p:txBody>
      </p:sp>
      <p:sp>
        <p:nvSpPr>
          <p:cNvPr id="4198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247650" indent="-247650"/>
            <a:endParaRPr lang="en-US"/>
          </a:p>
        </p:txBody>
      </p:sp>
    </p:spTree>
    <p:extLst>
      <p:ext uri="{BB962C8B-B14F-4D97-AF65-F5344CB8AC3E}">
        <p14:creationId xmlns:p14="http://schemas.microsoft.com/office/powerpoint/2010/main" val="54412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6E7B14B-F3E8-4AA8-AA12-A06BFA92C4C9}" type="slidenum">
              <a:rPr lang="en-US"/>
              <a:pPr/>
              <a:t>17</a:t>
            </a:fld>
            <a:endParaRPr lang="en-US"/>
          </a:p>
        </p:txBody>
      </p:sp>
      <p:sp>
        <p:nvSpPr>
          <p:cNvPr id="421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A1646F6A-7AC8-4E8F-BC0E-94773272C706}" type="slidenum">
              <a:rPr lang="en-US" sz="1200" i="0" u="none"/>
              <a:pPr algn="r"/>
              <a:t>17</a:t>
            </a:fld>
            <a:endParaRPr lang="en-US" sz="1200" i="0" u="none"/>
          </a:p>
        </p:txBody>
      </p:sp>
      <p:sp>
        <p:nvSpPr>
          <p:cNvPr id="4218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18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247650" indent="-247650"/>
            <a:endParaRPr lang="en-US"/>
          </a:p>
        </p:txBody>
      </p:sp>
    </p:spTree>
    <p:extLst>
      <p:ext uri="{BB962C8B-B14F-4D97-AF65-F5344CB8AC3E}">
        <p14:creationId xmlns:p14="http://schemas.microsoft.com/office/powerpoint/2010/main" val="3579433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069A2-5FE1-4FF2-A2F6-4A30FD1255FB}" type="slidenum">
              <a:rPr lang="en-US"/>
              <a:pPr/>
              <a:t>18</a:t>
            </a:fld>
            <a:endParaRPr lang="en-US"/>
          </a:p>
        </p:txBody>
      </p:sp>
      <p:sp>
        <p:nvSpPr>
          <p:cNvPr id="2222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2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lvl="1"/>
            <a:endParaRPr lang="en-US"/>
          </a:p>
        </p:txBody>
      </p:sp>
    </p:spTree>
    <p:extLst>
      <p:ext uri="{BB962C8B-B14F-4D97-AF65-F5344CB8AC3E}">
        <p14:creationId xmlns:p14="http://schemas.microsoft.com/office/powerpoint/2010/main" val="303020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F0096-F709-4D2C-80FC-04DBF634414D}" type="slidenum">
              <a:rPr lang="en-US"/>
              <a:pPr/>
              <a:t>19</a:t>
            </a:fld>
            <a:endParaRPr lang="en-US"/>
          </a:p>
        </p:txBody>
      </p:sp>
      <p:sp>
        <p:nvSpPr>
          <p:cNvPr id="2324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47650" indent="-247650"/>
            <a:endParaRPr lang="en-US"/>
          </a:p>
        </p:txBody>
      </p:sp>
    </p:spTree>
    <p:extLst>
      <p:ext uri="{BB962C8B-B14F-4D97-AF65-F5344CB8AC3E}">
        <p14:creationId xmlns:p14="http://schemas.microsoft.com/office/powerpoint/2010/main" val="4009095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44F2A-67D7-45D0-9473-F312428B49B9}" type="slidenum">
              <a:rPr lang="en-US"/>
              <a:pPr/>
              <a:t>20</a:t>
            </a:fld>
            <a:endParaRPr lang="en-US"/>
          </a:p>
        </p:txBody>
      </p:sp>
      <p:sp>
        <p:nvSpPr>
          <p:cNvPr id="2385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8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47650" indent="-247650"/>
            <a:endParaRPr lang="en-US"/>
          </a:p>
        </p:txBody>
      </p:sp>
    </p:spTree>
    <p:extLst>
      <p:ext uri="{BB962C8B-B14F-4D97-AF65-F5344CB8AC3E}">
        <p14:creationId xmlns:p14="http://schemas.microsoft.com/office/powerpoint/2010/main" val="1380535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lvl="1"/>
            <a:endParaRPr lang="en-US" smtClean="0"/>
          </a:p>
        </p:txBody>
      </p:sp>
    </p:spTree>
    <p:extLst>
      <p:ext uri="{BB962C8B-B14F-4D97-AF65-F5344CB8AC3E}">
        <p14:creationId xmlns:p14="http://schemas.microsoft.com/office/powerpoint/2010/main" val="90477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F1F39-7270-4CD6-A5E9-08E05D1F1649}" type="slidenum">
              <a:rPr lang="en-US" altLang="en-US"/>
              <a:pPr/>
              <a:t>2</a:t>
            </a:fld>
            <a:endParaRPr lang="en-US" altLang="en-US"/>
          </a:p>
        </p:txBody>
      </p:sp>
      <p:sp>
        <p:nvSpPr>
          <p:cNvPr id="3584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697789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896C4-E297-4E57-8687-2AB06F1197CE}" type="slidenum">
              <a:rPr lang="en-US"/>
              <a:pPr/>
              <a:t>22</a:t>
            </a:fld>
            <a:endParaRPr lang="en-US"/>
          </a:p>
        </p:txBody>
      </p:sp>
      <p:sp>
        <p:nvSpPr>
          <p:cNvPr id="338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8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47650" indent="-247650"/>
            <a:endParaRPr lang="en-US"/>
          </a:p>
        </p:txBody>
      </p:sp>
    </p:spTree>
    <p:extLst>
      <p:ext uri="{BB962C8B-B14F-4D97-AF65-F5344CB8AC3E}">
        <p14:creationId xmlns:p14="http://schemas.microsoft.com/office/powerpoint/2010/main" val="3483892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986E7-02ED-4EF1-B038-403153345F4B}" type="slidenum">
              <a:rPr lang="en-US"/>
              <a:pPr/>
              <a:t>23</a:t>
            </a:fld>
            <a:endParaRPr lang="en-US"/>
          </a:p>
        </p:txBody>
      </p:sp>
      <p:sp>
        <p:nvSpPr>
          <p:cNvPr id="2775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7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47650" indent="-247650"/>
            <a:endParaRPr lang="en-US"/>
          </a:p>
        </p:txBody>
      </p:sp>
    </p:spTree>
    <p:extLst>
      <p:ext uri="{BB962C8B-B14F-4D97-AF65-F5344CB8AC3E}">
        <p14:creationId xmlns:p14="http://schemas.microsoft.com/office/powerpoint/2010/main" val="218812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02AAC-ED20-4F2A-8E2E-D8B90FF18988}" type="slidenum">
              <a:rPr lang="en-US" altLang="en-US"/>
              <a:pPr/>
              <a:t>3</a:t>
            </a:fld>
            <a:endParaRPr lang="en-US" altLang="en-US"/>
          </a:p>
        </p:txBody>
      </p:sp>
      <p:sp>
        <p:nvSpPr>
          <p:cNvPr id="3891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29952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90176-4D74-42FA-8B0A-9947B2412A16}" type="slidenum">
              <a:rPr lang="en-US" altLang="en-US"/>
              <a:pPr/>
              <a:t>4</a:t>
            </a:fld>
            <a:endParaRPr lang="en-US" altLang="en-US"/>
          </a:p>
        </p:txBody>
      </p:sp>
      <p:sp>
        <p:nvSpPr>
          <p:cNvPr id="3911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1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47650" indent="-247650"/>
            <a:endParaRPr lang="en-US" altLang="en-US"/>
          </a:p>
        </p:txBody>
      </p:sp>
    </p:spTree>
    <p:extLst>
      <p:ext uri="{BB962C8B-B14F-4D97-AF65-F5344CB8AC3E}">
        <p14:creationId xmlns:p14="http://schemas.microsoft.com/office/powerpoint/2010/main" val="257462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fld id="{12024DA0-1A9D-4096-9DF3-9C437B007381}" type="slidenum">
              <a:rPr lang="en-US" altLang="en-US" sz="1200" i="0">
                <a:latin typeface="Times New Roman" panose="02020603050405020304" pitchFamily="18" charset="0"/>
              </a:rPr>
              <a:pPr eaLnBrk="1" hangingPunct="1"/>
              <a:t>5</a:t>
            </a:fld>
            <a:endParaRPr lang="en-US" altLang="en-US" sz="1200" i="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82354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fld id="{5378CE75-179E-487C-9D77-89654AECC99E}" type="slidenum">
              <a:rPr lang="en-US" altLang="en-US" sz="1200" i="0">
                <a:latin typeface="Times New Roman" panose="02020603050405020304" pitchFamily="18" charset="0"/>
              </a:rPr>
              <a:pPr eaLnBrk="1" hangingPunct="1"/>
              <a:t>6</a:t>
            </a:fld>
            <a:endParaRPr lang="en-US" altLang="en-US" sz="1200" i="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88722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fld id="{0C8E1BE7-56F3-43A6-B5B6-69C6D17BDA30}" type="slidenum">
              <a:rPr lang="en-US" altLang="en-US" sz="1200" i="0">
                <a:latin typeface="Times New Roman" panose="02020603050405020304" pitchFamily="18" charset="0"/>
              </a:rPr>
              <a:pPr eaLnBrk="1" hangingPunct="1"/>
              <a:t>7</a:t>
            </a:fld>
            <a:endParaRPr lang="en-US" altLang="en-US" sz="1200" i="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8523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fld id="{9B83AC11-99CD-4958-99C9-CCE6CD513B9D}" type="slidenum">
              <a:rPr lang="en-US" altLang="en-US" sz="1200" i="0">
                <a:latin typeface="Times New Roman" panose="02020603050405020304" pitchFamily="18" charset="0"/>
              </a:rPr>
              <a:pPr eaLnBrk="1" hangingPunct="1"/>
              <a:t>8</a:t>
            </a:fld>
            <a:endParaRPr lang="en-US" altLang="en-US" sz="1200" i="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47650" indent="-247650" eaLnBrk="1" hangingPunct="1"/>
            <a:endParaRPr lang="en-US" altLang="en-US" smtClean="0"/>
          </a:p>
        </p:txBody>
      </p:sp>
    </p:spTree>
    <p:extLst>
      <p:ext uri="{BB962C8B-B14F-4D97-AF65-F5344CB8AC3E}">
        <p14:creationId xmlns:p14="http://schemas.microsoft.com/office/powerpoint/2010/main" val="1578208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algn="r" eaLnBrk="1" hangingPunct="1"/>
            <a:fld id="{7CBDE73A-903F-4957-AB8F-2713B3C95517}" type="slidenum">
              <a:rPr lang="en-US" sz="1200" i="0">
                <a:latin typeface="Times New Roman" panose="02020603050405020304" pitchFamily="18" charset="0"/>
              </a:rPr>
              <a:pPr algn="r" eaLnBrk="1" hangingPunct="1"/>
              <a:t>10</a:t>
            </a:fld>
            <a:endParaRPr lang="en-US" sz="1200" i="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47650" indent="-247650" eaLnBrk="1" hangingPunct="1"/>
            <a:endParaRPr lang="en-US" smtClean="0"/>
          </a:p>
        </p:txBody>
      </p:sp>
    </p:spTree>
    <p:extLst>
      <p:ext uri="{BB962C8B-B14F-4D97-AF65-F5344CB8AC3E}">
        <p14:creationId xmlns:p14="http://schemas.microsoft.com/office/powerpoint/2010/main" val="3879345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1279525" y="1600200"/>
            <a:ext cx="7085013" cy="1066800"/>
          </a:xfrm>
        </p:spPr>
        <p:txBody>
          <a:bodyPr/>
          <a:lstStyle>
            <a:lvl1pPr>
              <a:defRPr/>
            </a:lvl1pPr>
          </a:lstStyle>
          <a:p>
            <a:pPr lvl="0"/>
            <a:r>
              <a:rPr lang="en-US" noProof="0" smtClean="0"/>
              <a:t>Click to edit Master title style</a:t>
            </a:r>
          </a:p>
        </p:txBody>
      </p:sp>
      <p:sp>
        <p:nvSpPr>
          <p:cNvPr id="26627"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95C07500-A289-4E71-8BA9-47693D4D9E9C}" type="slidenum">
              <a:rPr lang="en-US"/>
              <a:pPr>
                <a:defRPr/>
              </a:pPr>
              <a:t>‹#›</a:t>
            </a:fld>
            <a:endParaRPr lang="en-US"/>
          </a:p>
        </p:txBody>
      </p:sp>
    </p:spTree>
    <p:extLst>
      <p:ext uri="{BB962C8B-B14F-4D97-AF65-F5344CB8AC3E}">
        <p14:creationId xmlns:p14="http://schemas.microsoft.com/office/powerpoint/2010/main" val="94573244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C408C6-3A56-4072-A982-FBE4B698ECA0}" type="slidenum">
              <a:rPr lang="en-US"/>
              <a:pPr>
                <a:defRPr/>
              </a:pPr>
              <a:t>‹#›</a:t>
            </a:fld>
            <a:endParaRPr lang="en-US"/>
          </a:p>
        </p:txBody>
      </p:sp>
    </p:spTree>
    <p:extLst>
      <p:ext uri="{BB962C8B-B14F-4D97-AF65-F5344CB8AC3E}">
        <p14:creationId xmlns:p14="http://schemas.microsoft.com/office/powerpoint/2010/main" val="277385058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8A8134-6B4F-4A51-B369-F8E7EC37C3C2}" type="slidenum">
              <a:rPr lang="en-US"/>
              <a:pPr>
                <a:defRPr/>
              </a:pPr>
              <a:t>‹#›</a:t>
            </a:fld>
            <a:endParaRPr lang="en-US"/>
          </a:p>
        </p:txBody>
      </p:sp>
    </p:spTree>
    <p:extLst>
      <p:ext uri="{BB962C8B-B14F-4D97-AF65-F5344CB8AC3E}">
        <p14:creationId xmlns:p14="http://schemas.microsoft.com/office/powerpoint/2010/main" val="20500740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655D5-ECAF-48C9-BB48-72A81C726458}" type="slidenum">
              <a:rPr lang="en-US"/>
              <a:pPr>
                <a:defRPr/>
              </a:pPr>
              <a:t>‹#›</a:t>
            </a:fld>
            <a:endParaRPr lang="en-US"/>
          </a:p>
        </p:txBody>
      </p:sp>
    </p:spTree>
    <p:extLst>
      <p:ext uri="{BB962C8B-B14F-4D97-AF65-F5344CB8AC3E}">
        <p14:creationId xmlns:p14="http://schemas.microsoft.com/office/powerpoint/2010/main" val="7749122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CF0F39-EEAE-4025-BC76-CB5AB66499BC}" type="slidenum">
              <a:rPr lang="en-US"/>
              <a:pPr>
                <a:defRPr/>
              </a:pPr>
              <a:t>‹#›</a:t>
            </a:fld>
            <a:endParaRPr lang="en-US"/>
          </a:p>
        </p:txBody>
      </p:sp>
    </p:spTree>
    <p:extLst>
      <p:ext uri="{BB962C8B-B14F-4D97-AF65-F5344CB8AC3E}">
        <p14:creationId xmlns:p14="http://schemas.microsoft.com/office/powerpoint/2010/main" val="39244841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7522F7-CFA4-4B8B-B1BC-234A7DF5551E}" type="slidenum">
              <a:rPr lang="en-US"/>
              <a:pPr>
                <a:defRPr/>
              </a:pPr>
              <a:t>‹#›</a:t>
            </a:fld>
            <a:endParaRPr lang="en-US"/>
          </a:p>
        </p:txBody>
      </p:sp>
    </p:spTree>
    <p:extLst>
      <p:ext uri="{BB962C8B-B14F-4D97-AF65-F5344CB8AC3E}">
        <p14:creationId xmlns:p14="http://schemas.microsoft.com/office/powerpoint/2010/main" val="39222477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3911BB-AC08-4E43-AA92-C863A26A1F19}" type="slidenum">
              <a:rPr lang="en-US"/>
              <a:pPr>
                <a:defRPr/>
              </a:pPr>
              <a:t>‹#›</a:t>
            </a:fld>
            <a:endParaRPr lang="en-US"/>
          </a:p>
        </p:txBody>
      </p:sp>
    </p:spTree>
    <p:extLst>
      <p:ext uri="{BB962C8B-B14F-4D97-AF65-F5344CB8AC3E}">
        <p14:creationId xmlns:p14="http://schemas.microsoft.com/office/powerpoint/2010/main" val="15726547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C6E87C-554F-44F5-B765-C4284CBE1EB1}" type="slidenum">
              <a:rPr lang="en-US"/>
              <a:pPr>
                <a:defRPr/>
              </a:pPr>
              <a:t>‹#›</a:t>
            </a:fld>
            <a:endParaRPr lang="en-US"/>
          </a:p>
        </p:txBody>
      </p:sp>
    </p:spTree>
    <p:extLst>
      <p:ext uri="{BB962C8B-B14F-4D97-AF65-F5344CB8AC3E}">
        <p14:creationId xmlns:p14="http://schemas.microsoft.com/office/powerpoint/2010/main" val="395603969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942BC4-70E5-43A8-BD25-76EABDC69FA6}" type="slidenum">
              <a:rPr lang="en-US"/>
              <a:pPr>
                <a:defRPr/>
              </a:pPr>
              <a:t>‹#›</a:t>
            </a:fld>
            <a:endParaRPr lang="en-US"/>
          </a:p>
        </p:txBody>
      </p:sp>
    </p:spTree>
    <p:extLst>
      <p:ext uri="{BB962C8B-B14F-4D97-AF65-F5344CB8AC3E}">
        <p14:creationId xmlns:p14="http://schemas.microsoft.com/office/powerpoint/2010/main" val="27283947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5B4969-68ED-4C81-980F-3F8A6A8B55EB}" type="slidenum">
              <a:rPr lang="en-US"/>
              <a:pPr>
                <a:defRPr/>
              </a:pPr>
              <a:t>‹#›</a:t>
            </a:fld>
            <a:endParaRPr lang="en-US"/>
          </a:p>
        </p:txBody>
      </p:sp>
    </p:spTree>
    <p:extLst>
      <p:ext uri="{BB962C8B-B14F-4D97-AF65-F5344CB8AC3E}">
        <p14:creationId xmlns:p14="http://schemas.microsoft.com/office/powerpoint/2010/main" val="20663925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932068-60D7-4813-89BE-4FAFBD8AC8A5}" type="slidenum">
              <a:rPr lang="en-US"/>
              <a:pPr>
                <a:defRPr/>
              </a:pPr>
              <a:t>‹#›</a:t>
            </a:fld>
            <a:endParaRPr lang="en-US"/>
          </a:p>
        </p:txBody>
      </p:sp>
    </p:spTree>
    <p:extLst>
      <p:ext uri="{BB962C8B-B14F-4D97-AF65-F5344CB8AC3E}">
        <p14:creationId xmlns:p14="http://schemas.microsoft.com/office/powerpoint/2010/main" val="16195342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4" name="Rectangle 4"/>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smtClean="0">
                <a:latin typeface="+mn-lt"/>
              </a:defRPr>
            </a:lvl1pPr>
          </a:lstStyle>
          <a:p>
            <a:pPr>
              <a:defRPr/>
            </a:pPr>
            <a:endParaRPr lang="en-US"/>
          </a:p>
        </p:txBody>
      </p:sp>
      <p:sp>
        <p:nvSpPr>
          <p:cNvPr id="25605" name="Rectangle 5"/>
          <p:cNvSpPr>
            <a:spLocks noGrp="1" noChangeArrowheads="1"/>
          </p:cNvSpPr>
          <p:nvPr>
            <p:ph type="ftr" sz="quarter" idx="3"/>
          </p:nvPr>
        </p:nvSpPr>
        <p:spPr bwMode="auto">
          <a:xfrm>
            <a:off x="3124200" y="6429375"/>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i="0" smtClean="0">
                <a:latin typeface="+mn-lt"/>
              </a:defRPr>
            </a:lvl1pPr>
          </a:lstStyle>
          <a:p>
            <a:pPr>
              <a:defRPr/>
            </a:pPr>
            <a:endParaRPr lang="en-US"/>
          </a:p>
        </p:txBody>
      </p:sp>
      <p:sp>
        <p:nvSpPr>
          <p:cNvPr id="25606" name="Rectangle 6"/>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smtClean="0">
                <a:latin typeface="+mn-lt"/>
              </a:defRPr>
            </a:lvl1pPr>
          </a:lstStyle>
          <a:p>
            <a:pPr>
              <a:defRPr/>
            </a:pPr>
            <a:fld id="{ADD9F37D-882B-4B24-B1A2-2351678D3A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ransition>
    <p:fade/>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google.com/search?q=dream+jpg&amp;newwindow=1&amp;client=firefox-a&amp;hs=igb&amp;rls=org.mozilla:en-US:official&amp;channel=sb&amp;tbm=isch&amp;imgil=ii6ShZX_e0T3EM:;https://encrypted-tbn2.gstatic.com/images?q%3Dtbn:ANd9GcTcYvtZpbuQYlvm6EHYX5Y2UDGildyJRSuHelEZyHOxuCyIw3ym;700;550;t6jRam2ZLXInKM;http://www.ideachampions.com/weblogs/archives/2011/09/if_you_can_drea.shtml&amp;source=iu&amp;usg=__WnE89tCFvbVLfQ2TQW1r-gHYkrk%3D&amp;sa=X&amp;ei=3N42U-7bHeGlsATulIHYBA&amp;ved=0CEAQ9QEwA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ugoKuk-8fYA"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oefmPtsV_w4"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Ei7LqbYb8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8e-FF8Msq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www.youtube.com/watch?v=zRNMZEDOBrM"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ChangeArrowheads="1"/>
          </p:cNvSpPr>
          <p:nvPr/>
        </p:nvSpPr>
        <p:spPr bwMode="auto">
          <a:xfrm>
            <a:off x="-457200" y="902123"/>
            <a:ext cx="8343900" cy="166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52352" rIns="0" bIns="38088">
            <a:spAutoFit/>
          </a:bodyPr>
          <a:lstStyle>
            <a:lvl1pPr eaLnBrk="0" hangingPunct="0">
              <a:defRPr sz="3200" i="1">
                <a:solidFill>
                  <a:schemeClr val="tx1"/>
                </a:solidFill>
                <a:latin typeface="Arial" charset="0"/>
              </a:defRPr>
            </a:lvl1pPr>
            <a:lvl2pPr marL="742950" indent="-285750" eaLnBrk="0" hangingPunct="0">
              <a:defRPr sz="3200" i="1">
                <a:solidFill>
                  <a:schemeClr val="tx1"/>
                </a:solidFill>
                <a:latin typeface="Arial" charset="0"/>
              </a:defRPr>
            </a:lvl2pPr>
            <a:lvl3pPr marL="1143000" indent="-228600" eaLnBrk="0" hangingPunct="0">
              <a:defRPr sz="3200" i="1">
                <a:solidFill>
                  <a:schemeClr val="tx1"/>
                </a:solidFill>
                <a:latin typeface="Arial" charset="0"/>
              </a:defRPr>
            </a:lvl3pPr>
            <a:lvl4pPr marL="1600200" indent="-228600" eaLnBrk="0" hangingPunct="0">
              <a:defRPr sz="3200" i="1">
                <a:solidFill>
                  <a:schemeClr val="tx1"/>
                </a:solidFill>
                <a:latin typeface="Arial" charset="0"/>
              </a:defRPr>
            </a:lvl4pPr>
            <a:lvl5pPr marL="2057400" indent="-228600" eaLnBrk="0" hangingPunct="0">
              <a:defRPr sz="3200" i="1">
                <a:solidFill>
                  <a:schemeClr val="tx1"/>
                </a:solidFill>
                <a:latin typeface="Arial" charset="0"/>
              </a:defRPr>
            </a:lvl5pPr>
            <a:lvl6pPr marL="2514600" indent="-228600" eaLnBrk="0" fontAlgn="base" hangingPunct="0">
              <a:spcBef>
                <a:spcPct val="0"/>
              </a:spcBef>
              <a:spcAft>
                <a:spcPct val="0"/>
              </a:spcAft>
              <a:defRPr sz="3200" i="1">
                <a:solidFill>
                  <a:schemeClr val="tx1"/>
                </a:solidFill>
                <a:latin typeface="Arial" charset="0"/>
              </a:defRPr>
            </a:lvl6pPr>
            <a:lvl7pPr marL="2971800" indent="-228600" eaLnBrk="0" fontAlgn="base" hangingPunct="0">
              <a:spcBef>
                <a:spcPct val="0"/>
              </a:spcBef>
              <a:spcAft>
                <a:spcPct val="0"/>
              </a:spcAft>
              <a:defRPr sz="3200" i="1">
                <a:solidFill>
                  <a:schemeClr val="tx1"/>
                </a:solidFill>
                <a:latin typeface="Arial" charset="0"/>
              </a:defRPr>
            </a:lvl7pPr>
            <a:lvl8pPr marL="3429000" indent="-228600" eaLnBrk="0" fontAlgn="base" hangingPunct="0">
              <a:spcBef>
                <a:spcPct val="0"/>
              </a:spcBef>
              <a:spcAft>
                <a:spcPct val="0"/>
              </a:spcAft>
              <a:defRPr sz="3200" i="1">
                <a:solidFill>
                  <a:schemeClr val="tx1"/>
                </a:solidFill>
                <a:latin typeface="Arial" charset="0"/>
              </a:defRPr>
            </a:lvl8pPr>
            <a:lvl9pPr marL="3886200" indent="-228600" eaLnBrk="0" fontAlgn="base" hangingPunct="0">
              <a:spcBef>
                <a:spcPct val="0"/>
              </a:spcBef>
              <a:spcAft>
                <a:spcPct val="0"/>
              </a:spcAft>
              <a:defRPr sz="3200" i="1">
                <a:solidFill>
                  <a:schemeClr val="tx1"/>
                </a:solidFill>
                <a:latin typeface="Arial" charset="0"/>
              </a:defRPr>
            </a:lvl9pPr>
          </a:lstStyle>
          <a:p>
            <a:pPr algn="ctr" eaLnBrk="1" hangingPunct="1"/>
            <a:r>
              <a:rPr lang="en-US" altLang="en-US" b="1" i="0" dirty="0" smtClean="0">
                <a:cs typeface="Times New Roman" charset="0"/>
              </a:rPr>
              <a:t>        Philosophy 1010</a:t>
            </a:r>
          </a:p>
          <a:p>
            <a:pPr algn="ctr" eaLnBrk="1" hangingPunct="1"/>
            <a:r>
              <a:rPr lang="en-US" altLang="en-US" sz="2800" b="1" dirty="0">
                <a:cs typeface="Times New Roman" charset="0"/>
              </a:rPr>
              <a:t>	</a:t>
            </a:r>
            <a:r>
              <a:rPr lang="en-US" altLang="en-US" sz="2800" b="1" dirty="0" smtClean="0">
                <a:cs typeface="Times New Roman" charset="0"/>
              </a:rPr>
              <a:t>Class 4 -- (9/24/14</a:t>
            </a:r>
            <a:r>
              <a:rPr lang="en-US" altLang="en-US" sz="2800" b="1" dirty="0">
                <a:cs typeface="Times New Roman" charset="0"/>
              </a:rPr>
              <a:t>)</a:t>
            </a:r>
          </a:p>
          <a:p>
            <a:pPr algn="ctr" eaLnBrk="1" hangingPunct="1"/>
            <a:endParaRPr lang="en-US" altLang="en-US" b="1" i="0" dirty="0">
              <a:cs typeface="Times New Roman" charset="0"/>
            </a:endParaRPr>
          </a:p>
        </p:txBody>
      </p:sp>
      <p:sp>
        <p:nvSpPr>
          <p:cNvPr id="4100" name="Rectangle 1028"/>
          <p:cNvSpPr>
            <a:spLocks noChangeArrowheads="1"/>
          </p:cNvSpPr>
          <p:nvPr/>
        </p:nvSpPr>
        <p:spPr bwMode="auto">
          <a:xfrm>
            <a:off x="4495800" y="312420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i="1">
                <a:solidFill>
                  <a:schemeClr val="tx1"/>
                </a:solidFill>
                <a:latin typeface="Arial" charset="0"/>
              </a:defRPr>
            </a:lvl1pPr>
            <a:lvl2pPr marL="742950" indent="-285750" eaLnBrk="0" hangingPunct="0">
              <a:defRPr sz="3200" i="1">
                <a:solidFill>
                  <a:schemeClr val="tx1"/>
                </a:solidFill>
                <a:latin typeface="Arial" charset="0"/>
              </a:defRPr>
            </a:lvl2pPr>
            <a:lvl3pPr marL="1143000" indent="-228600" eaLnBrk="0" hangingPunct="0">
              <a:defRPr sz="3200" i="1">
                <a:solidFill>
                  <a:schemeClr val="tx1"/>
                </a:solidFill>
                <a:latin typeface="Arial" charset="0"/>
              </a:defRPr>
            </a:lvl3pPr>
            <a:lvl4pPr marL="1600200" indent="-228600" eaLnBrk="0" hangingPunct="0">
              <a:defRPr sz="3200" i="1">
                <a:solidFill>
                  <a:schemeClr val="tx1"/>
                </a:solidFill>
                <a:latin typeface="Arial" charset="0"/>
              </a:defRPr>
            </a:lvl4pPr>
            <a:lvl5pPr marL="2057400" indent="-228600" eaLnBrk="0" hangingPunct="0">
              <a:defRPr sz="3200" i="1">
                <a:solidFill>
                  <a:schemeClr val="tx1"/>
                </a:solidFill>
                <a:latin typeface="Arial" charset="0"/>
              </a:defRPr>
            </a:lvl5pPr>
            <a:lvl6pPr marL="2514600" indent="-228600" eaLnBrk="0" fontAlgn="base" hangingPunct="0">
              <a:spcBef>
                <a:spcPct val="0"/>
              </a:spcBef>
              <a:spcAft>
                <a:spcPct val="0"/>
              </a:spcAft>
              <a:defRPr sz="3200" i="1">
                <a:solidFill>
                  <a:schemeClr val="tx1"/>
                </a:solidFill>
                <a:latin typeface="Arial" charset="0"/>
              </a:defRPr>
            </a:lvl6pPr>
            <a:lvl7pPr marL="2971800" indent="-228600" eaLnBrk="0" fontAlgn="base" hangingPunct="0">
              <a:spcBef>
                <a:spcPct val="0"/>
              </a:spcBef>
              <a:spcAft>
                <a:spcPct val="0"/>
              </a:spcAft>
              <a:defRPr sz="3200" i="1">
                <a:solidFill>
                  <a:schemeClr val="tx1"/>
                </a:solidFill>
                <a:latin typeface="Arial" charset="0"/>
              </a:defRPr>
            </a:lvl7pPr>
            <a:lvl8pPr marL="3429000" indent="-228600" eaLnBrk="0" fontAlgn="base" hangingPunct="0">
              <a:spcBef>
                <a:spcPct val="0"/>
              </a:spcBef>
              <a:spcAft>
                <a:spcPct val="0"/>
              </a:spcAft>
              <a:defRPr sz="3200" i="1">
                <a:solidFill>
                  <a:schemeClr val="tx1"/>
                </a:solidFill>
                <a:latin typeface="Arial" charset="0"/>
              </a:defRPr>
            </a:lvl8pPr>
            <a:lvl9pPr marL="3886200" indent="-228600" eaLnBrk="0" fontAlgn="base" hangingPunct="0">
              <a:spcBef>
                <a:spcPct val="0"/>
              </a:spcBef>
              <a:spcAft>
                <a:spcPct val="0"/>
              </a:spcAft>
              <a:defRPr sz="3200" i="1">
                <a:solidFill>
                  <a:schemeClr val="tx1"/>
                </a:solidFill>
                <a:latin typeface="Arial" charset="0"/>
              </a:defRPr>
            </a:lvl9pPr>
          </a:lstStyle>
          <a:p>
            <a:pPr eaLnBrk="1" hangingPunct="1"/>
            <a:endParaRPr lang="en-US" altLang="en-US" sz="3600" i="0">
              <a:solidFill>
                <a:schemeClr val="tx2"/>
              </a:solidFill>
              <a:latin typeface="Century Gothic" pitchFamily="34" charset="0"/>
            </a:endParaRPr>
          </a:p>
        </p:txBody>
      </p:sp>
      <p:pic>
        <p:nvPicPr>
          <p:cNvPr id="6" name="Picture 6" descr="Philosophy 12th edition 9781133612100 1133612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914400"/>
            <a:ext cx="1768089"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99241" y="2019300"/>
            <a:ext cx="5118100" cy="2677656"/>
          </a:xfrm>
          <a:prstGeom prst="rect">
            <a:avLst/>
          </a:prstGeom>
        </p:spPr>
        <p:txBody>
          <a:bodyPr wrap="square">
            <a:spAutoFit/>
          </a:bodyPr>
          <a:lstStyle/>
          <a:p>
            <a:pPr eaLnBrk="1" hangingPunct="1"/>
            <a:endParaRPr lang="en-US" altLang="en-US" sz="2400" b="1" dirty="0" smtClean="0">
              <a:latin typeface="Garamond" panose="02020404030301010803" pitchFamily="18" charset="0"/>
            </a:endParaRPr>
          </a:p>
          <a:p>
            <a:pPr eaLnBrk="1" hangingPunct="1"/>
            <a:r>
              <a:rPr lang="en-US" altLang="en-US" sz="2400" b="1" dirty="0" smtClean="0">
                <a:latin typeface="Garamond" panose="02020404030301010803" pitchFamily="18" charset="0"/>
              </a:rPr>
              <a:t>Reading Assignment for  10/1/14</a:t>
            </a:r>
          </a:p>
          <a:p>
            <a:pPr eaLnBrk="1" hangingPunct="1"/>
            <a:endParaRPr lang="en-US" altLang="en-US" sz="2400" b="1" dirty="0">
              <a:latin typeface="Garamond" panose="02020404030301010803" pitchFamily="18" charset="0"/>
            </a:endParaRPr>
          </a:p>
          <a:p>
            <a:pPr marL="0" lvl="1"/>
            <a:r>
              <a:rPr lang="en-US" sz="2400" dirty="0" smtClean="0">
                <a:latin typeface="Garamond" panose="02020404030301010803" pitchFamily="18" charset="0"/>
                <a:cs typeface="Times New Roman" panose="02020603050405020304" pitchFamily="18" charset="0"/>
              </a:rPr>
              <a:t>Velasquez</a:t>
            </a:r>
            <a:r>
              <a:rPr lang="en-US" sz="2400" dirty="0">
                <a:latin typeface="Garamond" panose="02020404030301010803" pitchFamily="18" charset="0"/>
                <a:cs typeface="Times New Roman" panose="02020603050405020304" pitchFamily="18" charset="0"/>
              </a:rPr>
              <a:t>, Philosophy: A Text With Readings, </a:t>
            </a:r>
            <a:r>
              <a:rPr lang="en-US" sz="2400" dirty="0" smtClean="0">
                <a:latin typeface="Garamond" panose="02020404030301010803" pitchFamily="18" charset="0"/>
                <a:cs typeface="Times New Roman" panose="02020603050405020304" pitchFamily="18" charset="0"/>
              </a:rPr>
              <a:t>(</a:t>
            </a:r>
            <a:r>
              <a:rPr lang="en-US" sz="2400" dirty="0">
                <a:latin typeface="Garamond" panose="02020404030301010803" pitchFamily="18" charset="0"/>
                <a:cs typeface="Times New Roman" panose="02020603050405020304" pitchFamily="18" charset="0"/>
              </a:rPr>
              <a:t>12e</a:t>
            </a:r>
            <a:r>
              <a:rPr lang="en-US" sz="2400" dirty="0" smtClean="0">
                <a:latin typeface="Garamond" panose="02020404030301010803" pitchFamily="18" charset="0"/>
                <a:cs typeface="Times New Roman" panose="02020603050405020304" pitchFamily="18" charset="0"/>
              </a:rPr>
              <a:t>), </a:t>
            </a:r>
            <a:r>
              <a:rPr lang="en-US" altLang="en-US" sz="2400" dirty="0" smtClean="0">
                <a:latin typeface="Garamond" panose="02020404030301010803" pitchFamily="18" charset="0"/>
                <a:cs typeface="Times New Roman" panose="02020603050405020304" pitchFamily="18" charset="0"/>
              </a:rPr>
              <a:t>Sections 2-3 (pp. 90-91, pp. 94-95) &amp; 2.4 (pp.96-102)</a:t>
            </a:r>
            <a:endParaRPr lang="en-US" altLang="en-US" sz="2400" b="1" dirty="0">
              <a:latin typeface="Garamond" panose="02020404030301010803" pitchFamily="18" charset="0"/>
            </a:endParaRPr>
          </a:p>
          <a:p>
            <a:endParaRPr lang="en-US" altLang="en-US" sz="2400" dirty="0" smtClean="0">
              <a:latin typeface="Garamond" panose="02020404030301010803" pitchFamily="18" charset="0"/>
              <a:cs typeface="Times New Roman" charset="0"/>
            </a:endParaRPr>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F4AeAMBIgACEQEDEQH/xAAcAAACAgMBAQAAAAAAAAAAAAAEBQMGAAECBwj/xAA5EAACAQIEBAIJAwQABwAAAAABAgMEEQAFEiETMUFRImEGFCMycYGRobHB0fAVM0LxJENicnOC4f/EABoBAAIDAQEAAAAAAAAAAAAAAAMEAQIFAAb/xAAtEQACAgICAQIDBwUAAAAAAAABAgADESESMQQiQQXR8GFicYGRscETFCMyQv/aAAwDAQACEQMRAD8AR5jTU8stGrpGdCala4a4O9iLdN7b9cB5/li1dM1bTgGSJC0hJKh0UbD4jv1w3jhiSBJUVYKjWW1lQL378vrguRaaqiijlgSpUi/q3D1O2/PT1whTbYlqkZwNQW55bFLqYHZWZhqLLcEEnnttz6HlbtjIyY5JYmVE1bXYE6fIfLHcwEks+iNUjZy3iF2QXPh36/tiOExglX2Wx8f4/nnj2ieMvZlsmSmWRZyJQisxBZm/xPSxHl8ce9+hKZjUejdEcxpmjqVhF9dtTJ/i9vMAY+fAAPEqg6beHv8AHH0Tlvp76P5lTUlVFXww1D2jellYLJc7abdd+vLCnxCjig4rLo241o4rieBetpY/iOY/nfEs0QJDxgbtrUHlfqL4HWYiYTKLENq0+Rwc3D2YC8Mu/wD2nGORDZnImGuOQAA+4wItY+eKP6XZcKXPRPGwSKs9pa9vELagPM7H43xdGjaYNGf76jYj/mAfnCb0npkrsg9aC6pqM8ZPgOYPlbf4gHpipGobx7OFglJljRqQypGTpl1i49wfz+bYnam0rE0iKTxLrqIGrp+2JmiM86CT+w/u22INuTd+v2wPqKwPC/iSKoCkjsOXz2F8DXB3NO0cNY+vwkslOvslZBqBa7X2INuWBIoVanBHgbR0Iv3A+2GtWSvDFOU06yPE+zXUb3+v0wFE0ixzxnQVTWoNxci5/UYgYIlTo4gzw6p2ATSfDzFttN/z+cZgmVuLULYhlCWBa25vt9jjMSMyxwAMRatBSFGIjPCEegofctck7Dfme/QYYRRRxyCcQx2WMvJIL6jckn53JPXGqbKZIU4aVSrqbYlbKwvvv0NsC1CV9BmjtOFUFbQyBtUbi297b9NxtzwiHstGOWfz+v5nnzU4XJ6lV9Mko1qxU0dQBNU/3qZSLJZQAdv1364QS0c0VLBUyACOctw/ELnSbHbpvh3nFLJJ6SnU6ZhJOBK+heED0sbcuXTvi0Z3lNdnWS0dFCuXUMFGWaKCKM2Zm5kyc/tvzN8evr8+jxaqkss7Hf2fvJSp3GVE85gWR5AkSs7P4AqAksT0FsWXLvReSoSU12qkmA9ii2G9rg33uL9AbjEPo9wcpzKpGZwhamFdKRzcgetu5ta2/U8+lwUgwrJUw8JGHgckhmtyAPO2A/FviVlJCVDsA8vlBnIlx9Fq41dEkFRIWqowAWY/3QNtXTfvtizUyk8SJvd5jyOPKqKrmRxLRpaSG26JqsB3PM49Jp88p3yeOvmKxBowzs+2g9QfPGFVcXB5dwqNkbjFKbZDJIFYe7b/ABOI5oBE7Myq0Mm0q9Lnr8DgPKKqjzWE1MdSXIOlgGIKHsR3/gxLUNLAC3HIjvYiTe/13+QwbOeoSUHNqFsoqpaWT2iX40DsQDw78jy5WA+h64FkUR1UkL6RHVL4WXobb/Pli6Zplozah9mDFW07M1OW57/4N5EAfDbFeyrIqrNoDqkFKkb7BkLPf6jblzxQqSZo13p/T9R3FhlD08LmJVuQdIJubA7gdLEDfptjnQklXWI7iFTqYHR1t07c/oRixZj6JiLLppKaoLT80BQBBfYgbXA5nFVoVWpNWlSjFoz7rEgg6uo+2BWkqsuliuDxO51TOZJ45CA4MRu3YdD589vljMFZfFDERwIwoJtci9thb4/ptjMB/uCOpBy07lmnpI3mhOuAMojDA7IAPEfM9efXEWZwDOqWSnWL1aTXw+KjEWPfSP5Y4LaOZ46VmRBpJ1C9ypJ2528t8SVI4ALyIqkm7OBa7DlfzwJqzV/kTsTIrs9QU9SvUWTLlVXJHKZmctcyMbkjpv2th7Tl9W8qEW28PLBkkXEMStEj1BS7mW/gHQDf49e+BEp5Y5m9mtrb72AtzAF97Xwj5Je9jYTkma9TqBjGoLn2V0+cLBWrA/rlG2tbKPaqN9BB5i/5PfA4qGjjW7o6u3LnvY9/niwQxuXIZtlYjwIdrEeXY3wNPksM0hlaOzGxYG4v5/H9sHS601iuzJA6+UV8ihbG5IcRBWOkDn1aNRHI2qQICAel9ztz++JqL1Wqg4FQA4c+Bg1im3TDyqyKKnVQlLrNgeIrEjvYbYV6fVmtUUitIuwIS4O/cY53ONA5irePw3nMY+jMzZfVFYY1ES+CWVDuV53uOZ5/C+H9dnGXSyyQh0h0ru8q6bnvv2+pxVystKpang0QSj3UW5VuYHl88XDJ8j4VqyqmPrboFPDAsgHS9vvhrxDb/r7SBOys2YSRTwxI0BHtPHbWLC1x+h7YZJTxKxmiFpT4WPe3Q46JjjNxpJAsxHPAkuZRDdGU9fiMaQ1LzIhJDVSRzElJDqRugPbAGZ5LRyhqh00ycjIuzAX2Hna/X/R7VUVRBqidWGxUg8jjan1qndGPhZDc9eWLFQw3OBIOpT2yieiu4cSQxjiFxtta248sZixwnWiBrEFbEdLYzC7+GudGHXyGA3KdWzP6rGZYGDSLp4ai5AI3v0+YxHM3q7CFyQqFdblgbm+4J59sWqLLshOmV6SrkYNqDPK4F/rbBL02TOTrymGYE3IkIa5+eKPQXxk6iKoRK961wq6cuRcEdb7Wvb7nDHLZoEg1VRjUO5sz+8UbwuAO4up67Xw6j9TvdMohB78AH9MdmsNOrMlLGiD/AKdNvtgNfhhNlo21xZQuOoh/qN4tKQSSuUUHSAguFZCfmCp5cxjiaTMZiWjpDGNyfZserHny/wAjhw+dVcjrDSqBK48Nwun8/bBsUbSnXV1Zl02vGQFVT3sP1wO1VH/f6CXQ/diuhgEtNrqJJpJGFlMaAAfPr+MLa2lrKxnhppgWYXUSlVLfMHfFs4sXE4V7HlbywpXLzmkMry1EkKFmEYjYaQAbbi297dcUU89GSV94tyKglhqZFzXhlIwOGEJZSw579xYbYcVuZQJC0VO1nI6Cw6ddvtgDKn4FI0Gn20J0sl7eIHfn+euE9RUSmoZKe3hY6UYXt5DGgEWpMJFwIwNUwUiJbIQV0srWPz88FQLUSoIIWCke/ZdwPLnhXla1MlQUkLDjbEk7qvUC3Lb+crH1iyUjexE2hSQ6xEgx9mAHMYCzEnAhVUYyY7pcpoYkAlhXikeJ7kE/O98B1yS0UqmJi1NIStyd0b9saoauslymAVRUTtKUilk24qW5kd/946zJmXLK1pVIZVuATzcbgfUDHI5QjcnAYQeFgNQZuVgcZhbFUHXxAT44xt9bXxrGtjMBIznk7qBSU8dOo5sRqJ+wA++OxnuYhLJ6u57shB+xthQHkEcfBRQtwT8Mdh0vuBq88Z/Jj7zUFFYGMQ/+u5ktyZlHkYQQPphlQU9XKpqMxmkmLEFIFO1+5Gwv9sVylUzz8NDzexHSwNyfoMXGnk0U5KA3O2FPJtYemUdVB0JOOM9kSOFI9vE9yb+Q2xubL3l92pdTptyB27b7n64igeTwtIEVzta99OJ46m+tQD4TbUx5nv5DCig+8EYuq6OphdTFWF2IsEaO7NvfbcdepsN8SZdBma0XBkSLxNsWlsDc36X+FvLEVNmFIXeqnqY11bLqYXA/+8/9YIGewtURQvBMYXIXjstl/fnb64aRBiRsSafLHmbXLAjnTYtHLvfvew3/ADivTUJoK9iyOElA4ZYA37i/fF2hIjHh8S35npjmalhqEYPGGQ80O4J/Q4KDKMJVDLFRzCf1hI2C2s3LzxOubg1Gqs0zwgbFNwDe1rfv+mOs3yIPCzwTHSeQl/x/9uY+YwljjljqpoZ1UzutioIIkJ5HsNuuJxmU6EKzKCfNZI65kMlNExURId41IBDgDmfvv5Yn/wCKzGKGJZr6SRIW5MAbC1yN7c98OKGlqliVKiKNU0gOEkILbd7fjBg4ukI8SIo2AQ6lt07YIlZO2kMwGhElNkkETe2mlkAGgpcKOZPTfrjMG1s5iDhRe5xmHeJ9oOefUk0qRRprUjTuGG/liWT2q7GxHLywBDIGjUEdBvguFzJeO54gF1PQjzwsVmqHElhknpljKE6k3DabgjscOMq9IKWeGSKeaOKcGwBa1/hhWknsfEN/LEaFw11YLvZjp3OAWVK/fc5lDbEd5hnDiNPU4mmlU7avCB3O+/2xB/XqvS6+rRw6huS5ex+QGBOCxOoSsPKwtiORmjDBlF+YsemIFKCVFa+8w1tSkyyJPHcG4AjAF/z3w0o86p5pDFX0/ALbcVReM/EdPxitSVjxvaZFZGO2nmMd1GoQl0tZdyp6jBh6dTmprYZEvCiekkWSikP/AIyxMcg8r8vlhpl+cR1ccqmJ4JojuhIJ+xOxscVf0arRWZe1NLqPBGpG5eA9PiMERNLTZ0EurCWO7HlsOX5OOtQceQia5DcWjWarWrKyOhj1KdSXvcW3uPjhGKqmo8xqUDGNrIw8GoMNIABHXlguOXUYdQsWeQbHpcn9MDLAJ66FtKMXg8QcbGxt+p+2FqvU+DCvgLGlJWVZhQvDHFcAjR4bjysSPljc9XNuR4W6ajZT5aht9QPjjKBdLCjlJbxMVa/u2sefwYffHNTC9NGpLCSKQlSCNwR1+gxpJiKQKWZ3i8TWK7m67/6xrEdRUcFyFQXCl1+AtcfcYzBuU6f/2Q==">
            <a:hlinkClick r:id="rId4"/>
          </p:cNvPr>
          <p:cNvSpPr>
            <a:spLocks noChangeAspect="1" noChangeArrowheads="1"/>
          </p:cNvSpPr>
          <p:nvPr/>
        </p:nvSpPr>
        <p:spPr bwMode="auto">
          <a:xfrm>
            <a:off x="63500" y="-427038"/>
            <a:ext cx="1143000" cy="895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1253523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1295400" y="838200"/>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algn="ctr" eaLnBrk="1" hangingPunct="1"/>
            <a:r>
              <a:rPr lang="en-US" sz="2400" i="0">
                <a:cs typeface="Times New Roman" panose="02020603050405020304" pitchFamily="18" charset="0"/>
              </a:rPr>
              <a:t>Plato’s Dialogues &amp; </a:t>
            </a:r>
          </a:p>
          <a:p>
            <a:pPr algn="ctr" eaLnBrk="1" hangingPunct="1"/>
            <a:r>
              <a:rPr lang="en-US" sz="2400" i="0">
                <a:cs typeface="Times New Roman" panose="02020603050405020304" pitchFamily="18" charset="0"/>
              </a:rPr>
              <a:t>the Socratic Method</a:t>
            </a:r>
            <a:endParaRPr lang="en-US" sz="2800" i="0"/>
          </a:p>
        </p:txBody>
      </p:sp>
      <p:sp>
        <p:nvSpPr>
          <p:cNvPr id="123907" name="Rectangle 3"/>
          <p:cNvSpPr>
            <a:spLocks noChangeArrowheads="1"/>
          </p:cNvSpPr>
          <p:nvPr/>
        </p:nvSpPr>
        <p:spPr bwMode="auto">
          <a:xfrm>
            <a:off x="1066800" y="1981200"/>
            <a:ext cx="54102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buFontTx/>
              <a:buChar char="•"/>
            </a:pPr>
            <a:r>
              <a:rPr lang="en-US" sz="1600" i="0"/>
              <a:t>In Plato’s </a:t>
            </a:r>
            <a:r>
              <a:rPr lang="en-US" sz="1600"/>
              <a:t>The Republic</a:t>
            </a:r>
            <a:r>
              <a:rPr lang="en-US" sz="1600" i="0"/>
              <a:t>, Socrates questions Thrasymachus who states that justice is whatever is to the advantage of the strong, that “might makes right.” </a:t>
            </a:r>
          </a:p>
          <a:p>
            <a:pPr eaLnBrk="1" hangingPunct="1">
              <a:buFontTx/>
              <a:buChar char="•"/>
            </a:pPr>
            <a:endParaRPr lang="en-US" sz="1600" i="0"/>
          </a:p>
          <a:p>
            <a:pPr eaLnBrk="1" hangingPunct="1">
              <a:buFontTx/>
              <a:buChar char="•"/>
            </a:pPr>
            <a:r>
              <a:rPr lang="en-US" sz="1600" i="0"/>
              <a:t>Socrates asks </a:t>
            </a:r>
            <a:r>
              <a:rPr lang="en-US" sz="1600"/>
              <a:t>what if the powerful pass laws that in error do not benefit themselves.</a:t>
            </a:r>
            <a:r>
              <a:rPr lang="en-US" sz="1600" i="0"/>
              <a:t> Would not justice then be following laws that do not benefit the strong?  Then justice would be in following laws </a:t>
            </a:r>
            <a:r>
              <a:rPr lang="en-US" sz="1600"/>
              <a:t>that do not benefit them.</a:t>
            </a:r>
          </a:p>
          <a:p>
            <a:pPr eaLnBrk="1" hangingPunct="1">
              <a:buFontTx/>
              <a:buChar char="•"/>
            </a:pPr>
            <a:endParaRPr lang="en-US" sz="1600"/>
          </a:p>
          <a:p>
            <a:pPr eaLnBrk="1" hangingPunct="1">
              <a:buFontTx/>
              <a:buChar char="•"/>
            </a:pPr>
            <a:r>
              <a:rPr lang="en-US" sz="1600" i="0"/>
              <a:t>Thus, Socrates has pointed out to Thrasymachus that his commonly held view is</a:t>
            </a:r>
            <a:r>
              <a:rPr lang="en-US" sz="1600"/>
              <a:t> quite likely inconsistent, or at least needs to be qualified and made clearer. </a:t>
            </a:r>
          </a:p>
        </p:txBody>
      </p:sp>
      <p:pic>
        <p:nvPicPr>
          <p:cNvPr id="1239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17795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2859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1066800" y="685800"/>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algn="ctr" eaLnBrk="1" hangingPunct="1"/>
            <a:r>
              <a:rPr lang="en-US" sz="2400" i="0">
                <a:cs typeface="Times New Roman" panose="02020603050405020304" pitchFamily="18" charset="0"/>
              </a:rPr>
              <a:t>Plato’s Dialogues &amp; </a:t>
            </a:r>
          </a:p>
          <a:p>
            <a:pPr algn="ctr" eaLnBrk="1" hangingPunct="1"/>
            <a:r>
              <a:rPr lang="en-US" sz="2400" i="0">
                <a:cs typeface="Times New Roman" panose="02020603050405020304" pitchFamily="18" charset="0"/>
              </a:rPr>
              <a:t>the Socratic Search for How to Live</a:t>
            </a:r>
            <a:endParaRPr lang="en-US" sz="2800" i="0"/>
          </a:p>
        </p:txBody>
      </p:sp>
      <p:sp>
        <p:nvSpPr>
          <p:cNvPr id="125955" name="Rectangle 3"/>
          <p:cNvSpPr>
            <a:spLocks noChangeArrowheads="1"/>
          </p:cNvSpPr>
          <p:nvPr/>
        </p:nvSpPr>
        <p:spPr bwMode="auto">
          <a:xfrm>
            <a:off x="1066800" y="1676400"/>
            <a:ext cx="5334000" cy="41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buFontTx/>
              <a:buChar char="•"/>
            </a:pPr>
            <a:r>
              <a:rPr lang="en-US" sz="1600" i="0"/>
              <a:t>Plato’s dialogues demonstrate that Socrates was not just trying to be “smart” but was in the profound pursuit of how one should live</a:t>
            </a:r>
            <a:r>
              <a:rPr lang="en-US" sz="1600"/>
              <a:t>.</a:t>
            </a:r>
          </a:p>
          <a:p>
            <a:pPr eaLnBrk="1" hangingPunct="1">
              <a:buFontTx/>
              <a:buChar char="•"/>
            </a:pPr>
            <a:endParaRPr lang="en-US" sz="1600" i="0"/>
          </a:p>
          <a:p>
            <a:pPr eaLnBrk="1" hangingPunct="1">
              <a:buFontTx/>
              <a:buChar char="•"/>
            </a:pPr>
            <a:r>
              <a:rPr lang="en-US" sz="1600" i="0"/>
              <a:t>In </a:t>
            </a:r>
            <a:r>
              <a:rPr lang="en-US" sz="1600"/>
              <a:t>The Apology, </a:t>
            </a:r>
            <a:r>
              <a:rPr lang="en-US" sz="1600" i="0"/>
              <a:t>Socrates defends his way of life.  He proclaims that his mission came from a </a:t>
            </a:r>
            <a:r>
              <a:rPr lang="en-US" sz="1600" b="1"/>
              <a:t>divine commandment</a:t>
            </a:r>
            <a:r>
              <a:rPr lang="en-US" sz="1600" i="0"/>
              <a:t> to seek wisdom. Thus, he questioned everyone he professed knowledge to find wisdom, only to find that</a:t>
            </a:r>
            <a:r>
              <a:rPr lang="en-US" sz="1600"/>
              <a:t> the wisest man is he who knows he does not know.</a:t>
            </a:r>
          </a:p>
          <a:p>
            <a:pPr eaLnBrk="1" hangingPunct="1">
              <a:buFontTx/>
              <a:buChar char="•"/>
            </a:pPr>
            <a:endParaRPr lang="en-US" sz="1600" i="0"/>
          </a:p>
          <a:p>
            <a:pPr eaLnBrk="1" hangingPunct="1">
              <a:spcBef>
                <a:spcPct val="50000"/>
              </a:spcBef>
              <a:buFontTx/>
              <a:buChar char="•"/>
            </a:pPr>
            <a:r>
              <a:rPr lang="en-US" sz="1600"/>
              <a:t>Even in the face of death, Socrates proclaims he can act no differently.  </a:t>
            </a:r>
            <a:r>
              <a:rPr lang="en-US" sz="1600" b="1"/>
              <a:t>It is better to obey the gods than man.  </a:t>
            </a:r>
            <a:r>
              <a:rPr lang="en-US" sz="1600"/>
              <a:t>The unexamined life is not worth living. His pursuit of philosophy is following the instruction of the gods.</a:t>
            </a:r>
          </a:p>
        </p:txBody>
      </p:sp>
      <p:pic>
        <p:nvPicPr>
          <p:cNvPr id="125956"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609600"/>
            <a:ext cx="17795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957" name="Rectangle 5"/>
          <p:cNvSpPr>
            <a:spLocks noChangeArrowheads="1"/>
          </p:cNvSpPr>
          <p:nvPr/>
        </p:nvSpPr>
        <p:spPr bwMode="auto">
          <a:xfrm>
            <a:off x="7086600" y="27432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r>
              <a:rPr lang="en-US" sz="1800" i="0">
                <a:latin typeface="Times New Roman" panose="02020603050405020304" pitchFamily="18" charset="0"/>
                <a:hlinkClick r:id="rId3"/>
              </a:rPr>
              <a:t>Video</a:t>
            </a:r>
            <a:endParaRPr lang="en-US" sz="1800" i="0">
              <a:latin typeface="Times New Roman" panose="02020603050405020304" pitchFamily="18" charset="0"/>
            </a:endParaRPr>
          </a:p>
        </p:txBody>
      </p:sp>
      <p:sp>
        <p:nvSpPr>
          <p:cNvPr id="125958" name="Rectangle 6"/>
          <p:cNvSpPr>
            <a:spLocks noChangeArrowheads="1"/>
          </p:cNvSpPr>
          <p:nvPr/>
        </p:nvSpPr>
        <p:spPr bwMode="auto">
          <a:xfrm>
            <a:off x="0" y="3429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r>
              <a:rPr lang="en-US" sz="2400" i="0">
                <a:latin typeface="Times New Roman" panose="02020603050405020304" pitchFamily="18" charset="0"/>
              </a:rPr>
              <a:t> </a:t>
            </a:r>
          </a:p>
        </p:txBody>
      </p:sp>
    </p:spTree>
    <p:extLst>
      <p:ext uri="{BB962C8B-B14F-4D97-AF65-F5344CB8AC3E}">
        <p14:creationId xmlns:p14="http://schemas.microsoft.com/office/powerpoint/2010/main" val="27811873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066800" y="762000"/>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algn="ctr" eaLnBrk="1" hangingPunct="1"/>
            <a:r>
              <a:rPr lang="en-US" sz="2400" i="0">
                <a:cs typeface="Times New Roman" panose="02020603050405020304" pitchFamily="18" charset="0"/>
              </a:rPr>
              <a:t>Plato’s Dialogues &amp; </a:t>
            </a:r>
          </a:p>
          <a:p>
            <a:pPr algn="ctr" eaLnBrk="1" hangingPunct="1"/>
            <a:r>
              <a:rPr lang="en-US" sz="2400" i="0">
                <a:cs typeface="Times New Roman" panose="02020603050405020304" pitchFamily="18" charset="0"/>
              </a:rPr>
              <a:t>the Socratic Search for How to Live</a:t>
            </a:r>
            <a:endParaRPr lang="en-US" sz="2800" i="0"/>
          </a:p>
        </p:txBody>
      </p:sp>
      <p:sp>
        <p:nvSpPr>
          <p:cNvPr id="128003" name="Rectangle 3"/>
          <p:cNvSpPr>
            <a:spLocks noChangeArrowheads="1"/>
          </p:cNvSpPr>
          <p:nvPr/>
        </p:nvSpPr>
        <p:spPr bwMode="auto">
          <a:xfrm>
            <a:off x="1066800" y="1752600"/>
            <a:ext cx="5334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spcBef>
                <a:spcPct val="50000"/>
              </a:spcBef>
              <a:buFontTx/>
              <a:buChar char="•"/>
            </a:pPr>
            <a:r>
              <a:rPr lang="en-US" sz="1600" i="0"/>
              <a:t>In the </a:t>
            </a:r>
            <a:r>
              <a:rPr lang="en-US" sz="1600"/>
              <a:t>Crito, </a:t>
            </a:r>
            <a:r>
              <a:rPr lang="en-US" sz="1600" i="0"/>
              <a:t>Socrates is awaiting execution in his prison.  Crito suggests that for the benefit of his friends and family, Socrates should escape. “It is the opinion of all of your friends, Socrates.”</a:t>
            </a:r>
          </a:p>
          <a:p>
            <a:pPr eaLnBrk="1" hangingPunct="1">
              <a:spcBef>
                <a:spcPct val="50000"/>
              </a:spcBef>
              <a:buFontTx/>
              <a:buChar char="•"/>
            </a:pPr>
            <a:endParaRPr lang="en-US" sz="1600" i="0"/>
          </a:p>
          <a:p>
            <a:pPr eaLnBrk="1" hangingPunct="1">
              <a:spcBef>
                <a:spcPct val="50000"/>
              </a:spcBef>
              <a:buFontTx/>
              <a:buChar char="•"/>
            </a:pPr>
            <a:r>
              <a:rPr lang="en-US" sz="1600" i="0"/>
              <a:t>Socrates replies that in order to act on reason alone, Socrates asks Crito what is </a:t>
            </a:r>
            <a:r>
              <a:rPr lang="en-US" sz="1600"/>
              <a:t>right and wrong </a:t>
            </a:r>
            <a:r>
              <a:rPr lang="en-US" sz="1600" i="0"/>
              <a:t>and we must not follow the “morality of the many” but follow what is truly </a:t>
            </a:r>
            <a:r>
              <a:rPr lang="en-US" sz="1600" b="1"/>
              <a:t>right</a:t>
            </a:r>
            <a:r>
              <a:rPr lang="en-US" sz="1600" i="0"/>
              <a:t>.</a:t>
            </a:r>
            <a:endParaRPr lang="en-US" sz="1600"/>
          </a:p>
          <a:p>
            <a:pPr eaLnBrk="1" hangingPunct="1">
              <a:spcBef>
                <a:spcPct val="50000"/>
              </a:spcBef>
              <a:buFontTx/>
              <a:buChar char="•"/>
            </a:pPr>
            <a:endParaRPr lang="en-US" sz="1600" i="0"/>
          </a:p>
          <a:p>
            <a:pPr eaLnBrk="1" hangingPunct="1">
              <a:spcBef>
                <a:spcPct val="50000"/>
              </a:spcBef>
              <a:buFontTx/>
              <a:buChar char="•"/>
            </a:pPr>
            <a:r>
              <a:rPr lang="en-US" sz="1600" i="0"/>
              <a:t>Socrates further argues that what is the right way to live consists in obeying the state in which we have </a:t>
            </a:r>
            <a:r>
              <a:rPr lang="en-US" sz="1600"/>
              <a:t>contracted</a:t>
            </a:r>
            <a:r>
              <a:rPr lang="en-US" sz="1600" i="0"/>
              <a:t> to live. Thus, we must obey the laws of the society in which we live, even when those laws and actions are </a:t>
            </a:r>
            <a:r>
              <a:rPr lang="en-US" sz="1600"/>
              <a:t>unjust</a:t>
            </a:r>
            <a:r>
              <a:rPr lang="en-US" sz="1600" i="0"/>
              <a:t>. </a:t>
            </a:r>
          </a:p>
        </p:txBody>
      </p:sp>
      <p:pic>
        <p:nvPicPr>
          <p:cNvPr id="1280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990600"/>
            <a:ext cx="17795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5" name="Rectangle 6"/>
          <p:cNvSpPr>
            <a:spLocks noChangeArrowheads="1"/>
          </p:cNvSpPr>
          <p:nvPr/>
        </p:nvSpPr>
        <p:spPr bwMode="auto">
          <a:xfrm>
            <a:off x="0" y="3429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r>
              <a:rPr lang="en-US" sz="2400" i="0">
                <a:latin typeface="Times New Roman" panose="02020603050405020304" pitchFamily="18" charset="0"/>
              </a:rPr>
              <a:t> </a:t>
            </a:r>
          </a:p>
        </p:txBody>
      </p:sp>
    </p:spTree>
    <p:extLst>
      <p:ext uri="{BB962C8B-B14F-4D97-AF65-F5344CB8AC3E}">
        <p14:creationId xmlns:p14="http://schemas.microsoft.com/office/powerpoint/2010/main" val="181144007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58" name="Picture 20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52700"/>
            <a:ext cx="4953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4659" name="Rectangle 2051"/>
          <p:cNvSpPr>
            <a:spLocks noChangeArrowheads="1"/>
          </p:cNvSpPr>
          <p:nvPr/>
        </p:nvSpPr>
        <p:spPr bwMode="auto">
          <a:xfrm>
            <a:off x="1905000" y="914400"/>
            <a:ext cx="457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a:r>
              <a:rPr lang="en-US" sz="3200" b="1" i="0" u="none" dirty="0">
                <a:latin typeface="Arial" panose="020B0604020202020204" pitchFamily="34" charset="0"/>
              </a:rPr>
              <a:t>Critical Thinking &amp;        Critical Reasoning</a:t>
            </a:r>
          </a:p>
        </p:txBody>
      </p:sp>
    </p:spTree>
    <p:extLst>
      <p:ext uri="{BB962C8B-B14F-4D97-AF65-F5344CB8AC3E}">
        <p14:creationId xmlns:p14="http://schemas.microsoft.com/office/powerpoint/2010/main" val="220607412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1295400" y="762000"/>
            <a:ext cx="640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a:r>
              <a:rPr lang="en-US" b="1" i="0" u="none">
                <a:latin typeface="Arial" panose="020B0604020202020204" pitchFamily="34" charset="0"/>
              </a:rPr>
              <a:t>The Fundamental Principle of Critical Thinking is The Nature of an Argument</a:t>
            </a:r>
          </a:p>
        </p:txBody>
      </p:sp>
      <p:sp>
        <p:nvSpPr>
          <p:cNvPr id="217091" name="Rectangle 3"/>
          <p:cNvSpPr>
            <a:spLocks noChangeArrowheads="1"/>
          </p:cNvSpPr>
          <p:nvPr/>
        </p:nvSpPr>
        <p:spPr bwMode="auto">
          <a:xfrm>
            <a:off x="1524000" y="2057400"/>
            <a:ext cx="5181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a:defRPr sz="2400">
                <a:solidFill>
                  <a:schemeClr val="tx1"/>
                </a:solidFill>
                <a:latin typeface="Times New Roman" panose="02020603050405020304" pitchFamily="18" charset="0"/>
              </a:defRPr>
            </a:lvl1pPr>
            <a:lvl2pPr marL="6223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US" sz="2000" i="0" u="none">
                <a:latin typeface="Arial" panose="020B0604020202020204" pitchFamily="34" charset="0"/>
              </a:rPr>
              <a:t>Making a </a:t>
            </a:r>
            <a:r>
              <a:rPr lang="en-US" sz="2000" u="none">
                <a:latin typeface="Arial" panose="020B0604020202020204" pitchFamily="34" charset="0"/>
              </a:rPr>
              <a:t>claim </a:t>
            </a:r>
            <a:r>
              <a:rPr lang="en-US" sz="2000" i="0" u="none">
                <a:latin typeface="Arial" panose="020B0604020202020204" pitchFamily="34" charset="0"/>
              </a:rPr>
              <a:t>is stating a belief or opinion -- the conclusion</a:t>
            </a:r>
          </a:p>
          <a:p>
            <a:pPr>
              <a:buFontTx/>
              <a:buChar char="•"/>
            </a:pPr>
            <a:endParaRPr lang="en-US" sz="2000" i="0" u="none">
              <a:latin typeface="Arial" panose="020B0604020202020204" pitchFamily="34" charset="0"/>
            </a:endParaRPr>
          </a:p>
          <a:p>
            <a:pPr>
              <a:buFontTx/>
              <a:buChar char="•"/>
            </a:pPr>
            <a:r>
              <a:rPr lang="en-US" sz="2000" i="0" u="none">
                <a:latin typeface="Arial" panose="020B0604020202020204" pitchFamily="34" charset="0"/>
              </a:rPr>
              <a:t>An </a:t>
            </a:r>
            <a:r>
              <a:rPr lang="en-US" sz="2000" u="none">
                <a:latin typeface="Arial" panose="020B0604020202020204" pitchFamily="34" charset="0"/>
              </a:rPr>
              <a:t>argument </a:t>
            </a:r>
            <a:r>
              <a:rPr lang="en-US" sz="2000" i="0" u="none">
                <a:latin typeface="Arial" panose="020B0604020202020204" pitchFamily="34" charset="0"/>
              </a:rPr>
              <a:t>is presented when you give a reason or reasons that the claim is true.  -- the premise(s)</a:t>
            </a:r>
            <a:endParaRPr lang="en-US" sz="1400" i="0" u="none">
              <a:latin typeface="Arial" panose="020B0604020202020204" pitchFamily="34" charset="0"/>
            </a:endParaRPr>
          </a:p>
          <a:p>
            <a:pPr>
              <a:buFontTx/>
              <a:buChar char="•"/>
            </a:pPr>
            <a:endParaRPr lang="en-US" sz="1400" i="0" u="none">
              <a:latin typeface="Arial" panose="020B0604020202020204" pitchFamily="34" charset="0"/>
            </a:endParaRPr>
          </a:p>
          <a:p>
            <a:pPr>
              <a:buFontTx/>
              <a:buChar char="•"/>
            </a:pPr>
            <a:r>
              <a:rPr lang="en-US" sz="2000" i="0" u="none">
                <a:latin typeface="Arial" panose="020B0604020202020204" pitchFamily="34" charset="0"/>
              </a:rPr>
              <a:t>Thus, an argument consists of two parts, and one part (the premise or premises) is/are the reason(s) for thinking that the conclusion is true.</a:t>
            </a:r>
          </a:p>
        </p:txBody>
      </p:sp>
    </p:spTree>
    <p:extLst>
      <p:ext uri="{BB962C8B-B14F-4D97-AF65-F5344CB8AC3E}">
        <p14:creationId xmlns:p14="http://schemas.microsoft.com/office/powerpoint/2010/main" val="29153788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3"/>
          <p:cNvSpPr>
            <a:spLocks noChangeArrowheads="1"/>
          </p:cNvSpPr>
          <p:nvPr/>
        </p:nvSpPr>
        <p:spPr bwMode="auto">
          <a:xfrm>
            <a:off x="1524000" y="76200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sz="2800" i="0" u="none">
                <a:latin typeface="Arial" panose="020B0604020202020204" pitchFamily="34" charset="0"/>
              </a:rPr>
              <a:t>What is a</a:t>
            </a:r>
            <a:r>
              <a:rPr lang="en-US" sz="2800" b="1" i="0" u="none">
                <a:latin typeface="Arial" panose="020B0604020202020204" pitchFamily="34" charset="0"/>
              </a:rPr>
              <a:t> </a:t>
            </a:r>
            <a:r>
              <a:rPr lang="en-US" sz="2800" b="1" u="none">
                <a:latin typeface="Arial" panose="020B0604020202020204" pitchFamily="34" charset="0"/>
              </a:rPr>
              <a:t>Factual Claim</a:t>
            </a:r>
            <a:r>
              <a:rPr lang="en-US" sz="2800" b="1" i="0" u="none">
                <a:latin typeface="Arial" panose="020B0604020202020204" pitchFamily="34" charset="0"/>
              </a:rPr>
              <a:t>? </a:t>
            </a:r>
          </a:p>
        </p:txBody>
      </p:sp>
      <p:sp>
        <p:nvSpPr>
          <p:cNvPr id="41988" name="Rectangle 4"/>
          <p:cNvSpPr>
            <a:spLocks noChangeArrowheads="1"/>
          </p:cNvSpPr>
          <p:nvPr/>
        </p:nvSpPr>
        <p:spPr bwMode="auto">
          <a:xfrm>
            <a:off x="1371600" y="1524000"/>
            <a:ext cx="52578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US" sz="2000" i="0" u="none">
                <a:latin typeface="Arial" panose="020B0604020202020204" pitchFamily="34" charset="0"/>
              </a:rPr>
              <a:t>A claim is sometimes called an </a:t>
            </a:r>
            <a:r>
              <a:rPr lang="en-US" sz="2000" u="none">
                <a:latin typeface="Arial" panose="020B0604020202020204" pitchFamily="34" charset="0"/>
              </a:rPr>
              <a:t>assertion, an opinion, a belief, a “view”, a thought, a conviction, </a:t>
            </a:r>
            <a:r>
              <a:rPr lang="en-US" sz="2000" i="0" u="none">
                <a:latin typeface="Arial" panose="020B0604020202020204" pitchFamily="34" charset="0"/>
              </a:rPr>
              <a:t>or perhaps</a:t>
            </a:r>
            <a:r>
              <a:rPr lang="en-US" sz="2000" u="none">
                <a:latin typeface="Arial" panose="020B0604020202020204" pitchFamily="34" charset="0"/>
              </a:rPr>
              <a:t>, an idea.</a:t>
            </a:r>
          </a:p>
          <a:p>
            <a:pPr>
              <a:buFontTx/>
              <a:buChar char="•"/>
            </a:pPr>
            <a:endParaRPr lang="en-US" sz="2000" u="none">
              <a:latin typeface="Arial" panose="020B0604020202020204" pitchFamily="34" charset="0"/>
            </a:endParaRPr>
          </a:p>
          <a:p>
            <a:pPr>
              <a:buFontTx/>
              <a:buChar char="•"/>
            </a:pPr>
            <a:r>
              <a:rPr lang="en-US" sz="2000" i="0" u="none">
                <a:latin typeface="Arial" panose="020B0604020202020204" pitchFamily="34" charset="0"/>
              </a:rPr>
              <a:t>A claim must be expressed as a </a:t>
            </a:r>
            <a:r>
              <a:rPr lang="en-US" sz="2000" u="none">
                <a:latin typeface="Arial" panose="020B0604020202020204" pitchFamily="34" charset="0"/>
              </a:rPr>
              <a:t>statement or a complete, declarative sentence. It </a:t>
            </a:r>
            <a:r>
              <a:rPr lang="en-US" sz="2000">
                <a:latin typeface="Arial" panose="020B0604020202020204" pitchFamily="34" charset="0"/>
              </a:rPr>
              <a:t>cannot be</a:t>
            </a:r>
            <a:r>
              <a:rPr lang="en-US" sz="2000" u="none">
                <a:latin typeface="Arial" panose="020B0604020202020204" pitchFamily="34" charset="0"/>
              </a:rPr>
              <a:t> a question.</a:t>
            </a:r>
          </a:p>
          <a:p>
            <a:pPr>
              <a:buFontTx/>
              <a:buChar char="•"/>
            </a:pPr>
            <a:endParaRPr lang="en-US" sz="2000" u="none">
              <a:latin typeface="Arial" panose="020B0604020202020204" pitchFamily="34" charset="0"/>
            </a:endParaRPr>
          </a:p>
          <a:p>
            <a:pPr>
              <a:buFontTx/>
              <a:buChar char="•"/>
            </a:pPr>
            <a:r>
              <a:rPr lang="en-US" sz="2000" i="0" u="none">
                <a:latin typeface="Arial" panose="020B0604020202020204" pitchFamily="34" charset="0"/>
              </a:rPr>
              <a:t>In its clearest form, a claim asserts that something is </a:t>
            </a:r>
            <a:r>
              <a:rPr lang="en-US" sz="2000" b="1" u="none">
                <a:latin typeface="Arial" panose="020B0604020202020204" pitchFamily="34" charset="0"/>
              </a:rPr>
              <a:t>true or false. </a:t>
            </a:r>
            <a:r>
              <a:rPr lang="en-US" sz="2000" u="none">
                <a:latin typeface="Arial" panose="020B0604020202020204" pitchFamily="34" charset="0"/>
              </a:rPr>
              <a:t>That is, it asserts a </a:t>
            </a:r>
            <a:r>
              <a:rPr lang="en-US" sz="2000">
                <a:latin typeface="Arial" panose="020B0604020202020204" pitchFamily="34" charset="0"/>
              </a:rPr>
              <a:t>fact.</a:t>
            </a:r>
            <a:r>
              <a:rPr lang="en-US" sz="2000" u="none">
                <a:latin typeface="Arial" panose="020B0604020202020204" pitchFamily="34" charset="0"/>
              </a:rPr>
              <a:t> </a:t>
            </a:r>
            <a:r>
              <a:rPr lang="en-US" sz="2000" b="1" u="none">
                <a:latin typeface="Arial" panose="020B0604020202020204" pitchFamily="34" charset="0"/>
              </a:rPr>
              <a:t> This kind of claim is known as a “factual claim” or a “descriptive claim.”</a:t>
            </a:r>
          </a:p>
          <a:p>
            <a:pPr>
              <a:buFontTx/>
              <a:buChar char="•"/>
            </a:pPr>
            <a:endParaRPr lang="en-US" sz="2000" b="1" u="none">
              <a:latin typeface="Arial" panose="020B0604020202020204" pitchFamily="34" charset="0"/>
            </a:endParaRPr>
          </a:p>
        </p:txBody>
      </p:sp>
    </p:spTree>
    <p:extLst>
      <p:ext uri="{BB962C8B-B14F-4D97-AF65-F5344CB8AC3E}">
        <p14:creationId xmlns:p14="http://schemas.microsoft.com/office/powerpoint/2010/main" val="11018319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3"/>
          <p:cNvSpPr>
            <a:spLocks noChangeArrowheads="1"/>
          </p:cNvSpPr>
          <p:nvPr/>
        </p:nvSpPr>
        <p:spPr bwMode="auto">
          <a:xfrm>
            <a:off x="1524000" y="76200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sz="2800" i="0" u="none">
                <a:latin typeface="Arial" panose="020B0604020202020204" pitchFamily="34" charset="0"/>
              </a:rPr>
              <a:t>What is a</a:t>
            </a:r>
            <a:r>
              <a:rPr lang="en-US" sz="2800" b="1" i="0" u="none">
                <a:latin typeface="Arial" panose="020B0604020202020204" pitchFamily="34" charset="0"/>
              </a:rPr>
              <a:t> </a:t>
            </a:r>
            <a:r>
              <a:rPr lang="en-US" sz="2800" b="1" u="none">
                <a:latin typeface="Arial" panose="020B0604020202020204" pitchFamily="34" charset="0"/>
              </a:rPr>
              <a:t>Normative Claim</a:t>
            </a:r>
            <a:r>
              <a:rPr lang="en-US" sz="2800" b="1" i="0" u="none">
                <a:latin typeface="Arial" panose="020B0604020202020204" pitchFamily="34" charset="0"/>
              </a:rPr>
              <a:t>? </a:t>
            </a:r>
          </a:p>
        </p:txBody>
      </p:sp>
      <p:sp>
        <p:nvSpPr>
          <p:cNvPr id="41988" name="Rectangle 4"/>
          <p:cNvSpPr>
            <a:spLocks noChangeArrowheads="1"/>
          </p:cNvSpPr>
          <p:nvPr/>
        </p:nvSpPr>
        <p:spPr bwMode="auto">
          <a:xfrm>
            <a:off x="1371600" y="1143000"/>
            <a:ext cx="5410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buFontTx/>
              <a:buChar char="•"/>
            </a:pPr>
            <a:endParaRPr lang="en-US" sz="2000" b="1" u="none">
              <a:latin typeface="Arial" panose="020B0604020202020204" pitchFamily="34" charset="0"/>
            </a:endParaRPr>
          </a:p>
          <a:p>
            <a:pPr>
              <a:buFontTx/>
              <a:buChar char="•"/>
            </a:pPr>
            <a:r>
              <a:rPr lang="en-US" sz="2000" u="none">
                <a:latin typeface="Arial" panose="020B0604020202020204" pitchFamily="34" charset="0"/>
              </a:rPr>
              <a:t>Value statements can also be </a:t>
            </a:r>
            <a:r>
              <a:rPr lang="en-US" sz="2000" b="1" u="none">
                <a:latin typeface="Arial" panose="020B0604020202020204" pitchFamily="34" charset="0"/>
              </a:rPr>
              <a:t>claims </a:t>
            </a:r>
            <a:r>
              <a:rPr lang="en-US" sz="2000" u="none">
                <a:latin typeface="Arial" panose="020B0604020202020204" pitchFamily="34" charset="0"/>
              </a:rPr>
              <a:t>though</a:t>
            </a:r>
            <a:r>
              <a:rPr lang="en-US" sz="2000" b="1" u="none">
                <a:latin typeface="Arial" panose="020B0604020202020204" pitchFamily="34" charset="0"/>
              </a:rPr>
              <a:t>.  </a:t>
            </a:r>
            <a:r>
              <a:rPr lang="en-US" sz="2000" u="none">
                <a:latin typeface="Arial" panose="020B0604020202020204" pitchFamily="34" charset="0"/>
              </a:rPr>
              <a:t>In such claims, a </a:t>
            </a:r>
            <a:r>
              <a:rPr lang="en-US" sz="2000">
                <a:latin typeface="Arial" panose="020B0604020202020204" pitchFamily="34" charset="0"/>
              </a:rPr>
              <a:t>fact</a:t>
            </a:r>
            <a:r>
              <a:rPr lang="en-US" sz="2000" u="none">
                <a:latin typeface="Arial" panose="020B0604020202020204" pitchFamily="34" charset="0"/>
              </a:rPr>
              <a:t> is not asserted in the same sense that it was in factual claims. </a:t>
            </a:r>
          </a:p>
          <a:p>
            <a:pPr>
              <a:buFontTx/>
              <a:buChar char="•"/>
            </a:pPr>
            <a:endParaRPr lang="en-US" sz="2000" u="none">
              <a:latin typeface="Arial" panose="020B0604020202020204" pitchFamily="34" charset="0"/>
            </a:endParaRPr>
          </a:p>
          <a:p>
            <a:pPr>
              <a:buFontTx/>
              <a:buChar char="•"/>
            </a:pPr>
            <a:r>
              <a:rPr lang="en-US" sz="2000" u="none">
                <a:latin typeface="Arial" panose="020B0604020202020204" pitchFamily="34" charset="0"/>
              </a:rPr>
              <a:t>For example, the claim “You </a:t>
            </a:r>
            <a:r>
              <a:rPr lang="en-US" sz="2000">
                <a:latin typeface="Arial" panose="020B0604020202020204" pitchFamily="34" charset="0"/>
              </a:rPr>
              <a:t>should</a:t>
            </a:r>
            <a:r>
              <a:rPr lang="en-US" sz="2000" u="none">
                <a:latin typeface="Arial" panose="020B0604020202020204" pitchFamily="34" charset="0"/>
              </a:rPr>
              <a:t> come to class” is not true or false (at least in the same way that the claim “P1100 class is held in Room 218” is).</a:t>
            </a:r>
          </a:p>
          <a:p>
            <a:pPr>
              <a:buFontTx/>
              <a:buChar char="•"/>
            </a:pPr>
            <a:endParaRPr lang="en-US" sz="2000" u="none">
              <a:latin typeface="Arial" panose="020B0604020202020204" pitchFamily="34" charset="0"/>
            </a:endParaRPr>
          </a:p>
          <a:p>
            <a:pPr>
              <a:buFontTx/>
              <a:buChar char="•"/>
            </a:pPr>
            <a:r>
              <a:rPr lang="en-US" sz="2000" u="none">
                <a:latin typeface="Arial" panose="020B0604020202020204" pitchFamily="34" charset="0"/>
              </a:rPr>
              <a:t>Thus, some claims are </a:t>
            </a:r>
            <a:r>
              <a:rPr lang="en-US" sz="2000" b="1" u="none">
                <a:latin typeface="Arial" panose="020B0604020202020204" pitchFamily="34" charset="0"/>
              </a:rPr>
              <a:t>“normative claims” or “prescriptive claims.”  </a:t>
            </a:r>
            <a:r>
              <a:rPr lang="en-US" sz="2000" u="none">
                <a:latin typeface="Arial" panose="020B0604020202020204" pitchFamily="34" charset="0"/>
              </a:rPr>
              <a:t>They express values and how one should act based on values. A value statement is a claim that asserts something is </a:t>
            </a:r>
            <a:r>
              <a:rPr lang="en-US" sz="2000" b="1" u="none">
                <a:latin typeface="Arial" panose="020B0604020202020204" pitchFamily="34" charset="0"/>
              </a:rPr>
              <a:t>good or bad.</a:t>
            </a:r>
            <a:endParaRPr lang="en-US" sz="2000" u="none">
              <a:latin typeface="Arial" panose="020B0604020202020204" pitchFamily="34" charset="0"/>
            </a:endParaRPr>
          </a:p>
        </p:txBody>
      </p:sp>
    </p:spTree>
    <p:extLst>
      <p:ext uri="{BB962C8B-B14F-4D97-AF65-F5344CB8AC3E}">
        <p14:creationId xmlns:p14="http://schemas.microsoft.com/office/powerpoint/2010/main" val="32984853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3"/>
          <p:cNvSpPr>
            <a:spLocks noChangeArrowheads="1"/>
          </p:cNvSpPr>
          <p:nvPr/>
        </p:nvSpPr>
        <p:spPr bwMode="auto">
          <a:xfrm>
            <a:off x="1524000" y="762000"/>
            <a:ext cx="640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sz="2800" b="1" i="0" u="none">
                <a:latin typeface="Arial" panose="020B0604020202020204" pitchFamily="34" charset="0"/>
              </a:rPr>
              <a:t>Now, Critical Thinking is Absolutely Relevant to Both Sets of Claims </a:t>
            </a:r>
          </a:p>
        </p:txBody>
      </p:sp>
      <p:sp>
        <p:nvSpPr>
          <p:cNvPr id="41988" name="Rectangle 4"/>
          <p:cNvSpPr>
            <a:spLocks noChangeArrowheads="1"/>
          </p:cNvSpPr>
          <p:nvPr/>
        </p:nvSpPr>
        <p:spPr bwMode="auto">
          <a:xfrm>
            <a:off x="1371600" y="2057400"/>
            <a:ext cx="5257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US" i="0" u="none">
                <a:latin typeface="Arial" panose="020B0604020202020204" pitchFamily="34" charset="0"/>
              </a:rPr>
              <a:t>As we shall see in this class, it is necessary that we identify very clearly which kind of a claim we have before we can properly evaluate any argument for it!</a:t>
            </a:r>
          </a:p>
          <a:p>
            <a:pPr>
              <a:buFontTx/>
              <a:buChar char="•"/>
            </a:pPr>
            <a:endParaRPr lang="en-US" i="0" u="none">
              <a:latin typeface="Arial" panose="020B0604020202020204" pitchFamily="34" charset="0"/>
            </a:endParaRPr>
          </a:p>
          <a:p>
            <a:pPr>
              <a:buFontTx/>
              <a:buChar char="•"/>
            </a:pPr>
            <a:r>
              <a:rPr lang="en-US" i="0" u="none">
                <a:latin typeface="Arial" panose="020B0604020202020204" pitchFamily="34" charset="0"/>
              </a:rPr>
              <a:t>Thus, please note we are taking a position against the subjectivist and saying that even </a:t>
            </a:r>
            <a:r>
              <a:rPr lang="en-US" b="1" u="none">
                <a:latin typeface="Arial" panose="020B0604020202020204" pitchFamily="34" charset="0"/>
              </a:rPr>
              <a:t>moral judgments</a:t>
            </a:r>
            <a:r>
              <a:rPr lang="en-US" i="0" u="none">
                <a:latin typeface="Arial" panose="020B0604020202020204" pitchFamily="34" charset="0"/>
              </a:rPr>
              <a:t> can be analyzed by the principles of critical thinking. </a:t>
            </a:r>
          </a:p>
        </p:txBody>
      </p:sp>
    </p:spTree>
    <p:extLst>
      <p:ext uri="{BB962C8B-B14F-4D97-AF65-F5344CB8AC3E}">
        <p14:creationId xmlns:p14="http://schemas.microsoft.com/office/powerpoint/2010/main" val="30190565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1752600" y="685800"/>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r>
              <a:rPr lang="en-US" sz="2800" b="1" i="0" u="none">
                <a:latin typeface="Arial" panose="020B0604020202020204" pitchFamily="34" charset="0"/>
              </a:rPr>
              <a:t>Two Kinds of G</a:t>
            </a:r>
            <a:r>
              <a:rPr lang="en-US" sz="2800" b="1" u="none">
                <a:latin typeface="Arial" panose="020B0604020202020204" pitchFamily="34" charset="0"/>
              </a:rPr>
              <a:t>ood A</a:t>
            </a:r>
            <a:r>
              <a:rPr lang="en-US" sz="2800" b="1" i="0" u="none">
                <a:latin typeface="Arial" panose="020B0604020202020204" pitchFamily="34" charset="0"/>
              </a:rPr>
              <a:t>rguments</a:t>
            </a:r>
          </a:p>
        </p:txBody>
      </p:sp>
      <p:sp>
        <p:nvSpPr>
          <p:cNvPr id="221187" name="Rectangle 3"/>
          <p:cNvSpPr>
            <a:spLocks noChangeArrowheads="1"/>
          </p:cNvSpPr>
          <p:nvPr/>
        </p:nvSpPr>
        <p:spPr bwMode="auto">
          <a:xfrm>
            <a:off x="1143000" y="1447800"/>
            <a:ext cx="5486400"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US" sz="1800" i="0" u="none" dirty="0">
                <a:latin typeface="Arial" panose="020B0604020202020204" pitchFamily="34" charset="0"/>
              </a:rPr>
              <a:t>1)   A good </a:t>
            </a:r>
            <a:r>
              <a:rPr lang="en-US" sz="1800" b="1" u="none" dirty="0">
                <a:latin typeface="Arial" panose="020B0604020202020204" pitchFamily="34" charset="0"/>
              </a:rPr>
              <a:t>deductive argument</a:t>
            </a:r>
            <a:r>
              <a:rPr lang="en-US" sz="1800" i="0" u="none" dirty="0">
                <a:latin typeface="Arial" panose="020B0604020202020204" pitchFamily="34" charset="0"/>
              </a:rPr>
              <a:t> is one in which if the premises are true, then the conclusion </a:t>
            </a:r>
            <a:r>
              <a:rPr lang="en-US" sz="1800" u="none" dirty="0">
                <a:latin typeface="Arial" panose="020B0604020202020204" pitchFamily="34" charset="0"/>
              </a:rPr>
              <a:t>necessarily </a:t>
            </a:r>
            <a:r>
              <a:rPr lang="en-US" sz="1800" i="0" u="none" dirty="0">
                <a:latin typeface="Arial" panose="020B0604020202020204" pitchFamily="34" charset="0"/>
              </a:rPr>
              <a:t>(I.e. has to be) true.</a:t>
            </a:r>
          </a:p>
          <a:p>
            <a:pPr>
              <a:buFontTx/>
              <a:buChar char="•"/>
            </a:pPr>
            <a:endParaRPr lang="en-US" sz="1800" i="0" u="none" dirty="0">
              <a:latin typeface="Arial" panose="020B0604020202020204" pitchFamily="34" charset="0"/>
            </a:endParaRPr>
          </a:p>
          <a:p>
            <a:pPr lvl="1">
              <a:buFontTx/>
              <a:buChar char="•"/>
            </a:pPr>
            <a:r>
              <a:rPr lang="en-US" sz="1800" i="0" u="none" dirty="0">
                <a:latin typeface="Arial" panose="020B0604020202020204" pitchFamily="34" charset="0"/>
              </a:rPr>
              <a:t>Such an argument is called “valid” and “proves” the conclusion. </a:t>
            </a:r>
          </a:p>
          <a:p>
            <a:pPr lvl="1">
              <a:buFontTx/>
              <a:buChar char="•"/>
            </a:pPr>
            <a:endParaRPr lang="en-US" sz="1800" i="0" u="none" dirty="0">
              <a:latin typeface="Arial" panose="020B0604020202020204" pitchFamily="34" charset="0"/>
            </a:endParaRPr>
          </a:p>
          <a:p>
            <a:pPr lvl="1">
              <a:buFontTx/>
              <a:buChar char="•"/>
            </a:pPr>
            <a:r>
              <a:rPr lang="en-US" sz="1600" i="0" u="none" dirty="0">
                <a:latin typeface="Arial" panose="020B0604020202020204" pitchFamily="34" charset="0"/>
              </a:rPr>
              <a:t>For example – </a:t>
            </a:r>
            <a:r>
              <a:rPr lang="en-US" sz="1600" u="none" dirty="0">
                <a:latin typeface="Arial" panose="020B0604020202020204" pitchFamily="34" charset="0"/>
              </a:rPr>
              <a:t>Julie lives in the United States because she lives in Nebraska. </a:t>
            </a:r>
          </a:p>
          <a:p>
            <a:pPr lvl="1">
              <a:buFontTx/>
              <a:buChar char="•"/>
            </a:pPr>
            <a:endParaRPr lang="en-US" sz="1600" u="none" dirty="0">
              <a:latin typeface="Arial" panose="020B0604020202020204" pitchFamily="34" charset="0"/>
            </a:endParaRPr>
          </a:p>
          <a:p>
            <a:pPr lvl="1"/>
            <a:r>
              <a:rPr lang="en-US" sz="1600" u="none" dirty="0">
                <a:latin typeface="Arial" panose="020B0604020202020204" pitchFamily="34" charset="0"/>
              </a:rPr>
              <a:t>	All men are mortal.</a:t>
            </a:r>
          </a:p>
          <a:p>
            <a:pPr lvl="1"/>
            <a:r>
              <a:rPr lang="en-US" sz="1600" u="none" dirty="0">
                <a:latin typeface="Arial" panose="020B0604020202020204" pitchFamily="34" charset="0"/>
              </a:rPr>
              <a:t>	Socrates is a man.</a:t>
            </a:r>
          </a:p>
          <a:p>
            <a:pPr lvl="1"/>
            <a:r>
              <a:rPr lang="en-US" sz="1600" u="none" dirty="0">
                <a:latin typeface="Arial" panose="020B0604020202020204" pitchFamily="34" charset="0"/>
              </a:rPr>
              <a:t>	____</a:t>
            </a:r>
          </a:p>
          <a:p>
            <a:pPr lvl="1"/>
            <a:r>
              <a:rPr lang="en-US" sz="1600" u="none" dirty="0">
                <a:latin typeface="Arial" panose="020B0604020202020204" pitchFamily="34" charset="0"/>
              </a:rPr>
              <a:t>	Socrates is mortal.</a:t>
            </a:r>
          </a:p>
          <a:p>
            <a:pPr lvl="2">
              <a:buFontTx/>
              <a:buChar char="•"/>
            </a:pPr>
            <a:endParaRPr lang="en-US" sz="1600" u="none" dirty="0">
              <a:latin typeface="Arial" panose="020B0604020202020204" pitchFamily="34" charset="0"/>
            </a:endParaRPr>
          </a:p>
          <a:p>
            <a:pPr>
              <a:buFontTx/>
              <a:buChar char="•"/>
            </a:pPr>
            <a:r>
              <a:rPr lang="en-US" sz="1800" i="0" u="none" dirty="0">
                <a:latin typeface="Arial" panose="020B0604020202020204" pitchFamily="34" charset="0"/>
              </a:rPr>
              <a:t>A </a:t>
            </a:r>
            <a:r>
              <a:rPr lang="en-US" sz="1800" u="none" dirty="0">
                <a:latin typeface="Arial" panose="020B0604020202020204" pitchFamily="34" charset="0"/>
              </a:rPr>
              <a:t>sound </a:t>
            </a:r>
            <a:r>
              <a:rPr lang="en-US" sz="1800" i="0" u="none" dirty="0">
                <a:latin typeface="Arial" panose="020B0604020202020204" pitchFamily="34" charset="0"/>
              </a:rPr>
              <a:t>argument is a valid, deductive argument in which the premises are in fact true. </a:t>
            </a:r>
          </a:p>
        </p:txBody>
      </p:sp>
      <p:pic>
        <p:nvPicPr>
          <p:cNvPr id="221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371600"/>
            <a:ext cx="15240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2523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1295400" y="8382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a:r>
              <a:rPr lang="en-US" b="1" i="0" u="none">
                <a:latin typeface="Arial" panose="020B0604020202020204" pitchFamily="34" charset="0"/>
              </a:rPr>
              <a:t>How Do Premises Support Conclusions?</a:t>
            </a:r>
          </a:p>
        </p:txBody>
      </p:sp>
      <p:sp>
        <p:nvSpPr>
          <p:cNvPr id="231427" name="Rectangle 3"/>
          <p:cNvSpPr>
            <a:spLocks noChangeArrowheads="1"/>
          </p:cNvSpPr>
          <p:nvPr/>
        </p:nvSpPr>
        <p:spPr bwMode="auto">
          <a:xfrm>
            <a:off x="1143000" y="1524000"/>
            <a:ext cx="56388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a:defRPr sz="2400">
                <a:solidFill>
                  <a:schemeClr val="tx1"/>
                </a:solidFill>
                <a:latin typeface="Times New Roman" panose="02020603050405020304" pitchFamily="18" charset="0"/>
              </a:defRPr>
            </a:lvl1pPr>
            <a:lvl2pPr marL="6223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r>
              <a:rPr lang="en-US" sz="1800" i="0" u="none">
                <a:latin typeface="Arial" panose="020B0604020202020204" pitchFamily="34" charset="0"/>
              </a:rPr>
              <a:t>	For a </a:t>
            </a:r>
            <a:r>
              <a:rPr lang="en-US" sz="1800" u="none">
                <a:latin typeface="Arial" panose="020B0604020202020204" pitchFamily="34" charset="0"/>
              </a:rPr>
              <a:t>Deductive</a:t>
            </a:r>
            <a:r>
              <a:rPr lang="en-US" sz="1800" i="0" u="none">
                <a:latin typeface="Arial" panose="020B0604020202020204" pitchFamily="34" charset="0"/>
              </a:rPr>
              <a:t> argument, premises prove a conclusion based on the </a:t>
            </a:r>
            <a:r>
              <a:rPr lang="en-US" sz="1800" u="none">
                <a:latin typeface="Arial" panose="020B0604020202020204" pitchFamily="34" charset="0"/>
              </a:rPr>
              <a:t>logical form</a:t>
            </a:r>
            <a:r>
              <a:rPr lang="en-US" sz="1800" i="0" u="none">
                <a:latin typeface="Arial" panose="020B0604020202020204" pitchFamily="34" charset="0"/>
              </a:rPr>
              <a:t> of the statement. </a:t>
            </a:r>
          </a:p>
          <a:p>
            <a:endParaRPr lang="en-US" sz="1800" i="0" u="none">
              <a:latin typeface="Arial" panose="020B0604020202020204" pitchFamily="34" charset="0"/>
            </a:endParaRPr>
          </a:p>
          <a:p>
            <a:pPr lvl="1"/>
            <a:r>
              <a:rPr lang="en-US" sz="1800" i="0" u="none">
                <a:latin typeface="Maiandra GD" panose="020E0502030308020204" pitchFamily="34" charset="0"/>
              </a:rPr>
              <a:t>	Consider the argument:</a:t>
            </a:r>
          </a:p>
          <a:p>
            <a:pPr lvl="1"/>
            <a:r>
              <a:rPr lang="en-US" sz="1800" i="0" u="none">
                <a:latin typeface="Maiandra GD" panose="020E0502030308020204" pitchFamily="34" charset="0"/>
              </a:rPr>
              <a:t> </a:t>
            </a:r>
          </a:p>
          <a:p>
            <a:pPr lvl="1"/>
            <a:r>
              <a:rPr lang="en-US" sz="1800" i="0" u="none">
                <a:latin typeface="Maiandra GD" panose="020E0502030308020204" pitchFamily="34" charset="0"/>
              </a:rPr>
              <a:t>	   (P1) If it’s raining outside, the grass is wet.</a:t>
            </a:r>
            <a:endParaRPr lang="en-US" sz="1800" i="0" u="none">
              <a:latin typeface="Arial" panose="020B0604020202020204" pitchFamily="34" charset="0"/>
            </a:endParaRPr>
          </a:p>
          <a:p>
            <a:pPr lvl="1"/>
            <a:r>
              <a:rPr lang="en-US" sz="1800" i="0" u="none">
                <a:latin typeface="Maiandra GD" panose="020E0502030308020204" pitchFamily="34" charset="0"/>
              </a:rPr>
              <a:t>        (P2) It’s raining outside.</a:t>
            </a:r>
            <a:endParaRPr lang="en-US" sz="1800" i="0" u="none">
              <a:latin typeface="Arial" panose="020B0604020202020204" pitchFamily="34" charset="0"/>
            </a:endParaRPr>
          </a:p>
          <a:p>
            <a:pPr lvl="1"/>
            <a:r>
              <a:rPr lang="en-US" sz="1800" i="0" u="none">
                <a:latin typeface="Maiandra GD" panose="020E0502030308020204" pitchFamily="34" charset="0"/>
              </a:rPr>
              <a:t>            _________________________</a:t>
            </a:r>
            <a:endParaRPr lang="en-US" sz="1800" i="0" u="none">
              <a:latin typeface="Arial" panose="020B0604020202020204" pitchFamily="34" charset="0"/>
            </a:endParaRPr>
          </a:p>
          <a:p>
            <a:pPr lvl="1"/>
            <a:endParaRPr lang="en-US" sz="1800" i="0" u="none">
              <a:latin typeface="Arial" panose="020B0604020202020204" pitchFamily="34" charset="0"/>
            </a:endParaRPr>
          </a:p>
          <a:p>
            <a:pPr lvl="1"/>
            <a:r>
              <a:rPr lang="en-US" sz="1800" i="0" u="none">
                <a:latin typeface="Maiandra GD" panose="020E0502030308020204" pitchFamily="34" charset="0"/>
              </a:rPr>
              <a:t>        (Conclusion) The grass is wet.</a:t>
            </a:r>
          </a:p>
          <a:p>
            <a:pPr lvl="1"/>
            <a:endParaRPr lang="en-US" sz="1800" i="0" u="none">
              <a:latin typeface="Maiandra GD" panose="020E0502030308020204" pitchFamily="34" charset="0"/>
            </a:endParaRPr>
          </a:p>
          <a:p>
            <a:pPr lvl="1"/>
            <a:r>
              <a:rPr lang="en-US" sz="1800" i="0" u="none">
                <a:latin typeface="Maiandra GD" panose="020E0502030308020204" pitchFamily="34" charset="0"/>
              </a:rPr>
              <a:t>In this case, the premises support the conclusion fully simply by what the premises say. It would be a </a:t>
            </a:r>
            <a:r>
              <a:rPr lang="en-US" sz="1800" u="none">
                <a:latin typeface="Maiandra GD" panose="020E0502030308020204" pitchFamily="34" charset="0"/>
              </a:rPr>
              <a:t>contradiction</a:t>
            </a:r>
            <a:r>
              <a:rPr lang="en-US" sz="1800" i="0" u="none">
                <a:latin typeface="Maiandra GD" panose="020E0502030308020204" pitchFamily="34" charset="0"/>
              </a:rPr>
              <a:t> to suggest that the conclusion is false but the premises are true. </a:t>
            </a:r>
            <a:r>
              <a:rPr lang="en-US" sz="1800" i="0" u="none">
                <a:latin typeface="Arial" panose="020B0604020202020204" pitchFamily="34" charset="0"/>
              </a:rPr>
              <a:t>	</a:t>
            </a:r>
          </a:p>
        </p:txBody>
      </p:sp>
    </p:spTree>
    <p:extLst>
      <p:ext uri="{BB962C8B-B14F-4D97-AF65-F5344CB8AC3E}">
        <p14:creationId xmlns:p14="http://schemas.microsoft.com/office/powerpoint/2010/main" val="115095991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ChangeArrowheads="1"/>
          </p:cNvSpPr>
          <p:nvPr/>
        </p:nvSpPr>
        <p:spPr bwMode="auto">
          <a:xfrm>
            <a:off x="1295400" y="990600"/>
            <a:ext cx="4953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u="none" dirty="0">
                <a:latin typeface="Times New Roman" panose="02020603050405020304" pitchFamily="18" charset="0"/>
                <a:cs typeface="Times New Roman" panose="02020603050405020304" pitchFamily="18" charset="0"/>
              </a:rPr>
              <a:t>Writing Assignment</a:t>
            </a:r>
          </a:p>
          <a:p>
            <a:r>
              <a:rPr lang="en-US" altLang="en-US" sz="2000" b="1" u="none" dirty="0">
                <a:latin typeface="Times New Roman" panose="02020603050405020304" pitchFamily="18" charset="0"/>
                <a:cs typeface="Times New Roman" panose="02020603050405020304" pitchFamily="18" charset="0"/>
              </a:rPr>
              <a:t>Worth 10 points in Participation Category.</a:t>
            </a:r>
          </a:p>
          <a:p>
            <a:pPr eaLnBrk="0" hangingPunct="0"/>
            <a:r>
              <a:rPr lang="en-US" altLang="en-US" sz="2400" i="0" u="none" dirty="0">
                <a:latin typeface="Times New Roman" panose="02020603050405020304" pitchFamily="18" charset="0"/>
                <a:cs typeface="Times New Roman" panose="02020603050405020304" pitchFamily="18" charset="0"/>
              </a:rPr>
              <a:t> </a:t>
            </a:r>
          </a:p>
          <a:p>
            <a:pPr eaLnBrk="0" hangingPunct="0"/>
            <a:r>
              <a:rPr lang="en-US" altLang="en-US" sz="2000" i="0" u="none" dirty="0">
                <a:latin typeface="Times New Roman" panose="02020603050405020304" pitchFamily="18" charset="0"/>
                <a:cs typeface="Times New Roman" panose="02020603050405020304" pitchFamily="18" charset="0"/>
              </a:rPr>
              <a:t>Review your answer to the question from the </a:t>
            </a:r>
            <a:r>
              <a:rPr lang="en-US" altLang="en-US" sz="2000" i="0" dirty="0" smtClean="0">
                <a:latin typeface="Times New Roman" panose="02020603050405020304" pitchFamily="18" charset="0"/>
                <a:cs typeface="Times New Roman" panose="02020603050405020304" pitchFamily="18" charset="0"/>
              </a:rPr>
              <a:t>previous </a:t>
            </a:r>
            <a:r>
              <a:rPr lang="en-US" altLang="en-US" sz="2000" i="0" dirty="0">
                <a:latin typeface="Times New Roman" panose="02020603050405020304" pitchFamily="18" charset="0"/>
                <a:cs typeface="Times New Roman" panose="02020603050405020304" pitchFamily="18" charset="0"/>
              </a:rPr>
              <a:t>week of class.</a:t>
            </a:r>
            <a:r>
              <a:rPr lang="en-US" altLang="en-US" sz="2000" i="0" u="none" dirty="0">
                <a:latin typeface="Times New Roman" panose="02020603050405020304" pitchFamily="18" charset="0"/>
                <a:cs typeface="Times New Roman" panose="02020603050405020304" pitchFamily="18" charset="0"/>
              </a:rPr>
              <a:t>  Evaluate your </a:t>
            </a:r>
            <a:r>
              <a:rPr lang="en-US" altLang="en-US" sz="2000" b="1" dirty="0">
                <a:latin typeface="Times New Roman" panose="02020603050405020304" pitchFamily="18" charset="0"/>
                <a:cs typeface="Times New Roman" panose="02020603050405020304" pitchFamily="18" charset="0"/>
              </a:rPr>
              <a:t>argument </a:t>
            </a:r>
            <a:r>
              <a:rPr lang="en-US" altLang="en-US" sz="2000" b="1" u="none" dirty="0">
                <a:latin typeface="Times New Roman" panose="02020603050405020304" pitchFamily="18" charset="0"/>
                <a:cs typeface="Times New Roman" panose="02020603050405020304" pitchFamily="18" charset="0"/>
              </a:rPr>
              <a:t> (</a:t>
            </a:r>
            <a:r>
              <a:rPr lang="en-US" altLang="en-US" sz="2000" u="none" dirty="0">
                <a:latin typeface="Times New Roman" panose="02020603050405020304" pitchFamily="18" charset="0"/>
                <a:cs typeface="Times New Roman" panose="02020603050405020304" pitchFamily="18" charset="0"/>
              </a:rPr>
              <a:t>and </a:t>
            </a:r>
            <a:r>
              <a:rPr lang="en-US" altLang="en-US" sz="2000" u="none" dirty="0" smtClean="0">
                <a:latin typeface="Times New Roman" panose="02020603050405020304" pitchFamily="18" charset="0"/>
                <a:cs typeface="Times New Roman" panose="02020603050405020304" pitchFamily="18" charset="0"/>
              </a:rPr>
              <a:t>improve </a:t>
            </a:r>
            <a:r>
              <a:rPr lang="en-US" altLang="en-US" sz="2000" u="none" dirty="0">
                <a:latin typeface="Times New Roman" panose="02020603050405020304" pitchFamily="18" charset="0"/>
                <a:cs typeface="Times New Roman" panose="02020603050405020304" pitchFamily="18" charset="0"/>
              </a:rPr>
              <a:t>it) based on the principles of logic that we have discussed.</a:t>
            </a:r>
            <a:r>
              <a:rPr lang="en-US" altLang="en-US" sz="2000" b="1" u="none" dirty="0">
                <a:latin typeface="Times New Roman" panose="02020603050405020304" pitchFamily="18" charset="0"/>
                <a:cs typeface="Times New Roman" panose="02020603050405020304" pitchFamily="18" charset="0"/>
              </a:rPr>
              <a:t>  </a:t>
            </a:r>
            <a:r>
              <a:rPr lang="en-US" altLang="en-US" sz="2000" i="0" u="none" dirty="0">
                <a:latin typeface="Times New Roman" panose="02020603050405020304" pitchFamily="18" charset="0"/>
                <a:cs typeface="Times New Roman" panose="02020603050405020304" pitchFamily="18" charset="0"/>
              </a:rPr>
              <a:t>Can you now propose a better argument?  Be sure you state specifically what is your claim/conclusion? Does the question you asked still need to be </a:t>
            </a:r>
            <a:r>
              <a:rPr lang="en-US" altLang="en-US" sz="2000" u="none" dirty="0">
                <a:latin typeface="Times New Roman" panose="02020603050405020304" pitchFamily="18" charset="0"/>
                <a:cs typeface="Times New Roman" panose="02020603050405020304" pitchFamily="18" charset="0"/>
              </a:rPr>
              <a:t>clarified</a:t>
            </a:r>
            <a:r>
              <a:rPr lang="en-US" altLang="en-US" sz="2000" i="0" u="none" dirty="0">
                <a:latin typeface="Times New Roman" panose="02020603050405020304" pitchFamily="18" charset="0"/>
                <a:cs typeface="Times New Roman" panose="02020603050405020304" pitchFamily="18" charset="0"/>
              </a:rPr>
              <a:t>? What are your premises or “reasons to believe”? Is your argument deductive or inductive? If deductive, is it </a:t>
            </a:r>
            <a:r>
              <a:rPr lang="en-US" altLang="en-US" sz="2000" i="0" u="none" dirty="0" smtClean="0">
                <a:latin typeface="Times New Roman" panose="02020603050405020304" pitchFamily="18" charset="0"/>
                <a:cs typeface="Times New Roman" panose="02020603050405020304" pitchFamily="18" charset="0"/>
              </a:rPr>
              <a:t>valid and sound? </a:t>
            </a:r>
            <a:r>
              <a:rPr lang="en-US" altLang="en-US" sz="2000" i="0" u="none" dirty="0">
                <a:latin typeface="Times New Roman" panose="02020603050405020304" pitchFamily="18" charset="0"/>
                <a:cs typeface="Times New Roman" panose="02020603050405020304" pitchFamily="18" charset="0"/>
              </a:rPr>
              <a:t>If inductive, is it strong?  </a:t>
            </a:r>
          </a:p>
        </p:txBody>
      </p:sp>
      <p:pic>
        <p:nvPicPr>
          <p:cNvPr id="3573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08772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1143000" y="914400"/>
            <a:ext cx="54102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a:defRPr sz="2400">
                <a:solidFill>
                  <a:schemeClr val="tx1"/>
                </a:solidFill>
                <a:latin typeface="Times New Roman" panose="02020603050405020304" pitchFamily="18" charset="0"/>
              </a:defRPr>
            </a:lvl1pPr>
            <a:lvl2pPr marL="6223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r>
              <a:rPr lang="en-US" sz="2000" i="0" u="none">
                <a:latin typeface="Arial" panose="020B0604020202020204" pitchFamily="34" charset="0"/>
              </a:rPr>
              <a:t>So what kind of an argument is this?</a:t>
            </a:r>
          </a:p>
          <a:p>
            <a:endParaRPr lang="en-US" sz="2000" i="0" u="none">
              <a:latin typeface="Arial" panose="020B0604020202020204" pitchFamily="34" charset="0"/>
            </a:endParaRPr>
          </a:p>
          <a:p>
            <a:r>
              <a:rPr lang="en-US" sz="2000" i="0" u="none">
                <a:latin typeface="Arial" panose="020B0604020202020204" pitchFamily="34" charset="0"/>
              </a:rPr>
              <a:t>	</a:t>
            </a:r>
            <a:r>
              <a:rPr lang="en-US" sz="2000" u="none">
                <a:latin typeface="Arial" panose="020B0604020202020204" pitchFamily="34" charset="0"/>
              </a:rPr>
              <a:t>A good God would not permit evil to exist.</a:t>
            </a:r>
          </a:p>
          <a:p>
            <a:r>
              <a:rPr lang="en-US" sz="2000" u="none">
                <a:latin typeface="Arial" panose="020B0604020202020204" pitchFamily="34" charset="0"/>
              </a:rPr>
              <a:t>	There is evil in the world.</a:t>
            </a:r>
          </a:p>
          <a:p>
            <a:r>
              <a:rPr lang="en-US" sz="2000" u="none">
                <a:latin typeface="Arial" panose="020B0604020202020204" pitchFamily="34" charset="0"/>
              </a:rPr>
              <a:t>	____</a:t>
            </a:r>
          </a:p>
          <a:p>
            <a:endParaRPr lang="en-US" sz="2000" u="none">
              <a:latin typeface="Arial" panose="020B0604020202020204" pitchFamily="34" charset="0"/>
            </a:endParaRPr>
          </a:p>
          <a:p>
            <a:r>
              <a:rPr lang="en-US" sz="2000" u="none">
                <a:latin typeface="Arial" panose="020B0604020202020204" pitchFamily="34" charset="0"/>
              </a:rPr>
              <a:t>	Thus, a good God does not exist. </a:t>
            </a:r>
          </a:p>
          <a:p>
            <a:endParaRPr lang="en-US" sz="2000" u="none">
              <a:latin typeface="Arial" panose="020B0604020202020204" pitchFamily="34" charset="0"/>
            </a:endParaRPr>
          </a:p>
          <a:p>
            <a:pPr lvl="3"/>
            <a:r>
              <a:rPr lang="en-US" sz="1200" u="none">
                <a:latin typeface="Arial" panose="020B0604020202020204" pitchFamily="34" charset="0"/>
              </a:rPr>
              <a:t>Say G = A good God exists, E= There is no evil in the world. </a:t>
            </a:r>
          </a:p>
          <a:p>
            <a:pPr lvl="3"/>
            <a:endParaRPr lang="en-US" sz="2000" u="none">
              <a:latin typeface="Arial" panose="020B0604020202020204" pitchFamily="34" charset="0"/>
            </a:endParaRPr>
          </a:p>
          <a:p>
            <a:pPr lvl="3"/>
            <a:r>
              <a:rPr lang="en-US" sz="1600" i="0" u="none">
                <a:latin typeface="Arial" panose="020B0604020202020204" pitchFamily="34" charset="0"/>
              </a:rPr>
              <a:t>Is this argument of the form: </a:t>
            </a:r>
          </a:p>
          <a:p>
            <a:pPr lvl="3"/>
            <a:endParaRPr lang="en-US" sz="1600" i="0" u="none">
              <a:latin typeface="Arial" panose="020B0604020202020204" pitchFamily="34" charset="0"/>
            </a:endParaRPr>
          </a:p>
          <a:p>
            <a:pPr lvl="3"/>
            <a:r>
              <a:rPr lang="en-US" sz="1600" i="0" u="none">
                <a:latin typeface="Arial" panose="020B0604020202020204" pitchFamily="34" charset="0"/>
              </a:rPr>
              <a:t>	If G </a:t>
            </a:r>
            <a:r>
              <a:rPr lang="en-US" sz="1600" i="0" u="none">
                <a:latin typeface="Arial" panose="020B0604020202020204" pitchFamily="34" charset="0"/>
                <a:sym typeface="Wingdings" panose="05000000000000000000" pitchFamily="2" charset="2"/>
              </a:rPr>
              <a:t> E</a:t>
            </a:r>
          </a:p>
          <a:p>
            <a:pPr lvl="3"/>
            <a:r>
              <a:rPr lang="en-US" sz="1600" i="0" u="none">
                <a:latin typeface="Arial" panose="020B0604020202020204" pitchFamily="34" charset="0"/>
                <a:sym typeface="Wingdings" panose="05000000000000000000" pitchFamily="2" charset="2"/>
              </a:rPr>
              <a:t>	~ E</a:t>
            </a:r>
          </a:p>
          <a:p>
            <a:pPr lvl="3"/>
            <a:r>
              <a:rPr lang="en-US" sz="1600" i="0" u="none">
                <a:latin typeface="Arial" panose="020B0604020202020204" pitchFamily="34" charset="0"/>
                <a:sym typeface="Wingdings" panose="05000000000000000000" pitchFamily="2" charset="2"/>
              </a:rPr>
              <a:t>	_____</a:t>
            </a:r>
          </a:p>
          <a:p>
            <a:pPr lvl="3"/>
            <a:r>
              <a:rPr lang="en-US" sz="1600" i="0" u="none">
                <a:latin typeface="Arial" panose="020B0604020202020204" pitchFamily="34" charset="0"/>
                <a:sym typeface="Wingdings" panose="05000000000000000000" pitchFamily="2" charset="2"/>
              </a:rPr>
              <a:t>	~G</a:t>
            </a:r>
          </a:p>
          <a:p>
            <a:pPr lvl="3"/>
            <a:endParaRPr lang="en-US" sz="1600" i="0" u="none">
              <a:latin typeface="Arial" panose="020B0604020202020204" pitchFamily="34" charset="0"/>
              <a:sym typeface="Wingdings" panose="05000000000000000000" pitchFamily="2" charset="2"/>
            </a:endParaRPr>
          </a:p>
          <a:p>
            <a:pPr lvl="3"/>
            <a:r>
              <a:rPr lang="en-US" sz="1600" i="0" u="none">
                <a:latin typeface="Arial" panose="020B0604020202020204" pitchFamily="34" charset="0"/>
                <a:sym typeface="Wingdings" panose="05000000000000000000" pitchFamily="2" charset="2"/>
              </a:rPr>
              <a:t>If so, it is a valid deductive argument.</a:t>
            </a:r>
          </a:p>
        </p:txBody>
      </p:sp>
    </p:spTree>
    <p:extLst>
      <p:ext uri="{BB962C8B-B14F-4D97-AF65-F5344CB8AC3E}">
        <p14:creationId xmlns:p14="http://schemas.microsoft.com/office/powerpoint/2010/main" val="98833149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295400" y="685800"/>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eaLnBrk="0" hangingPunct="0">
              <a:defRPr sz="3200" i="1" u="sng">
                <a:solidFill>
                  <a:schemeClr val="tx1"/>
                </a:solidFill>
                <a:latin typeface="Arial" panose="020B0604020202020204" pitchFamily="34" charset="0"/>
              </a:defRPr>
            </a:lvl1pPr>
            <a:lvl2pPr eaLnBrk="0" hangingPunct="0">
              <a:defRPr sz="3200" i="1" u="sng">
                <a:solidFill>
                  <a:schemeClr val="tx1"/>
                </a:solidFill>
                <a:latin typeface="Arial" panose="020B0604020202020204" pitchFamily="34" charset="0"/>
              </a:defRPr>
            </a:lvl2pPr>
            <a:lvl3pPr eaLnBrk="0" hangingPunct="0">
              <a:defRPr sz="3200" i="1" u="sng">
                <a:solidFill>
                  <a:schemeClr val="tx1"/>
                </a:solidFill>
                <a:latin typeface="Arial" panose="020B0604020202020204" pitchFamily="34" charset="0"/>
              </a:defRPr>
            </a:lvl3pPr>
            <a:lvl4pPr eaLnBrk="0" hangingPunct="0">
              <a:defRPr sz="3200" i="1" u="sng">
                <a:solidFill>
                  <a:schemeClr val="tx1"/>
                </a:solidFill>
                <a:latin typeface="Arial" panose="020B0604020202020204" pitchFamily="34" charset="0"/>
              </a:defRPr>
            </a:lvl4pPr>
            <a:lvl5pPr eaLnBrk="0" hangingPunct="0">
              <a:defRPr sz="3200" i="1" u="sng">
                <a:solidFill>
                  <a:schemeClr val="tx1"/>
                </a:solidFill>
                <a:latin typeface="Arial" panose="020B0604020202020204" pitchFamily="34" charset="0"/>
              </a:defRPr>
            </a:lvl5pPr>
            <a:lvl6pPr eaLnBrk="0" fontAlgn="base" hangingPunct="0">
              <a:spcBef>
                <a:spcPct val="0"/>
              </a:spcBef>
              <a:spcAft>
                <a:spcPct val="0"/>
              </a:spcAft>
              <a:defRPr sz="3200" i="1" u="sng">
                <a:solidFill>
                  <a:schemeClr val="tx1"/>
                </a:solidFill>
                <a:latin typeface="Arial" panose="020B0604020202020204" pitchFamily="34" charset="0"/>
              </a:defRPr>
            </a:lvl6pPr>
            <a:lvl7pPr eaLnBrk="0" fontAlgn="base" hangingPunct="0">
              <a:spcBef>
                <a:spcPct val="0"/>
              </a:spcBef>
              <a:spcAft>
                <a:spcPct val="0"/>
              </a:spcAft>
              <a:defRPr sz="3200" i="1" u="sng">
                <a:solidFill>
                  <a:schemeClr val="tx1"/>
                </a:solidFill>
                <a:latin typeface="Arial" panose="020B0604020202020204" pitchFamily="34" charset="0"/>
              </a:defRPr>
            </a:lvl7pPr>
            <a:lvl8pPr eaLnBrk="0" fontAlgn="base" hangingPunct="0">
              <a:spcBef>
                <a:spcPct val="0"/>
              </a:spcBef>
              <a:spcAft>
                <a:spcPct val="0"/>
              </a:spcAft>
              <a:defRPr sz="3200" i="1" u="sng">
                <a:solidFill>
                  <a:schemeClr val="tx1"/>
                </a:solidFill>
                <a:latin typeface="Arial" panose="020B0604020202020204" pitchFamily="34" charset="0"/>
              </a:defRPr>
            </a:lvl8pPr>
            <a:lvl9pPr eaLnBrk="0" fontAlgn="base" hangingPunct="0">
              <a:spcBef>
                <a:spcPct val="0"/>
              </a:spcBef>
              <a:spcAft>
                <a:spcPct val="0"/>
              </a:spcAft>
              <a:defRPr sz="3200" i="1" u="sng">
                <a:solidFill>
                  <a:schemeClr val="tx1"/>
                </a:solidFill>
                <a:latin typeface="Arial" panose="020B0604020202020204" pitchFamily="34" charset="0"/>
              </a:defRPr>
            </a:lvl9pPr>
          </a:lstStyle>
          <a:p>
            <a:pPr eaLnBrk="1" hangingPunct="1"/>
            <a:r>
              <a:rPr lang="en-US" sz="2800" b="1" i="0" u="none"/>
              <a:t>Two Kinds of G</a:t>
            </a:r>
            <a:r>
              <a:rPr lang="en-US" sz="2800" b="1" u="none"/>
              <a:t>ood A</a:t>
            </a:r>
            <a:r>
              <a:rPr lang="en-US" sz="2800" b="1" i="0" u="none"/>
              <a:t>rguments</a:t>
            </a:r>
          </a:p>
        </p:txBody>
      </p:sp>
      <p:sp>
        <p:nvSpPr>
          <p:cNvPr id="63491" name="Rectangle 3"/>
          <p:cNvSpPr>
            <a:spLocks noChangeArrowheads="1"/>
          </p:cNvSpPr>
          <p:nvPr/>
        </p:nvSpPr>
        <p:spPr bwMode="auto">
          <a:xfrm>
            <a:off x="1447800" y="1066800"/>
            <a:ext cx="48006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3200" i="1" u="sng">
                <a:solidFill>
                  <a:schemeClr val="tx1"/>
                </a:solidFill>
                <a:latin typeface="Arial" panose="020B0604020202020204" pitchFamily="34" charset="0"/>
              </a:defRPr>
            </a:lvl1pPr>
            <a:lvl2pPr marL="914400" indent="-457200" eaLnBrk="0" hangingPunct="0">
              <a:defRPr sz="3200" i="1" u="sng">
                <a:solidFill>
                  <a:schemeClr val="tx1"/>
                </a:solidFill>
                <a:latin typeface="Arial" panose="020B0604020202020204" pitchFamily="34" charset="0"/>
              </a:defRPr>
            </a:lvl2pPr>
            <a:lvl3pPr marL="1371600" indent="-457200" eaLnBrk="0" hangingPunct="0">
              <a:defRPr sz="3200" i="1" u="sng">
                <a:solidFill>
                  <a:schemeClr val="tx1"/>
                </a:solidFill>
                <a:latin typeface="Arial" panose="020B0604020202020204" pitchFamily="34" charset="0"/>
              </a:defRPr>
            </a:lvl3pPr>
            <a:lvl4pPr marL="1828800" indent="-457200" eaLnBrk="0" hangingPunct="0">
              <a:defRPr sz="3200" i="1" u="sng">
                <a:solidFill>
                  <a:schemeClr val="tx1"/>
                </a:solidFill>
                <a:latin typeface="Arial" panose="020B0604020202020204" pitchFamily="34" charset="0"/>
              </a:defRPr>
            </a:lvl4pPr>
            <a:lvl5pPr marL="2286000" indent="-457200" eaLnBrk="0" hangingPunct="0">
              <a:defRPr sz="3200" i="1" u="sng">
                <a:solidFill>
                  <a:schemeClr val="tx1"/>
                </a:solidFill>
                <a:latin typeface="Arial" panose="020B0604020202020204" pitchFamily="34" charset="0"/>
              </a:defRPr>
            </a:lvl5pPr>
            <a:lvl6pPr marL="2743200" indent="-457200" eaLnBrk="0" fontAlgn="base" hangingPunct="0">
              <a:spcBef>
                <a:spcPct val="0"/>
              </a:spcBef>
              <a:spcAft>
                <a:spcPct val="0"/>
              </a:spcAft>
              <a:defRPr sz="3200" i="1" u="sng">
                <a:solidFill>
                  <a:schemeClr val="tx1"/>
                </a:solidFill>
                <a:latin typeface="Arial" panose="020B0604020202020204" pitchFamily="34" charset="0"/>
              </a:defRPr>
            </a:lvl6pPr>
            <a:lvl7pPr marL="3200400" indent="-457200" eaLnBrk="0" fontAlgn="base" hangingPunct="0">
              <a:spcBef>
                <a:spcPct val="0"/>
              </a:spcBef>
              <a:spcAft>
                <a:spcPct val="0"/>
              </a:spcAft>
              <a:defRPr sz="3200" i="1" u="sng">
                <a:solidFill>
                  <a:schemeClr val="tx1"/>
                </a:solidFill>
                <a:latin typeface="Arial" panose="020B0604020202020204" pitchFamily="34" charset="0"/>
              </a:defRPr>
            </a:lvl7pPr>
            <a:lvl8pPr marL="3657600" indent="-457200" eaLnBrk="0" fontAlgn="base" hangingPunct="0">
              <a:spcBef>
                <a:spcPct val="0"/>
              </a:spcBef>
              <a:spcAft>
                <a:spcPct val="0"/>
              </a:spcAft>
              <a:defRPr sz="3200" i="1" u="sng">
                <a:solidFill>
                  <a:schemeClr val="tx1"/>
                </a:solidFill>
                <a:latin typeface="Arial" panose="020B0604020202020204" pitchFamily="34" charset="0"/>
              </a:defRPr>
            </a:lvl8pPr>
            <a:lvl9pPr marL="4114800" indent="-457200" eaLnBrk="0" fontAlgn="base" hangingPunct="0">
              <a:spcBef>
                <a:spcPct val="0"/>
              </a:spcBef>
              <a:spcAft>
                <a:spcPct val="0"/>
              </a:spcAft>
              <a:defRPr sz="3200" i="1" u="sng">
                <a:solidFill>
                  <a:schemeClr val="tx1"/>
                </a:solidFill>
                <a:latin typeface="Arial" panose="020B0604020202020204" pitchFamily="34" charset="0"/>
              </a:defRPr>
            </a:lvl9pPr>
          </a:lstStyle>
          <a:p>
            <a:pPr lvl="2" eaLnBrk="1" hangingPunct="1">
              <a:buFontTx/>
              <a:buChar char="•"/>
            </a:pPr>
            <a:endParaRPr lang="en-US" sz="1800" u="none"/>
          </a:p>
          <a:p>
            <a:pPr eaLnBrk="1" hangingPunct="1">
              <a:buFontTx/>
              <a:buChar char="•"/>
            </a:pPr>
            <a:r>
              <a:rPr lang="en-US" sz="1800" i="0" u="none"/>
              <a:t>A good </a:t>
            </a:r>
            <a:r>
              <a:rPr lang="en-US" sz="1800" u="none"/>
              <a:t>inductive argument </a:t>
            </a:r>
            <a:r>
              <a:rPr lang="en-US" sz="1800" i="0" u="none"/>
              <a:t>is one in which if the premises are true, then the conclusion is </a:t>
            </a:r>
            <a:r>
              <a:rPr lang="en-US" sz="1800" u="none"/>
              <a:t>probably true, but not always</a:t>
            </a:r>
            <a:r>
              <a:rPr lang="en-US" sz="1800" i="0" u="none"/>
              <a:t>. The truth of the premises do not guarantee the truth of the conclusion.</a:t>
            </a:r>
          </a:p>
          <a:p>
            <a:pPr eaLnBrk="1" hangingPunct="1">
              <a:buFontTx/>
              <a:buChar char="•"/>
            </a:pPr>
            <a:endParaRPr lang="en-US" sz="1800" i="0" u="none"/>
          </a:p>
          <a:p>
            <a:pPr lvl="1" eaLnBrk="1" hangingPunct="1">
              <a:buFontTx/>
              <a:buChar char="•"/>
            </a:pPr>
            <a:r>
              <a:rPr lang="en-US" sz="1800" i="0" u="none"/>
              <a:t>Such an argument is called “strong” and </a:t>
            </a:r>
            <a:r>
              <a:rPr lang="en-US" sz="1800" u="none"/>
              <a:t>supports </a:t>
            </a:r>
            <a:r>
              <a:rPr lang="en-US" sz="1800" i="0" u="none"/>
              <a:t>the conclusion. </a:t>
            </a:r>
          </a:p>
          <a:p>
            <a:pPr lvl="1" eaLnBrk="1" hangingPunct="1">
              <a:buFontTx/>
              <a:buChar char="•"/>
            </a:pPr>
            <a:endParaRPr lang="en-US" sz="1800" i="0" u="none"/>
          </a:p>
          <a:p>
            <a:pPr lvl="1" eaLnBrk="1" hangingPunct="1">
              <a:buFontTx/>
              <a:buChar char="•"/>
            </a:pPr>
            <a:r>
              <a:rPr lang="en-US" sz="1800" i="0" u="none"/>
              <a:t>For example: </a:t>
            </a:r>
            <a:r>
              <a:rPr lang="en-US" sz="1800" u="none"/>
              <a:t>Dan lives in Nebraska and he loves football, so he is a Nebraska Cornhusker fan.</a:t>
            </a:r>
          </a:p>
          <a:p>
            <a:pPr lvl="1" eaLnBrk="1" hangingPunct="1">
              <a:buFontTx/>
              <a:buChar char="•"/>
            </a:pPr>
            <a:endParaRPr lang="en-US" sz="1800" u="none"/>
          </a:p>
          <a:p>
            <a:pPr eaLnBrk="1" hangingPunct="1"/>
            <a:r>
              <a:rPr lang="en-US" sz="1400" i="0" u="none"/>
              <a:t>If offered to me before class tonight, I would</a:t>
            </a:r>
          </a:p>
          <a:p>
            <a:pPr eaLnBrk="1" hangingPunct="1"/>
            <a:r>
              <a:rPr lang="en-US" sz="1400" i="0" u="none"/>
              <a:t>have made a bet with my wife that each of you would</a:t>
            </a:r>
          </a:p>
          <a:p>
            <a:pPr eaLnBrk="1" hangingPunct="1"/>
            <a:r>
              <a:rPr lang="en-US" sz="1400" i="0" u="none"/>
              <a:t>sit in the same seat in class that you did last week.</a:t>
            </a:r>
          </a:p>
          <a:p>
            <a:pPr eaLnBrk="1" hangingPunct="1"/>
            <a:r>
              <a:rPr lang="en-US" sz="1400" i="0" u="none"/>
              <a:t>If she would have taken the bet, would I</a:t>
            </a:r>
          </a:p>
          <a:p>
            <a:pPr eaLnBrk="1" hangingPunct="1"/>
            <a:r>
              <a:rPr lang="en-US" sz="1400" i="0" u="none"/>
              <a:t>have won more money than I would have lost?</a:t>
            </a:r>
          </a:p>
        </p:txBody>
      </p:sp>
      <p:pic>
        <p:nvPicPr>
          <p:cNvPr id="634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447800"/>
            <a:ext cx="2057400" cy="14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3424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ChangeArrowheads="1"/>
          </p:cNvSpPr>
          <p:nvPr/>
        </p:nvSpPr>
        <p:spPr bwMode="auto">
          <a:xfrm>
            <a:off x="1219200" y="6858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a:r>
              <a:rPr lang="en-US" b="1" i="0" u="none">
                <a:latin typeface="Arial" panose="020B0604020202020204" pitchFamily="34" charset="0"/>
              </a:rPr>
              <a:t>How Do Premises Support Conclusions?</a:t>
            </a:r>
          </a:p>
        </p:txBody>
      </p:sp>
      <p:sp>
        <p:nvSpPr>
          <p:cNvPr id="337923" name="Rectangle 3"/>
          <p:cNvSpPr>
            <a:spLocks noChangeArrowheads="1"/>
          </p:cNvSpPr>
          <p:nvPr/>
        </p:nvSpPr>
        <p:spPr bwMode="auto">
          <a:xfrm>
            <a:off x="914400" y="1371600"/>
            <a:ext cx="58674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a:defRPr sz="2400">
                <a:solidFill>
                  <a:schemeClr val="tx1"/>
                </a:solidFill>
                <a:latin typeface="Times New Roman" panose="02020603050405020304" pitchFamily="18" charset="0"/>
              </a:defRPr>
            </a:lvl1pPr>
            <a:lvl2pPr marL="6223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r>
              <a:rPr lang="en-US" sz="1800" i="0" u="none">
                <a:latin typeface="Arial" panose="020B0604020202020204" pitchFamily="34" charset="0"/>
              </a:rPr>
              <a:t>	For an </a:t>
            </a:r>
            <a:r>
              <a:rPr lang="en-US" sz="1800" u="none">
                <a:latin typeface="Arial" panose="020B0604020202020204" pitchFamily="34" charset="0"/>
              </a:rPr>
              <a:t>Inductive</a:t>
            </a:r>
            <a:r>
              <a:rPr lang="en-US" sz="1800" i="0" u="none">
                <a:latin typeface="Arial" panose="020B0604020202020204" pitchFamily="34" charset="0"/>
              </a:rPr>
              <a:t> argument, premises support (</a:t>
            </a:r>
            <a:r>
              <a:rPr lang="en-US" sz="1800" i="0">
                <a:latin typeface="Arial" panose="020B0604020202020204" pitchFamily="34" charset="0"/>
              </a:rPr>
              <a:t>never prove</a:t>
            </a:r>
            <a:r>
              <a:rPr lang="en-US" sz="1800" i="0" u="none">
                <a:latin typeface="Arial" panose="020B0604020202020204" pitchFamily="34" charset="0"/>
              </a:rPr>
              <a:t>) a conclusion based on how good the premises provide evidence for the conclusion.</a:t>
            </a:r>
          </a:p>
          <a:p>
            <a:endParaRPr lang="en-US" sz="1800" i="0" u="none">
              <a:latin typeface="Arial" panose="020B0604020202020204" pitchFamily="34" charset="0"/>
            </a:endParaRPr>
          </a:p>
          <a:p>
            <a:pPr lvl="1"/>
            <a:r>
              <a:rPr lang="en-US" sz="1800" i="0" u="none">
                <a:latin typeface="Maiandra GD" panose="020E0502030308020204" pitchFamily="34" charset="0"/>
              </a:rPr>
              <a:t>Consider the argument:</a:t>
            </a:r>
          </a:p>
          <a:p>
            <a:pPr lvl="1"/>
            <a:r>
              <a:rPr lang="en-US" sz="1800" i="0" u="none">
                <a:latin typeface="Maiandra GD" panose="020E0502030308020204" pitchFamily="34" charset="0"/>
              </a:rPr>
              <a:t> </a:t>
            </a:r>
          </a:p>
          <a:p>
            <a:pPr lvl="1"/>
            <a:r>
              <a:rPr lang="en-US" sz="1800" i="0" u="none">
                <a:latin typeface="Maiandra GD" panose="020E0502030308020204" pitchFamily="34" charset="0"/>
              </a:rPr>
              <a:t>(P1) If it’s raining outside, the grass near the house gets wet when the wind is not blowing strongly from the North (which doesn’t often occur).</a:t>
            </a:r>
          </a:p>
          <a:p>
            <a:pPr lvl="1"/>
            <a:endParaRPr lang="en-US" sz="1800" i="0" u="none">
              <a:latin typeface="Arial" panose="020B0604020202020204" pitchFamily="34" charset="0"/>
            </a:endParaRPr>
          </a:p>
          <a:p>
            <a:pPr lvl="1"/>
            <a:r>
              <a:rPr lang="en-US" sz="1800" i="0" u="none">
                <a:latin typeface="Arial" panose="020B0604020202020204" pitchFamily="34" charset="0"/>
              </a:rPr>
              <a:t>(P2) </a:t>
            </a:r>
            <a:r>
              <a:rPr lang="en-US" sz="1800" i="0" u="none">
                <a:latin typeface="Maiandra GD" panose="020E0502030308020204" pitchFamily="34" charset="0"/>
              </a:rPr>
              <a:t>It’s raining outside.</a:t>
            </a:r>
            <a:endParaRPr lang="en-US" sz="1800" i="0" u="none">
              <a:latin typeface="Arial" panose="020B0604020202020204" pitchFamily="34" charset="0"/>
            </a:endParaRPr>
          </a:p>
          <a:p>
            <a:pPr lvl="1"/>
            <a:r>
              <a:rPr lang="en-US" sz="1800" i="0" u="none">
                <a:latin typeface="Maiandra GD" panose="020E0502030308020204" pitchFamily="34" charset="0"/>
              </a:rPr>
              <a:t>_________________________</a:t>
            </a:r>
            <a:endParaRPr lang="en-US" sz="1800" i="0" u="none">
              <a:latin typeface="Arial" panose="020B0604020202020204" pitchFamily="34" charset="0"/>
            </a:endParaRPr>
          </a:p>
          <a:p>
            <a:pPr lvl="1"/>
            <a:r>
              <a:rPr lang="en-US" sz="1800" i="0" u="none">
                <a:latin typeface="Maiandra GD" panose="020E0502030308020204" pitchFamily="34" charset="0"/>
              </a:rPr>
              <a:t>The grass near the house is wet.</a:t>
            </a:r>
          </a:p>
          <a:p>
            <a:pPr lvl="1"/>
            <a:endParaRPr lang="en-US" sz="1800" i="0" u="none">
              <a:latin typeface="Maiandra GD" panose="020E0502030308020204" pitchFamily="34" charset="0"/>
            </a:endParaRPr>
          </a:p>
          <a:p>
            <a:pPr lvl="1"/>
            <a:r>
              <a:rPr lang="en-US" sz="1800" i="0" u="none">
                <a:latin typeface="Maiandra GD" panose="020E0502030308020204" pitchFamily="34" charset="0"/>
              </a:rPr>
              <a:t>Note: It would </a:t>
            </a:r>
            <a:r>
              <a:rPr lang="en-US" sz="1800" i="0">
                <a:latin typeface="Maiandra GD" panose="020E0502030308020204" pitchFamily="34" charset="0"/>
              </a:rPr>
              <a:t>not</a:t>
            </a:r>
            <a:r>
              <a:rPr lang="en-US" sz="1800" i="0" u="none">
                <a:latin typeface="Maiandra GD" panose="020E0502030308020204" pitchFamily="34" charset="0"/>
              </a:rPr>
              <a:t> be a </a:t>
            </a:r>
            <a:r>
              <a:rPr lang="en-US" sz="1800" u="none">
                <a:latin typeface="Maiandra GD" panose="020E0502030308020204" pitchFamily="34" charset="0"/>
              </a:rPr>
              <a:t>contradiction</a:t>
            </a:r>
            <a:r>
              <a:rPr lang="en-US" sz="1800" i="0" u="none">
                <a:latin typeface="Maiandra GD" panose="020E0502030308020204" pitchFamily="34" charset="0"/>
              </a:rPr>
              <a:t> to suggest that the conclusion is false but the premises are true. </a:t>
            </a:r>
            <a:r>
              <a:rPr lang="en-US" sz="1800" i="0" u="none">
                <a:latin typeface="Arial" panose="020B0604020202020204" pitchFamily="34" charset="0"/>
              </a:rPr>
              <a:t>	</a:t>
            </a:r>
            <a:endParaRPr lang="en-US" sz="1600" i="0">
              <a:latin typeface="Arial" panose="020B0604020202020204" pitchFamily="34" charset="0"/>
            </a:endParaRPr>
          </a:p>
        </p:txBody>
      </p:sp>
    </p:spTree>
    <p:extLst>
      <p:ext uri="{BB962C8B-B14F-4D97-AF65-F5344CB8AC3E}">
        <p14:creationId xmlns:p14="http://schemas.microsoft.com/office/powerpoint/2010/main" val="20654818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1219200" y="8382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a:r>
              <a:rPr lang="en-US" b="1" i="0" u="none">
                <a:latin typeface="Arial" panose="020B0604020202020204" pitchFamily="34" charset="0"/>
              </a:rPr>
              <a:t>4 Steps to Evaluating an Argument</a:t>
            </a:r>
          </a:p>
        </p:txBody>
      </p:sp>
      <p:sp>
        <p:nvSpPr>
          <p:cNvPr id="276483" name="Rectangle 3"/>
          <p:cNvSpPr>
            <a:spLocks noChangeArrowheads="1"/>
          </p:cNvSpPr>
          <p:nvPr/>
        </p:nvSpPr>
        <p:spPr bwMode="auto">
          <a:xfrm>
            <a:off x="1295400" y="1524000"/>
            <a:ext cx="54102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a:defRPr sz="2400">
                <a:solidFill>
                  <a:schemeClr val="tx1"/>
                </a:solidFill>
                <a:latin typeface="Times New Roman" panose="02020603050405020304" pitchFamily="18" charset="0"/>
              </a:defRPr>
            </a:lvl1pPr>
            <a:lvl2pPr marL="10795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AutoNum type="arabicPeriod"/>
            </a:pPr>
            <a:r>
              <a:rPr lang="en-US" sz="1800" i="0" u="none">
                <a:latin typeface="Arial" panose="020B0604020202020204" pitchFamily="34" charset="0"/>
              </a:rPr>
              <a:t>Be sure you understand the argument. What is the claim? What are the premises for the claim?</a:t>
            </a:r>
          </a:p>
          <a:p>
            <a:pPr>
              <a:buFontTx/>
              <a:buAutoNum type="arabicPeriod"/>
            </a:pPr>
            <a:endParaRPr lang="en-US" sz="1800" i="0" u="none">
              <a:latin typeface="Arial" panose="020B0604020202020204" pitchFamily="34" charset="0"/>
            </a:endParaRPr>
          </a:p>
          <a:p>
            <a:pPr>
              <a:buFontTx/>
              <a:buAutoNum type="arabicPeriod"/>
            </a:pPr>
            <a:r>
              <a:rPr lang="en-US" sz="1800" i="0" u="none">
                <a:latin typeface="Arial" panose="020B0604020202020204" pitchFamily="34" charset="0"/>
              </a:rPr>
              <a:t>Determine if the argument is deductive or inductive and apply the appropriate test for validity or strong support.</a:t>
            </a:r>
          </a:p>
          <a:p>
            <a:pPr>
              <a:buFontTx/>
              <a:buAutoNum type="arabicPeriod"/>
            </a:pPr>
            <a:endParaRPr lang="en-US" sz="1800" i="0" u="none">
              <a:latin typeface="Arial" panose="020B0604020202020204" pitchFamily="34" charset="0"/>
            </a:endParaRPr>
          </a:p>
          <a:p>
            <a:pPr>
              <a:buFontTx/>
              <a:buAutoNum type="arabicPeriod"/>
            </a:pPr>
            <a:r>
              <a:rPr lang="en-US" sz="1800" i="0" u="none">
                <a:latin typeface="Arial" panose="020B0604020202020204" pitchFamily="34" charset="0"/>
              </a:rPr>
              <a:t>Identify and weed out any logical fallacies, rhetoric, subjectivity, or irrelevancies. Clarify any vagueness or ambiguity. 	</a:t>
            </a:r>
          </a:p>
          <a:p>
            <a:pPr>
              <a:buFontTx/>
              <a:buAutoNum type="arabicPeriod"/>
            </a:pPr>
            <a:endParaRPr lang="en-US" sz="1800" i="0" u="none">
              <a:latin typeface="Arial" panose="020B0604020202020204" pitchFamily="34" charset="0"/>
            </a:endParaRPr>
          </a:p>
          <a:p>
            <a:pPr>
              <a:buFontTx/>
              <a:buAutoNum type="arabicPeriod"/>
            </a:pPr>
            <a:r>
              <a:rPr lang="en-US" sz="1800" i="0" u="none">
                <a:latin typeface="Arial" panose="020B0604020202020204" pitchFamily="34" charset="0"/>
              </a:rPr>
              <a:t>Examine the </a:t>
            </a:r>
            <a:r>
              <a:rPr lang="en-US" sz="1800" i="0">
                <a:latin typeface="Arial" panose="020B0604020202020204" pitchFamily="34" charset="0"/>
              </a:rPr>
              <a:t>truth</a:t>
            </a:r>
            <a:r>
              <a:rPr lang="en-US" sz="1800" i="0" u="none">
                <a:latin typeface="Arial" panose="020B0604020202020204" pitchFamily="34" charset="0"/>
              </a:rPr>
              <a:t> of the premises. If the argument is inductive, evaluate the evidence. </a:t>
            </a:r>
          </a:p>
          <a:p>
            <a:pPr>
              <a:buFontTx/>
              <a:buAutoNum type="arabicPeriod"/>
            </a:pPr>
            <a:endParaRPr lang="en-US" sz="1800" i="0" u="none">
              <a:latin typeface="Arial" panose="020B0604020202020204" pitchFamily="34" charset="0"/>
            </a:endParaRPr>
          </a:p>
        </p:txBody>
      </p:sp>
    </p:spTree>
    <p:extLst>
      <p:ext uri="{BB962C8B-B14F-4D97-AF65-F5344CB8AC3E}">
        <p14:creationId xmlns:p14="http://schemas.microsoft.com/office/powerpoint/2010/main" val="25207483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3600" i="0" u="none">
              <a:solidFill>
                <a:schemeClr val="tx2"/>
              </a:solidFill>
              <a:latin typeface="Century Gothic" panose="020B0502020202020204" pitchFamily="34" charset="0"/>
            </a:endParaRPr>
          </a:p>
        </p:txBody>
      </p:sp>
      <p:sp>
        <p:nvSpPr>
          <p:cNvPr id="388099" name="Rectangle 3"/>
          <p:cNvSpPr>
            <a:spLocks noChangeArrowheads="1"/>
          </p:cNvSpPr>
          <p:nvPr/>
        </p:nvSpPr>
        <p:spPr bwMode="auto">
          <a:xfrm>
            <a:off x="1447800" y="1600200"/>
            <a:ext cx="5029200" cy="448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u="none">
                <a:cs typeface="Times New Roman" panose="02020603050405020304" pitchFamily="18" charset="0"/>
              </a:rPr>
              <a:t>Watch any movie listed below. Write a 3 paragraph (200-250 word) mini-essay discussing </a:t>
            </a:r>
            <a:r>
              <a:rPr lang="en-US" altLang="en-US" sz="1800">
                <a:cs typeface="Times New Roman" panose="02020603050405020304" pitchFamily="18" charset="0"/>
              </a:rPr>
              <a:t>one or two scenes</a:t>
            </a:r>
            <a:r>
              <a:rPr lang="en-US" altLang="en-US" sz="1800" u="none">
                <a:cs typeface="Times New Roman" panose="02020603050405020304" pitchFamily="18" charset="0"/>
              </a:rPr>
              <a:t> in the movie and how the scene(s) illustrate(s) a philosophical view on </a:t>
            </a:r>
            <a:r>
              <a:rPr lang="en-US" altLang="en-US" sz="1800" i="0">
                <a:cs typeface="Times New Roman" panose="02020603050405020304" pitchFamily="18" charset="0"/>
              </a:rPr>
              <a:t>the Nature of Man</a:t>
            </a:r>
            <a:r>
              <a:rPr lang="en-US" altLang="en-US" sz="1800" u="none">
                <a:cs typeface="Times New Roman" panose="02020603050405020304" pitchFamily="18" charset="0"/>
              </a:rPr>
              <a:t> that is discussed in Chapter Two.</a:t>
            </a:r>
          </a:p>
          <a:p>
            <a:pPr>
              <a:spcBef>
                <a:spcPct val="50000"/>
              </a:spcBef>
            </a:pPr>
            <a:endParaRPr lang="en-US" altLang="en-US" sz="1800" u="none">
              <a:cs typeface="Times New Roman" panose="02020603050405020304" pitchFamily="18" charset="0"/>
            </a:endParaRPr>
          </a:p>
          <a:p>
            <a:pPr>
              <a:spcBef>
                <a:spcPct val="50000"/>
              </a:spcBef>
            </a:pPr>
            <a:r>
              <a:rPr lang="en-US" altLang="en-US" sz="1800" u="none">
                <a:cs typeface="Times New Roman" panose="02020603050405020304" pitchFamily="18" charset="0"/>
              </a:rPr>
              <a:t>Movie List:  </a:t>
            </a:r>
            <a:r>
              <a:rPr lang="en-US" altLang="en-US" sz="1800" b="1" u="none">
                <a:cs typeface="Times New Roman" panose="02020603050405020304" pitchFamily="18" charset="0"/>
              </a:rPr>
              <a:t>S</a:t>
            </a:r>
            <a:r>
              <a:rPr lang="en-US" altLang="en-US" sz="1800" b="1" u="none">
                <a:latin typeface="Garamond" panose="02020404030301010803" pitchFamily="18" charset="0"/>
                <a:cs typeface="Times New Roman" panose="02020603050405020304" pitchFamily="18" charset="0"/>
              </a:rPr>
              <a:t>chindler’s List (1993), River’s Edge (1986), Leaving Las Vegas (1995), Blade Runner (1982), Who is Julia? (1986), A.I.: Artificial Intelligence (2001), Momento (2000), Total Recall (1990), The Bourne Identity (2002), Bend It Like Beckham (2002), My Big Fat Greek Wedding (2002), The Long Walk Home (1990), Dark City (1998)</a:t>
            </a:r>
          </a:p>
        </p:txBody>
      </p:sp>
      <p:sp>
        <p:nvSpPr>
          <p:cNvPr id="388100" name="Rectangle 4"/>
          <p:cNvSpPr>
            <a:spLocks noChangeArrowheads="1"/>
          </p:cNvSpPr>
          <p:nvPr/>
        </p:nvSpPr>
        <p:spPr bwMode="auto">
          <a:xfrm>
            <a:off x="2819400" y="685800"/>
            <a:ext cx="3214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u="none">
                <a:cs typeface="Times New Roman" panose="02020603050405020304" pitchFamily="18" charset="0"/>
              </a:rPr>
              <a:t>Philosophy Applied</a:t>
            </a:r>
          </a:p>
        </p:txBody>
      </p:sp>
    </p:spTree>
    <p:extLst>
      <p:ext uri="{BB962C8B-B14F-4D97-AF65-F5344CB8AC3E}">
        <p14:creationId xmlns:p14="http://schemas.microsoft.com/office/powerpoint/2010/main" val="27856756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990600" y="1941513"/>
            <a:ext cx="5486400" cy="400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r>
              <a:rPr lang="en-US" altLang="en-US" sz="2000" u="none" dirty="0">
                <a:latin typeface="Arial" panose="020B0604020202020204" pitchFamily="34" charset="0"/>
                <a:cs typeface="Times New Roman" panose="02020603050405020304" pitchFamily="18" charset="0"/>
              </a:rPr>
              <a:t>	</a:t>
            </a:r>
            <a:r>
              <a:rPr lang="en-US" altLang="en-US" sz="1600" u="none" dirty="0">
                <a:latin typeface="Arial" panose="020B0604020202020204" pitchFamily="34" charset="0"/>
                <a:cs typeface="Times New Roman" panose="02020603050405020304" pitchFamily="18" charset="0"/>
              </a:rPr>
              <a:t>Schindler’s List</a:t>
            </a:r>
            <a:r>
              <a:rPr lang="en-US" altLang="en-US" sz="1600" i="0" u="none" dirty="0">
                <a:latin typeface="Arial" panose="020B0604020202020204" pitchFamily="34" charset="0"/>
                <a:cs typeface="Times New Roman" panose="02020603050405020304" pitchFamily="18" charset="0"/>
              </a:rPr>
              <a:t> tells the true story of the German businessman Oskar Schindler who comes to Nazi-occupied Poland in hopes of using the abundant slave labor force of Jews to manufacture goods for the German military </a:t>
            </a:r>
            <a:r>
              <a:rPr lang="en-US" altLang="en-US" sz="1600" u="none" dirty="0">
                <a:latin typeface="Arial" panose="020B0604020202020204" pitchFamily="34" charset="0"/>
                <a:cs typeface="Times New Roman" panose="02020603050405020304" pitchFamily="18" charset="0"/>
              </a:rPr>
              <a:t>to make himself a fortune</a:t>
            </a:r>
            <a:r>
              <a:rPr lang="en-US" altLang="en-US" sz="1600" i="0" u="none" dirty="0">
                <a:latin typeface="Arial" panose="020B0604020202020204" pitchFamily="34" charset="0"/>
                <a:cs typeface="Times New Roman" panose="02020603050405020304" pitchFamily="18" charset="0"/>
              </a:rPr>
              <a:t>. By the end of the film, he saves the lives of more than 1,100 Jews by sacrificing his personal fortune. </a:t>
            </a:r>
          </a:p>
          <a:p>
            <a:endParaRPr lang="en-US" altLang="en-US" sz="1200" i="0" u="none" dirty="0">
              <a:latin typeface="Arial" panose="020B0604020202020204" pitchFamily="34" charset="0"/>
              <a:cs typeface="Times New Roman" panose="02020603050405020304" pitchFamily="18" charset="0"/>
            </a:endParaRPr>
          </a:p>
          <a:p>
            <a:r>
              <a:rPr lang="en-US" altLang="en-US" sz="1600" i="0" u="none" dirty="0">
                <a:latin typeface="Arial" panose="020B0604020202020204" pitchFamily="34" charset="0"/>
                <a:cs typeface="Times New Roman" panose="02020603050405020304" pitchFamily="18" charset="0"/>
              </a:rPr>
              <a:t>	While watching these film segments, consider views on human nature that you </a:t>
            </a:r>
            <a:r>
              <a:rPr lang="en-US" altLang="en-US" sz="1600" i="0" u="none" dirty="0" err="1" smtClean="0">
                <a:latin typeface="Arial" panose="020B0604020202020204" pitchFamily="34" charset="0"/>
                <a:cs typeface="Times New Roman" panose="02020603050405020304" pitchFamily="18" charset="0"/>
              </a:rPr>
              <a:t>arereading</a:t>
            </a:r>
            <a:r>
              <a:rPr lang="en-US" altLang="en-US" sz="1600" i="0" u="none" dirty="0" smtClean="0">
                <a:latin typeface="Arial" panose="020B0604020202020204" pitchFamily="34" charset="0"/>
                <a:cs typeface="Times New Roman" panose="02020603050405020304" pitchFamily="18" charset="0"/>
              </a:rPr>
              <a:t> </a:t>
            </a:r>
            <a:r>
              <a:rPr lang="en-US" altLang="en-US" sz="1600" i="0" u="none" dirty="0">
                <a:latin typeface="Arial" panose="020B0604020202020204" pitchFamily="34" charset="0"/>
                <a:cs typeface="Times New Roman" panose="02020603050405020304" pitchFamily="18" charset="0"/>
              </a:rPr>
              <a:t>about in chapter two of the textbook:</a:t>
            </a:r>
          </a:p>
          <a:p>
            <a:endParaRPr lang="en-US" altLang="en-US" sz="1600" i="0" u="none" dirty="0">
              <a:latin typeface="Arial" panose="020B0604020202020204" pitchFamily="34" charset="0"/>
              <a:cs typeface="Times New Roman" panose="02020603050405020304" pitchFamily="18" charset="0"/>
            </a:endParaRPr>
          </a:p>
          <a:p>
            <a:r>
              <a:rPr lang="en-US" altLang="en-US" sz="1600" i="0" u="none" dirty="0">
                <a:latin typeface="Arial" panose="020B0604020202020204" pitchFamily="34" charset="0"/>
                <a:cs typeface="Times New Roman" panose="02020603050405020304" pitchFamily="18" charset="0"/>
              </a:rPr>
              <a:t>		e.g.  Sigmund Freud, Thomas Hobbes,</a:t>
            </a:r>
          </a:p>
          <a:p>
            <a:r>
              <a:rPr lang="en-US" altLang="en-US" sz="1600" i="0" u="none" dirty="0">
                <a:latin typeface="Arial" panose="020B0604020202020204" pitchFamily="34" charset="0"/>
                <a:cs typeface="Times New Roman" panose="02020603050405020304" pitchFamily="18" charset="0"/>
              </a:rPr>
              <a:t>		Moritz </a:t>
            </a:r>
            <a:r>
              <a:rPr lang="en-US" altLang="en-US" sz="1600" i="0" u="none" dirty="0" err="1">
                <a:latin typeface="Arial" panose="020B0604020202020204" pitchFamily="34" charset="0"/>
                <a:cs typeface="Times New Roman" panose="02020603050405020304" pitchFamily="18" charset="0"/>
              </a:rPr>
              <a:t>Schlick</a:t>
            </a:r>
            <a:r>
              <a:rPr lang="en-US" altLang="en-US" sz="1600" i="0" u="none" dirty="0">
                <a:latin typeface="Arial" panose="020B0604020202020204" pitchFamily="34" charset="0"/>
                <a:cs typeface="Times New Roman" panose="02020603050405020304" pitchFamily="18" charset="0"/>
              </a:rPr>
              <a:t>, Aristotle, Jean-Paul Sartre</a:t>
            </a:r>
          </a:p>
          <a:p>
            <a:endParaRPr lang="en-US" altLang="en-US" sz="1600" i="0" u="none" dirty="0">
              <a:latin typeface="Arial" panose="020B0604020202020204" pitchFamily="34" charset="0"/>
              <a:cs typeface="Times New Roman" panose="02020603050405020304" pitchFamily="18" charset="0"/>
            </a:endParaRPr>
          </a:p>
          <a:p>
            <a:r>
              <a:rPr lang="en-US" altLang="en-US" sz="1600" i="0" u="none" dirty="0">
                <a:latin typeface="Arial" panose="020B0604020202020204" pitchFamily="34" charset="0"/>
                <a:cs typeface="Times New Roman" panose="02020603050405020304" pitchFamily="18" charset="0"/>
              </a:rPr>
              <a:t>	</a:t>
            </a:r>
          </a:p>
        </p:txBody>
      </p:sp>
      <p:sp>
        <p:nvSpPr>
          <p:cNvPr id="390147" name="Rectangle 3"/>
          <p:cNvSpPr>
            <a:spLocks noChangeArrowheads="1"/>
          </p:cNvSpPr>
          <p:nvPr/>
        </p:nvSpPr>
        <p:spPr bwMode="auto">
          <a:xfrm>
            <a:off x="1295400" y="730250"/>
            <a:ext cx="5257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800" u="none">
                <a:latin typeface="Arial" panose="020B0604020202020204" pitchFamily="34" charset="0"/>
                <a:cs typeface="Times New Roman" panose="02020603050405020304" pitchFamily="18" charset="0"/>
              </a:rPr>
              <a:t>Philosophy Applied: </a:t>
            </a:r>
          </a:p>
          <a:p>
            <a:pPr algn="ctr"/>
            <a:r>
              <a:rPr lang="en-US" altLang="en-US" sz="2800" u="none">
                <a:latin typeface="Arial" panose="020B0604020202020204" pitchFamily="34" charset="0"/>
                <a:cs typeface="Times New Roman" panose="02020603050405020304" pitchFamily="18" charset="0"/>
              </a:rPr>
              <a:t>Schindler’s List</a:t>
            </a:r>
          </a:p>
        </p:txBody>
      </p:sp>
      <p:pic>
        <p:nvPicPr>
          <p:cNvPr id="390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19018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5009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066800" y="1828800"/>
            <a:ext cx="54864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03225"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buFontTx/>
              <a:buChar char="•"/>
            </a:pPr>
            <a:r>
              <a:rPr lang="en-US" altLang="en-US" sz="1600" i="0">
                <a:cs typeface="Times New Roman" panose="02020603050405020304" pitchFamily="18" charset="0"/>
              </a:rPr>
              <a:t>Plato was a student of Socrates. To better understand what philosophy is, he describes the nature of philosophy in the A</a:t>
            </a:r>
            <a:r>
              <a:rPr lang="en-US" altLang="en-US" sz="1600">
                <a:cs typeface="Times New Roman" panose="02020603050405020304" pitchFamily="18" charset="0"/>
              </a:rPr>
              <a:t>llegory of the Cave. </a:t>
            </a:r>
          </a:p>
          <a:p>
            <a:pPr eaLnBrk="1" hangingPunct="1">
              <a:buFontTx/>
              <a:buChar char="•"/>
            </a:pPr>
            <a:endParaRPr lang="en-US" altLang="en-US" sz="1600" i="0">
              <a:cs typeface="Times New Roman" panose="02020603050405020304" pitchFamily="18" charset="0"/>
            </a:endParaRPr>
          </a:p>
          <a:p>
            <a:pPr eaLnBrk="1" hangingPunct="1">
              <a:buFontTx/>
              <a:buChar char="•"/>
            </a:pPr>
            <a:r>
              <a:rPr lang="en-US" altLang="en-US" sz="1600" i="0">
                <a:cs typeface="Times New Roman" panose="02020603050405020304" pitchFamily="18" charset="0"/>
              </a:rPr>
              <a:t>Plato compares the state of man’s ignorance to living at the bottom of an underground cave chained so that such men cannot move. All they see are shadows created by a fire behind them. </a:t>
            </a:r>
          </a:p>
          <a:p>
            <a:pPr eaLnBrk="1" hangingPunct="1">
              <a:buFontTx/>
              <a:buChar char="•"/>
            </a:pPr>
            <a:endParaRPr lang="en-US" altLang="en-US" sz="1600" i="0">
              <a:cs typeface="Times New Roman" panose="02020603050405020304" pitchFamily="18" charset="0"/>
            </a:endParaRPr>
          </a:p>
          <a:p>
            <a:pPr eaLnBrk="1" hangingPunct="1">
              <a:buFontTx/>
              <a:buChar char="•"/>
            </a:pPr>
            <a:r>
              <a:rPr lang="en-US" altLang="en-US" sz="1600" i="0">
                <a:cs typeface="Times New Roman" panose="02020603050405020304" pitchFamily="18" charset="0"/>
              </a:rPr>
              <a:t>Through this symbolism, he then describes the act of philosophy which he likens to the prisoners being </a:t>
            </a:r>
            <a:r>
              <a:rPr lang="en-US" altLang="en-US" sz="1600" b="1">
                <a:cs typeface="Times New Roman" panose="02020603050405020304" pitchFamily="18" charset="0"/>
              </a:rPr>
              <a:t>freed </a:t>
            </a:r>
            <a:r>
              <a:rPr lang="en-US" altLang="en-US" sz="1600" i="0">
                <a:cs typeface="Times New Roman" panose="02020603050405020304" pitchFamily="18" charset="0"/>
              </a:rPr>
              <a:t>from their chains. </a:t>
            </a:r>
          </a:p>
          <a:p>
            <a:pPr eaLnBrk="1" hangingPunct="1">
              <a:buFontTx/>
              <a:buChar char="•"/>
            </a:pPr>
            <a:endParaRPr lang="en-US" altLang="en-US" sz="1600" i="0">
              <a:cs typeface="Times New Roman" panose="02020603050405020304" pitchFamily="18" charset="0"/>
            </a:endParaRPr>
          </a:p>
          <a:p>
            <a:pPr eaLnBrk="1" hangingPunct="1">
              <a:buFontTx/>
              <a:buChar char="•"/>
            </a:pPr>
            <a:r>
              <a:rPr lang="en-US" altLang="en-US" sz="1600" i="0">
                <a:cs typeface="Times New Roman" panose="02020603050405020304" pitchFamily="18" charset="0"/>
              </a:rPr>
              <a:t>Plato is suggesting to us that this process is the “ascent of the mind into the domain of true knowledge.” </a:t>
            </a:r>
            <a:r>
              <a:rPr lang="en-US" altLang="en-US" sz="1600" i="0"/>
              <a:t>Plato suggests that the aim of philosophy is </a:t>
            </a:r>
            <a:r>
              <a:rPr lang="en-US" altLang="en-US" sz="1600"/>
              <a:t>freedom </a:t>
            </a:r>
            <a:r>
              <a:rPr lang="en-US" altLang="en-US" sz="1600" i="0"/>
              <a:t>from </a:t>
            </a:r>
            <a:r>
              <a:rPr lang="en-US" altLang="en-US" sz="1600"/>
              <a:t>unwarranted belief.</a:t>
            </a:r>
            <a:endParaRPr lang="en-US" altLang="en-US" sz="1600">
              <a:cs typeface="Times New Roman" panose="02020603050405020304" pitchFamily="18" charset="0"/>
            </a:endParaRPr>
          </a:p>
        </p:txBody>
      </p:sp>
      <p:sp>
        <p:nvSpPr>
          <p:cNvPr id="8195" name="Rectangle 3"/>
          <p:cNvSpPr>
            <a:spLocks noChangeArrowheads="1"/>
          </p:cNvSpPr>
          <p:nvPr/>
        </p:nvSpPr>
        <p:spPr bwMode="auto">
          <a:xfrm>
            <a:off x="1524000" y="685800"/>
            <a:ext cx="495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algn="ctr" eaLnBrk="1" hangingPunct="1"/>
            <a:r>
              <a:rPr lang="en-US" altLang="en-US" sz="2800" b="1"/>
              <a:t>Plato &amp; the Allegory </a:t>
            </a:r>
          </a:p>
          <a:p>
            <a:pPr algn="ctr" eaLnBrk="1" hangingPunct="1"/>
            <a:r>
              <a:rPr lang="en-US" altLang="en-US" sz="2800" b="1"/>
              <a:t>of the Cave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17795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14356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143000" y="53340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algn="ctr" eaLnBrk="1" hangingPunct="1"/>
            <a:r>
              <a:rPr lang="en-US" altLang="en-US" sz="2800" b="1"/>
              <a:t>The Allegory of the Cave</a:t>
            </a:r>
          </a:p>
        </p:txBody>
      </p:sp>
      <p:pic>
        <p:nvPicPr>
          <p:cNvPr id="9219"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19200"/>
            <a:ext cx="58674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4"/>
          <p:cNvSpPr>
            <a:spLocks noChangeArrowheads="1"/>
          </p:cNvSpPr>
          <p:nvPr/>
        </p:nvSpPr>
        <p:spPr bwMode="auto">
          <a:xfrm>
            <a:off x="3886200" y="5715000"/>
            <a:ext cx="1152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r>
              <a:rPr lang="en-US" altLang="en-US" sz="2800" b="1">
                <a:hlinkClick r:id="rId3"/>
              </a:rPr>
              <a:t>Video</a:t>
            </a:r>
            <a:endParaRPr lang="en-US" altLang="en-US" sz="2800" b="1"/>
          </a:p>
        </p:txBody>
      </p:sp>
    </p:spTree>
    <p:extLst>
      <p:ext uri="{BB962C8B-B14F-4D97-AF65-F5344CB8AC3E}">
        <p14:creationId xmlns:p14="http://schemas.microsoft.com/office/powerpoint/2010/main" val="7523551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143000" y="7620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r>
              <a:rPr lang="en-US" altLang="en-US" sz="2800" b="1"/>
              <a:t>The Matrix / The Allegory of the Cave</a:t>
            </a:r>
          </a:p>
        </p:txBody>
      </p:sp>
      <p:pic>
        <p:nvPicPr>
          <p:cNvPr id="10243"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81200"/>
            <a:ext cx="206851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Rectangle 4"/>
          <p:cNvSpPr>
            <a:spLocks noChangeArrowheads="1"/>
          </p:cNvSpPr>
          <p:nvPr/>
        </p:nvSpPr>
        <p:spPr bwMode="auto">
          <a:xfrm>
            <a:off x="5181600" y="51054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r>
              <a:rPr lang="en-US" altLang="en-US" sz="1400">
                <a:hlinkClick r:id="rId5"/>
              </a:rPr>
              <a:t>Video</a:t>
            </a:r>
            <a:endParaRPr lang="en-US" altLang="en-US" sz="1400"/>
          </a:p>
        </p:txBody>
      </p:sp>
      <p:pic>
        <p:nvPicPr>
          <p:cNvPr id="10245" name="Picture 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981200"/>
            <a:ext cx="2006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Rectangle 6"/>
          <p:cNvSpPr>
            <a:spLocks noChangeArrowheads="1"/>
          </p:cNvSpPr>
          <p:nvPr/>
        </p:nvSpPr>
        <p:spPr bwMode="auto">
          <a:xfrm>
            <a:off x="1828800" y="51816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r>
              <a:rPr lang="en-US" altLang="en-US" sz="1400"/>
              <a:t>The Matrix Trailer</a:t>
            </a:r>
          </a:p>
        </p:txBody>
      </p:sp>
    </p:spTree>
    <p:extLst>
      <p:ext uri="{BB962C8B-B14F-4D97-AF65-F5344CB8AC3E}">
        <p14:creationId xmlns:p14="http://schemas.microsoft.com/office/powerpoint/2010/main" val="63979083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38200" y="990600"/>
            <a:ext cx="6400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9400" indent="-279400"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algn="ctr" eaLnBrk="1" hangingPunct="1"/>
            <a:r>
              <a:rPr lang="en-US" altLang="en-US" sz="6000" i="0" dirty="0">
                <a:cs typeface="Times New Roman" panose="02020603050405020304" pitchFamily="18" charset="0"/>
              </a:rPr>
              <a:t>What Is Philosophy?</a:t>
            </a:r>
          </a:p>
          <a:p>
            <a:pPr algn="ctr" eaLnBrk="1" hangingPunct="1"/>
            <a:endParaRPr lang="en-US" altLang="en-US" sz="6000" i="0" dirty="0">
              <a:cs typeface="Times New Roman" panose="02020603050405020304" pitchFamily="18" charset="0"/>
            </a:endParaRPr>
          </a:p>
          <a:p>
            <a:pPr algn="ctr" eaLnBrk="1" hangingPunct="1"/>
            <a:r>
              <a:rPr lang="en-US" altLang="en-US" sz="2400" i="0" dirty="0">
                <a:cs typeface="Times New Roman" panose="02020603050405020304" pitchFamily="18" charset="0"/>
              </a:rPr>
              <a:t>Disk 1 from “The Examined Life”</a:t>
            </a:r>
          </a:p>
          <a:p>
            <a:pPr algn="ctr" eaLnBrk="1" hangingPunct="1"/>
            <a:r>
              <a:rPr lang="en-US" altLang="en-US" sz="2400" i="0" dirty="0">
                <a:cs typeface="Times New Roman" panose="02020603050405020304" pitchFamily="18" charset="0"/>
              </a:rPr>
              <a:t>Video Series</a:t>
            </a:r>
          </a:p>
          <a:p>
            <a:pPr algn="ctr" eaLnBrk="1" hangingPunct="1"/>
            <a:endParaRPr lang="en-US" altLang="en-US" sz="2400" i="0" dirty="0">
              <a:cs typeface="Times New Roman" panose="02020603050405020304" pitchFamily="18" charset="0"/>
            </a:endParaRPr>
          </a:p>
          <a:p>
            <a:pPr algn="ctr" eaLnBrk="1" hangingPunct="1"/>
            <a:r>
              <a:rPr lang="en-US" altLang="en-US" sz="2400" i="0" dirty="0">
                <a:cs typeface="Times New Roman" panose="02020603050405020304" pitchFamily="18" charset="0"/>
              </a:rPr>
              <a:t>			</a:t>
            </a:r>
          </a:p>
        </p:txBody>
      </p:sp>
    </p:spTree>
    <p:extLst>
      <p:ext uri="{BB962C8B-B14F-4D97-AF65-F5344CB8AC3E}">
        <p14:creationId xmlns:p14="http://schemas.microsoft.com/office/powerpoint/2010/main" val="39364612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9800"/>
            <a:ext cx="47244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7" name="Rectangle 3"/>
          <p:cNvSpPr>
            <a:spLocks noChangeArrowheads="1"/>
          </p:cNvSpPr>
          <p:nvPr/>
        </p:nvSpPr>
        <p:spPr bwMode="auto">
          <a:xfrm>
            <a:off x="2514600" y="11430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i="1">
                <a:solidFill>
                  <a:schemeClr val="tx1"/>
                </a:solidFill>
                <a:latin typeface="Arial" panose="020B0604020202020204" pitchFamily="34" charset="0"/>
              </a:defRPr>
            </a:lvl1pPr>
            <a:lvl2pPr marL="742950" indent="-285750" eaLnBrk="0" hangingPunct="0">
              <a:defRPr sz="3200" i="1">
                <a:solidFill>
                  <a:schemeClr val="tx1"/>
                </a:solidFill>
                <a:latin typeface="Arial" panose="020B0604020202020204" pitchFamily="34" charset="0"/>
              </a:defRPr>
            </a:lvl2pPr>
            <a:lvl3pPr marL="1143000" indent="-228600" eaLnBrk="0" hangingPunct="0">
              <a:defRPr sz="3200" i="1">
                <a:solidFill>
                  <a:schemeClr val="tx1"/>
                </a:solidFill>
                <a:latin typeface="Arial" panose="020B0604020202020204" pitchFamily="34" charset="0"/>
              </a:defRPr>
            </a:lvl3pPr>
            <a:lvl4pPr marL="1600200" indent="-228600" eaLnBrk="0" hangingPunct="0">
              <a:defRPr sz="3200" i="1">
                <a:solidFill>
                  <a:schemeClr val="tx1"/>
                </a:solidFill>
                <a:latin typeface="Arial" panose="020B0604020202020204" pitchFamily="34" charset="0"/>
              </a:defRPr>
            </a:lvl4pPr>
            <a:lvl5pPr marL="2057400" indent="-228600" eaLnBrk="0" hangingPunct="0">
              <a:defRPr sz="3200" i="1">
                <a:solidFill>
                  <a:schemeClr val="tx1"/>
                </a:solidFill>
                <a:latin typeface="Arial" panose="020B0604020202020204" pitchFamily="34" charset="0"/>
              </a:defRPr>
            </a:lvl5pPr>
            <a:lvl6pPr marL="2514600" indent="-228600" eaLnBrk="0" fontAlgn="base" hangingPunct="0">
              <a:spcBef>
                <a:spcPct val="0"/>
              </a:spcBef>
              <a:spcAft>
                <a:spcPct val="0"/>
              </a:spcAft>
              <a:defRPr sz="3200" i="1">
                <a:solidFill>
                  <a:schemeClr val="tx1"/>
                </a:solidFill>
                <a:latin typeface="Arial" panose="020B0604020202020204" pitchFamily="34" charset="0"/>
              </a:defRPr>
            </a:lvl6pPr>
            <a:lvl7pPr marL="2971800" indent="-228600" eaLnBrk="0" fontAlgn="base" hangingPunct="0">
              <a:spcBef>
                <a:spcPct val="0"/>
              </a:spcBef>
              <a:spcAft>
                <a:spcPct val="0"/>
              </a:spcAft>
              <a:defRPr sz="3200" i="1">
                <a:solidFill>
                  <a:schemeClr val="tx1"/>
                </a:solidFill>
                <a:latin typeface="Arial" panose="020B0604020202020204" pitchFamily="34" charset="0"/>
              </a:defRPr>
            </a:lvl7pPr>
            <a:lvl8pPr marL="3429000" indent="-228600" eaLnBrk="0" fontAlgn="base" hangingPunct="0">
              <a:spcBef>
                <a:spcPct val="0"/>
              </a:spcBef>
              <a:spcAft>
                <a:spcPct val="0"/>
              </a:spcAft>
              <a:defRPr sz="3200" i="1">
                <a:solidFill>
                  <a:schemeClr val="tx1"/>
                </a:solidFill>
                <a:latin typeface="Arial" panose="020B0604020202020204" pitchFamily="34" charset="0"/>
              </a:defRPr>
            </a:lvl8pPr>
            <a:lvl9pPr marL="3886200" indent="-228600" eaLnBrk="0" fontAlgn="base" hangingPunct="0">
              <a:spcBef>
                <a:spcPct val="0"/>
              </a:spcBef>
              <a:spcAft>
                <a:spcPct val="0"/>
              </a:spcAft>
              <a:defRPr sz="3200" i="1">
                <a:solidFill>
                  <a:schemeClr val="tx1"/>
                </a:solidFill>
                <a:latin typeface="Arial" panose="020B0604020202020204" pitchFamily="34" charset="0"/>
              </a:defRPr>
            </a:lvl9pPr>
          </a:lstStyle>
          <a:p>
            <a:pPr eaLnBrk="1" hangingPunct="1"/>
            <a:r>
              <a:rPr lang="en-US" altLang="en-US" sz="2800" b="1"/>
              <a:t>Ten Minute Break! </a:t>
            </a:r>
          </a:p>
        </p:txBody>
      </p:sp>
    </p:spTree>
    <p:extLst>
      <p:ext uri="{BB962C8B-B14F-4D97-AF65-F5344CB8AC3E}">
        <p14:creationId xmlns:p14="http://schemas.microsoft.com/office/powerpoint/2010/main" val="150452134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Arial" charset="0"/>
          </a:defRPr>
        </a:defPPr>
      </a:lstStyle>
    </a:lnDef>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Books Template</Template>
  <TotalTime>12503</TotalTime>
  <Words>1389</Words>
  <Application>Microsoft Office PowerPoint</Application>
  <PresentationFormat>On-screen Show (4:3)</PresentationFormat>
  <Paragraphs>192</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Century Gothic</vt:lpstr>
      <vt:lpstr>Garamond</vt:lpstr>
      <vt:lpstr>Maiandra GD</vt:lpstr>
      <vt:lpstr>Times New Roman</vt:lpstr>
      <vt:lpstr>Wingdings</vt:lpstr>
      <vt:lpstr>Stack of books design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Paul Dickey</cp:lastModifiedBy>
  <cp:revision>193</cp:revision>
  <dcterms:created xsi:type="dcterms:W3CDTF">2007-11-17T00:56:27Z</dcterms:created>
  <dcterms:modified xsi:type="dcterms:W3CDTF">2014-09-25T13:59:31Z</dcterms:modified>
</cp:coreProperties>
</file>