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99" r:id="rId4"/>
    <p:sldId id="259" r:id="rId5"/>
    <p:sldId id="260" r:id="rId6"/>
    <p:sldId id="261" r:id="rId7"/>
    <p:sldId id="262" r:id="rId8"/>
    <p:sldId id="264" r:id="rId9"/>
    <p:sldId id="263"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8" r:id="rId28"/>
    <p:sldId id="283" r:id="rId29"/>
    <p:sldId id="284" r:id="rId30"/>
    <p:sldId id="297"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312BF-0925-4CEB-95C9-AD4052C10F9A}" type="datetimeFigureOut">
              <a:rPr lang="en-US" smtClean="0"/>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35B325-80D2-4C6A-9842-F050C0CABF12}" type="slidenum">
              <a:rPr lang="en-US" smtClean="0"/>
              <a:t>‹#›</a:t>
            </a:fld>
            <a:endParaRPr lang="en-US"/>
          </a:p>
        </p:txBody>
      </p:sp>
    </p:spTree>
    <p:extLst>
      <p:ext uri="{BB962C8B-B14F-4D97-AF65-F5344CB8AC3E}">
        <p14:creationId xmlns:p14="http://schemas.microsoft.com/office/powerpoint/2010/main" val="230458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6A3C0-1DDB-4655-AEEE-14350D7FAB80}"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DA632-1DEC-4296-AA44-4C649D82DCDF}" type="slidenum">
              <a:rPr lang="en-US" smtClean="0"/>
              <a:t>‹#›</a:t>
            </a:fld>
            <a:endParaRPr lang="en-US"/>
          </a:p>
        </p:txBody>
      </p:sp>
    </p:spTree>
    <p:extLst>
      <p:ext uri="{BB962C8B-B14F-4D97-AF65-F5344CB8AC3E}">
        <p14:creationId xmlns:p14="http://schemas.microsoft.com/office/powerpoint/2010/main" val="316492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28FF3889-15C6-44F0-9454-512920E79E2D}" type="slidenum">
              <a:rPr lang="en-US" altLang="en-US" sz="1200">
                <a:latin typeface="Times New Roman" pitchFamily="84" charset="0"/>
              </a:rPr>
              <a:pPr algn="r"/>
              <a:t>2</a:t>
            </a:fld>
            <a:endParaRPr lang="en-US" altLang="en-US" sz="1200">
              <a:latin typeface="Times New Roman" pitchFamily="8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657B119-D828-44B2-B9D6-79B1A8973AE2}" type="slidenum">
              <a:rPr lang="en-US" altLang="en-US" sz="1200">
                <a:latin typeface="Times" pitchFamily="84" charset="0"/>
              </a:rPr>
              <a:pPr algn="r"/>
              <a:t>12</a:t>
            </a:fld>
            <a:endParaRPr lang="en-US" altLang="en-US" sz="1200">
              <a:latin typeface="Times" pitchFamily="84"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dirty="0" smtClean="0">
                <a:latin typeface="Times" pitchFamily="84" charset="0"/>
                <a:ea typeface="ＭＳ Ｐゴシック" pitchFamily="84" charset="-128"/>
              </a:rPr>
              <a:t>Figure 20.4 </a:t>
            </a:r>
            <a:r>
              <a:rPr lang="en-US" altLang="en-US" dirty="0" smtClean="0">
                <a:solidFill>
                  <a:srgbClr val="000000"/>
                </a:solidFill>
                <a:latin typeface="Times" pitchFamily="84" charset="0"/>
                <a:ea typeface="ＭＳ Ｐゴシック" pitchFamily="84" charset="-128"/>
              </a:rPr>
              <a:t>Types of epithelial tissue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2880D791-7FE2-4CB0-9216-D62CC5AA8C69}" type="slidenum">
              <a:rPr lang="en-US" altLang="en-US" sz="1200">
                <a:latin typeface="Times New Roman" pitchFamily="84" charset="0"/>
              </a:rPr>
              <a:pPr algn="r"/>
              <a:t>13</a:t>
            </a:fld>
            <a:endParaRPr lang="en-US" altLang="en-US" sz="1200">
              <a:latin typeface="Times New Roman" pitchFamily="84"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The elastic cartilage in the human ear is a wonderful example of a form and function relationship. Elastic fibers are abundant in the extracellular matrix, increasing the flexibility of elastic cartilage. Have students bend their own ears to feel the effects.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B81B4FA9-2BEC-4B3E-B964-0455800B80A8}" type="slidenum">
              <a:rPr lang="en-US" altLang="en-US" sz="1200">
                <a:latin typeface="Times New Roman" pitchFamily="84" charset="0"/>
              </a:rPr>
              <a:pPr algn="r"/>
              <a:t>14</a:t>
            </a:fld>
            <a:endParaRPr lang="en-US" altLang="en-US" sz="1200">
              <a:latin typeface="Times New Roman" pitchFamily="84"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The elastic cartilage in the human ear is a wonderful example of a form and function relationship. Elastic fibers are abundant in the extracellular matrix, increasing the flexibility of elastic cartilage. Have students bend their own ears to feel the effects.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445E35E5-380B-42C0-B3A1-B36E8E083393}" type="slidenum">
              <a:rPr lang="en-US" altLang="en-US" sz="1200">
                <a:latin typeface="Times" pitchFamily="84" charset="0"/>
              </a:rPr>
              <a:pPr algn="r"/>
              <a:t>15</a:t>
            </a:fld>
            <a:endParaRPr lang="en-US" altLang="en-US" sz="1200">
              <a:latin typeface="Times" pitchFamily="84"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20.5 </a:t>
            </a:r>
            <a:r>
              <a:rPr lang="en-US" altLang="en-US" smtClean="0">
                <a:solidFill>
                  <a:srgbClr val="000000"/>
                </a:solidFill>
                <a:latin typeface="Times" pitchFamily="84" charset="0"/>
                <a:ea typeface="ＭＳ Ｐゴシック" pitchFamily="84" charset="-128"/>
              </a:rPr>
              <a:t>Types of connective tissue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BC3AFAC9-55CD-4F2E-B0B3-DE1914C55CE2}" type="slidenum">
              <a:rPr lang="en-US" altLang="en-US" sz="1200">
                <a:latin typeface="Times New Roman" pitchFamily="84" charset="0"/>
              </a:rPr>
              <a:pPr algn="r"/>
              <a:t>16</a:t>
            </a:fld>
            <a:endParaRPr lang="en-US" altLang="en-US" sz="1200">
              <a:latin typeface="Times New Roman" pitchFamily="8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Muscle cells are only able to contract. None can actively relengthen. Challenge your students to explain how muscle cells return to their extended length. (Answer: Opposing muscles or other forces, such as gravity, act in opposition to relengthen muscle cells when they relax.)</a:t>
            </a:r>
          </a:p>
          <a:p>
            <a:pPr eaLnBrk="1" hangingPunct="1"/>
            <a:endParaRPr lang="en-US" altLang="en-US" smtClean="0">
              <a:latin typeface="Times"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90B7C4CC-1CDF-4CC1-884A-4030A21E0EF9}" type="slidenum">
              <a:rPr lang="en-US" altLang="en-US" sz="1200">
                <a:latin typeface="Times" pitchFamily="84" charset="0"/>
              </a:rPr>
              <a:pPr algn="r"/>
              <a:t>17</a:t>
            </a:fld>
            <a:endParaRPr lang="en-US" altLang="en-US" sz="1200">
              <a:latin typeface="Times" pitchFamily="8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20.6 </a:t>
            </a:r>
            <a:r>
              <a:rPr lang="en-US" altLang="en-US" smtClean="0">
                <a:solidFill>
                  <a:srgbClr val="000000"/>
                </a:solidFill>
                <a:latin typeface="Times" pitchFamily="84" charset="0"/>
                <a:ea typeface="ＭＳ Ｐゴシック" pitchFamily="84" charset="-128"/>
              </a:rPr>
              <a:t>The three types of muscle tissue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65FCEB68-1FD2-4E84-94A3-B2F79C01E44C}" type="slidenum">
              <a:rPr lang="en-US" altLang="en-US" sz="1200">
                <a:latin typeface="Times New Roman" pitchFamily="84" charset="0"/>
              </a:rPr>
              <a:pPr algn="r"/>
              <a:t>18</a:t>
            </a:fld>
            <a:endParaRPr lang="en-US" altLang="en-US" sz="1200">
              <a:latin typeface="Times New Roman" pitchFamily="84"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Students might enjoy this simple observation when discussing neurons. As we consider the structure and functions of neurons, we are using our own neurons to think about them. Our neurons become self-aware!</a:t>
            </a:r>
          </a:p>
          <a:p>
            <a:pPr eaLnBrk="1" hangingPunct="1"/>
            <a:endParaRPr lang="en-US" altLang="en-US" smtClean="0">
              <a:latin typeface="Times New Roman" pitchFamily="8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6FF19B8-24E5-40BF-BA60-A0C70013DE44}" type="slidenum">
              <a:rPr lang="en-US" altLang="en-US" sz="1200">
                <a:latin typeface="Times" pitchFamily="84" charset="0"/>
              </a:rPr>
              <a:pPr algn="r"/>
              <a:t>19</a:t>
            </a:fld>
            <a:endParaRPr lang="en-US" altLang="en-US" sz="1200">
              <a:latin typeface="Times" pitchFamily="84" charset="0"/>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20.7 </a:t>
            </a:r>
            <a:r>
              <a:rPr lang="en-US" altLang="en-US" smtClean="0">
                <a:solidFill>
                  <a:srgbClr val="000000"/>
                </a:solidFill>
                <a:latin typeface="Times" pitchFamily="84" charset="0"/>
                <a:ea typeface="ＭＳ Ｐゴシック" pitchFamily="84" charset="-128"/>
              </a:rPr>
              <a:t>A neuron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63F333FD-AB42-494C-99E7-B5B7DE4C3CA1}" type="slidenum">
              <a:rPr lang="en-US" altLang="en-US" sz="1200">
                <a:latin typeface="Times New Roman" pitchFamily="84" charset="0"/>
              </a:rPr>
              <a:pPr algn="r"/>
              <a:t>20</a:t>
            </a:fld>
            <a:endParaRPr lang="en-US" altLang="en-US" sz="1200">
              <a:latin typeface="Times New Roman" pitchFamily="84"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en-US" smtClean="0">
              <a:latin typeface="Times New Roman" pitchFamily="84" charset="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6C712AFA-1D31-437C-A8B0-2F0F33448BB2}" type="slidenum">
              <a:rPr lang="en-US" altLang="en-US" sz="1200">
                <a:latin typeface="Times New Roman" pitchFamily="84" charset="0"/>
              </a:rPr>
              <a:pPr algn="r"/>
              <a:t>21</a:t>
            </a:fld>
            <a:endParaRPr lang="en-US" altLang="en-US" sz="1200">
              <a:latin typeface="Times New Roman" pitchFamily="84" charset="0"/>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Sponges are well adapted to maximize surface area exposed to water. Like the small intestine with its many villi, the highly porous structure of sponges dramatically increases the area available for water filtering.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E6FC8C9A-2776-4164-984E-EBC7B2F82031}" type="slidenum">
              <a:rPr lang="en-US" altLang="en-US" sz="1200">
                <a:latin typeface="Times" pitchFamily="84" charset="0"/>
              </a:rPr>
              <a:pPr algn="r"/>
              <a:t>3</a:t>
            </a:fld>
            <a:endParaRPr lang="en-US" altLang="en-US" sz="1200">
              <a:latin typeface="Times" pitchFamily="84" charset="0"/>
            </a:endParaRPr>
          </a:p>
        </p:txBody>
      </p:sp>
      <p:sp>
        <p:nvSpPr>
          <p:cNvPr id="96259" name="Rectangle 2"/>
          <p:cNvSpPr>
            <a:spLocks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20.0_3 </a:t>
            </a:r>
            <a:r>
              <a:rPr lang="en-US" altLang="en-US" smtClean="0">
                <a:solidFill>
                  <a:srgbClr val="000000"/>
                </a:solidFill>
                <a:latin typeface="Times" pitchFamily="84" charset="0"/>
                <a:ea typeface="ＭＳ Ｐゴシック" pitchFamily="84" charset="-128"/>
              </a:rPr>
              <a:t>Microscopic hairs on the toes of a gecko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1ED20A1-6095-4540-ADA9-62DE238D9483}" type="slidenum">
              <a:rPr lang="en-US" altLang="en-US" sz="1200">
                <a:latin typeface="Times New Roman" pitchFamily="84" charset="0"/>
              </a:rPr>
              <a:pPr algn="r"/>
              <a:t>22</a:t>
            </a:fld>
            <a:endParaRPr lang="en-US" altLang="en-US" sz="1200">
              <a:latin typeface="Times New Roman" pitchFamily="84" charset="0"/>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Sponges are well adapted to maximize surface area exposed to water. Like the small intestine with its many villi, the highly porous structure of sponges dramatically increases the area available for water filtering.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B754966-350E-4CF3-A0A3-FDD192F7C253}" type="slidenum">
              <a:rPr lang="en-US" altLang="en-US" sz="1200">
                <a:latin typeface="Times" pitchFamily="84" charset="0"/>
              </a:rPr>
              <a:pPr algn="r"/>
              <a:t>23</a:t>
            </a:fld>
            <a:endParaRPr lang="en-US" altLang="en-US" sz="1200">
              <a:latin typeface="Times" pitchFamily="84"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20.8 </a:t>
            </a:r>
            <a:r>
              <a:rPr lang="en-US" altLang="en-US" smtClean="0">
                <a:solidFill>
                  <a:srgbClr val="000000"/>
                </a:solidFill>
                <a:latin typeface="Times" pitchFamily="84" charset="0"/>
                <a:ea typeface="ＭＳ Ｐゴシック" pitchFamily="84" charset="-128"/>
              </a:rPr>
              <a:t>Tissue layers of the wall of the small intestine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9150C811-2707-4223-A83B-6054A0E02C63}" type="slidenum">
              <a:rPr lang="en-US" altLang="en-US" sz="1200">
                <a:latin typeface="Times New Roman" pitchFamily="84" charset="0"/>
              </a:rPr>
              <a:pPr algn="r"/>
              <a:t>24</a:t>
            </a:fld>
            <a:endParaRPr lang="en-US" altLang="en-US" sz="1200">
              <a:latin typeface="Times New Roman" pitchFamily="84"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As noted in Module 20.9, researchers often use cells derived from newborn foreskin tissue. Students may not realize that this is actually the excess tissue removed during circumcision of newborn baby boys. Such tissues are widely available as a by-product of this procedure.</a:t>
            </a:r>
          </a:p>
          <a:p>
            <a:pPr eaLnBrk="1" hangingPunct="1"/>
            <a:endParaRPr lang="en-US" altLang="en-US" smtClean="0">
              <a:latin typeface="Times New Roman" pitchFamily="84" charset="0"/>
              <a:ea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EEF98D0-613F-4672-B89B-72F07D4F5063}" type="slidenum">
              <a:rPr lang="en-US" altLang="en-US" sz="1200">
                <a:latin typeface="Times New Roman" pitchFamily="84" charset="0"/>
              </a:rPr>
              <a:pPr algn="r"/>
              <a:t>25</a:t>
            </a:fld>
            <a:endParaRPr lang="en-US" altLang="en-US" sz="1200">
              <a:latin typeface="Times New Roman" pitchFamily="84"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20.9 </a:t>
            </a:r>
            <a:r>
              <a:rPr lang="en-US" altLang="en-US" smtClean="0">
                <a:solidFill>
                  <a:srgbClr val="000000"/>
                </a:solidFill>
                <a:latin typeface="Times" pitchFamily="84" charset="0"/>
                <a:ea typeface="ＭＳ Ｐゴシック" pitchFamily="84" charset="-128"/>
              </a:rPr>
              <a:t>A laboratory-grown bladder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F2497F5-7219-4785-94D5-A9F9C83B8CDF}" type="slidenum">
              <a:rPr lang="en-US" altLang="en-US" sz="1200">
                <a:latin typeface="Times New Roman" pitchFamily="84" charset="0"/>
              </a:rPr>
              <a:pPr algn="r"/>
              <a:t>26</a:t>
            </a:fld>
            <a:endParaRPr lang="en-US" altLang="en-US" sz="1200">
              <a:latin typeface="Times New Roman" pitchFamily="84"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To help them appreciate the functional integration of the major systems of the body, have students pick any system and discuss its relationship to the other body systems. As a start, you might begin with the circulatory system. As each successive system is covered, you can create a concept map noting the nature of each interrelationship.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F0B237-531F-46F5-A6B0-FECAA20FA65B}" type="slidenum">
              <a:rPr lang="en-US" altLang="en-US" sz="1200">
                <a:latin typeface="Times New Roman" pitchFamily="84" charset="0"/>
              </a:rPr>
              <a:pPr algn="r"/>
              <a:t>27</a:t>
            </a:fld>
            <a:endParaRPr lang="en-US" altLang="en-US" sz="1200">
              <a:latin typeface="Times New Roman" pitchFamily="84"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To help them appreciate the functional integration of the major systems of the body, have students pick any system and discuss its relationship to the other body systems. As a start, you might begin with the circulatory system. As each successive system is covered, you can create a concept map noting the nature of each interrelationship.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3473EA8-4A41-4AC1-ABAB-2F0CF11C44A2}" type="slidenum">
              <a:rPr lang="en-US" altLang="en-US" sz="1200">
                <a:latin typeface="Times" pitchFamily="84" charset="0"/>
              </a:rPr>
              <a:pPr algn="r"/>
              <a:t>28</a:t>
            </a:fld>
            <a:endParaRPr lang="en-US" altLang="en-US" sz="1200">
              <a:latin typeface="Times" pitchFamily="84"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20.10_L </a:t>
            </a:r>
            <a:r>
              <a:rPr lang="en-US" altLang="en-US" smtClean="0">
                <a:solidFill>
                  <a:srgbClr val="000000"/>
                </a:solidFill>
                <a:latin typeface="Times" pitchFamily="84" charset="0"/>
                <a:ea typeface="ＭＳ Ｐゴシック" pitchFamily="84" charset="-128"/>
              </a:rPr>
              <a:t>Human organ systems and their component parts (left)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051EC72-7174-449D-9049-57A5B2C0B9B0}" type="slidenum">
              <a:rPr lang="en-US" altLang="en-US" sz="1200">
                <a:latin typeface="Times New Roman" pitchFamily="84" charset="0"/>
              </a:rPr>
              <a:pPr algn="r"/>
              <a:t>29</a:t>
            </a:fld>
            <a:endParaRPr lang="en-US" altLang="en-US" sz="1200">
              <a:latin typeface="Times New Roman" pitchFamily="84"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To help them appreciate the functional integration of the major systems of the body, have students pick any system and discuss its relationship to the other body systems. As a start, you might begin with the circulatory system. As each successive system is covered, you can create a concept map noting the nature of each interrelationship.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84C9D60A-2E60-4BF6-BA84-A9D064ABB76C}" type="slidenum">
              <a:rPr lang="en-US" altLang="en-US" sz="1200">
                <a:latin typeface="Times" pitchFamily="84" charset="0"/>
              </a:rPr>
              <a:pPr algn="r"/>
              <a:t>30</a:t>
            </a:fld>
            <a:endParaRPr lang="en-US" altLang="en-US" sz="1200">
              <a:latin typeface="Times" pitchFamily="84"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20.10_R </a:t>
            </a:r>
            <a:r>
              <a:rPr lang="en-US" altLang="en-US" smtClean="0">
                <a:solidFill>
                  <a:srgbClr val="000000"/>
                </a:solidFill>
                <a:latin typeface="Times" pitchFamily="84" charset="0"/>
                <a:ea typeface="ＭＳ Ｐゴシック" pitchFamily="84" charset="-128"/>
              </a:rPr>
              <a:t>Human organ systems and their component parts (right)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57617C1-986D-4C80-B69F-FAB32613053C}" type="slidenum">
              <a:rPr lang="en-US" altLang="en-US" sz="1200">
                <a:latin typeface="Times New Roman" pitchFamily="84" charset="0"/>
              </a:rPr>
              <a:pPr algn="r"/>
              <a:t>31</a:t>
            </a:fld>
            <a:endParaRPr lang="en-US" altLang="en-US" sz="1200">
              <a:latin typeface="Times New Roman" pitchFamily="8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Module 20.11 provides an excellent opportunity to discuss the impact of technology on science and medicine. New ways of viewing, detecting, and monitoring our bodies invite additional avenues of inquiry.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5A8E0ED-9EBE-46AA-BCF4-9754319A5A37}" type="slidenum">
              <a:rPr lang="en-US" altLang="en-US" sz="1200">
                <a:latin typeface="Times" pitchFamily="84" charset="0"/>
              </a:rPr>
              <a:pPr algn="r"/>
              <a:t>4</a:t>
            </a:fld>
            <a:endParaRPr lang="en-US" altLang="en-US" sz="1200">
              <a:latin typeface="Times" pitchFamily="84"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20.0_2 </a:t>
            </a:r>
            <a:r>
              <a:rPr lang="en-US" altLang="en-US" smtClean="0">
                <a:solidFill>
                  <a:srgbClr val="000000"/>
                </a:solidFill>
                <a:latin typeface="Times" pitchFamily="84" charset="0"/>
                <a:ea typeface="ＭＳ Ｐゴシック" pitchFamily="84" charset="-128"/>
              </a:rPr>
              <a:t>Chapter 20: Big Ideas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BB3F36C-958C-44D4-AF8D-2556122FA775}" type="slidenum">
              <a:rPr lang="en-US" altLang="en-US" sz="1200">
                <a:latin typeface="Times" pitchFamily="84" charset="0"/>
              </a:rPr>
              <a:pPr algn="r"/>
              <a:t>32</a:t>
            </a:fld>
            <a:endParaRPr lang="en-US" altLang="en-US" sz="1200">
              <a:latin typeface="Times" pitchFamily="8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20.11A </a:t>
            </a:r>
            <a:r>
              <a:rPr lang="en-US" altLang="en-US" smtClean="0">
                <a:solidFill>
                  <a:srgbClr val="000000"/>
                </a:solidFill>
                <a:latin typeface="Times" pitchFamily="84" charset="0"/>
                <a:ea typeface="ＭＳ Ｐゴシック" pitchFamily="84" charset="-128"/>
              </a:rPr>
              <a:t>A colorized MRI scan of a knee joint, showing a tear (small red areas) in the outer meniscus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48467FB-BD4B-4E81-9571-5EB7D8C27EDB}" type="slidenum">
              <a:rPr lang="en-US" altLang="en-US" sz="1200">
                <a:latin typeface="Times" pitchFamily="84" charset="0"/>
              </a:rPr>
              <a:pPr algn="r"/>
              <a:t>33</a:t>
            </a:fld>
            <a:endParaRPr lang="en-US" altLang="en-US" sz="1200">
              <a:latin typeface="Times" pitchFamily="84" charset="0"/>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20.11B </a:t>
            </a:r>
            <a:r>
              <a:rPr lang="en-US" altLang="en-US" smtClean="0">
                <a:solidFill>
                  <a:srgbClr val="000000"/>
                </a:solidFill>
                <a:latin typeface="Times" pitchFamily="84" charset="0"/>
                <a:ea typeface="ＭＳ Ｐゴシック" pitchFamily="84" charset="-128"/>
              </a:rPr>
              <a:t>A combined CT-PET scan showing tumors (bright white) in the upper left lung and lower abdomen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86F7FED1-556A-4916-B9D0-976A9F9A3B5B}" type="slidenum">
              <a:rPr lang="en-US" altLang="en-US" sz="1200">
                <a:latin typeface="Times New Roman" pitchFamily="84" charset="0"/>
              </a:rPr>
              <a:pPr algn="r"/>
              <a:t>34</a:t>
            </a:fld>
            <a:endParaRPr lang="en-US" altLang="en-US" sz="1200">
              <a:latin typeface="Times New Roman" pitchFamily="8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The stratified squamous epithelium on most outside surfaces of our body resists abrasions in part because it is keratinized. However, the nonkeratinized epithelial tissue that lines our body cavities, such as the mouth, pharynx, esophagus, and anus, is also resistant to abrasion as a result of its mucus coatings, which provide friction-reducing lubrication. Students may not realize that the same type of tissue performs similar functions in very different parts of the body.</a:t>
            </a:r>
          </a:p>
          <a:p>
            <a:pPr eaLnBrk="1"/>
            <a:r>
              <a:rPr lang="en-US" altLang="en-US" smtClean="0">
                <a:latin typeface="Times New Roman" pitchFamily="84" charset="0"/>
                <a:ea typeface="ＭＳ Ｐゴシック" pitchFamily="84" charset="-128"/>
              </a:rPr>
              <a:t>2. Students might have noticed that their skin wrinkles when soaked in water. Some students may have noticed that their hands wrinkle even faster in soapy water. Skin absorbs water through osmosis (just as a freshwater fish gains water). Oils on our skin reduce the influx of water. Therefore, soapy water, which washes away these oils, speeds up the movement of water into our keratinized skin. The wrinkling occurs because the skin can expand only in certain areas, creating puckers.</a:t>
            </a:r>
            <a:endParaRPr lang="en-US" altLang="en-US" smtClean="0">
              <a:latin typeface="Times" pitchFamily="84" charset="0"/>
              <a:ea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D4B3FB28-C55A-43F9-95A7-9C288655BF95}" type="slidenum">
              <a:rPr lang="en-US" altLang="en-US" sz="1200">
                <a:latin typeface="Times" pitchFamily="84" charset="0"/>
              </a:rPr>
              <a:pPr algn="r"/>
              <a:t>35</a:t>
            </a:fld>
            <a:endParaRPr lang="en-US" altLang="en-US" sz="1200">
              <a:latin typeface="Times" pitchFamily="8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20.12 </a:t>
            </a:r>
            <a:r>
              <a:rPr lang="en-US" altLang="en-US" smtClean="0">
                <a:solidFill>
                  <a:srgbClr val="000000"/>
                </a:solidFill>
                <a:latin typeface="Times" pitchFamily="84" charset="0"/>
                <a:ea typeface="ＭＳ Ｐゴシック" pitchFamily="84" charset="-128"/>
              </a:rPr>
              <a:t>A section of skin, the major organ of the integumentary system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F7C07B8-C254-460E-BB17-581F235C97EE}" type="slidenum">
              <a:rPr lang="en-US" altLang="en-US" sz="1200">
                <a:latin typeface="Times New Roman" pitchFamily="84" charset="0"/>
              </a:rPr>
              <a:pPr algn="r"/>
              <a:t>36</a:t>
            </a:fld>
            <a:endParaRPr lang="en-US" altLang="en-US" sz="1200">
              <a:latin typeface="Times New Roman" pitchFamily="8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The stratified squamous epithelium on most outside surfaces of our body resists abrasions in part because it is keratinized. However, the nonkeratinized epithelial tissue that lines our body cavities, such as the mouth, pharynx, esophagus, and anus, is also resistant to abrasion as a result of its mucus coatings, which provide friction-reducing lubrication. Students may not realize that the same type of tissue performs similar functions in very different parts of the body.</a:t>
            </a:r>
          </a:p>
          <a:p>
            <a:pPr eaLnBrk="1"/>
            <a:r>
              <a:rPr lang="en-US" altLang="en-US" smtClean="0">
                <a:latin typeface="Times New Roman" pitchFamily="84" charset="0"/>
                <a:ea typeface="ＭＳ Ｐゴシック" pitchFamily="84" charset="-128"/>
              </a:rPr>
              <a:t>2. Students might have noticed that their skin wrinkles when soaked in water. Some students may have noticed that their hands wrinkle even faster in soapy water. Skin absorbs water through osmosis (just as a freshwater fish gains water). Oils on our skin reduce the influx of water. Therefore, soapy water, which washes away these oils, speeds up the movement of water into our keratinized skin. The wrinkling occurs because the skin can expand only in certain areas, creating puckers.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B48CC9DD-77AF-4C70-9098-8B94DB2D8E71}" type="slidenum">
              <a:rPr lang="en-US" altLang="en-US" sz="1200">
                <a:latin typeface="Times New Roman" pitchFamily="84" charset="0"/>
              </a:rPr>
              <a:pPr algn="r"/>
              <a:t>37</a:t>
            </a:fld>
            <a:endParaRPr lang="en-US" altLang="en-US" sz="1200">
              <a:latin typeface="Times New Roman"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The stratified squamous epithelium on most outside surfaces of our body resists abrasions in part because it is keratinized. However, the nonkeratinized epithelial tissue that lines our body cavities, such as the mouth, pharynx, esophagus, and anus, is also resistant to abrasion as a result of its mucus coatings, which provide friction-reducing lubrication. Students may not realize that the same type of tissue performs similar functions in very different parts of the body.</a:t>
            </a:r>
          </a:p>
          <a:p>
            <a:pPr eaLnBrk="1"/>
            <a:r>
              <a:rPr lang="en-US" altLang="en-US" smtClean="0">
                <a:latin typeface="Times New Roman" pitchFamily="84" charset="0"/>
                <a:ea typeface="ＭＳ Ｐゴシック" pitchFamily="84" charset="-128"/>
              </a:rPr>
              <a:t>2. Students might have noticed that their skin wrinkles when soaked in water. Some students may have noticed that their hands wrinkle even faster in soapy water. Skin absorbs water through osmosis (just as a freshwater fish gains water). Oils on our skin reduce the influx of water. Therefore, soapy water, which washes away these oils, speeds up the movement of water into our keratinized skin. The wrinkling occurs because the skin can expand only in certain areas, creating puckers.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9DE265F6-41EC-4963-A828-B56E09CFF0AE}" type="slidenum">
              <a:rPr lang="en-US" altLang="en-US" sz="1200">
                <a:latin typeface="Times New Roman" pitchFamily="84" charset="0"/>
              </a:rPr>
              <a:pPr algn="r"/>
              <a:t>38</a:t>
            </a:fld>
            <a:endParaRPr lang="en-US" altLang="en-US" sz="1200">
              <a:latin typeface="Times New Roman"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The stratified squamous epithelium on most outside surfaces of our body resists abrasions in part because it is keratinized. However, the nonkeratinized epithelial tissue that lines our body cavities, such as the mouth, pharynx, esophagus, and anus, is also resistant to abrasion as a result of its mucus coatings, which provide friction-reducing lubrication. Students may not realize that the same type of tissue performs similar functions in very different parts of the body.</a:t>
            </a:r>
          </a:p>
          <a:p>
            <a:pPr eaLnBrk="1"/>
            <a:r>
              <a:rPr lang="en-US" altLang="en-US" smtClean="0">
                <a:latin typeface="Times New Roman" pitchFamily="84" charset="0"/>
                <a:ea typeface="ＭＳ Ｐゴシック" pitchFamily="84" charset="-128"/>
              </a:rPr>
              <a:t>2. Students might have noticed that their skin wrinkles when soaked in water. Some students may have noticed that their hands wrinkle even faster in soapy water. Skin absorbs water through osmosis (just as a freshwater fish gains water). Oils on our skin reduce the influx of water. Therefore, soapy water, which washes away these oils, speeds up the movement of water into our keratinized skin. The wrinkling occurs because the skin can expand only in certain areas, creating puckers.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92C7160-5059-4EE0-A3D4-3D04A45D1E3E}" type="slidenum">
              <a:rPr lang="en-US" altLang="en-US" sz="1200">
                <a:latin typeface="Times New Roman" pitchFamily="84" charset="0"/>
              </a:rPr>
              <a:pPr algn="r"/>
              <a:t>6</a:t>
            </a:fld>
            <a:endParaRPr lang="en-US" altLang="en-US" sz="1200">
              <a:latin typeface="Times New Roman" pitchFamily="84"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914400" y="4343400"/>
            <a:ext cx="5064125"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When you discuss form and function relationships, ask students to consider their own teeth as an example. Ask them to use their tongues to feel their teeth and relate the shape of the teeth to the human diet. Incisors and canines slice, while molars are more effective at crushing.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21D04DD-7647-453A-A610-8F0958A04407}" type="slidenum">
              <a:rPr lang="en-US" altLang="en-US" sz="1200">
                <a:latin typeface="Times" pitchFamily="84" charset="0"/>
              </a:rPr>
              <a:pPr algn="r"/>
              <a:t>7</a:t>
            </a:fld>
            <a:endParaRPr lang="en-US" altLang="en-US" sz="1200">
              <a:latin typeface="Times" pitchFamily="84"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altLang="en-US" smtClean="0">
                <a:latin typeface="Times" pitchFamily="84" charset="0"/>
                <a:ea typeface="ＭＳ Ｐゴシック" pitchFamily="84" charset="-128"/>
              </a:rPr>
              <a:t>Figure 20.1 </a:t>
            </a:r>
            <a:r>
              <a:rPr lang="en-US" altLang="en-US" smtClean="0">
                <a:solidFill>
                  <a:srgbClr val="000000"/>
                </a:solidFill>
                <a:latin typeface="Times" pitchFamily="84" charset="0"/>
                <a:ea typeface="ＭＳ Ｐゴシック" pitchFamily="84" charset="-128"/>
              </a:rPr>
              <a:t>A structural hierarchy in a ring-tailed lemur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ACCAB52-F6C0-48E8-A045-A3404CEA8367}" type="slidenum">
              <a:rPr lang="en-US" altLang="en-US" sz="1200">
                <a:latin typeface="Times New Roman" pitchFamily="84" charset="0"/>
              </a:rPr>
              <a:pPr algn="r"/>
              <a:t>8</a:t>
            </a:fld>
            <a:endParaRPr lang="en-US" altLang="en-US" sz="1200">
              <a:latin typeface="Times New Roman" pitchFamily="84"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smtClean="0">
                <a:latin typeface="Times New Roman" pitchFamily="84" charset="0"/>
                <a:ea typeface="ＭＳ Ｐゴシック" pitchFamily="84" charset="-128"/>
              </a:rPr>
              <a:t>3. As noted in Module 20.2, the use of the term </a:t>
            </a:r>
            <a:r>
              <a:rPr lang="en-US" altLang="en-US" i="1" smtClean="0">
                <a:latin typeface="Times New Roman" pitchFamily="84" charset="0"/>
                <a:ea typeface="ＭＳ Ｐゴシック" pitchFamily="84" charset="-128"/>
              </a:rPr>
              <a:t>design</a:t>
            </a:r>
            <a:r>
              <a:rPr lang="en-US" altLang="en-US" smtClean="0">
                <a:latin typeface="Times New Roman" pitchFamily="84" charset="0"/>
                <a:ea typeface="ＭＳ Ｐゴシック" pitchFamily="84" charset="-128"/>
              </a:rPr>
              <a:t> in biology does not imply conscious invention. Instead, the term identifies the arrangement of the parts and their interrelated functions. Natural selection is not a deliberate process.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Students often fail to consider the significance of body size. Consider asking your students to think about the impact of being small. Have they ever had difficulty emerging from a swimming pool because of the adhesive properties of water? Of course not—and yet, small insects that land on a pond’s surface may find these forces to be lethal, preventing them from breaking away from the water’s surface! Ask students if they are ever unable to leave their homes because of high winds, which make it impossible for them to walk around outside. The movements of small insects are often hampered by winds that would do little more than toss around our hair! Many campers know that mosquitoes and flies are less of a nuisance on days when there is a good breeze.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ACCAB52-F6C0-48E8-A045-A3404CEA8367}" type="slidenum">
              <a:rPr lang="en-US" altLang="en-US" sz="1200">
                <a:latin typeface="Times New Roman" pitchFamily="84" charset="0"/>
              </a:rPr>
              <a:pPr algn="r"/>
              <a:t>9</a:t>
            </a:fld>
            <a:endParaRPr lang="en-US" altLang="en-US" sz="1200">
              <a:latin typeface="Times New Roman" pitchFamily="84"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smtClean="0">
                <a:latin typeface="Times New Roman" pitchFamily="84" charset="0"/>
                <a:ea typeface="ＭＳ Ｐゴシック" pitchFamily="84" charset="-128"/>
              </a:rPr>
              <a:t>3. As noted in Module 20.2, the use of the term </a:t>
            </a:r>
            <a:r>
              <a:rPr lang="en-US" altLang="en-US" i="1" smtClean="0">
                <a:latin typeface="Times New Roman" pitchFamily="84" charset="0"/>
                <a:ea typeface="ＭＳ Ｐゴシック" pitchFamily="84" charset="-128"/>
              </a:rPr>
              <a:t>design</a:t>
            </a:r>
            <a:r>
              <a:rPr lang="en-US" altLang="en-US" smtClean="0">
                <a:latin typeface="Times New Roman" pitchFamily="84" charset="0"/>
                <a:ea typeface="ＭＳ Ｐゴシック" pitchFamily="84" charset="-128"/>
              </a:rPr>
              <a:t> in biology does not imply conscious invention. Instead, the term identifies the arrangement of the parts and their interrelated functions. Natural selection is not a deliberate process.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Students often fail to consider the significance of body size. Consider asking your students to think about the impact of being small. Have they ever had difficulty emerging from a swimming pool because of the adhesive properties of water? Of course not—and yet, small insects that land on a pond’s surface may find these forces to be lethal, preventing them from breaking away from the water’s surface! Ask students if they are ever unable to leave their homes because of high winds, which make it impossible for them to walk around outside. The movements of small insects are often hampered by winds that would do little more than toss around our hair! Many campers know that mosquitoes and flies are less of a nuisance on days when there is a good breeze.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E2BB719D-5CEA-4BEB-97C0-D337B6CAEB56}" type="slidenum">
              <a:rPr lang="en-US" altLang="en-US" sz="1200">
                <a:latin typeface="Times New Roman" pitchFamily="84" charset="0"/>
              </a:rPr>
              <a:pPr algn="r"/>
              <a:t>10</a:t>
            </a:fld>
            <a:endParaRPr lang="en-US" altLang="en-US" sz="1200">
              <a:latin typeface="Times New Roman" pitchFamily="84"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Extracellular substances, such as collagen fibers, are the source of the main functional properties of many connective tissues such as tendons, ligaments, cartilage, and bone.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3B8DB10D-C97E-4197-87FD-296D9031A041}" type="slidenum">
              <a:rPr lang="en-US" altLang="en-US" sz="1200">
                <a:latin typeface="Times New Roman" pitchFamily="84" charset="0"/>
              </a:rPr>
              <a:pPr algn="r"/>
              <a:t>11</a:t>
            </a:fld>
            <a:endParaRPr lang="en-US" altLang="en-US" sz="1200">
              <a:latin typeface="Times New Roman" pitchFamily="84"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a:r>
              <a:rPr lang="en-US" altLang="en-US" b="1" smtClean="0">
                <a:latin typeface="Times New Roman" pitchFamily="84" charset="0"/>
                <a:ea typeface="ＭＳ Ｐゴシック" pitchFamily="84" charset="-128"/>
              </a:rPr>
              <a:t>Student Misconceptions and Concerns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Students often find it challenging to gain a proper understanding of the evolution of form and function relationships. Such relationships appear to have been “constructed” to meet a purpose, a consequence of deliberate planning and design. Ask students to explain why we have lungs, and they will typically answer something along the line of “because we need to breathe,” or “because we need oxygen.” Need, however, does not cause evolution. Natural selection involves editing rather than creating diversity. A better answer might be “Because lung-like structures conveyed an advantage in gas exchange in our ancestors.”</a:t>
            </a:r>
          </a:p>
          <a:p>
            <a:pPr eaLnBrk="1"/>
            <a:r>
              <a:rPr lang="en-US" altLang="en-US" smtClean="0">
                <a:latin typeface="Times New Roman" pitchFamily="84" charset="0"/>
                <a:ea typeface="ＭＳ Ｐゴシック" pitchFamily="84" charset="-128"/>
              </a:rPr>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a:r>
              <a:rPr lang="en-US" altLang="en-US" b="1" smtClean="0">
                <a:latin typeface="Times New Roman" pitchFamily="84" charset="0"/>
                <a:ea typeface="ＭＳ Ｐゴシック" pitchFamily="84" charset="-128"/>
              </a:rPr>
              <a:t>Teaching Tips</a:t>
            </a:r>
            <a:endParaRPr lang="en-US" altLang="en-US" smtClean="0">
              <a:latin typeface="Times New Roman" pitchFamily="84" charset="0"/>
              <a:ea typeface="ＭＳ Ｐゴシック" pitchFamily="84" charset="-128"/>
            </a:endParaRPr>
          </a:p>
          <a:p>
            <a:pPr eaLnBrk="1"/>
            <a:r>
              <a:rPr lang="en-US" altLang="en-US" smtClean="0">
                <a:latin typeface="Times New Roman" pitchFamily="84" charset="0"/>
                <a:ea typeface="ＭＳ Ｐゴシック" pitchFamily="84" charset="-128"/>
              </a:rPr>
              <a:t>1. Simple squamous cells have a shape that is generally similar to a fried egg: flattened, with a bump in the middle representing the nucleus or yolk.</a:t>
            </a:r>
          </a:p>
          <a:p>
            <a:pPr eaLnBrk="1"/>
            <a:r>
              <a:rPr lang="en-US" altLang="en-US" smtClean="0">
                <a:latin typeface="Times New Roman" pitchFamily="84" charset="0"/>
                <a:ea typeface="ＭＳ Ｐゴシック" pitchFamily="84" charset="-128"/>
              </a:rPr>
              <a:t>2. Students might misunderstand how the cilia lining our respiratory passages work. Cilia do not “filter” the air like a comb. Instead, cilia are covered by a layer of mucus. Dust particles adhere to sticky mucus, which is then swept up the respiratory tract by the cilia. If students clear their throats, they will identify the fate of this mucus. We swallow after clearing our throats!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2EF5EA-C9F3-4982-A75B-04BEC175A1EB}"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BA3AD75-7027-4643-BC4B-FAA2DCAA21B8}"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EF5EA-C9F3-4982-A75B-04BEC175A1EB}"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3AD75-7027-4643-BC4B-FAA2DCAA21B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EF5EA-C9F3-4982-A75B-04BEC175A1EB}"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3AD75-7027-4643-BC4B-FAA2DCAA21B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EF5EA-C9F3-4982-A75B-04BEC175A1EB}" type="datetimeFigureOut">
              <a:rPr lang="en-US" smtClean="0"/>
              <a:t>5/5/2014</a:t>
            </a:fld>
            <a:endParaRPr lang="en-US"/>
          </a:p>
        </p:txBody>
      </p:sp>
      <p:sp>
        <p:nvSpPr>
          <p:cNvPr id="10" name="Slide Number Placeholder 9"/>
          <p:cNvSpPr>
            <a:spLocks noGrp="1"/>
          </p:cNvSpPr>
          <p:nvPr>
            <p:ph type="sldNum" sz="quarter" idx="11"/>
          </p:nvPr>
        </p:nvSpPr>
        <p:spPr/>
        <p:txBody>
          <a:bodyPr/>
          <a:lstStyle/>
          <a:p>
            <a:fld id="{9BA3AD75-7027-4643-BC4B-FAA2DCAA21B8}"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F62EF5EA-C9F3-4982-A75B-04BEC175A1EB}" type="datetimeFigureOut">
              <a:rPr lang="en-US" smtClean="0"/>
              <a:t>5/5/2014</a:t>
            </a:fld>
            <a:endParaRPr lang="en-US"/>
          </a:p>
        </p:txBody>
      </p:sp>
      <p:sp>
        <p:nvSpPr>
          <p:cNvPr id="20" name="Slide Number Placeholder 19"/>
          <p:cNvSpPr>
            <a:spLocks noGrp="1"/>
          </p:cNvSpPr>
          <p:nvPr>
            <p:ph type="sldNum" sz="quarter" idx="11"/>
          </p:nvPr>
        </p:nvSpPr>
        <p:spPr/>
        <p:txBody>
          <a:bodyPr/>
          <a:lstStyle/>
          <a:p>
            <a:fld id="{9BA3AD75-7027-4643-BC4B-FAA2DCAA21B8}"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62EF5EA-C9F3-4982-A75B-04BEC175A1EB}"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3AD75-7027-4643-BC4B-FAA2DCAA21B8}"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62EF5EA-C9F3-4982-A75B-04BEC175A1EB}"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3AD75-7027-4643-BC4B-FAA2DCAA21B8}"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2EF5EA-C9F3-4982-A75B-04BEC175A1EB}"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3AD75-7027-4643-BC4B-FAA2DCAA21B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2EF5EA-C9F3-4982-A75B-04BEC175A1EB}" type="datetimeFigureOut">
              <a:rPr lang="en-US" smtClean="0"/>
              <a:t>5/5/2014</a:t>
            </a:fld>
            <a:endParaRPr lang="en-US"/>
          </a:p>
        </p:txBody>
      </p:sp>
      <p:sp>
        <p:nvSpPr>
          <p:cNvPr id="6" name="Slide Number Placeholder 5"/>
          <p:cNvSpPr>
            <a:spLocks noGrp="1"/>
          </p:cNvSpPr>
          <p:nvPr>
            <p:ph type="sldNum" sz="quarter" idx="11"/>
          </p:nvPr>
        </p:nvSpPr>
        <p:spPr/>
        <p:txBody>
          <a:bodyPr/>
          <a:lstStyle/>
          <a:p>
            <a:fld id="{9BA3AD75-7027-4643-BC4B-FAA2DCAA21B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F62EF5EA-C9F3-4982-A75B-04BEC175A1EB}" type="datetimeFigureOut">
              <a:rPr lang="en-US" smtClean="0"/>
              <a:t>5/5/2014</a:t>
            </a:fld>
            <a:endParaRPr lang="en-US"/>
          </a:p>
        </p:txBody>
      </p:sp>
      <p:sp>
        <p:nvSpPr>
          <p:cNvPr id="10" name="Slide Number Placeholder 9"/>
          <p:cNvSpPr>
            <a:spLocks noGrp="1"/>
          </p:cNvSpPr>
          <p:nvPr>
            <p:ph type="sldNum" sz="quarter" idx="15"/>
          </p:nvPr>
        </p:nvSpPr>
        <p:spPr/>
        <p:txBody>
          <a:bodyPr/>
          <a:lstStyle/>
          <a:p>
            <a:fld id="{9BA3AD75-7027-4643-BC4B-FAA2DCAA21B8}"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EF5EA-C9F3-4982-A75B-04BEC175A1EB}"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3AD75-7027-4643-BC4B-FAA2DCAA21B8}"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BA3AD75-7027-4643-BC4B-FAA2DCAA21B8}"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F62EF5EA-C9F3-4982-A75B-04BEC175A1EB}" type="datetimeFigureOut">
              <a:rPr lang="en-US" smtClean="0"/>
              <a:t>5/5/2014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structure &amp; function</a:t>
            </a:r>
            <a:endParaRPr lang="en-US" dirty="0"/>
          </a:p>
        </p:txBody>
      </p:sp>
      <p:sp>
        <p:nvSpPr>
          <p:cNvPr id="3" name="Subtitle 2"/>
          <p:cNvSpPr>
            <a:spLocks noGrp="1"/>
          </p:cNvSpPr>
          <p:nvPr>
            <p:ph type="subTitle" idx="1"/>
          </p:nvPr>
        </p:nvSpPr>
        <p:spPr/>
        <p:txBody>
          <a:bodyPr/>
          <a:lstStyle/>
          <a:p>
            <a:r>
              <a:rPr lang="en-US" dirty="0" smtClean="0"/>
              <a:t>Chapter 20</a:t>
            </a:r>
            <a:endParaRPr lang="en-US" dirty="0"/>
          </a:p>
        </p:txBody>
      </p:sp>
    </p:spTree>
    <p:extLst>
      <p:ext uri="{BB962C8B-B14F-4D97-AF65-F5344CB8AC3E}">
        <p14:creationId xmlns:p14="http://schemas.microsoft.com/office/powerpoint/2010/main" val="3207533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79388" y="106363"/>
            <a:ext cx="8534400" cy="914400"/>
          </a:xfrm>
        </p:spPr>
        <p:txBody>
          <a:bodyPr/>
          <a:lstStyle/>
          <a:p>
            <a:pPr marL="809625" indent="-809625" eaLnBrk="1" hangingPunct="1"/>
            <a:r>
              <a:rPr lang="en-US" altLang="en-US" sz="3200" smtClean="0"/>
              <a:t>20.3 Tissues are groups of cells with a common structure and function</a:t>
            </a:r>
          </a:p>
        </p:txBody>
      </p:sp>
      <p:sp>
        <p:nvSpPr>
          <p:cNvPr id="1741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2" name="Rectangle 7"/>
          <p:cNvSpPr>
            <a:spLocks noChangeArrowheads="1"/>
          </p:cNvSpPr>
          <p:nvPr/>
        </p:nvSpPr>
        <p:spPr bwMode="auto">
          <a:xfrm>
            <a:off x="168275" y="1316038"/>
            <a:ext cx="85344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7160" bIns="0"/>
          <a:lstStyle>
            <a:lvl1pPr marL="342900" indent="-342900"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304800" indent="-300038" eaLnBrk="0" hangingPunct="0">
              <a:defRPr sz="2400">
                <a:solidFill>
                  <a:schemeClr val="tx1"/>
                </a:solidFill>
                <a:latin typeface="Arial" charset="0"/>
                <a:ea typeface="ＭＳ Ｐゴシック" pitchFamily="84" charset="-128"/>
              </a:defRPr>
            </a:lvl4pPr>
            <a:lvl5pPr marL="825500" indent="-368300" eaLnBrk="0" hangingPunct="0">
              <a:defRPr sz="2400">
                <a:solidFill>
                  <a:schemeClr val="tx1"/>
                </a:solidFill>
                <a:latin typeface="Arial" charset="0"/>
                <a:ea typeface="ＭＳ Ｐゴシック" pitchFamily="84" charset="-128"/>
              </a:defRPr>
            </a:lvl5pPr>
            <a:lvl6pPr marL="1282700" indent="-368300" eaLnBrk="0" fontAlgn="base" hangingPunct="0">
              <a:spcBef>
                <a:spcPct val="0"/>
              </a:spcBef>
              <a:spcAft>
                <a:spcPct val="0"/>
              </a:spcAft>
              <a:defRPr sz="2400">
                <a:solidFill>
                  <a:schemeClr val="tx1"/>
                </a:solidFill>
                <a:latin typeface="Arial" charset="0"/>
                <a:ea typeface="ＭＳ Ｐゴシック" pitchFamily="84" charset="-128"/>
              </a:defRPr>
            </a:lvl6pPr>
            <a:lvl7pPr marL="1739900" indent="-368300" eaLnBrk="0" fontAlgn="base" hangingPunct="0">
              <a:spcBef>
                <a:spcPct val="0"/>
              </a:spcBef>
              <a:spcAft>
                <a:spcPct val="0"/>
              </a:spcAft>
              <a:defRPr sz="2400">
                <a:solidFill>
                  <a:schemeClr val="tx1"/>
                </a:solidFill>
                <a:latin typeface="Arial" charset="0"/>
                <a:ea typeface="ＭＳ Ｐゴシック" pitchFamily="84" charset="-128"/>
              </a:defRPr>
            </a:lvl7pPr>
            <a:lvl8pPr marL="2197100" indent="-368300" eaLnBrk="0" fontAlgn="base" hangingPunct="0">
              <a:spcBef>
                <a:spcPct val="0"/>
              </a:spcBef>
              <a:spcAft>
                <a:spcPct val="0"/>
              </a:spcAft>
              <a:defRPr sz="2400">
                <a:solidFill>
                  <a:schemeClr val="tx1"/>
                </a:solidFill>
                <a:latin typeface="Arial" charset="0"/>
                <a:ea typeface="ＭＳ Ｐゴシック" pitchFamily="84" charset="-128"/>
              </a:defRPr>
            </a:lvl8pPr>
            <a:lvl9pPr marL="2654300" indent="-368300" eaLnBrk="0" fontAlgn="base" hangingPunct="0">
              <a:spcBef>
                <a:spcPct val="0"/>
              </a:spcBef>
              <a:spcAft>
                <a:spcPct val="0"/>
              </a:spcAft>
              <a:defRPr sz="2400">
                <a:solidFill>
                  <a:schemeClr val="tx1"/>
                </a:solidFill>
                <a:latin typeface="Arial" charset="0"/>
                <a:ea typeface="ＭＳ Ｐゴシック" pitchFamily="84" charset="-128"/>
              </a:defRPr>
            </a:lvl9pPr>
          </a:lstStyle>
          <a:p>
            <a:pPr lvl="3" eaLnBrk="1" hangingPunct="1">
              <a:spcBef>
                <a:spcPct val="45000"/>
              </a:spcBef>
              <a:spcAft>
                <a:spcPts val="675"/>
              </a:spcAft>
              <a:buClr>
                <a:srgbClr val="A8002A"/>
              </a:buClr>
              <a:buFont typeface="Wingdings" pitchFamily="84" charset="2"/>
              <a:buChar char="§"/>
            </a:pPr>
            <a:r>
              <a:rPr lang="en-US" altLang="en-US" sz="2800" dirty="0"/>
              <a:t>Tissues</a:t>
            </a:r>
          </a:p>
          <a:p>
            <a:pPr lvl="4" eaLnBrk="1" hangingPunct="1">
              <a:spcBef>
                <a:spcPct val="45000"/>
              </a:spcBef>
              <a:spcAft>
                <a:spcPts val="675"/>
              </a:spcAft>
              <a:buClr>
                <a:srgbClr val="A8002A"/>
              </a:buClr>
              <a:buFontTx/>
              <a:buChar char="–"/>
            </a:pPr>
            <a:r>
              <a:rPr lang="en-US" altLang="en-US" dirty="0"/>
              <a:t>are an integrated group of similar cells that perform a common function and</a:t>
            </a:r>
          </a:p>
          <a:p>
            <a:pPr lvl="4" eaLnBrk="1" hangingPunct="1">
              <a:spcBef>
                <a:spcPct val="45000"/>
              </a:spcBef>
              <a:spcAft>
                <a:spcPts val="675"/>
              </a:spcAft>
              <a:buClr>
                <a:srgbClr val="A8002A"/>
              </a:buClr>
              <a:buFontTx/>
              <a:buChar char="–"/>
            </a:pPr>
            <a:r>
              <a:rPr lang="en-US" altLang="en-US" dirty="0"/>
              <a:t>combine to form organs.</a:t>
            </a:r>
          </a:p>
          <a:p>
            <a:pPr lvl="3" eaLnBrk="1" hangingPunct="1">
              <a:spcBef>
                <a:spcPct val="45000"/>
              </a:spcBef>
              <a:spcAft>
                <a:spcPts val="675"/>
              </a:spcAft>
              <a:buClr>
                <a:srgbClr val="A8002A"/>
              </a:buClr>
              <a:buFont typeface="Wingdings" pitchFamily="84" charset="2"/>
              <a:buChar char="§"/>
            </a:pPr>
            <a:r>
              <a:rPr lang="en-US" altLang="en-US" sz="2800" dirty="0"/>
              <a:t>Animals have four main categories of tissues:</a:t>
            </a:r>
            <a:endParaRPr lang="en-US" altLang="en-US" sz="2000" dirty="0"/>
          </a:p>
          <a:p>
            <a:pPr lvl="4" eaLnBrk="1" hangingPunct="1">
              <a:spcBef>
                <a:spcPct val="25000"/>
              </a:spcBef>
              <a:spcAft>
                <a:spcPts val="675"/>
              </a:spcAft>
              <a:buClr>
                <a:srgbClr val="A8002A"/>
              </a:buClr>
              <a:buFontTx/>
              <a:buAutoNum type="arabicPeriod"/>
            </a:pPr>
            <a:r>
              <a:rPr lang="en-US" altLang="en-US" dirty="0"/>
              <a:t>epithelial tissue,</a:t>
            </a:r>
          </a:p>
          <a:p>
            <a:pPr lvl="4" eaLnBrk="1" hangingPunct="1">
              <a:spcBef>
                <a:spcPct val="25000"/>
              </a:spcBef>
              <a:spcAft>
                <a:spcPts val="675"/>
              </a:spcAft>
              <a:buClr>
                <a:srgbClr val="A8002A"/>
              </a:buClr>
              <a:buFontTx/>
              <a:buAutoNum type="arabicPeriod"/>
            </a:pPr>
            <a:r>
              <a:rPr lang="en-US" altLang="en-US" dirty="0"/>
              <a:t>connective tissue,</a:t>
            </a:r>
          </a:p>
          <a:p>
            <a:pPr lvl="4" eaLnBrk="1" hangingPunct="1">
              <a:spcBef>
                <a:spcPct val="25000"/>
              </a:spcBef>
              <a:spcAft>
                <a:spcPts val="675"/>
              </a:spcAft>
              <a:buClr>
                <a:srgbClr val="A8002A"/>
              </a:buClr>
              <a:buFontTx/>
              <a:buAutoNum type="arabicPeriod"/>
            </a:pPr>
            <a:r>
              <a:rPr lang="en-US" altLang="en-US" dirty="0"/>
              <a:t>muscle tissue, and</a:t>
            </a:r>
          </a:p>
          <a:p>
            <a:pPr lvl="4" eaLnBrk="1" hangingPunct="1">
              <a:spcBef>
                <a:spcPct val="25000"/>
              </a:spcBef>
              <a:spcAft>
                <a:spcPts val="675"/>
              </a:spcAft>
              <a:buClr>
                <a:srgbClr val="A8002A"/>
              </a:buClr>
              <a:buFontTx/>
              <a:buAutoNum type="arabicPeriod"/>
            </a:pPr>
            <a:r>
              <a:rPr lang="en-US" altLang="en-US" dirty="0"/>
              <a:t>nervous tissue.</a:t>
            </a:r>
          </a:p>
        </p:txBody>
      </p:sp>
      <p:sp>
        <p:nvSpPr>
          <p:cNvPr id="17413"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4"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9298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 calcmode="lin" valueType="num">
                                      <p:cBhvr additive="base">
                                        <p:cTn id="25"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2">
                                            <p:txEl>
                                              <p:pRg st="4" end="4"/>
                                            </p:txEl>
                                          </p:spTgt>
                                        </p:tgtEl>
                                        <p:attrNameLst>
                                          <p:attrName>style.visibility</p:attrName>
                                        </p:attrNameLst>
                                      </p:cBhvr>
                                      <p:to>
                                        <p:strVal val="visible"/>
                                      </p:to>
                                    </p:set>
                                    <p:anim calcmode="lin" valueType="num">
                                      <p:cBhvr additive="base">
                                        <p:cTn id="31"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2">
                                            <p:txEl>
                                              <p:pRg st="5" end="5"/>
                                            </p:txEl>
                                          </p:spTgt>
                                        </p:tgtEl>
                                        <p:attrNameLst>
                                          <p:attrName>style.visibility</p:attrName>
                                        </p:attrNameLst>
                                      </p:cBhvr>
                                      <p:to>
                                        <p:strVal val="visible"/>
                                      </p:to>
                                    </p:set>
                                    <p:anim calcmode="lin" valueType="num">
                                      <p:cBhvr additive="base">
                                        <p:cTn id="37"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2">
                                            <p:txEl>
                                              <p:pRg st="7" end="7"/>
                                            </p:txEl>
                                          </p:spTgt>
                                        </p:tgtEl>
                                        <p:attrNameLst>
                                          <p:attrName>style.visibility</p:attrName>
                                        </p:attrNameLst>
                                      </p:cBhvr>
                                      <p:to>
                                        <p:strVal val="visible"/>
                                      </p:to>
                                    </p:set>
                                    <p:anim calcmode="lin" valueType="num">
                                      <p:cBhvr additive="base">
                                        <p:cTn id="49" dur="500" fill="hold"/>
                                        <p:tgtEl>
                                          <p:spTgt spid="174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9388" y="106363"/>
            <a:ext cx="8534400" cy="914400"/>
          </a:xfrm>
        </p:spPr>
        <p:txBody>
          <a:bodyPr/>
          <a:lstStyle/>
          <a:p>
            <a:pPr marL="809625" indent="-809625" eaLnBrk="1" hangingPunct="1"/>
            <a:r>
              <a:rPr lang="en-US" altLang="en-US" sz="3200" smtClean="0"/>
              <a:t>20.4 Epithelial tissue covers the body and lines its organs and cavities</a:t>
            </a:r>
          </a:p>
        </p:txBody>
      </p:sp>
      <p:sp>
        <p:nvSpPr>
          <p:cNvPr id="18435" name="Rectangle 3"/>
          <p:cNvSpPr>
            <a:spLocks noGrp="1" noChangeArrowheads="1"/>
          </p:cNvSpPr>
          <p:nvPr>
            <p:ph type="body" idx="4294967295"/>
          </p:nvPr>
        </p:nvSpPr>
        <p:spPr>
          <a:xfrm>
            <a:off x="166688" y="1312863"/>
            <a:ext cx="8534400" cy="5191125"/>
          </a:xfrm>
        </p:spPr>
        <p:txBody>
          <a:bodyPr/>
          <a:lstStyle/>
          <a:p>
            <a:pPr marL="292100" indent="-292100" eaLnBrk="1" hangingPunct="1"/>
            <a:r>
              <a:rPr lang="en-US" altLang="en-US" b="1" dirty="0" smtClean="0"/>
              <a:t>Epithelial tissues</a:t>
            </a:r>
            <a:r>
              <a:rPr lang="en-US" altLang="en-US" dirty="0" smtClean="0"/>
              <a:t>, or epithelia, are sheets of closely packed cells that</a:t>
            </a:r>
          </a:p>
          <a:p>
            <a:pPr marL="812800" lvl="1" indent="-368300" eaLnBrk="1" hangingPunct="1"/>
            <a:r>
              <a:rPr lang="en-US" altLang="en-US" dirty="0" smtClean="0"/>
              <a:t>cover body surfaces and</a:t>
            </a:r>
          </a:p>
          <a:p>
            <a:pPr marL="812800" lvl="1" indent="-368300" eaLnBrk="1" hangingPunct="1"/>
            <a:r>
              <a:rPr lang="en-US" altLang="en-US" dirty="0" smtClean="0"/>
              <a:t>line internal organs and cavities.</a:t>
            </a:r>
          </a:p>
          <a:p>
            <a:pPr marL="292100" indent="-292100" eaLnBrk="1" hangingPunct="1"/>
            <a:r>
              <a:rPr lang="en-US" altLang="en-US" dirty="0" smtClean="0"/>
              <a:t>Epithelial cells come in three shapes:</a:t>
            </a:r>
          </a:p>
          <a:p>
            <a:pPr marL="812800" lvl="1" indent="-368300" eaLnBrk="1" hangingPunct="1">
              <a:buFont typeface="Times New Roman" pitchFamily="84" charset="0"/>
              <a:buAutoNum type="arabicPeriod"/>
            </a:pPr>
            <a:r>
              <a:rPr lang="en-US" altLang="en-US" dirty="0" smtClean="0"/>
              <a:t>squamous—like a fried egg,</a:t>
            </a:r>
          </a:p>
          <a:p>
            <a:pPr marL="812800" lvl="1" indent="-368300" eaLnBrk="1" hangingPunct="1">
              <a:buFont typeface="Times New Roman" pitchFamily="84" charset="0"/>
              <a:buAutoNum type="arabicPeriod"/>
            </a:pPr>
            <a:r>
              <a:rPr lang="en-US" altLang="en-US" dirty="0" smtClean="0"/>
              <a:t>cuboidal—as tall as they are wide, and</a:t>
            </a:r>
          </a:p>
          <a:p>
            <a:pPr marL="812800" lvl="1" indent="-368300" eaLnBrk="1" hangingPunct="1">
              <a:buFont typeface="Times New Roman" pitchFamily="84" charset="0"/>
              <a:buAutoNum type="arabicPeriod"/>
            </a:pPr>
            <a:r>
              <a:rPr lang="en-US" altLang="en-US" dirty="0" smtClean="0"/>
              <a:t>columnar—taller than they are wide.</a:t>
            </a:r>
          </a:p>
          <a:p>
            <a:pPr marL="400050" lvl="1" indent="0">
              <a:buNone/>
            </a:pPr>
            <a:endParaRPr lang="en-US" altLang="en-US" dirty="0" smtClean="0"/>
          </a:p>
          <a:p>
            <a:pPr marL="400050" lvl="1" indent="0">
              <a:buNone/>
            </a:pPr>
            <a:r>
              <a:rPr lang="en-US" altLang="en-US" sz="2800" dirty="0" smtClean="0"/>
              <a:t>Epithelial </a:t>
            </a:r>
            <a:r>
              <a:rPr lang="en-US" altLang="en-US" sz="2800" dirty="0"/>
              <a:t>tissues are named according to the</a:t>
            </a:r>
          </a:p>
          <a:p>
            <a:pPr marL="1212850" lvl="2" indent="-368300"/>
            <a:r>
              <a:rPr lang="en-US" altLang="en-US" sz="2000" dirty="0"/>
              <a:t>number of cell layers they have and</a:t>
            </a:r>
          </a:p>
          <a:p>
            <a:pPr marL="1212850" lvl="2" indent="-368300"/>
            <a:r>
              <a:rPr lang="en-US" altLang="en-US" sz="2000" dirty="0"/>
              <a:t>shape of the cells on their apical surface.</a:t>
            </a:r>
          </a:p>
          <a:p>
            <a:pPr marL="444500" lvl="1" indent="0" eaLnBrk="1" hangingPunct="1">
              <a:buNone/>
            </a:pPr>
            <a:endParaRPr lang="en-US" altLang="en-US" dirty="0" smtClean="0"/>
          </a:p>
        </p:txBody>
      </p:sp>
      <p:sp>
        <p:nvSpPr>
          <p:cNvPr id="1843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482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8" end="8"/>
                                            </p:txEl>
                                          </p:spTgt>
                                        </p:tgtEl>
                                        <p:attrNameLst>
                                          <p:attrName>style.visibility</p:attrName>
                                        </p:attrNameLst>
                                      </p:cBhvr>
                                      <p:to>
                                        <p:strVal val="visible"/>
                                      </p:to>
                                    </p:set>
                                    <p:anim calcmode="lin" valueType="num">
                                      <p:cBhvr additive="base">
                                        <p:cTn id="49"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5">
                                            <p:txEl>
                                              <p:pRg st="9" end="9"/>
                                            </p:txEl>
                                          </p:spTgt>
                                        </p:tgtEl>
                                        <p:attrNameLst>
                                          <p:attrName>style.visibility</p:attrName>
                                        </p:attrNameLst>
                                      </p:cBhvr>
                                      <p:to>
                                        <p:strVal val="visible"/>
                                      </p:to>
                                    </p:set>
                                    <p:anim calcmode="lin" valueType="num">
                                      <p:cBhvr additive="base">
                                        <p:cTn id="55"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435">
                                            <p:txEl>
                                              <p:pRg st="10" end="10"/>
                                            </p:txEl>
                                          </p:spTgt>
                                        </p:tgtEl>
                                        <p:attrNameLst>
                                          <p:attrName>style.visibility</p:attrName>
                                        </p:attrNameLst>
                                      </p:cBhvr>
                                      <p:to>
                                        <p:strVal val="visible"/>
                                      </p:to>
                                    </p:set>
                                    <p:anim calcmode="lin" valueType="num">
                                      <p:cBhvr additive="base">
                                        <p:cTn id="61"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0_04EpitheliumTyp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3363"/>
            <a:ext cx="8548687"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20.4</a:t>
            </a:r>
          </a:p>
        </p:txBody>
      </p:sp>
      <p:sp>
        <p:nvSpPr>
          <p:cNvPr id="20484" name="Text Box 3"/>
          <p:cNvSpPr txBox="1">
            <a:spLocks noChangeArrowheads="1"/>
          </p:cNvSpPr>
          <p:nvPr/>
        </p:nvSpPr>
        <p:spPr bwMode="auto">
          <a:xfrm>
            <a:off x="6588125" y="5564188"/>
            <a:ext cx="23129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Stratified squamous</a:t>
            </a:r>
            <a:br>
              <a:rPr lang="en-US" altLang="en-US" sz="1800" b="1"/>
            </a:br>
            <a:r>
              <a:rPr lang="en-US" altLang="en-US" sz="1800" b="1"/>
              <a:t>epithelium</a:t>
            </a:r>
          </a:p>
        </p:txBody>
      </p:sp>
      <p:sp>
        <p:nvSpPr>
          <p:cNvPr id="20485" name="Text Box 3"/>
          <p:cNvSpPr txBox="1">
            <a:spLocks noChangeArrowheads="1"/>
          </p:cNvSpPr>
          <p:nvPr/>
        </p:nvSpPr>
        <p:spPr bwMode="auto">
          <a:xfrm>
            <a:off x="6765925" y="1817688"/>
            <a:ext cx="19065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Pseudostratified</a:t>
            </a:r>
            <a:br>
              <a:rPr lang="en-US" altLang="en-US" sz="1800" b="1"/>
            </a:br>
            <a:r>
              <a:rPr lang="en-US" altLang="en-US" sz="1800" b="1"/>
              <a:t>ciliated columnar</a:t>
            </a:r>
            <a:br>
              <a:rPr lang="en-US" altLang="en-US" sz="1800" b="1"/>
            </a:br>
            <a:r>
              <a:rPr lang="en-US" altLang="en-US" sz="1800" b="1"/>
              <a:t>epithelium</a:t>
            </a:r>
          </a:p>
        </p:txBody>
      </p:sp>
      <p:sp>
        <p:nvSpPr>
          <p:cNvPr id="20486" name="Text Box 3"/>
          <p:cNvSpPr txBox="1">
            <a:spLocks noChangeArrowheads="1"/>
          </p:cNvSpPr>
          <p:nvPr/>
        </p:nvSpPr>
        <p:spPr bwMode="auto">
          <a:xfrm>
            <a:off x="1330325" y="5932488"/>
            <a:ext cx="19065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Simple columnar</a:t>
            </a:r>
            <a:br>
              <a:rPr lang="en-US" altLang="en-US" sz="1800" b="1"/>
            </a:br>
            <a:r>
              <a:rPr lang="en-US" altLang="en-US" sz="1800" b="1"/>
              <a:t>epithelium</a:t>
            </a:r>
          </a:p>
        </p:txBody>
      </p:sp>
      <p:sp>
        <p:nvSpPr>
          <p:cNvPr id="20487" name="Text Box 3"/>
          <p:cNvSpPr txBox="1">
            <a:spLocks noChangeArrowheads="1"/>
          </p:cNvSpPr>
          <p:nvPr/>
        </p:nvSpPr>
        <p:spPr bwMode="auto">
          <a:xfrm>
            <a:off x="708025" y="3760788"/>
            <a:ext cx="19065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Simple cuboidal</a:t>
            </a:r>
            <a:br>
              <a:rPr lang="en-US" altLang="en-US" sz="1800" b="1"/>
            </a:br>
            <a:r>
              <a:rPr lang="en-US" altLang="en-US" sz="1800" b="1"/>
              <a:t>epithelium</a:t>
            </a:r>
          </a:p>
        </p:txBody>
      </p:sp>
      <p:sp>
        <p:nvSpPr>
          <p:cNvPr id="20488" name="Text Box 3"/>
          <p:cNvSpPr txBox="1">
            <a:spLocks noChangeArrowheads="1"/>
          </p:cNvSpPr>
          <p:nvPr/>
        </p:nvSpPr>
        <p:spPr bwMode="auto">
          <a:xfrm>
            <a:off x="1317625" y="1830388"/>
            <a:ext cx="20335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Simple squamous</a:t>
            </a:r>
            <a:br>
              <a:rPr lang="en-US" altLang="en-US" sz="1800" b="1"/>
            </a:br>
            <a:r>
              <a:rPr lang="en-US" altLang="en-US" sz="1800" b="1"/>
              <a:t>epithelium</a:t>
            </a:r>
          </a:p>
        </p:txBody>
      </p:sp>
      <p:sp>
        <p:nvSpPr>
          <p:cNvPr id="20489" name="Text Box 3"/>
          <p:cNvSpPr txBox="1">
            <a:spLocks noChangeArrowheads="1"/>
          </p:cNvSpPr>
          <p:nvPr/>
        </p:nvSpPr>
        <p:spPr bwMode="auto">
          <a:xfrm>
            <a:off x="314325" y="471488"/>
            <a:ext cx="7762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Basal</a:t>
            </a:r>
            <a:br>
              <a:rPr lang="en-US" altLang="en-US" sz="1800" b="1"/>
            </a:br>
            <a:r>
              <a:rPr lang="en-US" altLang="en-US" sz="1800" b="1"/>
              <a:t>lamina</a:t>
            </a:r>
          </a:p>
        </p:txBody>
      </p:sp>
      <p:sp>
        <p:nvSpPr>
          <p:cNvPr id="20490" name="Text Box 3"/>
          <p:cNvSpPr txBox="1">
            <a:spLocks noChangeArrowheads="1"/>
          </p:cNvSpPr>
          <p:nvPr/>
        </p:nvSpPr>
        <p:spPr bwMode="auto">
          <a:xfrm>
            <a:off x="403225" y="1284288"/>
            <a:ext cx="12461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Underlying</a:t>
            </a:r>
            <a:br>
              <a:rPr lang="en-US" altLang="en-US" sz="1800" b="1"/>
            </a:br>
            <a:r>
              <a:rPr lang="en-US" altLang="en-US" sz="1800" b="1"/>
              <a:t>tissue</a:t>
            </a:r>
          </a:p>
        </p:txBody>
      </p:sp>
      <p:sp>
        <p:nvSpPr>
          <p:cNvPr id="20491" name="Text Box 3"/>
          <p:cNvSpPr txBox="1">
            <a:spLocks noChangeArrowheads="1"/>
          </p:cNvSpPr>
          <p:nvPr/>
        </p:nvSpPr>
        <p:spPr bwMode="auto">
          <a:xfrm>
            <a:off x="3286125" y="242888"/>
            <a:ext cx="20208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Apical surface of</a:t>
            </a:r>
            <a:br>
              <a:rPr lang="en-US" altLang="en-US" sz="1800" b="1"/>
            </a:br>
            <a:r>
              <a:rPr lang="en-US" altLang="en-US" sz="1800" b="1"/>
              <a:t>epithelium</a:t>
            </a:r>
          </a:p>
        </p:txBody>
      </p:sp>
      <p:sp>
        <p:nvSpPr>
          <p:cNvPr id="20492" name="Text Box 3"/>
          <p:cNvSpPr txBox="1">
            <a:spLocks noChangeArrowheads="1"/>
          </p:cNvSpPr>
          <p:nvPr/>
        </p:nvSpPr>
        <p:spPr bwMode="auto">
          <a:xfrm>
            <a:off x="2460625" y="1500188"/>
            <a:ext cx="1182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Cell nuclei</a:t>
            </a:r>
          </a:p>
        </p:txBody>
      </p:sp>
      <p:sp>
        <p:nvSpPr>
          <p:cNvPr id="20493" name="Line 13"/>
          <p:cNvSpPr>
            <a:spLocks noChangeShapeType="1"/>
          </p:cNvSpPr>
          <p:nvPr/>
        </p:nvSpPr>
        <p:spPr bwMode="auto">
          <a:xfrm>
            <a:off x="1143000" y="876300"/>
            <a:ext cx="488950" cy="196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14"/>
          <p:cNvSpPr>
            <a:spLocks noChangeShapeType="1"/>
          </p:cNvSpPr>
          <p:nvPr/>
        </p:nvSpPr>
        <p:spPr bwMode="auto">
          <a:xfrm flipV="1">
            <a:off x="1625600" y="1206500"/>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5"/>
          <p:cNvSpPr>
            <a:spLocks noChangeShapeType="1"/>
          </p:cNvSpPr>
          <p:nvPr/>
        </p:nvSpPr>
        <p:spPr bwMode="auto">
          <a:xfrm flipV="1">
            <a:off x="2679700" y="355600"/>
            <a:ext cx="571500" cy="34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Line 16"/>
          <p:cNvSpPr>
            <a:spLocks noChangeShapeType="1"/>
          </p:cNvSpPr>
          <p:nvPr/>
        </p:nvSpPr>
        <p:spPr bwMode="auto">
          <a:xfrm>
            <a:off x="2590800" y="1143000"/>
            <a:ext cx="419100" cy="355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Line 17"/>
          <p:cNvSpPr>
            <a:spLocks noChangeShapeType="1"/>
          </p:cNvSpPr>
          <p:nvPr/>
        </p:nvSpPr>
        <p:spPr bwMode="auto">
          <a:xfrm flipH="1" flipV="1">
            <a:off x="2819400" y="1181100"/>
            <a:ext cx="190500" cy="317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71899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9388" y="106363"/>
            <a:ext cx="8534400" cy="914400"/>
          </a:xfrm>
        </p:spPr>
        <p:txBody>
          <a:bodyPr/>
          <a:lstStyle/>
          <a:p>
            <a:pPr marL="809625" indent="-809625" eaLnBrk="1" hangingPunct="1"/>
            <a:r>
              <a:rPr lang="en-US" altLang="en-US" sz="3200" smtClean="0"/>
              <a:t>20.5 Connective tissue binds and supports other tissues</a:t>
            </a:r>
          </a:p>
        </p:txBody>
      </p:sp>
      <p:sp>
        <p:nvSpPr>
          <p:cNvPr id="21507" name="Rectangle 3"/>
          <p:cNvSpPr>
            <a:spLocks noGrp="1" noChangeArrowheads="1"/>
          </p:cNvSpPr>
          <p:nvPr>
            <p:ph type="body" idx="4294967295"/>
          </p:nvPr>
        </p:nvSpPr>
        <p:spPr>
          <a:xfrm>
            <a:off x="166688" y="1312863"/>
            <a:ext cx="8534400" cy="5114925"/>
          </a:xfrm>
        </p:spPr>
        <p:txBody>
          <a:bodyPr/>
          <a:lstStyle/>
          <a:p>
            <a:pPr marL="292100" indent="-292100" eaLnBrk="1" hangingPunct="1"/>
            <a:r>
              <a:rPr lang="en-US" altLang="en-US" b="1" dirty="0" smtClean="0"/>
              <a:t>Connective tissue</a:t>
            </a:r>
            <a:r>
              <a:rPr lang="en-US" altLang="en-US" dirty="0" smtClean="0"/>
              <a:t> can be grouped into six major types.</a:t>
            </a:r>
          </a:p>
          <a:p>
            <a:pPr marL="812800" lvl="1" indent="-368300" eaLnBrk="1" hangingPunct="1">
              <a:buFont typeface="Times New Roman" pitchFamily="84" charset="0"/>
              <a:buAutoNum type="arabicPeriod"/>
            </a:pPr>
            <a:r>
              <a:rPr lang="en-US" altLang="en-US" b="1" dirty="0" smtClean="0"/>
              <a:t>Loose connective tissue</a:t>
            </a:r>
          </a:p>
          <a:p>
            <a:pPr marL="1282700" lvl="2" indent="-304800" eaLnBrk="1" hangingPunct="1"/>
            <a:r>
              <a:rPr lang="en-US" altLang="en-US" dirty="0" smtClean="0"/>
              <a:t>is the most widespread,</a:t>
            </a:r>
          </a:p>
          <a:p>
            <a:pPr marL="1282700" lvl="2" indent="-304800" eaLnBrk="1" hangingPunct="1"/>
            <a:r>
              <a:rPr lang="en-US" altLang="en-US" dirty="0" smtClean="0"/>
              <a:t>consists of ropelike collagen and elastic fibers that are strong and resilient, and</a:t>
            </a:r>
          </a:p>
          <a:p>
            <a:pPr marL="1282700" lvl="2" indent="-304800" eaLnBrk="1" hangingPunct="1"/>
            <a:r>
              <a:rPr lang="en-US" altLang="en-US" dirty="0" smtClean="0"/>
              <a:t>helps to join skin to underlying tissues.</a:t>
            </a:r>
          </a:p>
          <a:p>
            <a:pPr marL="812800" lvl="1" indent="-368300" eaLnBrk="1" hangingPunct="1">
              <a:buFont typeface="Times New Roman" pitchFamily="84" charset="0"/>
              <a:buAutoNum type="arabicPeriod"/>
            </a:pPr>
            <a:r>
              <a:rPr lang="en-US" altLang="en-US" b="1" dirty="0" smtClean="0"/>
              <a:t>Fibrous connective tissue </a:t>
            </a:r>
          </a:p>
          <a:p>
            <a:pPr marL="1282700" lvl="2" indent="-304800" eaLnBrk="1" hangingPunct="1"/>
            <a:r>
              <a:rPr lang="en-US" altLang="en-US" dirty="0" smtClean="0"/>
              <a:t>has densely packed collagen fibers and</a:t>
            </a:r>
          </a:p>
          <a:p>
            <a:pPr marL="1282700" lvl="2" indent="-304800" eaLnBrk="1" hangingPunct="1"/>
            <a:r>
              <a:rPr lang="en-US" altLang="en-US" dirty="0" smtClean="0"/>
              <a:t>forms tendons that attach muscle to bone.</a:t>
            </a:r>
          </a:p>
        </p:txBody>
      </p:sp>
      <p:sp>
        <p:nvSpPr>
          <p:cNvPr id="2150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0"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42050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additive="base">
                                        <p:cTn id="4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106363"/>
            <a:ext cx="8534400" cy="914400"/>
          </a:xfrm>
        </p:spPr>
        <p:txBody>
          <a:bodyPr/>
          <a:lstStyle/>
          <a:p>
            <a:pPr marL="809625" indent="-809625" eaLnBrk="1" hangingPunct="1"/>
            <a:r>
              <a:rPr lang="en-US" altLang="en-US" sz="3200" smtClean="0"/>
              <a:t>20.5 Connective tissue binds and supports other tissues</a:t>
            </a:r>
          </a:p>
        </p:txBody>
      </p:sp>
      <p:sp>
        <p:nvSpPr>
          <p:cNvPr id="22531" name="Rectangle 3"/>
          <p:cNvSpPr>
            <a:spLocks noGrp="1" noChangeArrowheads="1"/>
          </p:cNvSpPr>
          <p:nvPr>
            <p:ph type="body" idx="4294967295"/>
          </p:nvPr>
        </p:nvSpPr>
        <p:spPr>
          <a:xfrm>
            <a:off x="0" y="1362075"/>
            <a:ext cx="8734425" cy="5191125"/>
          </a:xfrm>
        </p:spPr>
        <p:txBody>
          <a:bodyPr/>
          <a:lstStyle/>
          <a:p>
            <a:pPr marL="977900" lvl="2" indent="-368300" eaLnBrk="1" hangingPunct="1">
              <a:buFont typeface="Times New Roman" pitchFamily="84" charset="0"/>
              <a:buAutoNum type="arabicPeriod" startAt="3"/>
            </a:pPr>
            <a:r>
              <a:rPr lang="en-US" altLang="en-US" sz="2400" b="1" dirty="0" smtClean="0"/>
              <a:t>Adipose tissue </a:t>
            </a:r>
            <a:r>
              <a:rPr lang="en-US" altLang="en-US" sz="2400" dirty="0" smtClean="0"/>
              <a:t>stores fat in large, closely packed cells held in a matrix of fibers.</a:t>
            </a:r>
          </a:p>
          <a:p>
            <a:pPr marL="977900" lvl="2" indent="-368300" eaLnBrk="1" hangingPunct="1">
              <a:buFont typeface="Times New Roman" pitchFamily="84" charset="0"/>
              <a:buAutoNum type="arabicPeriod" startAt="3"/>
            </a:pPr>
            <a:r>
              <a:rPr lang="en-US" altLang="en-US" sz="2400" b="1" dirty="0" smtClean="0"/>
              <a:t>Cartilage</a:t>
            </a:r>
          </a:p>
          <a:p>
            <a:pPr marL="1447800" lvl="3" indent="-304800" eaLnBrk="1" hangingPunct="1"/>
            <a:r>
              <a:rPr lang="en-US" altLang="en-US" dirty="0" smtClean="0"/>
              <a:t>is a strong and flexible skeletal material and</a:t>
            </a:r>
          </a:p>
          <a:p>
            <a:pPr marL="1447800" lvl="3" indent="-304800" eaLnBrk="1" hangingPunct="1"/>
            <a:r>
              <a:rPr lang="en-US" altLang="en-US" dirty="0" smtClean="0"/>
              <a:t>commonly surrounds the ends of bones.</a:t>
            </a:r>
          </a:p>
          <a:p>
            <a:pPr marL="977900" lvl="2" indent="-368300" eaLnBrk="1" hangingPunct="1">
              <a:buFont typeface="Times New Roman" pitchFamily="84" charset="0"/>
              <a:buAutoNum type="arabicPeriod" startAt="3"/>
            </a:pPr>
            <a:r>
              <a:rPr lang="en-US" altLang="en-US" sz="2400" b="1" dirty="0" smtClean="0"/>
              <a:t>Bone</a:t>
            </a:r>
            <a:endParaRPr lang="en-US" altLang="en-US" sz="2400" dirty="0" smtClean="0"/>
          </a:p>
          <a:p>
            <a:pPr marL="1447800" lvl="3" indent="-304800" eaLnBrk="1" hangingPunct="1"/>
            <a:r>
              <a:rPr lang="en-US" altLang="en-US" dirty="0" smtClean="0"/>
              <a:t>has a matrix of collagen fibers</a:t>
            </a:r>
          </a:p>
          <a:p>
            <a:pPr marL="1447800" lvl="3" indent="-304800" eaLnBrk="1" hangingPunct="1"/>
            <a:r>
              <a:rPr lang="en-US" altLang="en-US" dirty="0" smtClean="0"/>
              <a:t>embedded in a hard mineral substance containing calcium, magnesium, and phosphate.</a:t>
            </a:r>
          </a:p>
          <a:p>
            <a:pPr marL="977900" lvl="2" indent="-368300" eaLnBrk="1" hangingPunct="1">
              <a:buFont typeface="Times New Roman" pitchFamily="84" charset="0"/>
              <a:buAutoNum type="arabicPeriod" startAt="3"/>
            </a:pPr>
            <a:r>
              <a:rPr lang="en-US" altLang="en-US" sz="2400" b="1" dirty="0" smtClean="0"/>
              <a:t>Blood </a:t>
            </a:r>
            <a:r>
              <a:rPr lang="en-US" altLang="en-US" sz="2400" dirty="0" smtClean="0"/>
              <a:t>transports substances throughout the body.</a:t>
            </a:r>
          </a:p>
        </p:txBody>
      </p:sp>
      <p:sp>
        <p:nvSpPr>
          <p:cNvPr id="2253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3"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1491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0_05_ConnectiveTissu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04813"/>
            <a:ext cx="85486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20.5</a:t>
            </a:r>
          </a:p>
        </p:txBody>
      </p:sp>
      <p:sp>
        <p:nvSpPr>
          <p:cNvPr id="23556" name="Text Box 3"/>
          <p:cNvSpPr txBox="1">
            <a:spLocks noChangeArrowheads="1"/>
          </p:cNvSpPr>
          <p:nvPr/>
        </p:nvSpPr>
        <p:spPr bwMode="auto">
          <a:xfrm>
            <a:off x="354013" y="2378075"/>
            <a:ext cx="819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Cell</a:t>
            </a:r>
            <a:br>
              <a:rPr lang="en-US" altLang="en-US" sz="1600" b="1"/>
            </a:br>
            <a:r>
              <a:rPr lang="en-US" altLang="en-US" sz="1600" b="1"/>
              <a:t>nucleus</a:t>
            </a:r>
          </a:p>
        </p:txBody>
      </p:sp>
      <p:sp>
        <p:nvSpPr>
          <p:cNvPr id="23557" name="Text Box 3"/>
          <p:cNvSpPr txBox="1">
            <a:spLocks noChangeArrowheads="1"/>
          </p:cNvSpPr>
          <p:nvPr/>
        </p:nvSpPr>
        <p:spPr bwMode="auto">
          <a:xfrm>
            <a:off x="355600" y="2921000"/>
            <a:ext cx="920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Collagen</a:t>
            </a:r>
            <a:br>
              <a:rPr lang="en-US" altLang="en-US" sz="1600" b="1"/>
            </a:br>
            <a:r>
              <a:rPr lang="en-US" altLang="en-US" sz="1600" b="1"/>
              <a:t>fiber</a:t>
            </a:r>
          </a:p>
        </p:txBody>
      </p:sp>
      <p:sp>
        <p:nvSpPr>
          <p:cNvPr id="23558" name="Text Box 3"/>
          <p:cNvSpPr txBox="1">
            <a:spLocks noChangeArrowheads="1"/>
          </p:cNvSpPr>
          <p:nvPr/>
        </p:nvSpPr>
        <p:spPr bwMode="auto">
          <a:xfrm>
            <a:off x="355600" y="3486150"/>
            <a:ext cx="819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Elastic</a:t>
            </a:r>
            <a:br>
              <a:rPr lang="en-US" altLang="en-US" sz="1600" b="1"/>
            </a:br>
            <a:r>
              <a:rPr lang="en-US" altLang="en-US" sz="1600" b="1"/>
              <a:t>fibers</a:t>
            </a:r>
          </a:p>
        </p:txBody>
      </p:sp>
      <p:sp>
        <p:nvSpPr>
          <p:cNvPr id="23559" name="Text Box 3"/>
          <p:cNvSpPr txBox="1">
            <a:spLocks noChangeArrowheads="1"/>
          </p:cNvSpPr>
          <p:nvPr/>
        </p:nvSpPr>
        <p:spPr bwMode="auto">
          <a:xfrm>
            <a:off x="1122363" y="3863975"/>
            <a:ext cx="2403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Loose connective tissue</a:t>
            </a:r>
            <a:br>
              <a:rPr lang="en-US" altLang="en-US" sz="1600" b="1"/>
            </a:br>
            <a:r>
              <a:rPr lang="en-US" altLang="en-US" sz="1600" b="1"/>
              <a:t>(under the skin)</a:t>
            </a:r>
          </a:p>
        </p:txBody>
      </p:sp>
      <p:sp>
        <p:nvSpPr>
          <p:cNvPr id="23560" name="Text Box 3"/>
          <p:cNvSpPr txBox="1">
            <a:spLocks noChangeArrowheads="1"/>
          </p:cNvSpPr>
          <p:nvPr/>
        </p:nvSpPr>
        <p:spPr bwMode="auto">
          <a:xfrm>
            <a:off x="519113" y="4581525"/>
            <a:ext cx="12223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Cell nucleus</a:t>
            </a:r>
          </a:p>
        </p:txBody>
      </p:sp>
      <p:sp>
        <p:nvSpPr>
          <p:cNvPr id="23561" name="Text Box 3"/>
          <p:cNvSpPr txBox="1">
            <a:spLocks noChangeArrowheads="1"/>
          </p:cNvSpPr>
          <p:nvPr/>
        </p:nvSpPr>
        <p:spPr bwMode="auto">
          <a:xfrm>
            <a:off x="808038" y="4945063"/>
            <a:ext cx="933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Collagen</a:t>
            </a:r>
            <a:br>
              <a:rPr lang="en-US" altLang="en-US" sz="1600" b="1"/>
            </a:br>
            <a:r>
              <a:rPr lang="en-US" altLang="en-US" sz="1600" b="1"/>
              <a:t>fibers</a:t>
            </a:r>
          </a:p>
        </p:txBody>
      </p:sp>
      <p:sp>
        <p:nvSpPr>
          <p:cNvPr id="23562" name="Text Box 3"/>
          <p:cNvSpPr txBox="1">
            <a:spLocks noChangeArrowheads="1"/>
          </p:cNvSpPr>
          <p:nvPr/>
        </p:nvSpPr>
        <p:spPr bwMode="auto">
          <a:xfrm>
            <a:off x="1674813" y="5662613"/>
            <a:ext cx="2479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Fibrous connective</a:t>
            </a:r>
            <a:br>
              <a:rPr lang="en-US" altLang="en-US" sz="1600" b="1"/>
            </a:br>
            <a:r>
              <a:rPr lang="en-US" altLang="en-US" sz="1600" b="1"/>
              <a:t>tissue (forming a tendon)</a:t>
            </a:r>
          </a:p>
        </p:txBody>
      </p:sp>
      <p:sp>
        <p:nvSpPr>
          <p:cNvPr id="23563" name="Text Box 3"/>
          <p:cNvSpPr txBox="1">
            <a:spLocks noChangeArrowheads="1"/>
          </p:cNvSpPr>
          <p:nvPr/>
        </p:nvSpPr>
        <p:spPr bwMode="auto">
          <a:xfrm>
            <a:off x="3511550" y="4605338"/>
            <a:ext cx="8191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Fat </a:t>
            </a:r>
            <a:br>
              <a:rPr lang="en-US" altLang="en-US" sz="1600" b="1"/>
            </a:br>
            <a:r>
              <a:rPr lang="en-US" altLang="en-US" sz="1600" b="1"/>
              <a:t>droplets</a:t>
            </a:r>
          </a:p>
        </p:txBody>
      </p:sp>
      <p:sp>
        <p:nvSpPr>
          <p:cNvPr id="23564" name="Text Box 3"/>
          <p:cNvSpPr txBox="1">
            <a:spLocks noChangeArrowheads="1"/>
          </p:cNvSpPr>
          <p:nvPr/>
        </p:nvSpPr>
        <p:spPr bwMode="auto">
          <a:xfrm>
            <a:off x="4619625" y="5864225"/>
            <a:ext cx="819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600" b="1"/>
              <a:t>Adipose</a:t>
            </a:r>
            <a:br>
              <a:rPr lang="en-US" altLang="en-US" sz="1600" b="1"/>
            </a:br>
            <a:r>
              <a:rPr lang="en-US" altLang="en-US" sz="1600" b="1"/>
              <a:t>tissue</a:t>
            </a:r>
          </a:p>
        </p:txBody>
      </p:sp>
      <p:sp>
        <p:nvSpPr>
          <p:cNvPr id="23565" name="Text Box 3"/>
          <p:cNvSpPr txBox="1">
            <a:spLocks noChangeArrowheads="1"/>
          </p:cNvSpPr>
          <p:nvPr/>
        </p:nvSpPr>
        <p:spPr bwMode="auto">
          <a:xfrm>
            <a:off x="5713413" y="973138"/>
            <a:ext cx="1222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White blood</a:t>
            </a:r>
            <a:br>
              <a:rPr lang="en-US" altLang="en-US" sz="1600" b="1"/>
            </a:br>
            <a:r>
              <a:rPr lang="en-US" altLang="en-US" sz="1600" b="1"/>
              <a:t>cells</a:t>
            </a:r>
          </a:p>
        </p:txBody>
      </p:sp>
      <p:sp>
        <p:nvSpPr>
          <p:cNvPr id="23566" name="Text Box 3"/>
          <p:cNvSpPr txBox="1">
            <a:spLocks noChangeArrowheads="1"/>
          </p:cNvSpPr>
          <p:nvPr/>
        </p:nvSpPr>
        <p:spPr bwMode="auto">
          <a:xfrm>
            <a:off x="5840413" y="1565275"/>
            <a:ext cx="10588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Red blood</a:t>
            </a:r>
            <a:br>
              <a:rPr lang="en-US" altLang="en-US" sz="1600" b="1"/>
            </a:br>
            <a:r>
              <a:rPr lang="en-US" altLang="en-US" sz="1600" b="1"/>
              <a:t>cell</a:t>
            </a:r>
          </a:p>
        </p:txBody>
      </p:sp>
      <p:sp>
        <p:nvSpPr>
          <p:cNvPr id="23567" name="Text Box 3"/>
          <p:cNvSpPr txBox="1">
            <a:spLocks noChangeArrowheads="1"/>
          </p:cNvSpPr>
          <p:nvPr/>
        </p:nvSpPr>
        <p:spPr bwMode="auto">
          <a:xfrm>
            <a:off x="5651500" y="2132013"/>
            <a:ext cx="744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Plasma</a:t>
            </a:r>
          </a:p>
        </p:txBody>
      </p:sp>
      <p:sp>
        <p:nvSpPr>
          <p:cNvPr id="23568" name="Text Box 3"/>
          <p:cNvSpPr txBox="1">
            <a:spLocks noChangeArrowheads="1"/>
          </p:cNvSpPr>
          <p:nvPr/>
        </p:nvSpPr>
        <p:spPr bwMode="auto">
          <a:xfrm>
            <a:off x="4821238" y="2395538"/>
            <a:ext cx="619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Blood</a:t>
            </a:r>
          </a:p>
        </p:txBody>
      </p:sp>
      <p:sp>
        <p:nvSpPr>
          <p:cNvPr id="23569" name="Text Box 3"/>
          <p:cNvSpPr txBox="1">
            <a:spLocks noChangeArrowheads="1"/>
          </p:cNvSpPr>
          <p:nvPr/>
        </p:nvSpPr>
        <p:spPr bwMode="auto">
          <a:xfrm>
            <a:off x="7853363" y="1679575"/>
            <a:ext cx="7318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Central</a:t>
            </a:r>
            <a:br>
              <a:rPr lang="en-US" altLang="en-US" sz="1600" b="1"/>
            </a:br>
            <a:r>
              <a:rPr lang="en-US" altLang="en-US" sz="1600" b="1"/>
              <a:t>canal</a:t>
            </a:r>
          </a:p>
        </p:txBody>
      </p:sp>
      <p:sp>
        <p:nvSpPr>
          <p:cNvPr id="23570" name="Text Box 3"/>
          <p:cNvSpPr txBox="1">
            <a:spLocks noChangeArrowheads="1"/>
          </p:cNvSpPr>
          <p:nvPr/>
        </p:nvSpPr>
        <p:spPr bwMode="auto">
          <a:xfrm>
            <a:off x="7978775" y="2346325"/>
            <a:ext cx="630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Matrix</a:t>
            </a:r>
          </a:p>
        </p:txBody>
      </p:sp>
      <p:sp>
        <p:nvSpPr>
          <p:cNvPr id="23571" name="Text Box 3"/>
          <p:cNvSpPr txBox="1">
            <a:spLocks noChangeArrowheads="1"/>
          </p:cNvSpPr>
          <p:nvPr/>
        </p:nvSpPr>
        <p:spPr bwMode="auto">
          <a:xfrm>
            <a:off x="6959600" y="3151188"/>
            <a:ext cx="555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Bone</a:t>
            </a:r>
          </a:p>
        </p:txBody>
      </p:sp>
      <p:sp>
        <p:nvSpPr>
          <p:cNvPr id="23572" name="Text Box 3"/>
          <p:cNvSpPr txBox="1">
            <a:spLocks noChangeArrowheads="1"/>
          </p:cNvSpPr>
          <p:nvPr/>
        </p:nvSpPr>
        <p:spPr bwMode="auto">
          <a:xfrm>
            <a:off x="7864475" y="2798763"/>
            <a:ext cx="782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Bone-</a:t>
            </a:r>
            <a:br>
              <a:rPr lang="en-US" altLang="en-US" sz="1600" b="1"/>
            </a:br>
            <a:r>
              <a:rPr lang="en-US" altLang="en-US" sz="1600" b="1"/>
              <a:t>forming</a:t>
            </a:r>
            <a:br>
              <a:rPr lang="en-US" altLang="en-US" sz="1600" b="1"/>
            </a:br>
            <a:r>
              <a:rPr lang="en-US" altLang="en-US" sz="1600" b="1"/>
              <a:t>cells</a:t>
            </a:r>
          </a:p>
        </p:txBody>
      </p:sp>
      <p:sp>
        <p:nvSpPr>
          <p:cNvPr id="23573" name="Text Box 3"/>
          <p:cNvSpPr txBox="1">
            <a:spLocks noChangeArrowheads="1"/>
          </p:cNvSpPr>
          <p:nvPr/>
        </p:nvSpPr>
        <p:spPr bwMode="auto">
          <a:xfrm>
            <a:off x="7854950" y="3981450"/>
            <a:ext cx="97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Cartilage-</a:t>
            </a:r>
            <a:br>
              <a:rPr lang="en-US" altLang="en-US" sz="1600" b="1"/>
            </a:br>
            <a:r>
              <a:rPr lang="en-US" altLang="en-US" sz="1600" b="1"/>
              <a:t>forming</a:t>
            </a:r>
            <a:br>
              <a:rPr lang="en-US" altLang="en-US" sz="1600" b="1"/>
            </a:br>
            <a:r>
              <a:rPr lang="en-US" altLang="en-US" sz="1600" b="1"/>
              <a:t>cells</a:t>
            </a:r>
          </a:p>
        </p:txBody>
      </p:sp>
      <p:sp>
        <p:nvSpPr>
          <p:cNvPr id="23574" name="Text Box 3"/>
          <p:cNvSpPr txBox="1">
            <a:spLocks noChangeArrowheads="1"/>
          </p:cNvSpPr>
          <p:nvPr/>
        </p:nvSpPr>
        <p:spPr bwMode="auto">
          <a:xfrm>
            <a:off x="7854950" y="4799013"/>
            <a:ext cx="630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Matrix</a:t>
            </a:r>
          </a:p>
        </p:txBody>
      </p:sp>
      <p:sp>
        <p:nvSpPr>
          <p:cNvPr id="23575" name="Text Box 3"/>
          <p:cNvSpPr txBox="1">
            <a:spLocks noChangeArrowheads="1"/>
          </p:cNvSpPr>
          <p:nvPr/>
        </p:nvSpPr>
        <p:spPr bwMode="auto">
          <a:xfrm>
            <a:off x="6586538" y="5216525"/>
            <a:ext cx="10699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600" b="1"/>
              <a:t>Cartilage</a:t>
            </a:r>
            <a:br>
              <a:rPr lang="en-US" altLang="en-US" sz="1600" b="1"/>
            </a:br>
            <a:r>
              <a:rPr lang="en-US" altLang="en-US" sz="1600" b="1"/>
              <a:t>(at the end</a:t>
            </a:r>
            <a:br>
              <a:rPr lang="en-US" altLang="en-US" sz="1600" b="1"/>
            </a:br>
            <a:r>
              <a:rPr lang="en-US" altLang="en-US" sz="1600" b="1"/>
              <a:t>of a bone)</a:t>
            </a:r>
          </a:p>
        </p:txBody>
      </p:sp>
      <p:sp>
        <p:nvSpPr>
          <p:cNvPr id="23576" name="Line 24"/>
          <p:cNvSpPr>
            <a:spLocks noChangeShapeType="1"/>
          </p:cNvSpPr>
          <p:nvPr/>
        </p:nvSpPr>
        <p:spPr bwMode="auto">
          <a:xfrm>
            <a:off x="1135063" y="2717800"/>
            <a:ext cx="4905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Line 25"/>
          <p:cNvSpPr>
            <a:spLocks noChangeShapeType="1"/>
          </p:cNvSpPr>
          <p:nvPr/>
        </p:nvSpPr>
        <p:spPr bwMode="auto">
          <a:xfrm>
            <a:off x="812800" y="3268663"/>
            <a:ext cx="779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Line 26"/>
          <p:cNvSpPr>
            <a:spLocks noChangeShapeType="1"/>
          </p:cNvSpPr>
          <p:nvPr/>
        </p:nvSpPr>
        <p:spPr bwMode="auto">
          <a:xfrm flipH="1">
            <a:off x="1033463" y="3370263"/>
            <a:ext cx="457200" cy="236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Line 27"/>
          <p:cNvSpPr>
            <a:spLocks noChangeShapeType="1"/>
          </p:cNvSpPr>
          <p:nvPr/>
        </p:nvSpPr>
        <p:spPr bwMode="auto">
          <a:xfrm flipV="1">
            <a:off x="1033463" y="3421063"/>
            <a:ext cx="676275" cy="1857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Line 28"/>
          <p:cNvSpPr>
            <a:spLocks noChangeShapeType="1"/>
          </p:cNvSpPr>
          <p:nvPr/>
        </p:nvSpPr>
        <p:spPr bwMode="auto">
          <a:xfrm>
            <a:off x="1727200" y="4706938"/>
            <a:ext cx="5413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Line 29"/>
          <p:cNvSpPr>
            <a:spLocks noChangeShapeType="1"/>
          </p:cNvSpPr>
          <p:nvPr/>
        </p:nvSpPr>
        <p:spPr bwMode="auto">
          <a:xfrm flipH="1">
            <a:off x="1676400" y="4960938"/>
            <a:ext cx="490538"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Line 30"/>
          <p:cNvSpPr>
            <a:spLocks noChangeShapeType="1"/>
          </p:cNvSpPr>
          <p:nvPr/>
        </p:nvSpPr>
        <p:spPr bwMode="auto">
          <a:xfrm>
            <a:off x="1676400" y="5072063"/>
            <a:ext cx="541338" cy="109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Line 31"/>
          <p:cNvSpPr>
            <a:spLocks noChangeShapeType="1"/>
          </p:cNvSpPr>
          <p:nvPr/>
        </p:nvSpPr>
        <p:spPr bwMode="auto">
          <a:xfrm flipH="1">
            <a:off x="4318000" y="4808538"/>
            <a:ext cx="388938" cy="1444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Line 32"/>
          <p:cNvSpPr>
            <a:spLocks noChangeShapeType="1"/>
          </p:cNvSpPr>
          <p:nvPr/>
        </p:nvSpPr>
        <p:spPr bwMode="auto">
          <a:xfrm>
            <a:off x="4318000" y="4953000"/>
            <a:ext cx="296863" cy="93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Line 33"/>
          <p:cNvSpPr>
            <a:spLocks noChangeShapeType="1"/>
          </p:cNvSpPr>
          <p:nvPr/>
        </p:nvSpPr>
        <p:spPr bwMode="auto">
          <a:xfrm flipV="1">
            <a:off x="4826000" y="1074738"/>
            <a:ext cx="863600" cy="627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Line 34"/>
          <p:cNvSpPr>
            <a:spLocks noChangeShapeType="1"/>
          </p:cNvSpPr>
          <p:nvPr/>
        </p:nvSpPr>
        <p:spPr bwMode="auto">
          <a:xfrm flipH="1">
            <a:off x="5384800" y="1074738"/>
            <a:ext cx="304800" cy="601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7" name="Line 35"/>
          <p:cNvSpPr>
            <a:spLocks noChangeShapeType="1"/>
          </p:cNvSpPr>
          <p:nvPr/>
        </p:nvSpPr>
        <p:spPr bwMode="auto">
          <a:xfrm flipV="1">
            <a:off x="5130800" y="1676400"/>
            <a:ext cx="685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Line 36"/>
          <p:cNvSpPr>
            <a:spLocks noChangeShapeType="1"/>
          </p:cNvSpPr>
          <p:nvPr/>
        </p:nvSpPr>
        <p:spPr bwMode="auto">
          <a:xfrm>
            <a:off x="5173663" y="2039938"/>
            <a:ext cx="447675" cy="187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9" name="Line 37"/>
          <p:cNvSpPr>
            <a:spLocks noChangeShapeType="1"/>
          </p:cNvSpPr>
          <p:nvPr/>
        </p:nvSpPr>
        <p:spPr bwMode="auto">
          <a:xfrm flipV="1">
            <a:off x="7399338" y="1803400"/>
            <a:ext cx="441325" cy="642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0" name="Line 38"/>
          <p:cNvSpPr>
            <a:spLocks noChangeShapeType="1"/>
          </p:cNvSpPr>
          <p:nvPr/>
        </p:nvSpPr>
        <p:spPr bwMode="auto">
          <a:xfrm>
            <a:off x="7729538" y="2438400"/>
            <a:ext cx="2206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Line 39"/>
          <p:cNvSpPr>
            <a:spLocks noChangeShapeType="1"/>
          </p:cNvSpPr>
          <p:nvPr/>
        </p:nvSpPr>
        <p:spPr bwMode="auto">
          <a:xfrm>
            <a:off x="7264400" y="2735263"/>
            <a:ext cx="576263" cy="1603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2" name="Line 40"/>
          <p:cNvSpPr>
            <a:spLocks noChangeShapeType="1"/>
          </p:cNvSpPr>
          <p:nvPr/>
        </p:nvSpPr>
        <p:spPr bwMode="auto">
          <a:xfrm flipH="1" flipV="1">
            <a:off x="7332663" y="2827338"/>
            <a:ext cx="508000" cy="68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3" name="Line 41"/>
          <p:cNvSpPr>
            <a:spLocks noChangeShapeType="1"/>
          </p:cNvSpPr>
          <p:nvPr/>
        </p:nvSpPr>
        <p:spPr bwMode="auto">
          <a:xfrm flipV="1">
            <a:off x="7416800" y="4097338"/>
            <a:ext cx="414338" cy="187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4" name="Line 42"/>
          <p:cNvSpPr>
            <a:spLocks noChangeShapeType="1"/>
          </p:cNvSpPr>
          <p:nvPr/>
        </p:nvSpPr>
        <p:spPr bwMode="auto">
          <a:xfrm flipH="1">
            <a:off x="7323138" y="4097338"/>
            <a:ext cx="508000" cy="627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Line 43"/>
          <p:cNvSpPr>
            <a:spLocks noChangeShapeType="1"/>
          </p:cNvSpPr>
          <p:nvPr/>
        </p:nvSpPr>
        <p:spPr bwMode="auto">
          <a:xfrm>
            <a:off x="7467600" y="4767263"/>
            <a:ext cx="363538" cy="134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23766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79388" y="106363"/>
            <a:ext cx="8534400" cy="503237"/>
          </a:xfrm>
        </p:spPr>
        <p:txBody>
          <a:bodyPr/>
          <a:lstStyle/>
          <a:p>
            <a:pPr eaLnBrk="1" hangingPunct="1"/>
            <a:r>
              <a:rPr lang="en-US" altLang="en-US" sz="3200" smtClean="0"/>
              <a:t>20.6 Muscle tissue functions in movement</a:t>
            </a:r>
          </a:p>
        </p:txBody>
      </p:sp>
      <p:sp>
        <p:nvSpPr>
          <p:cNvPr id="30723" name="Rectangle 3"/>
          <p:cNvSpPr>
            <a:spLocks noGrp="1" noChangeArrowheads="1"/>
          </p:cNvSpPr>
          <p:nvPr>
            <p:ph type="body" idx="4294967295"/>
          </p:nvPr>
        </p:nvSpPr>
        <p:spPr>
          <a:xfrm>
            <a:off x="168275" y="1312863"/>
            <a:ext cx="8534400" cy="5095875"/>
          </a:xfrm>
        </p:spPr>
        <p:txBody>
          <a:bodyPr/>
          <a:lstStyle/>
          <a:p>
            <a:pPr marL="292100" indent="-292100" eaLnBrk="1" hangingPunct="1"/>
            <a:r>
              <a:rPr lang="en-US" altLang="en-US" b="1" dirty="0" smtClean="0"/>
              <a:t>Muscle tissue </a:t>
            </a:r>
            <a:r>
              <a:rPr lang="en-US" altLang="en-US" dirty="0" smtClean="0"/>
              <a:t>is the most abundant tissue in most animals.</a:t>
            </a:r>
          </a:p>
          <a:p>
            <a:pPr marL="292100" indent="-292100" eaLnBrk="1" hangingPunct="1"/>
            <a:r>
              <a:rPr lang="en-US" altLang="en-US" dirty="0" smtClean="0"/>
              <a:t>There are three types of vertebrate muscle tissue:</a:t>
            </a:r>
          </a:p>
          <a:p>
            <a:pPr marL="812800" lvl="1" indent="-368300" eaLnBrk="1" hangingPunct="1">
              <a:buFont typeface="Times New Roman" pitchFamily="84" charset="0"/>
              <a:buAutoNum type="arabicPeriod"/>
            </a:pPr>
            <a:r>
              <a:rPr lang="en-US" altLang="en-US" b="1" dirty="0" smtClean="0"/>
              <a:t>Skeletal muscle </a:t>
            </a:r>
            <a:r>
              <a:rPr lang="en-US" altLang="en-US" dirty="0" smtClean="0"/>
              <a:t>causes voluntary movements.</a:t>
            </a:r>
          </a:p>
          <a:p>
            <a:pPr marL="812800" lvl="1" indent="-368300" eaLnBrk="1" hangingPunct="1">
              <a:buFont typeface="Times New Roman" pitchFamily="84" charset="0"/>
              <a:buAutoNum type="arabicPeriod"/>
            </a:pPr>
            <a:r>
              <a:rPr lang="en-US" altLang="en-US" b="1" dirty="0" smtClean="0"/>
              <a:t>Cardiac muscle </a:t>
            </a:r>
            <a:r>
              <a:rPr lang="en-US" altLang="en-US" dirty="0" smtClean="0"/>
              <a:t>pumps blood.</a:t>
            </a:r>
          </a:p>
          <a:p>
            <a:pPr marL="812800" lvl="1" indent="-368300" eaLnBrk="1" hangingPunct="1">
              <a:buFont typeface="Times New Roman" pitchFamily="84" charset="0"/>
              <a:buAutoNum type="arabicPeriod"/>
            </a:pPr>
            <a:r>
              <a:rPr lang="en-US" altLang="en-US" b="1" dirty="0" smtClean="0"/>
              <a:t>Smooth muscle </a:t>
            </a:r>
            <a:r>
              <a:rPr lang="en-US" altLang="en-US" dirty="0" smtClean="0"/>
              <a:t>moves walls of internal organs, such as the intestines.</a:t>
            </a:r>
          </a:p>
        </p:txBody>
      </p:sp>
      <p:sp>
        <p:nvSpPr>
          <p:cNvPr id="3072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9029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0_06_MuscleTyp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30300"/>
            <a:ext cx="8548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20.6</a:t>
            </a:r>
          </a:p>
        </p:txBody>
      </p:sp>
      <p:sp>
        <p:nvSpPr>
          <p:cNvPr id="31748" name="Text Box 3"/>
          <p:cNvSpPr txBox="1">
            <a:spLocks noChangeArrowheads="1"/>
          </p:cNvSpPr>
          <p:nvPr/>
        </p:nvSpPr>
        <p:spPr bwMode="auto">
          <a:xfrm>
            <a:off x="333375" y="1824038"/>
            <a:ext cx="12763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Unit of</a:t>
            </a:r>
            <a:br>
              <a:rPr lang="en-US" altLang="en-US" sz="1800" b="1"/>
            </a:br>
            <a:r>
              <a:rPr lang="en-US" altLang="en-US" sz="1800" b="1"/>
              <a:t>muscle</a:t>
            </a:r>
            <a:br>
              <a:rPr lang="en-US" altLang="en-US" sz="1800" b="1"/>
            </a:br>
            <a:r>
              <a:rPr lang="en-US" altLang="en-US" sz="1800" b="1"/>
              <a:t>contraction</a:t>
            </a:r>
          </a:p>
        </p:txBody>
      </p:sp>
      <p:sp>
        <p:nvSpPr>
          <p:cNvPr id="31749" name="Text Box 3"/>
          <p:cNvSpPr txBox="1">
            <a:spLocks noChangeArrowheads="1"/>
          </p:cNvSpPr>
          <p:nvPr/>
        </p:nvSpPr>
        <p:spPr bwMode="auto">
          <a:xfrm>
            <a:off x="2262188" y="1755775"/>
            <a:ext cx="8239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Muscle</a:t>
            </a:r>
            <a:br>
              <a:rPr lang="en-US" altLang="en-US" sz="1800" b="1"/>
            </a:br>
            <a:r>
              <a:rPr lang="en-US" altLang="en-US" sz="1800" b="1"/>
              <a:t>fiber</a:t>
            </a:r>
            <a:br>
              <a:rPr lang="en-US" altLang="en-US" sz="1800" b="1"/>
            </a:br>
            <a:r>
              <a:rPr lang="en-US" altLang="en-US" sz="1800" b="1"/>
              <a:t>(cell)</a:t>
            </a:r>
          </a:p>
        </p:txBody>
      </p:sp>
      <p:sp>
        <p:nvSpPr>
          <p:cNvPr id="31750" name="Text Box 3"/>
          <p:cNvSpPr txBox="1">
            <a:spLocks noChangeArrowheads="1"/>
          </p:cNvSpPr>
          <p:nvPr/>
        </p:nvSpPr>
        <p:spPr bwMode="auto">
          <a:xfrm>
            <a:off x="2519363" y="3181350"/>
            <a:ext cx="7318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Nuclei</a:t>
            </a:r>
          </a:p>
        </p:txBody>
      </p:sp>
      <p:sp>
        <p:nvSpPr>
          <p:cNvPr id="31751" name="Text Box 3"/>
          <p:cNvSpPr txBox="1">
            <a:spLocks noChangeArrowheads="1"/>
          </p:cNvSpPr>
          <p:nvPr/>
        </p:nvSpPr>
        <p:spPr bwMode="auto">
          <a:xfrm>
            <a:off x="1236663" y="4205288"/>
            <a:ext cx="9255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800" b="1"/>
              <a:t>Skeletal</a:t>
            </a:r>
            <a:br>
              <a:rPr lang="en-US" altLang="en-US" sz="1800" b="1"/>
            </a:br>
            <a:r>
              <a:rPr lang="en-US" altLang="en-US" sz="1800" b="1"/>
              <a:t>muscle</a:t>
            </a:r>
          </a:p>
        </p:txBody>
      </p:sp>
      <p:sp>
        <p:nvSpPr>
          <p:cNvPr id="31752" name="Text Box 3"/>
          <p:cNvSpPr txBox="1">
            <a:spLocks noChangeArrowheads="1"/>
          </p:cNvSpPr>
          <p:nvPr/>
        </p:nvSpPr>
        <p:spPr bwMode="auto">
          <a:xfrm>
            <a:off x="4943475" y="1171575"/>
            <a:ext cx="82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Muscle</a:t>
            </a:r>
            <a:br>
              <a:rPr lang="en-US" altLang="en-US" sz="1800" b="1"/>
            </a:br>
            <a:r>
              <a:rPr lang="en-US" altLang="en-US" sz="1800" b="1"/>
              <a:t>fiber</a:t>
            </a:r>
          </a:p>
        </p:txBody>
      </p:sp>
      <p:sp>
        <p:nvSpPr>
          <p:cNvPr id="31753" name="Text Box 3"/>
          <p:cNvSpPr txBox="1">
            <a:spLocks noChangeArrowheads="1"/>
          </p:cNvSpPr>
          <p:nvPr/>
        </p:nvSpPr>
        <p:spPr bwMode="auto">
          <a:xfrm>
            <a:off x="4408488" y="2009775"/>
            <a:ext cx="9144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Nucleus</a:t>
            </a:r>
          </a:p>
        </p:txBody>
      </p:sp>
      <p:sp>
        <p:nvSpPr>
          <p:cNvPr id="31754" name="Text Box 3"/>
          <p:cNvSpPr txBox="1">
            <a:spLocks noChangeArrowheads="1"/>
          </p:cNvSpPr>
          <p:nvPr/>
        </p:nvSpPr>
        <p:spPr bwMode="auto">
          <a:xfrm>
            <a:off x="7156450" y="1454150"/>
            <a:ext cx="9921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Junction</a:t>
            </a:r>
            <a:br>
              <a:rPr lang="en-US" altLang="en-US" sz="1800" b="1"/>
            </a:br>
            <a:r>
              <a:rPr lang="en-US" altLang="en-US" sz="1800" b="1"/>
              <a:t>between</a:t>
            </a:r>
            <a:br>
              <a:rPr lang="en-US" altLang="en-US" sz="1800" b="1"/>
            </a:br>
            <a:r>
              <a:rPr lang="en-US" altLang="en-US" sz="1800" b="1"/>
              <a:t>two cells</a:t>
            </a:r>
          </a:p>
        </p:txBody>
      </p:sp>
      <p:sp>
        <p:nvSpPr>
          <p:cNvPr id="31755" name="Text Box 3"/>
          <p:cNvSpPr txBox="1">
            <a:spLocks noChangeArrowheads="1"/>
          </p:cNvSpPr>
          <p:nvPr/>
        </p:nvSpPr>
        <p:spPr bwMode="auto">
          <a:xfrm>
            <a:off x="5743575" y="3125788"/>
            <a:ext cx="82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800" b="1"/>
              <a:t>Cardiac</a:t>
            </a:r>
            <a:br>
              <a:rPr lang="en-US" altLang="en-US" sz="1800" b="1"/>
            </a:br>
            <a:r>
              <a:rPr lang="en-US" altLang="en-US" sz="1800" b="1"/>
              <a:t>muscle</a:t>
            </a:r>
          </a:p>
        </p:txBody>
      </p:sp>
      <p:sp>
        <p:nvSpPr>
          <p:cNvPr id="31756" name="Text Box 3"/>
          <p:cNvSpPr txBox="1">
            <a:spLocks noChangeArrowheads="1"/>
          </p:cNvSpPr>
          <p:nvPr/>
        </p:nvSpPr>
        <p:spPr bwMode="auto">
          <a:xfrm>
            <a:off x="6919913" y="2994025"/>
            <a:ext cx="82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800" b="1"/>
              <a:t>Muscle</a:t>
            </a:r>
            <a:br>
              <a:rPr lang="en-US" altLang="en-US" sz="1800" b="1"/>
            </a:br>
            <a:r>
              <a:rPr lang="en-US" altLang="en-US" sz="1800" b="1"/>
              <a:t>fiber</a:t>
            </a:r>
          </a:p>
        </p:txBody>
      </p:sp>
      <p:sp>
        <p:nvSpPr>
          <p:cNvPr id="31757" name="Text Box 3"/>
          <p:cNvSpPr txBox="1">
            <a:spLocks noChangeArrowheads="1"/>
          </p:cNvSpPr>
          <p:nvPr/>
        </p:nvSpPr>
        <p:spPr bwMode="auto">
          <a:xfrm>
            <a:off x="7165975" y="5092700"/>
            <a:ext cx="82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800" b="1"/>
              <a:t>Smooth</a:t>
            </a:r>
            <a:br>
              <a:rPr lang="en-US" altLang="en-US" sz="1800" b="1"/>
            </a:br>
            <a:r>
              <a:rPr lang="en-US" altLang="en-US" sz="1800" b="1"/>
              <a:t>muscle</a:t>
            </a:r>
          </a:p>
        </p:txBody>
      </p:sp>
      <p:sp>
        <p:nvSpPr>
          <p:cNvPr id="31758" name="Text Box 3"/>
          <p:cNvSpPr txBox="1">
            <a:spLocks noChangeArrowheads="1"/>
          </p:cNvSpPr>
          <p:nvPr/>
        </p:nvSpPr>
        <p:spPr bwMode="auto">
          <a:xfrm>
            <a:off x="7931150" y="3278188"/>
            <a:ext cx="966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Nucleus</a:t>
            </a:r>
          </a:p>
        </p:txBody>
      </p:sp>
      <p:sp>
        <p:nvSpPr>
          <p:cNvPr id="31759" name="Line 15"/>
          <p:cNvSpPr>
            <a:spLocks noChangeShapeType="1"/>
          </p:cNvSpPr>
          <p:nvPr/>
        </p:nvSpPr>
        <p:spPr bwMode="auto">
          <a:xfrm flipH="1" flipV="1">
            <a:off x="925513" y="2574925"/>
            <a:ext cx="163512" cy="252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Line 16"/>
          <p:cNvSpPr>
            <a:spLocks noChangeShapeType="1"/>
          </p:cNvSpPr>
          <p:nvPr/>
        </p:nvSpPr>
        <p:spPr bwMode="auto">
          <a:xfrm flipV="1">
            <a:off x="1652588" y="2443163"/>
            <a:ext cx="258762" cy="193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Line 17"/>
          <p:cNvSpPr>
            <a:spLocks noChangeShapeType="1"/>
          </p:cNvSpPr>
          <p:nvPr/>
        </p:nvSpPr>
        <p:spPr bwMode="auto">
          <a:xfrm>
            <a:off x="1911350" y="2443163"/>
            <a:ext cx="239713" cy="277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Line 18"/>
          <p:cNvSpPr>
            <a:spLocks noChangeShapeType="1"/>
          </p:cNvSpPr>
          <p:nvPr/>
        </p:nvSpPr>
        <p:spPr bwMode="auto">
          <a:xfrm flipH="1">
            <a:off x="2079625" y="2714625"/>
            <a:ext cx="71438" cy="650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Line 19"/>
          <p:cNvSpPr>
            <a:spLocks noChangeShapeType="1"/>
          </p:cNvSpPr>
          <p:nvPr/>
        </p:nvSpPr>
        <p:spPr bwMode="auto">
          <a:xfrm flipV="1">
            <a:off x="2020888" y="2436813"/>
            <a:ext cx="207962" cy="141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4" name="Line 20"/>
          <p:cNvSpPr>
            <a:spLocks noChangeShapeType="1"/>
          </p:cNvSpPr>
          <p:nvPr/>
        </p:nvSpPr>
        <p:spPr bwMode="auto">
          <a:xfrm flipV="1">
            <a:off x="2176463" y="3290888"/>
            <a:ext cx="298450" cy="1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Line 21"/>
          <p:cNvSpPr>
            <a:spLocks noChangeShapeType="1"/>
          </p:cNvSpPr>
          <p:nvPr/>
        </p:nvSpPr>
        <p:spPr bwMode="auto">
          <a:xfrm flipH="1">
            <a:off x="1736725" y="3290888"/>
            <a:ext cx="738188" cy="4143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Line 22"/>
          <p:cNvSpPr>
            <a:spLocks noChangeShapeType="1"/>
          </p:cNvSpPr>
          <p:nvPr/>
        </p:nvSpPr>
        <p:spPr bwMode="auto">
          <a:xfrm>
            <a:off x="5300663" y="2125663"/>
            <a:ext cx="18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Line 23"/>
          <p:cNvSpPr>
            <a:spLocks noChangeShapeType="1"/>
          </p:cNvSpPr>
          <p:nvPr/>
        </p:nvSpPr>
        <p:spPr bwMode="auto">
          <a:xfrm>
            <a:off x="5456238" y="1541463"/>
            <a:ext cx="401637" cy="273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8" name="Line 24"/>
          <p:cNvSpPr>
            <a:spLocks noChangeShapeType="1"/>
          </p:cNvSpPr>
          <p:nvPr/>
        </p:nvSpPr>
        <p:spPr bwMode="auto">
          <a:xfrm flipH="1">
            <a:off x="6297613" y="1568450"/>
            <a:ext cx="815975" cy="868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Line 25"/>
          <p:cNvSpPr>
            <a:spLocks noChangeShapeType="1"/>
          </p:cNvSpPr>
          <p:nvPr/>
        </p:nvSpPr>
        <p:spPr bwMode="auto">
          <a:xfrm>
            <a:off x="7296150" y="3486150"/>
            <a:ext cx="103188" cy="427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0" name="Line 26"/>
          <p:cNvSpPr>
            <a:spLocks noChangeShapeType="1"/>
          </p:cNvSpPr>
          <p:nvPr/>
        </p:nvSpPr>
        <p:spPr bwMode="auto">
          <a:xfrm flipH="1">
            <a:off x="7800975" y="3511550"/>
            <a:ext cx="376238" cy="414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71" name="Group 27"/>
          <p:cNvGrpSpPr>
            <a:grpSpLocks/>
          </p:cNvGrpSpPr>
          <p:nvPr/>
        </p:nvGrpSpPr>
        <p:grpSpPr bwMode="auto">
          <a:xfrm>
            <a:off x="1076325" y="2813050"/>
            <a:ext cx="82550" cy="101600"/>
            <a:chOff x="454" y="1886"/>
            <a:chExt cx="52" cy="64"/>
          </a:xfrm>
        </p:grpSpPr>
        <p:sp>
          <p:nvSpPr>
            <p:cNvPr id="31772" name="Line 28"/>
            <p:cNvSpPr>
              <a:spLocks noChangeShapeType="1"/>
            </p:cNvSpPr>
            <p:nvPr/>
          </p:nvSpPr>
          <p:spPr bwMode="auto">
            <a:xfrm>
              <a:off x="454" y="1902"/>
              <a:ext cx="32"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3" name="Line 29"/>
            <p:cNvSpPr>
              <a:spLocks noChangeShapeType="1"/>
            </p:cNvSpPr>
            <p:nvPr/>
          </p:nvSpPr>
          <p:spPr bwMode="auto">
            <a:xfrm>
              <a:off x="474" y="1890"/>
              <a:ext cx="32"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4" name="Line 30"/>
            <p:cNvSpPr>
              <a:spLocks noChangeShapeType="1"/>
            </p:cNvSpPr>
            <p:nvPr/>
          </p:nvSpPr>
          <p:spPr bwMode="auto">
            <a:xfrm flipV="1">
              <a:off x="454" y="1886"/>
              <a:ext cx="22" cy="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6487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9388" y="106363"/>
            <a:ext cx="8534400" cy="914400"/>
          </a:xfrm>
        </p:spPr>
        <p:txBody>
          <a:bodyPr/>
          <a:lstStyle/>
          <a:p>
            <a:pPr marL="809625" indent="-809625" eaLnBrk="1" hangingPunct="1"/>
            <a:r>
              <a:rPr lang="en-US" altLang="en-US" sz="3200" smtClean="0"/>
              <a:t>20.7 Nervous tissue forms a communication network</a:t>
            </a:r>
          </a:p>
        </p:txBody>
      </p:sp>
      <p:sp>
        <p:nvSpPr>
          <p:cNvPr id="35843" name="Rectangle 3"/>
          <p:cNvSpPr>
            <a:spLocks noGrp="1" noChangeArrowheads="1"/>
          </p:cNvSpPr>
          <p:nvPr>
            <p:ph type="body" idx="4294967295"/>
          </p:nvPr>
        </p:nvSpPr>
        <p:spPr>
          <a:xfrm>
            <a:off x="166688" y="1317625"/>
            <a:ext cx="8534400" cy="5230813"/>
          </a:xfrm>
        </p:spPr>
        <p:txBody>
          <a:bodyPr/>
          <a:lstStyle/>
          <a:p>
            <a:pPr marL="292100" indent="-292100" eaLnBrk="1" hangingPunct="1">
              <a:spcAft>
                <a:spcPts val="75"/>
              </a:spcAft>
            </a:pPr>
            <a:r>
              <a:rPr lang="en-US" altLang="en-US" b="1" dirty="0" smtClean="0"/>
              <a:t>Nervous tissue</a:t>
            </a:r>
          </a:p>
          <a:p>
            <a:pPr marL="812800" lvl="1" indent="-368300" eaLnBrk="1" hangingPunct="1">
              <a:spcAft>
                <a:spcPts val="75"/>
              </a:spcAft>
            </a:pPr>
            <a:r>
              <a:rPr lang="en-US" altLang="en-US" dirty="0" smtClean="0"/>
              <a:t>senses stimuli and</a:t>
            </a:r>
          </a:p>
          <a:p>
            <a:pPr marL="812800" lvl="1" indent="-368300" eaLnBrk="1" hangingPunct="1">
              <a:spcAft>
                <a:spcPts val="75"/>
              </a:spcAft>
            </a:pPr>
            <a:r>
              <a:rPr lang="en-US" altLang="en-US" dirty="0" smtClean="0"/>
              <a:t>rapidly transmits information.</a:t>
            </a:r>
          </a:p>
          <a:p>
            <a:pPr marL="292100" indent="-292100" eaLnBrk="1" hangingPunct="1">
              <a:spcAft>
                <a:spcPts val="75"/>
              </a:spcAft>
            </a:pPr>
            <a:r>
              <a:rPr lang="en-US" altLang="en-US" b="1" dirty="0" smtClean="0"/>
              <a:t>Neurons </a:t>
            </a:r>
            <a:r>
              <a:rPr lang="en-US" altLang="en-US" dirty="0" smtClean="0"/>
              <a:t>carry signals by conducting electrical impulses.</a:t>
            </a:r>
          </a:p>
          <a:p>
            <a:pPr marL="292100" indent="-292100" eaLnBrk="1" hangingPunct="1">
              <a:spcAft>
                <a:spcPts val="75"/>
              </a:spcAft>
            </a:pPr>
            <a:r>
              <a:rPr lang="en-US" altLang="en-US" dirty="0" smtClean="0"/>
              <a:t>Other cells in nervous tissue</a:t>
            </a:r>
          </a:p>
          <a:p>
            <a:pPr marL="812800" lvl="1" indent="-368300" eaLnBrk="1" hangingPunct="1">
              <a:spcAft>
                <a:spcPts val="75"/>
              </a:spcAft>
            </a:pPr>
            <a:r>
              <a:rPr lang="en-US" altLang="en-US" dirty="0" smtClean="0"/>
              <a:t>insulate axons,</a:t>
            </a:r>
          </a:p>
          <a:p>
            <a:pPr marL="812800" lvl="1" indent="-368300" eaLnBrk="1" hangingPunct="1">
              <a:spcAft>
                <a:spcPts val="75"/>
              </a:spcAft>
            </a:pPr>
            <a:r>
              <a:rPr lang="en-US" altLang="en-US" dirty="0" smtClean="0"/>
              <a:t>nourish neurons, and</a:t>
            </a:r>
          </a:p>
          <a:p>
            <a:pPr marL="812800" lvl="1" indent="-368300" eaLnBrk="1" hangingPunct="1">
              <a:spcAft>
                <a:spcPts val="75"/>
              </a:spcAft>
            </a:pPr>
            <a:r>
              <a:rPr lang="en-US" altLang="en-US" dirty="0" smtClean="0"/>
              <a:t>regulate the fluid around neurons.</a:t>
            </a:r>
          </a:p>
        </p:txBody>
      </p:sp>
      <p:sp>
        <p:nvSpPr>
          <p:cNvPr id="3584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5"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6"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627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additive="base">
                                        <p:cTn id="2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843">
                                            <p:txEl>
                                              <p:pRg st="5" end="5"/>
                                            </p:txEl>
                                          </p:spTgt>
                                        </p:tgtEl>
                                        <p:attrNameLst>
                                          <p:attrName>style.visibility</p:attrName>
                                        </p:attrNameLst>
                                      </p:cBhvr>
                                      <p:to>
                                        <p:strVal val="visible"/>
                                      </p:to>
                                    </p:set>
                                    <p:anim calcmode="lin" valueType="num">
                                      <p:cBhvr additive="base">
                                        <p:cTn id="31"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843">
                                            <p:txEl>
                                              <p:pRg st="6" end="6"/>
                                            </p:txEl>
                                          </p:spTgt>
                                        </p:tgtEl>
                                        <p:attrNameLst>
                                          <p:attrName>style.visibility</p:attrName>
                                        </p:attrNameLst>
                                      </p:cBhvr>
                                      <p:to>
                                        <p:strVal val="visible"/>
                                      </p:to>
                                    </p:set>
                                    <p:anim calcmode="lin" valueType="num">
                                      <p:cBhvr additive="base">
                                        <p:cTn id="35"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84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843">
                                            <p:txEl>
                                              <p:pRg st="7" end="7"/>
                                            </p:txEl>
                                          </p:spTgt>
                                        </p:tgtEl>
                                        <p:attrNameLst>
                                          <p:attrName>style.visibility</p:attrName>
                                        </p:attrNameLst>
                                      </p:cBhvr>
                                      <p:to>
                                        <p:strVal val="visible"/>
                                      </p:to>
                                    </p:set>
                                    <p:anim calcmode="lin" valueType="num">
                                      <p:cBhvr additive="base">
                                        <p:cTn id="39"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0_07Neuron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785938"/>
            <a:ext cx="59134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20.7</a:t>
            </a:r>
          </a:p>
        </p:txBody>
      </p:sp>
      <p:sp>
        <p:nvSpPr>
          <p:cNvPr id="36868" name="Text Box 3"/>
          <p:cNvSpPr txBox="1">
            <a:spLocks noChangeArrowheads="1"/>
          </p:cNvSpPr>
          <p:nvPr/>
        </p:nvSpPr>
        <p:spPr bwMode="auto">
          <a:xfrm>
            <a:off x="1660525" y="2306638"/>
            <a:ext cx="11493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Dendrites</a:t>
            </a:r>
          </a:p>
        </p:txBody>
      </p:sp>
      <p:sp>
        <p:nvSpPr>
          <p:cNvPr id="36869" name="Text Box 3"/>
          <p:cNvSpPr txBox="1">
            <a:spLocks noChangeArrowheads="1"/>
          </p:cNvSpPr>
          <p:nvPr/>
        </p:nvSpPr>
        <p:spPr bwMode="auto">
          <a:xfrm>
            <a:off x="1657350" y="3106738"/>
            <a:ext cx="11493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Cell body</a:t>
            </a:r>
          </a:p>
        </p:txBody>
      </p:sp>
      <p:sp>
        <p:nvSpPr>
          <p:cNvPr id="36870" name="Text Box 3"/>
          <p:cNvSpPr txBox="1">
            <a:spLocks noChangeArrowheads="1"/>
          </p:cNvSpPr>
          <p:nvPr/>
        </p:nvSpPr>
        <p:spPr bwMode="auto">
          <a:xfrm>
            <a:off x="1657350" y="3897313"/>
            <a:ext cx="6048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Axon</a:t>
            </a:r>
          </a:p>
        </p:txBody>
      </p:sp>
      <p:grpSp>
        <p:nvGrpSpPr>
          <p:cNvPr id="36871" name="Group 7"/>
          <p:cNvGrpSpPr>
            <a:grpSpLocks/>
          </p:cNvGrpSpPr>
          <p:nvPr/>
        </p:nvGrpSpPr>
        <p:grpSpPr bwMode="auto">
          <a:xfrm flipV="1">
            <a:off x="2705100" y="3246438"/>
            <a:ext cx="1695450" cy="42862"/>
            <a:chOff x="2236" y="3004"/>
            <a:chExt cx="432" cy="0"/>
          </a:xfrm>
        </p:grpSpPr>
        <p:sp>
          <p:nvSpPr>
            <p:cNvPr id="36878" name="Line 8"/>
            <p:cNvSpPr>
              <a:spLocks noChangeShapeType="1"/>
            </p:cNvSpPr>
            <p:nvPr/>
          </p:nvSpPr>
          <p:spPr bwMode="auto">
            <a:xfrm>
              <a:off x="2236" y="3004"/>
              <a:ext cx="4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Line 9"/>
            <p:cNvSpPr>
              <a:spLocks noChangeShapeType="1"/>
            </p:cNvSpPr>
            <p:nvPr/>
          </p:nvSpPr>
          <p:spPr bwMode="auto">
            <a:xfrm>
              <a:off x="2236" y="3004"/>
              <a:ext cx="4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2" name="Line 10"/>
          <p:cNvSpPr>
            <a:spLocks noChangeShapeType="1"/>
          </p:cNvSpPr>
          <p:nvPr/>
        </p:nvSpPr>
        <p:spPr bwMode="auto">
          <a:xfrm flipV="1">
            <a:off x="2266950" y="3225800"/>
            <a:ext cx="3441700" cy="8255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Line 11"/>
          <p:cNvSpPr>
            <a:spLocks noChangeShapeType="1"/>
          </p:cNvSpPr>
          <p:nvPr/>
        </p:nvSpPr>
        <p:spPr bwMode="auto">
          <a:xfrm flipV="1">
            <a:off x="2266950" y="3225800"/>
            <a:ext cx="3435350"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Line 12"/>
          <p:cNvSpPr>
            <a:spLocks noChangeShapeType="1"/>
          </p:cNvSpPr>
          <p:nvPr/>
        </p:nvSpPr>
        <p:spPr bwMode="auto">
          <a:xfrm>
            <a:off x="2755900" y="2425700"/>
            <a:ext cx="1333500" cy="4381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Line 13"/>
          <p:cNvSpPr>
            <a:spLocks noChangeShapeType="1"/>
          </p:cNvSpPr>
          <p:nvPr/>
        </p:nvSpPr>
        <p:spPr bwMode="auto">
          <a:xfrm>
            <a:off x="2749550" y="2425700"/>
            <a:ext cx="1701800" cy="3111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4"/>
          <p:cNvSpPr>
            <a:spLocks noChangeShapeType="1"/>
          </p:cNvSpPr>
          <p:nvPr/>
        </p:nvSpPr>
        <p:spPr bwMode="auto">
          <a:xfrm>
            <a:off x="2749550" y="2425700"/>
            <a:ext cx="1695450" cy="311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5"/>
          <p:cNvSpPr>
            <a:spLocks noChangeShapeType="1"/>
          </p:cNvSpPr>
          <p:nvPr/>
        </p:nvSpPr>
        <p:spPr bwMode="auto">
          <a:xfrm>
            <a:off x="2755900" y="2425700"/>
            <a:ext cx="1327150" cy="438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96872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168275" y="1311275"/>
            <a:ext cx="8534400" cy="4557713"/>
          </a:xfrm>
        </p:spPr>
        <p:txBody>
          <a:bodyPr/>
          <a:lstStyle/>
          <a:p>
            <a:pPr marL="292100" indent="-292100" eaLnBrk="1" hangingPunct="1"/>
            <a:r>
              <a:rPr lang="en-US" altLang="en-US" dirty="0" smtClean="0"/>
              <a:t>How can geckos climb walls and stick to the ceiling?</a:t>
            </a:r>
          </a:p>
          <a:p>
            <a:pPr marL="812800" lvl="1" indent="-368300" eaLnBrk="1" hangingPunct="1">
              <a:spcBef>
                <a:spcPct val="25000"/>
              </a:spcBef>
            </a:pPr>
            <a:r>
              <a:rPr lang="en-US" altLang="en-US" dirty="0" smtClean="0"/>
              <a:t>The surfaces of gecko toes are covered by millions of microscopic hairs.</a:t>
            </a:r>
          </a:p>
          <a:p>
            <a:pPr marL="812800" lvl="1" indent="-368300" eaLnBrk="1" hangingPunct="1">
              <a:spcBef>
                <a:spcPct val="25000"/>
              </a:spcBef>
            </a:pPr>
            <a:r>
              <a:rPr lang="en-US" altLang="en-US" dirty="0" smtClean="0"/>
              <a:t>Each hair has a slight molecular attraction that helps it stick to the surface.</a:t>
            </a:r>
          </a:p>
          <a:p>
            <a:pPr marL="812800" lvl="1" indent="-368300" eaLnBrk="1" hangingPunct="1">
              <a:spcBef>
                <a:spcPct val="25000"/>
              </a:spcBef>
            </a:pPr>
            <a:r>
              <a:rPr lang="en-US" altLang="en-US" dirty="0" smtClean="0"/>
              <a:t>This adhesive relationship is an example of the correlation between structure and function.</a:t>
            </a:r>
          </a:p>
          <a:p>
            <a:pPr marL="812800" lvl="1" indent="-368300" eaLnBrk="1" hangingPunct="1">
              <a:spcBef>
                <a:spcPct val="25000"/>
              </a:spcBef>
            </a:pPr>
            <a:endParaRPr lang="en-US" altLang="en-US" dirty="0" smtClean="0"/>
          </a:p>
        </p:txBody>
      </p:sp>
      <p:sp>
        <p:nvSpPr>
          <p:cNvPr id="8195"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6" name="Rectangle 8"/>
          <p:cNvSpPr>
            <a:spLocks noGrp="1" noChangeArrowheads="1"/>
          </p:cNvSpPr>
          <p:nvPr>
            <p:ph type="title" idx="4294967295"/>
          </p:nvPr>
        </p:nvSpPr>
        <p:spPr>
          <a:xfrm>
            <a:off x="179388" y="107950"/>
            <a:ext cx="8534400" cy="914400"/>
          </a:xfrm>
        </p:spPr>
        <p:txBody>
          <a:bodyPr/>
          <a:lstStyle/>
          <a:p>
            <a:pPr eaLnBrk="1" hangingPunct="1"/>
            <a:r>
              <a:rPr lang="en-US" altLang="en-US" sz="3200" smtClean="0"/>
              <a:t>Introduction</a:t>
            </a:r>
          </a:p>
        </p:txBody>
      </p:sp>
      <p:sp>
        <p:nvSpPr>
          <p:cNvPr id="819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2844638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1612900" y="1262063"/>
            <a:ext cx="5918200" cy="3546475"/>
          </a:xfrm>
        </p:spPr>
        <p:txBody>
          <a:bodyPr/>
          <a:lstStyle/>
          <a:p>
            <a:pPr marL="0" indent="0" algn="ctr" eaLnBrk="1" hangingPunct="1">
              <a:buFont typeface="Wingdings" pitchFamily="84" charset="2"/>
              <a:buNone/>
            </a:pPr>
            <a:r>
              <a:rPr lang="en-US" altLang="en-US" sz="4400" smtClean="0"/>
              <a:t>ORGANS AND ORGAN SYSTEMS</a:t>
            </a:r>
          </a:p>
        </p:txBody>
      </p:sp>
      <p:sp>
        <p:nvSpPr>
          <p:cNvPr id="3789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2"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2059469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79388" y="106363"/>
            <a:ext cx="8534400" cy="503237"/>
          </a:xfrm>
        </p:spPr>
        <p:txBody>
          <a:bodyPr/>
          <a:lstStyle/>
          <a:p>
            <a:pPr eaLnBrk="1" hangingPunct="1"/>
            <a:r>
              <a:rPr lang="en-US" altLang="en-US" sz="3200" smtClean="0"/>
              <a:t>20.8 Organs are made up of tissues</a:t>
            </a:r>
          </a:p>
        </p:txBody>
      </p:sp>
      <p:sp>
        <p:nvSpPr>
          <p:cNvPr id="38915" name="Rectangle 3"/>
          <p:cNvSpPr>
            <a:spLocks noGrp="1" noChangeArrowheads="1"/>
          </p:cNvSpPr>
          <p:nvPr>
            <p:ph type="body" idx="4294967295"/>
          </p:nvPr>
        </p:nvSpPr>
        <p:spPr>
          <a:xfrm>
            <a:off x="168275" y="1312863"/>
            <a:ext cx="8534400" cy="5133975"/>
          </a:xfrm>
        </p:spPr>
        <p:txBody>
          <a:bodyPr/>
          <a:lstStyle/>
          <a:p>
            <a:pPr marL="292100" indent="-292100" eaLnBrk="1" hangingPunct="1"/>
            <a:r>
              <a:rPr lang="en-US" altLang="en-US" dirty="0" smtClean="0"/>
              <a:t>Each tissue performs specific functions.</a:t>
            </a:r>
          </a:p>
          <a:p>
            <a:pPr marL="292100" indent="-292100" eaLnBrk="1" hangingPunct="1"/>
            <a:r>
              <a:rPr lang="en-US" altLang="en-US" dirty="0" smtClean="0"/>
              <a:t>The heart has</a:t>
            </a:r>
          </a:p>
          <a:p>
            <a:pPr marL="812800" lvl="1" indent="-368300" eaLnBrk="1" hangingPunct="1"/>
            <a:r>
              <a:rPr lang="en-US" altLang="en-US" dirty="0" smtClean="0"/>
              <a:t>extensive muscle that generates contractions,</a:t>
            </a:r>
          </a:p>
          <a:p>
            <a:pPr marL="812800" lvl="1" indent="-368300" eaLnBrk="1" hangingPunct="1"/>
            <a:r>
              <a:rPr lang="en-US" altLang="en-US" dirty="0" smtClean="0"/>
              <a:t>epithelial tissues that line the heart chambers,</a:t>
            </a:r>
          </a:p>
          <a:p>
            <a:pPr marL="812800" lvl="1" indent="-368300" eaLnBrk="1" hangingPunct="1"/>
            <a:r>
              <a:rPr lang="en-US" altLang="en-US" dirty="0" smtClean="0"/>
              <a:t>connective tissues that make the heart elastic, and</a:t>
            </a:r>
          </a:p>
          <a:p>
            <a:pPr marL="812800" lvl="1" indent="-368300" eaLnBrk="1" hangingPunct="1"/>
            <a:r>
              <a:rPr lang="en-US" altLang="en-US" dirty="0" smtClean="0"/>
              <a:t>neurons that regulate contractions.</a:t>
            </a:r>
          </a:p>
        </p:txBody>
      </p:sp>
      <p:sp>
        <p:nvSpPr>
          <p:cNvPr id="3891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6760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79388" y="106363"/>
            <a:ext cx="8534400" cy="503237"/>
          </a:xfrm>
        </p:spPr>
        <p:txBody>
          <a:bodyPr/>
          <a:lstStyle/>
          <a:p>
            <a:pPr eaLnBrk="1" hangingPunct="1"/>
            <a:r>
              <a:rPr lang="en-US" altLang="en-US" sz="3200" smtClean="0"/>
              <a:t>20.8 Organs are made up of tissues</a:t>
            </a:r>
          </a:p>
        </p:txBody>
      </p:sp>
      <p:sp>
        <p:nvSpPr>
          <p:cNvPr id="39939" name="Rectangle 3"/>
          <p:cNvSpPr>
            <a:spLocks noGrp="1" noChangeArrowheads="1"/>
          </p:cNvSpPr>
          <p:nvPr>
            <p:ph type="body" idx="4294967295"/>
          </p:nvPr>
        </p:nvSpPr>
        <p:spPr>
          <a:xfrm>
            <a:off x="168275" y="1312863"/>
            <a:ext cx="8694738" cy="5133975"/>
          </a:xfrm>
        </p:spPr>
        <p:txBody>
          <a:bodyPr/>
          <a:lstStyle/>
          <a:p>
            <a:pPr marL="292100" indent="-292100" eaLnBrk="1" hangingPunct="1"/>
            <a:r>
              <a:rPr lang="en-US" altLang="en-US" dirty="0" smtClean="0"/>
              <a:t>The small intestine</a:t>
            </a:r>
          </a:p>
          <a:p>
            <a:pPr marL="812800" lvl="1" indent="-368300" eaLnBrk="1" hangingPunct="1"/>
            <a:r>
              <a:rPr lang="en-US" altLang="en-US" dirty="0" smtClean="0"/>
              <a:t>is lined by a columnar epithelium,</a:t>
            </a:r>
          </a:p>
          <a:p>
            <a:pPr marL="812800" lvl="1" indent="-368300" eaLnBrk="1" hangingPunct="1"/>
            <a:r>
              <a:rPr lang="en-US" altLang="en-US" dirty="0" smtClean="0"/>
              <a:t>includes connective tissues that contain blood vessels, and</a:t>
            </a:r>
          </a:p>
          <a:p>
            <a:pPr marL="812800" lvl="1" indent="-368300" eaLnBrk="1" hangingPunct="1"/>
            <a:r>
              <a:rPr lang="en-US" altLang="en-US" dirty="0" smtClean="0"/>
              <a:t>has two layers of smooth muscle that help propel food.</a:t>
            </a:r>
          </a:p>
          <a:p>
            <a:pPr marL="292100" indent="-292100" eaLnBrk="1" hangingPunct="1"/>
            <a:r>
              <a:rPr lang="en-US" altLang="en-US" dirty="0" smtClean="0"/>
              <a:t>The inner surface of the small intestine has many fingerlike projections that increase the surface area for absorption.</a:t>
            </a:r>
          </a:p>
          <a:p>
            <a:pPr marL="812800" lvl="1" indent="-368300" eaLnBrk="1" hangingPunct="1"/>
            <a:endParaRPr lang="en-US" altLang="en-US" dirty="0" smtClean="0"/>
          </a:p>
        </p:txBody>
      </p:sp>
      <p:sp>
        <p:nvSpPr>
          <p:cNvPr id="3994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1"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2"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14562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 calcmode="lin" valueType="num">
                                      <p:cBhvr additive="base">
                                        <p:cTn id="25"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20_08OrganTissueLayer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136525"/>
            <a:ext cx="60420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20.8</a:t>
            </a:r>
          </a:p>
        </p:txBody>
      </p:sp>
      <p:sp>
        <p:nvSpPr>
          <p:cNvPr id="40964" name="Text Box 3"/>
          <p:cNvSpPr txBox="1">
            <a:spLocks noChangeArrowheads="1"/>
          </p:cNvSpPr>
          <p:nvPr/>
        </p:nvSpPr>
        <p:spPr bwMode="auto">
          <a:xfrm>
            <a:off x="4421188" y="700088"/>
            <a:ext cx="17462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Small intestine</a:t>
            </a:r>
          </a:p>
        </p:txBody>
      </p:sp>
      <p:sp>
        <p:nvSpPr>
          <p:cNvPr id="40965" name="Text Box 3"/>
          <p:cNvSpPr txBox="1">
            <a:spLocks noChangeArrowheads="1"/>
          </p:cNvSpPr>
          <p:nvPr/>
        </p:nvSpPr>
        <p:spPr bwMode="auto">
          <a:xfrm>
            <a:off x="2124075" y="2174875"/>
            <a:ext cx="735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Lumen</a:t>
            </a:r>
          </a:p>
        </p:txBody>
      </p:sp>
      <p:sp>
        <p:nvSpPr>
          <p:cNvPr id="40966" name="Text Box 3"/>
          <p:cNvSpPr txBox="1">
            <a:spLocks noChangeArrowheads="1"/>
          </p:cNvSpPr>
          <p:nvPr/>
        </p:nvSpPr>
        <p:spPr bwMode="auto">
          <a:xfrm>
            <a:off x="1503363" y="2574925"/>
            <a:ext cx="23161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Epithelial tissue</a:t>
            </a:r>
            <a:br>
              <a:rPr lang="en-US" altLang="en-US" sz="1800" b="1"/>
            </a:br>
            <a:r>
              <a:rPr lang="en-US" altLang="en-US" sz="1800" b="1"/>
              <a:t>(columnar epithelium)</a:t>
            </a:r>
          </a:p>
        </p:txBody>
      </p:sp>
      <p:sp>
        <p:nvSpPr>
          <p:cNvPr id="40967" name="Text Box 3"/>
          <p:cNvSpPr txBox="1">
            <a:spLocks noChangeArrowheads="1"/>
          </p:cNvSpPr>
          <p:nvPr/>
        </p:nvSpPr>
        <p:spPr bwMode="auto">
          <a:xfrm>
            <a:off x="1628775" y="3944938"/>
            <a:ext cx="19145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Connective tissue</a:t>
            </a:r>
          </a:p>
        </p:txBody>
      </p:sp>
      <p:sp>
        <p:nvSpPr>
          <p:cNvPr id="40968" name="Text Box 3"/>
          <p:cNvSpPr txBox="1">
            <a:spLocks noChangeArrowheads="1"/>
          </p:cNvSpPr>
          <p:nvPr/>
        </p:nvSpPr>
        <p:spPr bwMode="auto">
          <a:xfrm>
            <a:off x="1590675" y="5151438"/>
            <a:ext cx="20685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Smooth muscle</a:t>
            </a:r>
            <a:br>
              <a:rPr lang="en-US" altLang="en-US" sz="1800" b="1"/>
            </a:br>
            <a:r>
              <a:rPr lang="en-US" altLang="en-US" sz="1800" b="1"/>
              <a:t>tissue (two layers)</a:t>
            </a:r>
          </a:p>
        </p:txBody>
      </p:sp>
      <p:sp>
        <p:nvSpPr>
          <p:cNvPr id="40969" name="Text Box 3"/>
          <p:cNvSpPr txBox="1">
            <a:spLocks noChangeArrowheads="1"/>
          </p:cNvSpPr>
          <p:nvPr/>
        </p:nvSpPr>
        <p:spPr bwMode="auto">
          <a:xfrm>
            <a:off x="1651000" y="5872163"/>
            <a:ext cx="19145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Connective tissue</a:t>
            </a:r>
          </a:p>
        </p:txBody>
      </p:sp>
      <p:sp>
        <p:nvSpPr>
          <p:cNvPr id="40970" name="Text Box 3"/>
          <p:cNvSpPr txBox="1">
            <a:spLocks noChangeArrowheads="1"/>
          </p:cNvSpPr>
          <p:nvPr/>
        </p:nvSpPr>
        <p:spPr bwMode="auto">
          <a:xfrm>
            <a:off x="1703388" y="6299200"/>
            <a:ext cx="19145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Epithelial tissue</a:t>
            </a:r>
          </a:p>
        </p:txBody>
      </p:sp>
      <p:sp>
        <p:nvSpPr>
          <p:cNvPr id="40971" name="AutoShape 11"/>
          <p:cNvSpPr>
            <a:spLocks/>
          </p:cNvSpPr>
          <p:nvPr/>
        </p:nvSpPr>
        <p:spPr bwMode="auto">
          <a:xfrm>
            <a:off x="4041775" y="2954338"/>
            <a:ext cx="166688" cy="2119312"/>
          </a:xfrm>
          <a:prstGeom prst="leftBrace">
            <a:avLst>
              <a:gd name="adj1" fmla="val 105952"/>
              <a:gd name="adj2" fmla="val 53106"/>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40972" name="AutoShape 12"/>
          <p:cNvSpPr>
            <a:spLocks/>
          </p:cNvSpPr>
          <p:nvPr/>
        </p:nvSpPr>
        <p:spPr bwMode="auto">
          <a:xfrm>
            <a:off x="4044950" y="5100638"/>
            <a:ext cx="166688" cy="1147762"/>
          </a:xfrm>
          <a:prstGeom prst="leftBrace">
            <a:avLst>
              <a:gd name="adj1" fmla="val 57381"/>
              <a:gd name="adj2" fmla="val 3651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40973" name="Line 13"/>
          <p:cNvSpPr>
            <a:spLocks noChangeShapeType="1"/>
          </p:cNvSpPr>
          <p:nvPr/>
        </p:nvSpPr>
        <p:spPr bwMode="auto">
          <a:xfrm flipV="1">
            <a:off x="2903538" y="1774825"/>
            <a:ext cx="906462" cy="519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Line 14"/>
          <p:cNvSpPr>
            <a:spLocks noChangeShapeType="1"/>
          </p:cNvSpPr>
          <p:nvPr/>
        </p:nvSpPr>
        <p:spPr bwMode="auto">
          <a:xfrm flipV="1">
            <a:off x="4806950" y="933450"/>
            <a:ext cx="363538" cy="349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Line 15"/>
          <p:cNvSpPr>
            <a:spLocks noChangeShapeType="1"/>
          </p:cNvSpPr>
          <p:nvPr/>
        </p:nvSpPr>
        <p:spPr bwMode="auto">
          <a:xfrm flipV="1">
            <a:off x="3900488" y="2863850"/>
            <a:ext cx="427037" cy="77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Line 16"/>
          <p:cNvSpPr>
            <a:spLocks noChangeShapeType="1"/>
          </p:cNvSpPr>
          <p:nvPr/>
        </p:nvSpPr>
        <p:spPr bwMode="auto">
          <a:xfrm>
            <a:off x="3629025" y="5519738"/>
            <a:ext cx="439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Line 17"/>
          <p:cNvSpPr>
            <a:spLocks noChangeShapeType="1"/>
          </p:cNvSpPr>
          <p:nvPr/>
        </p:nvSpPr>
        <p:spPr bwMode="auto">
          <a:xfrm>
            <a:off x="3641725" y="4075113"/>
            <a:ext cx="4143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Line 18"/>
          <p:cNvSpPr>
            <a:spLocks noChangeShapeType="1"/>
          </p:cNvSpPr>
          <p:nvPr/>
        </p:nvSpPr>
        <p:spPr bwMode="auto">
          <a:xfrm>
            <a:off x="3641725" y="6011863"/>
            <a:ext cx="647700" cy="338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Line 19"/>
          <p:cNvSpPr>
            <a:spLocks noChangeShapeType="1"/>
          </p:cNvSpPr>
          <p:nvPr/>
        </p:nvSpPr>
        <p:spPr bwMode="auto">
          <a:xfrm>
            <a:off x="3460750" y="6427788"/>
            <a:ext cx="828675" cy="50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18797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168275" y="1311275"/>
            <a:ext cx="8547100" cy="5057775"/>
          </a:xfrm>
        </p:spPr>
        <p:txBody>
          <a:bodyPr/>
          <a:lstStyle/>
          <a:p>
            <a:pPr marL="292100" indent="-292100" eaLnBrk="1" hangingPunct="1"/>
            <a:r>
              <a:rPr lang="en-US" altLang="en-US" dirty="0" smtClean="0"/>
              <a:t>Bioengineering is seeking ways to repair or replace damaged tissues and organs.</a:t>
            </a:r>
          </a:p>
          <a:p>
            <a:pPr marL="292100" indent="-292100" eaLnBrk="1" hangingPunct="1"/>
            <a:r>
              <a:rPr lang="en-US" altLang="en-US" dirty="0" smtClean="0"/>
              <a:t>New tissues and organs are being grown using a patient’s own cells.</a:t>
            </a:r>
          </a:p>
          <a:p>
            <a:pPr marL="292100" indent="-292100" eaLnBrk="1" hangingPunct="1"/>
            <a:r>
              <a:rPr lang="en-US" altLang="en-US" dirty="0" smtClean="0"/>
              <a:t>These techniques</a:t>
            </a:r>
          </a:p>
          <a:p>
            <a:pPr marL="812800" lvl="1" indent="-368300" eaLnBrk="1" hangingPunct="1"/>
            <a:r>
              <a:rPr lang="en-US" altLang="en-US" dirty="0" smtClean="0"/>
              <a:t>remove the risk of tissue rejection and</a:t>
            </a:r>
          </a:p>
          <a:p>
            <a:pPr marL="812800" lvl="1" indent="-368300" eaLnBrk="1" hangingPunct="1"/>
            <a:r>
              <a:rPr lang="en-US" altLang="en-US" dirty="0" smtClean="0"/>
              <a:t>may someday reduce the shortage of organs available for transplants.</a:t>
            </a:r>
          </a:p>
        </p:txBody>
      </p:sp>
      <p:sp>
        <p:nvSpPr>
          <p:cNvPr id="41987" name="Rectangle 7"/>
          <p:cNvSpPr>
            <a:spLocks noGrp="1" noChangeArrowheads="1"/>
          </p:cNvSpPr>
          <p:nvPr>
            <p:ph type="title" idx="4294967295"/>
          </p:nvPr>
        </p:nvSpPr>
        <p:spPr>
          <a:xfrm>
            <a:off x="179388" y="106363"/>
            <a:ext cx="8786812" cy="876300"/>
          </a:xfrm>
        </p:spPr>
        <p:txBody>
          <a:bodyPr>
            <a:spAutoFit/>
          </a:bodyPr>
          <a:lstStyle/>
          <a:p>
            <a:pPr marL="812800" indent="-812800" eaLnBrk="1" hangingPunct="1"/>
            <a:r>
              <a:rPr lang="en-US" altLang="en-US" sz="3200" smtClean="0"/>
              <a:t>20.9 CONNECTION: Bioengineers are learning to produce tissues and organs for transplants</a:t>
            </a:r>
          </a:p>
        </p:txBody>
      </p:sp>
      <p:sp>
        <p:nvSpPr>
          <p:cNvPr id="41988" name="Line 9"/>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9"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0"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13135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additive="base">
                                        <p:cTn id="19"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986">
                                            <p:txEl>
                                              <p:pRg st="3" end="3"/>
                                            </p:txEl>
                                          </p:spTgt>
                                        </p:tgtEl>
                                        <p:attrNameLst>
                                          <p:attrName>style.visibility</p:attrName>
                                        </p:attrNameLst>
                                      </p:cBhvr>
                                      <p:to>
                                        <p:strVal val="visible"/>
                                      </p:to>
                                    </p:set>
                                    <p:anim calcmode="lin" valueType="num">
                                      <p:cBhvr additive="base">
                                        <p:cTn id="23"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8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986">
                                            <p:txEl>
                                              <p:pRg st="4" end="4"/>
                                            </p:txEl>
                                          </p:spTgt>
                                        </p:tgtEl>
                                        <p:attrNameLst>
                                          <p:attrName>style.visibility</p:attrName>
                                        </p:attrNameLst>
                                      </p:cBhvr>
                                      <p:to>
                                        <p:strVal val="visible"/>
                                      </p:to>
                                    </p:set>
                                    <p:anim calcmode="lin" valueType="num">
                                      <p:cBhvr additive="base">
                                        <p:cTn id="27"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0_09LabGrownBladd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25425"/>
            <a:ext cx="84820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ctrTitle"/>
          </p:nvPr>
        </p:nvSpPr>
        <p:spPr>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20.9</a:t>
            </a:r>
          </a:p>
        </p:txBody>
      </p:sp>
      <p:sp>
        <p:nvSpPr>
          <p:cNvPr id="3" name="Subtitle 2"/>
          <p:cNvSpPr>
            <a:spLocks noGrp="1"/>
          </p:cNvSpPr>
          <p:nvPr>
            <p:ph type="subTitle" idx="1"/>
          </p:nvPr>
        </p:nvSpPr>
        <p:spPr/>
        <p:txBody>
          <a:bodyPr/>
          <a:lstStyle/>
          <a:p>
            <a:pPr algn="l"/>
            <a:r>
              <a:rPr lang="en-US" dirty="0" smtClean="0">
                <a:solidFill>
                  <a:schemeClr val="bg2"/>
                </a:solidFill>
              </a:rPr>
              <a:t>A laboratory grown bladder</a:t>
            </a:r>
            <a:endParaRPr lang="en-US" dirty="0">
              <a:solidFill>
                <a:schemeClr val="bg2"/>
              </a:solidFill>
            </a:endParaRPr>
          </a:p>
        </p:txBody>
      </p:sp>
    </p:spTree>
    <p:extLst>
      <p:ext uri="{BB962C8B-B14F-4D97-AF65-F5344CB8AC3E}">
        <p14:creationId xmlns:p14="http://schemas.microsoft.com/office/powerpoint/2010/main" val="2888931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79388" y="106363"/>
            <a:ext cx="8534400" cy="914400"/>
          </a:xfrm>
        </p:spPr>
        <p:txBody>
          <a:bodyPr/>
          <a:lstStyle/>
          <a:p>
            <a:pPr marL="1006475" indent="-1006475" eaLnBrk="1" hangingPunct="1"/>
            <a:r>
              <a:rPr lang="en-US" altLang="en-US" sz="3200" smtClean="0"/>
              <a:t>20.10 Organ systems work together to perform life’s functions</a:t>
            </a:r>
          </a:p>
        </p:txBody>
      </p:sp>
      <p:sp>
        <p:nvSpPr>
          <p:cNvPr id="44035" name="Rectangle 3"/>
          <p:cNvSpPr>
            <a:spLocks noGrp="1" noChangeArrowheads="1"/>
          </p:cNvSpPr>
          <p:nvPr>
            <p:ph type="body" idx="4294967295"/>
          </p:nvPr>
        </p:nvSpPr>
        <p:spPr>
          <a:xfrm>
            <a:off x="166688" y="1311275"/>
            <a:ext cx="8534400" cy="5154613"/>
          </a:xfrm>
        </p:spPr>
        <p:txBody>
          <a:bodyPr/>
          <a:lstStyle/>
          <a:p>
            <a:pPr marL="292100" indent="-292100" eaLnBrk="1" hangingPunct="1"/>
            <a:r>
              <a:rPr lang="en-US" altLang="en-US" dirty="0" smtClean="0"/>
              <a:t>Each organ system</a:t>
            </a:r>
          </a:p>
          <a:p>
            <a:pPr marL="812800" lvl="1" indent="-368300" eaLnBrk="1" hangingPunct="1"/>
            <a:r>
              <a:rPr lang="en-US" altLang="en-US" dirty="0" smtClean="0"/>
              <a:t>typically consists of many organs,</a:t>
            </a:r>
          </a:p>
          <a:p>
            <a:pPr marL="812800" lvl="1" indent="-368300" eaLnBrk="1" hangingPunct="1"/>
            <a:r>
              <a:rPr lang="en-US" altLang="en-US" dirty="0" smtClean="0"/>
              <a:t>has one or more functions, and</a:t>
            </a:r>
          </a:p>
          <a:p>
            <a:pPr marL="812800" lvl="1" indent="-368300" eaLnBrk="1" hangingPunct="1"/>
            <a:r>
              <a:rPr lang="en-US" altLang="en-US" dirty="0" smtClean="0"/>
              <a:t>works with other organ systems to create a functional organism.</a:t>
            </a:r>
          </a:p>
        </p:txBody>
      </p:sp>
      <p:sp>
        <p:nvSpPr>
          <p:cNvPr id="4403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7688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166688" y="1312863"/>
            <a:ext cx="8534400" cy="5289550"/>
          </a:xfrm>
        </p:spPr>
        <p:txBody>
          <a:bodyPr/>
          <a:lstStyle/>
          <a:p>
            <a:pPr marL="292100" indent="-292100" eaLnBrk="1" hangingPunct="1"/>
            <a:r>
              <a:rPr lang="en-US" altLang="en-US" dirty="0" smtClean="0"/>
              <a:t>The </a:t>
            </a:r>
            <a:r>
              <a:rPr lang="en-US" altLang="en-US" b="1" dirty="0" smtClean="0"/>
              <a:t>skeletal </a:t>
            </a:r>
            <a:r>
              <a:rPr lang="en-US" altLang="en-US" dirty="0" smtClean="0"/>
              <a:t>and </a:t>
            </a:r>
            <a:r>
              <a:rPr lang="en-US" altLang="en-US" b="1" dirty="0" smtClean="0"/>
              <a:t>muscular systems </a:t>
            </a:r>
            <a:r>
              <a:rPr lang="en-US" altLang="en-US" dirty="0" smtClean="0"/>
              <a:t>support and move the body.</a:t>
            </a:r>
          </a:p>
          <a:p>
            <a:pPr marL="292100" indent="-292100" eaLnBrk="1" hangingPunct="1"/>
            <a:r>
              <a:rPr lang="en-US" altLang="en-US" dirty="0" smtClean="0"/>
              <a:t>The </a:t>
            </a:r>
            <a:r>
              <a:rPr lang="en-US" altLang="en-US" b="1" dirty="0" smtClean="0"/>
              <a:t>digestive </a:t>
            </a:r>
            <a:r>
              <a:rPr lang="en-US" altLang="en-US" dirty="0" smtClean="0"/>
              <a:t>and </a:t>
            </a:r>
            <a:r>
              <a:rPr lang="en-US" altLang="en-US" b="1" dirty="0" smtClean="0"/>
              <a:t>respiratory systems </a:t>
            </a:r>
            <a:r>
              <a:rPr lang="en-US" altLang="en-US" dirty="0" smtClean="0"/>
              <a:t>obtain food and oxygen.</a:t>
            </a:r>
          </a:p>
          <a:p>
            <a:pPr marL="292100" indent="-292100" eaLnBrk="1" hangingPunct="1"/>
            <a:r>
              <a:rPr lang="en-US" altLang="en-US" dirty="0" smtClean="0"/>
              <a:t>The </a:t>
            </a:r>
            <a:r>
              <a:rPr lang="en-US" altLang="en-US" b="1" dirty="0" smtClean="0"/>
              <a:t>circulatory system </a:t>
            </a:r>
            <a:r>
              <a:rPr lang="en-US" altLang="en-US" dirty="0" smtClean="0"/>
              <a:t>transports these materials.</a:t>
            </a:r>
          </a:p>
          <a:p>
            <a:pPr marL="292100" indent="-292100" eaLnBrk="1" hangingPunct="1"/>
            <a:r>
              <a:rPr lang="en-US" altLang="en-US" dirty="0" smtClean="0"/>
              <a:t>The </a:t>
            </a:r>
            <a:r>
              <a:rPr lang="en-US" altLang="en-US" b="1" dirty="0" smtClean="0"/>
              <a:t>urinary system </a:t>
            </a:r>
            <a:r>
              <a:rPr lang="en-US" altLang="en-US" dirty="0" smtClean="0"/>
              <a:t>disposes of wastes.</a:t>
            </a:r>
          </a:p>
          <a:p>
            <a:pPr marL="292100" indent="-292100" eaLnBrk="1" hangingPunct="1"/>
            <a:r>
              <a:rPr lang="en-US" altLang="en-US" dirty="0" smtClean="0"/>
              <a:t>The </a:t>
            </a:r>
            <a:r>
              <a:rPr lang="en-US" altLang="en-US" b="1" dirty="0" smtClean="0"/>
              <a:t>integumentary system </a:t>
            </a:r>
            <a:r>
              <a:rPr lang="en-US" altLang="en-US" dirty="0" smtClean="0"/>
              <a:t>covers the body.</a:t>
            </a:r>
          </a:p>
        </p:txBody>
      </p:sp>
      <p:sp>
        <p:nvSpPr>
          <p:cNvPr id="47107"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8" name="Rectangle 8"/>
          <p:cNvSpPr>
            <a:spLocks noGrp="1" noChangeArrowheads="1"/>
          </p:cNvSpPr>
          <p:nvPr>
            <p:ph type="title" idx="4294967295"/>
          </p:nvPr>
        </p:nvSpPr>
        <p:spPr>
          <a:xfrm>
            <a:off x="179388" y="106363"/>
            <a:ext cx="8534400" cy="914400"/>
          </a:xfrm>
        </p:spPr>
        <p:txBody>
          <a:bodyPr/>
          <a:lstStyle/>
          <a:p>
            <a:pPr marL="1006475" indent="-1006475" eaLnBrk="1" hangingPunct="1"/>
            <a:r>
              <a:rPr lang="en-US" altLang="en-US" sz="3200" smtClean="0"/>
              <a:t>20.10 Organ systems work together to perform life’s functions</a:t>
            </a:r>
          </a:p>
        </p:txBody>
      </p:sp>
      <p:sp>
        <p:nvSpPr>
          <p:cNvPr id="47109"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6450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additive="base">
                                        <p:cTn id="19" dur="5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6">
                                            <p:txEl>
                                              <p:pRg st="3" end="3"/>
                                            </p:txEl>
                                          </p:spTgt>
                                        </p:tgtEl>
                                        <p:attrNameLst>
                                          <p:attrName>style.visibility</p:attrName>
                                        </p:attrNameLst>
                                      </p:cBhvr>
                                      <p:to>
                                        <p:strVal val="visible"/>
                                      </p:to>
                                    </p:set>
                                    <p:anim calcmode="lin" valueType="num">
                                      <p:cBhvr additive="base">
                                        <p:cTn id="25" dur="500" fill="hold"/>
                                        <p:tgtEl>
                                          <p:spTgt spid="47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6">
                                            <p:txEl>
                                              <p:pRg st="4" end="4"/>
                                            </p:txEl>
                                          </p:spTgt>
                                        </p:tgtEl>
                                        <p:attrNameLst>
                                          <p:attrName>style.visibility</p:attrName>
                                        </p:attrNameLst>
                                      </p:cBhvr>
                                      <p:to>
                                        <p:strVal val="visible"/>
                                      </p:to>
                                    </p:set>
                                    <p:anim calcmode="lin" valueType="num">
                                      <p:cBhvr additive="base">
                                        <p:cTn id="31" dur="500" fill="hold"/>
                                        <p:tgtEl>
                                          <p:spTgt spid="471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20_10_OrganSystems_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25425"/>
            <a:ext cx="854868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20.10_L</a:t>
            </a:r>
          </a:p>
        </p:txBody>
      </p:sp>
      <p:sp>
        <p:nvSpPr>
          <p:cNvPr id="45060" name="Text Box 3"/>
          <p:cNvSpPr txBox="1">
            <a:spLocks noChangeArrowheads="1"/>
          </p:cNvSpPr>
          <p:nvPr/>
        </p:nvSpPr>
        <p:spPr bwMode="auto">
          <a:xfrm>
            <a:off x="336550" y="2081213"/>
            <a:ext cx="695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Blood</a:t>
            </a:r>
            <a:br>
              <a:rPr lang="en-US" altLang="en-US" sz="1400" b="1"/>
            </a:br>
            <a:r>
              <a:rPr lang="en-US" altLang="en-US" sz="1400" b="1"/>
              <a:t>vessels</a:t>
            </a:r>
          </a:p>
        </p:txBody>
      </p:sp>
      <p:sp>
        <p:nvSpPr>
          <p:cNvPr id="45061" name="Text Box 3"/>
          <p:cNvSpPr txBox="1">
            <a:spLocks noChangeArrowheads="1"/>
          </p:cNvSpPr>
          <p:nvPr/>
        </p:nvSpPr>
        <p:spPr bwMode="auto">
          <a:xfrm>
            <a:off x="333375" y="1327150"/>
            <a:ext cx="5000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Heart</a:t>
            </a:r>
          </a:p>
        </p:txBody>
      </p:sp>
      <p:sp>
        <p:nvSpPr>
          <p:cNvPr id="45062" name="Text Box 3"/>
          <p:cNvSpPr txBox="1">
            <a:spLocks noChangeArrowheads="1"/>
          </p:cNvSpPr>
          <p:nvPr/>
        </p:nvSpPr>
        <p:spPr bwMode="auto">
          <a:xfrm>
            <a:off x="903288" y="263525"/>
            <a:ext cx="10842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400" b="1"/>
              <a:t>Circulatory</a:t>
            </a:r>
            <a:br>
              <a:rPr lang="en-US" altLang="en-US" sz="1400" b="1"/>
            </a:br>
            <a:r>
              <a:rPr lang="en-US" altLang="en-US" sz="1400" b="1"/>
              <a:t>system</a:t>
            </a:r>
          </a:p>
        </p:txBody>
      </p:sp>
      <p:sp>
        <p:nvSpPr>
          <p:cNvPr id="45063" name="Text Box 3"/>
          <p:cNvSpPr txBox="1">
            <a:spLocks noChangeArrowheads="1"/>
          </p:cNvSpPr>
          <p:nvPr/>
        </p:nvSpPr>
        <p:spPr bwMode="auto">
          <a:xfrm>
            <a:off x="2144713" y="260350"/>
            <a:ext cx="10842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400" b="1"/>
              <a:t>Respiratory</a:t>
            </a:r>
            <a:br>
              <a:rPr lang="en-US" altLang="en-US" sz="1400" b="1"/>
            </a:br>
            <a:r>
              <a:rPr lang="en-US" altLang="en-US" sz="1400" b="1"/>
              <a:t>system</a:t>
            </a:r>
          </a:p>
        </p:txBody>
      </p:sp>
      <p:sp>
        <p:nvSpPr>
          <p:cNvPr id="45064" name="Text Box 3"/>
          <p:cNvSpPr txBox="1">
            <a:spLocks noChangeArrowheads="1"/>
          </p:cNvSpPr>
          <p:nvPr/>
        </p:nvSpPr>
        <p:spPr bwMode="auto">
          <a:xfrm>
            <a:off x="1914525" y="782638"/>
            <a:ext cx="695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Nasal</a:t>
            </a:r>
            <a:br>
              <a:rPr lang="en-US" altLang="en-US" sz="1400" b="1"/>
            </a:br>
            <a:r>
              <a:rPr lang="en-US" altLang="en-US" sz="1400" b="1"/>
              <a:t>cavity</a:t>
            </a:r>
          </a:p>
        </p:txBody>
      </p:sp>
      <p:sp>
        <p:nvSpPr>
          <p:cNvPr id="45065" name="Text Box 3"/>
          <p:cNvSpPr txBox="1">
            <a:spLocks noChangeArrowheads="1"/>
          </p:cNvSpPr>
          <p:nvPr/>
        </p:nvSpPr>
        <p:spPr bwMode="auto">
          <a:xfrm>
            <a:off x="3362325" y="701675"/>
            <a:ext cx="7731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Pharynx</a:t>
            </a:r>
          </a:p>
        </p:txBody>
      </p:sp>
      <p:sp>
        <p:nvSpPr>
          <p:cNvPr id="45066" name="Text Box 3"/>
          <p:cNvSpPr txBox="1">
            <a:spLocks noChangeArrowheads="1"/>
          </p:cNvSpPr>
          <p:nvPr/>
        </p:nvSpPr>
        <p:spPr bwMode="auto">
          <a:xfrm>
            <a:off x="3359150" y="969963"/>
            <a:ext cx="63023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Larynx</a:t>
            </a:r>
          </a:p>
        </p:txBody>
      </p:sp>
      <p:sp>
        <p:nvSpPr>
          <p:cNvPr id="45067" name="Text Box 3"/>
          <p:cNvSpPr txBox="1">
            <a:spLocks noChangeArrowheads="1"/>
          </p:cNvSpPr>
          <p:nvPr/>
        </p:nvSpPr>
        <p:spPr bwMode="auto">
          <a:xfrm>
            <a:off x="3359150" y="1255713"/>
            <a:ext cx="7731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Trachea</a:t>
            </a:r>
          </a:p>
        </p:txBody>
      </p:sp>
      <p:sp>
        <p:nvSpPr>
          <p:cNvPr id="45068" name="Text Box 3"/>
          <p:cNvSpPr txBox="1">
            <a:spLocks noChangeArrowheads="1"/>
          </p:cNvSpPr>
          <p:nvPr/>
        </p:nvSpPr>
        <p:spPr bwMode="auto">
          <a:xfrm>
            <a:off x="3384550" y="1527175"/>
            <a:ext cx="8509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Bronchus</a:t>
            </a:r>
          </a:p>
        </p:txBody>
      </p:sp>
      <p:sp>
        <p:nvSpPr>
          <p:cNvPr id="45069" name="Text Box 3"/>
          <p:cNvSpPr txBox="1">
            <a:spLocks noChangeArrowheads="1"/>
          </p:cNvSpPr>
          <p:nvPr/>
        </p:nvSpPr>
        <p:spPr bwMode="auto">
          <a:xfrm>
            <a:off x="3371850" y="1798638"/>
            <a:ext cx="463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Lung</a:t>
            </a:r>
          </a:p>
        </p:txBody>
      </p:sp>
      <p:sp>
        <p:nvSpPr>
          <p:cNvPr id="45070" name="Text Box 3"/>
          <p:cNvSpPr txBox="1">
            <a:spLocks noChangeArrowheads="1"/>
          </p:cNvSpPr>
          <p:nvPr/>
        </p:nvSpPr>
        <p:spPr bwMode="auto">
          <a:xfrm>
            <a:off x="3592513" y="3159125"/>
            <a:ext cx="4762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Bone</a:t>
            </a:r>
          </a:p>
        </p:txBody>
      </p:sp>
      <p:sp>
        <p:nvSpPr>
          <p:cNvPr id="45071" name="Text Box 3"/>
          <p:cNvSpPr txBox="1">
            <a:spLocks noChangeArrowheads="1"/>
          </p:cNvSpPr>
          <p:nvPr/>
        </p:nvSpPr>
        <p:spPr bwMode="auto">
          <a:xfrm>
            <a:off x="4937125" y="3479800"/>
            <a:ext cx="8128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Cartilage</a:t>
            </a:r>
          </a:p>
        </p:txBody>
      </p:sp>
      <p:sp>
        <p:nvSpPr>
          <p:cNvPr id="45072" name="Text Box 3"/>
          <p:cNvSpPr txBox="1">
            <a:spLocks noChangeArrowheads="1"/>
          </p:cNvSpPr>
          <p:nvPr/>
        </p:nvSpPr>
        <p:spPr bwMode="auto">
          <a:xfrm>
            <a:off x="3940175" y="2184400"/>
            <a:ext cx="13827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Skeletal system</a:t>
            </a:r>
          </a:p>
        </p:txBody>
      </p:sp>
      <p:sp>
        <p:nvSpPr>
          <p:cNvPr id="45073" name="Text Box 3"/>
          <p:cNvSpPr txBox="1">
            <a:spLocks noChangeArrowheads="1"/>
          </p:cNvSpPr>
          <p:nvPr/>
        </p:nvSpPr>
        <p:spPr bwMode="auto">
          <a:xfrm>
            <a:off x="1306513" y="4332288"/>
            <a:ext cx="1498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Muscular system</a:t>
            </a:r>
          </a:p>
        </p:txBody>
      </p:sp>
      <p:sp>
        <p:nvSpPr>
          <p:cNvPr id="45074" name="Text Box 3"/>
          <p:cNvSpPr txBox="1">
            <a:spLocks noChangeArrowheads="1"/>
          </p:cNvSpPr>
          <p:nvPr/>
        </p:nvSpPr>
        <p:spPr bwMode="auto">
          <a:xfrm>
            <a:off x="2093913" y="4872038"/>
            <a:ext cx="1498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Skeletal muscles</a:t>
            </a:r>
          </a:p>
        </p:txBody>
      </p:sp>
      <p:sp>
        <p:nvSpPr>
          <p:cNvPr id="45075" name="Text Box 3"/>
          <p:cNvSpPr txBox="1">
            <a:spLocks noChangeArrowheads="1"/>
          </p:cNvSpPr>
          <p:nvPr/>
        </p:nvSpPr>
        <p:spPr bwMode="auto">
          <a:xfrm>
            <a:off x="6345238" y="455613"/>
            <a:ext cx="19526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Integumentary system</a:t>
            </a:r>
          </a:p>
        </p:txBody>
      </p:sp>
      <p:sp>
        <p:nvSpPr>
          <p:cNvPr id="45076" name="Text Box 3"/>
          <p:cNvSpPr txBox="1">
            <a:spLocks noChangeArrowheads="1"/>
          </p:cNvSpPr>
          <p:nvPr/>
        </p:nvSpPr>
        <p:spPr bwMode="auto">
          <a:xfrm>
            <a:off x="6711950" y="771525"/>
            <a:ext cx="463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Hair</a:t>
            </a:r>
          </a:p>
        </p:txBody>
      </p:sp>
      <p:sp>
        <p:nvSpPr>
          <p:cNvPr id="45077" name="Text Box 3"/>
          <p:cNvSpPr txBox="1">
            <a:spLocks noChangeArrowheads="1"/>
          </p:cNvSpPr>
          <p:nvPr/>
        </p:nvSpPr>
        <p:spPr bwMode="auto">
          <a:xfrm>
            <a:off x="6645275" y="1247775"/>
            <a:ext cx="463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Skin</a:t>
            </a:r>
          </a:p>
        </p:txBody>
      </p:sp>
      <p:sp>
        <p:nvSpPr>
          <p:cNvPr id="45078" name="Text Box 3"/>
          <p:cNvSpPr txBox="1">
            <a:spLocks noChangeArrowheads="1"/>
          </p:cNvSpPr>
          <p:nvPr/>
        </p:nvSpPr>
        <p:spPr bwMode="auto">
          <a:xfrm>
            <a:off x="5983288" y="1779588"/>
            <a:ext cx="463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Nails</a:t>
            </a:r>
          </a:p>
        </p:txBody>
      </p:sp>
      <p:sp>
        <p:nvSpPr>
          <p:cNvPr id="45079" name="Text Box 3"/>
          <p:cNvSpPr txBox="1">
            <a:spLocks noChangeArrowheads="1"/>
          </p:cNvSpPr>
          <p:nvPr/>
        </p:nvSpPr>
        <p:spPr bwMode="auto">
          <a:xfrm>
            <a:off x="5861050" y="4029075"/>
            <a:ext cx="6826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400" b="1"/>
              <a:t>Urinary</a:t>
            </a:r>
            <a:br>
              <a:rPr lang="en-US" altLang="en-US" sz="1400" b="1"/>
            </a:br>
            <a:r>
              <a:rPr lang="en-US" altLang="en-US" sz="1400" b="1"/>
              <a:t>system</a:t>
            </a:r>
          </a:p>
        </p:txBody>
      </p:sp>
      <p:sp>
        <p:nvSpPr>
          <p:cNvPr id="45080" name="Text Box 3"/>
          <p:cNvSpPr txBox="1">
            <a:spLocks noChangeArrowheads="1"/>
          </p:cNvSpPr>
          <p:nvPr/>
        </p:nvSpPr>
        <p:spPr bwMode="auto">
          <a:xfrm>
            <a:off x="6764338" y="4025900"/>
            <a:ext cx="825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lnSpc>
                <a:spcPct val="90000"/>
              </a:lnSpc>
            </a:pPr>
            <a:r>
              <a:rPr lang="en-US" altLang="en-US" sz="1400" b="1"/>
              <a:t>Digestive</a:t>
            </a:r>
            <a:br>
              <a:rPr lang="en-US" altLang="en-US" sz="1400" b="1"/>
            </a:br>
            <a:r>
              <a:rPr lang="en-US" altLang="en-US" sz="1400" b="1"/>
              <a:t>system</a:t>
            </a:r>
          </a:p>
        </p:txBody>
      </p:sp>
      <p:sp>
        <p:nvSpPr>
          <p:cNvPr id="45081" name="Text Box 3"/>
          <p:cNvSpPr txBox="1">
            <a:spLocks noChangeArrowheads="1"/>
          </p:cNvSpPr>
          <p:nvPr/>
        </p:nvSpPr>
        <p:spPr bwMode="auto">
          <a:xfrm>
            <a:off x="4635500" y="5888038"/>
            <a:ext cx="695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Urinary</a:t>
            </a:r>
            <a:br>
              <a:rPr lang="en-US" altLang="en-US" sz="1400" b="1"/>
            </a:br>
            <a:r>
              <a:rPr lang="en-US" altLang="en-US" sz="1400" b="1"/>
              <a:t>bladder</a:t>
            </a:r>
          </a:p>
        </p:txBody>
      </p:sp>
      <p:sp>
        <p:nvSpPr>
          <p:cNvPr id="45082" name="Text Box 3"/>
          <p:cNvSpPr txBox="1">
            <a:spLocks noChangeArrowheads="1"/>
          </p:cNvSpPr>
          <p:nvPr/>
        </p:nvSpPr>
        <p:spPr bwMode="auto">
          <a:xfrm>
            <a:off x="8026400" y="5481638"/>
            <a:ext cx="800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Small</a:t>
            </a:r>
            <a:br>
              <a:rPr lang="en-US" altLang="en-US" sz="1400" b="1"/>
            </a:br>
            <a:r>
              <a:rPr lang="en-US" altLang="en-US" sz="1400" b="1"/>
              <a:t>intestine</a:t>
            </a:r>
          </a:p>
        </p:txBody>
      </p:sp>
      <p:sp>
        <p:nvSpPr>
          <p:cNvPr id="45083" name="Text Box 3"/>
          <p:cNvSpPr txBox="1">
            <a:spLocks noChangeArrowheads="1"/>
          </p:cNvSpPr>
          <p:nvPr/>
        </p:nvSpPr>
        <p:spPr bwMode="auto">
          <a:xfrm>
            <a:off x="8023225" y="5957888"/>
            <a:ext cx="800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Large</a:t>
            </a:r>
            <a:br>
              <a:rPr lang="en-US" altLang="en-US" sz="1400" b="1"/>
            </a:br>
            <a:r>
              <a:rPr lang="en-US" altLang="en-US" sz="1400" b="1"/>
              <a:t>intestine</a:t>
            </a:r>
          </a:p>
        </p:txBody>
      </p:sp>
      <p:sp>
        <p:nvSpPr>
          <p:cNvPr id="45084" name="Text Box 3"/>
          <p:cNvSpPr txBox="1">
            <a:spLocks noChangeArrowheads="1"/>
          </p:cNvSpPr>
          <p:nvPr/>
        </p:nvSpPr>
        <p:spPr bwMode="auto">
          <a:xfrm>
            <a:off x="5016500" y="5126038"/>
            <a:ext cx="682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Kidney</a:t>
            </a:r>
          </a:p>
        </p:txBody>
      </p:sp>
      <p:sp>
        <p:nvSpPr>
          <p:cNvPr id="45085" name="Text Box 3"/>
          <p:cNvSpPr txBox="1">
            <a:spLocks noChangeArrowheads="1"/>
          </p:cNvSpPr>
          <p:nvPr/>
        </p:nvSpPr>
        <p:spPr bwMode="auto">
          <a:xfrm>
            <a:off x="4987925" y="5510213"/>
            <a:ext cx="682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Ureter</a:t>
            </a:r>
          </a:p>
        </p:txBody>
      </p:sp>
      <p:sp>
        <p:nvSpPr>
          <p:cNvPr id="45086" name="Text Box 3"/>
          <p:cNvSpPr txBox="1">
            <a:spLocks noChangeArrowheads="1"/>
          </p:cNvSpPr>
          <p:nvPr/>
        </p:nvSpPr>
        <p:spPr bwMode="auto">
          <a:xfrm>
            <a:off x="4689475" y="6405563"/>
            <a:ext cx="682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Urethra</a:t>
            </a:r>
          </a:p>
        </p:txBody>
      </p:sp>
      <p:sp>
        <p:nvSpPr>
          <p:cNvPr id="45087" name="Text Box 3"/>
          <p:cNvSpPr txBox="1">
            <a:spLocks noChangeArrowheads="1"/>
          </p:cNvSpPr>
          <p:nvPr/>
        </p:nvSpPr>
        <p:spPr bwMode="auto">
          <a:xfrm>
            <a:off x="7799388" y="4305300"/>
            <a:ext cx="682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Mouth</a:t>
            </a:r>
          </a:p>
        </p:txBody>
      </p:sp>
      <p:sp>
        <p:nvSpPr>
          <p:cNvPr id="45088" name="Text Box 3"/>
          <p:cNvSpPr txBox="1">
            <a:spLocks noChangeArrowheads="1"/>
          </p:cNvSpPr>
          <p:nvPr/>
        </p:nvSpPr>
        <p:spPr bwMode="auto">
          <a:xfrm>
            <a:off x="7864475" y="4591050"/>
            <a:ext cx="10191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Esophagus</a:t>
            </a:r>
          </a:p>
        </p:txBody>
      </p:sp>
      <p:sp>
        <p:nvSpPr>
          <p:cNvPr id="45089" name="Text Box 3"/>
          <p:cNvSpPr txBox="1">
            <a:spLocks noChangeArrowheads="1"/>
          </p:cNvSpPr>
          <p:nvPr/>
        </p:nvSpPr>
        <p:spPr bwMode="auto">
          <a:xfrm>
            <a:off x="7954963" y="4889500"/>
            <a:ext cx="4746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Liver</a:t>
            </a:r>
          </a:p>
        </p:txBody>
      </p:sp>
      <p:sp>
        <p:nvSpPr>
          <p:cNvPr id="45090" name="Text Box 3"/>
          <p:cNvSpPr txBox="1">
            <a:spLocks noChangeArrowheads="1"/>
          </p:cNvSpPr>
          <p:nvPr/>
        </p:nvSpPr>
        <p:spPr bwMode="auto">
          <a:xfrm>
            <a:off x="7954963" y="5173663"/>
            <a:ext cx="7604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Stomach</a:t>
            </a:r>
          </a:p>
        </p:txBody>
      </p:sp>
      <p:sp>
        <p:nvSpPr>
          <p:cNvPr id="45091" name="Text Box 3"/>
          <p:cNvSpPr txBox="1">
            <a:spLocks noChangeArrowheads="1"/>
          </p:cNvSpPr>
          <p:nvPr/>
        </p:nvSpPr>
        <p:spPr bwMode="auto">
          <a:xfrm>
            <a:off x="8018463" y="6430963"/>
            <a:ext cx="5143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400" b="1"/>
              <a:t>Anus</a:t>
            </a:r>
          </a:p>
        </p:txBody>
      </p:sp>
      <p:sp>
        <p:nvSpPr>
          <p:cNvPr id="45092" name="Line 36"/>
          <p:cNvSpPr>
            <a:spLocks noChangeShapeType="1"/>
          </p:cNvSpPr>
          <p:nvPr/>
        </p:nvSpPr>
        <p:spPr bwMode="auto">
          <a:xfrm>
            <a:off x="806450" y="1403350"/>
            <a:ext cx="6794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3" name="Line 37"/>
          <p:cNvSpPr>
            <a:spLocks noChangeShapeType="1"/>
          </p:cNvSpPr>
          <p:nvPr/>
        </p:nvSpPr>
        <p:spPr bwMode="auto">
          <a:xfrm flipH="1">
            <a:off x="857250" y="2006600"/>
            <a:ext cx="44450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4" name="Line 38"/>
          <p:cNvSpPr>
            <a:spLocks noChangeShapeType="1"/>
          </p:cNvSpPr>
          <p:nvPr/>
        </p:nvSpPr>
        <p:spPr bwMode="auto">
          <a:xfrm>
            <a:off x="857250" y="2139950"/>
            <a:ext cx="457200" cy="311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5" name="Line 39"/>
          <p:cNvSpPr>
            <a:spLocks noChangeShapeType="1"/>
          </p:cNvSpPr>
          <p:nvPr/>
        </p:nvSpPr>
        <p:spPr bwMode="auto">
          <a:xfrm>
            <a:off x="2406650" y="838200"/>
            <a:ext cx="177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6" name="Line 40"/>
          <p:cNvSpPr>
            <a:spLocks noChangeShapeType="1"/>
          </p:cNvSpPr>
          <p:nvPr/>
        </p:nvSpPr>
        <p:spPr bwMode="auto">
          <a:xfrm flipH="1">
            <a:off x="2692400" y="787400"/>
            <a:ext cx="622300"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Line 41"/>
          <p:cNvSpPr>
            <a:spLocks noChangeShapeType="1"/>
          </p:cNvSpPr>
          <p:nvPr/>
        </p:nvSpPr>
        <p:spPr bwMode="auto">
          <a:xfrm flipH="1">
            <a:off x="2711450" y="1035050"/>
            <a:ext cx="615950" cy="25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Line 42"/>
          <p:cNvSpPr>
            <a:spLocks noChangeShapeType="1"/>
          </p:cNvSpPr>
          <p:nvPr/>
        </p:nvSpPr>
        <p:spPr bwMode="auto">
          <a:xfrm flipH="1">
            <a:off x="2698750" y="1320800"/>
            <a:ext cx="641350" cy="6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Line 43"/>
          <p:cNvSpPr>
            <a:spLocks noChangeShapeType="1"/>
          </p:cNvSpPr>
          <p:nvPr/>
        </p:nvSpPr>
        <p:spPr bwMode="auto">
          <a:xfrm flipH="1" flipV="1">
            <a:off x="2692400" y="1530350"/>
            <a:ext cx="654050" cy="44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0" name="Line 44"/>
          <p:cNvSpPr>
            <a:spLocks noChangeShapeType="1"/>
          </p:cNvSpPr>
          <p:nvPr/>
        </p:nvSpPr>
        <p:spPr bwMode="auto">
          <a:xfrm>
            <a:off x="2876550" y="1651000"/>
            <a:ext cx="476250"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Line 45"/>
          <p:cNvSpPr>
            <a:spLocks noChangeShapeType="1"/>
          </p:cNvSpPr>
          <p:nvPr/>
        </p:nvSpPr>
        <p:spPr bwMode="auto">
          <a:xfrm flipH="1">
            <a:off x="4057650" y="2952750"/>
            <a:ext cx="8255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Line 46"/>
          <p:cNvSpPr>
            <a:spLocks noChangeShapeType="1"/>
          </p:cNvSpPr>
          <p:nvPr/>
        </p:nvSpPr>
        <p:spPr bwMode="auto">
          <a:xfrm>
            <a:off x="4057650" y="3219450"/>
            <a:ext cx="330200" cy="44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Line 47"/>
          <p:cNvSpPr>
            <a:spLocks noChangeShapeType="1"/>
          </p:cNvSpPr>
          <p:nvPr/>
        </p:nvSpPr>
        <p:spPr bwMode="auto">
          <a:xfrm flipV="1">
            <a:off x="4572000" y="3568700"/>
            <a:ext cx="33020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Line 48"/>
          <p:cNvSpPr>
            <a:spLocks noChangeShapeType="1"/>
          </p:cNvSpPr>
          <p:nvPr/>
        </p:nvSpPr>
        <p:spPr bwMode="auto">
          <a:xfrm flipH="1" flipV="1">
            <a:off x="4641850" y="3257550"/>
            <a:ext cx="260350" cy="311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Line 49"/>
          <p:cNvSpPr>
            <a:spLocks noChangeShapeType="1"/>
          </p:cNvSpPr>
          <p:nvPr/>
        </p:nvSpPr>
        <p:spPr bwMode="auto">
          <a:xfrm>
            <a:off x="7092950" y="85725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Line 50"/>
          <p:cNvSpPr>
            <a:spLocks noChangeShapeType="1"/>
          </p:cNvSpPr>
          <p:nvPr/>
        </p:nvSpPr>
        <p:spPr bwMode="auto">
          <a:xfrm>
            <a:off x="7035800" y="1339850"/>
            <a:ext cx="660400" cy="323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Line 51"/>
          <p:cNvSpPr>
            <a:spLocks noChangeShapeType="1"/>
          </p:cNvSpPr>
          <p:nvPr/>
        </p:nvSpPr>
        <p:spPr bwMode="auto">
          <a:xfrm>
            <a:off x="6445250" y="1873250"/>
            <a:ext cx="33655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8" name="Line 52"/>
          <p:cNvSpPr>
            <a:spLocks noChangeShapeType="1"/>
          </p:cNvSpPr>
          <p:nvPr/>
        </p:nvSpPr>
        <p:spPr bwMode="auto">
          <a:xfrm>
            <a:off x="5600700" y="5251450"/>
            <a:ext cx="412750" cy="546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Line 53"/>
          <p:cNvSpPr>
            <a:spLocks noChangeShapeType="1"/>
          </p:cNvSpPr>
          <p:nvPr/>
        </p:nvSpPr>
        <p:spPr bwMode="auto">
          <a:xfrm>
            <a:off x="5518150" y="5613400"/>
            <a:ext cx="57785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0" name="Line 54"/>
          <p:cNvSpPr>
            <a:spLocks noChangeShapeType="1"/>
          </p:cNvSpPr>
          <p:nvPr/>
        </p:nvSpPr>
        <p:spPr bwMode="auto">
          <a:xfrm>
            <a:off x="5264150" y="5969000"/>
            <a:ext cx="89535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Line 55"/>
          <p:cNvSpPr>
            <a:spLocks noChangeShapeType="1"/>
          </p:cNvSpPr>
          <p:nvPr/>
        </p:nvSpPr>
        <p:spPr bwMode="auto">
          <a:xfrm flipV="1">
            <a:off x="5340350" y="6197600"/>
            <a:ext cx="844550" cy="317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2" name="Line 56"/>
          <p:cNvSpPr>
            <a:spLocks noChangeShapeType="1"/>
          </p:cNvSpPr>
          <p:nvPr/>
        </p:nvSpPr>
        <p:spPr bwMode="auto">
          <a:xfrm flipH="1">
            <a:off x="7162800" y="4406900"/>
            <a:ext cx="609600" cy="647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3" name="Line 57"/>
          <p:cNvSpPr>
            <a:spLocks noChangeShapeType="1"/>
          </p:cNvSpPr>
          <p:nvPr/>
        </p:nvSpPr>
        <p:spPr bwMode="auto">
          <a:xfrm flipH="1">
            <a:off x="7156450" y="4686300"/>
            <a:ext cx="679450" cy="736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4" name="Line 58"/>
          <p:cNvSpPr>
            <a:spLocks noChangeShapeType="1"/>
          </p:cNvSpPr>
          <p:nvPr/>
        </p:nvSpPr>
        <p:spPr bwMode="auto">
          <a:xfrm flipH="1">
            <a:off x="7112000" y="4991100"/>
            <a:ext cx="81280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5" name="Line 59"/>
          <p:cNvSpPr>
            <a:spLocks noChangeShapeType="1"/>
          </p:cNvSpPr>
          <p:nvPr/>
        </p:nvSpPr>
        <p:spPr bwMode="auto">
          <a:xfrm flipH="1">
            <a:off x="7346950" y="5283200"/>
            <a:ext cx="571500" cy="501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6" name="Line 60"/>
          <p:cNvSpPr>
            <a:spLocks noChangeShapeType="1"/>
          </p:cNvSpPr>
          <p:nvPr/>
        </p:nvSpPr>
        <p:spPr bwMode="auto">
          <a:xfrm flipH="1">
            <a:off x="7232650" y="5568950"/>
            <a:ext cx="755650" cy="450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7" name="Line 61"/>
          <p:cNvSpPr>
            <a:spLocks noChangeShapeType="1"/>
          </p:cNvSpPr>
          <p:nvPr/>
        </p:nvSpPr>
        <p:spPr bwMode="auto">
          <a:xfrm flipH="1">
            <a:off x="7302500" y="6038850"/>
            <a:ext cx="679450" cy="82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8" name="Line 62"/>
          <p:cNvSpPr>
            <a:spLocks noChangeShapeType="1"/>
          </p:cNvSpPr>
          <p:nvPr/>
        </p:nvSpPr>
        <p:spPr bwMode="auto">
          <a:xfrm>
            <a:off x="7099300" y="6362700"/>
            <a:ext cx="90170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9" name="Line 63"/>
          <p:cNvSpPr>
            <a:spLocks noChangeShapeType="1"/>
          </p:cNvSpPr>
          <p:nvPr/>
        </p:nvSpPr>
        <p:spPr bwMode="auto">
          <a:xfrm flipV="1">
            <a:off x="1993900" y="5035550"/>
            <a:ext cx="222250" cy="184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0" name="Line 64"/>
          <p:cNvSpPr>
            <a:spLocks noChangeShapeType="1"/>
          </p:cNvSpPr>
          <p:nvPr/>
        </p:nvSpPr>
        <p:spPr bwMode="auto">
          <a:xfrm>
            <a:off x="2216150" y="5035550"/>
            <a:ext cx="234950" cy="558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5034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166688" y="1312863"/>
            <a:ext cx="8534400" cy="4705350"/>
          </a:xfrm>
        </p:spPr>
        <p:txBody>
          <a:bodyPr/>
          <a:lstStyle/>
          <a:p>
            <a:pPr marL="292100" indent="-292100" eaLnBrk="1" hangingPunct="1"/>
            <a:r>
              <a:rPr lang="en-US" altLang="en-US" dirty="0" smtClean="0"/>
              <a:t>The </a:t>
            </a:r>
            <a:r>
              <a:rPr lang="en-US" altLang="en-US" b="1" dirty="0" smtClean="0"/>
              <a:t>lymphatic </a:t>
            </a:r>
            <a:r>
              <a:rPr lang="en-US" altLang="en-US" dirty="0" smtClean="0"/>
              <a:t>and </a:t>
            </a:r>
            <a:r>
              <a:rPr lang="en-US" altLang="en-US" b="1" dirty="0" smtClean="0"/>
              <a:t>immune systems </a:t>
            </a:r>
            <a:r>
              <a:rPr lang="en-US" altLang="en-US" dirty="0" smtClean="0"/>
              <a:t>protect the body from infection.</a:t>
            </a:r>
          </a:p>
          <a:p>
            <a:pPr marL="292100" indent="-292100" eaLnBrk="1" hangingPunct="1"/>
            <a:r>
              <a:rPr lang="en-US" altLang="en-US" dirty="0" smtClean="0"/>
              <a:t>The </a:t>
            </a:r>
            <a:r>
              <a:rPr lang="en-US" altLang="en-US" b="1" dirty="0" smtClean="0"/>
              <a:t>nervous </a:t>
            </a:r>
            <a:r>
              <a:rPr lang="en-US" altLang="en-US" dirty="0" smtClean="0"/>
              <a:t>and </a:t>
            </a:r>
            <a:r>
              <a:rPr lang="en-US" altLang="en-US" b="1" dirty="0" smtClean="0"/>
              <a:t>endocrine systems </a:t>
            </a:r>
            <a:r>
              <a:rPr lang="en-US" altLang="en-US" dirty="0" smtClean="0"/>
              <a:t>control and coordinate body functions.</a:t>
            </a:r>
          </a:p>
          <a:p>
            <a:pPr marL="292100" indent="-292100" eaLnBrk="1" hangingPunct="1"/>
            <a:r>
              <a:rPr lang="en-US" altLang="en-US" dirty="0" smtClean="0"/>
              <a:t>The </a:t>
            </a:r>
            <a:r>
              <a:rPr lang="en-US" altLang="en-US" b="1" dirty="0" smtClean="0"/>
              <a:t>reproductive system </a:t>
            </a:r>
            <a:r>
              <a:rPr lang="en-US" altLang="en-US" dirty="0" smtClean="0"/>
              <a:t>produces offspring.</a:t>
            </a:r>
          </a:p>
        </p:txBody>
      </p:sp>
      <p:sp>
        <p:nvSpPr>
          <p:cNvPr id="5325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2" name="Rectangle 8"/>
          <p:cNvSpPr>
            <a:spLocks noGrp="1" noChangeArrowheads="1"/>
          </p:cNvSpPr>
          <p:nvPr>
            <p:ph type="title" idx="4294967295"/>
          </p:nvPr>
        </p:nvSpPr>
        <p:spPr>
          <a:xfrm>
            <a:off x="179388" y="106363"/>
            <a:ext cx="8534400" cy="914400"/>
          </a:xfrm>
        </p:spPr>
        <p:txBody>
          <a:bodyPr/>
          <a:lstStyle/>
          <a:p>
            <a:pPr marL="1006475" indent="-1006475" eaLnBrk="1" hangingPunct="1"/>
            <a:r>
              <a:rPr lang="en-US" altLang="en-US" sz="3200" smtClean="0"/>
              <a:t>20.10 Organ systems work together to perform life’s functions</a:t>
            </a:r>
          </a:p>
        </p:txBody>
      </p:sp>
      <p:sp>
        <p:nvSpPr>
          <p:cNvPr id="53253"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4"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27285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0">
                                            <p:txEl>
                                              <p:pRg st="1" end="1"/>
                                            </p:txEl>
                                          </p:spTgt>
                                        </p:tgtEl>
                                        <p:attrNameLst>
                                          <p:attrName>style.visibility</p:attrName>
                                        </p:attrNameLst>
                                      </p:cBhvr>
                                      <p:to>
                                        <p:strVal val="visible"/>
                                      </p:to>
                                    </p:set>
                                    <p:anim calcmode="lin" valueType="num">
                                      <p:cBhvr additive="base">
                                        <p:cTn id="13"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anim calcmode="lin" valueType="num">
                                      <p:cBhvr additive="base">
                                        <p:cTn id="19"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0_00bGeckoTo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 y="1412875"/>
            <a:ext cx="854868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ctrTitle"/>
          </p:nvPr>
        </p:nvSpPr>
        <p:spPr>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dirty="0" smtClean="0">
                <a:solidFill>
                  <a:schemeClr val="tx1"/>
                </a:solidFill>
                <a:latin typeface="Arial" charset="0"/>
              </a:rPr>
              <a:t>Figure 20.0_3</a:t>
            </a:r>
          </a:p>
        </p:txBody>
      </p:sp>
      <p:sp>
        <p:nvSpPr>
          <p:cNvPr id="2" name="Subtitle 1"/>
          <p:cNvSpPr>
            <a:spLocks noGrp="1"/>
          </p:cNvSpPr>
          <p:nvPr>
            <p:ph type="subTitle" idx="1"/>
          </p:nvPr>
        </p:nvSpPr>
        <p:spPr/>
        <p:txBody>
          <a:bodyPr/>
          <a:lstStyle/>
          <a:p>
            <a:pPr algn="l"/>
            <a:r>
              <a:rPr lang="en-US" dirty="0" smtClean="0"/>
              <a:t>Microscopic hairs on the toes of a gecko</a:t>
            </a:r>
            <a:endParaRPr lang="en-US" dirty="0"/>
          </a:p>
        </p:txBody>
      </p:sp>
    </p:spTree>
    <p:extLst>
      <p:ext uri="{BB962C8B-B14F-4D97-AF65-F5344CB8AC3E}">
        <p14:creationId xmlns:p14="http://schemas.microsoft.com/office/powerpoint/2010/main" val="175795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20_10_OrganSystems_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225425"/>
            <a:ext cx="80724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20.10_R</a:t>
            </a:r>
          </a:p>
        </p:txBody>
      </p:sp>
      <p:sp>
        <p:nvSpPr>
          <p:cNvPr id="46084" name="Text Box 3"/>
          <p:cNvSpPr txBox="1">
            <a:spLocks noChangeArrowheads="1"/>
          </p:cNvSpPr>
          <p:nvPr/>
        </p:nvSpPr>
        <p:spPr bwMode="auto">
          <a:xfrm>
            <a:off x="561975" y="292100"/>
            <a:ext cx="1568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Endocrine system</a:t>
            </a:r>
          </a:p>
        </p:txBody>
      </p:sp>
      <p:sp>
        <p:nvSpPr>
          <p:cNvPr id="46085" name="Text Box 3"/>
          <p:cNvSpPr txBox="1">
            <a:spLocks noChangeArrowheads="1"/>
          </p:cNvSpPr>
          <p:nvPr/>
        </p:nvSpPr>
        <p:spPr bwMode="auto">
          <a:xfrm>
            <a:off x="593725" y="1192213"/>
            <a:ext cx="698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Thymus</a:t>
            </a:r>
          </a:p>
        </p:txBody>
      </p:sp>
      <p:sp>
        <p:nvSpPr>
          <p:cNvPr id="46086" name="Text Box 3"/>
          <p:cNvSpPr txBox="1">
            <a:spLocks noChangeArrowheads="1"/>
          </p:cNvSpPr>
          <p:nvPr/>
        </p:nvSpPr>
        <p:spPr bwMode="auto">
          <a:xfrm>
            <a:off x="579438" y="1539875"/>
            <a:ext cx="67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Adrenal</a:t>
            </a:r>
            <a:br>
              <a:rPr lang="en-US" altLang="en-US" sz="1400" b="1"/>
            </a:br>
            <a:r>
              <a:rPr lang="en-US" altLang="en-US" sz="1400" b="1"/>
              <a:t>gland</a:t>
            </a:r>
          </a:p>
        </p:txBody>
      </p:sp>
      <p:sp>
        <p:nvSpPr>
          <p:cNvPr id="46087" name="Text Box 3"/>
          <p:cNvSpPr txBox="1">
            <a:spLocks noChangeArrowheads="1"/>
          </p:cNvSpPr>
          <p:nvPr/>
        </p:nvSpPr>
        <p:spPr bwMode="auto">
          <a:xfrm>
            <a:off x="581025" y="2087563"/>
            <a:ext cx="8334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Pancreas</a:t>
            </a:r>
          </a:p>
        </p:txBody>
      </p:sp>
      <p:sp>
        <p:nvSpPr>
          <p:cNvPr id="46088" name="Text Box 3"/>
          <p:cNvSpPr txBox="1">
            <a:spLocks noChangeArrowheads="1"/>
          </p:cNvSpPr>
          <p:nvPr/>
        </p:nvSpPr>
        <p:spPr bwMode="auto">
          <a:xfrm>
            <a:off x="579438" y="2487613"/>
            <a:ext cx="552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Testis</a:t>
            </a:r>
            <a:br>
              <a:rPr lang="en-US" altLang="en-US" sz="1400" b="1"/>
            </a:br>
            <a:r>
              <a:rPr lang="en-US" altLang="en-US" sz="1400" b="1"/>
              <a:t>(male)</a:t>
            </a:r>
          </a:p>
        </p:txBody>
      </p:sp>
      <p:sp>
        <p:nvSpPr>
          <p:cNvPr id="46089" name="Text Box 3"/>
          <p:cNvSpPr txBox="1">
            <a:spLocks noChangeArrowheads="1"/>
          </p:cNvSpPr>
          <p:nvPr/>
        </p:nvSpPr>
        <p:spPr bwMode="auto">
          <a:xfrm>
            <a:off x="3468688" y="471488"/>
            <a:ext cx="1274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Hypothalamus</a:t>
            </a:r>
          </a:p>
        </p:txBody>
      </p:sp>
      <p:sp>
        <p:nvSpPr>
          <p:cNvPr id="46090" name="Text Box 3"/>
          <p:cNvSpPr txBox="1">
            <a:spLocks noChangeArrowheads="1"/>
          </p:cNvSpPr>
          <p:nvPr/>
        </p:nvSpPr>
        <p:spPr bwMode="auto">
          <a:xfrm>
            <a:off x="3475038" y="836613"/>
            <a:ext cx="1274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Pituitary gland</a:t>
            </a:r>
          </a:p>
        </p:txBody>
      </p:sp>
      <p:sp>
        <p:nvSpPr>
          <p:cNvPr id="46091" name="Text Box 3"/>
          <p:cNvSpPr txBox="1">
            <a:spLocks noChangeArrowheads="1"/>
          </p:cNvSpPr>
          <p:nvPr/>
        </p:nvSpPr>
        <p:spPr bwMode="auto">
          <a:xfrm>
            <a:off x="3552825" y="1184275"/>
            <a:ext cx="1274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Thyroid gland</a:t>
            </a:r>
          </a:p>
        </p:txBody>
      </p:sp>
      <p:sp>
        <p:nvSpPr>
          <p:cNvPr id="46092" name="Text Box 3"/>
          <p:cNvSpPr txBox="1">
            <a:spLocks noChangeArrowheads="1"/>
          </p:cNvSpPr>
          <p:nvPr/>
        </p:nvSpPr>
        <p:spPr bwMode="auto">
          <a:xfrm>
            <a:off x="3700463" y="1558925"/>
            <a:ext cx="103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Parathyroid</a:t>
            </a:r>
            <a:br>
              <a:rPr lang="en-US" altLang="en-US" sz="1400" b="1"/>
            </a:br>
            <a:r>
              <a:rPr lang="en-US" altLang="en-US" sz="1400" b="1"/>
              <a:t>gland</a:t>
            </a:r>
          </a:p>
        </p:txBody>
      </p:sp>
      <p:sp>
        <p:nvSpPr>
          <p:cNvPr id="46093" name="Text Box 3"/>
          <p:cNvSpPr txBox="1">
            <a:spLocks noChangeArrowheads="1"/>
          </p:cNvSpPr>
          <p:nvPr/>
        </p:nvSpPr>
        <p:spPr bwMode="auto">
          <a:xfrm>
            <a:off x="3460750" y="2828925"/>
            <a:ext cx="712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Ovary</a:t>
            </a:r>
            <a:br>
              <a:rPr lang="en-US" altLang="en-US" sz="1400" b="1"/>
            </a:br>
            <a:r>
              <a:rPr lang="en-US" altLang="en-US" sz="1400" b="1"/>
              <a:t>(female)</a:t>
            </a:r>
          </a:p>
        </p:txBody>
      </p:sp>
      <p:sp>
        <p:nvSpPr>
          <p:cNvPr id="46094" name="Text Box 3"/>
          <p:cNvSpPr txBox="1">
            <a:spLocks noChangeArrowheads="1"/>
          </p:cNvSpPr>
          <p:nvPr/>
        </p:nvSpPr>
        <p:spPr bwMode="auto">
          <a:xfrm>
            <a:off x="5291138" y="274638"/>
            <a:ext cx="1503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Lymphatic and</a:t>
            </a:r>
            <a:br>
              <a:rPr lang="en-US" altLang="en-US" sz="1400" b="1"/>
            </a:br>
            <a:r>
              <a:rPr lang="en-US" altLang="en-US" sz="1400" b="1"/>
              <a:t>immune systems</a:t>
            </a:r>
          </a:p>
        </p:txBody>
      </p:sp>
      <p:sp>
        <p:nvSpPr>
          <p:cNvPr id="46095" name="Text Box 3"/>
          <p:cNvSpPr txBox="1">
            <a:spLocks noChangeArrowheads="1"/>
          </p:cNvSpPr>
          <p:nvPr/>
        </p:nvSpPr>
        <p:spPr bwMode="auto">
          <a:xfrm>
            <a:off x="5576888" y="908050"/>
            <a:ext cx="620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Lymph</a:t>
            </a:r>
            <a:br>
              <a:rPr lang="en-US" altLang="en-US" sz="1400" b="1"/>
            </a:br>
            <a:r>
              <a:rPr lang="en-US" altLang="en-US" sz="1400" b="1"/>
              <a:t>nodes</a:t>
            </a:r>
          </a:p>
        </p:txBody>
      </p:sp>
      <p:sp>
        <p:nvSpPr>
          <p:cNvPr id="46096" name="Text Box 3"/>
          <p:cNvSpPr txBox="1">
            <a:spLocks noChangeArrowheads="1"/>
          </p:cNvSpPr>
          <p:nvPr/>
        </p:nvSpPr>
        <p:spPr bwMode="auto">
          <a:xfrm>
            <a:off x="5435600" y="1622425"/>
            <a:ext cx="8477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Appendix</a:t>
            </a:r>
          </a:p>
        </p:txBody>
      </p:sp>
      <p:sp>
        <p:nvSpPr>
          <p:cNvPr id="46097" name="Text Box 3"/>
          <p:cNvSpPr txBox="1">
            <a:spLocks noChangeArrowheads="1"/>
          </p:cNvSpPr>
          <p:nvPr/>
        </p:nvSpPr>
        <p:spPr bwMode="auto">
          <a:xfrm>
            <a:off x="5435600" y="2074863"/>
            <a:ext cx="7000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Bone</a:t>
            </a:r>
            <a:br>
              <a:rPr lang="en-US" altLang="en-US" sz="1400" b="1"/>
            </a:br>
            <a:r>
              <a:rPr lang="en-US" altLang="en-US" sz="1400" b="1"/>
              <a:t>marrow</a:t>
            </a:r>
          </a:p>
        </p:txBody>
      </p:sp>
      <p:sp>
        <p:nvSpPr>
          <p:cNvPr id="46098" name="Text Box 3"/>
          <p:cNvSpPr txBox="1">
            <a:spLocks noChangeArrowheads="1"/>
          </p:cNvSpPr>
          <p:nvPr/>
        </p:nvSpPr>
        <p:spPr bwMode="auto">
          <a:xfrm>
            <a:off x="7534275" y="898525"/>
            <a:ext cx="7810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Thymus</a:t>
            </a:r>
          </a:p>
        </p:txBody>
      </p:sp>
      <p:sp>
        <p:nvSpPr>
          <p:cNvPr id="46099" name="Text Box 3"/>
          <p:cNvSpPr txBox="1">
            <a:spLocks noChangeArrowheads="1"/>
          </p:cNvSpPr>
          <p:nvPr/>
        </p:nvSpPr>
        <p:spPr bwMode="auto">
          <a:xfrm>
            <a:off x="7551738" y="1304925"/>
            <a:ext cx="647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Spleen</a:t>
            </a:r>
          </a:p>
        </p:txBody>
      </p:sp>
      <p:sp>
        <p:nvSpPr>
          <p:cNvPr id="46100" name="Text Box 3"/>
          <p:cNvSpPr txBox="1">
            <a:spLocks noChangeArrowheads="1"/>
          </p:cNvSpPr>
          <p:nvPr/>
        </p:nvSpPr>
        <p:spPr bwMode="auto">
          <a:xfrm>
            <a:off x="7446963" y="2160588"/>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Lymphatic</a:t>
            </a:r>
            <a:br>
              <a:rPr lang="en-US" altLang="en-US" sz="1400" b="1"/>
            </a:br>
            <a:r>
              <a:rPr lang="en-US" altLang="en-US" sz="1400" b="1"/>
              <a:t>vessels</a:t>
            </a:r>
          </a:p>
        </p:txBody>
      </p:sp>
      <p:sp>
        <p:nvSpPr>
          <p:cNvPr id="46101" name="Text Box 3"/>
          <p:cNvSpPr txBox="1">
            <a:spLocks noChangeArrowheads="1"/>
          </p:cNvSpPr>
          <p:nvPr/>
        </p:nvSpPr>
        <p:spPr bwMode="auto">
          <a:xfrm>
            <a:off x="4545013" y="3430588"/>
            <a:ext cx="115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Reproductive</a:t>
            </a:r>
            <a:br>
              <a:rPr lang="en-US" altLang="en-US" sz="1400" b="1"/>
            </a:br>
            <a:r>
              <a:rPr lang="en-US" altLang="en-US" sz="1400" b="1"/>
              <a:t>system</a:t>
            </a:r>
          </a:p>
        </p:txBody>
      </p:sp>
      <p:sp>
        <p:nvSpPr>
          <p:cNvPr id="46102" name="Text Box 3"/>
          <p:cNvSpPr txBox="1">
            <a:spLocks noChangeArrowheads="1"/>
          </p:cNvSpPr>
          <p:nvPr/>
        </p:nvSpPr>
        <p:spPr bwMode="auto">
          <a:xfrm>
            <a:off x="4564063" y="4892675"/>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Female</a:t>
            </a:r>
          </a:p>
        </p:txBody>
      </p:sp>
      <p:sp>
        <p:nvSpPr>
          <p:cNvPr id="46103" name="Text Box 3"/>
          <p:cNvSpPr txBox="1">
            <a:spLocks noChangeArrowheads="1"/>
          </p:cNvSpPr>
          <p:nvPr/>
        </p:nvSpPr>
        <p:spPr bwMode="auto">
          <a:xfrm>
            <a:off x="3833813" y="5111750"/>
            <a:ext cx="7270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Oviduct</a:t>
            </a:r>
          </a:p>
        </p:txBody>
      </p:sp>
      <p:sp>
        <p:nvSpPr>
          <p:cNvPr id="46104" name="Text Box 3"/>
          <p:cNvSpPr txBox="1">
            <a:spLocks noChangeArrowheads="1"/>
          </p:cNvSpPr>
          <p:nvPr/>
        </p:nvSpPr>
        <p:spPr bwMode="auto">
          <a:xfrm>
            <a:off x="3859213" y="5580063"/>
            <a:ext cx="5397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Ovary</a:t>
            </a:r>
          </a:p>
        </p:txBody>
      </p:sp>
      <p:sp>
        <p:nvSpPr>
          <p:cNvPr id="46105" name="Text Box 3"/>
          <p:cNvSpPr txBox="1">
            <a:spLocks noChangeArrowheads="1"/>
          </p:cNvSpPr>
          <p:nvPr/>
        </p:nvSpPr>
        <p:spPr bwMode="auto">
          <a:xfrm>
            <a:off x="3927475" y="6035675"/>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Uterus</a:t>
            </a:r>
          </a:p>
        </p:txBody>
      </p:sp>
      <p:sp>
        <p:nvSpPr>
          <p:cNvPr id="46106" name="Text Box 3"/>
          <p:cNvSpPr txBox="1">
            <a:spLocks noChangeArrowheads="1"/>
          </p:cNvSpPr>
          <p:nvPr/>
        </p:nvSpPr>
        <p:spPr bwMode="auto">
          <a:xfrm>
            <a:off x="4649788" y="6181725"/>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Vagina</a:t>
            </a:r>
          </a:p>
        </p:txBody>
      </p:sp>
      <p:sp>
        <p:nvSpPr>
          <p:cNvPr id="46107" name="Text Box 3"/>
          <p:cNvSpPr txBox="1">
            <a:spLocks noChangeArrowheads="1"/>
          </p:cNvSpPr>
          <p:nvPr/>
        </p:nvSpPr>
        <p:spPr bwMode="auto">
          <a:xfrm>
            <a:off x="6950075" y="4922838"/>
            <a:ext cx="447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Male</a:t>
            </a:r>
          </a:p>
        </p:txBody>
      </p:sp>
      <p:sp>
        <p:nvSpPr>
          <p:cNvPr id="46108" name="Text Box 3"/>
          <p:cNvSpPr txBox="1">
            <a:spLocks noChangeArrowheads="1"/>
          </p:cNvSpPr>
          <p:nvPr/>
        </p:nvSpPr>
        <p:spPr bwMode="auto">
          <a:xfrm>
            <a:off x="7872413" y="4537075"/>
            <a:ext cx="7270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Seminal</a:t>
            </a:r>
            <a:br>
              <a:rPr lang="en-US" altLang="en-US" sz="1400" b="1"/>
            </a:br>
            <a:r>
              <a:rPr lang="en-US" altLang="en-US" sz="1400" b="1"/>
              <a:t>vesicles</a:t>
            </a:r>
          </a:p>
        </p:txBody>
      </p:sp>
      <p:sp>
        <p:nvSpPr>
          <p:cNvPr id="46109" name="Text Box 3"/>
          <p:cNvSpPr txBox="1">
            <a:spLocks noChangeArrowheads="1"/>
          </p:cNvSpPr>
          <p:nvPr/>
        </p:nvSpPr>
        <p:spPr bwMode="auto">
          <a:xfrm>
            <a:off x="7831138" y="4991100"/>
            <a:ext cx="7540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Prostate</a:t>
            </a:r>
            <a:br>
              <a:rPr lang="en-US" altLang="en-US" sz="1400" b="1"/>
            </a:br>
            <a:r>
              <a:rPr lang="en-US" altLang="en-US" sz="1400" b="1"/>
              <a:t>gland</a:t>
            </a:r>
          </a:p>
        </p:txBody>
      </p:sp>
      <p:sp>
        <p:nvSpPr>
          <p:cNvPr id="46110" name="Text Box 3"/>
          <p:cNvSpPr txBox="1">
            <a:spLocks noChangeArrowheads="1"/>
          </p:cNvSpPr>
          <p:nvPr/>
        </p:nvSpPr>
        <p:spPr bwMode="auto">
          <a:xfrm>
            <a:off x="7831138" y="5445125"/>
            <a:ext cx="768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Vas</a:t>
            </a:r>
            <a:br>
              <a:rPr lang="en-US" altLang="en-US" sz="1400" b="1"/>
            </a:br>
            <a:r>
              <a:rPr lang="en-US" altLang="en-US" sz="1400" b="1"/>
              <a:t>deferens</a:t>
            </a:r>
          </a:p>
        </p:txBody>
      </p:sp>
      <p:sp>
        <p:nvSpPr>
          <p:cNvPr id="46111" name="Text Box 3"/>
          <p:cNvSpPr txBox="1">
            <a:spLocks noChangeArrowheads="1"/>
          </p:cNvSpPr>
          <p:nvPr/>
        </p:nvSpPr>
        <p:spPr bwMode="auto">
          <a:xfrm>
            <a:off x="7777163" y="5915025"/>
            <a:ext cx="5270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Penis</a:t>
            </a:r>
          </a:p>
        </p:txBody>
      </p:sp>
      <p:sp>
        <p:nvSpPr>
          <p:cNvPr id="46112" name="Text Box 3"/>
          <p:cNvSpPr txBox="1">
            <a:spLocks noChangeArrowheads="1"/>
          </p:cNvSpPr>
          <p:nvPr/>
        </p:nvSpPr>
        <p:spPr bwMode="auto">
          <a:xfrm>
            <a:off x="7726363" y="6194425"/>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Urethra</a:t>
            </a:r>
          </a:p>
        </p:txBody>
      </p:sp>
      <p:sp>
        <p:nvSpPr>
          <p:cNvPr id="46113" name="Text Box 3"/>
          <p:cNvSpPr txBox="1">
            <a:spLocks noChangeArrowheads="1"/>
          </p:cNvSpPr>
          <p:nvPr/>
        </p:nvSpPr>
        <p:spPr bwMode="auto">
          <a:xfrm>
            <a:off x="7042150" y="6302375"/>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Testis</a:t>
            </a:r>
          </a:p>
        </p:txBody>
      </p:sp>
      <p:sp>
        <p:nvSpPr>
          <p:cNvPr id="46114" name="Text Box 3"/>
          <p:cNvSpPr txBox="1">
            <a:spLocks noChangeArrowheads="1"/>
          </p:cNvSpPr>
          <p:nvPr/>
        </p:nvSpPr>
        <p:spPr bwMode="auto">
          <a:xfrm>
            <a:off x="573088" y="4308475"/>
            <a:ext cx="1409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Nervous system</a:t>
            </a:r>
          </a:p>
        </p:txBody>
      </p:sp>
      <p:sp>
        <p:nvSpPr>
          <p:cNvPr id="46115" name="Text Box 3"/>
          <p:cNvSpPr txBox="1">
            <a:spLocks noChangeArrowheads="1"/>
          </p:cNvSpPr>
          <p:nvPr/>
        </p:nvSpPr>
        <p:spPr bwMode="auto">
          <a:xfrm>
            <a:off x="2336800" y="4362450"/>
            <a:ext cx="4873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Brain</a:t>
            </a:r>
          </a:p>
        </p:txBody>
      </p:sp>
      <p:sp>
        <p:nvSpPr>
          <p:cNvPr id="46116" name="Text Box 3"/>
          <p:cNvSpPr txBox="1">
            <a:spLocks noChangeArrowheads="1"/>
          </p:cNvSpPr>
          <p:nvPr/>
        </p:nvSpPr>
        <p:spPr bwMode="auto">
          <a:xfrm>
            <a:off x="2376488" y="4684713"/>
            <a:ext cx="1101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Sense organ</a:t>
            </a:r>
            <a:br>
              <a:rPr lang="en-US" altLang="en-US" sz="1400" b="1"/>
            </a:br>
            <a:r>
              <a:rPr lang="en-US" altLang="en-US" sz="1400" b="1"/>
              <a:t>(ear)</a:t>
            </a:r>
          </a:p>
        </p:txBody>
      </p:sp>
      <p:sp>
        <p:nvSpPr>
          <p:cNvPr id="46117" name="Text Box 3"/>
          <p:cNvSpPr txBox="1">
            <a:spLocks noChangeArrowheads="1"/>
          </p:cNvSpPr>
          <p:nvPr/>
        </p:nvSpPr>
        <p:spPr bwMode="auto">
          <a:xfrm>
            <a:off x="2405063" y="5205413"/>
            <a:ext cx="9953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Spinal cord</a:t>
            </a:r>
          </a:p>
        </p:txBody>
      </p:sp>
      <p:sp>
        <p:nvSpPr>
          <p:cNvPr id="46118" name="Text Box 3"/>
          <p:cNvSpPr txBox="1">
            <a:spLocks noChangeArrowheads="1"/>
          </p:cNvSpPr>
          <p:nvPr/>
        </p:nvSpPr>
        <p:spPr bwMode="auto">
          <a:xfrm>
            <a:off x="2722563" y="5511800"/>
            <a:ext cx="647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80000"/>
              </a:lnSpc>
            </a:pPr>
            <a:r>
              <a:rPr lang="en-US" altLang="en-US" sz="1400" b="1"/>
              <a:t>Nerves</a:t>
            </a:r>
          </a:p>
        </p:txBody>
      </p:sp>
      <p:sp>
        <p:nvSpPr>
          <p:cNvPr id="46119" name="Line 39"/>
          <p:cNvSpPr>
            <a:spLocks noChangeShapeType="1"/>
          </p:cNvSpPr>
          <p:nvPr/>
        </p:nvSpPr>
        <p:spPr bwMode="auto">
          <a:xfrm>
            <a:off x="1282700" y="1295400"/>
            <a:ext cx="736600" cy="82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40"/>
          <p:cNvSpPr>
            <a:spLocks noChangeShapeType="1"/>
          </p:cNvSpPr>
          <p:nvPr/>
        </p:nvSpPr>
        <p:spPr bwMode="auto">
          <a:xfrm>
            <a:off x="1250950" y="1612900"/>
            <a:ext cx="64770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Line 41"/>
          <p:cNvSpPr>
            <a:spLocks noChangeShapeType="1"/>
          </p:cNvSpPr>
          <p:nvPr/>
        </p:nvSpPr>
        <p:spPr bwMode="auto">
          <a:xfrm flipV="1">
            <a:off x="1384300" y="1962150"/>
            <a:ext cx="5969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Line 42"/>
          <p:cNvSpPr>
            <a:spLocks noChangeShapeType="1"/>
          </p:cNvSpPr>
          <p:nvPr/>
        </p:nvSpPr>
        <p:spPr bwMode="auto">
          <a:xfrm flipV="1">
            <a:off x="1104900" y="2425700"/>
            <a:ext cx="100330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Line 43"/>
          <p:cNvSpPr>
            <a:spLocks noChangeShapeType="1"/>
          </p:cNvSpPr>
          <p:nvPr/>
        </p:nvSpPr>
        <p:spPr bwMode="auto">
          <a:xfrm flipH="1">
            <a:off x="3035300" y="571500"/>
            <a:ext cx="393700" cy="450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Line 44"/>
          <p:cNvSpPr>
            <a:spLocks noChangeShapeType="1"/>
          </p:cNvSpPr>
          <p:nvPr/>
        </p:nvSpPr>
        <p:spPr bwMode="auto">
          <a:xfrm flipH="1">
            <a:off x="2997200" y="914400"/>
            <a:ext cx="457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Line 45"/>
          <p:cNvSpPr>
            <a:spLocks noChangeShapeType="1"/>
          </p:cNvSpPr>
          <p:nvPr/>
        </p:nvSpPr>
        <p:spPr bwMode="auto">
          <a:xfrm>
            <a:off x="3035300" y="1263650"/>
            <a:ext cx="508000" cy="1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Line 46"/>
          <p:cNvSpPr>
            <a:spLocks noChangeShapeType="1"/>
          </p:cNvSpPr>
          <p:nvPr/>
        </p:nvSpPr>
        <p:spPr bwMode="auto">
          <a:xfrm>
            <a:off x="3028950" y="1339850"/>
            <a:ext cx="65405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Line 47"/>
          <p:cNvSpPr>
            <a:spLocks noChangeShapeType="1"/>
          </p:cNvSpPr>
          <p:nvPr/>
        </p:nvSpPr>
        <p:spPr bwMode="auto">
          <a:xfrm>
            <a:off x="3175000" y="2222500"/>
            <a:ext cx="254000" cy="63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Line 48"/>
          <p:cNvSpPr>
            <a:spLocks noChangeShapeType="1"/>
          </p:cNvSpPr>
          <p:nvPr/>
        </p:nvSpPr>
        <p:spPr bwMode="auto">
          <a:xfrm flipH="1">
            <a:off x="6165850" y="838200"/>
            <a:ext cx="63500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Line 49"/>
          <p:cNvSpPr>
            <a:spLocks noChangeShapeType="1"/>
          </p:cNvSpPr>
          <p:nvPr/>
        </p:nvSpPr>
        <p:spPr bwMode="auto">
          <a:xfrm>
            <a:off x="6165850" y="1003300"/>
            <a:ext cx="508000" cy="8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Line 50"/>
          <p:cNvSpPr>
            <a:spLocks noChangeShapeType="1"/>
          </p:cNvSpPr>
          <p:nvPr/>
        </p:nvSpPr>
        <p:spPr bwMode="auto">
          <a:xfrm>
            <a:off x="6261100" y="1720850"/>
            <a:ext cx="482600" cy="38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Line 51"/>
          <p:cNvSpPr>
            <a:spLocks noChangeShapeType="1"/>
          </p:cNvSpPr>
          <p:nvPr/>
        </p:nvSpPr>
        <p:spPr bwMode="auto">
          <a:xfrm>
            <a:off x="5905500" y="2159000"/>
            <a:ext cx="165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Line 52"/>
          <p:cNvSpPr>
            <a:spLocks noChangeShapeType="1"/>
          </p:cNvSpPr>
          <p:nvPr/>
        </p:nvSpPr>
        <p:spPr bwMode="auto">
          <a:xfrm>
            <a:off x="6070600" y="2159000"/>
            <a:ext cx="52705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Line 53"/>
          <p:cNvSpPr>
            <a:spLocks noChangeShapeType="1"/>
          </p:cNvSpPr>
          <p:nvPr/>
        </p:nvSpPr>
        <p:spPr bwMode="auto">
          <a:xfrm>
            <a:off x="6972300" y="971550"/>
            <a:ext cx="539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Line 54"/>
          <p:cNvSpPr>
            <a:spLocks noChangeShapeType="1"/>
          </p:cNvSpPr>
          <p:nvPr/>
        </p:nvSpPr>
        <p:spPr bwMode="auto">
          <a:xfrm>
            <a:off x="7124700" y="1384300"/>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Line 55"/>
          <p:cNvSpPr>
            <a:spLocks noChangeShapeType="1"/>
          </p:cNvSpPr>
          <p:nvPr/>
        </p:nvSpPr>
        <p:spPr bwMode="auto">
          <a:xfrm>
            <a:off x="7105650" y="2197100"/>
            <a:ext cx="311150" cy="63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p:cNvSpPr>
            <a:spLocks noChangeShapeType="1"/>
          </p:cNvSpPr>
          <p:nvPr/>
        </p:nvSpPr>
        <p:spPr bwMode="auto">
          <a:xfrm flipH="1" flipV="1">
            <a:off x="7048500" y="2254250"/>
            <a:ext cx="36830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p:cNvSpPr>
            <a:spLocks noChangeShapeType="1"/>
          </p:cNvSpPr>
          <p:nvPr/>
        </p:nvSpPr>
        <p:spPr bwMode="auto">
          <a:xfrm flipV="1">
            <a:off x="7150100" y="4616450"/>
            <a:ext cx="70485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p:cNvSpPr>
            <a:spLocks noChangeShapeType="1"/>
          </p:cNvSpPr>
          <p:nvPr/>
        </p:nvSpPr>
        <p:spPr bwMode="auto">
          <a:xfrm flipH="1">
            <a:off x="7283450" y="4616450"/>
            <a:ext cx="571500" cy="679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p:cNvSpPr>
            <a:spLocks noChangeShapeType="1"/>
          </p:cNvSpPr>
          <p:nvPr/>
        </p:nvSpPr>
        <p:spPr bwMode="auto">
          <a:xfrm flipV="1">
            <a:off x="7264400" y="5080000"/>
            <a:ext cx="55245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Line 60"/>
          <p:cNvSpPr>
            <a:spLocks noChangeShapeType="1"/>
          </p:cNvSpPr>
          <p:nvPr/>
        </p:nvSpPr>
        <p:spPr bwMode="auto">
          <a:xfrm flipV="1">
            <a:off x="7372350" y="5543550"/>
            <a:ext cx="438150" cy="38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Line 61"/>
          <p:cNvSpPr>
            <a:spLocks noChangeShapeType="1"/>
          </p:cNvSpPr>
          <p:nvPr/>
        </p:nvSpPr>
        <p:spPr bwMode="auto">
          <a:xfrm>
            <a:off x="7239000" y="5702300"/>
            <a:ext cx="514350" cy="285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Line 62"/>
          <p:cNvSpPr>
            <a:spLocks noChangeShapeType="1"/>
          </p:cNvSpPr>
          <p:nvPr/>
        </p:nvSpPr>
        <p:spPr bwMode="auto">
          <a:xfrm>
            <a:off x="7175500" y="5810250"/>
            <a:ext cx="53340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Line 63"/>
          <p:cNvSpPr>
            <a:spLocks noChangeShapeType="1"/>
          </p:cNvSpPr>
          <p:nvPr/>
        </p:nvSpPr>
        <p:spPr bwMode="auto">
          <a:xfrm>
            <a:off x="7270750" y="5962650"/>
            <a:ext cx="0" cy="349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Line 64"/>
          <p:cNvSpPr>
            <a:spLocks noChangeShapeType="1"/>
          </p:cNvSpPr>
          <p:nvPr/>
        </p:nvSpPr>
        <p:spPr bwMode="auto">
          <a:xfrm>
            <a:off x="4381500" y="5283200"/>
            <a:ext cx="177800" cy="127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p:cNvSpPr>
            <a:spLocks noChangeShapeType="1"/>
          </p:cNvSpPr>
          <p:nvPr/>
        </p:nvSpPr>
        <p:spPr bwMode="auto">
          <a:xfrm flipV="1">
            <a:off x="4362450" y="5524500"/>
            <a:ext cx="260350" cy="158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p:cNvSpPr>
            <a:spLocks noChangeShapeType="1"/>
          </p:cNvSpPr>
          <p:nvPr/>
        </p:nvSpPr>
        <p:spPr bwMode="auto">
          <a:xfrm flipV="1">
            <a:off x="4337050" y="5524500"/>
            <a:ext cx="565150" cy="520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p:cNvSpPr>
            <a:spLocks noChangeShapeType="1"/>
          </p:cNvSpPr>
          <p:nvPr/>
        </p:nvSpPr>
        <p:spPr bwMode="auto">
          <a:xfrm flipV="1">
            <a:off x="4832350" y="5727700"/>
            <a:ext cx="69850"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68"/>
          <p:cNvSpPr>
            <a:spLocks noChangeShapeType="1"/>
          </p:cNvSpPr>
          <p:nvPr/>
        </p:nvSpPr>
        <p:spPr bwMode="auto">
          <a:xfrm flipV="1">
            <a:off x="1682750" y="4457700"/>
            <a:ext cx="63500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69"/>
          <p:cNvSpPr>
            <a:spLocks noChangeShapeType="1"/>
          </p:cNvSpPr>
          <p:nvPr/>
        </p:nvSpPr>
        <p:spPr bwMode="auto">
          <a:xfrm flipV="1">
            <a:off x="1727200" y="4775200"/>
            <a:ext cx="609600" cy="203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Line 70"/>
          <p:cNvSpPr>
            <a:spLocks noChangeShapeType="1"/>
          </p:cNvSpPr>
          <p:nvPr/>
        </p:nvSpPr>
        <p:spPr bwMode="auto">
          <a:xfrm flipV="1">
            <a:off x="1581150" y="5289550"/>
            <a:ext cx="79375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71"/>
          <p:cNvSpPr>
            <a:spLocks noChangeShapeType="1"/>
          </p:cNvSpPr>
          <p:nvPr/>
        </p:nvSpPr>
        <p:spPr bwMode="auto">
          <a:xfrm>
            <a:off x="1809750" y="5543550"/>
            <a:ext cx="882650" cy="63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72"/>
          <p:cNvSpPr>
            <a:spLocks noChangeShapeType="1"/>
          </p:cNvSpPr>
          <p:nvPr/>
        </p:nvSpPr>
        <p:spPr bwMode="auto">
          <a:xfrm flipH="1">
            <a:off x="1847850" y="5607050"/>
            <a:ext cx="84455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82954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388" y="106363"/>
            <a:ext cx="8534400" cy="914400"/>
          </a:xfrm>
        </p:spPr>
        <p:txBody>
          <a:bodyPr/>
          <a:lstStyle/>
          <a:p>
            <a:pPr marL="1006475" indent="-1006475" eaLnBrk="1" hangingPunct="1"/>
            <a:r>
              <a:rPr lang="en-US" altLang="en-US" sz="3200" smtClean="0"/>
              <a:t>20.11 CONNECTION: New imaging technology reveals the inner body</a:t>
            </a:r>
          </a:p>
        </p:txBody>
      </p:sp>
      <p:sp>
        <p:nvSpPr>
          <p:cNvPr id="58371" name="Rectangle 3"/>
          <p:cNvSpPr>
            <a:spLocks noGrp="1" noChangeArrowheads="1"/>
          </p:cNvSpPr>
          <p:nvPr>
            <p:ph type="body" idx="4294967295"/>
          </p:nvPr>
        </p:nvSpPr>
        <p:spPr>
          <a:xfrm>
            <a:off x="165100" y="1336675"/>
            <a:ext cx="8888413" cy="5368925"/>
          </a:xfrm>
        </p:spPr>
        <p:txBody>
          <a:bodyPr/>
          <a:lstStyle/>
          <a:p>
            <a:pPr marL="292100" indent="-292100" eaLnBrk="1" hangingPunct="1">
              <a:lnSpc>
                <a:spcPct val="95000"/>
              </a:lnSpc>
              <a:spcBef>
                <a:spcPct val="35000"/>
              </a:spcBef>
              <a:spcAft>
                <a:spcPts val="100"/>
              </a:spcAft>
            </a:pPr>
            <a:r>
              <a:rPr lang="en-US" altLang="en-US" dirty="0" smtClean="0"/>
              <a:t>New technologies</a:t>
            </a:r>
          </a:p>
          <a:p>
            <a:pPr marL="812800" lvl="1" indent="-368300" eaLnBrk="1" hangingPunct="1">
              <a:lnSpc>
                <a:spcPct val="95000"/>
              </a:lnSpc>
              <a:spcBef>
                <a:spcPct val="35000"/>
              </a:spcBef>
              <a:spcAft>
                <a:spcPts val="100"/>
              </a:spcAft>
            </a:pPr>
            <a:r>
              <a:rPr lang="en-US" altLang="en-US" dirty="0" smtClean="0"/>
              <a:t>are used in medical diagnosis and research and</a:t>
            </a:r>
          </a:p>
          <a:p>
            <a:pPr marL="812800" lvl="1" indent="-368300" eaLnBrk="1" hangingPunct="1">
              <a:lnSpc>
                <a:spcPct val="95000"/>
              </a:lnSpc>
              <a:spcBef>
                <a:spcPct val="35000"/>
              </a:spcBef>
              <a:spcAft>
                <a:spcPts val="100"/>
              </a:spcAft>
            </a:pPr>
            <a:r>
              <a:rPr lang="en-US" altLang="en-US" dirty="0" smtClean="0"/>
              <a:t>allow physicians to examine organ systems without surgery.</a:t>
            </a:r>
          </a:p>
          <a:p>
            <a:pPr marL="292100" indent="-292100" eaLnBrk="1" hangingPunct="1">
              <a:lnSpc>
                <a:spcPct val="95000"/>
              </a:lnSpc>
              <a:spcBef>
                <a:spcPct val="35000"/>
              </a:spcBef>
              <a:spcAft>
                <a:spcPts val="100"/>
              </a:spcAft>
            </a:pPr>
            <a:r>
              <a:rPr lang="en-US" altLang="en-US" dirty="0" smtClean="0"/>
              <a:t>X-rays help create images of hard structures such as bones and teeth.</a:t>
            </a:r>
          </a:p>
          <a:p>
            <a:pPr marL="292100" indent="-292100" eaLnBrk="1" hangingPunct="1">
              <a:lnSpc>
                <a:spcPct val="95000"/>
              </a:lnSpc>
              <a:spcBef>
                <a:spcPct val="35000"/>
              </a:spcBef>
              <a:spcAft>
                <a:spcPts val="100"/>
              </a:spcAft>
            </a:pPr>
            <a:r>
              <a:rPr lang="en-US" altLang="en-US" dirty="0" smtClean="0"/>
              <a:t>Magnetic resonance imaging (MRI)</a:t>
            </a:r>
          </a:p>
          <a:p>
            <a:pPr marL="812800" lvl="1" indent="-368300" eaLnBrk="1" hangingPunct="1">
              <a:lnSpc>
                <a:spcPct val="95000"/>
              </a:lnSpc>
              <a:spcBef>
                <a:spcPct val="35000"/>
              </a:spcBef>
              <a:spcAft>
                <a:spcPts val="100"/>
              </a:spcAft>
            </a:pPr>
            <a:r>
              <a:rPr lang="en-US" altLang="en-US" dirty="0" smtClean="0"/>
              <a:t>takes advantage of the behavior of the hydrogen atoms in water molecules and</a:t>
            </a:r>
          </a:p>
          <a:p>
            <a:pPr marL="812800" lvl="1" indent="-368300" eaLnBrk="1" hangingPunct="1">
              <a:lnSpc>
                <a:spcPct val="95000"/>
              </a:lnSpc>
              <a:spcBef>
                <a:spcPct val="35000"/>
              </a:spcBef>
              <a:spcAft>
                <a:spcPts val="100"/>
              </a:spcAft>
            </a:pPr>
            <a:r>
              <a:rPr lang="en-US" altLang="en-US" dirty="0" smtClean="0"/>
              <a:t>provides three-dimensional images of very small structures.</a:t>
            </a:r>
          </a:p>
        </p:txBody>
      </p:sp>
      <p:sp>
        <p:nvSpPr>
          <p:cNvPr id="5837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41220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 calcmode="lin" valueType="num">
                                      <p:cBhvr additive="base">
                                        <p:cTn id="11"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3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 calcmode="lin" valueType="num">
                                      <p:cBhvr additive="base">
                                        <p:cTn id="15"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 calcmode="lin" valueType="num">
                                      <p:cBhvr additive="base">
                                        <p:cTn id="21"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 calcmode="lin" valueType="num">
                                      <p:cBhvr additive="base">
                                        <p:cTn id="27"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371">
                                            <p:txEl>
                                              <p:pRg st="5" end="5"/>
                                            </p:txEl>
                                          </p:spTgt>
                                        </p:tgtEl>
                                        <p:attrNameLst>
                                          <p:attrName>style.visibility</p:attrName>
                                        </p:attrNameLst>
                                      </p:cBhvr>
                                      <p:to>
                                        <p:strVal val="visible"/>
                                      </p:to>
                                    </p:set>
                                    <p:anim calcmode="lin" valueType="num">
                                      <p:cBhvr additive="base">
                                        <p:cTn id="31"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371">
                                            <p:txEl>
                                              <p:pRg st="6" end="6"/>
                                            </p:txEl>
                                          </p:spTgt>
                                        </p:tgtEl>
                                        <p:attrNameLst>
                                          <p:attrName>style.visibility</p:attrName>
                                        </p:attrNameLst>
                                      </p:cBhvr>
                                      <p:to>
                                        <p:strVal val="visible"/>
                                      </p:to>
                                    </p:set>
                                    <p:anim calcmode="lin" valueType="num">
                                      <p:cBhvr additive="base">
                                        <p:cTn id="35"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20_11aKneeMR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 y="936337"/>
            <a:ext cx="8548687"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Grp="1" noChangeArrowheads="1"/>
          </p:cNvSpPr>
          <p:nvPr>
            <p:ph type="ctrTitle"/>
          </p:nvPr>
        </p:nvSpPr>
        <p:spPr>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dirty="0" smtClean="0">
                <a:solidFill>
                  <a:schemeClr val="tx1"/>
                </a:solidFill>
                <a:latin typeface="Arial" charset="0"/>
              </a:rPr>
              <a:t>Figure 20.11A</a:t>
            </a:r>
          </a:p>
        </p:txBody>
      </p:sp>
      <p:sp>
        <p:nvSpPr>
          <p:cNvPr id="2" name="Subtitle 1"/>
          <p:cNvSpPr>
            <a:spLocks noGrp="1"/>
          </p:cNvSpPr>
          <p:nvPr>
            <p:ph type="subTitle" idx="1"/>
          </p:nvPr>
        </p:nvSpPr>
        <p:spPr/>
        <p:txBody>
          <a:bodyPr/>
          <a:lstStyle/>
          <a:p>
            <a:pPr algn="l"/>
            <a:r>
              <a:rPr lang="en-US" dirty="0" smtClean="0"/>
              <a:t>A colorized MRI of knee showing small tear in meniscus</a:t>
            </a:r>
            <a:endParaRPr lang="en-US" dirty="0"/>
          </a:p>
        </p:txBody>
      </p:sp>
      <p:sp>
        <p:nvSpPr>
          <p:cNvPr id="59396" name="Text Box 3"/>
          <p:cNvSpPr txBox="1">
            <a:spLocks noChangeArrowheads="1"/>
          </p:cNvSpPr>
          <p:nvPr/>
        </p:nvSpPr>
        <p:spPr bwMode="auto">
          <a:xfrm>
            <a:off x="334963" y="944563"/>
            <a:ext cx="16462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2200" b="1"/>
              <a:t>Femur</a:t>
            </a:r>
            <a:br>
              <a:rPr lang="en-US" altLang="en-US" sz="2200" b="1"/>
            </a:br>
            <a:r>
              <a:rPr lang="en-US" altLang="en-US" sz="2200" b="1"/>
              <a:t>(thigh bone)</a:t>
            </a:r>
          </a:p>
        </p:txBody>
      </p:sp>
      <p:sp>
        <p:nvSpPr>
          <p:cNvPr id="59397" name="Text Box 3"/>
          <p:cNvSpPr txBox="1">
            <a:spLocks noChangeArrowheads="1"/>
          </p:cNvSpPr>
          <p:nvPr/>
        </p:nvSpPr>
        <p:spPr bwMode="auto">
          <a:xfrm>
            <a:off x="325438" y="2903538"/>
            <a:ext cx="20478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2200" b="1"/>
              <a:t>Torn meniscus</a:t>
            </a:r>
          </a:p>
        </p:txBody>
      </p:sp>
      <p:sp>
        <p:nvSpPr>
          <p:cNvPr id="59398" name="Text Box 3"/>
          <p:cNvSpPr txBox="1">
            <a:spLocks noChangeArrowheads="1"/>
          </p:cNvSpPr>
          <p:nvPr/>
        </p:nvSpPr>
        <p:spPr bwMode="auto">
          <a:xfrm>
            <a:off x="339725" y="4013200"/>
            <a:ext cx="2260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2200" b="1"/>
              <a:t>Tibia (shin bone)</a:t>
            </a:r>
          </a:p>
        </p:txBody>
      </p:sp>
      <p:sp>
        <p:nvSpPr>
          <p:cNvPr id="59399" name="Line 7"/>
          <p:cNvSpPr>
            <a:spLocks noChangeShapeType="1"/>
          </p:cNvSpPr>
          <p:nvPr/>
        </p:nvSpPr>
        <p:spPr bwMode="auto">
          <a:xfrm>
            <a:off x="2630488" y="1081088"/>
            <a:ext cx="2209800" cy="12573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Line 8"/>
          <p:cNvSpPr>
            <a:spLocks noChangeShapeType="1"/>
          </p:cNvSpPr>
          <p:nvPr/>
        </p:nvSpPr>
        <p:spPr bwMode="auto">
          <a:xfrm>
            <a:off x="2630488" y="1081088"/>
            <a:ext cx="2203450" cy="1250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Line 9"/>
          <p:cNvSpPr>
            <a:spLocks noChangeShapeType="1"/>
          </p:cNvSpPr>
          <p:nvPr/>
        </p:nvSpPr>
        <p:spPr bwMode="auto">
          <a:xfrm>
            <a:off x="2408238" y="3055938"/>
            <a:ext cx="2063750" cy="596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2" name="Line 10"/>
          <p:cNvSpPr>
            <a:spLocks noChangeShapeType="1"/>
          </p:cNvSpPr>
          <p:nvPr/>
        </p:nvSpPr>
        <p:spPr bwMode="auto">
          <a:xfrm>
            <a:off x="2408238" y="3055938"/>
            <a:ext cx="2044700" cy="590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03" name="Group 11"/>
          <p:cNvGrpSpPr>
            <a:grpSpLocks/>
          </p:cNvGrpSpPr>
          <p:nvPr/>
        </p:nvGrpSpPr>
        <p:grpSpPr bwMode="auto">
          <a:xfrm flipV="1">
            <a:off x="2681288" y="4179888"/>
            <a:ext cx="1955800" cy="42862"/>
            <a:chOff x="2236" y="3004"/>
            <a:chExt cx="432" cy="0"/>
          </a:xfrm>
        </p:grpSpPr>
        <p:sp>
          <p:nvSpPr>
            <p:cNvPr id="59405" name="Line 12"/>
            <p:cNvSpPr>
              <a:spLocks noChangeShapeType="1"/>
            </p:cNvSpPr>
            <p:nvPr/>
          </p:nvSpPr>
          <p:spPr bwMode="auto">
            <a:xfrm>
              <a:off x="2236" y="3004"/>
              <a:ext cx="4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Line 13"/>
            <p:cNvSpPr>
              <a:spLocks noChangeShapeType="1"/>
            </p:cNvSpPr>
            <p:nvPr/>
          </p:nvSpPr>
          <p:spPr bwMode="auto">
            <a:xfrm>
              <a:off x="2236" y="3004"/>
              <a:ext cx="4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404" name="Line 14"/>
          <p:cNvSpPr>
            <a:spLocks noChangeShapeType="1"/>
          </p:cNvSpPr>
          <p:nvPr/>
        </p:nvSpPr>
        <p:spPr bwMode="auto">
          <a:xfrm>
            <a:off x="1270000" y="1076325"/>
            <a:ext cx="13700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08050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20.11B</a:t>
            </a:r>
          </a:p>
        </p:txBody>
      </p:sp>
      <p:sp>
        <p:nvSpPr>
          <p:cNvPr id="2" name="Text Placeholder 1"/>
          <p:cNvSpPr>
            <a:spLocks noGrp="1"/>
          </p:cNvSpPr>
          <p:nvPr>
            <p:ph type="body" sz="half" idx="2"/>
          </p:nvPr>
        </p:nvSpPr>
        <p:spPr/>
        <p:txBody>
          <a:bodyPr>
            <a:normAutofit/>
          </a:bodyPr>
          <a:lstStyle/>
          <a:p>
            <a:r>
              <a:rPr lang="en-US" sz="2800" dirty="0" smtClean="0"/>
              <a:t>A combined CT-PET scan showing tumors ( bright white) in the upper lung and lower abdomen</a:t>
            </a:r>
            <a:endParaRPr lang="en-US" sz="2800" dirty="0"/>
          </a:p>
        </p:txBody>
      </p:sp>
      <p:sp>
        <p:nvSpPr>
          <p:cNvPr id="3" name="Content Placeholder 2"/>
          <p:cNvSpPr>
            <a:spLocks noGrp="1"/>
          </p:cNvSpPr>
          <p:nvPr>
            <p:ph sz="quarter" idx="13"/>
          </p:nvPr>
        </p:nvSpPr>
        <p:spPr/>
        <p:txBody>
          <a:bodyPr/>
          <a:lstStyle/>
          <a:p>
            <a:endParaRPr lang="en-US"/>
          </a:p>
        </p:txBody>
      </p:sp>
      <p:pic>
        <p:nvPicPr>
          <p:cNvPr id="61443" name="Picture 3" descr="20_11bCancerSca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7307"/>
            <a:ext cx="33591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80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9388" y="106363"/>
            <a:ext cx="8775700" cy="503237"/>
          </a:xfrm>
        </p:spPr>
        <p:txBody>
          <a:bodyPr/>
          <a:lstStyle/>
          <a:p>
            <a:pPr eaLnBrk="1" hangingPunct="1"/>
            <a:r>
              <a:rPr lang="en-US" altLang="en-US" sz="3200" smtClean="0"/>
              <a:t>20.12 The integumentary system protects the body</a:t>
            </a:r>
          </a:p>
        </p:txBody>
      </p:sp>
      <p:sp>
        <p:nvSpPr>
          <p:cNvPr id="62467" name="Rectangle 3"/>
          <p:cNvSpPr>
            <a:spLocks noGrp="1" noChangeArrowheads="1"/>
          </p:cNvSpPr>
          <p:nvPr>
            <p:ph type="body" idx="4294967295"/>
          </p:nvPr>
        </p:nvSpPr>
        <p:spPr>
          <a:xfrm>
            <a:off x="166688" y="1350963"/>
            <a:ext cx="8534400" cy="5268912"/>
          </a:xfrm>
        </p:spPr>
        <p:txBody>
          <a:bodyPr/>
          <a:lstStyle/>
          <a:p>
            <a:pPr marL="292100" indent="-292100" eaLnBrk="1" hangingPunct="1">
              <a:lnSpc>
                <a:spcPct val="90000"/>
              </a:lnSpc>
            </a:pPr>
            <a:r>
              <a:rPr lang="en-US" altLang="en-US" dirty="0" smtClean="0"/>
              <a:t>The skin consists of two layers:</a:t>
            </a:r>
          </a:p>
          <a:p>
            <a:pPr marL="812800" lvl="1" indent="-368300" eaLnBrk="1" hangingPunct="1">
              <a:lnSpc>
                <a:spcPct val="90000"/>
              </a:lnSpc>
              <a:buFont typeface="Times New Roman" pitchFamily="84" charset="0"/>
              <a:buAutoNum type="arabicPeriod"/>
            </a:pPr>
            <a:r>
              <a:rPr lang="en-US" altLang="en-US" dirty="0" smtClean="0"/>
              <a:t>The epidermis</a:t>
            </a:r>
          </a:p>
          <a:p>
            <a:pPr marL="1282700" lvl="2" indent="-304800" eaLnBrk="1" hangingPunct="1">
              <a:lnSpc>
                <a:spcPct val="90000"/>
              </a:lnSpc>
            </a:pPr>
            <a:r>
              <a:rPr lang="en-US" altLang="en-US" dirty="0" smtClean="0"/>
              <a:t>is a stratified squamous epithelium and</a:t>
            </a:r>
          </a:p>
          <a:p>
            <a:pPr marL="1282700" lvl="2" indent="-304800" eaLnBrk="1" hangingPunct="1">
              <a:lnSpc>
                <a:spcPct val="90000"/>
              </a:lnSpc>
            </a:pPr>
            <a:r>
              <a:rPr lang="en-US" altLang="en-US" dirty="0" smtClean="0"/>
              <a:t>forms the surface of the skin.</a:t>
            </a:r>
          </a:p>
          <a:p>
            <a:pPr marL="812800" lvl="1" indent="-368300" eaLnBrk="1" hangingPunct="1">
              <a:lnSpc>
                <a:spcPct val="90000"/>
              </a:lnSpc>
              <a:buFont typeface="Times New Roman" pitchFamily="84" charset="0"/>
              <a:buAutoNum type="arabicPeriod"/>
            </a:pPr>
            <a:r>
              <a:rPr lang="en-US" altLang="en-US" dirty="0" smtClean="0"/>
              <a:t>The dermis</a:t>
            </a:r>
          </a:p>
          <a:p>
            <a:pPr marL="1282700" lvl="2" indent="-304800" eaLnBrk="1" hangingPunct="1">
              <a:lnSpc>
                <a:spcPct val="90000"/>
              </a:lnSpc>
            </a:pPr>
            <a:r>
              <a:rPr lang="en-US" altLang="en-US" dirty="0" smtClean="0"/>
              <a:t>forms a deeper skin layer and</a:t>
            </a:r>
          </a:p>
          <a:p>
            <a:pPr marL="1282700" lvl="2" indent="-304800" eaLnBrk="1" hangingPunct="1">
              <a:lnSpc>
                <a:spcPct val="90000"/>
              </a:lnSpc>
            </a:pPr>
            <a:r>
              <a:rPr lang="en-US" altLang="en-US" dirty="0" smtClean="0"/>
              <a:t>is composed of dense connective tissue with many resilient elastic fibers and strong collagen fibers.</a:t>
            </a:r>
          </a:p>
          <a:p>
            <a:pPr marL="1282700" lvl="2" indent="-304800" eaLnBrk="1" hangingPunct="1">
              <a:lnSpc>
                <a:spcPct val="90000"/>
              </a:lnSpc>
            </a:pPr>
            <a:r>
              <a:rPr lang="en-US" altLang="en-US" dirty="0" smtClean="0"/>
              <a:t>The dermis contains hair follicles, oil and sweat glands, muscle cells, nerves, sensory receptors, and blood vessels.</a:t>
            </a:r>
            <a:endParaRPr lang="en-US" altLang="en-US" dirty="0" smtClean="0">
              <a:solidFill>
                <a:srgbClr val="990066"/>
              </a:solidFill>
            </a:endParaRPr>
          </a:p>
          <a:p>
            <a:pPr marL="1282700" lvl="2" indent="-304800" eaLnBrk="1" hangingPunct="1">
              <a:lnSpc>
                <a:spcPct val="90000"/>
              </a:lnSpc>
            </a:pPr>
            <a:endParaRPr lang="en-US" altLang="en-US" dirty="0" smtClean="0"/>
          </a:p>
        </p:txBody>
      </p:sp>
      <p:sp>
        <p:nvSpPr>
          <p:cNvPr id="6246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69"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0"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26640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467">
                                            <p:txEl>
                                              <p:pRg st="6" end="6"/>
                                            </p:txEl>
                                          </p:spTgt>
                                        </p:tgtEl>
                                        <p:attrNameLst>
                                          <p:attrName>style.visibility</p:attrName>
                                        </p:attrNameLst>
                                      </p:cBhvr>
                                      <p:to>
                                        <p:strVal val="visible"/>
                                      </p:to>
                                    </p:set>
                                    <p:anim calcmode="lin" valueType="num">
                                      <p:cBhvr additive="base">
                                        <p:cTn id="43"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2467">
                                            <p:txEl>
                                              <p:pRg st="7" end="7"/>
                                            </p:txEl>
                                          </p:spTgt>
                                        </p:tgtEl>
                                        <p:attrNameLst>
                                          <p:attrName>style.visibility</p:attrName>
                                        </p:attrNameLst>
                                      </p:cBhvr>
                                      <p:to>
                                        <p:strVal val="visible"/>
                                      </p:to>
                                    </p:set>
                                    <p:anim calcmode="lin" valueType="num">
                                      <p:cBhvr additive="base">
                                        <p:cTn id="49" dur="500" fill="hold"/>
                                        <p:tgtEl>
                                          <p:spTgt spid="624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4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20_12IntegumentarySyste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90538"/>
            <a:ext cx="854868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20.12</a:t>
            </a:r>
          </a:p>
        </p:txBody>
      </p:sp>
      <p:sp>
        <p:nvSpPr>
          <p:cNvPr id="63492" name="Text Box 3"/>
          <p:cNvSpPr txBox="1">
            <a:spLocks noChangeArrowheads="1"/>
          </p:cNvSpPr>
          <p:nvPr/>
        </p:nvSpPr>
        <p:spPr bwMode="auto">
          <a:xfrm>
            <a:off x="831850" y="2260600"/>
            <a:ext cx="1165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Epidermis</a:t>
            </a:r>
          </a:p>
        </p:txBody>
      </p:sp>
      <p:sp>
        <p:nvSpPr>
          <p:cNvPr id="63493" name="Text Box 3"/>
          <p:cNvSpPr txBox="1">
            <a:spLocks noChangeArrowheads="1"/>
          </p:cNvSpPr>
          <p:nvPr/>
        </p:nvSpPr>
        <p:spPr bwMode="auto">
          <a:xfrm>
            <a:off x="1144588" y="3349625"/>
            <a:ext cx="790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Dermis</a:t>
            </a:r>
          </a:p>
        </p:txBody>
      </p:sp>
      <p:sp>
        <p:nvSpPr>
          <p:cNvPr id="63494" name="Text Box 3"/>
          <p:cNvSpPr txBox="1">
            <a:spLocks noChangeArrowheads="1"/>
          </p:cNvSpPr>
          <p:nvPr/>
        </p:nvSpPr>
        <p:spPr bwMode="auto">
          <a:xfrm>
            <a:off x="366713" y="4432300"/>
            <a:ext cx="17526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Hypodermis</a:t>
            </a:r>
            <a:br>
              <a:rPr lang="en-US" altLang="en-US" sz="1800" b="1"/>
            </a:br>
            <a:r>
              <a:rPr lang="en-US" altLang="en-US" sz="1800" b="1"/>
              <a:t>(under the skin)</a:t>
            </a:r>
          </a:p>
        </p:txBody>
      </p:sp>
      <p:sp>
        <p:nvSpPr>
          <p:cNvPr id="63495" name="Text Box 3"/>
          <p:cNvSpPr txBox="1">
            <a:spLocks noChangeArrowheads="1"/>
          </p:cNvSpPr>
          <p:nvPr/>
        </p:nvSpPr>
        <p:spPr bwMode="auto">
          <a:xfrm>
            <a:off x="660400" y="5087938"/>
            <a:ext cx="1673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Adipose tissue</a:t>
            </a:r>
          </a:p>
        </p:txBody>
      </p:sp>
      <p:sp>
        <p:nvSpPr>
          <p:cNvPr id="63496" name="Text Box 3"/>
          <p:cNvSpPr txBox="1">
            <a:spLocks noChangeArrowheads="1"/>
          </p:cNvSpPr>
          <p:nvPr/>
        </p:nvSpPr>
        <p:spPr bwMode="auto">
          <a:xfrm>
            <a:off x="1212850" y="5508625"/>
            <a:ext cx="1673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Blood vessels</a:t>
            </a:r>
          </a:p>
        </p:txBody>
      </p:sp>
      <p:sp>
        <p:nvSpPr>
          <p:cNvPr id="63497" name="Text Box 3"/>
          <p:cNvSpPr txBox="1">
            <a:spLocks noChangeArrowheads="1"/>
          </p:cNvSpPr>
          <p:nvPr/>
        </p:nvSpPr>
        <p:spPr bwMode="auto">
          <a:xfrm>
            <a:off x="5638800" y="5949950"/>
            <a:ext cx="13128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Hair follicle</a:t>
            </a:r>
          </a:p>
        </p:txBody>
      </p:sp>
      <p:sp>
        <p:nvSpPr>
          <p:cNvPr id="63498" name="Text Box 3"/>
          <p:cNvSpPr txBox="1">
            <a:spLocks noChangeArrowheads="1"/>
          </p:cNvSpPr>
          <p:nvPr/>
        </p:nvSpPr>
        <p:spPr bwMode="auto">
          <a:xfrm>
            <a:off x="5992813" y="5540375"/>
            <a:ext cx="1031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Oil gland</a:t>
            </a:r>
          </a:p>
        </p:txBody>
      </p:sp>
      <p:sp>
        <p:nvSpPr>
          <p:cNvPr id="63499" name="Text Box 3"/>
          <p:cNvSpPr txBox="1">
            <a:spLocks noChangeArrowheads="1"/>
          </p:cNvSpPr>
          <p:nvPr/>
        </p:nvSpPr>
        <p:spPr bwMode="auto">
          <a:xfrm>
            <a:off x="8037513" y="4098925"/>
            <a:ext cx="698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Sweat</a:t>
            </a:r>
            <a:br>
              <a:rPr lang="en-US" altLang="en-US" sz="1800" b="1"/>
            </a:br>
            <a:r>
              <a:rPr lang="en-US" altLang="en-US" sz="1800" b="1"/>
              <a:t>gland</a:t>
            </a:r>
          </a:p>
        </p:txBody>
      </p:sp>
      <p:sp>
        <p:nvSpPr>
          <p:cNvPr id="63500" name="Text Box 3"/>
          <p:cNvSpPr txBox="1">
            <a:spLocks noChangeArrowheads="1"/>
          </p:cNvSpPr>
          <p:nvPr/>
        </p:nvSpPr>
        <p:spPr bwMode="auto">
          <a:xfrm>
            <a:off x="8035925" y="3697288"/>
            <a:ext cx="671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Nerve</a:t>
            </a:r>
          </a:p>
        </p:txBody>
      </p:sp>
      <p:sp>
        <p:nvSpPr>
          <p:cNvPr id="63501" name="Text Box 3"/>
          <p:cNvSpPr txBox="1">
            <a:spLocks noChangeArrowheads="1"/>
          </p:cNvSpPr>
          <p:nvPr/>
        </p:nvSpPr>
        <p:spPr bwMode="auto">
          <a:xfrm>
            <a:off x="8023225" y="3295650"/>
            <a:ext cx="819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Muscle</a:t>
            </a:r>
          </a:p>
        </p:txBody>
      </p:sp>
      <p:sp>
        <p:nvSpPr>
          <p:cNvPr id="63502" name="Text Box 3"/>
          <p:cNvSpPr txBox="1">
            <a:spLocks noChangeArrowheads="1"/>
          </p:cNvSpPr>
          <p:nvPr/>
        </p:nvSpPr>
        <p:spPr bwMode="auto">
          <a:xfrm>
            <a:off x="8035925" y="2681288"/>
            <a:ext cx="7112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Sweat</a:t>
            </a:r>
            <a:br>
              <a:rPr lang="en-US" altLang="en-US" sz="1800" b="1"/>
            </a:br>
            <a:r>
              <a:rPr lang="en-US" altLang="en-US" sz="1800" b="1"/>
              <a:t>pore</a:t>
            </a:r>
          </a:p>
        </p:txBody>
      </p:sp>
      <p:sp>
        <p:nvSpPr>
          <p:cNvPr id="63503" name="Text Box 3"/>
          <p:cNvSpPr txBox="1">
            <a:spLocks noChangeArrowheads="1"/>
          </p:cNvSpPr>
          <p:nvPr/>
        </p:nvSpPr>
        <p:spPr bwMode="auto">
          <a:xfrm>
            <a:off x="7154863" y="1730375"/>
            <a:ext cx="511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Hair</a:t>
            </a:r>
          </a:p>
        </p:txBody>
      </p:sp>
      <p:sp>
        <p:nvSpPr>
          <p:cNvPr id="63504" name="AutoShape 16"/>
          <p:cNvSpPr>
            <a:spLocks/>
          </p:cNvSpPr>
          <p:nvPr/>
        </p:nvSpPr>
        <p:spPr bwMode="auto">
          <a:xfrm>
            <a:off x="2125663" y="2259013"/>
            <a:ext cx="152400" cy="298450"/>
          </a:xfrm>
          <a:prstGeom prst="leftBrace">
            <a:avLst>
              <a:gd name="adj1" fmla="val 1631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63505" name="AutoShape 17"/>
          <p:cNvSpPr>
            <a:spLocks/>
          </p:cNvSpPr>
          <p:nvPr/>
        </p:nvSpPr>
        <p:spPr bwMode="auto">
          <a:xfrm>
            <a:off x="2103438" y="2598738"/>
            <a:ext cx="179387" cy="1822450"/>
          </a:xfrm>
          <a:prstGeom prst="leftBrace">
            <a:avLst>
              <a:gd name="adj1" fmla="val 8466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63506" name="AutoShape 18"/>
          <p:cNvSpPr>
            <a:spLocks/>
          </p:cNvSpPr>
          <p:nvPr/>
        </p:nvSpPr>
        <p:spPr bwMode="auto">
          <a:xfrm>
            <a:off x="2122488" y="4430713"/>
            <a:ext cx="152400" cy="298450"/>
          </a:xfrm>
          <a:prstGeom prst="leftBrace">
            <a:avLst>
              <a:gd name="adj1" fmla="val 1631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63507" name="Line 19"/>
          <p:cNvSpPr>
            <a:spLocks noChangeShapeType="1"/>
          </p:cNvSpPr>
          <p:nvPr/>
        </p:nvSpPr>
        <p:spPr bwMode="auto">
          <a:xfrm>
            <a:off x="1978025" y="2406650"/>
            <a:ext cx="174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Line 20"/>
          <p:cNvSpPr>
            <a:spLocks noChangeShapeType="1"/>
          </p:cNvSpPr>
          <p:nvPr/>
        </p:nvSpPr>
        <p:spPr bwMode="auto">
          <a:xfrm>
            <a:off x="1951038" y="3508375"/>
            <a:ext cx="1873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Line 21"/>
          <p:cNvSpPr>
            <a:spLocks noChangeShapeType="1"/>
          </p:cNvSpPr>
          <p:nvPr/>
        </p:nvSpPr>
        <p:spPr bwMode="auto">
          <a:xfrm>
            <a:off x="1711325" y="4578350"/>
            <a:ext cx="4413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Line 22"/>
          <p:cNvSpPr>
            <a:spLocks noChangeShapeType="1"/>
          </p:cNvSpPr>
          <p:nvPr/>
        </p:nvSpPr>
        <p:spPr bwMode="auto">
          <a:xfrm>
            <a:off x="2325688" y="5240338"/>
            <a:ext cx="842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AutoShape 23"/>
          <p:cNvSpPr>
            <a:spLocks/>
          </p:cNvSpPr>
          <p:nvPr/>
        </p:nvSpPr>
        <p:spPr bwMode="auto">
          <a:xfrm>
            <a:off x="3632200" y="5519738"/>
            <a:ext cx="152400" cy="298450"/>
          </a:xfrm>
          <a:prstGeom prst="leftBrace">
            <a:avLst>
              <a:gd name="adj1" fmla="val 1631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p>
        </p:txBody>
      </p:sp>
      <p:sp>
        <p:nvSpPr>
          <p:cNvPr id="63512" name="Line 24"/>
          <p:cNvSpPr>
            <a:spLocks noChangeShapeType="1"/>
          </p:cNvSpPr>
          <p:nvPr/>
        </p:nvSpPr>
        <p:spPr bwMode="auto">
          <a:xfrm>
            <a:off x="2794000" y="5668963"/>
            <a:ext cx="842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Line 25"/>
          <p:cNvSpPr>
            <a:spLocks noChangeShapeType="1"/>
          </p:cNvSpPr>
          <p:nvPr/>
        </p:nvSpPr>
        <p:spPr bwMode="auto">
          <a:xfrm flipH="1" flipV="1">
            <a:off x="4838700" y="4799013"/>
            <a:ext cx="749300" cy="1284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Line 26"/>
          <p:cNvSpPr>
            <a:spLocks noChangeShapeType="1"/>
          </p:cNvSpPr>
          <p:nvPr/>
        </p:nvSpPr>
        <p:spPr bwMode="auto">
          <a:xfrm>
            <a:off x="4973638" y="4064000"/>
            <a:ext cx="962025" cy="163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Line 27"/>
          <p:cNvSpPr>
            <a:spLocks noChangeShapeType="1"/>
          </p:cNvSpPr>
          <p:nvPr/>
        </p:nvSpPr>
        <p:spPr bwMode="auto">
          <a:xfrm>
            <a:off x="6056313" y="1871663"/>
            <a:ext cx="10556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Line 28"/>
          <p:cNvSpPr>
            <a:spLocks noChangeShapeType="1"/>
          </p:cNvSpPr>
          <p:nvPr/>
        </p:nvSpPr>
        <p:spPr bwMode="auto">
          <a:xfrm>
            <a:off x="6323013" y="2820988"/>
            <a:ext cx="1657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Line 29"/>
          <p:cNvSpPr>
            <a:spLocks noChangeShapeType="1"/>
          </p:cNvSpPr>
          <p:nvPr/>
        </p:nvSpPr>
        <p:spPr bwMode="auto">
          <a:xfrm>
            <a:off x="5400675" y="3421063"/>
            <a:ext cx="2554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Line 30"/>
          <p:cNvSpPr>
            <a:spLocks noChangeShapeType="1"/>
          </p:cNvSpPr>
          <p:nvPr/>
        </p:nvSpPr>
        <p:spPr bwMode="auto">
          <a:xfrm>
            <a:off x="6027738" y="3825875"/>
            <a:ext cx="1939925" cy="11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Line 31"/>
          <p:cNvSpPr>
            <a:spLocks noChangeShapeType="1"/>
          </p:cNvSpPr>
          <p:nvPr/>
        </p:nvSpPr>
        <p:spPr bwMode="auto">
          <a:xfrm>
            <a:off x="6564313" y="4224338"/>
            <a:ext cx="1416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20827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166688" y="1312863"/>
            <a:ext cx="8534400" cy="5322887"/>
          </a:xfrm>
        </p:spPr>
        <p:txBody>
          <a:bodyPr/>
          <a:lstStyle/>
          <a:p>
            <a:pPr marL="292100" indent="-292100" eaLnBrk="1" hangingPunct="1"/>
            <a:r>
              <a:rPr lang="en-US" altLang="en-US" dirty="0" smtClean="0"/>
              <a:t>Skin has many functions.</a:t>
            </a:r>
          </a:p>
          <a:p>
            <a:pPr marL="812800" lvl="1" indent="-368300" eaLnBrk="1" hangingPunct="1"/>
            <a:r>
              <a:rPr lang="en-US" altLang="en-US" dirty="0" smtClean="0"/>
              <a:t>The epidermis</a:t>
            </a:r>
          </a:p>
          <a:p>
            <a:pPr marL="1282700" lvl="2" indent="-304800" eaLnBrk="1" hangingPunct="1"/>
            <a:r>
              <a:rPr lang="en-US" altLang="en-US" dirty="0" smtClean="0"/>
              <a:t>resists physical damage,</a:t>
            </a:r>
          </a:p>
          <a:p>
            <a:pPr marL="1282700" lvl="2" indent="-304800" eaLnBrk="1" hangingPunct="1"/>
            <a:r>
              <a:rPr lang="en-US" altLang="en-US" dirty="0" smtClean="0"/>
              <a:t>decreases water loss, and</a:t>
            </a:r>
          </a:p>
          <a:p>
            <a:pPr marL="1282700" lvl="2" indent="-304800" eaLnBrk="1" hangingPunct="1"/>
            <a:r>
              <a:rPr lang="en-US" altLang="en-US" dirty="0" smtClean="0"/>
              <a:t>prevents penetration by microbes.</a:t>
            </a:r>
          </a:p>
          <a:p>
            <a:pPr marL="812800" lvl="1" indent="-368300" eaLnBrk="1" hangingPunct="1"/>
            <a:r>
              <a:rPr lang="en-US" altLang="en-US" dirty="0" smtClean="0"/>
              <a:t>The dermis</a:t>
            </a:r>
          </a:p>
          <a:p>
            <a:pPr marL="1282700" lvl="2" indent="-304800" eaLnBrk="1" hangingPunct="1"/>
            <a:r>
              <a:rPr lang="en-US" altLang="en-US" dirty="0" smtClean="0"/>
              <a:t>collects sensory information,</a:t>
            </a:r>
          </a:p>
          <a:p>
            <a:pPr marL="1282700" lvl="2" indent="-304800" eaLnBrk="1" hangingPunct="1"/>
            <a:r>
              <a:rPr lang="en-US" altLang="en-US" dirty="0" smtClean="0"/>
              <a:t>synthesizes vitamin D, and</a:t>
            </a:r>
          </a:p>
          <a:p>
            <a:pPr marL="1282700" lvl="2" indent="-304800" eaLnBrk="1" hangingPunct="1"/>
            <a:r>
              <a:rPr lang="en-US" altLang="en-US" dirty="0" smtClean="0"/>
              <a:t>helps regulate body temperature.</a:t>
            </a:r>
          </a:p>
          <a:p>
            <a:pPr marL="1282700" lvl="2" indent="-304800" eaLnBrk="1" hangingPunct="1"/>
            <a:endParaRPr lang="en-US" altLang="en-US" dirty="0" smtClean="0"/>
          </a:p>
        </p:txBody>
      </p:sp>
      <p:sp>
        <p:nvSpPr>
          <p:cNvPr id="64515"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Rectangle 8"/>
          <p:cNvSpPr>
            <a:spLocks noGrp="1" noChangeArrowheads="1"/>
          </p:cNvSpPr>
          <p:nvPr>
            <p:ph type="title" idx="4294967295"/>
          </p:nvPr>
        </p:nvSpPr>
        <p:spPr>
          <a:xfrm>
            <a:off x="179388" y="106363"/>
            <a:ext cx="8775700" cy="503237"/>
          </a:xfrm>
        </p:spPr>
        <p:txBody>
          <a:bodyPr/>
          <a:lstStyle/>
          <a:p>
            <a:pPr eaLnBrk="1" hangingPunct="1"/>
            <a:r>
              <a:rPr lang="en-US" altLang="en-US" sz="3200" smtClean="0"/>
              <a:t>20.12 The integumentary system protects the body</a:t>
            </a:r>
          </a:p>
        </p:txBody>
      </p:sp>
      <p:sp>
        <p:nvSpPr>
          <p:cNvPr id="6451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0857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4">
                                            <p:txEl>
                                              <p:pRg st="1" end="1"/>
                                            </p:txEl>
                                          </p:spTgt>
                                        </p:tgtEl>
                                        <p:attrNameLst>
                                          <p:attrName>style.visibility</p:attrName>
                                        </p:attrNameLst>
                                      </p:cBhvr>
                                      <p:to>
                                        <p:strVal val="visible"/>
                                      </p:to>
                                    </p:set>
                                    <p:anim calcmode="lin" valueType="num">
                                      <p:cBhvr additive="base">
                                        <p:cTn id="13"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4">
                                            <p:txEl>
                                              <p:pRg st="2" end="2"/>
                                            </p:txEl>
                                          </p:spTgt>
                                        </p:tgtEl>
                                        <p:attrNameLst>
                                          <p:attrName>style.visibility</p:attrName>
                                        </p:attrNameLst>
                                      </p:cBhvr>
                                      <p:to>
                                        <p:strVal val="visible"/>
                                      </p:to>
                                    </p:set>
                                    <p:anim calcmode="lin" valueType="num">
                                      <p:cBhvr additive="base">
                                        <p:cTn id="19"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4">
                                            <p:txEl>
                                              <p:pRg st="3" end="3"/>
                                            </p:txEl>
                                          </p:spTgt>
                                        </p:tgtEl>
                                        <p:attrNameLst>
                                          <p:attrName>style.visibility</p:attrName>
                                        </p:attrNameLst>
                                      </p:cBhvr>
                                      <p:to>
                                        <p:strVal val="visible"/>
                                      </p:to>
                                    </p:set>
                                    <p:anim calcmode="lin" valueType="num">
                                      <p:cBhvr additive="base">
                                        <p:cTn id="25" dur="5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514">
                                            <p:txEl>
                                              <p:pRg st="4" end="4"/>
                                            </p:txEl>
                                          </p:spTgt>
                                        </p:tgtEl>
                                        <p:attrNameLst>
                                          <p:attrName>style.visibility</p:attrName>
                                        </p:attrNameLst>
                                      </p:cBhvr>
                                      <p:to>
                                        <p:strVal val="visible"/>
                                      </p:to>
                                    </p:set>
                                    <p:anim calcmode="lin" valueType="num">
                                      <p:cBhvr additive="base">
                                        <p:cTn id="31" dur="500" fill="hold"/>
                                        <p:tgtEl>
                                          <p:spTgt spid="645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514">
                                            <p:txEl>
                                              <p:pRg st="5" end="5"/>
                                            </p:txEl>
                                          </p:spTgt>
                                        </p:tgtEl>
                                        <p:attrNameLst>
                                          <p:attrName>style.visibility</p:attrName>
                                        </p:attrNameLst>
                                      </p:cBhvr>
                                      <p:to>
                                        <p:strVal val="visible"/>
                                      </p:to>
                                    </p:set>
                                    <p:anim calcmode="lin" valueType="num">
                                      <p:cBhvr additive="base">
                                        <p:cTn id="37" dur="500" fill="hold"/>
                                        <p:tgtEl>
                                          <p:spTgt spid="645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514">
                                            <p:txEl>
                                              <p:pRg st="6" end="6"/>
                                            </p:txEl>
                                          </p:spTgt>
                                        </p:tgtEl>
                                        <p:attrNameLst>
                                          <p:attrName>style.visibility</p:attrName>
                                        </p:attrNameLst>
                                      </p:cBhvr>
                                      <p:to>
                                        <p:strVal val="visible"/>
                                      </p:to>
                                    </p:set>
                                    <p:anim calcmode="lin" valueType="num">
                                      <p:cBhvr additive="base">
                                        <p:cTn id="43" dur="500" fill="hold"/>
                                        <p:tgtEl>
                                          <p:spTgt spid="645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5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4514">
                                            <p:txEl>
                                              <p:pRg st="7" end="7"/>
                                            </p:txEl>
                                          </p:spTgt>
                                        </p:tgtEl>
                                        <p:attrNameLst>
                                          <p:attrName>style.visibility</p:attrName>
                                        </p:attrNameLst>
                                      </p:cBhvr>
                                      <p:to>
                                        <p:strVal val="visible"/>
                                      </p:to>
                                    </p:set>
                                    <p:anim calcmode="lin" valueType="num">
                                      <p:cBhvr additive="base">
                                        <p:cTn id="49" dur="500" fill="hold"/>
                                        <p:tgtEl>
                                          <p:spTgt spid="645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5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4514">
                                            <p:txEl>
                                              <p:pRg st="8" end="8"/>
                                            </p:txEl>
                                          </p:spTgt>
                                        </p:tgtEl>
                                        <p:attrNameLst>
                                          <p:attrName>style.visibility</p:attrName>
                                        </p:attrNameLst>
                                      </p:cBhvr>
                                      <p:to>
                                        <p:strVal val="visible"/>
                                      </p:to>
                                    </p:set>
                                    <p:anim calcmode="lin" valueType="num">
                                      <p:cBhvr additive="base">
                                        <p:cTn id="55" dur="500" fill="hold"/>
                                        <p:tgtEl>
                                          <p:spTgt spid="6451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45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166688" y="1312863"/>
            <a:ext cx="8534400" cy="5322887"/>
          </a:xfrm>
        </p:spPr>
        <p:txBody>
          <a:bodyPr/>
          <a:lstStyle/>
          <a:p>
            <a:pPr marL="292100" indent="-292100" eaLnBrk="1" hangingPunct="1"/>
            <a:r>
              <a:rPr lang="en-US" altLang="en-US" dirty="0" smtClean="0"/>
              <a:t>Exposure of the skin to ultraviolet light</a:t>
            </a:r>
          </a:p>
          <a:p>
            <a:pPr marL="812800" lvl="1" indent="-368300" eaLnBrk="1" hangingPunct="1"/>
            <a:r>
              <a:rPr lang="en-US" altLang="en-US" dirty="0" smtClean="0"/>
              <a:t>causes skin cells to release melanin, which contributes to a visible tan, and</a:t>
            </a:r>
          </a:p>
          <a:p>
            <a:pPr marL="812800" lvl="1" indent="-368300" eaLnBrk="1" hangingPunct="1"/>
            <a:r>
              <a:rPr lang="en-US" altLang="en-US" dirty="0" smtClean="0"/>
              <a:t>damages DNA of skin cells and can lead to</a:t>
            </a:r>
          </a:p>
          <a:p>
            <a:pPr marL="1282700" lvl="2" indent="-304800" eaLnBrk="1" hangingPunct="1"/>
            <a:r>
              <a:rPr lang="en-US" altLang="en-US" dirty="0" smtClean="0"/>
              <a:t>premature aging of the skin,</a:t>
            </a:r>
          </a:p>
          <a:p>
            <a:pPr marL="1282700" lvl="2" indent="-304800" eaLnBrk="1" hangingPunct="1"/>
            <a:r>
              <a:rPr lang="en-US" altLang="en-US" dirty="0" smtClean="0"/>
              <a:t>cataracts, and</a:t>
            </a:r>
          </a:p>
          <a:p>
            <a:pPr marL="1282700" lvl="2" indent="-304800" eaLnBrk="1" hangingPunct="1"/>
            <a:r>
              <a:rPr lang="en-US" altLang="en-US" dirty="0" smtClean="0"/>
              <a:t>skin cancers.</a:t>
            </a:r>
          </a:p>
          <a:p>
            <a:pPr marL="812800" lvl="1" indent="-368300" eaLnBrk="1" hangingPunct="1"/>
            <a:endParaRPr lang="en-US" altLang="en-US" dirty="0" smtClean="0"/>
          </a:p>
          <a:p>
            <a:pPr marL="1282700" lvl="2" indent="-304800" eaLnBrk="1" hangingPunct="1"/>
            <a:endParaRPr lang="en-US" altLang="en-US" dirty="0" smtClean="0"/>
          </a:p>
        </p:txBody>
      </p:sp>
      <p:sp>
        <p:nvSpPr>
          <p:cNvPr id="65539"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Rectangle 8"/>
          <p:cNvSpPr>
            <a:spLocks noGrp="1" noChangeArrowheads="1"/>
          </p:cNvSpPr>
          <p:nvPr>
            <p:ph type="title" idx="4294967295"/>
          </p:nvPr>
        </p:nvSpPr>
        <p:spPr>
          <a:xfrm>
            <a:off x="179388" y="106363"/>
            <a:ext cx="8775700" cy="503237"/>
          </a:xfrm>
        </p:spPr>
        <p:txBody>
          <a:bodyPr/>
          <a:lstStyle/>
          <a:p>
            <a:pPr eaLnBrk="1" hangingPunct="1"/>
            <a:r>
              <a:rPr lang="en-US" altLang="en-US" sz="3200" smtClean="0"/>
              <a:t>20.12 The integumentary system protects the body</a:t>
            </a:r>
          </a:p>
        </p:txBody>
      </p:sp>
      <p:sp>
        <p:nvSpPr>
          <p:cNvPr id="65541"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2"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25010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8">
                                            <p:txEl>
                                              <p:pRg st="4" end="4"/>
                                            </p:txEl>
                                          </p:spTgt>
                                        </p:tgtEl>
                                        <p:attrNameLst>
                                          <p:attrName>style.visibility</p:attrName>
                                        </p:attrNameLst>
                                      </p:cBhvr>
                                      <p:to>
                                        <p:strVal val="visible"/>
                                      </p:to>
                                    </p:set>
                                    <p:anim calcmode="lin" valueType="num">
                                      <p:cBhvr additive="base">
                                        <p:cTn id="31" dur="5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38">
                                            <p:txEl>
                                              <p:pRg st="5" end="5"/>
                                            </p:txEl>
                                          </p:spTgt>
                                        </p:tgtEl>
                                        <p:attrNameLst>
                                          <p:attrName>style.visibility</p:attrName>
                                        </p:attrNameLst>
                                      </p:cBhvr>
                                      <p:to>
                                        <p:strVal val="visible"/>
                                      </p:to>
                                    </p:set>
                                    <p:anim calcmode="lin" valueType="num">
                                      <p:cBhvr additive="base">
                                        <p:cTn id="37" dur="5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161925" y="1330325"/>
            <a:ext cx="8534400" cy="5322888"/>
          </a:xfrm>
        </p:spPr>
        <p:txBody>
          <a:bodyPr/>
          <a:lstStyle/>
          <a:p>
            <a:pPr marL="292100" indent="-292100" eaLnBrk="1" hangingPunct="1">
              <a:lnSpc>
                <a:spcPct val="95000"/>
              </a:lnSpc>
              <a:spcBef>
                <a:spcPct val="35000"/>
              </a:spcBef>
              <a:spcAft>
                <a:spcPts val="100"/>
              </a:spcAft>
            </a:pPr>
            <a:r>
              <a:rPr lang="en-US" altLang="en-US" dirty="0" smtClean="0"/>
              <a:t>Hair</a:t>
            </a:r>
          </a:p>
          <a:p>
            <a:pPr marL="812800" lvl="1" indent="-368300" eaLnBrk="1" hangingPunct="1">
              <a:lnSpc>
                <a:spcPct val="95000"/>
              </a:lnSpc>
              <a:spcBef>
                <a:spcPct val="35000"/>
              </a:spcBef>
              <a:spcAft>
                <a:spcPts val="100"/>
              </a:spcAft>
            </a:pPr>
            <a:r>
              <a:rPr lang="en-US" altLang="en-US" dirty="0" smtClean="0"/>
              <a:t>is an important component of the integumentary system of mammals,</a:t>
            </a:r>
          </a:p>
          <a:p>
            <a:pPr marL="812800" lvl="1" indent="-368300" eaLnBrk="1" hangingPunct="1">
              <a:lnSpc>
                <a:spcPct val="95000"/>
              </a:lnSpc>
              <a:spcBef>
                <a:spcPct val="35000"/>
              </a:spcBef>
              <a:spcAft>
                <a:spcPts val="100"/>
              </a:spcAft>
            </a:pPr>
            <a:r>
              <a:rPr lang="en-US" altLang="en-US" dirty="0" smtClean="0"/>
              <a:t>helps to insulate their bodies, and</a:t>
            </a:r>
          </a:p>
          <a:p>
            <a:pPr marL="812800" lvl="1" indent="-368300" eaLnBrk="1" hangingPunct="1">
              <a:lnSpc>
                <a:spcPct val="95000"/>
              </a:lnSpc>
              <a:spcBef>
                <a:spcPct val="35000"/>
              </a:spcBef>
              <a:spcAft>
                <a:spcPts val="100"/>
              </a:spcAft>
            </a:pPr>
            <a:r>
              <a:rPr lang="en-US" altLang="en-US" dirty="0" smtClean="0"/>
              <a:t>consists of a shaft of keratin-filled dead cells.</a:t>
            </a:r>
          </a:p>
          <a:p>
            <a:pPr marL="292100" indent="-292100" eaLnBrk="1" hangingPunct="1">
              <a:lnSpc>
                <a:spcPct val="95000"/>
              </a:lnSpc>
              <a:spcBef>
                <a:spcPct val="35000"/>
              </a:spcBef>
              <a:spcAft>
                <a:spcPts val="100"/>
              </a:spcAft>
            </a:pPr>
            <a:r>
              <a:rPr lang="en-US" altLang="en-US" dirty="0" smtClean="0"/>
              <a:t>Oil glands release oils that</a:t>
            </a:r>
          </a:p>
          <a:p>
            <a:pPr marL="812800" lvl="1" indent="-368300" eaLnBrk="1" hangingPunct="1">
              <a:lnSpc>
                <a:spcPct val="95000"/>
              </a:lnSpc>
              <a:spcBef>
                <a:spcPct val="35000"/>
              </a:spcBef>
              <a:spcAft>
                <a:spcPts val="100"/>
              </a:spcAft>
            </a:pPr>
            <a:r>
              <a:rPr lang="en-US" altLang="en-US" dirty="0" smtClean="0"/>
              <a:t>are associated with hair follicles,</a:t>
            </a:r>
          </a:p>
          <a:p>
            <a:pPr marL="812800" lvl="1" indent="-368300" eaLnBrk="1" hangingPunct="1">
              <a:lnSpc>
                <a:spcPct val="95000"/>
              </a:lnSpc>
              <a:spcBef>
                <a:spcPct val="35000"/>
              </a:spcBef>
              <a:spcAft>
                <a:spcPts val="100"/>
              </a:spcAft>
            </a:pPr>
            <a:r>
              <a:rPr lang="en-US" altLang="en-US" dirty="0" smtClean="0"/>
              <a:t>lubricate hair,</a:t>
            </a:r>
          </a:p>
          <a:p>
            <a:pPr marL="812800" lvl="1" indent="-368300" eaLnBrk="1" hangingPunct="1">
              <a:lnSpc>
                <a:spcPct val="95000"/>
              </a:lnSpc>
              <a:spcBef>
                <a:spcPct val="35000"/>
              </a:spcBef>
              <a:spcAft>
                <a:spcPts val="100"/>
              </a:spcAft>
            </a:pPr>
            <a:r>
              <a:rPr lang="en-US" altLang="en-US" dirty="0" smtClean="0"/>
              <a:t>condition surrounding skin, and</a:t>
            </a:r>
          </a:p>
          <a:p>
            <a:pPr marL="812800" lvl="1" indent="-368300" eaLnBrk="1" hangingPunct="1">
              <a:lnSpc>
                <a:spcPct val="95000"/>
              </a:lnSpc>
              <a:spcBef>
                <a:spcPct val="35000"/>
              </a:spcBef>
              <a:spcAft>
                <a:spcPts val="100"/>
              </a:spcAft>
            </a:pPr>
            <a:r>
              <a:rPr lang="en-US" altLang="en-US" dirty="0" smtClean="0"/>
              <a:t>inhibit the growth of bacteria.</a:t>
            </a:r>
          </a:p>
        </p:txBody>
      </p:sp>
      <p:sp>
        <p:nvSpPr>
          <p:cNvPr id="66563"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Rectangle 8"/>
          <p:cNvSpPr>
            <a:spLocks noGrp="1" noChangeArrowheads="1"/>
          </p:cNvSpPr>
          <p:nvPr>
            <p:ph type="title" idx="4294967295"/>
          </p:nvPr>
        </p:nvSpPr>
        <p:spPr>
          <a:xfrm>
            <a:off x="179388" y="106363"/>
            <a:ext cx="8775700" cy="503237"/>
          </a:xfrm>
        </p:spPr>
        <p:txBody>
          <a:bodyPr/>
          <a:lstStyle/>
          <a:p>
            <a:pPr eaLnBrk="1" hangingPunct="1"/>
            <a:r>
              <a:rPr lang="en-US" altLang="en-US" sz="3200" smtClean="0"/>
              <a:t>20.12 The integumentary system protects the body</a:t>
            </a:r>
          </a:p>
        </p:txBody>
      </p:sp>
      <p:sp>
        <p:nvSpPr>
          <p:cNvPr id="66565"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706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2">
                                            <p:txEl>
                                              <p:pRg st="3" end="3"/>
                                            </p:txEl>
                                          </p:spTgt>
                                        </p:tgtEl>
                                        <p:attrNameLst>
                                          <p:attrName>style.visibility</p:attrName>
                                        </p:attrNameLst>
                                      </p:cBhvr>
                                      <p:to>
                                        <p:strVal val="visible"/>
                                      </p:to>
                                    </p:set>
                                    <p:anim calcmode="lin" valueType="num">
                                      <p:cBhvr additive="base">
                                        <p:cTn id="25"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2">
                                            <p:txEl>
                                              <p:pRg st="4" end="4"/>
                                            </p:txEl>
                                          </p:spTgt>
                                        </p:tgtEl>
                                        <p:attrNameLst>
                                          <p:attrName>style.visibility</p:attrName>
                                        </p:attrNameLst>
                                      </p:cBhvr>
                                      <p:to>
                                        <p:strVal val="visible"/>
                                      </p:to>
                                    </p:set>
                                    <p:anim calcmode="lin" valueType="num">
                                      <p:cBhvr additive="base">
                                        <p:cTn id="31"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2">
                                            <p:txEl>
                                              <p:pRg st="5" end="5"/>
                                            </p:txEl>
                                          </p:spTgt>
                                        </p:tgtEl>
                                        <p:attrNameLst>
                                          <p:attrName>style.visibility</p:attrName>
                                        </p:attrNameLst>
                                      </p:cBhvr>
                                      <p:to>
                                        <p:strVal val="visible"/>
                                      </p:to>
                                    </p:set>
                                    <p:anim calcmode="lin" valueType="num">
                                      <p:cBhvr additive="base">
                                        <p:cTn id="37" dur="5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2">
                                            <p:txEl>
                                              <p:pRg st="6" end="6"/>
                                            </p:txEl>
                                          </p:spTgt>
                                        </p:tgtEl>
                                        <p:attrNameLst>
                                          <p:attrName>style.visibility</p:attrName>
                                        </p:attrNameLst>
                                      </p:cBhvr>
                                      <p:to>
                                        <p:strVal val="visible"/>
                                      </p:to>
                                    </p:set>
                                    <p:anim calcmode="lin" valueType="num">
                                      <p:cBhvr additive="base">
                                        <p:cTn id="43" dur="5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562">
                                            <p:txEl>
                                              <p:pRg st="7" end="7"/>
                                            </p:txEl>
                                          </p:spTgt>
                                        </p:tgtEl>
                                        <p:attrNameLst>
                                          <p:attrName>style.visibility</p:attrName>
                                        </p:attrNameLst>
                                      </p:cBhvr>
                                      <p:to>
                                        <p:strVal val="visible"/>
                                      </p:to>
                                    </p:set>
                                    <p:anim calcmode="lin" valueType="num">
                                      <p:cBhvr additive="base">
                                        <p:cTn id="49" dur="500" fill="hold"/>
                                        <p:tgtEl>
                                          <p:spTgt spid="665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6562">
                                            <p:txEl>
                                              <p:pRg st="8" end="8"/>
                                            </p:txEl>
                                          </p:spTgt>
                                        </p:tgtEl>
                                        <p:attrNameLst>
                                          <p:attrName>style.visibility</p:attrName>
                                        </p:attrNameLst>
                                      </p:cBhvr>
                                      <p:to>
                                        <p:strVal val="visible"/>
                                      </p:to>
                                    </p:set>
                                    <p:anim calcmode="lin" valueType="num">
                                      <p:cBhvr additive="base">
                                        <p:cTn id="55" dur="500" fill="hold"/>
                                        <p:tgtEl>
                                          <p:spTgt spid="6656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0_00aBigIdea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36525"/>
            <a:ext cx="55721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20.0_2</a:t>
            </a:r>
          </a:p>
        </p:txBody>
      </p:sp>
      <p:sp>
        <p:nvSpPr>
          <p:cNvPr id="10244" name="Text Box 3"/>
          <p:cNvSpPr txBox="1">
            <a:spLocks noChangeArrowheads="1"/>
          </p:cNvSpPr>
          <p:nvPr/>
        </p:nvSpPr>
        <p:spPr bwMode="auto">
          <a:xfrm>
            <a:off x="1889125" y="141288"/>
            <a:ext cx="24145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1800" b="1"/>
              <a:t>Chapter 20: Big Ideas</a:t>
            </a:r>
          </a:p>
        </p:txBody>
      </p:sp>
      <p:sp>
        <p:nvSpPr>
          <p:cNvPr id="10245" name="Text Box 3"/>
          <p:cNvSpPr txBox="1">
            <a:spLocks noChangeArrowheads="1"/>
          </p:cNvSpPr>
          <p:nvPr/>
        </p:nvSpPr>
        <p:spPr bwMode="auto">
          <a:xfrm>
            <a:off x="1812925" y="2554288"/>
            <a:ext cx="25669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altLang="en-US" sz="1800" b="1"/>
              <a:t>Structure and Function</a:t>
            </a:r>
            <a:br>
              <a:rPr lang="en-US" altLang="en-US" sz="1800" b="1"/>
            </a:br>
            <a:r>
              <a:rPr lang="en-US" altLang="en-US" sz="1800" b="1"/>
              <a:t>in Animal Tissues</a:t>
            </a:r>
          </a:p>
        </p:txBody>
      </p:sp>
      <p:sp>
        <p:nvSpPr>
          <p:cNvPr id="10246" name="Text Box 3"/>
          <p:cNvSpPr txBox="1">
            <a:spLocks noChangeArrowheads="1"/>
          </p:cNvSpPr>
          <p:nvPr/>
        </p:nvSpPr>
        <p:spPr bwMode="auto">
          <a:xfrm>
            <a:off x="5140325" y="2554288"/>
            <a:ext cx="20970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altLang="en-US" sz="1800" b="1"/>
              <a:t>Organs and Organ</a:t>
            </a:r>
            <a:br>
              <a:rPr lang="en-US" altLang="en-US" sz="1800" b="1"/>
            </a:br>
            <a:r>
              <a:rPr lang="en-US" altLang="en-US" sz="1800" b="1"/>
              <a:t>Systems</a:t>
            </a:r>
          </a:p>
        </p:txBody>
      </p:sp>
      <p:sp>
        <p:nvSpPr>
          <p:cNvPr id="10247" name="Text Box 3"/>
          <p:cNvSpPr txBox="1">
            <a:spLocks noChangeArrowheads="1"/>
          </p:cNvSpPr>
          <p:nvPr/>
        </p:nvSpPr>
        <p:spPr bwMode="auto">
          <a:xfrm>
            <a:off x="1825625" y="5995988"/>
            <a:ext cx="25669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altLang="en-US" sz="1800" b="1"/>
              <a:t>External Exchange and</a:t>
            </a:r>
            <a:br>
              <a:rPr lang="en-US" altLang="en-US" sz="1800" b="1"/>
            </a:br>
            <a:r>
              <a:rPr lang="en-US" altLang="en-US" sz="1800" b="1"/>
              <a:t>Internal Regulation</a:t>
            </a:r>
          </a:p>
        </p:txBody>
      </p:sp>
      <p:sp>
        <p:nvSpPr>
          <p:cNvPr id="9" name="Rectangle 3"/>
          <p:cNvSpPr txBox="1">
            <a:spLocks noChangeArrowheads="1"/>
          </p:cNvSpPr>
          <p:nvPr/>
        </p:nvSpPr>
        <p:spPr>
          <a:xfrm>
            <a:off x="457200" y="1262063"/>
            <a:ext cx="8229600" cy="3546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279400" indent="-279400" algn="ctr">
              <a:buFont typeface="Wingdings" pitchFamily="84" charset="2"/>
              <a:buNone/>
            </a:pPr>
            <a:r>
              <a:rPr lang="en-US" altLang="en-US" sz="4400" dirty="0" smtClean="0"/>
              <a:t> </a:t>
            </a:r>
          </a:p>
        </p:txBody>
      </p:sp>
    </p:spTree>
    <p:extLst>
      <p:ext uri="{BB962C8B-B14F-4D97-AF65-F5344CB8AC3E}">
        <p14:creationId xmlns:p14="http://schemas.microsoft.com/office/powerpoint/2010/main" val="46461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262063"/>
            <a:ext cx="8229600" cy="3546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279400" indent="-279400" algn="ctr">
              <a:buFont typeface="Wingdings" pitchFamily="84" charset="2"/>
              <a:buNone/>
            </a:pPr>
            <a:r>
              <a:rPr lang="en-US" altLang="en-US" sz="4400" smtClean="0"/>
              <a:t> STRUCTURE AND FUNCTION IN ANIMAL TISSUES</a:t>
            </a:r>
          </a:p>
        </p:txBody>
      </p:sp>
    </p:spTree>
    <p:extLst>
      <p:ext uri="{BB962C8B-B14F-4D97-AF65-F5344CB8AC3E}">
        <p14:creationId xmlns:p14="http://schemas.microsoft.com/office/powerpoint/2010/main" val="344094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79388" y="107950"/>
            <a:ext cx="8534400" cy="914400"/>
          </a:xfrm>
        </p:spPr>
        <p:txBody>
          <a:bodyPr/>
          <a:lstStyle/>
          <a:p>
            <a:pPr marL="820738" indent="-820738" eaLnBrk="1" hangingPunct="1"/>
            <a:r>
              <a:rPr lang="en-US" altLang="en-US" sz="3200" smtClean="0"/>
              <a:t>20.1 Structure fits function at all levels of organization in the animal body</a:t>
            </a:r>
          </a:p>
        </p:txBody>
      </p:sp>
      <p:sp>
        <p:nvSpPr>
          <p:cNvPr id="13315" name="Rectangle 4"/>
          <p:cNvSpPr>
            <a:spLocks noChangeArrowheads="1"/>
          </p:cNvSpPr>
          <p:nvPr/>
        </p:nvSpPr>
        <p:spPr bwMode="auto">
          <a:xfrm>
            <a:off x="76200" y="1271588"/>
            <a:ext cx="8734425"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sz="2400">
                <a:solidFill>
                  <a:schemeClr val="tx1"/>
                </a:solidFill>
                <a:latin typeface="Arial" charset="0"/>
                <a:ea typeface="ＭＳ Ｐゴシック" pitchFamily="84" charset="-128"/>
              </a:defRPr>
            </a:lvl1pPr>
            <a:lvl2pPr marL="812800" indent="-36830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45000"/>
              </a:spcBef>
              <a:spcAft>
                <a:spcPts val="75"/>
              </a:spcAft>
              <a:buClr>
                <a:srgbClr val="A8002A"/>
              </a:buClr>
              <a:buFont typeface="Wingdings" pitchFamily="84" charset="2"/>
              <a:buChar char="§"/>
            </a:pPr>
            <a:r>
              <a:rPr lang="en-US" altLang="en-US" sz="2800" b="1" dirty="0"/>
              <a:t>Anatomy </a:t>
            </a:r>
            <a:r>
              <a:rPr lang="en-US" altLang="en-US" sz="2800" dirty="0"/>
              <a:t>is the study of structure.</a:t>
            </a:r>
          </a:p>
          <a:p>
            <a:pPr eaLnBrk="1" hangingPunct="1">
              <a:spcBef>
                <a:spcPct val="45000"/>
              </a:spcBef>
              <a:spcAft>
                <a:spcPts val="75"/>
              </a:spcAft>
              <a:buClr>
                <a:srgbClr val="A8002A"/>
              </a:buClr>
              <a:buFont typeface="Wingdings" pitchFamily="84" charset="2"/>
              <a:buChar char="§"/>
            </a:pPr>
            <a:r>
              <a:rPr lang="en-US" altLang="en-US" sz="2800" b="1" dirty="0"/>
              <a:t>Physiology </a:t>
            </a:r>
            <a:r>
              <a:rPr lang="en-US" altLang="en-US" sz="2800" dirty="0"/>
              <a:t>is the study of function.</a:t>
            </a:r>
          </a:p>
          <a:p>
            <a:pPr eaLnBrk="1" hangingPunct="1">
              <a:spcBef>
                <a:spcPct val="45000"/>
              </a:spcBef>
              <a:spcAft>
                <a:spcPts val="75"/>
              </a:spcAft>
              <a:buClr>
                <a:srgbClr val="A8002A"/>
              </a:buClr>
              <a:buFont typeface="Wingdings" pitchFamily="84" charset="2"/>
              <a:buChar char="§"/>
            </a:pPr>
            <a:r>
              <a:rPr lang="en-US" altLang="en-US" sz="2800" dirty="0"/>
              <a:t>Animals consist of a hierarchy of levels or organization.</a:t>
            </a:r>
          </a:p>
          <a:p>
            <a:pPr lvl="1" eaLnBrk="1" hangingPunct="1">
              <a:spcBef>
                <a:spcPct val="45000"/>
              </a:spcBef>
              <a:spcAft>
                <a:spcPts val="75"/>
              </a:spcAft>
              <a:buClr>
                <a:srgbClr val="A8002A"/>
              </a:buClr>
              <a:buFontTx/>
              <a:buChar char="–"/>
            </a:pPr>
            <a:r>
              <a:rPr lang="en-US" altLang="en-US" b="1" dirty="0"/>
              <a:t>Tissues </a:t>
            </a:r>
            <a:r>
              <a:rPr lang="en-US" altLang="en-US" dirty="0"/>
              <a:t>are an integrated group of similar cells that perform a common function.</a:t>
            </a:r>
          </a:p>
          <a:p>
            <a:pPr lvl="1" eaLnBrk="1" hangingPunct="1">
              <a:spcBef>
                <a:spcPct val="45000"/>
              </a:spcBef>
              <a:spcAft>
                <a:spcPts val="75"/>
              </a:spcAft>
              <a:buClr>
                <a:srgbClr val="A8002A"/>
              </a:buClr>
              <a:buFontTx/>
              <a:buChar char="–"/>
            </a:pPr>
            <a:r>
              <a:rPr lang="en-US" altLang="en-US" b="1" dirty="0"/>
              <a:t>Organs </a:t>
            </a:r>
            <a:r>
              <a:rPr lang="en-US" altLang="en-US" dirty="0"/>
              <a:t>perform a specific task and consist of two or more tissues. </a:t>
            </a:r>
          </a:p>
          <a:p>
            <a:pPr lvl="1" eaLnBrk="1" hangingPunct="1">
              <a:spcBef>
                <a:spcPct val="45000"/>
              </a:spcBef>
              <a:spcAft>
                <a:spcPts val="75"/>
              </a:spcAft>
              <a:buClr>
                <a:srgbClr val="A8002A"/>
              </a:buClr>
              <a:buFontTx/>
              <a:buChar char="–"/>
            </a:pPr>
            <a:r>
              <a:rPr lang="en-US" altLang="en-US" b="1" dirty="0"/>
              <a:t>Organ systems </a:t>
            </a:r>
            <a:r>
              <a:rPr lang="en-US" altLang="en-US" dirty="0"/>
              <a:t>consist of multiple organs that together perform a vital body function.</a:t>
            </a:r>
          </a:p>
        </p:txBody>
      </p:sp>
      <p:sp>
        <p:nvSpPr>
          <p:cNvPr id="13316" name="Line 10"/>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7"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23938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_01StructuralHierar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136525"/>
            <a:ext cx="41767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idx="4294967295"/>
          </p:nvPr>
        </p:nvSpPr>
        <p:spPr>
          <a:xfrm>
            <a:off x="152400" y="508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20.1</a:t>
            </a:r>
          </a:p>
        </p:txBody>
      </p:sp>
      <p:sp>
        <p:nvSpPr>
          <p:cNvPr id="14340" name="Text Box 3"/>
          <p:cNvSpPr txBox="1">
            <a:spLocks noChangeArrowheads="1"/>
          </p:cNvSpPr>
          <p:nvPr/>
        </p:nvSpPr>
        <p:spPr bwMode="auto">
          <a:xfrm>
            <a:off x="5127625" y="649288"/>
            <a:ext cx="15509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Tissue level</a:t>
            </a:r>
            <a:br>
              <a:rPr lang="en-US" altLang="en-US" sz="1800" b="1"/>
            </a:br>
            <a:r>
              <a:rPr lang="en-US" altLang="en-US" sz="1800" b="1"/>
              <a:t>Muscle tissue</a:t>
            </a:r>
          </a:p>
        </p:txBody>
      </p:sp>
      <p:sp>
        <p:nvSpPr>
          <p:cNvPr id="14341" name="Text Box 3"/>
          <p:cNvSpPr txBox="1">
            <a:spLocks noChangeArrowheads="1"/>
          </p:cNvSpPr>
          <p:nvPr/>
        </p:nvSpPr>
        <p:spPr bwMode="auto">
          <a:xfrm>
            <a:off x="3463925" y="152400"/>
            <a:ext cx="15509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Cellular level</a:t>
            </a:r>
            <a:br>
              <a:rPr lang="en-US" altLang="en-US" sz="1800" b="1"/>
            </a:br>
            <a:r>
              <a:rPr lang="en-US" altLang="en-US" sz="1800" b="1"/>
              <a:t>Muscle cell</a:t>
            </a:r>
          </a:p>
        </p:txBody>
      </p:sp>
      <p:sp>
        <p:nvSpPr>
          <p:cNvPr id="14342" name="Text Box 3"/>
          <p:cNvSpPr txBox="1">
            <a:spLocks noChangeArrowheads="1"/>
          </p:cNvSpPr>
          <p:nvPr/>
        </p:nvSpPr>
        <p:spPr bwMode="auto">
          <a:xfrm>
            <a:off x="5229225" y="3722688"/>
            <a:ext cx="12969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Organ level</a:t>
            </a:r>
            <a:br>
              <a:rPr lang="en-US" altLang="en-US" sz="1800" b="1"/>
            </a:br>
            <a:r>
              <a:rPr lang="en-US" altLang="en-US" sz="1800" b="1"/>
              <a:t>Heart</a:t>
            </a:r>
          </a:p>
        </p:txBody>
      </p:sp>
      <p:sp>
        <p:nvSpPr>
          <p:cNvPr id="14343" name="Text Box 3"/>
          <p:cNvSpPr txBox="1">
            <a:spLocks noChangeArrowheads="1"/>
          </p:cNvSpPr>
          <p:nvPr/>
        </p:nvSpPr>
        <p:spPr bwMode="auto">
          <a:xfrm>
            <a:off x="2740025" y="4878388"/>
            <a:ext cx="21859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Organ system level</a:t>
            </a:r>
            <a:br>
              <a:rPr lang="en-US" altLang="en-US" sz="1800" b="1"/>
            </a:br>
            <a:r>
              <a:rPr lang="en-US" altLang="en-US" sz="1800" b="1"/>
              <a:t>Circulatory system</a:t>
            </a:r>
          </a:p>
        </p:txBody>
      </p:sp>
      <p:sp>
        <p:nvSpPr>
          <p:cNvPr id="14344" name="Text Box 3"/>
          <p:cNvSpPr txBox="1">
            <a:spLocks noChangeArrowheads="1"/>
          </p:cNvSpPr>
          <p:nvPr/>
        </p:nvSpPr>
        <p:spPr bwMode="auto">
          <a:xfrm>
            <a:off x="2511425" y="5767388"/>
            <a:ext cx="237648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pPr>
            <a:r>
              <a:rPr lang="en-US" altLang="en-US" sz="1800" b="1"/>
              <a:t>Organism level</a:t>
            </a:r>
            <a:br>
              <a:rPr lang="en-US" altLang="en-US" sz="1800" b="1"/>
            </a:br>
            <a:r>
              <a:rPr lang="en-US" altLang="en-US" sz="1800" b="1"/>
              <a:t>Many organ systems</a:t>
            </a:r>
            <a:br>
              <a:rPr lang="en-US" altLang="en-US" sz="1800" b="1"/>
            </a:br>
            <a:r>
              <a:rPr lang="en-US" altLang="en-US" sz="1800" b="1"/>
              <a:t>functioning together</a:t>
            </a:r>
          </a:p>
        </p:txBody>
      </p:sp>
    </p:spTree>
    <p:extLst>
      <p:ext uri="{BB962C8B-B14F-4D97-AF65-F5344CB8AC3E}">
        <p14:creationId xmlns:p14="http://schemas.microsoft.com/office/powerpoint/2010/main" val="147080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4625" y="106363"/>
            <a:ext cx="8534400" cy="914400"/>
          </a:xfrm>
        </p:spPr>
        <p:txBody>
          <a:bodyPr/>
          <a:lstStyle/>
          <a:p>
            <a:pPr marL="809625" indent="-809625" eaLnBrk="1" hangingPunct="1"/>
            <a:r>
              <a:rPr lang="en-US" altLang="en-US" sz="3200" smtClean="0"/>
              <a:t>20.2 EVOLUTION CONNECTION: An animal’s form reflects natural selection</a:t>
            </a:r>
          </a:p>
        </p:txBody>
      </p:sp>
      <p:sp>
        <p:nvSpPr>
          <p:cNvPr id="15363" name="Rectangle 3"/>
          <p:cNvSpPr>
            <a:spLocks noGrp="1" noChangeArrowheads="1"/>
          </p:cNvSpPr>
          <p:nvPr>
            <p:ph type="body" idx="4294967295"/>
          </p:nvPr>
        </p:nvSpPr>
        <p:spPr>
          <a:xfrm>
            <a:off x="166688" y="1311275"/>
            <a:ext cx="8542337" cy="5037138"/>
          </a:xfrm>
        </p:spPr>
        <p:txBody>
          <a:bodyPr/>
          <a:lstStyle/>
          <a:p>
            <a:pPr marL="292100" indent="-292100" eaLnBrk="1" hangingPunct="1">
              <a:spcBef>
                <a:spcPct val="40000"/>
              </a:spcBef>
              <a:spcAft>
                <a:spcPct val="10000"/>
              </a:spcAft>
            </a:pPr>
            <a:r>
              <a:rPr lang="en-US" altLang="en-US" dirty="0" smtClean="0"/>
              <a:t>The body plan or design of an organism</a:t>
            </a:r>
          </a:p>
          <a:p>
            <a:pPr marL="812800" lvl="1" indent="-368300" eaLnBrk="1" hangingPunct="1">
              <a:spcBef>
                <a:spcPct val="40000"/>
              </a:spcBef>
              <a:spcAft>
                <a:spcPct val="10000"/>
              </a:spcAft>
            </a:pPr>
            <a:r>
              <a:rPr lang="en-US" altLang="en-US" dirty="0" smtClean="0"/>
              <a:t>reflects the relationship between form and function,</a:t>
            </a:r>
          </a:p>
          <a:p>
            <a:pPr marL="812800" lvl="1" indent="-368300" eaLnBrk="1" hangingPunct="1">
              <a:spcBef>
                <a:spcPct val="40000"/>
              </a:spcBef>
              <a:spcAft>
                <a:spcPct val="10000"/>
              </a:spcAft>
            </a:pPr>
            <a:r>
              <a:rPr lang="en-US" altLang="en-US" dirty="0" smtClean="0"/>
              <a:t>results from natural selection</a:t>
            </a:r>
          </a:p>
          <a:p>
            <a:pPr marL="812800" lvl="1" indent="-368300" eaLnBrk="1" hangingPunct="1">
              <a:spcBef>
                <a:spcPct val="40000"/>
              </a:spcBef>
              <a:spcAft>
                <a:spcPct val="10000"/>
              </a:spcAft>
            </a:pPr>
            <a:r>
              <a:rPr lang="en-US" altLang="en-US" sz="2400" dirty="0" smtClean="0"/>
              <a:t>Streamlined and tapered bodies</a:t>
            </a:r>
          </a:p>
          <a:p>
            <a:pPr marL="812800" lvl="1" indent="-368300" eaLnBrk="1" hangingPunct="1">
              <a:spcBef>
                <a:spcPct val="40000"/>
              </a:spcBef>
              <a:spcAft>
                <a:spcPct val="10000"/>
              </a:spcAft>
            </a:pPr>
            <a:r>
              <a:rPr lang="en-US" altLang="en-US" dirty="0" smtClean="0"/>
              <a:t>increase swimming speeds and</a:t>
            </a:r>
          </a:p>
          <a:p>
            <a:pPr marL="812800" lvl="1" indent="-368300" eaLnBrk="1" hangingPunct="1">
              <a:spcBef>
                <a:spcPct val="40000"/>
              </a:spcBef>
              <a:spcAft>
                <a:spcPct val="10000"/>
              </a:spcAft>
            </a:pPr>
            <a:r>
              <a:rPr lang="en-US" altLang="en-US" dirty="0" smtClean="0"/>
              <a:t>have similarly evolved in fish, sharks, and aquatic birds and mammals, representing convergent evolution. </a:t>
            </a:r>
          </a:p>
        </p:txBody>
      </p:sp>
      <p:sp>
        <p:nvSpPr>
          <p:cNvPr id="15364"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
        <p:nvSpPr>
          <p:cNvPr id="15366" name="Line 10"/>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487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4625" y="106363"/>
            <a:ext cx="8534400" cy="914400"/>
          </a:xfrm>
        </p:spPr>
        <p:txBody>
          <a:bodyPr/>
          <a:lstStyle/>
          <a:p>
            <a:pPr marL="809625" indent="-809625" eaLnBrk="1" hangingPunct="1"/>
            <a:r>
              <a:rPr lang="en-US" altLang="en-US" sz="3200" smtClean="0"/>
              <a:t>20.2 EVOLUTION CONNECTION: An animal’s form reflects natural selection</a:t>
            </a:r>
          </a:p>
        </p:txBody>
      </p:sp>
      <p:sp>
        <p:nvSpPr>
          <p:cNvPr id="15363" name="Rectangle 3"/>
          <p:cNvSpPr>
            <a:spLocks noGrp="1" noChangeArrowheads="1"/>
          </p:cNvSpPr>
          <p:nvPr>
            <p:ph type="body" idx="4294967295"/>
          </p:nvPr>
        </p:nvSpPr>
        <p:spPr>
          <a:xfrm>
            <a:off x="166688" y="1311275"/>
            <a:ext cx="8542337" cy="5037138"/>
          </a:xfrm>
        </p:spPr>
        <p:txBody>
          <a:bodyPr/>
          <a:lstStyle/>
          <a:p>
            <a:pPr marL="292100" indent="-292100" eaLnBrk="1" hangingPunct="1">
              <a:spcBef>
                <a:spcPct val="40000"/>
              </a:spcBef>
              <a:spcAft>
                <a:spcPct val="10000"/>
              </a:spcAft>
            </a:pPr>
            <a:r>
              <a:rPr lang="en-US" altLang="en-US" smtClean="0"/>
              <a:t>The body plan or design of an organism</a:t>
            </a:r>
          </a:p>
          <a:p>
            <a:pPr marL="812800" lvl="1" indent="-368300" eaLnBrk="1" hangingPunct="1">
              <a:spcBef>
                <a:spcPct val="40000"/>
              </a:spcBef>
              <a:spcAft>
                <a:spcPct val="10000"/>
              </a:spcAft>
            </a:pPr>
            <a:r>
              <a:rPr lang="en-US" altLang="en-US" smtClean="0"/>
              <a:t>reflects the relationship between form and function,</a:t>
            </a:r>
          </a:p>
          <a:p>
            <a:pPr marL="812800" lvl="1" indent="-368300" eaLnBrk="1" hangingPunct="1">
              <a:spcBef>
                <a:spcPct val="40000"/>
              </a:spcBef>
              <a:spcAft>
                <a:spcPct val="10000"/>
              </a:spcAft>
            </a:pPr>
            <a:r>
              <a:rPr lang="en-US" altLang="en-US" smtClean="0"/>
              <a:t>results from natural selection, and</a:t>
            </a:r>
          </a:p>
          <a:p>
            <a:pPr marL="812800" lvl="1" indent="-368300" eaLnBrk="1" hangingPunct="1">
              <a:spcBef>
                <a:spcPct val="40000"/>
              </a:spcBef>
              <a:spcAft>
                <a:spcPct val="10000"/>
              </a:spcAft>
            </a:pPr>
            <a:r>
              <a:rPr lang="en-US" altLang="en-US" smtClean="0"/>
              <a:t>does not imply a process of conscious invention.</a:t>
            </a:r>
          </a:p>
          <a:p>
            <a:pPr marL="292100" indent="-292100" eaLnBrk="1" hangingPunct="1">
              <a:spcBef>
                <a:spcPct val="40000"/>
              </a:spcBef>
              <a:spcAft>
                <a:spcPct val="10000"/>
              </a:spcAft>
            </a:pPr>
            <a:r>
              <a:rPr lang="en-US" altLang="en-US" smtClean="0"/>
              <a:t>Streamlined and tapered bodies</a:t>
            </a:r>
          </a:p>
          <a:p>
            <a:pPr marL="812800" lvl="1" indent="-368300" eaLnBrk="1" hangingPunct="1">
              <a:spcBef>
                <a:spcPct val="40000"/>
              </a:spcBef>
              <a:spcAft>
                <a:spcPct val="10000"/>
              </a:spcAft>
            </a:pPr>
            <a:r>
              <a:rPr lang="en-US" altLang="en-US" smtClean="0"/>
              <a:t>increase swimming speeds and</a:t>
            </a:r>
          </a:p>
          <a:p>
            <a:pPr marL="812800" lvl="1" indent="-368300" eaLnBrk="1" hangingPunct="1">
              <a:spcBef>
                <a:spcPct val="40000"/>
              </a:spcBef>
              <a:spcAft>
                <a:spcPct val="10000"/>
              </a:spcAft>
            </a:pPr>
            <a:r>
              <a:rPr lang="en-US" altLang="en-US" smtClean="0"/>
              <a:t>have similarly evolved in fish, sharks, and aquatic birds and mammals, representing convergent evolution. </a:t>
            </a:r>
          </a:p>
        </p:txBody>
      </p:sp>
      <p:sp>
        <p:nvSpPr>
          <p:cNvPr id="15364" name="Line 4"/>
          <p:cNvSpPr>
            <a:spLocks noChangeShapeType="1"/>
          </p:cNvSpPr>
          <p:nvPr/>
        </p:nvSpPr>
        <p:spPr bwMode="auto">
          <a:xfrm>
            <a:off x="1952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900"/>
              <a:t>© 2012 Pearson Education, Inc.</a:t>
            </a:r>
            <a:endParaRPr lang="en-US" altLang="en-US"/>
          </a:p>
        </p:txBody>
      </p:sp>
      <p:sp>
        <p:nvSpPr>
          <p:cNvPr id="15366" name="Line 10"/>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2" descr="20_02BodyShapeSwimmer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739900"/>
            <a:ext cx="85486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258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123</TotalTime>
  <Words>7111</Words>
  <Application>Microsoft Office PowerPoint</Application>
  <PresentationFormat>On-screen Show (4:3)</PresentationFormat>
  <Paragraphs>502</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Thermal</vt:lpstr>
      <vt:lpstr>Animal structure &amp; function</vt:lpstr>
      <vt:lpstr>Introduction</vt:lpstr>
      <vt:lpstr>Figure 20.0_3</vt:lpstr>
      <vt:lpstr>Figure 20.0_2</vt:lpstr>
      <vt:lpstr>PowerPoint Presentation</vt:lpstr>
      <vt:lpstr>20.1 Structure fits function at all levels of organization in the animal body</vt:lpstr>
      <vt:lpstr>Figure 20.1</vt:lpstr>
      <vt:lpstr>20.2 EVOLUTION CONNECTION: An animal’s form reflects natural selection</vt:lpstr>
      <vt:lpstr>20.2 EVOLUTION CONNECTION: An animal’s form reflects natural selection</vt:lpstr>
      <vt:lpstr>20.3 Tissues are groups of cells with a common structure and function</vt:lpstr>
      <vt:lpstr>20.4 Epithelial tissue covers the body and lines its organs and cavities</vt:lpstr>
      <vt:lpstr>Figure 20.4</vt:lpstr>
      <vt:lpstr>20.5 Connective tissue binds and supports other tissues</vt:lpstr>
      <vt:lpstr>20.5 Connective tissue binds and supports other tissues</vt:lpstr>
      <vt:lpstr>Figure 20.5</vt:lpstr>
      <vt:lpstr>20.6 Muscle tissue functions in movement</vt:lpstr>
      <vt:lpstr>Figure 20.6</vt:lpstr>
      <vt:lpstr>20.7 Nervous tissue forms a communication network</vt:lpstr>
      <vt:lpstr>Figure 20.7</vt:lpstr>
      <vt:lpstr>PowerPoint Presentation</vt:lpstr>
      <vt:lpstr>20.8 Organs are made up of tissues</vt:lpstr>
      <vt:lpstr>20.8 Organs are made up of tissues</vt:lpstr>
      <vt:lpstr>Figure 20.8</vt:lpstr>
      <vt:lpstr>20.9 CONNECTION: Bioengineers are learning to produce tissues and organs for transplants</vt:lpstr>
      <vt:lpstr>Figure 20.9</vt:lpstr>
      <vt:lpstr>20.10 Organ systems work together to perform life’s functions</vt:lpstr>
      <vt:lpstr>20.10 Organ systems work together to perform life’s functions</vt:lpstr>
      <vt:lpstr>Figure 20.10_L</vt:lpstr>
      <vt:lpstr>20.10 Organ systems work together to perform life’s functions</vt:lpstr>
      <vt:lpstr>Figure 20.10_R</vt:lpstr>
      <vt:lpstr>20.11 CONNECTION: New imaging technology reveals the inner body</vt:lpstr>
      <vt:lpstr>Figure 20.11A</vt:lpstr>
      <vt:lpstr>Figure 20.11B</vt:lpstr>
      <vt:lpstr>20.12 The integumentary system protects the body</vt:lpstr>
      <vt:lpstr>Figure 20.12</vt:lpstr>
      <vt:lpstr>20.12 The integumentary system protects the body</vt:lpstr>
      <vt:lpstr>20.12 The integumentary system protects the body</vt:lpstr>
      <vt:lpstr>20.12 The integumentary system protects the body</vt:lpstr>
    </vt:vector>
  </TitlesOfParts>
  <Company>Saint Viator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structure &amp; function</dc:title>
  <dc:creator>Saint Viator</dc:creator>
  <cp:lastModifiedBy>Saint Viator</cp:lastModifiedBy>
  <cp:revision>21</cp:revision>
  <cp:lastPrinted>2014-05-05T14:50:13Z</cp:lastPrinted>
  <dcterms:created xsi:type="dcterms:W3CDTF">2014-05-05T12:03:32Z</dcterms:created>
  <dcterms:modified xsi:type="dcterms:W3CDTF">2014-05-05T14:53:37Z</dcterms:modified>
</cp:coreProperties>
</file>