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3.xml" ContentType="application/vnd.openxmlformats-officedocument.presentationml.tags+xml"/>
  <Override PartName="/ppt/notesSlides/notesSlide36.xml" ContentType="application/vnd.openxmlformats-officedocument.presentationml.notesSlide+xml"/>
  <Override PartName="/ppt/tags/tag1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5.xml" ContentType="application/vnd.openxmlformats-officedocument.presentationml.tags+xml"/>
  <Override PartName="/ppt/notesSlides/notesSlide39.xml" ContentType="application/vnd.openxmlformats-officedocument.presentationml.notesSlide+xml"/>
  <Override PartName="/ppt/tags/tag16.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8.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9.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0.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21.xml" ContentType="application/vnd.openxmlformats-officedocument.presentationml.tags+xml"/>
  <Override PartName="/ppt/notesSlides/notesSlide51.xml" ContentType="application/vnd.openxmlformats-officedocument.presentationml.notesSlide+xml"/>
  <Override PartName="/ppt/tags/tag22.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23.xml" ContentType="application/vnd.openxmlformats-officedocument.presentationml.tags+xml"/>
  <Override PartName="/ppt/notesSlides/notesSlide55.xml" ContentType="application/vnd.openxmlformats-officedocument.presentationml.notesSlide+xml"/>
  <Override PartName="/ppt/tags/tag24.xml" ContentType="application/vnd.openxmlformats-officedocument.presentationml.tags+xml"/>
  <Override PartName="/ppt/notesSlides/notesSlide56.xml" ContentType="application/vnd.openxmlformats-officedocument.presentationml.notesSlide+xml"/>
  <Override PartName="/ppt/tags/tag25.xml" ContentType="application/vnd.openxmlformats-officedocument.presentationml.tags+xml"/>
  <Override PartName="/ppt/notesSlides/notesSlide57.xml" ContentType="application/vnd.openxmlformats-officedocument.presentationml.notesSlide+xml"/>
  <Override PartName="/ppt/tags/tag26.xml" ContentType="application/vnd.openxmlformats-officedocument.presentationml.tags+xml"/>
  <Override PartName="/ppt/notesSlides/notesSlide58.xml" ContentType="application/vnd.openxmlformats-officedocument.presentationml.notesSlide+xml"/>
  <Override PartName="/ppt/tags/tag27.xml" ContentType="application/vnd.openxmlformats-officedocument.presentationml.tags+xml"/>
  <Override PartName="/ppt/notesSlides/notesSlide59.xml" ContentType="application/vnd.openxmlformats-officedocument.presentationml.notesSlide+xml"/>
  <Override PartName="/ppt/tags/tag28.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4"/>
  </p:notesMasterIdLst>
  <p:handoutMasterIdLst>
    <p:handoutMasterId r:id="rId6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3" r:id="rId34"/>
    <p:sldId id="289" r:id="rId35"/>
    <p:sldId id="290" r:id="rId36"/>
    <p:sldId id="291" r:id="rId37"/>
    <p:sldId id="292"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668"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1621658-F39E-4E60-81F0-2E3B1E981B8A}" type="datetimeFigureOut">
              <a:rPr lang="en-US" smtClean="0"/>
              <a:t>2/7/2014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FA1AA43-0463-432D-AC7F-0919ECA60235}" type="slidenum">
              <a:rPr lang="en-US" smtClean="0"/>
              <a:t>‹#›</a:t>
            </a:fld>
            <a:endParaRPr lang="en-US"/>
          </a:p>
        </p:txBody>
      </p:sp>
    </p:spTree>
    <p:extLst>
      <p:ext uri="{BB962C8B-B14F-4D97-AF65-F5344CB8AC3E}">
        <p14:creationId xmlns:p14="http://schemas.microsoft.com/office/powerpoint/2010/main" val="760475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2395619-A126-42AE-84DD-47E140551C3B}" type="datetimeFigureOut">
              <a:rPr lang="en-US" smtClean="0"/>
              <a:t>2/7/2014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1409BA8-9C2C-4EAB-A567-C69A69C83507}" type="slidenum">
              <a:rPr lang="en-US" smtClean="0"/>
              <a:t>‹#›</a:t>
            </a:fld>
            <a:endParaRPr lang="en-US"/>
          </a:p>
        </p:txBody>
      </p:sp>
    </p:spTree>
    <p:extLst>
      <p:ext uri="{BB962C8B-B14F-4D97-AF65-F5344CB8AC3E}">
        <p14:creationId xmlns:p14="http://schemas.microsoft.com/office/powerpoint/2010/main" val="3958551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0E7441AC-D8D8-4918-A57E-33027A0CBD24}" type="slidenum">
              <a:rPr lang="en-US" sz="1200">
                <a:latin typeface="Times New Roman" pitchFamily="84" charset="0"/>
              </a:rPr>
              <a:pPr algn="r" eaLnBrk="0" hangingPunct="0"/>
              <a:t>2</a:t>
            </a:fld>
            <a:endParaRPr lang="en-US" sz="1200">
              <a:latin typeface="Times New Roman" pitchFamily="84" charset="0"/>
            </a:endParaRPr>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pPr lvl="1"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5ACB3D46-21E5-4721-BC0D-AB89F80710A8}" type="slidenum">
              <a:rPr lang="en-US" sz="1200">
                <a:latin typeface="Times" pitchFamily="84" charset="0"/>
              </a:rPr>
              <a:pPr algn="r" eaLnBrk="0" hangingPunct="0"/>
              <a:t>11</a:t>
            </a:fld>
            <a:endParaRPr lang="en-US" sz="1200">
              <a:latin typeface="Times" pitchFamily="84" charset="0"/>
            </a:endParaRPr>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12.1B_s1 An overview of gene cloning (part 1, step 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A586A0BE-1B34-48E0-A143-1459EC459D76}" type="slidenum">
              <a:rPr lang="en-US" sz="1200">
                <a:latin typeface="Times" pitchFamily="84" charset="0"/>
              </a:rPr>
              <a:pPr algn="r" eaLnBrk="0" hangingPunct="0"/>
              <a:t>12</a:t>
            </a:fld>
            <a:endParaRPr lang="en-US" sz="1200">
              <a:latin typeface="Times" pitchFamily="84" charset="0"/>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12.1B_s2 An overview of gene cloning (part 1, step 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EA2F34DF-7EBF-4652-BDB2-1336AD084B6A}" type="slidenum">
              <a:rPr lang="en-US" sz="1200">
                <a:latin typeface="Times" pitchFamily="84" charset="0"/>
              </a:rPr>
              <a:pPr algn="r" eaLnBrk="0" hangingPunct="0"/>
              <a:t>13</a:t>
            </a:fld>
            <a:endParaRPr lang="en-US" sz="1200">
              <a:latin typeface="Times" pitchFamily="84" charset="0"/>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12.1B_s3 An overview of gene cloning (part 1, step 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B73900A0-E92C-4C3A-9320-197293BAB240}" type="slidenum">
              <a:rPr lang="en-US" sz="1200">
                <a:latin typeface="Times" pitchFamily="84" charset="0"/>
              </a:rPr>
              <a:pPr algn="r" eaLnBrk="0" hangingPunct="0"/>
              <a:t>14</a:t>
            </a:fld>
            <a:endParaRPr lang="en-US" sz="1200">
              <a:latin typeface="Times" pitchFamily="84" charset="0"/>
            </a:endParaRPr>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12.1B_s4 An overview of gene cloning (part 1, step 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B9F3081E-FE65-4A0C-A715-C6B802704526}" type="slidenum">
              <a:rPr lang="en-US" sz="1200">
                <a:latin typeface="Times" pitchFamily="84" charset="0"/>
              </a:rPr>
              <a:pPr algn="r" eaLnBrk="0" hangingPunct="0"/>
              <a:t>15</a:t>
            </a:fld>
            <a:endParaRPr lang="en-US" sz="1200">
              <a:latin typeface="Times" pitchFamily="84" charset="0"/>
            </a:endParaRPr>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12.1B_s5 An overview of gene cloning (part 2, step 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43D528E7-8116-40A8-A293-5DE6BEDAC918}" type="slidenum">
              <a:rPr lang="en-US" sz="1200">
                <a:latin typeface="Times" pitchFamily="84" charset="0"/>
              </a:rPr>
              <a:pPr algn="r" eaLnBrk="0" hangingPunct="0"/>
              <a:t>16</a:t>
            </a:fld>
            <a:endParaRPr lang="en-US" sz="1200">
              <a:latin typeface="Times" pitchFamily="84" charset="0"/>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12.1B_s6 An overview of gene cloning (part 2, step 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41B029AE-AD32-4A1C-BED5-529F481092F1}" type="slidenum">
              <a:rPr lang="en-US" sz="1200">
                <a:latin typeface="Times" pitchFamily="84" charset="0"/>
              </a:rPr>
              <a:pPr algn="r" eaLnBrk="0" hangingPunct="0"/>
              <a:t>17</a:t>
            </a:fld>
            <a:endParaRPr lang="en-US" sz="1200">
              <a:latin typeface="Times" pitchFamily="84" charset="0"/>
            </a:endParaRPr>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12.1B_s7 An overview of gene cloning (part 2, step 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53379A95-0B16-4BFC-A7C2-5DA1CF44D35A}" type="slidenum">
              <a:rPr lang="en-US" sz="1200">
                <a:latin typeface="Times New Roman" pitchFamily="84" charset="0"/>
              </a:rPr>
              <a:pPr algn="r" eaLnBrk="0" hangingPunct="0"/>
              <a:t>18</a:t>
            </a:fld>
            <a:endParaRPr lang="en-US" sz="1200">
              <a:latin typeface="Times New Roman" pitchFamily="84" charset="0"/>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a:tabLst>
                <a:tab pos="152400" algn="l"/>
              </a:tabLst>
            </a:pPr>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tabLst>
                <a:tab pos="152400" algn="l"/>
              </a:tabLst>
            </a:pPr>
            <a:r>
              <a:rPr lang="en-US" smtClean="0">
                <a:latin typeface="Times New Roman" pitchFamily="84" charset="0"/>
                <a:ea typeface="ＭＳ Ｐゴシック" pitchFamily="84" charset="-128"/>
              </a:rPr>
              <a:t>1. Student comprehension of restriction enzymes, nucleic acid probes, and many other aspects of recombinant DNA techniques depends upon a comfortable understanding of basic molecular genetics. Consider addressing Chapter 12 after an exam that covers the content in Chapters 10 and 11.</a:t>
            </a:r>
          </a:p>
          <a:p>
            <a:pPr eaLnBrk="1">
              <a:tabLst>
                <a:tab pos="152400" algn="l"/>
              </a:tabLst>
            </a:pPr>
            <a:r>
              <a:rPr lang="en-US" smtClean="0">
                <a:latin typeface="Times New Roman" pitchFamily="84" charset="0"/>
                <a:ea typeface="ＭＳ Ｐゴシック" pitchFamily="84" charset="-128"/>
              </a:rPr>
              <a:t>2. Students might bring some awareness and/or concerns about biotechnology to the classroom, for example, in their reactions to the controversies regarding genetically modified (GM) foods. This experience can be used to generate class interest and to highlight the importance of good information when making judgments. Consider starting class with a headline addressing one of these issues. The recent process of FDA approval for genetically engineered salmon raised for food might be particularly useful and relevant.</a:t>
            </a:r>
          </a:p>
          <a:p>
            <a:pPr eaLnBrk="1">
              <a:tabLst>
                <a:tab pos="152400" algn="l"/>
              </a:tabLst>
            </a:pPr>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tabLst>
                <a:tab pos="152400" algn="l"/>
              </a:tabLst>
            </a:pPr>
            <a:r>
              <a:rPr lang="en-US" smtClean="0">
                <a:latin typeface="Times New Roman" pitchFamily="84" charset="0"/>
                <a:ea typeface="ＭＳ Ｐゴシック" pitchFamily="84" charset="-128"/>
              </a:rPr>
              <a:t>1. The authors note the origin of the name restriction enzymes. In nature, these enzymes protect bacterial cells against foreign DNA. Thus, these enzymes “restrict” the invasion of foreign genetic material.</a:t>
            </a:r>
          </a:p>
          <a:p>
            <a:pPr eaLnBrk="1">
              <a:tabLst>
                <a:tab pos="152400" algn="l"/>
              </a:tabLst>
            </a:pPr>
            <a:r>
              <a:rPr lang="en-US" smtClean="0">
                <a:latin typeface="Times New Roman" pitchFamily="84" charset="0"/>
                <a:ea typeface="ＭＳ Ｐゴシック" pitchFamily="84" charset="-128"/>
              </a:rPr>
              <a:t>2. A genomic library of the sentence you are now reading would be all of the sentence fragments that made up the sentence. One could string together all of the words of this first sentence, without spaces between letters, and then conduct a word processing edit, placing a space between any place where the letter “e” is followed by the letter “n.” The resulting fragments of this original sentence would look like this and would be similar to a genomic library.</a:t>
            </a:r>
          </a:p>
          <a:p>
            <a:pPr eaLnBrk="1">
              <a:tabLst>
                <a:tab pos="152400" algn="l"/>
              </a:tabLst>
            </a:pPr>
            <a:r>
              <a:rPr lang="en-US" smtClean="0">
                <a:latin typeface="Times New Roman" pitchFamily="84" charset="0"/>
                <a:ea typeface="ＭＳ Ｐゴシック" pitchFamily="84" charset="-128"/>
              </a:rPr>
              <a:t>	Age nomiclibraryofthese nte nceyouare nowreadingwouldbeallofthese 	nte   	ncefragme ntsthatmadeupthese nte 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2AAE57A1-BBF5-4F76-B07A-226A1EDE274B}" type="slidenum">
              <a:rPr lang="en-US" sz="1200">
                <a:latin typeface="Times" pitchFamily="84" charset="0"/>
              </a:rPr>
              <a:pPr algn="r" eaLnBrk="0" hangingPunct="0"/>
              <a:t>19</a:t>
            </a:fld>
            <a:endParaRPr lang="en-US" sz="1200">
              <a:latin typeface="Times" pitchFamily="84" charset="0"/>
            </a:endParaRPr>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12.2_s1 Creating recombinant DNA using a restriction enzyme and DNA ligase (step 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981024D5-2DFA-4BFC-9F30-099625B86B3E}" type="slidenum">
              <a:rPr lang="en-US" sz="1200">
                <a:latin typeface="Times" pitchFamily="84" charset="0"/>
              </a:rPr>
              <a:pPr algn="r" eaLnBrk="0" hangingPunct="0"/>
              <a:t>20</a:t>
            </a:fld>
            <a:endParaRPr lang="en-US" sz="1200">
              <a:latin typeface="Times" pitchFamily="84" charset="0"/>
            </a:endParaRPr>
          </a:p>
        </p:txBody>
      </p:sp>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12.2_s2 Creating recombinant DNA using a restriction enzyme and DNA ligase (step 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184E5693-2347-4B80-8667-FDAD675F971C}" type="slidenum">
              <a:rPr lang="en-US" sz="1200">
                <a:latin typeface="Times" pitchFamily="84" charset="0"/>
              </a:rPr>
              <a:pPr algn="r" eaLnBrk="0" hangingPunct="0"/>
              <a:t>3</a:t>
            </a:fld>
            <a:endParaRPr lang="en-US" sz="1200">
              <a:latin typeface="Times" pitchFamily="84" charset="0"/>
            </a:endParaRPr>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12.0_1 Chapter 12: Big Ideas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4922015F-29AF-4616-AF36-BB3AE991D267}" type="slidenum">
              <a:rPr lang="en-US" sz="1200">
                <a:latin typeface="Times" pitchFamily="84" charset="0"/>
              </a:rPr>
              <a:pPr algn="r" eaLnBrk="0" hangingPunct="0"/>
              <a:t>21</a:t>
            </a:fld>
            <a:endParaRPr lang="en-US" sz="1200">
              <a:latin typeface="Times" pitchFamily="84" charset="0"/>
            </a:endParaRPr>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12.2_s3 Creating recombinant DNA using a restriction enzyme and DNA ligase (step 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84F1732A-25AE-4D83-9447-B6F1DAB2F731}" type="slidenum">
              <a:rPr lang="en-US" sz="1200">
                <a:latin typeface="Times" pitchFamily="84" charset="0"/>
              </a:rPr>
              <a:pPr algn="r" eaLnBrk="0" hangingPunct="0"/>
              <a:t>22</a:t>
            </a:fld>
            <a:endParaRPr lang="en-US" sz="1200">
              <a:latin typeface="Times" pitchFamily="84" charset="0"/>
            </a:endParaRPr>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12.2_s4 Creating recombinant DNA using a restriction enzyme and DNA ligase (step 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872B4E1D-99F8-4B03-AC46-3CF288D1CB0F}" type="slidenum">
              <a:rPr lang="en-US" sz="1200">
                <a:latin typeface="Times New Roman" pitchFamily="84" charset="0"/>
              </a:rPr>
              <a:pPr algn="r" eaLnBrk="0" hangingPunct="0"/>
              <a:t>23</a:t>
            </a:fld>
            <a:endParaRPr lang="en-US" sz="1200">
              <a:latin typeface="Times New Roman" pitchFamily="84" charset="0"/>
            </a:endParaRPr>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1345BCDD-B8B1-4367-A558-D0CDF19322BF}" type="slidenum">
              <a:rPr lang="en-US" sz="1200">
                <a:latin typeface="Times New Roman" pitchFamily="84" charset="0"/>
              </a:rPr>
              <a:pPr algn="r" eaLnBrk="0" hangingPunct="0"/>
              <a:t>24</a:t>
            </a:fld>
            <a:endParaRPr lang="en-US" sz="1200">
              <a:latin typeface="Times New Roman" pitchFamily="84" charset="0"/>
            </a:endParaRPr>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genetic engineering of organisms can be controversial, creating various degrees of social unease and resistance. Yet, many debates about scientific issues are confused by misinformation. This provides an opportunity for you to assign students to take a position on such issues and support their arguments with accurate research. Students might debate whether a food or drug made from GM/transgenic organisms should be labeled as such, or discuss the risks and advantages of producing GM organisms. </a:t>
            </a:r>
          </a:p>
          <a:p>
            <a:pPr eaLnBrk="1"/>
            <a:r>
              <a:rPr lang="en-US" smtClean="0">
                <a:latin typeface="Times New Roman" pitchFamily="84" charset="0"/>
                <a:ea typeface="ＭＳ Ｐゴシック" pitchFamily="84" charset="-128"/>
              </a:rPr>
              <a:t>2. The fact that the technologies described in this chapter can be used to swap genes between prokaryotes and eukaryotes reveals the fundamental similarities in genetic mechanisms shared by all forms of life. This very strong evidence of common descent is evidence of evolution that may be missed by your students.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noted in Module 12.6, DNA technology is primarily used to produce proteins. Challenge your students to explain why lipids and carbohydrates are not typically produced by these processes.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0100E149-48D0-4026-91B0-64D9EB8DC1EF}" type="slidenum">
              <a:rPr lang="en-US" sz="1200">
                <a:latin typeface="Times New Roman" pitchFamily="84" charset="0"/>
              </a:rPr>
              <a:pPr algn="r" eaLnBrk="0" hangingPunct="0"/>
              <a:t>25</a:t>
            </a:fld>
            <a:endParaRPr lang="en-US" sz="1200">
              <a:latin typeface="Times New Roman" pitchFamily="84" charset="0"/>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genetic engineering of organisms can be controversial, creating various degrees of social unease and resistance. Yet, many debates about scientific issues are confused by misinformation. This provides an opportunity for you to assign students to take a position on such issues and support their arguments with accurate research. Students might debate whether a food or drug made from GM/transgenic organisms should be labeled as such, or discuss the risks and advantages of producing GM organisms. </a:t>
            </a:r>
          </a:p>
          <a:p>
            <a:pPr eaLnBrk="1"/>
            <a:r>
              <a:rPr lang="en-US" smtClean="0">
                <a:latin typeface="Times New Roman" pitchFamily="84" charset="0"/>
                <a:ea typeface="ＭＳ Ｐゴシック" pitchFamily="84" charset="-128"/>
              </a:rPr>
              <a:t>2. The fact that the technologies described in this chapter can be used to swap genes between prokaryotes and eukaryotes reveals the fundamental similarities in genetic mechanisms shared by all forms of life. This very strong evidence of common descent is evidence of evolution that may be missed by your students.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noted in Module 12.6, DNA technology is primarily used to produce proteins. Challenge your students to explain why lipids and carbohydrates are not typically produced by these processes.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FFC51E65-AED1-4E70-8C0B-F27652681575}" type="slidenum">
              <a:rPr lang="en-US" sz="1200">
                <a:latin typeface="Times New Roman" pitchFamily="84" charset="0"/>
              </a:rPr>
              <a:pPr algn="r" eaLnBrk="0" hangingPunct="0"/>
              <a:t>26</a:t>
            </a:fld>
            <a:endParaRPr lang="en-US" sz="1200">
              <a:latin typeface="Times New Roman" pitchFamily="84" charset="0"/>
            </a:endParaRPr>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genetic engineering of organisms can be controversial, creating various degrees of social unease and resistance. Yet, many debates about scientific issues are confused by misinformation. This provides an opportunity for you to assign students to take a position on such issues and support their arguments with accurate research. Students might debate whether a food or drug made from GM/transgenic organisms should be labeled as such, or discuss the risks and advantages of producing GM organisms. </a:t>
            </a:r>
          </a:p>
          <a:p>
            <a:pPr eaLnBrk="1"/>
            <a:r>
              <a:rPr lang="en-US" smtClean="0">
                <a:latin typeface="Times New Roman" pitchFamily="84" charset="0"/>
                <a:ea typeface="ＭＳ Ｐゴシック" pitchFamily="84" charset="-128"/>
              </a:rPr>
              <a:t>2. The fact that the technologies described in this chapter can be used to swap genes between prokaryotes and eukaryotes reveals the fundamental similarities in genetic mechanisms shared by all forms of life. This very strong evidence of common descent is evidence of evolution that may be missed by your students.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noted in Module 12.6, DNA technology is primarily used to produce proteins. Challenge your students to explain why lipids and carbohydrates are not typically produced by these processes.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B4BC1901-8DFF-4E37-BC51-CA90716FC7B6}" type="slidenum">
              <a:rPr lang="en-US" sz="1200">
                <a:latin typeface="Times" pitchFamily="84" charset="0"/>
              </a:rPr>
              <a:pPr algn="r" eaLnBrk="0" hangingPunct="0"/>
              <a:t>27</a:t>
            </a:fld>
            <a:endParaRPr lang="en-US" sz="1200">
              <a:latin typeface="Times" pitchFamily="84" charset="0"/>
            </a:endParaRPr>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Table 12.6 Some Protein Products of Recombinant DNA Technology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CD3C6D05-F609-437A-8E80-ACA7502D839B}" type="slidenum">
              <a:rPr lang="en-US" sz="1200">
                <a:latin typeface="Times New Roman" pitchFamily="84" charset="0"/>
              </a:rPr>
              <a:pPr algn="r" eaLnBrk="0" hangingPunct="0"/>
              <a:t>28</a:t>
            </a:fld>
            <a:endParaRPr lang="en-US" sz="1200">
              <a:latin typeface="Times New Roman" pitchFamily="84" charset="0"/>
            </a:endParaRPr>
          </a:p>
        </p:txBody>
      </p:sp>
      <p:sp>
        <p:nvSpPr>
          <p:cNvPr id="173059" name="Rectangle 2"/>
          <p:cNvSpPr>
            <a:spLocks noGrp="1" noRot="1" noChangeAspect="1" noChangeArrowheads="1" noTextEdit="1"/>
          </p:cNvSpPr>
          <p:nvPr>
            <p:ph type="sldImg"/>
          </p:nvPr>
        </p:nvSpPr>
        <p:spPr>
          <a:solidFill>
            <a:srgbClr val="FFFFFF"/>
          </a:solidFill>
          <a:ln/>
        </p:spPr>
      </p:sp>
      <p:sp>
        <p:nvSpPr>
          <p:cNvPr id="17306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genetic engineering of organisms can be controversial, creating various degrees of social unease and resistance. Yet, many debates about scientific issues are confused by misinformation. This provides an opportunity for you to assign students to take a position on such issues and support their arguments with accurate research. Students might debate whether a food or drug made from GM/transgenic organisms should be labeled as such, or discuss the risks and advantages of producing GM organisms. </a:t>
            </a:r>
          </a:p>
          <a:p>
            <a:pPr eaLnBrk="1"/>
            <a:r>
              <a:rPr lang="en-US" smtClean="0">
                <a:latin typeface="Times New Roman" pitchFamily="84" charset="0"/>
                <a:ea typeface="ＭＳ Ｐゴシック" pitchFamily="84" charset="-128"/>
              </a:rPr>
              <a:t>2. The fact that the technologies described in this chapter can be used to swap genes between prokaryotes and eukaryotes reveals the fundamental similarities in genetic mechanisms shared by all forms of life. This very strong evidence of common descent is evidence of evolution that may be missed by your students.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As noted in Module 12.6, DNA technology is primarily used to produce proteins. Challenge your students to explain why lipids and carbohydrates are not typically produced by these processes.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B67378BB-3FDD-4FB9-934D-20ACAEAD04F6}" type="slidenum">
              <a:rPr lang="en-US" sz="1200">
                <a:latin typeface="Times" pitchFamily="84" charset="0"/>
              </a:rPr>
              <a:pPr algn="r" eaLnBrk="0" hangingPunct="0"/>
              <a:t>29</a:t>
            </a:fld>
            <a:endParaRPr lang="en-US" sz="1200">
              <a:latin typeface="Times" pitchFamily="84" charset="0"/>
            </a:endParaRPr>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12.6A A goat carrying a gene for a human blood protein that is secreted in the milk</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2E9C3873-6FC4-4B9A-9126-9708857809D2}" type="slidenum">
              <a:rPr lang="en-US" sz="1200">
                <a:latin typeface="Times New Roman" pitchFamily="84" charset="0"/>
              </a:rPr>
              <a:pPr algn="r" eaLnBrk="0" hangingPunct="0"/>
              <a:t>30</a:t>
            </a:fld>
            <a:endParaRPr lang="en-US" sz="1200">
              <a:latin typeface="Times New Roman" pitchFamily="84" charset="0"/>
            </a:endParaRPr>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genetic engineering of organisms can be controversial, creating various degrees of social unease and resistance. Yet, many debates about scientific issues are confused by misinformation. This provides an opportunity for you to assign students to take a position on such issues and support their arguments with accurate research. Students might debate whether a food or drug made from GM/transgenic organisms should be labeled as such, or discuss the risks and advantages of producing GM organisms. </a:t>
            </a:r>
          </a:p>
          <a:p>
            <a:pPr eaLnBrk="1"/>
            <a:r>
              <a:rPr lang="en-US" smtClean="0">
                <a:latin typeface="Times New Roman" pitchFamily="84" charset="0"/>
                <a:ea typeface="ＭＳ Ｐゴシック" pitchFamily="84" charset="-128"/>
              </a:rPr>
              <a:t>2. The fact that the technologies described in this chapter can be used to swap genes between prokaryotes and eukaryotes reveals the fundamental similarities in genetic mechanisms shared by all forms of life. This very strong evidence of common descent is evidence of evolution that may be missed by your students.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Annual flu vaccinations are a common way to prevent diseases that cannot be easily treated. However, students might not understand why many people receive the vaccine every year. A new annual vaccine is necessary because the flu viruses keep evolving, another lesson in evolution that may be missed by your students.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DF9084C4-2311-46FE-8AAC-E78C017D3A1E}" type="slidenum">
              <a:rPr lang="en-US" sz="1200">
                <a:latin typeface="Times New Roman" pitchFamily="84" charset="0"/>
              </a:rPr>
              <a:pPr algn="r" eaLnBrk="0" hangingPunct="0"/>
              <a:t>4</a:t>
            </a:fld>
            <a:endParaRPr lang="en-US" sz="1200">
              <a:latin typeface="Times New Roman" pitchFamily="84" charset="0"/>
            </a:endParaRPr>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9AC8FAD7-6ABE-4F9C-81B7-D35CE5DB59DF}" type="slidenum">
              <a:rPr lang="en-US" sz="1200">
                <a:latin typeface="Times" pitchFamily="84" charset="0"/>
              </a:rPr>
              <a:pPr algn="r" eaLnBrk="0" hangingPunct="0"/>
              <a:t>31</a:t>
            </a:fld>
            <a:endParaRPr lang="en-US" sz="1200">
              <a:latin typeface="Times" pitchFamily="84" charset="0"/>
            </a:endParaRPr>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12.7A Human insulin produced by bacteria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A9074EA6-081C-4528-AE56-93FA55D8DB3D}" type="slidenum">
              <a:rPr lang="en-US" sz="1200">
                <a:latin typeface="Times New Roman" pitchFamily="84" charset="0"/>
              </a:rPr>
              <a:pPr algn="r" eaLnBrk="0" hangingPunct="0"/>
              <a:t>32</a:t>
            </a:fld>
            <a:endParaRPr lang="en-US" sz="1200">
              <a:latin typeface="Times New Roman" pitchFamily="84" charset="0"/>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genetic engineering of organisms can be controversial, creating various degrees of social unease and resistance. Yet, many debates about scientific issues are confused by misinformation. This provides an opportunity for you to assign students to take a position on such issues and support their arguments with accurate research. Students might debate whether a food or drug made from GM/transgenic organisms should be labeled as such, or discuss the risks and advantages of producing GM organisms. </a:t>
            </a:r>
          </a:p>
          <a:p>
            <a:pPr eaLnBrk="1"/>
            <a:r>
              <a:rPr lang="en-US" smtClean="0">
                <a:latin typeface="Times New Roman" pitchFamily="84" charset="0"/>
                <a:ea typeface="ＭＳ Ｐゴシック" pitchFamily="84" charset="-128"/>
              </a:rPr>
              <a:t>2. The fact that the technologies described in this chapter can be used to swap genes between prokaryotes and eukaryotes reveals the fundamental similarities in genetic mechanisms shared by all forms of life. This very strong evidence of common descent is evidence of evolution that may be missed by your students.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Roundup Ready Corn, a product of the agricultural biotechnology corporation Monsanto, is resistant to the herbicide Roundup. The general strategy for farmers is to spray fields of Roundup Ready corn with the herbicide Roundup, killing weeds but not the corn. A search of the Internet will quickly reveal the controversy associated with this and other genetically modified organisms (GMO), which can encourage interesting discussions and promote critical thinking skills. Module 12.9 discusses some of the issues related to the concerns over the use of GM organisms.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D4A1B972-34EE-423C-A8F5-3826416D71BF}" type="slidenum">
              <a:rPr lang="en-US" sz="1200">
                <a:latin typeface="Times" pitchFamily="84" charset="0"/>
              </a:rPr>
              <a:pPr algn="r" eaLnBrk="0" hangingPunct="0"/>
              <a:t>33</a:t>
            </a:fld>
            <a:endParaRPr lang="en-US" sz="1200">
              <a:latin typeface="Times" pitchFamily="84" charset="0"/>
            </a:endParaRPr>
          </a:p>
        </p:txBody>
      </p:sp>
      <p:sp>
        <p:nvSpPr>
          <p:cNvPr id="187395" name="Rectangle 2"/>
          <p:cNvSpPr>
            <a:spLocks noGrp="1" noRot="1" noChangeAspect="1" noChangeArrowheads="1" noTextEdit="1"/>
          </p:cNvSpPr>
          <p:nvPr>
            <p:ph type="sldImg"/>
          </p:nvPr>
        </p:nvSpPr>
        <p:spPr>
          <a:solidFill>
            <a:srgbClr val="FFFFFF"/>
          </a:solidFill>
          <a:ln/>
        </p:spPr>
      </p:sp>
      <p:sp>
        <p:nvSpPr>
          <p:cNvPr id="187396"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12.8B A mix of conventional rice (white), the original Golden Rice (light gold), and Golden Rice 2 (dark gold)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DE8BED32-124D-4C51-92E0-420A130A1FC0}" type="slidenum">
              <a:rPr lang="en-US" sz="1200">
                <a:latin typeface="Times" pitchFamily="84" charset="0"/>
              </a:rPr>
              <a:pPr algn="r" eaLnBrk="0" hangingPunct="0"/>
              <a:t>34</a:t>
            </a:fld>
            <a:endParaRPr lang="en-US" sz="1200">
              <a:latin typeface="Times" pitchFamily="84" charset="0"/>
            </a:endParaRPr>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12.8A_s1 Using the Ti plasmid to genetically engineer plants (step 1)</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D0EC4BFE-E7BE-49F6-9AC4-36802C4A2E3F}" type="slidenum">
              <a:rPr lang="en-US" sz="1200">
                <a:latin typeface="Times" pitchFamily="84" charset="0"/>
              </a:rPr>
              <a:pPr algn="r" eaLnBrk="0" hangingPunct="0"/>
              <a:t>35</a:t>
            </a:fld>
            <a:endParaRPr lang="en-US" sz="1200">
              <a:latin typeface="Times" pitchFamily="84" charset="0"/>
            </a:endParaRPr>
          </a:p>
        </p:txBody>
      </p:sp>
      <p:sp>
        <p:nvSpPr>
          <p:cNvPr id="184323" name="Rectangle 2"/>
          <p:cNvSpPr>
            <a:spLocks noGrp="1" noRot="1" noChangeAspect="1" noChangeArrowheads="1" noTextEdit="1"/>
          </p:cNvSpPr>
          <p:nvPr>
            <p:ph type="sldImg"/>
          </p:nvPr>
        </p:nvSpPr>
        <p:spPr>
          <a:solidFill>
            <a:srgbClr val="FFFFFF"/>
          </a:solidFill>
          <a:ln/>
        </p:spPr>
      </p:sp>
      <p:sp>
        <p:nvSpPr>
          <p:cNvPr id="184324"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12.8A_s2 Using the Ti plasmid to genetically engineer plants (step 2)</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BD64A5B1-9A0F-46F9-9619-CEDF87A16649}" type="slidenum">
              <a:rPr lang="en-US" sz="1200">
                <a:latin typeface="Times" pitchFamily="84" charset="0"/>
              </a:rPr>
              <a:pPr algn="r" eaLnBrk="0" hangingPunct="0"/>
              <a:t>36</a:t>
            </a:fld>
            <a:endParaRPr lang="en-US" sz="1200">
              <a:latin typeface="Times" pitchFamily="84" charset="0"/>
            </a:endParaRPr>
          </a:p>
        </p:txBody>
      </p:sp>
      <p:sp>
        <p:nvSpPr>
          <p:cNvPr id="185347" name="Rectangle 2"/>
          <p:cNvSpPr>
            <a:spLocks noGrp="1" noRot="1" noChangeAspect="1" noChangeArrowheads="1" noTextEdit="1"/>
          </p:cNvSpPr>
          <p:nvPr>
            <p:ph type="sldImg"/>
          </p:nvPr>
        </p:nvSpPr>
        <p:spPr>
          <a:solidFill>
            <a:srgbClr val="FFFFFF"/>
          </a:solidFill>
          <a:ln/>
        </p:spPr>
      </p:sp>
      <p:sp>
        <p:nvSpPr>
          <p:cNvPr id="185348"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12.8A_s3 Using the Ti plasmid to genetically engineer plants (step 3)</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D85DAC90-1BD9-4754-8DA9-4686DE3BC2DE}" type="slidenum">
              <a:rPr lang="en-US" sz="1200">
                <a:latin typeface="Times New Roman" pitchFamily="84" charset="0"/>
              </a:rPr>
              <a:pPr algn="r" eaLnBrk="0" hangingPunct="0"/>
              <a:t>37</a:t>
            </a:fld>
            <a:endParaRPr lang="en-US" sz="1200">
              <a:latin typeface="Times New Roman" pitchFamily="84" charset="0"/>
            </a:endParaRPr>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genetic engineering of organisms can be controversial, creating various degrees of social unease and resistance. Yet, many debates about scientific issues are confused by misinformation. This provides an opportunity for you to assign students to take a position on such issues and support their arguments with accurate research. Students might debate whether a food or drug made from GM/transgenic organisms should be labeled as such, or discuss the risks and advantages of producing GM organisms. </a:t>
            </a:r>
          </a:p>
          <a:p>
            <a:pPr eaLnBrk="1"/>
            <a:r>
              <a:rPr lang="en-US" smtClean="0">
                <a:latin typeface="Times New Roman" pitchFamily="84" charset="0"/>
                <a:ea typeface="ＭＳ Ｐゴシック" pitchFamily="84" charset="-128"/>
              </a:rPr>
              <a:t>2. The fact that the technologies described in this chapter can be used to swap genes between prokaryotes and eukaryotes reveals the fundamental similarities in genetic mechanisms shared by all forms of life. This very strong evidence of common descent is evidence of evolution that may be missed by your students.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Roundup Ready Corn, a product of the agricultural biotechnology corporation Monsanto, is resistant to the herbicide Roundup. The general strategy for farmers is to spray fields of Roundup Ready corn with the herbicide Roundup, killing weeds but not the corn. A search of the Internet will quickly reveal the controversy associated with this and other genetically modified organisms (GMO), which can encourage interesting discussions and promote critical thinking skills. Module 12.9 discusses some of the issues related to the concerns over the use of GM organisms.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37E22F11-495E-4C3A-9057-04FCC6BB8F0C}" type="slidenum">
              <a:rPr lang="en-US" sz="1200">
                <a:latin typeface="Times New Roman" pitchFamily="84" charset="0"/>
              </a:rPr>
              <a:pPr algn="r" eaLnBrk="0" hangingPunct="0"/>
              <a:t>38</a:t>
            </a:fld>
            <a:endParaRPr lang="en-US" sz="1200">
              <a:latin typeface="Times New Roman" pitchFamily="84" charset="0"/>
            </a:endParaRPr>
          </a:p>
        </p:txBody>
      </p:sp>
      <p:sp>
        <p:nvSpPr>
          <p:cNvPr id="192515" name="Rectangle 2"/>
          <p:cNvSpPr>
            <a:spLocks noGrp="1" noRot="1" noChangeAspect="1" noChangeArrowheads="1" noTextEdit="1"/>
          </p:cNvSpPr>
          <p:nvPr>
            <p:ph type="sldImg"/>
          </p:nvPr>
        </p:nvSpPr>
        <p:spPr>
          <a:solidFill>
            <a:srgbClr val="FFFFFF"/>
          </a:solidFill>
          <a:ln/>
        </p:spPr>
      </p:sp>
      <p:sp>
        <p:nvSpPr>
          <p:cNvPr id="19251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genetic engineering of organisms can be controversial, creating various degrees of social unease and resistance. Yet, many debates about scientific issues are confused by misinformation. This provides an opportunity for you to assign students to take a position on such issues and support their arguments with accurate research. Students might debate whether a food or drug made from GM/transgenic organisms should be labeled as such, or discuss the risks and advantages of producing GM organisms. </a:t>
            </a:r>
          </a:p>
          <a:p>
            <a:pPr eaLnBrk="1"/>
            <a:r>
              <a:rPr lang="en-US" smtClean="0">
                <a:latin typeface="Times New Roman" pitchFamily="84" charset="0"/>
                <a:ea typeface="ＭＳ Ｐゴシック" pitchFamily="84" charset="-128"/>
              </a:rPr>
              <a:t>2. The fact that the technologies described in this chapter can be used to swap genes between prokaryotes and eukaryotes reveals the fundamental similarities in genetic mechanisms shared by all forms of life. This very strong evidence of common descent is evidence of evolution that may be missed by your students.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In 2008, the Genetic Information Nondiscrimination Act (GINA) was signed into law.</a:t>
            </a:r>
          </a:p>
          <a:p>
            <a:pPr eaLnBrk="1"/>
            <a:r>
              <a:rPr lang="en-US" smtClean="0">
                <a:latin typeface="Times New Roman" pitchFamily="84" charset="0"/>
                <a:ea typeface="ＭＳ Ｐゴシック" pitchFamily="84" charset="-128"/>
              </a:rPr>
              <a:t>The following link to a related US government web site characterizes the effect of the act as follows. GINA “… prohibits U.S. insurance companies and employers from discriminating on the basis of information derived from genetic tests.” The web site can be found at www.ornl.gov/sci/techresources/Human_Genome/elsi/legislat.shtml.</a:t>
            </a:r>
          </a:p>
          <a:p>
            <a:pPr eaLnBrk="1"/>
            <a:r>
              <a:rPr lang="en-US" smtClean="0">
                <a:latin typeface="Times New Roman" pitchFamily="84" charset="0"/>
                <a:ea typeface="ＭＳ Ｐゴシック" pitchFamily="84" charset="-128"/>
              </a:rPr>
              <a:t>2. As gene therapy technology expands, our ability to modify the genome in human embryos through </a:t>
            </a:r>
            <a:r>
              <a:rPr lang="en-US" i="1" smtClean="0">
                <a:latin typeface="Times New Roman" pitchFamily="84" charset="0"/>
                <a:ea typeface="ＭＳ Ｐゴシック" pitchFamily="84" charset="-128"/>
              </a:rPr>
              <a:t>in vitro</a:t>
            </a:r>
            <a:r>
              <a:rPr lang="en-US" smtClean="0">
                <a:latin typeface="Times New Roman" pitchFamily="84" charset="0"/>
                <a:ea typeface="ＭＳ Ｐゴシック" pitchFamily="84" charset="-128"/>
              </a:rPr>
              <a:t> fertilization permits genetic modification at the earliest stages of life. Future generations of humans, like our crops today, may include those with and without a genetically modified ancestry. The benefits and challenges of these technologies raise issues many students have never considered. Our students, and the generations soon to follow, will face the potential of directed human evolution.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B8FCC3A8-B898-4E22-BE36-A88F453043CD}" type="slidenum">
              <a:rPr lang="en-US" sz="1200">
                <a:latin typeface="Times" pitchFamily="84" charset="0"/>
              </a:rPr>
              <a:pPr algn="r" eaLnBrk="0" hangingPunct="0"/>
              <a:t>39</a:t>
            </a:fld>
            <a:endParaRPr lang="en-US" sz="1200">
              <a:latin typeface="Times" pitchFamily="84" charset="0"/>
            </a:endParaRPr>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12.10 One type of gene therapy procedure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A2B0162A-57DE-4ED2-B28E-D0CF8E6B3680}" type="slidenum">
              <a:rPr lang="en-US" sz="1200">
                <a:latin typeface="Times New Roman" pitchFamily="84" charset="0"/>
              </a:rPr>
              <a:pPr algn="r" eaLnBrk="0" hangingPunct="0"/>
              <a:t>40</a:t>
            </a:fld>
            <a:endParaRPr lang="en-US" sz="1200">
              <a:latin typeface="Times New Roman" pitchFamily="84" charset="0"/>
            </a:endParaRPr>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genetic engineering of organisms can be controversial, creating various degrees of social unease and resistance. Yet, many debates about scientific issues are confused by misinformation. This provides an opportunity for you to assign students to take a position on such issues and support their arguments with accurate research. Students might debate whether a food or drug made from GM/transgenic organisms should be labeled as such, or discuss the risks and advantages of producing GM organisms. </a:t>
            </a:r>
          </a:p>
          <a:p>
            <a:pPr eaLnBrk="1"/>
            <a:r>
              <a:rPr lang="en-US" smtClean="0">
                <a:latin typeface="Times New Roman" pitchFamily="84" charset="0"/>
                <a:ea typeface="ＭＳ Ｐゴシック" pitchFamily="84" charset="-128"/>
              </a:rPr>
              <a:t>2. The fact that the technologies described in this chapter can be used to swap genes between prokaryotes and eukaryotes reveals the fundamental similarities in genetic mechanisms shared by all forms of life. This very strong evidence of common descent is evidence of evolution that may be missed by your students.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In 2008, the Genetic Information Nondiscrimination Act (GINA) was signed into law.</a:t>
            </a:r>
          </a:p>
          <a:p>
            <a:pPr eaLnBrk="1"/>
            <a:r>
              <a:rPr lang="en-US" smtClean="0">
                <a:latin typeface="Times New Roman" pitchFamily="84" charset="0"/>
                <a:ea typeface="ＭＳ Ｐゴシック" pitchFamily="84" charset="-128"/>
              </a:rPr>
              <a:t>The following link to a related US government web site characterizes the effect of the act as follows. GINA “… prohibits U.S. insurance companies and employers from discriminating on the basis of information derived from genetic tests.” The web site can be found at www.ornl.gov/sci/techresources/Human_Genome/elsi/legislat.shtml.</a:t>
            </a:r>
          </a:p>
          <a:p>
            <a:pPr eaLnBrk="1"/>
            <a:r>
              <a:rPr lang="en-US" smtClean="0">
                <a:latin typeface="Times New Roman" pitchFamily="84" charset="0"/>
                <a:ea typeface="ＭＳ Ｐゴシック" pitchFamily="84" charset="-128"/>
              </a:rPr>
              <a:t>2. As gene therapy technology expands, our ability to modify the genome in human embryos through </a:t>
            </a:r>
            <a:r>
              <a:rPr lang="en-US" i="1" smtClean="0">
                <a:latin typeface="Times New Roman" pitchFamily="84" charset="0"/>
                <a:ea typeface="ＭＳ Ｐゴシック" pitchFamily="84" charset="-128"/>
              </a:rPr>
              <a:t>in vitro</a:t>
            </a:r>
            <a:r>
              <a:rPr lang="en-US" smtClean="0">
                <a:latin typeface="Times New Roman" pitchFamily="84" charset="0"/>
                <a:ea typeface="ＭＳ Ｐゴシック" pitchFamily="84" charset="-128"/>
              </a:rPr>
              <a:t> fertilization permits genetic modification at the earliest stages of life. Future generations of humans, like our crops today, may include those with and without a genetically modified ancestry. The benefits and challenges of these technologies raise issues many students have never considered. Our students, and the generations soon to follow, will face the potential of directed human evolution.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12EA51FA-7B52-46B8-815E-8775F726E6A7}" type="slidenum">
              <a:rPr lang="en-US" sz="1200">
                <a:latin typeface="Times New Roman" pitchFamily="84" charset="0"/>
              </a:rPr>
              <a:pPr algn="r" eaLnBrk="0" hangingPunct="0"/>
              <a:t>5</a:t>
            </a:fld>
            <a:endParaRPr lang="en-US" sz="1200">
              <a:latin typeface="Times New Roman" pitchFamily="84" charset="0"/>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 comprehension of restriction enzymes, nucleic acid probes, and many other aspects of recombinant DNA techniques depends upon a comfortable understanding of basic molecular genetics. Consider addressing Chapter 12 after an exam that covers the content in Chapters 10 and 11.</a:t>
            </a:r>
          </a:p>
          <a:p>
            <a:pPr eaLnBrk="1"/>
            <a:r>
              <a:rPr lang="en-US" smtClean="0">
                <a:latin typeface="Times New Roman" pitchFamily="84" charset="0"/>
                <a:ea typeface="ＭＳ Ｐゴシック" pitchFamily="84" charset="-128"/>
              </a:rPr>
              <a:t>2. Students might bring some awareness and/or concerns about biotechnology to the classroom, for example, in their reactions to the controversies regarding genetically modified (GM) foods. This experience can be used to generate class interest and to highlight the importance of good information when making judgments. Consider starting class with a headline addressing one of these issues. The recent process of FDA approval for genetically engineered salmon raised for food might be particularly useful and relevant.</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Figure 12.1B is a synthesis of the techniques discussed in further detail in Modules 12.2–12.5. Figure 12.1B is therefore an important integrative piece that lays the foundation of most of the biotechnology discussion. Repeatedly referring to this figure in class helps students relate the text to your lecture.</a:t>
            </a:r>
          </a:p>
          <a:p>
            <a:pPr eaLnBrk="1"/>
            <a:r>
              <a:rPr lang="en-US" smtClean="0">
                <a:latin typeface="Times New Roman" pitchFamily="84" charset="0"/>
                <a:ea typeface="ＭＳ Ｐゴシック" pitchFamily="84" charset="-128"/>
              </a:rPr>
              <a:t>2. The general genetic engineering challenge discussed in Module 12.1 begins with the need to insert a gene of choice into a plasmid. This process is very similar to film or video editing. What do we need to do to insert a minute of one film into another? We will need techniques to (a) cut and remove the minute of film to be inserted, (b) a way to cut the new film apart, and (c) a way to insert the new minute. In general, this is also like removing one boxcar from one train, and transferring the boxcar to another train. Students can become confused by the details of gene cloning through misunderstanding this basic editing relationship.</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6C76A4CD-A296-45A8-B17B-ED6F0A7A9798}" type="slidenum">
              <a:rPr lang="en-US" sz="1200">
                <a:latin typeface="Times New Roman" pitchFamily="84" charset="0"/>
              </a:rPr>
              <a:pPr algn="r" eaLnBrk="0" hangingPunct="0"/>
              <a:t>41</a:t>
            </a:fld>
            <a:endParaRPr lang="en-US" sz="1200">
              <a:latin typeface="Times New Roman" pitchFamily="84" charset="0"/>
            </a:endParaRPr>
          </a:p>
        </p:txBody>
      </p:sp>
      <p:sp>
        <p:nvSpPr>
          <p:cNvPr id="197635" name="Rectangle 2"/>
          <p:cNvSpPr>
            <a:spLocks noGrp="1" noRot="1" noChangeAspect="1" noChangeArrowheads="1" noTextEdit="1"/>
          </p:cNvSpPr>
          <p:nvPr>
            <p:ph type="sldImg"/>
          </p:nvPr>
        </p:nvSpPr>
        <p:spPr>
          <a:solidFill>
            <a:srgbClr val="FFFFFF"/>
          </a:solidFill>
          <a:ln/>
        </p:spPr>
      </p:sp>
      <p:sp>
        <p:nvSpPr>
          <p:cNvPr id="19763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genetic engineering of organisms can be controversial, creating various degrees of social unease and resistance. Yet, many debates about scientific issues are confused by misinformation. This provides an opportunity for you to assign students to take a position on such issues and support their arguments with accurate research. Students might debate whether a food or drug made from GM/transgenic organisms should be labeled as such, or discuss the risks and advantages of producing GM organisms. </a:t>
            </a:r>
          </a:p>
          <a:p>
            <a:pPr eaLnBrk="1"/>
            <a:r>
              <a:rPr lang="en-US" smtClean="0">
                <a:latin typeface="Times New Roman" pitchFamily="84" charset="0"/>
                <a:ea typeface="ＭＳ Ｐゴシック" pitchFamily="84" charset="-128"/>
              </a:rPr>
              <a:t>2. The fact that the technologies described in this chapter can be used to swap genes between prokaryotes and eukaryotes reveals the fundamental similarities in genetic mechanisms shared by all forms of life. This very strong evidence of common descent is evidence of evolution that may be missed by your students. </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In 2008, the Genetic Information Nondiscrimination Act (GINA) was signed into law.</a:t>
            </a:r>
          </a:p>
          <a:p>
            <a:pPr eaLnBrk="1"/>
            <a:r>
              <a:rPr lang="en-US" smtClean="0">
                <a:latin typeface="Times New Roman" pitchFamily="84" charset="0"/>
                <a:ea typeface="ＭＳ Ｐゴシック" pitchFamily="84" charset="-128"/>
              </a:rPr>
              <a:t>The following link to a related US government web site characterizes the effect of the act as follows. GINA “… prohibits U.S. insurance companies and employers from discriminating on the basis of information derived from genetic tests.” The web site can be found at www.ornl.gov/sci/techresources/Human_Genome/elsi/legislat.shtml.</a:t>
            </a:r>
          </a:p>
          <a:p>
            <a:pPr eaLnBrk="1"/>
            <a:r>
              <a:rPr lang="en-US" smtClean="0">
                <a:latin typeface="Times New Roman" pitchFamily="84" charset="0"/>
                <a:ea typeface="ＭＳ Ｐゴシック" pitchFamily="84" charset="-128"/>
              </a:rPr>
              <a:t>2. As gene therapy technology expands, our ability to modify the genome in human embryos through </a:t>
            </a:r>
            <a:r>
              <a:rPr lang="en-US" i="1" smtClean="0">
                <a:latin typeface="Times New Roman" pitchFamily="84" charset="0"/>
                <a:ea typeface="ＭＳ Ｐゴシック" pitchFamily="84" charset="-128"/>
              </a:rPr>
              <a:t>in vitro</a:t>
            </a:r>
            <a:r>
              <a:rPr lang="en-US" smtClean="0">
                <a:latin typeface="Times New Roman" pitchFamily="84" charset="0"/>
                <a:ea typeface="ＭＳ Ｐゴシック" pitchFamily="84" charset="-128"/>
              </a:rPr>
              <a:t> fertilization permits genetic modification at the earliest stages of life. Future generations of humans, like our crops today, may include those with and without a genetically modified ancestry. The benefits and challenges of these technologies raise issues many students have never considered. Our students, and the generations soon to follow, will face the potential of directed human evolution.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22368D37-E51B-4F24-B8E6-89D84615E6CD}" type="slidenum">
              <a:rPr lang="en-US" sz="1200">
                <a:latin typeface="Times New Roman" pitchFamily="84" charset="0"/>
              </a:rPr>
              <a:pPr algn="r" eaLnBrk="0" hangingPunct="0"/>
              <a:t>42</a:t>
            </a:fld>
            <a:endParaRPr lang="en-US" sz="1200">
              <a:latin typeface="Times New Roman" pitchFamily="84" charset="0"/>
            </a:endParaRPr>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6B3EA484-7EEF-4DC0-A004-4BCF6CC041AF}" type="slidenum">
              <a:rPr lang="en-US" sz="1200">
                <a:latin typeface="Times New Roman" pitchFamily="84" charset="0"/>
              </a:rPr>
              <a:pPr algn="r" eaLnBrk="0" hangingPunct="0"/>
              <a:t>43</a:t>
            </a:fld>
            <a:endParaRPr lang="en-US" sz="1200">
              <a:latin typeface="Times New Roman" pitchFamily="84" charset="0"/>
            </a:endParaRPr>
          </a:p>
        </p:txBody>
      </p:sp>
      <p:sp>
        <p:nvSpPr>
          <p:cNvPr id="199683" name="Rectangle 2"/>
          <p:cNvSpPr>
            <a:spLocks noGrp="1" noRot="1" noChangeAspect="1" noChangeArrowheads="1" noTextEdit="1"/>
          </p:cNvSpPr>
          <p:nvPr>
            <p:ph type="sldImg"/>
          </p:nvPr>
        </p:nvSpPr>
        <p:spPr>
          <a:solidFill>
            <a:srgbClr val="FFFFFF"/>
          </a:solidFill>
          <a:ln/>
        </p:spPr>
      </p:sp>
      <p:sp>
        <p:nvSpPr>
          <p:cNvPr id="199684" name="Rectangle 3"/>
          <p:cNvSpPr>
            <a:spLocks noGrp="1" noChangeArrowheads="1"/>
          </p:cNvSpPr>
          <p:nvPr>
            <p:ph type="body" idx="1"/>
          </p:nvPr>
        </p:nvSpPr>
        <p:spPr>
          <a:xfrm>
            <a:off x="0" y="0"/>
            <a:ext cx="0" cy="0"/>
          </a:xfrm>
          <a:no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Television programs might lead some students to expect DNA profiling to be quick and easy. Ask students to consider why DNA profiling actually takes many days or weeks to complete.</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Figure 12.11 describes the general steps of DNA profiling. This overview is a useful reference to employ while the details of each step are discussed.</a:t>
            </a:r>
          </a:p>
          <a:p>
            <a:pPr eaLnBrk="1"/>
            <a:endParaRPr lang="en-US" smtClean="0">
              <a:latin typeface="Times New Roman" pitchFamily="84" charset="0"/>
              <a:ea typeface="ＭＳ Ｐゴシック" pitchFamily="8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5905BFF9-549F-4AE1-96D8-B2AAA39CCAC5}" type="slidenum">
              <a:rPr lang="en-US" sz="1200">
                <a:latin typeface="Times" pitchFamily="84" charset="0"/>
              </a:rPr>
              <a:pPr algn="r" eaLnBrk="0" hangingPunct="0"/>
              <a:t>44</a:t>
            </a:fld>
            <a:endParaRPr lang="en-US" sz="1200">
              <a:latin typeface="Times" pitchFamily="84" charset="0"/>
            </a:endParaRPr>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12.11 An overview of DNA profiling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0EF9A877-C185-4500-B123-A1B560B95373}" type="slidenum">
              <a:rPr lang="en-US" sz="1200">
                <a:latin typeface="Times New Roman" pitchFamily="84" charset="0"/>
              </a:rPr>
              <a:pPr algn="r" eaLnBrk="0" hangingPunct="0"/>
              <a:t>45</a:t>
            </a:fld>
            <a:endParaRPr lang="en-US" sz="1200">
              <a:latin typeface="Times New Roman" pitchFamily="84" charset="0"/>
            </a:endParaRPr>
          </a:p>
        </p:txBody>
      </p:sp>
      <p:sp>
        <p:nvSpPr>
          <p:cNvPr id="201731" name="Rectangle 2"/>
          <p:cNvSpPr>
            <a:spLocks noGrp="1" noRot="1" noChangeAspect="1" noChangeArrowheads="1" noTextEdit="1"/>
          </p:cNvSpPr>
          <p:nvPr>
            <p:ph type="sldImg"/>
          </p:nvPr>
        </p:nvSpPr>
        <p:spPr>
          <a:solidFill>
            <a:srgbClr val="FFFFFF"/>
          </a:solidFill>
          <a:ln/>
        </p:spPr>
      </p:sp>
      <p:sp>
        <p:nvSpPr>
          <p:cNvPr id="20173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Television programs might lead some students to expect DNA profiling to be quick and easy. Ask students to consider why DNA profiling actually takes many days or weeks to complete.</a:t>
            </a:r>
          </a:p>
          <a:p>
            <a:pPr eaLnBrk="1"/>
            <a:r>
              <a:rPr lang="en-US" smtClean="0">
                <a:latin typeface="Times New Roman" pitchFamily="84" charset="0"/>
                <a:ea typeface="ＭＳ Ｐゴシック" pitchFamily="84" charset="-128"/>
              </a:rPr>
              <a:t>2. Students might expect DNA profiling for criminal investigations to involve an analysis of the entire human genome. Consider explaining why such an analysis is unrealistic and unnecessary. Modules 12.12–12.16 describe methods used to describe specific portions of the genome of particular interest.</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In PCR, the product becomes another master copy. Imagine that while you are photocopying, every copy is used as a master at another copy machine. This would require many copy machines. However, it would be very productive!</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E3E85F57-1D3B-49BA-92BA-C5D2482A5C53}" type="slidenum">
              <a:rPr lang="en-US" sz="1200">
                <a:latin typeface="Times" pitchFamily="84" charset="0"/>
              </a:rPr>
              <a:pPr algn="r" eaLnBrk="0" hangingPunct="0"/>
              <a:t>46</a:t>
            </a:fld>
            <a:endParaRPr lang="en-US" sz="1200">
              <a:latin typeface="Times" pitchFamily="84" charset="0"/>
            </a:endParaRPr>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12.12 DNA amplification by PCR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6478F970-E37A-4F6F-944C-7074C8C82C8E}" type="slidenum">
              <a:rPr lang="en-US" sz="1200">
                <a:latin typeface="Times New Roman" pitchFamily="84" charset="0"/>
              </a:rPr>
              <a:pPr algn="r" eaLnBrk="0" hangingPunct="0"/>
              <a:t>47</a:t>
            </a:fld>
            <a:endParaRPr lang="en-US" sz="1200">
              <a:latin typeface="Times New Roman" pitchFamily="84" charset="0"/>
            </a:endParaRPr>
          </a:p>
        </p:txBody>
      </p:sp>
      <p:sp>
        <p:nvSpPr>
          <p:cNvPr id="206851" name="Rectangle 2"/>
          <p:cNvSpPr>
            <a:spLocks noGrp="1" noRot="1" noChangeAspect="1" noChangeArrowheads="1" noTextEdit="1"/>
          </p:cNvSpPr>
          <p:nvPr>
            <p:ph type="sldImg"/>
          </p:nvPr>
        </p:nvSpPr>
        <p:spPr>
          <a:solidFill>
            <a:srgbClr val="FFFFFF"/>
          </a:solidFill>
          <a:ln/>
        </p:spPr>
      </p:sp>
      <p:sp>
        <p:nvSpPr>
          <p:cNvPr id="20685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Television programs might lead some students to expect DNA profiling to be quick and easy. Ask students to consider why DNA profiling actually takes many days or weeks to complete.</a:t>
            </a:r>
          </a:p>
          <a:p>
            <a:pPr eaLnBrk="1"/>
            <a:r>
              <a:rPr lang="en-US" smtClean="0">
                <a:latin typeface="Times New Roman" pitchFamily="84" charset="0"/>
                <a:ea typeface="ＭＳ Ｐゴシック" pitchFamily="84" charset="-128"/>
              </a:rPr>
              <a:t>2. Students might expect DNA profiling for criminal investigations to involve an analysis of the entire human genome. Consider explaining why such an analysis is unrealistic and unnecessary. Modules 12.12–12.16 describe methods used to describe specific portions of the genome of particular interest.</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Separating ink using paper chromatography is a simple experiment that approximates some of what occurs in gel electrophoresis. Consider doing this as a class demonstration while addressing electrophoresis. Cut a large piece of filter paper into a rectangle or square. Use markers to color large dots about 2 cm away from one edge of the paper. Separate the dots from each other by 3–4 cm. Place the paper on edge, dots down, into a beaker containing about 1 cm of ethanol or isopropyl alcohol (50% or higher will do). The dots should not be in contact with the pool of alcohol in the bottom of the beaker. As the alcohol is drawn up the filter paper by capillary action, the alcohol will dissolve the ink dots. As the alcohol continues up the paper, the ink follows. Not all of the ink components move at the same speed, based upon their size and chemical properties. If you begin the process at the start of class, you should have some degree of separation by the end of a 50-minute period. Experiment with the technique a day or two before class to fine-tune the demonstration. (Save and air-dry these samples for your class.) Consider using brown, green, and black markers, because these colors are often made by color combinations.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74D605A5-9B9B-4C6B-BA2F-2D97E8C92934}" type="slidenum">
              <a:rPr lang="en-US" sz="1200">
                <a:latin typeface="Times" pitchFamily="84" charset="0"/>
              </a:rPr>
              <a:pPr algn="r" eaLnBrk="0" hangingPunct="0"/>
              <a:t>48</a:t>
            </a:fld>
            <a:endParaRPr lang="en-US" sz="1200">
              <a:latin typeface="Times" pitchFamily="84" charset="0"/>
            </a:endParaRPr>
          </a:p>
        </p:txBody>
      </p:sp>
      <p:sp>
        <p:nvSpPr>
          <p:cNvPr id="208899" name="Rectangle 2"/>
          <p:cNvSpPr>
            <a:spLocks noGrp="1" noRot="1" noChangeAspect="1" noChangeArrowheads="1" noTextEdit="1"/>
          </p:cNvSpPr>
          <p:nvPr>
            <p:ph type="sldImg"/>
          </p:nvPr>
        </p:nvSpPr>
        <p:spPr>
          <a:solidFill>
            <a:srgbClr val="FFFFFF"/>
          </a:solidFill>
          <a:ln/>
        </p:spPr>
      </p:sp>
      <p:sp>
        <p:nvSpPr>
          <p:cNvPr id="208900"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12.13 Gel electrophoresis of DNA</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302D5DE5-B44D-47F1-9DD2-CDFAC510190F}" type="slidenum">
              <a:rPr lang="en-US" sz="1200">
                <a:latin typeface="Times New Roman" pitchFamily="84" charset="0"/>
              </a:rPr>
              <a:pPr algn="r" eaLnBrk="0" hangingPunct="0"/>
              <a:t>49</a:t>
            </a:fld>
            <a:endParaRPr lang="en-US" sz="1200">
              <a:latin typeface="Times New Roman" pitchFamily="84" charset="0"/>
            </a:endParaRPr>
          </a:p>
        </p:txBody>
      </p:sp>
      <p:sp>
        <p:nvSpPr>
          <p:cNvPr id="211971" name="Rectangle 2"/>
          <p:cNvSpPr>
            <a:spLocks noGrp="1" noRot="1" noChangeAspect="1" noChangeArrowheads="1" noTextEdit="1"/>
          </p:cNvSpPr>
          <p:nvPr>
            <p:ph type="sldImg"/>
          </p:nvPr>
        </p:nvSpPr>
        <p:spPr>
          <a:solidFill>
            <a:srgbClr val="FFFFFF"/>
          </a:solidFill>
          <a:ln/>
        </p:spPr>
      </p:sp>
      <p:sp>
        <p:nvSpPr>
          <p:cNvPr id="21197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Television programs might lead some students to expect DNA profiling to be quick and easy. Ask students to consider why DNA profiling actually takes many days or weeks to complete.</a:t>
            </a:r>
          </a:p>
          <a:p>
            <a:pPr eaLnBrk="1"/>
            <a:r>
              <a:rPr lang="en-US" smtClean="0">
                <a:latin typeface="Times New Roman" pitchFamily="84" charset="0"/>
                <a:ea typeface="ＭＳ Ｐゴシック" pitchFamily="84" charset="-128"/>
              </a:rPr>
              <a:t>2. Students might expect DNA profiling for criminal investigations to involve an analysis of the entire human genome. Consider explaining why such an analysis is unrealistic and unnecessary. Modules 12.12–12.16 describe methods used to describe specific portions of the genome of particular interest.</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In most legal cases, the probability of two people having identical DNA profiles can be one in 10 billion or more. However, eyewitness testimony has been a standard part of the justice system. If you want to make the point about the unreliability of eyewitnesses in a trial, compared to techniques such as genetic profiling, consider this exercise. Arrange for a person who is not well known to the class to run into your classroom, take something you have placed near you (perhaps a bag, stack of papers, or box), and leave quickly. You need to take care that no one in the class is so alarmed as to do something dangerous. Once the “thief” is gone, tell the class that this was planned and do not speak. Have them each write a description of the person, including height, hair color, clothing, facial hair, behavior, etc. Many students will be accurate, but some will likely get details wrong. This is also an effective exercise to demonstrate the need for large sample sizes and accurate recording devices for good scientific technique.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09DA5D22-1EAD-4290-B526-019F6EFC14AF}" type="slidenum">
              <a:rPr lang="en-US" sz="1200">
                <a:latin typeface="Times" pitchFamily="84" charset="0"/>
              </a:rPr>
              <a:pPr algn="r" eaLnBrk="0" hangingPunct="0"/>
              <a:t>50</a:t>
            </a:fld>
            <a:endParaRPr lang="en-US" sz="1200">
              <a:latin typeface="Times" pitchFamily="84" charset="0"/>
            </a:endParaRPr>
          </a:p>
        </p:txBody>
      </p:sp>
      <p:sp>
        <p:nvSpPr>
          <p:cNvPr id="212995" name="Rectangle 2"/>
          <p:cNvSpPr>
            <a:spLocks noGrp="1" noRot="1" noChangeAspect="1" noChangeArrowheads="1" noTextEdit="1"/>
          </p:cNvSpPr>
          <p:nvPr>
            <p:ph type="sldImg"/>
          </p:nvPr>
        </p:nvSpPr>
        <p:spPr>
          <a:solidFill>
            <a:srgbClr val="FFFFFF"/>
          </a:solidFill>
          <a:ln/>
        </p:spPr>
      </p:sp>
      <p:sp>
        <p:nvSpPr>
          <p:cNvPr id="212996"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12.14A Two representative STR sites from crime scene DNA samples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BFDA89BD-0ADA-496D-BA99-B20BBC97972F}" type="slidenum">
              <a:rPr lang="en-US" sz="1200">
                <a:latin typeface="Times" pitchFamily="84" charset="0"/>
              </a:rPr>
              <a:pPr algn="r" eaLnBrk="0" hangingPunct="0"/>
              <a:t>6</a:t>
            </a:fld>
            <a:endParaRPr lang="en-US" sz="1200">
              <a:latin typeface="Times" pitchFamily="84" charset="0"/>
            </a:endParaRPr>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12.1A Glowing fish produced by transferring a gene originally obtained from a jelly (cnidarian)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CB24B17D-A860-4F7D-A856-022A312F3D69}" type="slidenum">
              <a:rPr lang="en-US" sz="1200">
                <a:latin typeface="Times" pitchFamily="84" charset="0"/>
              </a:rPr>
              <a:pPr algn="r" eaLnBrk="0" hangingPunct="0"/>
              <a:t>51</a:t>
            </a:fld>
            <a:endParaRPr lang="en-US" sz="1200">
              <a:latin typeface="Times" pitchFamily="84" charset="0"/>
            </a:endParaRPr>
          </a:p>
        </p:txBody>
      </p:sp>
      <p:sp>
        <p:nvSpPr>
          <p:cNvPr id="214019" name="Rectangle 2"/>
          <p:cNvSpPr>
            <a:spLocks noGrp="1" noRot="1" noChangeAspect="1" noChangeArrowheads="1" noTextEdit="1"/>
          </p:cNvSpPr>
          <p:nvPr>
            <p:ph type="sldImg"/>
          </p:nvPr>
        </p:nvSpPr>
        <p:spPr>
          <a:solidFill>
            <a:srgbClr val="FFFFFF"/>
          </a:solidFill>
          <a:ln/>
        </p:spPr>
      </p:sp>
      <p:sp>
        <p:nvSpPr>
          <p:cNvPr id="214020"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12.14B DNA profiles generated from the STRs in Figure 12.14A</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E1E66BBF-2008-4EAB-9198-E58F0C08F56C}" type="slidenum">
              <a:rPr lang="en-US" sz="1200">
                <a:latin typeface="Times New Roman" pitchFamily="84" charset="0"/>
              </a:rPr>
              <a:pPr algn="r" eaLnBrk="0" hangingPunct="0"/>
              <a:t>52</a:t>
            </a:fld>
            <a:endParaRPr lang="en-US" sz="1200">
              <a:latin typeface="Times New Roman" pitchFamily="84" charset="0"/>
            </a:endParaRPr>
          </a:p>
        </p:txBody>
      </p:sp>
      <p:sp>
        <p:nvSpPr>
          <p:cNvPr id="215043" name="Rectangle 2"/>
          <p:cNvSpPr>
            <a:spLocks noGrp="1" noRot="1" noChangeAspect="1" noChangeArrowheads="1" noTextEdit="1"/>
          </p:cNvSpPr>
          <p:nvPr>
            <p:ph type="sldImg"/>
          </p:nvPr>
        </p:nvSpPr>
        <p:spPr>
          <a:solidFill>
            <a:srgbClr val="FFFFFF"/>
          </a:solidFill>
          <a:ln/>
        </p:spPr>
      </p:sp>
      <p:sp>
        <p:nvSpPr>
          <p:cNvPr id="215044" name="Rectangle 5"/>
          <p:cNvSpPr>
            <a:spLocks noGrp="1" noChangeArrowheads="1"/>
          </p:cNvSpPr>
          <p:nvPr>
            <p:ph type="body" idx="1"/>
          </p:nvPr>
        </p:nvSpPr>
        <p:spPr>
          <a:noFill/>
          <a:ln>
            <a:solidFill>
              <a:schemeClr val="tx1"/>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Television programs might lead some students to expect DNA profiling to be quick and easy. Ask students to consider why DNA profiling actually takes many days or weeks to complete.</a:t>
            </a:r>
          </a:p>
          <a:p>
            <a:pPr eaLnBrk="1"/>
            <a:r>
              <a:rPr lang="en-US" smtClean="0">
                <a:latin typeface="Times New Roman" pitchFamily="84" charset="0"/>
                <a:ea typeface="ＭＳ Ｐゴシック" pitchFamily="84" charset="-128"/>
              </a:rPr>
              <a:t>2. Students might expect DNA profiling for criminal investigations to involve an analysis of the entire human genome. Consider explaining why such an analysis is unrealistic and unnecessary. Modules 12.12–12.16 describe methods used to describe specific portions of the genome of particular interest.</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Although the statistical odds of a DNA-profiling match can exceed one in 10 billion, the odds of a mistake in the collecting and testing procedures can be much greater. This is an important distinction. An error as simple as mislabeling a sample can confuse the results. Unfortunately, the odds of human error will vary and are difficult to determine.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DBBCAC3A-1226-4C6A-AA91-A9F51EA50E1E}" type="slidenum">
              <a:rPr lang="en-US" sz="1200">
                <a:latin typeface="Times New Roman" pitchFamily="84" charset="0"/>
              </a:rPr>
              <a:pPr algn="r" eaLnBrk="0" hangingPunct="0"/>
              <a:t>53</a:t>
            </a:fld>
            <a:endParaRPr lang="en-US" sz="1200">
              <a:latin typeface="Times New Roman" pitchFamily="84" charset="0"/>
            </a:endParaRPr>
          </a:p>
        </p:txBody>
      </p:sp>
      <p:sp>
        <p:nvSpPr>
          <p:cNvPr id="218115" name="Rectangle 2"/>
          <p:cNvSpPr>
            <a:spLocks noGrp="1" noRot="1" noChangeAspect="1" noChangeArrowheads="1" noTextEdit="1"/>
          </p:cNvSpPr>
          <p:nvPr>
            <p:ph type="sldImg"/>
          </p:nvPr>
        </p:nvSpPr>
        <p:spPr>
          <a:solidFill>
            <a:srgbClr val="FFFFFF"/>
          </a:solidFill>
          <a:ln/>
        </p:spPr>
      </p:sp>
      <p:sp>
        <p:nvSpPr>
          <p:cNvPr id="218116" name="Rectangle 3"/>
          <p:cNvSpPr>
            <a:spLocks noGrp="1" noChangeArrowheads="1"/>
          </p:cNvSpPr>
          <p:nvPr>
            <p:ph type="body" idx="1"/>
          </p:nvPr>
        </p:nvSpPr>
        <p:spPr>
          <a:solidFill>
            <a:srgbClr val="FFFFFF"/>
          </a:solidFill>
          <a:ln>
            <a:solidFill>
              <a:srgbClr val="000000"/>
            </a:solidFill>
          </a:ln>
        </p:spPr>
        <p:txBody>
          <a:bodyPr/>
          <a:lstStyle/>
          <a:p>
            <a:pPr eaLnBrk="1">
              <a:tabLst>
                <a:tab pos="139700" algn="l"/>
              </a:tabLst>
            </a:pPr>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tabLst>
                <a:tab pos="139700" algn="l"/>
              </a:tabLst>
            </a:pPr>
            <a:r>
              <a:rPr lang="en-US" smtClean="0">
                <a:latin typeface="Times New Roman" pitchFamily="84" charset="0"/>
                <a:ea typeface="ＭＳ Ｐゴシック" pitchFamily="84" charset="-128"/>
              </a:rPr>
              <a:t>1. Television programs might lead some students to expect DNA profiling to be quick and easy. Ask students to consider why DNA profiling actually takes many days or weeks to complete.</a:t>
            </a:r>
          </a:p>
          <a:p>
            <a:pPr eaLnBrk="1">
              <a:tabLst>
                <a:tab pos="139700" algn="l"/>
              </a:tabLst>
            </a:pPr>
            <a:r>
              <a:rPr lang="en-US" smtClean="0">
                <a:latin typeface="Times New Roman" pitchFamily="84" charset="0"/>
                <a:ea typeface="ＭＳ Ｐゴシック" pitchFamily="84" charset="-128"/>
              </a:rPr>
              <a:t>2. Students might expect DNA profiling for criminal investigations to involve an analysis of the entire human genome. Consider explaining why such an analysis is unrealistic and unnecessary. Modules 12.12–12.16 describe methods used to describe specific portions of the genome of particular interest.</a:t>
            </a:r>
          </a:p>
          <a:p>
            <a:pPr eaLnBrk="1">
              <a:tabLst>
                <a:tab pos="139700" algn="l"/>
              </a:tabLst>
            </a:pPr>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tabLst>
                <a:tab pos="139700" algn="l"/>
              </a:tabLst>
            </a:pPr>
            <a:r>
              <a:rPr lang="en-US" smtClean="0">
                <a:latin typeface="Times New Roman" pitchFamily="84" charset="0"/>
                <a:ea typeface="ＭＳ Ｐゴシック" pitchFamily="84" charset="-128"/>
              </a:rPr>
              <a:t>Here is another way to explain restriction fragment analysis. Consider these two words, equilibrium and equalibrium. Imagine that a mutation produced the spelling error of the second word. If we used a “restriction enzyme” that splits these words between u and i, how will the fragments compare in size and number?</a:t>
            </a:r>
          </a:p>
          <a:p>
            <a:pPr eaLnBrk="1">
              <a:tabLst>
                <a:tab pos="139700" algn="l"/>
              </a:tabLst>
            </a:pPr>
            <a:r>
              <a:rPr lang="en-US" smtClean="0">
                <a:latin typeface="Times New Roman" pitchFamily="84" charset="0"/>
                <a:ea typeface="ＭＳ Ｐゴシック" pitchFamily="84" charset="-128"/>
              </a:rPr>
              <a:t>	equilibrium = equ ilibri um (three fragments of three, six, and two letters)</a:t>
            </a:r>
          </a:p>
          <a:p>
            <a:pPr eaLnBrk="1">
              <a:tabLst>
                <a:tab pos="139700" algn="l"/>
              </a:tabLst>
            </a:pPr>
            <a:r>
              <a:rPr lang="en-US" smtClean="0">
                <a:latin typeface="Times New Roman" pitchFamily="84" charset="0"/>
                <a:ea typeface="ＭＳ Ｐゴシック" pitchFamily="84" charset="-128"/>
              </a:rPr>
              <a:t>	equalibrium = equalibri um (two fragments of nine and two letters)</a:t>
            </a:r>
          </a:p>
          <a:p>
            <a:pPr eaLnBrk="1" hangingPunct="1">
              <a:tabLst>
                <a:tab pos="139700" algn="l"/>
              </a:tabLst>
            </a:pPr>
            <a:endParaRPr lang="en-US" smtClean="0">
              <a:latin typeface="Times New Roman" pitchFamily="84" charset="0"/>
              <a:ea typeface="ＭＳ Ｐゴシック" pitchFamily="8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6A7ED413-EF73-4969-B014-47DF40D61BCD}" type="slidenum">
              <a:rPr lang="en-US" sz="1200">
                <a:latin typeface="Times" pitchFamily="84" charset="0"/>
              </a:rPr>
              <a:pPr algn="r" eaLnBrk="0" hangingPunct="0"/>
              <a:t>54</a:t>
            </a:fld>
            <a:endParaRPr lang="en-US" sz="1200">
              <a:latin typeface="Times" pitchFamily="84" charset="0"/>
            </a:endParaRPr>
          </a:p>
        </p:txBody>
      </p:sp>
      <p:sp>
        <p:nvSpPr>
          <p:cNvPr id="219139" name="Rectangle 2"/>
          <p:cNvSpPr>
            <a:spLocks noGrp="1" noRot="1" noChangeAspect="1" noChangeArrowheads="1" noTextEdit="1"/>
          </p:cNvSpPr>
          <p:nvPr>
            <p:ph type="sldImg"/>
          </p:nvPr>
        </p:nvSpPr>
        <p:spPr>
          <a:solidFill>
            <a:srgbClr val="FFFFFF"/>
          </a:solidFill>
          <a:ln/>
        </p:spPr>
      </p:sp>
      <p:sp>
        <p:nvSpPr>
          <p:cNvPr id="219140"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12.16 RFLP analysis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11790AE8-579C-49BA-9A63-CDE208E327B9}" type="slidenum">
              <a:rPr lang="en-US" sz="1200">
                <a:latin typeface="Times New Roman" pitchFamily="84" charset="0"/>
              </a:rPr>
              <a:pPr algn="r" eaLnBrk="0" hangingPunct="0"/>
              <a:t>55</a:t>
            </a:fld>
            <a:endParaRPr lang="en-US" sz="1200">
              <a:latin typeface="Times New Roman" pitchFamily="84" charset="0"/>
            </a:endParaRPr>
          </a:p>
        </p:txBody>
      </p:sp>
      <p:sp>
        <p:nvSpPr>
          <p:cNvPr id="222211" name="Rectangle 2"/>
          <p:cNvSpPr>
            <a:spLocks noGrp="1" noRot="1" noChangeAspect="1" noChangeArrowheads="1" noTextEdit="1"/>
          </p:cNvSpPr>
          <p:nvPr>
            <p:ph type="sldImg"/>
          </p:nvPr>
        </p:nvSpPr>
        <p:spPr>
          <a:solidFill>
            <a:srgbClr val="FFFFFF"/>
          </a:solidFill>
          <a:ln/>
        </p:spPr>
      </p:sp>
      <p:sp>
        <p:nvSpPr>
          <p:cNvPr id="222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3CCABAB5-C754-4C39-BC8B-86FF93181F10}" type="slidenum">
              <a:rPr lang="en-US" sz="1200">
                <a:latin typeface="Times New Roman" pitchFamily="84" charset="0"/>
              </a:rPr>
              <a:pPr algn="r" eaLnBrk="0" hangingPunct="0"/>
              <a:t>56</a:t>
            </a:fld>
            <a:endParaRPr lang="en-US" sz="1200">
              <a:latin typeface="Times New Roman" pitchFamily="84" charset="0"/>
            </a:endParaRPr>
          </a:p>
        </p:txBody>
      </p:sp>
      <p:sp>
        <p:nvSpPr>
          <p:cNvPr id="223235" name="Rectangle 2"/>
          <p:cNvSpPr>
            <a:spLocks noGrp="1" noRot="1" noChangeAspect="1" noChangeArrowheads="1" noTextEdit="1"/>
          </p:cNvSpPr>
          <p:nvPr>
            <p:ph type="sldImg"/>
          </p:nvPr>
        </p:nvSpPr>
        <p:spPr>
          <a:solidFill>
            <a:srgbClr val="FFFFFF"/>
          </a:solidFill>
          <a:ln/>
        </p:spPr>
      </p:sp>
      <p:sp>
        <p:nvSpPr>
          <p:cNvPr id="223236"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The similarities in genotypes and phenotypes among members of a human family are expected and understood by most students. Yet many students have a difficult time extrapolating this knowledge and applying it to the phylogenetic relationships of other groups. The use of genomics to test phylogenetic relationships is an enormously powerful tool for modern systematics and genomics provides significant support for the other types of evidence for evolution.</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The first targets of genomics were prokaryotic pathogenic organisms. Consider asking your students in class to suggest why this was a good choice. Students may note that the genomes of these organisms are smaller than eukaryotes and that many of these organisms are of great medical significance.</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B9C4920E-357A-468C-AD37-4A7376C48BBD}" type="slidenum">
              <a:rPr lang="en-US" sz="1200">
                <a:latin typeface="Times New Roman" pitchFamily="84" charset="0"/>
              </a:rPr>
              <a:pPr algn="r" eaLnBrk="0" hangingPunct="0"/>
              <a:t>57</a:t>
            </a:fld>
            <a:endParaRPr lang="en-US" sz="1200">
              <a:latin typeface="Times New Roman" pitchFamily="84" charset="0"/>
            </a:endParaRPr>
          </a:p>
        </p:txBody>
      </p:sp>
      <p:sp>
        <p:nvSpPr>
          <p:cNvPr id="225283" name="Rectangle 2"/>
          <p:cNvSpPr>
            <a:spLocks noGrp="1" noRot="1" noChangeAspect="1" noChangeArrowheads="1" noTextEdit="1"/>
          </p:cNvSpPr>
          <p:nvPr>
            <p:ph type="sldImg"/>
          </p:nvPr>
        </p:nvSpPr>
        <p:spPr>
          <a:solidFill>
            <a:srgbClr val="FFFFFF"/>
          </a:solidFill>
          <a:ln/>
        </p:spPr>
      </p:sp>
      <p:sp>
        <p:nvSpPr>
          <p:cNvPr id="22528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The similarities in genotypes and phenotypes among members of a human family are expected and understood by most students. Yet many students have a difficult time extrapolating this knowledge and applying it to the phylogenetic relationships of other groups. The use of genomics to test phylogenetic relationships is an enormously powerful tool for modern systematics and genomics provides significant support for the other types of evidence for evolution.</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The first targets of genomics were prokaryotic pathogenic organisms. Consider asking your students in class to suggest why this was a good choice. Students may note that the genomes of these organisms are smaller than eukaryotes and that many of these organisms are of great medical significance.</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732B5F3C-3B3D-48C7-AF41-BED7A19E5ED9}" type="slidenum">
              <a:rPr lang="en-US" sz="1200">
                <a:latin typeface="Times New Roman" pitchFamily="84" charset="0"/>
              </a:rPr>
              <a:pPr algn="r" eaLnBrk="0" hangingPunct="0"/>
              <a:t>58</a:t>
            </a:fld>
            <a:endParaRPr lang="en-US" sz="1200">
              <a:latin typeface="Times New Roman" pitchFamily="84" charset="0"/>
            </a:endParaRPr>
          </a:p>
        </p:txBody>
      </p:sp>
      <p:sp>
        <p:nvSpPr>
          <p:cNvPr id="226307" name="Rectangle 2"/>
          <p:cNvSpPr>
            <a:spLocks noGrp="1" noRot="1" noChangeAspect="1" noChangeArrowheads="1" noTextEdit="1"/>
          </p:cNvSpPr>
          <p:nvPr>
            <p:ph type="sldImg"/>
          </p:nvPr>
        </p:nvSpPr>
        <p:spPr>
          <a:solidFill>
            <a:srgbClr val="FFFFFF"/>
          </a:solidFill>
          <a:ln/>
        </p:spPr>
      </p:sp>
      <p:sp>
        <p:nvSpPr>
          <p:cNvPr id="22630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similarities in genotypes and phenotypes among members of a human family are expected and understood by most students. Yet many students have a difficult time extrapolating this knowledge and applying it to the phylogenetic relationships of other groups. The use of genomics to test phylogenetic relationships is an enormously powerful tool for modern systematics and genomics provides significant support for the other types of evidence for evolution.</a:t>
            </a:r>
          </a:p>
          <a:p>
            <a:pPr eaLnBrk="1"/>
            <a:r>
              <a:rPr lang="en-US" smtClean="0">
                <a:latin typeface="Times New Roman" pitchFamily="84" charset="0"/>
                <a:ea typeface="ＭＳ Ｐゴシック" pitchFamily="84" charset="-128"/>
              </a:rPr>
              <a:t>2. Students might assume that the term </a:t>
            </a:r>
            <a:r>
              <a:rPr lang="en-US" i="1" smtClean="0">
                <a:latin typeface="Times New Roman" pitchFamily="84" charset="0"/>
                <a:ea typeface="ＭＳ Ｐゴシック" pitchFamily="84" charset="-128"/>
              </a:rPr>
              <a:t>junk DNA</a:t>
            </a:r>
            <a:r>
              <a:rPr lang="en-US" smtClean="0">
                <a:latin typeface="Times New Roman" pitchFamily="84" charset="0"/>
                <a:ea typeface="ＭＳ Ｐゴシック" pitchFamily="84" charset="-128"/>
              </a:rPr>
              <a:t> implies that these noncoding regions of DNA are useless. This might be a good time to note the old saying, absence of evidence is not evidence of absence. Our current inability to understand the role(s) of noncoding DNA does not mean that these regions have no significance.</a:t>
            </a:r>
          </a:p>
          <a:p>
            <a:pPr eaLnBrk="1"/>
            <a:r>
              <a:rPr lang="en-US" smtClean="0">
                <a:latin typeface="Times New Roman" pitchFamily="84" charset="0"/>
                <a:ea typeface="ＭＳ Ｐゴシック" pitchFamily="84" charset="-128"/>
              </a:rPr>
              <a:t>3. Students might know that humans have 23 pairs of chromosomes. Consider asking them how many different types of chromosomes are found in humans. Some will not have realized that there are 24 types, 22 autosomes plus X and Y sex chromosomes.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main U.S. Department of Energy Office website in support of the human genome project is found at www.ornl.gov/sci/techresources/Human_Genome/home.shtml.</a:t>
            </a:r>
          </a:p>
          <a:p>
            <a:pPr eaLnBrk="1"/>
            <a:r>
              <a:rPr lang="en-US" smtClean="0">
                <a:latin typeface="Times New Roman" pitchFamily="84" charset="0"/>
                <a:ea typeface="ＭＳ Ｐゴシック" pitchFamily="84" charset="-128"/>
              </a:rPr>
              <a:t>2. The website for the National Center for Biotechnology Information is www.ncbi.nlm.nih.gov. The center, established in 1988, serves as a national resource for biomedical information related to genomic data.</a:t>
            </a:r>
          </a:p>
          <a:p>
            <a:pPr eaLnBrk="1"/>
            <a:r>
              <a:rPr lang="en-US" smtClean="0">
                <a:latin typeface="Times New Roman" pitchFamily="84" charset="0"/>
                <a:ea typeface="ＭＳ Ｐゴシック" pitchFamily="84" charset="-128"/>
              </a:rPr>
              <a:t>3. The authors note that there are 3.2 billion nucleotide pairs in the human genome. There are about 3.2 billion seconds in 101.4 years. This simple reference can add meaning to the significance of these large numbers.</a:t>
            </a:r>
          </a:p>
          <a:p>
            <a:pPr eaLnBrk="1"/>
            <a:r>
              <a:rPr lang="en-US" smtClean="0">
                <a:latin typeface="Times New Roman" pitchFamily="84" charset="0"/>
                <a:ea typeface="ＭＳ Ｐゴシック" pitchFamily="84" charset="-128"/>
              </a:rPr>
              <a:t>4. Challenge students to explain why a complete understanding of an organism’s genome and proteomes is still not enough to understand the full biology of an organism. Ask them to consider the role of the environment in development and physiology. (One striking example of the influence of the environment is that the sex of some reptiles is determined not by the inheritance of certain chromosomes, but by incubation temperature.)</a:t>
            </a:r>
          </a:p>
          <a:p>
            <a:pPr eaLnBrk="1"/>
            <a:r>
              <a:rPr lang="en-US" smtClean="0">
                <a:latin typeface="Times New Roman" pitchFamily="84" charset="0"/>
                <a:ea typeface="ＭＳ Ｐゴシック" pitchFamily="84" charset="-128"/>
              </a:rPr>
              <a:t>5. Students may enter your course with little appreciation of the scientific questions that remain unanswered. Struggling with the details of what we now know can overwhelm our students, leaving little room to wonder about what is not yet understood. The surprises and questions noted in Modules 12.18–12.21 reveal broad challenges that await the work of our next generation of scientists. Emphasize the many opportunities that exist to resolve unanswered questions, here and throughout your course, as an invitation to future adventures for students.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5055DDE3-E22E-4740-BFB3-49F5ECD9349F}" type="slidenum">
              <a:rPr lang="en-US" sz="1200">
                <a:latin typeface="Times New Roman" pitchFamily="84" charset="0"/>
              </a:rPr>
              <a:pPr algn="r" eaLnBrk="0" hangingPunct="0"/>
              <a:t>59</a:t>
            </a:fld>
            <a:endParaRPr lang="en-US" sz="1200">
              <a:latin typeface="Times New Roman" pitchFamily="84" charset="0"/>
            </a:endParaRPr>
          </a:p>
        </p:txBody>
      </p:sp>
      <p:sp>
        <p:nvSpPr>
          <p:cNvPr id="227331" name="Rectangle 2"/>
          <p:cNvSpPr>
            <a:spLocks noGrp="1" noRot="1" noChangeAspect="1" noChangeArrowheads="1" noTextEdit="1"/>
          </p:cNvSpPr>
          <p:nvPr>
            <p:ph type="sldImg"/>
          </p:nvPr>
        </p:nvSpPr>
        <p:spPr>
          <a:solidFill>
            <a:srgbClr val="FFFFFF"/>
          </a:solidFill>
          <a:ln/>
        </p:spPr>
      </p:sp>
      <p:sp>
        <p:nvSpPr>
          <p:cNvPr id="22733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similarities in genotypes and phenotypes among members of a human family are expected and understood by most students. Yet many students have a difficult time extrapolating this knowledge and applying it to the phylogenetic relationships of other groups. The use of genomics to test phylogenetic relationships is an enormously powerful tool for modern systematics and genomics provides significant support for the other types of evidence for evolution.</a:t>
            </a:r>
          </a:p>
          <a:p>
            <a:pPr eaLnBrk="1"/>
            <a:r>
              <a:rPr lang="en-US" smtClean="0">
                <a:latin typeface="Times New Roman" pitchFamily="84" charset="0"/>
                <a:ea typeface="ＭＳ Ｐゴシック" pitchFamily="84" charset="-128"/>
              </a:rPr>
              <a:t>2. Students might assume that the term </a:t>
            </a:r>
            <a:r>
              <a:rPr lang="en-US" i="1" smtClean="0">
                <a:latin typeface="Times New Roman" pitchFamily="84" charset="0"/>
                <a:ea typeface="ＭＳ Ｐゴシック" pitchFamily="84" charset="-128"/>
              </a:rPr>
              <a:t>junk DNA</a:t>
            </a:r>
            <a:r>
              <a:rPr lang="en-US" smtClean="0">
                <a:latin typeface="Times New Roman" pitchFamily="84" charset="0"/>
                <a:ea typeface="ＭＳ Ｐゴシック" pitchFamily="84" charset="-128"/>
              </a:rPr>
              <a:t> implies that these noncoding regions of DNA are useless. This might be a good time to note the old saying, absence of evidence is not evidence of absence. Our current inability to understand the role(s) of noncoding DNA does not mean that these regions have no significance.</a:t>
            </a:r>
          </a:p>
          <a:p>
            <a:pPr eaLnBrk="1"/>
            <a:r>
              <a:rPr lang="en-US" smtClean="0">
                <a:latin typeface="Times New Roman" pitchFamily="84" charset="0"/>
                <a:ea typeface="ＭＳ Ｐゴシック" pitchFamily="84" charset="-128"/>
              </a:rPr>
              <a:t>3. Students might know that humans have 23 pairs of chromosomes. Consider asking them how many different types of chromosomes are found in humans. Some will not have realized that there are 24 types, 22 autosomes plus X and Y sex chromosomes.</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The main U.S. Department of Energy Office website in support of the human genome project is found at www.ornl.gov/sci/techresources/Human_Genome/home.shtml.</a:t>
            </a:r>
          </a:p>
          <a:p>
            <a:pPr eaLnBrk="1"/>
            <a:r>
              <a:rPr lang="en-US" smtClean="0">
                <a:latin typeface="Times New Roman" pitchFamily="84" charset="0"/>
                <a:ea typeface="ＭＳ Ｐゴシック" pitchFamily="84" charset="-128"/>
              </a:rPr>
              <a:t>2. The website for the National Center for Biotechnology Information is www.ncbi.nlm.nih.gov. The center, established in 1988, serves as a national resource for biomedical information related to genomic data.</a:t>
            </a:r>
          </a:p>
          <a:p>
            <a:pPr eaLnBrk="1"/>
            <a:r>
              <a:rPr lang="en-US" smtClean="0">
                <a:latin typeface="Times New Roman" pitchFamily="84" charset="0"/>
                <a:ea typeface="ＭＳ Ｐゴシック" pitchFamily="84" charset="-128"/>
              </a:rPr>
              <a:t>3. The authors note that there are 3.2 billion nucleotide pairs in the human genome. There are about 3.2 billion seconds in 101.4 years. This simple reference can add meaning to the significance of these large numbers.</a:t>
            </a:r>
          </a:p>
          <a:p>
            <a:pPr eaLnBrk="1"/>
            <a:r>
              <a:rPr lang="en-US" smtClean="0">
                <a:latin typeface="Times New Roman" pitchFamily="84" charset="0"/>
                <a:ea typeface="ＭＳ Ｐゴシック" pitchFamily="84" charset="-128"/>
              </a:rPr>
              <a:t>4. Challenge students to explain why a complete understanding of an organism’s genome and proteomes is still not enough to understand the full biology of an organism. Ask them to consider the role of the environment in development and physiology. (One striking example of the influence of the environment is that the sex of some reptiles is determined not by the inheritance of certain chromosomes, but by incubation temperature.)</a:t>
            </a:r>
          </a:p>
          <a:p>
            <a:pPr eaLnBrk="1"/>
            <a:r>
              <a:rPr lang="en-US" smtClean="0">
                <a:latin typeface="Times New Roman" pitchFamily="84" charset="0"/>
                <a:ea typeface="ＭＳ Ｐゴシック" pitchFamily="84" charset="-128"/>
              </a:rPr>
              <a:t>5. Students may enter your course with little appreciation of the scientific questions that remain unanswered. Struggling with the details of what we now know can overwhelm our students, leaving little room to wonder about what is not yet understood. The surprises and questions noted in Modules 12.18–12.21 reveal broad challenges that await the work of our next generation of scientists. Emphasize the many opportunities that exist to resolve unanswered questions, here and throughout your course, as an invitation to future adventures for students.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B944ED97-8DC6-4F97-B2DF-8391B343E8CF}" type="slidenum">
              <a:rPr lang="en-US" sz="1200">
                <a:latin typeface="Times New Roman" pitchFamily="84" charset="0"/>
              </a:rPr>
              <a:pPr algn="r" eaLnBrk="0" hangingPunct="0"/>
              <a:t>60</a:t>
            </a:fld>
            <a:endParaRPr lang="en-US" sz="1200">
              <a:latin typeface="Times New Roman" pitchFamily="84" charset="0"/>
            </a:endParaRPr>
          </a:p>
        </p:txBody>
      </p:sp>
      <p:sp>
        <p:nvSpPr>
          <p:cNvPr id="234499" name="Rectangle 2"/>
          <p:cNvSpPr>
            <a:spLocks noGrp="1" noRot="1" noChangeAspect="1" noChangeArrowheads="1" noTextEdit="1"/>
          </p:cNvSpPr>
          <p:nvPr>
            <p:ph type="sldImg"/>
          </p:nvPr>
        </p:nvSpPr>
        <p:spPr>
          <a:solidFill>
            <a:srgbClr val="FFFFFF"/>
          </a:solidFill>
          <a:ln/>
        </p:spPr>
      </p:sp>
      <p:sp>
        <p:nvSpPr>
          <p:cNvPr id="234500"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The similarities in genotypes and phenotypes among members of a human family are expected and understood by most students. Yet many students have a difficult time extrapolating this knowledge and applying it to the phylogenetic relationships of other groups. The use of genomics to test phylogenetic relationships is an enormously powerful tool for modern systematics and genomics provides significant support of the other types of evidence for evolution.</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Students may enter your course with little appreciation of the scientific questions that remain unanswered. Struggling with the details of what we now know can overwhelm our students, leaving little room to wonder about what is not yet understood. The surprises and questions noted in Modules 12.18–12.21 reveal broad challenges that await the work of our next generation of scientists. Emphasize the many opportunities that exist to resolve unanswered questions, here and throughout your course, as an invitation to future adventures for students.</a:t>
            </a:r>
          </a:p>
          <a:p>
            <a:pPr eaLnBrk="1" hangingPunct="1"/>
            <a:endParaRPr lang="en-US" b="1" smtClean="0">
              <a:latin typeface="Times New Roman" pitchFamily="84" charset="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DE146329-B458-4826-91F2-8B2C36BBDAA0}" type="slidenum">
              <a:rPr lang="en-US" sz="1200">
                <a:latin typeface="Times New Roman" pitchFamily="84" charset="0"/>
              </a:rPr>
              <a:pPr algn="r" eaLnBrk="0" hangingPunct="0"/>
              <a:t>7</a:t>
            </a:fld>
            <a:endParaRPr lang="en-US" sz="1200">
              <a:latin typeface="Times New Roman" pitchFamily="84" charset="0"/>
            </a:endParaRPr>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 comprehension of restriction enzymes, nucleic acid probes, and many other aspects of recombinant DNA techniques depends upon a comfortable understanding of basic molecular genetics. Consider addressing Chapter 12 after an exam that covers the content in Chapters 10 and 11.</a:t>
            </a:r>
          </a:p>
          <a:p>
            <a:pPr eaLnBrk="1"/>
            <a:r>
              <a:rPr lang="en-US" smtClean="0">
                <a:latin typeface="Times New Roman" pitchFamily="84" charset="0"/>
                <a:ea typeface="ＭＳ Ｐゴシック" pitchFamily="84" charset="-128"/>
              </a:rPr>
              <a:t>2. Students might bring some awareness and/or concerns about biotechnology to the classroom, for example, in their reactions to the controversies regarding genetically modified (GM) foods. This experience can be used to generate class interest and to highlight the importance of good information when making judgments. Consider starting class with a headline addressing one of these issues. The recent process of FDA approval for genetically engineered salmon raised for food might be particularly useful and relevant.</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Figure 12.1B is a synthesis of the techniques discussed in further detail in Modules 12.2–12.5. Figure 12.1B is therefore an important integrative piece that lays the foundation of most of the biotechnology discussion. Repeatedly referring to this figure in class helps students relate the text to your lecture.</a:t>
            </a:r>
          </a:p>
          <a:p>
            <a:pPr eaLnBrk="1"/>
            <a:r>
              <a:rPr lang="en-US" smtClean="0">
                <a:latin typeface="Times New Roman" pitchFamily="84" charset="0"/>
                <a:ea typeface="ＭＳ Ｐゴシック" pitchFamily="84" charset="-128"/>
              </a:rPr>
              <a:t>2. The general genetic engineering challenge discussed in Module 12.1 begins with the need to insert a gene of choice into a plasmid. This process is very similar to film or video editing. What do we need to do to insert a minute of one film into another? We will need techniques to (a) cut and remove the minute of film to be inserted, (b) a way to cut the new film apart, and (c) a way to insert the new minute. In general, this is also like removing one boxcar from one train, and transferring the boxcar to another train. Students can become confused by the details of gene cloning through misunderstanding this basic editing relationship.</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911DA93E-51C4-4441-AE4C-250E8CE819D1}" type="slidenum">
              <a:rPr lang="en-US" sz="1200">
                <a:latin typeface="Times New Roman" pitchFamily="84" charset="0"/>
              </a:rPr>
              <a:pPr algn="r" eaLnBrk="0" hangingPunct="0"/>
              <a:t>61</a:t>
            </a:fld>
            <a:endParaRPr lang="en-US" sz="1200">
              <a:latin typeface="Times New Roman" pitchFamily="84" charset="0"/>
            </a:endParaRPr>
          </a:p>
        </p:txBody>
      </p:sp>
      <p:sp>
        <p:nvSpPr>
          <p:cNvPr id="235523" name="Rectangle 2"/>
          <p:cNvSpPr>
            <a:spLocks noGrp="1" noRot="1" noChangeAspect="1" noChangeArrowheads="1" noTextEdit="1"/>
          </p:cNvSpPr>
          <p:nvPr>
            <p:ph type="sldImg"/>
          </p:nvPr>
        </p:nvSpPr>
        <p:spPr>
          <a:solidFill>
            <a:srgbClr val="FFFFFF"/>
          </a:solidFill>
          <a:ln/>
        </p:spPr>
      </p:sp>
      <p:sp>
        <p:nvSpPr>
          <p:cNvPr id="235524"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The similarities in genotypes and phenotypes among members of a human family are expected and understood by most students. Yet many students have a difficult time extrapolating this knowledge and applying it to the phylogenetic relationships of other groups. The use of genomics to test phylogenetic relationships is an enormously powerful tool for modern systematics and genomics provides significant support of the other types of evidence for evolution.</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Students may enter your course with little appreciation of the scientific questions that remain unanswered. Struggling with the details of what we now know can overwhelm our students, leaving little room to wonder about what is not yet understood. The surprises and questions noted in Modules 12.18–12.21 reveal broad challenges that await the work of our next generation of scientists. Emphasize the many opportunities that exist to resolve unanswered questions, here and throughout your course, as an invitation to future adventures for students.</a:t>
            </a:r>
          </a:p>
          <a:p>
            <a:pPr eaLnBrk="1" hangingPunct="1"/>
            <a:endParaRPr lang="en-US" b="1" smtClean="0">
              <a:latin typeface="Times New Roman" pitchFamily="84" charset="0"/>
              <a:ea typeface="ＭＳ Ｐゴシック" pitchFamily="8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E2F98398-10C3-42CE-8EB6-03EA6474D383}" type="slidenum">
              <a:rPr lang="en-US" sz="1200">
                <a:latin typeface="Times" pitchFamily="84" charset="0"/>
              </a:rPr>
              <a:pPr algn="r" eaLnBrk="0" hangingPunct="0"/>
              <a:t>62</a:t>
            </a:fld>
            <a:endParaRPr lang="en-US" sz="1200">
              <a:latin typeface="Times" pitchFamily="84" charset="0"/>
            </a:endParaRPr>
          </a:p>
        </p:txBody>
      </p:sp>
      <p:sp>
        <p:nvSpPr>
          <p:cNvPr id="236547" name="Rectangle 2"/>
          <p:cNvSpPr>
            <a:spLocks noGrp="1" noRot="1" noChangeAspect="1" noChangeArrowheads="1" noTextEdit="1"/>
          </p:cNvSpPr>
          <p:nvPr>
            <p:ph type="sldImg"/>
          </p:nvPr>
        </p:nvSpPr>
        <p:spPr>
          <a:solidFill>
            <a:srgbClr val="FFFFFF"/>
          </a:solidFill>
          <a:ln/>
        </p:spPr>
      </p:sp>
      <p:sp>
        <p:nvSpPr>
          <p:cNvPr id="236548"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12.21 Reconstruction of a Neanderthal female, based on a 36,000-year-old skull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225F72BF-B377-4A33-8077-3B249E55C9BB}" type="slidenum">
              <a:rPr lang="en-US" sz="1200">
                <a:latin typeface="Times New Roman" pitchFamily="84" charset="0"/>
              </a:rPr>
              <a:pPr algn="r" eaLnBrk="0" hangingPunct="0"/>
              <a:t>8</a:t>
            </a:fld>
            <a:endParaRPr lang="en-US" sz="1200">
              <a:latin typeface="Times New Roman" pitchFamily="84" charset="0"/>
            </a:endParaRPr>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 comprehension of restriction enzymes, nucleic acid probes, and many other aspects of recombinant DNA techniques depends upon a comfortable understanding of basic molecular genetics. Consider addressing Chapter 12 after an exam that covers the content in Chapters 10 and 11.</a:t>
            </a:r>
          </a:p>
          <a:p>
            <a:pPr eaLnBrk="1"/>
            <a:r>
              <a:rPr lang="en-US" smtClean="0">
                <a:latin typeface="Times New Roman" pitchFamily="84" charset="0"/>
                <a:ea typeface="ＭＳ Ｐゴシック" pitchFamily="84" charset="-128"/>
              </a:rPr>
              <a:t>2. Students might bring some awareness and/or concerns about biotechnology to the classroom, for example, in their reactions to the controversies regarding genetically modified (GM) foods. This experience can be used to generate class interest and to highlight the importance of good information when making judgments. Consider starting class with a headline addressing one of these issues. The recent process of FDA approval for genetically engineered salmon raised for food might be particularly useful and relevant.</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Figure 12.1B is a synthesis of the techniques discussed in further detail in Modules 12.2–12.5. Figure 12.1B is therefore an important integrative piece that lays the foundation of most of the biotechnology discussion. Repeatedly referring to this figure in class helps students relate the text to your lecture.</a:t>
            </a:r>
          </a:p>
          <a:p>
            <a:pPr eaLnBrk="1"/>
            <a:r>
              <a:rPr lang="en-US" smtClean="0">
                <a:latin typeface="Times New Roman" pitchFamily="84" charset="0"/>
                <a:ea typeface="ＭＳ Ｐゴシック" pitchFamily="84" charset="-128"/>
              </a:rPr>
              <a:t>2. The general genetic engineering challenge discussed in Module 12.1 begins with the need to insert a gene of choice into a plasmid. This process is very similar to film or video editing. What do we need to do to insert a minute of one film into another? We will need techniques to (a) cut and remove the minute of film to be inserted, (b) a way to cut the new film apart, and (c) a way to insert the new minute. In general, this is also like removing one boxcar from one train, and transferring the boxcar to another train. Students can become confused by the details of gene cloning through misunderstanding this basic editing relationship.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4613" y="8829967"/>
            <a:ext cx="2971800" cy="464820"/>
          </a:xfrm>
          <a:prstGeom prst="rect">
            <a:avLst/>
          </a:prstGeom>
          <a:noFill/>
          <a:ln w="9525">
            <a:noFill/>
            <a:miter lim="800000"/>
            <a:headEnd/>
            <a:tailEnd/>
          </a:ln>
        </p:spPr>
        <p:txBody>
          <a:bodyPr anchor="b"/>
          <a:lstStyle/>
          <a:p>
            <a:pPr algn="r" eaLnBrk="0" hangingPunct="0"/>
            <a:fld id="{612D6A04-D1AC-42AF-8A37-A7DBF26E9FDC}" type="slidenum">
              <a:rPr lang="en-US" sz="1200">
                <a:latin typeface="Times New Roman" pitchFamily="84" charset="0"/>
              </a:rPr>
              <a:pPr algn="r" eaLnBrk="0" hangingPunct="0"/>
              <a:t>9</a:t>
            </a:fld>
            <a:endParaRPr lang="en-US" sz="1200">
              <a:latin typeface="Times New Roman" pitchFamily="84" charset="0"/>
            </a:endParaRPr>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pPr eaLnBrk="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Student comprehension of restriction enzymes, nucleic acid probes, and many other aspects of recombinant DNA techniques depends upon a comfortable understanding of basic molecular genetics. Consider addressing Chapter 12 after an exam that covers the content in Chapters 10 and 11.</a:t>
            </a:r>
          </a:p>
          <a:p>
            <a:pPr eaLnBrk="1"/>
            <a:r>
              <a:rPr lang="en-US" smtClean="0">
                <a:latin typeface="Times New Roman" pitchFamily="84" charset="0"/>
                <a:ea typeface="ＭＳ Ｐゴシック" pitchFamily="84" charset="-128"/>
              </a:rPr>
              <a:t>2. Students might bring some awareness and/or concerns about biotechnology to the classroom, for example, in their reactions to the controversies regarding genetically modified (GM) foods. This experience can be used to generate class interest and to highlight the importance of good information when making judgments. Consider starting class with a headline addressing one of these issues. The recent process of FDA approval for genetically engineered salmon raised for food might be particularly useful and relevant.</a:t>
            </a:r>
          </a:p>
          <a:p>
            <a:pPr eaLnBrk="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a:r>
              <a:rPr lang="en-US" smtClean="0">
                <a:latin typeface="Times New Roman" pitchFamily="84" charset="0"/>
                <a:ea typeface="ＭＳ Ｐゴシック" pitchFamily="84" charset="-128"/>
              </a:rPr>
              <a:t>1. Figure 12.1B is a synthesis of the techniques discussed in further detail in Modules 12.2–12.5. Figure 12.1B is therefore an important integrative piece that lays the foundation of most of the biotechnology discussion. Repeatedly referring to this figure in class helps students relate the text to your lecture.</a:t>
            </a:r>
          </a:p>
          <a:p>
            <a:pPr eaLnBrk="1"/>
            <a:r>
              <a:rPr lang="en-US" smtClean="0">
                <a:latin typeface="Times New Roman" pitchFamily="84" charset="0"/>
                <a:ea typeface="ＭＳ Ｐゴシック" pitchFamily="84" charset="-128"/>
              </a:rPr>
              <a:t>2. The general genetic engineering challenge discussed in Module 12.1 begins with the need to insert a gene of choice into a plasmid. This process is very similar to film or video editing. What do we need to do to insert a minute of one film into another? We will need techniques to (a) cut and remove the minute of film to be inserted, (b) a way to cut the new film apart, and (c) a way to insert the new minute. In general, this is also like removing one boxcar from one train, and transferring the boxcar to another train. Students can become confused by the details of gene cloning through misunderstanding this basic editing relationship.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6200" y="8831580"/>
            <a:ext cx="2971800" cy="464820"/>
          </a:xfrm>
          <a:prstGeom prst="rect">
            <a:avLst/>
          </a:prstGeom>
          <a:noFill/>
          <a:ln w="25400">
            <a:noFill/>
            <a:miter lim="800000"/>
            <a:headEnd/>
            <a:tailEnd/>
          </a:ln>
        </p:spPr>
        <p:txBody>
          <a:bodyPr anchor="b"/>
          <a:lstStyle/>
          <a:p>
            <a:pPr algn="r" eaLnBrk="0" hangingPunct="0"/>
            <a:fld id="{3336C498-3A9F-40B3-9335-251534530ECB}" type="slidenum">
              <a:rPr lang="en-US" sz="1200">
                <a:latin typeface="Times" pitchFamily="84" charset="0"/>
              </a:rPr>
              <a:pPr algn="r" eaLnBrk="0" hangingPunct="0"/>
              <a:t>10</a:t>
            </a:fld>
            <a:endParaRPr lang="en-US" sz="1200">
              <a:latin typeface="Times" pitchFamily="84" charset="0"/>
            </a:endParaRPr>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xfrm>
            <a:off x="914400" y="4402878"/>
            <a:ext cx="5029200" cy="418338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12.1B An overview of gene cloning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316E50E-8FEA-4439-9AEA-A591ABBB2A3E}" type="datetime1">
              <a:rPr lang="en-US" smtClean="0"/>
              <a:t>2/7/2014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72DC7B4B-6D79-464D-A845-3E504A2A95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C6E870B-D374-4A8C-947C-8EAA3739A605}" type="datetime1">
              <a:rPr lang="en-US" smtClean="0"/>
              <a:t>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DC7B4B-6D79-464D-A845-3E504A2A95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BF835A-2D5A-42AE-855C-11792709C1A7}" type="datetime1">
              <a:rPr lang="en-US" smtClean="0"/>
              <a:t>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DC7B4B-6D79-464D-A845-3E504A2A95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73E989-9BFB-4E87-9EAB-0BFBB0582F54}" type="datetime1">
              <a:rPr lang="en-US" smtClean="0"/>
              <a:t>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DC7B4B-6D79-464D-A845-3E504A2A95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B9CCABE-6CD2-415A-B503-8A4D2DDE8FA8}" type="datetime1">
              <a:rPr lang="en-US" smtClean="0"/>
              <a:t>2/7/2014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DC7B4B-6D79-464D-A845-3E504A2A95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1B0E882-B01B-4133-9180-71D86D4F4BDF}" type="datetime1">
              <a:rPr lang="en-US" smtClean="0"/>
              <a:t>2/7/2014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DC7B4B-6D79-464D-A845-3E504A2A95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10BE771-998E-4454-BF02-2A5CCB2D9D30}" type="datetime1">
              <a:rPr lang="en-US" smtClean="0"/>
              <a:t>2/7/2014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2DC7B4B-6D79-464D-A845-3E504A2A95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8DD21E8-F580-4B74-BF9D-1FEB28E9BCA0}" type="datetime1">
              <a:rPr lang="en-US" smtClean="0"/>
              <a:t>2/7/2014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2DC7B4B-6D79-464D-A845-3E504A2A95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7D277F8-1F53-4F2E-B0AC-DB07340C456C}" type="datetime1">
              <a:rPr lang="en-US" smtClean="0"/>
              <a:t>2/7/2014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2DC7B4B-6D79-464D-A845-3E504A2A95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986DFE9-4273-471F-8BE3-ACC9D3D9EADC}" type="datetime1">
              <a:rPr lang="en-US" smtClean="0"/>
              <a:t>2/7/2014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DC7B4B-6D79-464D-A845-3E504A2A95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9C203C-69C2-48B8-96C7-FF3CEFCCB6C8}" type="datetime1">
              <a:rPr lang="en-US" smtClean="0"/>
              <a:t>2/7/2014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DC7B4B-6D79-464D-A845-3E504A2A9596}"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56AAE5F-F2DB-445C-A332-2E94112DBCCF}" type="datetime1">
              <a:rPr lang="en-US" smtClean="0"/>
              <a:t>2/7/2014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DC7B4B-6D79-464D-A845-3E504A2A95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hyperlink" Target="file:///\\localhost\..\..\Program%20Files\TurningPoint\2003\Question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hyperlink" Target="file:///\\localhost\..\..\Program%20Files\TurningPoint\2003\Questions.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hyperlink" Target="file:///\\localhost\..\..\Program%20Files\TurningPoint\2003\Questions.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file:///\\localhost\..\..\Program%20Files\TurningPoint\2003\Questions.html"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hyperlink" Target="file:///\\localhost\..\..\Program%20Files\TurningPoint\2003\Question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hyperlink" Target="file:///\\localhost\..\..\Program%20Files\TurningPoint\2003\Questions.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file:///\\localhost\..\..\Program%20Files\TurningPoint\2003\Questions.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hyperlink" Target="file:///\\localhost\..\..\Program%20Files\TurningPoint\2003\Questions.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hyperlink" Target="file:///\\localhost\..\..\Program%20Files\TurningPoint\2003\Questions.html"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hyperlink" Target="file:///\\localhost\..\..\Program%20Files\TurningPoint\2003\Questions.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hyperlink" Target="file:///\\localhost\..\..\Program%20Files\TurningPoint\2003\Questions.html"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hyperlink" Target="file:///\\localhost\..\..\Program%20Files\TurningPoint\2003\Questions.html"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hyperlink" Target="file:///\\localhost\..\..\Program%20Files\TurningPoint\2003\Questions.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hyperlink" Target="file:///\\localhost\..\..\Program%20Files\TurningPoint\2003\Questions.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hyperlink" Target="file:///\\localhost\..\..\Program%20Files\TurningPoint\2003\Questions.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hyperlink" Target="file:///\\localhost\..\..\Program%20Files\TurningPoint\2003\Questions.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file:///\\localhost\..\..\Program%20Files\TurningPoint\2003\Questions.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hyperlink" Target="file:///\\localhost\..\..\Program%20Files\TurningPoint\2003\Questions.html"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hyperlink" Target="file:///\\localhost\..\..\Program%20Files\TurningPoint\2003\Questions.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hyperlink" Target="file:///\\localhost\..\..\Program%20Files\TurningPoint\2003\Questions.html"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hyperlink" Target="file:///\\localhost\..\..\Program%20Files\TurningPoint\2003\Questions.html"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hyperlink" Target="file:///\\localhost\..\..\Program%20Files\TurningPoint\2003\Questions.html"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hyperlink" Target="file:///\\localhost\..\..\Program%20Files\TurningPoint\2003\Question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hyperlink" Target="file:///\\localhost\..\..\Program%20Files\TurningPoint\2003\Questions.html"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hyperlink" Target="file:///\\localhost\..\..\Program%20Files\TurningPoint\2003\Questions.html"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hyperlink" Target="file:///\\localhost\..\..\Program%20Files\TurningPoint\2003\Questions.html"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hyperlink" Target="file:///\\localhost\..\..\Program%20Files\TurningPoint\2003\Questions.htm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hyperlink" Target="file:///\\localhost\..\..\Program%20Files\TurningPoint\2003\Ques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DNA Technology</a:t>
            </a:r>
            <a:endParaRPr lang="en-US" dirty="0"/>
          </a:p>
        </p:txBody>
      </p:sp>
      <p:sp>
        <p:nvSpPr>
          <p:cNvPr id="3" name="Subtitle 2"/>
          <p:cNvSpPr>
            <a:spLocks noGrp="1"/>
          </p:cNvSpPr>
          <p:nvPr>
            <p:ph type="subTitle" idx="1"/>
          </p:nvPr>
        </p:nvSpPr>
        <p:spPr/>
        <p:txBody>
          <a:bodyPr/>
          <a:lstStyle/>
          <a:p>
            <a:r>
              <a:rPr lang="en-US" dirty="0" smtClean="0"/>
              <a:t>Chapter 12</a:t>
            </a:r>
            <a:endParaRPr lang="en-US" dirty="0"/>
          </a:p>
        </p:txBody>
      </p:sp>
      <p:sp>
        <p:nvSpPr>
          <p:cNvPr id="4" name="Slide Number Placeholder 3"/>
          <p:cNvSpPr>
            <a:spLocks noGrp="1"/>
          </p:cNvSpPr>
          <p:nvPr>
            <p:ph type="sldNum" sz="quarter" idx="12"/>
          </p:nvPr>
        </p:nvSpPr>
        <p:spPr/>
        <p:txBody>
          <a:bodyPr/>
          <a:lstStyle/>
          <a:p>
            <a:fld id="{72DC7B4B-6D79-464D-A845-3E504A2A9596}"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2_01b_GeneCloningOver-U"/>
          <p:cNvPicPr>
            <a:picLocks noChangeAspect="1" noChangeArrowheads="1"/>
          </p:cNvPicPr>
          <p:nvPr/>
        </p:nvPicPr>
        <p:blipFill>
          <a:blip r:embed="rId3" cstate="print"/>
          <a:srcRect/>
          <a:stretch>
            <a:fillRect/>
          </a:stretch>
        </p:blipFill>
        <p:spPr bwMode="auto">
          <a:xfrm>
            <a:off x="1800225" y="136525"/>
            <a:ext cx="5541963" cy="6584950"/>
          </a:xfrm>
          <a:prstGeom prst="rect">
            <a:avLst/>
          </a:prstGeom>
          <a:noFill/>
          <a:ln w="9525">
            <a:noFill/>
            <a:miter lim="800000"/>
            <a:headEnd/>
            <a:tailEnd/>
          </a:ln>
        </p:spPr>
      </p:pic>
      <p:sp>
        <p:nvSpPr>
          <p:cNvPr id="16387" name="Oval 3"/>
          <p:cNvSpPr>
            <a:spLocks noChangeArrowheads="1"/>
          </p:cNvSpPr>
          <p:nvPr/>
        </p:nvSpPr>
        <p:spPr bwMode="auto">
          <a:xfrm>
            <a:off x="2889250" y="1603375"/>
            <a:ext cx="107950" cy="107950"/>
          </a:xfrm>
          <a:prstGeom prst="ellipse">
            <a:avLst/>
          </a:prstGeom>
          <a:solidFill>
            <a:srgbClr val="DC1B3A"/>
          </a:solidFill>
          <a:ln w="12700">
            <a:noFill/>
            <a:round/>
            <a:headEnd/>
            <a:tailEnd/>
          </a:ln>
          <a:effectLst/>
        </p:spPr>
        <p:txBody>
          <a:bodyPr wrap="none" anchor="ctr"/>
          <a:lstStyle/>
          <a:p>
            <a:endParaRPr lang="en-US"/>
          </a:p>
        </p:txBody>
      </p:sp>
      <p:sp>
        <p:nvSpPr>
          <p:cNvPr id="16388" name="Oval 4"/>
          <p:cNvSpPr>
            <a:spLocks noChangeArrowheads="1"/>
          </p:cNvSpPr>
          <p:nvPr/>
        </p:nvSpPr>
        <p:spPr bwMode="auto">
          <a:xfrm>
            <a:off x="4371975" y="739775"/>
            <a:ext cx="107950" cy="107950"/>
          </a:xfrm>
          <a:prstGeom prst="ellipse">
            <a:avLst/>
          </a:prstGeom>
          <a:solidFill>
            <a:srgbClr val="DC1B3A"/>
          </a:solidFill>
          <a:ln w="12700">
            <a:noFill/>
            <a:round/>
            <a:headEnd/>
            <a:tailEnd/>
          </a:ln>
          <a:effectLst/>
        </p:spPr>
        <p:txBody>
          <a:bodyPr wrap="none" anchor="ctr"/>
          <a:lstStyle/>
          <a:p>
            <a:endParaRPr lang="en-US"/>
          </a:p>
        </p:txBody>
      </p:sp>
      <p:sp>
        <p:nvSpPr>
          <p:cNvPr id="16389" name="Oval 5"/>
          <p:cNvSpPr>
            <a:spLocks noChangeArrowheads="1"/>
          </p:cNvSpPr>
          <p:nvPr/>
        </p:nvSpPr>
        <p:spPr bwMode="auto">
          <a:xfrm>
            <a:off x="2730500" y="793750"/>
            <a:ext cx="107950" cy="107950"/>
          </a:xfrm>
          <a:prstGeom prst="ellipse">
            <a:avLst/>
          </a:prstGeom>
          <a:solidFill>
            <a:srgbClr val="DC1B3A"/>
          </a:solidFill>
          <a:ln w="12700">
            <a:noFill/>
            <a:round/>
            <a:headEnd/>
            <a:tailEnd/>
          </a:ln>
          <a:effectLst/>
        </p:spPr>
        <p:txBody>
          <a:bodyPr wrap="none" anchor="ctr"/>
          <a:lstStyle/>
          <a:p>
            <a:endParaRPr lang="en-US"/>
          </a:p>
        </p:txBody>
      </p:sp>
      <p:sp>
        <p:nvSpPr>
          <p:cNvPr id="16390" name="Oval 6"/>
          <p:cNvSpPr>
            <a:spLocks noChangeArrowheads="1"/>
          </p:cNvSpPr>
          <p:nvPr/>
        </p:nvSpPr>
        <p:spPr bwMode="auto">
          <a:xfrm>
            <a:off x="3435350" y="2790825"/>
            <a:ext cx="107950" cy="107950"/>
          </a:xfrm>
          <a:prstGeom prst="ellipse">
            <a:avLst/>
          </a:prstGeom>
          <a:solidFill>
            <a:srgbClr val="DC1B3A"/>
          </a:solidFill>
          <a:ln w="12700">
            <a:noFill/>
            <a:round/>
            <a:headEnd/>
            <a:tailEnd/>
          </a:ln>
          <a:effectLst/>
        </p:spPr>
        <p:txBody>
          <a:bodyPr wrap="none" anchor="ctr"/>
          <a:lstStyle/>
          <a:p>
            <a:endParaRPr lang="en-US"/>
          </a:p>
        </p:txBody>
      </p:sp>
      <p:sp>
        <p:nvSpPr>
          <p:cNvPr id="16391" name="Oval 7"/>
          <p:cNvSpPr>
            <a:spLocks noChangeArrowheads="1"/>
          </p:cNvSpPr>
          <p:nvPr/>
        </p:nvSpPr>
        <p:spPr bwMode="auto">
          <a:xfrm>
            <a:off x="4146550" y="1901825"/>
            <a:ext cx="107950" cy="107950"/>
          </a:xfrm>
          <a:prstGeom prst="ellipse">
            <a:avLst/>
          </a:prstGeom>
          <a:solidFill>
            <a:srgbClr val="DC1B3A"/>
          </a:solidFill>
          <a:ln w="12700">
            <a:noFill/>
            <a:round/>
            <a:headEnd/>
            <a:tailEnd/>
          </a:ln>
          <a:effectLst/>
        </p:spPr>
        <p:txBody>
          <a:bodyPr wrap="none" anchor="ctr"/>
          <a:lstStyle/>
          <a:p>
            <a:endParaRPr lang="en-US"/>
          </a:p>
        </p:txBody>
      </p:sp>
      <p:sp>
        <p:nvSpPr>
          <p:cNvPr id="16392" name="Oval 8"/>
          <p:cNvSpPr>
            <a:spLocks noChangeArrowheads="1"/>
          </p:cNvSpPr>
          <p:nvPr/>
        </p:nvSpPr>
        <p:spPr bwMode="auto">
          <a:xfrm>
            <a:off x="3317875" y="3467100"/>
            <a:ext cx="107950" cy="107950"/>
          </a:xfrm>
          <a:prstGeom prst="ellipse">
            <a:avLst/>
          </a:prstGeom>
          <a:solidFill>
            <a:srgbClr val="DC1B3A"/>
          </a:solidFill>
          <a:ln w="12700">
            <a:noFill/>
            <a:round/>
            <a:headEnd/>
            <a:tailEnd/>
          </a:ln>
          <a:effectLst/>
        </p:spPr>
        <p:txBody>
          <a:bodyPr wrap="none" anchor="ctr"/>
          <a:lstStyle/>
          <a:p>
            <a:endParaRPr lang="en-US"/>
          </a:p>
        </p:txBody>
      </p:sp>
      <p:sp>
        <p:nvSpPr>
          <p:cNvPr id="16393" name="Oval 9"/>
          <p:cNvSpPr>
            <a:spLocks noChangeArrowheads="1"/>
          </p:cNvSpPr>
          <p:nvPr/>
        </p:nvSpPr>
        <p:spPr bwMode="auto">
          <a:xfrm>
            <a:off x="3187700" y="4454525"/>
            <a:ext cx="107950" cy="107950"/>
          </a:xfrm>
          <a:prstGeom prst="ellipse">
            <a:avLst/>
          </a:prstGeom>
          <a:solidFill>
            <a:srgbClr val="DC1B3A"/>
          </a:solidFill>
          <a:ln w="12700">
            <a:noFill/>
            <a:round/>
            <a:headEnd/>
            <a:tailEnd/>
          </a:ln>
          <a:effectLst/>
        </p:spPr>
        <p:txBody>
          <a:bodyPr wrap="none" anchor="ctr"/>
          <a:lstStyle/>
          <a:p>
            <a:endParaRPr lang="en-US"/>
          </a:p>
        </p:txBody>
      </p:sp>
      <p:sp>
        <p:nvSpPr>
          <p:cNvPr id="16394" name="Oval 10"/>
          <p:cNvSpPr>
            <a:spLocks noChangeArrowheads="1"/>
          </p:cNvSpPr>
          <p:nvPr/>
        </p:nvSpPr>
        <p:spPr bwMode="auto">
          <a:xfrm>
            <a:off x="4702175" y="4740275"/>
            <a:ext cx="107950" cy="107950"/>
          </a:xfrm>
          <a:prstGeom prst="ellipse">
            <a:avLst/>
          </a:prstGeom>
          <a:solidFill>
            <a:srgbClr val="DC1B3A"/>
          </a:solidFill>
          <a:ln w="12700">
            <a:noFill/>
            <a:round/>
            <a:headEnd/>
            <a:tailEnd/>
          </a:ln>
          <a:effectLst/>
        </p:spPr>
        <p:txBody>
          <a:bodyPr wrap="none" anchor="ctr"/>
          <a:lstStyle/>
          <a:p>
            <a:endParaRPr lang="en-US"/>
          </a:p>
        </p:txBody>
      </p:sp>
      <p:sp>
        <p:nvSpPr>
          <p:cNvPr id="16395" name="Oval 11"/>
          <p:cNvSpPr>
            <a:spLocks noChangeArrowheads="1"/>
          </p:cNvSpPr>
          <p:nvPr/>
        </p:nvSpPr>
        <p:spPr bwMode="auto">
          <a:xfrm>
            <a:off x="3168650" y="5343525"/>
            <a:ext cx="107950" cy="107950"/>
          </a:xfrm>
          <a:prstGeom prst="ellipse">
            <a:avLst/>
          </a:prstGeom>
          <a:solidFill>
            <a:srgbClr val="DC1B3A"/>
          </a:solidFill>
          <a:ln w="12700">
            <a:noFill/>
            <a:round/>
            <a:headEnd/>
            <a:tailEnd/>
          </a:ln>
          <a:effectLst/>
        </p:spPr>
        <p:txBody>
          <a:bodyPr wrap="none" anchor="ctr"/>
          <a:lstStyle/>
          <a:p>
            <a:endParaRPr lang="en-US"/>
          </a:p>
        </p:txBody>
      </p:sp>
      <p:sp>
        <p:nvSpPr>
          <p:cNvPr id="16396"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12.1B</a:t>
            </a:r>
          </a:p>
        </p:txBody>
      </p:sp>
      <p:sp>
        <p:nvSpPr>
          <p:cNvPr id="16397" name="Text Box 8"/>
          <p:cNvSpPr txBox="1">
            <a:spLocks noChangeArrowheads="1"/>
          </p:cNvSpPr>
          <p:nvPr/>
        </p:nvSpPr>
        <p:spPr bwMode="auto">
          <a:xfrm>
            <a:off x="2036763" y="169863"/>
            <a:ext cx="1030287" cy="141287"/>
          </a:xfrm>
          <a:prstGeom prst="rect">
            <a:avLst/>
          </a:prstGeom>
          <a:noFill/>
          <a:ln w="9525">
            <a:noFill/>
            <a:miter lim="800000"/>
            <a:headEnd/>
            <a:tailEnd/>
          </a:ln>
        </p:spPr>
        <p:txBody>
          <a:bodyPr wrap="none" lIns="0" tIns="0" rIns="0" bIns="0"/>
          <a:lstStyle/>
          <a:p>
            <a:pPr eaLnBrk="0" hangingPunct="0">
              <a:lnSpc>
                <a:spcPct val="90000"/>
              </a:lnSpc>
            </a:pPr>
            <a:r>
              <a:rPr lang="en-US" sz="800" b="1" i="1"/>
              <a:t>E. coli</a:t>
            </a:r>
            <a:r>
              <a:rPr lang="en-US" sz="800" b="1"/>
              <a:t> bacterium</a:t>
            </a:r>
          </a:p>
        </p:txBody>
      </p:sp>
      <p:sp>
        <p:nvSpPr>
          <p:cNvPr id="16398" name="Text Box 8"/>
          <p:cNvSpPr txBox="1">
            <a:spLocks noChangeArrowheads="1"/>
          </p:cNvSpPr>
          <p:nvPr/>
        </p:nvSpPr>
        <p:spPr bwMode="auto">
          <a:xfrm>
            <a:off x="1839913" y="792163"/>
            <a:ext cx="725487" cy="255587"/>
          </a:xfrm>
          <a:prstGeom prst="rect">
            <a:avLst/>
          </a:prstGeom>
          <a:noFill/>
          <a:ln w="9525">
            <a:noFill/>
            <a:miter lim="800000"/>
            <a:headEnd/>
            <a:tailEnd/>
          </a:ln>
        </p:spPr>
        <p:txBody>
          <a:bodyPr wrap="none" lIns="0" tIns="0" rIns="0" bIns="0"/>
          <a:lstStyle/>
          <a:p>
            <a:pPr eaLnBrk="0" hangingPunct="0">
              <a:lnSpc>
                <a:spcPct val="90000"/>
              </a:lnSpc>
            </a:pPr>
            <a:r>
              <a:rPr lang="en-US" sz="800" b="1"/>
              <a:t>Bacterial</a:t>
            </a:r>
          </a:p>
          <a:p>
            <a:pPr eaLnBrk="0" hangingPunct="0">
              <a:lnSpc>
                <a:spcPct val="90000"/>
              </a:lnSpc>
            </a:pPr>
            <a:r>
              <a:rPr lang="en-US" sz="800" b="1"/>
              <a:t>chromosome</a:t>
            </a:r>
          </a:p>
        </p:txBody>
      </p:sp>
      <p:sp>
        <p:nvSpPr>
          <p:cNvPr id="16399" name="Text Box 8"/>
          <p:cNvSpPr txBox="1">
            <a:spLocks noChangeArrowheads="1"/>
          </p:cNvSpPr>
          <p:nvPr/>
        </p:nvSpPr>
        <p:spPr bwMode="auto">
          <a:xfrm>
            <a:off x="2874963" y="804863"/>
            <a:ext cx="554037" cy="236537"/>
          </a:xfrm>
          <a:prstGeom prst="rect">
            <a:avLst/>
          </a:prstGeom>
          <a:noFill/>
          <a:ln w="9525">
            <a:noFill/>
            <a:miter lim="800000"/>
            <a:headEnd/>
            <a:tailEnd/>
          </a:ln>
        </p:spPr>
        <p:txBody>
          <a:bodyPr wrap="none" lIns="0" tIns="0" rIns="0" bIns="0"/>
          <a:lstStyle/>
          <a:p>
            <a:pPr eaLnBrk="0" hangingPunct="0">
              <a:lnSpc>
                <a:spcPct val="90000"/>
              </a:lnSpc>
            </a:pPr>
            <a:r>
              <a:rPr lang="en-US" sz="800" b="1"/>
              <a:t>A plasmid</a:t>
            </a:r>
          </a:p>
          <a:p>
            <a:pPr eaLnBrk="0" hangingPunct="0">
              <a:lnSpc>
                <a:spcPct val="90000"/>
              </a:lnSpc>
            </a:pPr>
            <a:r>
              <a:rPr lang="en-US" sz="800" b="1"/>
              <a:t>is isolated.</a:t>
            </a:r>
          </a:p>
        </p:txBody>
      </p:sp>
      <p:sp>
        <p:nvSpPr>
          <p:cNvPr id="16400" name="Text Box 8"/>
          <p:cNvSpPr txBox="1">
            <a:spLocks noChangeArrowheads="1"/>
          </p:cNvSpPr>
          <p:nvPr/>
        </p:nvSpPr>
        <p:spPr bwMode="auto">
          <a:xfrm>
            <a:off x="3827463" y="1173163"/>
            <a:ext cx="395287" cy="236537"/>
          </a:xfrm>
          <a:prstGeom prst="rect">
            <a:avLst/>
          </a:prstGeom>
          <a:noFill/>
          <a:ln w="9525">
            <a:noFill/>
            <a:miter lim="800000"/>
            <a:headEnd/>
            <a:tailEnd/>
          </a:ln>
        </p:spPr>
        <p:txBody>
          <a:bodyPr wrap="none" lIns="0" tIns="0" rIns="0" bIns="0"/>
          <a:lstStyle/>
          <a:p>
            <a:pPr eaLnBrk="0" hangingPunct="0">
              <a:lnSpc>
                <a:spcPct val="90000"/>
              </a:lnSpc>
            </a:pPr>
            <a:r>
              <a:rPr lang="en-US" sz="800" b="1"/>
              <a:t>Gene of</a:t>
            </a:r>
          </a:p>
          <a:p>
            <a:pPr eaLnBrk="0" hangingPunct="0">
              <a:lnSpc>
                <a:spcPct val="90000"/>
              </a:lnSpc>
            </a:pPr>
            <a:r>
              <a:rPr lang="en-US" sz="800" b="1"/>
              <a:t>interest</a:t>
            </a:r>
          </a:p>
        </p:txBody>
      </p:sp>
      <p:sp>
        <p:nvSpPr>
          <p:cNvPr id="16401" name="Text Box 8"/>
          <p:cNvSpPr txBox="1">
            <a:spLocks noChangeArrowheads="1"/>
          </p:cNvSpPr>
          <p:nvPr/>
        </p:nvSpPr>
        <p:spPr bwMode="auto">
          <a:xfrm>
            <a:off x="3027363" y="1611313"/>
            <a:ext cx="890587" cy="236537"/>
          </a:xfrm>
          <a:prstGeom prst="rect">
            <a:avLst/>
          </a:prstGeom>
          <a:noFill/>
          <a:ln w="9525">
            <a:noFill/>
            <a:miter lim="800000"/>
            <a:headEnd/>
            <a:tailEnd/>
          </a:ln>
        </p:spPr>
        <p:txBody>
          <a:bodyPr wrap="none" lIns="0" tIns="0" rIns="0" bIns="0"/>
          <a:lstStyle/>
          <a:p>
            <a:pPr eaLnBrk="0" hangingPunct="0">
              <a:lnSpc>
                <a:spcPct val="90000"/>
              </a:lnSpc>
            </a:pPr>
            <a:r>
              <a:rPr lang="en-US" sz="800" b="1"/>
              <a:t>The plasmid is cut</a:t>
            </a:r>
          </a:p>
          <a:p>
            <a:pPr eaLnBrk="0" hangingPunct="0">
              <a:lnSpc>
                <a:spcPct val="90000"/>
              </a:lnSpc>
            </a:pPr>
            <a:r>
              <a:rPr lang="en-US" sz="800" b="1"/>
              <a:t>with an enzyme.</a:t>
            </a:r>
          </a:p>
        </p:txBody>
      </p:sp>
      <p:sp>
        <p:nvSpPr>
          <p:cNvPr id="16402" name="Text Box 8"/>
          <p:cNvSpPr txBox="1">
            <a:spLocks noChangeArrowheads="1"/>
          </p:cNvSpPr>
          <p:nvPr/>
        </p:nvSpPr>
        <p:spPr bwMode="auto">
          <a:xfrm>
            <a:off x="2955925" y="311150"/>
            <a:ext cx="395288" cy="96838"/>
          </a:xfrm>
          <a:prstGeom prst="rect">
            <a:avLst/>
          </a:prstGeom>
          <a:noFill/>
          <a:ln w="9525">
            <a:noFill/>
            <a:miter lim="800000"/>
            <a:headEnd/>
            <a:tailEnd/>
          </a:ln>
        </p:spPr>
        <p:txBody>
          <a:bodyPr wrap="none" lIns="0" tIns="0" rIns="0" bIns="0"/>
          <a:lstStyle/>
          <a:p>
            <a:pPr eaLnBrk="0" hangingPunct="0">
              <a:lnSpc>
                <a:spcPct val="90000"/>
              </a:lnSpc>
            </a:pPr>
            <a:r>
              <a:rPr lang="en-US" sz="800" b="1"/>
              <a:t>Plasmid</a:t>
            </a:r>
          </a:p>
        </p:txBody>
      </p:sp>
      <p:sp>
        <p:nvSpPr>
          <p:cNvPr id="16403" name="Line 19"/>
          <p:cNvSpPr>
            <a:spLocks noChangeShapeType="1"/>
          </p:cNvSpPr>
          <p:nvPr/>
        </p:nvSpPr>
        <p:spPr bwMode="auto">
          <a:xfrm>
            <a:off x="2214563" y="576263"/>
            <a:ext cx="0" cy="219075"/>
          </a:xfrm>
          <a:prstGeom prst="line">
            <a:avLst/>
          </a:prstGeom>
          <a:noFill/>
          <a:ln w="12700">
            <a:solidFill>
              <a:schemeClr val="tx1"/>
            </a:solidFill>
            <a:round/>
            <a:headEnd/>
            <a:tailEnd/>
          </a:ln>
          <a:effectLst/>
        </p:spPr>
        <p:txBody>
          <a:bodyPr wrap="none" anchor="ctr"/>
          <a:lstStyle/>
          <a:p>
            <a:endParaRPr lang="en-US"/>
          </a:p>
        </p:txBody>
      </p:sp>
      <p:sp>
        <p:nvSpPr>
          <p:cNvPr id="16404" name="Line 20"/>
          <p:cNvSpPr>
            <a:spLocks noChangeShapeType="1"/>
          </p:cNvSpPr>
          <p:nvPr/>
        </p:nvSpPr>
        <p:spPr bwMode="auto">
          <a:xfrm flipV="1">
            <a:off x="2735263" y="363538"/>
            <a:ext cx="190500" cy="68262"/>
          </a:xfrm>
          <a:prstGeom prst="line">
            <a:avLst/>
          </a:prstGeom>
          <a:noFill/>
          <a:ln w="12700">
            <a:solidFill>
              <a:schemeClr val="tx1"/>
            </a:solidFill>
            <a:round/>
            <a:headEnd/>
            <a:tailEnd/>
          </a:ln>
          <a:effectLst/>
        </p:spPr>
        <p:txBody>
          <a:bodyPr wrap="none" anchor="ctr"/>
          <a:lstStyle/>
          <a:p>
            <a:endParaRPr lang="en-US"/>
          </a:p>
        </p:txBody>
      </p:sp>
      <p:sp>
        <p:nvSpPr>
          <p:cNvPr id="16405" name="Line 21"/>
          <p:cNvSpPr>
            <a:spLocks noChangeShapeType="1"/>
          </p:cNvSpPr>
          <p:nvPr/>
        </p:nvSpPr>
        <p:spPr bwMode="auto">
          <a:xfrm>
            <a:off x="4211638" y="1333500"/>
            <a:ext cx="263525" cy="271463"/>
          </a:xfrm>
          <a:prstGeom prst="line">
            <a:avLst/>
          </a:prstGeom>
          <a:noFill/>
          <a:ln w="12700">
            <a:solidFill>
              <a:schemeClr val="tx1"/>
            </a:solidFill>
            <a:round/>
            <a:headEnd/>
            <a:tailEnd/>
          </a:ln>
          <a:effectLst/>
        </p:spPr>
        <p:txBody>
          <a:bodyPr wrap="none" anchor="ctr"/>
          <a:lstStyle/>
          <a:p>
            <a:endParaRPr lang="en-US"/>
          </a:p>
        </p:txBody>
      </p:sp>
      <p:sp>
        <p:nvSpPr>
          <p:cNvPr id="16406" name="Text Box 8"/>
          <p:cNvSpPr txBox="1">
            <a:spLocks noChangeArrowheads="1"/>
          </p:cNvSpPr>
          <p:nvPr/>
        </p:nvSpPr>
        <p:spPr bwMode="auto">
          <a:xfrm>
            <a:off x="4525963" y="747713"/>
            <a:ext cx="728662" cy="236537"/>
          </a:xfrm>
          <a:prstGeom prst="rect">
            <a:avLst/>
          </a:prstGeom>
          <a:noFill/>
          <a:ln w="9525">
            <a:noFill/>
            <a:miter lim="800000"/>
            <a:headEnd/>
            <a:tailEnd/>
          </a:ln>
        </p:spPr>
        <p:txBody>
          <a:bodyPr wrap="none" lIns="0" tIns="0" rIns="0" bIns="0"/>
          <a:lstStyle/>
          <a:p>
            <a:pPr eaLnBrk="0" hangingPunct="0">
              <a:lnSpc>
                <a:spcPct val="90000"/>
              </a:lnSpc>
            </a:pPr>
            <a:r>
              <a:rPr lang="en-US" sz="800" b="1"/>
              <a:t>The cell’s DNA</a:t>
            </a:r>
          </a:p>
          <a:p>
            <a:pPr eaLnBrk="0" hangingPunct="0">
              <a:lnSpc>
                <a:spcPct val="90000"/>
              </a:lnSpc>
            </a:pPr>
            <a:r>
              <a:rPr lang="en-US" sz="800" b="1"/>
              <a:t>is isolated.</a:t>
            </a:r>
          </a:p>
        </p:txBody>
      </p:sp>
      <p:sp>
        <p:nvSpPr>
          <p:cNvPr id="16407" name="Text Box 8"/>
          <p:cNvSpPr txBox="1">
            <a:spLocks noChangeArrowheads="1"/>
          </p:cNvSpPr>
          <p:nvPr/>
        </p:nvSpPr>
        <p:spPr bwMode="auto">
          <a:xfrm>
            <a:off x="4294188" y="1901825"/>
            <a:ext cx="1131887" cy="236538"/>
          </a:xfrm>
          <a:prstGeom prst="rect">
            <a:avLst/>
          </a:prstGeom>
          <a:noFill/>
          <a:ln w="9525">
            <a:noFill/>
            <a:miter lim="800000"/>
            <a:headEnd/>
            <a:tailEnd/>
          </a:ln>
        </p:spPr>
        <p:txBody>
          <a:bodyPr wrap="none" lIns="0" tIns="0" rIns="0" bIns="0"/>
          <a:lstStyle/>
          <a:p>
            <a:pPr eaLnBrk="0" hangingPunct="0">
              <a:lnSpc>
                <a:spcPct val="90000"/>
              </a:lnSpc>
            </a:pPr>
            <a:r>
              <a:rPr lang="en-US" sz="800" b="1"/>
              <a:t>The cell’s DNA is cut</a:t>
            </a:r>
          </a:p>
          <a:p>
            <a:pPr eaLnBrk="0" hangingPunct="0">
              <a:lnSpc>
                <a:spcPct val="90000"/>
              </a:lnSpc>
            </a:pPr>
            <a:r>
              <a:rPr lang="en-US" sz="800" b="1"/>
              <a:t>with the same enzyme.</a:t>
            </a:r>
          </a:p>
        </p:txBody>
      </p:sp>
      <p:sp>
        <p:nvSpPr>
          <p:cNvPr id="16408" name="Text Box 8"/>
          <p:cNvSpPr txBox="1">
            <a:spLocks noChangeArrowheads="1"/>
          </p:cNvSpPr>
          <p:nvPr/>
        </p:nvSpPr>
        <p:spPr bwMode="auto">
          <a:xfrm>
            <a:off x="5643563" y="1281113"/>
            <a:ext cx="228600" cy="101600"/>
          </a:xfrm>
          <a:prstGeom prst="rect">
            <a:avLst/>
          </a:prstGeom>
          <a:noFill/>
          <a:ln w="9525">
            <a:noFill/>
            <a:miter lim="800000"/>
            <a:headEnd/>
            <a:tailEnd/>
          </a:ln>
        </p:spPr>
        <p:txBody>
          <a:bodyPr wrap="none" lIns="0" tIns="0" rIns="0" bIns="0"/>
          <a:lstStyle/>
          <a:p>
            <a:pPr eaLnBrk="0" hangingPunct="0">
              <a:lnSpc>
                <a:spcPct val="90000"/>
              </a:lnSpc>
            </a:pPr>
            <a:r>
              <a:rPr lang="en-US" sz="800" b="1"/>
              <a:t>DNA</a:t>
            </a:r>
          </a:p>
        </p:txBody>
      </p:sp>
      <p:sp>
        <p:nvSpPr>
          <p:cNvPr id="16409" name="Text Box 8"/>
          <p:cNvSpPr txBox="1">
            <a:spLocks noChangeArrowheads="1"/>
          </p:cNvSpPr>
          <p:nvPr/>
        </p:nvSpPr>
        <p:spPr bwMode="auto">
          <a:xfrm>
            <a:off x="5954713" y="1708150"/>
            <a:ext cx="1087437" cy="101600"/>
          </a:xfrm>
          <a:prstGeom prst="rect">
            <a:avLst/>
          </a:prstGeom>
          <a:noFill/>
          <a:ln w="9525">
            <a:noFill/>
            <a:miter lim="800000"/>
            <a:headEnd/>
            <a:tailEnd/>
          </a:ln>
        </p:spPr>
        <p:txBody>
          <a:bodyPr wrap="none" lIns="0" tIns="0" rIns="0" bIns="0"/>
          <a:lstStyle/>
          <a:p>
            <a:pPr eaLnBrk="0" hangingPunct="0">
              <a:lnSpc>
                <a:spcPct val="90000"/>
              </a:lnSpc>
            </a:pPr>
            <a:r>
              <a:rPr lang="en-US" sz="800" b="1"/>
              <a:t>Examples of gene use</a:t>
            </a:r>
          </a:p>
        </p:txBody>
      </p:sp>
      <p:sp>
        <p:nvSpPr>
          <p:cNvPr id="16410" name="Text Box 8"/>
          <p:cNvSpPr txBox="1">
            <a:spLocks noChangeArrowheads="1"/>
          </p:cNvSpPr>
          <p:nvPr/>
        </p:nvSpPr>
        <p:spPr bwMode="auto">
          <a:xfrm>
            <a:off x="5240338" y="311150"/>
            <a:ext cx="1087437" cy="360363"/>
          </a:xfrm>
          <a:prstGeom prst="rect">
            <a:avLst/>
          </a:prstGeom>
          <a:noFill/>
          <a:ln w="9525">
            <a:noFill/>
            <a:miter lim="800000"/>
            <a:headEnd/>
            <a:tailEnd/>
          </a:ln>
        </p:spPr>
        <p:txBody>
          <a:bodyPr wrap="none" lIns="0" tIns="0" rIns="0" bIns="0"/>
          <a:lstStyle/>
          <a:p>
            <a:pPr eaLnBrk="0" hangingPunct="0">
              <a:lnSpc>
                <a:spcPct val="90000"/>
              </a:lnSpc>
            </a:pPr>
            <a:r>
              <a:rPr lang="en-US" sz="800" b="1"/>
              <a:t>A cell with DNA</a:t>
            </a:r>
          </a:p>
          <a:p>
            <a:pPr eaLnBrk="0" hangingPunct="0">
              <a:lnSpc>
                <a:spcPct val="90000"/>
              </a:lnSpc>
            </a:pPr>
            <a:r>
              <a:rPr lang="en-US" sz="800" b="1"/>
              <a:t>containing the gene</a:t>
            </a:r>
          </a:p>
          <a:p>
            <a:pPr eaLnBrk="0" hangingPunct="0"/>
            <a:r>
              <a:rPr lang="en-US" sz="800" b="1"/>
              <a:t>of interest</a:t>
            </a:r>
          </a:p>
        </p:txBody>
      </p:sp>
      <p:sp>
        <p:nvSpPr>
          <p:cNvPr id="16411" name="Line 27"/>
          <p:cNvSpPr>
            <a:spLocks noChangeShapeType="1"/>
          </p:cNvSpPr>
          <p:nvPr/>
        </p:nvSpPr>
        <p:spPr bwMode="auto">
          <a:xfrm>
            <a:off x="5753100" y="942975"/>
            <a:ext cx="0" cy="333375"/>
          </a:xfrm>
          <a:prstGeom prst="line">
            <a:avLst/>
          </a:prstGeom>
          <a:noFill/>
          <a:ln w="12700">
            <a:solidFill>
              <a:schemeClr val="tx1"/>
            </a:solidFill>
            <a:round/>
            <a:headEnd/>
            <a:tailEnd/>
          </a:ln>
          <a:effectLst/>
        </p:spPr>
        <p:txBody>
          <a:bodyPr wrap="none" anchor="ctr"/>
          <a:lstStyle/>
          <a:p>
            <a:endParaRPr lang="en-US"/>
          </a:p>
        </p:txBody>
      </p:sp>
      <p:sp>
        <p:nvSpPr>
          <p:cNvPr id="16412" name="Text Box 8"/>
          <p:cNvSpPr txBox="1">
            <a:spLocks noChangeArrowheads="1"/>
          </p:cNvSpPr>
          <p:nvPr/>
        </p:nvSpPr>
        <p:spPr bwMode="auto">
          <a:xfrm>
            <a:off x="3781425" y="2311400"/>
            <a:ext cx="514350" cy="236538"/>
          </a:xfrm>
          <a:prstGeom prst="rect">
            <a:avLst/>
          </a:prstGeom>
          <a:noFill/>
          <a:ln w="9525">
            <a:noFill/>
            <a:miter lim="800000"/>
            <a:headEnd/>
            <a:tailEnd/>
          </a:ln>
        </p:spPr>
        <p:txBody>
          <a:bodyPr wrap="none" lIns="0" tIns="0" rIns="0" bIns="0"/>
          <a:lstStyle/>
          <a:p>
            <a:pPr eaLnBrk="0" hangingPunct="0">
              <a:lnSpc>
                <a:spcPct val="90000"/>
              </a:lnSpc>
            </a:pPr>
            <a:r>
              <a:rPr lang="en-US" sz="800" b="1"/>
              <a:t>Gene</a:t>
            </a:r>
          </a:p>
          <a:p>
            <a:pPr eaLnBrk="0" hangingPunct="0">
              <a:lnSpc>
                <a:spcPct val="90000"/>
              </a:lnSpc>
            </a:pPr>
            <a:r>
              <a:rPr lang="en-US" sz="800" b="1"/>
              <a:t>of interest</a:t>
            </a:r>
          </a:p>
        </p:txBody>
      </p:sp>
      <p:sp>
        <p:nvSpPr>
          <p:cNvPr id="16413" name="Text Box 8"/>
          <p:cNvSpPr txBox="1">
            <a:spLocks noChangeArrowheads="1"/>
          </p:cNvSpPr>
          <p:nvPr/>
        </p:nvSpPr>
        <p:spPr bwMode="auto">
          <a:xfrm>
            <a:off x="3579813" y="2800350"/>
            <a:ext cx="1116012" cy="368300"/>
          </a:xfrm>
          <a:prstGeom prst="rect">
            <a:avLst/>
          </a:prstGeom>
          <a:noFill/>
          <a:ln w="9525">
            <a:noFill/>
            <a:miter lim="800000"/>
            <a:headEnd/>
            <a:tailEnd/>
          </a:ln>
        </p:spPr>
        <p:txBody>
          <a:bodyPr wrap="none" lIns="0" tIns="0" rIns="0" bIns="0"/>
          <a:lstStyle/>
          <a:p>
            <a:pPr eaLnBrk="0" hangingPunct="0">
              <a:lnSpc>
                <a:spcPct val="90000"/>
              </a:lnSpc>
            </a:pPr>
            <a:r>
              <a:rPr lang="en-US" sz="800" b="1"/>
              <a:t>The targeted fragment</a:t>
            </a:r>
          </a:p>
          <a:p>
            <a:pPr eaLnBrk="0" hangingPunct="0">
              <a:lnSpc>
                <a:spcPct val="90000"/>
              </a:lnSpc>
            </a:pPr>
            <a:r>
              <a:rPr lang="en-US" sz="800" b="1"/>
              <a:t>and plasmid DNA</a:t>
            </a:r>
          </a:p>
          <a:p>
            <a:pPr eaLnBrk="0" hangingPunct="0">
              <a:lnSpc>
                <a:spcPct val="90000"/>
              </a:lnSpc>
            </a:pPr>
            <a:r>
              <a:rPr lang="en-US" sz="800" b="1"/>
              <a:t>are combined.</a:t>
            </a:r>
          </a:p>
        </p:txBody>
      </p:sp>
      <p:sp>
        <p:nvSpPr>
          <p:cNvPr id="16414" name="Line 30"/>
          <p:cNvSpPr>
            <a:spLocks noChangeShapeType="1"/>
          </p:cNvSpPr>
          <p:nvPr/>
        </p:nvSpPr>
        <p:spPr bwMode="auto">
          <a:xfrm>
            <a:off x="3759200" y="2074863"/>
            <a:ext cx="38100" cy="219075"/>
          </a:xfrm>
          <a:prstGeom prst="line">
            <a:avLst/>
          </a:prstGeom>
          <a:noFill/>
          <a:ln w="12700">
            <a:solidFill>
              <a:schemeClr val="tx1"/>
            </a:solidFill>
            <a:round/>
            <a:headEnd/>
            <a:tailEnd/>
          </a:ln>
          <a:effectLst/>
        </p:spPr>
        <p:txBody>
          <a:bodyPr wrap="none" anchor="ctr"/>
          <a:lstStyle/>
          <a:p>
            <a:endParaRPr lang="en-US"/>
          </a:p>
        </p:txBody>
      </p:sp>
      <p:sp>
        <p:nvSpPr>
          <p:cNvPr id="16415" name="Text Box 8"/>
          <p:cNvSpPr txBox="1">
            <a:spLocks noChangeArrowheads="1"/>
          </p:cNvSpPr>
          <p:nvPr/>
        </p:nvSpPr>
        <p:spPr bwMode="auto">
          <a:xfrm>
            <a:off x="3462338" y="3484563"/>
            <a:ext cx="1116012" cy="368300"/>
          </a:xfrm>
          <a:prstGeom prst="rect">
            <a:avLst/>
          </a:prstGeom>
          <a:noFill/>
          <a:ln w="9525">
            <a:noFill/>
            <a:miter lim="800000"/>
            <a:headEnd/>
            <a:tailEnd/>
          </a:ln>
        </p:spPr>
        <p:txBody>
          <a:bodyPr wrap="none" lIns="0" tIns="0" rIns="0" bIns="0"/>
          <a:lstStyle/>
          <a:p>
            <a:pPr eaLnBrk="0" hangingPunct="0">
              <a:lnSpc>
                <a:spcPct val="90000"/>
              </a:lnSpc>
            </a:pPr>
            <a:r>
              <a:rPr lang="en-US" sz="800" b="1"/>
              <a:t>DNA ligase is added,</a:t>
            </a:r>
          </a:p>
          <a:p>
            <a:pPr eaLnBrk="0" hangingPunct="0">
              <a:lnSpc>
                <a:spcPct val="90000"/>
              </a:lnSpc>
            </a:pPr>
            <a:r>
              <a:rPr lang="en-US" sz="800" b="1"/>
              <a:t>which joins the two</a:t>
            </a:r>
          </a:p>
          <a:p>
            <a:pPr eaLnBrk="0" hangingPunct="0">
              <a:lnSpc>
                <a:spcPct val="90000"/>
              </a:lnSpc>
            </a:pPr>
            <a:r>
              <a:rPr lang="en-US" sz="800" b="1"/>
              <a:t>DNA molecules.</a:t>
            </a:r>
          </a:p>
        </p:txBody>
      </p:sp>
      <p:sp>
        <p:nvSpPr>
          <p:cNvPr id="16416" name="Text Box 8"/>
          <p:cNvSpPr txBox="1">
            <a:spLocks noChangeArrowheads="1"/>
          </p:cNvSpPr>
          <p:nvPr/>
        </p:nvSpPr>
        <p:spPr bwMode="auto">
          <a:xfrm>
            <a:off x="3608388" y="4086225"/>
            <a:ext cx="514350" cy="236538"/>
          </a:xfrm>
          <a:prstGeom prst="rect">
            <a:avLst/>
          </a:prstGeom>
          <a:noFill/>
          <a:ln w="9525">
            <a:noFill/>
            <a:miter lim="800000"/>
            <a:headEnd/>
            <a:tailEnd/>
          </a:ln>
        </p:spPr>
        <p:txBody>
          <a:bodyPr wrap="none" lIns="0" tIns="0" rIns="0" bIns="0"/>
          <a:lstStyle/>
          <a:p>
            <a:pPr eaLnBrk="0" hangingPunct="0">
              <a:lnSpc>
                <a:spcPct val="90000"/>
              </a:lnSpc>
            </a:pPr>
            <a:r>
              <a:rPr lang="en-US" sz="800" b="1"/>
              <a:t>Gene</a:t>
            </a:r>
          </a:p>
          <a:p>
            <a:pPr eaLnBrk="0" hangingPunct="0">
              <a:lnSpc>
                <a:spcPct val="90000"/>
              </a:lnSpc>
            </a:pPr>
            <a:r>
              <a:rPr lang="en-US" sz="800" b="1"/>
              <a:t>of interest</a:t>
            </a:r>
          </a:p>
        </p:txBody>
      </p:sp>
      <p:sp>
        <p:nvSpPr>
          <p:cNvPr id="16417" name="Text Box 8"/>
          <p:cNvSpPr txBox="1">
            <a:spLocks noChangeArrowheads="1"/>
          </p:cNvSpPr>
          <p:nvPr/>
        </p:nvSpPr>
        <p:spPr bwMode="auto">
          <a:xfrm>
            <a:off x="5111750" y="3632200"/>
            <a:ext cx="1149350" cy="236538"/>
          </a:xfrm>
          <a:prstGeom prst="rect">
            <a:avLst/>
          </a:prstGeom>
          <a:noFill/>
          <a:ln w="9525">
            <a:noFill/>
            <a:miter lim="800000"/>
            <a:headEnd/>
            <a:tailEnd/>
          </a:ln>
        </p:spPr>
        <p:txBody>
          <a:bodyPr wrap="none" lIns="0" tIns="0" rIns="0" bIns="0"/>
          <a:lstStyle/>
          <a:p>
            <a:pPr eaLnBrk="0" hangingPunct="0">
              <a:lnSpc>
                <a:spcPct val="90000"/>
              </a:lnSpc>
            </a:pPr>
            <a:r>
              <a:rPr lang="en-US" sz="800" b="1"/>
              <a:t>Genes may be inserted</a:t>
            </a:r>
          </a:p>
          <a:p>
            <a:pPr eaLnBrk="0" hangingPunct="0">
              <a:lnSpc>
                <a:spcPct val="90000"/>
              </a:lnSpc>
            </a:pPr>
            <a:r>
              <a:rPr lang="en-US" sz="800" b="1"/>
              <a:t>into other organisms.</a:t>
            </a:r>
          </a:p>
        </p:txBody>
      </p:sp>
      <p:sp>
        <p:nvSpPr>
          <p:cNvPr id="16418" name="Text Box 8"/>
          <p:cNvSpPr txBox="1">
            <a:spLocks noChangeArrowheads="1"/>
          </p:cNvSpPr>
          <p:nvPr/>
        </p:nvSpPr>
        <p:spPr bwMode="auto">
          <a:xfrm>
            <a:off x="3302000" y="4468813"/>
            <a:ext cx="1331913" cy="376237"/>
          </a:xfrm>
          <a:prstGeom prst="rect">
            <a:avLst/>
          </a:prstGeom>
          <a:noFill/>
          <a:ln w="9525">
            <a:noFill/>
            <a:miter lim="800000"/>
            <a:headEnd/>
            <a:tailEnd/>
          </a:ln>
        </p:spPr>
        <p:txBody>
          <a:bodyPr wrap="none" lIns="0" tIns="0" rIns="0" bIns="0"/>
          <a:lstStyle/>
          <a:p>
            <a:pPr eaLnBrk="0" hangingPunct="0">
              <a:lnSpc>
                <a:spcPct val="90000"/>
              </a:lnSpc>
            </a:pPr>
            <a:r>
              <a:rPr lang="en-US" sz="800" b="1"/>
              <a:t>The recombinant plasmid</a:t>
            </a:r>
          </a:p>
          <a:p>
            <a:pPr eaLnBrk="0" hangingPunct="0">
              <a:lnSpc>
                <a:spcPct val="90000"/>
              </a:lnSpc>
            </a:pPr>
            <a:r>
              <a:rPr lang="en-US" sz="800" b="1"/>
              <a:t>is taken up by a bacterium</a:t>
            </a:r>
          </a:p>
          <a:p>
            <a:pPr eaLnBrk="0" hangingPunct="0">
              <a:lnSpc>
                <a:spcPct val="90000"/>
              </a:lnSpc>
            </a:pPr>
            <a:r>
              <a:rPr lang="en-US" sz="800" b="1"/>
              <a:t>through transformation.</a:t>
            </a:r>
          </a:p>
        </p:txBody>
      </p:sp>
      <p:sp>
        <p:nvSpPr>
          <p:cNvPr id="16419" name="Text Box 8"/>
          <p:cNvSpPr txBox="1">
            <a:spLocks noChangeArrowheads="1"/>
          </p:cNvSpPr>
          <p:nvPr/>
        </p:nvSpPr>
        <p:spPr bwMode="auto">
          <a:xfrm>
            <a:off x="5848350" y="3944938"/>
            <a:ext cx="1220788" cy="144462"/>
          </a:xfrm>
          <a:prstGeom prst="rect">
            <a:avLst/>
          </a:prstGeom>
          <a:noFill/>
          <a:ln w="9525">
            <a:noFill/>
            <a:miter lim="800000"/>
            <a:headEnd/>
            <a:tailEnd/>
          </a:ln>
        </p:spPr>
        <p:txBody>
          <a:bodyPr wrap="none" lIns="0" tIns="0" rIns="0" bIns="0"/>
          <a:lstStyle/>
          <a:p>
            <a:pPr eaLnBrk="0" hangingPunct="0">
              <a:lnSpc>
                <a:spcPct val="90000"/>
              </a:lnSpc>
            </a:pPr>
            <a:r>
              <a:rPr lang="en-US" sz="800" b="1"/>
              <a:t>Examples of protein use</a:t>
            </a:r>
          </a:p>
        </p:txBody>
      </p:sp>
      <p:sp>
        <p:nvSpPr>
          <p:cNvPr id="16420" name="Text Box 8"/>
          <p:cNvSpPr txBox="1">
            <a:spLocks noChangeArrowheads="1"/>
          </p:cNvSpPr>
          <p:nvPr/>
        </p:nvSpPr>
        <p:spPr bwMode="auto">
          <a:xfrm>
            <a:off x="5072063" y="5051425"/>
            <a:ext cx="560387" cy="608013"/>
          </a:xfrm>
          <a:prstGeom prst="rect">
            <a:avLst/>
          </a:prstGeom>
          <a:noFill/>
          <a:ln w="9525">
            <a:noFill/>
            <a:miter lim="800000"/>
            <a:headEnd/>
            <a:tailEnd/>
          </a:ln>
        </p:spPr>
        <p:txBody>
          <a:bodyPr wrap="none" lIns="0" tIns="0" rIns="0" bIns="0"/>
          <a:lstStyle/>
          <a:p>
            <a:pPr eaLnBrk="0" hangingPunct="0">
              <a:lnSpc>
                <a:spcPct val="90000"/>
              </a:lnSpc>
            </a:pPr>
            <a:r>
              <a:rPr lang="en-US" sz="800" b="1"/>
              <a:t>Harvested</a:t>
            </a:r>
          </a:p>
          <a:p>
            <a:pPr eaLnBrk="0" hangingPunct="0">
              <a:lnSpc>
                <a:spcPct val="90000"/>
              </a:lnSpc>
            </a:pPr>
            <a:r>
              <a:rPr lang="en-US" sz="800" b="1"/>
              <a:t>proteins</a:t>
            </a:r>
          </a:p>
          <a:p>
            <a:pPr eaLnBrk="0" hangingPunct="0"/>
            <a:r>
              <a:rPr lang="en-US" sz="800" b="1"/>
              <a:t>may be</a:t>
            </a:r>
          </a:p>
          <a:p>
            <a:pPr eaLnBrk="0" hangingPunct="0">
              <a:lnSpc>
                <a:spcPct val="90000"/>
              </a:lnSpc>
            </a:pPr>
            <a:r>
              <a:rPr lang="en-US" sz="800" b="1"/>
              <a:t>used</a:t>
            </a:r>
          </a:p>
          <a:p>
            <a:pPr eaLnBrk="0" hangingPunct="0"/>
            <a:r>
              <a:rPr lang="en-US" sz="800" b="1"/>
              <a:t>directly.</a:t>
            </a:r>
          </a:p>
        </p:txBody>
      </p:sp>
      <p:sp>
        <p:nvSpPr>
          <p:cNvPr id="16421" name="Text Box 8"/>
          <p:cNvSpPr txBox="1">
            <a:spLocks noChangeArrowheads="1"/>
          </p:cNvSpPr>
          <p:nvPr/>
        </p:nvSpPr>
        <p:spPr bwMode="auto">
          <a:xfrm>
            <a:off x="3316288" y="5356225"/>
            <a:ext cx="727075" cy="236538"/>
          </a:xfrm>
          <a:prstGeom prst="rect">
            <a:avLst/>
          </a:prstGeom>
          <a:noFill/>
          <a:ln w="9525">
            <a:noFill/>
            <a:miter lim="800000"/>
            <a:headEnd/>
            <a:tailEnd/>
          </a:ln>
        </p:spPr>
        <p:txBody>
          <a:bodyPr wrap="none" lIns="0" tIns="0" rIns="0" bIns="0"/>
          <a:lstStyle/>
          <a:p>
            <a:pPr eaLnBrk="0" hangingPunct="0">
              <a:lnSpc>
                <a:spcPct val="90000"/>
              </a:lnSpc>
            </a:pPr>
            <a:r>
              <a:rPr lang="en-US" sz="800" b="1"/>
              <a:t>The bacterium</a:t>
            </a:r>
          </a:p>
          <a:p>
            <a:pPr eaLnBrk="0" hangingPunct="0">
              <a:lnSpc>
                <a:spcPct val="90000"/>
              </a:lnSpc>
            </a:pPr>
            <a:r>
              <a:rPr lang="en-US" sz="800" b="1"/>
              <a:t>reproduces.</a:t>
            </a:r>
          </a:p>
        </p:txBody>
      </p:sp>
      <p:sp>
        <p:nvSpPr>
          <p:cNvPr id="16422" name="Text Box 8"/>
          <p:cNvSpPr txBox="1">
            <a:spLocks noChangeArrowheads="1"/>
          </p:cNvSpPr>
          <p:nvPr/>
        </p:nvSpPr>
        <p:spPr bwMode="auto">
          <a:xfrm>
            <a:off x="1906588" y="5876925"/>
            <a:ext cx="396875" cy="236538"/>
          </a:xfrm>
          <a:prstGeom prst="rect">
            <a:avLst/>
          </a:prstGeom>
          <a:noFill/>
          <a:ln w="9525">
            <a:noFill/>
            <a:miter lim="800000"/>
            <a:headEnd/>
            <a:tailEnd/>
          </a:ln>
        </p:spPr>
        <p:txBody>
          <a:bodyPr wrap="none" lIns="0" tIns="0" rIns="0" bIns="0"/>
          <a:lstStyle/>
          <a:p>
            <a:pPr eaLnBrk="0" hangingPunct="0">
              <a:lnSpc>
                <a:spcPct val="90000"/>
              </a:lnSpc>
            </a:pPr>
            <a:r>
              <a:rPr lang="en-US" sz="800" b="1"/>
              <a:t>Clone</a:t>
            </a:r>
          </a:p>
          <a:p>
            <a:pPr eaLnBrk="0" hangingPunct="0">
              <a:lnSpc>
                <a:spcPct val="90000"/>
              </a:lnSpc>
            </a:pPr>
            <a:r>
              <a:rPr lang="en-US" sz="800" b="1"/>
              <a:t>of cells</a:t>
            </a:r>
          </a:p>
        </p:txBody>
      </p:sp>
      <p:sp>
        <p:nvSpPr>
          <p:cNvPr id="16423" name="Text Box 8"/>
          <p:cNvSpPr txBox="1">
            <a:spLocks noChangeArrowheads="1"/>
          </p:cNvSpPr>
          <p:nvPr/>
        </p:nvSpPr>
        <p:spPr bwMode="auto">
          <a:xfrm>
            <a:off x="1906588" y="4930775"/>
            <a:ext cx="708025" cy="236538"/>
          </a:xfrm>
          <a:prstGeom prst="rect">
            <a:avLst/>
          </a:prstGeom>
          <a:noFill/>
          <a:ln w="9525">
            <a:noFill/>
            <a:miter lim="800000"/>
            <a:headEnd/>
            <a:tailEnd/>
          </a:ln>
        </p:spPr>
        <p:txBody>
          <a:bodyPr wrap="none" lIns="0" tIns="0" rIns="0" bIns="0"/>
          <a:lstStyle/>
          <a:p>
            <a:pPr eaLnBrk="0" hangingPunct="0">
              <a:lnSpc>
                <a:spcPct val="90000"/>
              </a:lnSpc>
            </a:pPr>
            <a:r>
              <a:rPr lang="en-US" sz="800" b="1"/>
              <a:t>Recombinant</a:t>
            </a:r>
          </a:p>
          <a:p>
            <a:pPr eaLnBrk="0" hangingPunct="0">
              <a:lnSpc>
                <a:spcPct val="90000"/>
              </a:lnSpc>
            </a:pPr>
            <a:r>
              <a:rPr lang="en-US" sz="800" b="1"/>
              <a:t>bacterium</a:t>
            </a:r>
          </a:p>
        </p:txBody>
      </p:sp>
      <p:sp>
        <p:nvSpPr>
          <p:cNvPr id="16424" name="Text Box 8"/>
          <p:cNvSpPr txBox="1">
            <a:spLocks noChangeArrowheads="1"/>
          </p:cNvSpPr>
          <p:nvPr/>
        </p:nvSpPr>
        <p:spPr bwMode="auto">
          <a:xfrm>
            <a:off x="1906588" y="3946525"/>
            <a:ext cx="708025" cy="357188"/>
          </a:xfrm>
          <a:prstGeom prst="rect">
            <a:avLst/>
          </a:prstGeom>
          <a:noFill/>
          <a:ln w="9525">
            <a:noFill/>
            <a:miter lim="800000"/>
            <a:headEnd/>
            <a:tailEnd/>
          </a:ln>
        </p:spPr>
        <p:txBody>
          <a:bodyPr wrap="none" lIns="0" tIns="0" rIns="0" bIns="0"/>
          <a:lstStyle/>
          <a:p>
            <a:pPr eaLnBrk="0" hangingPunct="0">
              <a:lnSpc>
                <a:spcPct val="90000"/>
              </a:lnSpc>
            </a:pPr>
            <a:r>
              <a:rPr lang="en-US" sz="800" b="1"/>
              <a:t>Recombinant</a:t>
            </a:r>
          </a:p>
          <a:p>
            <a:pPr eaLnBrk="0" hangingPunct="0">
              <a:lnSpc>
                <a:spcPct val="90000"/>
              </a:lnSpc>
            </a:pPr>
            <a:r>
              <a:rPr lang="en-US" sz="800" b="1"/>
              <a:t>DNA</a:t>
            </a:r>
          </a:p>
          <a:p>
            <a:pPr eaLnBrk="0" hangingPunct="0">
              <a:lnSpc>
                <a:spcPct val="90000"/>
              </a:lnSpc>
            </a:pPr>
            <a:r>
              <a:rPr lang="en-US" sz="800" b="1"/>
              <a:t>plasmid</a:t>
            </a:r>
          </a:p>
        </p:txBody>
      </p:sp>
      <p:sp>
        <p:nvSpPr>
          <p:cNvPr id="16425" name="Line 41"/>
          <p:cNvSpPr>
            <a:spLocks noChangeShapeType="1"/>
          </p:cNvSpPr>
          <p:nvPr/>
        </p:nvSpPr>
        <p:spPr bwMode="auto">
          <a:xfrm>
            <a:off x="3378200" y="4140200"/>
            <a:ext cx="215900" cy="0"/>
          </a:xfrm>
          <a:prstGeom prst="line">
            <a:avLst/>
          </a:prstGeom>
          <a:noFill/>
          <a:ln w="12700">
            <a:solidFill>
              <a:schemeClr val="tx1"/>
            </a:solidFill>
            <a:round/>
            <a:headEnd/>
            <a:tailEnd/>
          </a:ln>
          <a:effectLst/>
        </p:spPr>
        <p:txBody>
          <a:bodyPr wrap="none" anchor="ctr"/>
          <a:lstStyle/>
          <a:p>
            <a:endParaRPr lang="en-US"/>
          </a:p>
        </p:txBody>
      </p:sp>
      <p:sp>
        <p:nvSpPr>
          <p:cNvPr id="16426" name="Text Box 8"/>
          <p:cNvSpPr txBox="1">
            <a:spLocks noChangeArrowheads="1"/>
          </p:cNvSpPr>
          <p:nvPr/>
        </p:nvSpPr>
        <p:spPr bwMode="auto">
          <a:xfrm>
            <a:off x="2760663" y="811213"/>
            <a:ext cx="42862" cy="74612"/>
          </a:xfrm>
          <a:prstGeom prst="rect">
            <a:avLst/>
          </a:prstGeom>
          <a:noFill/>
          <a:ln w="9525">
            <a:noFill/>
            <a:miter lim="800000"/>
            <a:headEnd/>
            <a:tailEnd/>
          </a:ln>
        </p:spPr>
        <p:txBody>
          <a:bodyPr wrap="none" lIns="0" tIns="0" rIns="0" bIns="0"/>
          <a:lstStyle/>
          <a:p>
            <a:pPr eaLnBrk="0" hangingPunct="0">
              <a:lnSpc>
                <a:spcPct val="90000"/>
              </a:lnSpc>
            </a:pPr>
            <a:r>
              <a:rPr lang="en-US" sz="600" b="1">
                <a:solidFill>
                  <a:schemeClr val="bg1"/>
                </a:solidFill>
              </a:rPr>
              <a:t>1</a:t>
            </a:r>
          </a:p>
        </p:txBody>
      </p:sp>
      <p:sp>
        <p:nvSpPr>
          <p:cNvPr id="16427" name="Text Box 8"/>
          <p:cNvSpPr txBox="1">
            <a:spLocks noChangeArrowheads="1"/>
          </p:cNvSpPr>
          <p:nvPr/>
        </p:nvSpPr>
        <p:spPr bwMode="auto">
          <a:xfrm>
            <a:off x="2922588" y="1620838"/>
            <a:ext cx="42862" cy="74612"/>
          </a:xfrm>
          <a:prstGeom prst="rect">
            <a:avLst/>
          </a:prstGeom>
          <a:noFill/>
          <a:ln w="9525">
            <a:noFill/>
            <a:miter lim="800000"/>
            <a:headEnd/>
            <a:tailEnd/>
          </a:ln>
        </p:spPr>
        <p:txBody>
          <a:bodyPr wrap="none" lIns="0" tIns="0" rIns="0" bIns="0"/>
          <a:lstStyle/>
          <a:p>
            <a:pPr eaLnBrk="0" hangingPunct="0">
              <a:lnSpc>
                <a:spcPct val="90000"/>
              </a:lnSpc>
            </a:pPr>
            <a:r>
              <a:rPr lang="en-US" sz="600" b="1">
                <a:solidFill>
                  <a:schemeClr val="bg1"/>
                </a:solidFill>
              </a:rPr>
              <a:t>3</a:t>
            </a:r>
          </a:p>
        </p:txBody>
      </p:sp>
      <p:sp>
        <p:nvSpPr>
          <p:cNvPr id="16428" name="Text Box 8"/>
          <p:cNvSpPr txBox="1">
            <a:spLocks noChangeArrowheads="1"/>
          </p:cNvSpPr>
          <p:nvPr/>
        </p:nvSpPr>
        <p:spPr bwMode="auto">
          <a:xfrm>
            <a:off x="3465513" y="2808288"/>
            <a:ext cx="42862" cy="74612"/>
          </a:xfrm>
          <a:prstGeom prst="rect">
            <a:avLst/>
          </a:prstGeom>
          <a:noFill/>
          <a:ln w="9525">
            <a:noFill/>
            <a:miter lim="800000"/>
            <a:headEnd/>
            <a:tailEnd/>
          </a:ln>
        </p:spPr>
        <p:txBody>
          <a:bodyPr wrap="none" lIns="0" tIns="0" rIns="0" bIns="0"/>
          <a:lstStyle/>
          <a:p>
            <a:pPr eaLnBrk="0" hangingPunct="0">
              <a:lnSpc>
                <a:spcPct val="90000"/>
              </a:lnSpc>
            </a:pPr>
            <a:r>
              <a:rPr lang="en-US" sz="600" b="1">
                <a:solidFill>
                  <a:schemeClr val="bg1"/>
                </a:solidFill>
              </a:rPr>
              <a:t>5</a:t>
            </a:r>
          </a:p>
        </p:txBody>
      </p:sp>
      <p:sp>
        <p:nvSpPr>
          <p:cNvPr id="16429" name="Text Box 8"/>
          <p:cNvSpPr txBox="1">
            <a:spLocks noChangeArrowheads="1"/>
          </p:cNvSpPr>
          <p:nvPr/>
        </p:nvSpPr>
        <p:spPr bwMode="auto">
          <a:xfrm>
            <a:off x="4173538" y="1912938"/>
            <a:ext cx="42862" cy="74612"/>
          </a:xfrm>
          <a:prstGeom prst="rect">
            <a:avLst/>
          </a:prstGeom>
          <a:noFill/>
          <a:ln w="9525">
            <a:noFill/>
            <a:miter lim="800000"/>
            <a:headEnd/>
            <a:tailEnd/>
          </a:ln>
        </p:spPr>
        <p:txBody>
          <a:bodyPr wrap="none" lIns="0" tIns="0" rIns="0" bIns="0"/>
          <a:lstStyle/>
          <a:p>
            <a:pPr eaLnBrk="0" hangingPunct="0">
              <a:lnSpc>
                <a:spcPct val="90000"/>
              </a:lnSpc>
            </a:pPr>
            <a:r>
              <a:rPr lang="en-US" sz="600" b="1">
                <a:solidFill>
                  <a:schemeClr val="bg1"/>
                </a:solidFill>
              </a:rPr>
              <a:t>4</a:t>
            </a:r>
          </a:p>
        </p:txBody>
      </p:sp>
      <p:sp>
        <p:nvSpPr>
          <p:cNvPr id="16430" name="Text Box 8"/>
          <p:cNvSpPr txBox="1">
            <a:spLocks noChangeArrowheads="1"/>
          </p:cNvSpPr>
          <p:nvPr/>
        </p:nvSpPr>
        <p:spPr bwMode="auto">
          <a:xfrm>
            <a:off x="4405313" y="754063"/>
            <a:ext cx="42862" cy="74612"/>
          </a:xfrm>
          <a:prstGeom prst="rect">
            <a:avLst/>
          </a:prstGeom>
          <a:noFill/>
          <a:ln w="9525">
            <a:noFill/>
            <a:miter lim="800000"/>
            <a:headEnd/>
            <a:tailEnd/>
          </a:ln>
        </p:spPr>
        <p:txBody>
          <a:bodyPr wrap="none" lIns="0" tIns="0" rIns="0" bIns="0"/>
          <a:lstStyle/>
          <a:p>
            <a:pPr eaLnBrk="0" hangingPunct="0">
              <a:lnSpc>
                <a:spcPct val="90000"/>
              </a:lnSpc>
            </a:pPr>
            <a:r>
              <a:rPr lang="en-US" sz="600" b="1">
                <a:solidFill>
                  <a:schemeClr val="bg1"/>
                </a:solidFill>
              </a:rPr>
              <a:t>2</a:t>
            </a:r>
          </a:p>
        </p:txBody>
      </p:sp>
      <p:sp>
        <p:nvSpPr>
          <p:cNvPr id="16431" name="Text Box 8"/>
          <p:cNvSpPr txBox="1">
            <a:spLocks noChangeArrowheads="1"/>
          </p:cNvSpPr>
          <p:nvPr/>
        </p:nvSpPr>
        <p:spPr bwMode="auto">
          <a:xfrm>
            <a:off x="3348038" y="3481388"/>
            <a:ext cx="42862" cy="74612"/>
          </a:xfrm>
          <a:prstGeom prst="rect">
            <a:avLst/>
          </a:prstGeom>
          <a:noFill/>
          <a:ln w="9525">
            <a:noFill/>
            <a:miter lim="800000"/>
            <a:headEnd/>
            <a:tailEnd/>
          </a:ln>
        </p:spPr>
        <p:txBody>
          <a:bodyPr wrap="none" lIns="0" tIns="0" rIns="0" bIns="0"/>
          <a:lstStyle/>
          <a:p>
            <a:pPr eaLnBrk="0" hangingPunct="0">
              <a:lnSpc>
                <a:spcPct val="90000"/>
              </a:lnSpc>
            </a:pPr>
            <a:r>
              <a:rPr lang="en-US" sz="600" b="1">
                <a:solidFill>
                  <a:schemeClr val="bg1"/>
                </a:solidFill>
              </a:rPr>
              <a:t>6</a:t>
            </a:r>
          </a:p>
        </p:txBody>
      </p:sp>
      <p:sp>
        <p:nvSpPr>
          <p:cNvPr id="16432" name="Text Box 8"/>
          <p:cNvSpPr txBox="1">
            <a:spLocks noChangeArrowheads="1"/>
          </p:cNvSpPr>
          <p:nvPr/>
        </p:nvSpPr>
        <p:spPr bwMode="auto">
          <a:xfrm>
            <a:off x="3217863" y="4471988"/>
            <a:ext cx="42862" cy="74612"/>
          </a:xfrm>
          <a:prstGeom prst="rect">
            <a:avLst/>
          </a:prstGeom>
          <a:noFill/>
          <a:ln w="9525">
            <a:noFill/>
            <a:miter lim="800000"/>
            <a:headEnd/>
            <a:tailEnd/>
          </a:ln>
        </p:spPr>
        <p:txBody>
          <a:bodyPr wrap="none" lIns="0" tIns="0" rIns="0" bIns="0"/>
          <a:lstStyle/>
          <a:p>
            <a:pPr eaLnBrk="0" hangingPunct="0">
              <a:lnSpc>
                <a:spcPct val="90000"/>
              </a:lnSpc>
            </a:pPr>
            <a:r>
              <a:rPr lang="en-US" sz="600" b="1">
                <a:solidFill>
                  <a:schemeClr val="bg1"/>
                </a:solidFill>
              </a:rPr>
              <a:t>7</a:t>
            </a:r>
          </a:p>
        </p:txBody>
      </p:sp>
      <p:sp>
        <p:nvSpPr>
          <p:cNvPr id="16433" name="Text Box 8"/>
          <p:cNvSpPr txBox="1">
            <a:spLocks noChangeArrowheads="1"/>
          </p:cNvSpPr>
          <p:nvPr/>
        </p:nvSpPr>
        <p:spPr bwMode="auto">
          <a:xfrm>
            <a:off x="4735513" y="4754563"/>
            <a:ext cx="42862" cy="74612"/>
          </a:xfrm>
          <a:prstGeom prst="rect">
            <a:avLst/>
          </a:prstGeom>
          <a:noFill/>
          <a:ln w="9525">
            <a:noFill/>
            <a:miter lim="800000"/>
            <a:headEnd/>
            <a:tailEnd/>
          </a:ln>
        </p:spPr>
        <p:txBody>
          <a:bodyPr wrap="none" lIns="0" tIns="0" rIns="0" bIns="0"/>
          <a:lstStyle/>
          <a:p>
            <a:pPr eaLnBrk="0" hangingPunct="0">
              <a:lnSpc>
                <a:spcPct val="90000"/>
              </a:lnSpc>
            </a:pPr>
            <a:r>
              <a:rPr lang="en-US" sz="600" b="1">
                <a:solidFill>
                  <a:schemeClr val="bg1"/>
                </a:solidFill>
              </a:rPr>
              <a:t>9</a:t>
            </a:r>
          </a:p>
        </p:txBody>
      </p:sp>
      <p:sp>
        <p:nvSpPr>
          <p:cNvPr id="16434" name="Text Box 8"/>
          <p:cNvSpPr txBox="1">
            <a:spLocks noChangeArrowheads="1"/>
          </p:cNvSpPr>
          <p:nvPr/>
        </p:nvSpPr>
        <p:spPr bwMode="auto">
          <a:xfrm>
            <a:off x="3198813" y="5360988"/>
            <a:ext cx="42862" cy="74612"/>
          </a:xfrm>
          <a:prstGeom prst="rect">
            <a:avLst/>
          </a:prstGeom>
          <a:noFill/>
          <a:ln w="9525">
            <a:noFill/>
            <a:miter lim="800000"/>
            <a:headEnd/>
            <a:tailEnd/>
          </a:ln>
        </p:spPr>
        <p:txBody>
          <a:bodyPr wrap="none" lIns="0" tIns="0" rIns="0" bIns="0"/>
          <a:lstStyle/>
          <a:p>
            <a:pPr eaLnBrk="0" hangingPunct="0">
              <a:lnSpc>
                <a:spcPct val="90000"/>
              </a:lnSpc>
            </a:pPr>
            <a:r>
              <a:rPr lang="en-US" sz="600" b="1">
                <a:solidFill>
                  <a:schemeClr val="bg1"/>
                </a:solidFill>
              </a:rPr>
              <a:t>8</a:t>
            </a:r>
          </a:p>
        </p:txBody>
      </p:sp>
      <p:sp>
        <p:nvSpPr>
          <p:cNvPr id="51" name="Slide Number Placeholder 50"/>
          <p:cNvSpPr>
            <a:spLocks noGrp="1"/>
          </p:cNvSpPr>
          <p:nvPr>
            <p:ph type="sldNum" sz="quarter" idx="12"/>
          </p:nvPr>
        </p:nvSpPr>
        <p:spPr/>
        <p:txBody>
          <a:bodyPr/>
          <a:lstStyle/>
          <a:p>
            <a:fld id="{72DC7B4B-6D79-464D-A845-3E504A2A9596}" type="slidenum">
              <a:rPr lang="en-US" smtClean="0"/>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2_01baGeneCloningOver_1-U"/>
          <p:cNvPicPr>
            <a:picLocks noChangeAspect="1" noChangeArrowheads="1"/>
          </p:cNvPicPr>
          <p:nvPr/>
        </p:nvPicPr>
        <p:blipFill>
          <a:blip r:embed="rId3" cstate="print"/>
          <a:srcRect/>
          <a:stretch>
            <a:fillRect/>
          </a:stretch>
        </p:blipFill>
        <p:spPr bwMode="auto">
          <a:xfrm>
            <a:off x="723900" y="136525"/>
            <a:ext cx="7694613" cy="6584950"/>
          </a:xfrm>
          <a:prstGeom prst="rect">
            <a:avLst/>
          </a:prstGeom>
          <a:noFill/>
          <a:ln w="9525">
            <a:noFill/>
            <a:miter lim="800000"/>
            <a:headEnd/>
            <a:tailEnd/>
          </a:ln>
        </p:spPr>
      </p:pic>
      <p:sp>
        <p:nvSpPr>
          <p:cNvPr id="1741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12.1B_s1</a:t>
            </a:r>
          </a:p>
        </p:txBody>
      </p:sp>
      <p:sp>
        <p:nvSpPr>
          <p:cNvPr id="17412" name="Oval 4"/>
          <p:cNvSpPr>
            <a:spLocks noChangeArrowheads="1"/>
          </p:cNvSpPr>
          <p:nvPr/>
        </p:nvSpPr>
        <p:spPr bwMode="auto">
          <a:xfrm>
            <a:off x="2822575" y="962025"/>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17413" name="Text Box 8"/>
          <p:cNvSpPr txBox="1">
            <a:spLocks noChangeArrowheads="1"/>
          </p:cNvSpPr>
          <p:nvPr/>
        </p:nvSpPr>
        <p:spPr bwMode="auto">
          <a:xfrm>
            <a:off x="755650" y="381000"/>
            <a:ext cx="979488" cy="420688"/>
          </a:xfrm>
          <a:prstGeom prst="rect">
            <a:avLst/>
          </a:prstGeom>
          <a:noFill/>
          <a:ln w="9525">
            <a:noFill/>
            <a:miter lim="800000"/>
            <a:headEnd/>
            <a:tailEnd/>
          </a:ln>
        </p:spPr>
        <p:txBody>
          <a:bodyPr wrap="none" lIns="0" tIns="0" rIns="0" bIns="0"/>
          <a:lstStyle/>
          <a:p>
            <a:pPr eaLnBrk="0" hangingPunct="0">
              <a:lnSpc>
                <a:spcPct val="90000"/>
              </a:lnSpc>
            </a:pPr>
            <a:r>
              <a:rPr lang="en-US" sz="1400" b="1" i="1"/>
              <a:t>E. coli</a:t>
            </a:r>
            <a:endParaRPr lang="en-US" sz="1400" b="1"/>
          </a:p>
          <a:p>
            <a:pPr eaLnBrk="0" hangingPunct="0">
              <a:lnSpc>
                <a:spcPct val="90000"/>
              </a:lnSpc>
            </a:pPr>
            <a:r>
              <a:rPr lang="en-US" sz="1400" b="1"/>
              <a:t>bacterium</a:t>
            </a:r>
          </a:p>
        </p:txBody>
      </p:sp>
      <p:sp>
        <p:nvSpPr>
          <p:cNvPr id="17414" name="Text Box 8"/>
          <p:cNvSpPr txBox="1">
            <a:spLocks noChangeArrowheads="1"/>
          </p:cNvSpPr>
          <p:nvPr/>
        </p:nvSpPr>
        <p:spPr bwMode="auto">
          <a:xfrm>
            <a:off x="1333500" y="976313"/>
            <a:ext cx="1233488" cy="446087"/>
          </a:xfrm>
          <a:prstGeom prst="rect">
            <a:avLst/>
          </a:prstGeom>
          <a:noFill/>
          <a:ln w="9525">
            <a:noFill/>
            <a:miter lim="800000"/>
            <a:headEnd/>
            <a:tailEnd/>
          </a:ln>
        </p:spPr>
        <p:txBody>
          <a:bodyPr wrap="none" lIns="0" tIns="0" rIns="0" bIns="0"/>
          <a:lstStyle/>
          <a:p>
            <a:pPr eaLnBrk="0" hangingPunct="0">
              <a:lnSpc>
                <a:spcPct val="90000"/>
              </a:lnSpc>
            </a:pPr>
            <a:r>
              <a:rPr lang="en-US" sz="1400" b="1"/>
              <a:t>Bacterial</a:t>
            </a:r>
          </a:p>
          <a:p>
            <a:pPr eaLnBrk="0" hangingPunct="0">
              <a:lnSpc>
                <a:spcPct val="90000"/>
              </a:lnSpc>
            </a:pPr>
            <a:r>
              <a:rPr lang="en-US" sz="1400" b="1"/>
              <a:t>chromosome</a:t>
            </a:r>
          </a:p>
        </p:txBody>
      </p:sp>
      <p:sp>
        <p:nvSpPr>
          <p:cNvPr id="17415" name="Text Box 8"/>
          <p:cNvSpPr txBox="1">
            <a:spLocks noChangeArrowheads="1"/>
          </p:cNvSpPr>
          <p:nvPr/>
        </p:nvSpPr>
        <p:spPr bwMode="auto">
          <a:xfrm>
            <a:off x="3071813" y="966788"/>
            <a:ext cx="1036637" cy="439737"/>
          </a:xfrm>
          <a:prstGeom prst="rect">
            <a:avLst/>
          </a:prstGeom>
          <a:noFill/>
          <a:ln w="9525">
            <a:noFill/>
            <a:miter lim="800000"/>
            <a:headEnd/>
            <a:tailEnd/>
          </a:ln>
        </p:spPr>
        <p:txBody>
          <a:bodyPr wrap="none" lIns="0" tIns="0" rIns="0" bIns="0"/>
          <a:lstStyle/>
          <a:p>
            <a:pPr eaLnBrk="0" hangingPunct="0">
              <a:lnSpc>
                <a:spcPct val="90000"/>
              </a:lnSpc>
            </a:pPr>
            <a:r>
              <a:rPr lang="en-US" sz="1400" b="1"/>
              <a:t>A plasmid</a:t>
            </a:r>
          </a:p>
          <a:p>
            <a:pPr eaLnBrk="0" hangingPunct="0">
              <a:lnSpc>
                <a:spcPct val="90000"/>
              </a:lnSpc>
            </a:pPr>
            <a:r>
              <a:rPr lang="en-US" sz="1400" b="1"/>
              <a:t>is isolated.</a:t>
            </a:r>
          </a:p>
        </p:txBody>
      </p:sp>
      <p:sp>
        <p:nvSpPr>
          <p:cNvPr id="17416" name="Text Box 8"/>
          <p:cNvSpPr txBox="1">
            <a:spLocks noChangeArrowheads="1"/>
          </p:cNvSpPr>
          <p:nvPr/>
        </p:nvSpPr>
        <p:spPr bwMode="auto">
          <a:xfrm>
            <a:off x="4395788" y="1519238"/>
            <a:ext cx="827087" cy="503237"/>
          </a:xfrm>
          <a:prstGeom prst="rect">
            <a:avLst/>
          </a:prstGeom>
          <a:noFill/>
          <a:ln w="9525">
            <a:noFill/>
            <a:miter lim="800000"/>
            <a:headEnd/>
            <a:tailEnd/>
          </a:ln>
        </p:spPr>
        <p:txBody>
          <a:bodyPr wrap="none" lIns="0" tIns="0" rIns="0" bIns="0"/>
          <a:lstStyle/>
          <a:p>
            <a:pPr eaLnBrk="0" hangingPunct="0">
              <a:lnSpc>
                <a:spcPct val="90000"/>
              </a:lnSpc>
            </a:pPr>
            <a:r>
              <a:rPr lang="en-US" sz="1400" b="1"/>
              <a:t>Gene of</a:t>
            </a:r>
          </a:p>
          <a:p>
            <a:pPr eaLnBrk="0" hangingPunct="0">
              <a:lnSpc>
                <a:spcPct val="90000"/>
              </a:lnSpc>
            </a:pPr>
            <a:r>
              <a:rPr lang="en-US" sz="1400" b="1"/>
              <a:t>interest</a:t>
            </a:r>
          </a:p>
        </p:txBody>
      </p:sp>
      <p:sp>
        <p:nvSpPr>
          <p:cNvPr id="17417" name="Text Box 8"/>
          <p:cNvSpPr txBox="1">
            <a:spLocks noChangeArrowheads="1"/>
          </p:cNvSpPr>
          <p:nvPr/>
        </p:nvSpPr>
        <p:spPr bwMode="auto">
          <a:xfrm>
            <a:off x="3163888" y="228600"/>
            <a:ext cx="708025" cy="190500"/>
          </a:xfrm>
          <a:prstGeom prst="rect">
            <a:avLst/>
          </a:prstGeom>
          <a:noFill/>
          <a:ln w="9525">
            <a:noFill/>
            <a:miter lim="800000"/>
            <a:headEnd/>
            <a:tailEnd/>
          </a:ln>
        </p:spPr>
        <p:txBody>
          <a:bodyPr wrap="none" lIns="0" tIns="0" rIns="0" bIns="0"/>
          <a:lstStyle/>
          <a:p>
            <a:pPr eaLnBrk="0" hangingPunct="0">
              <a:lnSpc>
                <a:spcPct val="90000"/>
              </a:lnSpc>
            </a:pPr>
            <a:r>
              <a:rPr lang="en-US" sz="1400" b="1"/>
              <a:t>Plasmid</a:t>
            </a:r>
          </a:p>
        </p:txBody>
      </p:sp>
      <p:sp>
        <p:nvSpPr>
          <p:cNvPr id="17418" name="Text Box 8"/>
          <p:cNvSpPr txBox="1">
            <a:spLocks noChangeArrowheads="1"/>
          </p:cNvSpPr>
          <p:nvPr/>
        </p:nvSpPr>
        <p:spPr bwMode="auto">
          <a:xfrm>
            <a:off x="5391150" y="871538"/>
            <a:ext cx="1376363" cy="439737"/>
          </a:xfrm>
          <a:prstGeom prst="rect">
            <a:avLst/>
          </a:prstGeom>
          <a:noFill/>
          <a:ln w="9525">
            <a:noFill/>
            <a:miter lim="800000"/>
            <a:headEnd/>
            <a:tailEnd/>
          </a:ln>
        </p:spPr>
        <p:txBody>
          <a:bodyPr wrap="none" lIns="0" tIns="0" rIns="0" bIns="0"/>
          <a:lstStyle/>
          <a:p>
            <a:pPr eaLnBrk="0" hangingPunct="0">
              <a:lnSpc>
                <a:spcPct val="90000"/>
              </a:lnSpc>
            </a:pPr>
            <a:r>
              <a:rPr lang="en-US" sz="1400" b="1"/>
              <a:t>The cell’s DNA</a:t>
            </a:r>
          </a:p>
          <a:p>
            <a:pPr eaLnBrk="0" hangingPunct="0">
              <a:lnSpc>
                <a:spcPct val="90000"/>
              </a:lnSpc>
            </a:pPr>
            <a:r>
              <a:rPr lang="en-US" sz="1400" b="1"/>
              <a:t>is isolated.</a:t>
            </a:r>
          </a:p>
        </p:txBody>
      </p:sp>
      <p:sp>
        <p:nvSpPr>
          <p:cNvPr id="17419" name="Text Box 8"/>
          <p:cNvSpPr txBox="1">
            <a:spLocks noChangeArrowheads="1"/>
          </p:cNvSpPr>
          <p:nvPr/>
        </p:nvSpPr>
        <p:spPr bwMode="auto">
          <a:xfrm>
            <a:off x="7248525" y="1744663"/>
            <a:ext cx="495300" cy="241300"/>
          </a:xfrm>
          <a:prstGeom prst="rect">
            <a:avLst/>
          </a:prstGeom>
          <a:noFill/>
          <a:ln w="9525">
            <a:noFill/>
            <a:miter lim="800000"/>
            <a:headEnd/>
            <a:tailEnd/>
          </a:ln>
        </p:spPr>
        <p:txBody>
          <a:bodyPr wrap="none" lIns="0" tIns="0" rIns="0" bIns="0"/>
          <a:lstStyle/>
          <a:p>
            <a:pPr eaLnBrk="0" hangingPunct="0">
              <a:lnSpc>
                <a:spcPct val="90000"/>
              </a:lnSpc>
            </a:pPr>
            <a:r>
              <a:rPr lang="en-US" sz="1400" b="1"/>
              <a:t>DNA</a:t>
            </a:r>
          </a:p>
        </p:txBody>
      </p:sp>
      <p:sp>
        <p:nvSpPr>
          <p:cNvPr id="17420" name="Text Box 8"/>
          <p:cNvSpPr txBox="1">
            <a:spLocks noChangeArrowheads="1"/>
          </p:cNvSpPr>
          <p:nvPr/>
        </p:nvSpPr>
        <p:spPr bwMode="auto">
          <a:xfrm>
            <a:off x="6662738" y="149225"/>
            <a:ext cx="1811337" cy="652463"/>
          </a:xfrm>
          <a:prstGeom prst="rect">
            <a:avLst/>
          </a:prstGeom>
          <a:noFill/>
          <a:ln w="9525">
            <a:noFill/>
            <a:miter lim="800000"/>
            <a:headEnd/>
            <a:tailEnd/>
          </a:ln>
        </p:spPr>
        <p:txBody>
          <a:bodyPr wrap="none" lIns="0" tIns="0" rIns="0" bIns="0"/>
          <a:lstStyle/>
          <a:p>
            <a:pPr eaLnBrk="0" hangingPunct="0">
              <a:lnSpc>
                <a:spcPct val="90000"/>
              </a:lnSpc>
            </a:pPr>
            <a:r>
              <a:rPr lang="en-US" sz="1400" b="1"/>
              <a:t>A cell with DNA</a:t>
            </a:r>
          </a:p>
          <a:p>
            <a:pPr eaLnBrk="0" hangingPunct="0">
              <a:lnSpc>
                <a:spcPct val="90000"/>
              </a:lnSpc>
            </a:pPr>
            <a:r>
              <a:rPr lang="en-US" sz="1400" b="1"/>
              <a:t>containing the gene</a:t>
            </a:r>
          </a:p>
          <a:p>
            <a:pPr eaLnBrk="0" hangingPunct="0"/>
            <a:r>
              <a:rPr lang="en-US" sz="1400" b="1"/>
              <a:t>of interest</a:t>
            </a:r>
          </a:p>
        </p:txBody>
      </p:sp>
      <p:sp>
        <p:nvSpPr>
          <p:cNvPr id="17421" name="Text Box 8"/>
          <p:cNvSpPr txBox="1">
            <a:spLocks noChangeArrowheads="1"/>
          </p:cNvSpPr>
          <p:nvPr/>
        </p:nvSpPr>
        <p:spPr bwMode="auto">
          <a:xfrm>
            <a:off x="2879725" y="989013"/>
            <a:ext cx="65088"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1</a:t>
            </a:r>
          </a:p>
        </p:txBody>
      </p:sp>
      <p:sp>
        <p:nvSpPr>
          <p:cNvPr id="17422" name="Line 14"/>
          <p:cNvSpPr>
            <a:spLocks noChangeShapeType="1"/>
          </p:cNvSpPr>
          <p:nvPr/>
        </p:nvSpPr>
        <p:spPr bwMode="auto">
          <a:xfrm>
            <a:off x="7439025" y="1227138"/>
            <a:ext cx="0" cy="492125"/>
          </a:xfrm>
          <a:prstGeom prst="line">
            <a:avLst/>
          </a:prstGeom>
          <a:noFill/>
          <a:ln w="12700">
            <a:solidFill>
              <a:schemeClr val="tx1"/>
            </a:solidFill>
            <a:round/>
            <a:headEnd/>
            <a:tailEnd/>
          </a:ln>
          <a:effectLst/>
        </p:spPr>
        <p:txBody>
          <a:bodyPr wrap="none" anchor="ctr"/>
          <a:lstStyle/>
          <a:p>
            <a:endParaRPr lang="en-US"/>
          </a:p>
        </p:txBody>
      </p:sp>
      <p:sp>
        <p:nvSpPr>
          <p:cNvPr id="17423" name="Line 15"/>
          <p:cNvSpPr>
            <a:spLocks noChangeShapeType="1"/>
          </p:cNvSpPr>
          <p:nvPr/>
        </p:nvSpPr>
        <p:spPr bwMode="auto">
          <a:xfrm flipH="1">
            <a:off x="1976438" y="639763"/>
            <a:ext cx="55562" cy="355600"/>
          </a:xfrm>
          <a:prstGeom prst="line">
            <a:avLst/>
          </a:prstGeom>
          <a:noFill/>
          <a:ln w="12700">
            <a:solidFill>
              <a:schemeClr val="tx1"/>
            </a:solidFill>
            <a:round/>
            <a:headEnd/>
            <a:tailEnd/>
          </a:ln>
          <a:effectLst/>
        </p:spPr>
        <p:txBody>
          <a:bodyPr wrap="none" anchor="ctr"/>
          <a:lstStyle/>
          <a:p>
            <a:endParaRPr lang="en-US"/>
          </a:p>
        </p:txBody>
      </p:sp>
      <p:sp>
        <p:nvSpPr>
          <p:cNvPr id="17424" name="Line 16"/>
          <p:cNvSpPr>
            <a:spLocks noChangeShapeType="1"/>
          </p:cNvSpPr>
          <p:nvPr/>
        </p:nvSpPr>
        <p:spPr bwMode="auto">
          <a:xfrm flipV="1">
            <a:off x="2827338" y="322263"/>
            <a:ext cx="284162" cy="104775"/>
          </a:xfrm>
          <a:prstGeom prst="line">
            <a:avLst/>
          </a:prstGeom>
          <a:noFill/>
          <a:ln w="12700">
            <a:solidFill>
              <a:schemeClr val="tx1"/>
            </a:solidFill>
            <a:round/>
            <a:headEnd/>
            <a:tailEnd/>
          </a:ln>
          <a:effectLst/>
        </p:spPr>
        <p:txBody>
          <a:bodyPr wrap="none" anchor="ctr"/>
          <a:lstStyle/>
          <a:p>
            <a:endParaRPr lang="en-US"/>
          </a:p>
        </p:txBody>
      </p:sp>
      <p:sp>
        <p:nvSpPr>
          <p:cNvPr id="17425" name="Line 17"/>
          <p:cNvSpPr>
            <a:spLocks noChangeShapeType="1"/>
          </p:cNvSpPr>
          <p:nvPr/>
        </p:nvSpPr>
        <p:spPr bwMode="auto">
          <a:xfrm>
            <a:off x="5084763" y="1808163"/>
            <a:ext cx="401637" cy="414337"/>
          </a:xfrm>
          <a:prstGeom prst="line">
            <a:avLst/>
          </a:prstGeom>
          <a:noFill/>
          <a:ln w="12700">
            <a:solidFill>
              <a:schemeClr val="tx1"/>
            </a:solidFill>
            <a:round/>
            <a:headEnd/>
            <a:tailEnd/>
          </a:ln>
          <a:effectLst/>
        </p:spPr>
        <p:txBody>
          <a:bodyPr wrap="none" anchor="ctr"/>
          <a:lstStyle/>
          <a:p>
            <a:endParaRPr lang="en-US"/>
          </a:p>
        </p:txBody>
      </p:sp>
      <p:sp>
        <p:nvSpPr>
          <p:cNvPr id="17426" name="Oval 18"/>
          <p:cNvSpPr>
            <a:spLocks noChangeArrowheads="1"/>
          </p:cNvSpPr>
          <p:nvPr/>
        </p:nvSpPr>
        <p:spPr bwMode="auto">
          <a:xfrm>
            <a:off x="5132388" y="855663"/>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17427" name="Text Box 8"/>
          <p:cNvSpPr txBox="1">
            <a:spLocks noChangeArrowheads="1"/>
          </p:cNvSpPr>
          <p:nvPr/>
        </p:nvSpPr>
        <p:spPr bwMode="auto">
          <a:xfrm>
            <a:off x="5189538" y="882650"/>
            <a:ext cx="65087"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2</a:t>
            </a:r>
          </a:p>
        </p:txBody>
      </p:sp>
      <p:sp>
        <p:nvSpPr>
          <p:cNvPr id="20" name="Slide Number Placeholder 19"/>
          <p:cNvSpPr>
            <a:spLocks noGrp="1"/>
          </p:cNvSpPr>
          <p:nvPr>
            <p:ph type="sldNum" sz="quarter" idx="12"/>
          </p:nvPr>
        </p:nvSpPr>
        <p:spPr/>
        <p:txBody>
          <a:bodyPr/>
          <a:lstStyle/>
          <a:p>
            <a:fld id="{72DC7B4B-6D79-464D-A845-3E504A2A9596}" type="slidenum">
              <a:rPr lang="en-US" smtClean="0"/>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2_01baGeneCloningOver_2-U"/>
          <p:cNvPicPr>
            <a:picLocks noChangeAspect="1" noChangeArrowheads="1"/>
          </p:cNvPicPr>
          <p:nvPr/>
        </p:nvPicPr>
        <p:blipFill>
          <a:blip r:embed="rId3" cstate="print"/>
          <a:srcRect/>
          <a:stretch>
            <a:fillRect/>
          </a:stretch>
        </p:blipFill>
        <p:spPr bwMode="auto">
          <a:xfrm>
            <a:off x="723900" y="136525"/>
            <a:ext cx="7694613" cy="6584950"/>
          </a:xfrm>
          <a:prstGeom prst="rect">
            <a:avLst/>
          </a:prstGeom>
          <a:noFill/>
          <a:ln w="9525">
            <a:noFill/>
            <a:miter lim="800000"/>
            <a:headEnd/>
            <a:tailEnd/>
          </a:ln>
        </p:spPr>
      </p:pic>
      <p:sp>
        <p:nvSpPr>
          <p:cNvPr id="1843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12.1B_s2</a:t>
            </a:r>
          </a:p>
        </p:txBody>
      </p:sp>
      <p:sp>
        <p:nvSpPr>
          <p:cNvPr id="18436" name="Oval 4"/>
          <p:cNvSpPr>
            <a:spLocks noChangeArrowheads="1"/>
          </p:cNvSpPr>
          <p:nvPr/>
        </p:nvSpPr>
        <p:spPr bwMode="auto">
          <a:xfrm>
            <a:off x="2822575" y="962025"/>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18437" name="Text Box 8"/>
          <p:cNvSpPr txBox="1">
            <a:spLocks noChangeArrowheads="1"/>
          </p:cNvSpPr>
          <p:nvPr/>
        </p:nvSpPr>
        <p:spPr bwMode="auto">
          <a:xfrm>
            <a:off x="755650" y="381000"/>
            <a:ext cx="979488" cy="420688"/>
          </a:xfrm>
          <a:prstGeom prst="rect">
            <a:avLst/>
          </a:prstGeom>
          <a:noFill/>
          <a:ln w="9525">
            <a:noFill/>
            <a:miter lim="800000"/>
            <a:headEnd/>
            <a:tailEnd/>
          </a:ln>
        </p:spPr>
        <p:txBody>
          <a:bodyPr wrap="none" lIns="0" tIns="0" rIns="0" bIns="0"/>
          <a:lstStyle/>
          <a:p>
            <a:pPr eaLnBrk="0" hangingPunct="0">
              <a:lnSpc>
                <a:spcPct val="90000"/>
              </a:lnSpc>
            </a:pPr>
            <a:r>
              <a:rPr lang="en-US" sz="1400" b="1" i="1"/>
              <a:t>E. coli</a:t>
            </a:r>
            <a:endParaRPr lang="en-US" sz="1400" b="1"/>
          </a:p>
          <a:p>
            <a:pPr eaLnBrk="0" hangingPunct="0">
              <a:lnSpc>
                <a:spcPct val="90000"/>
              </a:lnSpc>
            </a:pPr>
            <a:r>
              <a:rPr lang="en-US" sz="1400" b="1"/>
              <a:t>bacterium</a:t>
            </a:r>
          </a:p>
        </p:txBody>
      </p:sp>
      <p:sp>
        <p:nvSpPr>
          <p:cNvPr id="18438" name="Text Box 8"/>
          <p:cNvSpPr txBox="1">
            <a:spLocks noChangeArrowheads="1"/>
          </p:cNvSpPr>
          <p:nvPr/>
        </p:nvSpPr>
        <p:spPr bwMode="auto">
          <a:xfrm>
            <a:off x="1333500" y="976313"/>
            <a:ext cx="1233488" cy="446087"/>
          </a:xfrm>
          <a:prstGeom prst="rect">
            <a:avLst/>
          </a:prstGeom>
          <a:noFill/>
          <a:ln w="9525">
            <a:noFill/>
            <a:miter lim="800000"/>
            <a:headEnd/>
            <a:tailEnd/>
          </a:ln>
        </p:spPr>
        <p:txBody>
          <a:bodyPr wrap="none" lIns="0" tIns="0" rIns="0" bIns="0"/>
          <a:lstStyle/>
          <a:p>
            <a:pPr eaLnBrk="0" hangingPunct="0">
              <a:lnSpc>
                <a:spcPct val="90000"/>
              </a:lnSpc>
            </a:pPr>
            <a:r>
              <a:rPr lang="en-US" sz="1400" b="1"/>
              <a:t>Bacterial</a:t>
            </a:r>
          </a:p>
          <a:p>
            <a:pPr eaLnBrk="0" hangingPunct="0">
              <a:lnSpc>
                <a:spcPct val="90000"/>
              </a:lnSpc>
            </a:pPr>
            <a:r>
              <a:rPr lang="en-US" sz="1400" b="1"/>
              <a:t>chromosome</a:t>
            </a:r>
          </a:p>
        </p:txBody>
      </p:sp>
      <p:sp>
        <p:nvSpPr>
          <p:cNvPr id="18439" name="Text Box 8"/>
          <p:cNvSpPr txBox="1">
            <a:spLocks noChangeArrowheads="1"/>
          </p:cNvSpPr>
          <p:nvPr/>
        </p:nvSpPr>
        <p:spPr bwMode="auto">
          <a:xfrm>
            <a:off x="3071813" y="966788"/>
            <a:ext cx="1036637" cy="439737"/>
          </a:xfrm>
          <a:prstGeom prst="rect">
            <a:avLst/>
          </a:prstGeom>
          <a:noFill/>
          <a:ln w="9525">
            <a:noFill/>
            <a:miter lim="800000"/>
            <a:headEnd/>
            <a:tailEnd/>
          </a:ln>
        </p:spPr>
        <p:txBody>
          <a:bodyPr wrap="none" lIns="0" tIns="0" rIns="0" bIns="0"/>
          <a:lstStyle/>
          <a:p>
            <a:pPr eaLnBrk="0" hangingPunct="0">
              <a:lnSpc>
                <a:spcPct val="90000"/>
              </a:lnSpc>
            </a:pPr>
            <a:r>
              <a:rPr lang="en-US" sz="1400" b="1"/>
              <a:t>A plasmid</a:t>
            </a:r>
          </a:p>
          <a:p>
            <a:pPr eaLnBrk="0" hangingPunct="0">
              <a:lnSpc>
                <a:spcPct val="90000"/>
              </a:lnSpc>
            </a:pPr>
            <a:r>
              <a:rPr lang="en-US" sz="1400" b="1"/>
              <a:t>is isolated.</a:t>
            </a:r>
          </a:p>
        </p:txBody>
      </p:sp>
      <p:sp>
        <p:nvSpPr>
          <p:cNvPr id="18440" name="Text Box 8"/>
          <p:cNvSpPr txBox="1">
            <a:spLocks noChangeArrowheads="1"/>
          </p:cNvSpPr>
          <p:nvPr/>
        </p:nvSpPr>
        <p:spPr bwMode="auto">
          <a:xfrm>
            <a:off x="4395788" y="1519238"/>
            <a:ext cx="827087" cy="503237"/>
          </a:xfrm>
          <a:prstGeom prst="rect">
            <a:avLst/>
          </a:prstGeom>
          <a:noFill/>
          <a:ln w="9525">
            <a:noFill/>
            <a:miter lim="800000"/>
            <a:headEnd/>
            <a:tailEnd/>
          </a:ln>
        </p:spPr>
        <p:txBody>
          <a:bodyPr wrap="none" lIns="0" tIns="0" rIns="0" bIns="0"/>
          <a:lstStyle/>
          <a:p>
            <a:pPr eaLnBrk="0" hangingPunct="0">
              <a:lnSpc>
                <a:spcPct val="90000"/>
              </a:lnSpc>
            </a:pPr>
            <a:r>
              <a:rPr lang="en-US" sz="1400" b="1"/>
              <a:t>Gene of</a:t>
            </a:r>
          </a:p>
          <a:p>
            <a:pPr eaLnBrk="0" hangingPunct="0">
              <a:lnSpc>
                <a:spcPct val="90000"/>
              </a:lnSpc>
            </a:pPr>
            <a:r>
              <a:rPr lang="en-US" sz="1400" b="1"/>
              <a:t>interest</a:t>
            </a:r>
          </a:p>
        </p:txBody>
      </p:sp>
      <p:sp>
        <p:nvSpPr>
          <p:cNvPr id="18441" name="Text Box 8"/>
          <p:cNvSpPr txBox="1">
            <a:spLocks noChangeArrowheads="1"/>
          </p:cNvSpPr>
          <p:nvPr/>
        </p:nvSpPr>
        <p:spPr bwMode="auto">
          <a:xfrm>
            <a:off x="3163888" y="228600"/>
            <a:ext cx="708025" cy="190500"/>
          </a:xfrm>
          <a:prstGeom prst="rect">
            <a:avLst/>
          </a:prstGeom>
          <a:noFill/>
          <a:ln w="9525">
            <a:noFill/>
            <a:miter lim="800000"/>
            <a:headEnd/>
            <a:tailEnd/>
          </a:ln>
        </p:spPr>
        <p:txBody>
          <a:bodyPr wrap="none" lIns="0" tIns="0" rIns="0" bIns="0"/>
          <a:lstStyle/>
          <a:p>
            <a:pPr eaLnBrk="0" hangingPunct="0">
              <a:lnSpc>
                <a:spcPct val="90000"/>
              </a:lnSpc>
            </a:pPr>
            <a:r>
              <a:rPr lang="en-US" sz="1400" b="1"/>
              <a:t>Plasmid</a:t>
            </a:r>
          </a:p>
        </p:txBody>
      </p:sp>
      <p:sp>
        <p:nvSpPr>
          <p:cNvPr id="18442" name="Text Box 8"/>
          <p:cNvSpPr txBox="1">
            <a:spLocks noChangeArrowheads="1"/>
          </p:cNvSpPr>
          <p:nvPr/>
        </p:nvSpPr>
        <p:spPr bwMode="auto">
          <a:xfrm>
            <a:off x="5391150" y="871538"/>
            <a:ext cx="1376363" cy="439737"/>
          </a:xfrm>
          <a:prstGeom prst="rect">
            <a:avLst/>
          </a:prstGeom>
          <a:noFill/>
          <a:ln w="9525">
            <a:noFill/>
            <a:miter lim="800000"/>
            <a:headEnd/>
            <a:tailEnd/>
          </a:ln>
        </p:spPr>
        <p:txBody>
          <a:bodyPr wrap="none" lIns="0" tIns="0" rIns="0" bIns="0"/>
          <a:lstStyle/>
          <a:p>
            <a:pPr eaLnBrk="0" hangingPunct="0">
              <a:lnSpc>
                <a:spcPct val="90000"/>
              </a:lnSpc>
            </a:pPr>
            <a:r>
              <a:rPr lang="en-US" sz="1400" b="1"/>
              <a:t>The cell’s DNA</a:t>
            </a:r>
          </a:p>
          <a:p>
            <a:pPr eaLnBrk="0" hangingPunct="0">
              <a:lnSpc>
                <a:spcPct val="90000"/>
              </a:lnSpc>
            </a:pPr>
            <a:r>
              <a:rPr lang="en-US" sz="1400" b="1"/>
              <a:t>is isolated.</a:t>
            </a:r>
          </a:p>
        </p:txBody>
      </p:sp>
      <p:sp>
        <p:nvSpPr>
          <p:cNvPr id="18443" name="Text Box 8"/>
          <p:cNvSpPr txBox="1">
            <a:spLocks noChangeArrowheads="1"/>
          </p:cNvSpPr>
          <p:nvPr/>
        </p:nvSpPr>
        <p:spPr bwMode="auto">
          <a:xfrm>
            <a:off x="7248525" y="1744663"/>
            <a:ext cx="495300" cy="241300"/>
          </a:xfrm>
          <a:prstGeom prst="rect">
            <a:avLst/>
          </a:prstGeom>
          <a:noFill/>
          <a:ln w="9525">
            <a:noFill/>
            <a:miter lim="800000"/>
            <a:headEnd/>
            <a:tailEnd/>
          </a:ln>
        </p:spPr>
        <p:txBody>
          <a:bodyPr wrap="none" lIns="0" tIns="0" rIns="0" bIns="0"/>
          <a:lstStyle/>
          <a:p>
            <a:pPr eaLnBrk="0" hangingPunct="0">
              <a:lnSpc>
                <a:spcPct val="90000"/>
              </a:lnSpc>
            </a:pPr>
            <a:r>
              <a:rPr lang="en-US" sz="1400" b="1"/>
              <a:t>DNA</a:t>
            </a:r>
          </a:p>
        </p:txBody>
      </p:sp>
      <p:sp>
        <p:nvSpPr>
          <p:cNvPr id="18444" name="Text Box 8"/>
          <p:cNvSpPr txBox="1">
            <a:spLocks noChangeArrowheads="1"/>
          </p:cNvSpPr>
          <p:nvPr/>
        </p:nvSpPr>
        <p:spPr bwMode="auto">
          <a:xfrm>
            <a:off x="6662738" y="149225"/>
            <a:ext cx="1811337" cy="652463"/>
          </a:xfrm>
          <a:prstGeom prst="rect">
            <a:avLst/>
          </a:prstGeom>
          <a:noFill/>
          <a:ln w="9525">
            <a:noFill/>
            <a:miter lim="800000"/>
            <a:headEnd/>
            <a:tailEnd/>
          </a:ln>
        </p:spPr>
        <p:txBody>
          <a:bodyPr wrap="none" lIns="0" tIns="0" rIns="0" bIns="0"/>
          <a:lstStyle/>
          <a:p>
            <a:pPr eaLnBrk="0" hangingPunct="0">
              <a:lnSpc>
                <a:spcPct val="90000"/>
              </a:lnSpc>
            </a:pPr>
            <a:r>
              <a:rPr lang="en-US" sz="1400" b="1"/>
              <a:t>A cell with DNA</a:t>
            </a:r>
          </a:p>
          <a:p>
            <a:pPr eaLnBrk="0" hangingPunct="0">
              <a:lnSpc>
                <a:spcPct val="90000"/>
              </a:lnSpc>
            </a:pPr>
            <a:r>
              <a:rPr lang="en-US" sz="1400" b="1"/>
              <a:t>containing the gene</a:t>
            </a:r>
          </a:p>
          <a:p>
            <a:pPr eaLnBrk="0" hangingPunct="0"/>
            <a:r>
              <a:rPr lang="en-US" sz="1400" b="1"/>
              <a:t>of interest</a:t>
            </a:r>
          </a:p>
        </p:txBody>
      </p:sp>
      <p:sp>
        <p:nvSpPr>
          <p:cNvPr id="18445" name="Text Box 8"/>
          <p:cNvSpPr txBox="1">
            <a:spLocks noChangeArrowheads="1"/>
          </p:cNvSpPr>
          <p:nvPr/>
        </p:nvSpPr>
        <p:spPr bwMode="auto">
          <a:xfrm>
            <a:off x="2879725" y="989013"/>
            <a:ext cx="65088"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1</a:t>
            </a:r>
          </a:p>
        </p:txBody>
      </p:sp>
      <p:sp>
        <p:nvSpPr>
          <p:cNvPr id="18446" name="Line 14"/>
          <p:cNvSpPr>
            <a:spLocks noChangeShapeType="1"/>
          </p:cNvSpPr>
          <p:nvPr/>
        </p:nvSpPr>
        <p:spPr bwMode="auto">
          <a:xfrm>
            <a:off x="7439025" y="1227138"/>
            <a:ext cx="0" cy="492125"/>
          </a:xfrm>
          <a:prstGeom prst="line">
            <a:avLst/>
          </a:prstGeom>
          <a:noFill/>
          <a:ln w="12700">
            <a:solidFill>
              <a:schemeClr val="tx1"/>
            </a:solidFill>
            <a:round/>
            <a:headEnd/>
            <a:tailEnd/>
          </a:ln>
          <a:effectLst/>
        </p:spPr>
        <p:txBody>
          <a:bodyPr wrap="none" anchor="ctr"/>
          <a:lstStyle/>
          <a:p>
            <a:endParaRPr lang="en-US"/>
          </a:p>
        </p:txBody>
      </p:sp>
      <p:sp>
        <p:nvSpPr>
          <p:cNvPr id="18447" name="Oval 15"/>
          <p:cNvSpPr>
            <a:spLocks noChangeArrowheads="1"/>
          </p:cNvSpPr>
          <p:nvPr/>
        </p:nvSpPr>
        <p:spPr bwMode="auto">
          <a:xfrm>
            <a:off x="957263" y="2244725"/>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18448" name="Text Box 8"/>
          <p:cNvSpPr txBox="1">
            <a:spLocks noChangeArrowheads="1"/>
          </p:cNvSpPr>
          <p:nvPr/>
        </p:nvSpPr>
        <p:spPr bwMode="auto">
          <a:xfrm>
            <a:off x="1014413" y="2271713"/>
            <a:ext cx="65087"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3</a:t>
            </a:r>
          </a:p>
        </p:txBody>
      </p:sp>
      <p:sp>
        <p:nvSpPr>
          <p:cNvPr id="18449" name="Line 17"/>
          <p:cNvSpPr>
            <a:spLocks noChangeShapeType="1"/>
          </p:cNvSpPr>
          <p:nvPr/>
        </p:nvSpPr>
        <p:spPr bwMode="auto">
          <a:xfrm flipH="1">
            <a:off x="1976438" y="639763"/>
            <a:ext cx="55562" cy="355600"/>
          </a:xfrm>
          <a:prstGeom prst="line">
            <a:avLst/>
          </a:prstGeom>
          <a:noFill/>
          <a:ln w="12700">
            <a:solidFill>
              <a:schemeClr val="tx1"/>
            </a:solidFill>
            <a:round/>
            <a:headEnd/>
            <a:tailEnd/>
          </a:ln>
          <a:effectLst/>
        </p:spPr>
        <p:txBody>
          <a:bodyPr wrap="none" anchor="ctr"/>
          <a:lstStyle/>
          <a:p>
            <a:endParaRPr lang="en-US"/>
          </a:p>
        </p:txBody>
      </p:sp>
      <p:sp>
        <p:nvSpPr>
          <p:cNvPr id="18450" name="Line 18"/>
          <p:cNvSpPr>
            <a:spLocks noChangeShapeType="1"/>
          </p:cNvSpPr>
          <p:nvPr/>
        </p:nvSpPr>
        <p:spPr bwMode="auto">
          <a:xfrm flipV="1">
            <a:off x="2827338" y="322263"/>
            <a:ext cx="284162" cy="104775"/>
          </a:xfrm>
          <a:prstGeom prst="line">
            <a:avLst/>
          </a:prstGeom>
          <a:noFill/>
          <a:ln w="12700">
            <a:solidFill>
              <a:schemeClr val="tx1"/>
            </a:solidFill>
            <a:round/>
            <a:headEnd/>
            <a:tailEnd/>
          </a:ln>
          <a:effectLst/>
        </p:spPr>
        <p:txBody>
          <a:bodyPr wrap="none" anchor="ctr"/>
          <a:lstStyle/>
          <a:p>
            <a:endParaRPr lang="en-US"/>
          </a:p>
        </p:txBody>
      </p:sp>
      <p:sp>
        <p:nvSpPr>
          <p:cNvPr id="18451" name="Line 19"/>
          <p:cNvSpPr>
            <a:spLocks noChangeShapeType="1"/>
          </p:cNvSpPr>
          <p:nvPr/>
        </p:nvSpPr>
        <p:spPr bwMode="auto">
          <a:xfrm>
            <a:off x="5084763" y="1808163"/>
            <a:ext cx="401637" cy="414337"/>
          </a:xfrm>
          <a:prstGeom prst="line">
            <a:avLst/>
          </a:prstGeom>
          <a:noFill/>
          <a:ln w="12700">
            <a:solidFill>
              <a:schemeClr val="tx1"/>
            </a:solidFill>
            <a:round/>
            <a:headEnd/>
            <a:tailEnd/>
          </a:ln>
          <a:effectLst/>
        </p:spPr>
        <p:txBody>
          <a:bodyPr wrap="none" anchor="ctr"/>
          <a:lstStyle/>
          <a:p>
            <a:endParaRPr lang="en-US"/>
          </a:p>
        </p:txBody>
      </p:sp>
      <p:sp>
        <p:nvSpPr>
          <p:cNvPr id="18452" name="Oval 20"/>
          <p:cNvSpPr>
            <a:spLocks noChangeArrowheads="1"/>
          </p:cNvSpPr>
          <p:nvPr/>
        </p:nvSpPr>
        <p:spPr bwMode="auto">
          <a:xfrm>
            <a:off x="5132388" y="855663"/>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18453" name="Text Box 8"/>
          <p:cNvSpPr txBox="1">
            <a:spLocks noChangeArrowheads="1"/>
          </p:cNvSpPr>
          <p:nvPr/>
        </p:nvSpPr>
        <p:spPr bwMode="auto">
          <a:xfrm>
            <a:off x="5189538" y="882650"/>
            <a:ext cx="65087"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2</a:t>
            </a:r>
          </a:p>
        </p:txBody>
      </p:sp>
      <p:sp>
        <p:nvSpPr>
          <p:cNvPr id="18454" name="Oval 22"/>
          <p:cNvSpPr>
            <a:spLocks noChangeArrowheads="1"/>
          </p:cNvSpPr>
          <p:nvPr/>
        </p:nvSpPr>
        <p:spPr bwMode="auto">
          <a:xfrm>
            <a:off x="5011738" y="2614613"/>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18455" name="Text Box 8"/>
          <p:cNvSpPr txBox="1">
            <a:spLocks noChangeArrowheads="1"/>
          </p:cNvSpPr>
          <p:nvPr/>
        </p:nvSpPr>
        <p:spPr bwMode="auto">
          <a:xfrm>
            <a:off x="5068888" y="2641600"/>
            <a:ext cx="65087"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4</a:t>
            </a:r>
          </a:p>
        </p:txBody>
      </p:sp>
      <p:sp>
        <p:nvSpPr>
          <p:cNvPr id="18456" name="Text Box 8"/>
          <p:cNvSpPr txBox="1">
            <a:spLocks noChangeArrowheads="1"/>
          </p:cNvSpPr>
          <p:nvPr/>
        </p:nvSpPr>
        <p:spPr bwMode="auto">
          <a:xfrm>
            <a:off x="1217613" y="2259013"/>
            <a:ext cx="1677987" cy="477837"/>
          </a:xfrm>
          <a:prstGeom prst="rect">
            <a:avLst/>
          </a:prstGeom>
          <a:noFill/>
          <a:ln w="9525">
            <a:noFill/>
            <a:miter lim="800000"/>
            <a:headEnd/>
            <a:tailEnd/>
          </a:ln>
        </p:spPr>
        <p:txBody>
          <a:bodyPr wrap="none" lIns="0" tIns="0" rIns="0" bIns="0"/>
          <a:lstStyle/>
          <a:p>
            <a:pPr eaLnBrk="0" hangingPunct="0">
              <a:lnSpc>
                <a:spcPct val="90000"/>
              </a:lnSpc>
            </a:pPr>
            <a:r>
              <a:rPr lang="en-US" sz="1400" b="1"/>
              <a:t>The plasmid is cut</a:t>
            </a:r>
          </a:p>
          <a:p>
            <a:pPr eaLnBrk="0" hangingPunct="0">
              <a:lnSpc>
                <a:spcPct val="90000"/>
              </a:lnSpc>
            </a:pPr>
            <a:r>
              <a:rPr lang="en-US" sz="1400" b="1"/>
              <a:t>with an enzyme.</a:t>
            </a:r>
          </a:p>
        </p:txBody>
      </p:sp>
      <p:sp>
        <p:nvSpPr>
          <p:cNvPr id="18457" name="Text Box 8"/>
          <p:cNvSpPr txBox="1">
            <a:spLocks noChangeArrowheads="1"/>
          </p:cNvSpPr>
          <p:nvPr/>
        </p:nvSpPr>
        <p:spPr bwMode="auto">
          <a:xfrm>
            <a:off x="5259388" y="2625725"/>
            <a:ext cx="2135187" cy="515938"/>
          </a:xfrm>
          <a:prstGeom prst="rect">
            <a:avLst/>
          </a:prstGeom>
          <a:noFill/>
          <a:ln w="9525">
            <a:noFill/>
            <a:miter lim="800000"/>
            <a:headEnd/>
            <a:tailEnd/>
          </a:ln>
        </p:spPr>
        <p:txBody>
          <a:bodyPr wrap="none" lIns="0" tIns="0" rIns="0" bIns="0"/>
          <a:lstStyle/>
          <a:p>
            <a:pPr eaLnBrk="0" hangingPunct="0">
              <a:lnSpc>
                <a:spcPct val="90000"/>
              </a:lnSpc>
            </a:pPr>
            <a:r>
              <a:rPr lang="en-US" sz="1400" b="1"/>
              <a:t>The cell’s DNA is cut</a:t>
            </a:r>
          </a:p>
          <a:p>
            <a:pPr eaLnBrk="0" hangingPunct="0">
              <a:lnSpc>
                <a:spcPct val="90000"/>
              </a:lnSpc>
            </a:pPr>
            <a:r>
              <a:rPr lang="en-US" sz="1400" b="1"/>
              <a:t>with the same enzyme.</a:t>
            </a:r>
          </a:p>
        </p:txBody>
      </p:sp>
      <p:sp>
        <p:nvSpPr>
          <p:cNvPr id="18458" name="Text Box 8"/>
          <p:cNvSpPr txBox="1">
            <a:spLocks noChangeArrowheads="1"/>
          </p:cNvSpPr>
          <p:nvPr/>
        </p:nvSpPr>
        <p:spPr bwMode="auto">
          <a:xfrm>
            <a:off x="4429125" y="3289300"/>
            <a:ext cx="1035050" cy="414338"/>
          </a:xfrm>
          <a:prstGeom prst="rect">
            <a:avLst/>
          </a:prstGeom>
          <a:noFill/>
          <a:ln w="9525">
            <a:noFill/>
            <a:miter lim="800000"/>
            <a:headEnd/>
            <a:tailEnd/>
          </a:ln>
        </p:spPr>
        <p:txBody>
          <a:bodyPr wrap="none" lIns="0" tIns="0" rIns="0" bIns="0"/>
          <a:lstStyle/>
          <a:p>
            <a:pPr eaLnBrk="0" hangingPunct="0">
              <a:lnSpc>
                <a:spcPct val="90000"/>
              </a:lnSpc>
            </a:pPr>
            <a:r>
              <a:rPr lang="en-US" sz="1400" b="1"/>
              <a:t>Gene</a:t>
            </a:r>
          </a:p>
          <a:p>
            <a:pPr eaLnBrk="0" hangingPunct="0">
              <a:lnSpc>
                <a:spcPct val="90000"/>
              </a:lnSpc>
            </a:pPr>
            <a:r>
              <a:rPr lang="en-US" sz="1400" b="1"/>
              <a:t>of interest</a:t>
            </a:r>
          </a:p>
        </p:txBody>
      </p:sp>
      <p:sp>
        <p:nvSpPr>
          <p:cNvPr id="18459" name="Line 27"/>
          <p:cNvSpPr>
            <a:spLocks noChangeShapeType="1"/>
          </p:cNvSpPr>
          <p:nvPr/>
        </p:nvSpPr>
        <p:spPr bwMode="auto">
          <a:xfrm>
            <a:off x="4381500" y="2933700"/>
            <a:ext cx="76200" cy="342900"/>
          </a:xfrm>
          <a:prstGeom prst="line">
            <a:avLst/>
          </a:prstGeom>
          <a:noFill/>
          <a:ln w="12700">
            <a:solidFill>
              <a:schemeClr val="tx1"/>
            </a:solidFill>
            <a:round/>
            <a:headEnd/>
            <a:tailEnd/>
          </a:ln>
          <a:effectLst/>
        </p:spPr>
        <p:txBody>
          <a:bodyPr wrap="none" anchor="ctr"/>
          <a:lstStyle/>
          <a:p>
            <a:endParaRPr lang="en-US"/>
          </a:p>
        </p:txBody>
      </p:sp>
      <p:sp>
        <p:nvSpPr>
          <p:cNvPr id="28" name="Slide Number Placeholder 27"/>
          <p:cNvSpPr>
            <a:spLocks noGrp="1"/>
          </p:cNvSpPr>
          <p:nvPr>
            <p:ph type="sldNum" sz="quarter" idx="12"/>
          </p:nvPr>
        </p:nvSpPr>
        <p:spPr/>
        <p:txBody>
          <a:bodyPr/>
          <a:lstStyle/>
          <a:p>
            <a:fld id="{72DC7B4B-6D79-464D-A845-3E504A2A9596}" type="slidenum">
              <a:rPr lang="en-US" smtClean="0"/>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2_01baGeneCloningOver_3-U"/>
          <p:cNvPicPr>
            <a:picLocks noChangeAspect="1" noChangeArrowheads="1"/>
          </p:cNvPicPr>
          <p:nvPr/>
        </p:nvPicPr>
        <p:blipFill>
          <a:blip r:embed="rId3" cstate="print"/>
          <a:srcRect/>
          <a:stretch>
            <a:fillRect/>
          </a:stretch>
        </p:blipFill>
        <p:spPr bwMode="auto">
          <a:xfrm>
            <a:off x="723900" y="136525"/>
            <a:ext cx="7694613" cy="6584950"/>
          </a:xfrm>
          <a:prstGeom prst="rect">
            <a:avLst/>
          </a:prstGeom>
          <a:noFill/>
          <a:ln w="9525">
            <a:noFill/>
            <a:miter lim="800000"/>
            <a:headEnd/>
            <a:tailEnd/>
          </a:ln>
        </p:spPr>
      </p:pic>
      <p:sp>
        <p:nvSpPr>
          <p:cNvPr id="1945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12.1B_s3</a:t>
            </a:r>
          </a:p>
        </p:txBody>
      </p:sp>
      <p:sp>
        <p:nvSpPr>
          <p:cNvPr id="19460" name="Oval 4"/>
          <p:cNvSpPr>
            <a:spLocks noChangeArrowheads="1"/>
          </p:cNvSpPr>
          <p:nvPr/>
        </p:nvSpPr>
        <p:spPr bwMode="auto">
          <a:xfrm>
            <a:off x="2822575" y="962025"/>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19461" name="Text Box 8"/>
          <p:cNvSpPr txBox="1">
            <a:spLocks noChangeArrowheads="1"/>
          </p:cNvSpPr>
          <p:nvPr/>
        </p:nvSpPr>
        <p:spPr bwMode="auto">
          <a:xfrm>
            <a:off x="755650" y="381000"/>
            <a:ext cx="979488" cy="420688"/>
          </a:xfrm>
          <a:prstGeom prst="rect">
            <a:avLst/>
          </a:prstGeom>
          <a:noFill/>
          <a:ln w="9525">
            <a:noFill/>
            <a:miter lim="800000"/>
            <a:headEnd/>
            <a:tailEnd/>
          </a:ln>
        </p:spPr>
        <p:txBody>
          <a:bodyPr wrap="none" lIns="0" tIns="0" rIns="0" bIns="0"/>
          <a:lstStyle/>
          <a:p>
            <a:pPr eaLnBrk="0" hangingPunct="0">
              <a:lnSpc>
                <a:spcPct val="90000"/>
              </a:lnSpc>
            </a:pPr>
            <a:r>
              <a:rPr lang="en-US" sz="1400" b="1" i="1"/>
              <a:t>E. coli</a:t>
            </a:r>
            <a:endParaRPr lang="en-US" sz="1400" b="1"/>
          </a:p>
          <a:p>
            <a:pPr eaLnBrk="0" hangingPunct="0">
              <a:lnSpc>
                <a:spcPct val="90000"/>
              </a:lnSpc>
            </a:pPr>
            <a:r>
              <a:rPr lang="en-US" sz="1400" b="1"/>
              <a:t>bacterium</a:t>
            </a:r>
          </a:p>
        </p:txBody>
      </p:sp>
      <p:sp>
        <p:nvSpPr>
          <p:cNvPr id="19462" name="Text Box 8"/>
          <p:cNvSpPr txBox="1">
            <a:spLocks noChangeArrowheads="1"/>
          </p:cNvSpPr>
          <p:nvPr/>
        </p:nvSpPr>
        <p:spPr bwMode="auto">
          <a:xfrm>
            <a:off x="1333500" y="976313"/>
            <a:ext cx="1233488" cy="446087"/>
          </a:xfrm>
          <a:prstGeom prst="rect">
            <a:avLst/>
          </a:prstGeom>
          <a:noFill/>
          <a:ln w="9525">
            <a:noFill/>
            <a:miter lim="800000"/>
            <a:headEnd/>
            <a:tailEnd/>
          </a:ln>
        </p:spPr>
        <p:txBody>
          <a:bodyPr wrap="none" lIns="0" tIns="0" rIns="0" bIns="0"/>
          <a:lstStyle/>
          <a:p>
            <a:pPr eaLnBrk="0" hangingPunct="0">
              <a:lnSpc>
                <a:spcPct val="90000"/>
              </a:lnSpc>
            </a:pPr>
            <a:r>
              <a:rPr lang="en-US" sz="1400" b="1"/>
              <a:t>Bacterial</a:t>
            </a:r>
          </a:p>
          <a:p>
            <a:pPr eaLnBrk="0" hangingPunct="0">
              <a:lnSpc>
                <a:spcPct val="90000"/>
              </a:lnSpc>
            </a:pPr>
            <a:r>
              <a:rPr lang="en-US" sz="1400" b="1"/>
              <a:t>chromosome</a:t>
            </a:r>
          </a:p>
        </p:txBody>
      </p:sp>
      <p:sp>
        <p:nvSpPr>
          <p:cNvPr id="19463" name="Text Box 8"/>
          <p:cNvSpPr txBox="1">
            <a:spLocks noChangeArrowheads="1"/>
          </p:cNvSpPr>
          <p:nvPr/>
        </p:nvSpPr>
        <p:spPr bwMode="auto">
          <a:xfrm>
            <a:off x="3071813" y="966788"/>
            <a:ext cx="1036637" cy="439737"/>
          </a:xfrm>
          <a:prstGeom prst="rect">
            <a:avLst/>
          </a:prstGeom>
          <a:noFill/>
          <a:ln w="9525">
            <a:noFill/>
            <a:miter lim="800000"/>
            <a:headEnd/>
            <a:tailEnd/>
          </a:ln>
        </p:spPr>
        <p:txBody>
          <a:bodyPr wrap="none" lIns="0" tIns="0" rIns="0" bIns="0"/>
          <a:lstStyle/>
          <a:p>
            <a:pPr eaLnBrk="0" hangingPunct="0">
              <a:lnSpc>
                <a:spcPct val="90000"/>
              </a:lnSpc>
            </a:pPr>
            <a:r>
              <a:rPr lang="en-US" sz="1400" b="1"/>
              <a:t>A plasmid</a:t>
            </a:r>
          </a:p>
          <a:p>
            <a:pPr eaLnBrk="0" hangingPunct="0">
              <a:lnSpc>
                <a:spcPct val="90000"/>
              </a:lnSpc>
            </a:pPr>
            <a:r>
              <a:rPr lang="en-US" sz="1400" b="1"/>
              <a:t>is isolated.</a:t>
            </a:r>
          </a:p>
        </p:txBody>
      </p:sp>
      <p:sp>
        <p:nvSpPr>
          <p:cNvPr id="19464" name="Text Box 8"/>
          <p:cNvSpPr txBox="1">
            <a:spLocks noChangeArrowheads="1"/>
          </p:cNvSpPr>
          <p:nvPr/>
        </p:nvSpPr>
        <p:spPr bwMode="auto">
          <a:xfrm>
            <a:off x="4395788" y="1519238"/>
            <a:ext cx="827087" cy="503237"/>
          </a:xfrm>
          <a:prstGeom prst="rect">
            <a:avLst/>
          </a:prstGeom>
          <a:noFill/>
          <a:ln w="9525">
            <a:noFill/>
            <a:miter lim="800000"/>
            <a:headEnd/>
            <a:tailEnd/>
          </a:ln>
        </p:spPr>
        <p:txBody>
          <a:bodyPr wrap="none" lIns="0" tIns="0" rIns="0" bIns="0"/>
          <a:lstStyle/>
          <a:p>
            <a:pPr eaLnBrk="0" hangingPunct="0">
              <a:lnSpc>
                <a:spcPct val="90000"/>
              </a:lnSpc>
            </a:pPr>
            <a:r>
              <a:rPr lang="en-US" sz="1400" b="1"/>
              <a:t>Gene of</a:t>
            </a:r>
          </a:p>
          <a:p>
            <a:pPr eaLnBrk="0" hangingPunct="0">
              <a:lnSpc>
                <a:spcPct val="90000"/>
              </a:lnSpc>
            </a:pPr>
            <a:r>
              <a:rPr lang="en-US" sz="1400" b="1"/>
              <a:t>interest</a:t>
            </a:r>
          </a:p>
        </p:txBody>
      </p:sp>
      <p:sp>
        <p:nvSpPr>
          <p:cNvPr id="19465" name="Text Box 8"/>
          <p:cNvSpPr txBox="1">
            <a:spLocks noChangeArrowheads="1"/>
          </p:cNvSpPr>
          <p:nvPr/>
        </p:nvSpPr>
        <p:spPr bwMode="auto">
          <a:xfrm>
            <a:off x="3163888" y="228600"/>
            <a:ext cx="708025" cy="190500"/>
          </a:xfrm>
          <a:prstGeom prst="rect">
            <a:avLst/>
          </a:prstGeom>
          <a:noFill/>
          <a:ln w="9525">
            <a:noFill/>
            <a:miter lim="800000"/>
            <a:headEnd/>
            <a:tailEnd/>
          </a:ln>
        </p:spPr>
        <p:txBody>
          <a:bodyPr wrap="none" lIns="0" tIns="0" rIns="0" bIns="0"/>
          <a:lstStyle/>
          <a:p>
            <a:pPr eaLnBrk="0" hangingPunct="0">
              <a:lnSpc>
                <a:spcPct val="90000"/>
              </a:lnSpc>
            </a:pPr>
            <a:r>
              <a:rPr lang="en-US" sz="1400" b="1"/>
              <a:t>Plasmid</a:t>
            </a:r>
          </a:p>
        </p:txBody>
      </p:sp>
      <p:sp>
        <p:nvSpPr>
          <p:cNvPr id="19466" name="Text Box 8"/>
          <p:cNvSpPr txBox="1">
            <a:spLocks noChangeArrowheads="1"/>
          </p:cNvSpPr>
          <p:nvPr/>
        </p:nvSpPr>
        <p:spPr bwMode="auto">
          <a:xfrm>
            <a:off x="5391150" y="871538"/>
            <a:ext cx="1376363" cy="439737"/>
          </a:xfrm>
          <a:prstGeom prst="rect">
            <a:avLst/>
          </a:prstGeom>
          <a:noFill/>
          <a:ln w="9525">
            <a:noFill/>
            <a:miter lim="800000"/>
            <a:headEnd/>
            <a:tailEnd/>
          </a:ln>
        </p:spPr>
        <p:txBody>
          <a:bodyPr wrap="none" lIns="0" tIns="0" rIns="0" bIns="0"/>
          <a:lstStyle/>
          <a:p>
            <a:pPr eaLnBrk="0" hangingPunct="0">
              <a:lnSpc>
                <a:spcPct val="90000"/>
              </a:lnSpc>
            </a:pPr>
            <a:r>
              <a:rPr lang="en-US" sz="1400" b="1"/>
              <a:t>The cell’s DNA</a:t>
            </a:r>
          </a:p>
          <a:p>
            <a:pPr eaLnBrk="0" hangingPunct="0">
              <a:lnSpc>
                <a:spcPct val="90000"/>
              </a:lnSpc>
            </a:pPr>
            <a:r>
              <a:rPr lang="en-US" sz="1400" b="1"/>
              <a:t>is isolated.</a:t>
            </a:r>
          </a:p>
        </p:txBody>
      </p:sp>
      <p:sp>
        <p:nvSpPr>
          <p:cNvPr id="19467" name="Text Box 8"/>
          <p:cNvSpPr txBox="1">
            <a:spLocks noChangeArrowheads="1"/>
          </p:cNvSpPr>
          <p:nvPr/>
        </p:nvSpPr>
        <p:spPr bwMode="auto">
          <a:xfrm>
            <a:off x="7248525" y="1744663"/>
            <a:ext cx="495300" cy="241300"/>
          </a:xfrm>
          <a:prstGeom prst="rect">
            <a:avLst/>
          </a:prstGeom>
          <a:noFill/>
          <a:ln w="9525">
            <a:noFill/>
            <a:miter lim="800000"/>
            <a:headEnd/>
            <a:tailEnd/>
          </a:ln>
        </p:spPr>
        <p:txBody>
          <a:bodyPr wrap="none" lIns="0" tIns="0" rIns="0" bIns="0"/>
          <a:lstStyle/>
          <a:p>
            <a:pPr eaLnBrk="0" hangingPunct="0">
              <a:lnSpc>
                <a:spcPct val="90000"/>
              </a:lnSpc>
            </a:pPr>
            <a:r>
              <a:rPr lang="en-US" sz="1400" b="1"/>
              <a:t>DNA</a:t>
            </a:r>
          </a:p>
        </p:txBody>
      </p:sp>
      <p:sp>
        <p:nvSpPr>
          <p:cNvPr id="19468" name="Text Box 8"/>
          <p:cNvSpPr txBox="1">
            <a:spLocks noChangeArrowheads="1"/>
          </p:cNvSpPr>
          <p:nvPr/>
        </p:nvSpPr>
        <p:spPr bwMode="auto">
          <a:xfrm>
            <a:off x="6662738" y="149225"/>
            <a:ext cx="1811337" cy="652463"/>
          </a:xfrm>
          <a:prstGeom prst="rect">
            <a:avLst/>
          </a:prstGeom>
          <a:noFill/>
          <a:ln w="9525">
            <a:noFill/>
            <a:miter lim="800000"/>
            <a:headEnd/>
            <a:tailEnd/>
          </a:ln>
        </p:spPr>
        <p:txBody>
          <a:bodyPr wrap="none" lIns="0" tIns="0" rIns="0" bIns="0"/>
          <a:lstStyle/>
          <a:p>
            <a:pPr eaLnBrk="0" hangingPunct="0">
              <a:lnSpc>
                <a:spcPct val="90000"/>
              </a:lnSpc>
            </a:pPr>
            <a:r>
              <a:rPr lang="en-US" sz="1400" b="1"/>
              <a:t>A cell with DNA</a:t>
            </a:r>
          </a:p>
          <a:p>
            <a:pPr eaLnBrk="0" hangingPunct="0">
              <a:lnSpc>
                <a:spcPct val="90000"/>
              </a:lnSpc>
            </a:pPr>
            <a:r>
              <a:rPr lang="en-US" sz="1400" b="1"/>
              <a:t>containing the gene</a:t>
            </a:r>
          </a:p>
          <a:p>
            <a:pPr eaLnBrk="0" hangingPunct="0"/>
            <a:r>
              <a:rPr lang="en-US" sz="1400" b="1"/>
              <a:t>of interest</a:t>
            </a:r>
          </a:p>
        </p:txBody>
      </p:sp>
      <p:sp>
        <p:nvSpPr>
          <p:cNvPr id="19469" name="Text Box 8"/>
          <p:cNvSpPr txBox="1">
            <a:spLocks noChangeArrowheads="1"/>
          </p:cNvSpPr>
          <p:nvPr/>
        </p:nvSpPr>
        <p:spPr bwMode="auto">
          <a:xfrm>
            <a:off x="2879725" y="989013"/>
            <a:ext cx="65088"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1</a:t>
            </a:r>
          </a:p>
        </p:txBody>
      </p:sp>
      <p:sp>
        <p:nvSpPr>
          <p:cNvPr id="19470" name="Line 14"/>
          <p:cNvSpPr>
            <a:spLocks noChangeShapeType="1"/>
          </p:cNvSpPr>
          <p:nvPr/>
        </p:nvSpPr>
        <p:spPr bwMode="auto">
          <a:xfrm>
            <a:off x="7439025" y="1227138"/>
            <a:ext cx="0" cy="492125"/>
          </a:xfrm>
          <a:prstGeom prst="line">
            <a:avLst/>
          </a:prstGeom>
          <a:noFill/>
          <a:ln w="12700">
            <a:solidFill>
              <a:schemeClr val="tx1"/>
            </a:solidFill>
            <a:round/>
            <a:headEnd/>
            <a:tailEnd/>
          </a:ln>
          <a:effectLst/>
        </p:spPr>
        <p:txBody>
          <a:bodyPr wrap="none" anchor="ctr"/>
          <a:lstStyle/>
          <a:p>
            <a:endParaRPr lang="en-US"/>
          </a:p>
        </p:txBody>
      </p:sp>
      <p:sp>
        <p:nvSpPr>
          <p:cNvPr id="19471" name="Oval 15"/>
          <p:cNvSpPr>
            <a:spLocks noChangeArrowheads="1"/>
          </p:cNvSpPr>
          <p:nvPr/>
        </p:nvSpPr>
        <p:spPr bwMode="auto">
          <a:xfrm>
            <a:off x="957263" y="2244725"/>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19472" name="Text Box 8"/>
          <p:cNvSpPr txBox="1">
            <a:spLocks noChangeArrowheads="1"/>
          </p:cNvSpPr>
          <p:nvPr/>
        </p:nvSpPr>
        <p:spPr bwMode="auto">
          <a:xfrm>
            <a:off x="1014413" y="2271713"/>
            <a:ext cx="65087"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3</a:t>
            </a:r>
          </a:p>
        </p:txBody>
      </p:sp>
      <p:sp>
        <p:nvSpPr>
          <p:cNvPr id="19473" name="Line 17"/>
          <p:cNvSpPr>
            <a:spLocks noChangeShapeType="1"/>
          </p:cNvSpPr>
          <p:nvPr/>
        </p:nvSpPr>
        <p:spPr bwMode="auto">
          <a:xfrm flipH="1">
            <a:off x="1976438" y="639763"/>
            <a:ext cx="55562" cy="355600"/>
          </a:xfrm>
          <a:prstGeom prst="line">
            <a:avLst/>
          </a:prstGeom>
          <a:noFill/>
          <a:ln w="12700">
            <a:solidFill>
              <a:schemeClr val="tx1"/>
            </a:solidFill>
            <a:round/>
            <a:headEnd/>
            <a:tailEnd/>
          </a:ln>
          <a:effectLst/>
        </p:spPr>
        <p:txBody>
          <a:bodyPr wrap="none" anchor="ctr"/>
          <a:lstStyle/>
          <a:p>
            <a:endParaRPr lang="en-US"/>
          </a:p>
        </p:txBody>
      </p:sp>
      <p:sp>
        <p:nvSpPr>
          <p:cNvPr id="19474" name="Line 18"/>
          <p:cNvSpPr>
            <a:spLocks noChangeShapeType="1"/>
          </p:cNvSpPr>
          <p:nvPr/>
        </p:nvSpPr>
        <p:spPr bwMode="auto">
          <a:xfrm flipV="1">
            <a:off x="2827338" y="322263"/>
            <a:ext cx="284162" cy="104775"/>
          </a:xfrm>
          <a:prstGeom prst="line">
            <a:avLst/>
          </a:prstGeom>
          <a:noFill/>
          <a:ln w="12700">
            <a:solidFill>
              <a:schemeClr val="tx1"/>
            </a:solidFill>
            <a:round/>
            <a:headEnd/>
            <a:tailEnd/>
          </a:ln>
          <a:effectLst/>
        </p:spPr>
        <p:txBody>
          <a:bodyPr wrap="none" anchor="ctr"/>
          <a:lstStyle/>
          <a:p>
            <a:endParaRPr lang="en-US"/>
          </a:p>
        </p:txBody>
      </p:sp>
      <p:sp>
        <p:nvSpPr>
          <p:cNvPr id="19475" name="Line 19"/>
          <p:cNvSpPr>
            <a:spLocks noChangeShapeType="1"/>
          </p:cNvSpPr>
          <p:nvPr/>
        </p:nvSpPr>
        <p:spPr bwMode="auto">
          <a:xfrm>
            <a:off x="5084763" y="1808163"/>
            <a:ext cx="401637" cy="414337"/>
          </a:xfrm>
          <a:prstGeom prst="line">
            <a:avLst/>
          </a:prstGeom>
          <a:noFill/>
          <a:ln w="12700">
            <a:solidFill>
              <a:schemeClr val="tx1"/>
            </a:solidFill>
            <a:round/>
            <a:headEnd/>
            <a:tailEnd/>
          </a:ln>
          <a:effectLst/>
        </p:spPr>
        <p:txBody>
          <a:bodyPr wrap="none" anchor="ctr"/>
          <a:lstStyle/>
          <a:p>
            <a:endParaRPr lang="en-US"/>
          </a:p>
        </p:txBody>
      </p:sp>
      <p:sp>
        <p:nvSpPr>
          <p:cNvPr id="19476" name="Oval 20"/>
          <p:cNvSpPr>
            <a:spLocks noChangeArrowheads="1"/>
          </p:cNvSpPr>
          <p:nvPr/>
        </p:nvSpPr>
        <p:spPr bwMode="auto">
          <a:xfrm>
            <a:off x="5132388" y="855663"/>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19477" name="Text Box 8"/>
          <p:cNvSpPr txBox="1">
            <a:spLocks noChangeArrowheads="1"/>
          </p:cNvSpPr>
          <p:nvPr/>
        </p:nvSpPr>
        <p:spPr bwMode="auto">
          <a:xfrm>
            <a:off x="5189538" y="882650"/>
            <a:ext cx="65087"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2</a:t>
            </a:r>
          </a:p>
        </p:txBody>
      </p:sp>
      <p:sp>
        <p:nvSpPr>
          <p:cNvPr id="19478" name="Oval 22"/>
          <p:cNvSpPr>
            <a:spLocks noChangeArrowheads="1"/>
          </p:cNvSpPr>
          <p:nvPr/>
        </p:nvSpPr>
        <p:spPr bwMode="auto">
          <a:xfrm>
            <a:off x="5011738" y="2614613"/>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19479" name="Text Box 8"/>
          <p:cNvSpPr txBox="1">
            <a:spLocks noChangeArrowheads="1"/>
          </p:cNvSpPr>
          <p:nvPr/>
        </p:nvSpPr>
        <p:spPr bwMode="auto">
          <a:xfrm>
            <a:off x="5068888" y="2641600"/>
            <a:ext cx="65087"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4</a:t>
            </a:r>
          </a:p>
        </p:txBody>
      </p:sp>
      <p:sp>
        <p:nvSpPr>
          <p:cNvPr id="19480" name="Oval 24"/>
          <p:cNvSpPr>
            <a:spLocks noChangeArrowheads="1"/>
          </p:cNvSpPr>
          <p:nvPr/>
        </p:nvSpPr>
        <p:spPr bwMode="auto">
          <a:xfrm>
            <a:off x="3894138" y="4011613"/>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19481" name="Text Box 8"/>
          <p:cNvSpPr txBox="1">
            <a:spLocks noChangeArrowheads="1"/>
          </p:cNvSpPr>
          <p:nvPr/>
        </p:nvSpPr>
        <p:spPr bwMode="auto">
          <a:xfrm>
            <a:off x="3951288" y="4038600"/>
            <a:ext cx="65087"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5</a:t>
            </a:r>
          </a:p>
        </p:txBody>
      </p:sp>
      <p:sp>
        <p:nvSpPr>
          <p:cNvPr id="19482" name="Text Box 8"/>
          <p:cNvSpPr txBox="1">
            <a:spLocks noChangeArrowheads="1"/>
          </p:cNvSpPr>
          <p:nvPr/>
        </p:nvSpPr>
        <p:spPr bwMode="auto">
          <a:xfrm>
            <a:off x="1217613" y="2259013"/>
            <a:ext cx="1677987" cy="477837"/>
          </a:xfrm>
          <a:prstGeom prst="rect">
            <a:avLst/>
          </a:prstGeom>
          <a:noFill/>
          <a:ln w="9525">
            <a:noFill/>
            <a:miter lim="800000"/>
            <a:headEnd/>
            <a:tailEnd/>
          </a:ln>
        </p:spPr>
        <p:txBody>
          <a:bodyPr wrap="none" lIns="0" tIns="0" rIns="0" bIns="0"/>
          <a:lstStyle/>
          <a:p>
            <a:pPr eaLnBrk="0" hangingPunct="0">
              <a:lnSpc>
                <a:spcPct val="90000"/>
              </a:lnSpc>
            </a:pPr>
            <a:r>
              <a:rPr lang="en-US" sz="1400" b="1"/>
              <a:t>The plasmid is cut</a:t>
            </a:r>
          </a:p>
          <a:p>
            <a:pPr eaLnBrk="0" hangingPunct="0">
              <a:lnSpc>
                <a:spcPct val="90000"/>
              </a:lnSpc>
            </a:pPr>
            <a:r>
              <a:rPr lang="en-US" sz="1400" b="1"/>
              <a:t>with an enzyme.</a:t>
            </a:r>
          </a:p>
        </p:txBody>
      </p:sp>
      <p:sp>
        <p:nvSpPr>
          <p:cNvPr id="19483" name="Text Box 8"/>
          <p:cNvSpPr txBox="1">
            <a:spLocks noChangeArrowheads="1"/>
          </p:cNvSpPr>
          <p:nvPr/>
        </p:nvSpPr>
        <p:spPr bwMode="auto">
          <a:xfrm>
            <a:off x="5259388" y="2625725"/>
            <a:ext cx="2135187" cy="515938"/>
          </a:xfrm>
          <a:prstGeom prst="rect">
            <a:avLst/>
          </a:prstGeom>
          <a:noFill/>
          <a:ln w="9525">
            <a:noFill/>
            <a:miter lim="800000"/>
            <a:headEnd/>
            <a:tailEnd/>
          </a:ln>
        </p:spPr>
        <p:txBody>
          <a:bodyPr wrap="none" lIns="0" tIns="0" rIns="0" bIns="0"/>
          <a:lstStyle/>
          <a:p>
            <a:pPr eaLnBrk="0" hangingPunct="0">
              <a:lnSpc>
                <a:spcPct val="90000"/>
              </a:lnSpc>
            </a:pPr>
            <a:r>
              <a:rPr lang="en-US" sz="1400" b="1"/>
              <a:t>The cell’s DNA is cut</a:t>
            </a:r>
          </a:p>
          <a:p>
            <a:pPr eaLnBrk="0" hangingPunct="0">
              <a:lnSpc>
                <a:spcPct val="90000"/>
              </a:lnSpc>
            </a:pPr>
            <a:r>
              <a:rPr lang="en-US" sz="1400" b="1"/>
              <a:t>with the same enzyme.</a:t>
            </a:r>
          </a:p>
        </p:txBody>
      </p:sp>
      <p:sp>
        <p:nvSpPr>
          <p:cNvPr id="19484" name="Text Box 8"/>
          <p:cNvSpPr txBox="1">
            <a:spLocks noChangeArrowheads="1"/>
          </p:cNvSpPr>
          <p:nvPr/>
        </p:nvSpPr>
        <p:spPr bwMode="auto">
          <a:xfrm>
            <a:off x="4429125" y="3289300"/>
            <a:ext cx="1035050" cy="414338"/>
          </a:xfrm>
          <a:prstGeom prst="rect">
            <a:avLst/>
          </a:prstGeom>
          <a:noFill/>
          <a:ln w="9525">
            <a:noFill/>
            <a:miter lim="800000"/>
            <a:headEnd/>
            <a:tailEnd/>
          </a:ln>
        </p:spPr>
        <p:txBody>
          <a:bodyPr wrap="none" lIns="0" tIns="0" rIns="0" bIns="0"/>
          <a:lstStyle/>
          <a:p>
            <a:pPr eaLnBrk="0" hangingPunct="0">
              <a:lnSpc>
                <a:spcPct val="90000"/>
              </a:lnSpc>
            </a:pPr>
            <a:r>
              <a:rPr lang="en-US" sz="1400" b="1"/>
              <a:t>Gene</a:t>
            </a:r>
          </a:p>
          <a:p>
            <a:pPr eaLnBrk="0" hangingPunct="0">
              <a:lnSpc>
                <a:spcPct val="90000"/>
              </a:lnSpc>
            </a:pPr>
            <a:r>
              <a:rPr lang="en-US" sz="1400" b="1"/>
              <a:t>of interest</a:t>
            </a:r>
          </a:p>
        </p:txBody>
      </p:sp>
      <p:sp>
        <p:nvSpPr>
          <p:cNvPr id="19485" name="Text Box 8"/>
          <p:cNvSpPr txBox="1">
            <a:spLocks noChangeArrowheads="1"/>
          </p:cNvSpPr>
          <p:nvPr/>
        </p:nvSpPr>
        <p:spPr bwMode="auto">
          <a:xfrm>
            <a:off x="4151313" y="4019550"/>
            <a:ext cx="2043112" cy="685800"/>
          </a:xfrm>
          <a:prstGeom prst="rect">
            <a:avLst/>
          </a:prstGeom>
          <a:noFill/>
          <a:ln w="9525">
            <a:noFill/>
            <a:miter lim="800000"/>
            <a:headEnd/>
            <a:tailEnd/>
          </a:ln>
        </p:spPr>
        <p:txBody>
          <a:bodyPr wrap="none" lIns="0" tIns="0" rIns="0" bIns="0"/>
          <a:lstStyle/>
          <a:p>
            <a:pPr eaLnBrk="0" hangingPunct="0">
              <a:lnSpc>
                <a:spcPct val="90000"/>
              </a:lnSpc>
            </a:pPr>
            <a:r>
              <a:rPr lang="en-US" sz="1400" b="1"/>
              <a:t>The targeted fragment</a:t>
            </a:r>
          </a:p>
          <a:p>
            <a:pPr eaLnBrk="0" hangingPunct="0">
              <a:lnSpc>
                <a:spcPct val="90000"/>
              </a:lnSpc>
            </a:pPr>
            <a:r>
              <a:rPr lang="en-US" sz="1400" b="1"/>
              <a:t>and plasmid DNA</a:t>
            </a:r>
          </a:p>
          <a:p>
            <a:pPr eaLnBrk="0" hangingPunct="0">
              <a:lnSpc>
                <a:spcPct val="90000"/>
              </a:lnSpc>
            </a:pPr>
            <a:r>
              <a:rPr lang="en-US" sz="1400" b="1"/>
              <a:t>are combined.</a:t>
            </a:r>
          </a:p>
        </p:txBody>
      </p:sp>
      <p:sp>
        <p:nvSpPr>
          <p:cNvPr id="19486" name="Line 30"/>
          <p:cNvSpPr>
            <a:spLocks noChangeShapeType="1"/>
          </p:cNvSpPr>
          <p:nvPr/>
        </p:nvSpPr>
        <p:spPr bwMode="auto">
          <a:xfrm>
            <a:off x="4381500" y="2933700"/>
            <a:ext cx="76200" cy="342900"/>
          </a:xfrm>
          <a:prstGeom prst="line">
            <a:avLst/>
          </a:prstGeom>
          <a:noFill/>
          <a:ln w="12700">
            <a:solidFill>
              <a:schemeClr val="tx1"/>
            </a:solidFill>
            <a:round/>
            <a:headEnd/>
            <a:tailEnd/>
          </a:ln>
          <a:effectLst/>
        </p:spPr>
        <p:txBody>
          <a:bodyPr wrap="none" anchor="ctr"/>
          <a:lstStyle/>
          <a:p>
            <a:endParaRPr lang="en-US"/>
          </a:p>
        </p:txBody>
      </p:sp>
      <p:sp>
        <p:nvSpPr>
          <p:cNvPr id="31" name="Slide Number Placeholder 30"/>
          <p:cNvSpPr>
            <a:spLocks noGrp="1"/>
          </p:cNvSpPr>
          <p:nvPr>
            <p:ph type="sldNum" sz="quarter" idx="12"/>
          </p:nvPr>
        </p:nvSpPr>
        <p:spPr/>
        <p:txBody>
          <a:bodyPr/>
          <a:lstStyle/>
          <a:p>
            <a:fld id="{72DC7B4B-6D79-464D-A845-3E504A2A9596}" type="slidenum">
              <a:rPr lang="en-US" smtClean="0"/>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2_01baGeneCloningOver_4-U"/>
          <p:cNvPicPr>
            <a:picLocks noChangeAspect="1" noChangeArrowheads="1"/>
          </p:cNvPicPr>
          <p:nvPr/>
        </p:nvPicPr>
        <p:blipFill>
          <a:blip r:embed="rId3" cstate="print"/>
          <a:srcRect/>
          <a:stretch>
            <a:fillRect/>
          </a:stretch>
        </p:blipFill>
        <p:spPr bwMode="auto">
          <a:xfrm>
            <a:off x="723900" y="136525"/>
            <a:ext cx="7694613" cy="6584950"/>
          </a:xfrm>
          <a:prstGeom prst="rect">
            <a:avLst/>
          </a:prstGeom>
          <a:noFill/>
          <a:ln w="9525">
            <a:noFill/>
            <a:miter lim="800000"/>
            <a:headEnd/>
            <a:tailEnd/>
          </a:ln>
        </p:spPr>
      </p:pic>
      <p:sp>
        <p:nvSpPr>
          <p:cNvPr id="2048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12.1B_s4</a:t>
            </a:r>
          </a:p>
        </p:txBody>
      </p:sp>
      <p:sp>
        <p:nvSpPr>
          <p:cNvPr id="20484" name="Oval 4"/>
          <p:cNvSpPr>
            <a:spLocks noChangeArrowheads="1"/>
          </p:cNvSpPr>
          <p:nvPr/>
        </p:nvSpPr>
        <p:spPr bwMode="auto">
          <a:xfrm>
            <a:off x="2822575" y="962025"/>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20485" name="Text Box 8"/>
          <p:cNvSpPr txBox="1">
            <a:spLocks noChangeArrowheads="1"/>
          </p:cNvSpPr>
          <p:nvPr/>
        </p:nvSpPr>
        <p:spPr bwMode="auto">
          <a:xfrm>
            <a:off x="755650" y="381000"/>
            <a:ext cx="979488" cy="420688"/>
          </a:xfrm>
          <a:prstGeom prst="rect">
            <a:avLst/>
          </a:prstGeom>
          <a:noFill/>
          <a:ln w="9525">
            <a:noFill/>
            <a:miter lim="800000"/>
            <a:headEnd/>
            <a:tailEnd/>
          </a:ln>
        </p:spPr>
        <p:txBody>
          <a:bodyPr wrap="none" lIns="0" tIns="0" rIns="0" bIns="0"/>
          <a:lstStyle/>
          <a:p>
            <a:pPr eaLnBrk="0" hangingPunct="0">
              <a:lnSpc>
                <a:spcPct val="90000"/>
              </a:lnSpc>
            </a:pPr>
            <a:r>
              <a:rPr lang="en-US" sz="1400" b="1" i="1"/>
              <a:t>E. coli</a:t>
            </a:r>
            <a:endParaRPr lang="en-US" sz="1400" b="1"/>
          </a:p>
          <a:p>
            <a:pPr eaLnBrk="0" hangingPunct="0">
              <a:lnSpc>
                <a:spcPct val="90000"/>
              </a:lnSpc>
            </a:pPr>
            <a:r>
              <a:rPr lang="en-US" sz="1400" b="1"/>
              <a:t>bacterium</a:t>
            </a:r>
          </a:p>
        </p:txBody>
      </p:sp>
      <p:sp>
        <p:nvSpPr>
          <p:cNvPr id="20486" name="Text Box 8"/>
          <p:cNvSpPr txBox="1">
            <a:spLocks noChangeArrowheads="1"/>
          </p:cNvSpPr>
          <p:nvPr/>
        </p:nvSpPr>
        <p:spPr bwMode="auto">
          <a:xfrm>
            <a:off x="1333500" y="976313"/>
            <a:ext cx="1233488" cy="446087"/>
          </a:xfrm>
          <a:prstGeom prst="rect">
            <a:avLst/>
          </a:prstGeom>
          <a:noFill/>
          <a:ln w="9525">
            <a:noFill/>
            <a:miter lim="800000"/>
            <a:headEnd/>
            <a:tailEnd/>
          </a:ln>
        </p:spPr>
        <p:txBody>
          <a:bodyPr wrap="none" lIns="0" tIns="0" rIns="0" bIns="0"/>
          <a:lstStyle/>
          <a:p>
            <a:pPr eaLnBrk="0" hangingPunct="0">
              <a:lnSpc>
                <a:spcPct val="90000"/>
              </a:lnSpc>
            </a:pPr>
            <a:r>
              <a:rPr lang="en-US" sz="1400" b="1"/>
              <a:t>Bacterial</a:t>
            </a:r>
          </a:p>
          <a:p>
            <a:pPr eaLnBrk="0" hangingPunct="0">
              <a:lnSpc>
                <a:spcPct val="90000"/>
              </a:lnSpc>
            </a:pPr>
            <a:r>
              <a:rPr lang="en-US" sz="1400" b="1"/>
              <a:t>chromosome</a:t>
            </a:r>
          </a:p>
        </p:txBody>
      </p:sp>
      <p:sp>
        <p:nvSpPr>
          <p:cNvPr id="20487" name="Text Box 8"/>
          <p:cNvSpPr txBox="1">
            <a:spLocks noChangeArrowheads="1"/>
          </p:cNvSpPr>
          <p:nvPr/>
        </p:nvSpPr>
        <p:spPr bwMode="auto">
          <a:xfrm>
            <a:off x="3071813" y="966788"/>
            <a:ext cx="1036637" cy="439737"/>
          </a:xfrm>
          <a:prstGeom prst="rect">
            <a:avLst/>
          </a:prstGeom>
          <a:noFill/>
          <a:ln w="9525">
            <a:noFill/>
            <a:miter lim="800000"/>
            <a:headEnd/>
            <a:tailEnd/>
          </a:ln>
        </p:spPr>
        <p:txBody>
          <a:bodyPr wrap="none" lIns="0" tIns="0" rIns="0" bIns="0"/>
          <a:lstStyle/>
          <a:p>
            <a:pPr eaLnBrk="0" hangingPunct="0">
              <a:lnSpc>
                <a:spcPct val="90000"/>
              </a:lnSpc>
            </a:pPr>
            <a:r>
              <a:rPr lang="en-US" sz="1400" b="1"/>
              <a:t>A plasmid</a:t>
            </a:r>
          </a:p>
          <a:p>
            <a:pPr eaLnBrk="0" hangingPunct="0">
              <a:lnSpc>
                <a:spcPct val="90000"/>
              </a:lnSpc>
            </a:pPr>
            <a:r>
              <a:rPr lang="en-US" sz="1400" b="1"/>
              <a:t>is isolated.</a:t>
            </a:r>
          </a:p>
        </p:txBody>
      </p:sp>
      <p:sp>
        <p:nvSpPr>
          <p:cNvPr id="20488" name="Text Box 8"/>
          <p:cNvSpPr txBox="1">
            <a:spLocks noChangeArrowheads="1"/>
          </p:cNvSpPr>
          <p:nvPr/>
        </p:nvSpPr>
        <p:spPr bwMode="auto">
          <a:xfrm>
            <a:off x="4395788" y="1519238"/>
            <a:ext cx="827087" cy="503237"/>
          </a:xfrm>
          <a:prstGeom prst="rect">
            <a:avLst/>
          </a:prstGeom>
          <a:noFill/>
          <a:ln w="9525">
            <a:noFill/>
            <a:miter lim="800000"/>
            <a:headEnd/>
            <a:tailEnd/>
          </a:ln>
        </p:spPr>
        <p:txBody>
          <a:bodyPr wrap="none" lIns="0" tIns="0" rIns="0" bIns="0"/>
          <a:lstStyle/>
          <a:p>
            <a:pPr eaLnBrk="0" hangingPunct="0">
              <a:lnSpc>
                <a:spcPct val="90000"/>
              </a:lnSpc>
            </a:pPr>
            <a:r>
              <a:rPr lang="en-US" sz="1400" b="1"/>
              <a:t>Gene of</a:t>
            </a:r>
          </a:p>
          <a:p>
            <a:pPr eaLnBrk="0" hangingPunct="0">
              <a:lnSpc>
                <a:spcPct val="90000"/>
              </a:lnSpc>
            </a:pPr>
            <a:r>
              <a:rPr lang="en-US" sz="1400" b="1"/>
              <a:t>interest</a:t>
            </a:r>
          </a:p>
        </p:txBody>
      </p:sp>
      <p:sp>
        <p:nvSpPr>
          <p:cNvPr id="20489" name="Text Box 8"/>
          <p:cNvSpPr txBox="1">
            <a:spLocks noChangeArrowheads="1"/>
          </p:cNvSpPr>
          <p:nvPr/>
        </p:nvSpPr>
        <p:spPr bwMode="auto">
          <a:xfrm>
            <a:off x="3163888" y="228600"/>
            <a:ext cx="708025" cy="190500"/>
          </a:xfrm>
          <a:prstGeom prst="rect">
            <a:avLst/>
          </a:prstGeom>
          <a:noFill/>
          <a:ln w="9525">
            <a:noFill/>
            <a:miter lim="800000"/>
            <a:headEnd/>
            <a:tailEnd/>
          </a:ln>
        </p:spPr>
        <p:txBody>
          <a:bodyPr wrap="none" lIns="0" tIns="0" rIns="0" bIns="0"/>
          <a:lstStyle/>
          <a:p>
            <a:pPr eaLnBrk="0" hangingPunct="0">
              <a:lnSpc>
                <a:spcPct val="90000"/>
              </a:lnSpc>
            </a:pPr>
            <a:r>
              <a:rPr lang="en-US" sz="1400" b="1"/>
              <a:t>Plasmid</a:t>
            </a:r>
          </a:p>
        </p:txBody>
      </p:sp>
      <p:sp>
        <p:nvSpPr>
          <p:cNvPr id="20490" name="Text Box 8"/>
          <p:cNvSpPr txBox="1">
            <a:spLocks noChangeArrowheads="1"/>
          </p:cNvSpPr>
          <p:nvPr/>
        </p:nvSpPr>
        <p:spPr bwMode="auto">
          <a:xfrm>
            <a:off x="5391150" y="871538"/>
            <a:ext cx="1376363" cy="439737"/>
          </a:xfrm>
          <a:prstGeom prst="rect">
            <a:avLst/>
          </a:prstGeom>
          <a:noFill/>
          <a:ln w="9525">
            <a:noFill/>
            <a:miter lim="800000"/>
            <a:headEnd/>
            <a:tailEnd/>
          </a:ln>
        </p:spPr>
        <p:txBody>
          <a:bodyPr wrap="none" lIns="0" tIns="0" rIns="0" bIns="0"/>
          <a:lstStyle/>
          <a:p>
            <a:pPr eaLnBrk="0" hangingPunct="0">
              <a:lnSpc>
                <a:spcPct val="90000"/>
              </a:lnSpc>
            </a:pPr>
            <a:r>
              <a:rPr lang="en-US" sz="1400" b="1"/>
              <a:t>The cell’s DNA</a:t>
            </a:r>
          </a:p>
          <a:p>
            <a:pPr eaLnBrk="0" hangingPunct="0">
              <a:lnSpc>
                <a:spcPct val="90000"/>
              </a:lnSpc>
            </a:pPr>
            <a:r>
              <a:rPr lang="en-US" sz="1400" b="1"/>
              <a:t>is isolated.</a:t>
            </a:r>
          </a:p>
        </p:txBody>
      </p:sp>
      <p:sp>
        <p:nvSpPr>
          <p:cNvPr id="20491" name="Text Box 8"/>
          <p:cNvSpPr txBox="1">
            <a:spLocks noChangeArrowheads="1"/>
          </p:cNvSpPr>
          <p:nvPr/>
        </p:nvSpPr>
        <p:spPr bwMode="auto">
          <a:xfrm>
            <a:off x="7248525" y="1744663"/>
            <a:ext cx="495300" cy="241300"/>
          </a:xfrm>
          <a:prstGeom prst="rect">
            <a:avLst/>
          </a:prstGeom>
          <a:noFill/>
          <a:ln w="9525">
            <a:noFill/>
            <a:miter lim="800000"/>
            <a:headEnd/>
            <a:tailEnd/>
          </a:ln>
        </p:spPr>
        <p:txBody>
          <a:bodyPr wrap="none" lIns="0" tIns="0" rIns="0" bIns="0"/>
          <a:lstStyle/>
          <a:p>
            <a:pPr eaLnBrk="0" hangingPunct="0">
              <a:lnSpc>
                <a:spcPct val="90000"/>
              </a:lnSpc>
            </a:pPr>
            <a:r>
              <a:rPr lang="en-US" sz="1400" b="1"/>
              <a:t>DNA</a:t>
            </a:r>
          </a:p>
        </p:txBody>
      </p:sp>
      <p:sp>
        <p:nvSpPr>
          <p:cNvPr id="20492" name="Text Box 8"/>
          <p:cNvSpPr txBox="1">
            <a:spLocks noChangeArrowheads="1"/>
          </p:cNvSpPr>
          <p:nvPr/>
        </p:nvSpPr>
        <p:spPr bwMode="auto">
          <a:xfrm>
            <a:off x="6662738" y="149225"/>
            <a:ext cx="1811337" cy="652463"/>
          </a:xfrm>
          <a:prstGeom prst="rect">
            <a:avLst/>
          </a:prstGeom>
          <a:noFill/>
          <a:ln w="9525">
            <a:noFill/>
            <a:miter lim="800000"/>
            <a:headEnd/>
            <a:tailEnd/>
          </a:ln>
        </p:spPr>
        <p:txBody>
          <a:bodyPr wrap="none" lIns="0" tIns="0" rIns="0" bIns="0"/>
          <a:lstStyle/>
          <a:p>
            <a:pPr eaLnBrk="0" hangingPunct="0">
              <a:lnSpc>
                <a:spcPct val="90000"/>
              </a:lnSpc>
            </a:pPr>
            <a:r>
              <a:rPr lang="en-US" sz="1400" b="1"/>
              <a:t>A cell with DNA</a:t>
            </a:r>
          </a:p>
          <a:p>
            <a:pPr eaLnBrk="0" hangingPunct="0">
              <a:lnSpc>
                <a:spcPct val="90000"/>
              </a:lnSpc>
            </a:pPr>
            <a:r>
              <a:rPr lang="en-US" sz="1400" b="1"/>
              <a:t>containing the gene</a:t>
            </a:r>
          </a:p>
          <a:p>
            <a:pPr eaLnBrk="0" hangingPunct="0"/>
            <a:r>
              <a:rPr lang="en-US" sz="1400" b="1"/>
              <a:t>of interest</a:t>
            </a:r>
          </a:p>
        </p:txBody>
      </p:sp>
      <p:sp>
        <p:nvSpPr>
          <p:cNvPr id="20493" name="Text Box 8"/>
          <p:cNvSpPr txBox="1">
            <a:spLocks noChangeArrowheads="1"/>
          </p:cNvSpPr>
          <p:nvPr/>
        </p:nvSpPr>
        <p:spPr bwMode="auto">
          <a:xfrm>
            <a:off x="2879725" y="989013"/>
            <a:ext cx="65088"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1</a:t>
            </a:r>
          </a:p>
        </p:txBody>
      </p:sp>
      <p:sp>
        <p:nvSpPr>
          <p:cNvPr id="20494" name="Line 14"/>
          <p:cNvSpPr>
            <a:spLocks noChangeShapeType="1"/>
          </p:cNvSpPr>
          <p:nvPr/>
        </p:nvSpPr>
        <p:spPr bwMode="auto">
          <a:xfrm>
            <a:off x="7439025" y="1227138"/>
            <a:ext cx="0" cy="492125"/>
          </a:xfrm>
          <a:prstGeom prst="line">
            <a:avLst/>
          </a:prstGeom>
          <a:noFill/>
          <a:ln w="12700">
            <a:solidFill>
              <a:schemeClr val="tx1"/>
            </a:solidFill>
            <a:round/>
            <a:headEnd/>
            <a:tailEnd/>
          </a:ln>
          <a:effectLst/>
        </p:spPr>
        <p:txBody>
          <a:bodyPr wrap="none" anchor="ctr"/>
          <a:lstStyle/>
          <a:p>
            <a:endParaRPr lang="en-US"/>
          </a:p>
        </p:txBody>
      </p:sp>
      <p:sp>
        <p:nvSpPr>
          <p:cNvPr id="20495" name="Oval 15"/>
          <p:cNvSpPr>
            <a:spLocks noChangeArrowheads="1"/>
          </p:cNvSpPr>
          <p:nvPr/>
        </p:nvSpPr>
        <p:spPr bwMode="auto">
          <a:xfrm>
            <a:off x="957263" y="2244725"/>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20496" name="Text Box 8"/>
          <p:cNvSpPr txBox="1">
            <a:spLocks noChangeArrowheads="1"/>
          </p:cNvSpPr>
          <p:nvPr/>
        </p:nvSpPr>
        <p:spPr bwMode="auto">
          <a:xfrm>
            <a:off x="1014413" y="2271713"/>
            <a:ext cx="65087"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3</a:t>
            </a:r>
          </a:p>
        </p:txBody>
      </p:sp>
      <p:sp>
        <p:nvSpPr>
          <p:cNvPr id="20497" name="Line 17"/>
          <p:cNvSpPr>
            <a:spLocks noChangeShapeType="1"/>
          </p:cNvSpPr>
          <p:nvPr/>
        </p:nvSpPr>
        <p:spPr bwMode="auto">
          <a:xfrm flipH="1">
            <a:off x="1976438" y="639763"/>
            <a:ext cx="55562" cy="355600"/>
          </a:xfrm>
          <a:prstGeom prst="line">
            <a:avLst/>
          </a:prstGeom>
          <a:noFill/>
          <a:ln w="12700">
            <a:solidFill>
              <a:schemeClr val="tx1"/>
            </a:solidFill>
            <a:round/>
            <a:headEnd/>
            <a:tailEnd/>
          </a:ln>
          <a:effectLst/>
        </p:spPr>
        <p:txBody>
          <a:bodyPr wrap="none" anchor="ctr"/>
          <a:lstStyle/>
          <a:p>
            <a:endParaRPr lang="en-US"/>
          </a:p>
        </p:txBody>
      </p:sp>
      <p:sp>
        <p:nvSpPr>
          <p:cNvPr id="20498" name="Line 18"/>
          <p:cNvSpPr>
            <a:spLocks noChangeShapeType="1"/>
          </p:cNvSpPr>
          <p:nvPr/>
        </p:nvSpPr>
        <p:spPr bwMode="auto">
          <a:xfrm flipV="1">
            <a:off x="2827338" y="322263"/>
            <a:ext cx="284162" cy="104775"/>
          </a:xfrm>
          <a:prstGeom prst="line">
            <a:avLst/>
          </a:prstGeom>
          <a:noFill/>
          <a:ln w="12700">
            <a:solidFill>
              <a:schemeClr val="tx1"/>
            </a:solidFill>
            <a:round/>
            <a:headEnd/>
            <a:tailEnd/>
          </a:ln>
          <a:effectLst/>
        </p:spPr>
        <p:txBody>
          <a:bodyPr wrap="none" anchor="ctr"/>
          <a:lstStyle/>
          <a:p>
            <a:endParaRPr lang="en-US"/>
          </a:p>
        </p:txBody>
      </p:sp>
      <p:sp>
        <p:nvSpPr>
          <p:cNvPr id="20499" name="Line 19"/>
          <p:cNvSpPr>
            <a:spLocks noChangeShapeType="1"/>
          </p:cNvSpPr>
          <p:nvPr/>
        </p:nvSpPr>
        <p:spPr bwMode="auto">
          <a:xfrm>
            <a:off x="5084763" y="1808163"/>
            <a:ext cx="401637" cy="414337"/>
          </a:xfrm>
          <a:prstGeom prst="line">
            <a:avLst/>
          </a:prstGeom>
          <a:noFill/>
          <a:ln w="12700">
            <a:solidFill>
              <a:schemeClr val="tx1"/>
            </a:solidFill>
            <a:round/>
            <a:headEnd/>
            <a:tailEnd/>
          </a:ln>
          <a:effectLst/>
        </p:spPr>
        <p:txBody>
          <a:bodyPr wrap="none" anchor="ctr"/>
          <a:lstStyle/>
          <a:p>
            <a:endParaRPr lang="en-US"/>
          </a:p>
        </p:txBody>
      </p:sp>
      <p:sp>
        <p:nvSpPr>
          <p:cNvPr id="20500" name="Oval 20"/>
          <p:cNvSpPr>
            <a:spLocks noChangeArrowheads="1"/>
          </p:cNvSpPr>
          <p:nvPr/>
        </p:nvSpPr>
        <p:spPr bwMode="auto">
          <a:xfrm>
            <a:off x="5132388" y="855663"/>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20501" name="Text Box 8"/>
          <p:cNvSpPr txBox="1">
            <a:spLocks noChangeArrowheads="1"/>
          </p:cNvSpPr>
          <p:nvPr/>
        </p:nvSpPr>
        <p:spPr bwMode="auto">
          <a:xfrm>
            <a:off x="5189538" y="882650"/>
            <a:ext cx="65087"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2</a:t>
            </a:r>
          </a:p>
        </p:txBody>
      </p:sp>
      <p:sp>
        <p:nvSpPr>
          <p:cNvPr id="20502" name="Oval 22"/>
          <p:cNvSpPr>
            <a:spLocks noChangeArrowheads="1"/>
          </p:cNvSpPr>
          <p:nvPr/>
        </p:nvSpPr>
        <p:spPr bwMode="auto">
          <a:xfrm>
            <a:off x="5011738" y="2614613"/>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20503" name="Text Box 8"/>
          <p:cNvSpPr txBox="1">
            <a:spLocks noChangeArrowheads="1"/>
          </p:cNvSpPr>
          <p:nvPr/>
        </p:nvSpPr>
        <p:spPr bwMode="auto">
          <a:xfrm>
            <a:off x="5068888" y="2641600"/>
            <a:ext cx="65087"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4</a:t>
            </a:r>
          </a:p>
        </p:txBody>
      </p:sp>
      <p:sp>
        <p:nvSpPr>
          <p:cNvPr id="20504" name="Oval 24"/>
          <p:cNvSpPr>
            <a:spLocks noChangeArrowheads="1"/>
          </p:cNvSpPr>
          <p:nvPr/>
        </p:nvSpPr>
        <p:spPr bwMode="auto">
          <a:xfrm>
            <a:off x="3894138" y="4011613"/>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20505" name="Text Box 8"/>
          <p:cNvSpPr txBox="1">
            <a:spLocks noChangeArrowheads="1"/>
          </p:cNvSpPr>
          <p:nvPr/>
        </p:nvSpPr>
        <p:spPr bwMode="auto">
          <a:xfrm>
            <a:off x="3951288" y="4038600"/>
            <a:ext cx="65087"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5</a:t>
            </a:r>
          </a:p>
        </p:txBody>
      </p:sp>
      <p:sp>
        <p:nvSpPr>
          <p:cNvPr id="20506" name="Oval 26"/>
          <p:cNvSpPr>
            <a:spLocks noChangeArrowheads="1"/>
          </p:cNvSpPr>
          <p:nvPr/>
        </p:nvSpPr>
        <p:spPr bwMode="auto">
          <a:xfrm>
            <a:off x="3716338" y="5040313"/>
            <a:ext cx="193675" cy="193675"/>
          </a:xfrm>
          <a:prstGeom prst="ellipse">
            <a:avLst/>
          </a:prstGeom>
          <a:solidFill>
            <a:srgbClr val="DC1B3A"/>
          </a:solidFill>
          <a:ln w="12700">
            <a:noFill/>
            <a:round/>
            <a:headEnd/>
            <a:tailEnd/>
          </a:ln>
          <a:effectLst/>
        </p:spPr>
        <p:txBody>
          <a:bodyPr wrap="none" anchor="ctr"/>
          <a:lstStyle/>
          <a:p>
            <a:endParaRPr lang="en-US"/>
          </a:p>
        </p:txBody>
      </p:sp>
      <p:sp>
        <p:nvSpPr>
          <p:cNvPr id="20507" name="Text Box 8"/>
          <p:cNvSpPr txBox="1">
            <a:spLocks noChangeArrowheads="1"/>
          </p:cNvSpPr>
          <p:nvPr/>
        </p:nvSpPr>
        <p:spPr bwMode="auto">
          <a:xfrm>
            <a:off x="3773488" y="5067300"/>
            <a:ext cx="65087" cy="117475"/>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6</a:t>
            </a:r>
          </a:p>
        </p:txBody>
      </p:sp>
      <p:sp>
        <p:nvSpPr>
          <p:cNvPr id="20508" name="Text Box 8"/>
          <p:cNvSpPr txBox="1">
            <a:spLocks noChangeArrowheads="1"/>
          </p:cNvSpPr>
          <p:nvPr/>
        </p:nvSpPr>
        <p:spPr bwMode="auto">
          <a:xfrm>
            <a:off x="1217613" y="2259013"/>
            <a:ext cx="1677987" cy="477837"/>
          </a:xfrm>
          <a:prstGeom prst="rect">
            <a:avLst/>
          </a:prstGeom>
          <a:noFill/>
          <a:ln w="9525">
            <a:noFill/>
            <a:miter lim="800000"/>
            <a:headEnd/>
            <a:tailEnd/>
          </a:ln>
        </p:spPr>
        <p:txBody>
          <a:bodyPr wrap="none" lIns="0" tIns="0" rIns="0" bIns="0"/>
          <a:lstStyle/>
          <a:p>
            <a:pPr eaLnBrk="0" hangingPunct="0">
              <a:lnSpc>
                <a:spcPct val="90000"/>
              </a:lnSpc>
            </a:pPr>
            <a:r>
              <a:rPr lang="en-US" sz="1400" b="1"/>
              <a:t>The plasmid is cut</a:t>
            </a:r>
          </a:p>
          <a:p>
            <a:pPr eaLnBrk="0" hangingPunct="0">
              <a:lnSpc>
                <a:spcPct val="90000"/>
              </a:lnSpc>
            </a:pPr>
            <a:r>
              <a:rPr lang="en-US" sz="1400" b="1"/>
              <a:t>with an enzyme.</a:t>
            </a:r>
          </a:p>
        </p:txBody>
      </p:sp>
      <p:sp>
        <p:nvSpPr>
          <p:cNvPr id="20509" name="Text Box 8"/>
          <p:cNvSpPr txBox="1">
            <a:spLocks noChangeArrowheads="1"/>
          </p:cNvSpPr>
          <p:nvPr/>
        </p:nvSpPr>
        <p:spPr bwMode="auto">
          <a:xfrm>
            <a:off x="5259388" y="2625725"/>
            <a:ext cx="2135187" cy="515938"/>
          </a:xfrm>
          <a:prstGeom prst="rect">
            <a:avLst/>
          </a:prstGeom>
          <a:noFill/>
          <a:ln w="9525">
            <a:noFill/>
            <a:miter lim="800000"/>
            <a:headEnd/>
            <a:tailEnd/>
          </a:ln>
        </p:spPr>
        <p:txBody>
          <a:bodyPr wrap="none" lIns="0" tIns="0" rIns="0" bIns="0"/>
          <a:lstStyle/>
          <a:p>
            <a:pPr eaLnBrk="0" hangingPunct="0">
              <a:lnSpc>
                <a:spcPct val="90000"/>
              </a:lnSpc>
            </a:pPr>
            <a:r>
              <a:rPr lang="en-US" sz="1400" b="1"/>
              <a:t>The cell’s DNA is cut</a:t>
            </a:r>
          </a:p>
          <a:p>
            <a:pPr eaLnBrk="0" hangingPunct="0">
              <a:lnSpc>
                <a:spcPct val="90000"/>
              </a:lnSpc>
            </a:pPr>
            <a:r>
              <a:rPr lang="en-US" sz="1400" b="1"/>
              <a:t>with the same enzyme.</a:t>
            </a:r>
          </a:p>
        </p:txBody>
      </p:sp>
      <p:sp>
        <p:nvSpPr>
          <p:cNvPr id="20510" name="Text Box 8"/>
          <p:cNvSpPr txBox="1">
            <a:spLocks noChangeArrowheads="1"/>
          </p:cNvSpPr>
          <p:nvPr/>
        </p:nvSpPr>
        <p:spPr bwMode="auto">
          <a:xfrm>
            <a:off x="4429125" y="3289300"/>
            <a:ext cx="1035050" cy="414338"/>
          </a:xfrm>
          <a:prstGeom prst="rect">
            <a:avLst/>
          </a:prstGeom>
          <a:noFill/>
          <a:ln w="9525">
            <a:noFill/>
            <a:miter lim="800000"/>
            <a:headEnd/>
            <a:tailEnd/>
          </a:ln>
        </p:spPr>
        <p:txBody>
          <a:bodyPr wrap="none" lIns="0" tIns="0" rIns="0" bIns="0"/>
          <a:lstStyle/>
          <a:p>
            <a:pPr eaLnBrk="0" hangingPunct="0">
              <a:lnSpc>
                <a:spcPct val="90000"/>
              </a:lnSpc>
            </a:pPr>
            <a:r>
              <a:rPr lang="en-US" sz="1400" b="1"/>
              <a:t>Gene</a:t>
            </a:r>
          </a:p>
          <a:p>
            <a:pPr eaLnBrk="0" hangingPunct="0">
              <a:lnSpc>
                <a:spcPct val="90000"/>
              </a:lnSpc>
            </a:pPr>
            <a:r>
              <a:rPr lang="en-US" sz="1400" b="1"/>
              <a:t>of interest</a:t>
            </a:r>
          </a:p>
        </p:txBody>
      </p:sp>
      <p:sp>
        <p:nvSpPr>
          <p:cNvPr id="20511" name="Text Box 8"/>
          <p:cNvSpPr txBox="1">
            <a:spLocks noChangeArrowheads="1"/>
          </p:cNvSpPr>
          <p:nvPr/>
        </p:nvSpPr>
        <p:spPr bwMode="auto">
          <a:xfrm>
            <a:off x="4151313" y="4019550"/>
            <a:ext cx="2043112" cy="685800"/>
          </a:xfrm>
          <a:prstGeom prst="rect">
            <a:avLst/>
          </a:prstGeom>
          <a:noFill/>
          <a:ln w="9525">
            <a:noFill/>
            <a:miter lim="800000"/>
            <a:headEnd/>
            <a:tailEnd/>
          </a:ln>
        </p:spPr>
        <p:txBody>
          <a:bodyPr wrap="none" lIns="0" tIns="0" rIns="0" bIns="0"/>
          <a:lstStyle/>
          <a:p>
            <a:pPr eaLnBrk="0" hangingPunct="0">
              <a:lnSpc>
                <a:spcPct val="90000"/>
              </a:lnSpc>
            </a:pPr>
            <a:r>
              <a:rPr lang="en-US" sz="1400" b="1"/>
              <a:t>The targeted fragment</a:t>
            </a:r>
          </a:p>
          <a:p>
            <a:pPr eaLnBrk="0" hangingPunct="0">
              <a:lnSpc>
                <a:spcPct val="90000"/>
              </a:lnSpc>
            </a:pPr>
            <a:r>
              <a:rPr lang="en-US" sz="1400" b="1"/>
              <a:t>and plasmid DNA</a:t>
            </a:r>
          </a:p>
          <a:p>
            <a:pPr eaLnBrk="0" hangingPunct="0">
              <a:lnSpc>
                <a:spcPct val="90000"/>
              </a:lnSpc>
            </a:pPr>
            <a:r>
              <a:rPr lang="en-US" sz="1400" b="1"/>
              <a:t>are combined.</a:t>
            </a:r>
          </a:p>
        </p:txBody>
      </p:sp>
      <p:sp>
        <p:nvSpPr>
          <p:cNvPr id="20512" name="Text Box 8"/>
          <p:cNvSpPr txBox="1">
            <a:spLocks noChangeArrowheads="1"/>
          </p:cNvSpPr>
          <p:nvPr/>
        </p:nvSpPr>
        <p:spPr bwMode="auto">
          <a:xfrm>
            <a:off x="3983038" y="5059363"/>
            <a:ext cx="1916112" cy="736600"/>
          </a:xfrm>
          <a:prstGeom prst="rect">
            <a:avLst/>
          </a:prstGeom>
          <a:noFill/>
          <a:ln w="9525">
            <a:noFill/>
            <a:miter lim="800000"/>
            <a:headEnd/>
            <a:tailEnd/>
          </a:ln>
        </p:spPr>
        <p:txBody>
          <a:bodyPr wrap="none" lIns="0" tIns="0" rIns="0" bIns="0"/>
          <a:lstStyle/>
          <a:p>
            <a:pPr eaLnBrk="0" hangingPunct="0">
              <a:lnSpc>
                <a:spcPct val="90000"/>
              </a:lnSpc>
            </a:pPr>
            <a:r>
              <a:rPr lang="en-US" sz="1400" b="1"/>
              <a:t>DNA ligase is added,</a:t>
            </a:r>
          </a:p>
          <a:p>
            <a:pPr eaLnBrk="0" hangingPunct="0">
              <a:lnSpc>
                <a:spcPct val="90000"/>
              </a:lnSpc>
            </a:pPr>
            <a:r>
              <a:rPr lang="en-US" sz="1400" b="1"/>
              <a:t>which joins the two</a:t>
            </a:r>
          </a:p>
          <a:p>
            <a:pPr eaLnBrk="0" hangingPunct="0">
              <a:lnSpc>
                <a:spcPct val="90000"/>
              </a:lnSpc>
            </a:pPr>
            <a:r>
              <a:rPr lang="en-US" sz="1400" b="1"/>
              <a:t>DNA molecules.</a:t>
            </a:r>
          </a:p>
        </p:txBody>
      </p:sp>
      <p:sp>
        <p:nvSpPr>
          <p:cNvPr id="20513" name="Text Box 8"/>
          <p:cNvSpPr txBox="1">
            <a:spLocks noChangeArrowheads="1"/>
          </p:cNvSpPr>
          <p:nvPr/>
        </p:nvSpPr>
        <p:spPr bwMode="auto">
          <a:xfrm>
            <a:off x="4154488" y="6003925"/>
            <a:ext cx="920750" cy="430213"/>
          </a:xfrm>
          <a:prstGeom prst="rect">
            <a:avLst/>
          </a:prstGeom>
          <a:noFill/>
          <a:ln w="9525">
            <a:noFill/>
            <a:miter lim="800000"/>
            <a:headEnd/>
            <a:tailEnd/>
          </a:ln>
        </p:spPr>
        <p:txBody>
          <a:bodyPr wrap="none" lIns="0" tIns="0" rIns="0" bIns="0"/>
          <a:lstStyle/>
          <a:p>
            <a:pPr eaLnBrk="0" hangingPunct="0">
              <a:lnSpc>
                <a:spcPct val="90000"/>
              </a:lnSpc>
            </a:pPr>
            <a:r>
              <a:rPr lang="en-US" sz="1400" b="1"/>
              <a:t>Gene</a:t>
            </a:r>
          </a:p>
          <a:p>
            <a:pPr eaLnBrk="0" hangingPunct="0">
              <a:lnSpc>
                <a:spcPct val="90000"/>
              </a:lnSpc>
            </a:pPr>
            <a:r>
              <a:rPr lang="en-US" sz="1400" b="1"/>
              <a:t>of interest</a:t>
            </a:r>
          </a:p>
        </p:txBody>
      </p:sp>
      <p:sp>
        <p:nvSpPr>
          <p:cNvPr id="20514" name="Text Box 8"/>
          <p:cNvSpPr txBox="1">
            <a:spLocks noChangeArrowheads="1"/>
          </p:cNvSpPr>
          <p:nvPr/>
        </p:nvSpPr>
        <p:spPr bwMode="auto">
          <a:xfrm>
            <a:off x="1563688" y="5775325"/>
            <a:ext cx="1266825" cy="649288"/>
          </a:xfrm>
          <a:prstGeom prst="rect">
            <a:avLst/>
          </a:prstGeom>
          <a:noFill/>
          <a:ln w="9525">
            <a:noFill/>
            <a:miter lim="800000"/>
            <a:headEnd/>
            <a:tailEnd/>
          </a:ln>
        </p:spPr>
        <p:txBody>
          <a:bodyPr wrap="none" lIns="0" tIns="0" rIns="0" bIns="0"/>
          <a:lstStyle/>
          <a:p>
            <a:pPr eaLnBrk="0" hangingPunct="0">
              <a:lnSpc>
                <a:spcPct val="90000"/>
              </a:lnSpc>
            </a:pPr>
            <a:r>
              <a:rPr lang="en-US" sz="1400" b="1"/>
              <a:t>Recombinant</a:t>
            </a:r>
          </a:p>
          <a:p>
            <a:pPr eaLnBrk="0" hangingPunct="0">
              <a:lnSpc>
                <a:spcPct val="90000"/>
              </a:lnSpc>
            </a:pPr>
            <a:r>
              <a:rPr lang="en-US" sz="1400" b="1"/>
              <a:t>DNA</a:t>
            </a:r>
          </a:p>
          <a:p>
            <a:pPr eaLnBrk="0" hangingPunct="0">
              <a:lnSpc>
                <a:spcPct val="90000"/>
              </a:lnSpc>
            </a:pPr>
            <a:r>
              <a:rPr lang="en-US" sz="1400" b="1"/>
              <a:t>plasmid</a:t>
            </a:r>
          </a:p>
        </p:txBody>
      </p:sp>
      <p:sp>
        <p:nvSpPr>
          <p:cNvPr id="20515" name="Line 35"/>
          <p:cNvSpPr>
            <a:spLocks noChangeShapeType="1"/>
          </p:cNvSpPr>
          <p:nvPr/>
        </p:nvSpPr>
        <p:spPr bwMode="auto">
          <a:xfrm>
            <a:off x="3803650" y="6089650"/>
            <a:ext cx="298450" cy="0"/>
          </a:xfrm>
          <a:prstGeom prst="line">
            <a:avLst/>
          </a:prstGeom>
          <a:noFill/>
          <a:ln w="12700">
            <a:solidFill>
              <a:schemeClr val="tx1"/>
            </a:solidFill>
            <a:round/>
            <a:headEnd/>
            <a:tailEnd/>
          </a:ln>
          <a:effectLst/>
        </p:spPr>
        <p:txBody>
          <a:bodyPr wrap="none" anchor="ctr"/>
          <a:lstStyle/>
          <a:p>
            <a:endParaRPr lang="en-US"/>
          </a:p>
        </p:txBody>
      </p:sp>
      <p:sp>
        <p:nvSpPr>
          <p:cNvPr id="20516" name="Line 36"/>
          <p:cNvSpPr>
            <a:spLocks noChangeShapeType="1"/>
          </p:cNvSpPr>
          <p:nvPr/>
        </p:nvSpPr>
        <p:spPr bwMode="auto">
          <a:xfrm>
            <a:off x="4381500" y="2933700"/>
            <a:ext cx="76200" cy="342900"/>
          </a:xfrm>
          <a:prstGeom prst="line">
            <a:avLst/>
          </a:prstGeom>
          <a:noFill/>
          <a:ln w="12700">
            <a:solidFill>
              <a:schemeClr val="tx1"/>
            </a:solidFill>
            <a:round/>
            <a:headEnd/>
            <a:tailEnd/>
          </a:ln>
          <a:effectLst/>
        </p:spPr>
        <p:txBody>
          <a:bodyPr wrap="none" anchor="ctr"/>
          <a:lstStyle/>
          <a:p>
            <a:endParaRPr lang="en-US"/>
          </a:p>
        </p:txBody>
      </p:sp>
      <p:sp>
        <p:nvSpPr>
          <p:cNvPr id="37" name="Slide Number Placeholder 36"/>
          <p:cNvSpPr>
            <a:spLocks noGrp="1"/>
          </p:cNvSpPr>
          <p:nvPr>
            <p:ph type="sldNum" sz="quarter" idx="12"/>
          </p:nvPr>
        </p:nvSpPr>
        <p:spPr/>
        <p:txBody>
          <a:bodyPr/>
          <a:lstStyle/>
          <a:p>
            <a:fld id="{72DC7B4B-6D79-464D-A845-3E504A2A9596}" type="slidenum">
              <a:rPr lang="en-US" smtClean="0"/>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2_01bbGeneCloningOver_1-U"/>
          <p:cNvPicPr>
            <a:picLocks noChangeAspect="1" noChangeArrowheads="1"/>
          </p:cNvPicPr>
          <p:nvPr/>
        </p:nvPicPr>
        <p:blipFill>
          <a:blip r:embed="rId3" cstate="print"/>
          <a:srcRect/>
          <a:stretch>
            <a:fillRect/>
          </a:stretch>
        </p:blipFill>
        <p:spPr bwMode="auto">
          <a:xfrm>
            <a:off x="296863" y="300038"/>
            <a:ext cx="8548687" cy="6256337"/>
          </a:xfrm>
          <a:prstGeom prst="rect">
            <a:avLst/>
          </a:prstGeom>
          <a:noFill/>
          <a:ln w="9525">
            <a:noFill/>
            <a:miter lim="800000"/>
            <a:headEnd/>
            <a:tailEnd/>
          </a:ln>
        </p:spPr>
      </p:pic>
      <p:sp>
        <p:nvSpPr>
          <p:cNvPr id="21507" name="Oval 3"/>
          <p:cNvSpPr>
            <a:spLocks noChangeArrowheads="1"/>
          </p:cNvSpPr>
          <p:nvPr/>
        </p:nvSpPr>
        <p:spPr bwMode="auto">
          <a:xfrm>
            <a:off x="2844800" y="2311400"/>
            <a:ext cx="203200" cy="203200"/>
          </a:xfrm>
          <a:prstGeom prst="ellipse">
            <a:avLst/>
          </a:prstGeom>
          <a:solidFill>
            <a:srgbClr val="DC1B3A"/>
          </a:solidFill>
          <a:ln w="12700">
            <a:noFill/>
            <a:round/>
            <a:headEnd/>
            <a:tailEnd/>
          </a:ln>
          <a:effectLst/>
        </p:spPr>
        <p:txBody>
          <a:bodyPr wrap="none" anchor="ctr"/>
          <a:lstStyle/>
          <a:p>
            <a:endParaRPr lang="en-US"/>
          </a:p>
        </p:txBody>
      </p:sp>
      <p:sp>
        <p:nvSpPr>
          <p:cNvPr id="21508"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12.1B_s5</a:t>
            </a:r>
          </a:p>
        </p:txBody>
      </p:sp>
      <p:sp>
        <p:nvSpPr>
          <p:cNvPr id="21509" name="Text Box 8"/>
          <p:cNvSpPr txBox="1">
            <a:spLocks noChangeArrowheads="1"/>
          </p:cNvSpPr>
          <p:nvPr/>
        </p:nvSpPr>
        <p:spPr bwMode="auto">
          <a:xfrm>
            <a:off x="3671888" y="1577975"/>
            <a:ext cx="1098550" cy="477838"/>
          </a:xfrm>
          <a:prstGeom prst="rect">
            <a:avLst/>
          </a:prstGeom>
          <a:noFill/>
          <a:ln w="9525">
            <a:noFill/>
            <a:miter lim="800000"/>
            <a:headEnd/>
            <a:tailEnd/>
          </a:ln>
        </p:spPr>
        <p:txBody>
          <a:bodyPr wrap="none" lIns="0" tIns="0" rIns="0" bIns="0"/>
          <a:lstStyle/>
          <a:p>
            <a:pPr eaLnBrk="0" hangingPunct="0">
              <a:lnSpc>
                <a:spcPct val="90000"/>
              </a:lnSpc>
            </a:pPr>
            <a:r>
              <a:rPr lang="en-US" sz="1600" b="1"/>
              <a:t>Gene</a:t>
            </a:r>
          </a:p>
          <a:p>
            <a:pPr eaLnBrk="0" hangingPunct="0">
              <a:lnSpc>
                <a:spcPct val="90000"/>
              </a:lnSpc>
            </a:pPr>
            <a:r>
              <a:rPr lang="en-US" sz="1600" b="1"/>
              <a:t>of interest</a:t>
            </a:r>
          </a:p>
        </p:txBody>
      </p:sp>
      <p:sp>
        <p:nvSpPr>
          <p:cNvPr id="21510" name="Text Box 8"/>
          <p:cNvSpPr txBox="1">
            <a:spLocks noChangeArrowheads="1"/>
          </p:cNvSpPr>
          <p:nvPr/>
        </p:nvSpPr>
        <p:spPr bwMode="auto">
          <a:xfrm>
            <a:off x="3086100" y="2316163"/>
            <a:ext cx="2538413" cy="744537"/>
          </a:xfrm>
          <a:prstGeom prst="rect">
            <a:avLst/>
          </a:prstGeom>
          <a:noFill/>
          <a:ln w="9525">
            <a:noFill/>
            <a:miter lim="800000"/>
            <a:headEnd/>
            <a:tailEnd/>
          </a:ln>
        </p:spPr>
        <p:txBody>
          <a:bodyPr wrap="none" lIns="0" tIns="0" rIns="0" bIns="0"/>
          <a:lstStyle/>
          <a:p>
            <a:pPr eaLnBrk="0" hangingPunct="0">
              <a:lnSpc>
                <a:spcPct val="90000"/>
              </a:lnSpc>
            </a:pPr>
            <a:r>
              <a:rPr lang="en-US" sz="1600" b="1"/>
              <a:t>The recombinant plasmid</a:t>
            </a:r>
          </a:p>
          <a:p>
            <a:pPr eaLnBrk="0" hangingPunct="0">
              <a:lnSpc>
                <a:spcPct val="90000"/>
              </a:lnSpc>
            </a:pPr>
            <a:r>
              <a:rPr lang="en-US" sz="1600" b="1"/>
              <a:t>is taken up by a bacterium</a:t>
            </a:r>
          </a:p>
          <a:p>
            <a:pPr eaLnBrk="0" hangingPunct="0">
              <a:lnSpc>
                <a:spcPct val="90000"/>
              </a:lnSpc>
            </a:pPr>
            <a:r>
              <a:rPr lang="en-US" sz="1600" b="1"/>
              <a:t>through transformation.</a:t>
            </a:r>
          </a:p>
        </p:txBody>
      </p:sp>
      <p:sp>
        <p:nvSpPr>
          <p:cNvPr id="21511" name="Text Box 8"/>
          <p:cNvSpPr txBox="1">
            <a:spLocks noChangeArrowheads="1"/>
          </p:cNvSpPr>
          <p:nvPr/>
        </p:nvSpPr>
        <p:spPr bwMode="auto">
          <a:xfrm>
            <a:off x="331788" y="3222625"/>
            <a:ext cx="1368425" cy="503238"/>
          </a:xfrm>
          <a:prstGeom prst="rect">
            <a:avLst/>
          </a:prstGeom>
          <a:noFill/>
          <a:ln w="9525">
            <a:noFill/>
            <a:miter lim="800000"/>
            <a:headEnd/>
            <a:tailEnd/>
          </a:ln>
        </p:spPr>
        <p:txBody>
          <a:bodyPr wrap="none" lIns="0" tIns="0" rIns="0" bIns="0"/>
          <a:lstStyle/>
          <a:p>
            <a:pPr eaLnBrk="0" hangingPunct="0">
              <a:lnSpc>
                <a:spcPct val="90000"/>
              </a:lnSpc>
            </a:pPr>
            <a:r>
              <a:rPr lang="en-US" sz="1600" b="1"/>
              <a:t>Recombinant</a:t>
            </a:r>
          </a:p>
          <a:p>
            <a:pPr eaLnBrk="0" hangingPunct="0">
              <a:lnSpc>
                <a:spcPct val="90000"/>
              </a:lnSpc>
            </a:pPr>
            <a:r>
              <a:rPr lang="en-US" sz="1600" b="1"/>
              <a:t>bacterium</a:t>
            </a:r>
          </a:p>
        </p:txBody>
      </p:sp>
      <p:sp>
        <p:nvSpPr>
          <p:cNvPr id="21512" name="Text Box 8"/>
          <p:cNvSpPr txBox="1">
            <a:spLocks noChangeArrowheads="1"/>
          </p:cNvSpPr>
          <p:nvPr/>
        </p:nvSpPr>
        <p:spPr bwMode="auto">
          <a:xfrm>
            <a:off x="331788" y="1298575"/>
            <a:ext cx="1431925" cy="700088"/>
          </a:xfrm>
          <a:prstGeom prst="rect">
            <a:avLst/>
          </a:prstGeom>
          <a:noFill/>
          <a:ln w="9525">
            <a:noFill/>
            <a:miter lim="800000"/>
            <a:headEnd/>
            <a:tailEnd/>
          </a:ln>
        </p:spPr>
        <p:txBody>
          <a:bodyPr wrap="none" lIns="0" tIns="0" rIns="0" bIns="0"/>
          <a:lstStyle/>
          <a:p>
            <a:pPr eaLnBrk="0" hangingPunct="0">
              <a:lnSpc>
                <a:spcPct val="90000"/>
              </a:lnSpc>
            </a:pPr>
            <a:r>
              <a:rPr lang="en-US" sz="1600" b="1"/>
              <a:t>Recombinant</a:t>
            </a:r>
          </a:p>
          <a:p>
            <a:pPr eaLnBrk="0" hangingPunct="0">
              <a:lnSpc>
                <a:spcPct val="90000"/>
              </a:lnSpc>
            </a:pPr>
            <a:r>
              <a:rPr lang="en-US" sz="1600" b="1"/>
              <a:t>DNA</a:t>
            </a:r>
          </a:p>
          <a:p>
            <a:pPr eaLnBrk="0" hangingPunct="0">
              <a:lnSpc>
                <a:spcPct val="90000"/>
              </a:lnSpc>
            </a:pPr>
            <a:r>
              <a:rPr lang="en-US" sz="1600" b="1"/>
              <a:t>plasmid</a:t>
            </a:r>
          </a:p>
        </p:txBody>
      </p:sp>
      <p:sp>
        <p:nvSpPr>
          <p:cNvPr id="21513" name="Line 9"/>
          <p:cNvSpPr>
            <a:spLocks noChangeShapeType="1"/>
          </p:cNvSpPr>
          <p:nvPr/>
        </p:nvSpPr>
        <p:spPr bwMode="auto">
          <a:xfrm>
            <a:off x="3206750" y="1689100"/>
            <a:ext cx="400050" cy="0"/>
          </a:xfrm>
          <a:prstGeom prst="line">
            <a:avLst/>
          </a:prstGeom>
          <a:noFill/>
          <a:ln w="12700">
            <a:solidFill>
              <a:schemeClr val="tx1"/>
            </a:solidFill>
            <a:round/>
            <a:headEnd/>
            <a:tailEnd/>
          </a:ln>
          <a:effectLst/>
        </p:spPr>
        <p:txBody>
          <a:bodyPr wrap="none" anchor="ctr"/>
          <a:lstStyle/>
          <a:p>
            <a:endParaRPr lang="en-US"/>
          </a:p>
        </p:txBody>
      </p:sp>
      <p:sp>
        <p:nvSpPr>
          <p:cNvPr id="21514" name="Text Box 8"/>
          <p:cNvSpPr txBox="1">
            <a:spLocks noChangeArrowheads="1"/>
          </p:cNvSpPr>
          <p:nvPr/>
        </p:nvSpPr>
        <p:spPr bwMode="auto">
          <a:xfrm>
            <a:off x="2911475" y="2338388"/>
            <a:ext cx="107950" cy="160337"/>
          </a:xfrm>
          <a:prstGeom prst="rect">
            <a:avLst/>
          </a:prstGeom>
          <a:noFill/>
          <a:ln w="9525">
            <a:noFill/>
            <a:miter lim="800000"/>
            <a:headEnd/>
            <a:tailEnd/>
          </a:ln>
        </p:spPr>
        <p:txBody>
          <a:bodyPr wrap="none" lIns="0" tIns="0" rIns="0" bIns="0"/>
          <a:lstStyle/>
          <a:p>
            <a:pPr eaLnBrk="0" hangingPunct="0">
              <a:lnSpc>
                <a:spcPct val="90000"/>
              </a:lnSpc>
            </a:pPr>
            <a:r>
              <a:rPr lang="en-US" sz="1200" b="1">
                <a:solidFill>
                  <a:schemeClr val="bg1"/>
                </a:solidFill>
              </a:rPr>
              <a:t>7</a:t>
            </a:r>
          </a:p>
        </p:txBody>
      </p:sp>
      <p:sp>
        <p:nvSpPr>
          <p:cNvPr id="11" name="Slide Number Placeholder 10"/>
          <p:cNvSpPr>
            <a:spLocks noGrp="1"/>
          </p:cNvSpPr>
          <p:nvPr>
            <p:ph type="sldNum" sz="quarter" idx="12"/>
          </p:nvPr>
        </p:nvSpPr>
        <p:spPr/>
        <p:txBody>
          <a:bodyPr/>
          <a:lstStyle/>
          <a:p>
            <a:fld id="{72DC7B4B-6D79-464D-A845-3E504A2A9596}" type="slidenum">
              <a:rPr lang="en-US" smtClean="0"/>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2_01bbGeneCloningOver_2-U"/>
          <p:cNvPicPr>
            <a:picLocks noChangeAspect="1" noChangeArrowheads="1"/>
          </p:cNvPicPr>
          <p:nvPr/>
        </p:nvPicPr>
        <p:blipFill>
          <a:blip r:embed="rId3" cstate="print"/>
          <a:srcRect/>
          <a:stretch>
            <a:fillRect/>
          </a:stretch>
        </p:blipFill>
        <p:spPr bwMode="auto">
          <a:xfrm>
            <a:off x="296863" y="300038"/>
            <a:ext cx="8548687" cy="6256337"/>
          </a:xfrm>
          <a:prstGeom prst="rect">
            <a:avLst/>
          </a:prstGeom>
          <a:noFill/>
          <a:ln w="9525">
            <a:noFill/>
            <a:miter lim="800000"/>
            <a:headEnd/>
            <a:tailEnd/>
          </a:ln>
        </p:spPr>
      </p:pic>
      <p:sp>
        <p:nvSpPr>
          <p:cNvPr id="22531" name="Oval 3"/>
          <p:cNvSpPr>
            <a:spLocks noChangeArrowheads="1"/>
          </p:cNvSpPr>
          <p:nvPr/>
        </p:nvSpPr>
        <p:spPr bwMode="auto">
          <a:xfrm>
            <a:off x="2844800" y="2311400"/>
            <a:ext cx="203200" cy="203200"/>
          </a:xfrm>
          <a:prstGeom prst="ellipse">
            <a:avLst/>
          </a:prstGeom>
          <a:solidFill>
            <a:srgbClr val="DC1B3A"/>
          </a:solidFill>
          <a:ln w="12700">
            <a:noFill/>
            <a:round/>
            <a:headEnd/>
            <a:tailEnd/>
          </a:ln>
          <a:effectLst/>
        </p:spPr>
        <p:txBody>
          <a:bodyPr wrap="none" anchor="ctr"/>
          <a:lstStyle/>
          <a:p>
            <a:endParaRPr lang="en-US"/>
          </a:p>
        </p:txBody>
      </p:sp>
      <p:sp>
        <p:nvSpPr>
          <p:cNvPr id="22532" name="Oval 4"/>
          <p:cNvSpPr>
            <a:spLocks noChangeArrowheads="1"/>
          </p:cNvSpPr>
          <p:nvPr/>
        </p:nvSpPr>
        <p:spPr bwMode="auto">
          <a:xfrm>
            <a:off x="2809875" y="4051300"/>
            <a:ext cx="203200" cy="203200"/>
          </a:xfrm>
          <a:prstGeom prst="ellipse">
            <a:avLst/>
          </a:prstGeom>
          <a:solidFill>
            <a:srgbClr val="DC1B3A"/>
          </a:solidFill>
          <a:ln w="12700">
            <a:noFill/>
            <a:round/>
            <a:headEnd/>
            <a:tailEnd/>
          </a:ln>
          <a:effectLst/>
        </p:spPr>
        <p:txBody>
          <a:bodyPr wrap="none" anchor="ctr"/>
          <a:lstStyle/>
          <a:p>
            <a:endParaRPr lang="en-US"/>
          </a:p>
        </p:txBody>
      </p:sp>
      <p:sp>
        <p:nvSpPr>
          <p:cNvPr id="22533"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12.1B_s6</a:t>
            </a:r>
          </a:p>
        </p:txBody>
      </p:sp>
      <p:sp>
        <p:nvSpPr>
          <p:cNvPr id="22534" name="Text Box 8"/>
          <p:cNvSpPr txBox="1">
            <a:spLocks noChangeArrowheads="1"/>
          </p:cNvSpPr>
          <p:nvPr/>
        </p:nvSpPr>
        <p:spPr bwMode="auto">
          <a:xfrm>
            <a:off x="3671888" y="1577975"/>
            <a:ext cx="1098550" cy="477838"/>
          </a:xfrm>
          <a:prstGeom prst="rect">
            <a:avLst/>
          </a:prstGeom>
          <a:noFill/>
          <a:ln w="9525">
            <a:noFill/>
            <a:miter lim="800000"/>
            <a:headEnd/>
            <a:tailEnd/>
          </a:ln>
        </p:spPr>
        <p:txBody>
          <a:bodyPr wrap="none" lIns="0" tIns="0" rIns="0" bIns="0"/>
          <a:lstStyle/>
          <a:p>
            <a:pPr eaLnBrk="0" hangingPunct="0">
              <a:lnSpc>
                <a:spcPct val="90000"/>
              </a:lnSpc>
            </a:pPr>
            <a:r>
              <a:rPr lang="en-US" sz="1600" b="1"/>
              <a:t>Gene</a:t>
            </a:r>
          </a:p>
          <a:p>
            <a:pPr eaLnBrk="0" hangingPunct="0">
              <a:lnSpc>
                <a:spcPct val="90000"/>
              </a:lnSpc>
            </a:pPr>
            <a:r>
              <a:rPr lang="en-US" sz="1600" b="1"/>
              <a:t>of interest</a:t>
            </a:r>
          </a:p>
        </p:txBody>
      </p:sp>
      <p:sp>
        <p:nvSpPr>
          <p:cNvPr id="22535" name="Text Box 8"/>
          <p:cNvSpPr txBox="1">
            <a:spLocks noChangeArrowheads="1"/>
          </p:cNvSpPr>
          <p:nvPr/>
        </p:nvSpPr>
        <p:spPr bwMode="auto">
          <a:xfrm>
            <a:off x="3086100" y="2316163"/>
            <a:ext cx="2538413" cy="744537"/>
          </a:xfrm>
          <a:prstGeom prst="rect">
            <a:avLst/>
          </a:prstGeom>
          <a:noFill/>
          <a:ln w="9525">
            <a:noFill/>
            <a:miter lim="800000"/>
            <a:headEnd/>
            <a:tailEnd/>
          </a:ln>
        </p:spPr>
        <p:txBody>
          <a:bodyPr wrap="none" lIns="0" tIns="0" rIns="0" bIns="0"/>
          <a:lstStyle/>
          <a:p>
            <a:pPr eaLnBrk="0" hangingPunct="0">
              <a:lnSpc>
                <a:spcPct val="90000"/>
              </a:lnSpc>
            </a:pPr>
            <a:r>
              <a:rPr lang="en-US" sz="1600" b="1"/>
              <a:t>The recombinant plasmid</a:t>
            </a:r>
          </a:p>
          <a:p>
            <a:pPr eaLnBrk="0" hangingPunct="0">
              <a:lnSpc>
                <a:spcPct val="90000"/>
              </a:lnSpc>
            </a:pPr>
            <a:r>
              <a:rPr lang="en-US" sz="1600" b="1"/>
              <a:t>is taken up by a bacterium</a:t>
            </a:r>
          </a:p>
          <a:p>
            <a:pPr eaLnBrk="0" hangingPunct="0">
              <a:lnSpc>
                <a:spcPct val="90000"/>
              </a:lnSpc>
            </a:pPr>
            <a:r>
              <a:rPr lang="en-US" sz="1600" b="1"/>
              <a:t>through transformation.</a:t>
            </a:r>
          </a:p>
        </p:txBody>
      </p:sp>
      <p:sp>
        <p:nvSpPr>
          <p:cNvPr id="22536" name="Text Box 8"/>
          <p:cNvSpPr txBox="1">
            <a:spLocks noChangeArrowheads="1"/>
          </p:cNvSpPr>
          <p:nvPr/>
        </p:nvSpPr>
        <p:spPr bwMode="auto">
          <a:xfrm>
            <a:off x="3081338" y="4048125"/>
            <a:ext cx="1552575" cy="503238"/>
          </a:xfrm>
          <a:prstGeom prst="rect">
            <a:avLst/>
          </a:prstGeom>
          <a:noFill/>
          <a:ln w="9525">
            <a:noFill/>
            <a:miter lim="800000"/>
            <a:headEnd/>
            <a:tailEnd/>
          </a:ln>
        </p:spPr>
        <p:txBody>
          <a:bodyPr wrap="none" lIns="0" tIns="0" rIns="0" bIns="0"/>
          <a:lstStyle/>
          <a:p>
            <a:pPr eaLnBrk="0" hangingPunct="0">
              <a:lnSpc>
                <a:spcPct val="90000"/>
              </a:lnSpc>
            </a:pPr>
            <a:r>
              <a:rPr lang="en-US" sz="1600" b="1"/>
              <a:t>The bacterium</a:t>
            </a:r>
          </a:p>
          <a:p>
            <a:pPr eaLnBrk="0" hangingPunct="0">
              <a:lnSpc>
                <a:spcPct val="90000"/>
              </a:lnSpc>
            </a:pPr>
            <a:r>
              <a:rPr lang="en-US" sz="1600" b="1"/>
              <a:t>reproduces.</a:t>
            </a:r>
          </a:p>
        </p:txBody>
      </p:sp>
      <p:sp>
        <p:nvSpPr>
          <p:cNvPr id="22537" name="Text Box 8"/>
          <p:cNvSpPr txBox="1">
            <a:spLocks noChangeArrowheads="1"/>
          </p:cNvSpPr>
          <p:nvPr/>
        </p:nvSpPr>
        <p:spPr bwMode="auto">
          <a:xfrm>
            <a:off x="331788" y="5070475"/>
            <a:ext cx="777875" cy="477838"/>
          </a:xfrm>
          <a:prstGeom prst="rect">
            <a:avLst/>
          </a:prstGeom>
          <a:noFill/>
          <a:ln w="9525">
            <a:noFill/>
            <a:miter lim="800000"/>
            <a:headEnd/>
            <a:tailEnd/>
          </a:ln>
        </p:spPr>
        <p:txBody>
          <a:bodyPr wrap="none" lIns="0" tIns="0" rIns="0" bIns="0"/>
          <a:lstStyle/>
          <a:p>
            <a:pPr eaLnBrk="0" hangingPunct="0">
              <a:lnSpc>
                <a:spcPct val="90000"/>
              </a:lnSpc>
            </a:pPr>
            <a:r>
              <a:rPr lang="en-US" sz="1600" b="1"/>
              <a:t>Clone</a:t>
            </a:r>
          </a:p>
          <a:p>
            <a:pPr eaLnBrk="0" hangingPunct="0">
              <a:lnSpc>
                <a:spcPct val="90000"/>
              </a:lnSpc>
            </a:pPr>
            <a:r>
              <a:rPr lang="en-US" sz="1600" b="1"/>
              <a:t>of cells</a:t>
            </a:r>
          </a:p>
        </p:txBody>
      </p:sp>
      <p:sp>
        <p:nvSpPr>
          <p:cNvPr id="22538" name="Text Box 8"/>
          <p:cNvSpPr txBox="1">
            <a:spLocks noChangeArrowheads="1"/>
          </p:cNvSpPr>
          <p:nvPr/>
        </p:nvSpPr>
        <p:spPr bwMode="auto">
          <a:xfrm>
            <a:off x="331788" y="3222625"/>
            <a:ext cx="1368425" cy="503238"/>
          </a:xfrm>
          <a:prstGeom prst="rect">
            <a:avLst/>
          </a:prstGeom>
          <a:noFill/>
          <a:ln w="9525">
            <a:noFill/>
            <a:miter lim="800000"/>
            <a:headEnd/>
            <a:tailEnd/>
          </a:ln>
        </p:spPr>
        <p:txBody>
          <a:bodyPr wrap="none" lIns="0" tIns="0" rIns="0" bIns="0"/>
          <a:lstStyle/>
          <a:p>
            <a:pPr eaLnBrk="0" hangingPunct="0">
              <a:lnSpc>
                <a:spcPct val="90000"/>
              </a:lnSpc>
            </a:pPr>
            <a:r>
              <a:rPr lang="en-US" sz="1600" b="1"/>
              <a:t>Recombinant</a:t>
            </a:r>
          </a:p>
          <a:p>
            <a:pPr eaLnBrk="0" hangingPunct="0">
              <a:lnSpc>
                <a:spcPct val="90000"/>
              </a:lnSpc>
            </a:pPr>
            <a:r>
              <a:rPr lang="en-US" sz="1600" b="1"/>
              <a:t>bacterium</a:t>
            </a:r>
          </a:p>
        </p:txBody>
      </p:sp>
      <p:sp>
        <p:nvSpPr>
          <p:cNvPr id="22539" name="Text Box 8"/>
          <p:cNvSpPr txBox="1">
            <a:spLocks noChangeArrowheads="1"/>
          </p:cNvSpPr>
          <p:nvPr/>
        </p:nvSpPr>
        <p:spPr bwMode="auto">
          <a:xfrm>
            <a:off x="331788" y="1298575"/>
            <a:ext cx="1431925" cy="700088"/>
          </a:xfrm>
          <a:prstGeom prst="rect">
            <a:avLst/>
          </a:prstGeom>
          <a:noFill/>
          <a:ln w="9525">
            <a:noFill/>
            <a:miter lim="800000"/>
            <a:headEnd/>
            <a:tailEnd/>
          </a:ln>
        </p:spPr>
        <p:txBody>
          <a:bodyPr wrap="none" lIns="0" tIns="0" rIns="0" bIns="0"/>
          <a:lstStyle/>
          <a:p>
            <a:pPr eaLnBrk="0" hangingPunct="0">
              <a:lnSpc>
                <a:spcPct val="90000"/>
              </a:lnSpc>
            </a:pPr>
            <a:r>
              <a:rPr lang="en-US" sz="1600" b="1"/>
              <a:t>Recombinant</a:t>
            </a:r>
          </a:p>
          <a:p>
            <a:pPr eaLnBrk="0" hangingPunct="0">
              <a:lnSpc>
                <a:spcPct val="90000"/>
              </a:lnSpc>
            </a:pPr>
            <a:r>
              <a:rPr lang="en-US" sz="1600" b="1"/>
              <a:t>DNA</a:t>
            </a:r>
          </a:p>
          <a:p>
            <a:pPr eaLnBrk="0" hangingPunct="0">
              <a:lnSpc>
                <a:spcPct val="90000"/>
              </a:lnSpc>
            </a:pPr>
            <a:r>
              <a:rPr lang="en-US" sz="1600" b="1"/>
              <a:t>plasmid</a:t>
            </a:r>
          </a:p>
        </p:txBody>
      </p:sp>
      <p:sp>
        <p:nvSpPr>
          <p:cNvPr id="22540" name="Line 12"/>
          <p:cNvSpPr>
            <a:spLocks noChangeShapeType="1"/>
          </p:cNvSpPr>
          <p:nvPr/>
        </p:nvSpPr>
        <p:spPr bwMode="auto">
          <a:xfrm>
            <a:off x="3206750" y="1689100"/>
            <a:ext cx="400050" cy="0"/>
          </a:xfrm>
          <a:prstGeom prst="line">
            <a:avLst/>
          </a:prstGeom>
          <a:noFill/>
          <a:ln w="12700">
            <a:solidFill>
              <a:schemeClr val="tx1"/>
            </a:solidFill>
            <a:round/>
            <a:headEnd/>
            <a:tailEnd/>
          </a:ln>
          <a:effectLst/>
        </p:spPr>
        <p:txBody>
          <a:bodyPr wrap="none" anchor="ctr"/>
          <a:lstStyle/>
          <a:p>
            <a:endParaRPr lang="en-US"/>
          </a:p>
        </p:txBody>
      </p:sp>
      <p:sp>
        <p:nvSpPr>
          <p:cNvPr id="22541" name="Text Box 8"/>
          <p:cNvSpPr txBox="1">
            <a:spLocks noChangeArrowheads="1"/>
          </p:cNvSpPr>
          <p:nvPr/>
        </p:nvSpPr>
        <p:spPr bwMode="auto">
          <a:xfrm>
            <a:off x="2911475" y="2338388"/>
            <a:ext cx="107950" cy="160337"/>
          </a:xfrm>
          <a:prstGeom prst="rect">
            <a:avLst/>
          </a:prstGeom>
          <a:noFill/>
          <a:ln w="9525">
            <a:noFill/>
            <a:miter lim="800000"/>
            <a:headEnd/>
            <a:tailEnd/>
          </a:ln>
        </p:spPr>
        <p:txBody>
          <a:bodyPr wrap="none" lIns="0" tIns="0" rIns="0" bIns="0"/>
          <a:lstStyle/>
          <a:p>
            <a:pPr eaLnBrk="0" hangingPunct="0">
              <a:lnSpc>
                <a:spcPct val="90000"/>
              </a:lnSpc>
            </a:pPr>
            <a:r>
              <a:rPr lang="en-US" sz="1200" b="1">
                <a:solidFill>
                  <a:schemeClr val="bg1"/>
                </a:solidFill>
              </a:rPr>
              <a:t>7</a:t>
            </a:r>
          </a:p>
        </p:txBody>
      </p:sp>
      <p:sp>
        <p:nvSpPr>
          <p:cNvPr id="22542" name="Text Box 8"/>
          <p:cNvSpPr txBox="1">
            <a:spLocks noChangeArrowheads="1"/>
          </p:cNvSpPr>
          <p:nvPr/>
        </p:nvSpPr>
        <p:spPr bwMode="auto">
          <a:xfrm>
            <a:off x="2870200" y="4079875"/>
            <a:ext cx="107950" cy="160338"/>
          </a:xfrm>
          <a:prstGeom prst="rect">
            <a:avLst/>
          </a:prstGeom>
          <a:noFill/>
          <a:ln w="9525">
            <a:noFill/>
            <a:miter lim="800000"/>
            <a:headEnd/>
            <a:tailEnd/>
          </a:ln>
        </p:spPr>
        <p:txBody>
          <a:bodyPr wrap="none" lIns="0" tIns="0" rIns="0" bIns="0"/>
          <a:lstStyle/>
          <a:p>
            <a:pPr eaLnBrk="0" hangingPunct="0">
              <a:lnSpc>
                <a:spcPct val="90000"/>
              </a:lnSpc>
            </a:pPr>
            <a:r>
              <a:rPr lang="en-US" sz="1200" b="1">
                <a:solidFill>
                  <a:schemeClr val="bg1"/>
                </a:solidFill>
              </a:rPr>
              <a:t>8</a:t>
            </a:r>
          </a:p>
        </p:txBody>
      </p:sp>
      <p:sp>
        <p:nvSpPr>
          <p:cNvPr id="15" name="Slide Number Placeholder 14"/>
          <p:cNvSpPr>
            <a:spLocks noGrp="1"/>
          </p:cNvSpPr>
          <p:nvPr>
            <p:ph type="sldNum" sz="quarter" idx="12"/>
          </p:nvPr>
        </p:nvSpPr>
        <p:spPr/>
        <p:txBody>
          <a:bodyPr/>
          <a:lstStyle/>
          <a:p>
            <a:fld id="{72DC7B4B-6D79-464D-A845-3E504A2A9596}" type="slidenum">
              <a:rPr lang="en-US" smtClean="0"/>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2_01bbGeneCloningOver_3-U"/>
          <p:cNvPicPr>
            <a:picLocks noChangeAspect="1" noChangeArrowheads="1"/>
          </p:cNvPicPr>
          <p:nvPr/>
        </p:nvPicPr>
        <p:blipFill>
          <a:blip r:embed="rId3" cstate="print"/>
          <a:srcRect/>
          <a:stretch>
            <a:fillRect/>
          </a:stretch>
        </p:blipFill>
        <p:spPr bwMode="auto">
          <a:xfrm>
            <a:off x="296863" y="300038"/>
            <a:ext cx="8548687" cy="6256337"/>
          </a:xfrm>
          <a:prstGeom prst="rect">
            <a:avLst/>
          </a:prstGeom>
          <a:noFill/>
          <a:ln w="9525">
            <a:noFill/>
            <a:miter lim="800000"/>
            <a:headEnd/>
            <a:tailEnd/>
          </a:ln>
        </p:spPr>
      </p:pic>
      <p:sp>
        <p:nvSpPr>
          <p:cNvPr id="23555" name="Oval 3"/>
          <p:cNvSpPr>
            <a:spLocks noChangeArrowheads="1"/>
          </p:cNvSpPr>
          <p:nvPr/>
        </p:nvSpPr>
        <p:spPr bwMode="auto">
          <a:xfrm>
            <a:off x="2844800" y="2311400"/>
            <a:ext cx="203200" cy="203200"/>
          </a:xfrm>
          <a:prstGeom prst="ellipse">
            <a:avLst/>
          </a:prstGeom>
          <a:solidFill>
            <a:srgbClr val="DC1B3A"/>
          </a:solidFill>
          <a:ln w="12700">
            <a:noFill/>
            <a:round/>
            <a:headEnd/>
            <a:tailEnd/>
          </a:ln>
          <a:effectLst/>
        </p:spPr>
        <p:txBody>
          <a:bodyPr wrap="none" anchor="ctr"/>
          <a:lstStyle/>
          <a:p>
            <a:endParaRPr lang="en-US"/>
          </a:p>
        </p:txBody>
      </p:sp>
      <p:sp>
        <p:nvSpPr>
          <p:cNvPr id="23556" name="Oval 4"/>
          <p:cNvSpPr>
            <a:spLocks noChangeArrowheads="1"/>
          </p:cNvSpPr>
          <p:nvPr/>
        </p:nvSpPr>
        <p:spPr bwMode="auto">
          <a:xfrm>
            <a:off x="2809875" y="4051300"/>
            <a:ext cx="203200" cy="203200"/>
          </a:xfrm>
          <a:prstGeom prst="ellipse">
            <a:avLst/>
          </a:prstGeom>
          <a:solidFill>
            <a:srgbClr val="DC1B3A"/>
          </a:solidFill>
          <a:ln w="12700">
            <a:noFill/>
            <a:round/>
            <a:headEnd/>
            <a:tailEnd/>
          </a:ln>
          <a:effectLst/>
        </p:spPr>
        <p:txBody>
          <a:bodyPr wrap="none" anchor="ctr"/>
          <a:lstStyle/>
          <a:p>
            <a:endParaRPr lang="en-US"/>
          </a:p>
        </p:txBody>
      </p:sp>
      <p:sp>
        <p:nvSpPr>
          <p:cNvPr id="23557" name="Oval 5"/>
          <p:cNvSpPr>
            <a:spLocks noChangeArrowheads="1"/>
          </p:cNvSpPr>
          <p:nvPr/>
        </p:nvSpPr>
        <p:spPr bwMode="auto">
          <a:xfrm>
            <a:off x="5807075" y="2865438"/>
            <a:ext cx="203200" cy="203200"/>
          </a:xfrm>
          <a:prstGeom prst="ellipse">
            <a:avLst/>
          </a:prstGeom>
          <a:solidFill>
            <a:srgbClr val="DC1B3A"/>
          </a:solidFill>
          <a:ln w="12700">
            <a:noFill/>
            <a:round/>
            <a:headEnd/>
            <a:tailEnd/>
          </a:ln>
          <a:effectLst/>
        </p:spPr>
        <p:txBody>
          <a:bodyPr wrap="none" anchor="ctr"/>
          <a:lstStyle/>
          <a:p>
            <a:endParaRPr lang="en-US"/>
          </a:p>
        </p:txBody>
      </p:sp>
      <p:sp>
        <p:nvSpPr>
          <p:cNvPr id="23558"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12.1B_s7</a:t>
            </a:r>
          </a:p>
        </p:txBody>
      </p:sp>
      <p:sp>
        <p:nvSpPr>
          <p:cNvPr id="23559" name="Text Box 8"/>
          <p:cNvSpPr txBox="1">
            <a:spLocks noChangeArrowheads="1"/>
          </p:cNvSpPr>
          <p:nvPr/>
        </p:nvSpPr>
        <p:spPr bwMode="auto">
          <a:xfrm>
            <a:off x="3671888" y="1577975"/>
            <a:ext cx="1098550" cy="477838"/>
          </a:xfrm>
          <a:prstGeom prst="rect">
            <a:avLst/>
          </a:prstGeom>
          <a:noFill/>
          <a:ln w="9525">
            <a:noFill/>
            <a:miter lim="800000"/>
            <a:headEnd/>
            <a:tailEnd/>
          </a:ln>
        </p:spPr>
        <p:txBody>
          <a:bodyPr wrap="none" lIns="0" tIns="0" rIns="0" bIns="0"/>
          <a:lstStyle/>
          <a:p>
            <a:pPr eaLnBrk="0" hangingPunct="0">
              <a:lnSpc>
                <a:spcPct val="90000"/>
              </a:lnSpc>
            </a:pPr>
            <a:r>
              <a:rPr lang="en-US" sz="1600" b="1"/>
              <a:t>Gene</a:t>
            </a:r>
          </a:p>
          <a:p>
            <a:pPr eaLnBrk="0" hangingPunct="0">
              <a:lnSpc>
                <a:spcPct val="90000"/>
              </a:lnSpc>
            </a:pPr>
            <a:r>
              <a:rPr lang="en-US" sz="1600" b="1"/>
              <a:t>of interest</a:t>
            </a:r>
          </a:p>
        </p:txBody>
      </p:sp>
      <p:sp>
        <p:nvSpPr>
          <p:cNvPr id="23560" name="Text Box 8"/>
          <p:cNvSpPr txBox="1">
            <a:spLocks noChangeArrowheads="1"/>
          </p:cNvSpPr>
          <p:nvPr/>
        </p:nvSpPr>
        <p:spPr bwMode="auto">
          <a:xfrm>
            <a:off x="3086100" y="2316163"/>
            <a:ext cx="2538413" cy="744537"/>
          </a:xfrm>
          <a:prstGeom prst="rect">
            <a:avLst/>
          </a:prstGeom>
          <a:noFill/>
          <a:ln w="9525">
            <a:noFill/>
            <a:miter lim="800000"/>
            <a:headEnd/>
            <a:tailEnd/>
          </a:ln>
        </p:spPr>
        <p:txBody>
          <a:bodyPr wrap="none" lIns="0" tIns="0" rIns="0" bIns="0"/>
          <a:lstStyle/>
          <a:p>
            <a:pPr eaLnBrk="0" hangingPunct="0">
              <a:lnSpc>
                <a:spcPct val="90000"/>
              </a:lnSpc>
            </a:pPr>
            <a:r>
              <a:rPr lang="en-US" sz="1600" b="1"/>
              <a:t>The recombinant plasmid</a:t>
            </a:r>
          </a:p>
          <a:p>
            <a:pPr eaLnBrk="0" hangingPunct="0">
              <a:lnSpc>
                <a:spcPct val="90000"/>
              </a:lnSpc>
            </a:pPr>
            <a:r>
              <a:rPr lang="en-US" sz="1600" b="1"/>
              <a:t>is taken up by a bacterium</a:t>
            </a:r>
          </a:p>
          <a:p>
            <a:pPr eaLnBrk="0" hangingPunct="0">
              <a:lnSpc>
                <a:spcPct val="90000"/>
              </a:lnSpc>
            </a:pPr>
            <a:r>
              <a:rPr lang="en-US" sz="1600" b="1"/>
              <a:t>through transformation.</a:t>
            </a:r>
          </a:p>
        </p:txBody>
      </p:sp>
      <p:sp>
        <p:nvSpPr>
          <p:cNvPr id="23561" name="Text Box 8"/>
          <p:cNvSpPr txBox="1">
            <a:spLocks noChangeArrowheads="1"/>
          </p:cNvSpPr>
          <p:nvPr/>
        </p:nvSpPr>
        <p:spPr bwMode="auto">
          <a:xfrm>
            <a:off x="6513513" y="3463925"/>
            <a:ext cx="1093787" cy="1255713"/>
          </a:xfrm>
          <a:prstGeom prst="rect">
            <a:avLst/>
          </a:prstGeom>
          <a:noFill/>
          <a:ln w="9525">
            <a:noFill/>
            <a:miter lim="800000"/>
            <a:headEnd/>
            <a:tailEnd/>
          </a:ln>
        </p:spPr>
        <p:txBody>
          <a:bodyPr wrap="none" lIns="0" tIns="0" rIns="0" bIns="0"/>
          <a:lstStyle/>
          <a:p>
            <a:pPr eaLnBrk="0" hangingPunct="0">
              <a:lnSpc>
                <a:spcPct val="90000"/>
              </a:lnSpc>
            </a:pPr>
            <a:r>
              <a:rPr lang="en-US" sz="1600" b="1"/>
              <a:t>Harvested</a:t>
            </a:r>
          </a:p>
          <a:p>
            <a:pPr eaLnBrk="0" hangingPunct="0">
              <a:lnSpc>
                <a:spcPct val="90000"/>
              </a:lnSpc>
            </a:pPr>
            <a:r>
              <a:rPr lang="en-US" sz="1600" b="1"/>
              <a:t>proteins</a:t>
            </a:r>
          </a:p>
          <a:p>
            <a:pPr eaLnBrk="0" hangingPunct="0"/>
            <a:r>
              <a:rPr lang="en-US" sz="1600" b="1"/>
              <a:t>may be</a:t>
            </a:r>
          </a:p>
          <a:p>
            <a:pPr eaLnBrk="0" hangingPunct="0">
              <a:lnSpc>
                <a:spcPct val="90000"/>
              </a:lnSpc>
            </a:pPr>
            <a:r>
              <a:rPr lang="en-US" sz="1600" b="1"/>
              <a:t>used</a:t>
            </a:r>
          </a:p>
          <a:p>
            <a:pPr eaLnBrk="0" hangingPunct="0"/>
            <a:r>
              <a:rPr lang="en-US" sz="1600" b="1"/>
              <a:t>directly.</a:t>
            </a:r>
          </a:p>
        </p:txBody>
      </p:sp>
      <p:sp>
        <p:nvSpPr>
          <p:cNvPr id="23562" name="Text Box 8"/>
          <p:cNvSpPr txBox="1">
            <a:spLocks noChangeArrowheads="1"/>
          </p:cNvSpPr>
          <p:nvPr/>
        </p:nvSpPr>
        <p:spPr bwMode="auto">
          <a:xfrm>
            <a:off x="3081338" y="4048125"/>
            <a:ext cx="1552575" cy="503238"/>
          </a:xfrm>
          <a:prstGeom prst="rect">
            <a:avLst/>
          </a:prstGeom>
          <a:noFill/>
          <a:ln w="9525">
            <a:noFill/>
            <a:miter lim="800000"/>
            <a:headEnd/>
            <a:tailEnd/>
          </a:ln>
        </p:spPr>
        <p:txBody>
          <a:bodyPr wrap="none" lIns="0" tIns="0" rIns="0" bIns="0"/>
          <a:lstStyle/>
          <a:p>
            <a:pPr eaLnBrk="0" hangingPunct="0">
              <a:lnSpc>
                <a:spcPct val="90000"/>
              </a:lnSpc>
            </a:pPr>
            <a:r>
              <a:rPr lang="en-US" sz="1600" b="1"/>
              <a:t>The bacterium</a:t>
            </a:r>
          </a:p>
          <a:p>
            <a:pPr eaLnBrk="0" hangingPunct="0">
              <a:lnSpc>
                <a:spcPct val="90000"/>
              </a:lnSpc>
            </a:pPr>
            <a:r>
              <a:rPr lang="en-US" sz="1600" b="1"/>
              <a:t>reproduces.</a:t>
            </a:r>
          </a:p>
        </p:txBody>
      </p:sp>
      <p:sp>
        <p:nvSpPr>
          <p:cNvPr id="23563" name="Text Box 8"/>
          <p:cNvSpPr txBox="1">
            <a:spLocks noChangeArrowheads="1"/>
          </p:cNvSpPr>
          <p:nvPr/>
        </p:nvSpPr>
        <p:spPr bwMode="auto">
          <a:xfrm>
            <a:off x="331788" y="5070475"/>
            <a:ext cx="777875" cy="477838"/>
          </a:xfrm>
          <a:prstGeom prst="rect">
            <a:avLst/>
          </a:prstGeom>
          <a:noFill/>
          <a:ln w="9525">
            <a:noFill/>
            <a:miter lim="800000"/>
            <a:headEnd/>
            <a:tailEnd/>
          </a:ln>
        </p:spPr>
        <p:txBody>
          <a:bodyPr wrap="none" lIns="0" tIns="0" rIns="0" bIns="0"/>
          <a:lstStyle/>
          <a:p>
            <a:pPr eaLnBrk="0" hangingPunct="0">
              <a:lnSpc>
                <a:spcPct val="90000"/>
              </a:lnSpc>
            </a:pPr>
            <a:r>
              <a:rPr lang="en-US" sz="1600" b="1"/>
              <a:t>Clone</a:t>
            </a:r>
          </a:p>
          <a:p>
            <a:pPr eaLnBrk="0" hangingPunct="0">
              <a:lnSpc>
                <a:spcPct val="90000"/>
              </a:lnSpc>
            </a:pPr>
            <a:r>
              <a:rPr lang="en-US" sz="1600" b="1"/>
              <a:t>of cells</a:t>
            </a:r>
          </a:p>
        </p:txBody>
      </p:sp>
      <p:sp>
        <p:nvSpPr>
          <p:cNvPr id="23564" name="Text Box 8"/>
          <p:cNvSpPr txBox="1">
            <a:spLocks noChangeArrowheads="1"/>
          </p:cNvSpPr>
          <p:nvPr/>
        </p:nvSpPr>
        <p:spPr bwMode="auto">
          <a:xfrm>
            <a:off x="331788" y="3222625"/>
            <a:ext cx="1368425" cy="503238"/>
          </a:xfrm>
          <a:prstGeom prst="rect">
            <a:avLst/>
          </a:prstGeom>
          <a:noFill/>
          <a:ln w="9525">
            <a:noFill/>
            <a:miter lim="800000"/>
            <a:headEnd/>
            <a:tailEnd/>
          </a:ln>
        </p:spPr>
        <p:txBody>
          <a:bodyPr wrap="none" lIns="0" tIns="0" rIns="0" bIns="0"/>
          <a:lstStyle/>
          <a:p>
            <a:pPr eaLnBrk="0" hangingPunct="0">
              <a:lnSpc>
                <a:spcPct val="90000"/>
              </a:lnSpc>
            </a:pPr>
            <a:r>
              <a:rPr lang="en-US" sz="1600" b="1"/>
              <a:t>Recombinant</a:t>
            </a:r>
          </a:p>
          <a:p>
            <a:pPr eaLnBrk="0" hangingPunct="0">
              <a:lnSpc>
                <a:spcPct val="90000"/>
              </a:lnSpc>
            </a:pPr>
            <a:r>
              <a:rPr lang="en-US" sz="1600" b="1"/>
              <a:t>bacterium</a:t>
            </a:r>
          </a:p>
        </p:txBody>
      </p:sp>
      <p:sp>
        <p:nvSpPr>
          <p:cNvPr id="23565" name="Text Box 8"/>
          <p:cNvSpPr txBox="1">
            <a:spLocks noChangeArrowheads="1"/>
          </p:cNvSpPr>
          <p:nvPr/>
        </p:nvSpPr>
        <p:spPr bwMode="auto">
          <a:xfrm>
            <a:off x="331788" y="1298575"/>
            <a:ext cx="1431925" cy="700088"/>
          </a:xfrm>
          <a:prstGeom prst="rect">
            <a:avLst/>
          </a:prstGeom>
          <a:noFill/>
          <a:ln w="9525">
            <a:noFill/>
            <a:miter lim="800000"/>
            <a:headEnd/>
            <a:tailEnd/>
          </a:ln>
        </p:spPr>
        <p:txBody>
          <a:bodyPr wrap="none" lIns="0" tIns="0" rIns="0" bIns="0"/>
          <a:lstStyle/>
          <a:p>
            <a:pPr eaLnBrk="0" hangingPunct="0">
              <a:lnSpc>
                <a:spcPct val="90000"/>
              </a:lnSpc>
            </a:pPr>
            <a:r>
              <a:rPr lang="en-US" sz="1600" b="1"/>
              <a:t>Recombinant</a:t>
            </a:r>
          </a:p>
          <a:p>
            <a:pPr eaLnBrk="0" hangingPunct="0">
              <a:lnSpc>
                <a:spcPct val="90000"/>
              </a:lnSpc>
            </a:pPr>
            <a:r>
              <a:rPr lang="en-US" sz="1600" b="1"/>
              <a:t>DNA</a:t>
            </a:r>
          </a:p>
          <a:p>
            <a:pPr eaLnBrk="0" hangingPunct="0">
              <a:lnSpc>
                <a:spcPct val="90000"/>
              </a:lnSpc>
            </a:pPr>
            <a:r>
              <a:rPr lang="en-US" sz="1600" b="1"/>
              <a:t>plasmid</a:t>
            </a:r>
          </a:p>
        </p:txBody>
      </p:sp>
      <p:sp>
        <p:nvSpPr>
          <p:cNvPr id="23566" name="Text Box 8"/>
          <p:cNvSpPr txBox="1">
            <a:spLocks noChangeArrowheads="1"/>
          </p:cNvSpPr>
          <p:nvPr/>
        </p:nvSpPr>
        <p:spPr bwMode="auto">
          <a:xfrm>
            <a:off x="6610350" y="685800"/>
            <a:ext cx="2343150" cy="554038"/>
          </a:xfrm>
          <a:prstGeom prst="rect">
            <a:avLst/>
          </a:prstGeom>
          <a:noFill/>
          <a:ln w="9525">
            <a:noFill/>
            <a:miter lim="800000"/>
            <a:headEnd/>
            <a:tailEnd/>
          </a:ln>
        </p:spPr>
        <p:txBody>
          <a:bodyPr wrap="none" lIns="0" tIns="0" rIns="0" bIns="0"/>
          <a:lstStyle/>
          <a:p>
            <a:pPr eaLnBrk="0" hangingPunct="0">
              <a:lnSpc>
                <a:spcPct val="90000"/>
              </a:lnSpc>
            </a:pPr>
            <a:r>
              <a:rPr lang="en-US" sz="1600" b="1"/>
              <a:t>Genes may be inserted</a:t>
            </a:r>
          </a:p>
          <a:p>
            <a:pPr eaLnBrk="0" hangingPunct="0">
              <a:lnSpc>
                <a:spcPct val="90000"/>
              </a:lnSpc>
            </a:pPr>
            <a:r>
              <a:rPr lang="en-US" sz="1600" b="1"/>
              <a:t>into other organisms.</a:t>
            </a:r>
          </a:p>
        </p:txBody>
      </p:sp>
      <p:sp>
        <p:nvSpPr>
          <p:cNvPr id="23567" name="Line 15"/>
          <p:cNvSpPr>
            <a:spLocks noChangeShapeType="1"/>
          </p:cNvSpPr>
          <p:nvPr/>
        </p:nvSpPr>
        <p:spPr bwMode="auto">
          <a:xfrm>
            <a:off x="3206750" y="1689100"/>
            <a:ext cx="400050" cy="0"/>
          </a:xfrm>
          <a:prstGeom prst="line">
            <a:avLst/>
          </a:prstGeom>
          <a:noFill/>
          <a:ln w="12700">
            <a:solidFill>
              <a:schemeClr val="tx1"/>
            </a:solidFill>
            <a:round/>
            <a:headEnd/>
            <a:tailEnd/>
          </a:ln>
          <a:effectLst/>
        </p:spPr>
        <p:txBody>
          <a:bodyPr wrap="none" anchor="ctr"/>
          <a:lstStyle/>
          <a:p>
            <a:endParaRPr lang="en-US"/>
          </a:p>
        </p:txBody>
      </p:sp>
      <p:sp>
        <p:nvSpPr>
          <p:cNvPr id="23568" name="Text Box 8"/>
          <p:cNvSpPr txBox="1">
            <a:spLocks noChangeArrowheads="1"/>
          </p:cNvSpPr>
          <p:nvPr/>
        </p:nvSpPr>
        <p:spPr bwMode="auto">
          <a:xfrm>
            <a:off x="5868988" y="2892425"/>
            <a:ext cx="107950" cy="160338"/>
          </a:xfrm>
          <a:prstGeom prst="rect">
            <a:avLst/>
          </a:prstGeom>
          <a:noFill/>
          <a:ln w="9525">
            <a:noFill/>
            <a:miter lim="800000"/>
            <a:headEnd/>
            <a:tailEnd/>
          </a:ln>
        </p:spPr>
        <p:txBody>
          <a:bodyPr wrap="none" lIns="0" tIns="0" rIns="0" bIns="0"/>
          <a:lstStyle/>
          <a:p>
            <a:pPr eaLnBrk="0" hangingPunct="0">
              <a:lnSpc>
                <a:spcPct val="90000"/>
              </a:lnSpc>
            </a:pPr>
            <a:r>
              <a:rPr lang="en-US" sz="1200" b="1">
                <a:solidFill>
                  <a:schemeClr val="bg1"/>
                </a:solidFill>
              </a:rPr>
              <a:t>9</a:t>
            </a:r>
          </a:p>
        </p:txBody>
      </p:sp>
      <p:sp>
        <p:nvSpPr>
          <p:cNvPr id="23569" name="Text Box 8"/>
          <p:cNvSpPr txBox="1">
            <a:spLocks noChangeArrowheads="1"/>
          </p:cNvSpPr>
          <p:nvPr/>
        </p:nvSpPr>
        <p:spPr bwMode="auto">
          <a:xfrm>
            <a:off x="2911475" y="2338388"/>
            <a:ext cx="107950" cy="160337"/>
          </a:xfrm>
          <a:prstGeom prst="rect">
            <a:avLst/>
          </a:prstGeom>
          <a:noFill/>
          <a:ln w="9525">
            <a:noFill/>
            <a:miter lim="800000"/>
            <a:headEnd/>
            <a:tailEnd/>
          </a:ln>
        </p:spPr>
        <p:txBody>
          <a:bodyPr wrap="none" lIns="0" tIns="0" rIns="0" bIns="0"/>
          <a:lstStyle/>
          <a:p>
            <a:pPr eaLnBrk="0" hangingPunct="0">
              <a:lnSpc>
                <a:spcPct val="90000"/>
              </a:lnSpc>
            </a:pPr>
            <a:r>
              <a:rPr lang="en-US" sz="1200" b="1">
                <a:solidFill>
                  <a:schemeClr val="bg1"/>
                </a:solidFill>
              </a:rPr>
              <a:t>7</a:t>
            </a:r>
          </a:p>
        </p:txBody>
      </p:sp>
      <p:sp>
        <p:nvSpPr>
          <p:cNvPr id="23570" name="Text Box 8"/>
          <p:cNvSpPr txBox="1">
            <a:spLocks noChangeArrowheads="1"/>
          </p:cNvSpPr>
          <p:nvPr/>
        </p:nvSpPr>
        <p:spPr bwMode="auto">
          <a:xfrm>
            <a:off x="2870200" y="4079875"/>
            <a:ext cx="107950" cy="160338"/>
          </a:xfrm>
          <a:prstGeom prst="rect">
            <a:avLst/>
          </a:prstGeom>
          <a:noFill/>
          <a:ln w="9525">
            <a:noFill/>
            <a:miter lim="800000"/>
            <a:headEnd/>
            <a:tailEnd/>
          </a:ln>
        </p:spPr>
        <p:txBody>
          <a:bodyPr wrap="none" lIns="0" tIns="0" rIns="0" bIns="0"/>
          <a:lstStyle/>
          <a:p>
            <a:pPr eaLnBrk="0" hangingPunct="0">
              <a:lnSpc>
                <a:spcPct val="90000"/>
              </a:lnSpc>
            </a:pPr>
            <a:r>
              <a:rPr lang="en-US" sz="1200" b="1">
                <a:solidFill>
                  <a:schemeClr val="bg1"/>
                </a:solidFill>
              </a:rPr>
              <a:t>8</a:t>
            </a:r>
          </a:p>
        </p:txBody>
      </p:sp>
      <p:sp>
        <p:nvSpPr>
          <p:cNvPr id="19" name="Slide Number Placeholder 18"/>
          <p:cNvSpPr>
            <a:spLocks noGrp="1"/>
          </p:cNvSpPr>
          <p:nvPr>
            <p:ph type="sldNum" sz="quarter" idx="12"/>
          </p:nvPr>
        </p:nvSpPr>
        <p:spPr/>
        <p:txBody>
          <a:bodyPr/>
          <a:lstStyle/>
          <a:p>
            <a:fld id="{72DC7B4B-6D79-464D-A845-3E504A2A9596}" type="slidenum">
              <a:rPr lang="en-US" smtClean="0"/>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71450" y="104775"/>
            <a:ext cx="8543925" cy="503238"/>
          </a:xfrm>
        </p:spPr>
        <p:txBody>
          <a:bodyPr>
            <a:normAutofit fontScale="90000"/>
          </a:bodyPr>
          <a:lstStyle/>
          <a:p>
            <a:pPr marL="914400" indent="-914400" eaLnBrk="1" hangingPunct="1"/>
            <a:r>
              <a:rPr lang="en-US" sz="3200" smtClean="0"/>
              <a:t>12.2 Enzymes are used to “cut and paste” DNA </a:t>
            </a:r>
          </a:p>
        </p:txBody>
      </p:sp>
      <p:sp>
        <p:nvSpPr>
          <p:cNvPr id="28675" name="Rectangle 3"/>
          <p:cNvSpPr>
            <a:spLocks noGrp="1" noChangeArrowheads="1"/>
          </p:cNvSpPr>
          <p:nvPr>
            <p:ph type="body" idx="4294967295"/>
          </p:nvPr>
        </p:nvSpPr>
        <p:spPr>
          <a:xfrm>
            <a:off x="49213" y="1317625"/>
            <a:ext cx="8534400" cy="5141913"/>
          </a:xfrm>
        </p:spPr>
        <p:txBody>
          <a:bodyPr/>
          <a:lstStyle/>
          <a:p>
            <a:pPr marL="407988" lvl="1" indent="-293688" eaLnBrk="1" hangingPunct="1">
              <a:spcBef>
                <a:spcPct val="30000"/>
              </a:spcBef>
              <a:buFont typeface="Wingdings" pitchFamily="84" charset="2"/>
              <a:buChar char="§"/>
            </a:pPr>
            <a:r>
              <a:rPr lang="en-US" sz="2800" b="1" dirty="0" smtClean="0"/>
              <a:t>Restriction enzymes</a:t>
            </a:r>
            <a:r>
              <a:rPr lang="en-US" sz="2800" dirty="0" smtClean="0"/>
              <a:t> cut DNA at specific sequences.</a:t>
            </a:r>
          </a:p>
          <a:p>
            <a:pPr marL="939800" lvl="2" indent="-381000" eaLnBrk="1" hangingPunct="1">
              <a:spcBef>
                <a:spcPct val="30000"/>
              </a:spcBef>
            </a:pPr>
            <a:r>
              <a:rPr lang="en-US" sz="2400" dirty="0" smtClean="0"/>
              <a:t>Each enzyme binds to DNA at a different </a:t>
            </a:r>
            <a:r>
              <a:rPr lang="en-US" sz="2400" b="1" dirty="0" smtClean="0"/>
              <a:t>restriction site</a:t>
            </a:r>
            <a:r>
              <a:rPr lang="en-US" sz="2400" dirty="0" smtClean="0"/>
              <a:t>.</a:t>
            </a:r>
          </a:p>
          <a:p>
            <a:pPr marL="939800" lvl="2" indent="-381000" eaLnBrk="1" hangingPunct="1">
              <a:spcBef>
                <a:spcPct val="30000"/>
              </a:spcBef>
            </a:pPr>
            <a:r>
              <a:rPr lang="en-US" sz="2400" dirty="0" smtClean="0"/>
              <a:t>Many restriction enzymes make staggered cuts that produce </a:t>
            </a:r>
            <a:r>
              <a:rPr lang="en-US" sz="2400" b="1" dirty="0" smtClean="0"/>
              <a:t>restriction fragments</a:t>
            </a:r>
            <a:r>
              <a:rPr lang="en-US" sz="2400" dirty="0" smtClean="0"/>
              <a:t> with single-stranded ends called “sticky ends.”</a:t>
            </a:r>
          </a:p>
          <a:p>
            <a:pPr marL="939800" lvl="2" indent="-381000" eaLnBrk="1" hangingPunct="1">
              <a:spcBef>
                <a:spcPct val="30000"/>
              </a:spcBef>
            </a:pPr>
            <a:r>
              <a:rPr lang="en-US" sz="2400" dirty="0" smtClean="0"/>
              <a:t>Fragments with complementary sticky ends can associate with each other, forming recombinant DNA. </a:t>
            </a:r>
          </a:p>
          <a:p>
            <a:pPr marL="407988" lvl="1" indent="-293688" eaLnBrk="1" hangingPunct="1">
              <a:spcBef>
                <a:spcPct val="30000"/>
              </a:spcBef>
              <a:buFont typeface="Wingdings" pitchFamily="84" charset="2"/>
              <a:buChar char="§"/>
            </a:pPr>
            <a:r>
              <a:rPr lang="en-US" sz="2800" dirty="0" smtClean="0"/>
              <a:t>DNA </a:t>
            </a:r>
            <a:r>
              <a:rPr lang="en-US" sz="2800" dirty="0" err="1" smtClean="0"/>
              <a:t>ligase</a:t>
            </a:r>
            <a:r>
              <a:rPr lang="en-US" sz="2800" dirty="0" smtClean="0"/>
              <a:t> joins DNA fragments together.</a:t>
            </a:r>
          </a:p>
        </p:txBody>
      </p:sp>
      <p:sp>
        <p:nvSpPr>
          <p:cNvPr id="2867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2867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2867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286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18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checkerboard(across)">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checkerboard(across)">
                                      <p:cBhvr>
                                        <p:cTn id="2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2_02RecombinantDNA_1-U"/>
          <p:cNvPicPr>
            <a:picLocks noChangeAspect="1" noChangeArrowheads="1"/>
          </p:cNvPicPr>
          <p:nvPr/>
        </p:nvPicPr>
        <p:blipFill>
          <a:blip r:embed="rId3" cstate="print"/>
          <a:srcRect/>
          <a:stretch>
            <a:fillRect/>
          </a:stretch>
        </p:blipFill>
        <p:spPr bwMode="auto">
          <a:xfrm>
            <a:off x="2130425" y="136525"/>
            <a:ext cx="4883150" cy="6584950"/>
          </a:xfrm>
          <a:prstGeom prst="rect">
            <a:avLst/>
          </a:prstGeom>
          <a:noFill/>
          <a:ln w="9525">
            <a:noFill/>
            <a:miter lim="800000"/>
            <a:headEnd/>
            <a:tailEnd/>
          </a:ln>
        </p:spPr>
      </p:pic>
      <p:sp>
        <p:nvSpPr>
          <p:cNvPr id="29699" name="Oval 3"/>
          <p:cNvSpPr>
            <a:spLocks noChangeArrowheads="1"/>
          </p:cNvSpPr>
          <p:nvPr/>
        </p:nvSpPr>
        <p:spPr bwMode="auto">
          <a:xfrm>
            <a:off x="2168525" y="222250"/>
            <a:ext cx="196850" cy="196850"/>
          </a:xfrm>
          <a:prstGeom prst="ellipse">
            <a:avLst/>
          </a:prstGeom>
          <a:solidFill>
            <a:srgbClr val="DC1B3A"/>
          </a:solidFill>
          <a:ln w="12700">
            <a:noFill/>
            <a:round/>
            <a:headEnd/>
            <a:tailEnd/>
          </a:ln>
          <a:effectLst/>
        </p:spPr>
        <p:txBody>
          <a:bodyPr wrap="none" anchor="ctr"/>
          <a:lstStyle/>
          <a:p>
            <a:endParaRPr lang="en-US"/>
          </a:p>
        </p:txBody>
      </p:sp>
      <p:sp>
        <p:nvSpPr>
          <p:cNvPr id="29700" name="Oval 4"/>
          <p:cNvSpPr>
            <a:spLocks noChangeArrowheads="1"/>
          </p:cNvSpPr>
          <p:nvPr/>
        </p:nvSpPr>
        <p:spPr bwMode="auto">
          <a:xfrm>
            <a:off x="2168525" y="1911350"/>
            <a:ext cx="196850" cy="196850"/>
          </a:xfrm>
          <a:prstGeom prst="ellipse">
            <a:avLst/>
          </a:prstGeom>
          <a:solidFill>
            <a:srgbClr val="DC1B3A"/>
          </a:solidFill>
          <a:ln w="12700">
            <a:noFill/>
            <a:round/>
            <a:headEnd/>
            <a:tailEnd/>
          </a:ln>
          <a:effectLst/>
        </p:spPr>
        <p:txBody>
          <a:bodyPr wrap="none" anchor="ctr"/>
          <a:lstStyle/>
          <a:p>
            <a:endParaRPr lang="en-US"/>
          </a:p>
        </p:txBody>
      </p:sp>
      <p:sp>
        <p:nvSpPr>
          <p:cNvPr id="2970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12.2_s1</a:t>
            </a:r>
          </a:p>
        </p:txBody>
      </p:sp>
      <p:sp>
        <p:nvSpPr>
          <p:cNvPr id="29702" name="Text Box 8"/>
          <p:cNvSpPr txBox="1">
            <a:spLocks noChangeArrowheads="1"/>
          </p:cNvSpPr>
          <p:nvPr/>
        </p:nvSpPr>
        <p:spPr bwMode="auto">
          <a:xfrm>
            <a:off x="2424113" y="741363"/>
            <a:ext cx="1062037" cy="738187"/>
          </a:xfrm>
          <a:prstGeom prst="rect">
            <a:avLst/>
          </a:prstGeom>
          <a:noFill/>
          <a:ln w="9525">
            <a:noFill/>
            <a:miter lim="800000"/>
            <a:headEnd/>
            <a:tailEnd/>
          </a:ln>
        </p:spPr>
        <p:txBody>
          <a:bodyPr wrap="none" lIns="0" tIns="0" rIns="0" bIns="0"/>
          <a:lstStyle/>
          <a:p>
            <a:pPr eaLnBrk="0" hangingPunct="0">
              <a:lnSpc>
                <a:spcPct val="90000"/>
              </a:lnSpc>
            </a:pPr>
            <a:r>
              <a:rPr lang="en-US" sz="1400" b="1"/>
              <a:t>A restriction</a:t>
            </a:r>
          </a:p>
          <a:p>
            <a:pPr eaLnBrk="0" hangingPunct="0">
              <a:lnSpc>
                <a:spcPct val="90000"/>
              </a:lnSpc>
            </a:pPr>
            <a:r>
              <a:rPr lang="en-US" sz="1400" b="1"/>
              <a:t>enzyme cuts</a:t>
            </a:r>
          </a:p>
          <a:p>
            <a:pPr eaLnBrk="0" hangingPunct="0">
              <a:lnSpc>
                <a:spcPct val="90000"/>
              </a:lnSpc>
            </a:pPr>
            <a:r>
              <a:rPr lang="en-US" sz="1400" b="1"/>
              <a:t>the DNA into</a:t>
            </a:r>
          </a:p>
          <a:p>
            <a:pPr eaLnBrk="0" hangingPunct="0">
              <a:lnSpc>
                <a:spcPct val="90000"/>
              </a:lnSpc>
            </a:pPr>
            <a:r>
              <a:rPr lang="en-US" sz="1400" b="1"/>
              <a:t>fragments.</a:t>
            </a:r>
          </a:p>
        </p:txBody>
      </p:sp>
      <p:sp>
        <p:nvSpPr>
          <p:cNvPr id="29703" name="Text Box 8"/>
          <p:cNvSpPr txBox="1">
            <a:spLocks noChangeArrowheads="1"/>
          </p:cNvSpPr>
          <p:nvPr/>
        </p:nvSpPr>
        <p:spPr bwMode="auto">
          <a:xfrm>
            <a:off x="5070475" y="519113"/>
            <a:ext cx="1925638" cy="361950"/>
          </a:xfrm>
          <a:prstGeom prst="rect">
            <a:avLst/>
          </a:prstGeom>
          <a:noFill/>
          <a:ln w="9525">
            <a:noFill/>
            <a:miter lim="800000"/>
            <a:headEnd/>
            <a:tailEnd/>
          </a:ln>
        </p:spPr>
        <p:txBody>
          <a:bodyPr wrap="none" lIns="0" tIns="0" rIns="0" bIns="0"/>
          <a:lstStyle/>
          <a:p>
            <a:pPr eaLnBrk="0" hangingPunct="0">
              <a:lnSpc>
                <a:spcPct val="90000"/>
              </a:lnSpc>
            </a:pPr>
            <a:r>
              <a:rPr lang="en-US" sz="1400" b="1"/>
              <a:t>Restriction enzyme</a:t>
            </a:r>
          </a:p>
          <a:p>
            <a:pPr eaLnBrk="0" hangingPunct="0">
              <a:lnSpc>
                <a:spcPct val="90000"/>
              </a:lnSpc>
            </a:pPr>
            <a:r>
              <a:rPr lang="en-US" sz="1400" b="1"/>
              <a:t>recognition sequence</a:t>
            </a:r>
          </a:p>
        </p:txBody>
      </p:sp>
      <p:sp>
        <p:nvSpPr>
          <p:cNvPr id="29704" name="Text Box 8"/>
          <p:cNvSpPr txBox="1">
            <a:spLocks noChangeArrowheads="1"/>
          </p:cNvSpPr>
          <p:nvPr/>
        </p:nvSpPr>
        <p:spPr bwMode="auto">
          <a:xfrm>
            <a:off x="4968875" y="1173163"/>
            <a:ext cx="998538" cy="361950"/>
          </a:xfrm>
          <a:prstGeom prst="rect">
            <a:avLst/>
          </a:prstGeom>
          <a:noFill/>
          <a:ln w="9525">
            <a:noFill/>
            <a:miter lim="800000"/>
            <a:headEnd/>
            <a:tailEnd/>
          </a:ln>
        </p:spPr>
        <p:txBody>
          <a:bodyPr wrap="none" lIns="0" tIns="0" rIns="0" bIns="0"/>
          <a:lstStyle/>
          <a:p>
            <a:pPr eaLnBrk="0" hangingPunct="0">
              <a:lnSpc>
                <a:spcPct val="90000"/>
              </a:lnSpc>
            </a:pPr>
            <a:r>
              <a:rPr lang="en-US" sz="1400" b="1"/>
              <a:t>Restriction</a:t>
            </a:r>
          </a:p>
          <a:p>
            <a:pPr eaLnBrk="0" hangingPunct="0">
              <a:lnSpc>
                <a:spcPct val="90000"/>
              </a:lnSpc>
            </a:pPr>
            <a:r>
              <a:rPr lang="en-US" sz="1400" b="1"/>
              <a:t>enzyme</a:t>
            </a:r>
          </a:p>
        </p:txBody>
      </p:sp>
      <p:sp>
        <p:nvSpPr>
          <p:cNvPr id="29705" name="Text Box 8"/>
          <p:cNvSpPr txBox="1">
            <a:spLocks noChangeArrowheads="1"/>
          </p:cNvSpPr>
          <p:nvPr/>
        </p:nvSpPr>
        <p:spPr bwMode="auto">
          <a:xfrm>
            <a:off x="4035425" y="2024063"/>
            <a:ext cx="509588" cy="361950"/>
          </a:xfrm>
          <a:prstGeom prst="rect">
            <a:avLst/>
          </a:prstGeom>
          <a:noFill/>
          <a:ln w="9525">
            <a:noFill/>
            <a:miter lim="800000"/>
            <a:headEnd/>
            <a:tailEnd/>
          </a:ln>
        </p:spPr>
        <p:txBody>
          <a:bodyPr wrap="none" lIns="0" tIns="0" rIns="0" bIns="0"/>
          <a:lstStyle/>
          <a:p>
            <a:pPr algn="ctr" eaLnBrk="0" hangingPunct="0">
              <a:lnSpc>
                <a:spcPct val="90000"/>
              </a:lnSpc>
            </a:pPr>
            <a:r>
              <a:rPr lang="en-US" sz="1400" b="1"/>
              <a:t>Sticky</a:t>
            </a:r>
          </a:p>
          <a:p>
            <a:pPr algn="ctr" eaLnBrk="0" hangingPunct="0">
              <a:lnSpc>
                <a:spcPct val="90000"/>
              </a:lnSpc>
            </a:pPr>
            <a:r>
              <a:rPr lang="en-US" sz="1400" b="1"/>
              <a:t>end</a:t>
            </a:r>
          </a:p>
        </p:txBody>
      </p:sp>
      <p:sp>
        <p:nvSpPr>
          <p:cNvPr id="29706" name="Text Box 8"/>
          <p:cNvSpPr txBox="1">
            <a:spLocks noChangeArrowheads="1"/>
          </p:cNvSpPr>
          <p:nvPr/>
        </p:nvSpPr>
        <p:spPr bwMode="auto">
          <a:xfrm>
            <a:off x="3368675" y="2132013"/>
            <a:ext cx="509588" cy="361950"/>
          </a:xfrm>
          <a:prstGeom prst="rect">
            <a:avLst/>
          </a:prstGeom>
          <a:noFill/>
          <a:ln w="9525">
            <a:noFill/>
            <a:miter lim="800000"/>
            <a:headEnd/>
            <a:tailEnd/>
          </a:ln>
        </p:spPr>
        <p:txBody>
          <a:bodyPr wrap="none" lIns="0" tIns="0" rIns="0" bIns="0"/>
          <a:lstStyle/>
          <a:p>
            <a:pPr algn="ctr" eaLnBrk="0" hangingPunct="0">
              <a:lnSpc>
                <a:spcPct val="90000"/>
              </a:lnSpc>
            </a:pPr>
            <a:r>
              <a:rPr lang="en-US" sz="1400" b="1"/>
              <a:t>Sticky</a:t>
            </a:r>
          </a:p>
          <a:p>
            <a:pPr algn="ctr" eaLnBrk="0" hangingPunct="0">
              <a:lnSpc>
                <a:spcPct val="90000"/>
              </a:lnSpc>
            </a:pPr>
            <a:r>
              <a:rPr lang="en-US" sz="1400" b="1"/>
              <a:t>end</a:t>
            </a:r>
          </a:p>
        </p:txBody>
      </p:sp>
      <p:sp>
        <p:nvSpPr>
          <p:cNvPr id="29707" name="Line 11"/>
          <p:cNvSpPr>
            <a:spLocks noChangeShapeType="1"/>
          </p:cNvSpPr>
          <p:nvPr/>
        </p:nvSpPr>
        <p:spPr bwMode="auto">
          <a:xfrm>
            <a:off x="4711700" y="1041400"/>
            <a:ext cx="241300" cy="222250"/>
          </a:xfrm>
          <a:prstGeom prst="line">
            <a:avLst/>
          </a:prstGeom>
          <a:noFill/>
          <a:ln w="12700">
            <a:solidFill>
              <a:schemeClr val="tx1"/>
            </a:solidFill>
            <a:round/>
            <a:headEnd/>
            <a:tailEnd/>
          </a:ln>
          <a:effectLst/>
        </p:spPr>
        <p:txBody>
          <a:bodyPr wrap="none" anchor="ctr"/>
          <a:lstStyle/>
          <a:p>
            <a:endParaRPr lang="en-US"/>
          </a:p>
        </p:txBody>
      </p:sp>
      <p:sp>
        <p:nvSpPr>
          <p:cNvPr id="29708" name="Text Box 8"/>
          <p:cNvSpPr txBox="1">
            <a:spLocks noChangeArrowheads="1"/>
          </p:cNvSpPr>
          <p:nvPr/>
        </p:nvSpPr>
        <p:spPr bwMode="auto">
          <a:xfrm>
            <a:off x="2549525" y="220663"/>
            <a:ext cx="420688" cy="209550"/>
          </a:xfrm>
          <a:prstGeom prst="rect">
            <a:avLst/>
          </a:prstGeom>
          <a:noFill/>
          <a:ln w="9525">
            <a:noFill/>
            <a:miter lim="800000"/>
            <a:headEnd/>
            <a:tailEnd/>
          </a:ln>
        </p:spPr>
        <p:txBody>
          <a:bodyPr wrap="none" lIns="0" tIns="0" rIns="0" bIns="0"/>
          <a:lstStyle/>
          <a:p>
            <a:pPr eaLnBrk="0" hangingPunct="0">
              <a:lnSpc>
                <a:spcPct val="90000"/>
              </a:lnSpc>
            </a:pPr>
            <a:r>
              <a:rPr lang="en-US" sz="1400" b="1"/>
              <a:t>DNA</a:t>
            </a:r>
          </a:p>
        </p:txBody>
      </p:sp>
      <p:sp>
        <p:nvSpPr>
          <p:cNvPr id="29709" name="Line 13"/>
          <p:cNvSpPr>
            <a:spLocks noChangeShapeType="1"/>
          </p:cNvSpPr>
          <p:nvPr/>
        </p:nvSpPr>
        <p:spPr bwMode="auto">
          <a:xfrm>
            <a:off x="3975100" y="584200"/>
            <a:ext cx="1073150" cy="25400"/>
          </a:xfrm>
          <a:prstGeom prst="line">
            <a:avLst/>
          </a:prstGeom>
          <a:noFill/>
          <a:ln w="12700">
            <a:solidFill>
              <a:schemeClr val="tx1"/>
            </a:solidFill>
            <a:round/>
            <a:headEnd/>
            <a:tailEnd/>
          </a:ln>
          <a:effectLst/>
        </p:spPr>
        <p:txBody>
          <a:bodyPr wrap="none" anchor="ctr"/>
          <a:lstStyle/>
          <a:p>
            <a:endParaRPr lang="en-US"/>
          </a:p>
        </p:txBody>
      </p:sp>
      <p:sp>
        <p:nvSpPr>
          <p:cNvPr id="29710" name="AutoShape 14"/>
          <p:cNvSpPr>
            <a:spLocks/>
          </p:cNvSpPr>
          <p:nvPr/>
        </p:nvSpPr>
        <p:spPr bwMode="auto">
          <a:xfrm rot="-5400000">
            <a:off x="3921125" y="241300"/>
            <a:ext cx="107950" cy="590550"/>
          </a:xfrm>
          <a:prstGeom prst="leftBrace">
            <a:avLst>
              <a:gd name="adj1" fmla="val 45588"/>
              <a:gd name="adj2" fmla="val 50000"/>
            </a:avLst>
          </a:prstGeom>
          <a:noFill/>
          <a:ln w="12700">
            <a:solidFill>
              <a:schemeClr val="tx1"/>
            </a:solidFill>
            <a:round/>
            <a:headEnd/>
            <a:tailEnd/>
          </a:ln>
          <a:effectLst/>
        </p:spPr>
        <p:txBody>
          <a:bodyPr wrap="none" anchor="ctr"/>
          <a:lstStyle/>
          <a:p>
            <a:endParaRPr lang="en-US"/>
          </a:p>
        </p:txBody>
      </p:sp>
      <p:sp>
        <p:nvSpPr>
          <p:cNvPr id="29711" name="AutoShape 15"/>
          <p:cNvSpPr>
            <a:spLocks/>
          </p:cNvSpPr>
          <p:nvPr/>
        </p:nvSpPr>
        <p:spPr bwMode="auto">
          <a:xfrm rot="-5029995">
            <a:off x="4248944" y="1797844"/>
            <a:ext cx="127000" cy="338138"/>
          </a:xfrm>
          <a:prstGeom prst="leftBrace">
            <a:avLst>
              <a:gd name="adj1" fmla="val 36425"/>
              <a:gd name="adj2" fmla="val 50000"/>
            </a:avLst>
          </a:prstGeom>
          <a:noFill/>
          <a:ln w="12700">
            <a:solidFill>
              <a:schemeClr val="tx1"/>
            </a:solidFill>
            <a:round/>
            <a:headEnd/>
            <a:tailEnd/>
          </a:ln>
          <a:effectLst/>
        </p:spPr>
        <p:txBody>
          <a:bodyPr wrap="none" anchor="ctr"/>
          <a:lstStyle/>
          <a:p>
            <a:endParaRPr lang="en-US"/>
          </a:p>
        </p:txBody>
      </p:sp>
      <p:sp>
        <p:nvSpPr>
          <p:cNvPr id="29712" name="AutoShape 16"/>
          <p:cNvSpPr>
            <a:spLocks/>
          </p:cNvSpPr>
          <p:nvPr/>
        </p:nvSpPr>
        <p:spPr bwMode="auto">
          <a:xfrm rot="-5762476">
            <a:off x="3546476" y="1903412"/>
            <a:ext cx="127000" cy="371475"/>
          </a:xfrm>
          <a:prstGeom prst="leftBrace">
            <a:avLst>
              <a:gd name="adj1" fmla="val 40016"/>
              <a:gd name="adj2" fmla="val 50000"/>
            </a:avLst>
          </a:prstGeom>
          <a:noFill/>
          <a:ln w="12700">
            <a:solidFill>
              <a:schemeClr val="tx1"/>
            </a:solidFill>
            <a:round/>
            <a:headEnd/>
            <a:tailEnd/>
          </a:ln>
          <a:effectLst/>
        </p:spPr>
        <p:txBody>
          <a:bodyPr wrap="none" anchor="ctr"/>
          <a:lstStyle/>
          <a:p>
            <a:endParaRPr lang="en-US"/>
          </a:p>
        </p:txBody>
      </p:sp>
      <p:sp>
        <p:nvSpPr>
          <p:cNvPr id="29713" name="Text Box 8"/>
          <p:cNvSpPr txBox="1">
            <a:spLocks noChangeArrowheads="1"/>
          </p:cNvSpPr>
          <p:nvPr/>
        </p:nvSpPr>
        <p:spPr bwMode="auto">
          <a:xfrm>
            <a:off x="2222500" y="246063"/>
            <a:ext cx="80963" cy="152400"/>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1</a:t>
            </a:r>
          </a:p>
        </p:txBody>
      </p:sp>
      <p:sp>
        <p:nvSpPr>
          <p:cNvPr id="29714" name="Text Box 8"/>
          <p:cNvSpPr txBox="1">
            <a:spLocks noChangeArrowheads="1"/>
          </p:cNvSpPr>
          <p:nvPr/>
        </p:nvSpPr>
        <p:spPr bwMode="auto">
          <a:xfrm>
            <a:off x="2225675" y="1938338"/>
            <a:ext cx="80963" cy="152400"/>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2</a:t>
            </a:r>
          </a:p>
        </p:txBody>
      </p:sp>
      <p:sp>
        <p:nvSpPr>
          <p:cNvPr id="19" name="Slide Number Placeholder 18"/>
          <p:cNvSpPr>
            <a:spLocks noGrp="1"/>
          </p:cNvSpPr>
          <p:nvPr>
            <p:ph type="sldNum" sz="quarter" idx="12"/>
          </p:nvPr>
        </p:nvSpPr>
        <p:spPr/>
        <p:txBody>
          <a:bodyPr/>
          <a:lstStyle/>
          <a:p>
            <a:fld id="{72DC7B4B-6D79-464D-A845-3E504A2A9596}" type="slidenum">
              <a:rPr lang="en-US" smtClean="0"/>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0" y="1316038"/>
            <a:ext cx="8534400" cy="5270500"/>
          </a:xfrm>
        </p:spPr>
        <p:txBody>
          <a:bodyPr/>
          <a:lstStyle/>
          <a:p>
            <a:pPr marL="407988" lvl="1" indent="-293688" eaLnBrk="1" hangingPunct="1">
              <a:buFont typeface="Wingdings" pitchFamily="84" charset="2"/>
              <a:buChar char="§"/>
            </a:pPr>
            <a:r>
              <a:rPr lang="en-US" sz="2800" dirty="0" smtClean="0"/>
              <a:t>DNA technology</a:t>
            </a:r>
            <a:endParaRPr lang="en-US" dirty="0" smtClean="0"/>
          </a:p>
          <a:p>
            <a:pPr marL="927100" lvl="2" indent="-368300" eaLnBrk="1" hangingPunct="1"/>
            <a:r>
              <a:rPr lang="en-US" sz="2400" dirty="0" smtClean="0"/>
              <a:t>has rapidly revolutionized the field of forensics,</a:t>
            </a:r>
          </a:p>
          <a:p>
            <a:pPr marL="927100" lvl="2" indent="-368300" eaLnBrk="1" hangingPunct="1"/>
            <a:r>
              <a:rPr lang="en-US" sz="2400" dirty="0" smtClean="0"/>
              <a:t>permits the use of gene cloning to produce medical and industrial products,</a:t>
            </a:r>
          </a:p>
          <a:p>
            <a:pPr marL="927100" lvl="2" indent="-368300" eaLnBrk="1" hangingPunct="1"/>
            <a:r>
              <a:rPr lang="en-US" sz="2400" dirty="0" smtClean="0"/>
              <a:t>allows for the development of genetically modified organisms for agriculture,</a:t>
            </a:r>
          </a:p>
          <a:p>
            <a:pPr marL="927100" lvl="2" indent="-368300" eaLnBrk="1" hangingPunct="1"/>
            <a:r>
              <a:rPr lang="en-US" sz="2400" dirty="0" smtClean="0"/>
              <a:t>permits the investigation of historical questions about human family and evolutionary relationships, and</a:t>
            </a:r>
          </a:p>
          <a:p>
            <a:pPr marL="927100" lvl="2" indent="-368300" eaLnBrk="1" hangingPunct="1"/>
            <a:r>
              <a:rPr lang="en-US" sz="2400" dirty="0" smtClean="0"/>
              <a:t>is invaluable in many areas of biological research.</a:t>
            </a:r>
          </a:p>
        </p:txBody>
      </p:sp>
      <p:sp>
        <p:nvSpPr>
          <p:cNvPr id="7172" name="Rectangle 4"/>
          <p:cNvSpPr>
            <a:spLocks noGrp="1" noChangeArrowheads="1"/>
          </p:cNvSpPr>
          <p:nvPr>
            <p:ph type="title" idx="4294967295"/>
          </p:nvPr>
        </p:nvSpPr>
        <p:spPr>
          <a:xfrm>
            <a:off x="0" y="100013"/>
            <a:ext cx="8782050" cy="438150"/>
          </a:xfrm>
        </p:spPr>
        <p:txBody>
          <a:bodyPr>
            <a:spAutoFit/>
          </a:bodyPr>
          <a:lstStyle/>
          <a:p>
            <a:pPr eaLnBrk="1" hangingPunct="1"/>
            <a:r>
              <a:rPr lang="en-US" sz="3200" smtClean="0"/>
              <a:t>Introduction</a:t>
            </a:r>
            <a:endParaRPr lang="en-US" sz="3200" b="0" i="1" smtClean="0"/>
          </a:p>
        </p:txBody>
      </p:sp>
      <p:sp>
        <p:nvSpPr>
          <p:cNvPr id="7171"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17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174"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17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0">
                                            <p:txEl>
                                              <p:pRg st="1" end="1"/>
                                            </p:txEl>
                                          </p:spTgt>
                                        </p:tgtEl>
                                        <p:attrNameLst>
                                          <p:attrName>style.visibility</p:attrName>
                                        </p:attrNameLst>
                                      </p:cBhvr>
                                      <p:to>
                                        <p:strVal val="visible"/>
                                      </p:to>
                                    </p:set>
                                    <p:anim calcmode="lin" valueType="num">
                                      <p:cBhvr additive="base">
                                        <p:cTn id="13"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0">
                                            <p:txEl>
                                              <p:pRg st="2" end="2"/>
                                            </p:txEl>
                                          </p:spTgt>
                                        </p:tgtEl>
                                        <p:attrNameLst>
                                          <p:attrName>style.visibility</p:attrName>
                                        </p:attrNameLst>
                                      </p:cBhvr>
                                      <p:to>
                                        <p:strVal val="visible"/>
                                      </p:to>
                                    </p:set>
                                    <p:anim calcmode="lin" valueType="num">
                                      <p:cBhvr additive="base">
                                        <p:cTn id="19"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0">
                                            <p:txEl>
                                              <p:pRg st="3" end="3"/>
                                            </p:txEl>
                                          </p:spTgt>
                                        </p:tgtEl>
                                        <p:attrNameLst>
                                          <p:attrName>style.visibility</p:attrName>
                                        </p:attrNameLst>
                                      </p:cBhvr>
                                      <p:to>
                                        <p:strVal val="visible"/>
                                      </p:to>
                                    </p:set>
                                    <p:anim calcmode="lin" valueType="num">
                                      <p:cBhvr additive="base">
                                        <p:cTn id="25"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0">
                                            <p:txEl>
                                              <p:pRg st="4" end="4"/>
                                            </p:txEl>
                                          </p:spTgt>
                                        </p:tgtEl>
                                        <p:attrNameLst>
                                          <p:attrName>style.visibility</p:attrName>
                                        </p:attrNameLst>
                                      </p:cBhvr>
                                      <p:to>
                                        <p:strVal val="visible"/>
                                      </p:to>
                                    </p:set>
                                    <p:anim calcmode="lin" valueType="num">
                                      <p:cBhvr additive="base">
                                        <p:cTn id="31" dur="500" fill="hold"/>
                                        <p:tgtEl>
                                          <p:spTgt spid="71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0">
                                            <p:txEl>
                                              <p:pRg st="5" end="5"/>
                                            </p:txEl>
                                          </p:spTgt>
                                        </p:tgtEl>
                                        <p:attrNameLst>
                                          <p:attrName>style.visibility</p:attrName>
                                        </p:attrNameLst>
                                      </p:cBhvr>
                                      <p:to>
                                        <p:strVal val="visible"/>
                                      </p:to>
                                    </p:set>
                                    <p:anim calcmode="lin" valueType="num">
                                      <p:cBhvr additive="base">
                                        <p:cTn id="37" dur="500" fill="hold"/>
                                        <p:tgtEl>
                                          <p:spTgt spid="717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12_02RecombinantDNA_2-U"/>
          <p:cNvPicPr>
            <a:picLocks noChangeAspect="1" noChangeArrowheads="1"/>
          </p:cNvPicPr>
          <p:nvPr/>
        </p:nvPicPr>
        <p:blipFill>
          <a:blip r:embed="rId3" cstate="print"/>
          <a:srcRect/>
          <a:stretch>
            <a:fillRect/>
          </a:stretch>
        </p:blipFill>
        <p:spPr bwMode="auto">
          <a:xfrm>
            <a:off x="2130425" y="136525"/>
            <a:ext cx="4883150" cy="6584950"/>
          </a:xfrm>
          <a:prstGeom prst="rect">
            <a:avLst/>
          </a:prstGeom>
          <a:noFill/>
          <a:ln w="9525">
            <a:noFill/>
            <a:miter lim="800000"/>
            <a:headEnd/>
            <a:tailEnd/>
          </a:ln>
        </p:spPr>
      </p:pic>
      <p:sp>
        <p:nvSpPr>
          <p:cNvPr id="30723" name="Oval 3"/>
          <p:cNvSpPr>
            <a:spLocks noChangeArrowheads="1"/>
          </p:cNvSpPr>
          <p:nvPr/>
        </p:nvSpPr>
        <p:spPr bwMode="auto">
          <a:xfrm>
            <a:off x="2168525" y="222250"/>
            <a:ext cx="196850" cy="196850"/>
          </a:xfrm>
          <a:prstGeom prst="ellipse">
            <a:avLst/>
          </a:prstGeom>
          <a:solidFill>
            <a:srgbClr val="DC1B3A"/>
          </a:solidFill>
          <a:ln w="12700">
            <a:noFill/>
            <a:round/>
            <a:headEnd/>
            <a:tailEnd/>
          </a:ln>
          <a:effectLst/>
        </p:spPr>
        <p:txBody>
          <a:bodyPr wrap="none" anchor="ctr"/>
          <a:lstStyle/>
          <a:p>
            <a:endParaRPr lang="en-US"/>
          </a:p>
        </p:txBody>
      </p:sp>
      <p:sp>
        <p:nvSpPr>
          <p:cNvPr id="30724" name="Oval 4"/>
          <p:cNvSpPr>
            <a:spLocks noChangeArrowheads="1"/>
          </p:cNvSpPr>
          <p:nvPr/>
        </p:nvSpPr>
        <p:spPr bwMode="auto">
          <a:xfrm>
            <a:off x="2168525" y="1911350"/>
            <a:ext cx="196850" cy="196850"/>
          </a:xfrm>
          <a:prstGeom prst="ellipse">
            <a:avLst/>
          </a:prstGeom>
          <a:solidFill>
            <a:srgbClr val="DC1B3A"/>
          </a:solidFill>
          <a:ln w="12700">
            <a:noFill/>
            <a:round/>
            <a:headEnd/>
            <a:tailEnd/>
          </a:ln>
          <a:effectLst/>
        </p:spPr>
        <p:txBody>
          <a:bodyPr wrap="none" anchor="ctr"/>
          <a:lstStyle/>
          <a:p>
            <a:endParaRPr lang="en-US"/>
          </a:p>
        </p:txBody>
      </p:sp>
      <p:sp>
        <p:nvSpPr>
          <p:cNvPr id="30725" name="Oval 5"/>
          <p:cNvSpPr>
            <a:spLocks noChangeArrowheads="1"/>
          </p:cNvSpPr>
          <p:nvPr/>
        </p:nvSpPr>
        <p:spPr bwMode="auto">
          <a:xfrm>
            <a:off x="4076700" y="2806700"/>
            <a:ext cx="196850" cy="196850"/>
          </a:xfrm>
          <a:prstGeom prst="ellipse">
            <a:avLst/>
          </a:prstGeom>
          <a:solidFill>
            <a:srgbClr val="DC1B3A"/>
          </a:solidFill>
          <a:ln w="12700">
            <a:noFill/>
            <a:round/>
            <a:headEnd/>
            <a:tailEnd/>
          </a:ln>
          <a:effectLst/>
        </p:spPr>
        <p:txBody>
          <a:bodyPr wrap="none" anchor="ctr"/>
          <a:lstStyle/>
          <a:p>
            <a:endParaRPr lang="en-US"/>
          </a:p>
        </p:txBody>
      </p:sp>
      <p:sp>
        <p:nvSpPr>
          <p:cNvPr id="30726"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12.2_s2</a:t>
            </a:r>
          </a:p>
        </p:txBody>
      </p:sp>
      <p:sp>
        <p:nvSpPr>
          <p:cNvPr id="30727" name="Text Box 8"/>
          <p:cNvSpPr txBox="1">
            <a:spLocks noChangeArrowheads="1"/>
          </p:cNvSpPr>
          <p:nvPr/>
        </p:nvSpPr>
        <p:spPr bwMode="auto">
          <a:xfrm>
            <a:off x="2424113" y="741363"/>
            <a:ext cx="1062037" cy="738187"/>
          </a:xfrm>
          <a:prstGeom prst="rect">
            <a:avLst/>
          </a:prstGeom>
          <a:noFill/>
          <a:ln w="9525">
            <a:noFill/>
            <a:miter lim="800000"/>
            <a:headEnd/>
            <a:tailEnd/>
          </a:ln>
        </p:spPr>
        <p:txBody>
          <a:bodyPr wrap="none" lIns="0" tIns="0" rIns="0" bIns="0"/>
          <a:lstStyle/>
          <a:p>
            <a:pPr eaLnBrk="0" hangingPunct="0">
              <a:lnSpc>
                <a:spcPct val="90000"/>
              </a:lnSpc>
            </a:pPr>
            <a:r>
              <a:rPr lang="en-US" sz="1400" b="1"/>
              <a:t>A restriction</a:t>
            </a:r>
          </a:p>
          <a:p>
            <a:pPr eaLnBrk="0" hangingPunct="0">
              <a:lnSpc>
                <a:spcPct val="90000"/>
              </a:lnSpc>
            </a:pPr>
            <a:r>
              <a:rPr lang="en-US" sz="1400" b="1"/>
              <a:t>enzyme cuts</a:t>
            </a:r>
          </a:p>
          <a:p>
            <a:pPr eaLnBrk="0" hangingPunct="0">
              <a:lnSpc>
                <a:spcPct val="90000"/>
              </a:lnSpc>
            </a:pPr>
            <a:r>
              <a:rPr lang="en-US" sz="1400" b="1"/>
              <a:t>the DNA into</a:t>
            </a:r>
          </a:p>
          <a:p>
            <a:pPr eaLnBrk="0" hangingPunct="0">
              <a:lnSpc>
                <a:spcPct val="90000"/>
              </a:lnSpc>
            </a:pPr>
            <a:r>
              <a:rPr lang="en-US" sz="1400" b="1"/>
              <a:t>fragments.</a:t>
            </a:r>
          </a:p>
        </p:txBody>
      </p:sp>
      <p:sp>
        <p:nvSpPr>
          <p:cNvPr id="30728" name="Text Box 8"/>
          <p:cNvSpPr txBox="1">
            <a:spLocks noChangeArrowheads="1"/>
          </p:cNvSpPr>
          <p:nvPr/>
        </p:nvSpPr>
        <p:spPr bwMode="auto">
          <a:xfrm>
            <a:off x="5070475" y="519113"/>
            <a:ext cx="1925638" cy="361950"/>
          </a:xfrm>
          <a:prstGeom prst="rect">
            <a:avLst/>
          </a:prstGeom>
          <a:noFill/>
          <a:ln w="9525">
            <a:noFill/>
            <a:miter lim="800000"/>
            <a:headEnd/>
            <a:tailEnd/>
          </a:ln>
        </p:spPr>
        <p:txBody>
          <a:bodyPr wrap="none" lIns="0" tIns="0" rIns="0" bIns="0"/>
          <a:lstStyle/>
          <a:p>
            <a:pPr eaLnBrk="0" hangingPunct="0">
              <a:lnSpc>
                <a:spcPct val="90000"/>
              </a:lnSpc>
            </a:pPr>
            <a:r>
              <a:rPr lang="en-US" sz="1400" b="1"/>
              <a:t>Restriction enzyme</a:t>
            </a:r>
          </a:p>
          <a:p>
            <a:pPr eaLnBrk="0" hangingPunct="0">
              <a:lnSpc>
                <a:spcPct val="90000"/>
              </a:lnSpc>
            </a:pPr>
            <a:r>
              <a:rPr lang="en-US" sz="1400" b="1"/>
              <a:t>recognition sequence</a:t>
            </a:r>
          </a:p>
        </p:txBody>
      </p:sp>
      <p:sp>
        <p:nvSpPr>
          <p:cNvPr id="30729" name="Text Box 8"/>
          <p:cNvSpPr txBox="1">
            <a:spLocks noChangeArrowheads="1"/>
          </p:cNvSpPr>
          <p:nvPr/>
        </p:nvSpPr>
        <p:spPr bwMode="auto">
          <a:xfrm>
            <a:off x="4968875" y="1173163"/>
            <a:ext cx="998538" cy="361950"/>
          </a:xfrm>
          <a:prstGeom prst="rect">
            <a:avLst/>
          </a:prstGeom>
          <a:noFill/>
          <a:ln w="9525">
            <a:noFill/>
            <a:miter lim="800000"/>
            <a:headEnd/>
            <a:tailEnd/>
          </a:ln>
        </p:spPr>
        <p:txBody>
          <a:bodyPr wrap="none" lIns="0" tIns="0" rIns="0" bIns="0"/>
          <a:lstStyle/>
          <a:p>
            <a:pPr eaLnBrk="0" hangingPunct="0">
              <a:lnSpc>
                <a:spcPct val="90000"/>
              </a:lnSpc>
            </a:pPr>
            <a:r>
              <a:rPr lang="en-US" sz="1400" b="1"/>
              <a:t>Restriction</a:t>
            </a:r>
          </a:p>
          <a:p>
            <a:pPr eaLnBrk="0" hangingPunct="0">
              <a:lnSpc>
                <a:spcPct val="90000"/>
              </a:lnSpc>
            </a:pPr>
            <a:r>
              <a:rPr lang="en-US" sz="1400" b="1"/>
              <a:t>enzyme</a:t>
            </a:r>
          </a:p>
        </p:txBody>
      </p:sp>
      <p:sp>
        <p:nvSpPr>
          <p:cNvPr id="30730" name="Text Box 8"/>
          <p:cNvSpPr txBox="1">
            <a:spLocks noChangeArrowheads="1"/>
          </p:cNvSpPr>
          <p:nvPr/>
        </p:nvSpPr>
        <p:spPr bwMode="auto">
          <a:xfrm>
            <a:off x="5534025" y="2366963"/>
            <a:ext cx="725488" cy="361950"/>
          </a:xfrm>
          <a:prstGeom prst="rect">
            <a:avLst/>
          </a:prstGeom>
          <a:noFill/>
          <a:ln w="9525">
            <a:noFill/>
            <a:miter lim="800000"/>
            <a:headEnd/>
            <a:tailEnd/>
          </a:ln>
        </p:spPr>
        <p:txBody>
          <a:bodyPr wrap="none" lIns="0" tIns="0" rIns="0" bIns="0"/>
          <a:lstStyle/>
          <a:p>
            <a:pPr eaLnBrk="0" hangingPunct="0">
              <a:lnSpc>
                <a:spcPct val="90000"/>
              </a:lnSpc>
            </a:pPr>
            <a:r>
              <a:rPr lang="en-US" sz="1400" b="1"/>
              <a:t>Gene of</a:t>
            </a:r>
          </a:p>
          <a:p>
            <a:pPr eaLnBrk="0" hangingPunct="0">
              <a:lnSpc>
                <a:spcPct val="90000"/>
              </a:lnSpc>
            </a:pPr>
            <a:r>
              <a:rPr lang="en-US" sz="1400" b="1"/>
              <a:t>interest</a:t>
            </a:r>
          </a:p>
        </p:txBody>
      </p:sp>
      <p:sp>
        <p:nvSpPr>
          <p:cNvPr id="30731" name="Text Box 8"/>
          <p:cNvSpPr txBox="1">
            <a:spLocks noChangeArrowheads="1"/>
          </p:cNvSpPr>
          <p:nvPr/>
        </p:nvSpPr>
        <p:spPr bwMode="auto">
          <a:xfrm>
            <a:off x="2409825" y="2671763"/>
            <a:ext cx="1481138" cy="615950"/>
          </a:xfrm>
          <a:prstGeom prst="rect">
            <a:avLst/>
          </a:prstGeom>
          <a:noFill/>
          <a:ln w="9525">
            <a:noFill/>
            <a:miter lim="800000"/>
            <a:headEnd/>
            <a:tailEnd/>
          </a:ln>
        </p:spPr>
        <p:txBody>
          <a:bodyPr wrap="none" lIns="0" tIns="0" rIns="0" bIns="0"/>
          <a:lstStyle/>
          <a:p>
            <a:pPr eaLnBrk="0" hangingPunct="0">
              <a:lnSpc>
                <a:spcPct val="90000"/>
              </a:lnSpc>
            </a:pPr>
            <a:r>
              <a:rPr lang="en-US" sz="1400" b="1"/>
              <a:t>A DNA fragment</a:t>
            </a:r>
          </a:p>
          <a:p>
            <a:pPr eaLnBrk="0" hangingPunct="0">
              <a:lnSpc>
                <a:spcPct val="90000"/>
              </a:lnSpc>
            </a:pPr>
            <a:r>
              <a:rPr lang="en-US" sz="1400" b="1"/>
              <a:t>from another</a:t>
            </a:r>
          </a:p>
          <a:p>
            <a:pPr eaLnBrk="0" hangingPunct="0">
              <a:lnSpc>
                <a:spcPct val="90000"/>
              </a:lnSpc>
            </a:pPr>
            <a:r>
              <a:rPr lang="en-US" sz="1400" b="1"/>
              <a:t>source is added.</a:t>
            </a:r>
          </a:p>
        </p:txBody>
      </p:sp>
      <p:sp>
        <p:nvSpPr>
          <p:cNvPr id="30732" name="Text Box 8"/>
          <p:cNvSpPr txBox="1">
            <a:spLocks noChangeArrowheads="1"/>
          </p:cNvSpPr>
          <p:nvPr/>
        </p:nvSpPr>
        <p:spPr bwMode="auto">
          <a:xfrm>
            <a:off x="4035425" y="2024063"/>
            <a:ext cx="509588" cy="361950"/>
          </a:xfrm>
          <a:prstGeom prst="rect">
            <a:avLst/>
          </a:prstGeom>
          <a:noFill/>
          <a:ln w="9525">
            <a:noFill/>
            <a:miter lim="800000"/>
            <a:headEnd/>
            <a:tailEnd/>
          </a:ln>
        </p:spPr>
        <p:txBody>
          <a:bodyPr wrap="none" lIns="0" tIns="0" rIns="0" bIns="0"/>
          <a:lstStyle/>
          <a:p>
            <a:pPr algn="ctr" eaLnBrk="0" hangingPunct="0">
              <a:lnSpc>
                <a:spcPct val="90000"/>
              </a:lnSpc>
            </a:pPr>
            <a:r>
              <a:rPr lang="en-US" sz="1400" b="1"/>
              <a:t>Sticky</a:t>
            </a:r>
          </a:p>
          <a:p>
            <a:pPr algn="ctr" eaLnBrk="0" hangingPunct="0">
              <a:lnSpc>
                <a:spcPct val="90000"/>
              </a:lnSpc>
            </a:pPr>
            <a:r>
              <a:rPr lang="en-US" sz="1400" b="1"/>
              <a:t>end</a:t>
            </a:r>
          </a:p>
        </p:txBody>
      </p:sp>
      <p:sp>
        <p:nvSpPr>
          <p:cNvPr id="30733" name="Text Box 8"/>
          <p:cNvSpPr txBox="1">
            <a:spLocks noChangeArrowheads="1"/>
          </p:cNvSpPr>
          <p:nvPr/>
        </p:nvSpPr>
        <p:spPr bwMode="auto">
          <a:xfrm>
            <a:off x="3368675" y="2132013"/>
            <a:ext cx="509588" cy="361950"/>
          </a:xfrm>
          <a:prstGeom prst="rect">
            <a:avLst/>
          </a:prstGeom>
          <a:noFill/>
          <a:ln w="9525">
            <a:noFill/>
            <a:miter lim="800000"/>
            <a:headEnd/>
            <a:tailEnd/>
          </a:ln>
        </p:spPr>
        <p:txBody>
          <a:bodyPr wrap="none" lIns="0" tIns="0" rIns="0" bIns="0"/>
          <a:lstStyle/>
          <a:p>
            <a:pPr algn="ctr" eaLnBrk="0" hangingPunct="0">
              <a:lnSpc>
                <a:spcPct val="90000"/>
              </a:lnSpc>
            </a:pPr>
            <a:r>
              <a:rPr lang="en-US" sz="1400" b="1"/>
              <a:t>Sticky</a:t>
            </a:r>
          </a:p>
          <a:p>
            <a:pPr algn="ctr" eaLnBrk="0" hangingPunct="0">
              <a:lnSpc>
                <a:spcPct val="90000"/>
              </a:lnSpc>
            </a:pPr>
            <a:r>
              <a:rPr lang="en-US" sz="1400" b="1"/>
              <a:t>end</a:t>
            </a:r>
          </a:p>
        </p:txBody>
      </p:sp>
      <p:sp>
        <p:nvSpPr>
          <p:cNvPr id="30734" name="Line 14"/>
          <p:cNvSpPr>
            <a:spLocks noChangeShapeType="1"/>
          </p:cNvSpPr>
          <p:nvPr/>
        </p:nvSpPr>
        <p:spPr bwMode="auto">
          <a:xfrm>
            <a:off x="4711700" y="1041400"/>
            <a:ext cx="241300" cy="222250"/>
          </a:xfrm>
          <a:prstGeom prst="line">
            <a:avLst/>
          </a:prstGeom>
          <a:noFill/>
          <a:ln w="12700">
            <a:solidFill>
              <a:schemeClr val="tx1"/>
            </a:solidFill>
            <a:round/>
            <a:headEnd/>
            <a:tailEnd/>
          </a:ln>
          <a:effectLst/>
        </p:spPr>
        <p:txBody>
          <a:bodyPr wrap="none" anchor="ctr"/>
          <a:lstStyle/>
          <a:p>
            <a:endParaRPr lang="en-US"/>
          </a:p>
        </p:txBody>
      </p:sp>
      <p:sp>
        <p:nvSpPr>
          <p:cNvPr id="30735" name="Line 15"/>
          <p:cNvSpPr>
            <a:spLocks noChangeShapeType="1"/>
          </p:cNvSpPr>
          <p:nvPr/>
        </p:nvSpPr>
        <p:spPr bwMode="auto">
          <a:xfrm flipV="1">
            <a:off x="5086350" y="2489200"/>
            <a:ext cx="425450" cy="266700"/>
          </a:xfrm>
          <a:prstGeom prst="line">
            <a:avLst/>
          </a:prstGeom>
          <a:noFill/>
          <a:ln w="12700">
            <a:solidFill>
              <a:schemeClr val="tx1"/>
            </a:solidFill>
            <a:round/>
            <a:headEnd/>
            <a:tailEnd/>
          </a:ln>
          <a:effectLst/>
        </p:spPr>
        <p:txBody>
          <a:bodyPr wrap="none" anchor="ctr"/>
          <a:lstStyle/>
          <a:p>
            <a:endParaRPr lang="en-US"/>
          </a:p>
        </p:txBody>
      </p:sp>
      <p:sp>
        <p:nvSpPr>
          <p:cNvPr id="30736" name="Text Box 8"/>
          <p:cNvSpPr txBox="1">
            <a:spLocks noChangeArrowheads="1"/>
          </p:cNvSpPr>
          <p:nvPr/>
        </p:nvSpPr>
        <p:spPr bwMode="auto">
          <a:xfrm>
            <a:off x="2549525" y="220663"/>
            <a:ext cx="420688" cy="209550"/>
          </a:xfrm>
          <a:prstGeom prst="rect">
            <a:avLst/>
          </a:prstGeom>
          <a:noFill/>
          <a:ln w="9525">
            <a:noFill/>
            <a:miter lim="800000"/>
            <a:headEnd/>
            <a:tailEnd/>
          </a:ln>
        </p:spPr>
        <p:txBody>
          <a:bodyPr wrap="none" lIns="0" tIns="0" rIns="0" bIns="0"/>
          <a:lstStyle/>
          <a:p>
            <a:pPr eaLnBrk="0" hangingPunct="0">
              <a:lnSpc>
                <a:spcPct val="90000"/>
              </a:lnSpc>
            </a:pPr>
            <a:r>
              <a:rPr lang="en-US" sz="1400" b="1"/>
              <a:t>DNA</a:t>
            </a:r>
          </a:p>
        </p:txBody>
      </p:sp>
      <p:sp>
        <p:nvSpPr>
          <p:cNvPr id="30737" name="Line 17"/>
          <p:cNvSpPr>
            <a:spLocks noChangeShapeType="1"/>
          </p:cNvSpPr>
          <p:nvPr/>
        </p:nvSpPr>
        <p:spPr bwMode="auto">
          <a:xfrm>
            <a:off x="3975100" y="584200"/>
            <a:ext cx="1073150" cy="25400"/>
          </a:xfrm>
          <a:prstGeom prst="line">
            <a:avLst/>
          </a:prstGeom>
          <a:noFill/>
          <a:ln w="12700">
            <a:solidFill>
              <a:schemeClr val="tx1"/>
            </a:solidFill>
            <a:round/>
            <a:headEnd/>
            <a:tailEnd/>
          </a:ln>
          <a:effectLst/>
        </p:spPr>
        <p:txBody>
          <a:bodyPr wrap="none" anchor="ctr"/>
          <a:lstStyle/>
          <a:p>
            <a:endParaRPr lang="en-US"/>
          </a:p>
        </p:txBody>
      </p:sp>
      <p:sp>
        <p:nvSpPr>
          <p:cNvPr id="30738" name="AutoShape 18"/>
          <p:cNvSpPr>
            <a:spLocks/>
          </p:cNvSpPr>
          <p:nvPr/>
        </p:nvSpPr>
        <p:spPr bwMode="auto">
          <a:xfrm rot="-5400000">
            <a:off x="3921125" y="241300"/>
            <a:ext cx="107950" cy="590550"/>
          </a:xfrm>
          <a:prstGeom prst="leftBrace">
            <a:avLst>
              <a:gd name="adj1" fmla="val 45588"/>
              <a:gd name="adj2" fmla="val 50000"/>
            </a:avLst>
          </a:prstGeom>
          <a:noFill/>
          <a:ln w="12700">
            <a:solidFill>
              <a:schemeClr val="tx1"/>
            </a:solidFill>
            <a:round/>
            <a:headEnd/>
            <a:tailEnd/>
          </a:ln>
          <a:effectLst/>
        </p:spPr>
        <p:txBody>
          <a:bodyPr wrap="none" anchor="ctr"/>
          <a:lstStyle/>
          <a:p>
            <a:endParaRPr lang="en-US"/>
          </a:p>
        </p:txBody>
      </p:sp>
      <p:sp>
        <p:nvSpPr>
          <p:cNvPr id="30739" name="AutoShape 19"/>
          <p:cNvSpPr>
            <a:spLocks/>
          </p:cNvSpPr>
          <p:nvPr/>
        </p:nvSpPr>
        <p:spPr bwMode="auto">
          <a:xfrm rot="-5029995">
            <a:off x="4248944" y="1797844"/>
            <a:ext cx="127000" cy="338138"/>
          </a:xfrm>
          <a:prstGeom prst="leftBrace">
            <a:avLst>
              <a:gd name="adj1" fmla="val 36425"/>
              <a:gd name="adj2" fmla="val 50000"/>
            </a:avLst>
          </a:prstGeom>
          <a:noFill/>
          <a:ln w="12700">
            <a:solidFill>
              <a:schemeClr val="tx1"/>
            </a:solidFill>
            <a:round/>
            <a:headEnd/>
            <a:tailEnd/>
          </a:ln>
          <a:effectLst/>
        </p:spPr>
        <p:txBody>
          <a:bodyPr wrap="none" anchor="ctr"/>
          <a:lstStyle/>
          <a:p>
            <a:endParaRPr lang="en-US"/>
          </a:p>
        </p:txBody>
      </p:sp>
      <p:sp>
        <p:nvSpPr>
          <p:cNvPr id="30740" name="AutoShape 20"/>
          <p:cNvSpPr>
            <a:spLocks/>
          </p:cNvSpPr>
          <p:nvPr/>
        </p:nvSpPr>
        <p:spPr bwMode="auto">
          <a:xfrm rot="-5762476">
            <a:off x="3546476" y="1903412"/>
            <a:ext cx="127000" cy="371475"/>
          </a:xfrm>
          <a:prstGeom prst="leftBrace">
            <a:avLst>
              <a:gd name="adj1" fmla="val 40016"/>
              <a:gd name="adj2" fmla="val 50000"/>
            </a:avLst>
          </a:prstGeom>
          <a:noFill/>
          <a:ln w="12700">
            <a:solidFill>
              <a:schemeClr val="tx1"/>
            </a:solidFill>
            <a:round/>
            <a:headEnd/>
            <a:tailEnd/>
          </a:ln>
          <a:effectLst/>
        </p:spPr>
        <p:txBody>
          <a:bodyPr wrap="none" anchor="ctr"/>
          <a:lstStyle/>
          <a:p>
            <a:endParaRPr lang="en-US"/>
          </a:p>
        </p:txBody>
      </p:sp>
      <p:sp>
        <p:nvSpPr>
          <p:cNvPr id="30741" name="Text Box 8"/>
          <p:cNvSpPr txBox="1">
            <a:spLocks noChangeArrowheads="1"/>
          </p:cNvSpPr>
          <p:nvPr/>
        </p:nvSpPr>
        <p:spPr bwMode="auto">
          <a:xfrm>
            <a:off x="2222500" y="246063"/>
            <a:ext cx="80963" cy="152400"/>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1</a:t>
            </a:r>
          </a:p>
        </p:txBody>
      </p:sp>
      <p:sp>
        <p:nvSpPr>
          <p:cNvPr id="30742" name="Text Box 8"/>
          <p:cNvSpPr txBox="1">
            <a:spLocks noChangeArrowheads="1"/>
          </p:cNvSpPr>
          <p:nvPr/>
        </p:nvSpPr>
        <p:spPr bwMode="auto">
          <a:xfrm>
            <a:off x="2225675" y="1938338"/>
            <a:ext cx="80963" cy="152400"/>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2</a:t>
            </a:r>
          </a:p>
        </p:txBody>
      </p:sp>
      <p:sp>
        <p:nvSpPr>
          <p:cNvPr id="30743" name="Text Box 8"/>
          <p:cNvSpPr txBox="1">
            <a:spLocks noChangeArrowheads="1"/>
          </p:cNvSpPr>
          <p:nvPr/>
        </p:nvSpPr>
        <p:spPr bwMode="auto">
          <a:xfrm>
            <a:off x="4137025" y="2840038"/>
            <a:ext cx="80963" cy="152400"/>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3</a:t>
            </a:r>
            <a:endParaRPr lang="en-US" sz="1100" b="1"/>
          </a:p>
        </p:txBody>
      </p:sp>
      <p:sp>
        <p:nvSpPr>
          <p:cNvPr id="24" name="Slide Number Placeholder 23"/>
          <p:cNvSpPr>
            <a:spLocks noGrp="1"/>
          </p:cNvSpPr>
          <p:nvPr>
            <p:ph type="sldNum" sz="quarter" idx="12"/>
          </p:nvPr>
        </p:nvSpPr>
        <p:spPr/>
        <p:txBody>
          <a:bodyPr/>
          <a:lstStyle/>
          <a:p>
            <a:fld id="{72DC7B4B-6D79-464D-A845-3E504A2A9596}" type="slidenum">
              <a:rPr lang="en-US" smtClean="0"/>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2_02RecombinantDNA_3-U"/>
          <p:cNvPicPr>
            <a:picLocks noChangeAspect="1" noChangeArrowheads="1"/>
          </p:cNvPicPr>
          <p:nvPr/>
        </p:nvPicPr>
        <p:blipFill>
          <a:blip r:embed="rId3" cstate="print"/>
          <a:srcRect/>
          <a:stretch>
            <a:fillRect/>
          </a:stretch>
        </p:blipFill>
        <p:spPr bwMode="auto">
          <a:xfrm>
            <a:off x="2130425" y="136525"/>
            <a:ext cx="4883150" cy="6584950"/>
          </a:xfrm>
          <a:prstGeom prst="rect">
            <a:avLst/>
          </a:prstGeom>
          <a:noFill/>
          <a:ln w="9525">
            <a:noFill/>
            <a:miter lim="800000"/>
            <a:headEnd/>
            <a:tailEnd/>
          </a:ln>
        </p:spPr>
      </p:pic>
      <p:sp>
        <p:nvSpPr>
          <p:cNvPr id="31747" name="Oval 3"/>
          <p:cNvSpPr>
            <a:spLocks noChangeArrowheads="1"/>
          </p:cNvSpPr>
          <p:nvPr/>
        </p:nvSpPr>
        <p:spPr bwMode="auto">
          <a:xfrm>
            <a:off x="2168525" y="222250"/>
            <a:ext cx="196850" cy="196850"/>
          </a:xfrm>
          <a:prstGeom prst="ellipse">
            <a:avLst/>
          </a:prstGeom>
          <a:solidFill>
            <a:srgbClr val="DC1B3A"/>
          </a:solidFill>
          <a:ln w="12700">
            <a:noFill/>
            <a:round/>
            <a:headEnd/>
            <a:tailEnd/>
          </a:ln>
          <a:effectLst/>
        </p:spPr>
        <p:txBody>
          <a:bodyPr wrap="none" anchor="ctr"/>
          <a:lstStyle/>
          <a:p>
            <a:endParaRPr lang="en-US"/>
          </a:p>
        </p:txBody>
      </p:sp>
      <p:sp>
        <p:nvSpPr>
          <p:cNvPr id="31748" name="Oval 4"/>
          <p:cNvSpPr>
            <a:spLocks noChangeArrowheads="1"/>
          </p:cNvSpPr>
          <p:nvPr/>
        </p:nvSpPr>
        <p:spPr bwMode="auto">
          <a:xfrm>
            <a:off x="2168525" y="1911350"/>
            <a:ext cx="196850" cy="196850"/>
          </a:xfrm>
          <a:prstGeom prst="ellipse">
            <a:avLst/>
          </a:prstGeom>
          <a:solidFill>
            <a:srgbClr val="DC1B3A"/>
          </a:solidFill>
          <a:ln w="12700">
            <a:noFill/>
            <a:round/>
            <a:headEnd/>
            <a:tailEnd/>
          </a:ln>
          <a:effectLst/>
        </p:spPr>
        <p:txBody>
          <a:bodyPr wrap="none" anchor="ctr"/>
          <a:lstStyle/>
          <a:p>
            <a:endParaRPr lang="en-US"/>
          </a:p>
        </p:txBody>
      </p:sp>
      <p:sp>
        <p:nvSpPr>
          <p:cNvPr id="31749" name="Oval 5"/>
          <p:cNvSpPr>
            <a:spLocks noChangeArrowheads="1"/>
          </p:cNvSpPr>
          <p:nvPr/>
        </p:nvSpPr>
        <p:spPr bwMode="auto">
          <a:xfrm>
            <a:off x="4076700" y="2806700"/>
            <a:ext cx="196850" cy="196850"/>
          </a:xfrm>
          <a:prstGeom prst="ellipse">
            <a:avLst/>
          </a:prstGeom>
          <a:solidFill>
            <a:srgbClr val="DC1B3A"/>
          </a:solidFill>
          <a:ln w="12700">
            <a:noFill/>
            <a:round/>
            <a:headEnd/>
            <a:tailEnd/>
          </a:ln>
          <a:effectLst/>
        </p:spPr>
        <p:txBody>
          <a:bodyPr wrap="none" anchor="ctr"/>
          <a:lstStyle/>
          <a:p>
            <a:endParaRPr lang="en-US"/>
          </a:p>
        </p:txBody>
      </p:sp>
      <p:sp>
        <p:nvSpPr>
          <p:cNvPr id="31750" name="Oval 6"/>
          <p:cNvSpPr>
            <a:spLocks noChangeArrowheads="1"/>
          </p:cNvSpPr>
          <p:nvPr/>
        </p:nvSpPr>
        <p:spPr bwMode="auto">
          <a:xfrm>
            <a:off x="2168525" y="4521200"/>
            <a:ext cx="196850" cy="196850"/>
          </a:xfrm>
          <a:prstGeom prst="ellipse">
            <a:avLst/>
          </a:prstGeom>
          <a:solidFill>
            <a:srgbClr val="DC1B3A"/>
          </a:solidFill>
          <a:ln w="12700">
            <a:noFill/>
            <a:round/>
            <a:headEnd/>
            <a:tailEnd/>
          </a:ln>
          <a:effectLst/>
        </p:spPr>
        <p:txBody>
          <a:bodyPr wrap="none" anchor="ctr"/>
          <a:lstStyle/>
          <a:p>
            <a:endParaRPr lang="en-US"/>
          </a:p>
        </p:txBody>
      </p:sp>
      <p:sp>
        <p:nvSpPr>
          <p:cNvPr id="31751"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12.2_s3</a:t>
            </a:r>
          </a:p>
        </p:txBody>
      </p:sp>
      <p:sp>
        <p:nvSpPr>
          <p:cNvPr id="31752" name="Text Box 8"/>
          <p:cNvSpPr txBox="1">
            <a:spLocks noChangeArrowheads="1"/>
          </p:cNvSpPr>
          <p:nvPr/>
        </p:nvSpPr>
        <p:spPr bwMode="auto">
          <a:xfrm>
            <a:off x="2424113" y="741363"/>
            <a:ext cx="1062037" cy="738187"/>
          </a:xfrm>
          <a:prstGeom prst="rect">
            <a:avLst/>
          </a:prstGeom>
          <a:noFill/>
          <a:ln w="9525">
            <a:noFill/>
            <a:miter lim="800000"/>
            <a:headEnd/>
            <a:tailEnd/>
          </a:ln>
        </p:spPr>
        <p:txBody>
          <a:bodyPr wrap="none" lIns="0" tIns="0" rIns="0" bIns="0"/>
          <a:lstStyle/>
          <a:p>
            <a:pPr eaLnBrk="0" hangingPunct="0">
              <a:lnSpc>
                <a:spcPct val="90000"/>
              </a:lnSpc>
            </a:pPr>
            <a:r>
              <a:rPr lang="en-US" sz="1400" b="1"/>
              <a:t>A restriction</a:t>
            </a:r>
          </a:p>
          <a:p>
            <a:pPr eaLnBrk="0" hangingPunct="0">
              <a:lnSpc>
                <a:spcPct val="90000"/>
              </a:lnSpc>
            </a:pPr>
            <a:r>
              <a:rPr lang="en-US" sz="1400" b="1"/>
              <a:t>enzyme cuts</a:t>
            </a:r>
          </a:p>
          <a:p>
            <a:pPr eaLnBrk="0" hangingPunct="0">
              <a:lnSpc>
                <a:spcPct val="90000"/>
              </a:lnSpc>
            </a:pPr>
            <a:r>
              <a:rPr lang="en-US" sz="1400" b="1"/>
              <a:t>the DNA into</a:t>
            </a:r>
          </a:p>
          <a:p>
            <a:pPr eaLnBrk="0" hangingPunct="0">
              <a:lnSpc>
                <a:spcPct val="90000"/>
              </a:lnSpc>
            </a:pPr>
            <a:r>
              <a:rPr lang="en-US" sz="1400" b="1"/>
              <a:t>fragments.</a:t>
            </a:r>
          </a:p>
        </p:txBody>
      </p:sp>
      <p:sp>
        <p:nvSpPr>
          <p:cNvPr id="31753" name="Text Box 8"/>
          <p:cNvSpPr txBox="1">
            <a:spLocks noChangeArrowheads="1"/>
          </p:cNvSpPr>
          <p:nvPr/>
        </p:nvSpPr>
        <p:spPr bwMode="auto">
          <a:xfrm>
            <a:off x="5070475" y="519113"/>
            <a:ext cx="1925638" cy="361950"/>
          </a:xfrm>
          <a:prstGeom prst="rect">
            <a:avLst/>
          </a:prstGeom>
          <a:noFill/>
          <a:ln w="9525">
            <a:noFill/>
            <a:miter lim="800000"/>
            <a:headEnd/>
            <a:tailEnd/>
          </a:ln>
        </p:spPr>
        <p:txBody>
          <a:bodyPr wrap="none" lIns="0" tIns="0" rIns="0" bIns="0"/>
          <a:lstStyle/>
          <a:p>
            <a:pPr eaLnBrk="0" hangingPunct="0">
              <a:lnSpc>
                <a:spcPct val="90000"/>
              </a:lnSpc>
            </a:pPr>
            <a:r>
              <a:rPr lang="en-US" sz="1400" b="1"/>
              <a:t>Restriction enzyme</a:t>
            </a:r>
          </a:p>
          <a:p>
            <a:pPr eaLnBrk="0" hangingPunct="0">
              <a:lnSpc>
                <a:spcPct val="90000"/>
              </a:lnSpc>
            </a:pPr>
            <a:r>
              <a:rPr lang="en-US" sz="1400" b="1"/>
              <a:t>recognition sequence</a:t>
            </a:r>
          </a:p>
        </p:txBody>
      </p:sp>
      <p:sp>
        <p:nvSpPr>
          <p:cNvPr id="31754" name="Text Box 8"/>
          <p:cNvSpPr txBox="1">
            <a:spLocks noChangeArrowheads="1"/>
          </p:cNvSpPr>
          <p:nvPr/>
        </p:nvSpPr>
        <p:spPr bwMode="auto">
          <a:xfrm>
            <a:off x="4968875" y="1173163"/>
            <a:ext cx="998538" cy="361950"/>
          </a:xfrm>
          <a:prstGeom prst="rect">
            <a:avLst/>
          </a:prstGeom>
          <a:noFill/>
          <a:ln w="9525">
            <a:noFill/>
            <a:miter lim="800000"/>
            <a:headEnd/>
            <a:tailEnd/>
          </a:ln>
        </p:spPr>
        <p:txBody>
          <a:bodyPr wrap="none" lIns="0" tIns="0" rIns="0" bIns="0"/>
          <a:lstStyle/>
          <a:p>
            <a:pPr eaLnBrk="0" hangingPunct="0">
              <a:lnSpc>
                <a:spcPct val="90000"/>
              </a:lnSpc>
            </a:pPr>
            <a:r>
              <a:rPr lang="en-US" sz="1400" b="1"/>
              <a:t>Restriction</a:t>
            </a:r>
          </a:p>
          <a:p>
            <a:pPr eaLnBrk="0" hangingPunct="0">
              <a:lnSpc>
                <a:spcPct val="90000"/>
              </a:lnSpc>
            </a:pPr>
            <a:r>
              <a:rPr lang="en-US" sz="1400" b="1"/>
              <a:t>enzyme</a:t>
            </a:r>
          </a:p>
        </p:txBody>
      </p:sp>
      <p:sp>
        <p:nvSpPr>
          <p:cNvPr id="31755" name="Text Box 8"/>
          <p:cNvSpPr txBox="1">
            <a:spLocks noChangeArrowheads="1"/>
          </p:cNvSpPr>
          <p:nvPr/>
        </p:nvSpPr>
        <p:spPr bwMode="auto">
          <a:xfrm>
            <a:off x="5534025" y="2366963"/>
            <a:ext cx="725488" cy="361950"/>
          </a:xfrm>
          <a:prstGeom prst="rect">
            <a:avLst/>
          </a:prstGeom>
          <a:noFill/>
          <a:ln w="9525">
            <a:noFill/>
            <a:miter lim="800000"/>
            <a:headEnd/>
            <a:tailEnd/>
          </a:ln>
        </p:spPr>
        <p:txBody>
          <a:bodyPr wrap="none" lIns="0" tIns="0" rIns="0" bIns="0"/>
          <a:lstStyle/>
          <a:p>
            <a:pPr eaLnBrk="0" hangingPunct="0">
              <a:lnSpc>
                <a:spcPct val="90000"/>
              </a:lnSpc>
            </a:pPr>
            <a:r>
              <a:rPr lang="en-US" sz="1400" b="1"/>
              <a:t>Gene of</a:t>
            </a:r>
          </a:p>
          <a:p>
            <a:pPr eaLnBrk="0" hangingPunct="0">
              <a:lnSpc>
                <a:spcPct val="90000"/>
              </a:lnSpc>
            </a:pPr>
            <a:r>
              <a:rPr lang="en-US" sz="1400" b="1"/>
              <a:t>interest</a:t>
            </a:r>
          </a:p>
        </p:txBody>
      </p:sp>
      <p:sp>
        <p:nvSpPr>
          <p:cNvPr id="31756" name="Text Box 8"/>
          <p:cNvSpPr txBox="1">
            <a:spLocks noChangeArrowheads="1"/>
          </p:cNvSpPr>
          <p:nvPr/>
        </p:nvSpPr>
        <p:spPr bwMode="auto">
          <a:xfrm>
            <a:off x="2409825" y="2671763"/>
            <a:ext cx="1481138" cy="615950"/>
          </a:xfrm>
          <a:prstGeom prst="rect">
            <a:avLst/>
          </a:prstGeom>
          <a:noFill/>
          <a:ln w="9525">
            <a:noFill/>
            <a:miter lim="800000"/>
            <a:headEnd/>
            <a:tailEnd/>
          </a:ln>
        </p:spPr>
        <p:txBody>
          <a:bodyPr wrap="none" lIns="0" tIns="0" rIns="0" bIns="0"/>
          <a:lstStyle/>
          <a:p>
            <a:pPr eaLnBrk="0" hangingPunct="0">
              <a:lnSpc>
                <a:spcPct val="90000"/>
              </a:lnSpc>
            </a:pPr>
            <a:r>
              <a:rPr lang="en-US" sz="1400" b="1"/>
              <a:t>A DNA fragment</a:t>
            </a:r>
          </a:p>
          <a:p>
            <a:pPr eaLnBrk="0" hangingPunct="0">
              <a:lnSpc>
                <a:spcPct val="90000"/>
              </a:lnSpc>
            </a:pPr>
            <a:r>
              <a:rPr lang="en-US" sz="1400" b="1"/>
              <a:t>from another</a:t>
            </a:r>
          </a:p>
          <a:p>
            <a:pPr eaLnBrk="0" hangingPunct="0">
              <a:lnSpc>
                <a:spcPct val="90000"/>
              </a:lnSpc>
            </a:pPr>
            <a:r>
              <a:rPr lang="en-US" sz="1400" b="1"/>
              <a:t>source is added.</a:t>
            </a:r>
          </a:p>
        </p:txBody>
      </p:sp>
      <p:sp>
        <p:nvSpPr>
          <p:cNvPr id="31757" name="Text Box 8"/>
          <p:cNvSpPr txBox="1">
            <a:spLocks noChangeArrowheads="1"/>
          </p:cNvSpPr>
          <p:nvPr/>
        </p:nvSpPr>
        <p:spPr bwMode="auto">
          <a:xfrm>
            <a:off x="2422525" y="3433763"/>
            <a:ext cx="1481138" cy="812800"/>
          </a:xfrm>
          <a:prstGeom prst="rect">
            <a:avLst/>
          </a:prstGeom>
          <a:noFill/>
          <a:ln w="9525">
            <a:noFill/>
            <a:miter lim="800000"/>
            <a:headEnd/>
            <a:tailEnd/>
          </a:ln>
        </p:spPr>
        <p:txBody>
          <a:bodyPr wrap="none" lIns="0" tIns="0" rIns="0" bIns="0"/>
          <a:lstStyle/>
          <a:p>
            <a:pPr eaLnBrk="0" hangingPunct="0">
              <a:lnSpc>
                <a:spcPct val="90000"/>
              </a:lnSpc>
            </a:pPr>
            <a:r>
              <a:rPr lang="en-US" sz="1400" b="1"/>
              <a:t>Two (or more)</a:t>
            </a:r>
          </a:p>
          <a:p>
            <a:pPr eaLnBrk="0" hangingPunct="0">
              <a:lnSpc>
                <a:spcPct val="90000"/>
              </a:lnSpc>
            </a:pPr>
            <a:r>
              <a:rPr lang="en-US" sz="1400" b="1"/>
              <a:t>fragments stick</a:t>
            </a:r>
          </a:p>
          <a:p>
            <a:pPr eaLnBrk="0" hangingPunct="0">
              <a:lnSpc>
                <a:spcPct val="90000"/>
              </a:lnSpc>
            </a:pPr>
            <a:r>
              <a:rPr lang="en-US" sz="1400" b="1"/>
              <a:t>together by</a:t>
            </a:r>
          </a:p>
          <a:p>
            <a:pPr eaLnBrk="0" hangingPunct="0">
              <a:lnSpc>
                <a:spcPct val="90000"/>
              </a:lnSpc>
            </a:pPr>
            <a:r>
              <a:rPr lang="en-US" sz="1400" b="1"/>
              <a:t>base pairing.</a:t>
            </a:r>
          </a:p>
        </p:txBody>
      </p:sp>
      <p:sp>
        <p:nvSpPr>
          <p:cNvPr id="31758" name="Text Box 8"/>
          <p:cNvSpPr txBox="1">
            <a:spLocks noChangeArrowheads="1"/>
          </p:cNvSpPr>
          <p:nvPr/>
        </p:nvSpPr>
        <p:spPr bwMode="auto">
          <a:xfrm>
            <a:off x="4035425" y="2024063"/>
            <a:ext cx="509588" cy="361950"/>
          </a:xfrm>
          <a:prstGeom prst="rect">
            <a:avLst/>
          </a:prstGeom>
          <a:noFill/>
          <a:ln w="9525">
            <a:noFill/>
            <a:miter lim="800000"/>
            <a:headEnd/>
            <a:tailEnd/>
          </a:ln>
        </p:spPr>
        <p:txBody>
          <a:bodyPr wrap="none" lIns="0" tIns="0" rIns="0" bIns="0"/>
          <a:lstStyle/>
          <a:p>
            <a:pPr algn="ctr" eaLnBrk="0" hangingPunct="0">
              <a:lnSpc>
                <a:spcPct val="90000"/>
              </a:lnSpc>
            </a:pPr>
            <a:r>
              <a:rPr lang="en-US" sz="1400" b="1"/>
              <a:t>Sticky</a:t>
            </a:r>
          </a:p>
          <a:p>
            <a:pPr algn="ctr" eaLnBrk="0" hangingPunct="0">
              <a:lnSpc>
                <a:spcPct val="90000"/>
              </a:lnSpc>
            </a:pPr>
            <a:r>
              <a:rPr lang="en-US" sz="1400" b="1"/>
              <a:t>end</a:t>
            </a:r>
          </a:p>
        </p:txBody>
      </p:sp>
      <p:sp>
        <p:nvSpPr>
          <p:cNvPr id="31759" name="Text Box 8"/>
          <p:cNvSpPr txBox="1">
            <a:spLocks noChangeArrowheads="1"/>
          </p:cNvSpPr>
          <p:nvPr/>
        </p:nvSpPr>
        <p:spPr bwMode="auto">
          <a:xfrm>
            <a:off x="3368675" y="2132013"/>
            <a:ext cx="509588" cy="361950"/>
          </a:xfrm>
          <a:prstGeom prst="rect">
            <a:avLst/>
          </a:prstGeom>
          <a:noFill/>
          <a:ln w="9525">
            <a:noFill/>
            <a:miter lim="800000"/>
            <a:headEnd/>
            <a:tailEnd/>
          </a:ln>
        </p:spPr>
        <p:txBody>
          <a:bodyPr wrap="none" lIns="0" tIns="0" rIns="0" bIns="0"/>
          <a:lstStyle/>
          <a:p>
            <a:pPr algn="ctr" eaLnBrk="0" hangingPunct="0">
              <a:lnSpc>
                <a:spcPct val="90000"/>
              </a:lnSpc>
            </a:pPr>
            <a:r>
              <a:rPr lang="en-US" sz="1400" b="1"/>
              <a:t>Sticky</a:t>
            </a:r>
          </a:p>
          <a:p>
            <a:pPr algn="ctr" eaLnBrk="0" hangingPunct="0">
              <a:lnSpc>
                <a:spcPct val="90000"/>
              </a:lnSpc>
            </a:pPr>
            <a:r>
              <a:rPr lang="en-US" sz="1400" b="1"/>
              <a:t>end</a:t>
            </a:r>
          </a:p>
        </p:txBody>
      </p:sp>
      <p:sp>
        <p:nvSpPr>
          <p:cNvPr id="31760" name="Line 16"/>
          <p:cNvSpPr>
            <a:spLocks noChangeShapeType="1"/>
          </p:cNvSpPr>
          <p:nvPr/>
        </p:nvSpPr>
        <p:spPr bwMode="auto">
          <a:xfrm>
            <a:off x="4711700" y="1041400"/>
            <a:ext cx="241300" cy="222250"/>
          </a:xfrm>
          <a:prstGeom prst="line">
            <a:avLst/>
          </a:prstGeom>
          <a:noFill/>
          <a:ln w="12700">
            <a:solidFill>
              <a:schemeClr val="tx1"/>
            </a:solidFill>
            <a:round/>
            <a:headEnd/>
            <a:tailEnd/>
          </a:ln>
          <a:effectLst/>
        </p:spPr>
        <p:txBody>
          <a:bodyPr wrap="none" anchor="ctr"/>
          <a:lstStyle/>
          <a:p>
            <a:endParaRPr lang="en-US"/>
          </a:p>
        </p:txBody>
      </p:sp>
      <p:sp>
        <p:nvSpPr>
          <p:cNvPr id="31761" name="Line 17"/>
          <p:cNvSpPr>
            <a:spLocks noChangeShapeType="1"/>
          </p:cNvSpPr>
          <p:nvPr/>
        </p:nvSpPr>
        <p:spPr bwMode="auto">
          <a:xfrm flipV="1">
            <a:off x="5086350" y="2489200"/>
            <a:ext cx="425450" cy="266700"/>
          </a:xfrm>
          <a:prstGeom prst="line">
            <a:avLst/>
          </a:prstGeom>
          <a:noFill/>
          <a:ln w="12700">
            <a:solidFill>
              <a:schemeClr val="tx1"/>
            </a:solidFill>
            <a:round/>
            <a:headEnd/>
            <a:tailEnd/>
          </a:ln>
          <a:effectLst/>
        </p:spPr>
        <p:txBody>
          <a:bodyPr wrap="none" anchor="ctr"/>
          <a:lstStyle/>
          <a:p>
            <a:endParaRPr lang="en-US"/>
          </a:p>
        </p:txBody>
      </p:sp>
      <p:sp>
        <p:nvSpPr>
          <p:cNvPr id="31762" name="Text Box 8"/>
          <p:cNvSpPr txBox="1">
            <a:spLocks noChangeArrowheads="1"/>
          </p:cNvSpPr>
          <p:nvPr/>
        </p:nvSpPr>
        <p:spPr bwMode="auto">
          <a:xfrm>
            <a:off x="2549525" y="220663"/>
            <a:ext cx="420688" cy="209550"/>
          </a:xfrm>
          <a:prstGeom prst="rect">
            <a:avLst/>
          </a:prstGeom>
          <a:noFill/>
          <a:ln w="9525">
            <a:noFill/>
            <a:miter lim="800000"/>
            <a:headEnd/>
            <a:tailEnd/>
          </a:ln>
        </p:spPr>
        <p:txBody>
          <a:bodyPr wrap="none" lIns="0" tIns="0" rIns="0" bIns="0"/>
          <a:lstStyle/>
          <a:p>
            <a:pPr eaLnBrk="0" hangingPunct="0">
              <a:lnSpc>
                <a:spcPct val="90000"/>
              </a:lnSpc>
            </a:pPr>
            <a:r>
              <a:rPr lang="en-US" sz="1400" b="1"/>
              <a:t>DNA</a:t>
            </a:r>
          </a:p>
        </p:txBody>
      </p:sp>
      <p:sp>
        <p:nvSpPr>
          <p:cNvPr id="31763" name="Line 19"/>
          <p:cNvSpPr>
            <a:spLocks noChangeShapeType="1"/>
          </p:cNvSpPr>
          <p:nvPr/>
        </p:nvSpPr>
        <p:spPr bwMode="auto">
          <a:xfrm>
            <a:off x="3975100" y="584200"/>
            <a:ext cx="1073150" cy="25400"/>
          </a:xfrm>
          <a:prstGeom prst="line">
            <a:avLst/>
          </a:prstGeom>
          <a:noFill/>
          <a:ln w="12700">
            <a:solidFill>
              <a:schemeClr val="tx1"/>
            </a:solidFill>
            <a:round/>
            <a:headEnd/>
            <a:tailEnd/>
          </a:ln>
          <a:effectLst/>
        </p:spPr>
        <p:txBody>
          <a:bodyPr wrap="none" anchor="ctr"/>
          <a:lstStyle/>
          <a:p>
            <a:endParaRPr lang="en-US"/>
          </a:p>
        </p:txBody>
      </p:sp>
      <p:sp>
        <p:nvSpPr>
          <p:cNvPr id="31764" name="AutoShape 20"/>
          <p:cNvSpPr>
            <a:spLocks/>
          </p:cNvSpPr>
          <p:nvPr/>
        </p:nvSpPr>
        <p:spPr bwMode="auto">
          <a:xfrm rot="-5400000">
            <a:off x="3921125" y="241300"/>
            <a:ext cx="107950" cy="590550"/>
          </a:xfrm>
          <a:prstGeom prst="leftBrace">
            <a:avLst>
              <a:gd name="adj1" fmla="val 45588"/>
              <a:gd name="adj2" fmla="val 50000"/>
            </a:avLst>
          </a:prstGeom>
          <a:noFill/>
          <a:ln w="12700">
            <a:solidFill>
              <a:schemeClr val="tx1"/>
            </a:solidFill>
            <a:round/>
            <a:headEnd/>
            <a:tailEnd/>
          </a:ln>
          <a:effectLst/>
        </p:spPr>
        <p:txBody>
          <a:bodyPr wrap="none" anchor="ctr"/>
          <a:lstStyle/>
          <a:p>
            <a:endParaRPr lang="en-US"/>
          </a:p>
        </p:txBody>
      </p:sp>
      <p:sp>
        <p:nvSpPr>
          <p:cNvPr id="31765" name="AutoShape 21"/>
          <p:cNvSpPr>
            <a:spLocks/>
          </p:cNvSpPr>
          <p:nvPr/>
        </p:nvSpPr>
        <p:spPr bwMode="auto">
          <a:xfrm rot="-5029995">
            <a:off x="4248944" y="1797844"/>
            <a:ext cx="127000" cy="338138"/>
          </a:xfrm>
          <a:prstGeom prst="leftBrace">
            <a:avLst>
              <a:gd name="adj1" fmla="val 36425"/>
              <a:gd name="adj2" fmla="val 50000"/>
            </a:avLst>
          </a:prstGeom>
          <a:noFill/>
          <a:ln w="12700">
            <a:solidFill>
              <a:schemeClr val="tx1"/>
            </a:solidFill>
            <a:round/>
            <a:headEnd/>
            <a:tailEnd/>
          </a:ln>
          <a:effectLst/>
        </p:spPr>
        <p:txBody>
          <a:bodyPr wrap="none" anchor="ctr"/>
          <a:lstStyle/>
          <a:p>
            <a:endParaRPr lang="en-US"/>
          </a:p>
        </p:txBody>
      </p:sp>
      <p:sp>
        <p:nvSpPr>
          <p:cNvPr id="31766" name="AutoShape 22"/>
          <p:cNvSpPr>
            <a:spLocks/>
          </p:cNvSpPr>
          <p:nvPr/>
        </p:nvSpPr>
        <p:spPr bwMode="auto">
          <a:xfrm rot="-5762476">
            <a:off x="3546476" y="1903412"/>
            <a:ext cx="127000" cy="371475"/>
          </a:xfrm>
          <a:prstGeom prst="leftBrace">
            <a:avLst>
              <a:gd name="adj1" fmla="val 40016"/>
              <a:gd name="adj2" fmla="val 50000"/>
            </a:avLst>
          </a:prstGeom>
          <a:noFill/>
          <a:ln w="12700">
            <a:solidFill>
              <a:schemeClr val="tx1"/>
            </a:solidFill>
            <a:round/>
            <a:headEnd/>
            <a:tailEnd/>
          </a:ln>
          <a:effectLst/>
        </p:spPr>
        <p:txBody>
          <a:bodyPr wrap="none" anchor="ctr"/>
          <a:lstStyle/>
          <a:p>
            <a:endParaRPr lang="en-US"/>
          </a:p>
        </p:txBody>
      </p:sp>
      <p:sp>
        <p:nvSpPr>
          <p:cNvPr id="31767" name="Text Box 8"/>
          <p:cNvSpPr txBox="1">
            <a:spLocks noChangeArrowheads="1"/>
          </p:cNvSpPr>
          <p:nvPr/>
        </p:nvSpPr>
        <p:spPr bwMode="auto">
          <a:xfrm>
            <a:off x="2222500" y="246063"/>
            <a:ext cx="80963" cy="152400"/>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1</a:t>
            </a:r>
          </a:p>
        </p:txBody>
      </p:sp>
      <p:sp>
        <p:nvSpPr>
          <p:cNvPr id="31768" name="Text Box 8"/>
          <p:cNvSpPr txBox="1">
            <a:spLocks noChangeArrowheads="1"/>
          </p:cNvSpPr>
          <p:nvPr/>
        </p:nvSpPr>
        <p:spPr bwMode="auto">
          <a:xfrm>
            <a:off x="2225675" y="1938338"/>
            <a:ext cx="80963" cy="152400"/>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2</a:t>
            </a:r>
          </a:p>
        </p:txBody>
      </p:sp>
      <p:sp>
        <p:nvSpPr>
          <p:cNvPr id="31769" name="Text Box 8"/>
          <p:cNvSpPr txBox="1">
            <a:spLocks noChangeArrowheads="1"/>
          </p:cNvSpPr>
          <p:nvPr/>
        </p:nvSpPr>
        <p:spPr bwMode="auto">
          <a:xfrm>
            <a:off x="2222500" y="4551363"/>
            <a:ext cx="80963" cy="152400"/>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4</a:t>
            </a:r>
            <a:endParaRPr lang="en-US" sz="1100" b="1"/>
          </a:p>
        </p:txBody>
      </p:sp>
      <p:sp>
        <p:nvSpPr>
          <p:cNvPr id="31770" name="Text Box 8"/>
          <p:cNvSpPr txBox="1">
            <a:spLocks noChangeArrowheads="1"/>
          </p:cNvSpPr>
          <p:nvPr/>
        </p:nvSpPr>
        <p:spPr bwMode="auto">
          <a:xfrm>
            <a:off x="4137025" y="2840038"/>
            <a:ext cx="80963" cy="152400"/>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3</a:t>
            </a:r>
            <a:endParaRPr lang="en-US" sz="1100" b="1"/>
          </a:p>
        </p:txBody>
      </p:sp>
      <p:sp>
        <p:nvSpPr>
          <p:cNvPr id="27" name="Slide Number Placeholder 26"/>
          <p:cNvSpPr>
            <a:spLocks noGrp="1"/>
          </p:cNvSpPr>
          <p:nvPr>
            <p:ph type="sldNum" sz="quarter" idx="12"/>
          </p:nvPr>
        </p:nvSpPr>
        <p:spPr/>
        <p:txBody>
          <a:bodyPr/>
          <a:lstStyle/>
          <a:p>
            <a:fld id="{72DC7B4B-6D79-464D-A845-3E504A2A9596}" type="slidenum">
              <a:rPr lang="en-US" smtClean="0"/>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2_02RecombinantDNA_4-U"/>
          <p:cNvPicPr>
            <a:picLocks noChangeAspect="1" noChangeArrowheads="1"/>
          </p:cNvPicPr>
          <p:nvPr/>
        </p:nvPicPr>
        <p:blipFill>
          <a:blip r:embed="rId3" cstate="print"/>
          <a:srcRect/>
          <a:stretch>
            <a:fillRect/>
          </a:stretch>
        </p:blipFill>
        <p:spPr bwMode="auto">
          <a:xfrm>
            <a:off x="2130425" y="136525"/>
            <a:ext cx="4883150" cy="6584950"/>
          </a:xfrm>
          <a:prstGeom prst="rect">
            <a:avLst/>
          </a:prstGeom>
          <a:noFill/>
          <a:ln w="9525">
            <a:noFill/>
            <a:miter lim="800000"/>
            <a:headEnd/>
            <a:tailEnd/>
          </a:ln>
        </p:spPr>
      </p:pic>
      <p:sp>
        <p:nvSpPr>
          <p:cNvPr id="32771" name="Oval 3"/>
          <p:cNvSpPr>
            <a:spLocks noChangeArrowheads="1"/>
          </p:cNvSpPr>
          <p:nvPr/>
        </p:nvSpPr>
        <p:spPr bwMode="auto">
          <a:xfrm>
            <a:off x="2168525" y="222250"/>
            <a:ext cx="196850" cy="196850"/>
          </a:xfrm>
          <a:prstGeom prst="ellipse">
            <a:avLst/>
          </a:prstGeom>
          <a:solidFill>
            <a:srgbClr val="DC1B3A"/>
          </a:solidFill>
          <a:ln w="12700">
            <a:noFill/>
            <a:round/>
            <a:headEnd/>
            <a:tailEnd/>
          </a:ln>
          <a:effectLst/>
        </p:spPr>
        <p:txBody>
          <a:bodyPr wrap="none" anchor="ctr"/>
          <a:lstStyle/>
          <a:p>
            <a:endParaRPr lang="en-US"/>
          </a:p>
        </p:txBody>
      </p:sp>
      <p:sp>
        <p:nvSpPr>
          <p:cNvPr id="32772" name="Oval 4"/>
          <p:cNvSpPr>
            <a:spLocks noChangeArrowheads="1"/>
          </p:cNvSpPr>
          <p:nvPr/>
        </p:nvSpPr>
        <p:spPr bwMode="auto">
          <a:xfrm>
            <a:off x="2168525" y="1911350"/>
            <a:ext cx="196850" cy="196850"/>
          </a:xfrm>
          <a:prstGeom prst="ellipse">
            <a:avLst/>
          </a:prstGeom>
          <a:solidFill>
            <a:srgbClr val="DC1B3A"/>
          </a:solidFill>
          <a:ln w="12700">
            <a:noFill/>
            <a:round/>
            <a:headEnd/>
            <a:tailEnd/>
          </a:ln>
          <a:effectLst/>
        </p:spPr>
        <p:txBody>
          <a:bodyPr wrap="none" anchor="ctr"/>
          <a:lstStyle/>
          <a:p>
            <a:endParaRPr lang="en-US"/>
          </a:p>
        </p:txBody>
      </p:sp>
      <p:sp>
        <p:nvSpPr>
          <p:cNvPr id="32773" name="Oval 5"/>
          <p:cNvSpPr>
            <a:spLocks noChangeArrowheads="1"/>
          </p:cNvSpPr>
          <p:nvPr/>
        </p:nvSpPr>
        <p:spPr bwMode="auto">
          <a:xfrm>
            <a:off x="4076700" y="2806700"/>
            <a:ext cx="196850" cy="196850"/>
          </a:xfrm>
          <a:prstGeom prst="ellipse">
            <a:avLst/>
          </a:prstGeom>
          <a:solidFill>
            <a:srgbClr val="DC1B3A"/>
          </a:solidFill>
          <a:ln w="12700">
            <a:noFill/>
            <a:round/>
            <a:headEnd/>
            <a:tailEnd/>
          </a:ln>
          <a:effectLst/>
        </p:spPr>
        <p:txBody>
          <a:bodyPr wrap="none" anchor="ctr"/>
          <a:lstStyle/>
          <a:p>
            <a:endParaRPr lang="en-US"/>
          </a:p>
        </p:txBody>
      </p:sp>
      <p:sp>
        <p:nvSpPr>
          <p:cNvPr id="32774" name="Oval 6"/>
          <p:cNvSpPr>
            <a:spLocks noChangeArrowheads="1"/>
          </p:cNvSpPr>
          <p:nvPr/>
        </p:nvSpPr>
        <p:spPr bwMode="auto">
          <a:xfrm>
            <a:off x="2168525" y="4521200"/>
            <a:ext cx="196850" cy="196850"/>
          </a:xfrm>
          <a:prstGeom prst="ellipse">
            <a:avLst/>
          </a:prstGeom>
          <a:solidFill>
            <a:srgbClr val="DC1B3A"/>
          </a:solidFill>
          <a:ln w="12700">
            <a:noFill/>
            <a:round/>
            <a:headEnd/>
            <a:tailEnd/>
          </a:ln>
          <a:effectLst/>
        </p:spPr>
        <p:txBody>
          <a:bodyPr wrap="none" anchor="ctr"/>
          <a:lstStyle/>
          <a:p>
            <a:endParaRPr lang="en-US"/>
          </a:p>
        </p:txBody>
      </p:sp>
      <p:sp>
        <p:nvSpPr>
          <p:cNvPr id="32775" name="Oval 7"/>
          <p:cNvSpPr>
            <a:spLocks noChangeArrowheads="1"/>
          </p:cNvSpPr>
          <p:nvPr/>
        </p:nvSpPr>
        <p:spPr bwMode="auto">
          <a:xfrm>
            <a:off x="2168525" y="6261100"/>
            <a:ext cx="196850" cy="196850"/>
          </a:xfrm>
          <a:prstGeom prst="ellipse">
            <a:avLst/>
          </a:prstGeom>
          <a:solidFill>
            <a:srgbClr val="DC1B3A"/>
          </a:solidFill>
          <a:ln w="12700">
            <a:noFill/>
            <a:round/>
            <a:headEnd/>
            <a:tailEnd/>
          </a:ln>
          <a:effectLst/>
        </p:spPr>
        <p:txBody>
          <a:bodyPr wrap="none" anchor="ctr"/>
          <a:lstStyle/>
          <a:p>
            <a:endParaRPr lang="en-US"/>
          </a:p>
        </p:txBody>
      </p:sp>
      <p:sp>
        <p:nvSpPr>
          <p:cNvPr id="32776"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12.2_s4</a:t>
            </a:r>
          </a:p>
        </p:txBody>
      </p:sp>
      <p:sp>
        <p:nvSpPr>
          <p:cNvPr id="32777" name="Text Box 8"/>
          <p:cNvSpPr txBox="1">
            <a:spLocks noChangeArrowheads="1"/>
          </p:cNvSpPr>
          <p:nvPr/>
        </p:nvSpPr>
        <p:spPr bwMode="auto">
          <a:xfrm>
            <a:off x="2424113" y="741363"/>
            <a:ext cx="1062037" cy="738187"/>
          </a:xfrm>
          <a:prstGeom prst="rect">
            <a:avLst/>
          </a:prstGeom>
          <a:noFill/>
          <a:ln w="9525">
            <a:noFill/>
            <a:miter lim="800000"/>
            <a:headEnd/>
            <a:tailEnd/>
          </a:ln>
        </p:spPr>
        <p:txBody>
          <a:bodyPr wrap="none" lIns="0" tIns="0" rIns="0" bIns="0"/>
          <a:lstStyle/>
          <a:p>
            <a:pPr eaLnBrk="0" hangingPunct="0">
              <a:lnSpc>
                <a:spcPct val="90000"/>
              </a:lnSpc>
            </a:pPr>
            <a:r>
              <a:rPr lang="en-US" sz="1400" b="1"/>
              <a:t>A restriction</a:t>
            </a:r>
          </a:p>
          <a:p>
            <a:pPr eaLnBrk="0" hangingPunct="0">
              <a:lnSpc>
                <a:spcPct val="90000"/>
              </a:lnSpc>
            </a:pPr>
            <a:r>
              <a:rPr lang="en-US" sz="1400" b="1"/>
              <a:t>enzyme cuts</a:t>
            </a:r>
          </a:p>
          <a:p>
            <a:pPr eaLnBrk="0" hangingPunct="0">
              <a:lnSpc>
                <a:spcPct val="90000"/>
              </a:lnSpc>
            </a:pPr>
            <a:r>
              <a:rPr lang="en-US" sz="1400" b="1"/>
              <a:t>the DNA into</a:t>
            </a:r>
          </a:p>
          <a:p>
            <a:pPr eaLnBrk="0" hangingPunct="0">
              <a:lnSpc>
                <a:spcPct val="90000"/>
              </a:lnSpc>
            </a:pPr>
            <a:r>
              <a:rPr lang="en-US" sz="1400" b="1"/>
              <a:t>fragments.</a:t>
            </a:r>
          </a:p>
        </p:txBody>
      </p:sp>
      <p:sp>
        <p:nvSpPr>
          <p:cNvPr id="32778" name="Text Box 8"/>
          <p:cNvSpPr txBox="1">
            <a:spLocks noChangeArrowheads="1"/>
          </p:cNvSpPr>
          <p:nvPr/>
        </p:nvSpPr>
        <p:spPr bwMode="auto">
          <a:xfrm>
            <a:off x="5070475" y="519113"/>
            <a:ext cx="1925638" cy="361950"/>
          </a:xfrm>
          <a:prstGeom prst="rect">
            <a:avLst/>
          </a:prstGeom>
          <a:noFill/>
          <a:ln w="9525">
            <a:noFill/>
            <a:miter lim="800000"/>
            <a:headEnd/>
            <a:tailEnd/>
          </a:ln>
        </p:spPr>
        <p:txBody>
          <a:bodyPr wrap="none" lIns="0" tIns="0" rIns="0" bIns="0"/>
          <a:lstStyle/>
          <a:p>
            <a:pPr eaLnBrk="0" hangingPunct="0">
              <a:lnSpc>
                <a:spcPct val="90000"/>
              </a:lnSpc>
            </a:pPr>
            <a:r>
              <a:rPr lang="en-US" sz="1400" b="1"/>
              <a:t>Restriction enzyme</a:t>
            </a:r>
          </a:p>
          <a:p>
            <a:pPr eaLnBrk="0" hangingPunct="0">
              <a:lnSpc>
                <a:spcPct val="90000"/>
              </a:lnSpc>
            </a:pPr>
            <a:r>
              <a:rPr lang="en-US" sz="1400" b="1"/>
              <a:t>recognition sequence</a:t>
            </a:r>
          </a:p>
        </p:txBody>
      </p:sp>
      <p:sp>
        <p:nvSpPr>
          <p:cNvPr id="32779" name="Text Box 8"/>
          <p:cNvSpPr txBox="1">
            <a:spLocks noChangeArrowheads="1"/>
          </p:cNvSpPr>
          <p:nvPr/>
        </p:nvSpPr>
        <p:spPr bwMode="auto">
          <a:xfrm>
            <a:off x="4968875" y="1173163"/>
            <a:ext cx="998538" cy="361950"/>
          </a:xfrm>
          <a:prstGeom prst="rect">
            <a:avLst/>
          </a:prstGeom>
          <a:noFill/>
          <a:ln w="9525">
            <a:noFill/>
            <a:miter lim="800000"/>
            <a:headEnd/>
            <a:tailEnd/>
          </a:ln>
        </p:spPr>
        <p:txBody>
          <a:bodyPr wrap="none" lIns="0" tIns="0" rIns="0" bIns="0"/>
          <a:lstStyle/>
          <a:p>
            <a:pPr eaLnBrk="0" hangingPunct="0">
              <a:lnSpc>
                <a:spcPct val="90000"/>
              </a:lnSpc>
            </a:pPr>
            <a:r>
              <a:rPr lang="en-US" sz="1400" b="1"/>
              <a:t>Restriction</a:t>
            </a:r>
          </a:p>
          <a:p>
            <a:pPr eaLnBrk="0" hangingPunct="0">
              <a:lnSpc>
                <a:spcPct val="90000"/>
              </a:lnSpc>
            </a:pPr>
            <a:r>
              <a:rPr lang="en-US" sz="1400" b="1"/>
              <a:t>enzyme</a:t>
            </a:r>
          </a:p>
        </p:txBody>
      </p:sp>
      <p:sp>
        <p:nvSpPr>
          <p:cNvPr id="32780" name="Text Box 8"/>
          <p:cNvSpPr txBox="1">
            <a:spLocks noChangeArrowheads="1"/>
          </p:cNvSpPr>
          <p:nvPr/>
        </p:nvSpPr>
        <p:spPr bwMode="auto">
          <a:xfrm>
            <a:off x="5534025" y="2366963"/>
            <a:ext cx="725488" cy="361950"/>
          </a:xfrm>
          <a:prstGeom prst="rect">
            <a:avLst/>
          </a:prstGeom>
          <a:noFill/>
          <a:ln w="9525">
            <a:noFill/>
            <a:miter lim="800000"/>
            <a:headEnd/>
            <a:tailEnd/>
          </a:ln>
        </p:spPr>
        <p:txBody>
          <a:bodyPr wrap="none" lIns="0" tIns="0" rIns="0" bIns="0"/>
          <a:lstStyle/>
          <a:p>
            <a:pPr eaLnBrk="0" hangingPunct="0">
              <a:lnSpc>
                <a:spcPct val="90000"/>
              </a:lnSpc>
            </a:pPr>
            <a:r>
              <a:rPr lang="en-US" sz="1400" b="1"/>
              <a:t>Gene of</a:t>
            </a:r>
          </a:p>
          <a:p>
            <a:pPr eaLnBrk="0" hangingPunct="0">
              <a:lnSpc>
                <a:spcPct val="90000"/>
              </a:lnSpc>
            </a:pPr>
            <a:r>
              <a:rPr lang="en-US" sz="1400" b="1"/>
              <a:t>interest</a:t>
            </a:r>
          </a:p>
        </p:txBody>
      </p:sp>
      <p:sp>
        <p:nvSpPr>
          <p:cNvPr id="32781" name="Text Box 8"/>
          <p:cNvSpPr txBox="1">
            <a:spLocks noChangeArrowheads="1"/>
          </p:cNvSpPr>
          <p:nvPr/>
        </p:nvSpPr>
        <p:spPr bwMode="auto">
          <a:xfrm>
            <a:off x="2409825" y="2671763"/>
            <a:ext cx="1481138" cy="615950"/>
          </a:xfrm>
          <a:prstGeom prst="rect">
            <a:avLst/>
          </a:prstGeom>
          <a:noFill/>
          <a:ln w="9525">
            <a:noFill/>
            <a:miter lim="800000"/>
            <a:headEnd/>
            <a:tailEnd/>
          </a:ln>
        </p:spPr>
        <p:txBody>
          <a:bodyPr wrap="none" lIns="0" tIns="0" rIns="0" bIns="0"/>
          <a:lstStyle/>
          <a:p>
            <a:pPr eaLnBrk="0" hangingPunct="0">
              <a:lnSpc>
                <a:spcPct val="90000"/>
              </a:lnSpc>
            </a:pPr>
            <a:r>
              <a:rPr lang="en-US" sz="1400" b="1"/>
              <a:t>A DNA fragment</a:t>
            </a:r>
          </a:p>
          <a:p>
            <a:pPr eaLnBrk="0" hangingPunct="0">
              <a:lnSpc>
                <a:spcPct val="90000"/>
              </a:lnSpc>
            </a:pPr>
            <a:r>
              <a:rPr lang="en-US" sz="1400" b="1"/>
              <a:t>from another</a:t>
            </a:r>
          </a:p>
          <a:p>
            <a:pPr eaLnBrk="0" hangingPunct="0">
              <a:lnSpc>
                <a:spcPct val="90000"/>
              </a:lnSpc>
            </a:pPr>
            <a:r>
              <a:rPr lang="en-US" sz="1400" b="1"/>
              <a:t>source is added.</a:t>
            </a:r>
          </a:p>
        </p:txBody>
      </p:sp>
      <p:sp>
        <p:nvSpPr>
          <p:cNvPr id="32782" name="Text Box 8"/>
          <p:cNvSpPr txBox="1">
            <a:spLocks noChangeArrowheads="1"/>
          </p:cNvSpPr>
          <p:nvPr/>
        </p:nvSpPr>
        <p:spPr bwMode="auto">
          <a:xfrm>
            <a:off x="2422525" y="3433763"/>
            <a:ext cx="1481138" cy="812800"/>
          </a:xfrm>
          <a:prstGeom prst="rect">
            <a:avLst/>
          </a:prstGeom>
          <a:noFill/>
          <a:ln w="9525">
            <a:noFill/>
            <a:miter lim="800000"/>
            <a:headEnd/>
            <a:tailEnd/>
          </a:ln>
        </p:spPr>
        <p:txBody>
          <a:bodyPr wrap="none" lIns="0" tIns="0" rIns="0" bIns="0"/>
          <a:lstStyle/>
          <a:p>
            <a:pPr eaLnBrk="0" hangingPunct="0">
              <a:lnSpc>
                <a:spcPct val="90000"/>
              </a:lnSpc>
            </a:pPr>
            <a:r>
              <a:rPr lang="en-US" sz="1400" b="1"/>
              <a:t>Two (or more)</a:t>
            </a:r>
          </a:p>
          <a:p>
            <a:pPr eaLnBrk="0" hangingPunct="0">
              <a:lnSpc>
                <a:spcPct val="90000"/>
              </a:lnSpc>
            </a:pPr>
            <a:r>
              <a:rPr lang="en-US" sz="1400" b="1"/>
              <a:t>fragments stick</a:t>
            </a:r>
          </a:p>
          <a:p>
            <a:pPr eaLnBrk="0" hangingPunct="0">
              <a:lnSpc>
                <a:spcPct val="90000"/>
              </a:lnSpc>
            </a:pPr>
            <a:r>
              <a:rPr lang="en-US" sz="1400" b="1"/>
              <a:t>together by</a:t>
            </a:r>
          </a:p>
          <a:p>
            <a:pPr eaLnBrk="0" hangingPunct="0">
              <a:lnSpc>
                <a:spcPct val="90000"/>
              </a:lnSpc>
            </a:pPr>
            <a:r>
              <a:rPr lang="en-US" sz="1400" b="1"/>
              <a:t>base pairing.</a:t>
            </a:r>
          </a:p>
        </p:txBody>
      </p:sp>
      <p:sp>
        <p:nvSpPr>
          <p:cNvPr id="32783" name="Text Box 8"/>
          <p:cNvSpPr txBox="1">
            <a:spLocks noChangeArrowheads="1"/>
          </p:cNvSpPr>
          <p:nvPr/>
        </p:nvSpPr>
        <p:spPr bwMode="auto">
          <a:xfrm>
            <a:off x="4035425" y="2024063"/>
            <a:ext cx="509588" cy="361950"/>
          </a:xfrm>
          <a:prstGeom prst="rect">
            <a:avLst/>
          </a:prstGeom>
          <a:noFill/>
          <a:ln w="9525">
            <a:noFill/>
            <a:miter lim="800000"/>
            <a:headEnd/>
            <a:tailEnd/>
          </a:ln>
        </p:spPr>
        <p:txBody>
          <a:bodyPr wrap="none" lIns="0" tIns="0" rIns="0" bIns="0"/>
          <a:lstStyle/>
          <a:p>
            <a:pPr algn="ctr" eaLnBrk="0" hangingPunct="0">
              <a:lnSpc>
                <a:spcPct val="90000"/>
              </a:lnSpc>
            </a:pPr>
            <a:r>
              <a:rPr lang="en-US" sz="1400" b="1"/>
              <a:t>Sticky</a:t>
            </a:r>
          </a:p>
          <a:p>
            <a:pPr algn="ctr" eaLnBrk="0" hangingPunct="0">
              <a:lnSpc>
                <a:spcPct val="90000"/>
              </a:lnSpc>
            </a:pPr>
            <a:r>
              <a:rPr lang="en-US" sz="1400" b="1"/>
              <a:t>end</a:t>
            </a:r>
          </a:p>
        </p:txBody>
      </p:sp>
      <p:sp>
        <p:nvSpPr>
          <p:cNvPr id="32784" name="Text Box 8"/>
          <p:cNvSpPr txBox="1">
            <a:spLocks noChangeArrowheads="1"/>
          </p:cNvSpPr>
          <p:nvPr/>
        </p:nvSpPr>
        <p:spPr bwMode="auto">
          <a:xfrm>
            <a:off x="3368675" y="2132013"/>
            <a:ext cx="509588" cy="361950"/>
          </a:xfrm>
          <a:prstGeom prst="rect">
            <a:avLst/>
          </a:prstGeom>
          <a:noFill/>
          <a:ln w="9525">
            <a:noFill/>
            <a:miter lim="800000"/>
            <a:headEnd/>
            <a:tailEnd/>
          </a:ln>
        </p:spPr>
        <p:txBody>
          <a:bodyPr wrap="none" lIns="0" tIns="0" rIns="0" bIns="0"/>
          <a:lstStyle/>
          <a:p>
            <a:pPr algn="ctr" eaLnBrk="0" hangingPunct="0">
              <a:lnSpc>
                <a:spcPct val="90000"/>
              </a:lnSpc>
            </a:pPr>
            <a:r>
              <a:rPr lang="en-US" sz="1400" b="1"/>
              <a:t>Sticky</a:t>
            </a:r>
          </a:p>
          <a:p>
            <a:pPr algn="ctr" eaLnBrk="0" hangingPunct="0">
              <a:lnSpc>
                <a:spcPct val="90000"/>
              </a:lnSpc>
            </a:pPr>
            <a:r>
              <a:rPr lang="en-US" sz="1400" b="1"/>
              <a:t>end</a:t>
            </a:r>
          </a:p>
        </p:txBody>
      </p:sp>
      <p:sp>
        <p:nvSpPr>
          <p:cNvPr id="32785" name="Line 17"/>
          <p:cNvSpPr>
            <a:spLocks noChangeShapeType="1"/>
          </p:cNvSpPr>
          <p:nvPr/>
        </p:nvSpPr>
        <p:spPr bwMode="auto">
          <a:xfrm>
            <a:off x="4711700" y="1041400"/>
            <a:ext cx="241300" cy="222250"/>
          </a:xfrm>
          <a:prstGeom prst="line">
            <a:avLst/>
          </a:prstGeom>
          <a:noFill/>
          <a:ln w="12700">
            <a:solidFill>
              <a:schemeClr val="tx1"/>
            </a:solidFill>
            <a:round/>
            <a:headEnd/>
            <a:tailEnd/>
          </a:ln>
          <a:effectLst/>
        </p:spPr>
        <p:txBody>
          <a:bodyPr wrap="none" anchor="ctr"/>
          <a:lstStyle/>
          <a:p>
            <a:endParaRPr lang="en-US"/>
          </a:p>
        </p:txBody>
      </p:sp>
      <p:sp>
        <p:nvSpPr>
          <p:cNvPr id="32786" name="Line 18"/>
          <p:cNvSpPr>
            <a:spLocks noChangeShapeType="1"/>
          </p:cNvSpPr>
          <p:nvPr/>
        </p:nvSpPr>
        <p:spPr bwMode="auto">
          <a:xfrm flipV="1">
            <a:off x="5086350" y="2489200"/>
            <a:ext cx="425450" cy="266700"/>
          </a:xfrm>
          <a:prstGeom prst="line">
            <a:avLst/>
          </a:prstGeom>
          <a:noFill/>
          <a:ln w="12700">
            <a:solidFill>
              <a:schemeClr val="tx1"/>
            </a:solidFill>
            <a:round/>
            <a:headEnd/>
            <a:tailEnd/>
          </a:ln>
          <a:effectLst/>
        </p:spPr>
        <p:txBody>
          <a:bodyPr wrap="none" anchor="ctr"/>
          <a:lstStyle/>
          <a:p>
            <a:endParaRPr lang="en-US"/>
          </a:p>
        </p:txBody>
      </p:sp>
      <p:sp>
        <p:nvSpPr>
          <p:cNvPr id="32787" name="Text Box 8"/>
          <p:cNvSpPr txBox="1">
            <a:spLocks noChangeArrowheads="1"/>
          </p:cNvSpPr>
          <p:nvPr/>
        </p:nvSpPr>
        <p:spPr bwMode="auto">
          <a:xfrm>
            <a:off x="5013325" y="5129213"/>
            <a:ext cx="979488" cy="228600"/>
          </a:xfrm>
          <a:prstGeom prst="rect">
            <a:avLst/>
          </a:prstGeom>
          <a:noFill/>
          <a:ln w="9525">
            <a:noFill/>
            <a:miter lim="800000"/>
            <a:headEnd/>
            <a:tailEnd/>
          </a:ln>
        </p:spPr>
        <p:txBody>
          <a:bodyPr wrap="none" lIns="0" tIns="0" rIns="0" bIns="0"/>
          <a:lstStyle/>
          <a:p>
            <a:pPr eaLnBrk="0" hangingPunct="0">
              <a:lnSpc>
                <a:spcPct val="90000"/>
              </a:lnSpc>
            </a:pPr>
            <a:r>
              <a:rPr lang="en-US" sz="1400" b="1"/>
              <a:t>DNA ligase</a:t>
            </a:r>
          </a:p>
        </p:txBody>
      </p:sp>
      <p:sp>
        <p:nvSpPr>
          <p:cNvPr id="32788" name="Text Box 8"/>
          <p:cNvSpPr txBox="1">
            <a:spLocks noChangeArrowheads="1"/>
          </p:cNvSpPr>
          <p:nvPr/>
        </p:nvSpPr>
        <p:spPr bwMode="auto">
          <a:xfrm>
            <a:off x="2422525" y="5237163"/>
            <a:ext cx="1481138" cy="615950"/>
          </a:xfrm>
          <a:prstGeom prst="rect">
            <a:avLst/>
          </a:prstGeom>
          <a:noFill/>
          <a:ln w="9525">
            <a:noFill/>
            <a:miter lim="800000"/>
            <a:headEnd/>
            <a:tailEnd/>
          </a:ln>
        </p:spPr>
        <p:txBody>
          <a:bodyPr wrap="none" lIns="0" tIns="0" rIns="0" bIns="0"/>
          <a:lstStyle/>
          <a:p>
            <a:pPr eaLnBrk="0" hangingPunct="0">
              <a:lnSpc>
                <a:spcPct val="90000"/>
              </a:lnSpc>
            </a:pPr>
            <a:r>
              <a:rPr lang="en-US" sz="1400" b="1"/>
              <a:t>DNA ligase</a:t>
            </a:r>
          </a:p>
          <a:p>
            <a:pPr eaLnBrk="0" hangingPunct="0">
              <a:lnSpc>
                <a:spcPct val="90000"/>
              </a:lnSpc>
            </a:pPr>
            <a:r>
              <a:rPr lang="en-US" sz="1400" b="1"/>
              <a:t>pastes the</a:t>
            </a:r>
          </a:p>
          <a:p>
            <a:pPr eaLnBrk="0" hangingPunct="0">
              <a:lnSpc>
                <a:spcPct val="90000"/>
              </a:lnSpc>
            </a:pPr>
            <a:r>
              <a:rPr lang="en-US" sz="1400" b="1"/>
              <a:t>strands together.</a:t>
            </a:r>
          </a:p>
        </p:txBody>
      </p:sp>
      <p:sp>
        <p:nvSpPr>
          <p:cNvPr id="32789" name="Line 21"/>
          <p:cNvSpPr>
            <a:spLocks noChangeShapeType="1"/>
          </p:cNvSpPr>
          <p:nvPr/>
        </p:nvSpPr>
        <p:spPr bwMode="auto">
          <a:xfrm flipV="1">
            <a:off x="4711700" y="5232400"/>
            <a:ext cx="273050" cy="266700"/>
          </a:xfrm>
          <a:prstGeom prst="line">
            <a:avLst/>
          </a:prstGeom>
          <a:noFill/>
          <a:ln w="12700">
            <a:solidFill>
              <a:schemeClr val="tx1"/>
            </a:solidFill>
            <a:round/>
            <a:headEnd/>
            <a:tailEnd/>
          </a:ln>
          <a:effectLst/>
        </p:spPr>
        <p:txBody>
          <a:bodyPr wrap="none" anchor="ctr"/>
          <a:lstStyle/>
          <a:p>
            <a:endParaRPr lang="en-US"/>
          </a:p>
        </p:txBody>
      </p:sp>
      <p:sp>
        <p:nvSpPr>
          <p:cNvPr id="32790" name="Text Box 8"/>
          <p:cNvSpPr txBox="1">
            <a:spLocks noChangeArrowheads="1"/>
          </p:cNvSpPr>
          <p:nvPr/>
        </p:nvSpPr>
        <p:spPr bwMode="auto">
          <a:xfrm>
            <a:off x="5775325" y="6183313"/>
            <a:ext cx="1258888" cy="400050"/>
          </a:xfrm>
          <a:prstGeom prst="rect">
            <a:avLst/>
          </a:prstGeom>
          <a:noFill/>
          <a:ln w="9525">
            <a:noFill/>
            <a:miter lim="800000"/>
            <a:headEnd/>
            <a:tailEnd/>
          </a:ln>
        </p:spPr>
        <p:txBody>
          <a:bodyPr wrap="none" lIns="0" tIns="0" rIns="0" bIns="0"/>
          <a:lstStyle/>
          <a:p>
            <a:pPr eaLnBrk="0" hangingPunct="0">
              <a:lnSpc>
                <a:spcPct val="90000"/>
              </a:lnSpc>
            </a:pPr>
            <a:r>
              <a:rPr lang="en-US" sz="1400" b="1"/>
              <a:t>Recombinant</a:t>
            </a:r>
          </a:p>
          <a:p>
            <a:pPr eaLnBrk="0" hangingPunct="0">
              <a:lnSpc>
                <a:spcPct val="90000"/>
              </a:lnSpc>
            </a:pPr>
            <a:r>
              <a:rPr lang="en-US" sz="1400" b="1"/>
              <a:t>DNA molecule</a:t>
            </a:r>
          </a:p>
        </p:txBody>
      </p:sp>
      <p:sp>
        <p:nvSpPr>
          <p:cNvPr id="32791" name="Text Box 8"/>
          <p:cNvSpPr txBox="1">
            <a:spLocks noChangeArrowheads="1"/>
          </p:cNvSpPr>
          <p:nvPr/>
        </p:nvSpPr>
        <p:spPr bwMode="auto">
          <a:xfrm>
            <a:off x="2549525" y="220663"/>
            <a:ext cx="420688" cy="209550"/>
          </a:xfrm>
          <a:prstGeom prst="rect">
            <a:avLst/>
          </a:prstGeom>
          <a:noFill/>
          <a:ln w="9525">
            <a:noFill/>
            <a:miter lim="800000"/>
            <a:headEnd/>
            <a:tailEnd/>
          </a:ln>
        </p:spPr>
        <p:txBody>
          <a:bodyPr wrap="none" lIns="0" tIns="0" rIns="0" bIns="0"/>
          <a:lstStyle/>
          <a:p>
            <a:pPr eaLnBrk="0" hangingPunct="0">
              <a:lnSpc>
                <a:spcPct val="90000"/>
              </a:lnSpc>
            </a:pPr>
            <a:r>
              <a:rPr lang="en-US" sz="1400" b="1"/>
              <a:t>DNA</a:t>
            </a:r>
          </a:p>
        </p:txBody>
      </p:sp>
      <p:sp>
        <p:nvSpPr>
          <p:cNvPr id="32792" name="Line 24"/>
          <p:cNvSpPr>
            <a:spLocks noChangeShapeType="1"/>
          </p:cNvSpPr>
          <p:nvPr/>
        </p:nvSpPr>
        <p:spPr bwMode="auto">
          <a:xfrm>
            <a:off x="3975100" y="584200"/>
            <a:ext cx="1073150" cy="25400"/>
          </a:xfrm>
          <a:prstGeom prst="line">
            <a:avLst/>
          </a:prstGeom>
          <a:noFill/>
          <a:ln w="12700">
            <a:solidFill>
              <a:schemeClr val="tx1"/>
            </a:solidFill>
            <a:round/>
            <a:headEnd/>
            <a:tailEnd/>
          </a:ln>
          <a:effectLst/>
        </p:spPr>
        <p:txBody>
          <a:bodyPr wrap="none" anchor="ctr"/>
          <a:lstStyle/>
          <a:p>
            <a:endParaRPr lang="en-US"/>
          </a:p>
        </p:txBody>
      </p:sp>
      <p:sp>
        <p:nvSpPr>
          <p:cNvPr id="32793" name="AutoShape 25"/>
          <p:cNvSpPr>
            <a:spLocks/>
          </p:cNvSpPr>
          <p:nvPr/>
        </p:nvSpPr>
        <p:spPr bwMode="auto">
          <a:xfrm rot="-5400000">
            <a:off x="3921125" y="241300"/>
            <a:ext cx="107950" cy="590550"/>
          </a:xfrm>
          <a:prstGeom prst="leftBrace">
            <a:avLst>
              <a:gd name="adj1" fmla="val 45588"/>
              <a:gd name="adj2" fmla="val 50000"/>
            </a:avLst>
          </a:prstGeom>
          <a:noFill/>
          <a:ln w="12700">
            <a:solidFill>
              <a:schemeClr val="tx1"/>
            </a:solidFill>
            <a:round/>
            <a:headEnd/>
            <a:tailEnd/>
          </a:ln>
          <a:effectLst/>
        </p:spPr>
        <p:txBody>
          <a:bodyPr wrap="none" anchor="ctr"/>
          <a:lstStyle/>
          <a:p>
            <a:endParaRPr lang="en-US"/>
          </a:p>
        </p:txBody>
      </p:sp>
      <p:sp>
        <p:nvSpPr>
          <p:cNvPr id="32794" name="AutoShape 26"/>
          <p:cNvSpPr>
            <a:spLocks/>
          </p:cNvSpPr>
          <p:nvPr/>
        </p:nvSpPr>
        <p:spPr bwMode="auto">
          <a:xfrm rot="-5029995">
            <a:off x="4248944" y="1797844"/>
            <a:ext cx="127000" cy="338138"/>
          </a:xfrm>
          <a:prstGeom prst="leftBrace">
            <a:avLst>
              <a:gd name="adj1" fmla="val 36425"/>
              <a:gd name="adj2" fmla="val 50000"/>
            </a:avLst>
          </a:prstGeom>
          <a:noFill/>
          <a:ln w="12700">
            <a:solidFill>
              <a:schemeClr val="tx1"/>
            </a:solidFill>
            <a:round/>
            <a:headEnd/>
            <a:tailEnd/>
          </a:ln>
          <a:effectLst/>
        </p:spPr>
        <p:txBody>
          <a:bodyPr wrap="none" anchor="ctr"/>
          <a:lstStyle/>
          <a:p>
            <a:endParaRPr lang="en-US"/>
          </a:p>
        </p:txBody>
      </p:sp>
      <p:sp>
        <p:nvSpPr>
          <p:cNvPr id="32795" name="AutoShape 27"/>
          <p:cNvSpPr>
            <a:spLocks/>
          </p:cNvSpPr>
          <p:nvPr/>
        </p:nvSpPr>
        <p:spPr bwMode="auto">
          <a:xfrm rot="-5762476">
            <a:off x="3546476" y="1903412"/>
            <a:ext cx="127000" cy="371475"/>
          </a:xfrm>
          <a:prstGeom prst="leftBrace">
            <a:avLst>
              <a:gd name="adj1" fmla="val 40016"/>
              <a:gd name="adj2" fmla="val 50000"/>
            </a:avLst>
          </a:prstGeom>
          <a:noFill/>
          <a:ln w="12700">
            <a:solidFill>
              <a:schemeClr val="tx1"/>
            </a:solidFill>
            <a:round/>
            <a:headEnd/>
            <a:tailEnd/>
          </a:ln>
          <a:effectLst/>
        </p:spPr>
        <p:txBody>
          <a:bodyPr wrap="none" anchor="ctr"/>
          <a:lstStyle/>
          <a:p>
            <a:endParaRPr lang="en-US"/>
          </a:p>
        </p:txBody>
      </p:sp>
      <p:sp>
        <p:nvSpPr>
          <p:cNvPr id="32796" name="Text Box 8"/>
          <p:cNvSpPr txBox="1">
            <a:spLocks noChangeArrowheads="1"/>
          </p:cNvSpPr>
          <p:nvPr/>
        </p:nvSpPr>
        <p:spPr bwMode="auto">
          <a:xfrm>
            <a:off x="2222500" y="246063"/>
            <a:ext cx="80963" cy="152400"/>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1</a:t>
            </a:r>
          </a:p>
        </p:txBody>
      </p:sp>
      <p:sp>
        <p:nvSpPr>
          <p:cNvPr id="32797" name="Text Box 8"/>
          <p:cNvSpPr txBox="1">
            <a:spLocks noChangeArrowheads="1"/>
          </p:cNvSpPr>
          <p:nvPr/>
        </p:nvSpPr>
        <p:spPr bwMode="auto">
          <a:xfrm>
            <a:off x="2225675" y="1938338"/>
            <a:ext cx="80963" cy="152400"/>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2</a:t>
            </a:r>
          </a:p>
        </p:txBody>
      </p:sp>
      <p:sp>
        <p:nvSpPr>
          <p:cNvPr id="32798" name="Text Box 8"/>
          <p:cNvSpPr txBox="1">
            <a:spLocks noChangeArrowheads="1"/>
          </p:cNvSpPr>
          <p:nvPr/>
        </p:nvSpPr>
        <p:spPr bwMode="auto">
          <a:xfrm>
            <a:off x="2222500" y="4551363"/>
            <a:ext cx="80963" cy="152400"/>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4</a:t>
            </a:r>
            <a:endParaRPr lang="en-US" sz="1100" b="1"/>
          </a:p>
        </p:txBody>
      </p:sp>
      <p:sp>
        <p:nvSpPr>
          <p:cNvPr id="32799" name="Text Box 8"/>
          <p:cNvSpPr txBox="1">
            <a:spLocks noChangeArrowheads="1"/>
          </p:cNvSpPr>
          <p:nvPr/>
        </p:nvSpPr>
        <p:spPr bwMode="auto">
          <a:xfrm>
            <a:off x="2225675" y="6288088"/>
            <a:ext cx="80963" cy="152400"/>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5</a:t>
            </a:r>
            <a:endParaRPr lang="en-US" sz="1100" b="1"/>
          </a:p>
        </p:txBody>
      </p:sp>
      <p:sp>
        <p:nvSpPr>
          <p:cNvPr id="32800" name="Text Box 8"/>
          <p:cNvSpPr txBox="1">
            <a:spLocks noChangeArrowheads="1"/>
          </p:cNvSpPr>
          <p:nvPr/>
        </p:nvSpPr>
        <p:spPr bwMode="auto">
          <a:xfrm>
            <a:off x="4137025" y="2840038"/>
            <a:ext cx="80963" cy="152400"/>
          </a:xfrm>
          <a:prstGeom prst="rect">
            <a:avLst/>
          </a:prstGeom>
          <a:noFill/>
          <a:ln w="9525">
            <a:noFill/>
            <a:miter lim="800000"/>
            <a:headEnd/>
            <a:tailEnd/>
          </a:ln>
        </p:spPr>
        <p:txBody>
          <a:bodyPr wrap="none" lIns="0" tIns="0" rIns="0" bIns="0"/>
          <a:lstStyle/>
          <a:p>
            <a:pPr eaLnBrk="0" hangingPunct="0">
              <a:lnSpc>
                <a:spcPct val="90000"/>
              </a:lnSpc>
            </a:pPr>
            <a:r>
              <a:rPr lang="en-US" sz="1100" b="1">
                <a:solidFill>
                  <a:schemeClr val="bg1"/>
                </a:solidFill>
              </a:rPr>
              <a:t>3</a:t>
            </a:r>
            <a:endParaRPr lang="en-US" sz="1100" b="1"/>
          </a:p>
        </p:txBody>
      </p:sp>
      <p:sp>
        <p:nvSpPr>
          <p:cNvPr id="33" name="Slide Number Placeholder 32"/>
          <p:cNvSpPr>
            <a:spLocks noGrp="1"/>
          </p:cNvSpPr>
          <p:nvPr>
            <p:ph type="sldNum" sz="quarter" idx="12"/>
          </p:nvPr>
        </p:nvSpPr>
        <p:spPr/>
        <p:txBody>
          <a:bodyPr/>
          <a:lstStyle/>
          <a:p>
            <a:fld id="{72DC7B4B-6D79-464D-A845-3E504A2A9596}" type="slidenum">
              <a:rPr lang="en-US" smtClean="0"/>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4294967295"/>
          </p:nvPr>
        </p:nvSpPr>
        <p:spPr>
          <a:xfrm>
            <a:off x="298450" y="1250950"/>
            <a:ext cx="8534400" cy="1736725"/>
          </a:xfrm>
        </p:spPr>
        <p:txBody>
          <a:bodyPr/>
          <a:lstStyle/>
          <a:p>
            <a:pPr marL="0" indent="0" algn="ctr" eaLnBrk="1" hangingPunct="1">
              <a:buFont typeface="Wingdings" pitchFamily="84" charset="2"/>
              <a:buNone/>
            </a:pPr>
            <a:r>
              <a:rPr lang="en-US" sz="4400" smtClean="0"/>
              <a:t>GENETICALLY MODIFIED ORGANISMS</a:t>
            </a:r>
          </a:p>
        </p:txBody>
      </p:sp>
      <p:sp>
        <p:nvSpPr>
          <p:cNvPr id="44035"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403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4403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6" name="Slide Number Placeholder 5"/>
          <p:cNvSpPr>
            <a:spLocks noGrp="1"/>
          </p:cNvSpPr>
          <p:nvPr>
            <p:ph type="sldNum" sz="quarter" idx="12"/>
          </p:nvPr>
        </p:nvSpPr>
        <p:spPr/>
        <p:txBody>
          <a:bodyPr/>
          <a:lstStyle/>
          <a:p>
            <a:fld id="{72DC7B4B-6D79-464D-A845-3E504A2A9596}" type="slidenum">
              <a:rPr lang="en-US" smtClean="0"/>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60338" y="104775"/>
            <a:ext cx="8543925" cy="914400"/>
          </a:xfrm>
        </p:spPr>
        <p:txBody>
          <a:bodyPr>
            <a:normAutofit fontScale="90000"/>
          </a:bodyPr>
          <a:lstStyle/>
          <a:p>
            <a:pPr marL="825500" indent="-825500" eaLnBrk="1" hangingPunct="1"/>
            <a:r>
              <a:rPr lang="en-US" sz="3200" smtClean="0"/>
              <a:t>12.6 Recombinant cells and organisms can </a:t>
            </a:r>
            <a:br>
              <a:rPr lang="en-US" sz="3200" smtClean="0"/>
            </a:br>
            <a:r>
              <a:rPr lang="en-US" sz="3200" smtClean="0"/>
              <a:t>mass-produce gene products </a:t>
            </a:r>
          </a:p>
        </p:txBody>
      </p:sp>
      <p:sp>
        <p:nvSpPr>
          <p:cNvPr id="45059" name="Rectangle 3"/>
          <p:cNvSpPr>
            <a:spLocks noGrp="1" noChangeArrowheads="1"/>
          </p:cNvSpPr>
          <p:nvPr>
            <p:ph type="body" idx="4294967295"/>
          </p:nvPr>
        </p:nvSpPr>
        <p:spPr>
          <a:xfrm>
            <a:off x="50800" y="1335088"/>
            <a:ext cx="9017000" cy="5337175"/>
          </a:xfrm>
        </p:spPr>
        <p:txBody>
          <a:bodyPr>
            <a:normAutofit lnSpcReduction="10000"/>
          </a:bodyPr>
          <a:lstStyle/>
          <a:p>
            <a:pPr marL="407988" lvl="1" indent="-293688" eaLnBrk="1" hangingPunct="1">
              <a:lnSpc>
                <a:spcPct val="95000"/>
              </a:lnSpc>
              <a:spcBef>
                <a:spcPct val="25000"/>
              </a:spcBef>
              <a:spcAft>
                <a:spcPts val="100"/>
              </a:spcAft>
              <a:buFont typeface="Wingdings" pitchFamily="84" charset="2"/>
              <a:buChar char="§"/>
            </a:pPr>
            <a:r>
              <a:rPr lang="en-US" sz="2800" dirty="0" smtClean="0"/>
              <a:t>Recombinant cells and organisms constructed by DNA technologies are used to manufacture many useful products, chiefly proteins.</a:t>
            </a:r>
          </a:p>
          <a:p>
            <a:pPr marL="407988" lvl="1" indent="-293688" eaLnBrk="1" hangingPunct="1">
              <a:lnSpc>
                <a:spcPct val="95000"/>
              </a:lnSpc>
              <a:spcBef>
                <a:spcPct val="25000"/>
              </a:spcBef>
              <a:spcAft>
                <a:spcPts val="100"/>
              </a:spcAft>
              <a:buFont typeface="Wingdings" pitchFamily="84" charset="2"/>
              <a:buChar char="§"/>
            </a:pPr>
            <a:r>
              <a:rPr lang="en-US" sz="2800" dirty="0" smtClean="0"/>
              <a:t>Bacteria are often the best organisms for manufacturing a protein product because bacteria</a:t>
            </a:r>
          </a:p>
          <a:p>
            <a:pPr marL="927100" lvl="2" indent="-368300" eaLnBrk="1" hangingPunct="1">
              <a:lnSpc>
                <a:spcPct val="95000"/>
              </a:lnSpc>
              <a:spcBef>
                <a:spcPct val="25000"/>
              </a:spcBef>
              <a:spcAft>
                <a:spcPts val="100"/>
              </a:spcAft>
            </a:pPr>
            <a:r>
              <a:rPr lang="en-US" sz="2400" dirty="0" smtClean="0"/>
              <a:t>have plasmids and phages available for use as gene-cloning vectors,</a:t>
            </a:r>
          </a:p>
          <a:p>
            <a:pPr marL="927100" lvl="2" indent="-368300" eaLnBrk="1" hangingPunct="1">
              <a:lnSpc>
                <a:spcPct val="95000"/>
              </a:lnSpc>
              <a:spcBef>
                <a:spcPct val="25000"/>
              </a:spcBef>
              <a:spcAft>
                <a:spcPts val="100"/>
              </a:spcAft>
            </a:pPr>
            <a:r>
              <a:rPr lang="en-US" sz="2400" dirty="0" smtClean="0"/>
              <a:t>can be grown rapidly and cheaply,</a:t>
            </a:r>
          </a:p>
          <a:p>
            <a:pPr marL="927100" lvl="2" indent="-368300" eaLnBrk="1" hangingPunct="1">
              <a:lnSpc>
                <a:spcPct val="95000"/>
              </a:lnSpc>
              <a:spcBef>
                <a:spcPct val="25000"/>
              </a:spcBef>
              <a:spcAft>
                <a:spcPts val="100"/>
              </a:spcAft>
            </a:pPr>
            <a:r>
              <a:rPr lang="en-US" sz="2400" dirty="0" smtClean="0"/>
              <a:t>can be engineered to produce large amounts of a particular protein, and</a:t>
            </a:r>
          </a:p>
          <a:p>
            <a:pPr marL="927100" lvl="2" indent="-368300" eaLnBrk="1" hangingPunct="1">
              <a:lnSpc>
                <a:spcPct val="95000"/>
              </a:lnSpc>
              <a:spcBef>
                <a:spcPct val="25000"/>
              </a:spcBef>
              <a:spcAft>
                <a:spcPts val="100"/>
              </a:spcAft>
            </a:pPr>
            <a:r>
              <a:rPr lang="en-US" sz="2400" dirty="0" smtClean="0"/>
              <a:t>often secrete the proteins directly into their growth medium.</a:t>
            </a:r>
          </a:p>
        </p:txBody>
      </p:sp>
      <p:sp>
        <p:nvSpPr>
          <p:cNvPr id="4506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5061"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506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4506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24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additive="base">
                                        <p:cTn id="3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60338" y="104775"/>
            <a:ext cx="8543925" cy="914400"/>
          </a:xfrm>
        </p:spPr>
        <p:txBody>
          <a:bodyPr>
            <a:normAutofit fontScale="90000"/>
          </a:bodyPr>
          <a:lstStyle/>
          <a:p>
            <a:pPr marL="825500" indent="-825500" eaLnBrk="1" hangingPunct="1"/>
            <a:r>
              <a:rPr lang="en-US" sz="3200" smtClean="0"/>
              <a:t>12.6 Recombinant cells and organisms can </a:t>
            </a:r>
            <a:br>
              <a:rPr lang="en-US" sz="3200" smtClean="0"/>
            </a:br>
            <a:r>
              <a:rPr lang="en-US" sz="3200" smtClean="0"/>
              <a:t>mass-produce gene products </a:t>
            </a:r>
          </a:p>
        </p:txBody>
      </p:sp>
      <p:sp>
        <p:nvSpPr>
          <p:cNvPr id="46083" name="Rectangle 3"/>
          <p:cNvSpPr>
            <a:spLocks noGrp="1" noChangeArrowheads="1"/>
          </p:cNvSpPr>
          <p:nvPr>
            <p:ph type="body" idx="4294967295"/>
          </p:nvPr>
        </p:nvSpPr>
        <p:spPr>
          <a:xfrm>
            <a:off x="49213" y="1317625"/>
            <a:ext cx="8534400" cy="5056188"/>
          </a:xfrm>
        </p:spPr>
        <p:txBody>
          <a:bodyPr/>
          <a:lstStyle/>
          <a:p>
            <a:pPr marL="407988" lvl="1" indent="-293688" eaLnBrk="1" hangingPunct="1">
              <a:spcBef>
                <a:spcPct val="30000"/>
              </a:spcBef>
              <a:spcAft>
                <a:spcPts val="75"/>
              </a:spcAft>
              <a:buFont typeface="Wingdings" pitchFamily="84" charset="2"/>
              <a:buChar char="§"/>
            </a:pPr>
            <a:r>
              <a:rPr lang="en-US" sz="2800" dirty="0" smtClean="0"/>
              <a:t>Yeast cells</a:t>
            </a:r>
          </a:p>
          <a:p>
            <a:pPr marL="927100" lvl="2" indent="-368300" eaLnBrk="1" hangingPunct="1">
              <a:spcBef>
                <a:spcPct val="30000"/>
              </a:spcBef>
              <a:spcAft>
                <a:spcPts val="75"/>
              </a:spcAft>
            </a:pPr>
            <a:r>
              <a:rPr lang="en-US" sz="2400" dirty="0" smtClean="0"/>
              <a:t>are eukaryotes,</a:t>
            </a:r>
          </a:p>
          <a:p>
            <a:pPr marL="927100" lvl="2" indent="-368300" eaLnBrk="1" hangingPunct="1">
              <a:spcBef>
                <a:spcPct val="30000"/>
              </a:spcBef>
              <a:spcAft>
                <a:spcPts val="75"/>
              </a:spcAft>
            </a:pPr>
            <a:r>
              <a:rPr lang="en-US" sz="2400" dirty="0" smtClean="0"/>
              <a:t>have long been used to make bread and beer,</a:t>
            </a:r>
          </a:p>
          <a:p>
            <a:pPr marL="927100" lvl="2" indent="-368300" eaLnBrk="1" hangingPunct="1">
              <a:spcBef>
                <a:spcPct val="30000"/>
              </a:spcBef>
              <a:spcAft>
                <a:spcPts val="75"/>
              </a:spcAft>
            </a:pPr>
            <a:r>
              <a:rPr lang="en-US" sz="2400" dirty="0" smtClean="0"/>
              <a:t>can take up foreign DNA and integrate it into their genomes,</a:t>
            </a:r>
          </a:p>
          <a:p>
            <a:pPr marL="927100" lvl="2" indent="-368300" eaLnBrk="1" hangingPunct="1">
              <a:spcBef>
                <a:spcPct val="30000"/>
              </a:spcBef>
              <a:spcAft>
                <a:spcPts val="75"/>
              </a:spcAft>
            </a:pPr>
            <a:r>
              <a:rPr lang="en-US" sz="2400" dirty="0" smtClean="0"/>
              <a:t>have plasmids that can be used as gene vectors, and</a:t>
            </a:r>
          </a:p>
          <a:p>
            <a:pPr marL="927100" lvl="2" indent="-368300" eaLnBrk="1" hangingPunct="1">
              <a:spcBef>
                <a:spcPct val="30000"/>
              </a:spcBef>
              <a:spcAft>
                <a:spcPts val="75"/>
              </a:spcAft>
            </a:pPr>
            <a:r>
              <a:rPr lang="en-US" sz="2400" dirty="0" smtClean="0"/>
              <a:t>are often better than bacteria at synthesizing and secreting eukaryotic proteins.</a:t>
            </a:r>
          </a:p>
          <a:p>
            <a:pPr marL="927100" lvl="2" indent="-368300" eaLnBrk="1" hangingPunct="1">
              <a:spcBef>
                <a:spcPct val="30000"/>
              </a:spcBef>
              <a:spcAft>
                <a:spcPts val="75"/>
              </a:spcAft>
            </a:pPr>
            <a:endParaRPr lang="en-US" dirty="0" smtClean="0"/>
          </a:p>
        </p:txBody>
      </p:sp>
      <p:sp>
        <p:nvSpPr>
          <p:cNvPr id="4608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608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608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4608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25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checkerboard(across)">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checkerboard(across)">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checkerboard(across)">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checkerboard(across)">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checkerboard(across)">
                                      <p:cBhvr>
                                        <p:cTn id="27" dur="500"/>
                                        <p:tgtEl>
                                          <p:spTgt spid="46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checkerboard(across)">
                                      <p:cBhvr>
                                        <p:cTn id="32" dur="5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60338" y="104775"/>
            <a:ext cx="8543925" cy="914400"/>
          </a:xfrm>
        </p:spPr>
        <p:txBody>
          <a:bodyPr>
            <a:normAutofit fontScale="90000"/>
          </a:bodyPr>
          <a:lstStyle/>
          <a:p>
            <a:pPr marL="825500" indent="-825500" eaLnBrk="1" hangingPunct="1"/>
            <a:r>
              <a:rPr lang="en-US" sz="3200" smtClean="0"/>
              <a:t>12.6 Recombinant cells and organisms can </a:t>
            </a:r>
            <a:br>
              <a:rPr lang="en-US" sz="3200" smtClean="0"/>
            </a:br>
            <a:r>
              <a:rPr lang="en-US" sz="3200" smtClean="0"/>
              <a:t>mass-produce gene products </a:t>
            </a:r>
          </a:p>
        </p:txBody>
      </p:sp>
      <p:sp>
        <p:nvSpPr>
          <p:cNvPr id="47107" name="Rectangle 3"/>
          <p:cNvSpPr>
            <a:spLocks noGrp="1" noChangeArrowheads="1"/>
          </p:cNvSpPr>
          <p:nvPr>
            <p:ph type="body" idx="4294967295"/>
          </p:nvPr>
        </p:nvSpPr>
        <p:spPr>
          <a:xfrm>
            <a:off x="49213" y="1317625"/>
            <a:ext cx="8534400" cy="5056188"/>
          </a:xfrm>
        </p:spPr>
        <p:txBody>
          <a:bodyPr/>
          <a:lstStyle/>
          <a:p>
            <a:pPr marL="407988" lvl="1" indent="-293688" eaLnBrk="1" hangingPunct="1">
              <a:spcBef>
                <a:spcPct val="30000"/>
              </a:spcBef>
              <a:buFont typeface="Wingdings" pitchFamily="84" charset="2"/>
              <a:buChar char="§"/>
            </a:pPr>
            <a:r>
              <a:rPr lang="en-US" sz="2800" dirty="0" smtClean="0"/>
              <a:t>Mammalian cells must be used to produce proteins with chains of sugars. Examples include</a:t>
            </a:r>
          </a:p>
          <a:p>
            <a:pPr marL="927100" lvl="2" indent="-368300" eaLnBrk="1" hangingPunct="1">
              <a:spcBef>
                <a:spcPct val="30000"/>
              </a:spcBef>
            </a:pPr>
            <a:r>
              <a:rPr lang="en-US" sz="2400" dirty="0" smtClean="0"/>
              <a:t>human erythropoietin (EPO), which stimulates the production of red blood cells,</a:t>
            </a:r>
          </a:p>
          <a:p>
            <a:pPr marL="927100" lvl="2" indent="-368300" eaLnBrk="1" hangingPunct="1">
              <a:spcBef>
                <a:spcPct val="30000"/>
              </a:spcBef>
            </a:pPr>
            <a:r>
              <a:rPr lang="en-US" sz="2400" dirty="0" smtClean="0"/>
              <a:t>factor VIII to treat hemophilia, and</a:t>
            </a:r>
          </a:p>
          <a:p>
            <a:pPr marL="927100" lvl="2" indent="-368300" eaLnBrk="1" hangingPunct="1">
              <a:spcBef>
                <a:spcPct val="30000"/>
              </a:spcBef>
            </a:pPr>
            <a:r>
              <a:rPr lang="en-US" sz="2400" dirty="0" smtClean="0"/>
              <a:t>tissue </a:t>
            </a:r>
            <a:r>
              <a:rPr lang="en-US" sz="2400" dirty="0" err="1" smtClean="0"/>
              <a:t>plasminogen</a:t>
            </a:r>
            <a:r>
              <a:rPr lang="en-US" sz="2400" dirty="0" smtClean="0"/>
              <a:t> activator (TPA) used to treat heart attacks and strokes.</a:t>
            </a:r>
          </a:p>
        </p:txBody>
      </p:sp>
      <p:sp>
        <p:nvSpPr>
          <p:cNvPr id="4710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4710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47110"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4711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26</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checkerboard(across)">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checkerboard(across)">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checkerboard(across)">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checkerboard(across)">
                                      <p:cBhvr>
                                        <p:cTn id="22"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Table 12.6</a:t>
            </a:r>
          </a:p>
        </p:txBody>
      </p:sp>
      <p:pic>
        <p:nvPicPr>
          <p:cNvPr id="48131" name="Picture 3" descr="12_06__RecombProducts_T-L"/>
          <p:cNvPicPr>
            <a:picLocks noChangeAspect="1" noChangeArrowheads="1"/>
          </p:cNvPicPr>
          <p:nvPr/>
        </p:nvPicPr>
        <p:blipFill>
          <a:blip r:embed="rId3" cstate="print"/>
          <a:srcRect/>
          <a:stretch>
            <a:fillRect/>
          </a:stretch>
        </p:blipFill>
        <p:spPr bwMode="auto">
          <a:xfrm>
            <a:off x="1971675" y="136525"/>
            <a:ext cx="5200650" cy="65849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2DC7B4B-6D79-464D-A845-3E504A2A9596}" type="slidenum">
              <a:rPr lang="en-US" smtClean="0"/>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60338" y="104775"/>
            <a:ext cx="8543925" cy="914400"/>
          </a:xfrm>
        </p:spPr>
        <p:txBody>
          <a:bodyPr>
            <a:normAutofit fontScale="90000"/>
          </a:bodyPr>
          <a:lstStyle/>
          <a:p>
            <a:pPr marL="825500" indent="-825500" eaLnBrk="1" hangingPunct="1"/>
            <a:r>
              <a:rPr lang="en-US" sz="3200" smtClean="0"/>
              <a:t>12.6 Recombinant cells and organisms can </a:t>
            </a:r>
            <a:br>
              <a:rPr lang="en-US" sz="3200" smtClean="0"/>
            </a:br>
            <a:r>
              <a:rPr lang="en-US" sz="3200" smtClean="0"/>
              <a:t>mass-produce gene products </a:t>
            </a:r>
          </a:p>
        </p:txBody>
      </p:sp>
      <p:sp>
        <p:nvSpPr>
          <p:cNvPr id="51203" name="Rectangle 3"/>
          <p:cNvSpPr>
            <a:spLocks noGrp="1" noChangeArrowheads="1"/>
          </p:cNvSpPr>
          <p:nvPr>
            <p:ph type="body" idx="4294967295"/>
          </p:nvPr>
        </p:nvSpPr>
        <p:spPr>
          <a:xfrm>
            <a:off x="49213" y="1317625"/>
            <a:ext cx="8851900" cy="5056188"/>
          </a:xfrm>
        </p:spPr>
        <p:txBody>
          <a:bodyPr/>
          <a:lstStyle/>
          <a:p>
            <a:pPr marL="407988" lvl="1" indent="-293688" eaLnBrk="1" hangingPunct="1">
              <a:spcBef>
                <a:spcPct val="30000"/>
              </a:spcBef>
              <a:buFont typeface="Wingdings" pitchFamily="84" charset="2"/>
              <a:buChar char="§"/>
            </a:pPr>
            <a:r>
              <a:rPr lang="en-US" sz="2800" dirty="0" smtClean="0"/>
              <a:t>Pharmaceutical researchers are currently exploring the mass production of gene products by</a:t>
            </a:r>
          </a:p>
          <a:p>
            <a:pPr marL="927100" lvl="2" indent="-368300" eaLnBrk="1" hangingPunct="1">
              <a:spcBef>
                <a:spcPct val="30000"/>
              </a:spcBef>
            </a:pPr>
            <a:r>
              <a:rPr lang="en-US" sz="2400" dirty="0" smtClean="0"/>
              <a:t>whole animals or</a:t>
            </a:r>
          </a:p>
          <a:p>
            <a:pPr marL="927100" lvl="2" indent="-368300" eaLnBrk="1" hangingPunct="1">
              <a:spcBef>
                <a:spcPct val="30000"/>
              </a:spcBef>
            </a:pPr>
            <a:r>
              <a:rPr lang="en-US" sz="2400" dirty="0" smtClean="0"/>
              <a:t>plants.</a:t>
            </a:r>
          </a:p>
          <a:p>
            <a:pPr marL="407988" lvl="1" indent="-293688" eaLnBrk="1" hangingPunct="1">
              <a:spcBef>
                <a:spcPct val="30000"/>
              </a:spcBef>
              <a:buFont typeface="Wingdings" pitchFamily="84" charset="2"/>
              <a:buChar char="§"/>
            </a:pPr>
            <a:r>
              <a:rPr lang="en-US" sz="2800" dirty="0" smtClean="0"/>
              <a:t>Recombinant animals</a:t>
            </a:r>
          </a:p>
          <a:p>
            <a:pPr marL="927100" lvl="2" indent="-368300" eaLnBrk="1" hangingPunct="1">
              <a:spcBef>
                <a:spcPct val="30000"/>
              </a:spcBef>
            </a:pPr>
            <a:r>
              <a:rPr lang="en-US" sz="2400" dirty="0" smtClean="0"/>
              <a:t>are difficult and costly to produce and</a:t>
            </a:r>
          </a:p>
          <a:p>
            <a:pPr marL="927100" lvl="2" indent="-368300" eaLnBrk="1" hangingPunct="1">
              <a:spcBef>
                <a:spcPct val="30000"/>
              </a:spcBef>
            </a:pPr>
            <a:r>
              <a:rPr lang="en-US" sz="2400" dirty="0" smtClean="0"/>
              <a:t>must be cloned to produce more animals with the same traits.</a:t>
            </a:r>
          </a:p>
        </p:txBody>
      </p:sp>
      <p:sp>
        <p:nvSpPr>
          <p:cNvPr id="5120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120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120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5120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28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ox(in)">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ox(in)">
                                      <p:cBhvr>
                                        <p:cTn id="12" dur="5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box(in)">
                                      <p:cBhvr>
                                        <p:cTn id="17" dur="500"/>
                                        <p:tgtEl>
                                          <p:spTgt spid="512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box(in)">
                                      <p:cBhvr>
                                        <p:cTn id="22" dur="500"/>
                                        <p:tgtEl>
                                          <p:spTgt spid="512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box(in)">
                                      <p:cBhvr>
                                        <p:cTn id="27" dur="500"/>
                                        <p:tgtEl>
                                          <p:spTgt spid="512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1203">
                                            <p:txEl>
                                              <p:pRg st="5" end="5"/>
                                            </p:txEl>
                                          </p:spTgt>
                                        </p:tgtEl>
                                        <p:attrNameLst>
                                          <p:attrName>style.visibility</p:attrName>
                                        </p:attrNameLst>
                                      </p:cBhvr>
                                      <p:to>
                                        <p:strVal val="visible"/>
                                      </p:to>
                                    </p:set>
                                    <p:animEffect transition="in" filter="box(in)">
                                      <p:cBhvr>
                                        <p:cTn id="32" dur="500"/>
                                        <p:tgtEl>
                                          <p:spTgt spid="51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12.6A</a:t>
            </a:r>
          </a:p>
        </p:txBody>
      </p:sp>
      <p:pic>
        <p:nvPicPr>
          <p:cNvPr id="52227" name="Picture 3" descr="12_06a_PharmGoat-L"/>
          <p:cNvPicPr>
            <a:picLocks noChangeAspect="1" noChangeArrowheads="1"/>
          </p:cNvPicPr>
          <p:nvPr/>
        </p:nvPicPr>
        <p:blipFill>
          <a:blip r:embed="rId3" cstate="print"/>
          <a:srcRect/>
          <a:stretch>
            <a:fillRect/>
          </a:stretch>
        </p:blipFill>
        <p:spPr bwMode="auto">
          <a:xfrm>
            <a:off x="1736725" y="1279525"/>
            <a:ext cx="5670550" cy="42989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2DC7B4B-6D79-464D-A845-3E504A2A9596}" type="slidenum">
              <a:rPr lang="en-US" smtClean="0"/>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2_00aBigIdeas-U"/>
          <p:cNvPicPr>
            <a:picLocks noChangeAspect="1" noChangeArrowheads="1"/>
          </p:cNvPicPr>
          <p:nvPr/>
        </p:nvPicPr>
        <p:blipFill>
          <a:blip r:embed="rId3" cstate="print"/>
          <a:srcRect/>
          <a:stretch>
            <a:fillRect/>
          </a:stretch>
        </p:blipFill>
        <p:spPr bwMode="auto">
          <a:xfrm>
            <a:off x="1785938" y="136525"/>
            <a:ext cx="5572125" cy="6584950"/>
          </a:xfrm>
          <a:prstGeom prst="rect">
            <a:avLst/>
          </a:prstGeom>
          <a:noFill/>
          <a:ln w="9525">
            <a:noFill/>
            <a:miter lim="800000"/>
            <a:headEnd/>
            <a:tailEnd/>
          </a:ln>
        </p:spPr>
      </p:pic>
      <p:sp>
        <p:nvSpPr>
          <p:cNvPr id="8195" name="Rectangle 2"/>
          <p:cNvSpPr>
            <a:spLocks noGrp="1" noChangeArrowheads="1"/>
          </p:cNvSpPr>
          <p:nvPr>
            <p:ph type="title"/>
          </p:nvPr>
        </p:nvSpPr>
        <p:spPr/>
        <p:txBody>
          <a:bodyPr/>
          <a:lstStyle/>
          <a:p>
            <a:pPr marL="0" indent="0" eaLnBrk="1" hangingPunct="1"/>
            <a:r>
              <a:rPr lang="en-US" sz="1200" b="0" smtClean="0">
                <a:solidFill>
                  <a:schemeClr val="tx1"/>
                </a:solidFill>
                <a:latin typeface="Arial" charset="0"/>
              </a:rPr>
              <a:t>Figure 12.0_1</a:t>
            </a:r>
          </a:p>
        </p:txBody>
      </p:sp>
      <p:sp>
        <p:nvSpPr>
          <p:cNvPr id="9" name="Content Placeholder 8"/>
          <p:cNvSpPr>
            <a:spLocks noGrp="1"/>
          </p:cNvSpPr>
          <p:nvPr>
            <p:ph idx="1"/>
          </p:nvPr>
        </p:nvSpPr>
        <p:spPr/>
        <p:txBody>
          <a:bodyPr/>
          <a:lstStyle/>
          <a:p>
            <a:endParaRPr lang="en-US"/>
          </a:p>
        </p:txBody>
      </p:sp>
      <p:sp>
        <p:nvSpPr>
          <p:cNvPr id="8196" name="Text Box 8"/>
          <p:cNvSpPr txBox="1">
            <a:spLocks noChangeArrowheads="1"/>
          </p:cNvSpPr>
          <p:nvPr/>
        </p:nvSpPr>
        <p:spPr bwMode="auto">
          <a:xfrm>
            <a:off x="1816100" y="149225"/>
            <a:ext cx="2459038" cy="357188"/>
          </a:xfrm>
          <a:prstGeom prst="rect">
            <a:avLst/>
          </a:prstGeom>
          <a:noFill/>
          <a:ln w="9525">
            <a:noFill/>
            <a:miter lim="800000"/>
            <a:headEnd/>
            <a:tailEnd/>
          </a:ln>
        </p:spPr>
        <p:txBody>
          <a:bodyPr wrap="none" lIns="0" tIns="0" rIns="0" bIns="0"/>
          <a:lstStyle/>
          <a:p>
            <a:pPr eaLnBrk="0" hangingPunct="0">
              <a:lnSpc>
                <a:spcPct val="90000"/>
              </a:lnSpc>
            </a:pPr>
            <a:r>
              <a:rPr lang="en-US" sz="1800" b="1"/>
              <a:t>Chapter 12: Big Ideas</a:t>
            </a:r>
          </a:p>
        </p:txBody>
      </p:sp>
      <p:sp>
        <p:nvSpPr>
          <p:cNvPr id="8197" name="Text Box 8"/>
          <p:cNvSpPr txBox="1">
            <a:spLocks noChangeArrowheads="1"/>
          </p:cNvSpPr>
          <p:nvPr/>
        </p:nvSpPr>
        <p:spPr bwMode="auto">
          <a:xfrm>
            <a:off x="2298700" y="3006725"/>
            <a:ext cx="1570038" cy="357188"/>
          </a:xfrm>
          <a:prstGeom prst="rect">
            <a:avLst/>
          </a:prstGeom>
          <a:noFill/>
          <a:ln w="9525">
            <a:noFill/>
            <a:miter lim="800000"/>
            <a:headEnd/>
            <a:tailEnd/>
          </a:ln>
        </p:spPr>
        <p:txBody>
          <a:bodyPr wrap="none" lIns="0" tIns="0" rIns="0" bIns="0"/>
          <a:lstStyle/>
          <a:p>
            <a:pPr eaLnBrk="0" hangingPunct="0">
              <a:lnSpc>
                <a:spcPct val="90000"/>
              </a:lnSpc>
            </a:pPr>
            <a:r>
              <a:rPr lang="en-US" sz="1800" b="1"/>
              <a:t>Gene Cloning</a:t>
            </a:r>
          </a:p>
        </p:txBody>
      </p:sp>
      <p:sp>
        <p:nvSpPr>
          <p:cNvPr id="8198" name="Text Box 8"/>
          <p:cNvSpPr txBox="1">
            <a:spLocks noChangeArrowheads="1"/>
          </p:cNvSpPr>
          <p:nvPr/>
        </p:nvSpPr>
        <p:spPr bwMode="auto">
          <a:xfrm>
            <a:off x="2247900" y="6283325"/>
            <a:ext cx="1570038" cy="293688"/>
          </a:xfrm>
          <a:prstGeom prst="rect">
            <a:avLst/>
          </a:prstGeom>
          <a:noFill/>
          <a:ln w="9525">
            <a:noFill/>
            <a:miter lim="800000"/>
            <a:headEnd/>
            <a:tailEnd/>
          </a:ln>
        </p:spPr>
        <p:txBody>
          <a:bodyPr wrap="none" lIns="0" tIns="0" rIns="0" bIns="0"/>
          <a:lstStyle/>
          <a:p>
            <a:pPr eaLnBrk="0" hangingPunct="0">
              <a:lnSpc>
                <a:spcPct val="90000"/>
              </a:lnSpc>
            </a:pPr>
            <a:r>
              <a:rPr lang="en-US" sz="1800" b="1"/>
              <a:t>DNA Profiling</a:t>
            </a:r>
          </a:p>
        </p:txBody>
      </p:sp>
      <p:sp>
        <p:nvSpPr>
          <p:cNvPr id="8199" name="Text Box 8"/>
          <p:cNvSpPr txBox="1">
            <a:spLocks noChangeArrowheads="1"/>
          </p:cNvSpPr>
          <p:nvPr/>
        </p:nvSpPr>
        <p:spPr bwMode="auto">
          <a:xfrm>
            <a:off x="4876800" y="3006725"/>
            <a:ext cx="2446338" cy="547688"/>
          </a:xfrm>
          <a:prstGeom prst="rect">
            <a:avLst/>
          </a:prstGeom>
          <a:noFill/>
          <a:ln w="9525">
            <a:noFill/>
            <a:miter lim="800000"/>
            <a:headEnd/>
            <a:tailEnd/>
          </a:ln>
        </p:spPr>
        <p:txBody>
          <a:bodyPr wrap="none" lIns="0" tIns="0" rIns="0" bIns="0"/>
          <a:lstStyle/>
          <a:p>
            <a:pPr algn="ctr" eaLnBrk="0" hangingPunct="0">
              <a:lnSpc>
                <a:spcPct val="90000"/>
              </a:lnSpc>
            </a:pPr>
            <a:r>
              <a:rPr lang="en-US" sz="1800" b="1"/>
              <a:t>Genetically Modified</a:t>
            </a:r>
          </a:p>
          <a:p>
            <a:pPr algn="ctr" eaLnBrk="0" hangingPunct="0">
              <a:lnSpc>
                <a:spcPct val="90000"/>
              </a:lnSpc>
            </a:pPr>
            <a:r>
              <a:rPr lang="en-US" sz="1800" b="1"/>
              <a:t>Organisms</a:t>
            </a:r>
          </a:p>
        </p:txBody>
      </p:sp>
      <p:sp>
        <p:nvSpPr>
          <p:cNvPr id="8200" name="Text Box 8"/>
          <p:cNvSpPr txBox="1">
            <a:spLocks noChangeArrowheads="1"/>
          </p:cNvSpPr>
          <p:nvPr/>
        </p:nvSpPr>
        <p:spPr bwMode="auto">
          <a:xfrm>
            <a:off x="4876800" y="6283325"/>
            <a:ext cx="2446338" cy="255588"/>
          </a:xfrm>
          <a:prstGeom prst="rect">
            <a:avLst/>
          </a:prstGeom>
          <a:noFill/>
          <a:ln w="9525">
            <a:noFill/>
            <a:miter lim="800000"/>
            <a:headEnd/>
            <a:tailEnd/>
          </a:ln>
        </p:spPr>
        <p:txBody>
          <a:bodyPr wrap="none" lIns="0" tIns="0" rIns="0" bIns="0"/>
          <a:lstStyle/>
          <a:p>
            <a:pPr algn="ctr" eaLnBrk="0" hangingPunct="0">
              <a:lnSpc>
                <a:spcPct val="90000"/>
              </a:lnSpc>
            </a:pPr>
            <a:r>
              <a:rPr lang="en-US" sz="1800" b="1"/>
              <a:t>Genomics</a:t>
            </a:r>
          </a:p>
        </p:txBody>
      </p:sp>
      <p:sp>
        <p:nvSpPr>
          <p:cNvPr id="10" name="Slide Number Placeholder 9"/>
          <p:cNvSpPr>
            <a:spLocks noGrp="1"/>
          </p:cNvSpPr>
          <p:nvPr>
            <p:ph type="sldNum" sz="quarter" idx="12"/>
          </p:nvPr>
        </p:nvSpPr>
        <p:spPr/>
        <p:txBody>
          <a:bodyPr/>
          <a:lstStyle/>
          <a:p>
            <a:fld id="{72DC7B4B-6D79-464D-A845-3E504A2A9596}"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60338" y="104775"/>
            <a:ext cx="8755062" cy="1325563"/>
          </a:xfrm>
        </p:spPr>
        <p:txBody>
          <a:bodyPr>
            <a:normAutofit fontScale="90000"/>
          </a:bodyPr>
          <a:lstStyle/>
          <a:p>
            <a:pPr marL="809625" indent="-809625" eaLnBrk="1" hangingPunct="1"/>
            <a:r>
              <a:rPr lang="en-US" sz="3200" smtClean="0"/>
              <a:t>12.7 CONNECTION: DNA technology has changed the pharmaceutical industry and medicine </a:t>
            </a:r>
          </a:p>
        </p:txBody>
      </p:sp>
      <p:sp>
        <p:nvSpPr>
          <p:cNvPr id="56323" name="Rectangle 3"/>
          <p:cNvSpPr>
            <a:spLocks noGrp="1" noChangeArrowheads="1"/>
          </p:cNvSpPr>
          <p:nvPr>
            <p:ph type="body" idx="4294967295"/>
          </p:nvPr>
        </p:nvSpPr>
        <p:spPr>
          <a:xfrm>
            <a:off x="50800" y="1743075"/>
            <a:ext cx="8534400" cy="4849813"/>
          </a:xfrm>
        </p:spPr>
        <p:txBody>
          <a:bodyPr>
            <a:normAutofit lnSpcReduction="10000"/>
          </a:bodyPr>
          <a:lstStyle/>
          <a:p>
            <a:pPr marL="407988" lvl="1" indent="-293688" eaLnBrk="1" hangingPunct="1">
              <a:spcBef>
                <a:spcPct val="30000"/>
              </a:spcBef>
              <a:spcAft>
                <a:spcPts val="75"/>
              </a:spcAft>
              <a:buFont typeface="Wingdings" pitchFamily="84" charset="2"/>
              <a:buChar char="§"/>
            </a:pPr>
            <a:r>
              <a:rPr lang="en-US" sz="2800" dirty="0" smtClean="0"/>
              <a:t>Products of DNA technology are already in use.</a:t>
            </a:r>
            <a:endParaRPr lang="en-US" dirty="0" smtClean="0"/>
          </a:p>
          <a:p>
            <a:pPr marL="927100" lvl="2" indent="-368300" eaLnBrk="1" hangingPunct="1">
              <a:spcBef>
                <a:spcPct val="30000"/>
              </a:spcBef>
              <a:spcAft>
                <a:spcPts val="75"/>
              </a:spcAft>
            </a:pPr>
            <a:r>
              <a:rPr lang="en-US" sz="2400" dirty="0" smtClean="0"/>
              <a:t>Therapeutic hormones produced by DNA technology include</a:t>
            </a:r>
          </a:p>
          <a:p>
            <a:pPr marL="1397000" lvl="3" indent="-342900" eaLnBrk="1" hangingPunct="1">
              <a:spcBef>
                <a:spcPct val="30000"/>
              </a:spcBef>
              <a:spcAft>
                <a:spcPts val="75"/>
              </a:spcAft>
            </a:pPr>
            <a:r>
              <a:rPr lang="en-US" dirty="0" smtClean="0"/>
              <a:t>insulin to treat diabetes and</a:t>
            </a:r>
          </a:p>
          <a:p>
            <a:pPr marL="1397000" lvl="3" indent="-342900" eaLnBrk="1" hangingPunct="1">
              <a:spcBef>
                <a:spcPct val="30000"/>
              </a:spcBef>
              <a:spcAft>
                <a:spcPts val="75"/>
              </a:spcAft>
            </a:pPr>
            <a:r>
              <a:rPr lang="en-US" dirty="0" smtClean="0"/>
              <a:t>human growth hormone to treat dwarfism.</a:t>
            </a:r>
          </a:p>
          <a:p>
            <a:pPr marL="927100" lvl="2" indent="-368300" eaLnBrk="1" hangingPunct="1">
              <a:spcBef>
                <a:spcPct val="30000"/>
              </a:spcBef>
              <a:spcAft>
                <a:spcPts val="75"/>
              </a:spcAft>
            </a:pPr>
            <a:r>
              <a:rPr lang="en-US" sz="2400" dirty="0" smtClean="0"/>
              <a:t>DNA technology is used to</a:t>
            </a:r>
          </a:p>
          <a:p>
            <a:pPr marL="1397000" lvl="3" indent="-342900" eaLnBrk="1" hangingPunct="1">
              <a:spcBef>
                <a:spcPct val="30000"/>
              </a:spcBef>
              <a:spcAft>
                <a:spcPts val="75"/>
              </a:spcAft>
            </a:pPr>
            <a:r>
              <a:rPr lang="en-US" dirty="0" smtClean="0"/>
              <a:t>test for inherited diseases,</a:t>
            </a:r>
          </a:p>
          <a:p>
            <a:pPr marL="1397000" lvl="3" indent="-342900" eaLnBrk="1" hangingPunct="1">
              <a:spcBef>
                <a:spcPct val="30000"/>
              </a:spcBef>
              <a:spcAft>
                <a:spcPts val="75"/>
              </a:spcAft>
            </a:pPr>
            <a:r>
              <a:rPr lang="en-US" dirty="0" smtClean="0"/>
              <a:t>detect infectious agents such as HIV, and</a:t>
            </a:r>
          </a:p>
          <a:p>
            <a:pPr marL="1397000" lvl="3" indent="-342900" eaLnBrk="1" hangingPunct="1">
              <a:spcBef>
                <a:spcPct val="30000"/>
              </a:spcBef>
              <a:spcAft>
                <a:spcPts val="75"/>
              </a:spcAft>
            </a:pPr>
            <a:r>
              <a:rPr lang="en-US" dirty="0" smtClean="0"/>
              <a:t>produce </a:t>
            </a:r>
            <a:r>
              <a:rPr lang="en-US" b="1" dirty="0" smtClean="0"/>
              <a:t>vaccines</a:t>
            </a:r>
            <a:r>
              <a:rPr lang="en-US" dirty="0" smtClean="0"/>
              <a:t>, harmless variants (mutants) or derivatives of a pathogen that stimulate the immune system.</a:t>
            </a:r>
          </a:p>
        </p:txBody>
      </p:sp>
      <p:sp>
        <p:nvSpPr>
          <p:cNvPr id="5632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632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6326" name="Line 4"/>
          <p:cNvSpPr>
            <a:spLocks noChangeShapeType="1"/>
          </p:cNvSpPr>
          <p:nvPr/>
        </p:nvSpPr>
        <p:spPr bwMode="auto">
          <a:xfrm>
            <a:off x="182563" y="1527175"/>
            <a:ext cx="8775700" cy="0"/>
          </a:xfrm>
          <a:prstGeom prst="line">
            <a:avLst/>
          </a:prstGeom>
          <a:noFill/>
          <a:ln w="76200">
            <a:solidFill>
              <a:schemeClr val="tx2"/>
            </a:solidFill>
            <a:round/>
            <a:headEnd/>
            <a:tailEnd/>
          </a:ln>
        </p:spPr>
        <p:txBody>
          <a:bodyPr wrap="none" anchor="ctr"/>
          <a:lstStyle/>
          <a:p>
            <a:endParaRPr lang="en-US"/>
          </a:p>
        </p:txBody>
      </p:sp>
      <p:sp>
        <p:nvSpPr>
          <p:cNvPr id="5632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30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ox(in)">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ox(in)">
                                      <p:cBhvr>
                                        <p:cTn id="12" dur="5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box(in)">
                                      <p:cBhvr>
                                        <p:cTn id="17" dur="500"/>
                                        <p:tgtEl>
                                          <p:spTgt spid="56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box(in)">
                                      <p:cBhvr>
                                        <p:cTn id="22" dur="500"/>
                                        <p:tgtEl>
                                          <p:spTgt spid="56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6323">
                                            <p:txEl>
                                              <p:pRg st="4" end="4"/>
                                            </p:txEl>
                                          </p:spTgt>
                                        </p:tgtEl>
                                        <p:attrNameLst>
                                          <p:attrName>style.visibility</p:attrName>
                                        </p:attrNameLst>
                                      </p:cBhvr>
                                      <p:to>
                                        <p:strVal val="visible"/>
                                      </p:to>
                                    </p:set>
                                    <p:animEffect transition="in" filter="box(in)">
                                      <p:cBhvr>
                                        <p:cTn id="27" dur="500"/>
                                        <p:tgtEl>
                                          <p:spTgt spid="563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6323">
                                            <p:txEl>
                                              <p:pRg st="5" end="5"/>
                                            </p:txEl>
                                          </p:spTgt>
                                        </p:tgtEl>
                                        <p:attrNameLst>
                                          <p:attrName>style.visibility</p:attrName>
                                        </p:attrNameLst>
                                      </p:cBhvr>
                                      <p:to>
                                        <p:strVal val="visible"/>
                                      </p:to>
                                    </p:set>
                                    <p:animEffect transition="in" filter="box(in)">
                                      <p:cBhvr>
                                        <p:cTn id="32" dur="500"/>
                                        <p:tgtEl>
                                          <p:spTgt spid="563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6323">
                                            <p:txEl>
                                              <p:pRg st="6" end="6"/>
                                            </p:txEl>
                                          </p:spTgt>
                                        </p:tgtEl>
                                        <p:attrNameLst>
                                          <p:attrName>style.visibility</p:attrName>
                                        </p:attrNameLst>
                                      </p:cBhvr>
                                      <p:to>
                                        <p:strVal val="visible"/>
                                      </p:to>
                                    </p:set>
                                    <p:animEffect transition="in" filter="box(in)">
                                      <p:cBhvr>
                                        <p:cTn id="37" dur="500"/>
                                        <p:tgtEl>
                                          <p:spTgt spid="563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323">
                                            <p:txEl>
                                              <p:pRg st="7" end="7"/>
                                            </p:txEl>
                                          </p:spTgt>
                                        </p:tgtEl>
                                        <p:attrNameLst>
                                          <p:attrName>style.visibility</p:attrName>
                                        </p:attrNameLst>
                                      </p:cBhvr>
                                      <p:to>
                                        <p:strVal val="visible"/>
                                      </p:to>
                                    </p:set>
                                    <p:animEffect transition="in" filter="box(in)">
                                      <p:cBhvr>
                                        <p:cTn id="42" dur="500"/>
                                        <p:tgtEl>
                                          <p:spTgt spid="56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12.7A</a:t>
            </a:r>
          </a:p>
        </p:txBody>
      </p:sp>
      <p:pic>
        <p:nvPicPr>
          <p:cNvPr id="57347" name="Picture 3" descr="12_07aHumulin-L"/>
          <p:cNvPicPr>
            <a:picLocks noChangeAspect="1" noChangeArrowheads="1"/>
          </p:cNvPicPr>
          <p:nvPr/>
        </p:nvPicPr>
        <p:blipFill>
          <a:blip r:embed="rId3" cstate="print"/>
          <a:srcRect/>
          <a:stretch>
            <a:fillRect/>
          </a:stretch>
        </p:blipFill>
        <p:spPr bwMode="auto">
          <a:xfrm>
            <a:off x="3614738" y="1343025"/>
            <a:ext cx="1914525" cy="41703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2DC7B4B-6D79-464D-A845-3E504A2A9596}" type="slidenum">
              <a:rPr lang="en-US" smtClean="0"/>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160338" y="104775"/>
            <a:ext cx="8543925" cy="914400"/>
          </a:xfrm>
        </p:spPr>
        <p:txBody>
          <a:bodyPr>
            <a:normAutofit fontScale="90000"/>
          </a:bodyPr>
          <a:lstStyle/>
          <a:p>
            <a:pPr marL="809625" indent="-809625" eaLnBrk="1" hangingPunct="1"/>
            <a:r>
              <a:rPr lang="en-US" sz="3200" smtClean="0"/>
              <a:t>12.8 CONNECTION: Genetically modified organisms are transforming agriculture  </a:t>
            </a:r>
          </a:p>
        </p:txBody>
      </p:sp>
      <p:sp>
        <p:nvSpPr>
          <p:cNvPr id="59395" name="Rectangle 3"/>
          <p:cNvSpPr>
            <a:spLocks noGrp="1" noChangeArrowheads="1"/>
          </p:cNvSpPr>
          <p:nvPr>
            <p:ph type="body" idx="4294967295"/>
          </p:nvPr>
        </p:nvSpPr>
        <p:spPr>
          <a:xfrm>
            <a:off x="50800" y="1312863"/>
            <a:ext cx="8534400" cy="5102225"/>
          </a:xfrm>
        </p:spPr>
        <p:txBody>
          <a:bodyPr/>
          <a:lstStyle/>
          <a:p>
            <a:pPr marL="407988" lvl="1" indent="-293688" defTabSz="800100" eaLnBrk="1" hangingPunct="1">
              <a:spcBef>
                <a:spcPct val="20000"/>
              </a:spcBef>
              <a:spcAft>
                <a:spcPts val="2400"/>
              </a:spcAft>
              <a:buFont typeface="Wingdings" pitchFamily="84" charset="2"/>
              <a:buChar char="§"/>
            </a:pPr>
            <a:r>
              <a:rPr lang="en-US" sz="2800" b="1" dirty="0" smtClean="0"/>
              <a:t>Genetically modified</a:t>
            </a:r>
            <a:r>
              <a:rPr lang="en-US" sz="2800" dirty="0" smtClean="0"/>
              <a:t> (</a:t>
            </a:r>
            <a:r>
              <a:rPr lang="en-US" sz="2800" b="1" dirty="0" smtClean="0"/>
              <a:t>GM</a:t>
            </a:r>
            <a:r>
              <a:rPr lang="en-US" sz="2800" dirty="0" smtClean="0"/>
              <a:t>) organisms contain one or more genes introduced by artificial means.</a:t>
            </a:r>
          </a:p>
          <a:p>
            <a:pPr marL="407988" lvl="1" indent="-293688" defTabSz="800100" eaLnBrk="1" hangingPunct="1">
              <a:spcBef>
                <a:spcPct val="20000"/>
              </a:spcBef>
              <a:spcAft>
                <a:spcPts val="2400"/>
              </a:spcAft>
              <a:buFont typeface="Wingdings" pitchFamily="84" charset="2"/>
              <a:buChar char="§"/>
            </a:pPr>
            <a:r>
              <a:rPr lang="en-US" sz="2800" b="1" dirty="0" smtClean="0"/>
              <a:t>Transgenic organisms</a:t>
            </a:r>
            <a:r>
              <a:rPr lang="en-US" sz="2800" dirty="0" smtClean="0"/>
              <a:t> contain at least one gene from another species.</a:t>
            </a:r>
          </a:p>
        </p:txBody>
      </p:sp>
      <p:sp>
        <p:nvSpPr>
          <p:cNvPr id="5939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5939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5939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5939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32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12.8B</a:t>
            </a:r>
          </a:p>
        </p:txBody>
      </p:sp>
      <p:pic>
        <p:nvPicPr>
          <p:cNvPr id="65539" name="Picture 3" descr="12_08bGoldenRice-L"/>
          <p:cNvPicPr>
            <a:picLocks noChangeAspect="1" noChangeArrowheads="1"/>
          </p:cNvPicPr>
          <p:nvPr/>
        </p:nvPicPr>
        <p:blipFill>
          <a:blip r:embed="rId3" cstate="print"/>
          <a:srcRect/>
          <a:stretch>
            <a:fillRect/>
          </a:stretch>
        </p:blipFill>
        <p:spPr bwMode="auto">
          <a:xfrm>
            <a:off x="2706688" y="1487488"/>
            <a:ext cx="3730625" cy="38830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2DC7B4B-6D79-464D-A845-3E504A2A9596}" type="slidenum">
              <a:rPr lang="en-US" smtClean="0"/>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12_08aTiPlasmidVector_1-U"/>
          <p:cNvPicPr>
            <a:picLocks noChangeAspect="1" noChangeArrowheads="1"/>
          </p:cNvPicPr>
          <p:nvPr/>
        </p:nvPicPr>
        <p:blipFill>
          <a:blip r:embed="rId3" cstate="print"/>
          <a:srcRect/>
          <a:stretch>
            <a:fillRect/>
          </a:stretch>
        </p:blipFill>
        <p:spPr bwMode="auto">
          <a:xfrm>
            <a:off x="296863" y="642938"/>
            <a:ext cx="8548687" cy="5572125"/>
          </a:xfrm>
          <a:prstGeom prst="rect">
            <a:avLst/>
          </a:prstGeom>
          <a:noFill/>
          <a:ln w="9525">
            <a:noFill/>
            <a:miter lim="800000"/>
            <a:headEnd/>
            <a:tailEnd/>
          </a:ln>
        </p:spPr>
      </p:pic>
      <p:sp>
        <p:nvSpPr>
          <p:cNvPr id="61443" name="Oval 3"/>
          <p:cNvSpPr>
            <a:spLocks noChangeArrowheads="1"/>
          </p:cNvSpPr>
          <p:nvPr/>
        </p:nvSpPr>
        <p:spPr bwMode="auto">
          <a:xfrm>
            <a:off x="2195513" y="2463800"/>
            <a:ext cx="222250" cy="222250"/>
          </a:xfrm>
          <a:prstGeom prst="ellipse">
            <a:avLst/>
          </a:prstGeom>
          <a:solidFill>
            <a:srgbClr val="DC1B3A"/>
          </a:solidFill>
          <a:ln w="12700">
            <a:noFill/>
            <a:round/>
            <a:headEnd/>
            <a:tailEnd/>
          </a:ln>
          <a:effectLst/>
        </p:spPr>
        <p:txBody>
          <a:bodyPr wrap="none" anchor="ctr"/>
          <a:lstStyle/>
          <a:p>
            <a:endParaRPr lang="en-US"/>
          </a:p>
        </p:txBody>
      </p:sp>
      <p:sp>
        <p:nvSpPr>
          <p:cNvPr id="61444"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12.8A_s1</a:t>
            </a:r>
          </a:p>
        </p:txBody>
      </p:sp>
      <p:sp>
        <p:nvSpPr>
          <p:cNvPr id="61445" name="Text Box 8"/>
          <p:cNvSpPr txBox="1">
            <a:spLocks noChangeArrowheads="1"/>
          </p:cNvSpPr>
          <p:nvPr/>
        </p:nvSpPr>
        <p:spPr bwMode="auto">
          <a:xfrm>
            <a:off x="465138" y="3840163"/>
            <a:ext cx="1074737" cy="474662"/>
          </a:xfrm>
          <a:prstGeom prst="rect">
            <a:avLst/>
          </a:prstGeom>
          <a:noFill/>
          <a:ln w="9525">
            <a:noFill/>
            <a:miter lim="800000"/>
            <a:headEnd/>
            <a:tailEnd/>
          </a:ln>
        </p:spPr>
        <p:txBody>
          <a:bodyPr wrap="none" lIns="0" tIns="0" rIns="0" bIns="0"/>
          <a:lstStyle/>
          <a:p>
            <a:pPr algn="ctr" eaLnBrk="0" hangingPunct="0">
              <a:lnSpc>
                <a:spcPct val="90000"/>
              </a:lnSpc>
            </a:pPr>
            <a:r>
              <a:rPr lang="en-US" sz="1500" b="1"/>
              <a:t>Restriction</a:t>
            </a:r>
          </a:p>
          <a:p>
            <a:pPr algn="ctr" eaLnBrk="0" hangingPunct="0">
              <a:lnSpc>
                <a:spcPct val="90000"/>
              </a:lnSpc>
            </a:pPr>
            <a:r>
              <a:rPr lang="en-US" sz="1500" b="1"/>
              <a:t>site</a:t>
            </a:r>
          </a:p>
        </p:txBody>
      </p:sp>
      <p:sp>
        <p:nvSpPr>
          <p:cNvPr id="61446" name="Text Box 8"/>
          <p:cNvSpPr txBox="1">
            <a:spLocks noChangeArrowheads="1"/>
          </p:cNvSpPr>
          <p:nvPr/>
        </p:nvSpPr>
        <p:spPr bwMode="auto">
          <a:xfrm>
            <a:off x="1779588" y="2881313"/>
            <a:ext cx="1201737" cy="760412"/>
          </a:xfrm>
          <a:prstGeom prst="rect">
            <a:avLst/>
          </a:prstGeom>
          <a:noFill/>
          <a:ln w="9525">
            <a:noFill/>
            <a:miter lim="800000"/>
            <a:headEnd/>
            <a:tailEnd/>
          </a:ln>
        </p:spPr>
        <p:txBody>
          <a:bodyPr wrap="none" lIns="0" tIns="0" rIns="0" bIns="0"/>
          <a:lstStyle/>
          <a:p>
            <a:pPr eaLnBrk="0" hangingPunct="0">
              <a:lnSpc>
                <a:spcPct val="90000"/>
              </a:lnSpc>
            </a:pPr>
            <a:r>
              <a:rPr lang="en-US" sz="1500" b="1"/>
              <a:t>The gene is</a:t>
            </a:r>
          </a:p>
          <a:p>
            <a:pPr eaLnBrk="0" hangingPunct="0">
              <a:lnSpc>
                <a:spcPct val="90000"/>
              </a:lnSpc>
            </a:pPr>
            <a:r>
              <a:rPr lang="en-US" sz="1500" b="1"/>
              <a:t>inserted into</a:t>
            </a:r>
          </a:p>
          <a:p>
            <a:pPr eaLnBrk="0" hangingPunct="0">
              <a:lnSpc>
                <a:spcPct val="90000"/>
              </a:lnSpc>
            </a:pPr>
            <a:r>
              <a:rPr lang="en-US" sz="1500" b="1"/>
              <a:t>the plasmid.</a:t>
            </a:r>
          </a:p>
        </p:txBody>
      </p:sp>
      <p:sp>
        <p:nvSpPr>
          <p:cNvPr id="61447" name="Text Box 8"/>
          <p:cNvSpPr txBox="1">
            <a:spLocks noChangeArrowheads="1"/>
          </p:cNvSpPr>
          <p:nvPr/>
        </p:nvSpPr>
        <p:spPr bwMode="auto">
          <a:xfrm>
            <a:off x="3398838" y="2652713"/>
            <a:ext cx="1157287" cy="341312"/>
          </a:xfrm>
          <a:prstGeom prst="rect">
            <a:avLst/>
          </a:prstGeom>
          <a:noFill/>
          <a:ln w="9525">
            <a:noFill/>
            <a:miter lim="800000"/>
            <a:headEnd/>
            <a:tailEnd/>
          </a:ln>
        </p:spPr>
        <p:txBody>
          <a:bodyPr wrap="none" lIns="0" tIns="0" rIns="0" bIns="0"/>
          <a:lstStyle/>
          <a:p>
            <a:pPr algn="ctr" eaLnBrk="0" hangingPunct="0"/>
            <a:r>
              <a:rPr lang="en-US" sz="1300" b="1"/>
              <a:t>Recombinant</a:t>
            </a:r>
          </a:p>
          <a:p>
            <a:pPr algn="ctr" eaLnBrk="0" hangingPunct="0"/>
            <a:r>
              <a:rPr lang="en-US" sz="1300" b="1"/>
              <a:t>Ti plasmid</a:t>
            </a:r>
          </a:p>
        </p:txBody>
      </p:sp>
      <p:sp>
        <p:nvSpPr>
          <p:cNvPr id="61448" name="Text Box 8"/>
          <p:cNvSpPr txBox="1">
            <a:spLocks noChangeArrowheads="1"/>
          </p:cNvSpPr>
          <p:nvPr/>
        </p:nvSpPr>
        <p:spPr bwMode="auto">
          <a:xfrm>
            <a:off x="2357438" y="1357313"/>
            <a:ext cx="2109787" cy="436562"/>
          </a:xfrm>
          <a:prstGeom prst="rect">
            <a:avLst/>
          </a:prstGeom>
          <a:noFill/>
          <a:ln w="9525">
            <a:noFill/>
            <a:miter lim="800000"/>
            <a:headEnd/>
            <a:tailEnd/>
          </a:ln>
        </p:spPr>
        <p:txBody>
          <a:bodyPr wrap="none" lIns="0" tIns="0" rIns="0" bIns="0"/>
          <a:lstStyle/>
          <a:p>
            <a:pPr eaLnBrk="0" hangingPunct="0">
              <a:lnSpc>
                <a:spcPct val="90000"/>
              </a:lnSpc>
            </a:pPr>
            <a:r>
              <a:rPr lang="en-US" sz="1500" b="1"/>
              <a:t>DNA containing the</a:t>
            </a:r>
          </a:p>
          <a:p>
            <a:pPr eaLnBrk="0" hangingPunct="0">
              <a:lnSpc>
                <a:spcPct val="90000"/>
              </a:lnSpc>
            </a:pPr>
            <a:r>
              <a:rPr lang="en-US" sz="1500" b="1"/>
              <a:t>gene for a desired trait</a:t>
            </a:r>
          </a:p>
        </p:txBody>
      </p:sp>
      <p:sp>
        <p:nvSpPr>
          <p:cNvPr id="61449" name="Text Box 8"/>
          <p:cNvSpPr txBox="1">
            <a:spLocks noChangeArrowheads="1"/>
          </p:cNvSpPr>
          <p:nvPr/>
        </p:nvSpPr>
        <p:spPr bwMode="auto">
          <a:xfrm>
            <a:off x="2212975" y="2489200"/>
            <a:ext cx="179388" cy="160338"/>
          </a:xfrm>
          <a:prstGeom prst="rect">
            <a:avLst/>
          </a:prstGeom>
          <a:noFill/>
          <a:ln w="9525">
            <a:noFill/>
            <a:miter lim="800000"/>
            <a:headEnd/>
            <a:tailEnd/>
          </a:ln>
        </p:spPr>
        <p:txBody>
          <a:bodyPr wrap="none" lIns="0" tIns="0" rIns="0" bIns="0"/>
          <a:lstStyle/>
          <a:p>
            <a:pPr algn="ctr" eaLnBrk="0" hangingPunct="0">
              <a:lnSpc>
                <a:spcPct val="90000"/>
              </a:lnSpc>
            </a:pPr>
            <a:r>
              <a:rPr lang="en-US" sz="1300" b="1">
                <a:solidFill>
                  <a:schemeClr val="bg1"/>
                </a:solidFill>
              </a:rPr>
              <a:t>1</a:t>
            </a:r>
          </a:p>
        </p:txBody>
      </p:sp>
      <p:sp>
        <p:nvSpPr>
          <p:cNvPr id="61450" name="Text Box 8"/>
          <p:cNvSpPr txBox="1">
            <a:spLocks noChangeArrowheads="1"/>
          </p:cNvSpPr>
          <p:nvPr/>
        </p:nvSpPr>
        <p:spPr bwMode="auto">
          <a:xfrm>
            <a:off x="658813" y="2640013"/>
            <a:ext cx="762000" cy="414337"/>
          </a:xfrm>
          <a:prstGeom prst="rect">
            <a:avLst/>
          </a:prstGeom>
          <a:noFill/>
          <a:ln w="9525">
            <a:noFill/>
            <a:miter lim="800000"/>
            <a:headEnd/>
            <a:tailEnd/>
          </a:ln>
        </p:spPr>
        <p:txBody>
          <a:bodyPr wrap="none" lIns="0" tIns="0" rIns="0" bIns="0"/>
          <a:lstStyle/>
          <a:p>
            <a:pPr algn="ctr" eaLnBrk="0" hangingPunct="0">
              <a:lnSpc>
                <a:spcPct val="80000"/>
              </a:lnSpc>
            </a:pPr>
            <a:r>
              <a:rPr lang="en-US" sz="1400" b="1"/>
              <a:t>Ti</a:t>
            </a:r>
          </a:p>
          <a:p>
            <a:pPr algn="ctr" eaLnBrk="0" hangingPunct="0">
              <a:lnSpc>
                <a:spcPct val="80000"/>
              </a:lnSpc>
            </a:pPr>
            <a:r>
              <a:rPr lang="en-US" sz="1400" b="1"/>
              <a:t>plasmid</a:t>
            </a:r>
          </a:p>
        </p:txBody>
      </p:sp>
      <p:sp>
        <p:nvSpPr>
          <p:cNvPr id="61451" name="Line 11"/>
          <p:cNvSpPr>
            <a:spLocks noChangeShapeType="1"/>
          </p:cNvSpPr>
          <p:nvPr/>
        </p:nvSpPr>
        <p:spPr bwMode="auto">
          <a:xfrm>
            <a:off x="1000125" y="3386138"/>
            <a:ext cx="0" cy="428625"/>
          </a:xfrm>
          <a:prstGeom prst="line">
            <a:avLst/>
          </a:prstGeom>
          <a:noFill/>
          <a:ln w="12700">
            <a:solidFill>
              <a:schemeClr val="tx1"/>
            </a:solidFill>
            <a:round/>
            <a:headEnd/>
            <a:tailEnd/>
          </a:ln>
          <a:effectLst/>
        </p:spPr>
        <p:txBody>
          <a:bodyPr wrap="none" anchor="ctr"/>
          <a:lstStyle/>
          <a:p>
            <a:endParaRPr lang="en-US"/>
          </a:p>
        </p:txBody>
      </p:sp>
      <p:sp>
        <p:nvSpPr>
          <p:cNvPr id="61452" name="Text Box 8"/>
          <p:cNvSpPr txBox="1">
            <a:spLocks noChangeArrowheads="1"/>
          </p:cNvSpPr>
          <p:nvPr/>
        </p:nvSpPr>
        <p:spPr bwMode="auto">
          <a:xfrm>
            <a:off x="334963" y="654050"/>
            <a:ext cx="1474787" cy="436563"/>
          </a:xfrm>
          <a:prstGeom prst="rect">
            <a:avLst/>
          </a:prstGeom>
          <a:noFill/>
          <a:ln w="9525">
            <a:noFill/>
            <a:miter lim="800000"/>
            <a:headEnd/>
            <a:tailEnd/>
          </a:ln>
        </p:spPr>
        <p:txBody>
          <a:bodyPr wrap="none" lIns="0" tIns="0" rIns="0" bIns="0"/>
          <a:lstStyle/>
          <a:p>
            <a:pPr algn="ctr" eaLnBrk="0" hangingPunct="0">
              <a:lnSpc>
                <a:spcPct val="90000"/>
              </a:lnSpc>
            </a:pPr>
            <a:r>
              <a:rPr lang="en-US" sz="1500" b="1" i="1"/>
              <a:t>Agrobacterium</a:t>
            </a:r>
          </a:p>
          <a:p>
            <a:pPr algn="ctr" eaLnBrk="0" hangingPunct="0">
              <a:lnSpc>
                <a:spcPct val="90000"/>
              </a:lnSpc>
            </a:pPr>
            <a:r>
              <a:rPr lang="en-US" sz="1500" b="1" i="1"/>
              <a:t>tumefaciens</a:t>
            </a:r>
          </a:p>
        </p:txBody>
      </p:sp>
      <p:sp>
        <p:nvSpPr>
          <p:cNvPr id="13" name="Slide Number Placeholder 12"/>
          <p:cNvSpPr>
            <a:spLocks noGrp="1"/>
          </p:cNvSpPr>
          <p:nvPr>
            <p:ph type="sldNum" sz="quarter" idx="12"/>
          </p:nvPr>
        </p:nvSpPr>
        <p:spPr/>
        <p:txBody>
          <a:bodyPr/>
          <a:lstStyle/>
          <a:p>
            <a:fld id="{72DC7B4B-6D79-464D-A845-3E504A2A9596}" type="slidenum">
              <a:rPr lang="en-US" smtClean="0"/>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12_08aTiPlasmidVector_2-U"/>
          <p:cNvPicPr>
            <a:picLocks noChangeAspect="1" noChangeArrowheads="1"/>
          </p:cNvPicPr>
          <p:nvPr/>
        </p:nvPicPr>
        <p:blipFill>
          <a:blip r:embed="rId3" cstate="print"/>
          <a:srcRect/>
          <a:stretch>
            <a:fillRect/>
          </a:stretch>
        </p:blipFill>
        <p:spPr bwMode="auto">
          <a:xfrm>
            <a:off x="296863" y="642938"/>
            <a:ext cx="8548687" cy="5572125"/>
          </a:xfrm>
          <a:prstGeom prst="rect">
            <a:avLst/>
          </a:prstGeom>
          <a:noFill/>
          <a:ln w="9525">
            <a:noFill/>
            <a:miter lim="800000"/>
            <a:headEnd/>
            <a:tailEnd/>
          </a:ln>
        </p:spPr>
      </p:pic>
      <p:sp>
        <p:nvSpPr>
          <p:cNvPr id="62467" name="Oval 3"/>
          <p:cNvSpPr>
            <a:spLocks noChangeArrowheads="1"/>
          </p:cNvSpPr>
          <p:nvPr/>
        </p:nvSpPr>
        <p:spPr bwMode="auto">
          <a:xfrm>
            <a:off x="2195513" y="2463800"/>
            <a:ext cx="222250" cy="222250"/>
          </a:xfrm>
          <a:prstGeom prst="ellipse">
            <a:avLst/>
          </a:prstGeom>
          <a:solidFill>
            <a:srgbClr val="DC1B3A"/>
          </a:solidFill>
          <a:ln w="12700">
            <a:noFill/>
            <a:round/>
            <a:headEnd/>
            <a:tailEnd/>
          </a:ln>
          <a:effectLst/>
        </p:spPr>
        <p:txBody>
          <a:bodyPr wrap="none" anchor="ctr"/>
          <a:lstStyle/>
          <a:p>
            <a:endParaRPr lang="en-US"/>
          </a:p>
        </p:txBody>
      </p:sp>
      <p:sp>
        <p:nvSpPr>
          <p:cNvPr id="62468" name="Oval 4"/>
          <p:cNvSpPr>
            <a:spLocks noChangeArrowheads="1"/>
          </p:cNvSpPr>
          <p:nvPr/>
        </p:nvSpPr>
        <p:spPr bwMode="auto">
          <a:xfrm>
            <a:off x="5159375" y="2463800"/>
            <a:ext cx="222250" cy="222250"/>
          </a:xfrm>
          <a:prstGeom prst="ellipse">
            <a:avLst/>
          </a:prstGeom>
          <a:solidFill>
            <a:srgbClr val="DC1B3A"/>
          </a:solidFill>
          <a:ln w="12700">
            <a:noFill/>
            <a:round/>
            <a:headEnd/>
            <a:tailEnd/>
          </a:ln>
          <a:effectLst/>
        </p:spPr>
        <p:txBody>
          <a:bodyPr wrap="none" anchor="ctr"/>
          <a:lstStyle/>
          <a:p>
            <a:endParaRPr lang="en-US"/>
          </a:p>
        </p:txBody>
      </p:sp>
      <p:sp>
        <p:nvSpPr>
          <p:cNvPr id="6246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12.8A_s2</a:t>
            </a:r>
          </a:p>
        </p:txBody>
      </p:sp>
      <p:sp>
        <p:nvSpPr>
          <p:cNvPr id="62470" name="Text Box 8"/>
          <p:cNvSpPr txBox="1">
            <a:spLocks noChangeArrowheads="1"/>
          </p:cNvSpPr>
          <p:nvPr/>
        </p:nvSpPr>
        <p:spPr bwMode="auto">
          <a:xfrm>
            <a:off x="465138" y="3840163"/>
            <a:ext cx="1074737" cy="474662"/>
          </a:xfrm>
          <a:prstGeom prst="rect">
            <a:avLst/>
          </a:prstGeom>
          <a:noFill/>
          <a:ln w="9525">
            <a:noFill/>
            <a:miter lim="800000"/>
            <a:headEnd/>
            <a:tailEnd/>
          </a:ln>
        </p:spPr>
        <p:txBody>
          <a:bodyPr wrap="none" lIns="0" tIns="0" rIns="0" bIns="0"/>
          <a:lstStyle/>
          <a:p>
            <a:pPr algn="ctr" eaLnBrk="0" hangingPunct="0">
              <a:lnSpc>
                <a:spcPct val="90000"/>
              </a:lnSpc>
            </a:pPr>
            <a:r>
              <a:rPr lang="en-US" sz="1500" b="1"/>
              <a:t>Restriction</a:t>
            </a:r>
          </a:p>
          <a:p>
            <a:pPr algn="ctr" eaLnBrk="0" hangingPunct="0">
              <a:lnSpc>
                <a:spcPct val="90000"/>
              </a:lnSpc>
            </a:pPr>
            <a:r>
              <a:rPr lang="en-US" sz="1500" b="1"/>
              <a:t>site</a:t>
            </a:r>
          </a:p>
        </p:txBody>
      </p:sp>
      <p:sp>
        <p:nvSpPr>
          <p:cNvPr id="62471" name="Text Box 8"/>
          <p:cNvSpPr txBox="1">
            <a:spLocks noChangeArrowheads="1"/>
          </p:cNvSpPr>
          <p:nvPr/>
        </p:nvSpPr>
        <p:spPr bwMode="auto">
          <a:xfrm>
            <a:off x="1779588" y="2881313"/>
            <a:ext cx="1201737" cy="760412"/>
          </a:xfrm>
          <a:prstGeom prst="rect">
            <a:avLst/>
          </a:prstGeom>
          <a:noFill/>
          <a:ln w="9525">
            <a:noFill/>
            <a:miter lim="800000"/>
            <a:headEnd/>
            <a:tailEnd/>
          </a:ln>
        </p:spPr>
        <p:txBody>
          <a:bodyPr wrap="none" lIns="0" tIns="0" rIns="0" bIns="0"/>
          <a:lstStyle/>
          <a:p>
            <a:pPr eaLnBrk="0" hangingPunct="0">
              <a:lnSpc>
                <a:spcPct val="90000"/>
              </a:lnSpc>
            </a:pPr>
            <a:r>
              <a:rPr lang="en-US" sz="1500" b="1"/>
              <a:t>The gene is</a:t>
            </a:r>
          </a:p>
          <a:p>
            <a:pPr eaLnBrk="0" hangingPunct="0">
              <a:lnSpc>
                <a:spcPct val="90000"/>
              </a:lnSpc>
            </a:pPr>
            <a:r>
              <a:rPr lang="en-US" sz="1500" b="1"/>
              <a:t>inserted into</a:t>
            </a:r>
          </a:p>
          <a:p>
            <a:pPr eaLnBrk="0" hangingPunct="0">
              <a:lnSpc>
                <a:spcPct val="90000"/>
              </a:lnSpc>
            </a:pPr>
            <a:r>
              <a:rPr lang="en-US" sz="1500" b="1"/>
              <a:t>the plasmid.</a:t>
            </a:r>
          </a:p>
        </p:txBody>
      </p:sp>
      <p:sp>
        <p:nvSpPr>
          <p:cNvPr id="62472" name="Text Box 8"/>
          <p:cNvSpPr txBox="1">
            <a:spLocks noChangeArrowheads="1"/>
          </p:cNvSpPr>
          <p:nvPr/>
        </p:nvSpPr>
        <p:spPr bwMode="auto">
          <a:xfrm>
            <a:off x="4732338" y="2881313"/>
            <a:ext cx="1601787" cy="830262"/>
          </a:xfrm>
          <a:prstGeom prst="rect">
            <a:avLst/>
          </a:prstGeom>
          <a:noFill/>
          <a:ln w="9525">
            <a:noFill/>
            <a:miter lim="800000"/>
            <a:headEnd/>
            <a:tailEnd/>
          </a:ln>
        </p:spPr>
        <p:txBody>
          <a:bodyPr wrap="none" lIns="0" tIns="0" rIns="0" bIns="0"/>
          <a:lstStyle/>
          <a:p>
            <a:pPr eaLnBrk="0" hangingPunct="0">
              <a:lnSpc>
                <a:spcPct val="90000"/>
              </a:lnSpc>
            </a:pPr>
            <a:r>
              <a:rPr lang="en-US" sz="1500" b="1"/>
              <a:t>The recombinant</a:t>
            </a:r>
          </a:p>
          <a:p>
            <a:pPr eaLnBrk="0" hangingPunct="0">
              <a:lnSpc>
                <a:spcPct val="90000"/>
              </a:lnSpc>
            </a:pPr>
            <a:r>
              <a:rPr lang="en-US" sz="1500" b="1"/>
              <a:t>plasmid is</a:t>
            </a:r>
          </a:p>
          <a:p>
            <a:pPr eaLnBrk="0" hangingPunct="0">
              <a:lnSpc>
                <a:spcPct val="90000"/>
              </a:lnSpc>
            </a:pPr>
            <a:r>
              <a:rPr lang="en-US" sz="1500" b="1"/>
              <a:t>introduced into</a:t>
            </a:r>
          </a:p>
          <a:p>
            <a:pPr eaLnBrk="0" hangingPunct="0">
              <a:lnSpc>
                <a:spcPct val="90000"/>
              </a:lnSpc>
            </a:pPr>
            <a:r>
              <a:rPr lang="en-US" sz="1500" b="1"/>
              <a:t>a plant cell.</a:t>
            </a:r>
          </a:p>
        </p:txBody>
      </p:sp>
      <p:sp>
        <p:nvSpPr>
          <p:cNvPr id="62473" name="Text Box 8"/>
          <p:cNvSpPr txBox="1">
            <a:spLocks noChangeArrowheads="1"/>
          </p:cNvSpPr>
          <p:nvPr/>
        </p:nvSpPr>
        <p:spPr bwMode="auto">
          <a:xfrm>
            <a:off x="6351588" y="3586163"/>
            <a:ext cx="1335087" cy="436562"/>
          </a:xfrm>
          <a:prstGeom prst="rect">
            <a:avLst/>
          </a:prstGeom>
          <a:noFill/>
          <a:ln w="9525">
            <a:noFill/>
            <a:miter lim="800000"/>
            <a:headEnd/>
            <a:tailEnd/>
          </a:ln>
        </p:spPr>
        <p:txBody>
          <a:bodyPr wrap="none" lIns="0" tIns="0" rIns="0" bIns="0"/>
          <a:lstStyle/>
          <a:p>
            <a:pPr algn="ctr" eaLnBrk="0" hangingPunct="0">
              <a:lnSpc>
                <a:spcPct val="90000"/>
              </a:lnSpc>
            </a:pPr>
            <a:r>
              <a:rPr lang="en-US" sz="1500" b="1"/>
              <a:t>DNA carrying</a:t>
            </a:r>
          </a:p>
          <a:p>
            <a:pPr algn="ctr" eaLnBrk="0" hangingPunct="0">
              <a:lnSpc>
                <a:spcPct val="90000"/>
              </a:lnSpc>
            </a:pPr>
            <a:r>
              <a:rPr lang="en-US" sz="1500" b="1"/>
              <a:t>the new gene</a:t>
            </a:r>
          </a:p>
        </p:txBody>
      </p:sp>
      <p:sp>
        <p:nvSpPr>
          <p:cNvPr id="62474" name="Text Box 8"/>
          <p:cNvSpPr txBox="1">
            <a:spLocks noChangeArrowheads="1"/>
          </p:cNvSpPr>
          <p:nvPr/>
        </p:nvSpPr>
        <p:spPr bwMode="auto">
          <a:xfrm>
            <a:off x="3398838" y="2652713"/>
            <a:ext cx="1157287" cy="341312"/>
          </a:xfrm>
          <a:prstGeom prst="rect">
            <a:avLst/>
          </a:prstGeom>
          <a:noFill/>
          <a:ln w="9525">
            <a:noFill/>
            <a:miter lim="800000"/>
            <a:headEnd/>
            <a:tailEnd/>
          </a:ln>
        </p:spPr>
        <p:txBody>
          <a:bodyPr wrap="none" lIns="0" tIns="0" rIns="0" bIns="0"/>
          <a:lstStyle/>
          <a:p>
            <a:pPr algn="ctr" eaLnBrk="0" hangingPunct="0"/>
            <a:r>
              <a:rPr lang="en-US" sz="1300" b="1"/>
              <a:t>Recombinant</a:t>
            </a:r>
          </a:p>
          <a:p>
            <a:pPr algn="ctr" eaLnBrk="0" hangingPunct="0"/>
            <a:r>
              <a:rPr lang="en-US" sz="1300" b="1"/>
              <a:t>Ti plasmid</a:t>
            </a:r>
          </a:p>
        </p:txBody>
      </p:sp>
      <p:sp>
        <p:nvSpPr>
          <p:cNvPr id="62475" name="Text Box 8"/>
          <p:cNvSpPr txBox="1">
            <a:spLocks noChangeArrowheads="1"/>
          </p:cNvSpPr>
          <p:nvPr/>
        </p:nvSpPr>
        <p:spPr bwMode="auto">
          <a:xfrm>
            <a:off x="7056438" y="1370013"/>
            <a:ext cx="922337" cy="220662"/>
          </a:xfrm>
          <a:prstGeom prst="rect">
            <a:avLst/>
          </a:prstGeom>
          <a:noFill/>
          <a:ln w="9525">
            <a:noFill/>
            <a:miter lim="800000"/>
            <a:headEnd/>
            <a:tailEnd/>
          </a:ln>
        </p:spPr>
        <p:txBody>
          <a:bodyPr wrap="none" lIns="0" tIns="0" rIns="0" bIns="0"/>
          <a:lstStyle/>
          <a:p>
            <a:pPr algn="ctr" eaLnBrk="0" hangingPunct="0">
              <a:lnSpc>
                <a:spcPct val="90000"/>
              </a:lnSpc>
            </a:pPr>
            <a:r>
              <a:rPr lang="en-US" sz="1500" b="1"/>
              <a:t>Plant cell</a:t>
            </a:r>
          </a:p>
        </p:txBody>
      </p:sp>
      <p:sp>
        <p:nvSpPr>
          <p:cNvPr id="62476" name="Text Box 8"/>
          <p:cNvSpPr txBox="1">
            <a:spLocks noChangeArrowheads="1"/>
          </p:cNvSpPr>
          <p:nvPr/>
        </p:nvSpPr>
        <p:spPr bwMode="auto">
          <a:xfrm>
            <a:off x="2357438" y="1357313"/>
            <a:ext cx="2109787" cy="436562"/>
          </a:xfrm>
          <a:prstGeom prst="rect">
            <a:avLst/>
          </a:prstGeom>
          <a:noFill/>
          <a:ln w="9525">
            <a:noFill/>
            <a:miter lim="800000"/>
            <a:headEnd/>
            <a:tailEnd/>
          </a:ln>
        </p:spPr>
        <p:txBody>
          <a:bodyPr wrap="none" lIns="0" tIns="0" rIns="0" bIns="0"/>
          <a:lstStyle/>
          <a:p>
            <a:pPr eaLnBrk="0" hangingPunct="0">
              <a:lnSpc>
                <a:spcPct val="90000"/>
              </a:lnSpc>
            </a:pPr>
            <a:r>
              <a:rPr lang="en-US" sz="1500" b="1"/>
              <a:t>DNA containing the</a:t>
            </a:r>
          </a:p>
          <a:p>
            <a:pPr eaLnBrk="0" hangingPunct="0">
              <a:lnSpc>
                <a:spcPct val="90000"/>
              </a:lnSpc>
            </a:pPr>
            <a:r>
              <a:rPr lang="en-US" sz="1500" b="1"/>
              <a:t>gene for a desired trait</a:t>
            </a:r>
          </a:p>
        </p:txBody>
      </p:sp>
      <p:sp>
        <p:nvSpPr>
          <p:cNvPr id="62477" name="AutoShape 13"/>
          <p:cNvSpPr>
            <a:spLocks/>
          </p:cNvSpPr>
          <p:nvPr/>
        </p:nvSpPr>
        <p:spPr bwMode="auto">
          <a:xfrm rot="5400000">
            <a:off x="6897687" y="3036888"/>
            <a:ext cx="180975" cy="927100"/>
          </a:xfrm>
          <a:prstGeom prst="rightBrace">
            <a:avLst>
              <a:gd name="adj1" fmla="val 42690"/>
              <a:gd name="adj2" fmla="val 50000"/>
            </a:avLst>
          </a:prstGeom>
          <a:noFill/>
          <a:ln w="12700">
            <a:solidFill>
              <a:schemeClr val="tx1"/>
            </a:solidFill>
            <a:round/>
            <a:headEnd/>
            <a:tailEnd/>
          </a:ln>
          <a:effectLst/>
        </p:spPr>
        <p:txBody>
          <a:bodyPr wrap="none" anchor="ctr"/>
          <a:lstStyle/>
          <a:p>
            <a:endParaRPr lang="en-US"/>
          </a:p>
        </p:txBody>
      </p:sp>
      <p:sp>
        <p:nvSpPr>
          <p:cNvPr id="62478" name="Text Box 8"/>
          <p:cNvSpPr txBox="1">
            <a:spLocks noChangeArrowheads="1"/>
          </p:cNvSpPr>
          <p:nvPr/>
        </p:nvSpPr>
        <p:spPr bwMode="auto">
          <a:xfrm>
            <a:off x="5184775" y="2493963"/>
            <a:ext cx="179388" cy="160337"/>
          </a:xfrm>
          <a:prstGeom prst="rect">
            <a:avLst/>
          </a:prstGeom>
          <a:noFill/>
          <a:ln w="9525">
            <a:noFill/>
            <a:miter lim="800000"/>
            <a:headEnd/>
            <a:tailEnd/>
          </a:ln>
        </p:spPr>
        <p:txBody>
          <a:bodyPr wrap="none" lIns="0" tIns="0" rIns="0" bIns="0"/>
          <a:lstStyle/>
          <a:p>
            <a:pPr algn="ctr" eaLnBrk="0" hangingPunct="0">
              <a:lnSpc>
                <a:spcPct val="90000"/>
              </a:lnSpc>
            </a:pPr>
            <a:r>
              <a:rPr lang="en-US" sz="1300" b="1">
                <a:solidFill>
                  <a:schemeClr val="bg1"/>
                </a:solidFill>
              </a:rPr>
              <a:t>2</a:t>
            </a:r>
          </a:p>
        </p:txBody>
      </p:sp>
      <p:sp>
        <p:nvSpPr>
          <p:cNvPr id="62479" name="Text Box 8"/>
          <p:cNvSpPr txBox="1">
            <a:spLocks noChangeArrowheads="1"/>
          </p:cNvSpPr>
          <p:nvPr/>
        </p:nvSpPr>
        <p:spPr bwMode="auto">
          <a:xfrm>
            <a:off x="2212975" y="2489200"/>
            <a:ext cx="179388" cy="160338"/>
          </a:xfrm>
          <a:prstGeom prst="rect">
            <a:avLst/>
          </a:prstGeom>
          <a:noFill/>
          <a:ln w="9525">
            <a:noFill/>
            <a:miter lim="800000"/>
            <a:headEnd/>
            <a:tailEnd/>
          </a:ln>
        </p:spPr>
        <p:txBody>
          <a:bodyPr wrap="none" lIns="0" tIns="0" rIns="0" bIns="0"/>
          <a:lstStyle/>
          <a:p>
            <a:pPr algn="ctr" eaLnBrk="0" hangingPunct="0">
              <a:lnSpc>
                <a:spcPct val="90000"/>
              </a:lnSpc>
            </a:pPr>
            <a:r>
              <a:rPr lang="en-US" sz="1300" b="1">
                <a:solidFill>
                  <a:schemeClr val="bg1"/>
                </a:solidFill>
              </a:rPr>
              <a:t>1</a:t>
            </a:r>
          </a:p>
        </p:txBody>
      </p:sp>
      <p:sp>
        <p:nvSpPr>
          <p:cNvPr id="62480" name="Text Box 8"/>
          <p:cNvSpPr txBox="1">
            <a:spLocks noChangeArrowheads="1"/>
          </p:cNvSpPr>
          <p:nvPr/>
        </p:nvSpPr>
        <p:spPr bwMode="auto">
          <a:xfrm>
            <a:off x="658813" y="2640013"/>
            <a:ext cx="762000" cy="414337"/>
          </a:xfrm>
          <a:prstGeom prst="rect">
            <a:avLst/>
          </a:prstGeom>
          <a:noFill/>
          <a:ln w="9525">
            <a:noFill/>
            <a:miter lim="800000"/>
            <a:headEnd/>
            <a:tailEnd/>
          </a:ln>
        </p:spPr>
        <p:txBody>
          <a:bodyPr wrap="none" lIns="0" tIns="0" rIns="0" bIns="0"/>
          <a:lstStyle/>
          <a:p>
            <a:pPr algn="ctr" eaLnBrk="0" hangingPunct="0">
              <a:lnSpc>
                <a:spcPct val="80000"/>
              </a:lnSpc>
            </a:pPr>
            <a:r>
              <a:rPr lang="en-US" sz="1400" b="1"/>
              <a:t>Ti</a:t>
            </a:r>
          </a:p>
          <a:p>
            <a:pPr algn="ctr" eaLnBrk="0" hangingPunct="0">
              <a:lnSpc>
                <a:spcPct val="80000"/>
              </a:lnSpc>
            </a:pPr>
            <a:r>
              <a:rPr lang="en-US" sz="1400" b="1"/>
              <a:t>plasmid</a:t>
            </a:r>
          </a:p>
        </p:txBody>
      </p:sp>
      <p:sp>
        <p:nvSpPr>
          <p:cNvPr id="62481" name="Line 17"/>
          <p:cNvSpPr>
            <a:spLocks noChangeShapeType="1"/>
          </p:cNvSpPr>
          <p:nvPr/>
        </p:nvSpPr>
        <p:spPr bwMode="auto">
          <a:xfrm>
            <a:off x="1000125" y="3386138"/>
            <a:ext cx="0" cy="428625"/>
          </a:xfrm>
          <a:prstGeom prst="line">
            <a:avLst/>
          </a:prstGeom>
          <a:noFill/>
          <a:ln w="12700">
            <a:solidFill>
              <a:schemeClr val="tx1"/>
            </a:solidFill>
            <a:round/>
            <a:headEnd/>
            <a:tailEnd/>
          </a:ln>
          <a:effectLst/>
        </p:spPr>
        <p:txBody>
          <a:bodyPr wrap="none" anchor="ctr"/>
          <a:lstStyle/>
          <a:p>
            <a:endParaRPr lang="en-US"/>
          </a:p>
        </p:txBody>
      </p:sp>
      <p:sp>
        <p:nvSpPr>
          <p:cNvPr id="62482" name="Text Box 8"/>
          <p:cNvSpPr txBox="1">
            <a:spLocks noChangeArrowheads="1"/>
          </p:cNvSpPr>
          <p:nvPr/>
        </p:nvSpPr>
        <p:spPr bwMode="auto">
          <a:xfrm>
            <a:off x="334963" y="654050"/>
            <a:ext cx="1474787" cy="436563"/>
          </a:xfrm>
          <a:prstGeom prst="rect">
            <a:avLst/>
          </a:prstGeom>
          <a:noFill/>
          <a:ln w="9525">
            <a:noFill/>
            <a:miter lim="800000"/>
            <a:headEnd/>
            <a:tailEnd/>
          </a:ln>
        </p:spPr>
        <p:txBody>
          <a:bodyPr wrap="none" lIns="0" tIns="0" rIns="0" bIns="0"/>
          <a:lstStyle/>
          <a:p>
            <a:pPr algn="ctr" eaLnBrk="0" hangingPunct="0">
              <a:lnSpc>
                <a:spcPct val="90000"/>
              </a:lnSpc>
            </a:pPr>
            <a:r>
              <a:rPr lang="en-US" sz="1500" b="1" i="1"/>
              <a:t>Agrobacterium</a:t>
            </a:r>
          </a:p>
          <a:p>
            <a:pPr algn="ctr" eaLnBrk="0" hangingPunct="0">
              <a:lnSpc>
                <a:spcPct val="90000"/>
              </a:lnSpc>
            </a:pPr>
            <a:r>
              <a:rPr lang="en-US" sz="1500" b="1" i="1"/>
              <a:t>tumefaciens</a:t>
            </a:r>
          </a:p>
        </p:txBody>
      </p:sp>
      <p:sp>
        <p:nvSpPr>
          <p:cNvPr id="19" name="Slide Number Placeholder 18"/>
          <p:cNvSpPr>
            <a:spLocks noGrp="1"/>
          </p:cNvSpPr>
          <p:nvPr>
            <p:ph type="sldNum" sz="quarter" idx="12"/>
          </p:nvPr>
        </p:nvSpPr>
        <p:spPr/>
        <p:txBody>
          <a:bodyPr/>
          <a:lstStyle/>
          <a:p>
            <a:fld id="{72DC7B4B-6D79-464D-A845-3E504A2A9596}" type="slidenum">
              <a:rPr lang="en-US" smtClean="0"/>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12_08aTiPlasmidVector_3-U"/>
          <p:cNvPicPr>
            <a:picLocks noChangeAspect="1" noChangeArrowheads="1"/>
          </p:cNvPicPr>
          <p:nvPr/>
        </p:nvPicPr>
        <p:blipFill>
          <a:blip r:embed="rId3" cstate="print"/>
          <a:srcRect/>
          <a:stretch>
            <a:fillRect/>
          </a:stretch>
        </p:blipFill>
        <p:spPr bwMode="auto">
          <a:xfrm>
            <a:off x="296863" y="642938"/>
            <a:ext cx="8548687" cy="5572125"/>
          </a:xfrm>
          <a:prstGeom prst="rect">
            <a:avLst/>
          </a:prstGeom>
          <a:noFill/>
          <a:ln w="9525">
            <a:noFill/>
            <a:miter lim="800000"/>
            <a:headEnd/>
            <a:tailEnd/>
          </a:ln>
        </p:spPr>
      </p:pic>
      <p:sp>
        <p:nvSpPr>
          <p:cNvPr id="63491" name="Oval 3"/>
          <p:cNvSpPr>
            <a:spLocks noChangeArrowheads="1"/>
          </p:cNvSpPr>
          <p:nvPr/>
        </p:nvSpPr>
        <p:spPr bwMode="auto">
          <a:xfrm>
            <a:off x="6951663" y="4360863"/>
            <a:ext cx="222250" cy="222250"/>
          </a:xfrm>
          <a:prstGeom prst="ellipse">
            <a:avLst/>
          </a:prstGeom>
          <a:solidFill>
            <a:srgbClr val="DC1B3A"/>
          </a:solidFill>
          <a:ln w="12700">
            <a:noFill/>
            <a:round/>
            <a:headEnd/>
            <a:tailEnd/>
          </a:ln>
          <a:effectLst/>
        </p:spPr>
        <p:txBody>
          <a:bodyPr wrap="none" anchor="ctr"/>
          <a:lstStyle/>
          <a:p>
            <a:endParaRPr lang="en-US"/>
          </a:p>
        </p:txBody>
      </p:sp>
      <p:sp>
        <p:nvSpPr>
          <p:cNvPr id="63492" name="Oval 4"/>
          <p:cNvSpPr>
            <a:spLocks noChangeArrowheads="1"/>
          </p:cNvSpPr>
          <p:nvPr/>
        </p:nvSpPr>
        <p:spPr bwMode="auto">
          <a:xfrm>
            <a:off x="2195513" y="2463800"/>
            <a:ext cx="222250" cy="222250"/>
          </a:xfrm>
          <a:prstGeom prst="ellipse">
            <a:avLst/>
          </a:prstGeom>
          <a:solidFill>
            <a:srgbClr val="DC1B3A"/>
          </a:solidFill>
          <a:ln w="12700">
            <a:noFill/>
            <a:round/>
            <a:headEnd/>
            <a:tailEnd/>
          </a:ln>
          <a:effectLst/>
        </p:spPr>
        <p:txBody>
          <a:bodyPr wrap="none" anchor="ctr"/>
          <a:lstStyle/>
          <a:p>
            <a:endParaRPr lang="en-US"/>
          </a:p>
        </p:txBody>
      </p:sp>
      <p:sp>
        <p:nvSpPr>
          <p:cNvPr id="63493" name="Oval 5"/>
          <p:cNvSpPr>
            <a:spLocks noChangeArrowheads="1"/>
          </p:cNvSpPr>
          <p:nvPr/>
        </p:nvSpPr>
        <p:spPr bwMode="auto">
          <a:xfrm>
            <a:off x="5159375" y="2463800"/>
            <a:ext cx="222250" cy="222250"/>
          </a:xfrm>
          <a:prstGeom prst="ellipse">
            <a:avLst/>
          </a:prstGeom>
          <a:solidFill>
            <a:srgbClr val="DC1B3A"/>
          </a:solidFill>
          <a:ln w="12700">
            <a:noFill/>
            <a:round/>
            <a:headEnd/>
            <a:tailEnd/>
          </a:ln>
          <a:effectLst/>
        </p:spPr>
        <p:txBody>
          <a:bodyPr wrap="none" anchor="ctr"/>
          <a:lstStyle/>
          <a:p>
            <a:endParaRPr lang="en-US"/>
          </a:p>
        </p:txBody>
      </p:sp>
      <p:sp>
        <p:nvSpPr>
          <p:cNvPr id="63494"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12.8A_s3</a:t>
            </a:r>
          </a:p>
        </p:txBody>
      </p:sp>
      <p:sp>
        <p:nvSpPr>
          <p:cNvPr id="63495" name="Text Box 8"/>
          <p:cNvSpPr txBox="1">
            <a:spLocks noChangeArrowheads="1"/>
          </p:cNvSpPr>
          <p:nvPr/>
        </p:nvSpPr>
        <p:spPr bwMode="auto">
          <a:xfrm>
            <a:off x="465138" y="3840163"/>
            <a:ext cx="1074737" cy="474662"/>
          </a:xfrm>
          <a:prstGeom prst="rect">
            <a:avLst/>
          </a:prstGeom>
          <a:noFill/>
          <a:ln w="9525">
            <a:noFill/>
            <a:miter lim="800000"/>
            <a:headEnd/>
            <a:tailEnd/>
          </a:ln>
        </p:spPr>
        <p:txBody>
          <a:bodyPr wrap="none" lIns="0" tIns="0" rIns="0" bIns="0"/>
          <a:lstStyle/>
          <a:p>
            <a:pPr algn="ctr" eaLnBrk="0" hangingPunct="0">
              <a:lnSpc>
                <a:spcPct val="90000"/>
              </a:lnSpc>
            </a:pPr>
            <a:r>
              <a:rPr lang="en-US" sz="1500" b="1"/>
              <a:t>Restriction</a:t>
            </a:r>
          </a:p>
          <a:p>
            <a:pPr algn="ctr" eaLnBrk="0" hangingPunct="0">
              <a:lnSpc>
                <a:spcPct val="90000"/>
              </a:lnSpc>
            </a:pPr>
            <a:r>
              <a:rPr lang="en-US" sz="1500" b="1"/>
              <a:t>site</a:t>
            </a:r>
          </a:p>
        </p:txBody>
      </p:sp>
      <p:sp>
        <p:nvSpPr>
          <p:cNvPr id="63496" name="Text Box 8"/>
          <p:cNvSpPr txBox="1">
            <a:spLocks noChangeArrowheads="1"/>
          </p:cNvSpPr>
          <p:nvPr/>
        </p:nvSpPr>
        <p:spPr bwMode="auto">
          <a:xfrm>
            <a:off x="1779588" y="2881313"/>
            <a:ext cx="1201737" cy="760412"/>
          </a:xfrm>
          <a:prstGeom prst="rect">
            <a:avLst/>
          </a:prstGeom>
          <a:noFill/>
          <a:ln w="9525">
            <a:noFill/>
            <a:miter lim="800000"/>
            <a:headEnd/>
            <a:tailEnd/>
          </a:ln>
        </p:spPr>
        <p:txBody>
          <a:bodyPr wrap="none" lIns="0" tIns="0" rIns="0" bIns="0"/>
          <a:lstStyle/>
          <a:p>
            <a:pPr eaLnBrk="0" hangingPunct="0">
              <a:lnSpc>
                <a:spcPct val="90000"/>
              </a:lnSpc>
            </a:pPr>
            <a:r>
              <a:rPr lang="en-US" sz="1500" b="1"/>
              <a:t>The gene is</a:t>
            </a:r>
          </a:p>
          <a:p>
            <a:pPr eaLnBrk="0" hangingPunct="0">
              <a:lnSpc>
                <a:spcPct val="90000"/>
              </a:lnSpc>
            </a:pPr>
            <a:r>
              <a:rPr lang="en-US" sz="1500" b="1"/>
              <a:t>inserted into</a:t>
            </a:r>
          </a:p>
          <a:p>
            <a:pPr eaLnBrk="0" hangingPunct="0">
              <a:lnSpc>
                <a:spcPct val="90000"/>
              </a:lnSpc>
            </a:pPr>
            <a:r>
              <a:rPr lang="en-US" sz="1500" b="1"/>
              <a:t>the plasmid.</a:t>
            </a:r>
          </a:p>
        </p:txBody>
      </p:sp>
      <p:sp>
        <p:nvSpPr>
          <p:cNvPr id="63497" name="Text Box 8"/>
          <p:cNvSpPr txBox="1">
            <a:spLocks noChangeArrowheads="1"/>
          </p:cNvSpPr>
          <p:nvPr/>
        </p:nvSpPr>
        <p:spPr bwMode="auto">
          <a:xfrm>
            <a:off x="4732338" y="2881313"/>
            <a:ext cx="1601787" cy="830262"/>
          </a:xfrm>
          <a:prstGeom prst="rect">
            <a:avLst/>
          </a:prstGeom>
          <a:noFill/>
          <a:ln w="9525">
            <a:noFill/>
            <a:miter lim="800000"/>
            <a:headEnd/>
            <a:tailEnd/>
          </a:ln>
        </p:spPr>
        <p:txBody>
          <a:bodyPr wrap="none" lIns="0" tIns="0" rIns="0" bIns="0"/>
          <a:lstStyle/>
          <a:p>
            <a:pPr eaLnBrk="0" hangingPunct="0">
              <a:lnSpc>
                <a:spcPct val="90000"/>
              </a:lnSpc>
            </a:pPr>
            <a:r>
              <a:rPr lang="en-US" sz="1500" b="1"/>
              <a:t>The recombinant</a:t>
            </a:r>
          </a:p>
          <a:p>
            <a:pPr eaLnBrk="0" hangingPunct="0">
              <a:lnSpc>
                <a:spcPct val="90000"/>
              </a:lnSpc>
            </a:pPr>
            <a:r>
              <a:rPr lang="en-US" sz="1500" b="1"/>
              <a:t>plasmid is</a:t>
            </a:r>
          </a:p>
          <a:p>
            <a:pPr eaLnBrk="0" hangingPunct="0">
              <a:lnSpc>
                <a:spcPct val="90000"/>
              </a:lnSpc>
            </a:pPr>
            <a:r>
              <a:rPr lang="en-US" sz="1500" b="1"/>
              <a:t>introduced into</a:t>
            </a:r>
          </a:p>
          <a:p>
            <a:pPr eaLnBrk="0" hangingPunct="0">
              <a:lnSpc>
                <a:spcPct val="90000"/>
              </a:lnSpc>
            </a:pPr>
            <a:r>
              <a:rPr lang="en-US" sz="1500" b="1"/>
              <a:t>a plant cell.</a:t>
            </a:r>
          </a:p>
        </p:txBody>
      </p:sp>
      <p:sp>
        <p:nvSpPr>
          <p:cNvPr id="63498" name="Text Box 8"/>
          <p:cNvSpPr txBox="1">
            <a:spLocks noChangeArrowheads="1"/>
          </p:cNvSpPr>
          <p:nvPr/>
        </p:nvSpPr>
        <p:spPr bwMode="auto">
          <a:xfrm>
            <a:off x="6256338" y="4640263"/>
            <a:ext cx="1220787" cy="684212"/>
          </a:xfrm>
          <a:prstGeom prst="rect">
            <a:avLst/>
          </a:prstGeom>
          <a:noFill/>
          <a:ln w="9525">
            <a:noFill/>
            <a:miter lim="800000"/>
            <a:headEnd/>
            <a:tailEnd/>
          </a:ln>
        </p:spPr>
        <p:txBody>
          <a:bodyPr wrap="none" lIns="0" tIns="0" rIns="0" bIns="0"/>
          <a:lstStyle/>
          <a:p>
            <a:pPr eaLnBrk="0" hangingPunct="0">
              <a:lnSpc>
                <a:spcPct val="90000"/>
              </a:lnSpc>
            </a:pPr>
            <a:r>
              <a:rPr lang="en-US" sz="1500" b="1"/>
              <a:t>The plant cell</a:t>
            </a:r>
          </a:p>
          <a:p>
            <a:pPr eaLnBrk="0" hangingPunct="0">
              <a:lnSpc>
                <a:spcPct val="90000"/>
              </a:lnSpc>
            </a:pPr>
            <a:r>
              <a:rPr lang="en-US" sz="1500" b="1"/>
              <a:t>grows into</a:t>
            </a:r>
          </a:p>
          <a:p>
            <a:pPr eaLnBrk="0" hangingPunct="0">
              <a:lnSpc>
                <a:spcPct val="90000"/>
              </a:lnSpc>
            </a:pPr>
            <a:r>
              <a:rPr lang="en-US" sz="1500" b="1"/>
              <a:t>a plant.</a:t>
            </a:r>
          </a:p>
        </p:txBody>
      </p:sp>
      <p:sp>
        <p:nvSpPr>
          <p:cNvPr id="63499" name="Text Box 8"/>
          <p:cNvSpPr txBox="1">
            <a:spLocks noChangeArrowheads="1"/>
          </p:cNvSpPr>
          <p:nvPr/>
        </p:nvSpPr>
        <p:spPr bwMode="auto">
          <a:xfrm>
            <a:off x="6351588" y="3586163"/>
            <a:ext cx="1335087" cy="436562"/>
          </a:xfrm>
          <a:prstGeom prst="rect">
            <a:avLst/>
          </a:prstGeom>
          <a:noFill/>
          <a:ln w="9525">
            <a:noFill/>
            <a:miter lim="800000"/>
            <a:headEnd/>
            <a:tailEnd/>
          </a:ln>
        </p:spPr>
        <p:txBody>
          <a:bodyPr wrap="none" lIns="0" tIns="0" rIns="0" bIns="0"/>
          <a:lstStyle/>
          <a:p>
            <a:pPr algn="ctr" eaLnBrk="0" hangingPunct="0">
              <a:lnSpc>
                <a:spcPct val="90000"/>
              </a:lnSpc>
            </a:pPr>
            <a:r>
              <a:rPr lang="en-US" sz="1500" b="1"/>
              <a:t>DNA carrying</a:t>
            </a:r>
          </a:p>
          <a:p>
            <a:pPr algn="ctr" eaLnBrk="0" hangingPunct="0">
              <a:lnSpc>
                <a:spcPct val="90000"/>
              </a:lnSpc>
            </a:pPr>
            <a:r>
              <a:rPr lang="en-US" sz="1500" b="1"/>
              <a:t>the new gene</a:t>
            </a:r>
          </a:p>
        </p:txBody>
      </p:sp>
      <p:sp>
        <p:nvSpPr>
          <p:cNvPr id="63500" name="Text Box 8"/>
          <p:cNvSpPr txBox="1">
            <a:spLocks noChangeArrowheads="1"/>
          </p:cNvSpPr>
          <p:nvPr/>
        </p:nvSpPr>
        <p:spPr bwMode="auto">
          <a:xfrm>
            <a:off x="7786688" y="5440363"/>
            <a:ext cx="903287" cy="671512"/>
          </a:xfrm>
          <a:prstGeom prst="rect">
            <a:avLst/>
          </a:prstGeom>
          <a:noFill/>
          <a:ln w="9525">
            <a:noFill/>
            <a:miter lim="800000"/>
            <a:headEnd/>
            <a:tailEnd/>
          </a:ln>
        </p:spPr>
        <p:txBody>
          <a:bodyPr wrap="none" lIns="0" tIns="0" rIns="0" bIns="0"/>
          <a:lstStyle/>
          <a:p>
            <a:pPr algn="ctr" eaLnBrk="0" hangingPunct="0">
              <a:lnSpc>
                <a:spcPct val="90000"/>
              </a:lnSpc>
            </a:pPr>
            <a:r>
              <a:rPr lang="en-US" sz="1500" b="1"/>
              <a:t>A plant</a:t>
            </a:r>
          </a:p>
          <a:p>
            <a:pPr algn="ctr" eaLnBrk="0" hangingPunct="0">
              <a:lnSpc>
                <a:spcPct val="90000"/>
              </a:lnSpc>
            </a:pPr>
            <a:r>
              <a:rPr lang="en-US" sz="1500" b="1"/>
              <a:t>with the</a:t>
            </a:r>
          </a:p>
          <a:p>
            <a:pPr algn="ctr" eaLnBrk="0" hangingPunct="0">
              <a:lnSpc>
                <a:spcPct val="90000"/>
              </a:lnSpc>
            </a:pPr>
            <a:r>
              <a:rPr lang="en-US" sz="1500" b="1"/>
              <a:t>new trait</a:t>
            </a:r>
          </a:p>
        </p:txBody>
      </p:sp>
      <p:sp>
        <p:nvSpPr>
          <p:cNvPr id="63501" name="Text Box 8"/>
          <p:cNvSpPr txBox="1">
            <a:spLocks noChangeArrowheads="1"/>
          </p:cNvSpPr>
          <p:nvPr/>
        </p:nvSpPr>
        <p:spPr bwMode="auto">
          <a:xfrm>
            <a:off x="3398838" y="2652713"/>
            <a:ext cx="1157287" cy="341312"/>
          </a:xfrm>
          <a:prstGeom prst="rect">
            <a:avLst/>
          </a:prstGeom>
          <a:noFill/>
          <a:ln w="9525">
            <a:noFill/>
            <a:miter lim="800000"/>
            <a:headEnd/>
            <a:tailEnd/>
          </a:ln>
        </p:spPr>
        <p:txBody>
          <a:bodyPr wrap="none" lIns="0" tIns="0" rIns="0" bIns="0"/>
          <a:lstStyle/>
          <a:p>
            <a:pPr algn="ctr" eaLnBrk="0" hangingPunct="0"/>
            <a:r>
              <a:rPr lang="en-US" sz="1300" b="1"/>
              <a:t>Recombinant</a:t>
            </a:r>
          </a:p>
          <a:p>
            <a:pPr algn="ctr" eaLnBrk="0" hangingPunct="0"/>
            <a:r>
              <a:rPr lang="en-US" sz="1300" b="1"/>
              <a:t>Ti plasmid</a:t>
            </a:r>
          </a:p>
        </p:txBody>
      </p:sp>
      <p:sp>
        <p:nvSpPr>
          <p:cNvPr id="63502" name="Text Box 8"/>
          <p:cNvSpPr txBox="1">
            <a:spLocks noChangeArrowheads="1"/>
          </p:cNvSpPr>
          <p:nvPr/>
        </p:nvSpPr>
        <p:spPr bwMode="auto">
          <a:xfrm>
            <a:off x="7056438" y="1370013"/>
            <a:ext cx="922337" cy="220662"/>
          </a:xfrm>
          <a:prstGeom prst="rect">
            <a:avLst/>
          </a:prstGeom>
          <a:noFill/>
          <a:ln w="9525">
            <a:noFill/>
            <a:miter lim="800000"/>
            <a:headEnd/>
            <a:tailEnd/>
          </a:ln>
        </p:spPr>
        <p:txBody>
          <a:bodyPr wrap="none" lIns="0" tIns="0" rIns="0" bIns="0"/>
          <a:lstStyle/>
          <a:p>
            <a:pPr algn="ctr" eaLnBrk="0" hangingPunct="0">
              <a:lnSpc>
                <a:spcPct val="90000"/>
              </a:lnSpc>
            </a:pPr>
            <a:r>
              <a:rPr lang="en-US" sz="1500" b="1"/>
              <a:t>Plant cell</a:t>
            </a:r>
          </a:p>
        </p:txBody>
      </p:sp>
      <p:sp>
        <p:nvSpPr>
          <p:cNvPr id="63503" name="Text Box 8"/>
          <p:cNvSpPr txBox="1">
            <a:spLocks noChangeArrowheads="1"/>
          </p:cNvSpPr>
          <p:nvPr/>
        </p:nvSpPr>
        <p:spPr bwMode="auto">
          <a:xfrm>
            <a:off x="2357438" y="1357313"/>
            <a:ext cx="2109787" cy="436562"/>
          </a:xfrm>
          <a:prstGeom prst="rect">
            <a:avLst/>
          </a:prstGeom>
          <a:noFill/>
          <a:ln w="9525">
            <a:noFill/>
            <a:miter lim="800000"/>
            <a:headEnd/>
            <a:tailEnd/>
          </a:ln>
        </p:spPr>
        <p:txBody>
          <a:bodyPr wrap="none" lIns="0" tIns="0" rIns="0" bIns="0"/>
          <a:lstStyle/>
          <a:p>
            <a:pPr eaLnBrk="0" hangingPunct="0">
              <a:lnSpc>
                <a:spcPct val="90000"/>
              </a:lnSpc>
            </a:pPr>
            <a:r>
              <a:rPr lang="en-US" sz="1500" b="1"/>
              <a:t>DNA containing the</a:t>
            </a:r>
          </a:p>
          <a:p>
            <a:pPr eaLnBrk="0" hangingPunct="0">
              <a:lnSpc>
                <a:spcPct val="90000"/>
              </a:lnSpc>
            </a:pPr>
            <a:r>
              <a:rPr lang="en-US" sz="1500" b="1"/>
              <a:t>gene for a desired trait</a:t>
            </a:r>
          </a:p>
        </p:txBody>
      </p:sp>
      <p:sp>
        <p:nvSpPr>
          <p:cNvPr id="63504" name="AutoShape 16"/>
          <p:cNvSpPr>
            <a:spLocks/>
          </p:cNvSpPr>
          <p:nvPr/>
        </p:nvSpPr>
        <p:spPr bwMode="auto">
          <a:xfrm rot="5400000">
            <a:off x="6897687" y="3036888"/>
            <a:ext cx="180975" cy="927100"/>
          </a:xfrm>
          <a:prstGeom prst="rightBrace">
            <a:avLst>
              <a:gd name="adj1" fmla="val 42690"/>
              <a:gd name="adj2" fmla="val 50000"/>
            </a:avLst>
          </a:prstGeom>
          <a:noFill/>
          <a:ln w="12700">
            <a:solidFill>
              <a:schemeClr val="tx1"/>
            </a:solidFill>
            <a:round/>
            <a:headEnd/>
            <a:tailEnd/>
          </a:ln>
          <a:effectLst/>
        </p:spPr>
        <p:txBody>
          <a:bodyPr wrap="none" anchor="ctr"/>
          <a:lstStyle/>
          <a:p>
            <a:endParaRPr lang="en-US"/>
          </a:p>
        </p:txBody>
      </p:sp>
      <p:sp>
        <p:nvSpPr>
          <p:cNvPr id="63505" name="Text Box 8"/>
          <p:cNvSpPr txBox="1">
            <a:spLocks noChangeArrowheads="1"/>
          </p:cNvSpPr>
          <p:nvPr/>
        </p:nvSpPr>
        <p:spPr bwMode="auto">
          <a:xfrm>
            <a:off x="6970713" y="4387850"/>
            <a:ext cx="179387" cy="160338"/>
          </a:xfrm>
          <a:prstGeom prst="rect">
            <a:avLst/>
          </a:prstGeom>
          <a:noFill/>
          <a:ln w="9525">
            <a:noFill/>
            <a:miter lim="800000"/>
            <a:headEnd/>
            <a:tailEnd/>
          </a:ln>
        </p:spPr>
        <p:txBody>
          <a:bodyPr wrap="none" lIns="0" tIns="0" rIns="0" bIns="0"/>
          <a:lstStyle/>
          <a:p>
            <a:pPr algn="ctr" eaLnBrk="0" hangingPunct="0">
              <a:lnSpc>
                <a:spcPct val="90000"/>
              </a:lnSpc>
            </a:pPr>
            <a:r>
              <a:rPr lang="en-US" sz="1300" b="1">
                <a:solidFill>
                  <a:schemeClr val="bg1"/>
                </a:solidFill>
              </a:rPr>
              <a:t>3</a:t>
            </a:r>
            <a:endParaRPr lang="en-US" sz="1300" b="1"/>
          </a:p>
        </p:txBody>
      </p:sp>
      <p:sp>
        <p:nvSpPr>
          <p:cNvPr id="63506" name="Text Box 8"/>
          <p:cNvSpPr txBox="1">
            <a:spLocks noChangeArrowheads="1"/>
          </p:cNvSpPr>
          <p:nvPr/>
        </p:nvSpPr>
        <p:spPr bwMode="auto">
          <a:xfrm>
            <a:off x="5184775" y="2493963"/>
            <a:ext cx="179388" cy="160337"/>
          </a:xfrm>
          <a:prstGeom prst="rect">
            <a:avLst/>
          </a:prstGeom>
          <a:noFill/>
          <a:ln w="9525">
            <a:noFill/>
            <a:miter lim="800000"/>
            <a:headEnd/>
            <a:tailEnd/>
          </a:ln>
        </p:spPr>
        <p:txBody>
          <a:bodyPr wrap="none" lIns="0" tIns="0" rIns="0" bIns="0"/>
          <a:lstStyle/>
          <a:p>
            <a:pPr algn="ctr" eaLnBrk="0" hangingPunct="0">
              <a:lnSpc>
                <a:spcPct val="90000"/>
              </a:lnSpc>
            </a:pPr>
            <a:r>
              <a:rPr lang="en-US" sz="1300" b="1">
                <a:solidFill>
                  <a:schemeClr val="bg1"/>
                </a:solidFill>
              </a:rPr>
              <a:t>2</a:t>
            </a:r>
          </a:p>
        </p:txBody>
      </p:sp>
      <p:sp>
        <p:nvSpPr>
          <p:cNvPr id="63507" name="Text Box 8"/>
          <p:cNvSpPr txBox="1">
            <a:spLocks noChangeArrowheads="1"/>
          </p:cNvSpPr>
          <p:nvPr/>
        </p:nvSpPr>
        <p:spPr bwMode="auto">
          <a:xfrm>
            <a:off x="2212975" y="2489200"/>
            <a:ext cx="179388" cy="160338"/>
          </a:xfrm>
          <a:prstGeom prst="rect">
            <a:avLst/>
          </a:prstGeom>
          <a:noFill/>
          <a:ln w="9525">
            <a:noFill/>
            <a:miter lim="800000"/>
            <a:headEnd/>
            <a:tailEnd/>
          </a:ln>
        </p:spPr>
        <p:txBody>
          <a:bodyPr wrap="none" lIns="0" tIns="0" rIns="0" bIns="0"/>
          <a:lstStyle/>
          <a:p>
            <a:pPr algn="ctr" eaLnBrk="0" hangingPunct="0">
              <a:lnSpc>
                <a:spcPct val="90000"/>
              </a:lnSpc>
            </a:pPr>
            <a:r>
              <a:rPr lang="en-US" sz="1300" b="1">
                <a:solidFill>
                  <a:schemeClr val="bg1"/>
                </a:solidFill>
              </a:rPr>
              <a:t>1</a:t>
            </a:r>
          </a:p>
        </p:txBody>
      </p:sp>
      <p:sp>
        <p:nvSpPr>
          <p:cNvPr id="63508" name="Text Box 8"/>
          <p:cNvSpPr txBox="1">
            <a:spLocks noChangeArrowheads="1"/>
          </p:cNvSpPr>
          <p:nvPr/>
        </p:nvSpPr>
        <p:spPr bwMode="auto">
          <a:xfrm>
            <a:off x="658813" y="2640013"/>
            <a:ext cx="762000" cy="414337"/>
          </a:xfrm>
          <a:prstGeom prst="rect">
            <a:avLst/>
          </a:prstGeom>
          <a:noFill/>
          <a:ln w="9525">
            <a:noFill/>
            <a:miter lim="800000"/>
            <a:headEnd/>
            <a:tailEnd/>
          </a:ln>
        </p:spPr>
        <p:txBody>
          <a:bodyPr wrap="none" lIns="0" tIns="0" rIns="0" bIns="0"/>
          <a:lstStyle/>
          <a:p>
            <a:pPr algn="ctr" eaLnBrk="0" hangingPunct="0">
              <a:lnSpc>
                <a:spcPct val="80000"/>
              </a:lnSpc>
            </a:pPr>
            <a:r>
              <a:rPr lang="en-US" sz="1400" b="1"/>
              <a:t>Ti</a:t>
            </a:r>
          </a:p>
          <a:p>
            <a:pPr algn="ctr" eaLnBrk="0" hangingPunct="0">
              <a:lnSpc>
                <a:spcPct val="80000"/>
              </a:lnSpc>
            </a:pPr>
            <a:r>
              <a:rPr lang="en-US" sz="1400" b="1"/>
              <a:t>plasmid</a:t>
            </a:r>
          </a:p>
        </p:txBody>
      </p:sp>
      <p:sp>
        <p:nvSpPr>
          <p:cNvPr id="63509" name="Line 21"/>
          <p:cNvSpPr>
            <a:spLocks noChangeShapeType="1"/>
          </p:cNvSpPr>
          <p:nvPr/>
        </p:nvSpPr>
        <p:spPr bwMode="auto">
          <a:xfrm>
            <a:off x="1000125" y="3386138"/>
            <a:ext cx="0" cy="428625"/>
          </a:xfrm>
          <a:prstGeom prst="line">
            <a:avLst/>
          </a:prstGeom>
          <a:noFill/>
          <a:ln w="12700">
            <a:solidFill>
              <a:schemeClr val="tx1"/>
            </a:solidFill>
            <a:round/>
            <a:headEnd/>
            <a:tailEnd/>
          </a:ln>
          <a:effectLst/>
        </p:spPr>
        <p:txBody>
          <a:bodyPr wrap="none" anchor="ctr"/>
          <a:lstStyle/>
          <a:p>
            <a:endParaRPr lang="en-US"/>
          </a:p>
        </p:txBody>
      </p:sp>
      <p:sp>
        <p:nvSpPr>
          <p:cNvPr id="63510" name="Text Box 8"/>
          <p:cNvSpPr txBox="1">
            <a:spLocks noChangeArrowheads="1"/>
          </p:cNvSpPr>
          <p:nvPr/>
        </p:nvSpPr>
        <p:spPr bwMode="auto">
          <a:xfrm>
            <a:off x="334963" y="654050"/>
            <a:ext cx="1474787" cy="436563"/>
          </a:xfrm>
          <a:prstGeom prst="rect">
            <a:avLst/>
          </a:prstGeom>
          <a:noFill/>
          <a:ln w="9525">
            <a:noFill/>
            <a:miter lim="800000"/>
            <a:headEnd/>
            <a:tailEnd/>
          </a:ln>
        </p:spPr>
        <p:txBody>
          <a:bodyPr wrap="none" lIns="0" tIns="0" rIns="0" bIns="0"/>
          <a:lstStyle/>
          <a:p>
            <a:pPr algn="ctr" eaLnBrk="0" hangingPunct="0">
              <a:lnSpc>
                <a:spcPct val="90000"/>
              </a:lnSpc>
            </a:pPr>
            <a:r>
              <a:rPr lang="en-US" sz="1500" b="1" i="1"/>
              <a:t>Agrobacterium</a:t>
            </a:r>
          </a:p>
          <a:p>
            <a:pPr algn="ctr" eaLnBrk="0" hangingPunct="0">
              <a:lnSpc>
                <a:spcPct val="90000"/>
              </a:lnSpc>
            </a:pPr>
            <a:r>
              <a:rPr lang="en-US" sz="1500" b="1" i="1"/>
              <a:t>tumefaciens</a:t>
            </a:r>
          </a:p>
        </p:txBody>
      </p:sp>
      <p:sp>
        <p:nvSpPr>
          <p:cNvPr id="23" name="Slide Number Placeholder 22"/>
          <p:cNvSpPr>
            <a:spLocks noGrp="1"/>
          </p:cNvSpPr>
          <p:nvPr>
            <p:ph type="sldNum" sz="quarter" idx="12"/>
          </p:nvPr>
        </p:nvSpPr>
        <p:spPr/>
        <p:txBody>
          <a:bodyPr/>
          <a:lstStyle/>
          <a:p>
            <a:fld id="{72DC7B4B-6D79-464D-A845-3E504A2A9596}" type="slidenum">
              <a:rPr lang="en-US" smtClean="0"/>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60338" y="104775"/>
            <a:ext cx="8543925" cy="914400"/>
          </a:xfrm>
        </p:spPr>
        <p:txBody>
          <a:bodyPr>
            <a:normAutofit fontScale="90000"/>
          </a:bodyPr>
          <a:lstStyle/>
          <a:p>
            <a:pPr marL="809625" indent="-809625" eaLnBrk="1" hangingPunct="1"/>
            <a:r>
              <a:rPr lang="en-US" sz="3200" smtClean="0"/>
              <a:t>12.8 CONNECTION: Genetically modified organisms are transforming agriculture  </a:t>
            </a:r>
          </a:p>
        </p:txBody>
      </p:sp>
      <p:sp>
        <p:nvSpPr>
          <p:cNvPr id="64515" name="Rectangle 3"/>
          <p:cNvSpPr>
            <a:spLocks noGrp="1" noChangeArrowheads="1"/>
          </p:cNvSpPr>
          <p:nvPr>
            <p:ph type="body" idx="4294967295"/>
          </p:nvPr>
        </p:nvSpPr>
        <p:spPr>
          <a:xfrm>
            <a:off x="49213" y="1317625"/>
            <a:ext cx="8534400" cy="5102225"/>
          </a:xfrm>
        </p:spPr>
        <p:txBody>
          <a:bodyPr/>
          <a:lstStyle/>
          <a:p>
            <a:pPr marL="407988" lvl="1" indent="-293688" defTabSz="800100" eaLnBrk="1" hangingPunct="1">
              <a:spcBef>
                <a:spcPct val="20000"/>
              </a:spcBef>
              <a:spcAft>
                <a:spcPts val="600"/>
              </a:spcAft>
              <a:buFont typeface="Wingdings" pitchFamily="84" charset="2"/>
              <a:buChar char="§"/>
            </a:pPr>
            <a:r>
              <a:rPr lang="en-US" sz="2800" dirty="0" smtClean="0"/>
              <a:t>GM plants are being produced that</a:t>
            </a:r>
          </a:p>
          <a:p>
            <a:pPr marL="927100" lvl="2" indent="-368300" defTabSz="800100" eaLnBrk="1" hangingPunct="1">
              <a:spcBef>
                <a:spcPct val="20000"/>
              </a:spcBef>
              <a:spcAft>
                <a:spcPts val="600"/>
              </a:spcAft>
            </a:pPr>
            <a:r>
              <a:rPr lang="en-US" sz="2400" dirty="0" smtClean="0"/>
              <a:t>are more resistant to herbicides and pests and</a:t>
            </a:r>
          </a:p>
          <a:p>
            <a:pPr marL="927100" lvl="2" indent="-368300" defTabSz="800100" eaLnBrk="1" hangingPunct="1">
              <a:spcBef>
                <a:spcPct val="20000"/>
              </a:spcBef>
              <a:spcAft>
                <a:spcPts val="600"/>
              </a:spcAft>
            </a:pPr>
            <a:r>
              <a:rPr lang="en-US" sz="2400" dirty="0" smtClean="0"/>
              <a:t>provide nutrients that help address malnutrition. </a:t>
            </a:r>
          </a:p>
          <a:p>
            <a:pPr marL="407988" lvl="1" indent="-293688" defTabSz="800100" eaLnBrk="1" hangingPunct="1">
              <a:spcBef>
                <a:spcPct val="20000"/>
              </a:spcBef>
              <a:spcAft>
                <a:spcPts val="600"/>
              </a:spcAft>
              <a:buFont typeface="Wingdings" pitchFamily="84" charset="2"/>
              <a:buChar char="§"/>
            </a:pPr>
            <a:r>
              <a:rPr lang="en-US" sz="2800" dirty="0" smtClean="0"/>
              <a:t>GM animals are being produced with improved nutritional or other qualities.</a:t>
            </a:r>
          </a:p>
        </p:txBody>
      </p:sp>
      <p:sp>
        <p:nvSpPr>
          <p:cNvPr id="6451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6451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6451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6451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37</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box(in)">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box(in)">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box(in)">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box(in)">
                                      <p:cBhvr>
                                        <p:cTn id="22"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160338" y="104775"/>
            <a:ext cx="8543925" cy="914400"/>
          </a:xfrm>
        </p:spPr>
        <p:txBody>
          <a:bodyPr>
            <a:normAutofit fontScale="90000"/>
          </a:bodyPr>
          <a:lstStyle/>
          <a:p>
            <a:pPr marL="1016000" indent="-1016000" eaLnBrk="1" hangingPunct="1"/>
            <a:r>
              <a:rPr lang="en-US" sz="3200" smtClean="0"/>
              <a:t>12.10 CONNECTION: Gene therapy may someday help treat a variety of diseases</a:t>
            </a:r>
          </a:p>
        </p:txBody>
      </p:sp>
      <p:sp>
        <p:nvSpPr>
          <p:cNvPr id="70659" name="Rectangle 3"/>
          <p:cNvSpPr>
            <a:spLocks noGrp="1" noChangeArrowheads="1"/>
          </p:cNvSpPr>
          <p:nvPr>
            <p:ph type="body" idx="4294967295"/>
          </p:nvPr>
        </p:nvSpPr>
        <p:spPr>
          <a:xfrm>
            <a:off x="49213" y="1335088"/>
            <a:ext cx="8501062" cy="5364162"/>
          </a:xfrm>
        </p:spPr>
        <p:txBody>
          <a:bodyPr/>
          <a:lstStyle/>
          <a:p>
            <a:pPr marL="407988" lvl="1" indent="-293688" eaLnBrk="1" hangingPunct="1">
              <a:lnSpc>
                <a:spcPct val="95000"/>
              </a:lnSpc>
              <a:spcBef>
                <a:spcPct val="30000"/>
              </a:spcBef>
              <a:buFont typeface="Wingdings" pitchFamily="84" charset="2"/>
              <a:buChar char="§"/>
            </a:pPr>
            <a:r>
              <a:rPr lang="en-US" sz="2800" b="1" dirty="0" smtClean="0"/>
              <a:t>Gene therapy </a:t>
            </a:r>
            <a:r>
              <a:rPr lang="en-US" sz="2800" dirty="0" smtClean="0"/>
              <a:t>is an</a:t>
            </a:r>
          </a:p>
          <a:p>
            <a:pPr marL="927100" lvl="2" indent="-368300" eaLnBrk="1" hangingPunct="1">
              <a:lnSpc>
                <a:spcPct val="95000"/>
              </a:lnSpc>
              <a:spcBef>
                <a:spcPct val="30000"/>
              </a:spcBef>
            </a:pPr>
            <a:r>
              <a:rPr lang="en-US" sz="2400" dirty="0" smtClean="0"/>
              <a:t>alteration of an afflicted individual’s genes and</a:t>
            </a:r>
          </a:p>
          <a:p>
            <a:pPr marL="927100" lvl="2" indent="-368300" eaLnBrk="1" hangingPunct="1">
              <a:lnSpc>
                <a:spcPct val="95000"/>
              </a:lnSpc>
              <a:spcBef>
                <a:spcPct val="30000"/>
              </a:spcBef>
            </a:pPr>
            <a:r>
              <a:rPr lang="en-US" sz="2400" dirty="0" smtClean="0"/>
              <a:t>attempt to treat disease.</a:t>
            </a:r>
          </a:p>
          <a:p>
            <a:pPr marL="407988" lvl="1" indent="-293688" eaLnBrk="1" hangingPunct="1">
              <a:lnSpc>
                <a:spcPct val="95000"/>
              </a:lnSpc>
              <a:spcBef>
                <a:spcPct val="30000"/>
              </a:spcBef>
              <a:buFont typeface="Wingdings" pitchFamily="84" charset="2"/>
              <a:buChar char="§"/>
            </a:pPr>
            <a:r>
              <a:rPr lang="en-US" sz="2800" dirty="0" smtClean="0"/>
              <a:t>Gene therapy may be best used to treat disorders traceable to a single defective gene.</a:t>
            </a:r>
          </a:p>
        </p:txBody>
      </p:sp>
      <p:sp>
        <p:nvSpPr>
          <p:cNvPr id="7066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0661"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066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066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38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ox(in)">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box(in)">
                                      <p:cBhvr>
                                        <p:cTn id="12" dur="500"/>
                                        <p:tgtEl>
                                          <p:spTgt spid="70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box(in)">
                                      <p:cBhvr>
                                        <p:cTn id="17" dur="500"/>
                                        <p:tgtEl>
                                          <p:spTgt spid="70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0659">
                                            <p:txEl>
                                              <p:pRg st="3" end="3"/>
                                            </p:txEl>
                                          </p:spTgt>
                                        </p:tgtEl>
                                        <p:attrNameLst>
                                          <p:attrName>style.visibility</p:attrName>
                                        </p:attrNameLst>
                                      </p:cBhvr>
                                      <p:to>
                                        <p:strVal val="visible"/>
                                      </p:to>
                                    </p:set>
                                    <p:animEffect transition="in" filter="box(in)">
                                      <p:cBhvr>
                                        <p:cTn id="22" dur="500"/>
                                        <p:tgtEl>
                                          <p:spTgt spid="70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12_10_GeneTherapy-U"/>
          <p:cNvPicPr>
            <a:picLocks noChangeAspect="1" noChangeArrowheads="1"/>
          </p:cNvPicPr>
          <p:nvPr/>
        </p:nvPicPr>
        <p:blipFill>
          <a:blip r:embed="rId3" cstate="print"/>
          <a:srcRect/>
          <a:stretch>
            <a:fillRect/>
          </a:stretch>
        </p:blipFill>
        <p:spPr bwMode="auto">
          <a:xfrm>
            <a:off x="2093913" y="136525"/>
            <a:ext cx="4956175" cy="6584950"/>
          </a:xfrm>
          <a:prstGeom prst="rect">
            <a:avLst/>
          </a:prstGeom>
          <a:noFill/>
          <a:ln w="9525">
            <a:noFill/>
            <a:miter lim="800000"/>
            <a:headEnd/>
            <a:tailEnd/>
          </a:ln>
        </p:spPr>
      </p:pic>
      <p:sp>
        <p:nvSpPr>
          <p:cNvPr id="71683" name="Oval 3"/>
          <p:cNvSpPr>
            <a:spLocks noChangeArrowheads="1"/>
          </p:cNvSpPr>
          <p:nvPr/>
        </p:nvSpPr>
        <p:spPr bwMode="auto">
          <a:xfrm>
            <a:off x="4632325" y="339725"/>
            <a:ext cx="215900" cy="215900"/>
          </a:xfrm>
          <a:prstGeom prst="ellipse">
            <a:avLst/>
          </a:prstGeom>
          <a:solidFill>
            <a:srgbClr val="DC1B3A"/>
          </a:solidFill>
          <a:ln w="12700">
            <a:noFill/>
            <a:round/>
            <a:headEnd/>
            <a:tailEnd/>
          </a:ln>
          <a:effectLst/>
        </p:spPr>
        <p:txBody>
          <a:bodyPr wrap="none" anchor="ctr"/>
          <a:lstStyle/>
          <a:p>
            <a:endParaRPr lang="en-US"/>
          </a:p>
        </p:txBody>
      </p:sp>
      <p:sp>
        <p:nvSpPr>
          <p:cNvPr id="71684" name="Oval 4"/>
          <p:cNvSpPr>
            <a:spLocks noChangeArrowheads="1"/>
          </p:cNvSpPr>
          <p:nvPr/>
        </p:nvSpPr>
        <p:spPr bwMode="auto">
          <a:xfrm>
            <a:off x="4632325" y="2921000"/>
            <a:ext cx="215900" cy="215900"/>
          </a:xfrm>
          <a:prstGeom prst="ellipse">
            <a:avLst/>
          </a:prstGeom>
          <a:solidFill>
            <a:srgbClr val="DC1B3A"/>
          </a:solidFill>
          <a:ln w="12700">
            <a:noFill/>
            <a:round/>
            <a:headEnd/>
            <a:tailEnd/>
          </a:ln>
          <a:effectLst/>
        </p:spPr>
        <p:txBody>
          <a:bodyPr wrap="none" anchor="ctr"/>
          <a:lstStyle/>
          <a:p>
            <a:endParaRPr lang="en-US"/>
          </a:p>
        </p:txBody>
      </p:sp>
      <p:sp>
        <p:nvSpPr>
          <p:cNvPr id="71685" name="Oval 5"/>
          <p:cNvSpPr>
            <a:spLocks noChangeArrowheads="1"/>
          </p:cNvSpPr>
          <p:nvPr/>
        </p:nvSpPr>
        <p:spPr bwMode="auto">
          <a:xfrm>
            <a:off x="4632325" y="3819525"/>
            <a:ext cx="215900" cy="215900"/>
          </a:xfrm>
          <a:prstGeom prst="ellipse">
            <a:avLst/>
          </a:prstGeom>
          <a:solidFill>
            <a:srgbClr val="DC1B3A"/>
          </a:solidFill>
          <a:ln w="12700">
            <a:noFill/>
            <a:round/>
            <a:headEnd/>
            <a:tailEnd/>
          </a:ln>
          <a:effectLst/>
        </p:spPr>
        <p:txBody>
          <a:bodyPr wrap="none" anchor="ctr"/>
          <a:lstStyle/>
          <a:p>
            <a:endParaRPr lang="en-US"/>
          </a:p>
        </p:txBody>
      </p:sp>
      <p:sp>
        <p:nvSpPr>
          <p:cNvPr id="71686" name="Oval 6"/>
          <p:cNvSpPr>
            <a:spLocks noChangeArrowheads="1"/>
          </p:cNvSpPr>
          <p:nvPr/>
        </p:nvSpPr>
        <p:spPr bwMode="auto">
          <a:xfrm>
            <a:off x="2124075" y="5226050"/>
            <a:ext cx="215900" cy="215900"/>
          </a:xfrm>
          <a:prstGeom prst="ellipse">
            <a:avLst/>
          </a:prstGeom>
          <a:solidFill>
            <a:srgbClr val="DC1B3A"/>
          </a:solidFill>
          <a:ln w="12700">
            <a:noFill/>
            <a:round/>
            <a:headEnd/>
            <a:tailEnd/>
          </a:ln>
          <a:effectLst/>
        </p:spPr>
        <p:txBody>
          <a:bodyPr wrap="none" anchor="ctr"/>
          <a:lstStyle/>
          <a:p>
            <a:endParaRPr lang="en-US"/>
          </a:p>
        </p:txBody>
      </p:sp>
      <p:sp>
        <p:nvSpPr>
          <p:cNvPr id="71687"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12.10</a:t>
            </a:r>
          </a:p>
        </p:txBody>
      </p:sp>
      <p:sp>
        <p:nvSpPr>
          <p:cNvPr id="71688" name="Text Box 8"/>
          <p:cNvSpPr txBox="1">
            <a:spLocks noChangeArrowheads="1"/>
          </p:cNvSpPr>
          <p:nvPr/>
        </p:nvSpPr>
        <p:spPr bwMode="auto">
          <a:xfrm>
            <a:off x="4906963" y="341313"/>
            <a:ext cx="1658937" cy="852487"/>
          </a:xfrm>
          <a:prstGeom prst="rect">
            <a:avLst/>
          </a:prstGeom>
          <a:noFill/>
          <a:ln w="9525">
            <a:noFill/>
            <a:miter lim="800000"/>
            <a:headEnd/>
            <a:tailEnd/>
          </a:ln>
        </p:spPr>
        <p:txBody>
          <a:bodyPr wrap="none" lIns="0" tIns="0" rIns="0" bIns="0"/>
          <a:lstStyle/>
          <a:p>
            <a:pPr eaLnBrk="0" hangingPunct="0">
              <a:lnSpc>
                <a:spcPct val="90000"/>
              </a:lnSpc>
            </a:pPr>
            <a:r>
              <a:rPr lang="en-US" sz="1400" b="1"/>
              <a:t>An RNA version of</a:t>
            </a:r>
          </a:p>
          <a:p>
            <a:pPr eaLnBrk="0" hangingPunct="0">
              <a:lnSpc>
                <a:spcPct val="90000"/>
              </a:lnSpc>
            </a:pPr>
            <a:r>
              <a:rPr lang="en-US" sz="1400" b="1"/>
              <a:t>a normal human</a:t>
            </a:r>
          </a:p>
          <a:p>
            <a:pPr eaLnBrk="0" hangingPunct="0">
              <a:lnSpc>
                <a:spcPct val="90000"/>
              </a:lnSpc>
            </a:pPr>
            <a:r>
              <a:rPr lang="en-US" sz="1400" b="1"/>
              <a:t>gene is inserted</a:t>
            </a:r>
          </a:p>
          <a:p>
            <a:pPr eaLnBrk="0" hangingPunct="0"/>
            <a:r>
              <a:rPr lang="en-US" sz="1400" b="1"/>
              <a:t>into a retrovirus.</a:t>
            </a:r>
          </a:p>
        </p:txBody>
      </p:sp>
      <p:sp>
        <p:nvSpPr>
          <p:cNvPr id="71689" name="Text Box 8"/>
          <p:cNvSpPr txBox="1">
            <a:spLocks noChangeArrowheads="1"/>
          </p:cNvSpPr>
          <p:nvPr/>
        </p:nvSpPr>
        <p:spPr bwMode="auto">
          <a:xfrm>
            <a:off x="4900613" y="1522413"/>
            <a:ext cx="1817687" cy="192087"/>
          </a:xfrm>
          <a:prstGeom prst="rect">
            <a:avLst/>
          </a:prstGeom>
          <a:noFill/>
          <a:ln w="9525">
            <a:noFill/>
            <a:miter lim="800000"/>
            <a:headEnd/>
            <a:tailEnd/>
          </a:ln>
        </p:spPr>
        <p:txBody>
          <a:bodyPr wrap="none" lIns="0" tIns="0" rIns="0" bIns="0"/>
          <a:lstStyle/>
          <a:p>
            <a:pPr eaLnBrk="0" hangingPunct="0">
              <a:lnSpc>
                <a:spcPct val="90000"/>
              </a:lnSpc>
            </a:pPr>
            <a:r>
              <a:rPr lang="en-US" sz="1400" b="1"/>
              <a:t>RNA genome of virus</a:t>
            </a:r>
          </a:p>
        </p:txBody>
      </p:sp>
      <p:sp>
        <p:nvSpPr>
          <p:cNvPr id="71690" name="Text Box 8"/>
          <p:cNvSpPr txBox="1">
            <a:spLocks noChangeArrowheads="1"/>
          </p:cNvSpPr>
          <p:nvPr/>
        </p:nvSpPr>
        <p:spPr bwMode="auto">
          <a:xfrm>
            <a:off x="4900613" y="1998663"/>
            <a:ext cx="947737" cy="192087"/>
          </a:xfrm>
          <a:prstGeom prst="rect">
            <a:avLst/>
          </a:prstGeom>
          <a:noFill/>
          <a:ln w="9525">
            <a:noFill/>
            <a:miter lim="800000"/>
            <a:headEnd/>
            <a:tailEnd/>
          </a:ln>
        </p:spPr>
        <p:txBody>
          <a:bodyPr wrap="none" lIns="0" tIns="0" rIns="0" bIns="0"/>
          <a:lstStyle/>
          <a:p>
            <a:pPr eaLnBrk="0" hangingPunct="0">
              <a:lnSpc>
                <a:spcPct val="90000"/>
              </a:lnSpc>
            </a:pPr>
            <a:r>
              <a:rPr lang="en-US" sz="1400" b="1"/>
              <a:t>Retrovirus</a:t>
            </a:r>
          </a:p>
        </p:txBody>
      </p:sp>
      <p:sp>
        <p:nvSpPr>
          <p:cNvPr id="71691" name="Text Box 8"/>
          <p:cNvSpPr txBox="1">
            <a:spLocks noChangeArrowheads="1"/>
          </p:cNvSpPr>
          <p:nvPr/>
        </p:nvSpPr>
        <p:spPr bwMode="auto">
          <a:xfrm>
            <a:off x="4900613" y="2925763"/>
            <a:ext cx="1620837" cy="573087"/>
          </a:xfrm>
          <a:prstGeom prst="rect">
            <a:avLst/>
          </a:prstGeom>
          <a:noFill/>
          <a:ln w="9525">
            <a:noFill/>
            <a:miter lim="800000"/>
            <a:headEnd/>
            <a:tailEnd/>
          </a:ln>
        </p:spPr>
        <p:txBody>
          <a:bodyPr wrap="none" lIns="0" tIns="0" rIns="0" bIns="0"/>
          <a:lstStyle/>
          <a:p>
            <a:pPr eaLnBrk="0" hangingPunct="0">
              <a:lnSpc>
                <a:spcPct val="90000"/>
              </a:lnSpc>
            </a:pPr>
            <a:r>
              <a:rPr lang="en-US" sz="1400" b="1"/>
              <a:t>Bone marrow cells</a:t>
            </a:r>
          </a:p>
          <a:p>
            <a:pPr eaLnBrk="0" hangingPunct="0">
              <a:lnSpc>
                <a:spcPct val="90000"/>
              </a:lnSpc>
            </a:pPr>
            <a:r>
              <a:rPr lang="en-US" sz="1400" b="1"/>
              <a:t>are infected with</a:t>
            </a:r>
          </a:p>
          <a:p>
            <a:pPr eaLnBrk="0" hangingPunct="0">
              <a:lnSpc>
                <a:spcPct val="90000"/>
              </a:lnSpc>
            </a:pPr>
            <a:r>
              <a:rPr lang="en-US" sz="1400" b="1"/>
              <a:t>the virus.</a:t>
            </a:r>
          </a:p>
        </p:txBody>
      </p:sp>
      <p:sp>
        <p:nvSpPr>
          <p:cNvPr id="71692" name="Text Box 8"/>
          <p:cNvSpPr txBox="1">
            <a:spLocks noChangeArrowheads="1"/>
          </p:cNvSpPr>
          <p:nvPr/>
        </p:nvSpPr>
        <p:spPr bwMode="auto">
          <a:xfrm>
            <a:off x="4900613" y="3814763"/>
            <a:ext cx="2135187" cy="661987"/>
          </a:xfrm>
          <a:prstGeom prst="rect">
            <a:avLst/>
          </a:prstGeom>
          <a:noFill/>
          <a:ln w="9525">
            <a:noFill/>
            <a:miter lim="800000"/>
            <a:headEnd/>
            <a:tailEnd/>
          </a:ln>
        </p:spPr>
        <p:txBody>
          <a:bodyPr wrap="none" lIns="0" tIns="0" rIns="0" bIns="0"/>
          <a:lstStyle/>
          <a:p>
            <a:pPr eaLnBrk="0" hangingPunct="0"/>
            <a:r>
              <a:rPr lang="en-US" sz="1400" b="1"/>
              <a:t>Viral DNA carrying the</a:t>
            </a:r>
          </a:p>
          <a:p>
            <a:pPr eaLnBrk="0" hangingPunct="0"/>
            <a:r>
              <a:rPr lang="en-US" sz="1400" b="1"/>
              <a:t>human gene inserts into</a:t>
            </a:r>
          </a:p>
          <a:p>
            <a:pPr eaLnBrk="0" hangingPunct="0"/>
            <a:r>
              <a:rPr lang="en-US" sz="1400" b="1"/>
              <a:t>the cell’s chromosome.</a:t>
            </a:r>
          </a:p>
        </p:txBody>
      </p:sp>
      <p:sp>
        <p:nvSpPr>
          <p:cNvPr id="71693" name="Text Box 8"/>
          <p:cNvSpPr txBox="1">
            <a:spLocks noChangeArrowheads="1"/>
          </p:cNvSpPr>
          <p:nvPr/>
        </p:nvSpPr>
        <p:spPr bwMode="auto">
          <a:xfrm>
            <a:off x="4900613" y="4710113"/>
            <a:ext cx="1779587" cy="401637"/>
          </a:xfrm>
          <a:prstGeom prst="rect">
            <a:avLst/>
          </a:prstGeom>
          <a:noFill/>
          <a:ln w="9525">
            <a:noFill/>
            <a:miter lim="800000"/>
            <a:headEnd/>
            <a:tailEnd/>
          </a:ln>
        </p:spPr>
        <p:txBody>
          <a:bodyPr wrap="none" lIns="0" tIns="0" rIns="0" bIns="0"/>
          <a:lstStyle/>
          <a:p>
            <a:pPr eaLnBrk="0" hangingPunct="0">
              <a:lnSpc>
                <a:spcPct val="90000"/>
              </a:lnSpc>
            </a:pPr>
            <a:r>
              <a:rPr lang="en-US" sz="1400" b="1"/>
              <a:t>Bone marrow</a:t>
            </a:r>
          </a:p>
          <a:p>
            <a:pPr eaLnBrk="0" hangingPunct="0">
              <a:lnSpc>
                <a:spcPct val="90000"/>
              </a:lnSpc>
            </a:pPr>
            <a:r>
              <a:rPr lang="en-US" sz="1400" b="1"/>
              <a:t>cell from the patient</a:t>
            </a:r>
          </a:p>
        </p:txBody>
      </p:sp>
      <p:sp>
        <p:nvSpPr>
          <p:cNvPr id="71694" name="Text Box 8"/>
          <p:cNvSpPr txBox="1">
            <a:spLocks noChangeArrowheads="1"/>
          </p:cNvSpPr>
          <p:nvPr/>
        </p:nvSpPr>
        <p:spPr bwMode="auto">
          <a:xfrm>
            <a:off x="5243513" y="5764213"/>
            <a:ext cx="687387" cy="306387"/>
          </a:xfrm>
          <a:prstGeom prst="rect">
            <a:avLst/>
          </a:prstGeom>
          <a:noFill/>
          <a:ln w="9525">
            <a:noFill/>
            <a:miter lim="800000"/>
            <a:headEnd/>
            <a:tailEnd/>
          </a:ln>
        </p:spPr>
        <p:txBody>
          <a:bodyPr wrap="none" lIns="0" tIns="0" rIns="0" bIns="0"/>
          <a:lstStyle/>
          <a:p>
            <a:pPr algn="ctr" eaLnBrk="0" hangingPunct="0">
              <a:lnSpc>
                <a:spcPct val="70000"/>
              </a:lnSpc>
            </a:pPr>
            <a:r>
              <a:rPr lang="en-US" sz="1400" b="1"/>
              <a:t>Bone</a:t>
            </a:r>
          </a:p>
          <a:p>
            <a:pPr algn="ctr" eaLnBrk="0" hangingPunct="0">
              <a:lnSpc>
                <a:spcPct val="70000"/>
              </a:lnSpc>
            </a:pPr>
            <a:r>
              <a:rPr lang="en-US" sz="1400" b="1"/>
              <a:t>marrow</a:t>
            </a:r>
          </a:p>
        </p:txBody>
      </p:sp>
      <p:sp>
        <p:nvSpPr>
          <p:cNvPr id="71695" name="Line 15"/>
          <p:cNvSpPr>
            <a:spLocks noChangeShapeType="1"/>
          </p:cNvSpPr>
          <p:nvPr/>
        </p:nvSpPr>
        <p:spPr bwMode="auto">
          <a:xfrm>
            <a:off x="4229100" y="4686300"/>
            <a:ext cx="622300" cy="120650"/>
          </a:xfrm>
          <a:prstGeom prst="line">
            <a:avLst/>
          </a:prstGeom>
          <a:noFill/>
          <a:ln w="12700">
            <a:solidFill>
              <a:schemeClr val="tx1"/>
            </a:solidFill>
            <a:round/>
            <a:headEnd/>
            <a:tailEnd/>
          </a:ln>
          <a:effectLst/>
        </p:spPr>
        <p:txBody>
          <a:bodyPr wrap="none" anchor="ctr"/>
          <a:lstStyle/>
          <a:p>
            <a:endParaRPr lang="en-US"/>
          </a:p>
        </p:txBody>
      </p:sp>
      <p:sp>
        <p:nvSpPr>
          <p:cNvPr id="71696" name="Text Box 8"/>
          <p:cNvSpPr txBox="1">
            <a:spLocks noChangeArrowheads="1"/>
          </p:cNvSpPr>
          <p:nvPr/>
        </p:nvSpPr>
        <p:spPr bwMode="auto">
          <a:xfrm>
            <a:off x="2398713" y="5243513"/>
            <a:ext cx="1779587" cy="649287"/>
          </a:xfrm>
          <a:prstGeom prst="rect">
            <a:avLst/>
          </a:prstGeom>
          <a:noFill/>
          <a:ln w="9525">
            <a:noFill/>
            <a:miter lim="800000"/>
            <a:headEnd/>
            <a:tailEnd/>
          </a:ln>
        </p:spPr>
        <p:txBody>
          <a:bodyPr wrap="none" lIns="0" tIns="0" rIns="0" bIns="0"/>
          <a:lstStyle/>
          <a:p>
            <a:pPr eaLnBrk="0" hangingPunct="0">
              <a:lnSpc>
                <a:spcPct val="90000"/>
              </a:lnSpc>
            </a:pPr>
            <a:r>
              <a:rPr lang="en-US" sz="1400" b="1"/>
              <a:t>The engineered</a:t>
            </a:r>
          </a:p>
          <a:p>
            <a:pPr eaLnBrk="0" hangingPunct="0">
              <a:lnSpc>
                <a:spcPct val="90000"/>
              </a:lnSpc>
            </a:pPr>
            <a:r>
              <a:rPr lang="en-US" sz="1400" b="1"/>
              <a:t>cells are injected</a:t>
            </a:r>
          </a:p>
          <a:p>
            <a:pPr eaLnBrk="0" hangingPunct="0">
              <a:lnSpc>
                <a:spcPct val="90000"/>
              </a:lnSpc>
            </a:pPr>
            <a:r>
              <a:rPr lang="en-US" sz="1400" b="1"/>
              <a:t>into the patient.</a:t>
            </a:r>
          </a:p>
        </p:txBody>
      </p:sp>
      <p:sp>
        <p:nvSpPr>
          <p:cNvPr id="71697" name="Line 17"/>
          <p:cNvSpPr>
            <a:spLocks noChangeShapeType="1"/>
          </p:cNvSpPr>
          <p:nvPr/>
        </p:nvSpPr>
        <p:spPr bwMode="auto">
          <a:xfrm flipV="1">
            <a:off x="5435600" y="6045200"/>
            <a:ext cx="123825" cy="177800"/>
          </a:xfrm>
          <a:prstGeom prst="line">
            <a:avLst/>
          </a:prstGeom>
          <a:noFill/>
          <a:ln w="12700">
            <a:solidFill>
              <a:schemeClr val="tx1"/>
            </a:solidFill>
            <a:round/>
            <a:headEnd/>
            <a:tailEnd/>
          </a:ln>
          <a:effectLst/>
        </p:spPr>
        <p:txBody>
          <a:bodyPr wrap="none" anchor="ctr"/>
          <a:lstStyle/>
          <a:p>
            <a:endParaRPr lang="en-US"/>
          </a:p>
        </p:txBody>
      </p:sp>
      <p:sp>
        <p:nvSpPr>
          <p:cNvPr id="71698" name="Text Box 8"/>
          <p:cNvSpPr txBox="1">
            <a:spLocks noChangeArrowheads="1"/>
          </p:cNvSpPr>
          <p:nvPr/>
        </p:nvSpPr>
        <p:spPr bwMode="auto">
          <a:xfrm>
            <a:off x="3211513" y="163513"/>
            <a:ext cx="1252537" cy="401637"/>
          </a:xfrm>
          <a:prstGeom prst="rect">
            <a:avLst/>
          </a:prstGeom>
          <a:noFill/>
          <a:ln w="9525">
            <a:noFill/>
            <a:miter lim="800000"/>
            <a:headEnd/>
            <a:tailEnd/>
          </a:ln>
        </p:spPr>
        <p:txBody>
          <a:bodyPr wrap="none" lIns="0" tIns="0" rIns="0" bIns="0"/>
          <a:lstStyle/>
          <a:p>
            <a:pPr eaLnBrk="0" hangingPunct="0">
              <a:lnSpc>
                <a:spcPct val="90000"/>
              </a:lnSpc>
            </a:pPr>
            <a:r>
              <a:rPr lang="en-US" sz="1400" b="1"/>
              <a:t>Cloned gene</a:t>
            </a:r>
          </a:p>
          <a:p>
            <a:pPr eaLnBrk="0" hangingPunct="0">
              <a:lnSpc>
                <a:spcPct val="90000"/>
              </a:lnSpc>
            </a:pPr>
            <a:r>
              <a:rPr lang="en-US" sz="1400" b="1"/>
              <a:t>(normal allele)</a:t>
            </a:r>
          </a:p>
        </p:txBody>
      </p:sp>
      <p:sp>
        <p:nvSpPr>
          <p:cNvPr id="71699" name="Text Box 8"/>
          <p:cNvSpPr txBox="1">
            <a:spLocks noChangeArrowheads="1"/>
          </p:cNvSpPr>
          <p:nvPr/>
        </p:nvSpPr>
        <p:spPr bwMode="auto">
          <a:xfrm>
            <a:off x="4697413" y="373063"/>
            <a:ext cx="103187" cy="141287"/>
          </a:xfrm>
          <a:prstGeom prst="rect">
            <a:avLst/>
          </a:prstGeom>
          <a:noFill/>
          <a:ln w="9525">
            <a:noFill/>
            <a:miter lim="800000"/>
            <a:headEnd/>
            <a:tailEnd/>
          </a:ln>
        </p:spPr>
        <p:txBody>
          <a:bodyPr wrap="none" lIns="0" tIns="0" rIns="0" bIns="0"/>
          <a:lstStyle/>
          <a:p>
            <a:pPr eaLnBrk="0" hangingPunct="0">
              <a:lnSpc>
                <a:spcPct val="90000"/>
              </a:lnSpc>
            </a:pPr>
            <a:r>
              <a:rPr lang="en-US" sz="1200" b="1">
                <a:solidFill>
                  <a:schemeClr val="bg1"/>
                </a:solidFill>
              </a:rPr>
              <a:t>1</a:t>
            </a:r>
          </a:p>
        </p:txBody>
      </p:sp>
      <p:sp>
        <p:nvSpPr>
          <p:cNvPr id="71700" name="Text Box 8"/>
          <p:cNvSpPr txBox="1">
            <a:spLocks noChangeArrowheads="1"/>
          </p:cNvSpPr>
          <p:nvPr/>
        </p:nvSpPr>
        <p:spPr bwMode="auto">
          <a:xfrm>
            <a:off x="4697413" y="2957513"/>
            <a:ext cx="103187" cy="141287"/>
          </a:xfrm>
          <a:prstGeom prst="rect">
            <a:avLst/>
          </a:prstGeom>
          <a:noFill/>
          <a:ln w="9525">
            <a:noFill/>
            <a:miter lim="800000"/>
            <a:headEnd/>
            <a:tailEnd/>
          </a:ln>
        </p:spPr>
        <p:txBody>
          <a:bodyPr wrap="none" lIns="0" tIns="0" rIns="0" bIns="0"/>
          <a:lstStyle/>
          <a:p>
            <a:pPr eaLnBrk="0" hangingPunct="0">
              <a:lnSpc>
                <a:spcPct val="90000"/>
              </a:lnSpc>
            </a:pPr>
            <a:r>
              <a:rPr lang="en-US" sz="1200" b="1">
                <a:solidFill>
                  <a:schemeClr val="bg1"/>
                </a:solidFill>
              </a:rPr>
              <a:t>2</a:t>
            </a:r>
          </a:p>
        </p:txBody>
      </p:sp>
      <p:sp>
        <p:nvSpPr>
          <p:cNvPr id="71701" name="Text Box 8"/>
          <p:cNvSpPr txBox="1">
            <a:spLocks noChangeArrowheads="1"/>
          </p:cNvSpPr>
          <p:nvPr/>
        </p:nvSpPr>
        <p:spPr bwMode="auto">
          <a:xfrm>
            <a:off x="4697413" y="3859213"/>
            <a:ext cx="103187" cy="141287"/>
          </a:xfrm>
          <a:prstGeom prst="rect">
            <a:avLst/>
          </a:prstGeom>
          <a:noFill/>
          <a:ln w="9525">
            <a:noFill/>
            <a:miter lim="800000"/>
            <a:headEnd/>
            <a:tailEnd/>
          </a:ln>
        </p:spPr>
        <p:txBody>
          <a:bodyPr wrap="none" lIns="0" tIns="0" rIns="0" bIns="0"/>
          <a:lstStyle/>
          <a:p>
            <a:pPr eaLnBrk="0" hangingPunct="0">
              <a:lnSpc>
                <a:spcPct val="90000"/>
              </a:lnSpc>
            </a:pPr>
            <a:r>
              <a:rPr lang="en-US" sz="1200" b="1">
                <a:solidFill>
                  <a:schemeClr val="bg1"/>
                </a:solidFill>
              </a:rPr>
              <a:t>3</a:t>
            </a:r>
          </a:p>
        </p:txBody>
      </p:sp>
      <p:sp>
        <p:nvSpPr>
          <p:cNvPr id="71702" name="Text Box 8"/>
          <p:cNvSpPr txBox="1">
            <a:spLocks noChangeArrowheads="1"/>
          </p:cNvSpPr>
          <p:nvPr/>
        </p:nvSpPr>
        <p:spPr bwMode="auto">
          <a:xfrm>
            <a:off x="2189163" y="5262563"/>
            <a:ext cx="103187" cy="141287"/>
          </a:xfrm>
          <a:prstGeom prst="rect">
            <a:avLst/>
          </a:prstGeom>
          <a:noFill/>
          <a:ln w="9525">
            <a:noFill/>
            <a:miter lim="800000"/>
            <a:headEnd/>
            <a:tailEnd/>
          </a:ln>
        </p:spPr>
        <p:txBody>
          <a:bodyPr wrap="none" lIns="0" tIns="0" rIns="0" bIns="0"/>
          <a:lstStyle/>
          <a:p>
            <a:pPr eaLnBrk="0" hangingPunct="0">
              <a:lnSpc>
                <a:spcPct val="90000"/>
              </a:lnSpc>
            </a:pPr>
            <a:r>
              <a:rPr lang="en-US" sz="1200" b="1">
                <a:solidFill>
                  <a:schemeClr val="bg1"/>
                </a:solidFill>
              </a:rPr>
              <a:t>4</a:t>
            </a:r>
          </a:p>
        </p:txBody>
      </p:sp>
      <p:sp>
        <p:nvSpPr>
          <p:cNvPr id="71703" name="Line 23"/>
          <p:cNvSpPr>
            <a:spLocks noChangeShapeType="1"/>
          </p:cNvSpPr>
          <p:nvPr/>
        </p:nvSpPr>
        <p:spPr bwMode="auto">
          <a:xfrm flipV="1">
            <a:off x="4121150" y="1644650"/>
            <a:ext cx="708025" cy="498475"/>
          </a:xfrm>
          <a:prstGeom prst="line">
            <a:avLst/>
          </a:prstGeom>
          <a:noFill/>
          <a:ln w="12700">
            <a:solidFill>
              <a:schemeClr val="tx1"/>
            </a:solidFill>
            <a:round/>
            <a:headEnd/>
            <a:tailEnd/>
          </a:ln>
          <a:effectLst/>
        </p:spPr>
        <p:txBody>
          <a:bodyPr wrap="none" anchor="ctr"/>
          <a:lstStyle/>
          <a:p>
            <a:endParaRPr lang="en-US"/>
          </a:p>
        </p:txBody>
      </p:sp>
      <p:sp>
        <p:nvSpPr>
          <p:cNvPr id="71704" name="Line 24"/>
          <p:cNvSpPr>
            <a:spLocks noChangeShapeType="1"/>
          </p:cNvSpPr>
          <p:nvPr/>
        </p:nvSpPr>
        <p:spPr bwMode="auto">
          <a:xfrm flipV="1">
            <a:off x="4143375" y="2105025"/>
            <a:ext cx="688975" cy="295275"/>
          </a:xfrm>
          <a:prstGeom prst="line">
            <a:avLst/>
          </a:prstGeom>
          <a:noFill/>
          <a:ln w="12700">
            <a:solidFill>
              <a:schemeClr val="tx1"/>
            </a:solidFill>
            <a:round/>
            <a:headEnd/>
            <a:tailEnd/>
          </a:ln>
          <a:effectLst/>
        </p:spPr>
        <p:txBody>
          <a:bodyPr wrap="none" anchor="ctr"/>
          <a:lstStyle/>
          <a:p>
            <a:endParaRPr lang="en-US"/>
          </a:p>
        </p:txBody>
      </p:sp>
      <p:sp>
        <p:nvSpPr>
          <p:cNvPr id="25" name="Slide Number Placeholder 24"/>
          <p:cNvSpPr>
            <a:spLocks noGrp="1"/>
          </p:cNvSpPr>
          <p:nvPr>
            <p:ph type="sldNum" sz="quarter" idx="12"/>
          </p:nvPr>
        </p:nvSpPr>
        <p:spPr/>
        <p:txBody>
          <a:bodyPr/>
          <a:lstStyle/>
          <a:p>
            <a:fld id="{72DC7B4B-6D79-464D-A845-3E504A2A9596}" type="slidenum">
              <a:rPr lang="en-US" smtClean="0"/>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298450" y="1250950"/>
            <a:ext cx="8534400" cy="914400"/>
          </a:xfrm>
        </p:spPr>
        <p:txBody>
          <a:bodyPr/>
          <a:lstStyle/>
          <a:p>
            <a:pPr marL="0" indent="0" algn="ctr" eaLnBrk="1" hangingPunct="1">
              <a:buFont typeface="Wingdings" pitchFamily="84" charset="2"/>
              <a:buNone/>
            </a:pPr>
            <a:r>
              <a:rPr lang="en-US" sz="4400" smtClean="0"/>
              <a:t>GENE CLONING</a:t>
            </a:r>
          </a:p>
        </p:txBody>
      </p:sp>
      <p:sp>
        <p:nvSpPr>
          <p:cNvPr id="10243" name="Line 5"/>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244"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024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6" name="Slide Number Placeholder 5"/>
          <p:cNvSpPr>
            <a:spLocks noGrp="1"/>
          </p:cNvSpPr>
          <p:nvPr>
            <p:ph type="sldNum" sz="quarter" idx="12"/>
          </p:nvPr>
        </p:nvSpPr>
        <p:spPr/>
        <p:txBody>
          <a:bodyPr/>
          <a:lstStyle/>
          <a:p>
            <a:fld id="{72DC7B4B-6D79-464D-A845-3E504A2A9596}" type="slidenum">
              <a:rPr lang="en-US" smtClean="0"/>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160338" y="104775"/>
            <a:ext cx="8543925" cy="914400"/>
          </a:xfrm>
        </p:spPr>
        <p:txBody>
          <a:bodyPr>
            <a:normAutofit fontScale="90000"/>
          </a:bodyPr>
          <a:lstStyle/>
          <a:p>
            <a:pPr marL="1016000" indent="-1016000" eaLnBrk="1" hangingPunct="1"/>
            <a:r>
              <a:rPr lang="en-US" sz="3200" smtClean="0"/>
              <a:t>12.10 CONNECTION: Gene therapy may someday help treat a variety of diseases</a:t>
            </a:r>
          </a:p>
        </p:txBody>
      </p:sp>
      <p:sp>
        <p:nvSpPr>
          <p:cNvPr id="74755" name="Rectangle 3"/>
          <p:cNvSpPr>
            <a:spLocks noGrp="1" noChangeArrowheads="1"/>
          </p:cNvSpPr>
          <p:nvPr>
            <p:ph type="body" idx="4294967295"/>
          </p:nvPr>
        </p:nvSpPr>
        <p:spPr>
          <a:xfrm>
            <a:off x="49213" y="1335088"/>
            <a:ext cx="8501062" cy="5364162"/>
          </a:xfrm>
        </p:spPr>
        <p:txBody>
          <a:bodyPr/>
          <a:lstStyle/>
          <a:p>
            <a:pPr marL="407988" lvl="1" indent="-293688" eaLnBrk="1" hangingPunct="1">
              <a:lnSpc>
                <a:spcPct val="95000"/>
              </a:lnSpc>
              <a:spcBef>
                <a:spcPct val="30000"/>
              </a:spcBef>
              <a:buFont typeface="Wingdings" pitchFamily="84" charset="2"/>
              <a:buChar char="§"/>
            </a:pPr>
            <a:r>
              <a:rPr lang="en-US" sz="2800" dirty="0" smtClean="0"/>
              <a:t>The first successful human gene therapy trial in 2000</a:t>
            </a:r>
          </a:p>
          <a:p>
            <a:pPr marL="927100" lvl="2" indent="-368300" eaLnBrk="1" hangingPunct="1">
              <a:lnSpc>
                <a:spcPct val="95000"/>
              </a:lnSpc>
              <a:spcBef>
                <a:spcPct val="30000"/>
              </a:spcBef>
            </a:pPr>
            <a:r>
              <a:rPr lang="en-US" sz="2400" dirty="0" smtClean="0"/>
              <a:t>tried to treat ten children with SCID (severe combined immune deficiency),</a:t>
            </a:r>
          </a:p>
          <a:p>
            <a:pPr marL="927100" lvl="2" indent="-368300" eaLnBrk="1" hangingPunct="1">
              <a:lnSpc>
                <a:spcPct val="95000"/>
              </a:lnSpc>
              <a:spcBef>
                <a:spcPct val="30000"/>
              </a:spcBef>
            </a:pPr>
            <a:r>
              <a:rPr lang="en-US" sz="2400" dirty="0" smtClean="0"/>
              <a:t>helped nine of these patients, but</a:t>
            </a:r>
          </a:p>
          <a:p>
            <a:pPr marL="927100" lvl="2" indent="-368300" eaLnBrk="1" hangingPunct="1">
              <a:lnSpc>
                <a:spcPct val="95000"/>
              </a:lnSpc>
              <a:spcBef>
                <a:spcPct val="30000"/>
              </a:spcBef>
            </a:pPr>
            <a:r>
              <a:rPr lang="en-US" sz="2400" dirty="0" smtClean="0"/>
              <a:t>caused leukemia in three of the patients, and</a:t>
            </a:r>
          </a:p>
          <a:p>
            <a:pPr marL="927100" lvl="2" indent="-368300" eaLnBrk="1" hangingPunct="1">
              <a:lnSpc>
                <a:spcPct val="95000"/>
              </a:lnSpc>
              <a:spcBef>
                <a:spcPct val="30000"/>
              </a:spcBef>
            </a:pPr>
            <a:r>
              <a:rPr lang="en-US" sz="2400" dirty="0" smtClean="0"/>
              <a:t>resulted in one death.</a:t>
            </a:r>
          </a:p>
        </p:txBody>
      </p:sp>
      <p:sp>
        <p:nvSpPr>
          <p:cNvPr id="7475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475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475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475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40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horizontal)">
                                      <p:cBhvr>
                                        <p:cTn id="7" dur="500"/>
                                        <p:tgtEl>
                                          <p:spTgt spid="7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blinds(horizontal)">
                                      <p:cBhvr>
                                        <p:cTn id="12" dur="500"/>
                                        <p:tgtEl>
                                          <p:spTgt spid="74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blinds(horizontal)">
                                      <p:cBhvr>
                                        <p:cTn id="17" dur="500"/>
                                        <p:tgtEl>
                                          <p:spTgt spid="74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blinds(horizontal)">
                                      <p:cBhvr>
                                        <p:cTn id="22" dur="500"/>
                                        <p:tgtEl>
                                          <p:spTgt spid="747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4755">
                                            <p:txEl>
                                              <p:pRg st="4" end="4"/>
                                            </p:txEl>
                                          </p:spTgt>
                                        </p:tgtEl>
                                        <p:attrNameLst>
                                          <p:attrName>style.visibility</p:attrName>
                                        </p:attrNameLst>
                                      </p:cBhvr>
                                      <p:to>
                                        <p:strVal val="visible"/>
                                      </p:to>
                                    </p:set>
                                    <p:animEffect transition="in" filter="blinds(horizontal)">
                                      <p:cBhvr>
                                        <p:cTn id="27" dur="500"/>
                                        <p:tgtEl>
                                          <p:spTgt spid="747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160338" y="104775"/>
            <a:ext cx="8543925" cy="914400"/>
          </a:xfrm>
        </p:spPr>
        <p:txBody>
          <a:bodyPr>
            <a:normAutofit fontScale="90000"/>
          </a:bodyPr>
          <a:lstStyle/>
          <a:p>
            <a:pPr marL="1016000" indent="-1016000" eaLnBrk="1" hangingPunct="1"/>
            <a:r>
              <a:rPr lang="en-US" sz="3200" smtClean="0"/>
              <a:t>12.10 CONNECTION: Gene therapy may someday help treat a variety of diseases</a:t>
            </a:r>
          </a:p>
        </p:txBody>
      </p:sp>
      <p:sp>
        <p:nvSpPr>
          <p:cNvPr id="75779" name="Rectangle 3"/>
          <p:cNvSpPr>
            <a:spLocks noGrp="1" noChangeArrowheads="1"/>
          </p:cNvSpPr>
          <p:nvPr>
            <p:ph type="body" idx="4294967295"/>
          </p:nvPr>
        </p:nvSpPr>
        <p:spPr>
          <a:xfrm>
            <a:off x="49213" y="1335088"/>
            <a:ext cx="8501062" cy="5364162"/>
          </a:xfrm>
        </p:spPr>
        <p:txBody>
          <a:bodyPr/>
          <a:lstStyle/>
          <a:p>
            <a:pPr marL="407988" lvl="1" indent="-293688" eaLnBrk="1" hangingPunct="1">
              <a:lnSpc>
                <a:spcPct val="95000"/>
              </a:lnSpc>
              <a:spcBef>
                <a:spcPct val="30000"/>
              </a:spcBef>
              <a:buFont typeface="Wingdings" pitchFamily="84" charset="2"/>
              <a:buChar char="§"/>
            </a:pPr>
            <a:r>
              <a:rPr lang="en-US" sz="2800" dirty="0" smtClean="0"/>
              <a:t>The use of gene therapy raises many questions.</a:t>
            </a:r>
          </a:p>
          <a:p>
            <a:pPr marL="927100" lvl="2" indent="-368300" eaLnBrk="1" hangingPunct="1">
              <a:lnSpc>
                <a:spcPct val="95000"/>
              </a:lnSpc>
              <a:spcBef>
                <a:spcPct val="30000"/>
              </a:spcBef>
            </a:pPr>
            <a:r>
              <a:rPr lang="en-US" sz="2400" dirty="0" smtClean="0"/>
              <a:t>How can we build in gene control mechanisms that make appropriate amounts of the product at the right time and place?</a:t>
            </a:r>
          </a:p>
          <a:p>
            <a:pPr marL="927100" lvl="2" indent="-368300" eaLnBrk="1" hangingPunct="1">
              <a:lnSpc>
                <a:spcPct val="95000"/>
              </a:lnSpc>
              <a:spcBef>
                <a:spcPct val="30000"/>
              </a:spcBef>
            </a:pPr>
            <a:r>
              <a:rPr lang="en-US" sz="2400" dirty="0" smtClean="0"/>
              <a:t>How can gene insertion be performed without harming other cell functions? </a:t>
            </a:r>
          </a:p>
          <a:p>
            <a:pPr marL="927100" lvl="2" indent="-368300" eaLnBrk="1" hangingPunct="1">
              <a:lnSpc>
                <a:spcPct val="95000"/>
              </a:lnSpc>
              <a:spcBef>
                <a:spcPct val="30000"/>
              </a:spcBef>
            </a:pPr>
            <a:r>
              <a:rPr lang="en-US" sz="2400" dirty="0" smtClean="0"/>
              <a:t>Will gene therapy lead to efforts to control the genetic makeup of human populations?</a:t>
            </a:r>
          </a:p>
          <a:p>
            <a:pPr marL="927100" lvl="2" indent="-368300" eaLnBrk="1" hangingPunct="1">
              <a:lnSpc>
                <a:spcPct val="95000"/>
              </a:lnSpc>
              <a:spcBef>
                <a:spcPct val="30000"/>
              </a:spcBef>
            </a:pPr>
            <a:r>
              <a:rPr lang="en-US" sz="2400" dirty="0" smtClean="0"/>
              <a:t>Should we try to eliminate genetic defects in our children and descendants when genetic variety is a necessary ingredient for the survival of a species?</a:t>
            </a:r>
          </a:p>
        </p:txBody>
      </p:sp>
      <p:sp>
        <p:nvSpPr>
          <p:cNvPr id="7578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5781"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578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578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41</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box(in)">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box(in)">
                                      <p:cBhvr>
                                        <p:cTn id="12" dur="500"/>
                                        <p:tgtEl>
                                          <p:spTgt spid="75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box(in)">
                                      <p:cBhvr>
                                        <p:cTn id="17" dur="500"/>
                                        <p:tgtEl>
                                          <p:spTgt spid="757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animEffect transition="in" filter="box(in)">
                                      <p:cBhvr>
                                        <p:cTn id="22" dur="500"/>
                                        <p:tgtEl>
                                          <p:spTgt spid="757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5779">
                                            <p:txEl>
                                              <p:pRg st="4" end="4"/>
                                            </p:txEl>
                                          </p:spTgt>
                                        </p:tgtEl>
                                        <p:attrNameLst>
                                          <p:attrName>style.visibility</p:attrName>
                                        </p:attrNameLst>
                                      </p:cBhvr>
                                      <p:to>
                                        <p:strVal val="visible"/>
                                      </p:to>
                                    </p:set>
                                    <p:animEffect transition="in" filter="box(in)">
                                      <p:cBhvr>
                                        <p:cTn id="27" dur="500"/>
                                        <p:tgtEl>
                                          <p:spTgt spid="75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4294967295"/>
          </p:nvPr>
        </p:nvSpPr>
        <p:spPr>
          <a:xfrm>
            <a:off x="298450" y="1250950"/>
            <a:ext cx="8534400" cy="914400"/>
          </a:xfrm>
        </p:spPr>
        <p:txBody>
          <a:bodyPr/>
          <a:lstStyle/>
          <a:p>
            <a:pPr marL="0" indent="0" algn="ctr" eaLnBrk="1" hangingPunct="1">
              <a:buFont typeface="Wingdings" pitchFamily="84" charset="2"/>
              <a:buNone/>
            </a:pPr>
            <a:r>
              <a:rPr lang="en-US" sz="4400" smtClean="0"/>
              <a:t>DNA PROFILING</a:t>
            </a:r>
          </a:p>
        </p:txBody>
      </p:sp>
      <p:sp>
        <p:nvSpPr>
          <p:cNvPr id="76803"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6804"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680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6" name="Slide Number Placeholder 5"/>
          <p:cNvSpPr>
            <a:spLocks noGrp="1"/>
          </p:cNvSpPr>
          <p:nvPr>
            <p:ph type="sldNum" sz="quarter" idx="12"/>
          </p:nvPr>
        </p:nvSpPr>
        <p:spPr/>
        <p:txBody>
          <a:bodyPr/>
          <a:lstStyle/>
          <a:p>
            <a:fld id="{72DC7B4B-6D79-464D-A845-3E504A2A9596}" type="slidenum">
              <a:rPr lang="en-US" smtClean="0"/>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149225" y="104775"/>
            <a:ext cx="8543925" cy="914400"/>
          </a:xfrm>
        </p:spPr>
        <p:txBody>
          <a:bodyPr>
            <a:normAutofit fontScale="90000"/>
          </a:bodyPr>
          <a:lstStyle/>
          <a:p>
            <a:pPr marL="1011238" indent="-1011238" eaLnBrk="1" hangingPunct="1"/>
            <a:r>
              <a:rPr lang="en-US" sz="3200" smtClean="0"/>
              <a:t>12.11 The analysis of genetic markers can produce a DNA profile </a:t>
            </a:r>
          </a:p>
        </p:txBody>
      </p:sp>
      <p:sp>
        <p:nvSpPr>
          <p:cNvPr id="77827" name="Rectangle 3"/>
          <p:cNvSpPr>
            <a:spLocks noGrp="1" noChangeArrowheads="1"/>
          </p:cNvSpPr>
          <p:nvPr>
            <p:ph type="body" idx="4294967295"/>
          </p:nvPr>
        </p:nvSpPr>
        <p:spPr>
          <a:xfrm>
            <a:off x="49213" y="1316038"/>
            <a:ext cx="8534400" cy="3832225"/>
          </a:xfrm>
        </p:spPr>
        <p:txBody>
          <a:bodyPr/>
          <a:lstStyle/>
          <a:p>
            <a:pPr marL="407988" lvl="1" indent="-293688" eaLnBrk="1" hangingPunct="1">
              <a:spcBef>
                <a:spcPct val="30000"/>
              </a:spcBef>
              <a:buFont typeface="Wingdings" pitchFamily="84" charset="2"/>
              <a:buChar char="§"/>
            </a:pPr>
            <a:r>
              <a:rPr lang="en-US" sz="2800" b="1" dirty="0" smtClean="0"/>
              <a:t>DNA profiling</a:t>
            </a:r>
            <a:r>
              <a:rPr lang="en-US" sz="2800" dirty="0" smtClean="0"/>
              <a:t> is the analysis of DNA fragments to determine whether they come from the same individual. DNA profiling</a:t>
            </a:r>
          </a:p>
          <a:p>
            <a:pPr marL="927100" lvl="2" indent="-368300" eaLnBrk="1" hangingPunct="1">
              <a:spcBef>
                <a:spcPct val="30000"/>
              </a:spcBef>
            </a:pPr>
            <a:r>
              <a:rPr lang="en-US" sz="2400" dirty="0" smtClean="0"/>
              <a:t>compares genetic markers from </a:t>
            </a:r>
            <a:r>
              <a:rPr lang="en-US" sz="2400" dirty="0" err="1" smtClean="0"/>
              <a:t>noncoding</a:t>
            </a:r>
            <a:r>
              <a:rPr lang="en-US" sz="2400" dirty="0" smtClean="0"/>
              <a:t> regions that show variation between individuals and</a:t>
            </a:r>
          </a:p>
          <a:p>
            <a:pPr marL="927100" lvl="2" indent="-368300" eaLnBrk="1" hangingPunct="1">
              <a:spcBef>
                <a:spcPct val="30000"/>
              </a:spcBef>
            </a:pPr>
            <a:r>
              <a:rPr lang="en-US" sz="2400" dirty="0" smtClean="0"/>
              <a:t>involves amplifying (copying) of markers for analysis.</a:t>
            </a:r>
          </a:p>
        </p:txBody>
      </p:sp>
      <p:sp>
        <p:nvSpPr>
          <p:cNvPr id="7782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782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7830"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783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43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checkerboard(across)">
                                      <p:cBhvr>
                                        <p:cTn id="7" dur="500"/>
                                        <p:tgtEl>
                                          <p:spTgt spid="77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checkerboard(across)">
                                      <p:cBhvr>
                                        <p:cTn id="12" dur="500"/>
                                        <p:tgtEl>
                                          <p:spTgt spid="77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checkerboard(across)">
                                      <p:cBhvr>
                                        <p:cTn id="17" dur="500"/>
                                        <p:tgtEl>
                                          <p:spTgt spid="77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bldLvl="5"/>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12_11DNAProfilingOver-U"/>
          <p:cNvPicPr>
            <a:picLocks noChangeAspect="1" noChangeArrowheads="1"/>
          </p:cNvPicPr>
          <p:nvPr/>
        </p:nvPicPr>
        <p:blipFill>
          <a:blip r:embed="rId3" cstate="print"/>
          <a:srcRect/>
          <a:stretch>
            <a:fillRect/>
          </a:stretch>
        </p:blipFill>
        <p:spPr bwMode="auto">
          <a:xfrm>
            <a:off x="1312863" y="663575"/>
            <a:ext cx="6518275" cy="5529263"/>
          </a:xfrm>
          <a:prstGeom prst="rect">
            <a:avLst/>
          </a:prstGeom>
          <a:noFill/>
          <a:ln w="9525">
            <a:noFill/>
            <a:miter lim="800000"/>
            <a:headEnd/>
            <a:tailEnd/>
          </a:ln>
        </p:spPr>
      </p:pic>
      <p:sp>
        <p:nvSpPr>
          <p:cNvPr id="78851" name="Oval 3"/>
          <p:cNvSpPr>
            <a:spLocks noChangeArrowheads="1"/>
          </p:cNvSpPr>
          <p:nvPr/>
        </p:nvSpPr>
        <p:spPr bwMode="auto">
          <a:xfrm>
            <a:off x="1349375" y="1597025"/>
            <a:ext cx="254000" cy="254000"/>
          </a:xfrm>
          <a:prstGeom prst="ellipse">
            <a:avLst/>
          </a:prstGeom>
          <a:solidFill>
            <a:srgbClr val="DC1B3A"/>
          </a:solidFill>
          <a:ln w="12700">
            <a:noFill/>
            <a:round/>
            <a:headEnd/>
            <a:tailEnd/>
          </a:ln>
          <a:effectLst/>
        </p:spPr>
        <p:txBody>
          <a:bodyPr wrap="none" anchor="ctr"/>
          <a:lstStyle/>
          <a:p>
            <a:endParaRPr lang="en-US"/>
          </a:p>
        </p:txBody>
      </p:sp>
      <p:sp>
        <p:nvSpPr>
          <p:cNvPr id="78852" name="Oval 4"/>
          <p:cNvSpPr>
            <a:spLocks noChangeArrowheads="1"/>
          </p:cNvSpPr>
          <p:nvPr/>
        </p:nvSpPr>
        <p:spPr bwMode="auto">
          <a:xfrm>
            <a:off x="1349375" y="2711450"/>
            <a:ext cx="254000" cy="254000"/>
          </a:xfrm>
          <a:prstGeom prst="ellipse">
            <a:avLst/>
          </a:prstGeom>
          <a:solidFill>
            <a:srgbClr val="DC1B3A"/>
          </a:solidFill>
          <a:ln w="12700">
            <a:noFill/>
            <a:round/>
            <a:headEnd/>
            <a:tailEnd/>
          </a:ln>
          <a:effectLst/>
        </p:spPr>
        <p:txBody>
          <a:bodyPr wrap="none" anchor="ctr"/>
          <a:lstStyle/>
          <a:p>
            <a:endParaRPr lang="en-US"/>
          </a:p>
        </p:txBody>
      </p:sp>
      <p:sp>
        <p:nvSpPr>
          <p:cNvPr id="78853" name="Oval 5"/>
          <p:cNvSpPr>
            <a:spLocks noChangeArrowheads="1"/>
          </p:cNvSpPr>
          <p:nvPr/>
        </p:nvSpPr>
        <p:spPr bwMode="auto">
          <a:xfrm>
            <a:off x="1349375" y="4676775"/>
            <a:ext cx="254000" cy="254000"/>
          </a:xfrm>
          <a:prstGeom prst="ellipse">
            <a:avLst/>
          </a:prstGeom>
          <a:solidFill>
            <a:srgbClr val="DC1B3A"/>
          </a:solidFill>
          <a:ln w="12700">
            <a:noFill/>
            <a:round/>
            <a:headEnd/>
            <a:tailEnd/>
          </a:ln>
          <a:effectLst/>
        </p:spPr>
        <p:txBody>
          <a:bodyPr wrap="none" anchor="ctr"/>
          <a:lstStyle/>
          <a:p>
            <a:endParaRPr lang="en-US"/>
          </a:p>
        </p:txBody>
      </p:sp>
      <p:sp>
        <p:nvSpPr>
          <p:cNvPr id="78854"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12.11</a:t>
            </a:r>
          </a:p>
        </p:txBody>
      </p:sp>
      <p:sp>
        <p:nvSpPr>
          <p:cNvPr id="78855" name="Text Box 8"/>
          <p:cNvSpPr txBox="1">
            <a:spLocks noChangeArrowheads="1"/>
          </p:cNvSpPr>
          <p:nvPr/>
        </p:nvSpPr>
        <p:spPr bwMode="auto">
          <a:xfrm>
            <a:off x="1662113" y="1604963"/>
            <a:ext cx="1023937" cy="471487"/>
          </a:xfrm>
          <a:prstGeom prst="rect">
            <a:avLst/>
          </a:prstGeom>
          <a:noFill/>
          <a:ln w="9525">
            <a:noFill/>
            <a:miter lim="800000"/>
            <a:headEnd/>
            <a:tailEnd/>
          </a:ln>
        </p:spPr>
        <p:txBody>
          <a:bodyPr wrap="none" lIns="0" tIns="0" rIns="0" bIns="0"/>
          <a:lstStyle/>
          <a:p>
            <a:pPr eaLnBrk="0" hangingPunct="0">
              <a:lnSpc>
                <a:spcPct val="90000"/>
              </a:lnSpc>
            </a:pPr>
            <a:r>
              <a:rPr lang="en-US" sz="1800" b="1"/>
              <a:t>DNA is</a:t>
            </a:r>
          </a:p>
          <a:p>
            <a:pPr eaLnBrk="0" hangingPunct="0">
              <a:lnSpc>
                <a:spcPct val="90000"/>
              </a:lnSpc>
            </a:pPr>
            <a:r>
              <a:rPr lang="en-US" sz="1800" b="1"/>
              <a:t>isolated.</a:t>
            </a:r>
          </a:p>
        </p:txBody>
      </p:sp>
      <p:sp>
        <p:nvSpPr>
          <p:cNvPr id="78856" name="Text Box 8"/>
          <p:cNvSpPr txBox="1">
            <a:spLocks noChangeArrowheads="1"/>
          </p:cNvSpPr>
          <p:nvPr/>
        </p:nvSpPr>
        <p:spPr bwMode="auto">
          <a:xfrm>
            <a:off x="1414463" y="1627188"/>
            <a:ext cx="111125" cy="188912"/>
          </a:xfrm>
          <a:prstGeom prst="rect">
            <a:avLst/>
          </a:prstGeom>
          <a:noFill/>
          <a:ln w="9525">
            <a:noFill/>
            <a:miter lim="800000"/>
            <a:headEnd/>
            <a:tailEnd/>
          </a:ln>
        </p:spPr>
        <p:txBody>
          <a:bodyPr wrap="none" lIns="0" tIns="0" rIns="0" bIns="0"/>
          <a:lstStyle/>
          <a:p>
            <a:pPr eaLnBrk="0" hangingPunct="0">
              <a:lnSpc>
                <a:spcPct val="90000"/>
              </a:lnSpc>
            </a:pPr>
            <a:r>
              <a:rPr lang="en-US" sz="1500" b="1">
                <a:solidFill>
                  <a:schemeClr val="bg1"/>
                </a:solidFill>
              </a:rPr>
              <a:t>1</a:t>
            </a:r>
          </a:p>
        </p:txBody>
      </p:sp>
      <p:sp>
        <p:nvSpPr>
          <p:cNvPr id="78857" name="Text Box 8"/>
          <p:cNvSpPr txBox="1">
            <a:spLocks noChangeArrowheads="1"/>
          </p:cNvSpPr>
          <p:nvPr/>
        </p:nvSpPr>
        <p:spPr bwMode="auto">
          <a:xfrm>
            <a:off x="1419225" y="2740025"/>
            <a:ext cx="111125" cy="188913"/>
          </a:xfrm>
          <a:prstGeom prst="rect">
            <a:avLst/>
          </a:prstGeom>
          <a:noFill/>
          <a:ln w="9525">
            <a:noFill/>
            <a:miter lim="800000"/>
            <a:headEnd/>
            <a:tailEnd/>
          </a:ln>
        </p:spPr>
        <p:txBody>
          <a:bodyPr wrap="none" lIns="0" tIns="0" rIns="0" bIns="0"/>
          <a:lstStyle/>
          <a:p>
            <a:pPr eaLnBrk="0" hangingPunct="0">
              <a:lnSpc>
                <a:spcPct val="90000"/>
              </a:lnSpc>
            </a:pPr>
            <a:r>
              <a:rPr lang="en-US" sz="1500" b="1">
                <a:solidFill>
                  <a:schemeClr val="bg1"/>
                </a:solidFill>
              </a:rPr>
              <a:t>2</a:t>
            </a:r>
          </a:p>
        </p:txBody>
      </p:sp>
      <p:sp>
        <p:nvSpPr>
          <p:cNvPr id="78858" name="Text Box 8"/>
          <p:cNvSpPr txBox="1">
            <a:spLocks noChangeArrowheads="1"/>
          </p:cNvSpPr>
          <p:nvPr/>
        </p:nvSpPr>
        <p:spPr bwMode="auto">
          <a:xfrm>
            <a:off x="1419225" y="4708525"/>
            <a:ext cx="111125" cy="188913"/>
          </a:xfrm>
          <a:prstGeom prst="rect">
            <a:avLst/>
          </a:prstGeom>
          <a:noFill/>
          <a:ln w="9525">
            <a:noFill/>
            <a:miter lim="800000"/>
            <a:headEnd/>
            <a:tailEnd/>
          </a:ln>
        </p:spPr>
        <p:txBody>
          <a:bodyPr wrap="none" lIns="0" tIns="0" rIns="0" bIns="0"/>
          <a:lstStyle/>
          <a:p>
            <a:pPr eaLnBrk="0" hangingPunct="0">
              <a:lnSpc>
                <a:spcPct val="90000"/>
              </a:lnSpc>
            </a:pPr>
            <a:r>
              <a:rPr lang="en-US" sz="1500" b="1">
                <a:solidFill>
                  <a:schemeClr val="bg1"/>
                </a:solidFill>
              </a:rPr>
              <a:t>3</a:t>
            </a:r>
          </a:p>
        </p:txBody>
      </p:sp>
      <p:sp>
        <p:nvSpPr>
          <p:cNvPr id="78859" name="Text Box 8"/>
          <p:cNvSpPr txBox="1">
            <a:spLocks noChangeArrowheads="1"/>
          </p:cNvSpPr>
          <p:nvPr/>
        </p:nvSpPr>
        <p:spPr bwMode="auto">
          <a:xfrm>
            <a:off x="1662113" y="2727325"/>
            <a:ext cx="1354137" cy="992188"/>
          </a:xfrm>
          <a:prstGeom prst="rect">
            <a:avLst/>
          </a:prstGeom>
          <a:noFill/>
          <a:ln w="9525">
            <a:noFill/>
            <a:miter lim="800000"/>
            <a:headEnd/>
            <a:tailEnd/>
          </a:ln>
        </p:spPr>
        <p:txBody>
          <a:bodyPr wrap="none" lIns="0" tIns="0" rIns="0" bIns="0"/>
          <a:lstStyle/>
          <a:p>
            <a:pPr eaLnBrk="0" hangingPunct="0">
              <a:lnSpc>
                <a:spcPct val="90000"/>
              </a:lnSpc>
            </a:pPr>
            <a:r>
              <a:rPr lang="en-US" sz="1800" b="1"/>
              <a:t>The DNA of</a:t>
            </a:r>
          </a:p>
          <a:p>
            <a:pPr eaLnBrk="0" hangingPunct="0">
              <a:lnSpc>
                <a:spcPct val="90000"/>
              </a:lnSpc>
            </a:pPr>
            <a:r>
              <a:rPr lang="en-US" sz="1800" b="1"/>
              <a:t>selected</a:t>
            </a:r>
          </a:p>
          <a:p>
            <a:pPr eaLnBrk="0" hangingPunct="0">
              <a:lnSpc>
                <a:spcPct val="90000"/>
              </a:lnSpc>
            </a:pPr>
            <a:r>
              <a:rPr lang="en-US" sz="1800" b="1"/>
              <a:t>markers is</a:t>
            </a:r>
          </a:p>
          <a:p>
            <a:pPr eaLnBrk="0" hangingPunct="0">
              <a:lnSpc>
                <a:spcPct val="90000"/>
              </a:lnSpc>
            </a:pPr>
            <a:r>
              <a:rPr lang="en-US" sz="1800" b="1"/>
              <a:t>amplified.</a:t>
            </a:r>
          </a:p>
        </p:txBody>
      </p:sp>
      <p:sp>
        <p:nvSpPr>
          <p:cNvPr id="78860" name="Text Box 8"/>
          <p:cNvSpPr txBox="1">
            <a:spLocks noChangeArrowheads="1"/>
          </p:cNvSpPr>
          <p:nvPr/>
        </p:nvSpPr>
        <p:spPr bwMode="auto">
          <a:xfrm>
            <a:off x="1662113" y="4697413"/>
            <a:ext cx="1549400" cy="763587"/>
          </a:xfrm>
          <a:prstGeom prst="rect">
            <a:avLst/>
          </a:prstGeom>
          <a:noFill/>
          <a:ln w="9525">
            <a:noFill/>
            <a:miter lim="800000"/>
            <a:headEnd/>
            <a:tailEnd/>
          </a:ln>
        </p:spPr>
        <p:txBody>
          <a:bodyPr wrap="none" lIns="0" tIns="0" rIns="0" bIns="0"/>
          <a:lstStyle/>
          <a:p>
            <a:pPr eaLnBrk="0" hangingPunct="0">
              <a:lnSpc>
                <a:spcPct val="90000"/>
              </a:lnSpc>
            </a:pPr>
            <a:r>
              <a:rPr lang="en-US" sz="1800" b="1"/>
              <a:t>The amplified</a:t>
            </a:r>
          </a:p>
          <a:p>
            <a:pPr eaLnBrk="0" hangingPunct="0">
              <a:lnSpc>
                <a:spcPct val="90000"/>
              </a:lnSpc>
            </a:pPr>
            <a:r>
              <a:rPr lang="en-US" sz="1800" b="1"/>
              <a:t>DNA is</a:t>
            </a:r>
          </a:p>
          <a:p>
            <a:pPr eaLnBrk="0" hangingPunct="0">
              <a:lnSpc>
                <a:spcPct val="90000"/>
              </a:lnSpc>
            </a:pPr>
            <a:r>
              <a:rPr lang="en-US" sz="1800" b="1"/>
              <a:t>compared.</a:t>
            </a:r>
          </a:p>
        </p:txBody>
      </p:sp>
      <p:sp>
        <p:nvSpPr>
          <p:cNvPr id="78861" name="Text Box 8"/>
          <p:cNvSpPr txBox="1">
            <a:spLocks noChangeArrowheads="1"/>
          </p:cNvSpPr>
          <p:nvPr/>
        </p:nvSpPr>
        <p:spPr bwMode="auto">
          <a:xfrm>
            <a:off x="3448050" y="1331913"/>
            <a:ext cx="1389063" cy="276225"/>
          </a:xfrm>
          <a:prstGeom prst="rect">
            <a:avLst/>
          </a:prstGeom>
          <a:noFill/>
          <a:ln w="9525">
            <a:noFill/>
            <a:miter lim="800000"/>
            <a:headEnd/>
            <a:tailEnd/>
          </a:ln>
        </p:spPr>
        <p:txBody>
          <a:bodyPr wrap="none" lIns="0" tIns="0" rIns="0" bIns="0"/>
          <a:lstStyle/>
          <a:p>
            <a:pPr eaLnBrk="0" hangingPunct="0">
              <a:lnSpc>
                <a:spcPct val="90000"/>
              </a:lnSpc>
            </a:pPr>
            <a:r>
              <a:rPr lang="en-US" sz="1800" b="1"/>
              <a:t>Crime scene</a:t>
            </a:r>
          </a:p>
        </p:txBody>
      </p:sp>
      <p:sp>
        <p:nvSpPr>
          <p:cNvPr id="78862" name="Text Box 8"/>
          <p:cNvSpPr txBox="1">
            <a:spLocks noChangeArrowheads="1"/>
          </p:cNvSpPr>
          <p:nvPr/>
        </p:nvSpPr>
        <p:spPr bwMode="auto">
          <a:xfrm>
            <a:off x="4978400" y="1331913"/>
            <a:ext cx="1084263" cy="276225"/>
          </a:xfrm>
          <a:prstGeom prst="rect">
            <a:avLst/>
          </a:prstGeom>
          <a:noFill/>
          <a:ln w="9525">
            <a:noFill/>
            <a:miter lim="800000"/>
            <a:headEnd/>
            <a:tailEnd/>
          </a:ln>
        </p:spPr>
        <p:txBody>
          <a:bodyPr wrap="none" lIns="0" tIns="0" rIns="0" bIns="0"/>
          <a:lstStyle/>
          <a:p>
            <a:pPr eaLnBrk="0" hangingPunct="0">
              <a:lnSpc>
                <a:spcPct val="90000"/>
              </a:lnSpc>
            </a:pPr>
            <a:r>
              <a:rPr lang="en-US" sz="1800" b="1"/>
              <a:t>Suspect 1</a:t>
            </a:r>
          </a:p>
        </p:txBody>
      </p:sp>
      <p:sp>
        <p:nvSpPr>
          <p:cNvPr id="78863" name="Text Box 8"/>
          <p:cNvSpPr txBox="1">
            <a:spLocks noChangeArrowheads="1"/>
          </p:cNvSpPr>
          <p:nvPr/>
        </p:nvSpPr>
        <p:spPr bwMode="auto">
          <a:xfrm>
            <a:off x="6318250" y="1331913"/>
            <a:ext cx="1084263" cy="276225"/>
          </a:xfrm>
          <a:prstGeom prst="rect">
            <a:avLst/>
          </a:prstGeom>
          <a:noFill/>
          <a:ln w="9525">
            <a:noFill/>
            <a:miter lim="800000"/>
            <a:headEnd/>
            <a:tailEnd/>
          </a:ln>
        </p:spPr>
        <p:txBody>
          <a:bodyPr wrap="none" lIns="0" tIns="0" rIns="0" bIns="0"/>
          <a:lstStyle/>
          <a:p>
            <a:pPr eaLnBrk="0" hangingPunct="0">
              <a:lnSpc>
                <a:spcPct val="90000"/>
              </a:lnSpc>
            </a:pPr>
            <a:r>
              <a:rPr lang="en-US" sz="1800" b="1"/>
              <a:t>Suspect 2</a:t>
            </a:r>
          </a:p>
        </p:txBody>
      </p:sp>
      <p:sp>
        <p:nvSpPr>
          <p:cNvPr id="16" name="Slide Number Placeholder 15"/>
          <p:cNvSpPr>
            <a:spLocks noGrp="1"/>
          </p:cNvSpPr>
          <p:nvPr>
            <p:ph type="sldNum" sz="quarter" idx="12"/>
          </p:nvPr>
        </p:nvSpPr>
        <p:spPr/>
        <p:txBody>
          <a:bodyPr/>
          <a:lstStyle/>
          <a:p>
            <a:fld id="{72DC7B4B-6D79-464D-A845-3E504A2A9596}" type="slidenum">
              <a:rPr lang="en-US" smtClean="0"/>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147638" y="104775"/>
            <a:ext cx="8543925" cy="914400"/>
          </a:xfrm>
        </p:spPr>
        <p:txBody>
          <a:bodyPr>
            <a:normAutofit fontScale="90000"/>
          </a:bodyPr>
          <a:lstStyle/>
          <a:p>
            <a:pPr marL="1016000" indent="-1016000" eaLnBrk="1" hangingPunct="1"/>
            <a:r>
              <a:rPr lang="en-US" sz="3200" smtClean="0"/>
              <a:t>12.12 The PCR method is used to amplify DNA sequences</a:t>
            </a:r>
          </a:p>
        </p:txBody>
      </p:sp>
      <p:sp>
        <p:nvSpPr>
          <p:cNvPr id="79875" name="Rectangle 3"/>
          <p:cNvSpPr>
            <a:spLocks noGrp="1" noChangeArrowheads="1"/>
          </p:cNvSpPr>
          <p:nvPr>
            <p:ph type="body" idx="4294967295"/>
          </p:nvPr>
        </p:nvSpPr>
        <p:spPr>
          <a:xfrm>
            <a:off x="50800" y="1346200"/>
            <a:ext cx="8534400" cy="5300663"/>
          </a:xfrm>
        </p:spPr>
        <p:txBody>
          <a:bodyPr/>
          <a:lstStyle/>
          <a:p>
            <a:pPr marL="407988" lvl="1" indent="-293688" defTabSz="800100" eaLnBrk="1" hangingPunct="1">
              <a:lnSpc>
                <a:spcPct val="90000"/>
              </a:lnSpc>
              <a:spcBef>
                <a:spcPct val="20000"/>
              </a:spcBef>
              <a:spcAft>
                <a:spcPct val="0"/>
              </a:spcAft>
              <a:buFont typeface="Wingdings" pitchFamily="84" charset="2"/>
              <a:buChar char="§"/>
            </a:pPr>
            <a:r>
              <a:rPr lang="en-US" sz="2800" b="1" dirty="0" smtClean="0"/>
              <a:t>Polymerase chain reaction</a:t>
            </a:r>
            <a:r>
              <a:rPr lang="en-US" sz="2800" dirty="0" smtClean="0"/>
              <a:t> (</a:t>
            </a:r>
            <a:r>
              <a:rPr lang="en-US" sz="2800" b="1" dirty="0" smtClean="0"/>
              <a:t>PCR</a:t>
            </a:r>
            <a:r>
              <a:rPr lang="en-US" sz="2800" dirty="0" smtClean="0"/>
              <a:t>) is a method of amplifying a specific segment of a DNA molecule. </a:t>
            </a:r>
          </a:p>
          <a:p>
            <a:pPr marL="407988" lvl="1" indent="-293688" defTabSz="800100" eaLnBrk="1" hangingPunct="1">
              <a:lnSpc>
                <a:spcPct val="90000"/>
              </a:lnSpc>
              <a:spcBef>
                <a:spcPct val="20000"/>
              </a:spcBef>
              <a:spcAft>
                <a:spcPct val="0"/>
              </a:spcAft>
              <a:buFont typeface="Wingdings" pitchFamily="84" charset="2"/>
              <a:buChar char="§"/>
            </a:pPr>
            <a:r>
              <a:rPr lang="en-US" sz="2800" dirty="0" smtClean="0"/>
              <a:t>PCR relies upon a pair of </a:t>
            </a:r>
            <a:r>
              <a:rPr lang="en-US" sz="2800" b="1" dirty="0" smtClean="0"/>
              <a:t>primers</a:t>
            </a:r>
            <a:r>
              <a:rPr lang="en-US" sz="2800" dirty="0" smtClean="0"/>
              <a:t> that are</a:t>
            </a:r>
            <a:endParaRPr lang="en-US" dirty="0" smtClean="0"/>
          </a:p>
          <a:p>
            <a:pPr marL="927100" lvl="2" indent="-368300" defTabSz="800100" eaLnBrk="1" hangingPunct="1">
              <a:lnSpc>
                <a:spcPct val="90000"/>
              </a:lnSpc>
              <a:spcBef>
                <a:spcPct val="20000"/>
              </a:spcBef>
              <a:spcAft>
                <a:spcPct val="0"/>
              </a:spcAft>
            </a:pPr>
            <a:r>
              <a:rPr lang="en-US" sz="2400" dirty="0" smtClean="0"/>
              <a:t>short, </a:t>
            </a:r>
          </a:p>
          <a:p>
            <a:pPr marL="927100" lvl="2" indent="-368300" defTabSz="800100" eaLnBrk="1" hangingPunct="1">
              <a:lnSpc>
                <a:spcPct val="90000"/>
              </a:lnSpc>
              <a:spcBef>
                <a:spcPct val="20000"/>
              </a:spcBef>
              <a:spcAft>
                <a:spcPct val="0"/>
              </a:spcAft>
            </a:pPr>
            <a:r>
              <a:rPr lang="en-US" sz="2400" dirty="0" smtClean="0"/>
              <a:t>chemically synthesized, single-stranded DNA molecules, and</a:t>
            </a:r>
          </a:p>
          <a:p>
            <a:pPr marL="927100" lvl="2" indent="-368300" defTabSz="800100" eaLnBrk="1" hangingPunct="1">
              <a:lnSpc>
                <a:spcPct val="90000"/>
              </a:lnSpc>
              <a:spcBef>
                <a:spcPct val="20000"/>
              </a:spcBef>
              <a:spcAft>
                <a:spcPct val="0"/>
              </a:spcAft>
            </a:pPr>
            <a:r>
              <a:rPr lang="en-US" sz="2400" dirty="0" smtClean="0"/>
              <a:t>complementary to sequences at each end of the target sequence.</a:t>
            </a:r>
          </a:p>
          <a:p>
            <a:pPr marL="407988" lvl="1" indent="-293688" defTabSz="800100" eaLnBrk="1" hangingPunct="1">
              <a:lnSpc>
                <a:spcPct val="90000"/>
              </a:lnSpc>
              <a:spcBef>
                <a:spcPct val="20000"/>
              </a:spcBef>
              <a:spcAft>
                <a:spcPct val="0"/>
              </a:spcAft>
              <a:buFont typeface="Wingdings" pitchFamily="84" charset="2"/>
              <a:buChar char="§"/>
            </a:pPr>
            <a:r>
              <a:rPr lang="en-US" sz="2800" dirty="0" smtClean="0"/>
              <a:t>PCR</a:t>
            </a:r>
          </a:p>
          <a:p>
            <a:pPr marL="927100" lvl="2" indent="-368300" defTabSz="800100" eaLnBrk="1" hangingPunct="1">
              <a:lnSpc>
                <a:spcPct val="90000"/>
              </a:lnSpc>
              <a:spcBef>
                <a:spcPct val="20000"/>
              </a:spcBef>
              <a:spcAft>
                <a:spcPct val="0"/>
              </a:spcAft>
            </a:pPr>
            <a:r>
              <a:rPr lang="en-US" sz="2400" dirty="0" smtClean="0"/>
              <a:t>is a three-step cycle that</a:t>
            </a:r>
          </a:p>
          <a:p>
            <a:pPr marL="927100" lvl="2" indent="-368300" defTabSz="800100" eaLnBrk="1" hangingPunct="1">
              <a:lnSpc>
                <a:spcPct val="90000"/>
              </a:lnSpc>
              <a:spcBef>
                <a:spcPct val="20000"/>
              </a:spcBef>
              <a:spcAft>
                <a:spcPct val="0"/>
              </a:spcAft>
            </a:pPr>
            <a:r>
              <a:rPr lang="en-US" sz="2400" dirty="0" smtClean="0"/>
              <a:t>doubles the amount of DNA in each turn of the cycle.</a:t>
            </a:r>
          </a:p>
        </p:txBody>
      </p:sp>
      <p:sp>
        <p:nvSpPr>
          <p:cNvPr id="7987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7987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7987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7987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45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blinds(horizontal)">
                                      <p:cBhvr>
                                        <p:cTn id="7" dur="500"/>
                                        <p:tgtEl>
                                          <p:spTgt spid="79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blinds(horizontal)">
                                      <p:cBhvr>
                                        <p:cTn id="12" dur="500"/>
                                        <p:tgtEl>
                                          <p:spTgt spid="79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Effect transition="in" filter="blinds(horizontal)">
                                      <p:cBhvr>
                                        <p:cTn id="17" dur="500"/>
                                        <p:tgtEl>
                                          <p:spTgt spid="79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9875">
                                            <p:txEl>
                                              <p:pRg st="3" end="3"/>
                                            </p:txEl>
                                          </p:spTgt>
                                        </p:tgtEl>
                                        <p:attrNameLst>
                                          <p:attrName>style.visibility</p:attrName>
                                        </p:attrNameLst>
                                      </p:cBhvr>
                                      <p:to>
                                        <p:strVal val="visible"/>
                                      </p:to>
                                    </p:set>
                                    <p:animEffect transition="in" filter="blinds(horizontal)">
                                      <p:cBhvr>
                                        <p:cTn id="22" dur="500"/>
                                        <p:tgtEl>
                                          <p:spTgt spid="798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9875">
                                            <p:txEl>
                                              <p:pRg st="4" end="4"/>
                                            </p:txEl>
                                          </p:spTgt>
                                        </p:tgtEl>
                                        <p:attrNameLst>
                                          <p:attrName>style.visibility</p:attrName>
                                        </p:attrNameLst>
                                      </p:cBhvr>
                                      <p:to>
                                        <p:strVal val="visible"/>
                                      </p:to>
                                    </p:set>
                                    <p:animEffect transition="in" filter="blinds(horizontal)">
                                      <p:cBhvr>
                                        <p:cTn id="27" dur="500"/>
                                        <p:tgtEl>
                                          <p:spTgt spid="798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9875">
                                            <p:txEl>
                                              <p:pRg st="5" end="5"/>
                                            </p:txEl>
                                          </p:spTgt>
                                        </p:tgtEl>
                                        <p:attrNameLst>
                                          <p:attrName>style.visibility</p:attrName>
                                        </p:attrNameLst>
                                      </p:cBhvr>
                                      <p:to>
                                        <p:strVal val="visible"/>
                                      </p:to>
                                    </p:set>
                                    <p:animEffect transition="in" filter="blinds(horizontal)">
                                      <p:cBhvr>
                                        <p:cTn id="32" dur="500"/>
                                        <p:tgtEl>
                                          <p:spTgt spid="798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9875">
                                            <p:txEl>
                                              <p:pRg st="6" end="6"/>
                                            </p:txEl>
                                          </p:spTgt>
                                        </p:tgtEl>
                                        <p:attrNameLst>
                                          <p:attrName>style.visibility</p:attrName>
                                        </p:attrNameLst>
                                      </p:cBhvr>
                                      <p:to>
                                        <p:strVal val="visible"/>
                                      </p:to>
                                    </p:set>
                                    <p:animEffect transition="in" filter="blinds(horizontal)">
                                      <p:cBhvr>
                                        <p:cTn id="37" dur="500"/>
                                        <p:tgtEl>
                                          <p:spTgt spid="798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9875">
                                            <p:txEl>
                                              <p:pRg st="7" end="7"/>
                                            </p:txEl>
                                          </p:spTgt>
                                        </p:tgtEl>
                                        <p:attrNameLst>
                                          <p:attrName>style.visibility</p:attrName>
                                        </p:attrNameLst>
                                      </p:cBhvr>
                                      <p:to>
                                        <p:strVal val="visible"/>
                                      </p:to>
                                    </p:set>
                                    <p:animEffect transition="in" filter="blinds(horizontal)">
                                      <p:cBhvr>
                                        <p:cTn id="42" dur="500"/>
                                        <p:tgtEl>
                                          <p:spTgt spid="798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bldLvl="5"/>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12_12_PCR-U"/>
          <p:cNvPicPr>
            <a:picLocks noChangeAspect="1" noChangeArrowheads="1"/>
          </p:cNvPicPr>
          <p:nvPr/>
        </p:nvPicPr>
        <p:blipFill>
          <a:blip r:embed="rId3" cstate="print"/>
          <a:srcRect/>
          <a:stretch>
            <a:fillRect/>
          </a:stretch>
        </p:blipFill>
        <p:spPr bwMode="auto">
          <a:xfrm>
            <a:off x="296863" y="1951038"/>
            <a:ext cx="8548687" cy="2955925"/>
          </a:xfrm>
          <a:prstGeom prst="rect">
            <a:avLst/>
          </a:prstGeom>
          <a:noFill/>
          <a:ln w="9525">
            <a:noFill/>
            <a:miter lim="800000"/>
            <a:headEnd/>
            <a:tailEnd/>
          </a:ln>
        </p:spPr>
      </p:pic>
      <p:sp>
        <p:nvSpPr>
          <p:cNvPr id="80899" name="Oval 3"/>
          <p:cNvSpPr>
            <a:spLocks noChangeArrowheads="1"/>
          </p:cNvSpPr>
          <p:nvPr/>
        </p:nvSpPr>
        <p:spPr bwMode="auto">
          <a:xfrm>
            <a:off x="1263650" y="3136900"/>
            <a:ext cx="165100" cy="165100"/>
          </a:xfrm>
          <a:prstGeom prst="ellipse">
            <a:avLst/>
          </a:prstGeom>
          <a:solidFill>
            <a:srgbClr val="3594BC"/>
          </a:solidFill>
          <a:ln w="12700">
            <a:noFill/>
            <a:round/>
            <a:headEnd/>
            <a:tailEnd/>
          </a:ln>
          <a:effectLst/>
        </p:spPr>
        <p:txBody>
          <a:bodyPr wrap="none" anchor="ctr"/>
          <a:lstStyle/>
          <a:p>
            <a:endParaRPr lang="en-US"/>
          </a:p>
        </p:txBody>
      </p:sp>
      <p:sp>
        <p:nvSpPr>
          <p:cNvPr id="80900" name="Oval 4"/>
          <p:cNvSpPr>
            <a:spLocks noChangeArrowheads="1"/>
          </p:cNvSpPr>
          <p:nvPr/>
        </p:nvSpPr>
        <p:spPr bwMode="auto">
          <a:xfrm>
            <a:off x="2228850" y="3136900"/>
            <a:ext cx="165100" cy="165100"/>
          </a:xfrm>
          <a:prstGeom prst="ellipse">
            <a:avLst/>
          </a:prstGeom>
          <a:solidFill>
            <a:srgbClr val="3594BC"/>
          </a:solidFill>
          <a:ln w="12700">
            <a:noFill/>
            <a:round/>
            <a:headEnd/>
            <a:tailEnd/>
          </a:ln>
          <a:effectLst/>
        </p:spPr>
        <p:txBody>
          <a:bodyPr wrap="none" anchor="ctr"/>
          <a:lstStyle/>
          <a:p>
            <a:endParaRPr lang="en-US"/>
          </a:p>
        </p:txBody>
      </p:sp>
      <p:sp>
        <p:nvSpPr>
          <p:cNvPr id="80901" name="Oval 5"/>
          <p:cNvSpPr>
            <a:spLocks noChangeArrowheads="1"/>
          </p:cNvSpPr>
          <p:nvPr/>
        </p:nvSpPr>
        <p:spPr bwMode="auto">
          <a:xfrm>
            <a:off x="3657600" y="3136900"/>
            <a:ext cx="165100" cy="165100"/>
          </a:xfrm>
          <a:prstGeom prst="ellipse">
            <a:avLst/>
          </a:prstGeom>
          <a:solidFill>
            <a:srgbClr val="3594BC"/>
          </a:solidFill>
          <a:ln w="12700">
            <a:noFill/>
            <a:round/>
            <a:headEnd/>
            <a:tailEnd/>
          </a:ln>
          <a:effectLst/>
        </p:spPr>
        <p:txBody>
          <a:bodyPr wrap="none" anchor="ctr"/>
          <a:lstStyle/>
          <a:p>
            <a:endParaRPr lang="en-US"/>
          </a:p>
        </p:txBody>
      </p:sp>
      <p:sp>
        <p:nvSpPr>
          <p:cNvPr id="80902"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12.12</a:t>
            </a:r>
          </a:p>
        </p:txBody>
      </p:sp>
      <p:sp>
        <p:nvSpPr>
          <p:cNvPr id="80903" name="Text Box 8"/>
          <p:cNvSpPr txBox="1">
            <a:spLocks noChangeArrowheads="1"/>
          </p:cNvSpPr>
          <p:nvPr/>
        </p:nvSpPr>
        <p:spPr bwMode="auto">
          <a:xfrm>
            <a:off x="1751013" y="1992313"/>
            <a:ext cx="1493837" cy="319087"/>
          </a:xfrm>
          <a:prstGeom prst="rect">
            <a:avLst/>
          </a:prstGeom>
          <a:noFill/>
          <a:ln w="9525">
            <a:noFill/>
            <a:miter lim="800000"/>
            <a:headEnd/>
            <a:tailEnd/>
          </a:ln>
        </p:spPr>
        <p:txBody>
          <a:bodyPr wrap="none" lIns="0" tIns="0" rIns="0" bIns="0"/>
          <a:lstStyle/>
          <a:p>
            <a:pPr algn="ctr" eaLnBrk="0" hangingPunct="0">
              <a:lnSpc>
                <a:spcPct val="90000"/>
              </a:lnSpc>
            </a:pPr>
            <a:r>
              <a:rPr lang="en-US" sz="1100" b="1"/>
              <a:t>Cycle 1</a:t>
            </a:r>
          </a:p>
          <a:p>
            <a:pPr algn="ctr" eaLnBrk="0" hangingPunct="0">
              <a:lnSpc>
                <a:spcPct val="90000"/>
              </a:lnSpc>
            </a:pPr>
            <a:r>
              <a:rPr lang="en-US" sz="1100" b="1"/>
              <a:t>yields two molecules</a:t>
            </a:r>
          </a:p>
        </p:txBody>
      </p:sp>
      <p:sp>
        <p:nvSpPr>
          <p:cNvPr id="80904" name="Text Box 8"/>
          <p:cNvSpPr txBox="1">
            <a:spLocks noChangeArrowheads="1"/>
          </p:cNvSpPr>
          <p:nvPr/>
        </p:nvSpPr>
        <p:spPr bwMode="auto">
          <a:xfrm>
            <a:off x="5173663" y="1992313"/>
            <a:ext cx="1493837" cy="319087"/>
          </a:xfrm>
          <a:prstGeom prst="rect">
            <a:avLst/>
          </a:prstGeom>
          <a:noFill/>
          <a:ln w="9525">
            <a:noFill/>
            <a:miter lim="800000"/>
            <a:headEnd/>
            <a:tailEnd/>
          </a:ln>
        </p:spPr>
        <p:txBody>
          <a:bodyPr wrap="none" lIns="0" tIns="0" rIns="0" bIns="0"/>
          <a:lstStyle/>
          <a:p>
            <a:pPr algn="ctr" eaLnBrk="0" hangingPunct="0">
              <a:lnSpc>
                <a:spcPct val="90000"/>
              </a:lnSpc>
            </a:pPr>
            <a:r>
              <a:rPr lang="en-US" sz="1100" b="1"/>
              <a:t>Cycle 2</a:t>
            </a:r>
          </a:p>
          <a:p>
            <a:pPr algn="ctr" eaLnBrk="0" hangingPunct="0">
              <a:lnSpc>
                <a:spcPct val="90000"/>
              </a:lnSpc>
            </a:pPr>
            <a:r>
              <a:rPr lang="en-US" sz="1100" b="1"/>
              <a:t>yields four molecules</a:t>
            </a:r>
          </a:p>
        </p:txBody>
      </p:sp>
      <p:sp>
        <p:nvSpPr>
          <p:cNvPr id="80905" name="Text Box 8"/>
          <p:cNvSpPr txBox="1">
            <a:spLocks noChangeArrowheads="1"/>
          </p:cNvSpPr>
          <p:nvPr/>
        </p:nvSpPr>
        <p:spPr bwMode="auto">
          <a:xfrm>
            <a:off x="3840163" y="3135313"/>
            <a:ext cx="814387" cy="598487"/>
          </a:xfrm>
          <a:prstGeom prst="rect">
            <a:avLst/>
          </a:prstGeom>
          <a:noFill/>
          <a:ln w="9525">
            <a:noFill/>
            <a:miter lim="800000"/>
            <a:headEnd/>
            <a:tailEnd/>
          </a:ln>
        </p:spPr>
        <p:txBody>
          <a:bodyPr wrap="none" lIns="0" tIns="0" rIns="0" bIns="0"/>
          <a:lstStyle/>
          <a:p>
            <a:pPr eaLnBrk="0" hangingPunct="0">
              <a:lnSpc>
                <a:spcPct val="90000"/>
              </a:lnSpc>
            </a:pPr>
            <a:r>
              <a:rPr lang="en-US" sz="1100" b="1"/>
              <a:t>DNA</a:t>
            </a:r>
          </a:p>
          <a:p>
            <a:pPr eaLnBrk="0" hangingPunct="0">
              <a:lnSpc>
                <a:spcPct val="90000"/>
              </a:lnSpc>
            </a:pPr>
            <a:r>
              <a:rPr lang="en-US" sz="1100" b="1"/>
              <a:t>polymerase</a:t>
            </a:r>
          </a:p>
          <a:p>
            <a:pPr eaLnBrk="0" hangingPunct="0">
              <a:lnSpc>
                <a:spcPct val="90000"/>
              </a:lnSpc>
            </a:pPr>
            <a:r>
              <a:rPr lang="en-US" sz="1100" b="1"/>
              <a:t>adds</a:t>
            </a:r>
          </a:p>
          <a:p>
            <a:pPr eaLnBrk="0" hangingPunct="0">
              <a:lnSpc>
                <a:spcPct val="90000"/>
              </a:lnSpc>
            </a:pPr>
            <a:r>
              <a:rPr lang="en-US" sz="1100" b="1"/>
              <a:t>nucleotides.</a:t>
            </a:r>
          </a:p>
        </p:txBody>
      </p:sp>
      <p:sp>
        <p:nvSpPr>
          <p:cNvPr id="80906" name="Text Box 8"/>
          <p:cNvSpPr txBox="1">
            <a:spLocks noChangeArrowheads="1"/>
          </p:cNvSpPr>
          <p:nvPr/>
        </p:nvSpPr>
        <p:spPr bwMode="auto">
          <a:xfrm>
            <a:off x="2424113" y="3148013"/>
            <a:ext cx="954087" cy="598487"/>
          </a:xfrm>
          <a:prstGeom prst="rect">
            <a:avLst/>
          </a:prstGeom>
          <a:noFill/>
          <a:ln w="9525">
            <a:noFill/>
            <a:miter lim="800000"/>
            <a:headEnd/>
            <a:tailEnd/>
          </a:ln>
        </p:spPr>
        <p:txBody>
          <a:bodyPr wrap="none" lIns="0" tIns="0" rIns="0" bIns="0"/>
          <a:lstStyle/>
          <a:p>
            <a:pPr eaLnBrk="0" hangingPunct="0">
              <a:lnSpc>
                <a:spcPct val="90000"/>
              </a:lnSpc>
            </a:pPr>
            <a:r>
              <a:rPr lang="en-US" sz="1100" b="1"/>
              <a:t>Primers bond</a:t>
            </a:r>
          </a:p>
          <a:p>
            <a:pPr eaLnBrk="0" hangingPunct="0">
              <a:lnSpc>
                <a:spcPct val="90000"/>
              </a:lnSpc>
            </a:pPr>
            <a:r>
              <a:rPr lang="en-US" sz="1100" b="1"/>
              <a:t>with ends</a:t>
            </a:r>
          </a:p>
          <a:p>
            <a:pPr eaLnBrk="0" hangingPunct="0">
              <a:lnSpc>
                <a:spcPct val="90000"/>
              </a:lnSpc>
            </a:pPr>
            <a:r>
              <a:rPr lang="en-US" sz="1100" b="1"/>
              <a:t>of target</a:t>
            </a:r>
          </a:p>
          <a:p>
            <a:pPr eaLnBrk="0" hangingPunct="0">
              <a:lnSpc>
                <a:spcPct val="90000"/>
              </a:lnSpc>
            </a:pPr>
            <a:r>
              <a:rPr lang="en-US" sz="1100" b="1"/>
              <a:t>sequences.</a:t>
            </a:r>
          </a:p>
        </p:txBody>
      </p:sp>
      <p:sp>
        <p:nvSpPr>
          <p:cNvPr id="80907" name="Text Box 8"/>
          <p:cNvSpPr txBox="1">
            <a:spLocks noChangeArrowheads="1"/>
          </p:cNvSpPr>
          <p:nvPr/>
        </p:nvSpPr>
        <p:spPr bwMode="auto">
          <a:xfrm>
            <a:off x="1439863" y="3154363"/>
            <a:ext cx="954087" cy="598487"/>
          </a:xfrm>
          <a:prstGeom prst="rect">
            <a:avLst/>
          </a:prstGeom>
          <a:noFill/>
          <a:ln w="9525">
            <a:noFill/>
            <a:miter lim="800000"/>
            <a:headEnd/>
            <a:tailEnd/>
          </a:ln>
        </p:spPr>
        <p:txBody>
          <a:bodyPr wrap="none" lIns="0" tIns="0" rIns="0" bIns="0"/>
          <a:lstStyle/>
          <a:p>
            <a:pPr eaLnBrk="0" hangingPunct="0">
              <a:lnSpc>
                <a:spcPct val="90000"/>
              </a:lnSpc>
            </a:pPr>
            <a:r>
              <a:rPr lang="en-US" sz="1100" b="1"/>
              <a:t>Heat</a:t>
            </a:r>
          </a:p>
          <a:p>
            <a:pPr eaLnBrk="0" hangingPunct="0">
              <a:lnSpc>
                <a:spcPct val="90000"/>
              </a:lnSpc>
            </a:pPr>
            <a:r>
              <a:rPr lang="en-US" sz="1100" b="1"/>
              <a:t>separates</a:t>
            </a:r>
          </a:p>
          <a:p>
            <a:pPr eaLnBrk="0" hangingPunct="0">
              <a:lnSpc>
                <a:spcPct val="90000"/>
              </a:lnSpc>
            </a:pPr>
            <a:r>
              <a:rPr lang="en-US" sz="1100" b="1"/>
              <a:t>DNA</a:t>
            </a:r>
          </a:p>
          <a:p>
            <a:pPr eaLnBrk="0" hangingPunct="0">
              <a:lnSpc>
                <a:spcPct val="90000"/>
              </a:lnSpc>
            </a:pPr>
            <a:r>
              <a:rPr lang="en-US" sz="1100" b="1"/>
              <a:t>strands.</a:t>
            </a:r>
          </a:p>
        </p:txBody>
      </p:sp>
      <p:sp>
        <p:nvSpPr>
          <p:cNvPr id="80908" name="Text Box 8"/>
          <p:cNvSpPr txBox="1">
            <a:spLocks noChangeArrowheads="1"/>
          </p:cNvSpPr>
          <p:nvPr/>
        </p:nvSpPr>
        <p:spPr bwMode="auto">
          <a:xfrm>
            <a:off x="766763" y="2493963"/>
            <a:ext cx="636587" cy="319087"/>
          </a:xfrm>
          <a:prstGeom prst="rect">
            <a:avLst/>
          </a:prstGeom>
          <a:noFill/>
          <a:ln w="9525">
            <a:noFill/>
            <a:miter lim="800000"/>
            <a:headEnd/>
            <a:tailEnd/>
          </a:ln>
        </p:spPr>
        <p:txBody>
          <a:bodyPr wrap="none" lIns="0" tIns="0" rIns="0" bIns="0"/>
          <a:lstStyle/>
          <a:p>
            <a:pPr algn="ctr" eaLnBrk="0" hangingPunct="0">
              <a:lnSpc>
                <a:spcPct val="90000"/>
              </a:lnSpc>
            </a:pPr>
            <a:r>
              <a:rPr lang="en-US" sz="1100" b="1"/>
              <a:t>Genomic</a:t>
            </a:r>
          </a:p>
          <a:p>
            <a:pPr algn="ctr" eaLnBrk="0" hangingPunct="0">
              <a:lnSpc>
                <a:spcPct val="90000"/>
              </a:lnSpc>
            </a:pPr>
            <a:r>
              <a:rPr lang="en-US" sz="1100" b="1"/>
              <a:t>DNA</a:t>
            </a:r>
          </a:p>
        </p:txBody>
      </p:sp>
      <p:sp>
        <p:nvSpPr>
          <p:cNvPr id="80909" name="Text Box 8"/>
          <p:cNvSpPr txBox="1">
            <a:spLocks noChangeArrowheads="1"/>
          </p:cNvSpPr>
          <p:nvPr/>
        </p:nvSpPr>
        <p:spPr bwMode="auto">
          <a:xfrm>
            <a:off x="430213" y="3757613"/>
            <a:ext cx="636587" cy="319087"/>
          </a:xfrm>
          <a:prstGeom prst="rect">
            <a:avLst/>
          </a:prstGeom>
          <a:noFill/>
          <a:ln w="9525">
            <a:noFill/>
            <a:miter lim="800000"/>
            <a:headEnd/>
            <a:tailEnd/>
          </a:ln>
        </p:spPr>
        <p:txBody>
          <a:bodyPr wrap="none" lIns="0" tIns="0" rIns="0" bIns="0"/>
          <a:lstStyle/>
          <a:p>
            <a:pPr algn="ctr" eaLnBrk="0" hangingPunct="0">
              <a:lnSpc>
                <a:spcPct val="90000"/>
              </a:lnSpc>
            </a:pPr>
            <a:r>
              <a:rPr lang="en-US" sz="1100" b="1"/>
              <a:t>Target</a:t>
            </a:r>
          </a:p>
          <a:p>
            <a:pPr algn="ctr" eaLnBrk="0" hangingPunct="0">
              <a:lnSpc>
                <a:spcPct val="90000"/>
              </a:lnSpc>
            </a:pPr>
            <a:r>
              <a:rPr lang="en-US" sz="1100" b="1"/>
              <a:t>sequence</a:t>
            </a:r>
          </a:p>
        </p:txBody>
      </p:sp>
      <p:sp>
        <p:nvSpPr>
          <p:cNvPr id="80910" name="Text Box 8"/>
          <p:cNvSpPr txBox="1">
            <a:spLocks noChangeArrowheads="1"/>
          </p:cNvSpPr>
          <p:nvPr/>
        </p:nvSpPr>
        <p:spPr bwMode="auto">
          <a:xfrm>
            <a:off x="2684463" y="4405313"/>
            <a:ext cx="547687" cy="153987"/>
          </a:xfrm>
          <a:prstGeom prst="rect">
            <a:avLst/>
          </a:prstGeom>
          <a:noFill/>
          <a:ln w="9525">
            <a:noFill/>
            <a:miter lim="800000"/>
            <a:headEnd/>
            <a:tailEnd/>
          </a:ln>
        </p:spPr>
        <p:txBody>
          <a:bodyPr wrap="none" lIns="0" tIns="0" rIns="0" bIns="0"/>
          <a:lstStyle/>
          <a:p>
            <a:pPr algn="ctr" eaLnBrk="0" hangingPunct="0">
              <a:lnSpc>
                <a:spcPct val="90000"/>
              </a:lnSpc>
            </a:pPr>
            <a:r>
              <a:rPr lang="en-US" sz="1100" b="1"/>
              <a:t>Primer</a:t>
            </a:r>
          </a:p>
        </p:txBody>
      </p:sp>
      <p:sp>
        <p:nvSpPr>
          <p:cNvPr id="80911" name="Text Box 8"/>
          <p:cNvSpPr txBox="1">
            <a:spLocks noChangeArrowheads="1"/>
          </p:cNvSpPr>
          <p:nvPr/>
        </p:nvSpPr>
        <p:spPr bwMode="auto">
          <a:xfrm>
            <a:off x="3770313" y="4405313"/>
            <a:ext cx="642937" cy="153987"/>
          </a:xfrm>
          <a:prstGeom prst="rect">
            <a:avLst/>
          </a:prstGeom>
          <a:noFill/>
          <a:ln w="9525">
            <a:noFill/>
            <a:miter lim="800000"/>
            <a:headEnd/>
            <a:tailEnd/>
          </a:ln>
        </p:spPr>
        <p:txBody>
          <a:bodyPr wrap="none" lIns="0" tIns="0" rIns="0" bIns="0"/>
          <a:lstStyle/>
          <a:p>
            <a:pPr algn="ctr" eaLnBrk="0" hangingPunct="0">
              <a:lnSpc>
                <a:spcPct val="90000"/>
              </a:lnSpc>
            </a:pPr>
            <a:r>
              <a:rPr lang="en-US" sz="1100" b="1"/>
              <a:t>New DNA</a:t>
            </a:r>
          </a:p>
        </p:txBody>
      </p:sp>
      <p:sp>
        <p:nvSpPr>
          <p:cNvPr id="80912" name="Text Box 8"/>
          <p:cNvSpPr txBox="1">
            <a:spLocks noChangeArrowheads="1"/>
          </p:cNvSpPr>
          <p:nvPr/>
        </p:nvSpPr>
        <p:spPr bwMode="auto">
          <a:xfrm>
            <a:off x="7212013" y="1992313"/>
            <a:ext cx="1493837" cy="319087"/>
          </a:xfrm>
          <a:prstGeom prst="rect">
            <a:avLst/>
          </a:prstGeom>
          <a:noFill/>
          <a:ln w="9525">
            <a:noFill/>
            <a:miter lim="800000"/>
            <a:headEnd/>
            <a:tailEnd/>
          </a:ln>
        </p:spPr>
        <p:txBody>
          <a:bodyPr wrap="none" lIns="0" tIns="0" rIns="0" bIns="0"/>
          <a:lstStyle/>
          <a:p>
            <a:pPr algn="ctr" eaLnBrk="0" hangingPunct="0">
              <a:lnSpc>
                <a:spcPct val="90000"/>
              </a:lnSpc>
            </a:pPr>
            <a:r>
              <a:rPr lang="en-US" sz="1100" b="1"/>
              <a:t>Cycle 3</a:t>
            </a:r>
          </a:p>
          <a:p>
            <a:pPr algn="ctr" eaLnBrk="0" hangingPunct="0">
              <a:lnSpc>
                <a:spcPct val="90000"/>
              </a:lnSpc>
            </a:pPr>
            <a:r>
              <a:rPr lang="en-US" sz="1100" b="1"/>
              <a:t>yields eight molecules</a:t>
            </a:r>
          </a:p>
        </p:txBody>
      </p:sp>
      <p:sp>
        <p:nvSpPr>
          <p:cNvPr id="80913" name="AutoShape 17"/>
          <p:cNvSpPr>
            <a:spLocks/>
          </p:cNvSpPr>
          <p:nvPr/>
        </p:nvSpPr>
        <p:spPr bwMode="auto">
          <a:xfrm rot="-5400000">
            <a:off x="2403475" y="241300"/>
            <a:ext cx="120650" cy="4248150"/>
          </a:xfrm>
          <a:prstGeom prst="rightBrace">
            <a:avLst>
              <a:gd name="adj1" fmla="val 49882"/>
              <a:gd name="adj2" fmla="val 50523"/>
            </a:avLst>
          </a:prstGeom>
          <a:noFill/>
          <a:ln w="12700">
            <a:solidFill>
              <a:schemeClr val="tx1"/>
            </a:solidFill>
            <a:round/>
            <a:headEnd/>
            <a:tailEnd/>
          </a:ln>
          <a:effectLst/>
        </p:spPr>
        <p:txBody>
          <a:bodyPr wrap="none" anchor="ctr"/>
          <a:lstStyle/>
          <a:p>
            <a:endParaRPr lang="en-US"/>
          </a:p>
        </p:txBody>
      </p:sp>
      <p:sp>
        <p:nvSpPr>
          <p:cNvPr id="80914" name="AutoShape 18"/>
          <p:cNvSpPr>
            <a:spLocks/>
          </p:cNvSpPr>
          <p:nvPr/>
        </p:nvSpPr>
        <p:spPr bwMode="auto">
          <a:xfrm rot="-5400000">
            <a:off x="5836444" y="1420019"/>
            <a:ext cx="120650" cy="1890712"/>
          </a:xfrm>
          <a:prstGeom prst="rightBrace">
            <a:avLst>
              <a:gd name="adj1" fmla="val 61814"/>
              <a:gd name="adj2" fmla="val 51046"/>
            </a:avLst>
          </a:prstGeom>
          <a:noFill/>
          <a:ln w="12700">
            <a:solidFill>
              <a:schemeClr val="tx1"/>
            </a:solidFill>
            <a:round/>
            <a:headEnd/>
            <a:tailEnd/>
          </a:ln>
          <a:effectLst/>
        </p:spPr>
        <p:txBody>
          <a:bodyPr wrap="none" anchor="ctr"/>
          <a:lstStyle/>
          <a:p>
            <a:endParaRPr lang="en-US"/>
          </a:p>
        </p:txBody>
      </p:sp>
      <p:sp>
        <p:nvSpPr>
          <p:cNvPr id="80915" name="AutoShape 19"/>
          <p:cNvSpPr>
            <a:spLocks/>
          </p:cNvSpPr>
          <p:nvPr/>
        </p:nvSpPr>
        <p:spPr bwMode="auto">
          <a:xfrm rot="-5400000">
            <a:off x="7877176" y="1500187"/>
            <a:ext cx="120650" cy="1730375"/>
          </a:xfrm>
          <a:prstGeom prst="rightBrace">
            <a:avLst>
              <a:gd name="adj1" fmla="val 56572"/>
              <a:gd name="adj2" fmla="val 51046"/>
            </a:avLst>
          </a:prstGeom>
          <a:noFill/>
          <a:ln w="12700">
            <a:solidFill>
              <a:schemeClr val="tx1"/>
            </a:solidFill>
            <a:round/>
            <a:headEnd/>
            <a:tailEnd/>
          </a:ln>
          <a:effectLst/>
        </p:spPr>
        <p:txBody>
          <a:bodyPr wrap="none" anchor="ctr"/>
          <a:lstStyle/>
          <a:p>
            <a:endParaRPr lang="en-US"/>
          </a:p>
        </p:txBody>
      </p:sp>
      <p:sp>
        <p:nvSpPr>
          <p:cNvPr id="80916" name="Text Box 8"/>
          <p:cNvSpPr txBox="1">
            <a:spLocks noChangeArrowheads="1"/>
          </p:cNvSpPr>
          <p:nvPr/>
        </p:nvSpPr>
        <p:spPr bwMode="auto">
          <a:xfrm>
            <a:off x="334963" y="3330575"/>
            <a:ext cx="144462" cy="128588"/>
          </a:xfrm>
          <a:prstGeom prst="rect">
            <a:avLst/>
          </a:prstGeom>
          <a:noFill/>
          <a:ln w="9525">
            <a:noFill/>
            <a:miter lim="800000"/>
            <a:headEnd/>
            <a:tailEnd/>
          </a:ln>
        </p:spPr>
        <p:txBody>
          <a:bodyPr wrap="none" lIns="0" tIns="0" rIns="0" bIns="0"/>
          <a:lstStyle/>
          <a:p>
            <a:pPr algn="ctr" eaLnBrk="0" hangingPunct="0">
              <a:lnSpc>
                <a:spcPct val="90000"/>
              </a:lnSpc>
            </a:pPr>
            <a:r>
              <a:rPr lang="en-US" sz="1100" b="1"/>
              <a:t>3</a:t>
            </a:r>
            <a:r>
              <a:rPr lang="en-US" sz="1100" b="1">
                <a:sym typeface="Symbol" pitchFamily="84" charset="2"/>
              </a:rPr>
              <a:t></a:t>
            </a:r>
            <a:endParaRPr lang="en-US" sz="1100" b="1"/>
          </a:p>
        </p:txBody>
      </p:sp>
      <p:sp>
        <p:nvSpPr>
          <p:cNvPr id="80917" name="Text Box 8"/>
          <p:cNvSpPr txBox="1">
            <a:spLocks noChangeArrowheads="1"/>
          </p:cNvSpPr>
          <p:nvPr/>
        </p:nvSpPr>
        <p:spPr bwMode="auto">
          <a:xfrm>
            <a:off x="334963" y="3592513"/>
            <a:ext cx="144462" cy="128587"/>
          </a:xfrm>
          <a:prstGeom prst="rect">
            <a:avLst/>
          </a:prstGeom>
          <a:noFill/>
          <a:ln w="9525">
            <a:noFill/>
            <a:miter lim="800000"/>
            <a:headEnd/>
            <a:tailEnd/>
          </a:ln>
        </p:spPr>
        <p:txBody>
          <a:bodyPr wrap="none" lIns="0" tIns="0" rIns="0" bIns="0"/>
          <a:lstStyle/>
          <a:p>
            <a:pPr algn="ctr" eaLnBrk="0" hangingPunct="0">
              <a:lnSpc>
                <a:spcPct val="90000"/>
              </a:lnSpc>
            </a:pPr>
            <a:r>
              <a:rPr lang="en-US" sz="1100" b="1"/>
              <a:t>5</a:t>
            </a:r>
            <a:r>
              <a:rPr lang="en-US" sz="1100" b="1">
                <a:sym typeface="Symbol" pitchFamily="84" charset="2"/>
              </a:rPr>
              <a:t></a:t>
            </a:r>
            <a:endParaRPr lang="en-US" sz="1100" b="1"/>
          </a:p>
        </p:txBody>
      </p:sp>
      <p:sp>
        <p:nvSpPr>
          <p:cNvPr id="80918" name="Text Box 8"/>
          <p:cNvSpPr txBox="1">
            <a:spLocks noChangeArrowheads="1"/>
          </p:cNvSpPr>
          <p:nvPr/>
        </p:nvSpPr>
        <p:spPr bwMode="auto">
          <a:xfrm>
            <a:off x="939800" y="3325813"/>
            <a:ext cx="144463" cy="128587"/>
          </a:xfrm>
          <a:prstGeom prst="rect">
            <a:avLst/>
          </a:prstGeom>
          <a:noFill/>
          <a:ln w="9525">
            <a:noFill/>
            <a:miter lim="800000"/>
            <a:headEnd/>
            <a:tailEnd/>
          </a:ln>
        </p:spPr>
        <p:txBody>
          <a:bodyPr wrap="none" lIns="0" tIns="0" rIns="0" bIns="0"/>
          <a:lstStyle/>
          <a:p>
            <a:pPr algn="ctr" eaLnBrk="0" hangingPunct="0">
              <a:lnSpc>
                <a:spcPct val="90000"/>
              </a:lnSpc>
            </a:pPr>
            <a:r>
              <a:rPr lang="en-US" sz="1100" b="1"/>
              <a:t>5</a:t>
            </a:r>
            <a:r>
              <a:rPr lang="en-US" sz="1100" b="1">
                <a:sym typeface="Symbol" pitchFamily="84" charset="2"/>
              </a:rPr>
              <a:t></a:t>
            </a:r>
            <a:endParaRPr lang="en-US" sz="1100" b="1"/>
          </a:p>
        </p:txBody>
      </p:sp>
      <p:sp>
        <p:nvSpPr>
          <p:cNvPr id="80919" name="Text Box 8"/>
          <p:cNvSpPr txBox="1">
            <a:spLocks noChangeArrowheads="1"/>
          </p:cNvSpPr>
          <p:nvPr/>
        </p:nvSpPr>
        <p:spPr bwMode="auto">
          <a:xfrm>
            <a:off x="942975" y="3594100"/>
            <a:ext cx="144463" cy="128588"/>
          </a:xfrm>
          <a:prstGeom prst="rect">
            <a:avLst/>
          </a:prstGeom>
          <a:noFill/>
          <a:ln w="9525">
            <a:noFill/>
            <a:miter lim="800000"/>
            <a:headEnd/>
            <a:tailEnd/>
          </a:ln>
        </p:spPr>
        <p:txBody>
          <a:bodyPr wrap="none" lIns="0" tIns="0" rIns="0" bIns="0"/>
          <a:lstStyle/>
          <a:p>
            <a:pPr algn="ctr" eaLnBrk="0" hangingPunct="0">
              <a:lnSpc>
                <a:spcPct val="90000"/>
              </a:lnSpc>
            </a:pPr>
            <a:r>
              <a:rPr lang="en-US" sz="1100" b="1"/>
              <a:t>3</a:t>
            </a:r>
            <a:r>
              <a:rPr lang="en-US" sz="1100" b="1">
                <a:sym typeface="Symbol" pitchFamily="84" charset="2"/>
              </a:rPr>
              <a:t></a:t>
            </a:r>
            <a:endParaRPr lang="en-US" sz="1100" b="1"/>
          </a:p>
        </p:txBody>
      </p:sp>
      <p:sp>
        <p:nvSpPr>
          <p:cNvPr id="80920" name="Text Box 8"/>
          <p:cNvSpPr txBox="1">
            <a:spLocks noChangeArrowheads="1"/>
          </p:cNvSpPr>
          <p:nvPr/>
        </p:nvSpPr>
        <p:spPr bwMode="auto">
          <a:xfrm>
            <a:off x="1927225" y="4162425"/>
            <a:ext cx="144463" cy="128588"/>
          </a:xfrm>
          <a:prstGeom prst="rect">
            <a:avLst/>
          </a:prstGeom>
          <a:noFill/>
          <a:ln w="9525">
            <a:noFill/>
            <a:miter lim="800000"/>
            <a:headEnd/>
            <a:tailEnd/>
          </a:ln>
        </p:spPr>
        <p:txBody>
          <a:bodyPr wrap="none" lIns="0" tIns="0" rIns="0" bIns="0"/>
          <a:lstStyle/>
          <a:p>
            <a:pPr algn="ctr" eaLnBrk="0" hangingPunct="0">
              <a:lnSpc>
                <a:spcPct val="90000"/>
              </a:lnSpc>
            </a:pPr>
            <a:r>
              <a:rPr lang="en-US" sz="1100" b="1"/>
              <a:t>3</a:t>
            </a:r>
            <a:r>
              <a:rPr lang="en-US" sz="1100" b="1">
                <a:sym typeface="Symbol" pitchFamily="84" charset="2"/>
              </a:rPr>
              <a:t></a:t>
            </a:r>
            <a:endParaRPr lang="en-US" sz="1100" b="1"/>
          </a:p>
        </p:txBody>
      </p:sp>
      <p:sp>
        <p:nvSpPr>
          <p:cNvPr id="80921" name="Text Box 8"/>
          <p:cNvSpPr txBox="1">
            <a:spLocks noChangeArrowheads="1"/>
          </p:cNvSpPr>
          <p:nvPr/>
        </p:nvSpPr>
        <p:spPr bwMode="auto">
          <a:xfrm>
            <a:off x="1277938" y="4162425"/>
            <a:ext cx="144462" cy="128588"/>
          </a:xfrm>
          <a:prstGeom prst="rect">
            <a:avLst/>
          </a:prstGeom>
          <a:noFill/>
          <a:ln w="9525">
            <a:noFill/>
            <a:miter lim="800000"/>
            <a:headEnd/>
            <a:tailEnd/>
          </a:ln>
        </p:spPr>
        <p:txBody>
          <a:bodyPr wrap="none" lIns="0" tIns="0" rIns="0" bIns="0"/>
          <a:lstStyle/>
          <a:p>
            <a:pPr algn="ctr" eaLnBrk="0" hangingPunct="0">
              <a:lnSpc>
                <a:spcPct val="90000"/>
              </a:lnSpc>
            </a:pPr>
            <a:r>
              <a:rPr lang="en-US" sz="1100" b="1"/>
              <a:t>5</a:t>
            </a:r>
            <a:r>
              <a:rPr lang="en-US" sz="1100" b="1">
                <a:sym typeface="Symbol" pitchFamily="84" charset="2"/>
              </a:rPr>
              <a:t></a:t>
            </a:r>
            <a:endParaRPr lang="en-US" sz="1100" b="1"/>
          </a:p>
        </p:txBody>
      </p:sp>
      <p:sp>
        <p:nvSpPr>
          <p:cNvPr id="80922" name="Text Box 8"/>
          <p:cNvSpPr txBox="1">
            <a:spLocks noChangeArrowheads="1"/>
          </p:cNvSpPr>
          <p:nvPr/>
        </p:nvSpPr>
        <p:spPr bwMode="auto">
          <a:xfrm>
            <a:off x="2533650" y="4162425"/>
            <a:ext cx="144463" cy="128588"/>
          </a:xfrm>
          <a:prstGeom prst="rect">
            <a:avLst/>
          </a:prstGeom>
          <a:noFill/>
          <a:ln w="9525">
            <a:noFill/>
            <a:miter lim="800000"/>
            <a:headEnd/>
            <a:tailEnd/>
          </a:ln>
        </p:spPr>
        <p:txBody>
          <a:bodyPr wrap="none" lIns="0" tIns="0" rIns="0" bIns="0"/>
          <a:lstStyle/>
          <a:p>
            <a:pPr algn="ctr" eaLnBrk="0" hangingPunct="0">
              <a:lnSpc>
                <a:spcPct val="90000"/>
              </a:lnSpc>
            </a:pPr>
            <a:r>
              <a:rPr lang="en-US" sz="1100" b="1"/>
              <a:t>5</a:t>
            </a:r>
            <a:r>
              <a:rPr lang="en-US" sz="1100" b="1">
                <a:sym typeface="Symbol" pitchFamily="84" charset="2"/>
              </a:rPr>
              <a:t></a:t>
            </a:r>
            <a:endParaRPr lang="en-US" sz="1100" b="1"/>
          </a:p>
        </p:txBody>
      </p:sp>
      <p:sp>
        <p:nvSpPr>
          <p:cNvPr id="80923" name="Text Box 8"/>
          <p:cNvSpPr txBox="1">
            <a:spLocks noChangeArrowheads="1"/>
          </p:cNvSpPr>
          <p:nvPr/>
        </p:nvSpPr>
        <p:spPr bwMode="auto">
          <a:xfrm>
            <a:off x="3109913" y="3897313"/>
            <a:ext cx="144462" cy="128587"/>
          </a:xfrm>
          <a:prstGeom prst="rect">
            <a:avLst/>
          </a:prstGeom>
          <a:noFill/>
          <a:ln w="9525">
            <a:noFill/>
            <a:miter lim="800000"/>
            <a:headEnd/>
            <a:tailEnd/>
          </a:ln>
        </p:spPr>
        <p:txBody>
          <a:bodyPr wrap="none" lIns="0" tIns="0" rIns="0" bIns="0"/>
          <a:lstStyle/>
          <a:p>
            <a:pPr algn="ctr" eaLnBrk="0" hangingPunct="0">
              <a:lnSpc>
                <a:spcPct val="90000"/>
              </a:lnSpc>
            </a:pPr>
            <a:r>
              <a:rPr lang="en-US" sz="1100" b="1"/>
              <a:t>5</a:t>
            </a:r>
            <a:r>
              <a:rPr lang="en-US" sz="1100" b="1">
                <a:sym typeface="Symbol" pitchFamily="84" charset="2"/>
              </a:rPr>
              <a:t></a:t>
            </a:r>
            <a:endParaRPr lang="en-US" sz="1100" b="1"/>
          </a:p>
        </p:txBody>
      </p:sp>
      <p:sp>
        <p:nvSpPr>
          <p:cNvPr id="80924" name="Text Box 8"/>
          <p:cNvSpPr txBox="1">
            <a:spLocks noChangeArrowheads="1"/>
          </p:cNvSpPr>
          <p:nvPr/>
        </p:nvSpPr>
        <p:spPr bwMode="auto">
          <a:xfrm>
            <a:off x="1917700" y="2759075"/>
            <a:ext cx="144463" cy="128588"/>
          </a:xfrm>
          <a:prstGeom prst="rect">
            <a:avLst/>
          </a:prstGeom>
          <a:noFill/>
          <a:ln w="9525">
            <a:noFill/>
            <a:miter lim="800000"/>
            <a:headEnd/>
            <a:tailEnd/>
          </a:ln>
        </p:spPr>
        <p:txBody>
          <a:bodyPr wrap="none" lIns="0" tIns="0" rIns="0" bIns="0"/>
          <a:lstStyle/>
          <a:p>
            <a:pPr algn="ctr" eaLnBrk="0" hangingPunct="0">
              <a:lnSpc>
                <a:spcPct val="90000"/>
              </a:lnSpc>
            </a:pPr>
            <a:r>
              <a:rPr lang="en-US" sz="1100" b="1"/>
              <a:t>5</a:t>
            </a:r>
            <a:r>
              <a:rPr lang="en-US" sz="1100" b="1">
                <a:sym typeface="Symbol" pitchFamily="84" charset="2"/>
              </a:rPr>
              <a:t></a:t>
            </a:r>
            <a:endParaRPr lang="en-US" sz="1100" b="1"/>
          </a:p>
        </p:txBody>
      </p:sp>
      <p:sp>
        <p:nvSpPr>
          <p:cNvPr id="80925" name="Text Box 8"/>
          <p:cNvSpPr txBox="1">
            <a:spLocks noChangeArrowheads="1"/>
          </p:cNvSpPr>
          <p:nvPr/>
        </p:nvSpPr>
        <p:spPr bwMode="auto">
          <a:xfrm>
            <a:off x="2568575" y="2992438"/>
            <a:ext cx="144463" cy="128587"/>
          </a:xfrm>
          <a:prstGeom prst="rect">
            <a:avLst/>
          </a:prstGeom>
          <a:noFill/>
          <a:ln w="9525">
            <a:noFill/>
            <a:miter lim="800000"/>
            <a:headEnd/>
            <a:tailEnd/>
          </a:ln>
        </p:spPr>
        <p:txBody>
          <a:bodyPr wrap="none" lIns="0" tIns="0" rIns="0" bIns="0"/>
          <a:lstStyle/>
          <a:p>
            <a:pPr algn="ctr" eaLnBrk="0" hangingPunct="0">
              <a:lnSpc>
                <a:spcPct val="90000"/>
              </a:lnSpc>
            </a:pPr>
            <a:r>
              <a:rPr lang="en-US" sz="1100" b="1"/>
              <a:t>5</a:t>
            </a:r>
            <a:r>
              <a:rPr lang="en-US" sz="1100" b="1">
                <a:sym typeface="Symbol" pitchFamily="84" charset="2"/>
              </a:rPr>
              <a:t></a:t>
            </a:r>
            <a:endParaRPr lang="en-US" sz="1100" b="1"/>
          </a:p>
        </p:txBody>
      </p:sp>
      <p:sp>
        <p:nvSpPr>
          <p:cNvPr id="80926" name="Text Box 8"/>
          <p:cNvSpPr txBox="1">
            <a:spLocks noChangeArrowheads="1"/>
          </p:cNvSpPr>
          <p:nvPr/>
        </p:nvSpPr>
        <p:spPr bwMode="auto">
          <a:xfrm>
            <a:off x="3168650" y="2755900"/>
            <a:ext cx="144463" cy="128588"/>
          </a:xfrm>
          <a:prstGeom prst="rect">
            <a:avLst/>
          </a:prstGeom>
          <a:noFill/>
          <a:ln w="9525">
            <a:noFill/>
            <a:miter lim="800000"/>
            <a:headEnd/>
            <a:tailEnd/>
          </a:ln>
        </p:spPr>
        <p:txBody>
          <a:bodyPr wrap="none" lIns="0" tIns="0" rIns="0" bIns="0"/>
          <a:lstStyle/>
          <a:p>
            <a:pPr algn="ctr" eaLnBrk="0" hangingPunct="0">
              <a:lnSpc>
                <a:spcPct val="90000"/>
              </a:lnSpc>
            </a:pPr>
            <a:r>
              <a:rPr lang="en-US" sz="1100" b="1"/>
              <a:t>5</a:t>
            </a:r>
            <a:r>
              <a:rPr lang="en-US" sz="1100" b="1">
                <a:sym typeface="Symbol" pitchFamily="84" charset="2"/>
              </a:rPr>
              <a:t></a:t>
            </a:r>
            <a:endParaRPr lang="en-US" sz="1100" b="1"/>
          </a:p>
        </p:txBody>
      </p:sp>
      <p:sp>
        <p:nvSpPr>
          <p:cNvPr id="80927" name="Text Box 8"/>
          <p:cNvSpPr txBox="1">
            <a:spLocks noChangeArrowheads="1"/>
          </p:cNvSpPr>
          <p:nvPr/>
        </p:nvSpPr>
        <p:spPr bwMode="auto">
          <a:xfrm>
            <a:off x="1279525" y="2757488"/>
            <a:ext cx="144463" cy="128587"/>
          </a:xfrm>
          <a:prstGeom prst="rect">
            <a:avLst/>
          </a:prstGeom>
          <a:noFill/>
          <a:ln w="9525">
            <a:noFill/>
            <a:miter lim="800000"/>
            <a:headEnd/>
            <a:tailEnd/>
          </a:ln>
        </p:spPr>
        <p:txBody>
          <a:bodyPr wrap="none" lIns="0" tIns="0" rIns="0" bIns="0"/>
          <a:lstStyle/>
          <a:p>
            <a:pPr algn="ctr" eaLnBrk="0" hangingPunct="0">
              <a:lnSpc>
                <a:spcPct val="90000"/>
              </a:lnSpc>
            </a:pPr>
            <a:r>
              <a:rPr lang="en-US" sz="1100" b="1"/>
              <a:t>3</a:t>
            </a:r>
            <a:r>
              <a:rPr lang="en-US" sz="1100" b="1">
                <a:sym typeface="Symbol" pitchFamily="84" charset="2"/>
              </a:rPr>
              <a:t></a:t>
            </a:r>
            <a:endParaRPr lang="en-US" sz="1100" b="1"/>
          </a:p>
        </p:txBody>
      </p:sp>
      <p:sp>
        <p:nvSpPr>
          <p:cNvPr id="80928" name="Text Box 8"/>
          <p:cNvSpPr txBox="1">
            <a:spLocks noChangeArrowheads="1"/>
          </p:cNvSpPr>
          <p:nvPr/>
        </p:nvSpPr>
        <p:spPr bwMode="auto">
          <a:xfrm>
            <a:off x="2540000" y="2757488"/>
            <a:ext cx="144463" cy="128587"/>
          </a:xfrm>
          <a:prstGeom prst="rect">
            <a:avLst/>
          </a:prstGeom>
          <a:noFill/>
          <a:ln w="9525">
            <a:noFill/>
            <a:miter lim="800000"/>
            <a:headEnd/>
            <a:tailEnd/>
          </a:ln>
        </p:spPr>
        <p:txBody>
          <a:bodyPr wrap="none" lIns="0" tIns="0" rIns="0" bIns="0"/>
          <a:lstStyle/>
          <a:p>
            <a:pPr algn="ctr" eaLnBrk="0" hangingPunct="0">
              <a:lnSpc>
                <a:spcPct val="90000"/>
              </a:lnSpc>
            </a:pPr>
            <a:r>
              <a:rPr lang="en-US" sz="1100" b="1"/>
              <a:t>3</a:t>
            </a:r>
            <a:r>
              <a:rPr lang="en-US" sz="1100" b="1">
                <a:sym typeface="Symbol" pitchFamily="84" charset="2"/>
              </a:rPr>
              <a:t></a:t>
            </a:r>
            <a:endParaRPr lang="en-US" sz="1100" b="1"/>
          </a:p>
        </p:txBody>
      </p:sp>
      <p:sp>
        <p:nvSpPr>
          <p:cNvPr id="80929" name="Text Box 8"/>
          <p:cNvSpPr txBox="1">
            <a:spLocks noChangeArrowheads="1"/>
          </p:cNvSpPr>
          <p:nvPr/>
        </p:nvSpPr>
        <p:spPr bwMode="auto">
          <a:xfrm>
            <a:off x="3187700" y="4159250"/>
            <a:ext cx="144463" cy="128588"/>
          </a:xfrm>
          <a:prstGeom prst="rect">
            <a:avLst/>
          </a:prstGeom>
          <a:noFill/>
          <a:ln w="9525">
            <a:noFill/>
            <a:miter lim="800000"/>
            <a:headEnd/>
            <a:tailEnd/>
          </a:ln>
        </p:spPr>
        <p:txBody>
          <a:bodyPr wrap="none" lIns="0" tIns="0" rIns="0" bIns="0"/>
          <a:lstStyle/>
          <a:p>
            <a:pPr algn="ctr" eaLnBrk="0" hangingPunct="0">
              <a:lnSpc>
                <a:spcPct val="90000"/>
              </a:lnSpc>
            </a:pPr>
            <a:r>
              <a:rPr lang="en-US" sz="1100" b="1"/>
              <a:t>3</a:t>
            </a:r>
            <a:r>
              <a:rPr lang="en-US" sz="1100" b="1">
                <a:sym typeface="Symbol" pitchFamily="84" charset="2"/>
              </a:rPr>
              <a:t></a:t>
            </a:r>
            <a:endParaRPr lang="en-US" sz="1100" b="1"/>
          </a:p>
        </p:txBody>
      </p:sp>
      <p:sp>
        <p:nvSpPr>
          <p:cNvPr id="80930" name="Text Box 8"/>
          <p:cNvSpPr txBox="1">
            <a:spLocks noChangeArrowheads="1"/>
          </p:cNvSpPr>
          <p:nvPr/>
        </p:nvSpPr>
        <p:spPr bwMode="auto">
          <a:xfrm>
            <a:off x="4386263" y="4159250"/>
            <a:ext cx="144462" cy="128588"/>
          </a:xfrm>
          <a:prstGeom prst="rect">
            <a:avLst/>
          </a:prstGeom>
          <a:noFill/>
          <a:ln w="9525">
            <a:noFill/>
            <a:miter lim="800000"/>
            <a:headEnd/>
            <a:tailEnd/>
          </a:ln>
        </p:spPr>
        <p:txBody>
          <a:bodyPr wrap="none" lIns="0" tIns="0" rIns="0" bIns="0"/>
          <a:lstStyle/>
          <a:p>
            <a:pPr algn="ctr" eaLnBrk="0" hangingPunct="0">
              <a:lnSpc>
                <a:spcPct val="90000"/>
              </a:lnSpc>
            </a:pPr>
            <a:r>
              <a:rPr lang="en-US" sz="1100" b="1"/>
              <a:t>3</a:t>
            </a:r>
            <a:r>
              <a:rPr lang="en-US" sz="1100" b="1">
                <a:sym typeface="Symbol" pitchFamily="84" charset="2"/>
              </a:rPr>
              <a:t></a:t>
            </a:r>
            <a:endParaRPr lang="en-US" sz="1100" b="1"/>
          </a:p>
        </p:txBody>
      </p:sp>
      <p:sp>
        <p:nvSpPr>
          <p:cNvPr id="80931" name="Text Box 8"/>
          <p:cNvSpPr txBox="1">
            <a:spLocks noChangeArrowheads="1"/>
          </p:cNvSpPr>
          <p:nvPr/>
        </p:nvSpPr>
        <p:spPr bwMode="auto">
          <a:xfrm>
            <a:off x="4313238" y="3887788"/>
            <a:ext cx="144462" cy="128587"/>
          </a:xfrm>
          <a:prstGeom prst="rect">
            <a:avLst/>
          </a:prstGeom>
          <a:noFill/>
          <a:ln w="9525">
            <a:noFill/>
            <a:miter lim="800000"/>
            <a:headEnd/>
            <a:tailEnd/>
          </a:ln>
        </p:spPr>
        <p:txBody>
          <a:bodyPr wrap="none" lIns="0" tIns="0" rIns="0" bIns="0"/>
          <a:lstStyle/>
          <a:p>
            <a:pPr algn="ctr" eaLnBrk="0" hangingPunct="0">
              <a:lnSpc>
                <a:spcPct val="90000"/>
              </a:lnSpc>
            </a:pPr>
            <a:r>
              <a:rPr lang="en-US" sz="1100" b="1"/>
              <a:t>5</a:t>
            </a:r>
            <a:r>
              <a:rPr lang="en-US" sz="1100" b="1">
                <a:sym typeface="Symbol" pitchFamily="84" charset="2"/>
              </a:rPr>
              <a:t></a:t>
            </a:r>
            <a:endParaRPr lang="en-US" sz="1100" b="1"/>
          </a:p>
        </p:txBody>
      </p:sp>
      <p:sp>
        <p:nvSpPr>
          <p:cNvPr id="80932" name="Text Box 8"/>
          <p:cNvSpPr txBox="1">
            <a:spLocks noChangeArrowheads="1"/>
          </p:cNvSpPr>
          <p:nvPr/>
        </p:nvSpPr>
        <p:spPr bwMode="auto">
          <a:xfrm>
            <a:off x="3875088" y="3887788"/>
            <a:ext cx="144462" cy="128587"/>
          </a:xfrm>
          <a:prstGeom prst="rect">
            <a:avLst/>
          </a:prstGeom>
          <a:noFill/>
          <a:ln w="9525">
            <a:noFill/>
            <a:miter lim="800000"/>
            <a:headEnd/>
            <a:tailEnd/>
          </a:ln>
        </p:spPr>
        <p:txBody>
          <a:bodyPr wrap="none" lIns="0" tIns="0" rIns="0" bIns="0"/>
          <a:lstStyle/>
          <a:p>
            <a:pPr algn="ctr" eaLnBrk="0" hangingPunct="0">
              <a:lnSpc>
                <a:spcPct val="90000"/>
              </a:lnSpc>
            </a:pPr>
            <a:r>
              <a:rPr lang="en-US" sz="1100" b="1"/>
              <a:t>3</a:t>
            </a:r>
            <a:r>
              <a:rPr lang="en-US" sz="1100" b="1">
                <a:sym typeface="Symbol" pitchFamily="84" charset="2"/>
              </a:rPr>
              <a:t></a:t>
            </a:r>
            <a:endParaRPr lang="en-US" sz="1100" b="1"/>
          </a:p>
        </p:txBody>
      </p:sp>
      <p:sp>
        <p:nvSpPr>
          <p:cNvPr id="80933" name="Text Box 8"/>
          <p:cNvSpPr txBox="1">
            <a:spLocks noChangeArrowheads="1"/>
          </p:cNvSpPr>
          <p:nvPr/>
        </p:nvSpPr>
        <p:spPr bwMode="auto">
          <a:xfrm>
            <a:off x="3756025" y="4162425"/>
            <a:ext cx="144463" cy="128588"/>
          </a:xfrm>
          <a:prstGeom prst="rect">
            <a:avLst/>
          </a:prstGeom>
          <a:noFill/>
          <a:ln w="9525">
            <a:noFill/>
            <a:miter lim="800000"/>
            <a:headEnd/>
            <a:tailEnd/>
          </a:ln>
        </p:spPr>
        <p:txBody>
          <a:bodyPr wrap="none" lIns="0" tIns="0" rIns="0" bIns="0"/>
          <a:lstStyle/>
          <a:p>
            <a:pPr algn="ctr" eaLnBrk="0" hangingPunct="0">
              <a:lnSpc>
                <a:spcPct val="90000"/>
              </a:lnSpc>
            </a:pPr>
            <a:r>
              <a:rPr lang="en-US" sz="1100" b="1"/>
              <a:t>5</a:t>
            </a:r>
            <a:r>
              <a:rPr lang="en-US" sz="1100" b="1">
                <a:sym typeface="Symbol" pitchFamily="84" charset="2"/>
              </a:rPr>
              <a:t></a:t>
            </a:r>
            <a:endParaRPr lang="en-US" sz="1100" b="1"/>
          </a:p>
        </p:txBody>
      </p:sp>
      <p:sp>
        <p:nvSpPr>
          <p:cNvPr id="80934" name="Text Box 8"/>
          <p:cNvSpPr txBox="1">
            <a:spLocks noChangeArrowheads="1"/>
          </p:cNvSpPr>
          <p:nvPr/>
        </p:nvSpPr>
        <p:spPr bwMode="auto">
          <a:xfrm>
            <a:off x="3771900" y="2757488"/>
            <a:ext cx="144463" cy="128587"/>
          </a:xfrm>
          <a:prstGeom prst="rect">
            <a:avLst/>
          </a:prstGeom>
          <a:noFill/>
          <a:ln w="9525">
            <a:noFill/>
            <a:miter lim="800000"/>
            <a:headEnd/>
            <a:tailEnd/>
          </a:ln>
        </p:spPr>
        <p:txBody>
          <a:bodyPr wrap="none" lIns="0" tIns="0" rIns="0" bIns="0"/>
          <a:lstStyle/>
          <a:p>
            <a:pPr algn="ctr" eaLnBrk="0" hangingPunct="0">
              <a:lnSpc>
                <a:spcPct val="90000"/>
              </a:lnSpc>
            </a:pPr>
            <a:r>
              <a:rPr lang="en-US" sz="1100" b="1"/>
              <a:t>3</a:t>
            </a:r>
            <a:r>
              <a:rPr lang="en-US" sz="1100" b="1">
                <a:sym typeface="Symbol" pitchFamily="84" charset="2"/>
              </a:rPr>
              <a:t></a:t>
            </a:r>
            <a:endParaRPr lang="en-US" sz="1100" b="1"/>
          </a:p>
        </p:txBody>
      </p:sp>
      <p:sp>
        <p:nvSpPr>
          <p:cNvPr id="80935" name="Text Box 8"/>
          <p:cNvSpPr txBox="1">
            <a:spLocks noChangeArrowheads="1"/>
          </p:cNvSpPr>
          <p:nvPr/>
        </p:nvSpPr>
        <p:spPr bwMode="auto">
          <a:xfrm>
            <a:off x="4286250" y="2995613"/>
            <a:ext cx="144463" cy="128587"/>
          </a:xfrm>
          <a:prstGeom prst="rect">
            <a:avLst/>
          </a:prstGeom>
          <a:noFill/>
          <a:ln w="9525">
            <a:noFill/>
            <a:miter lim="800000"/>
            <a:headEnd/>
            <a:tailEnd/>
          </a:ln>
        </p:spPr>
        <p:txBody>
          <a:bodyPr wrap="none" lIns="0" tIns="0" rIns="0" bIns="0"/>
          <a:lstStyle/>
          <a:p>
            <a:pPr algn="ctr" eaLnBrk="0" hangingPunct="0">
              <a:lnSpc>
                <a:spcPct val="90000"/>
              </a:lnSpc>
            </a:pPr>
            <a:r>
              <a:rPr lang="en-US" sz="1100" b="1"/>
              <a:t>3</a:t>
            </a:r>
            <a:r>
              <a:rPr lang="en-US" sz="1100" b="1">
                <a:sym typeface="Symbol" pitchFamily="84" charset="2"/>
              </a:rPr>
              <a:t></a:t>
            </a:r>
            <a:endParaRPr lang="en-US" sz="1100" b="1"/>
          </a:p>
        </p:txBody>
      </p:sp>
      <p:sp>
        <p:nvSpPr>
          <p:cNvPr id="80936" name="Text Box 8"/>
          <p:cNvSpPr txBox="1">
            <a:spLocks noChangeArrowheads="1"/>
          </p:cNvSpPr>
          <p:nvPr/>
        </p:nvSpPr>
        <p:spPr bwMode="auto">
          <a:xfrm>
            <a:off x="3800475" y="2992438"/>
            <a:ext cx="144463" cy="128587"/>
          </a:xfrm>
          <a:prstGeom prst="rect">
            <a:avLst/>
          </a:prstGeom>
          <a:noFill/>
          <a:ln w="9525">
            <a:noFill/>
            <a:miter lim="800000"/>
            <a:headEnd/>
            <a:tailEnd/>
          </a:ln>
        </p:spPr>
        <p:txBody>
          <a:bodyPr wrap="none" lIns="0" tIns="0" rIns="0" bIns="0"/>
          <a:lstStyle/>
          <a:p>
            <a:pPr algn="ctr" eaLnBrk="0" hangingPunct="0">
              <a:lnSpc>
                <a:spcPct val="90000"/>
              </a:lnSpc>
            </a:pPr>
            <a:r>
              <a:rPr lang="en-US" sz="1100" b="1"/>
              <a:t>5</a:t>
            </a:r>
            <a:r>
              <a:rPr lang="en-US" sz="1100" b="1">
                <a:sym typeface="Symbol" pitchFamily="84" charset="2"/>
              </a:rPr>
              <a:t></a:t>
            </a:r>
            <a:endParaRPr lang="en-US" sz="1100" b="1"/>
          </a:p>
        </p:txBody>
      </p:sp>
      <p:sp>
        <p:nvSpPr>
          <p:cNvPr id="80937" name="Text Box 8"/>
          <p:cNvSpPr txBox="1">
            <a:spLocks noChangeArrowheads="1"/>
          </p:cNvSpPr>
          <p:nvPr/>
        </p:nvSpPr>
        <p:spPr bwMode="auto">
          <a:xfrm>
            <a:off x="4391025" y="2754313"/>
            <a:ext cx="144463" cy="128587"/>
          </a:xfrm>
          <a:prstGeom prst="rect">
            <a:avLst/>
          </a:prstGeom>
          <a:noFill/>
          <a:ln w="9525">
            <a:noFill/>
            <a:miter lim="800000"/>
            <a:headEnd/>
            <a:tailEnd/>
          </a:ln>
        </p:spPr>
        <p:txBody>
          <a:bodyPr wrap="none" lIns="0" tIns="0" rIns="0" bIns="0"/>
          <a:lstStyle/>
          <a:p>
            <a:pPr algn="ctr" eaLnBrk="0" hangingPunct="0">
              <a:lnSpc>
                <a:spcPct val="90000"/>
              </a:lnSpc>
            </a:pPr>
            <a:r>
              <a:rPr lang="en-US" sz="1100" b="1"/>
              <a:t>5</a:t>
            </a:r>
            <a:r>
              <a:rPr lang="en-US" sz="1100" b="1">
                <a:sym typeface="Symbol" pitchFamily="84" charset="2"/>
              </a:rPr>
              <a:t></a:t>
            </a:r>
            <a:endParaRPr lang="en-US" sz="1100" b="1"/>
          </a:p>
        </p:txBody>
      </p:sp>
      <p:sp>
        <p:nvSpPr>
          <p:cNvPr id="80938" name="Line 42"/>
          <p:cNvSpPr>
            <a:spLocks noChangeShapeType="1"/>
          </p:cNvSpPr>
          <p:nvPr/>
        </p:nvSpPr>
        <p:spPr bwMode="auto">
          <a:xfrm flipH="1">
            <a:off x="2946400" y="4059238"/>
            <a:ext cx="139700" cy="365125"/>
          </a:xfrm>
          <a:prstGeom prst="line">
            <a:avLst/>
          </a:prstGeom>
          <a:noFill/>
          <a:ln w="12700">
            <a:solidFill>
              <a:schemeClr val="tx1"/>
            </a:solidFill>
            <a:round/>
            <a:headEnd/>
            <a:tailEnd/>
          </a:ln>
          <a:effectLst/>
        </p:spPr>
        <p:txBody>
          <a:bodyPr wrap="none" anchor="ctr"/>
          <a:lstStyle/>
          <a:p>
            <a:endParaRPr lang="en-US"/>
          </a:p>
        </p:txBody>
      </p:sp>
      <p:sp>
        <p:nvSpPr>
          <p:cNvPr id="80939" name="Line 43"/>
          <p:cNvSpPr>
            <a:spLocks noChangeShapeType="1"/>
          </p:cNvSpPr>
          <p:nvPr/>
        </p:nvSpPr>
        <p:spPr bwMode="auto">
          <a:xfrm flipH="1">
            <a:off x="4071938" y="4059238"/>
            <a:ext cx="127000" cy="355600"/>
          </a:xfrm>
          <a:prstGeom prst="line">
            <a:avLst/>
          </a:prstGeom>
          <a:noFill/>
          <a:ln w="12700">
            <a:solidFill>
              <a:schemeClr val="tx1"/>
            </a:solidFill>
            <a:round/>
            <a:headEnd/>
            <a:tailEnd/>
          </a:ln>
          <a:effectLst/>
        </p:spPr>
        <p:txBody>
          <a:bodyPr wrap="none" anchor="ctr"/>
          <a:lstStyle/>
          <a:p>
            <a:endParaRPr lang="en-US"/>
          </a:p>
        </p:txBody>
      </p:sp>
      <p:sp>
        <p:nvSpPr>
          <p:cNvPr id="80940" name="AutoShape 44"/>
          <p:cNvSpPr>
            <a:spLocks/>
          </p:cNvSpPr>
          <p:nvPr/>
        </p:nvSpPr>
        <p:spPr bwMode="auto">
          <a:xfrm rot="-5400000">
            <a:off x="685006" y="3518694"/>
            <a:ext cx="134938" cy="381000"/>
          </a:xfrm>
          <a:prstGeom prst="leftBrace">
            <a:avLst>
              <a:gd name="adj1" fmla="val 37634"/>
              <a:gd name="adj2" fmla="val 50000"/>
            </a:avLst>
          </a:prstGeom>
          <a:noFill/>
          <a:ln w="12700">
            <a:solidFill>
              <a:schemeClr val="tx1"/>
            </a:solidFill>
            <a:round/>
            <a:headEnd/>
            <a:tailEnd/>
          </a:ln>
          <a:effectLst/>
        </p:spPr>
        <p:txBody>
          <a:bodyPr wrap="none" anchor="ctr"/>
          <a:lstStyle/>
          <a:p>
            <a:endParaRPr lang="en-US"/>
          </a:p>
        </p:txBody>
      </p:sp>
      <p:sp>
        <p:nvSpPr>
          <p:cNvPr id="80941" name="Text Box 8"/>
          <p:cNvSpPr txBox="1">
            <a:spLocks noChangeArrowheads="1"/>
          </p:cNvSpPr>
          <p:nvPr/>
        </p:nvSpPr>
        <p:spPr bwMode="auto">
          <a:xfrm>
            <a:off x="3683000" y="3159125"/>
            <a:ext cx="106363" cy="128588"/>
          </a:xfrm>
          <a:prstGeom prst="rect">
            <a:avLst/>
          </a:prstGeom>
          <a:noFill/>
          <a:ln w="9525">
            <a:noFill/>
            <a:miter lim="800000"/>
            <a:headEnd/>
            <a:tailEnd/>
          </a:ln>
        </p:spPr>
        <p:txBody>
          <a:bodyPr wrap="none" lIns="0" tIns="0" rIns="0" bIns="0"/>
          <a:lstStyle/>
          <a:p>
            <a:pPr algn="ctr" eaLnBrk="0" hangingPunct="0">
              <a:lnSpc>
                <a:spcPct val="90000"/>
              </a:lnSpc>
            </a:pPr>
            <a:r>
              <a:rPr lang="en-US" sz="1000" b="1">
                <a:solidFill>
                  <a:schemeClr val="bg1"/>
                </a:solidFill>
              </a:rPr>
              <a:t>3</a:t>
            </a:r>
            <a:endParaRPr lang="en-US" sz="1000" b="1"/>
          </a:p>
        </p:txBody>
      </p:sp>
      <p:sp>
        <p:nvSpPr>
          <p:cNvPr id="80942" name="Text Box 8"/>
          <p:cNvSpPr txBox="1">
            <a:spLocks noChangeArrowheads="1"/>
          </p:cNvSpPr>
          <p:nvPr/>
        </p:nvSpPr>
        <p:spPr bwMode="auto">
          <a:xfrm>
            <a:off x="2252663" y="3159125"/>
            <a:ext cx="106362" cy="128588"/>
          </a:xfrm>
          <a:prstGeom prst="rect">
            <a:avLst/>
          </a:prstGeom>
          <a:noFill/>
          <a:ln w="9525">
            <a:noFill/>
            <a:miter lim="800000"/>
            <a:headEnd/>
            <a:tailEnd/>
          </a:ln>
        </p:spPr>
        <p:txBody>
          <a:bodyPr wrap="none" lIns="0" tIns="0" rIns="0" bIns="0"/>
          <a:lstStyle/>
          <a:p>
            <a:pPr algn="ctr" eaLnBrk="0" hangingPunct="0">
              <a:lnSpc>
                <a:spcPct val="90000"/>
              </a:lnSpc>
            </a:pPr>
            <a:r>
              <a:rPr lang="en-US" sz="1000" b="1">
                <a:solidFill>
                  <a:schemeClr val="bg1"/>
                </a:solidFill>
              </a:rPr>
              <a:t>2</a:t>
            </a:r>
            <a:endParaRPr lang="en-US" sz="1000" b="1"/>
          </a:p>
        </p:txBody>
      </p:sp>
      <p:sp>
        <p:nvSpPr>
          <p:cNvPr id="80943" name="Text Box 8"/>
          <p:cNvSpPr txBox="1">
            <a:spLocks noChangeArrowheads="1"/>
          </p:cNvSpPr>
          <p:nvPr/>
        </p:nvSpPr>
        <p:spPr bwMode="auto">
          <a:xfrm>
            <a:off x="1285875" y="3159125"/>
            <a:ext cx="106363" cy="128588"/>
          </a:xfrm>
          <a:prstGeom prst="rect">
            <a:avLst/>
          </a:prstGeom>
          <a:noFill/>
          <a:ln w="9525">
            <a:noFill/>
            <a:miter lim="800000"/>
            <a:headEnd/>
            <a:tailEnd/>
          </a:ln>
        </p:spPr>
        <p:txBody>
          <a:bodyPr wrap="none" lIns="0" tIns="0" rIns="0" bIns="0"/>
          <a:lstStyle/>
          <a:p>
            <a:pPr algn="ctr" eaLnBrk="0" hangingPunct="0">
              <a:lnSpc>
                <a:spcPct val="90000"/>
              </a:lnSpc>
            </a:pPr>
            <a:r>
              <a:rPr lang="en-US" sz="1000" b="1">
                <a:solidFill>
                  <a:schemeClr val="bg1"/>
                </a:solidFill>
              </a:rPr>
              <a:t>1</a:t>
            </a:r>
            <a:endParaRPr lang="en-US" sz="1000" b="1"/>
          </a:p>
        </p:txBody>
      </p:sp>
      <p:sp>
        <p:nvSpPr>
          <p:cNvPr id="48" name="Slide Number Placeholder 47"/>
          <p:cNvSpPr>
            <a:spLocks noGrp="1"/>
          </p:cNvSpPr>
          <p:nvPr>
            <p:ph type="sldNum" sz="quarter" idx="12"/>
          </p:nvPr>
        </p:nvSpPr>
        <p:spPr/>
        <p:txBody>
          <a:bodyPr/>
          <a:lstStyle/>
          <a:p>
            <a:fld id="{72DC7B4B-6D79-464D-A845-3E504A2A9596}" type="slidenum">
              <a:rPr lang="en-US" smtClean="0"/>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47638" y="104775"/>
            <a:ext cx="8543925" cy="914400"/>
          </a:xfrm>
        </p:spPr>
        <p:txBody>
          <a:bodyPr>
            <a:normAutofit fontScale="90000"/>
          </a:bodyPr>
          <a:lstStyle/>
          <a:p>
            <a:pPr marL="1011238" indent="-1011238" eaLnBrk="1" hangingPunct="1"/>
            <a:r>
              <a:rPr lang="en-US" sz="3200" smtClean="0"/>
              <a:t>12.13 Gel electrophoresis sorts DNA molecules by size</a:t>
            </a:r>
          </a:p>
        </p:txBody>
      </p:sp>
      <p:sp>
        <p:nvSpPr>
          <p:cNvPr id="84995" name="Rectangle 3"/>
          <p:cNvSpPr>
            <a:spLocks noGrp="1" noChangeArrowheads="1"/>
          </p:cNvSpPr>
          <p:nvPr>
            <p:ph type="body" idx="4294967295"/>
          </p:nvPr>
        </p:nvSpPr>
        <p:spPr>
          <a:xfrm>
            <a:off x="49213" y="1312863"/>
            <a:ext cx="8534400" cy="5370512"/>
          </a:xfrm>
        </p:spPr>
        <p:txBody>
          <a:bodyPr>
            <a:normAutofit fontScale="92500"/>
          </a:bodyPr>
          <a:lstStyle/>
          <a:p>
            <a:pPr marL="407988" lvl="1" indent="-293688" defTabSz="282575" eaLnBrk="1" hangingPunct="1">
              <a:spcBef>
                <a:spcPct val="20000"/>
              </a:spcBef>
              <a:buFont typeface="Wingdings" pitchFamily="84" charset="2"/>
              <a:buChar char="§"/>
            </a:pPr>
            <a:r>
              <a:rPr lang="en-US" sz="2800" b="1" dirty="0" smtClean="0"/>
              <a:t>Gel electrophoresis</a:t>
            </a:r>
            <a:r>
              <a:rPr lang="en-US" sz="2800" dirty="0" smtClean="0"/>
              <a:t> can be used to separate DNA molecules based on size as follows:</a:t>
            </a:r>
            <a:endParaRPr lang="en-US" dirty="0" smtClean="0"/>
          </a:p>
          <a:p>
            <a:pPr marL="927100" lvl="2" indent="-368300" defTabSz="282575" eaLnBrk="1" hangingPunct="1">
              <a:spcBef>
                <a:spcPct val="20000"/>
              </a:spcBef>
              <a:buFont typeface="Times New Roman" pitchFamily="84" charset="0"/>
              <a:buAutoNum type="arabicPeriod"/>
            </a:pPr>
            <a:r>
              <a:rPr lang="en-US" sz="2400" dirty="0" smtClean="0"/>
              <a:t>A DNA sample is placed at one end of a porous gel.</a:t>
            </a:r>
          </a:p>
          <a:p>
            <a:pPr marL="927100" lvl="2" indent="-368300" defTabSz="282575" eaLnBrk="1" hangingPunct="1">
              <a:spcBef>
                <a:spcPct val="20000"/>
              </a:spcBef>
              <a:buFont typeface="Times New Roman" pitchFamily="84" charset="0"/>
              <a:buAutoNum type="arabicPeriod"/>
            </a:pPr>
            <a:r>
              <a:rPr lang="en-US" sz="2400" dirty="0" smtClean="0"/>
              <a:t>Current is applied and DNA molecules move from the negative electrode toward the positive electrode.</a:t>
            </a:r>
          </a:p>
          <a:p>
            <a:pPr marL="927100" lvl="2" indent="-368300" defTabSz="282575" eaLnBrk="1" hangingPunct="1">
              <a:spcBef>
                <a:spcPct val="20000"/>
              </a:spcBef>
              <a:buFont typeface="Times New Roman" pitchFamily="84" charset="0"/>
              <a:buAutoNum type="arabicPeriod"/>
            </a:pPr>
            <a:r>
              <a:rPr lang="en-US" sz="2400" dirty="0" smtClean="0"/>
              <a:t>Shorter DNA fragments move through the gel matrix more quickly and travel farther through the gel. </a:t>
            </a:r>
          </a:p>
          <a:p>
            <a:pPr marL="927100" lvl="2" indent="-368300" defTabSz="282575" eaLnBrk="1" hangingPunct="1">
              <a:spcBef>
                <a:spcPct val="20000"/>
              </a:spcBef>
              <a:buFont typeface="Times New Roman" pitchFamily="84" charset="0"/>
              <a:buAutoNum type="arabicPeriod"/>
            </a:pPr>
            <a:r>
              <a:rPr lang="en-US" sz="2400" dirty="0" smtClean="0"/>
              <a:t>DNA fragments appear as bands, visualized through staining or detecting radioactivity or fluorescence.</a:t>
            </a:r>
          </a:p>
          <a:p>
            <a:pPr marL="927100" lvl="2" indent="-368300" defTabSz="282575" eaLnBrk="1" hangingPunct="1">
              <a:spcBef>
                <a:spcPct val="20000"/>
              </a:spcBef>
              <a:buFont typeface="Times New Roman" pitchFamily="84" charset="0"/>
              <a:buAutoNum type="arabicPeriod"/>
            </a:pPr>
            <a:r>
              <a:rPr lang="en-US" sz="2400" dirty="0" smtClean="0"/>
              <a:t>Each band is a collection of DNA molecules of the same length.</a:t>
            </a:r>
          </a:p>
        </p:txBody>
      </p:sp>
      <p:sp>
        <p:nvSpPr>
          <p:cNvPr id="8499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499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499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8499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47</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checkerboard(across)">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checkerboard(across)">
                                      <p:cBhvr>
                                        <p:cTn id="12" dur="5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checkerboard(across)">
                                      <p:cBhvr>
                                        <p:cTn id="17" dur="500"/>
                                        <p:tgtEl>
                                          <p:spTgt spid="84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checkerboard(across)">
                                      <p:cBhvr>
                                        <p:cTn id="22" dur="500"/>
                                        <p:tgtEl>
                                          <p:spTgt spid="849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checkerboard(across)">
                                      <p:cBhvr>
                                        <p:cTn id="27" dur="500"/>
                                        <p:tgtEl>
                                          <p:spTgt spid="849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4995">
                                            <p:txEl>
                                              <p:pRg st="5" end="5"/>
                                            </p:txEl>
                                          </p:spTgt>
                                        </p:tgtEl>
                                        <p:attrNameLst>
                                          <p:attrName>style.visibility</p:attrName>
                                        </p:attrNameLst>
                                      </p:cBhvr>
                                      <p:to>
                                        <p:strVal val="visible"/>
                                      </p:to>
                                    </p:set>
                                    <p:animEffect transition="in" filter="checkerboard(across)">
                                      <p:cBhvr>
                                        <p:cTn id="32" dur="500"/>
                                        <p:tgtEl>
                                          <p:spTgt spid="84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12_13_GelElectrophoresis-U"/>
          <p:cNvPicPr>
            <a:picLocks noChangeAspect="1" noChangeArrowheads="1"/>
          </p:cNvPicPr>
          <p:nvPr/>
        </p:nvPicPr>
        <p:blipFill>
          <a:blip r:embed="rId3" cstate="print"/>
          <a:srcRect/>
          <a:stretch>
            <a:fillRect/>
          </a:stretch>
        </p:blipFill>
        <p:spPr bwMode="auto">
          <a:xfrm>
            <a:off x="296863" y="1998663"/>
            <a:ext cx="8548687" cy="2859087"/>
          </a:xfrm>
          <a:prstGeom prst="rect">
            <a:avLst/>
          </a:prstGeom>
          <a:noFill/>
          <a:ln w="9525">
            <a:noFill/>
            <a:miter lim="800000"/>
            <a:headEnd/>
            <a:tailEnd/>
          </a:ln>
        </p:spPr>
      </p:pic>
      <p:sp>
        <p:nvSpPr>
          <p:cNvPr id="8601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12.13</a:t>
            </a:r>
          </a:p>
        </p:txBody>
      </p:sp>
      <p:sp>
        <p:nvSpPr>
          <p:cNvPr id="86020" name="Text Box 8"/>
          <p:cNvSpPr txBox="1">
            <a:spLocks noChangeArrowheads="1"/>
          </p:cNvSpPr>
          <p:nvPr/>
        </p:nvSpPr>
        <p:spPr bwMode="auto">
          <a:xfrm>
            <a:off x="2513013" y="2030413"/>
            <a:ext cx="1538287" cy="592137"/>
          </a:xfrm>
          <a:prstGeom prst="rect">
            <a:avLst/>
          </a:prstGeom>
          <a:noFill/>
          <a:ln w="9525">
            <a:noFill/>
            <a:miter lim="800000"/>
            <a:headEnd/>
            <a:tailEnd/>
          </a:ln>
        </p:spPr>
        <p:txBody>
          <a:bodyPr wrap="none" lIns="0" tIns="0" rIns="0" bIns="0"/>
          <a:lstStyle/>
          <a:p>
            <a:pPr eaLnBrk="0" hangingPunct="0">
              <a:lnSpc>
                <a:spcPct val="90000"/>
              </a:lnSpc>
            </a:pPr>
            <a:r>
              <a:rPr lang="en-US" sz="1400" b="1"/>
              <a:t>A mixture of DNA</a:t>
            </a:r>
          </a:p>
          <a:p>
            <a:pPr eaLnBrk="0" hangingPunct="0">
              <a:lnSpc>
                <a:spcPct val="90000"/>
              </a:lnSpc>
            </a:pPr>
            <a:r>
              <a:rPr lang="en-US" sz="1400" b="1"/>
              <a:t>fragments of</a:t>
            </a:r>
          </a:p>
          <a:p>
            <a:pPr eaLnBrk="0" hangingPunct="0">
              <a:lnSpc>
                <a:spcPct val="90000"/>
              </a:lnSpc>
            </a:pPr>
            <a:r>
              <a:rPr lang="en-US" sz="1400" b="1"/>
              <a:t>different sizes</a:t>
            </a:r>
          </a:p>
        </p:txBody>
      </p:sp>
      <p:sp>
        <p:nvSpPr>
          <p:cNvPr id="86021" name="Text Box 8"/>
          <p:cNvSpPr txBox="1">
            <a:spLocks noChangeArrowheads="1"/>
          </p:cNvSpPr>
          <p:nvPr/>
        </p:nvSpPr>
        <p:spPr bwMode="auto">
          <a:xfrm>
            <a:off x="328613" y="3376613"/>
            <a:ext cx="642937" cy="388937"/>
          </a:xfrm>
          <a:prstGeom prst="rect">
            <a:avLst/>
          </a:prstGeom>
          <a:noFill/>
          <a:ln w="9525">
            <a:noFill/>
            <a:miter lim="800000"/>
            <a:headEnd/>
            <a:tailEnd/>
          </a:ln>
        </p:spPr>
        <p:txBody>
          <a:bodyPr wrap="none" lIns="0" tIns="0" rIns="0" bIns="0"/>
          <a:lstStyle/>
          <a:p>
            <a:pPr algn="ctr" eaLnBrk="0" hangingPunct="0">
              <a:lnSpc>
                <a:spcPct val="90000"/>
              </a:lnSpc>
            </a:pPr>
            <a:r>
              <a:rPr lang="en-US" sz="1400" b="1"/>
              <a:t>Power</a:t>
            </a:r>
          </a:p>
          <a:p>
            <a:pPr algn="ctr" eaLnBrk="0" hangingPunct="0">
              <a:lnSpc>
                <a:spcPct val="90000"/>
              </a:lnSpc>
            </a:pPr>
            <a:r>
              <a:rPr lang="en-US" sz="1400" b="1"/>
              <a:t>source</a:t>
            </a:r>
          </a:p>
        </p:txBody>
      </p:sp>
      <p:sp>
        <p:nvSpPr>
          <p:cNvPr id="86022" name="Text Box 8"/>
          <p:cNvSpPr txBox="1">
            <a:spLocks noChangeArrowheads="1"/>
          </p:cNvSpPr>
          <p:nvPr/>
        </p:nvSpPr>
        <p:spPr bwMode="auto">
          <a:xfrm>
            <a:off x="2513013" y="3802063"/>
            <a:ext cx="319087" cy="173037"/>
          </a:xfrm>
          <a:prstGeom prst="rect">
            <a:avLst/>
          </a:prstGeom>
          <a:noFill/>
          <a:ln w="9525">
            <a:noFill/>
            <a:miter lim="800000"/>
            <a:headEnd/>
            <a:tailEnd/>
          </a:ln>
        </p:spPr>
        <p:txBody>
          <a:bodyPr wrap="none" lIns="0" tIns="0" rIns="0" bIns="0"/>
          <a:lstStyle/>
          <a:p>
            <a:pPr eaLnBrk="0" hangingPunct="0">
              <a:lnSpc>
                <a:spcPct val="90000"/>
              </a:lnSpc>
            </a:pPr>
            <a:r>
              <a:rPr lang="en-US" sz="1400" b="1"/>
              <a:t>Gel</a:t>
            </a:r>
          </a:p>
        </p:txBody>
      </p:sp>
      <p:sp>
        <p:nvSpPr>
          <p:cNvPr id="86023" name="Line 7"/>
          <p:cNvSpPr>
            <a:spLocks noChangeShapeType="1"/>
          </p:cNvSpPr>
          <p:nvPr/>
        </p:nvSpPr>
        <p:spPr bwMode="auto">
          <a:xfrm flipV="1">
            <a:off x="2159000" y="2133600"/>
            <a:ext cx="323850" cy="228600"/>
          </a:xfrm>
          <a:prstGeom prst="line">
            <a:avLst/>
          </a:prstGeom>
          <a:noFill/>
          <a:ln w="12700">
            <a:solidFill>
              <a:schemeClr val="tx1"/>
            </a:solidFill>
            <a:round/>
            <a:headEnd/>
            <a:tailEnd/>
          </a:ln>
          <a:effectLst/>
        </p:spPr>
        <p:txBody>
          <a:bodyPr wrap="none" anchor="ctr"/>
          <a:lstStyle/>
          <a:p>
            <a:endParaRPr lang="en-US"/>
          </a:p>
        </p:txBody>
      </p:sp>
      <p:sp>
        <p:nvSpPr>
          <p:cNvPr id="86024" name="Line 8"/>
          <p:cNvSpPr>
            <a:spLocks noChangeShapeType="1"/>
          </p:cNvSpPr>
          <p:nvPr/>
        </p:nvSpPr>
        <p:spPr bwMode="auto">
          <a:xfrm>
            <a:off x="2266950" y="3886200"/>
            <a:ext cx="222250" cy="0"/>
          </a:xfrm>
          <a:prstGeom prst="line">
            <a:avLst/>
          </a:prstGeom>
          <a:noFill/>
          <a:ln w="12700">
            <a:solidFill>
              <a:schemeClr val="tx1"/>
            </a:solidFill>
            <a:round/>
            <a:headEnd/>
            <a:tailEnd/>
          </a:ln>
          <a:effectLst/>
        </p:spPr>
        <p:txBody>
          <a:bodyPr wrap="none" anchor="ctr"/>
          <a:lstStyle/>
          <a:p>
            <a:endParaRPr lang="en-US"/>
          </a:p>
        </p:txBody>
      </p:sp>
      <p:sp>
        <p:nvSpPr>
          <p:cNvPr id="86025" name="Text Box 8"/>
          <p:cNvSpPr txBox="1">
            <a:spLocks noChangeArrowheads="1"/>
          </p:cNvSpPr>
          <p:nvPr/>
        </p:nvSpPr>
        <p:spPr bwMode="auto">
          <a:xfrm>
            <a:off x="4887913" y="4284663"/>
            <a:ext cx="1036637" cy="395287"/>
          </a:xfrm>
          <a:prstGeom prst="rect">
            <a:avLst/>
          </a:prstGeom>
          <a:noFill/>
          <a:ln w="9525">
            <a:noFill/>
            <a:miter lim="800000"/>
            <a:headEnd/>
            <a:tailEnd/>
          </a:ln>
        </p:spPr>
        <p:txBody>
          <a:bodyPr wrap="none" lIns="0" tIns="0" rIns="0" bIns="0"/>
          <a:lstStyle/>
          <a:p>
            <a:pPr algn="ctr" eaLnBrk="0" hangingPunct="0">
              <a:lnSpc>
                <a:spcPct val="90000"/>
              </a:lnSpc>
            </a:pPr>
            <a:r>
              <a:rPr lang="en-US" sz="1400" b="1"/>
              <a:t>Completed</a:t>
            </a:r>
          </a:p>
          <a:p>
            <a:pPr algn="ctr" eaLnBrk="0" hangingPunct="0">
              <a:lnSpc>
                <a:spcPct val="90000"/>
              </a:lnSpc>
            </a:pPr>
            <a:r>
              <a:rPr lang="en-US" sz="1400" b="1"/>
              <a:t>gel</a:t>
            </a:r>
          </a:p>
        </p:txBody>
      </p:sp>
      <p:sp>
        <p:nvSpPr>
          <p:cNvPr id="86026" name="Text Box 8"/>
          <p:cNvSpPr txBox="1">
            <a:spLocks noChangeArrowheads="1"/>
          </p:cNvSpPr>
          <p:nvPr/>
        </p:nvSpPr>
        <p:spPr bwMode="auto">
          <a:xfrm>
            <a:off x="5999163" y="2849563"/>
            <a:ext cx="896937" cy="585787"/>
          </a:xfrm>
          <a:prstGeom prst="rect">
            <a:avLst/>
          </a:prstGeom>
          <a:noFill/>
          <a:ln w="9525">
            <a:noFill/>
            <a:miter lim="800000"/>
            <a:headEnd/>
            <a:tailEnd/>
          </a:ln>
        </p:spPr>
        <p:txBody>
          <a:bodyPr wrap="none" lIns="0" tIns="0" rIns="0" bIns="0"/>
          <a:lstStyle/>
          <a:p>
            <a:pPr eaLnBrk="0" hangingPunct="0">
              <a:lnSpc>
                <a:spcPct val="90000"/>
              </a:lnSpc>
            </a:pPr>
            <a:r>
              <a:rPr lang="en-US" sz="1400" b="1"/>
              <a:t>Longer</a:t>
            </a:r>
          </a:p>
          <a:p>
            <a:pPr eaLnBrk="0" hangingPunct="0">
              <a:lnSpc>
                <a:spcPct val="90000"/>
              </a:lnSpc>
            </a:pPr>
            <a:r>
              <a:rPr lang="en-US" sz="1400" b="1"/>
              <a:t>(slower)</a:t>
            </a:r>
          </a:p>
          <a:p>
            <a:pPr eaLnBrk="0" hangingPunct="0">
              <a:lnSpc>
                <a:spcPct val="90000"/>
              </a:lnSpc>
            </a:pPr>
            <a:r>
              <a:rPr lang="en-US" sz="1400" b="1"/>
              <a:t>molecules</a:t>
            </a:r>
          </a:p>
        </p:txBody>
      </p:sp>
      <p:sp>
        <p:nvSpPr>
          <p:cNvPr id="86027" name="Text Box 8"/>
          <p:cNvSpPr txBox="1">
            <a:spLocks noChangeArrowheads="1"/>
          </p:cNvSpPr>
          <p:nvPr/>
        </p:nvSpPr>
        <p:spPr bwMode="auto">
          <a:xfrm>
            <a:off x="6011863" y="3738563"/>
            <a:ext cx="896937" cy="585787"/>
          </a:xfrm>
          <a:prstGeom prst="rect">
            <a:avLst/>
          </a:prstGeom>
          <a:noFill/>
          <a:ln w="9525">
            <a:noFill/>
            <a:miter lim="800000"/>
            <a:headEnd/>
            <a:tailEnd/>
          </a:ln>
        </p:spPr>
        <p:txBody>
          <a:bodyPr wrap="none" lIns="0" tIns="0" rIns="0" bIns="0"/>
          <a:lstStyle/>
          <a:p>
            <a:pPr eaLnBrk="0" hangingPunct="0">
              <a:lnSpc>
                <a:spcPct val="90000"/>
              </a:lnSpc>
            </a:pPr>
            <a:r>
              <a:rPr lang="en-US" sz="1400" b="1"/>
              <a:t>Shorter</a:t>
            </a:r>
          </a:p>
          <a:p>
            <a:pPr eaLnBrk="0" hangingPunct="0">
              <a:lnSpc>
                <a:spcPct val="90000"/>
              </a:lnSpc>
            </a:pPr>
            <a:r>
              <a:rPr lang="en-US" sz="1400" b="1"/>
              <a:t>(faster)</a:t>
            </a:r>
          </a:p>
          <a:p>
            <a:pPr eaLnBrk="0" hangingPunct="0">
              <a:lnSpc>
                <a:spcPct val="90000"/>
              </a:lnSpc>
            </a:pPr>
            <a:r>
              <a:rPr lang="en-US" sz="1400" b="1"/>
              <a:t>molecules</a:t>
            </a:r>
          </a:p>
        </p:txBody>
      </p:sp>
      <p:sp>
        <p:nvSpPr>
          <p:cNvPr id="12" name="Slide Number Placeholder 11"/>
          <p:cNvSpPr>
            <a:spLocks noGrp="1"/>
          </p:cNvSpPr>
          <p:nvPr>
            <p:ph type="sldNum" sz="quarter" idx="12"/>
          </p:nvPr>
        </p:nvSpPr>
        <p:spPr/>
        <p:txBody>
          <a:bodyPr/>
          <a:lstStyle/>
          <a:p>
            <a:fld id="{72DC7B4B-6D79-464D-A845-3E504A2A9596}" type="slidenum">
              <a:rPr lang="en-US" smtClean="0"/>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147638" y="104775"/>
            <a:ext cx="8543925" cy="914400"/>
          </a:xfrm>
        </p:spPr>
        <p:txBody>
          <a:bodyPr>
            <a:normAutofit fontScale="90000"/>
          </a:bodyPr>
          <a:lstStyle/>
          <a:p>
            <a:pPr marL="1016000" indent="-1016000" eaLnBrk="1" hangingPunct="1"/>
            <a:r>
              <a:rPr lang="en-US" sz="3200" smtClean="0"/>
              <a:t>12.14 STR analysis is commonly used for DNA profiling </a:t>
            </a:r>
          </a:p>
        </p:txBody>
      </p:sp>
      <p:sp>
        <p:nvSpPr>
          <p:cNvPr id="89091" name="Rectangle 3"/>
          <p:cNvSpPr>
            <a:spLocks noGrp="1" noChangeArrowheads="1"/>
          </p:cNvSpPr>
          <p:nvPr>
            <p:ph type="body" idx="4294967295"/>
          </p:nvPr>
        </p:nvSpPr>
        <p:spPr>
          <a:xfrm>
            <a:off x="49213" y="1316038"/>
            <a:ext cx="8802687" cy="5214937"/>
          </a:xfrm>
        </p:spPr>
        <p:txBody>
          <a:bodyPr>
            <a:normAutofit fontScale="92500" lnSpcReduction="10000"/>
          </a:bodyPr>
          <a:lstStyle/>
          <a:p>
            <a:pPr marL="407988" lvl="1" indent="-293688" eaLnBrk="1" hangingPunct="1">
              <a:spcBef>
                <a:spcPct val="30000"/>
              </a:spcBef>
              <a:spcAft>
                <a:spcPts val="75"/>
              </a:spcAft>
              <a:buFont typeface="Wingdings" pitchFamily="84" charset="2"/>
              <a:buChar char="§"/>
            </a:pPr>
            <a:r>
              <a:rPr lang="en-US" sz="2800" b="1" dirty="0" smtClean="0"/>
              <a:t>Repetitive DNA </a:t>
            </a:r>
            <a:r>
              <a:rPr lang="en-US" sz="2800" dirty="0" smtClean="0"/>
              <a:t>consists of nucleotide sequences that are present in multiple copies in the genome.</a:t>
            </a:r>
          </a:p>
          <a:p>
            <a:pPr marL="407988" lvl="1" indent="-293688" eaLnBrk="1" hangingPunct="1">
              <a:spcBef>
                <a:spcPct val="30000"/>
              </a:spcBef>
              <a:spcAft>
                <a:spcPts val="75"/>
              </a:spcAft>
              <a:buFont typeface="Wingdings" pitchFamily="84" charset="2"/>
              <a:buChar char="§"/>
            </a:pPr>
            <a:r>
              <a:rPr lang="en-US" sz="2800" b="1" dirty="0" smtClean="0"/>
              <a:t>Short tandem repeats</a:t>
            </a:r>
            <a:r>
              <a:rPr lang="en-US" sz="2800" dirty="0" smtClean="0"/>
              <a:t> (</a:t>
            </a:r>
            <a:r>
              <a:rPr lang="en-US" sz="2800" b="1" dirty="0" smtClean="0"/>
              <a:t>STRs</a:t>
            </a:r>
            <a:r>
              <a:rPr lang="en-US" sz="2800" dirty="0" smtClean="0"/>
              <a:t>) are short nucleotide sequences that are repeated in tandem,</a:t>
            </a:r>
          </a:p>
          <a:p>
            <a:pPr marL="927100" lvl="2" indent="-368300" eaLnBrk="1" hangingPunct="1">
              <a:spcBef>
                <a:spcPct val="30000"/>
              </a:spcBef>
              <a:spcAft>
                <a:spcPts val="75"/>
              </a:spcAft>
            </a:pPr>
            <a:r>
              <a:rPr lang="en-US" sz="2400" dirty="0" smtClean="0"/>
              <a:t>composed of different numbers of repeating units in individuals and</a:t>
            </a:r>
          </a:p>
          <a:p>
            <a:pPr marL="927100" lvl="2" indent="-368300" eaLnBrk="1" hangingPunct="1">
              <a:spcBef>
                <a:spcPct val="30000"/>
              </a:spcBef>
              <a:spcAft>
                <a:spcPts val="75"/>
              </a:spcAft>
            </a:pPr>
            <a:r>
              <a:rPr lang="en-US" sz="2400" dirty="0" smtClean="0"/>
              <a:t>used in DNA profiling.</a:t>
            </a:r>
            <a:endParaRPr lang="en-US" dirty="0" smtClean="0"/>
          </a:p>
          <a:p>
            <a:pPr marL="407988" lvl="1" indent="-293688" eaLnBrk="1" hangingPunct="1">
              <a:spcBef>
                <a:spcPct val="30000"/>
              </a:spcBef>
              <a:spcAft>
                <a:spcPts val="75"/>
              </a:spcAft>
              <a:buFont typeface="Wingdings" pitchFamily="84" charset="2"/>
              <a:buChar char="§"/>
            </a:pPr>
            <a:r>
              <a:rPr lang="en-US" sz="2800" b="1" dirty="0" smtClean="0"/>
              <a:t>STR analysis</a:t>
            </a:r>
            <a:endParaRPr lang="en-US" sz="2800" dirty="0" smtClean="0"/>
          </a:p>
          <a:p>
            <a:pPr marL="927100" lvl="2" indent="-368300" eaLnBrk="1" hangingPunct="1">
              <a:spcBef>
                <a:spcPct val="30000"/>
              </a:spcBef>
              <a:spcAft>
                <a:spcPts val="75"/>
              </a:spcAft>
            </a:pPr>
            <a:r>
              <a:rPr lang="en-US" sz="2400" dirty="0" smtClean="0"/>
              <a:t>compares the lengths of STR sequences at specific sites in the genome and</a:t>
            </a:r>
          </a:p>
          <a:p>
            <a:pPr marL="927100" lvl="2" indent="-368300" eaLnBrk="1" hangingPunct="1">
              <a:spcBef>
                <a:spcPct val="30000"/>
              </a:spcBef>
              <a:spcAft>
                <a:spcPts val="75"/>
              </a:spcAft>
            </a:pPr>
            <a:r>
              <a:rPr lang="en-US" sz="2400" dirty="0" smtClean="0"/>
              <a:t>typically analyzes 13 different STR sites. </a:t>
            </a:r>
          </a:p>
        </p:txBody>
      </p:sp>
      <p:sp>
        <p:nvSpPr>
          <p:cNvPr id="8909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8909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89094"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8909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49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9091">
                                            <p:txEl>
                                              <p:pRg st="4" end="4"/>
                                            </p:txEl>
                                          </p:spTgt>
                                        </p:tgtEl>
                                        <p:attrNameLst>
                                          <p:attrName>style.visibility</p:attrName>
                                        </p:attrNameLst>
                                      </p:cBhvr>
                                      <p:to>
                                        <p:strVal val="visible"/>
                                      </p:to>
                                    </p:set>
                                    <p:anim calcmode="lin" valueType="num">
                                      <p:cBhvr additive="base">
                                        <p:cTn id="31" dur="5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0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9091">
                                            <p:txEl>
                                              <p:pRg st="5" end="5"/>
                                            </p:txEl>
                                          </p:spTgt>
                                        </p:tgtEl>
                                        <p:attrNameLst>
                                          <p:attrName>style.visibility</p:attrName>
                                        </p:attrNameLst>
                                      </p:cBhvr>
                                      <p:to>
                                        <p:strVal val="visible"/>
                                      </p:to>
                                    </p:set>
                                    <p:anim calcmode="lin" valueType="num">
                                      <p:cBhvr additive="base">
                                        <p:cTn id="37" dur="500" fill="hold"/>
                                        <p:tgtEl>
                                          <p:spTgt spid="890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90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9091">
                                            <p:txEl>
                                              <p:pRg st="6" end="6"/>
                                            </p:txEl>
                                          </p:spTgt>
                                        </p:tgtEl>
                                        <p:attrNameLst>
                                          <p:attrName>style.visibility</p:attrName>
                                        </p:attrNameLst>
                                      </p:cBhvr>
                                      <p:to>
                                        <p:strVal val="visible"/>
                                      </p:to>
                                    </p:set>
                                    <p:anim calcmode="lin" valueType="num">
                                      <p:cBhvr additive="base">
                                        <p:cTn id="43" dur="500" fill="hold"/>
                                        <p:tgtEl>
                                          <p:spTgt spid="890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90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53988" y="98425"/>
            <a:ext cx="8785225" cy="503238"/>
          </a:xfrm>
        </p:spPr>
        <p:txBody>
          <a:bodyPr>
            <a:normAutofit fontScale="90000"/>
          </a:bodyPr>
          <a:lstStyle/>
          <a:p>
            <a:pPr marL="914400" indent="-914400" eaLnBrk="1" hangingPunct="1"/>
            <a:r>
              <a:rPr lang="en-US" sz="3200" smtClean="0"/>
              <a:t>12.1 Genes can be cloned in recombinant plasmids</a:t>
            </a:r>
          </a:p>
        </p:txBody>
      </p:sp>
      <p:sp>
        <p:nvSpPr>
          <p:cNvPr id="11267" name="Rectangle 3"/>
          <p:cNvSpPr>
            <a:spLocks noGrp="1" noChangeArrowheads="1"/>
          </p:cNvSpPr>
          <p:nvPr>
            <p:ph type="body" idx="4294967295"/>
          </p:nvPr>
        </p:nvSpPr>
        <p:spPr>
          <a:xfrm>
            <a:off x="49213" y="1317625"/>
            <a:ext cx="8534400" cy="5211763"/>
          </a:xfrm>
        </p:spPr>
        <p:txBody>
          <a:bodyPr/>
          <a:lstStyle/>
          <a:p>
            <a:pPr marL="407988" lvl="1" indent="-293688" eaLnBrk="1" hangingPunct="1">
              <a:spcBef>
                <a:spcPct val="30000"/>
              </a:spcBef>
              <a:buFont typeface="Wingdings" pitchFamily="84" charset="2"/>
              <a:buChar char="§"/>
            </a:pPr>
            <a:r>
              <a:rPr lang="en-US" sz="2800" b="1" dirty="0" smtClean="0"/>
              <a:t>Biotechnology </a:t>
            </a:r>
            <a:r>
              <a:rPr lang="en-US" sz="2800" dirty="0" smtClean="0"/>
              <a:t>is the manipulation of organisms or their components to make useful products.</a:t>
            </a:r>
          </a:p>
          <a:p>
            <a:pPr marL="407988" lvl="1" indent="-293688" eaLnBrk="1" hangingPunct="1">
              <a:spcBef>
                <a:spcPct val="30000"/>
              </a:spcBef>
              <a:buFont typeface="Wingdings" pitchFamily="84" charset="2"/>
              <a:buChar char="§"/>
            </a:pPr>
            <a:r>
              <a:rPr lang="en-US" sz="2800" dirty="0" smtClean="0"/>
              <a:t>For thousands of years, humans have</a:t>
            </a:r>
          </a:p>
          <a:p>
            <a:pPr marL="927100" lvl="2" indent="-368300" eaLnBrk="1" hangingPunct="1">
              <a:spcBef>
                <a:spcPct val="30000"/>
              </a:spcBef>
            </a:pPr>
            <a:r>
              <a:rPr lang="en-US" sz="2400" dirty="0" smtClean="0"/>
              <a:t>used microbes to make wine and cheese and</a:t>
            </a:r>
          </a:p>
          <a:p>
            <a:pPr marL="927100" lvl="2" indent="-368300" eaLnBrk="1" hangingPunct="1">
              <a:spcBef>
                <a:spcPct val="30000"/>
              </a:spcBef>
            </a:pPr>
            <a:r>
              <a:rPr lang="en-US" sz="2400" dirty="0" smtClean="0"/>
              <a:t>selectively bred stock, dogs, and other animals.</a:t>
            </a:r>
            <a:endParaRPr lang="en-US" dirty="0" smtClean="0"/>
          </a:p>
          <a:p>
            <a:pPr marL="407988" lvl="1" indent="-293688" eaLnBrk="1" hangingPunct="1">
              <a:spcBef>
                <a:spcPct val="30000"/>
              </a:spcBef>
              <a:buFont typeface="Wingdings" pitchFamily="84" charset="2"/>
              <a:buChar char="§"/>
            </a:pPr>
            <a:r>
              <a:rPr lang="en-US" sz="2800" b="1" dirty="0" smtClean="0"/>
              <a:t>DNA technology </a:t>
            </a:r>
            <a:r>
              <a:rPr lang="en-US" sz="2800" dirty="0" smtClean="0"/>
              <a:t>is the set of modern techniques used to study and manipulate genetic material.</a:t>
            </a:r>
          </a:p>
          <a:p>
            <a:pPr marL="927100" lvl="2" indent="-368300" eaLnBrk="1" hangingPunct="1">
              <a:spcBef>
                <a:spcPct val="30000"/>
              </a:spcBef>
            </a:pPr>
            <a:endParaRPr lang="en-US" sz="2400" dirty="0" smtClean="0"/>
          </a:p>
          <a:p>
            <a:pPr marL="407988" lvl="1" indent="-293688" eaLnBrk="1" hangingPunct="1">
              <a:spcBef>
                <a:spcPct val="30000"/>
              </a:spcBef>
            </a:pPr>
            <a:endParaRPr lang="en-US" sz="2800" dirty="0" smtClean="0"/>
          </a:p>
        </p:txBody>
      </p:sp>
      <p:sp>
        <p:nvSpPr>
          <p:cNvPr id="1126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269" name="Line 9"/>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270"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127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amond(in)">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diamond(in)">
                                      <p:cBhvr>
                                        <p:cTn id="12" dur="20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amond(in)">
                                      <p:cBhvr>
                                        <p:cTn id="17" dur="20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diamond(in)">
                                      <p:cBhvr>
                                        <p:cTn id="22" dur="20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diamond(in)">
                                      <p:cBhvr>
                                        <p:cTn id="27" dur="20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12_14aSTRSites-U"/>
          <p:cNvPicPr>
            <a:picLocks noChangeAspect="1" noChangeArrowheads="1"/>
          </p:cNvPicPr>
          <p:nvPr/>
        </p:nvPicPr>
        <p:blipFill>
          <a:blip r:embed="rId3" cstate="print"/>
          <a:srcRect/>
          <a:stretch>
            <a:fillRect/>
          </a:stretch>
        </p:blipFill>
        <p:spPr bwMode="auto">
          <a:xfrm>
            <a:off x="296863" y="1431925"/>
            <a:ext cx="8548687" cy="3992563"/>
          </a:xfrm>
          <a:prstGeom prst="rect">
            <a:avLst/>
          </a:prstGeom>
          <a:noFill/>
          <a:ln w="9525">
            <a:noFill/>
            <a:miter lim="800000"/>
            <a:headEnd/>
            <a:tailEnd/>
          </a:ln>
        </p:spPr>
      </p:pic>
      <p:sp>
        <p:nvSpPr>
          <p:cNvPr id="90115"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12.14A</a:t>
            </a:r>
          </a:p>
        </p:txBody>
      </p:sp>
      <p:sp>
        <p:nvSpPr>
          <p:cNvPr id="90116" name="Text Box 8"/>
          <p:cNvSpPr txBox="1">
            <a:spLocks noChangeArrowheads="1"/>
          </p:cNvSpPr>
          <p:nvPr/>
        </p:nvSpPr>
        <p:spPr bwMode="auto">
          <a:xfrm>
            <a:off x="323850" y="2316163"/>
            <a:ext cx="1412875" cy="482600"/>
          </a:xfrm>
          <a:prstGeom prst="rect">
            <a:avLst/>
          </a:prstGeom>
          <a:noFill/>
          <a:ln w="9525">
            <a:noFill/>
            <a:miter lim="800000"/>
            <a:headEnd/>
            <a:tailEnd/>
          </a:ln>
        </p:spPr>
        <p:txBody>
          <a:bodyPr wrap="none" lIns="0" tIns="0" rIns="0" bIns="0"/>
          <a:lstStyle/>
          <a:p>
            <a:pPr eaLnBrk="0" hangingPunct="0">
              <a:lnSpc>
                <a:spcPct val="90000"/>
              </a:lnSpc>
            </a:pPr>
            <a:r>
              <a:rPr lang="en-US" sz="1800" b="1"/>
              <a:t>Crime scene</a:t>
            </a:r>
          </a:p>
          <a:p>
            <a:pPr eaLnBrk="0" hangingPunct="0">
              <a:lnSpc>
                <a:spcPct val="90000"/>
              </a:lnSpc>
            </a:pPr>
            <a:r>
              <a:rPr lang="en-US" sz="1800" b="1"/>
              <a:t>DNA</a:t>
            </a:r>
          </a:p>
        </p:txBody>
      </p:sp>
      <p:sp>
        <p:nvSpPr>
          <p:cNvPr id="90117" name="Text Box 8"/>
          <p:cNvSpPr txBox="1">
            <a:spLocks noChangeArrowheads="1"/>
          </p:cNvSpPr>
          <p:nvPr/>
        </p:nvSpPr>
        <p:spPr bwMode="auto">
          <a:xfrm>
            <a:off x="323850" y="4449763"/>
            <a:ext cx="1412875" cy="482600"/>
          </a:xfrm>
          <a:prstGeom prst="rect">
            <a:avLst/>
          </a:prstGeom>
          <a:noFill/>
          <a:ln w="9525">
            <a:noFill/>
            <a:miter lim="800000"/>
            <a:headEnd/>
            <a:tailEnd/>
          </a:ln>
        </p:spPr>
        <p:txBody>
          <a:bodyPr wrap="none" lIns="0" tIns="0" rIns="0" bIns="0"/>
          <a:lstStyle/>
          <a:p>
            <a:pPr eaLnBrk="0" hangingPunct="0">
              <a:lnSpc>
                <a:spcPct val="90000"/>
              </a:lnSpc>
            </a:pPr>
            <a:r>
              <a:rPr lang="en-US" sz="1800" b="1"/>
              <a:t>Suspect’s</a:t>
            </a:r>
          </a:p>
          <a:p>
            <a:pPr eaLnBrk="0" hangingPunct="0">
              <a:lnSpc>
                <a:spcPct val="90000"/>
              </a:lnSpc>
            </a:pPr>
            <a:r>
              <a:rPr lang="en-US" sz="1800" b="1"/>
              <a:t>DNA</a:t>
            </a:r>
          </a:p>
        </p:txBody>
      </p:sp>
      <p:sp>
        <p:nvSpPr>
          <p:cNvPr id="90118" name="Text Box 8"/>
          <p:cNvSpPr txBox="1">
            <a:spLocks noChangeArrowheads="1"/>
          </p:cNvSpPr>
          <p:nvPr/>
        </p:nvSpPr>
        <p:spPr bwMode="auto">
          <a:xfrm>
            <a:off x="2660650" y="1452563"/>
            <a:ext cx="1158875" cy="254000"/>
          </a:xfrm>
          <a:prstGeom prst="rect">
            <a:avLst/>
          </a:prstGeom>
          <a:noFill/>
          <a:ln w="9525">
            <a:noFill/>
            <a:miter lim="800000"/>
            <a:headEnd/>
            <a:tailEnd/>
          </a:ln>
        </p:spPr>
        <p:txBody>
          <a:bodyPr wrap="none" lIns="0" tIns="0" rIns="0" bIns="0"/>
          <a:lstStyle/>
          <a:p>
            <a:pPr eaLnBrk="0" hangingPunct="0">
              <a:lnSpc>
                <a:spcPct val="90000"/>
              </a:lnSpc>
            </a:pPr>
            <a:r>
              <a:rPr lang="en-US" sz="1800" b="1"/>
              <a:t>STR site 1</a:t>
            </a:r>
          </a:p>
        </p:txBody>
      </p:sp>
      <p:sp>
        <p:nvSpPr>
          <p:cNvPr id="90119" name="Text Box 8"/>
          <p:cNvSpPr txBox="1">
            <a:spLocks noChangeArrowheads="1"/>
          </p:cNvSpPr>
          <p:nvPr/>
        </p:nvSpPr>
        <p:spPr bwMode="auto">
          <a:xfrm>
            <a:off x="5937250" y="1452563"/>
            <a:ext cx="1158875" cy="254000"/>
          </a:xfrm>
          <a:prstGeom prst="rect">
            <a:avLst/>
          </a:prstGeom>
          <a:noFill/>
          <a:ln w="9525">
            <a:noFill/>
            <a:miter lim="800000"/>
            <a:headEnd/>
            <a:tailEnd/>
          </a:ln>
        </p:spPr>
        <p:txBody>
          <a:bodyPr wrap="none" lIns="0" tIns="0" rIns="0" bIns="0"/>
          <a:lstStyle/>
          <a:p>
            <a:pPr eaLnBrk="0" hangingPunct="0">
              <a:lnSpc>
                <a:spcPct val="90000"/>
              </a:lnSpc>
            </a:pPr>
            <a:r>
              <a:rPr lang="en-US" sz="1800" b="1"/>
              <a:t>STR site 2</a:t>
            </a:r>
          </a:p>
        </p:txBody>
      </p:sp>
      <p:sp>
        <p:nvSpPr>
          <p:cNvPr id="90120" name="Text Box 8"/>
          <p:cNvSpPr txBox="1">
            <a:spLocks noChangeArrowheads="1"/>
          </p:cNvSpPr>
          <p:nvPr/>
        </p:nvSpPr>
        <p:spPr bwMode="auto">
          <a:xfrm>
            <a:off x="2076450" y="3255963"/>
            <a:ext cx="2517775" cy="520700"/>
          </a:xfrm>
          <a:prstGeom prst="rect">
            <a:avLst/>
          </a:prstGeom>
          <a:noFill/>
          <a:ln w="9525">
            <a:noFill/>
            <a:miter lim="800000"/>
            <a:headEnd/>
            <a:tailEnd/>
          </a:ln>
        </p:spPr>
        <p:txBody>
          <a:bodyPr wrap="none" lIns="0" tIns="0" rIns="0" bIns="0"/>
          <a:lstStyle/>
          <a:p>
            <a:pPr eaLnBrk="0" hangingPunct="0">
              <a:lnSpc>
                <a:spcPct val="90000"/>
              </a:lnSpc>
            </a:pPr>
            <a:r>
              <a:rPr lang="en-US" sz="1800" b="1"/>
              <a:t>The number of short</a:t>
            </a:r>
          </a:p>
          <a:p>
            <a:pPr eaLnBrk="0" hangingPunct="0">
              <a:lnSpc>
                <a:spcPct val="90000"/>
              </a:lnSpc>
            </a:pPr>
            <a:r>
              <a:rPr lang="en-US" sz="1800" b="1"/>
              <a:t>tandem repeats match</a:t>
            </a:r>
          </a:p>
        </p:txBody>
      </p:sp>
      <p:sp>
        <p:nvSpPr>
          <p:cNvPr id="90121" name="Text Box 8"/>
          <p:cNvSpPr txBox="1">
            <a:spLocks noChangeArrowheads="1"/>
          </p:cNvSpPr>
          <p:nvPr/>
        </p:nvSpPr>
        <p:spPr bwMode="auto">
          <a:xfrm>
            <a:off x="5314950" y="3268663"/>
            <a:ext cx="3355975" cy="520700"/>
          </a:xfrm>
          <a:prstGeom prst="rect">
            <a:avLst/>
          </a:prstGeom>
          <a:noFill/>
          <a:ln w="9525">
            <a:noFill/>
            <a:miter lim="800000"/>
            <a:headEnd/>
            <a:tailEnd/>
          </a:ln>
        </p:spPr>
        <p:txBody>
          <a:bodyPr wrap="none" lIns="0" tIns="0" rIns="0" bIns="0"/>
          <a:lstStyle/>
          <a:p>
            <a:pPr eaLnBrk="0" hangingPunct="0">
              <a:lnSpc>
                <a:spcPct val="90000"/>
              </a:lnSpc>
            </a:pPr>
            <a:r>
              <a:rPr lang="en-US" sz="1800" b="1"/>
              <a:t>The number of short tandem</a:t>
            </a:r>
          </a:p>
          <a:p>
            <a:pPr eaLnBrk="0" hangingPunct="0">
              <a:lnSpc>
                <a:spcPct val="90000"/>
              </a:lnSpc>
            </a:pPr>
            <a:r>
              <a:rPr lang="en-US" sz="1800" b="1"/>
              <a:t>repeats do not match</a:t>
            </a:r>
          </a:p>
        </p:txBody>
      </p:sp>
      <p:sp>
        <p:nvSpPr>
          <p:cNvPr id="90122" name="Line 10"/>
          <p:cNvSpPr>
            <a:spLocks noChangeShapeType="1"/>
          </p:cNvSpPr>
          <p:nvPr/>
        </p:nvSpPr>
        <p:spPr bwMode="auto">
          <a:xfrm>
            <a:off x="3200400" y="2927350"/>
            <a:ext cx="0" cy="336550"/>
          </a:xfrm>
          <a:prstGeom prst="line">
            <a:avLst/>
          </a:prstGeom>
          <a:noFill/>
          <a:ln w="12700">
            <a:solidFill>
              <a:schemeClr val="tx1"/>
            </a:solidFill>
            <a:round/>
            <a:headEnd/>
            <a:tailEnd/>
          </a:ln>
          <a:effectLst/>
        </p:spPr>
        <p:txBody>
          <a:bodyPr wrap="none" anchor="ctr"/>
          <a:lstStyle/>
          <a:p>
            <a:endParaRPr lang="en-US"/>
          </a:p>
        </p:txBody>
      </p:sp>
      <p:sp>
        <p:nvSpPr>
          <p:cNvPr id="90123" name="Line 11"/>
          <p:cNvSpPr>
            <a:spLocks noChangeShapeType="1"/>
          </p:cNvSpPr>
          <p:nvPr/>
        </p:nvSpPr>
        <p:spPr bwMode="auto">
          <a:xfrm>
            <a:off x="3200400" y="3816350"/>
            <a:ext cx="0" cy="323850"/>
          </a:xfrm>
          <a:prstGeom prst="line">
            <a:avLst/>
          </a:prstGeom>
          <a:noFill/>
          <a:ln w="12700">
            <a:solidFill>
              <a:schemeClr val="tx1"/>
            </a:solidFill>
            <a:round/>
            <a:headEnd/>
            <a:tailEnd/>
          </a:ln>
          <a:effectLst/>
        </p:spPr>
        <p:txBody>
          <a:bodyPr wrap="none" anchor="ctr"/>
          <a:lstStyle/>
          <a:p>
            <a:endParaRPr lang="en-US"/>
          </a:p>
        </p:txBody>
      </p:sp>
      <p:sp>
        <p:nvSpPr>
          <p:cNvPr id="90124" name="Line 12"/>
          <p:cNvSpPr>
            <a:spLocks noChangeShapeType="1"/>
          </p:cNvSpPr>
          <p:nvPr/>
        </p:nvSpPr>
        <p:spPr bwMode="auto">
          <a:xfrm>
            <a:off x="6521450" y="2927350"/>
            <a:ext cx="0" cy="336550"/>
          </a:xfrm>
          <a:prstGeom prst="line">
            <a:avLst/>
          </a:prstGeom>
          <a:noFill/>
          <a:ln w="12700">
            <a:solidFill>
              <a:schemeClr val="tx1"/>
            </a:solidFill>
            <a:round/>
            <a:headEnd/>
            <a:tailEnd/>
          </a:ln>
          <a:effectLst/>
        </p:spPr>
        <p:txBody>
          <a:bodyPr wrap="none" anchor="ctr"/>
          <a:lstStyle/>
          <a:p>
            <a:endParaRPr lang="en-US"/>
          </a:p>
        </p:txBody>
      </p:sp>
      <p:sp>
        <p:nvSpPr>
          <p:cNvPr id="90125" name="Line 13"/>
          <p:cNvSpPr>
            <a:spLocks noChangeShapeType="1"/>
          </p:cNvSpPr>
          <p:nvPr/>
        </p:nvSpPr>
        <p:spPr bwMode="auto">
          <a:xfrm>
            <a:off x="6521450" y="3816350"/>
            <a:ext cx="0" cy="323850"/>
          </a:xfrm>
          <a:prstGeom prst="line">
            <a:avLst/>
          </a:prstGeom>
          <a:noFill/>
          <a:ln w="12700">
            <a:solidFill>
              <a:schemeClr val="tx1"/>
            </a:solidFill>
            <a:round/>
            <a:headEnd/>
            <a:tailEnd/>
          </a:ln>
          <a:effectLst/>
        </p:spPr>
        <p:txBody>
          <a:bodyPr wrap="none" anchor="ctr"/>
          <a:lstStyle/>
          <a:p>
            <a:endParaRPr lang="en-US"/>
          </a:p>
        </p:txBody>
      </p:sp>
      <p:sp>
        <p:nvSpPr>
          <p:cNvPr id="90126" name="AutoShape 14"/>
          <p:cNvSpPr>
            <a:spLocks/>
          </p:cNvSpPr>
          <p:nvPr/>
        </p:nvSpPr>
        <p:spPr bwMode="auto">
          <a:xfrm rot="5400000">
            <a:off x="3082925" y="2022475"/>
            <a:ext cx="234950" cy="1651000"/>
          </a:xfrm>
          <a:prstGeom prst="rightBrace">
            <a:avLst>
              <a:gd name="adj1" fmla="val 34452"/>
              <a:gd name="adj2" fmla="val 50000"/>
            </a:avLst>
          </a:prstGeom>
          <a:noFill/>
          <a:ln w="12700">
            <a:solidFill>
              <a:schemeClr val="tx1"/>
            </a:solidFill>
            <a:round/>
            <a:headEnd/>
            <a:tailEnd/>
          </a:ln>
          <a:effectLst/>
        </p:spPr>
        <p:txBody>
          <a:bodyPr wrap="none" anchor="ctr"/>
          <a:lstStyle/>
          <a:p>
            <a:endParaRPr lang="en-US"/>
          </a:p>
        </p:txBody>
      </p:sp>
      <p:sp>
        <p:nvSpPr>
          <p:cNvPr id="90127" name="AutoShape 15"/>
          <p:cNvSpPr>
            <a:spLocks/>
          </p:cNvSpPr>
          <p:nvPr/>
        </p:nvSpPr>
        <p:spPr bwMode="auto">
          <a:xfrm rot="-5400000">
            <a:off x="3082925" y="3387725"/>
            <a:ext cx="234950" cy="1651000"/>
          </a:xfrm>
          <a:prstGeom prst="rightBrace">
            <a:avLst>
              <a:gd name="adj1" fmla="val 34452"/>
              <a:gd name="adj2" fmla="val 50000"/>
            </a:avLst>
          </a:prstGeom>
          <a:noFill/>
          <a:ln w="12700">
            <a:solidFill>
              <a:schemeClr val="tx1"/>
            </a:solidFill>
            <a:round/>
            <a:headEnd/>
            <a:tailEnd/>
          </a:ln>
          <a:effectLst/>
        </p:spPr>
        <p:txBody>
          <a:bodyPr wrap="none" anchor="ctr"/>
          <a:lstStyle/>
          <a:p>
            <a:endParaRPr lang="en-US"/>
          </a:p>
        </p:txBody>
      </p:sp>
      <p:sp>
        <p:nvSpPr>
          <p:cNvPr id="90128" name="Line 16"/>
          <p:cNvSpPr>
            <a:spLocks noChangeShapeType="1"/>
          </p:cNvSpPr>
          <p:nvPr/>
        </p:nvSpPr>
        <p:spPr bwMode="auto">
          <a:xfrm>
            <a:off x="6521450" y="3816350"/>
            <a:ext cx="0" cy="323850"/>
          </a:xfrm>
          <a:prstGeom prst="line">
            <a:avLst/>
          </a:prstGeom>
          <a:noFill/>
          <a:ln w="12700">
            <a:solidFill>
              <a:schemeClr val="tx1"/>
            </a:solidFill>
            <a:round/>
            <a:headEnd/>
            <a:tailEnd/>
          </a:ln>
          <a:effectLst/>
        </p:spPr>
        <p:txBody>
          <a:bodyPr wrap="none" anchor="ctr"/>
          <a:lstStyle/>
          <a:p>
            <a:endParaRPr lang="en-US"/>
          </a:p>
        </p:txBody>
      </p:sp>
      <p:sp>
        <p:nvSpPr>
          <p:cNvPr id="90129" name="AutoShape 17"/>
          <p:cNvSpPr>
            <a:spLocks/>
          </p:cNvSpPr>
          <p:nvPr/>
        </p:nvSpPr>
        <p:spPr bwMode="auto">
          <a:xfrm rot="-5400000">
            <a:off x="6861175" y="2676525"/>
            <a:ext cx="234950" cy="3073400"/>
          </a:xfrm>
          <a:prstGeom prst="rightBrace">
            <a:avLst>
              <a:gd name="adj1" fmla="val 33732"/>
              <a:gd name="adj2" fmla="val 35069"/>
            </a:avLst>
          </a:prstGeom>
          <a:noFill/>
          <a:ln w="12700">
            <a:solidFill>
              <a:schemeClr val="tx1"/>
            </a:solidFill>
            <a:round/>
            <a:headEnd/>
            <a:tailEnd/>
          </a:ln>
          <a:effectLst/>
        </p:spPr>
        <p:txBody>
          <a:bodyPr wrap="none" anchor="ctr"/>
          <a:lstStyle/>
          <a:p>
            <a:endParaRPr lang="en-US"/>
          </a:p>
        </p:txBody>
      </p:sp>
      <p:sp>
        <p:nvSpPr>
          <p:cNvPr id="90130" name="Line 18"/>
          <p:cNvSpPr>
            <a:spLocks noChangeShapeType="1"/>
          </p:cNvSpPr>
          <p:nvPr/>
        </p:nvSpPr>
        <p:spPr bwMode="auto">
          <a:xfrm>
            <a:off x="6521450" y="2927350"/>
            <a:ext cx="0" cy="336550"/>
          </a:xfrm>
          <a:prstGeom prst="line">
            <a:avLst/>
          </a:prstGeom>
          <a:noFill/>
          <a:ln w="12700">
            <a:solidFill>
              <a:schemeClr val="tx1"/>
            </a:solidFill>
            <a:round/>
            <a:headEnd/>
            <a:tailEnd/>
          </a:ln>
          <a:effectLst/>
        </p:spPr>
        <p:txBody>
          <a:bodyPr wrap="none" anchor="ctr"/>
          <a:lstStyle/>
          <a:p>
            <a:endParaRPr lang="en-US"/>
          </a:p>
        </p:txBody>
      </p:sp>
      <p:sp>
        <p:nvSpPr>
          <p:cNvPr id="90131" name="AutoShape 19"/>
          <p:cNvSpPr>
            <a:spLocks/>
          </p:cNvSpPr>
          <p:nvPr/>
        </p:nvSpPr>
        <p:spPr bwMode="auto">
          <a:xfrm rot="5400000">
            <a:off x="6365875" y="1920875"/>
            <a:ext cx="234950" cy="1854200"/>
          </a:xfrm>
          <a:prstGeom prst="rightBrace">
            <a:avLst>
              <a:gd name="adj1" fmla="val 38692"/>
              <a:gd name="adj2" fmla="val 48028"/>
            </a:avLst>
          </a:prstGeom>
          <a:noFill/>
          <a:ln w="12700">
            <a:solidFill>
              <a:schemeClr val="tx1"/>
            </a:solidFill>
            <a:round/>
            <a:headEnd/>
            <a:tailEnd/>
          </a:ln>
          <a:effectLst/>
        </p:spPr>
        <p:txBody>
          <a:bodyPr wrap="none" anchor="ctr"/>
          <a:lstStyle/>
          <a:p>
            <a:endParaRPr lang="en-US"/>
          </a:p>
        </p:txBody>
      </p:sp>
      <p:sp>
        <p:nvSpPr>
          <p:cNvPr id="20" name="Slide Number Placeholder 19"/>
          <p:cNvSpPr>
            <a:spLocks noGrp="1"/>
          </p:cNvSpPr>
          <p:nvPr>
            <p:ph type="sldNum" sz="quarter" idx="12"/>
          </p:nvPr>
        </p:nvSpPr>
        <p:spPr/>
        <p:txBody>
          <a:bodyPr/>
          <a:lstStyle/>
          <a:p>
            <a:fld id="{72DC7B4B-6D79-464D-A845-3E504A2A9596}" type="slidenum">
              <a:rPr lang="en-US" smtClean="0"/>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12_14bDNAProfilesSTRs-U"/>
          <p:cNvPicPr>
            <a:picLocks noChangeAspect="1" noChangeArrowheads="1"/>
          </p:cNvPicPr>
          <p:nvPr/>
        </p:nvPicPr>
        <p:blipFill>
          <a:blip r:embed="rId3" cstate="print"/>
          <a:srcRect/>
          <a:stretch>
            <a:fillRect/>
          </a:stretch>
        </p:blipFill>
        <p:spPr bwMode="auto">
          <a:xfrm>
            <a:off x="1096963" y="1246188"/>
            <a:ext cx="6950075" cy="4365625"/>
          </a:xfrm>
          <a:prstGeom prst="rect">
            <a:avLst/>
          </a:prstGeom>
          <a:noFill/>
          <a:ln w="9525">
            <a:noFill/>
            <a:miter lim="800000"/>
            <a:headEnd/>
            <a:tailEnd/>
          </a:ln>
        </p:spPr>
      </p:pic>
      <p:sp>
        <p:nvSpPr>
          <p:cNvPr id="9113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12.14B</a:t>
            </a:r>
          </a:p>
        </p:txBody>
      </p:sp>
      <p:sp>
        <p:nvSpPr>
          <p:cNvPr id="91140" name="Text Box 8"/>
          <p:cNvSpPr txBox="1">
            <a:spLocks noChangeArrowheads="1"/>
          </p:cNvSpPr>
          <p:nvPr/>
        </p:nvSpPr>
        <p:spPr bwMode="auto">
          <a:xfrm>
            <a:off x="2887663" y="1300163"/>
            <a:ext cx="731837" cy="820737"/>
          </a:xfrm>
          <a:prstGeom prst="rect">
            <a:avLst/>
          </a:prstGeom>
          <a:noFill/>
          <a:ln w="9525">
            <a:noFill/>
            <a:miter lim="800000"/>
            <a:headEnd/>
            <a:tailEnd/>
          </a:ln>
        </p:spPr>
        <p:txBody>
          <a:bodyPr wrap="none" lIns="0" tIns="0" rIns="0" bIns="0"/>
          <a:lstStyle/>
          <a:p>
            <a:pPr eaLnBrk="0" hangingPunct="0">
              <a:lnSpc>
                <a:spcPct val="90000"/>
              </a:lnSpc>
            </a:pPr>
            <a:r>
              <a:rPr lang="en-US" sz="1800" b="1"/>
              <a:t>Crime</a:t>
            </a:r>
          </a:p>
          <a:p>
            <a:pPr eaLnBrk="0" hangingPunct="0">
              <a:lnSpc>
                <a:spcPct val="90000"/>
              </a:lnSpc>
            </a:pPr>
            <a:r>
              <a:rPr lang="en-US" sz="1800" b="1"/>
              <a:t>scene</a:t>
            </a:r>
          </a:p>
          <a:p>
            <a:pPr eaLnBrk="0" hangingPunct="0">
              <a:lnSpc>
                <a:spcPct val="90000"/>
              </a:lnSpc>
            </a:pPr>
            <a:r>
              <a:rPr lang="en-US" sz="1800" b="1"/>
              <a:t>DNA</a:t>
            </a:r>
          </a:p>
        </p:txBody>
      </p:sp>
      <p:sp>
        <p:nvSpPr>
          <p:cNvPr id="91141" name="Text Box 8"/>
          <p:cNvSpPr txBox="1">
            <a:spLocks noChangeArrowheads="1"/>
          </p:cNvSpPr>
          <p:nvPr/>
        </p:nvSpPr>
        <p:spPr bwMode="auto">
          <a:xfrm>
            <a:off x="4481513" y="1287463"/>
            <a:ext cx="1112837" cy="522287"/>
          </a:xfrm>
          <a:prstGeom prst="rect">
            <a:avLst/>
          </a:prstGeom>
          <a:noFill/>
          <a:ln w="9525">
            <a:noFill/>
            <a:miter lim="800000"/>
            <a:headEnd/>
            <a:tailEnd/>
          </a:ln>
        </p:spPr>
        <p:txBody>
          <a:bodyPr wrap="none" lIns="0" tIns="0" rIns="0" bIns="0"/>
          <a:lstStyle/>
          <a:p>
            <a:pPr eaLnBrk="0" hangingPunct="0">
              <a:lnSpc>
                <a:spcPct val="90000"/>
              </a:lnSpc>
            </a:pPr>
            <a:r>
              <a:rPr lang="en-US" sz="1800" b="1"/>
              <a:t>Suspect’s</a:t>
            </a:r>
          </a:p>
          <a:p>
            <a:pPr eaLnBrk="0" hangingPunct="0">
              <a:lnSpc>
                <a:spcPct val="90000"/>
              </a:lnSpc>
            </a:pPr>
            <a:r>
              <a:rPr lang="en-US" sz="1800" b="1"/>
              <a:t>DNA</a:t>
            </a:r>
          </a:p>
        </p:txBody>
      </p:sp>
      <p:sp>
        <p:nvSpPr>
          <p:cNvPr id="91142" name="Text Box 8"/>
          <p:cNvSpPr txBox="1">
            <a:spLocks noChangeArrowheads="1"/>
          </p:cNvSpPr>
          <p:nvPr/>
        </p:nvSpPr>
        <p:spPr bwMode="auto">
          <a:xfrm>
            <a:off x="5510213" y="2989263"/>
            <a:ext cx="2535237" cy="280987"/>
          </a:xfrm>
          <a:prstGeom prst="rect">
            <a:avLst/>
          </a:prstGeom>
          <a:noFill/>
          <a:ln w="9525">
            <a:noFill/>
            <a:miter lim="800000"/>
            <a:headEnd/>
            <a:tailEnd/>
          </a:ln>
        </p:spPr>
        <p:txBody>
          <a:bodyPr wrap="none" lIns="0" tIns="0" rIns="0" bIns="0"/>
          <a:lstStyle/>
          <a:p>
            <a:pPr eaLnBrk="0" hangingPunct="0">
              <a:lnSpc>
                <a:spcPct val="90000"/>
              </a:lnSpc>
            </a:pPr>
            <a:r>
              <a:rPr lang="en-US" sz="1800" b="1"/>
              <a:t>Longer STR fragments</a:t>
            </a:r>
          </a:p>
        </p:txBody>
      </p:sp>
      <p:sp>
        <p:nvSpPr>
          <p:cNvPr id="91143" name="Text Box 8"/>
          <p:cNvSpPr txBox="1">
            <a:spLocks noChangeArrowheads="1"/>
          </p:cNvSpPr>
          <p:nvPr/>
        </p:nvSpPr>
        <p:spPr bwMode="auto">
          <a:xfrm>
            <a:off x="5510213" y="4913313"/>
            <a:ext cx="2535237" cy="280987"/>
          </a:xfrm>
          <a:prstGeom prst="rect">
            <a:avLst/>
          </a:prstGeom>
          <a:noFill/>
          <a:ln w="9525">
            <a:noFill/>
            <a:miter lim="800000"/>
            <a:headEnd/>
            <a:tailEnd/>
          </a:ln>
        </p:spPr>
        <p:txBody>
          <a:bodyPr wrap="none" lIns="0" tIns="0" rIns="0" bIns="0"/>
          <a:lstStyle/>
          <a:p>
            <a:pPr eaLnBrk="0" hangingPunct="0">
              <a:lnSpc>
                <a:spcPct val="90000"/>
              </a:lnSpc>
            </a:pPr>
            <a:r>
              <a:rPr lang="en-US" sz="1800" b="1"/>
              <a:t>Shorter STR fragments</a:t>
            </a:r>
          </a:p>
        </p:txBody>
      </p:sp>
      <p:sp>
        <p:nvSpPr>
          <p:cNvPr id="8" name="Slide Number Placeholder 7"/>
          <p:cNvSpPr>
            <a:spLocks noGrp="1"/>
          </p:cNvSpPr>
          <p:nvPr>
            <p:ph type="sldNum" sz="quarter" idx="12"/>
          </p:nvPr>
        </p:nvSpPr>
        <p:spPr/>
        <p:txBody>
          <a:bodyPr/>
          <a:lstStyle/>
          <a:p>
            <a:fld id="{72DC7B4B-6D79-464D-A845-3E504A2A9596}" type="slidenum">
              <a:rPr lang="en-US" smtClean="0"/>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149225" y="104775"/>
            <a:ext cx="9007475" cy="914400"/>
          </a:xfrm>
        </p:spPr>
        <p:txBody>
          <a:bodyPr>
            <a:normAutofit fontScale="90000"/>
          </a:bodyPr>
          <a:lstStyle/>
          <a:p>
            <a:pPr marL="1016000" indent="-1016000" eaLnBrk="1" hangingPunct="1"/>
            <a:r>
              <a:rPr lang="en-US" sz="3200" smtClean="0"/>
              <a:t>12.15 CONNECTION: DNA profiling has provided evidence in many forensic investigations </a:t>
            </a:r>
          </a:p>
        </p:txBody>
      </p:sp>
      <p:sp>
        <p:nvSpPr>
          <p:cNvPr id="92163" name="Rectangle 3"/>
          <p:cNvSpPr>
            <a:spLocks noGrp="1" noChangeArrowheads="1"/>
          </p:cNvSpPr>
          <p:nvPr>
            <p:ph type="body" idx="4294967295"/>
          </p:nvPr>
        </p:nvSpPr>
        <p:spPr>
          <a:xfrm>
            <a:off x="49213" y="1319213"/>
            <a:ext cx="8662987" cy="4754562"/>
          </a:xfrm>
        </p:spPr>
        <p:txBody>
          <a:bodyPr/>
          <a:lstStyle/>
          <a:p>
            <a:pPr marL="407988" lvl="1" indent="-293688" eaLnBrk="1" hangingPunct="1">
              <a:spcBef>
                <a:spcPct val="30000"/>
              </a:spcBef>
              <a:buFont typeface="Wingdings" pitchFamily="84" charset="2"/>
              <a:buChar char="§"/>
            </a:pPr>
            <a:r>
              <a:rPr lang="en-US" sz="2800" dirty="0" smtClean="0"/>
              <a:t>DNA profiling is used to</a:t>
            </a:r>
          </a:p>
          <a:p>
            <a:pPr marL="927100" lvl="2" indent="-368300" eaLnBrk="1" hangingPunct="1">
              <a:spcBef>
                <a:spcPct val="30000"/>
              </a:spcBef>
            </a:pPr>
            <a:r>
              <a:rPr lang="en-US" sz="2400" dirty="0" smtClean="0"/>
              <a:t>determine guilt or innocence in a crime,</a:t>
            </a:r>
          </a:p>
          <a:p>
            <a:pPr marL="927100" lvl="2" indent="-368300" eaLnBrk="1" hangingPunct="1">
              <a:spcBef>
                <a:spcPct val="30000"/>
              </a:spcBef>
            </a:pPr>
            <a:r>
              <a:rPr lang="en-US" sz="2400" dirty="0" smtClean="0"/>
              <a:t>settle questions of paternity,</a:t>
            </a:r>
          </a:p>
          <a:p>
            <a:pPr marL="927100" lvl="2" indent="-368300" eaLnBrk="1" hangingPunct="1">
              <a:spcBef>
                <a:spcPct val="30000"/>
              </a:spcBef>
            </a:pPr>
            <a:r>
              <a:rPr lang="en-US" sz="2400" dirty="0" smtClean="0"/>
              <a:t>identify victims of accidents, and</a:t>
            </a:r>
          </a:p>
          <a:p>
            <a:pPr marL="927100" lvl="2" indent="-368300" eaLnBrk="1" hangingPunct="1">
              <a:spcBef>
                <a:spcPct val="30000"/>
              </a:spcBef>
            </a:pPr>
            <a:r>
              <a:rPr lang="en-US" sz="2400" dirty="0" smtClean="0"/>
              <a:t>probe the origin of nonhuman materials.</a:t>
            </a:r>
          </a:p>
        </p:txBody>
      </p:sp>
      <p:sp>
        <p:nvSpPr>
          <p:cNvPr id="9216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9216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216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9216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52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additive="base">
                                        <p:cTn id="13" dur="5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63">
                                            <p:txEl>
                                              <p:pRg st="2" end="2"/>
                                            </p:txEl>
                                          </p:spTgt>
                                        </p:tgtEl>
                                        <p:attrNameLst>
                                          <p:attrName>style.visibility</p:attrName>
                                        </p:attrNameLst>
                                      </p:cBhvr>
                                      <p:to>
                                        <p:strVal val="visible"/>
                                      </p:to>
                                    </p:set>
                                    <p:anim calcmode="lin" valueType="num">
                                      <p:cBhvr additive="base">
                                        <p:cTn id="19" dur="5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63">
                                            <p:txEl>
                                              <p:pRg st="3" end="3"/>
                                            </p:txEl>
                                          </p:spTgt>
                                        </p:tgtEl>
                                        <p:attrNameLst>
                                          <p:attrName>style.visibility</p:attrName>
                                        </p:attrNameLst>
                                      </p:cBhvr>
                                      <p:to>
                                        <p:strVal val="visible"/>
                                      </p:to>
                                    </p:set>
                                    <p:anim calcmode="lin" valueType="num">
                                      <p:cBhvr additive="base">
                                        <p:cTn id="25"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63">
                                            <p:txEl>
                                              <p:pRg st="4" end="4"/>
                                            </p:txEl>
                                          </p:spTgt>
                                        </p:tgtEl>
                                        <p:attrNameLst>
                                          <p:attrName>style.visibility</p:attrName>
                                        </p:attrNameLst>
                                      </p:cBhvr>
                                      <p:to>
                                        <p:strVal val="visible"/>
                                      </p:to>
                                    </p:set>
                                    <p:anim calcmode="lin" valueType="num">
                                      <p:cBhvr additive="base">
                                        <p:cTn id="31" dur="500" fill="hold"/>
                                        <p:tgtEl>
                                          <p:spTgt spid="921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bldLvl="5"/>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147638" y="104775"/>
            <a:ext cx="8543925" cy="914400"/>
          </a:xfrm>
        </p:spPr>
        <p:txBody>
          <a:bodyPr>
            <a:normAutofit fontScale="90000"/>
          </a:bodyPr>
          <a:lstStyle/>
          <a:p>
            <a:pPr marL="1011238" indent="-1011238" eaLnBrk="1" hangingPunct="1"/>
            <a:r>
              <a:rPr lang="en-US" sz="3200" smtClean="0"/>
              <a:t>12.16 RFLPs can be used to detect differences in DNA sequences </a:t>
            </a:r>
          </a:p>
        </p:txBody>
      </p:sp>
      <p:sp>
        <p:nvSpPr>
          <p:cNvPr id="95235" name="Rectangle 3"/>
          <p:cNvSpPr>
            <a:spLocks noGrp="1" noChangeArrowheads="1"/>
          </p:cNvSpPr>
          <p:nvPr>
            <p:ph type="body" idx="4294967295"/>
          </p:nvPr>
        </p:nvSpPr>
        <p:spPr>
          <a:xfrm>
            <a:off x="49213" y="1319213"/>
            <a:ext cx="8534400" cy="5224462"/>
          </a:xfrm>
        </p:spPr>
        <p:txBody>
          <a:bodyPr/>
          <a:lstStyle/>
          <a:p>
            <a:pPr marL="407988" lvl="1" indent="-293688" eaLnBrk="1" hangingPunct="1">
              <a:spcBef>
                <a:spcPct val="30000"/>
              </a:spcBef>
              <a:buFont typeface="Wingdings" pitchFamily="84" charset="2"/>
              <a:buChar char="§"/>
            </a:pPr>
            <a:r>
              <a:rPr lang="en-US" sz="2800" dirty="0" smtClean="0"/>
              <a:t>A </a:t>
            </a:r>
            <a:r>
              <a:rPr lang="en-US" sz="2800" b="1" dirty="0" smtClean="0"/>
              <a:t>single nucleotide polymorphism</a:t>
            </a:r>
            <a:r>
              <a:rPr lang="en-US" sz="2800" dirty="0" smtClean="0"/>
              <a:t> (</a:t>
            </a:r>
            <a:r>
              <a:rPr lang="en-US" sz="2800" b="1" dirty="0" smtClean="0"/>
              <a:t>SNP</a:t>
            </a:r>
            <a:r>
              <a:rPr lang="en-US" sz="2800" dirty="0" smtClean="0"/>
              <a:t>) is a variation at a single base pair within a genome.</a:t>
            </a:r>
          </a:p>
          <a:p>
            <a:pPr marL="407988" lvl="1" indent="-293688" eaLnBrk="1" hangingPunct="1">
              <a:spcBef>
                <a:spcPct val="30000"/>
              </a:spcBef>
              <a:buFont typeface="Wingdings" pitchFamily="84" charset="2"/>
              <a:buChar char="§"/>
            </a:pPr>
            <a:r>
              <a:rPr lang="en-US" sz="2800" b="1" dirty="0" smtClean="0"/>
              <a:t>Restriction fragment length polymorphism</a:t>
            </a:r>
            <a:r>
              <a:rPr lang="en-US" sz="2800" dirty="0" smtClean="0"/>
              <a:t> (</a:t>
            </a:r>
            <a:r>
              <a:rPr lang="en-US" sz="2800" b="1" dirty="0" smtClean="0"/>
              <a:t>RFLP</a:t>
            </a:r>
            <a:r>
              <a:rPr lang="en-US" sz="2800" dirty="0" smtClean="0"/>
              <a:t>) is a change in the length of restriction fragments due to a SNP that alters a restriction site.</a:t>
            </a:r>
          </a:p>
          <a:p>
            <a:pPr marL="407988" lvl="1" indent="-293688" eaLnBrk="1" hangingPunct="1">
              <a:spcBef>
                <a:spcPct val="30000"/>
              </a:spcBef>
              <a:buFont typeface="Wingdings" pitchFamily="84" charset="2"/>
              <a:buChar char="§"/>
            </a:pPr>
            <a:r>
              <a:rPr lang="en-US" sz="2800" dirty="0" smtClean="0"/>
              <a:t>RFLP analysis involves</a:t>
            </a:r>
          </a:p>
          <a:p>
            <a:pPr marL="927100" lvl="2" indent="-368300" eaLnBrk="1" hangingPunct="1">
              <a:spcBef>
                <a:spcPct val="30000"/>
              </a:spcBef>
            </a:pPr>
            <a:r>
              <a:rPr lang="en-US" sz="2400" dirty="0" smtClean="0"/>
              <a:t>producing DNA fragments by restriction enzymes and</a:t>
            </a:r>
          </a:p>
          <a:p>
            <a:pPr marL="927100" lvl="2" indent="-368300" eaLnBrk="1" hangingPunct="1">
              <a:spcBef>
                <a:spcPct val="30000"/>
              </a:spcBef>
            </a:pPr>
            <a:r>
              <a:rPr lang="en-US" sz="2400" dirty="0" smtClean="0"/>
              <a:t>sorting these fragments by gel electrophoresis.</a:t>
            </a:r>
          </a:p>
        </p:txBody>
      </p:sp>
      <p:sp>
        <p:nvSpPr>
          <p:cNvPr id="9523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9523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523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9523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53</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 calcmode="lin" valueType="num">
                                      <p:cBhvr additive="base">
                                        <p:cTn id="13" dur="5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52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anim calcmode="lin" valueType="num">
                                      <p:cBhvr additive="base">
                                        <p:cTn id="19" dur="5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5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5235">
                                            <p:txEl>
                                              <p:pRg st="3" end="3"/>
                                            </p:txEl>
                                          </p:spTgt>
                                        </p:tgtEl>
                                        <p:attrNameLst>
                                          <p:attrName>style.visibility</p:attrName>
                                        </p:attrNameLst>
                                      </p:cBhvr>
                                      <p:to>
                                        <p:strVal val="visible"/>
                                      </p:to>
                                    </p:set>
                                    <p:anim calcmode="lin" valueType="num">
                                      <p:cBhvr additive="base">
                                        <p:cTn id="25" dur="500" fill="hold"/>
                                        <p:tgtEl>
                                          <p:spTgt spid="952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52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5235">
                                            <p:txEl>
                                              <p:pRg st="4" end="4"/>
                                            </p:txEl>
                                          </p:spTgt>
                                        </p:tgtEl>
                                        <p:attrNameLst>
                                          <p:attrName>style.visibility</p:attrName>
                                        </p:attrNameLst>
                                      </p:cBhvr>
                                      <p:to>
                                        <p:strVal val="visible"/>
                                      </p:to>
                                    </p:set>
                                    <p:anim calcmode="lin" valueType="num">
                                      <p:cBhvr additive="base">
                                        <p:cTn id="31" dur="500" fill="hold"/>
                                        <p:tgtEl>
                                          <p:spTgt spid="952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52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bldLvl="5"/>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12_16_RFLP-U"/>
          <p:cNvPicPr>
            <a:picLocks noChangeAspect="1" noChangeArrowheads="1"/>
          </p:cNvPicPr>
          <p:nvPr/>
        </p:nvPicPr>
        <p:blipFill>
          <a:blip r:embed="rId3" cstate="print"/>
          <a:srcRect/>
          <a:stretch>
            <a:fillRect/>
          </a:stretch>
        </p:blipFill>
        <p:spPr bwMode="auto">
          <a:xfrm>
            <a:off x="2671763" y="136525"/>
            <a:ext cx="3798887" cy="6584950"/>
          </a:xfrm>
          <a:prstGeom prst="rect">
            <a:avLst/>
          </a:prstGeom>
          <a:noFill/>
          <a:ln w="9525">
            <a:noFill/>
            <a:miter lim="800000"/>
            <a:headEnd/>
            <a:tailEnd/>
          </a:ln>
        </p:spPr>
      </p:pic>
      <p:sp>
        <p:nvSpPr>
          <p:cNvPr id="96259"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12.16</a:t>
            </a:r>
          </a:p>
        </p:txBody>
      </p:sp>
      <p:sp>
        <p:nvSpPr>
          <p:cNvPr id="96260" name="Text Box 8"/>
          <p:cNvSpPr txBox="1">
            <a:spLocks noChangeArrowheads="1"/>
          </p:cNvSpPr>
          <p:nvPr/>
        </p:nvSpPr>
        <p:spPr bwMode="auto">
          <a:xfrm>
            <a:off x="4481513" y="201613"/>
            <a:ext cx="1074737" cy="573087"/>
          </a:xfrm>
          <a:prstGeom prst="rect">
            <a:avLst/>
          </a:prstGeom>
          <a:noFill/>
          <a:ln w="9525">
            <a:noFill/>
            <a:miter lim="800000"/>
            <a:headEnd/>
            <a:tailEnd/>
          </a:ln>
        </p:spPr>
        <p:txBody>
          <a:bodyPr wrap="none" lIns="0" tIns="0" rIns="0" bIns="0"/>
          <a:lstStyle/>
          <a:p>
            <a:pPr algn="ctr" eaLnBrk="0" hangingPunct="0">
              <a:lnSpc>
                <a:spcPct val="80000"/>
              </a:lnSpc>
            </a:pPr>
            <a:r>
              <a:rPr lang="en-US" sz="1400" b="1"/>
              <a:t>Restriction</a:t>
            </a:r>
          </a:p>
          <a:p>
            <a:pPr algn="ctr" eaLnBrk="0" hangingPunct="0">
              <a:lnSpc>
                <a:spcPct val="70000"/>
              </a:lnSpc>
            </a:pPr>
            <a:r>
              <a:rPr lang="en-US" sz="1400" b="1"/>
              <a:t>enzymes</a:t>
            </a:r>
          </a:p>
          <a:p>
            <a:pPr algn="ctr" eaLnBrk="0" hangingPunct="0">
              <a:lnSpc>
                <a:spcPct val="90000"/>
              </a:lnSpc>
            </a:pPr>
            <a:r>
              <a:rPr lang="en-US" sz="1400" b="1"/>
              <a:t>added</a:t>
            </a:r>
          </a:p>
        </p:txBody>
      </p:sp>
      <p:sp>
        <p:nvSpPr>
          <p:cNvPr id="96261" name="Text Box 8"/>
          <p:cNvSpPr txBox="1">
            <a:spLocks noChangeArrowheads="1"/>
          </p:cNvSpPr>
          <p:nvPr/>
        </p:nvSpPr>
        <p:spPr bwMode="auto">
          <a:xfrm>
            <a:off x="3706813" y="811213"/>
            <a:ext cx="1189037" cy="166687"/>
          </a:xfrm>
          <a:prstGeom prst="rect">
            <a:avLst/>
          </a:prstGeom>
          <a:noFill/>
          <a:ln w="9525">
            <a:noFill/>
            <a:miter lim="800000"/>
            <a:headEnd/>
            <a:tailEnd/>
          </a:ln>
        </p:spPr>
        <p:txBody>
          <a:bodyPr wrap="none" lIns="0" tIns="0" rIns="0" bIns="0"/>
          <a:lstStyle/>
          <a:p>
            <a:pPr algn="ctr" eaLnBrk="0" hangingPunct="0">
              <a:lnSpc>
                <a:spcPct val="80000"/>
              </a:lnSpc>
            </a:pPr>
            <a:r>
              <a:rPr lang="en-US" sz="1400" b="1"/>
              <a:t>DNA sample 1</a:t>
            </a:r>
          </a:p>
        </p:txBody>
      </p:sp>
      <p:sp>
        <p:nvSpPr>
          <p:cNvPr id="96262" name="Text Box 8"/>
          <p:cNvSpPr txBox="1">
            <a:spLocks noChangeArrowheads="1"/>
          </p:cNvSpPr>
          <p:nvPr/>
        </p:nvSpPr>
        <p:spPr bwMode="auto">
          <a:xfrm>
            <a:off x="5129213" y="811213"/>
            <a:ext cx="1189037" cy="166687"/>
          </a:xfrm>
          <a:prstGeom prst="rect">
            <a:avLst/>
          </a:prstGeom>
          <a:noFill/>
          <a:ln w="9525">
            <a:noFill/>
            <a:miter lim="800000"/>
            <a:headEnd/>
            <a:tailEnd/>
          </a:ln>
        </p:spPr>
        <p:txBody>
          <a:bodyPr wrap="none" lIns="0" tIns="0" rIns="0" bIns="0"/>
          <a:lstStyle/>
          <a:p>
            <a:pPr algn="ctr" eaLnBrk="0" hangingPunct="0">
              <a:lnSpc>
                <a:spcPct val="80000"/>
              </a:lnSpc>
            </a:pPr>
            <a:r>
              <a:rPr lang="en-US" sz="1400" b="1"/>
              <a:t>DNA sample 2</a:t>
            </a:r>
          </a:p>
        </p:txBody>
      </p:sp>
      <p:sp>
        <p:nvSpPr>
          <p:cNvPr id="96263" name="Text Box 8"/>
          <p:cNvSpPr txBox="1">
            <a:spLocks noChangeArrowheads="1"/>
          </p:cNvSpPr>
          <p:nvPr/>
        </p:nvSpPr>
        <p:spPr bwMode="auto">
          <a:xfrm>
            <a:off x="5014913" y="3287713"/>
            <a:ext cx="319087" cy="166687"/>
          </a:xfrm>
          <a:prstGeom prst="rect">
            <a:avLst/>
          </a:prstGeom>
          <a:noFill/>
          <a:ln w="9525">
            <a:noFill/>
            <a:miter lim="800000"/>
            <a:headEnd/>
            <a:tailEnd/>
          </a:ln>
        </p:spPr>
        <p:txBody>
          <a:bodyPr wrap="none" lIns="0" tIns="0" rIns="0" bIns="0"/>
          <a:lstStyle/>
          <a:p>
            <a:pPr eaLnBrk="0" hangingPunct="0">
              <a:lnSpc>
                <a:spcPct val="80000"/>
              </a:lnSpc>
            </a:pPr>
            <a:r>
              <a:rPr lang="en-US" sz="1400" b="1"/>
              <a:t>Cut</a:t>
            </a:r>
          </a:p>
        </p:txBody>
      </p:sp>
      <p:sp>
        <p:nvSpPr>
          <p:cNvPr id="96264" name="Text Box 8"/>
          <p:cNvSpPr txBox="1">
            <a:spLocks noChangeArrowheads="1"/>
          </p:cNvSpPr>
          <p:nvPr/>
        </p:nvSpPr>
        <p:spPr bwMode="auto">
          <a:xfrm>
            <a:off x="3706813" y="3287713"/>
            <a:ext cx="319087" cy="166687"/>
          </a:xfrm>
          <a:prstGeom prst="rect">
            <a:avLst/>
          </a:prstGeom>
          <a:noFill/>
          <a:ln w="9525">
            <a:noFill/>
            <a:miter lim="800000"/>
            <a:headEnd/>
            <a:tailEnd/>
          </a:ln>
        </p:spPr>
        <p:txBody>
          <a:bodyPr wrap="none" lIns="0" tIns="0" rIns="0" bIns="0"/>
          <a:lstStyle/>
          <a:p>
            <a:pPr eaLnBrk="0" hangingPunct="0">
              <a:lnSpc>
                <a:spcPct val="80000"/>
              </a:lnSpc>
            </a:pPr>
            <a:r>
              <a:rPr lang="en-US" sz="1400" b="1"/>
              <a:t>Cut</a:t>
            </a:r>
          </a:p>
        </p:txBody>
      </p:sp>
      <p:sp>
        <p:nvSpPr>
          <p:cNvPr id="96265" name="Text Box 8"/>
          <p:cNvSpPr txBox="1">
            <a:spLocks noChangeArrowheads="1"/>
          </p:cNvSpPr>
          <p:nvPr/>
        </p:nvSpPr>
        <p:spPr bwMode="auto">
          <a:xfrm>
            <a:off x="3706813" y="1630363"/>
            <a:ext cx="319087" cy="166687"/>
          </a:xfrm>
          <a:prstGeom prst="rect">
            <a:avLst/>
          </a:prstGeom>
          <a:noFill/>
          <a:ln w="9525">
            <a:noFill/>
            <a:miter lim="800000"/>
            <a:headEnd/>
            <a:tailEnd/>
          </a:ln>
        </p:spPr>
        <p:txBody>
          <a:bodyPr wrap="none" lIns="0" tIns="0" rIns="0" bIns="0"/>
          <a:lstStyle/>
          <a:p>
            <a:pPr eaLnBrk="0" hangingPunct="0">
              <a:lnSpc>
                <a:spcPct val="80000"/>
              </a:lnSpc>
            </a:pPr>
            <a:r>
              <a:rPr lang="en-US" sz="1400" b="1"/>
              <a:t>Cut</a:t>
            </a:r>
          </a:p>
        </p:txBody>
      </p:sp>
      <p:sp>
        <p:nvSpPr>
          <p:cNvPr id="96266" name="Text Box 8"/>
          <p:cNvSpPr txBox="1">
            <a:spLocks noChangeArrowheads="1"/>
          </p:cNvSpPr>
          <p:nvPr/>
        </p:nvSpPr>
        <p:spPr bwMode="auto">
          <a:xfrm>
            <a:off x="3395663" y="1262063"/>
            <a:ext cx="192087" cy="166687"/>
          </a:xfrm>
          <a:prstGeom prst="rect">
            <a:avLst/>
          </a:prstGeom>
          <a:noFill/>
          <a:ln w="9525">
            <a:noFill/>
            <a:miter lim="800000"/>
            <a:headEnd/>
            <a:tailEnd/>
          </a:ln>
        </p:spPr>
        <p:txBody>
          <a:bodyPr wrap="none" lIns="0" tIns="0" rIns="0" bIns="0"/>
          <a:lstStyle/>
          <a:p>
            <a:pPr eaLnBrk="0" hangingPunct="0">
              <a:lnSpc>
                <a:spcPct val="80000"/>
              </a:lnSpc>
            </a:pPr>
            <a:r>
              <a:rPr lang="en-US" sz="1400" b="1" i="1"/>
              <a:t>w</a:t>
            </a:r>
          </a:p>
        </p:txBody>
      </p:sp>
      <p:sp>
        <p:nvSpPr>
          <p:cNvPr id="96267" name="Text Box 8"/>
          <p:cNvSpPr txBox="1">
            <a:spLocks noChangeArrowheads="1"/>
          </p:cNvSpPr>
          <p:nvPr/>
        </p:nvSpPr>
        <p:spPr bwMode="auto">
          <a:xfrm>
            <a:off x="3433763" y="2430463"/>
            <a:ext cx="134937" cy="166687"/>
          </a:xfrm>
          <a:prstGeom prst="rect">
            <a:avLst/>
          </a:prstGeom>
          <a:noFill/>
          <a:ln w="9525">
            <a:noFill/>
            <a:miter lim="800000"/>
            <a:headEnd/>
            <a:tailEnd/>
          </a:ln>
        </p:spPr>
        <p:txBody>
          <a:bodyPr wrap="none" lIns="0" tIns="0" rIns="0" bIns="0"/>
          <a:lstStyle/>
          <a:p>
            <a:pPr eaLnBrk="0" hangingPunct="0">
              <a:lnSpc>
                <a:spcPct val="80000"/>
              </a:lnSpc>
            </a:pPr>
            <a:r>
              <a:rPr lang="en-US" sz="1400" b="1" i="1"/>
              <a:t>x</a:t>
            </a:r>
          </a:p>
        </p:txBody>
      </p:sp>
      <p:sp>
        <p:nvSpPr>
          <p:cNvPr id="96268" name="Text Box 8"/>
          <p:cNvSpPr txBox="1">
            <a:spLocks noChangeArrowheads="1"/>
          </p:cNvSpPr>
          <p:nvPr/>
        </p:nvSpPr>
        <p:spPr bwMode="auto">
          <a:xfrm>
            <a:off x="3433763" y="3535363"/>
            <a:ext cx="134937" cy="166687"/>
          </a:xfrm>
          <a:prstGeom prst="rect">
            <a:avLst/>
          </a:prstGeom>
          <a:noFill/>
          <a:ln w="9525">
            <a:noFill/>
            <a:miter lim="800000"/>
            <a:headEnd/>
            <a:tailEnd/>
          </a:ln>
        </p:spPr>
        <p:txBody>
          <a:bodyPr wrap="none" lIns="0" tIns="0" rIns="0" bIns="0"/>
          <a:lstStyle/>
          <a:p>
            <a:pPr eaLnBrk="0" hangingPunct="0">
              <a:lnSpc>
                <a:spcPct val="80000"/>
              </a:lnSpc>
            </a:pPr>
            <a:r>
              <a:rPr lang="en-US" sz="1400" b="1" i="1"/>
              <a:t>y</a:t>
            </a:r>
          </a:p>
        </p:txBody>
      </p:sp>
      <p:sp>
        <p:nvSpPr>
          <p:cNvPr id="96269" name="Text Box 8"/>
          <p:cNvSpPr txBox="1">
            <a:spLocks noChangeArrowheads="1"/>
          </p:cNvSpPr>
          <p:nvPr/>
        </p:nvSpPr>
        <p:spPr bwMode="auto">
          <a:xfrm>
            <a:off x="4748213" y="3535363"/>
            <a:ext cx="134937" cy="166687"/>
          </a:xfrm>
          <a:prstGeom prst="rect">
            <a:avLst/>
          </a:prstGeom>
          <a:noFill/>
          <a:ln w="9525">
            <a:noFill/>
            <a:miter lim="800000"/>
            <a:headEnd/>
            <a:tailEnd/>
          </a:ln>
        </p:spPr>
        <p:txBody>
          <a:bodyPr wrap="none" lIns="0" tIns="0" rIns="0" bIns="0"/>
          <a:lstStyle/>
          <a:p>
            <a:pPr eaLnBrk="0" hangingPunct="0">
              <a:lnSpc>
                <a:spcPct val="80000"/>
              </a:lnSpc>
            </a:pPr>
            <a:r>
              <a:rPr lang="en-US" sz="1400" b="1" i="1"/>
              <a:t>y</a:t>
            </a:r>
          </a:p>
        </p:txBody>
      </p:sp>
      <p:sp>
        <p:nvSpPr>
          <p:cNvPr id="96270" name="Text Box 8"/>
          <p:cNvSpPr txBox="1">
            <a:spLocks noChangeArrowheads="1"/>
          </p:cNvSpPr>
          <p:nvPr/>
        </p:nvSpPr>
        <p:spPr bwMode="auto">
          <a:xfrm>
            <a:off x="4748213" y="2081213"/>
            <a:ext cx="134937" cy="166687"/>
          </a:xfrm>
          <a:prstGeom prst="rect">
            <a:avLst/>
          </a:prstGeom>
          <a:noFill/>
          <a:ln w="9525">
            <a:noFill/>
            <a:miter lim="800000"/>
            <a:headEnd/>
            <a:tailEnd/>
          </a:ln>
        </p:spPr>
        <p:txBody>
          <a:bodyPr wrap="none" lIns="0" tIns="0" rIns="0" bIns="0"/>
          <a:lstStyle/>
          <a:p>
            <a:pPr eaLnBrk="0" hangingPunct="0">
              <a:lnSpc>
                <a:spcPct val="80000"/>
              </a:lnSpc>
            </a:pPr>
            <a:r>
              <a:rPr lang="en-US" sz="1400" b="1" i="1"/>
              <a:t>z</a:t>
            </a:r>
          </a:p>
        </p:txBody>
      </p:sp>
      <p:sp>
        <p:nvSpPr>
          <p:cNvPr id="96271" name="Text Box 8"/>
          <p:cNvSpPr txBox="1">
            <a:spLocks noChangeArrowheads="1"/>
          </p:cNvSpPr>
          <p:nvPr/>
        </p:nvSpPr>
        <p:spPr bwMode="auto">
          <a:xfrm>
            <a:off x="3986213" y="4278313"/>
            <a:ext cx="738187" cy="331787"/>
          </a:xfrm>
          <a:prstGeom prst="rect">
            <a:avLst/>
          </a:prstGeom>
          <a:noFill/>
          <a:ln w="9525">
            <a:noFill/>
            <a:miter lim="800000"/>
            <a:headEnd/>
            <a:tailEnd/>
          </a:ln>
        </p:spPr>
        <p:txBody>
          <a:bodyPr wrap="none" lIns="0" tIns="0" rIns="0" bIns="0"/>
          <a:lstStyle/>
          <a:p>
            <a:pPr algn="ctr" eaLnBrk="0" hangingPunct="0">
              <a:lnSpc>
                <a:spcPct val="90000"/>
              </a:lnSpc>
            </a:pPr>
            <a:r>
              <a:rPr lang="en-US" sz="1400" b="1"/>
              <a:t>Sample</a:t>
            </a:r>
          </a:p>
          <a:p>
            <a:pPr algn="ctr" eaLnBrk="0" hangingPunct="0">
              <a:lnSpc>
                <a:spcPct val="90000"/>
              </a:lnSpc>
            </a:pPr>
            <a:r>
              <a:rPr lang="en-US" sz="1400" b="1"/>
              <a:t>1</a:t>
            </a:r>
          </a:p>
        </p:txBody>
      </p:sp>
      <p:sp>
        <p:nvSpPr>
          <p:cNvPr id="96272" name="Text Box 8"/>
          <p:cNvSpPr txBox="1">
            <a:spLocks noChangeArrowheads="1"/>
          </p:cNvSpPr>
          <p:nvPr/>
        </p:nvSpPr>
        <p:spPr bwMode="auto">
          <a:xfrm>
            <a:off x="5307013" y="4278313"/>
            <a:ext cx="738187" cy="331787"/>
          </a:xfrm>
          <a:prstGeom prst="rect">
            <a:avLst/>
          </a:prstGeom>
          <a:noFill/>
          <a:ln w="9525">
            <a:noFill/>
            <a:miter lim="800000"/>
            <a:headEnd/>
            <a:tailEnd/>
          </a:ln>
        </p:spPr>
        <p:txBody>
          <a:bodyPr wrap="none" lIns="0" tIns="0" rIns="0" bIns="0"/>
          <a:lstStyle/>
          <a:p>
            <a:pPr algn="ctr" eaLnBrk="0" hangingPunct="0">
              <a:lnSpc>
                <a:spcPct val="90000"/>
              </a:lnSpc>
            </a:pPr>
            <a:r>
              <a:rPr lang="en-US" sz="1400" b="1"/>
              <a:t>Sample</a:t>
            </a:r>
          </a:p>
          <a:p>
            <a:pPr algn="ctr" eaLnBrk="0" hangingPunct="0">
              <a:lnSpc>
                <a:spcPct val="90000"/>
              </a:lnSpc>
            </a:pPr>
            <a:r>
              <a:rPr lang="en-US" sz="1400" b="1"/>
              <a:t>2</a:t>
            </a:r>
          </a:p>
        </p:txBody>
      </p:sp>
      <p:sp>
        <p:nvSpPr>
          <p:cNvPr id="96273" name="Text Box 8"/>
          <p:cNvSpPr txBox="1">
            <a:spLocks noChangeArrowheads="1"/>
          </p:cNvSpPr>
          <p:nvPr/>
        </p:nvSpPr>
        <p:spPr bwMode="auto">
          <a:xfrm>
            <a:off x="5326063" y="4951413"/>
            <a:ext cx="134937" cy="166687"/>
          </a:xfrm>
          <a:prstGeom prst="rect">
            <a:avLst/>
          </a:prstGeom>
          <a:noFill/>
          <a:ln w="9525">
            <a:noFill/>
            <a:miter lim="800000"/>
            <a:headEnd/>
            <a:tailEnd/>
          </a:ln>
        </p:spPr>
        <p:txBody>
          <a:bodyPr wrap="none" lIns="0" tIns="0" rIns="0" bIns="0"/>
          <a:lstStyle/>
          <a:p>
            <a:pPr eaLnBrk="0" hangingPunct="0">
              <a:lnSpc>
                <a:spcPct val="80000"/>
              </a:lnSpc>
            </a:pPr>
            <a:r>
              <a:rPr lang="en-US" sz="1400" b="1" i="1"/>
              <a:t>z</a:t>
            </a:r>
          </a:p>
        </p:txBody>
      </p:sp>
      <p:sp>
        <p:nvSpPr>
          <p:cNvPr id="96274" name="Text Box 8"/>
          <p:cNvSpPr txBox="1">
            <a:spLocks noChangeArrowheads="1"/>
          </p:cNvSpPr>
          <p:nvPr/>
        </p:nvSpPr>
        <p:spPr bwMode="auto">
          <a:xfrm>
            <a:off x="3992563" y="5383213"/>
            <a:ext cx="134937" cy="166687"/>
          </a:xfrm>
          <a:prstGeom prst="rect">
            <a:avLst/>
          </a:prstGeom>
          <a:noFill/>
          <a:ln w="9525">
            <a:noFill/>
            <a:miter lim="800000"/>
            <a:headEnd/>
            <a:tailEnd/>
          </a:ln>
        </p:spPr>
        <p:txBody>
          <a:bodyPr wrap="none" lIns="0" tIns="0" rIns="0" bIns="0"/>
          <a:lstStyle/>
          <a:p>
            <a:pPr eaLnBrk="0" hangingPunct="0">
              <a:lnSpc>
                <a:spcPct val="80000"/>
              </a:lnSpc>
            </a:pPr>
            <a:r>
              <a:rPr lang="en-US" sz="1400" b="1" i="1"/>
              <a:t>x</a:t>
            </a:r>
          </a:p>
        </p:txBody>
      </p:sp>
      <p:sp>
        <p:nvSpPr>
          <p:cNvPr id="96275" name="Text Box 8"/>
          <p:cNvSpPr txBox="1">
            <a:spLocks noChangeArrowheads="1"/>
          </p:cNvSpPr>
          <p:nvPr/>
        </p:nvSpPr>
        <p:spPr bwMode="auto">
          <a:xfrm>
            <a:off x="3954463" y="5865813"/>
            <a:ext cx="179387" cy="166687"/>
          </a:xfrm>
          <a:prstGeom prst="rect">
            <a:avLst/>
          </a:prstGeom>
          <a:noFill/>
          <a:ln w="9525">
            <a:noFill/>
            <a:miter lim="800000"/>
            <a:headEnd/>
            <a:tailEnd/>
          </a:ln>
        </p:spPr>
        <p:txBody>
          <a:bodyPr wrap="none" lIns="0" tIns="0" rIns="0" bIns="0"/>
          <a:lstStyle/>
          <a:p>
            <a:pPr eaLnBrk="0" hangingPunct="0">
              <a:lnSpc>
                <a:spcPct val="80000"/>
              </a:lnSpc>
            </a:pPr>
            <a:r>
              <a:rPr lang="en-US" sz="1400" b="1" i="1"/>
              <a:t>w</a:t>
            </a:r>
          </a:p>
        </p:txBody>
      </p:sp>
      <p:sp>
        <p:nvSpPr>
          <p:cNvPr id="96276" name="Text Box 8"/>
          <p:cNvSpPr txBox="1">
            <a:spLocks noChangeArrowheads="1"/>
          </p:cNvSpPr>
          <p:nvPr/>
        </p:nvSpPr>
        <p:spPr bwMode="auto">
          <a:xfrm>
            <a:off x="3992563" y="6094413"/>
            <a:ext cx="179387" cy="166687"/>
          </a:xfrm>
          <a:prstGeom prst="rect">
            <a:avLst/>
          </a:prstGeom>
          <a:noFill/>
          <a:ln w="9525">
            <a:noFill/>
            <a:miter lim="800000"/>
            <a:headEnd/>
            <a:tailEnd/>
          </a:ln>
        </p:spPr>
        <p:txBody>
          <a:bodyPr wrap="none" lIns="0" tIns="0" rIns="0" bIns="0"/>
          <a:lstStyle/>
          <a:p>
            <a:pPr eaLnBrk="0" hangingPunct="0">
              <a:lnSpc>
                <a:spcPct val="80000"/>
              </a:lnSpc>
            </a:pPr>
            <a:r>
              <a:rPr lang="en-US" sz="1400" b="1" i="1"/>
              <a:t>y</a:t>
            </a:r>
          </a:p>
        </p:txBody>
      </p:sp>
      <p:sp>
        <p:nvSpPr>
          <p:cNvPr id="96277" name="Text Box 8"/>
          <p:cNvSpPr txBox="1">
            <a:spLocks noChangeArrowheads="1"/>
          </p:cNvSpPr>
          <p:nvPr/>
        </p:nvSpPr>
        <p:spPr bwMode="auto">
          <a:xfrm>
            <a:off x="5313363" y="6094413"/>
            <a:ext cx="179387" cy="166687"/>
          </a:xfrm>
          <a:prstGeom prst="rect">
            <a:avLst/>
          </a:prstGeom>
          <a:noFill/>
          <a:ln w="9525">
            <a:noFill/>
            <a:miter lim="800000"/>
            <a:headEnd/>
            <a:tailEnd/>
          </a:ln>
        </p:spPr>
        <p:txBody>
          <a:bodyPr wrap="none" lIns="0" tIns="0" rIns="0" bIns="0"/>
          <a:lstStyle/>
          <a:p>
            <a:pPr eaLnBrk="0" hangingPunct="0">
              <a:lnSpc>
                <a:spcPct val="80000"/>
              </a:lnSpc>
            </a:pPr>
            <a:r>
              <a:rPr lang="en-US" sz="1400" b="1" i="1"/>
              <a:t>y</a:t>
            </a:r>
          </a:p>
        </p:txBody>
      </p:sp>
      <p:sp>
        <p:nvSpPr>
          <p:cNvPr id="96278" name="Text Box 8"/>
          <p:cNvSpPr txBox="1">
            <a:spLocks noChangeArrowheads="1"/>
          </p:cNvSpPr>
          <p:nvPr/>
        </p:nvSpPr>
        <p:spPr bwMode="auto">
          <a:xfrm>
            <a:off x="2709863" y="4614863"/>
            <a:ext cx="966787" cy="382587"/>
          </a:xfrm>
          <a:prstGeom prst="rect">
            <a:avLst/>
          </a:prstGeom>
          <a:noFill/>
          <a:ln w="9525">
            <a:noFill/>
            <a:miter lim="800000"/>
            <a:headEnd/>
            <a:tailEnd/>
          </a:ln>
        </p:spPr>
        <p:txBody>
          <a:bodyPr wrap="none" lIns="0" tIns="0" rIns="0" bIns="0"/>
          <a:lstStyle/>
          <a:p>
            <a:pPr eaLnBrk="0" hangingPunct="0">
              <a:lnSpc>
                <a:spcPct val="90000"/>
              </a:lnSpc>
            </a:pPr>
            <a:r>
              <a:rPr lang="en-US" sz="1400" b="1"/>
              <a:t>Longer</a:t>
            </a:r>
          </a:p>
          <a:p>
            <a:pPr eaLnBrk="0" hangingPunct="0">
              <a:lnSpc>
                <a:spcPct val="90000"/>
              </a:lnSpc>
            </a:pPr>
            <a:r>
              <a:rPr lang="en-US" sz="1400" b="1"/>
              <a:t>fragments</a:t>
            </a:r>
          </a:p>
        </p:txBody>
      </p:sp>
      <p:sp>
        <p:nvSpPr>
          <p:cNvPr id="96279" name="Text Box 8"/>
          <p:cNvSpPr txBox="1">
            <a:spLocks noChangeArrowheads="1"/>
          </p:cNvSpPr>
          <p:nvPr/>
        </p:nvSpPr>
        <p:spPr bwMode="auto">
          <a:xfrm>
            <a:off x="2709863" y="5999163"/>
            <a:ext cx="966787" cy="382587"/>
          </a:xfrm>
          <a:prstGeom prst="rect">
            <a:avLst/>
          </a:prstGeom>
          <a:noFill/>
          <a:ln w="9525">
            <a:noFill/>
            <a:miter lim="800000"/>
            <a:headEnd/>
            <a:tailEnd/>
          </a:ln>
        </p:spPr>
        <p:txBody>
          <a:bodyPr wrap="none" lIns="0" tIns="0" rIns="0" bIns="0"/>
          <a:lstStyle/>
          <a:p>
            <a:pPr eaLnBrk="0" hangingPunct="0">
              <a:lnSpc>
                <a:spcPct val="90000"/>
              </a:lnSpc>
            </a:pPr>
            <a:r>
              <a:rPr lang="en-US" sz="1400" b="1"/>
              <a:t>Shorter</a:t>
            </a:r>
          </a:p>
          <a:p>
            <a:pPr eaLnBrk="0" hangingPunct="0">
              <a:lnSpc>
                <a:spcPct val="90000"/>
              </a:lnSpc>
            </a:pPr>
            <a:r>
              <a:rPr lang="en-US" sz="1400" b="1"/>
              <a:t>fragments</a:t>
            </a:r>
          </a:p>
        </p:txBody>
      </p:sp>
      <p:sp>
        <p:nvSpPr>
          <p:cNvPr id="96280" name="AutoShape 24"/>
          <p:cNvSpPr>
            <a:spLocks/>
          </p:cNvSpPr>
          <p:nvPr/>
        </p:nvSpPr>
        <p:spPr bwMode="auto">
          <a:xfrm>
            <a:off x="3540125" y="1003300"/>
            <a:ext cx="123825" cy="704850"/>
          </a:xfrm>
          <a:prstGeom prst="leftBrace">
            <a:avLst>
              <a:gd name="adj1" fmla="val 47436"/>
              <a:gd name="adj2" fmla="val 50000"/>
            </a:avLst>
          </a:prstGeom>
          <a:noFill/>
          <a:ln w="12700">
            <a:solidFill>
              <a:schemeClr val="tx1"/>
            </a:solidFill>
            <a:round/>
            <a:headEnd/>
            <a:tailEnd/>
          </a:ln>
          <a:effectLst/>
        </p:spPr>
        <p:txBody>
          <a:bodyPr wrap="none" anchor="ctr"/>
          <a:lstStyle/>
          <a:p>
            <a:endParaRPr lang="en-US"/>
          </a:p>
        </p:txBody>
      </p:sp>
      <p:sp>
        <p:nvSpPr>
          <p:cNvPr id="96281" name="AutoShape 25"/>
          <p:cNvSpPr>
            <a:spLocks/>
          </p:cNvSpPr>
          <p:nvPr/>
        </p:nvSpPr>
        <p:spPr bwMode="auto">
          <a:xfrm>
            <a:off x="3540125" y="1708150"/>
            <a:ext cx="123825" cy="1647825"/>
          </a:xfrm>
          <a:prstGeom prst="leftBrace">
            <a:avLst>
              <a:gd name="adj1" fmla="val 34625"/>
              <a:gd name="adj2" fmla="val 50000"/>
            </a:avLst>
          </a:prstGeom>
          <a:noFill/>
          <a:ln w="12700">
            <a:solidFill>
              <a:schemeClr val="tx1"/>
            </a:solidFill>
            <a:round/>
            <a:headEnd/>
            <a:tailEnd/>
          </a:ln>
          <a:effectLst/>
        </p:spPr>
        <p:txBody>
          <a:bodyPr wrap="none" anchor="ctr"/>
          <a:lstStyle/>
          <a:p>
            <a:endParaRPr lang="en-US"/>
          </a:p>
        </p:txBody>
      </p:sp>
      <p:sp>
        <p:nvSpPr>
          <p:cNvPr id="96282" name="AutoShape 26"/>
          <p:cNvSpPr>
            <a:spLocks/>
          </p:cNvSpPr>
          <p:nvPr/>
        </p:nvSpPr>
        <p:spPr bwMode="auto">
          <a:xfrm>
            <a:off x="3540125" y="3352800"/>
            <a:ext cx="123825" cy="568325"/>
          </a:xfrm>
          <a:prstGeom prst="leftBrace">
            <a:avLst>
              <a:gd name="adj1" fmla="val 38248"/>
              <a:gd name="adj2" fmla="val 50560"/>
            </a:avLst>
          </a:prstGeom>
          <a:noFill/>
          <a:ln w="12700">
            <a:solidFill>
              <a:schemeClr val="tx1"/>
            </a:solidFill>
            <a:round/>
            <a:headEnd/>
            <a:tailEnd/>
          </a:ln>
          <a:effectLst/>
        </p:spPr>
        <p:txBody>
          <a:bodyPr wrap="none" anchor="ctr"/>
          <a:lstStyle/>
          <a:p>
            <a:endParaRPr lang="en-US"/>
          </a:p>
        </p:txBody>
      </p:sp>
      <p:sp>
        <p:nvSpPr>
          <p:cNvPr id="96283" name="AutoShape 27"/>
          <p:cNvSpPr>
            <a:spLocks/>
          </p:cNvSpPr>
          <p:nvPr/>
        </p:nvSpPr>
        <p:spPr bwMode="auto">
          <a:xfrm>
            <a:off x="4848225" y="1012825"/>
            <a:ext cx="133350" cy="2343150"/>
          </a:xfrm>
          <a:prstGeom prst="leftBrace">
            <a:avLst>
              <a:gd name="adj1" fmla="val 45718"/>
              <a:gd name="adj2" fmla="val 50000"/>
            </a:avLst>
          </a:prstGeom>
          <a:noFill/>
          <a:ln w="12700">
            <a:solidFill>
              <a:schemeClr val="tx1"/>
            </a:solidFill>
            <a:round/>
            <a:headEnd/>
            <a:tailEnd/>
          </a:ln>
          <a:effectLst/>
        </p:spPr>
        <p:txBody>
          <a:bodyPr wrap="none" anchor="ctr"/>
          <a:lstStyle/>
          <a:p>
            <a:endParaRPr lang="en-US"/>
          </a:p>
        </p:txBody>
      </p:sp>
      <p:sp>
        <p:nvSpPr>
          <p:cNvPr id="96284" name="AutoShape 28"/>
          <p:cNvSpPr>
            <a:spLocks/>
          </p:cNvSpPr>
          <p:nvPr/>
        </p:nvSpPr>
        <p:spPr bwMode="auto">
          <a:xfrm>
            <a:off x="4857750" y="3352800"/>
            <a:ext cx="123825" cy="568325"/>
          </a:xfrm>
          <a:prstGeom prst="leftBrace">
            <a:avLst>
              <a:gd name="adj1" fmla="val 38248"/>
              <a:gd name="adj2" fmla="val 50560"/>
            </a:avLst>
          </a:prstGeom>
          <a:noFill/>
          <a:ln w="12700">
            <a:solidFill>
              <a:schemeClr val="tx1"/>
            </a:solidFill>
            <a:round/>
            <a:headEnd/>
            <a:tailEnd/>
          </a:ln>
          <a:effectLst/>
        </p:spPr>
        <p:txBody>
          <a:bodyPr wrap="none" anchor="ctr"/>
          <a:lstStyle/>
          <a:p>
            <a:endParaRPr lang="en-US"/>
          </a:p>
        </p:txBody>
      </p:sp>
      <p:sp>
        <p:nvSpPr>
          <p:cNvPr id="29" name="Slide Number Placeholder 28"/>
          <p:cNvSpPr>
            <a:spLocks noGrp="1"/>
          </p:cNvSpPr>
          <p:nvPr>
            <p:ph type="sldNum" sz="quarter" idx="12"/>
          </p:nvPr>
        </p:nvSpPr>
        <p:spPr/>
        <p:txBody>
          <a:bodyPr/>
          <a:lstStyle/>
          <a:p>
            <a:fld id="{72DC7B4B-6D79-464D-A845-3E504A2A9596}" type="slidenum">
              <a:rPr lang="en-US" smtClean="0"/>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4294967295"/>
          </p:nvPr>
        </p:nvSpPr>
        <p:spPr>
          <a:xfrm>
            <a:off x="298450" y="1250950"/>
            <a:ext cx="8534400" cy="914400"/>
          </a:xfrm>
        </p:spPr>
        <p:txBody>
          <a:bodyPr/>
          <a:lstStyle/>
          <a:p>
            <a:pPr marL="0" indent="0" algn="ctr" eaLnBrk="1" hangingPunct="1">
              <a:buFont typeface="Wingdings" pitchFamily="84" charset="2"/>
              <a:buNone/>
            </a:pPr>
            <a:r>
              <a:rPr lang="en-US" sz="4400" smtClean="0"/>
              <a:t>GENOMICS</a:t>
            </a:r>
          </a:p>
        </p:txBody>
      </p:sp>
      <p:sp>
        <p:nvSpPr>
          <p:cNvPr id="99331" name="Line 4"/>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9933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9933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6" name="Slide Number Placeholder 5"/>
          <p:cNvSpPr>
            <a:spLocks noGrp="1"/>
          </p:cNvSpPr>
          <p:nvPr>
            <p:ph type="sldNum" sz="quarter" idx="12"/>
          </p:nvPr>
        </p:nvSpPr>
        <p:spPr/>
        <p:txBody>
          <a:bodyPr/>
          <a:lstStyle/>
          <a:p>
            <a:fld id="{72DC7B4B-6D79-464D-A845-3E504A2A9596}" type="slidenum">
              <a:rPr lang="en-US" smtClean="0"/>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147638" y="104775"/>
            <a:ext cx="8543925" cy="914400"/>
          </a:xfrm>
        </p:spPr>
        <p:txBody>
          <a:bodyPr>
            <a:normAutofit fontScale="90000"/>
          </a:bodyPr>
          <a:lstStyle/>
          <a:p>
            <a:pPr marL="1011238" indent="-1011238" eaLnBrk="1" hangingPunct="1"/>
            <a:r>
              <a:rPr lang="en-US" sz="3200" smtClean="0"/>
              <a:t>12.17 Genomics is the scientific study of whole genomes </a:t>
            </a:r>
          </a:p>
        </p:txBody>
      </p:sp>
      <p:sp>
        <p:nvSpPr>
          <p:cNvPr id="100355" name="Rectangle 3"/>
          <p:cNvSpPr>
            <a:spLocks noGrp="1" noChangeArrowheads="1"/>
          </p:cNvSpPr>
          <p:nvPr>
            <p:ph type="body" idx="4294967295"/>
          </p:nvPr>
        </p:nvSpPr>
        <p:spPr>
          <a:xfrm>
            <a:off x="49213" y="1317625"/>
            <a:ext cx="8534400" cy="5232400"/>
          </a:xfrm>
        </p:spPr>
        <p:txBody>
          <a:bodyPr/>
          <a:lstStyle/>
          <a:p>
            <a:pPr marL="407988" lvl="1" indent="-293688" eaLnBrk="1" hangingPunct="1">
              <a:spcBef>
                <a:spcPct val="30000"/>
              </a:spcBef>
              <a:buFont typeface="Wingdings" pitchFamily="84" charset="2"/>
              <a:buChar char="§"/>
            </a:pPr>
            <a:r>
              <a:rPr lang="en-US" sz="2800" b="1" dirty="0" smtClean="0"/>
              <a:t>Genomics</a:t>
            </a:r>
            <a:r>
              <a:rPr lang="en-US" sz="2800" dirty="0" smtClean="0"/>
              <a:t> is the study of an organism’s complete set of genes and their interactions.</a:t>
            </a:r>
            <a:endParaRPr lang="en-US" dirty="0" smtClean="0"/>
          </a:p>
          <a:p>
            <a:pPr marL="1146175" lvl="2" indent="-347663" eaLnBrk="1" hangingPunct="1">
              <a:spcBef>
                <a:spcPct val="30000"/>
              </a:spcBef>
            </a:pPr>
            <a:r>
              <a:rPr lang="en-US" sz="2400" dirty="0" smtClean="0"/>
              <a:t>Initial studies focused on prokaryotic genomes.</a:t>
            </a:r>
          </a:p>
          <a:p>
            <a:pPr marL="1146175" lvl="2" indent="-347663" eaLnBrk="1" hangingPunct="1">
              <a:spcBef>
                <a:spcPct val="30000"/>
              </a:spcBef>
            </a:pPr>
            <a:r>
              <a:rPr lang="en-US" sz="2400" dirty="0" smtClean="0"/>
              <a:t>Many eukaryotic genomes have since been investigated.</a:t>
            </a:r>
          </a:p>
          <a:p>
            <a:pPr marL="407988" lvl="1" indent="-293688" eaLnBrk="1" hangingPunct="1">
              <a:spcBef>
                <a:spcPct val="30000"/>
              </a:spcBef>
              <a:buFontTx/>
              <a:buNone/>
            </a:pPr>
            <a:endParaRPr lang="en-US" dirty="0" smtClean="0"/>
          </a:p>
        </p:txBody>
      </p:sp>
      <p:sp>
        <p:nvSpPr>
          <p:cNvPr id="10035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0035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035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0035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56</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amond(in)">
                                      <p:cBhvr>
                                        <p:cTn id="7" dur="2000"/>
                                        <p:tgtEl>
                                          <p:spTgt spid="100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diamond(in)">
                                      <p:cBhvr>
                                        <p:cTn id="12" dur="2000"/>
                                        <p:tgtEl>
                                          <p:spTgt spid="100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diamond(in)">
                                      <p:cBhvr>
                                        <p:cTn id="17" dur="2000"/>
                                        <p:tgtEl>
                                          <p:spTgt spid="100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5"/>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147638" y="104775"/>
            <a:ext cx="8543925" cy="914400"/>
          </a:xfrm>
        </p:spPr>
        <p:txBody>
          <a:bodyPr>
            <a:normAutofit fontScale="90000"/>
          </a:bodyPr>
          <a:lstStyle/>
          <a:p>
            <a:pPr marL="1011238" indent="-1011238" eaLnBrk="1" hangingPunct="1"/>
            <a:r>
              <a:rPr lang="en-US" sz="3200" smtClean="0"/>
              <a:t>12.17 Genomics is the scientific study of whole genomes </a:t>
            </a:r>
          </a:p>
        </p:txBody>
      </p:sp>
      <p:sp>
        <p:nvSpPr>
          <p:cNvPr id="102403" name="Rectangle 3"/>
          <p:cNvSpPr>
            <a:spLocks noGrp="1" noChangeArrowheads="1"/>
          </p:cNvSpPr>
          <p:nvPr>
            <p:ph type="body" idx="4294967295"/>
          </p:nvPr>
        </p:nvSpPr>
        <p:spPr>
          <a:xfrm>
            <a:off x="49213" y="1317625"/>
            <a:ext cx="8534400" cy="5232400"/>
          </a:xfrm>
        </p:spPr>
        <p:txBody>
          <a:bodyPr/>
          <a:lstStyle/>
          <a:p>
            <a:pPr marL="407988" lvl="1" indent="-293688" eaLnBrk="1" hangingPunct="1">
              <a:spcBef>
                <a:spcPct val="30000"/>
              </a:spcBef>
              <a:buFont typeface="Wingdings" pitchFamily="84" charset="2"/>
              <a:buChar char="§"/>
            </a:pPr>
            <a:r>
              <a:rPr lang="en-US" sz="2800" dirty="0" smtClean="0"/>
              <a:t>Genomics allows another way to examine evolutionary relationships.</a:t>
            </a:r>
            <a:endParaRPr lang="en-US" dirty="0" smtClean="0"/>
          </a:p>
          <a:p>
            <a:pPr marL="927100" lvl="2" indent="-368300" eaLnBrk="1" hangingPunct="1">
              <a:spcBef>
                <a:spcPct val="30000"/>
              </a:spcBef>
            </a:pPr>
            <a:r>
              <a:rPr lang="en-US" sz="2400" dirty="0" smtClean="0"/>
              <a:t>Genomic studies showed a 96% similarity in DNA sequences between chimpanzees and humans.</a:t>
            </a:r>
          </a:p>
          <a:p>
            <a:pPr marL="927100" lvl="2" indent="-368300" eaLnBrk="1" hangingPunct="1">
              <a:spcBef>
                <a:spcPct val="30000"/>
              </a:spcBef>
            </a:pPr>
            <a:r>
              <a:rPr lang="en-US" sz="2400" dirty="0" smtClean="0"/>
              <a:t>Functions of human disease-causing genes have been determined by comparing human genes to similar genes in yeast.</a:t>
            </a:r>
            <a:endParaRPr lang="en-US" dirty="0" smtClean="0"/>
          </a:p>
        </p:txBody>
      </p:sp>
      <p:sp>
        <p:nvSpPr>
          <p:cNvPr id="10240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0240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240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0240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57</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diamond(in)">
                                      <p:cBhvr>
                                        <p:cTn id="7" dur="2000"/>
                                        <p:tgtEl>
                                          <p:spTgt spid="102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diamond(in)">
                                      <p:cBhvr>
                                        <p:cTn id="12" dur="2000"/>
                                        <p:tgtEl>
                                          <p:spTgt spid="102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diamond(in)">
                                      <p:cBhvr>
                                        <p:cTn id="17" dur="2000"/>
                                        <p:tgtEl>
                                          <p:spTgt spid="102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bldLvl="5"/>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147638" y="101600"/>
            <a:ext cx="8543925" cy="1325563"/>
          </a:xfrm>
        </p:spPr>
        <p:txBody>
          <a:bodyPr>
            <a:normAutofit fontScale="90000"/>
          </a:bodyPr>
          <a:lstStyle/>
          <a:p>
            <a:pPr marL="1011238" indent="-1011238" eaLnBrk="1" hangingPunct="1"/>
            <a:r>
              <a:rPr lang="en-US" sz="3200" smtClean="0"/>
              <a:t>12.18 CONNECTION: The Human Genome Project revealed that most of the human genome does not consist of genes </a:t>
            </a:r>
          </a:p>
        </p:txBody>
      </p:sp>
      <p:sp>
        <p:nvSpPr>
          <p:cNvPr id="103427" name="Rectangle 3"/>
          <p:cNvSpPr>
            <a:spLocks noGrp="1" noChangeArrowheads="1"/>
          </p:cNvSpPr>
          <p:nvPr>
            <p:ph type="body" idx="4294967295"/>
          </p:nvPr>
        </p:nvSpPr>
        <p:spPr>
          <a:xfrm>
            <a:off x="49213" y="1751013"/>
            <a:ext cx="8534400" cy="4702175"/>
          </a:xfrm>
        </p:spPr>
        <p:txBody>
          <a:bodyPr/>
          <a:lstStyle/>
          <a:p>
            <a:pPr marL="407988" lvl="1" indent="-293688" eaLnBrk="1" hangingPunct="1">
              <a:spcBef>
                <a:spcPct val="30000"/>
              </a:spcBef>
              <a:buFont typeface="Wingdings" pitchFamily="84" charset="2"/>
              <a:buChar char="§"/>
            </a:pPr>
            <a:r>
              <a:rPr lang="en-US" sz="2800" dirty="0" smtClean="0"/>
              <a:t>The goals of the </a:t>
            </a:r>
            <a:r>
              <a:rPr lang="en-US" sz="2800" b="1" dirty="0" smtClean="0"/>
              <a:t>Human Genome Project</a:t>
            </a:r>
            <a:r>
              <a:rPr lang="en-US" sz="2800" dirty="0" smtClean="0"/>
              <a:t> (</a:t>
            </a:r>
            <a:r>
              <a:rPr lang="en-US" sz="2800" b="1" dirty="0" smtClean="0"/>
              <a:t>HGP</a:t>
            </a:r>
            <a:r>
              <a:rPr lang="en-US" sz="2800" dirty="0" smtClean="0"/>
              <a:t>) included</a:t>
            </a:r>
            <a:endParaRPr lang="en-US" dirty="0" smtClean="0"/>
          </a:p>
          <a:p>
            <a:pPr marL="927100" lvl="2" indent="-368300" eaLnBrk="1" hangingPunct="1">
              <a:spcBef>
                <a:spcPct val="30000"/>
              </a:spcBef>
            </a:pPr>
            <a:r>
              <a:rPr lang="en-US" sz="2400" dirty="0" smtClean="0"/>
              <a:t>determining the nucleotide sequence of all DNA in the human genome and </a:t>
            </a:r>
          </a:p>
          <a:p>
            <a:pPr marL="927100" lvl="2" indent="-368300" eaLnBrk="1" hangingPunct="1">
              <a:spcBef>
                <a:spcPct val="30000"/>
              </a:spcBef>
            </a:pPr>
            <a:r>
              <a:rPr lang="en-US" sz="2400" dirty="0" smtClean="0"/>
              <a:t>identifying the location and sequence of every human gene.</a:t>
            </a:r>
          </a:p>
        </p:txBody>
      </p:sp>
      <p:sp>
        <p:nvSpPr>
          <p:cNvPr id="10342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0342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3430" name="Line 4"/>
          <p:cNvSpPr>
            <a:spLocks noChangeShapeType="1"/>
          </p:cNvSpPr>
          <p:nvPr/>
        </p:nvSpPr>
        <p:spPr bwMode="auto">
          <a:xfrm>
            <a:off x="182563" y="1527175"/>
            <a:ext cx="8775700" cy="0"/>
          </a:xfrm>
          <a:prstGeom prst="line">
            <a:avLst/>
          </a:prstGeom>
          <a:noFill/>
          <a:ln w="76200">
            <a:solidFill>
              <a:schemeClr val="tx2"/>
            </a:solidFill>
            <a:round/>
            <a:headEnd/>
            <a:tailEnd/>
          </a:ln>
        </p:spPr>
        <p:txBody>
          <a:bodyPr wrap="none" anchor="ctr"/>
          <a:lstStyle/>
          <a:p>
            <a:endParaRPr lang="en-US"/>
          </a:p>
        </p:txBody>
      </p:sp>
      <p:sp>
        <p:nvSpPr>
          <p:cNvPr id="10343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58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box(in)">
                                      <p:cBhvr>
                                        <p:cTn id="7" dur="500"/>
                                        <p:tgtEl>
                                          <p:spTgt spid="103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Effect transition="in" filter="box(in)">
                                      <p:cBhvr>
                                        <p:cTn id="12" dur="500"/>
                                        <p:tgtEl>
                                          <p:spTgt spid="103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3427">
                                            <p:txEl>
                                              <p:pRg st="2" end="2"/>
                                            </p:txEl>
                                          </p:spTgt>
                                        </p:tgtEl>
                                        <p:attrNameLst>
                                          <p:attrName>style.visibility</p:attrName>
                                        </p:attrNameLst>
                                      </p:cBhvr>
                                      <p:to>
                                        <p:strVal val="visible"/>
                                      </p:to>
                                    </p:set>
                                    <p:animEffect transition="in" filter="box(in)">
                                      <p:cBhvr>
                                        <p:cTn id="17" dur="500"/>
                                        <p:tgtEl>
                                          <p:spTgt spid="103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bldLvl="5"/>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147638" y="101600"/>
            <a:ext cx="8543925" cy="1325563"/>
          </a:xfrm>
        </p:spPr>
        <p:txBody>
          <a:bodyPr>
            <a:normAutofit fontScale="90000"/>
          </a:bodyPr>
          <a:lstStyle/>
          <a:p>
            <a:pPr marL="1011238" indent="-1011238" eaLnBrk="1" hangingPunct="1"/>
            <a:r>
              <a:rPr lang="en-US" sz="3200" smtClean="0"/>
              <a:t>12.18 CONNECTION: The Human Genome Project revealed that most of the human genome does not consist of genes </a:t>
            </a:r>
          </a:p>
        </p:txBody>
      </p:sp>
      <p:sp>
        <p:nvSpPr>
          <p:cNvPr id="104451" name="Rectangle 3"/>
          <p:cNvSpPr>
            <a:spLocks noGrp="1" noChangeArrowheads="1"/>
          </p:cNvSpPr>
          <p:nvPr>
            <p:ph type="body" idx="4294967295"/>
          </p:nvPr>
        </p:nvSpPr>
        <p:spPr>
          <a:xfrm>
            <a:off x="49213" y="1743075"/>
            <a:ext cx="8775700" cy="4981575"/>
          </a:xfrm>
        </p:spPr>
        <p:txBody>
          <a:bodyPr>
            <a:normAutofit lnSpcReduction="10000"/>
          </a:bodyPr>
          <a:lstStyle/>
          <a:p>
            <a:pPr marL="407988" lvl="1" indent="-293688" eaLnBrk="1" hangingPunct="1">
              <a:spcBef>
                <a:spcPct val="25000"/>
              </a:spcBef>
              <a:spcAft>
                <a:spcPct val="0"/>
              </a:spcAft>
              <a:buFont typeface="Wingdings" pitchFamily="84" charset="2"/>
              <a:buChar char="§"/>
            </a:pPr>
            <a:r>
              <a:rPr lang="en-US" sz="2800" dirty="0" smtClean="0"/>
              <a:t>Results of the Human Genome Project indicate that</a:t>
            </a:r>
          </a:p>
          <a:p>
            <a:pPr marL="927100" lvl="2" indent="-368300" eaLnBrk="1" hangingPunct="1">
              <a:spcBef>
                <a:spcPct val="25000"/>
              </a:spcBef>
              <a:spcAft>
                <a:spcPct val="0"/>
              </a:spcAft>
            </a:pPr>
            <a:r>
              <a:rPr lang="en-US" sz="2400" dirty="0" smtClean="0"/>
              <a:t>humans have about 20,000 genes in 3.2 billion nucleotide pairs,</a:t>
            </a:r>
          </a:p>
          <a:p>
            <a:pPr marL="927100" lvl="2" indent="-368300" eaLnBrk="1" hangingPunct="1">
              <a:spcBef>
                <a:spcPct val="25000"/>
              </a:spcBef>
              <a:spcAft>
                <a:spcPct val="0"/>
              </a:spcAft>
            </a:pPr>
            <a:r>
              <a:rPr lang="en-US" sz="2400" dirty="0" smtClean="0"/>
              <a:t>only 1.5% of the DNA codes for proteins, </a:t>
            </a:r>
            <a:r>
              <a:rPr lang="en-US" sz="2400" dirty="0" err="1" smtClean="0"/>
              <a:t>tRNAs</a:t>
            </a:r>
            <a:r>
              <a:rPr lang="en-US" sz="2400" dirty="0" smtClean="0"/>
              <a:t>, or </a:t>
            </a:r>
            <a:r>
              <a:rPr lang="en-US" sz="2400" dirty="0" err="1" smtClean="0"/>
              <a:t>rRNAs</a:t>
            </a:r>
            <a:r>
              <a:rPr lang="en-US" sz="2400" dirty="0" smtClean="0"/>
              <a:t>, and</a:t>
            </a:r>
          </a:p>
          <a:p>
            <a:pPr marL="927100" lvl="2" indent="-368300" eaLnBrk="1" hangingPunct="1">
              <a:spcBef>
                <a:spcPct val="25000"/>
              </a:spcBef>
              <a:spcAft>
                <a:spcPct val="0"/>
              </a:spcAft>
            </a:pPr>
            <a:r>
              <a:rPr lang="en-US" sz="2400" dirty="0" smtClean="0"/>
              <a:t>the remaining 98.5% of the DNA is </a:t>
            </a:r>
            <a:r>
              <a:rPr lang="en-US" sz="2400" dirty="0" err="1" smtClean="0"/>
              <a:t>noncoding</a:t>
            </a:r>
            <a:r>
              <a:rPr lang="en-US" sz="2400" dirty="0" smtClean="0"/>
              <a:t> DNA including</a:t>
            </a:r>
          </a:p>
          <a:p>
            <a:pPr marL="1397000" lvl="3" indent="-342900" eaLnBrk="1" hangingPunct="1">
              <a:spcBef>
                <a:spcPct val="25000"/>
              </a:spcBef>
              <a:spcAft>
                <a:spcPct val="0"/>
              </a:spcAft>
            </a:pPr>
            <a:r>
              <a:rPr lang="en-US" b="1" dirty="0" smtClean="0"/>
              <a:t>telomeres</a:t>
            </a:r>
            <a:r>
              <a:rPr lang="en-US" dirty="0" smtClean="0"/>
              <a:t>, stretches of </a:t>
            </a:r>
            <a:r>
              <a:rPr lang="en-US" dirty="0" err="1" smtClean="0"/>
              <a:t>noncoding</a:t>
            </a:r>
            <a:r>
              <a:rPr lang="en-US" dirty="0" smtClean="0"/>
              <a:t> DNA at the ends of chromosomes, and</a:t>
            </a:r>
          </a:p>
          <a:p>
            <a:pPr marL="1397000" lvl="3" indent="-342900" eaLnBrk="1" hangingPunct="1">
              <a:spcBef>
                <a:spcPct val="25000"/>
              </a:spcBef>
              <a:spcAft>
                <a:spcPct val="0"/>
              </a:spcAft>
            </a:pPr>
            <a:r>
              <a:rPr lang="en-US" b="1" dirty="0" smtClean="0"/>
              <a:t>transposable elements</a:t>
            </a:r>
            <a:r>
              <a:rPr lang="en-US" dirty="0" smtClean="0"/>
              <a:t>, DNA segments that can move or be copied from one location to another within or between chromosomes.</a:t>
            </a:r>
          </a:p>
        </p:txBody>
      </p:sp>
      <p:sp>
        <p:nvSpPr>
          <p:cNvPr id="104452"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04453"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04454" name="Line 4"/>
          <p:cNvSpPr>
            <a:spLocks noChangeShapeType="1"/>
          </p:cNvSpPr>
          <p:nvPr/>
        </p:nvSpPr>
        <p:spPr bwMode="auto">
          <a:xfrm>
            <a:off x="182563" y="1527175"/>
            <a:ext cx="8775700" cy="0"/>
          </a:xfrm>
          <a:prstGeom prst="line">
            <a:avLst/>
          </a:prstGeom>
          <a:noFill/>
          <a:ln w="76200">
            <a:solidFill>
              <a:schemeClr val="tx2"/>
            </a:solidFill>
            <a:round/>
            <a:headEnd/>
            <a:tailEnd/>
          </a:ln>
        </p:spPr>
        <p:txBody>
          <a:bodyPr wrap="none" anchor="ctr"/>
          <a:lstStyle/>
          <a:p>
            <a:endParaRPr lang="en-US"/>
          </a:p>
        </p:txBody>
      </p:sp>
      <p:sp>
        <p:nvSpPr>
          <p:cNvPr id="104455"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59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checkerboard(across)">
                                      <p:cBhvr>
                                        <p:cTn id="7" dur="500"/>
                                        <p:tgtEl>
                                          <p:spTgt spid="104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checkerboard(across)">
                                      <p:cBhvr>
                                        <p:cTn id="12" dur="500"/>
                                        <p:tgtEl>
                                          <p:spTgt spid="104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checkerboard(across)">
                                      <p:cBhvr>
                                        <p:cTn id="17" dur="500"/>
                                        <p:tgtEl>
                                          <p:spTgt spid="104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4451">
                                            <p:txEl>
                                              <p:pRg st="3" end="3"/>
                                            </p:txEl>
                                          </p:spTgt>
                                        </p:tgtEl>
                                        <p:attrNameLst>
                                          <p:attrName>style.visibility</p:attrName>
                                        </p:attrNameLst>
                                      </p:cBhvr>
                                      <p:to>
                                        <p:strVal val="visible"/>
                                      </p:to>
                                    </p:set>
                                    <p:animEffect transition="in" filter="checkerboard(across)">
                                      <p:cBhvr>
                                        <p:cTn id="22" dur="500"/>
                                        <p:tgtEl>
                                          <p:spTgt spid="1044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4451">
                                            <p:txEl>
                                              <p:pRg st="4" end="4"/>
                                            </p:txEl>
                                          </p:spTgt>
                                        </p:tgtEl>
                                        <p:attrNameLst>
                                          <p:attrName>style.visibility</p:attrName>
                                        </p:attrNameLst>
                                      </p:cBhvr>
                                      <p:to>
                                        <p:strVal val="visible"/>
                                      </p:to>
                                    </p:set>
                                    <p:animEffect transition="in" filter="checkerboard(across)">
                                      <p:cBhvr>
                                        <p:cTn id="27" dur="500"/>
                                        <p:tgtEl>
                                          <p:spTgt spid="1044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4451">
                                            <p:txEl>
                                              <p:pRg st="5" end="5"/>
                                            </p:txEl>
                                          </p:spTgt>
                                        </p:tgtEl>
                                        <p:attrNameLst>
                                          <p:attrName>style.visibility</p:attrName>
                                        </p:attrNameLst>
                                      </p:cBhvr>
                                      <p:to>
                                        <p:strVal val="visible"/>
                                      </p:to>
                                    </p:set>
                                    <p:animEffect transition="in" filter="checkerboard(across)">
                                      <p:cBhvr>
                                        <p:cTn id="32" dur="500"/>
                                        <p:tgtEl>
                                          <p:spTgt spid="1044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12.1A</a:t>
            </a:r>
          </a:p>
        </p:txBody>
      </p:sp>
      <p:pic>
        <p:nvPicPr>
          <p:cNvPr id="12291" name="Picture 3" descr="12_01aGFPFish-L"/>
          <p:cNvPicPr>
            <a:picLocks noChangeAspect="1" noChangeArrowheads="1"/>
          </p:cNvPicPr>
          <p:nvPr/>
        </p:nvPicPr>
        <p:blipFill>
          <a:blip r:embed="rId3" cstate="print"/>
          <a:srcRect/>
          <a:stretch>
            <a:fillRect/>
          </a:stretch>
        </p:blipFill>
        <p:spPr bwMode="auto">
          <a:xfrm>
            <a:off x="2422525" y="1206500"/>
            <a:ext cx="4298950" cy="4445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2DC7B4B-6D79-464D-A845-3E504A2A9596}"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147638" y="101600"/>
            <a:ext cx="8543925" cy="1325563"/>
          </a:xfrm>
        </p:spPr>
        <p:txBody>
          <a:bodyPr>
            <a:normAutofit fontScale="90000"/>
          </a:bodyPr>
          <a:lstStyle/>
          <a:p>
            <a:pPr marL="1016000" indent="-1016000" eaLnBrk="1" hangingPunct="1"/>
            <a:r>
              <a:rPr lang="en-US" sz="3200" smtClean="0"/>
              <a:t>12.21 EVOLUTION CONNECTION: Genomes hold clues to human evolution</a:t>
            </a:r>
          </a:p>
        </p:txBody>
      </p:sp>
      <p:sp>
        <p:nvSpPr>
          <p:cNvPr id="111619" name="Rectangle 3"/>
          <p:cNvSpPr>
            <a:spLocks noGrp="1" noChangeArrowheads="1"/>
          </p:cNvSpPr>
          <p:nvPr>
            <p:ph type="body" idx="4294967295"/>
          </p:nvPr>
        </p:nvSpPr>
        <p:spPr>
          <a:xfrm>
            <a:off x="49213" y="1350963"/>
            <a:ext cx="8737600" cy="4829175"/>
          </a:xfrm>
        </p:spPr>
        <p:txBody>
          <a:bodyPr/>
          <a:lstStyle/>
          <a:p>
            <a:pPr marL="407988" lvl="1" indent="-293688" eaLnBrk="1" hangingPunct="1">
              <a:lnSpc>
                <a:spcPct val="90000"/>
              </a:lnSpc>
              <a:spcBef>
                <a:spcPct val="30000"/>
              </a:spcBef>
              <a:buFont typeface="Wingdings" pitchFamily="84" charset="2"/>
              <a:buChar char="§"/>
            </a:pPr>
            <a:r>
              <a:rPr lang="en-US" sz="2800" dirty="0" smtClean="0"/>
              <a:t>Human and chimp genomes differ by</a:t>
            </a:r>
            <a:endParaRPr lang="en-US" sz="2000" dirty="0" smtClean="0"/>
          </a:p>
          <a:p>
            <a:pPr marL="927100" lvl="2" indent="-368300" eaLnBrk="1" hangingPunct="1">
              <a:lnSpc>
                <a:spcPct val="90000"/>
              </a:lnSpc>
              <a:spcBef>
                <a:spcPct val="30000"/>
              </a:spcBef>
            </a:pPr>
            <a:r>
              <a:rPr lang="en-US" sz="2400" dirty="0" smtClean="0"/>
              <a:t>1.2% in single-base substitutions and</a:t>
            </a:r>
          </a:p>
          <a:p>
            <a:pPr marL="927100" lvl="2" indent="-368300" eaLnBrk="1" hangingPunct="1">
              <a:lnSpc>
                <a:spcPct val="90000"/>
              </a:lnSpc>
              <a:spcBef>
                <a:spcPct val="30000"/>
              </a:spcBef>
            </a:pPr>
            <a:r>
              <a:rPr lang="en-US" sz="2400" dirty="0" smtClean="0"/>
              <a:t>2.7% in insertions and deletions of larger DNA sequences.</a:t>
            </a:r>
          </a:p>
          <a:p>
            <a:pPr marL="407988" lvl="1" indent="-293688" eaLnBrk="1" hangingPunct="1">
              <a:lnSpc>
                <a:spcPct val="90000"/>
              </a:lnSpc>
              <a:spcBef>
                <a:spcPct val="30000"/>
              </a:spcBef>
              <a:buFont typeface="Wingdings" pitchFamily="84" charset="2"/>
              <a:buChar char="§"/>
            </a:pPr>
            <a:r>
              <a:rPr lang="en-US" sz="2800" dirty="0" smtClean="0"/>
              <a:t>Genes showing rapid evolution in humans include</a:t>
            </a:r>
          </a:p>
          <a:p>
            <a:pPr marL="927100" lvl="2" indent="-368300" eaLnBrk="1" hangingPunct="1">
              <a:lnSpc>
                <a:spcPct val="90000"/>
              </a:lnSpc>
              <a:spcBef>
                <a:spcPct val="30000"/>
              </a:spcBef>
            </a:pPr>
            <a:r>
              <a:rPr lang="en-US" sz="2400" dirty="0" smtClean="0"/>
              <a:t>genes for defense against malaria and tuberculosis,</a:t>
            </a:r>
          </a:p>
          <a:p>
            <a:pPr marL="927100" lvl="2" indent="-368300" eaLnBrk="1" hangingPunct="1">
              <a:lnSpc>
                <a:spcPct val="90000"/>
              </a:lnSpc>
              <a:spcBef>
                <a:spcPct val="30000"/>
              </a:spcBef>
            </a:pPr>
            <a:r>
              <a:rPr lang="en-US" sz="2400" dirty="0" smtClean="0"/>
              <a:t>a gene regulating brain size, and</a:t>
            </a:r>
          </a:p>
          <a:p>
            <a:pPr marL="927100" lvl="2" indent="-368300" eaLnBrk="1" hangingPunct="1">
              <a:lnSpc>
                <a:spcPct val="90000"/>
              </a:lnSpc>
              <a:spcBef>
                <a:spcPct val="30000"/>
              </a:spcBef>
            </a:pPr>
            <a:r>
              <a:rPr lang="en-US" sz="2400" dirty="0" smtClean="0"/>
              <a:t>the </a:t>
            </a:r>
            <a:r>
              <a:rPr lang="en-US" sz="2400" i="1" dirty="0" smtClean="0"/>
              <a:t>FOXP2 </a:t>
            </a:r>
            <a:r>
              <a:rPr lang="en-US" sz="2400" dirty="0" smtClean="0"/>
              <a:t>gene involved with speech and vocalization.</a:t>
            </a:r>
            <a:endParaRPr lang="en-US" dirty="0" smtClean="0"/>
          </a:p>
        </p:txBody>
      </p:sp>
      <p:sp>
        <p:nvSpPr>
          <p:cNvPr id="11162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1621"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162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1162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60</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diamond(in)">
                                      <p:cBhvr>
                                        <p:cTn id="7" dur="20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diamond(in)">
                                      <p:cBhvr>
                                        <p:cTn id="12" dur="20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diamond(in)">
                                      <p:cBhvr>
                                        <p:cTn id="17" dur="20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diamond(in)">
                                      <p:cBhvr>
                                        <p:cTn id="22" dur="20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diamond(in)">
                                      <p:cBhvr>
                                        <p:cTn id="27" dur="20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diamond(in)">
                                      <p:cBhvr>
                                        <p:cTn id="32" dur="20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diamond(in)">
                                      <p:cBhvr>
                                        <p:cTn id="37" dur="20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bldLvl="5"/>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147638" y="101600"/>
            <a:ext cx="8543925" cy="1325563"/>
          </a:xfrm>
        </p:spPr>
        <p:txBody>
          <a:bodyPr>
            <a:normAutofit fontScale="90000"/>
          </a:bodyPr>
          <a:lstStyle/>
          <a:p>
            <a:pPr marL="1016000" indent="-1016000" eaLnBrk="1" hangingPunct="1"/>
            <a:r>
              <a:rPr lang="en-US" sz="3200" smtClean="0"/>
              <a:t>12.21 EVOLUTION CONNECTION: Genomes hold clues to human evolution</a:t>
            </a:r>
          </a:p>
        </p:txBody>
      </p:sp>
      <p:sp>
        <p:nvSpPr>
          <p:cNvPr id="112643" name="Rectangle 3"/>
          <p:cNvSpPr>
            <a:spLocks noGrp="1" noChangeArrowheads="1"/>
          </p:cNvSpPr>
          <p:nvPr>
            <p:ph type="body" idx="4294967295"/>
          </p:nvPr>
        </p:nvSpPr>
        <p:spPr>
          <a:xfrm>
            <a:off x="49213" y="1350963"/>
            <a:ext cx="8737600" cy="4829175"/>
          </a:xfrm>
        </p:spPr>
        <p:txBody>
          <a:bodyPr/>
          <a:lstStyle/>
          <a:p>
            <a:pPr marL="407988" lvl="1" indent="-293688" eaLnBrk="1" hangingPunct="1">
              <a:lnSpc>
                <a:spcPct val="90000"/>
              </a:lnSpc>
              <a:spcBef>
                <a:spcPct val="30000"/>
              </a:spcBef>
              <a:buFont typeface="Wingdings" pitchFamily="84" charset="2"/>
              <a:buChar char="§"/>
            </a:pPr>
            <a:r>
              <a:rPr lang="en-US" sz="2800" dirty="0" smtClean="0"/>
              <a:t>Neanderthals</a:t>
            </a:r>
          </a:p>
          <a:p>
            <a:pPr marL="927100" lvl="2" indent="-368300" eaLnBrk="1" hangingPunct="1">
              <a:lnSpc>
                <a:spcPct val="90000"/>
              </a:lnSpc>
              <a:spcBef>
                <a:spcPct val="30000"/>
              </a:spcBef>
            </a:pPr>
            <a:r>
              <a:rPr lang="en-US" sz="2400" dirty="0" smtClean="0"/>
              <a:t>were close human relatives,</a:t>
            </a:r>
          </a:p>
          <a:p>
            <a:pPr marL="927100" lvl="2" indent="-368300" eaLnBrk="1" hangingPunct="1">
              <a:lnSpc>
                <a:spcPct val="90000"/>
              </a:lnSpc>
              <a:spcBef>
                <a:spcPct val="30000"/>
              </a:spcBef>
            </a:pPr>
            <a:r>
              <a:rPr lang="en-US" sz="2400" dirty="0" smtClean="0"/>
              <a:t>were a separate species,</a:t>
            </a:r>
          </a:p>
          <a:p>
            <a:pPr marL="927100" lvl="2" indent="-368300" eaLnBrk="1" hangingPunct="1">
              <a:lnSpc>
                <a:spcPct val="90000"/>
              </a:lnSpc>
              <a:spcBef>
                <a:spcPct val="30000"/>
              </a:spcBef>
            </a:pPr>
            <a:r>
              <a:rPr lang="en-US" sz="2400" dirty="0" smtClean="0"/>
              <a:t>also had the </a:t>
            </a:r>
            <a:r>
              <a:rPr lang="en-US" sz="2400" i="1" dirty="0" smtClean="0"/>
              <a:t>FOXP2</a:t>
            </a:r>
            <a:r>
              <a:rPr lang="en-US" sz="2400" dirty="0" smtClean="0"/>
              <a:t> gene,</a:t>
            </a:r>
          </a:p>
          <a:p>
            <a:pPr marL="927100" lvl="2" indent="-368300" eaLnBrk="1" hangingPunct="1">
              <a:lnSpc>
                <a:spcPct val="90000"/>
              </a:lnSpc>
              <a:spcBef>
                <a:spcPct val="30000"/>
              </a:spcBef>
            </a:pPr>
            <a:r>
              <a:rPr lang="en-US" sz="2400" dirty="0" smtClean="0"/>
              <a:t>may have had pale skin and red hair, and</a:t>
            </a:r>
          </a:p>
          <a:p>
            <a:pPr marL="927100" lvl="2" indent="-368300" eaLnBrk="1" hangingPunct="1">
              <a:lnSpc>
                <a:spcPct val="90000"/>
              </a:lnSpc>
              <a:spcBef>
                <a:spcPct val="30000"/>
              </a:spcBef>
            </a:pPr>
            <a:r>
              <a:rPr lang="en-US" sz="2400" dirty="0" smtClean="0"/>
              <a:t>were lactose intolerant.</a:t>
            </a:r>
          </a:p>
        </p:txBody>
      </p:sp>
      <p:sp>
        <p:nvSpPr>
          <p:cNvPr id="11264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1264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1264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1264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61</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diamond(in)">
                                      <p:cBhvr>
                                        <p:cTn id="7" dur="2000"/>
                                        <p:tgtEl>
                                          <p:spTgt spid="112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Effect transition="in" filter="diamond(in)">
                                      <p:cBhvr>
                                        <p:cTn id="12" dur="2000"/>
                                        <p:tgtEl>
                                          <p:spTgt spid="112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Effect transition="in" filter="diamond(in)">
                                      <p:cBhvr>
                                        <p:cTn id="17" dur="2000"/>
                                        <p:tgtEl>
                                          <p:spTgt spid="112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2643">
                                            <p:txEl>
                                              <p:pRg st="3" end="3"/>
                                            </p:txEl>
                                          </p:spTgt>
                                        </p:tgtEl>
                                        <p:attrNameLst>
                                          <p:attrName>style.visibility</p:attrName>
                                        </p:attrNameLst>
                                      </p:cBhvr>
                                      <p:to>
                                        <p:strVal val="visible"/>
                                      </p:to>
                                    </p:set>
                                    <p:animEffect transition="in" filter="diamond(in)">
                                      <p:cBhvr>
                                        <p:cTn id="22" dur="2000"/>
                                        <p:tgtEl>
                                          <p:spTgt spid="1126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2643">
                                            <p:txEl>
                                              <p:pRg st="4" end="4"/>
                                            </p:txEl>
                                          </p:spTgt>
                                        </p:tgtEl>
                                        <p:attrNameLst>
                                          <p:attrName>style.visibility</p:attrName>
                                        </p:attrNameLst>
                                      </p:cBhvr>
                                      <p:to>
                                        <p:strVal val="visible"/>
                                      </p:to>
                                    </p:set>
                                    <p:animEffect transition="in" filter="diamond(in)">
                                      <p:cBhvr>
                                        <p:cTn id="27" dur="2000"/>
                                        <p:tgtEl>
                                          <p:spTgt spid="1126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2643">
                                            <p:txEl>
                                              <p:pRg st="5" end="5"/>
                                            </p:txEl>
                                          </p:spTgt>
                                        </p:tgtEl>
                                        <p:attrNameLst>
                                          <p:attrName>style.visibility</p:attrName>
                                        </p:attrNameLst>
                                      </p:cBhvr>
                                      <p:to>
                                        <p:strVal val="visible"/>
                                      </p:to>
                                    </p:set>
                                    <p:animEffect transition="in" filter="diamond(in)">
                                      <p:cBhvr>
                                        <p:cTn id="32" dur="2000"/>
                                        <p:tgtEl>
                                          <p:spTgt spid="112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bldLvl="5"/>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idx="4294967295"/>
          </p:nvPr>
        </p:nvSpPr>
        <p:spPr>
          <a:xfrm>
            <a:off x="152400" y="50800"/>
            <a:ext cx="1981200" cy="304800"/>
          </a:xfrm>
        </p:spPr>
        <p:txBody>
          <a:bodyPr/>
          <a:lstStyle/>
          <a:p>
            <a:pPr marL="0" indent="0" eaLnBrk="1" hangingPunct="1"/>
            <a:r>
              <a:rPr lang="en-US" sz="1200" b="0" smtClean="0">
                <a:solidFill>
                  <a:schemeClr val="tx1"/>
                </a:solidFill>
                <a:latin typeface="Arial" charset="0"/>
              </a:rPr>
              <a:t>Figure 12.21</a:t>
            </a:r>
          </a:p>
        </p:txBody>
      </p:sp>
      <p:pic>
        <p:nvPicPr>
          <p:cNvPr id="113667" name="Picture 3" descr="12_21NeanderthalWoman-L"/>
          <p:cNvPicPr>
            <a:picLocks noChangeAspect="1" noChangeArrowheads="1"/>
          </p:cNvPicPr>
          <p:nvPr/>
        </p:nvPicPr>
        <p:blipFill>
          <a:blip r:embed="rId3" cstate="print"/>
          <a:srcRect/>
          <a:stretch>
            <a:fillRect/>
          </a:stretch>
        </p:blipFill>
        <p:spPr bwMode="auto">
          <a:xfrm>
            <a:off x="3011488" y="1027113"/>
            <a:ext cx="3121025" cy="48037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72DC7B4B-6D79-464D-A845-3E504A2A9596}" type="slidenum">
              <a:rPr lang="en-US" smtClean="0"/>
              <a:t>62</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53988" y="98425"/>
            <a:ext cx="8785225" cy="503238"/>
          </a:xfrm>
        </p:spPr>
        <p:txBody>
          <a:bodyPr>
            <a:normAutofit fontScale="90000"/>
          </a:bodyPr>
          <a:lstStyle/>
          <a:p>
            <a:pPr marL="914400" indent="-914400" eaLnBrk="1" hangingPunct="1"/>
            <a:r>
              <a:rPr lang="en-US" sz="3200" smtClean="0"/>
              <a:t>12.1 Genes can be cloned in recombinant plasmids</a:t>
            </a:r>
          </a:p>
        </p:txBody>
      </p:sp>
      <p:sp>
        <p:nvSpPr>
          <p:cNvPr id="13315" name="Rectangle 3"/>
          <p:cNvSpPr>
            <a:spLocks noGrp="1" noChangeArrowheads="1"/>
          </p:cNvSpPr>
          <p:nvPr>
            <p:ph type="body" idx="4294967295"/>
          </p:nvPr>
        </p:nvSpPr>
        <p:spPr>
          <a:xfrm>
            <a:off x="49213" y="1317625"/>
            <a:ext cx="8534400" cy="5211763"/>
          </a:xfrm>
        </p:spPr>
        <p:txBody>
          <a:bodyPr/>
          <a:lstStyle/>
          <a:p>
            <a:pPr marL="407988" lvl="1" indent="-293688" eaLnBrk="1" hangingPunct="1">
              <a:spcBef>
                <a:spcPct val="30000"/>
              </a:spcBef>
              <a:buFont typeface="Wingdings" pitchFamily="84" charset="2"/>
              <a:buChar char="§"/>
            </a:pPr>
            <a:r>
              <a:rPr lang="en-US" sz="2800" b="1" dirty="0" smtClean="0"/>
              <a:t>Genetic engineering</a:t>
            </a:r>
            <a:r>
              <a:rPr lang="en-US" sz="2800" dirty="0" smtClean="0"/>
              <a:t> involves manipulating genes for practical purposes.</a:t>
            </a:r>
          </a:p>
          <a:p>
            <a:pPr marL="927100" lvl="2" indent="-368300" eaLnBrk="1" hangingPunct="1">
              <a:spcBef>
                <a:spcPct val="30000"/>
              </a:spcBef>
            </a:pPr>
            <a:r>
              <a:rPr lang="en-US" sz="2400" b="1" dirty="0" smtClean="0"/>
              <a:t>Gene cloning</a:t>
            </a:r>
            <a:r>
              <a:rPr lang="en-US" sz="2400" dirty="0" smtClean="0"/>
              <a:t> leads to the production of multiple, identical copies of a gene-carrying piece of DNA.</a:t>
            </a:r>
          </a:p>
          <a:p>
            <a:pPr marL="927100" lvl="2" indent="-368300" eaLnBrk="1" hangingPunct="1">
              <a:spcBef>
                <a:spcPct val="30000"/>
              </a:spcBef>
            </a:pPr>
            <a:r>
              <a:rPr lang="en-US" sz="2400" b="1" dirty="0" smtClean="0"/>
              <a:t>Recombinant DNA</a:t>
            </a:r>
            <a:r>
              <a:rPr lang="en-US" sz="2400" dirty="0" smtClean="0"/>
              <a:t> is formed by joining nucleotide sequences from two different sources.</a:t>
            </a:r>
            <a:endParaRPr lang="en-US" dirty="0" smtClean="0"/>
          </a:p>
          <a:p>
            <a:pPr marL="1400175" lvl="3" eaLnBrk="1" hangingPunct="1">
              <a:spcBef>
                <a:spcPct val="30000"/>
              </a:spcBef>
            </a:pPr>
            <a:r>
              <a:rPr lang="en-US" dirty="0" smtClean="0"/>
              <a:t>One source contains the gene that will be cloned.</a:t>
            </a:r>
          </a:p>
          <a:p>
            <a:pPr marL="1400175" lvl="3" eaLnBrk="1" hangingPunct="1">
              <a:spcBef>
                <a:spcPct val="30000"/>
              </a:spcBef>
            </a:pPr>
            <a:r>
              <a:rPr lang="en-US" dirty="0" smtClean="0"/>
              <a:t>Another source is a gene carrier, called a </a:t>
            </a:r>
            <a:r>
              <a:rPr lang="en-US" b="1" dirty="0" smtClean="0"/>
              <a:t>vector</a:t>
            </a:r>
            <a:r>
              <a:rPr lang="en-US" dirty="0" smtClean="0"/>
              <a:t>.</a:t>
            </a:r>
          </a:p>
          <a:p>
            <a:pPr marL="1400175" lvl="3" eaLnBrk="1" hangingPunct="1">
              <a:spcBef>
                <a:spcPct val="30000"/>
              </a:spcBef>
            </a:pPr>
            <a:r>
              <a:rPr lang="en-US" b="1" dirty="0" smtClean="0"/>
              <a:t>Plasmids </a:t>
            </a:r>
            <a:r>
              <a:rPr lang="en-US" dirty="0" smtClean="0"/>
              <a:t>(small, circular DNA molecules independent of the bacterial chromosome) are often used as vectors.</a:t>
            </a:r>
          </a:p>
          <a:p>
            <a:pPr marL="927100" lvl="2" indent="-368300" eaLnBrk="1" hangingPunct="1">
              <a:spcBef>
                <a:spcPct val="30000"/>
              </a:spcBef>
            </a:pPr>
            <a:endParaRPr lang="en-US" dirty="0" smtClean="0"/>
          </a:p>
        </p:txBody>
      </p:sp>
      <p:sp>
        <p:nvSpPr>
          <p:cNvPr id="1331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3317" name="Line 9"/>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331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331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7</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amond(in)">
                                      <p:cBhvr>
                                        <p:cTn id="7" dur="2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amond(in)">
                                      <p:cBhvr>
                                        <p:cTn id="12" dur="20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diamond(in)">
                                      <p:cBhvr>
                                        <p:cTn id="17" dur="20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diamond(in)">
                                      <p:cBhvr>
                                        <p:cTn id="22" dur="20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diamond(in)">
                                      <p:cBhvr>
                                        <p:cTn id="27" dur="20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diamond(in)">
                                      <p:cBhvr>
                                        <p:cTn id="32" dur="20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47625" y="1316038"/>
            <a:ext cx="8534400" cy="5295900"/>
          </a:xfrm>
        </p:spPr>
        <p:txBody>
          <a:bodyPr/>
          <a:lstStyle/>
          <a:p>
            <a:pPr marL="404813" lvl="1" indent="-287338" defTabSz="509588" eaLnBrk="1" hangingPunct="1">
              <a:spcBef>
                <a:spcPct val="30000"/>
              </a:spcBef>
              <a:buFont typeface="Wingdings" pitchFamily="84" charset="2"/>
              <a:buChar char="§"/>
            </a:pPr>
            <a:r>
              <a:rPr lang="en-US" sz="2800" dirty="0" smtClean="0"/>
              <a:t>Steps in cloning a gene</a:t>
            </a:r>
          </a:p>
          <a:p>
            <a:pPr marL="927100" lvl="2" indent="-368300" defTabSz="509588" eaLnBrk="1" hangingPunct="1">
              <a:spcBef>
                <a:spcPct val="30000"/>
              </a:spcBef>
              <a:buFontTx/>
              <a:buAutoNum type="arabicPeriod"/>
            </a:pPr>
            <a:r>
              <a:rPr lang="en-US" sz="2400" dirty="0" smtClean="0"/>
              <a:t>Plasmid DNA is isolated.</a:t>
            </a:r>
          </a:p>
          <a:p>
            <a:pPr marL="927100" lvl="2" indent="-368300" defTabSz="509588" eaLnBrk="1" hangingPunct="1">
              <a:spcBef>
                <a:spcPct val="30000"/>
              </a:spcBef>
              <a:buFontTx/>
              <a:buAutoNum type="arabicPeriod"/>
            </a:pPr>
            <a:r>
              <a:rPr lang="en-US" sz="2400" dirty="0" smtClean="0"/>
              <a:t>DNA containing the gene of interest is isolated.</a:t>
            </a:r>
          </a:p>
          <a:p>
            <a:pPr marL="927100" lvl="2" indent="-368300" defTabSz="509588" eaLnBrk="1" hangingPunct="1">
              <a:spcBef>
                <a:spcPct val="30000"/>
              </a:spcBef>
              <a:buFontTx/>
              <a:buAutoNum type="arabicPeriod"/>
            </a:pPr>
            <a:r>
              <a:rPr lang="en-US" sz="2400" dirty="0" smtClean="0"/>
              <a:t>Plasmid DNA is treated with a restriction enzyme that cuts in one place, opening the circle.</a:t>
            </a:r>
          </a:p>
          <a:p>
            <a:pPr marL="927100" lvl="2" indent="-368300" defTabSz="509588" eaLnBrk="1" hangingPunct="1">
              <a:spcBef>
                <a:spcPct val="30000"/>
              </a:spcBef>
              <a:buFontTx/>
              <a:buAutoNum type="arabicPeriod"/>
            </a:pPr>
            <a:r>
              <a:rPr lang="en-US" sz="2400" dirty="0" smtClean="0"/>
              <a:t>DNA with the target gene is treated with the same enzyme and many fragments are produced.</a:t>
            </a:r>
          </a:p>
          <a:p>
            <a:pPr marL="927100" lvl="2" indent="-368300" defTabSz="509588" eaLnBrk="1" hangingPunct="1">
              <a:spcBef>
                <a:spcPct val="30000"/>
              </a:spcBef>
              <a:buFontTx/>
              <a:buAutoNum type="arabicPeriod"/>
            </a:pPr>
            <a:r>
              <a:rPr lang="en-US" sz="2400" dirty="0" smtClean="0"/>
              <a:t>Plasmid and target DNA are mixed and associate with each other.</a:t>
            </a:r>
          </a:p>
        </p:txBody>
      </p:sp>
      <p:sp>
        <p:nvSpPr>
          <p:cNvPr id="14339"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4340"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4341" name="Rectangle 9"/>
          <p:cNvSpPr>
            <a:spLocks noGrp="1" noChangeArrowheads="1"/>
          </p:cNvSpPr>
          <p:nvPr>
            <p:ph type="title" idx="4294967295"/>
          </p:nvPr>
        </p:nvSpPr>
        <p:spPr>
          <a:xfrm>
            <a:off x="149225" y="109538"/>
            <a:ext cx="8775700" cy="822325"/>
          </a:xfrm>
        </p:spPr>
        <p:txBody>
          <a:bodyPr>
            <a:normAutofit fontScale="90000"/>
          </a:bodyPr>
          <a:lstStyle/>
          <a:p>
            <a:pPr marL="914400" indent="-914400" eaLnBrk="1" hangingPunct="1"/>
            <a:r>
              <a:rPr lang="en-US" sz="3200" smtClean="0"/>
              <a:t>12.1 Genes can be cloned in recombinant plasmids</a:t>
            </a:r>
          </a:p>
        </p:txBody>
      </p:sp>
      <p:sp>
        <p:nvSpPr>
          <p:cNvPr id="1434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434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8</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8">
                                            <p:txEl>
                                              <p:pRg st="1" end="1"/>
                                            </p:txEl>
                                          </p:spTgt>
                                        </p:tgtEl>
                                        <p:attrNameLst>
                                          <p:attrName>style.visibility</p:attrName>
                                        </p:attrNameLst>
                                      </p:cBhvr>
                                      <p:to>
                                        <p:strVal val="visible"/>
                                      </p:to>
                                    </p:set>
                                    <p:anim calcmode="lin" valueType="num">
                                      <p:cBhvr additive="base">
                                        <p:cTn id="13"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8">
                                            <p:txEl>
                                              <p:pRg st="2" end="2"/>
                                            </p:txEl>
                                          </p:spTgt>
                                        </p:tgtEl>
                                        <p:attrNameLst>
                                          <p:attrName>style.visibility</p:attrName>
                                        </p:attrNameLst>
                                      </p:cBhvr>
                                      <p:to>
                                        <p:strVal val="visible"/>
                                      </p:to>
                                    </p:set>
                                    <p:anim calcmode="lin" valueType="num">
                                      <p:cBhvr additive="base">
                                        <p:cTn id="19"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8">
                                            <p:txEl>
                                              <p:pRg st="3" end="3"/>
                                            </p:txEl>
                                          </p:spTgt>
                                        </p:tgtEl>
                                        <p:attrNameLst>
                                          <p:attrName>style.visibility</p:attrName>
                                        </p:attrNameLst>
                                      </p:cBhvr>
                                      <p:to>
                                        <p:strVal val="visible"/>
                                      </p:to>
                                    </p:set>
                                    <p:anim calcmode="lin" valueType="num">
                                      <p:cBhvr additive="base">
                                        <p:cTn id="25" dur="500" fill="hold"/>
                                        <p:tgtEl>
                                          <p:spTgt spid="143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8">
                                            <p:txEl>
                                              <p:pRg st="4" end="4"/>
                                            </p:txEl>
                                          </p:spTgt>
                                        </p:tgtEl>
                                        <p:attrNameLst>
                                          <p:attrName>style.visibility</p:attrName>
                                        </p:attrNameLst>
                                      </p:cBhvr>
                                      <p:to>
                                        <p:strVal val="visible"/>
                                      </p:to>
                                    </p:set>
                                    <p:anim calcmode="lin" valueType="num">
                                      <p:cBhvr additive="base">
                                        <p:cTn id="31" dur="5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8">
                                            <p:txEl>
                                              <p:pRg st="5" end="5"/>
                                            </p:txEl>
                                          </p:spTgt>
                                        </p:tgtEl>
                                        <p:attrNameLst>
                                          <p:attrName>style.visibility</p:attrName>
                                        </p:attrNameLst>
                                      </p:cBhvr>
                                      <p:to>
                                        <p:strVal val="visible"/>
                                      </p:to>
                                    </p:set>
                                    <p:anim calcmode="lin" valueType="num">
                                      <p:cBhvr additive="base">
                                        <p:cTn id="37" dur="500" fill="hold"/>
                                        <p:tgtEl>
                                          <p:spTgt spid="1433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47625" y="1316038"/>
            <a:ext cx="8534400" cy="4799012"/>
          </a:xfrm>
        </p:spPr>
        <p:txBody>
          <a:bodyPr/>
          <a:lstStyle/>
          <a:p>
            <a:pPr marL="939800" lvl="2" indent="-368300" defTabSz="509588" eaLnBrk="1" hangingPunct="1">
              <a:spcBef>
                <a:spcPct val="30000"/>
              </a:spcBef>
              <a:buFontTx/>
              <a:buAutoNum type="arabicPeriod" startAt="6"/>
            </a:pPr>
            <a:r>
              <a:rPr lang="en-US" sz="2400" dirty="0" smtClean="0"/>
              <a:t>Recombinant DNA molecules are produced when </a:t>
            </a:r>
            <a:r>
              <a:rPr lang="en-US" sz="2400" b="1" dirty="0" smtClean="0"/>
              <a:t>DNA </a:t>
            </a:r>
            <a:r>
              <a:rPr lang="en-US" sz="2400" b="1" dirty="0" err="1" smtClean="0"/>
              <a:t>ligase</a:t>
            </a:r>
            <a:r>
              <a:rPr lang="en-US" sz="2400" dirty="0" smtClean="0"/>
              <a:t> joins plasmid and target segments together.</a:t>
            </a:r>
          </a:p>
          <a:p>
            <a:pPr marL="939800" lvl="2" indent="-368300" defTabSz="509588" eaLnBrk="1" hangingPunct="1">
              <a:spcBef>
                <a:spcPct val="30000"/>
              </a:spcBef>
              <a:buFontTx/>
              <a:buAutoNum type="arabicPeriod" startAt="6"/>
            </a:pPr>
            <a:r>
              <a:rPr lang="en-US" sz="2400" dirty="0" smtClean="0"/>
              <a:t>The recombinant plasmid containing the target gene is taken up by a bacterial cell. </a:t>
            </a:r>
          </a:p>
          <a:p>
            <a:pPr marL="939800" lvl="2" indent="-368300" defTabSz="509588" eaLnBrk="1" hangingPunct="1">
              <a:spcBef>
                <a:spcPct val="30000"/>
              </a:spcBef>
              <a:buFontTx/>
              <a:buAutoNum type="arabicPeriod" startAt="6"/>
            </a:pPr>
            <a:r>
              <a:rPr lang="en-US" sz="2400" dirty="0" smtClean="0"/>
              <a:t>The bacterial cell reproduces to form a </a:t>
            </a:r>
            <a:r>
              <a:rPr lang="en-US" sz="2400" b="1" dirty="0" smtClean="0"/>
              <a:t>clone</a:t>
            </a:r>
            <a:r>
              <a:rPr lang="en-US" sz="2400" dirty="0" smtClean="0"/>
              <a:t>, a group of genetically identical cells descended from a single ancestral cell.</a:t>
            </a:r>
          </a:p>
        </p:txBody>
      </p:sp>
      <p:sp>
        <p:nvSpPr>
          <p:cNvPr id="1536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5364"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5365" name="Rectangle 9"/>
          <p:cNvSpPr>
            <a:spLocks noGrp="1" noChangeArrowheads="1"/>
          </p:cNvSpPr>
          <p:nvPr>
            <p:ph type="title" idx="4294967295"/>
          </p:nvPr>
        </p:nvSpPr>
        <p:spPr>
          <a:xfrm>
            <a:off x="149225" y="109538"/>
            <a:ext cx="8775700" cy="822325"/>
          </a:xfrm>
        </p:spPr>
        <p:txBody>
          <a:bodyPr>
            <a:normAutofit fontScale="90000"/>
          </a:bodyPr>
          <a:lstStyle/>
          <a:p>
            <a:pPr marL="914400" indent="-914400" eaLnBrk="1" hangingPunct="1"/>
            <a:r>
              <a:rPr lang="en-US" sz="3200" smtClean="0"/>
              <a:t>12.1 Genes can be cloned in recombinant plasmids</a:t>
            </a:r>
          </a:p>
        </p:txBody>
      </p:sp>
      <p:sp>
        <p:nvSpPr>
          <p:cNvPr id="1536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536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72DC7B4B-6D79-464D-A845-3E504A2A9596}" type="slidenum">
              <a:rPr lang="en-US" smtClean="0"/>
              <a:t>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additive="base">
                                        <p:cTn id="13"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2">
                                            <p:txEl>
                                              <p:pRg st="2" end="2"/>
                                            </p:txEl>
                                          </p:spTgt>
                                        </p:tgtEl>
                                        <p:attrNameLst>
                                          <p:attrName>style.visibility</p:attrName>
                                        </p:attrNameLst>
                                      </p:cBhvr>
                                      <p:to>
                                        <p:strVal val="visible"/>
                                      </p:to>
                                    </p:set>
                                    <p:anim calcmode="lin" valueType="num">
                                      <p:cBhvr additive="base">
                                        <p:cTn id="19"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bldLvl="5"/>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10.xml><?xml version="1.0" encoding="utf-8"?>
<p:tagLst xmlns:a="http://schemas.openxmlformats.org/drawingml/2006/main" xmlns:r="http://schemas.openxmlformats.org/officeDocument/2006/relationships" xmlns:p="http://schemas.openxmlformats.org/presentationml/2006/main">
  <p:tag name="TBTEXT" val=""/>
</p:tagLst>
</file>

<file path=ppt/tags/tag11.xml><?xml version="1.0" encoding="utf-8"?>
<p:tagLst xmlns:a="http://schemas.openxmlformats.org/drawingml/2006/main" xmlns:r="http://schemas.openxmlformats.org/officeDocument/2006/relationships" xmlns:p="http://schemas.openxmlformats.org/presentationml/2006/main">
  <p:tag name="TBTEXT" val=""/>
</p:tagLst>
</file>

<file path=ppt/tags/tag12.xml><?xml version="1.0" encoding="utf-8"?>
<p:tagLst xmlns:a="http://schemas.openxmlformats.org/drawingml/2006/main" xmlns:r="http://schemas.openxmlformats.org/officeDocument/2006/relationships" xmlns:p="http://schemas.openxmlformats.org/presentationml/2006/main">
  <p:tag name="TBTEXT" val=""/>
</p:tagLst>
</file>

<file path=ppt/tags/tag13.xml><?xml version="1.0" encoding="utf-8"?>
<p:tagLst xmlns:a="http://schemas.openxmlformats.org/drawingml/2006/main" xmlns:r="http://schemas.openxmlformats.org/officeDocument/2006/relationships" xmlns:p="http://schemas.openxmlformats.org/presentationml/2006/main">
  <p:tag name="TBTEXT" val=""/>
</p:tagLst>
</file>

<file path=ppt/tags/tag14.xml><?xml version="1.0" encoding="utf-8"?>
<p:tagLst xmlns:a="http://schemas.openxmlformats.org/drawingml/2006/main" xmlns:r="http://schemas.openxmlformats.org/officeDocument/2006/relationships" xmlns:p="http://schemas.openxmlformats.org/presentationml/2006/main">
  <p:tag name="TBTEXT" val=""/>
</p:tagLst>
</file>

<file path=ppt/tags/tag15.xml><?xml version="1.0" encoding="utf-8"?>
<p:tagLst xmlns:a="http://schemas.openxmlformats.org/drawingml/2006/main" xmlns:r="http://schemas.openxmlformats.org/officeDocument/2006/relationships" xmlns:p="http://schemas.openxmlformats.org/presentationml/2006/main">
  <p:tag name="TBTEXT" val=""/>
</p:tagLst>
</file>

<file path=ppt/tags/tag16.xml><?xml version="1.0" encoding="utf-8"?>
<p:tagLst xmlns:a="http://schemas.openxmlformats.org/drawingml/2006/main" xmlns:r="http://schemas.openxmlformats.org/officeDocument/2006/relationships" xmlns:p="http://schemas.openxmlformats.org/presentationml/2006/main">
  <p:tag name="TBTEXT" val=""/>
</p:tagLst>
</file>

<file path=ppt/tags/tag17.xml><?xml version="1.0" encoding="utf-8"?>
<p:tagLst xmlns:a="http://schemas.openxmlformats.org/drawingml/2006/main" xmlns:r="http://schemas.openxmlformats.org/officeDocument/2006/relationships" xmlns:p="http://schemas.openxmlformats.org/presentationml/2006/main">
  <p:tag name="TBTEXT" val=""/>
</p:tagLst>
</file>

<file path=ppt/tags/tag18.xml><?xml version="1.0" encoding="utf-8"?>
<p:tagLst xmlns:a="http://schemas.openxmlformats.org/drawingml/2006/main" xmlns:r="http://schemas.openxmlformats.org/officeDocument/2006/relationships" xmlns:p="http://schemas.openxmlformats.org/presentationml/2006/main">
  <p:tag name="TBTEXT" val=""/>
</p:tagLst>
</file>

<file path=ppt/tags/tag19.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20.xml><?xml version="1.0" encoding="utf-8"?>
<p:tagLst xmlns:a="http://schemas.openxmlformats.org/drawingml/2006/main" xmlns:r="http://schemas.openxmlformats.org/officeDocument/2006/relationships" xmlns:p="http://schemas.openxmlformats.org/presentationml/2006/main">
  <p:tag name="TBTEXT" val=""/>
</p:tagLst>
</file>

<file path=ppt/tags/tag21.xml><?xml version="1.0" encoding="utf-8"?>
<p:tagLst xmlns:a="http://schemas.openxmlformats.org/drawingml/2006/main" xmlns:r="http://schemas.openxmlformats.org/officeDocument/2006/relationships" xmlns:p="http://schemas.openxmlformats.org/presentationml/2006/main">
  <p:tag name="TBTEXT" val=""/>
</p:tagLst>
</file>

<file path=ppt/tags/tag22.xml><?xml version="1.0" encoding="utf-8"?>
<p:tagLst xmlns:a="http://schemas.openxmlformats.org/drawingml/2006/main" xmlns:r="http://schemas.openxmlformats.org/officeDocument/2006/relationships" xmlns:p="http://schemas.openxmlformats.org/presentationml/2006/main">
  <p:tag name="TBTEXT" val=""/>
</p:tagLst>
</file>

<file path=ppt/tags/tag23.xml><?xml version="1.0" encoding="utf-8"?>
<p:tagLst xmlns:a="http://schemas.openxmlformats.org/drawingml/2006/main" xmlns:r="http://schemas.openxmlformats.org/officeDocument/2006/relationships" xmlns:p="http://schemas.openxmlformats.org/presentationml/2006/main">
  <p:tag name="TBTEXT" val=""/>
</p:tagLst>
</file>

<file path=ppt/tags/tag24.xml><?xml version="1.0" encoding="utf-8"?>
<p:tagLst xmlns:a="http://schemas.openxmlformats.org/drawingml/2006/main" xmlns:r="http://schemas.openxmlformats.org/officeDocument/2006/relationships" xmlns:p="http://schemas.openxmlformats.org/presentationml/2006/main">
  <p:tag name="TBTEXT" val=""/>
</p:tagLst>
</file>

<file path=ppt/tags/tag25.xml><?xml version="1.0" encoding="utf-8"?>
<p:tagLst xmlns:a="http://schemas.openxmlformats.org/drawingml/2006/main" xmlns:r="http://schemas.openxmlformats.org/officeDocument/2006/relationships" xmlns:p="http://schemas.openxmlformats.org/presentationml/2006/main">
  <p:tag name="TBTEXT" val=""/>
</p:tagLst>
</file>

<file path=ppt/tags/tag26.xml><?xml version="1.0" encoding="utf-8"?>
<p:tagLst xmlns:a="http://schemas.openxmlformats.org/drawingml/2006/main" xmlns:r="http://schemas.openxmlformats.org/officeDocument/2006/relationships" xmlns:p="http://schemas.openxmlformats.org/presentationml/2006/main">
  <p:tag name="TBTEXT" val=""/>
</p:tagLst>
</file>

<file path=ppt/tags/tag27.xml><?xml version="1.0" encoding="utf-8"?>
<p:tagLst xmlns:a="http://schemas.openxmlformats.org/drawingml/2006/main" xmlns:r="http://schemas.openxmlformats.org/officeDocument/2006/relationships" xmlns:p="http://schemas.openxmlformats.org/presentationml/2006/main">
  <p:tag name="TBTEXT" val=""/>
</p:tagLst>
</file>

<file path=ppt/tags/tag28.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ags/tag8.xml><?xml version="1.0" encoding="utf-8"?>
<p:tagLst xmlns:a="http://schemas.openxmlformats.org/drawingml/2006/main" xmlns:r="http://schemas.openxmlformats.org/officeDocument/2006/relationships" xmlns:p="http://schemas.openxmlformats.org/presentationml/2006/main">
  <p:tag name="TBTEXT" val=""/>
</p:tagLst>
</file>

<file path=ppt/tags/tag9.xml><?xml version="1.0" encoding="utf-8"?>
<p:tagLst xmlns:a="http://schemas.openxmlformats.org/drawingml/2006/main" xmlns:r="http://schemas.openxmlformats.org/officeDocument/2006/relationships" xmlns:p="http://schemas.openxmlformats.org/presentationml/2006/main">
  <p:tag name="TBTEXT" va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98</TotalTime>
  <Words>10084</Words>
  <Application>Microsoft Office PowerPoint</Application>
  <PresentationFormat>On-screen Show (4:3)</PresentationFormat>
  <Paragraphs>1102</Paragraphs>
  <Slides>62</Slides>
  <Notes>61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Aspect</vt:lpstr>
      <vt:lpstr>DNA Technology</vt:lpstr>
      <vt:lpstr>Introduction</vt:lpstr>
      <vt:lpstr>Figure 12.0_1</vt:lpstr>
      <vt:lpstr>PowerPoint Presentation</vt:lpstr>
      <vt:lpstr>12.1 Genes can be cloned in recombinant plasmids</vt:lpstr>
      <vt:lpstr>Figure 12.1A</vt:lpstr>
      <vt:lpstr>12.1 Genes can be cloned in recombinant plasmids</vt:lpstr>
      <vt:lpstr>12.1 Genes can be cloned in recombinant plasmids</vt:lpstr>
      <vt:lpstr>12.1 Genes can be cloned in recombinant plasmids</vt:lpstr>
      <vt:lpstr>Figure 12.1B</vt:lpstr>
      <vt:lpstr>Figure 12.1B_s1</vt:lpstr>
      <vt:lpstr>Figure 12.1B_s2</vt:lpstr>
      <vt:lpstr>Figure 12.1B_s3</vt:lpstr>
      <vt:lpstr>Figure 12.1B_s4</vt:lpstr>
      <vt:lpstr>Figure 12.1B_s5</vt:lpstr>
      <vt:lpstr>Figure 12.1B_s6</vt:lpstr>
      <vt:lpstr>Figure 12.1B_s7</vt:lpstr>
      <vt:lpstr>12.2 Enzymes are used to “cut and paste” DNA </vt:lpstr>
      <vt:lpstr>Figure 12.2_s1</vt:lpstr>
      <vt:lpstr>Figure 12.2_s2</vt:lpstr>
      <vt:lpstr>Figure 12.2_s3</vt:lpstr>
      <vt:lpstr>Figure 12.2_s4</vt:lpstr>
      <vt:lpstr>PowerPoint Presentation</vt:lpstr>
      <vt:lpstr>12.6 Recombinant cells and organisms can  mass-produce gene products </vt:lpstr>
      <vt:lpstr>12.6 Recombinant cells and organisms can  mass-produce gene products </vt:lpstr>
      <vt:lpstr>12.6 Recombinant cells and organisms can  mass-produce gene products </vt:lpstr>
      <vt:lpstr>Table 12.6</vt:lpstr>
      <vt:lpstr>12.6 Recombinant cells and organisms can  mass-produce gene products </vt:lpstr>
      <vt:lpstr>Figure 12.6A</vt:lpstr>
      <vt:lpstr>12.7 CONNECTION: DNA technology has changed the pharmaceutical industry and medicine </vt:lpstr>
      <vt:lpstr>Figure 12.7A</vt:lpstr>
      <vt:lpstr>12.8 CONNECTION: Genetically modified organisms are transforming agriculture  </vt:lpstr>
      <vt:lpstr>Figure 12.8B</vt:lpstr>
      <vt:lpstr>Figure 12.8A_s1</vt:lpstr>
      <vt:lpstr>Figure 12.8A_s2</vt:lpstr>
      <vt:lpstr>Figure 12.8A_s3</vt:lpstr>
      <vt:lpstr>12.8 CONNECTION: Genetically modified organisms are transforming agriculture  </vt:lpstr>
      <vt:lpstr>12.10 CONNECTION: Gene therapy may someday help treat a variety of diseases</vt:lpstr>
      <vt:lpstr>Figure 12.10</vt:lpstr>
      <vt:lpstr>12.10 CONNECTION: Gene therapy may someday help treat a variety of diseases</vt:lpstr>
      <vt:lpstr>12.10 CONNECTION: Gene therapy may someday help treat a variety of diseases</vt:lpstr>
      <vt:lpstr>PowerPoint Presentation</vt:lpstr>
      <vt:lpstr>12.11 The analysis of genetic markers can produce a DNA profile </vt:lpstr>
      <vt:lpstr>Figure 12.11</vt:lpstr>
      <vt:lpstr>12.12 The PCR method is used to amplify DNA sequences</vt:lpstr>
      <vt:lpstr>Figure 12.12</vt:lpstr>
      <vt:lpstr>12.13 Gel electrophoresis sorts DNA molecules by size</vt:lpstr>
      <vt:lpstr>Figure 12.13</vt:lpstr>
      <vt:lpstr>12.14 STR analysis is commonly used for DNA profiling </vt:lpstr>
      <vt:lpstr>Figure 12.14A</vt:lpstr>
      <vt:lpstr>Figure 12.14B</vt:lpstr>
      <vt:lpstr>12.15 CONNECTION: DNA profiling has provided evidence in many forensic investigations </vt:lpstr>
      <vt:lpstr>12.16 RFLPs can be used to detect differences in DNA sequences </vt:lpstr>
      <vt:lpstr>Figure 12.16</vt:lpstr>
      <vt:lpstr>PowerPoint Presentation</vt:lpstr>
      <vt:lpstr>12.17 Genomics is the scientific study of whole genomes </vt:lpstr>
      <vt:lpstr>12.17 Genomics is the scientific study of whole genomes </vt:lpstr>
      <vt:lpstr>12.18 CONNECTION: The Human Genome Project revealed that most of the human genome does not consist of genes </vt:lpstr>
      <vt:lpstr>12.18 CONNECTION: The Human Genome Project revealed that most of the human genome does not consist of genes </vt:lpstr>
      <vt:lpstr>12.21 EVOLUTION CONNECTION: Genomes hold clues to human evolution</vt:lpstr>
      <vt:lpstr>12.21 EVOLUTION CONNECTION: Genomes hold clues to human evolution</vt:lpstr>
      <vt:lpstr>Figure 12.21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Technology</dc:title>
  <dc:creator>John Bruce</dc:creator>
  <cp:lastModifiedBy>Saint Viator</cp:lastModifiedBy>
  <cp:revision>20</cp:revision>
  <cp:lastPrinted>2014-02-07T16:52:43Z</cp:lastPrinted>
  <dcterms:created xsi:type="dcterms:W3CDTF">2013-08-14T19:43:39Z</dcterms:created>
  <dcterms:modified xsi:type="dcterms:W3CDTF">2014-02-07T17:08:06Z</dcterms:modified>
</cp:coreProperties>
</file>