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tags/tag11.xml" ContentType="application/vnd.openxmlformats-officedocument.presentationml.tags+xml"/>
  <Override PartName="/ppt/notesSlides/notesSlide23.xml" ContentType="application/vnd.openxmlformats-officedocument.presentationml.notesSlide+xml"/>
  <Override PartName="/ppt/tags/tag1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4.xml" ContentType="application/vnd.openxmlformats-officedocument.presentationml.tags+xml"/>
  <Override PartName="/ppt/notesSlides/notesSlide30.xml" ContentType="application/vnd.openxmlformats-officedocument.presentationml.notesSlide+xml"/>
  <Override PartName="/ppt/tags/tag15.xml" ContentType="application/vnd.openxmlformats-officedocument.presentationml.tags+xml"/>
  <Override PartName="/ppt/notesSlides/notesSlide31.xml" ContentType="application/vnd.openxmlformats-officedocument.presentationml.notesSlide+xml"/>
  <Override PartName="/ppt/tags/tag16.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7.xml" ContentType="application/vnd.openxmlformats-officedocument.presentationml.tags+xml"/>
  <Override PartName="/ppt/notesSlides/notesSlide35.xml" ContentType="application/vnd.openxmlformats-officedocument.presentationml.notesSlide+xml"/>
  <Override PartName="/ppt/tags/tag18.xml" ContentType="application/vnd.openxmlformats-officedocument.presentationml.tags+xml"/>
  <Override PartName="/ppt/notesSlides/notesSlide36.xml" ContentType="application/vnd.openxmlformats-officedocument.presentationml.notesSlide+xml"/>
  <Override PartName="/ppt/tags/tag19.xml" ContentType="application/vnd.openxmlformats-officedocument.presentationml.tags+xml"/>
  <Override PartName="/ppt/notesSlides/notesSlide37.xml" ContentType="application/vnd.openxmlformats-officedocument.presentationml.notesSlide+xml"/>
  <Override PartName="/ppt/tags/tag20.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21.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22.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23.xml" ContentType="application/vnd.openxmlformats-officedocument.presentationml.tags+xml"/>
  <Override PartName="/ppt/notesSlides/notesSlide45.xml" ContentType="application/vnd.openxmlformats-officedocument.presentationml.notesSlide+xml"/>
  <Override PartName="/ppt/tags/tag24.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25.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26.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27.xml" ContentType="application/vnd.openxmlformats-officedocument.presentationml.tags+xml"/>
  <Override PartName="/ppt/notesSlides/notesSlide53.xml" ContentType="application/vnd.openxmlformats-officedocument.presentationml.notesSlide+xml"/>
  <Override PartName="/ppt/tags/tag28.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29.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30.xml" ContentType="application/vnd.openxmlformats-officedocument.presentationml.tags+xml"/>
  <Override PartName="/ppt/notesSlides/notesSlide59.xml" ContentType="application/vnd.openxmlformats-officedocument.presentationml.notesSlide+xml"/>
  <Override PartName="/ppt/tags/tag31.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32.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33.xml" ContentType="application/vnd.openxmlformats-officedocument.presentationml.tags+xml"/>
  <Override PartName="/ppt/notesSlides/notesSlide65.xml" ContentType="application/vnd.openxmlformats-officedocument.presentationml.notesSlide+xml"/>
  <Override PartName="/ppt/tags/tag34.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ags/tag35.xml" ContentType="application/vnd.openxmlformats-officedocument.presentationml.tag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tags/tag36.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tags/tag37.xml" ContentType="application/vnd.openxmlformats-officedocument.presentationml.tags+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tags/tag38.xml" ContentType="application/vnd.openxmlformats-officedocument.presentationml.tags+xml"/>
  <Override PartName="/ppt/notesSlides/notesSlide76.xml" ContentType="application/vnd.openxmlformats-officedocument.presentationml.notesSlide+xml"/>
  <Override PartName="/ppt/tags/tag39.xml" ContentType="application/vnd.openxmlformats-officedocument.presentationml.tags+xml"/>
  <Override PartName="/ppt/notesSlides/notesSlide77.xml" ContentType="application/vnd.openxmlformats-officedocument.presentationml.notesSlide+xml"/>
  <Override PartName="/ppt/tags/tag40.xml" ContentType="application/vnd.openxmlformats-officedocument.presentationml.tag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tags/tag41.xml" ContentType="application/vnd.openxmlformats-officedocument.presentationml.tags+xml"/>
  <Override PartName="/ppt/notesSlides/notesSlide83.xml" ContentType="application/vnd.openxmlformats-officedocument.presentationml.notesSlide+xml"/>
  <Override PartName="/ppt/tags/tag42.xml" ContentType="application/vnd.openxmlformats-officedocument.presentationml.tags+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tags/tag43.xml" ContentType="application/vnd.openxmlformats-officedocument.presentationml.tags+xml"/>
  <Override PartName="/ppt/notesSlides/notesSlide88.xml" ContentType="application/vnd.openxmlformats-officedocument.presentationml.notesSlide+xml"/>
  <Override PartName="/ppt/tags/tag44.xml" ContentType="application/vnd.openxmlformats-officedocument.presentationml.tags+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tags/tag45.xml" ContentType="application/vnd.openxmlformats-officedocument.presentationml.tags+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6" r:id="rId20"/>
    <p:sldId id="277" r:id="rId21"/>
    <p:sldId id="278" r:id="rId22"/>
    <p:sldId id="279" r:id="rId23"/>
    <p:sldId id="280" r:id="rId24"/>
    <p:sldId id="281" r:id="rId25"/>
    <p:sldId id="282" r:id="rId26"/>
    <p:sldId id="285" r:id="rId27"/>
    <p:sldId id="284" r:id="rId28"/>
    <p:sldId id="283"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46A04D-6975-4FE8-A293-3F64E30668D8}" type="datetimeFigureOut">
              <a:rPr lang="en-US" smtClean="0"/>
              <a:pPr/>
              <a:t>4/14/2014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5DA96D-CB36-448A-9602-AB19EDC0AB1A}" type="slidenum">
              <a:rPr lang="en-US" smtClean="0"/>
              <a:pPr/>
              <a:t>‹#›</a:t>
            </a:fld>
            <a:endParaRPr lang="en-US"/>
          </a:p>
        </p:txBody>
      </p:sp>
    </p:spTree>
    <p:extLst>
      <p:ext uri="{BB962C8B-B14F-4D97-AF65-F5344CB8AC3E}">
        <p14:creationId xmlns:p14="http://schemas.microsoft.com/office/powerpoint/2010/main" val="1093898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57AE1110-1B31-4220-AE2C-5F09D0F36320}" type="slidenum">
              <a:rPr lang="en-US" sz="1200">
                <a:latin typeface="Times New Roman" pitchFamily="84" charset="0"/>
              </a:rPr>
              <a:pPr algn="r" eaLnBrk="0" hangingPunct="0"/>
              <a:t>2</a:t>
            </a:fld>
            <a:endParaRPr lang="en-US" sz="1200">
              <a:latin typeface="Times New Roman" pitchFamily="84" charset="0"/>
            </a:endParaRPr>
          </a:p>
        </p:txBody>
      </p:sp>
      <p:sp>
        <p:nvSpPr>
          <p:cNvPr id="186371" name="Rectangle 2"/>
          <p:cNvSpPr>
            <a:spLocks noGrp="1" noRot="1" noChangeAspect="1" noChangeArrowheads="1" noTextEdit="1"/>
          </p:cNvSpPr>
          <p:nvPr>
            <p:ph type="sldImg"/>
          </p:nvPr>
        </p:nvSpPr>
        <p:spPr>
          <a:solidFill>
            <a:srgbClr val="FFFFFF"/>
          </a:solidFill>
          <a:ln/>
        </p:spPr>
      </p:sp>
      <p:sp>
        <p:nvSpPr>
          <p:cNvPr id="1863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1EF75559-1356-48F1-B0E4-98CC2C690CD7}" type="slidenum">
              <a:rPr lang="en-US" sz="1200">
                <a:latin typeface="Times" pitchFamily="84" charset="0"/>
              </a:rPr>
              <a:pPr algn="r" eaLnBrk="0" hangingPunct="0"/>
              <a:t>11</a:t>
            </a:fld>
            <a:endParaRPr lang="en-US" sz="1200">
              <a:latin typeface="Times" pitchFamily="84" charset="0"/>
            </a:endParaRPr>
          </a:p>
        </p:txBody>
      </p:sp>
      <p:sp>
        <p:nvSpPr>
          <p:cNvPr id="197635" name="Rectangle 2"/>
          <p:cNvSpPr>
            <a:spLocks noGrp="1" noRot="1" noChangeAspect="1" noChangeArrowheads="1" noTextEdit="1"/>
          </p:cNvSpPr>
          <p:nvPr>
            <p:ph type="sldImg"/>
          </p:nvPr>
        </p:nvSpPr>
        <p:spPr>
          <a:solidFill>
            <a:srgbClr val="FFFFFF"/>
          </a:solidFill>
          <a:ln/>
        </p:spPr>
      </p:sp>
      <p:sp>
        <p:nvSpPr>
          <p:cNvPr id="197636"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18.1B_s2 The life cycle of a sea star (step 2)</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F5F11A9F-ABE9-41CE-829A-45D5009B8F66}" type="slidenum">
              <a:rPr lang="en-US" sz="1200">
                <a:latin typeface="Times" pitchFamily="84" charset="0"/>
              </a:rPr>
              <a:pPr algn="r" eaLnBrk="0" hangingPunct="0"/>
              <a:t>12</a:t>
            </a:fld>
            <a:endParaRPr lang="en-US" sz="1200">
              <a:latin typeface="Times" pitchFamily="84" charset="0"/>
            </a:endParaRPr>
          </a:p>
        </p:txBody>
      </p:sp>
      <p:sp>
        <p:nvSpPr>
          <p:cNvPr id="198659" name="Rectangle 2"/>
          <p:cNvSpPr>
            <a:spLocks noGrp="1" noRot="1" noChangeAspect="1" noChangeArrowheads="1" noTextEdit="1"/>
          </p:cNvSpPr>
          <p:nvPr>
            <p:ph type="sldImg"/>
          </p:nvPr>
        </p:nvSpPr>
        <p:spPr>
          <a:solidFill>
            <a:srgbClr val="FFFFFF"/>
          </a:solidFill>
          <a:ln/>
        </p:spPr>
      </p:sp>
      <p:sp>
        <p:nvSpPr>
          <p:cNvPr id="198660"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18.1B_s3 The life cycle of a sea star (step 3)</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C5B20116-19C0-4BC3-AF3B-6F51C5B15582}" type="slidenum">
              <a:rPr lang="en-US" sz="1200">
                <a:latin typeface="Times" pitchFamily="84" charset="0"/>
              </a:rPr>
              <a:pPr algn="r" eaLnBrk="0" hangingPunct="0"/>
              <a:t>13</a:t>
            </a:fld>
            <a:endParaRPr lang="en-US" sz="1200">
              <a:latin typeface="Times" pitchFamily="84" charset="0"/>
            </a:endParaRPr>
          </a:p>
        </p:txBody>
      </p:sp>
      <p:sp>
        <p:nvSpPr>
          <p:cNvPr id="199683" name="Rectangle 2"/>
          <p:cNvSpPr>
            <a:spLocks noGrp="1" noRot="1" noChangeAspect="1" noChangeArrowheads="1" noTextEdit="1"/>
          </p:cNvSpPr>
          <p:nvPr>
            <p:ph type="sldImg"/>
          </p:nvPr>
        </p:nvSpPr>
        <p:spPr>
          <a:solidFill>
            <a:srgbClr val="FFFFFF"/>
          </a:solidFill>
          <a:ln/>
        </p:spPr>
      </p:sp>
      <p:sp>
        <p:nvSpPr>
          <p:cNvPr id="199684"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18.1B_s4 The life cycle of a sea star (step 4)</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BDD6A11B-2566-4E8A-A7E0-5A1D06230046}" type="slidenum">
              <a:rPr lang="en-US" sz="1200">
                <a:latin typeface="Times" pitchFamily="84" charset="0"/>
              </a:rPr>
              <a:pPr algn="r" eaLnBrk="0" hangingPunct="0"/>
              <a:t>14</a:t>
            </a:fld>
            <a:endParaRPr lang="en-US" sz="1200">
              <a:latin typeface="Times" pitchFamily="84" charset="0"/>
            </a:endParaRPr>
          </a:p>
        </p:txBody>
      </p:sp>
      <p:sp>
        <p:nvSpPr>
          <p:cNvPr id="200707" name="Rectangle 2"/>
          <p:cNvSpPr>
            <a:spLocks noGrp="1" noRot="1" noChangeAspect="1" noChangeArrowheads="1" noTextEdit="1"/>
          </p:cNvSpPr>
          <p:nvPr>
            <p:ph type="sldImg"/>
          </p:nvPr>
        </p:nvSpPr>
        <p:spPr>
          <a:solidFill>
            <a:srgbClr val="FFFFFF"/>
          </a:solidFill>
          <a:ln/>
        </p:spPr>
      </p:sp>
      <p:sp>
        <p:nvSpPr>
          <p:cNvPr id="200708"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18.1B_s5 The life cycle of a sea star (step 5)</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069F3E59-329E-4175-91B8-CAD1C2858C02}" type="slidenum">
              <a:rPr lang="en-US" sz="1200">
                <a:latin typeface="Times" pitchFamily="84" charset="0"/>
              </a:rPr>
              <a:pPr algn="r" eaLnBrk="0" hangingPunct="0"/>
              <a:t>15</a:t>
            </a:fld>
            <a:endParaRPr lang="en-US" sz="1200">
              <a:latin typeface="Times" pitchFamily="84" charset="0"/>
            </a:endParaRPr>
          </a:p>
        </p:txBody>
      </p:sp>
      <p:sp>
        <p:nvSpPr>
          <p:cNvPr id="201731" name="Rectangle 2"/>
          <p:cNvSpPr>
            <a:spLocks noGrp="1" noRot="1" noChangeAspect="1" noChangeArrowheads="1" noTextEdit="1"/>
          </p:cNvSpPr>
          <p:nvPr>
            <p:ph type="sldImg"/>
          </p:nvPr>
        </p:nvSpPr>
        <p:spPr>
          <a:solidFill>
            <a:srgbClr val="FFFFFF"/>
          </a:solidFill>
          <a:ln/>
        </p:spPr>
      </p:sp>
      <p:sp>
        <p:nvSpPr>
          <p:cNvPr id="20173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18.1B_s6 The life cycle of a sea star (step 6)</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A5D2C521-44A4-440A-A604-75B3C7FA3FE6}" type="slidenum">
              <a:rPr lang="en-US" sz="1200">
                <a:latin typeface="Times" pitchFamily="84" charset="0"/>
              </a:rPr>
              <a:pPr algn="r" eaLnBrk="0" hangingPunct="0"/>
              <a:t>16</a:t>
            </a:fld>
            <a:endParaRPr lang="en-US" sz="1200">
              <a:latin typeface="Times" pitchFamily="84" charset="0"/>
            </a:endParaRPr>
          </a:p>
        </p:txBody>
      </p:sp>
      <p:sp>
        <p:nvSpPr>
          <p:cNvPr id="202755" name="Rectangle 2"/>
          <p:cNvSpPr>
            <a:spLocks noGrp="1" noRot="1" noChangeAspect="1" noChangeArrowheads="1" noTextEdit="1"/>
          </p:cNvSpPr>
          <p:nvPr>
            <p:ph type="sldImg"/>
          </p:nvPr>
        </p:nvSpPr>
        <p:spPr>
          <a:solidFill>
            <a:srgbClr val="FFFFFF"/>
          </a:solidFill>
          <a:ln/>
        </p:spPr>
      </p:sp>
      <p:sp>
        <p:nvSpPr>
          <p:cNvPr id="202756"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18.1B_s7 The life cycle of a sea star (step 7)</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F78C0296-526F-4584-A479-70E79EE7E5FD}" type="slidenum">
              <a:rPr lang="en-US" sz="1200">
                <a:latin typeface="Times" pitchFamily="84" charset="0"/>
              </a:rPr>
              <a:pPr algn="r" eaLnBrk="0" hangingPunct="0"/>
              <a:t>17</a:t>
            </a:fld>
            <a:endParaRPr lang="en-US" sz="1200">
              <a:latin typeface="Times" pitchFamily="84" charset="0"/>
            </a:endParaRPr>
          </a:p>
        </p:txBody>
      </p:sp>
      <p:sp>
        <p:nvSpPr>
          <p:cNvPr id="203779" name="Rectangle 2"/>
          <p:cNvSpPr>
            <a:spLocks noGrp="1" noRot="1" noChangeAspect="1" noChangeArrowheads="1" noTextEdit="1"/>
          </p:cNvSpPr>
          <p:nvPr>
            <p:ph type="sldImg"/>
          </p:nvPr>
        </p:nvSpPr>
        <p:spPr>
          <a:solidFill>
            <a:srgbClr val="FFFFFF"/>
          </a:solidFill>
          <a:ln/>
        </p:spPr>
      </p:sp>
      <p:sp>
        <p:nvSpPr>
          <p:cNvPr id="203780"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18.1B_s8 The life cycle of a sea star (step 8)</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6CCC256-40C5-41B4-8B35-51A651365757}" type="slidenum">
              <a:rPr lang="en-US" sz="1200">
                <a:latin typeface="Times New Roman" pitchFamily="84" charset="0"/>
              </a:rPr>
              <a:pPr algn="r" eaLnBrk="0" hangingPunct="0"/>
              <a:t>18</a:t>
            </a:fld>
            <a:endParaRPr lang="en-US" sz="1200">
              <a:latin typeface="Times New Roman" pitchFamily="84" charset="0"/>
            </a:endParaRPr>
          </a:p>
        </p:txBody>
      </p:sp>
      <p:sp>
        <p:nvSpPr>
          <p:cNvPr id="214019" name="Rectangle 2"/>
          <p:cNvSpPr>
            <a:spLocks noGrp="1" noRot="1" noChangeAspect="1" noChangeArrowheads="1" noTextEdit="1"/>
          </p:cNvSpPr>
          <p:nvPr>
            <p:ph type="sldImg"/>
          </p:nvPr>
        </p:nvSpPr>
        <p:spPr>
          <a:solidFill>
            <a:srgbClr val="FFFFFF"/>
          </a:solidFill>
          <a:ln/>
        </p:spPr>
      </p:sp>
      <p:sp>
        <p:nvSpPr>
          <p:cNvPr id="214020" name="Rectangle 3"/>
          <p:cNvSpPr>
            <a:spLocks noGrp="1" noChangeArrowheads="1"/>
          </p:cNvSpPr>
          <p:nvPr>
            <p:ph type="body" idx="1"/>
          </p:nvPr>
        </p:nvSpPr>
        <p:spPr>
          <a:solidFill>
            <a:srgbClr val="FFFFFF"/>
          </a:solidFill>
          <a:ln>
            <a:solidFill>
              <a:srgbClr val="000000"/>
            </a:solidFill>
          </a:ln>
        </p:spPr>
        <p:txBody>
          <a:bodyPr/>
          <a:lstStyle/>
          <a:p>
            <a:pPr eaLnBrk="1"/>
            <a:r>
              <a:rPr lang="en-US" b="1" dirty="0" smtClean="0">
                <a:latin typeface="Times New Roman" pitchFamily="84" charset="0"/>
                <a:ea typeface="ＭＳ Ｐゴシック" pitchFamily="84" charset="-128"/>
              </a:rPr>
              <a:t>Student Misconceptions and Concerns</a:t>
            </a:r>
            <a:endParaRPr lang="en-US" dirty="0" smtClean="0">
              <a:latin typeface="Times New Roman" pitchFamily="84" charset="0"/>
              <a:ea typeface="ＭＳ Ｐゴシック" pitchFamily="84" charset="-128"/>
            </a:endParaRPr>
          </a:p>
          <a:p>
            <a:pPr eaLnBrk="1"/>
            <a:r>
              <a:rPr lang="en-US" dirty="0" smtClean="0">
                <a:latin typeface="Times New Roman" pitchFamily="84" charset="0"/>
                <a:ea typeface="ＭＳ Ｐゴシック" pitchFamily="84" charset="-128"/>
              </a:rPr>
              <a:t>1. When considering animals in general, students are typically biased toward vertebrate examples. As a thought exercise, start your first lecture on animal diversity by asking students to write down the name of the very first type of animal that comes to their minds, without giving it any thought. Depending upon your class size, either tabulate their responses quickly or have students raise their hands to indicate the type of animal they chose. In general, fewer than 5% (often fewer than 1%) of my students have thought of an invertebrate. This exercise makes the point that what we tend to think of, when we think of animals, is vertebrates. Many of us have had a dog, cat, or other vertebrate for a pet. Yet, more than 95% of all known species of animals are invertebrates. Students must expand their understanding of what it means to be an animal. The content in Chapter 18 should facilitate that understanding.</a:t>
            </a:r>
          </a:p>
          <a:p>
            <a:pPr eaLnBrk="1"/>
            <a:r>
              <a:rPr lang="en-US" dirty="0" smtClean="0">
                <a:latin typeface="Times New Roman" pitchFamily="84" charset="0"/>
                <a:ea typeface="ＭＳ Ｐゴシック" pitchFamily="84" charset="-128"/>
              </a:rPr>
              <a:t>2. Students often struggle to conceptualize the basic needs of invertebrates, and may find it challenging to think of the similarities between, for example, an earthworm and a dog, or a tick and a cat. The common features of animals addressed at the start of Chapter 18 can be expanded to include the needs for oxygen, nourishing food, a tolerable environment, and a suitable habitat to reproduce, which apply to animals representing all of the major phyla. Illustrating these common demands can help students build the intellectual foundations that can be so difficult to fully establish.</a:t>
            </a:r>
          </a:p>
          <a:p>
            <a:pPr eaLnBrk="1"/>
            <a:r>
              <a:rPr lang="en-US" b="1" dirty="0" smtClean="0">
                <a:latin typeface="Times New Roman" pitchFamily="84" charset="0"/>
                <a:ea typeface="ＭＳ Ｐゴシック" pitchFamily="84" charset="-128"/>
              </a:rPr>
              <a:t>Teaching Tips</a:t>
            </a:r>
            <a:endParaRPr lang="en-US" dirty="0" smtClean="0">
              <a:latin typeface="Times New Roman" pitchFamily="84" charset="0"/>
              <a:ea typeface="ＭＳ Ｐゴシック" pitchFamily="84" charset="-128"/>
            </a:endParaRPr>
          </a:p>
          <a:p>
            <a:pPr eaLnBrk="1"/>
            <a:r>
              <a:rPr lang="en-US" dirty="0" smtClean="0">
                <a:latin typeface="Times New Roman" pitchFamily="84" charset="0"/>
                <a:ea typeface="ＭＳ Ｐゴシック" pitchFamily="84" charset="-128"/>
              </a:rPr>
              <a:t>1. You might wish to share the now somewhat-famous quote of Lewis </a:t>
            </a:r>
            <a:r>
              <a:rPr lang="en-US" dirty="0" err="1" smtClean="0">
                <a:latin typeface="Times New Roman" pitchFamily="84" charset="0"/>
                <a:ea typeface="ＭＳ Ｐゴシック" pitchFamily="84" charset="-128"/>
              </a:rPr>
              <a:t>Wolpert</a:t>
            </a:r>
            <a:r>
              <a:rPr lang="en-US" dirty="0" smtClean="0">
                <a:latin typeface="Times New Roman" pitchFamily="84" charset="0"/>
                <a:ea typeface="ＭＳ Ｐゴシック" pitchFamily="84" charset="-128"/>
              </a:rPr>
              <a:t>, who in 1986 said, “It is not birth, marriage, or death, but gastrulation, which is truly the most important time in your life.” The development and arrangement of the basic embryonic layers (ectoderm/skin and nervous systems, mesoderm/muscle and bone, and endoderm/digestive tract) establishes the basic body plan.</a:t>
            </a:r>
          </a:p>
          <a:p>
            <a:pPr eaLnBrk="1"/>
            <a:r>
              <a:rPr lang="en-US" dirty="0" smtClean="0">
                <a:latin typeface="Times New Roman" pitchFamily="84" charset="0"/>
                <a:ea typeface="ＭＳ Ｐゴシック" pitchFamily="84" charset="-128"/>
              </a:rPr>
              <a:t>2. Your students might enjoy discussing whether or not they are larvae and if they can be said to go through metamorphosis. (The answer to both questions is “no”.)</a:t>
            </a:r>
          </a:p>
          <a:p>
            <a:pPr eaLnBrk="1"/>
            <a:r>
              <a:rPr lang="en-US" dirty="0" smtClean="0">
                <a:latin typeface="Times New Roman" pitchFamily="84" charset="0"/>
                <a:ea typeface="ＭＳ Ｐゴシック" pitchFamily="84" charset="-128"/>
              </a:rPr>
              <a:t>3. The website of the University of California at Berkeley’s Museum of Paleontology is an excellent resource for evolution and the history of life, including the portion that specifically addresses the Cambrian period: www.ucmp.berkeley.edu/cambrian/camb.html.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D6AC6792-27C0-44A5-9233-47264514AF50}" type="slidenum">
              <a:rPr lang="en-US" sz="1200">
                <a:latin typeface="Times" pitchFamily="84" charset="0"/>
              </a:rPr>
              <a:pPr algn="r" eaLnBrk="0" hangingPunct="0"/>
              <a:t>19</a:t>
            </a:fld>
            <a:endParaRPr lang="en-US" sz="1200">
              <a:latin typeface="Times" pitchFamily="84" charset="0"/>
            </a:endParaRPr>
          </a:p>
        </p:txBody>
      </p:sp>
      <p:sp>
        <p:nvSpPr>
          <p:cNvPr id="210947" name="Rectangle 2"/>
          <p:cNvSpPr>
            <a:spLocks noGrp="1" noRot="1" noChangeAspect="1" noChangeArrowheads="1" noTextEdit="1"/>
          </p:cNvSpPr>
          <p:nvPr>
            <p:ph type="sldImg"/>
          </p:nvPr>
        </p:nvSpPr>
        <p:spPr>
          <a:solidFill>
            <a:srgbClr val="FFFFFF"/>
          </a:solidFill>
          <a:ln/>
        </p:spPr>
      </p:sp>
      <p:sp>
        <p:nvSpPr>
          <p:cNvPr id="210948"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dirty="0" smtClean="0">
                <a:latin typeface="Times New Roman" pitchFamily="84" charset="0"/>
                <a:ea typeface="ＭＳ Ｐゴシック" pitchFamily="84" charset="-128"/>
              </a:rPr>
              <a:t>Figure 18.2B A drawing based on fossils from the early Cambrian period; fossil </a:t>
            </a:r>
            <a:r>
              <a:rPr lang="en-US" i="1" dirty="0" err="1" smtClean="0">
                <a:latin typeface="Times New Roman" pitchFamily="84" charset="0"/>
                <a:ea typeface="ＭＳ Ｐゴシック" pitchFamily="84" charset="-128"/>
              </a:rPr>
              <a:t>Hallucigenia</a:t>
            </a:r>
            <a:r>
              <a:rPr lang="en-US" dirty="0" smtClean="0">
                <a:latin typeface="Times New Roman" pitchFamily="84" charset="0"/>
                <a:ea typeface="ＭＳ Ｐゴシック" pitchFamily="84" charset="-128"/>
              </a:rPr>
              <a:t> (inset)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6D011028-EF2C-4FCC-9676-979FE24D5BA0}" type="slidenum">
              <a:rPr lang="en-US" sz="1200">
                <a:latin typeface="Times New Roman" pitchFamily="84" charset="0"/>
              </a:rPr>
              <a:pPr algn="r" eaLnBrk="0" hangingPunct="0"/>
              <a:t>20</a:t>
            </a:fld>
            <a:endParaRPr lang="en-US" sz="1200">
              <a:latin typeface="Times New Roman" pitchFamily="84" charset="0"/>
            </a:endParaRPr>
          </a:p>
        </p:txBody>
      </p:sp>
      <p:sp>
        <p:nvSpPr>
          <p:cNvPr id="215043" name="Rectangle 2"/>
          <p:cNvSpPr>
            <a:spLocks noGrp="1" noRot="1" noChangeAspect="1" noChangeArrowheads="1" noTextEdit="1"/>
          </p:cNvSpPr>
          <p:nvPr>
            <p:ph type="sldImg"/>
          </p:nvPr>
        </p:nvSpPr>
        <p:spPr>
          <a:solidFill>
            <a:srgbClr val="FFFFFF"/>
          </a:solidFill>
          <a:ln/>
        </p:spPr>
      </p:sp>
      <p:sp>
        <p:nvSpPr>
          <p:cNvPr id="215044"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When considering animals in general, students are typically biased toward vertebrate examples. As a thought exercise, start your first lecture on animal diversity by asking students to write down the name of the very first type of animal that comes to their minds, without giving it any thought. Depending upon your class size, either tabulate their responses quickly or have students raise their hands to indicate the type of animal they chose. In general, fewer than 5% (often fewer than 1%) of my students have thought of an invertebrate. This exercise makes the point that what we tend to think of, when we think of animals, is vertebrates. Many of us have had a dog, cat, or other vertebrate for a pet. Yet, more than 95% of all known species of animals are invertebrates. Students must expand their understanding of what it means to be an animal. The content in Chapter 18 should facilitate that understanding.</a:t>
            </a:r>
          </a:p>
          <a:p>
            <a:pPr eaLnBrk="1"/>
            <a:r>
              <a:rPr lang="en-US" smtClean="0">
                <a:latin typeface="Times New Roman" pitchFamily="84" charset="0"/>
                <a:ea typeface="ＭＳ Ｐゴシック" pitchFamily="84" charset="-128"/>
              </a:rPr>
              <a:t>2. Students often struggle to conceptualize the basic needs of invertebrates, and may find it challenging to think of the similarities between, for example, an earthworm and a dog, or a tick and a cat. The common features of animals addressed at the start of Chapter 18 can be expanded to include the needs for oxygen, nourishing food, a tolerable environment, and a suitable habitat to reproduce, which apply to animals representing all of the major phyla. Illustrating these common demands can help students build the intellectual foundations that can be so difficult to fully establish.</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You might wish to share the now somewhat-famous quote of Lewis Wolpert, who in 1986 said, “It is not birth, marriage, or death, but gastrulation, which is truly the most important time in your life.” The development and arrangement of the basic embryonic layers (ectoderm/skin and nervous systems, mesoderm/muscle and bone, and endoderm/digestive tract) establishes the basic body plan.</a:t>
            </a:r>
          </a:p>
          <a:p>
            <a:pPr eaLnBrk="1"/>
            <a:r>
              <a:rPr lang="en-US" smtClean="0">
                <a:latin typeface="Times New Roman" pitchFamily="84" charset="0"/>
                <a:ea typeface="ＭＳ Ｐゴシック" pitchFamily="84" charset="-128"/>
              </a:rPr>
              <a:t>2. Your students might enjoy discussing whether or not they are larvae and if they can be said to go through metamorphosis. (The answer to both questions is “no”.)</a:t>
            </a:r>
          </a:p>
          <a:p>
            <a:pPr eaLnBrk="1"/>
            <a:r>
              <a:rPr lang="en-US" smtClean="0">
                <a:latin typeface="Times New Roman" pitchFamily="84" charset="0"/>
                <a:ea typeface="ＭＳ Ｐゴシック" pitchFamily="84" charset="-128"/>
              </a:rPr>
              <a:t>3. Before addressing the subject of animal symmetry, you might wish to have your students speculate about the adaptive advantages of radial versus bilateral symmetry found in animals. This sort of comparison raises an opportunity to make some larger points about biology. There is no “one” best animal. Each form, each adaptation, and each body plan has advantages and disadvantages. The value of adaptations is relative to the organism’s environment and most adaptations represent a compromise.</a:t>
            </a:r>
            <a:endParaRPr lang="en-US" sz="800" smtClean="0">
              <a:latin typeface="Times New Roman" pitchFamily="84" charset="0"/>
              <a:ea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7864B51E-2794-4027-A561-B9555F0A6370}" type="slidenum">
              <a:rPr lang="en-US" sz="1200">
                <a:latin typeface="Times" pitchFamily="84" charset="0"/>
              </a:rPr>
              <a:pPr algn="r" eaLnBrk="0" hangingPunct="0"/>
              <a:t>3</a:t>
            </a:fld>
            <a:endParaRPr lang="en-US" sz="1200">
              <a:latin typeface="Times" pitchFamily="84" charset="0"/>
            </a:endParaRPr>
          </a:p>
        </p:txBody>
      </p:sp>
      <p:sp>
        <p:nvSpPr>
          <p:cNvPr id="187395" name="Rectangle 2"/>
          <p:cNvSpPr>
            <a:spLocks noGrp="1" noRot="1" noChangeAspect="1" noChangeArrowheads="1" noTextEdit="1"/>
          </p:cNvSpPr>
          <p:nvPr>
            <p:ph type="sldImg"/>
          </p:nvPr>
        </p:nvSpPr>
        <p:spPr>
          <a:solidFill>
            <a:srgbClr val="FFFFFF"/>
          </a:solidFill>
          <a:ln/>
        </p:spPr>
      </p:sp>
      <p:sp>
        <p:nvSpPr>
          <p:cNvPr id="187396"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18.0_1 Chapter 18: Big Ideas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A523B333-005D-4FBE-BFAA-7A4DFFB8E1F9}" type="slidenum">
              <a:rPr lang="en-US" sz="1200">
                <a:latin typeface="Times New Roman" pitchFamily="84" charset="0"/>
              </a:rPr>
              <a:pPr algn="r" eaLnBrk="0" hangingPunct="0"/>
              <a:t>21</a:t>
            </a:fld>
            <a:endParaRPr lang="en-US" sz="1200">
              <a:latin typeface="Times New Roman" pitchFamily="84" charset="0"/>
            </a:endParaRPr>
          </a:p>
        </p:txBody>
      </p:sp>
      <p:sp>
        <p:nvSpPr>
          <p:cNvPr id="216067" name="Rectangle 2"/>
          <p:cNvSpPr>
            <a:spLocks noGrp="1" noRot="1" noChangeAspect="1" noChangeArrowheads="1" noTextEdit="1"/>
          </p:cNvSpPr>
          <p:nvPr>
            <p:ph type="sldImg"/>
          </p:nvPr>
        </p:nvSpPr>
        <p:spPr>
          <a:solidFill>
            <a:srgbClr val="FFFFFF"/>
          </a:solidFill>
          <a:ln/>
        </p:spPr>
      </p:sp>
      <p:sp>
        <p:nvSpPr>
          <p:cNvPr id="216068"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When considering animals in general, students are typically biased toward vertebrate examples. As a thought exercise, start your first lecture on animal diversity by asking students to write down the name of the very first type of animal that comes to their minds, without giving it any thought. Depending upon your class size, either tabulate their responses quickly or have students raise their hands to indicate the type of animal they chose. In general, fewer than 5% (often fewer than 1%) of my students have thought of an invertebrate. This exercise makes the point that what we tend to think of, when we think of animals, is vertebrates. Many of us have had a dog, cat, or other vertebrate for a pet. Yet, more than 95% of all known species of animals are invertebrates. Students must expand their understanding of what it means to be an animal. The content in Chapter 18 should facilitate that understanding.</a:t>
            </a:r>
          </a:p>
          <a:p>
            <a:pPr eaLnBrk="1"/>
            <a:r>
              <a:rPr lang="en-US" smtClean="0">
                <a:latin typeface="Times New Roman" pitchFamily="84" charset="0"/>
                <a:ea typeface="ＭＳ Ｐゴシック" pitchFamily="84" charset="-128"/>
              </a:rPr>
              <a:t>2. Students often struggle to conceptualize the basic needs of invertebrates, and may find it challenging to think of the similarities between, for example, an earthworm and a dog, or a tick and a cat. The common features of animals addressed at the start of Chapter 18 can be expanded to include the needs for oxygen, nourishing food, a tolerable environment, and a suitable habitat to reproduce, which apply to animals representing all of the major phyla. Illustrating these common demands can help students build the intellectual foundations that can be so difficult to fully establish.</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You might wish to share the now somewhat-famous quote of Lewis Wolpert, who in 1986 said, “It is not birth, marriage, or death, but gastrulation, which is truly the most important time in your life.” The development and arrangement of the basic embryonic layers (ectoderm/skin and nervous systems, mesoderm/muscle and bone, and endoderm/digestive tract) establishes the basic body plan.</a:t>
            </a:r>
          </a:p>
          <a:p>
            <a:pPr eaLnBrk="1"/>
            <a:r>
              <a:rPr lang="en-US" smtClean="0">
                <a:latin typeface="Times New Roman" pitchFamily="84" charset="0"/>
                <a:ea typeface="ＭＳ Ｐゴシック" pitchFamily="84" charset="-128"/>
              </a:rPr>
              <a:t>2. Your students might enjoy discussing whether or not they are larvae and if they can be said to go through metamorphosis. (The answer to both questions is “no”.)</a:t>
            </a:r>
          </a:p>
          <a:p>
            <a:pPr eaLnBrk="1"/>
            <a:r>
              <a:rPr lang="en-US" smtClean="0">
                <a:latin typeface="Times New Roman" pitchFamily="84" charset="0"/>
                <a:ea typeface="ＭＳ Ｐゴシック" pitchFamily="84" charset="-128"/>
              </a:rPr>
              <a:t>3. Before addressing the subject of animal symmetry, you might wish to have your students speculate about the adaptive advantages of radial versus bilateral symmetry found in animals. This sort of comparison raises an opportunity to make some larger points about biology. There is no “one” best animal. Each form, each adaptation, and each body plan has advantages and disadvantages. The value of adaptations is relative to the organism’s environment and most adaptations represent a compromise.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289689CF-0942-4BFD-AE46-F2FE2CF72EA9}" type="slidenum">
              <a:rPr lang="en-US" sz="1200">
                <a:latin typeface="Times" pitchFamily="84" charset="0"/>
              </a:rPr>
              <a:pPr algn="r" eaLnBrk="0" hangingPunct="0"/>
              <a:t>22</a:t>
            </a:fld>
            <a:endParaRPr lang="en-US" sz="1200">
              <a:latin typeface="Times" pitchFamily="84" charset="0"/>
            </a:endParaRPr>
          </a:p>
        </p:txBody>
      </p:sp>
      <p:sp>
        <p:nvSpPr>
          <p:cNvPr id="217091" name="Rectangle 2"/>
          <p:cNvSpPr>
            <a:spLocks noGrp="1" noRot="1" noChangeAspect="1" noChangeArrowheads="1" noTextEdit="1"/>
          </p:cNvSpPr>
          <p:nvPr>
            <p:ph type="sldImg"/>
          </p:nvPr>
        </p:nvSpPr>
        <p:spPr>
          <a:solidFill>
            <a:srgbClr val="FFFFFF"/>
          </a:solidFill>
          <a:ln/>
        </p:spPr>
      </p:sp>
      <p:sp>
        <p:nvSpPr>
          <p:cNvPr id="21709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18.3A Radial (left) and bilateral (right) symmetry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F685DFB5-685C-4098-975D-98BAAB085F8B}" type="slidenum">
              <a:rPr lang="en-US" sz="1200">
                <a:latin typeface="Times New Roman" pitchFamily="84" charset="0"/>
              </a:rPr>
              <a:pPr algn="r" eaLnBrk="0" hangingPunct="0"/>
              <a:t>23</a:t>
            </a:fld>
            <a:endParaRPr lang="en-US" sz="1200">
              <a:latin typeface="Times New Roman" pitchFamily="84" charset="0"/>
            </a:endParaRPr>
          </a:p>
        </p:txBody>
      </p:sp>
      <p:sp>
        <p:nvSpPr>
          <p:cNvPr id="218115" name="Rectangle 2"/>
          <p:cNvSpPr>
            <a:spLocks noGrp="1" noRot="1" noChangeAspect="1" noChangeArrowheads="1" noTextEdit="1"/>
          </p:cNvSpPr>
          <p:nvPr>
            <p:ph type="sldImg"/>
          </p:nvPr>
        </p:nvSpPr>
        <p:spPr>
          <a:solidFill>
            <a:srgbClr val="FFFFFF"/>
          </a:solidFill>
          <a:ln/>
        </p:spPr>
      </p:sp>
      <p:sp>
        <p:nvSpPr>
          <p:cNvPr id="218116"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When considering animals in general, students are typically biased toward vertebrate examples. As a thought exercise, start your first lecture on animal diversity by asking students to write down the name of the very first type of animal that comes to their minds, without giving it any thought. Depending upon your class size, either tabulate their responses quickly or have students raise their hands to indicate the type of animal they chose. In general, fewer than 5% (often fewer than 1%) of my students have thought of an invertebrate. This exercise makes the point that what we tend to think of, when we think of animals, is vertebrates. Many of us have had a dog, cat, or other vertebrate for a pet. Yet, more than 95% of all known species of animals are invertebrates. Students must expand their understanding of what it means to be an animal. The content in Chapter 18 should facilitate that understanding.</a:t>
            </a:r>
          </a:p>
          <a:p>
            <a:pPr eaLnBrk="1"/>
            <a:r>
              <a:rPr lang="en-US" smtClean="0">
                <a:latin typeface="Times New Roman" pitchFamily="84" charset="0"/>
                <a:ea typeface="ＭＳ Ｐゴシック" pitchFamily="84" charset="-128"/>
              </a:rPr>
              <a:t>2. Students often struggle to conceptualize the basic needs of invertebrates, and may find it challenging to think of the similarities between, for example, an earthworm and a dog, or a tick and a cat. The common features of animals addressed at the start of Chapter 18 can be expanded to include the needs for oxygen, nourishing food, a tolerable environment, and a suitable habitat to reproduce, which apply to animals representing all of the major phyla. Illustrating these common demands can help students build the intellectual foundations that can be so difficult to fully establish.</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You might wish to share the now somewhat-famous quote of Lewis Wolpert, who in 1986 said, “It is not birth, marriage, or death, but gastrulation, which is truly the most important time in your life.” The development and arrangement of the basic embryonic layers (ectoderm/skin and nervous systems, mesoderm/muscle and bone, and endoderm/digestive tract) establishes the basic body plan.</a:t>
            </a:r>
          </a:p>
          <a:p>
            <a:pPr eaLnBrk="1"/>
            <a:r>
              <a:rPr lang="en-US" smtClean="0">
                <a:latin typeface="Times New Roman" pitchFamily="84" charset="0"/>
                <a:ea typeface="ＭＳ Ｐゴシック" pitchFamily="84" charset="-128"/>
              </a:rPr>
              <a:t>2. Your students might enjoy discussing whether or not they are larvae and if they can be said to go through metamorphosis. (The answer to both questions is “no”.)</a:t>
            </a:r>
          </a:p>
          <a:p>
            <a:pPr eaLnBrk="1"/>
            <a:r>
              <a:rPr lang="en-US" smtClean="0">
                <a:latin typeface="Times New Roman" pitchFamily="84" charset="0"/>
                <a:ea typeface="ＭＳ Ｐゴシック" pitchFamily="84" charset="-128"/>
              </a:rPr>
              <a:t>3. Before addressing the subject of animal symmetry, you might wish to have your students speculate about the adaptive advantages of radial versus bilateral symmetry found in animals. This sort of comparison raises an opportunity to make some larger points about biology. There is no “one” best animal. Each form, each adaptation, and each body plan has advantages and disadvantages. The value of adaptations is relative to the organism’s environment and most adaptations represent a compromise.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188A806C-671D-4B82-A8B5-F034FE905CB2}" type="slidenum">
              <a:rPr lang="en-US" sz="1200">
                <a:latin typeface="Times New Roman" pitchFamily="84" charset="0"/>
              </a:rPr>
              <a:pPr algn="r" eaLnBrk="0" hangingPunct="0"/>
              <a:t>24</a:t>
            </a:fld>
            <a:endParaRPr lang="en-US" sz="1200">
              <a:latin typeface="Times New Roman" pitchFamily="84" charset="0"/>
            </a:endParaRPr>
          </a:p>
        </p:txBody>
      </p:sp>
      <p:sp>
        <p:nvSpPr>
          <p:cNvPr id="219139" name="Rectangle 2"/>
          <p:cNvSpPr>
            <a:spLocks noGrp="1" noRot="1" noChangeAspect="1" noChangeArrowheads="1" noTextEdit="1"/>
          </p:cNvSpPr>
          <p:nvPr>
            <p:ph type="sldImg"/>
          </p:nvPr>
        </p:nvSpPr>
        <p:spPr>
          <a:solidFill>
            <a:srgbClr val="FFFFFF"/>
          </a:solidFill>
          <a:ln/>
        </p:spPr>
      </p:sp>
      <p:sp>
        <p:nvSpPr>
          <p:cNvPr id="219140"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When considering animals in general, students are typically biased toward vertebrate examples. As a thought exercise, start your first lecture on animal diversity by asking students to write down the name of the very first type of animal that comes to their minds, without giving it any thought. Depending upon your class size, either tabulate their responses quickly or have students raise their hands to indicate the type of animal they chose. In general, fewer than 5% (often fewer than 1%) of my students have thought of an invertebrate. This exercise makes the point that what we tend to think of, when we think of animals, is vertebrates. Many of us have had a dog, cat, or other vertebrate for a pet. Yet, more than 95% of all known species of animals are invertebrates. Students must expand their understanding of what it means to be an animal. The content in Chapter 18 should facilitate that understanding.</a:t>
            </a:r>
          </a:p>
          <a:p>
            <a:pPr eaLnBrk="1"/>
            <a:r>
              <a:rPr lang="en-US" smtClean="0">
                <a:latin typeface="Times New Roman" pitchFamily="84" charset="0"/>
                <a:ea typeface="ＭＳ Ｐゴシック" pitchFamily="84" charset="-128"/>
              </a:rPr>
              <a:t>2. Students often struggle to conceptualize the basic needs of invertebrates, and may find it challenging to think of the similarities between, for example, an earthworm and a dog, or a tick and a cat. The common features of animals addressed at the start of Chapter 18 can be expanded to include the needs for oxygen, nourishing food, a tolerable environment, and a suitable habitat to reproduce, which apply to animals representing all of the major phyla. Illustrating these common demands can help students build the intellectual foundations that can be so difficult to fully establish.</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You might wish to share the now somewhat-famous quote of Lewis Wolpert, who in 1986 said, “It is not birth, marriage, or death, but gastrulation, which is truly the most important time in your life.” The development and arrangement of the basic embryonic layers (ectoderm/skin and nervous systems, mesoderm/muscle and bone, and endoderm/digestive tract) establishes the basic body plan.</a:t>
            </a:r>
          </a:p>
          <a:p>
            <a:pPr eaLnBrk="1"/>
            <a:r>
              <a:rPr lang="en-US" smtClean="0">
                <a:latin typeface="Times New Roman" pitchFamily="84" charset="0"/>
                <a:ea typeface="ＭＳ Ｐゴシック" pitchFamily="84" charset="-128"/>
              </a:rPr>
              <a:t>2. Your students might enjoy discussing whether or not they are larvae and if they can be said to go through metamorphosis. (The answer to both questions is “no”.)</a:t>
            </a:r>
          </a:p>
          <a:p>
            <a:pPr eaLnBrk="1"/>
            <a:r>
              <a:rPr lang="en-US" smtClean="0">
                <a:latin typeface="Times New Roman" pitchFamily="84" charset="0"/>
                <a:ea typeface="ＭＳ Ｐゴシック" pitchFamily="84" charset="-128"/>
              </a:rPr>
              <a:t>3. Before addressing the subject of animal symmetry, you might wish to have your students speculate about the adaptive advantages of radial versus bilateral symmetry found in animals. This sort of comparison raises an opportunity to make some larger points about biology. There is no “one” best animal. Each form, each adaptation, and each body plan has advantages and disadvantages. The value of adaptations is relative to the organism’s environment and most adaptations represent a compromise.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BC74A3E2-254F-48A3-8A4B-BC6F5982A9D2}" type="slidenum">
              <a:rPr lang="en-US" sz="1200">
                <a:latin typeface="Times New Roman" pitchFamily="84" charset="0"/>
              </a:rPr>
              <a:pPr algn="r" eaLnBrk="0" hangingPunct="0"/>
              <a:t>25</a:t>
            </a:fld>
            <a:endParaRPr lang="en-US" sz="1200">
              <a:latin typeface="Times New Roman" pitchFamily="84" charset="0"/>
            </a:endParaRPr>
          </a:p>
        </p:txBody>
      </p:sp>
      <p:sp>
        <p:nvSpPr>
          <p:cNvPr id="220163" name="Rectangle 2"/>
          <p:cNvSpPr>
            <a:spLocks noGrp="1" noRot="1" noChangeAspect="1" noChangeArrowheads="1" noTextEdit="1"/>
          </p:cNvSpPr>
          <p:nvPr>
            <p:ph type="sldImg"/>
          </p:nvPr>
        </p:nvSpPr>
        <p:spPr>
          <a:solidFill>
            <a:srgbClr val="FFFFFF"/>
          </a:solidFill>
          <a:ln/>
        </p:spPr>
      </p:sp>
      <p:sp>
        <p:nvSpPr>
          <p:cNvPr id="220164"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When considering animals in general, students are typically biased toward vertebrate examples. As a thought exercise, start your first lecture on animal diversity by asking students to write down the name of the very first type of animal that comes to their minds, without giving it any thought. Depending upon your class size, either tabulate their responses quickly or have students raise their hands to indicate the type of animal they chose. In general, fewer than 5% (often fewer than 1%) of my students have thought of an invertebrate. This exercise makes the point that what we tend to think of, when we think of animals, is vertebrates. Many of us have had a dog, cat, or other vertebrate for a pet. Yet, more than 95% of all known species of animals are invertebrates. Students must expand their understanding of what it means to be an animal. The content in Chapter 18 should facilitate that understanding.</a:t>
            </a:r>
          </a:p>
          <a:p>
            <a:pPr eaLnBrk="1"/>
            <a:r>
              <a:rPr lang="en-US" smtClean="0">
                <a:latin typeface="Times New Roman" pitchFamily="84" charset="0"/>
                <a:ea typeface="ＭＳ Ｐゴシック" pitchFamily="84" charset="-128"/>
              </a:rPr>
              <a:t>2. Students often struggle to conceptualize the basic needs of invertebrates, and may find it challenging to think of the similarities between, for example, an earthworm and a dog, or a tick and a cat. The common features of animals addressed at the start of Chapter 18 can be expanded to include the needs for oxygen, nourishing food, a tolerable environment, and a suitable habitat to reproduce, which apply to animals representing all of the major phyla. Illustrating these common demands can help students build the intellectual foundations that can be so difficult to fully establish.</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You might wish to share the now somewhat-famous quote of Lewis Wolpert, who in 1986 said, “It is not birth, marriage, or death, but gastrulation, which is truly the most important time in your life.” The development and arrangement of the basic embryonic layers (ectoderm/skin and nervous systems, mesoderm/muscle and bone, and endoderm/digestive tract) establishes the basic body plan.</a:t>
            </a:r>
          </a:p>
          <a:p>
            <a:pPr eaLnBrk="1"/>
            <a:r>
              <a:rPr lang="en-US" smtClean="0">
                <a:latin typeface="Times New Roman" pitchFamily="84" charset="0"/>
                <a:ea typeface="ＭＳ Ｐゴシック" pitchFamily="84" charset="-128"/>
              </a:rPr>
              <a:t>2. Your students might enjoy discussing whether or not they are larvae and if they can be said to go through metamorphosis. (The answer to both questions is “no”.)</a:t>
            </a:r>
          </a:p>
          <a:p>
            <a:pPr eaLnBrk="1"/>
            <a:r>
              <a:rPr lang="en-US" smtClean="0">
                <a:latin typeface="Times New Roman" pitchFamily="84" charset="0"/>
                <a:ea typeface="ＭＳ Ｐゴシック" pitchFamily="84" charset="-128"/>
              </a:rPr>
              <a:t>3. Before addressing the subject of animal symmetry, you might wish to have your students speculate about the adaptive advantages of radial versus bilateral symmetry found in animals. This sort of comparison raises an opportunity to make some larger points about biology. There is no “one” best animal. Each form, each adaptation, and each body plan has advantages and disadvantages. The value of adaptations is relative to the organism’s environment and most adaptations represent a compromise.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CE1CC3B4-CDFB-487A-8436-C673597ACFFA}" type="slidenum">
              <a:rPr lang="en-US" sz="1200">
                <a:latin typeface="Times" pitchFamily="84" charset="0"/>
              </a:rPr>
              <a:pPr algn="r" eaLnBrk="0" hangingPunct="0"/>
              <a:t>26</a:t>
            </a:fld>
            <a:endParaRPr lang="en-US" sz="1200">
              <a:latin typeface="Times" pitchFamily="84" charset="0"/>
            </a:endParaRPr>
          </a:p>
        </p:txBody>
      </p:sp>
      <p:sp>
        <p:nvSpPr>
          <p:cNvPr id="223235" name="Rectangle 2"/>
          <p:cNvSpPr>
            <a:spLocks noGrp="1" noRot="1" noChangeAspect="1" noChangeArrowheads="1" noTextEdit="1"/>
          </p:cNvSpPr>
          <p:nvPr>
            <p:ph type="sldImg"/>
          </p:nvPr>
        </p:nvSpPr>
        <p:spPr>
          <a:solidFill>
            <a:srgbClr val="FFFFFF"/>
          </a:solidFill>
          <a:ln/>
        </p:spPr>
      </p:sp>
      <p:sp>
        <p:nvSpPr>
          <p:cNvPr id="223236"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18.3D No body cavity (a flatworm)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8C4FF179-B202-45F9-8EE7-098267B382A5}" type="slidenum">
              <a:rPr lang="en-US" sz="1200">
                <a:latin typeface="Times" pitchFamily="84" charset="0"/>
              </a:rPr>
              <a:pPr algn="r" eaLnBrk="0" hangingPunct="0"/>
              <a:t>27</a:t>
            </a:fld>
            <a:endParaRPr lang="en-US" sz="1200">
              <a:latin typeface="Times" pitchFamily="84" charset="0"/>
            </a:endParaRPr>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18.3C Pseudocoelom (a roundworm)</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B6D3C41A-CD17-4136-BB9F-ABD49821C656}" type="slidenum">
              <a:rPr lang="en-US" sz="1200">
                <a:latin typeface="Times" pitchFamily="84" charset="0"/>
              </a:rPr>
              <a:pPr algn="r" eaLnBrk="0" hangingPunct="0"/>
              <a:t>28</a:t>
            </a:fld>
            <a:endParaRPr lang="en-US" sz="1200">
              <a:latin typeface="Times" pitchFamily="84" charset="0"/>
            </a:endParaRPr>
          </a:p>
        </p:txBody>
      </p:sp>
      <p:sp>
        <p:nvSpPr>
          <p:cNvPr id="221187" name="Rectangle 2"/>
          <p:cNvSpPr>
            <a:spLocks noGrp="1" noRot="1" noChangeAspect="1" noChangeArrowheads="1" noTextEdit="1"/>
          </p:cNvSpPr>
          <p:nvPr>
            <p:ph type="sldImg"/>
          </p:nvPr>
        </p:nvSpPr>
        <p:spPr>
          <a:solidFill>
            <a:srgbClr val="FFFFFF"/>
          </a:solidFill>
          <a:ln/>
        </p:spPr>
      </p:sp>
      <p:sp>
        <p:nvSpPr>
          <p:cNvPr id="221188"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18.3B True coelom (a segmented worm)</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AAA1F303-CF71-41D1-90F5-C5BCCD8FEC93}" type="slidenum">
              <a:rPr lang="en-US" sz="1200">
                <a:latin typeface="Times New Roman" pitchFamily="84" charset="0"/>
              </a:rPr>
              <a:pPr algn="r" eaLnBrk="0" hangingPunct="0"/>
              <a:t>29</a:t>
            </a:fld>
            <a:endParaRPr lang="en-US" sz="1200">
              <a:latin typeface="Times New Roman" pitchFamily="84" charset="0"/>
            </a:endParaRPr>
          </a:p>
        </p:txBody>
      </p:sp>
      <p:sp>
        <p:nvSpPr>
          <p:cNvPr id="224259" name="Rectangle 2"/>
          <p:cNvSpPr>
            <a:spLocks noGrp="1" noRot="1" noChangeAspect="1" noChangeArrowheads="1" noTextEdit="1"/>
          </p:cNvSpPr>
          <p:nvPr>
            <p:ph type="sldImg"/>
          </p:nvPr>
        </p:nvSpPr>
        <p:spPr>
          <a:solidFill>
            <a:srgbClr val="FFFFFF"/>
          </a:solidFill>
          <a:ln/>
        </p:spPr>
      </p:sp>
      <p:sp>
        <p:nvSpPr>
          <p:cNvPr id="224260"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When considering animals in general, students are typically biased toward vertebrate examples. As a thought exercise, start your first lecture on animal diversity by asking students to write down the name of the very first type of animal that comes to their minds, without giving it any thought. Depending upon your class size, either tabulate their responses quickly or have students raise their hands to indicate the type of animal they chose. In general, fewer than 5% (often fewer than 1%) of my students have thought of an invertebrate. This exercise makes the point that what we tend to think of, when we think of animals, is vertebrates. Many of us have had a dog, cat, or other vertebrate for a pet. Yet, more than 95% of all known species of animals are invertebrates. Students must expand their understanding of what it means to be an animal. The content in Chapter 18 should facilitate that understanding.</a:t>
            </a:r>
          </a:p>
          <a:p>
            <a:pPr eaLnBrk="1"/>
            <a:r>
              <a:rPr lang="en-US" smtClean="0">
                <a:latin typeface="Times New Roman" pitchFamily="84" charset="0"/>
                <a:ea typeface="ＭＳ Ｐゴシック" pitchFamily="84" charset="-128"/>
              </a:rPr>
              <a:t>2. Students often struggle to conceptualize the basic needs of invertebrates, and may find it challenging to think of the similarities between, for example, an earthworm and a dog, or a tick and a cat. The common features of animals addressed at the start of Chapter 18 can be expanded to include the needs for oxygen, nourishing food, a tolerable environment, and a suitable habitat to reproduce, which apply to animals representing all of the major phyla. Illustrating these common demands can help students build the intellectual foundations that can be so difficult to fully establish.</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You might wish to share the now somewhat-famous quote of Lewis Wolpert, who in 1986 said, “It is not birth, marriage, or death, but gastrulation, which is truly the most important time in your life.” The development and arrangement of the basic embryonic layers (ectoderm/skin and nervous systems, mesoderm/muscle and bone, and endoderm/digestive tract) establishes the basic body plan.</a:t>
            </a:r>
          </a:p>
          <a:p>
            <a:pPr eaLnBrk="1"/>
            <a:r>
              <a:rPr lang="en-US" smtClean="0">
                <a:latin typeface="Times New Roman" pitchFamily="84" charset="0"/>
                <a:ea typeface="ＭＳ Ｐゴシック" pitchFamily="84" charset="-128"/>
              </a:rPr>
              <a:t>2. Your students might enjoy discussing whether or not they are larvae and if they can be said to go through metamorphosis. (The answer to both questions is “no”.)</a:t>
            </a:r>
          </a:p>
          <a:p>
            <a:pPr eaLnBrk="1"/>
            <a:r>
              <a:rPr lang="en-US" smtClean="0">
                <a:latin typeface="Times New Roman" pitchFamily="84" charset="0"/>
                <a:ea typeface="ＭＳ Ｐゴシック" pitchFamily="84" charset="-128"/>
              </a:rPr>
              <a:t>3. Before addressing the subject of animal symmetry, you might wish to have your students speculate about the adaptive advantages of radial versus bilateral symmetry found in animals. This sort of comparison raises an opportunity to make some larger points about biology. There is no “one” best animal. Each form, each adaptation, and each body plan has advantages and disadvantages. The value of adaptations is relative to the organism’s environment and most adaptations represent a compromise.</a:t>
            </a:r>
            <a:endParaRPr lang="en-US" sz="800" smtClean="0">
              <a:latin typeface="Times New Roman" pitchFamily="84" charset="0"/>
              <a:ea typeface="ＭＳ Ｐゴシック" pitchFamily="8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60789571-A6F7-40F9-994A-33FFE1491E0F}" type="slidenum">
              <a:rPr lang="en-US" sz="1200">
                <a:latin typeface="Times" pitchFamily="84" charset="0"/>
              </a:rPr>
              <a:pPr algn="r" eaLnBrk="0" hangingPunct="0"/>
              <a:t>30</a:t>
            </a:fld>
            <a:endParaRPr lang="en-US" sz="1200">
              <a:latin typeface="Times" pitchFamily="84" charset="0"/>
            </a:endParaRPr>
          </a:p>
        </p:txBody>
      </p:sp>
      <p:sp>
        <p:nvSpPr>
          <p:cNvPr id="226307" name="Rectangle 2"/>
          <p:cNvSpPr>
            <a:spLocks noGrp="1" noRot="1" noChangeAspect="1" noChangeArrowheads="1" noTextEdit="1"/>
          </p:cNvSpPr>
          <p:nvPr>
            <p:ph type="sldImg"/>
          </p:nvPr>
        </p:nvSpPr>
        <p:spPr>
          <a:solidFill>
            <a:srgbClr val="FFFFFF"/>
          </a:solidFill>
          <a:ln/>
        </p:spPr>
      </p:sp>
      <p:sp>
        <p:nvSpPr>
          <p:cNvPr id="226308"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18.4 A hypothesis of animal phylogeny based on morphological comparisons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1A3D8332-A420-4001-B28E-F718EC79A9D7}" type="slidenum">
              <a:rPr lang="en-US" sz="1200">
                <a:latin typeface="Times New Roman" pitchFamily="84" charset="0"/>
              </a:rPr>
              <a:pPr algn="r" eaLnBrk="0" hangingPunct="0"/>
              <a:t>4</a:t>
            </a:fld>
            <a:endParaRPr lang="en-US" sz="1200">
              <a:latin typeface="Times New Roman" pitchFamily="84" charset="0"/>
            </a:endParaRPr>
          </a:p>
        </p:txBody>
      </p:sp>
      <p:sp>
        <p:nvSpPr>
          <p:cNvPr id="189443" name="Rectangle 2"/>
          <p:cNvSpPr>
            <a:spLocks noGrp="1" noRot="1" noChangeAspect="1" noChangeArrowheads="1" noTextEdit="1"/>
          </p:cNvSpPr>
          <p:nvPr>
            <p:ph type="sldImg"/>
          </p:nvPr>
        </p:nvSpPr>
        <p:spPr>
          <a:solidFill>
            <a:srgbClr val="FFFFFF"/>
          </a:solidFill>
          <a:ln/>
        </p:spPr>
      </p:sp>
      <p:sp>
        <p:nvSpPr>
          <p:cNvPr id="189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23FD4ADB-27C7-4296-BD29-4DE271DF8B68}" type="slidenum">
              <a:rPr lang="en-US" sz="1200">
                <a:latin typeface="Times New Roman" pitchFamily="84" charset="0"/>
              </a:rPr>
              <a:pPr algn="r" eaLnBrk="0" hangingPunct="0"/>
              <a:t>31</a:t>
            </a:fld>
            <a:endParaRPr lang="en-US" sz="1200">
              <a:latin typeface="Times New Roman" pitchFamily="84" charset="0"/>
            </a:endParaRPr>
          </a:p>
        </p:txBody>
      </p:sp>
      <p:sp>
        <p:nvSpPr>
          <p:cNvPr id="227331" name="Rectangle 2"/>
          <p:cNvSpPr>
            <a:spLocks noGrp="1" noRot="1" noChangeAspect="1" noChangeArrowheads="1" noTextEdit="1"/>
          </p:cNvSpPr>
          <p:nvPr>
            <p:ph type="sldImg"/>
          </p:nvPr>
        </p:nvSpPr>
        <p:spPr>
          <a:solidFill>
            <a:srgbClr val="FFFFFF"/>
          </a:solidFill>
          <a:ln/>
        </p:spPr>
      </p:sp>
      <p:sp>
        <p:nvSpPr>
          <p:cNvPr id="227332" name="Rectangle 3"/>
          <p:cNvSpPr>
            <a:spLocks noGrp="1" noChangeArrowheads="1"/>
          </p:cNvSpPr>
          <p:nvPr>
            <p:ph type="body" idx="1"/>
          </p:nvPr>
        </p:nvSpPr>
        <p:spPr>
          <a:solidFill>
            <a:srgbClr val="FFFFFF"/>
          </a:solidFill>
          <a:ln>
            <a:solidFill>
              <a:srgbClr val="000000"/>
            </a:solidFill>
          </a:ln>
        </p:spPr>
        <p:txBody>
          <a:bodyPr/>
          <a:lstStyle/>
          <a:p>
            <a:pPr marL="1588" lvl="1"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3851C722-1D3F-41F0-8C1C-9B5D065485F5}" type="slidenum">
              <a:rPr lang="en-US" sz="1200">
                <a:latin typeface="Times New Roman" pitchFamily="84" charset="0"/>
              </a:rPr>
              <a:pPr algn="r" eaLnBrk="0" hangingPunct="0"/>
              <a:t>32</a:t>
            </a:fld>
            <a:endParaRPr lang="en-US" sz="1200">
              <a:latin typeface="Times New Roman" pitchFamily="84" charset="0"/>
            </a:endParaRPr>
          </a:p>
        </p:txBody>
      </p:sp>
      <p:sp>
        <p:nvSpPr>
          <p:cNvPr id="228355" name="Rectangle 2"/>
          <p:cNvSpPr>
            <a:spLocks noGrp="1" noRot="1" noChangeAspect="1" noChangeArrowheads="1" noTextEdit="1"/>
          </p:cNvSpPr>
          <p:nvPr>
            <p:ph type="sldImg"/>
          </p:nvPr>
        </p:nvSpPr>
        <p:spPr>
          <a:solidFill>
            <a:srgbClr val="FFFFFF"/>
          </a:solidFill>
          <a:ln/>
        </p:spPr>
      </p:sp>
      <p:sp>
        <p:nvSpPr>
          <p:cNvPr id="228356"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typically expect that an animal will have a head. The subject of a head might have already been introduced when discussing body plans. As you proceed through the animal phyla, have students consider how sponges and cnidarians meet their basic needs without the benefit of a well-defined head.</a:t>
            </a:r>
          </a:p>
          <a:p>
            <a:pPr eaLnBrk="1"/>
            <a:r>
              <a:rPr lang="en-US" smtClean="0">
                <a:latin typeface="Times New Roman" pitchFamily="84" charset="0"/>
                <a:ea typeface="ＭＳ Ｐゴシック" pitchFamily="84" charset="-128"/>
              </a:rPr>
              <a:t>2. As students survey the major animal phyla, they might perceive the diversity of animals as spread somewhat evenly across the nine major phyla of invertebrates. Yet, two-thirds of all known species of life (and at least 80% of all described animal species) are arthropods. Although sources disagree on the number of living species that have been described, there is widespread agreement that the number of undescribed species is many times more than the number of described species. By examining the number of described species, some amazing proportions emerge. You might consider this exercise to make the point. Determine how many students represent 1% of the class. Then have the entire class stand. Tell the students that collectively, they represent all of the animal species known to exist today. Have 5% of the class sit, representing the proportion of known animal species that are vertebrates. Next, have 15% of the class sit, representing all of the remaining types of animals </a:t>
            </a:r>
            <a:r>
              <a:rPr lang="en-US" i="1" smtClean="0">
                <a:latin typeface="Times New Roman" pitchFamily="84" charset="0"/>
                <a:ea typeface="ＭＳ Ｐゴシック" pitchFamily="84" charset="-128"/>
              </a:rPr>
              <a:t>except</a:t>
            </a:r>
            <a:r>
              <a:rPr lang="en-US" smtClean="0">
                <a:latin typeface="Times New Roman" pitchFamily="84" charset="0"/>
                <a:ea typeface="ＭＳ Ｐゴシック" pitchFamily="84" charset="-128"/>
              </a:rPr>
              <a:t> arthropods. At this point, everyone standing (80% of the class) represents the proportion of known animal species that are arthropods (a conservative fraction). Finally, have 50% of the entire class sit, leaving 30% standing. Have the class guess what group of animals is represented now (clearly some subgroup of arthropods). This final 30% represents the known number of species of beetles! (The numbers used are rounded. Even higher percentages for beetles and invertebrates may be more accurate. The point of this exercise is the relative proportions rather than precise percentages.)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Imagine a country cabin in the winter with a roaring fire in a fireplace. The windows are partially opened to permit air to rush into the house to feed the fire. This flow of air through the windows, through the home, to the fireplace, and then out the chimney is analogous to the flow of water through a sponge. Side note: Many sponges, especially commercial bath sponges, have outer body walls that are highly folded. Simpler vase sponges, with straighter walls, are good examples to show students when discussing this basic water flow pattern.</a:t>
            </a:r>
          </a:p>
          <a:p>
            <a:pPr eaLnBrk="1"/>
            <a:r>
              <a:rPr lang="en-US" smtClean="0">
                <a:latin typeface="Times New Roman" pitchFamily="84" charset="0"/>
                <a:ea typeface="ＭＳ Ｐゴシック" pitchFamily="84" charset="-128"/>
              </a:rPr>
              <a:t>2. Students may find it challenging to understand why sponges are animals. It might be helpful to return to the distinctions between animals, plants, and fungi when introducing sponges.</a:t>
            </a:r>
            <a:endParaRPr lang="en-US" sz="900" smtClean="0">
              <a:latin typeface="Times New Roman" pitchFamily="84" charset="0"/>
              <a:ea typeface="ＭＳ Ｐゴシック" pitchFamily="8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CA331C31-AF7F-437C-BAF3-B229E74A2FD6}" type="slidenum">
              <a:rPr lang="en-US" sz="1200">
                <a:latin typeface="Times New Roman" pitchFamily="84" charset="0"/>
              </a:rPr>
              <a:pPr algn="r" eaLnBrk="0" hangingPunct="0"/>
              <a:t>33</a:t>
            </a:fld>
            <a:endParaRPr lang="en-US" sz="1200">
              <a:latin typeface="Times New Roman" pitchFamily="84" charset="0"/>
            </a:endParaRPr>
          </a:p>
        </p:txBody>
      </p:sp>
      <p:sp>
        <p:nvSpPr>
          <p:cNvPr id="229379" name="Rectangle 2"/>
          <p:cNvSpPr>
            <a:spLocks noGrp="1" noRot="1" noChangeAspect="1" noChangeArrowheads="1" noTextEdit="1"/>
          </p:cNvSpPr>
          <p:nvPr>
            <p:ph type="sldImg"/>
          </p:nvPr>
        </p:nvSpPr>
        <p:spPr>
          <a:solidFill>
            <a:srgbClr val="FFFFFF"/>
          </a:solidFill>
          <a:ln/>
        </p:spPr>
      </p:sp>
      <p:sp>
        <p:nvSpPr>
          <p:cNvPr id="229380"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typically expect that an animal will have a head. The subject of a head might have already been introduced when discussing body plans. As you proceed through the animal phyla, have students consider how sponges and cnidarians meet their basic needs without the benefit of a well-defined head.</a:t>
            </a:r>
          </a:p>
          <a:p>
            <a:pPr eaLnBrk="1"/>
            <a:r>
              <a:rPr lang="en-US" smtClean="0">
                <a:latin typeface="Times New Roman" pitchFamily="84" charset="0"/>
                <a:ea typeface="ＭＳ Ｐゴシック" pitchFamily="84" charset="-128"/>
              </a:rPr>
              <a:t>2. As students survey the major animal phyla, they might perceive the diversity of animals as spread somewhat evenly across the nine major phyla of invertebrates. Yet, two-thirds of all known species of life (and at least 80% of all described animal species) are arthropods. Although sources disagree on the number of living species that have been described, there is widespread agreement that the number of undescribed species is many times more than the number of described species. By examining the number of described species, some amazing proportions emerge. You might consider this exercise to make the point. Determine how many students represent 1% of the class. Then have the entire class stand. Tell the students that collectively, they represent all of the animal species known to exist today. Have 5% of the class sit, representing the proportion of known animal species that are vertebrates. Next, have 15% of the class sit, representing all of the remaining types of animals </a:t>
            </a:r>
            <a:r>
              <a:rPr lang="en-US" i="1" smtClean="0">
                <a:latin typeface="Times New Roman" pitchFamily="84" charset="0"/>
                <a:ea typeface="ＭＳ Ｐゴシック" pitchFamily="84" charset="-128"/>
              </a:rPr>
              <a:t>except</a:t>
            </a:r>
            <a:r>
              <a:rPr lang="en-US" smtClean="0">
                <a:latin typeface="Times New Roman" pitchFamily="84" charset="0"/>
                <a:ea typeface="ＭＳ Ｐゴシック" pitchFamily="84" charset="-128"/>
              </a:rPr>
              <a:t> arthropods. At this point, everyone standing (80% of the class) represents the proportion of known animal species that are arthropods (a conservative fraction). Finally, have 50% of the entire class sit, leaving 30% standing. Have the class guess what group of animals is represented now (clearly some subgroup of arthropods). This final 30% represents the known number of species of beetles! (The numbers used are rounded. Even higher percentages for beetles and invertebrates may be more accurate. The point of this exercise is the relative proportions rather than precise percentages.)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Imagine a country cabin in the winter with a roaring fire in a fireplace. The windows are partially opened to permit air to rush into the house to feed the fire. This flow of air through the windows, through the home, to the fireplace, and then out the chimney is analogous to the flow of water through a sponge. Side note: Many sponges, especially commercial bath sponges, have outer body walls that are highly folded. Simpler vase sponges, with straighter walls, are good examples to show students when discussing this basic water flow pattern.</a:t>
            </a:r>
          </a:p>
          <a:p>
            <a:pPr eaLnBrk="1"/>
            <a:r>
              <a:rPr lang="en-US" smtClean="0">
                <a:latin typeface="Times New Roman" pitchFamily="84" charset="0"/>
                <a:ea typeface="ＭＳ Ｐゴシック" pitchFamily="84" charset="-128"/>
              </a:rPr>
              <a:t>2. Students may find it challenging to understand why sponges are animals. It might be helpful to return to the distinctions between animals, plants, and fungi when introducing sponges.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DB6AC954-26D9-4483-A9FE-A67CB8DA2444}" type="slidenum">
              <a:rPr lang="en-US" sz="1200">
                <a:latin typeface="Times" pitchFamily="84" charset="0"/>
              </a:rPr>
              <a:pPr algn="r" eaLnBrk="0" hangingPunct="0"/>
              <a:t>34</a:t>
            </a:fld>
            <a:endParaRPr lang="en-US" sz="1200">
              <a:latin typeface="Times" pitchFamily="84" charset="0"/>
            </a:endParaRPr>
          </a:p>
        </p:txBody>
      </p:sp>
      <p:sp>
        <p:nvSpPr>
          <p:cNvPr id="230403" name="Rectangle 2"/>
          <p:cNvSpPr>
            <a:spLocks noGrp="1" noRot="1" noChangeAspect="1" noChangeArrowheads="1" noTextEdit="1"/>
          </p:cNvSpPr>
          <p:nvPr>
            <p:ph type="sldImg"/>
          </p:nvPr>
        </p:nvSpPr>
        <p:spPr>
          <a:solidFill>
            <a:srgbClr val="FFFFFF"/>
          </a:solidFill>
          <a:ln/>
        </p:spPr>
      </p:sp>
      <p:sp>
        <p:nvSpPr>
          <p:cNvPr id="230404"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18.5A Sponges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868A58D0-B14A-4195-94E6-220D62178367}" type="slidenum">
              <a:rPr lang="en-US" sz="1200">
                <a:latin typeface="Times" pitchFamily="84" charset="0"/>
              </a:rPr>
              <a:pPr algn="r" eaLnBrk="0" hangingPunct="0"/>
              <a:t>35</a:t>
            </a:fld>
            <a:endParaRPr lang="en-US" sz="1200">
              <a:latin typeface="Times" pitchFamily="84" charset="0"/>
            </a:endParaRPr>
          </a:p>
        </p:txBody>
      </p:sp>
      <p:sp>
        <p:nvSpPr>
          <p:cNvPr id="234499" name="Rectangle 2"/>
          <p:cNvSpPr>
            <a:spLocks noGrp="1" noRot="1" noChangeAspect="1" noChangeArrowheads="1" noTextEdit="1"/>
          </p:cNvSpPr>
          <p:nvPr>
            <p:ph type="sldImg"/>
          </p:nvPr>
        </p:nvSpPr>
        <p:spPr>
          <a:solidFill>
            <a:srgbClr val="FFFFFF"/>
          </a:solidFill>
          <a:ln/>
        </p:spPr>
      </p:sp>
      <p:sp>
        <p:nvSpPr>
          <p:cNvPr id="234500"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18.5B The structure of a simple sponge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6E25531A-5C6B-49DC-8F1F-D2788C561857}" type="slidenum">
              <a:rPr lang="en-US" sz="1200">
                <a:latin typeface="Times New Roman" pitchFamily="84" charset="0"/>
              </a:rPr>
              <a:pPr algn="r" eaLnBrk="0" hangingPunct="0"/>
              <a:t>36</a:t>
            </a:fld>
            <a:endParaRPr lang="en-US" sz="1200">
              <a:latin typeface="Times New Roman" pitchFamily="84" charset="0"/>
            </a:endParaRPr>
          </a:p>
        </p:txBody>
      </p:sp>
      <p:sp>
        <p:nvSpPr>
          <p:cNvPr id="235523" name="Rectangle 2"/>
          <p:cNvSpPr>
            <a:spLocks noGrp="1" noRot="1" noChangeAspect="1" noChangeArrowheads="1" noTextEdit="1"/>
          </p:cNvSpPr>
          <p:nvPr>
            <p:ph type="sldImg"/>
          </p:nvPr>
        </p:nvSpPr>
        <p:spPr>
          <a:solidFill>
            <a:srgbClr val="FFFFFF"/>
          </a:solidFill>
          <a:ln/>
        </p:spPr>
      </p:sp>
      <p:sp>
        <p:nvSpPr>
          <p:cNvPr id="235524"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typically expect that an animal will have a head. The subject of a head might have already been introduced when discussing body plans. As you proceed through the animal phyla, have students consider how sponges and cnidarians meet their basic needs without the benefit of a well-defined head.</a:t>
            </a:r>
          </a:p>
          <a:p>
            <a:pPr eaLnBrk="1"/>
            <a:r>
              <a:rPr lang="en-US" smtClean="0">
                <a:latin typeface="Times New Roman" pitchFamily="84" charset="0"/>
                <a:ea typeface="ＭＳ Ｐゴシック" pitchFamily="84" charset="-128"/>
              </a:rPr>
              <a:t>2. As students survey the major animal phyla, they might perceive the diversity of animals as spread somewhat evenly across the nine major phyla of invertebrates. Yet, two-thirds of all known species of life (and at least 80% of all described animal species) are arthropods. Although sources disagree on the number of living species that have been described, there is widespread agreement that the number of undescribed species is many times more than the number of described species. By examining the number of described species, some amazing proportions emerge. You might consider this exercise to make the point. Determine how many students represent 1% of the class. Then have the entire class stand. Tell the students that collectively, they represent all of the animal species known to exist today. Have 5% of the class sit, representing the proportion of known animal species that are vertebrates. Next, have 15% of the class sit, representing all of the remaining types of animals </a:t>
            </a:r>
            <a:r>
              <a:rPr lang="en-US" i="1" smtClean="0">
                <a:latin typeface="Times New Roman" pitchFamily="84" charset="0"/>
                <a:ea typeface="ＭＳ Ｐゴシック" pitchFamily="84" charset="-128"/>
              </a:rPr>
              <a:t>except</a:t>
            </a:r>
            <a:r>
              <a:rPr lang="en-US" smtClean="0">
                <a:latin typeface="Times New Roman" pitchFamily="84" charset="0"/>
                <a:ea typeface="ＭＳ Ｐゴシック" pitchFamily="84" charset="-128"/>
              </a:rPr>
              <a:t> arthropods. At this point, everyone standing (80% of the class) represents the proportion of known animal species that are arthropods (a conservative fraction). Finally, have 50% of the entire class sit, leaving 30% standing. Have the class guess what group of animals is represented now (clearly some subgroup of arthropods). This final 30% represents the known number of species of beetles! (The numbers used are rounded. Even higher percentages for beetles and invertebrates may be more accurate. The point of this exercise is the relative proportions rather than precise percentages.)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Imagine a country cabin in the winter with a roaring fire in a fireplace. The windows are partially opened to permit air to rush into the house to feed the fire. This flow of air through the windows, through the home, to the fireplace, and then out the chimney is analogous to the flow of water through a sponge. Side note: Many sponges, especially commercial bath sponges, have outer body walls that are highly folded. Simpler vase sponges, with straighter walls, are good examples to show students when discussing this basic water flow pattern.</a:t>
            </a:r>
          </a:p>
          <a:p>
            <a:pPr eaLnBrk="1"/>
            <a:r>
              <a:rPr lang="en-US" smtClean="0">
                <a:latin typeface="Times New Roman" pitchFamily="84" charset="0"/>
                <a:ea typeface="ＭＳ Ｐゴシック" pitchFamily="84" charset="-128"/>
              </a:rPr>
              <a:t>2. Students may find it challenging to understand why sponges are animals. It might be helpful to return to the distinctions between animals, plants, and fungi when introducing sponges.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3A1175E5-5656-4900-AE43-E33D8DD0B15A}" type="slidenum">
              <a:rPr lang="en-US" sz="1200">
                <a:latin typeface="Times New Roman" pitchFamily="84" charset="0"/>
              </a:rPr>
              <a:pPr algn="r" eaLnBrk="0" hangingPunct="0"/>
              <a:t>37</a:t>
            </a:fld>
            <a:endParaRPr lang="en-US" sz="1200">
              <a:latin typeface="Times New Roman" pitchFamily="84" charset="0"/>
            </a:endParaRPr>
          </a:p>
        </p:txBody>
      </p:sp>
      <p:sp>
        <p:nvSpPr>
          <p:cNvPr id="236547" name="Rectangle 2"/>
          <p:cNvSpPr>
            <a:spLocks noGrp="1" noRot="1" noChangeAspect="1" noChangeArrowheads="1" noTextEdit="1"/>
          </p:cNvSpPr>
          <p:nvPr>
            <p:ph type="sldImg"/>
          </p:nvPr>
        </p:nvSpPr>
        <p:spPr>
          <a:solidFill>
            <a:srgbClr val="FFFFFF"/>
          </a:solidFill>
          <a:ln/>
        </p:spPr>
      </p:sp>
      <p:sp>
        <p:nvSpPr>
          <p:cNvPr id="236548"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typically expect that an animal will have a head. The subject of a head might have already been introduced when discussing body plans. As you proceed through the animal phyla, have students consider how sponges and cnidarians meet their basic needs without the benefit of a well-defined head.</a:t>
            </a:r>
          </a:p>
          <a:p>
            <a:pPr eaLnBrk="1"/>
            <a:r>
              <a:rPr lang="en-US" smtClean="0">
                <a:latin typeface="Times New Roman" pitchFamily="84" charset="0"/>
                <a:ea typeface="ＭＳ Ｐゴシック" pitchFamily="84" charset="-128"/>
              </a:rPr>
              <a:t>2. As students survey the major animal phyla, they might perceive the diversity of animals as spread somewhat evenly across the nine major phyla of invertebrates. Yet, two-thirds of all known species of life (and at least 80% of all described animal species) are arthropods. Although sources disagree on the number of living species that have been described, there is widespread agreement that the number of undescribed species is many times more than the number of described species. By examining the number of described species, some amazing proportions emerge. You might consider this exercise to make the point. Determine how many students represent 1% of the class. Then have the entire class stand. Tell the students that collectively, they represent all of the animal species known to exist today. Have 5% of the class sit, representing the proportion of known animal species that are vertebrates. Next, have 15% of the class sit, representing all of the remaining types of animals </a:t>
            </a:r>
            <a:r>
              <a:rPr lang="en-US" i="1" smtClean="0">
                <a:latin typeface="Times New Roman" pitchFamily="84" charset="0"/>
                <a:ea typeface="ＭＳ Ｐゴシック" pitchFamily="84" charset="-128"/>
              </a:rPr>
              <a:t>except</a:t>
            </a:r>
            <a:r>
              <a:rPr lang="en-US" smtClean="0">
                <a:latin typeface="Times New Roman" pitchFamily="84" charset="0"/>
                <a:ea typeface="ＭＳ Ｐゴシック" pitchFamily="84" charset="-128"/>
              </a:rPr>
              <a:t> arthropods. At this point, everyone standing (80% of the class) represents the proportion of known animal species that are arthropods (a conservative fraction). Finally, have 50% of the entire class sit, leaving 30% standing. Have the class guess what group of animals is represented now (clearly some subgroup of arthropods). This final 30% represents the known number of species of beetles! (The numbers used are rounded. Even higher percentages for beetles and invertebrates may be more accurate. The point of this exercise is the relative proportions rather than precise percentages.)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Imagine a country cabin in the winter with a roaring fire in a fireplace. The windows are partially opened to permit air to rush into the house to feed the fire. This flow of air through the windows, through the home, to the fireplace, and then out the chimney is analogous to the flow of water through a sponge. Side note: Many sponges, especially commercial bath sponges, have outer body walls that are highly folded. Simpler vase sponges, with straighter walls, are good examples to show students when discussing this basic water flow pattern.</a:t>
            </a:r>
          </a:p>
          <a:p>
            <a:pPr eaLnBrk="1"/>
            <a:r>
              <a:rPr lang="en-US" smtClean="0">
                <a:latin typeface="Times New Roman" pitchFamily="84" charset="0"/>
                <a:ea typeface="ＭＳ Ｐゴシック" pitchFamily="84" charset="-128"/>
              </a:rPr>
              <a:t>2. Students may find it challenging to understand why sponges are animals. It might be helpful to return to the distinctions between animals, plants, and fungi when introducing sponges.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18938C2D-FE14-4C67-B18A-DE249865F6BC}" type="slidenum">
              <a:rPr lang="en-US" sz="1200">
                <a:latin typeface="Times New Roman" pitchFamily="84" charset="0"/>
              </a:rPr>
              <a:pPr algn="r" eaLnBrk="0" hangingPunct="0"/>
              <a:t>38</a:t>
            </a:fld>
            <a:endParaRPr lang="en-US" sz="1200">
              <a:latin typeface="Times New Roman" pitchFamily="84" charset="0"/>
            </a:endParaRPr>
          </a:p>
        </p:txBody>
      </p:sp>
      <p:sp>
        <p:nvSpPr>
          <p:cNvPr id="237571" name="Rectangle 2"/>
          <p:cNvSpPr>
            <a:spLocks noGrp="1" noRot="1" noChangeAspect="1" noChangeArrowheads="1" noTextEdit="1"/>
          </p:cNvSpPr>
          <p:nvPr>
            <p:ph type="sldImg"/>
          </p:nvPr>
        </p:nvSpPr>
        <p:spPr>
          <a:solidFill>
            <a:srgbClr val="FFFFFF"/>
          </a:solidFill>
          <a:ln/>
        </p:spPr>
      </p:sp>
      <p:sp>
        <p:nvSpPr>
          <p:cNvPr id="237572"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typically expect that an animal will have a head. The subject of a head might have already been introduced when discussing body plans. As you proceed through the animal phyla, have students consider how sponges and cnidarians meet their basic needs without the benefit of a well-defined head.</a:t>
            </a:r>
          </a:p>
          <a:p>
            <a:pPr eaLnBrk="1"/>
            <a:r>
              <a:rPr lang="en-US" smtClean="0">
                <a:latin typeface="Times New Roman" pitchFamily="84" charset="0"/>
                <a:ea typeface="ＭＳ Ｐゴシック" pitchFamily="84" charset="-128"/>
              </a:rPr>
              <a:t>2. As students survey the major animal phyla, they might perceive the diversity of animals as spread somewhat evenly across the nine major phyla of invertebrates. Yet, two-thirds of all known species of life (and at least 80% of all described animal species) are arthropods. Although sources disagree on the number of living species that have been described, there is widespread agreement that the number of undescribed species is many times more than the number of described species. By examining the number of described species, some amazing proportions emerge. You might consider this exercise to make the point. Determine how many students represent 1% of the class. Then have the entire class stand. Tell the students that collectively, they represent all of the animal species known to exist today. Have 5% of the class sit, representing the proportion of known animal species that are vertebrates. Next, have 15% of the class sit, representing all of the remaining types of animals </a:t>
            </a:r>
            <a:r>
              <a:rPr lang="en-US" i="1" smtClean="0">
                <a:latin typeface="Times New Roman" pitchFamily="84" charset="0"/>
                <a:ea typeface="ＭＳ Ｐゴシック" pitchFamily="84" charset="-128"/>
              </a:rPr>
              <a:t>except</a:t>
            </a:r>
            <a:r>
              <a:rPr lang="en-US" smtClean="0">
                <a:latin typeface="Times New Roman" pitchFamily="84" charset="0"/>
                <a:ea typeface="ＭＳ Ｐゴシック" pitchFamily="84" charset="-128"/>
              </a:rPr>
              <a:t> arthropods. At this point, everyone standing (80% of the class) represents the proportion of known animal species that are arthropods (a conservative fraction). Finally, have 50% of the entire class sit, leaving 30% standing. Have the class guess what group of animals is represented now (clearly some subgroup of arthropods). This final 30% represents the known number of species of beetles! (The numbers used are rounded. Even higher percentages for beetles and invertebrates may be more accurate. The point of this exercise is the relative proportions rather than precise percentages.)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Just about any glass bottle with a narrow neck makes a good model of the cnidarian body plan. The narrowed neck of the body represents the constricted region of a cnidarian that regulates what enters and leaves the gastrovascular cavity. Additional note: The name “gastrovascular” represents the dual function of the cavity. It must serve as the site of digestion and the method of delivery of the nutrients. The cavity extends, like a primitive circulatory system, throughout the body, and is thus vascular in nature.</a:t>
            </a:r>
          </a:p>
          <a:p>
            <a:pPr eaLnBrk="1"/>
            <a:r>
              <a:rPr lang="en-US" smtClean="0">
                <a:latin typeface="Times New Roman" pitchFamily="84" charset="0"/>
                <a:ea typeface="ＭＳ Ｐゴシック" pitchFamily="84" charset="-128"/>
              </a:rPr>
              <a:t>2. If students have been stung by a jellyfish, it was a toxin produced by the cnidocytes that caused a reaction. (Nematocysts are the firing part of a cnidocyte cell. The toxin is delivered by the firing of the nematocysts. A new cnidocyte must take the place of one that has fired its nematocyst, since cnidocytes cannot “reload.”)</a:t>
            </a:r>
          </a:p>
          <a:p>
            <a:pPr eaLnBrk="1"/>
            <a:r>
              <a:rPr lang="en-US" smtClean="0">
                <a:latin typeface="Times New Roman" pitchFamily="84" charset="0"/>
                <a:ea typeface="ＭＳ Ｐゴシック" pitchFamily="84" charset="-128"/>
              </a:rPr>
              <a:t>3. The gastrovascular cavity of cnidarians and flatworms is the functional equivalent of two systems in our bodies. Ask students to explain how nutrients consumed at a meal nourish the cells in our toes. Nutrients absorbed by our gut are transported throughout our body by the circulatory system. Extensions of the gastrovascular cavity permit nutrient distribution in these cnidarians and flatworms.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BA6E5878-1C2F-41AC-A9BB-D7E36B570BB5}" type="slidenum">
              <a:rPr lang="en-US" sz="1200">
                <a:latin typeface="Times New Roman" pitchFamily="84" charset="0"/>
              </a:rPr>
              <a:pPr algn="r" eaLnBrk="0" hangingPunct="0"/>
              <a:t>39</a:t>
            </a:fld>
            <a:endParaRPr lang="en-US" sz="1200">
              <a:latin typeface="Times New Roman" pitchFamily="84" charset="0"/>
            </a:endParaRPr>
          </a:p>
        </p:txBody>
      </p:sp>
      <p:sp>
        <p:nvSpPr>
          <p:cNvPr id="238595" name="Rectangle 2"/>
          <p:cNvSpPr>
            <a:spLocks noGrp="1" noRot="1" noChangeAspect="1" noChangeArrowheads="1" noTextEdit="1"/>
          </p:cNvSpPr>
          <p:nvPr>
            <p:ph type="sldImg"/>
          </p:nvPr>
        </p:nvSpPr>
        <p:spPr>
          <a:solidFill>
            <a:srgbClr val="FFFFFF"/>
          </a:solidFill>
          <a:ln/>
        </p:spPr>
      </p:sp>
      <p:sp>
        <p:nvSpPr>
          <p:cNvPr id="238596"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typically expect that an animal will have a head. The subject of a head might have already been introduced when discussing body plans. As you proceed through the animal phyla, have students consider how sponges and cnidarians meet their basic needs without the benefit of a well-defined head.</a:t>
            </a:r>
          </a:p>
          <a:p>
            <a:pPr eaLnBrk="1"/>
            <a:r>
              <a:rPr lang="en-US" smtClean="0">
                <a:latin typeface="Times New Roman" pitchFamily="84" charset="0"/>
                <a:ea typeface="ＭＳ Ｐゴシック" pitchFamily="84" charset="-128"/>
              </a:rPr>
              <a:t>2. As students survey the major animal phyla, they might perceive the diversity of animals as spread somewhat evenly across the nine major phyla of invertebrates. Yet, two-thirds of all known species of life (and at least 80% of all described animal species) are arthropods. Although sources disagree on the number of living species that have been described, there is widespread agreement that the number of undescribed species is many times more than the number of described species. By examining the number of described species, some amazing proportions emerge. You might consider this exercise to make the point. Determine how many students represent 1% of the class. Then have the entire class stand. Tell the students that collectively, they represent all of the animal species known to exist today. Have 5% of the class sit, representing the proportion of known animal species that are vertebrates. Next, have 15% of the class sit, representing all of the remaining types of animals </a:t>
            </a:r>
            <a:r>
              <a:rPr lang="en-US" i="1" smtClean="0">
                <a:latin typeface="Times New Roman" pitchFamily="84" charset="0"/>
                <a:ea typeface="ＭＳ Ｐゴシック" pitchFamily="84" charset="-128"/>
              </a:rPr>
              <a:t>except</a:t>
            </a:r>
            <a:r>
              <a:rPr lang="en-US" smtClean="0">
                <a:latin typeface="Times New Roman" pitchFamily="84" charset="0"/>
                <a:ea typeface="ＭＳ Ｐゴシック" pitchFamily="84" charset="-128"/>
              </a:rPr>
              <a:t> arthropods. At this point, everyone standing (80% of the class) represents the proportion of known animal species that are arthropods (a conservative fraction). Finally, have 50% of the entire class sit, leaving 30% standing. Have the class guess what group of animals is represented now (clearly some subgroup of arthropods). This final 30% represents the known number of species of beetles! (The numbers used are rounded. Even higher percentages for beetles and invertebrates may be more accurate. The point of this exercise is the relative proportions rather than precise percentages.)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Just about any glass bottle with a narrow neck makes a good model of the cnidarian body plan. The narrowed neck of the body represents the constricted region of a cnidarian that regulates what enters and leaves the gastrovascular cavity. Additional note: The name “gastrovascular” represents the dual function of the cavity. It must serve as the site of digestion and the method of delivery of the nutrients. The cavity extends, like a primitive circulatory system, throughout the body, and is thus vascular in nature.</a:t>
            </a:r>
          </a:p>
          <a:p>
            <a:pPr eaLnBrk="1"/>
            <a:r>
              <a:rPr lang="en-US" smtClean="0">
                <a:latin typeface="Times New Roman" pitchFamily="84" charset="0"/>
                <a:ea typeface="ＭＳ Ｐゴシック" pitchFamily="84" charset="-128"/>
              </a:rPr>
              <a:t>2. If students have been stung by a jellyfish, it was a toxin produced by the cnidocytes that caused a reaction. (Nematocysts are the firing part of a cnidocyte cell. The toxin is delivered by the firing of the nematocysts. A new cnidocyte must take the place of one that has fired its nematocyst, since cnidocytes cannot “reload.”)</a:t>
            </a:r>
          </a:p>
          <a:p>
            <a:pPr eaLnBrk="1"/>
            <a:r>
              <a:rPr lang="en-US" smtClean="0">
                <a:latin typeface="Times New Roman" pitchFamily="84" charset="0"/>
                <a:ea typeface="ＭＳ Ｐゴシック" pitchFamily="84" charset="-128"/>
              </a:rPr>
              <a:t>3. The gastrovascular cavity of cnidarians and flatworms is the functional equivalent of two systems in our bodies. Ask students to explain how nutrients consumed at a meal nourish the cells in our toes. Nutrients absorbed by our gut are transported throughout our body by the circulatory system. Extensions of the gastrovascular cavity permit nutrient distribution in these cnidarians and flatworms.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E7756B8C-B085-44FF-88C4-EFEA4C4396CC}" type="slidenum">
              <a:rPr lang="en-US" sz="1200">
                <a:latin typeface="Times" pitchFamily="84" charset="0"/>
              </a:rPr>
              <a:pPr algn="r" eaLnBrk="0" hangingPunct="0"/>
              <a:t>40</a:t>
            </a:fld>
            <a:endParaRPr lang="en-US" sz="1200">
              <a:latin typeface="Times" pitchFamily="84" charset="0"/>
            </a:endParaRPr>
          </a:p>
        </p:txBody>
      </p:sp>
      <p:sp>
        <p:nvSpPr>
          <p:cNvPr id="242691" name="Rectangle 2"/>
          <p:cNvSpPr>
            <a:spLocks noGrp="1" noRot="1" noChangeAspect="1" noChangeArrowheads="1" noTextEdit="1"/>
          </p:cNvSpPr>
          <p:nvPr>
            <p:ph type="sldImg"/>
          </p:nvPr>
        </p:nvSpPr>
        <p:spPr>
          <a:solidFill>
            <a:srgbClr val="FFFFFF"/>
          </a:solidFill>
          <a:ln/>
        </p:spPr>
      </p:sp>
      <p:sp>
        <p:nvSpPr>
          <p:cNvPr id="24269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18.6A Polyp body form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87B11C89-09B3-4B5B-9CC9-601943757135}" type="slidenum">
              <a:rPr lang="en-US" sz="1200">
                <a:latin typeface="Times New Roman" pitchFamily="84" charset="0"/>
              </a:rPr>
              <a:pPr algn="r" eaLnBrk="0" hangingPunct="0"/>
              <a:t>5</a:t>
            </a:fld>
            <a:endParaRPr lang="en-US" sz="1200">
              <a:latin typeface="Times New Roman" pitchFamily="84" charset="0"/>
            </a:endParaRPr>
          </a:p>
        </p:txBody>
      </p:sp>
      <p:sp>
        <p:nvSpPr>
          <p:cNvPr id="190467" name="Rectangle 2"/>
          <p:cNvSpPr>
            <a:spLocks noGrp="1" noRot="1" noChangeAspect="1" noChangeArrowheads="1" noTextEdit="1"/>
          </p:cNvSpPr>
          <p:nvPr>
            <p:ph type="sldImg"/>
          </p:nvPr>
        </p:nvSpPr>
        <p:spPr>
          <a:solidFill>
            <a:srgbClr val="FFFFFF"/>
          </a:solidFill>
          <a:ln/>
        </p:spPr>
      </p:sp>
      <p:sp>
        <p:nvSpPr>
          <p:cNvPr id="190468"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When considering animals in general, students are typically biased toward vertebrate examples. As a thought exercise, start your first lecture on animal diversity by asking students to write down the name of the very first type of animal that comes to their minds, without giving it any thought. Depending upon your class size, either tabulate their responses quickly or have students raise their hands to indicate the type of animal they chose. In general, fewer than 5% (often fewer than 1%) of my students have thought of an invertebrate. This exercise makes the point that what we tend to think of, when we think of animals, is vertebrates. Many of us have had a dog, cat, or other vertebrate for a pet. Yet, more than 95% of all known species of animals are invertebrates. Students must expand their understanding of what it means to be an animal. The content in Chapter 18 should facilitate that understanding.</a:t>
            </a:r>
          </a:p>
          <a:p>
            <a:pPr eaLnBrk="1"/>
            <a:r>
              <a:rPr lang="en-US" smtClean="0">
                <a:latin typeface="Times New Roman" pitchFamily="84" charset="0"/>
                <a:ea typeface="ＭＳ Ｐゴシック" pitchFamily="84" charset="-128"/>
              </a:rPr>
              <a:t>2. Students often struggle to conceptualize the basic needs of invertebrates, and may find it challenging to think of the similarities between, for example, an earthworm and a dog, or a tick and a cat. The common features of animals addressed at the start of Chapter 18 can be expanded to include the needs for oxygen, nourishing food, a tolerable environment, and a suitable habitat to reproduce, which apply to animals representing all of the major phyla. Illustrating these common demands can help students build the intellectual foundations that can be so difficult to fully establish.</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Depending upon what chapters you have addressed in your course up to this point, you might begin your lectures on animals by asking your class to compare the features of plants, fungi, and animals. You may want to present a table listing the following characteristics, and ask the class to identify the condition for each kingdom: eukaryotic or prokaryotic cells, single or multicellular organisms, presence of cell walls, and use of photosynthesis.</a:t>
            </a:r>
          </a:p>
          <a:p>
            <a:pPr eaLnBrk="1"/>
            <a:r>
              <a:rPr lang="en-US" smtClean="0">
                <a:latin typeface="Times New Roman" pitchFamily="84" charset="0"/>
                <a:ea typeface="ＭＳ Ｐゴシック" pitchFamily="84" charset="-128"/>
              </a:rPr>
              <a:t>2. You might wish to share the now somewhat-famous quote of Lewis Wolpert, who in 1986 said, “It is not birth, marriage, or death, but gastrulation, which is truly the most important time in your life.” The development and arrangement of the basic embryonic layers (ectoderm/skin and nervous systems, mesoderm/muscle and bone, and endoderm/digestive tract) establishes the basic body plan.</a:t>
            </a:r>
          </a:p>
          <a:p>
            <a:pPr eaLnBrk="1"/>
            <a:r>
              <a:rPr lang="en-US" smtClean="0">
                <a:latin typeface="Times New Roman" pitchFamily="84" charset="0"/>
                <a:ea typeface="ＭＳ Ｐゴシック" pitchFamily="84" charset="-128"/>
              </a:rPr>
              <a:t>3. Your students might enjoy discussing whether or not they are larvae and if they can be said to go through metamorphosis. (The answer to both questions is “no”.)</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82E44DDB-9923-4157-9E68-27CF9FC87E80}" type="slidenum">
              <a:rPr lang="en-US" sz="1200">
                <a:latin typeface="Times" pitchFamily="84" charset="0"/>
              </a:rPr>
              <a:pPr algn="r" eaLnBrk="0" hangingPunct="0"/>
              <a:t>41</a:t>
            </a:fld>
            <a:endParaRPr lang="en-US" sz="1200">
              <a:latin typeface="Times" pitchFamily="84" charset="0"/>
            </a:endParaRPr>
          </a:p>
        </p:txBody>
      </p:sp>
      <p:sp>
        <p:nvSpPr>
          <p:cNvPr id="245763" name="Rectangle 2"/>
          <p:cNvSpPr>
            <a:spLocks noGrp="1" noRot="1" noChangeAspect="1" noChangeArrowheads="1" noTextEdit="1"/>
          </p:cNvSpPr>
          <p:nvPr>
            <p:ph type="sldImg"/>
          </p:nvPr>
        </p:nvSpPr>
        <p:spPr>
          <a:solidFill>
            <a:srgbClr val="FFFFFF"/>
          </a:solidFill>
          <a:ln/>
        </p:spPr>
      </p:sp>
      <p:sp>
        <p:nvSpPr>
          <p:cNvPr id="245764"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18.6B Medusa body form: marine jelly (about 6 cm in diameter)</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074CFD45-E81B-446B-A6FF-7DDDC0D744D7}" type="slidenum">
              <a:rPr lang="en-US" sz="1200">
                <a:latin typeface="Times New Roman" pitchFamily="84" charset="0"/>
              </a:rPr>
              <a:pPr algn="r" eaLnBrk="0" hangingPunct="0"/>
              <a:t>42</a:t>
            </a:fld>
            <a:endParaRPr lang="en-US" sz="1200">
              <a:latin typeface="Times New Roman" pitchFamily="84" charset="0"/>
            </a:endParaRPr>
          </a:p>
        </p:txBody>
      </p:sp>
      <p:sp>
        <p:nvSpPr>
          <p:cNvPr id="246787" name="Rectangle 2"/>
          <p:cNvSpPr>
            <a:spLocks noGrp="1" noRot="1" noChangeAspect="1" noChangeArrowheads="1" noTextEdit="1"/>
          </p:cNvSpPr>
          <p:nvPr>
            <p:ph type="sldImg"/>
          </p:nvPr>
        </p:nvSpPr>
        <p:spPr>
          <a:solidFill>
            <a:srgbClr val="FFFFFF"/>
          </a:solidFill>
          <a:ln/>
        </p:spPr>
      </p:sp>
      <p:sp>
        <p:nvSpPr>
          <p:cNvPr id="246788"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Students typically expect that an animal will have a head. The subject of a head might have already been introduced when discussing body plans. As you proceed through the animal phyla, have students consider how sponges and cnidarians meet their basic needs without the benefit of a well-defined head.</a:t>
            </a:r>
          </a:p>
          <a:p>
            <a:pPr eaLnBrk="1"/>
            <a:r>
              <a:rPr lang="en-US" smtClean="0">
                <a:latin typeface="Times New Roman" pitchFamily="84" charset="0"/>
                <a:ea typeface="ＭＳ Ｐゴシック" pitchFamily="84" charset="-128"/>
              </a:rPr>
              <a:t>2. As students survey the major animal phyla, they might perceive the diversity of animals as spread somewhat evenly across the nine major phyla of invertebrates. Yet, two-thirds of all known species of life (and at least 80% of all described animal species) are arthropods. Although sources disagree on the number of living species that have been described, there is widespread agreement that the number of undescribed species is many times more than the number of described species. By examining the number of described species, some amazing proportions emerge. You might consider this exercise to make the point. Determine how many students represent 1% of the class. Then have the entire class stand. Tell the students that collectively, they represent all of the animal species known to exist today. Have 5% of the class sit, representing the proportion of known animal species that are vertebrates. Next, have 15% of the class sit, representing all of the remaining types of animals </a:t>
            </a:r>
            <a:r>
              <a:rPr lang="en-US" i="1" smtClean="0">
                <a:latin typeface="Times New Roman" pitchFamily="84" charset="0"/>
                <a:ea typeface="ＭＳ Ｐゴシック" pitchFamily="84" charset="-128"/>
              </a:rPr>
              <a:t>except</a:t>
            </a:r>
            <a:r>
              <a:rPr lang="en-US" smtClean="0">
                <a:latin typeface="Times New Roman" pitchFamily="84" charset="0"/>
                <a:ea typeface="ＭＳ Ｐゴシック" pitchFamily="84" charset="-128"/>
              </a:rPr>
              <a:t> arthropods. At this point, everyone standing (80% of the class) represents the proportion of known animal species that are arthropods (a conservative fraction). Finally, have 50% of the entire class sit, leaving 30% standing. Have the class guess what group of animals is represented now (clearly some subgroup of arthropods). This final 30% represents the known number of species of beetles! (The numbers used are rounded. Even higher percentages for beetles and invertebrates may be more accurate. The point of this exercise is the relative proportions rather than precise percentages.)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Just about any glass bottle with a narrow neck makes a good model of the cnidarian body plan. The narrowed neck of the body represents the constricted region of a cnidarian that regulates what enters and leaves the gastrovascular cavity. Additional note: The name “gastrovascular” represents the dual function of the cavity. It must serve as the site of digestion and the method of delivery of the nutrients. The cavity extends, like a primitive circulatory system, throughout the body, and is thus vascular in nature.</a:t>
            </a:r>
          </a:p>
          <a:p>
            <a:pPr eaLnBrk="1"/>
            <a:r>
              <a:rPr lang="en-US" smtClean="0">
                <a:latin typeface="Times New Roman" pitchFamily="84" charset="0"/>
                <a:ea typeface="ＭＳ Ｐゴシック" pitchFamily="84" charset="-128"/>
              </a:rPr>
              <a:t>2. If students have been stung by a jellyfish, it was a toxin produced by the cnidocytes that caused a reaction. (Nematocysts are the firing part of a cnidocyte cell. The toxin is delivered by the firing of the nematocysts. A new cnidocyte must take the place of one that has fired its nematocyst, since cnidocytes cannot “reload.”)</a:t>
            </a:r>
          </a:p>
          <a:p>
            <a:pPr eaLnBrk="1"/>
            <a:r>
              <a:rPr lang="en-US" smtClean="0">
                <a:latin typeface="Times New Roman" pitchFamily="84" charset="0"/>
                <a:ea typeface="ＭＳ Ｐゴシック" pitchFamily="84" charset="-128"/>
              </a:rPr>
              <a:t>3. The gastrovascular cavity of cnidarians and flatworms is the functional equivalent of two systems in our bodies. Ask students to explain how nutrients consumed at a meal nourish the cells in our toes. Nutrients absorbed by our gut are transported throughout our body by the circulatory system. Extensions of the gastrovascular cavity permit nutrient distribution in these cnidarians and flatworms.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4738E329-BDCC-4936-BB78-00AE525AEB8C}" type="slidenum">
              <a:rPr lang="en-US" sz="1200">
                <a:latin typeface="Times" pitchFamily="84" charset="0"/>
              </a:rPr>
              <a:pPr algn="r" eaLnBrk="0" hangingPunct="0"/>
              <a:t>43</a:t>
            </a:fld>
            <a:endParaRPr lang="en-US" sz="1200">
              <a:latin typeface="Times" pitchFamily="84" charset="0"/>
            </a:endParaRPr>
          </a:p>
        </p:txBody>
      </p:sp>
      <p:sp>
        <p:nvSpPr>
          <p:cNvPr id="251907" name="Rectangle 2"/>
          <p:cNvSpPr>
            <a:spLocks noGrp="1" noRot="1" noChangeAspect="1" noChangeArrowheads="1" noTextEdit="1"/>
          </p:cNvSpPr>
          <p:nvPr>
            <p:ph type="sldImg"/>
          </p:nvPr>
        </p:nvSpPr>
        <p:spPr>
          <a:solidFill>
            <a:srgbClr val="FFFFFF"/>
          </a:solidFill>
          <a:ln/>
        </p:spPr>
      </p:sp>
      <p:sp>
        <p:nvSpPr>
          <p:cNvPr id="251908"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18.6C Cnidocyte action</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C0A8FC25-B40F-4888-95F8-07180215DAA7}" type="slidenum">
              <a:rPr lang="en-US" sz="1200">
                <a:latin typeface="Times New Roman" pitchFamily="84" charset="0"/>
              </a:rPr>
              <a:pPr algn="r" eaLnBrk="0" hangingPunct="0"/>
              <a:t>44</a:t>
            </a:fld>
            <a:endParaRPr lang="en-US" sz="1200">
              <a:latin typeface="Times New Roman" pitchFamily="84" charset="0"/>
            </a:endParaRPr>
          </a:p>
        </p:txBody>
      </p:sp>
      <p:sp>
        <p:nvSpPr>
          <p:cNvPr id="252931" name="Rectangle 2"/>
          <p:cNvSpPr>
            <a:spLocks noGrp="1" noRot="1" noChangeAspect="1" noChangeArrowheads="1" noTextEdit="1"/>
          </p:cNvSpPr>
          <p:nvPr>
            <p:ph type="sldImg"/>
          </p:nvPr>
        </p:nvSpPr>
        <p:spPr>
          <a:solidFill>
            <a:srgbClr val="FFFFFF"/>
          </a:solidFill>
          <a:ln/>
        </p:spPr>
      </p:sp>
      <p:sp>
        <p:nvSpPr>
          <p:cNvPr id="252932"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As students survey the major animal phyla, they might perceive the diversity of animals as spread somewhat evenly across the nine major phyla of invertebrates. Yet, two-thirds of all known species of life (and at least 80% of all described animal species) are arthropods. Although sources disagree on the number of living species that have been described, there is widespread agreement that the number of undescribed species is many times more than the number of described species. By examining the number of described species, some amazing proportions emerge. You might consider this exercise to make the point. Determine how many students represent 1% of the class. Then have the entire class stand. Tell the students that collectively, they represent all of the animal species known to exist today. Have 5% of the class sit, representing the proportion of known animal species that are vertebrates. Next, have 15% of the class sit, representing all of the remaining types of animals </a:t>
            </a:r>
            <a:r>
              <a:rPr lang="en-US" i="1" smtClean="0">
                <a:latin typeface="Times New Roman" pitchFamily="84" charset="0"/>
                <a:ea typeface="ＭＳ Ｐゴシック" pitchFamily="84" charset="-128"/>
              </a:rPr>
              <a:t>except</a:t>
            </a:r>
            <a:r>
              <a:rPr lang="en-US" smtClean="0">
                <a:latin typeface="Times New Roman" pitchFamily="84" charset="0"/>
                <a:ea typeface="ＭＳ Ｐゴシック" pitchFamily="84" charset="-128"/>
              </a:rPr>
              <a:t> arthropods. At this point, everyone standing (80% of the class) represents the proportion of known animal species that are arthropods (a conservative fraction). Finally, have 50% of the entire class sit, leaving 30% standing. Have the class guess what group of animals is represented now (clearly some subgroup of arthropods). This final 30% represents the known number of species of beetles! (The numbers used are rounded. Even higher percentages for beetles and invertebrates may be more accurate. The point of this exercise is the relative proportions rather than precise percentages.)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gastrovascular cavity of cnidarians and flatworms is the functional equivalent of two systems in our bodies. Ask students to explain how nutrients consumed at a meal nourish the cells in our toes. Nutrients absorbed by our gut are transported throughout our body by the circulatory system. Extensions of the gastrovascular cavity permit nutrient distribution in these cnidarians and flatworms.</a:t>
            </a:r>
          </a:p>
          <a:p>
            <a:pPr eaLnBrk="1"/>
            <a:r>
              <a:rPr lang="en-US" smtClean="0">
                <a:latin typeface="Times New Roman" pitchFamily="84" charset="0"/>
                <a:ea typeface="ＭＳ Ｐゴシック" pitchFamily="84" charset="-128"/>
              </a:rPr>
              <a:t>2. A planarian, indicated in Figure 18.7A, ingests food in the middle of its body. Challenge students to think of other animals that have a mouth located far from the head. The discussion that will follow this challenge is likely to touch on the defining features of a head, invoking a critical analysis of animal body plans and providing an important exercise for this chapter.</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0C9F4B80-D514-4235-9D56-07E45EB03B79}" type="slidenum">
              <a:rPr lang="en-US" sz="1200">
                <a:latin typeface="Times" pitchFamily="84" charset="0"/>
              </a:rPr>
              <a:pPr algn="r" eaLnBrk="0" hangingPunct="0"/>
              <a:t>45</a:t>
            </a:fld>
            <a:endParaRPr lang="en-US" sz="1200">
              <a:latin typeface="Times" pitchFamily="84" charset="0"/>
            </a:endParaRPr>
          </a:p>
        </p:txBody>
      </p:sp>
      <p:sp>
        <p:nvSpPr>
          <p:cNvPr id="253955" name="Rectangle 2"/>
          <p:cNvSpPr>
            <a:spLocks noGrp="1" noRot="1" noChangeAspect="1" noChangeArrowheads="1" noTextEdit="1"/>
          </p:cNvSpPr>
          <p:nvPr>
            <p:ph type="sldImg"/>
          </p:nvPr>
        </p:nvSpPr>
        <p:spPr>
          <a:solidFill>
            <a:srgbClr val="FFFFFF"/>
          </a:solidFill>
          <a:ln/>
        </p:spPr>
      </p:sp>
      <p:sp>
        <p:nvSpPr>
          <p:cNvPr id="253956"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18.7A A free-living flatworm, the planarian (most are about 5–10 mm long)</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86AF32A3-6D8F-407D-B5D3-B14296494712}" type="slidenum">
              <a:rPr lang="en-US" sz="1200">
                <a:latin typeface="Times New Roman" pitchFamily="84" charset="0"/>
              </a:rPr>
              <a:pPr algn="r" eaLnBrk="0" hangingPunct="0"/>
              <a:t>46</a:t>
            </a:fld>
            <a:endParaRPr lang="en-US" sz="1200">
              <a:latin typeface="Times New Roman" pitchFamily="84" charset="0"/>
            </a:endParaRPr>
          </a:p>
        </p:txBody>
      </p:sp>
      <p:sp>
        <p:nvSpPr>
          <p:cNvPr id="254979" name="Rectangle 2"/>
          <p:cNvSpPr>
            <a:spLocks noGrp="1" noRot="1" noChangeAspect="1" noChangeArrowheads="1" noTextEdit="1"/>
          </p:cNvSpPr>
          <p:nvPr>
            <p:ph type="sldImg"/>
          </p:nvPr>
        </p:nvSpPr>
        <p:spPr>
          <a:solidFill>
            <a:srgbClr val="FFFFFF"/>
          </a:solidFill>
          <a:ln/>
        </p:spPr>
      </p:sp>
      <p:sp>
        <p:nvSpPr>
          <p:cNvPr id="254980"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As students survey the major animal phyla, they might perceive the diversity of animals as spread somewhat evenly across the nine major phyla of invertebrates. Yet, two-thirds of all known species of life (and at least 80% of all described animal species) are arthropods. Although sources disagree on the number of living species that have been described, there is widespread agreement that the number of undescribed species is many times more than the number of described species. By examining the number of described species, some amazing proportions emerge. You might consider this exercise to make the point. Determine how many students represent 1% of the class. Then have the entire class stand. Tell the students that collectively, they represent all of the animal species known to exist today. Have 5% of the class sit, representing the proportion of known animal species that are vertebrates. Next, have 15% of the class sit, representing all of the remaining types of animals </a:t>
            </a:r>
            <a:r>
              <a:rPr lang="en-US" i="1" smtClean="0">
                <a:latin typeface="Times New Roman" pitchFamily="84" charset="0"/>
                <a:ea typeface="ＭＳ Ｐゴシック" pitchFamily="84" charset="-128"/>
              </a:rPr>
              <a:t>except</a:t>
            </a:r>
            <a:r>
              <a:rPr lang="en-US" smtClean="0">
                <a:latin typeface="Times New Roman" pitchFamily="84" charset="0"/>
                <a:ea typeface="ＭＳ Ｐゴシック" pitchFamily="84" charset="-128"/>
              </a:rPr>
              <a:t> arthropods. At this point, everyone standing (80% of the class) represents the proportion of known animal species that are arthropods (a conservative fraction). Finally, have 50% of the entire class sit, leaving 30% standing. Have the class guess what group of animals is represented now (clearly some subgroup of arthropods). This final 30% represents the known number of species of beetles! (The numbers used are rounded. Even higher percentages for beetles and invertebrates may be more accurate. The point of this exercise is the relative proportions rather than precise percentages.)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gastrovascular cavity of cnidarians and flatworms is the functional equivalent of two systems in our bodies. Ask students to explain how nutrients consumed at a meal nourish the cells in our toes. Nutrients absorbed by our gut are transported throughout our body by the circulatory system. Extensions of the gastrovascular cavity permit nutrient distribution in these cnidarians and flatworms.</a:t>
            </a:r>
          </a:p>
          <a:p>
            <a:pPr eaLnBrk="1"/>
            <a:r>
              <a:rPr lang="en-US" smtClean="0">
                <a:latin typeface="Times New Roman" pitchFamily="84" charset="0"/>
                <a:ea typeface="ＭＳ Ｐゴシック" pitchFamily="84" charset="-128"/>
              </a:rPr>
              <a:t>2. A planarian, indicated in Figure 18.7A, ingests food in the middle of its body. Challenge students to think of other animals that have a mouth located far from the head. The discussion that will follow this challenge is likely to touch on the defining features of a head, invoking a critical analysis of animal body plans and providing an important exercise for this chapter.</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3AF7577D-F3AE-4CCC-BD2E-FB700DB99F99}" type="slidenum">
              <a:rPr lang="en-US" sz="1200">
                <a:latin typeface="Times New Roman" pitchFamily="84" charset="0"/>
              </a:rPr>
              <a:pPr algn="r" eaLnBrk="0" hangingPunct="0"/>
              <a:t>47</a:t>
            </a:fld>
            <a:endParaRPr lang="en-US" sz="1200">
              <a:latin typeface="Times New Roman" pitchFamily="84" charset="0"/>
            </a:endParaRPr>
          </a:p>
        </p:txBody>
      </p:sp>
      <p:sp>
        <p:nvSpPr>
          <p:cNvPr id="256003" name="Rectangle 2"/>
          <p:cNvSpPr>
            <a:spLocks noGrp="1" noRot="1" noChangeAspect="1" noChangeArrowheads="1" noTextEdit="1"/>
          </p:cNvSpPr>
          <p:nvPr>
            <p:ph type="sldImg"/>
          </p:nvPr>
        </p:nvSpPr>
        <p:spPr>
          <a:solidFill>
            <a:srgbClr val="FFFFFF"/>
          </a:solidFill>
          <a:ln/>
        </p:spPr>
      </p:sp>
      <p:sp>
        <p:nvSpPr>
          <p:cNvPr id="256004"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As students survey the major animal phyla, they might perceive the diversity of animals as spread somewhat evenly across the nine major phyla of invertebrates. Yet, two-thirds of all known species of life (and at least 80% of all described animal species) are arthropods. Although sources disagree on the number of living species that have been described, there is widespread agreement that the number of undescribed species is many times more than the number of described species. By examining the number of described species, some amazing proportions emerge. You might consider this exercise to make the point. Determine how many students represent 1% of the class. Then have the entire class stand. Tell the students that collectively, they represent all of the animal species known to exist today. Have 5% of the class sit, representing the proportion of known animal species that are vertebrates. Next, have 15% of the class sit, representing all of the remaining types of animals </a:t>
            </a:r>
            <a:r>
              <a:rPr lang="en-US" i="1" smtClean="0">
                <a:latin typeface="Times New Roman" pitchFamily="84" charset="0"/>
                <a:ea typeface="ＭＳ Ｐゴシック" pitchFamily="84" charset="-128"/>
              </a:rPr>
              <a:t>except</a:t>
            </a:r>
            <a:r>
              <a:rPr lang="en-US" smtClean="0">
                <a:latin typeface="Times New Roman" pitchFamily="84" charset="0"/>
                <a:ea typeface="ＭＳ Ｐゴシック" pitchFamily="84" charset="-128"/>
              </a:rPr>
              <a:t> arthropods. At this point, everyone standing (80% of the class) represents the proportion of known animal species that are arthropods (a conservative fraction). Finally, have 50% of the entire class sit, leaving 30% standing. Have the class guess what group of animals is represented now (clearly some subgroup of arthropods). This final 30% represents the known number of species of beetles! (The numbers used are rounded. Even higher percentages for beetles and invertebrates may be more accurate. The point of this exercise is the relative proportions rather than precise percentages.)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gastrovascular cavity of cnidarians and flatworms is the functional equivalent of two systems in our bodies. Ask students to explain how nutrients consumed at a meal nourish the cells in our toes. Nutrients absorbed by our gut are transported throughout our body by the circulatory system. Extensions of the gastrovascular cavity permit nutrient distribution in these cnidarians and flatworms.</a:t>
            </a:r>
          </a:p>
          <a:p>
            <a:pPr eaLnBrk="1"/>
            <a:r>
              <a:rPr lang="en-US" smtClean="0">
                <a:latin typeface="Times New Roman" pitchFamily="84" charset="0"/>
                <a:ea typeface="ＭＳ Ｐゴシック" pitchFamily="84" charset="-128"/>
              </a:rPr>
              <a:t>2. A planarian, indicated in Figure 18.7A, ingests food in the middle of its body. Challenge students to think of other animals that have a mouth located far from the head. The discussion that will follow this challenge is likely to touch on the defining features of a head, invoking a critical analysis of animal body plans and providing an important exercise for this chapter.</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4CEA11AD-2D4E-418F-9AE5-C8D68581B359}" type="slidenum">
              <a:rPr lang="en-US" sz="1200">
                <a:latin typeface="Times" pitchFamily="84" charset="0"/>
              </a:rPr>
              <a:pPr algn="r" eaLnBrk="0" hangingPunct="0"/>
              <a:t>48</a:t>
            </a:fld>
            <a:endParaRPr lang="en-US" sz="1200">
              <a:latin typeface="Times" pitchFamily="84" charset="0"/>
            </a:endParaRPr>
          </a:p>
        </p:txBody>
      </p:sp>
      <p:sp>
        <p:nvSpPr>
          <p:cNvPr id="257027" name="Rectangle 2"/>
          <p:cNvSpPr>
            <a:spLocks noGrp="1" noRot="1" noChangeAspect="1" noChangeArrowheads="1" noTextEdit="1"/>
          </p:cNvSpPr>
          <p:nvPr>
            <p:ph type="sldImg"/>
          </p:nvPr>
        </p:nvSpPr>
        <p:spPr>
          <a:solidFill>
            <a:srgbClr val="FFFFFF"/>
          </a:solidFill>
          <a:ln/>
        </p:spPr>
      </p:sp>
      <p:sp>
        <p:nvSpPr>
          <p:cNvPr id="257028"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18.7B A tapeworm, a parasitic flatworm</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E40C4CC9-ED58-4F48-9257-BAB0F03C1126}" type="slidenum">
              <a:rPr lang="en-US" sz="1200">
                <a:latin typeface="Times New Roman" pitchFamily="84" charset="0"/>
              </a:rPr>
              <a:pPr algn="r" eaLnBrk="0" hangingPunct="0"/>
              <a:t>49</a:t>
            </a:fld>
            <a:endParaRPr lang="en-US" sz="1200">
              <a:latin typeface="Times New Roman" pitchFamily="84" charset="0"/>
            </a:endParaRPr>
          </a:p>
        </p:txBody>
      </p:sp>
      <p:sp>
        <p:nvSpPr>
          <p:cNvPr id="260099" name="Rectangle 2"/>
          <p:cNvSpPr>
            <a:spLocks noGrp="1" noRot="1" noChangeAspect="1" noChangeArrowheads="1" noTextEdit="1"/>
          </p:cNvSpPr>
          <p:nvPr>
            <p:ph type="sldImg"/>
          </p:nvPr>
        </p:nvSpPr>
        <p:spPr>
          <a:solidFill>
            <a:srgbClr val="FFFFFF"/>
          </a:solidFill>
          <a:ln/>
        </p:spPr>
      </p:sp>
      <p:sp>
        <p:nvSpPr>
          <p:cNvPr id="260100"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As students survey the major animal phyla, they might perceive the diversity of animals as spread somewhat evenly across the nine major phyla of invertebrates. Yet, two-thirds of all known species of life (and at least 80% of all described animal species) are arthropods. Although sources disagree on the number of living species that have been described, there is widespread agreement that the number of undescribed species is many times more than the number of described species. By examining the number of described species, some amazing proportions emerge. You might consider this exercise to make the point. Determine how many students represent 1% of the class. Then have the entire class stand. Tell the students that collectively, they represent all of the animal species known to exist today. Have 5% of the class sit, representing the proportion of known animal species that are vertebrates. Next, have 15% of the class sit, representing all of the remaining types of animals </a:t>
            </a:r>
            <a:r>
              <a:rPr lang="en-US" i="1" smtClean="0">
                <a:latin typeface="Times New Roman" pitchFamily="84" charset="0"/>
                <a:ea typeface="ＭＳ Ｐゴシック" pitchFamily="84" charset="-128"/>
              </a:rPr>
              <a:t>except</a:t>
            </a:r>
            <a:r>
              <a:rPr lang="en-US" smtClean="0">
                <a:latin typeface="Times New Roman" pitchFamily="84" charset="0"/>
                <a:ea typeface="ＭＳ Ｐゴシック" pitchFamily="84" charset="-128"/>
              </a:rPr>
              <a:t> arthropods. At this point, everyone standing (80% of the class) represents the proportion of known animal species that are arthropods (a conservative fraction). Finally, have 50% of the entire class sit, leaving 30% standing. Have the class guess what group of animals is represented now (clearly some subgroup of arthropods). This final 30% represents the known number of species of beetles! (The numbers used are rounded. Even higher percentages for beetles and invertebrates may be more accurate. The point of this exercise is the relative proportions rather than precise percentages.)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undercooking of meat contributes to the spread of parasitic diseases. If you addressed the denaturation of proteins in Chapter 3, here is a chance to reinforce the points about the effects of heat. Proteins denature and discolor when heated (pink meat turns brown). This same process denatures proteins in parasites and kills them (although some parasites can survive relatively high temperatures). If any portion of a steak is still pink, the meat has not been cooked enough to denature the meat or parasitic proteins. Trichinosis is acquired by eating pork that has not been cooked enough to denature all the proteins (and kill the parasites). The details of just about any parasitic infection of humans will get the attention of your students . . . and likely cause them to start scratching!</a:t>
            </a:r>
          </a:p>
          <a:p>
            <a:pPr eaLnBrk="1"/>
            <a:r>
              <a:rPr lang="en-US" smtClean="0">
                <a:latin typeface="Times New Roman" pitchFamily="84" charset="0"/>
                <a:ea typeface="ＭＳ Ｐゴシック" pitchFamily="84" charset="-128"/>
              </a:rPr>
              <a:t>2. Annelids (and nematodes, Module 18.8) have the advantage of a digestive tract with openings at both ends. This permits the efficiency of a digestive tract specialized for a one-way flow of ingested materials and enjoying the same advantages as an assembly line, but in reverse, serving in fact as a sort of “disassembly” line. These worms (and all animals with a mouth separate from the anus) “disassemble” food as it moves through the digestive tract.</a:t>
            </a:r>
            <a:endParaRPr lang="en-US" sz="800" smtClean="0">
              <a:latin typeface="Times New Roman" pitchFamily="84" charset="0"/>
              <a:ea typeface="ＭＳ Ｐゴシック" pitchFamily="8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9802ADFE-590A-4EB3-9E0E-2235FF4052CF}" type="slidenum">
              <a:rPr lang="en-US" sz="1200">
                <a:latin typeface="Times" pitchFamily="84" charset="0"/>
              </a:rPr>
              <a:pPr algn="r" eaLnBrk="0" hangingPunct="0"/>
              <a:t>50</a:t>
            </a:fld>
            <a:endParaRPr lang="en-US" sz="1200">
              <a:latin typeface="Times" pitchFamily="84" charset="0"/>
            </a:endParaRPr>
          </a:p>
        </p:txBody>
      </p:sp>
      <p:sp>
        <p:nvSpPr>
          <p:cNvPr id="264195" name="Rectangle 2"/>
          <p:cNvSpPr>
            <a:spLocks noGrp="1" noRot="1" noChangeAspect="1" noChangeArrowheads="1" noTextEdit="1"/>
          </p:cNvSpPr>
          <p:nvPr>
            <p:ph type="sldImg"/>
          </p:nvPr>
        </p:nvSpPr>
        <p:spPr>
          <a:solidFill>
            <a:srgbClr val="FFFFFF"/>
          </a:solidFill>
          <a:ln/>
        </p:spPr>
      </p:sp>
      <p:sp>
        <p:nvSpPr>
          <p:cNvPr id="264196"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18.8A A free-living nematode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B23FF638-C13C-4A04-85AE-46979C377C67}" type="slidenum">
              <a:rPr lang="en-US" sz="1200">
                <a:latin typeface="Times" pitchFamily="84" charset="0"/>
              </a:rPr>
              <a:pPr algn="r" eaLnBrk="0" hangingPunct="0"/>
              <a:t>6</a:t>
            </a:fld>
            <a:endParaRPr lang="en-US" sz="1200">
              <a:latin typeface="Times" pitchFamily="84" charset="0"/>
            </a:endParaRPr>
          </a:p>
        </p:txBody>
      </p:sp>
      <p:sp>
        <p:nvSpPr>
          <p:cNvPr id="191491" name="Rectangle 2"/>
          <p:cNvSpPr>
            <a:spLocks noGrp="1" noRot="1" noChangeAspect="1" noChangeArrowheads="1" noTextEdit="1"/>
          </p:cNvSpPr>
          <p:nvPr>
            <p:ph type="sldImg"/>
          </p:nvPr>
        </p:nvSpPr>
        <p:spPr>
          <a:solidFill>
            <a:srgbClr val="FFFFFF"/>
          </a:solidFill>
          <a:ln/>
        </p:spPr>
      </p:sp>
      <p:sp>
        <p:nvSpPr>
          <p:cNvPr id="19149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18.1A Ingestion, the animal way of life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E4299493-C429-434B-8F4D-8071DACDCCA7}" type="slidenum">
              <a:rPr lang="en-US" sz="1200">
                <a:latin typeface="Times" pitchFamily="84" charset="0"/>
              </a:rPr>
              <a:pPr algn="r" eaLnBrk="0" hangingPunct="0"/>
              <a:t>51</a:t>
            </a:fld>
            <a:endParaRPr lang="en-US" sz="1200">
              <a:latin typeface="Times" pitchFamily="84" charset="0"/>
            </a:endParaRPr>
          </a:p>
        </p:txBody>
      </p:sp>
      <p:sp>
        <p:nvSpPr>
          <p:cNvPr id="265219" name="Rectangle 2"/>
          <p:cNvSpPr>
            <a:spLocks noGrp="1" noRot="1" noChangeAspect="1" noChangeArrowheads="1" noTextEdit="1"/>
          </p:cNvSpPr>
          <p:nvPr>
            <p:ph type="sldImg"/>
          </p:nvPr>
        </p:nvSpPr>
        <p:spPr>
          <a:solidFill>
            <a:srgbClr val="FFFFFF"/>
          </a:solidFill>
          <a:ln/>
        </p:spPr>
      </p:sp>
      <p:sp>
        <p:nvSpPr>
          <p:cNvPr id="265220"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18.8B A dog heart infested by heartworm, a parasitic nematode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C1CAE3A2-DE5B-4662-8BD6-F304463A4907}" type="slidenum">
              <a:rPr lang="en-US" sz="1200">
                <a:latin typeface="Times New Roman" pitchFamily="84" charset="0"/>
              </a:rPr>
              <a:pPr algn="r" eaLnBrk="0" hangingPunct="0"/>
              <a:t>52</a:t>
            </a:fld>
            <a:endParaRPr lang="en-US" sz="1200">
              <a:latin typeface="Times New Roman" pitchFamily="84" charset="0"/>
            </a:endParaRPr>
          </a:p>
        </p:txBody>
      </p:sp>
      <p:sp>
        <p:nvSpPr>
          <p:cNvPr id="266243" name="Rectangle 2"/>
          <p:cNvSpPr>
            <a:spLocks noGrp="1" noRot="1" noChangeAspect="1" noChangeArrowheads="1" noTextEdit="1"/>
          </p:cNvSpPr>
          <p:nvPr>
            <p:ph type="sldImg"/>
          </p:nvPr>
        </p:nvSpPr>
        <p:spPr>
          <a:solidFill>
            <a:srgbClr val="FFFFFF"/>
          </a:solidFill>
          <a:ln/>
        </p:spPr>
      </p:sp>
      <p:sp>
        <p:nvSpPr>
          <p:cNvPr id="266244"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As students survey the major animal phyla, they might perceive the diversity of animals as spread somewhat evenly across the nine major phyla of invertebrates. Yet, two-thirds of all known species of life (and at least 80% of all described animal species) are arthropods. Although sources disagree on the number of living species that have been described, there is widespread agreement that the number of undescribed species is many times more than the number of described species. By examining the number of described species, some amazing proportions emerge. You might consider this exercise to make the point. Determine how many students represent 1% of the class. Then have the entire class stand. Tell the students that collectively, they represent all of the animal species known to exist today. Have 5% of the class sit, representing the proportion of known animal species that are vertebrates. Next, have 15% of the class sit, representing all of the remaining types of animals </a:t>
            </a:r>
            <a:r>
              <a:rPr lang="en-US" i="1" smtClean="0">
                <a:latin typeface="Times New Roman" pitchFamily="84" charset="0"/>
                <a:ea typeface="ＭＳ Ｐゴシック" pitchFamily="84" charset="-128"/>
              </a:rPr>
              <a:t>except</a:t>
            </a:r>
            <a:r>
              <a:rPr lang="en-US" smtClean="0">
                <a:latin typeface="Times New Roman" pitchFamily="84" charset="0"/>
                <a:ea typeface="ＭＳ Ｐゴシック" pitchFamily="84" charset="-128"/>
              </a:rPr>
              <a:t> arthropods. At this point, everyone standing (80% of the class) represents the proportion of known animal species that are arthropods (a conservative fraction). Finally, have 50% of the entire class sit, leaving 30% standing. Have the class guess what group of animals is represented now (clearly some subgroup of arthropods). This final 30% represents the known number of species of beetles! (The numbers used are rounded. Even higher percentages for beetles and invertebrates may be more accurate. The point of this exercise is the relative proportions rather than precise percentages.)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When we eat clams, we usually eat strips of the muscular foot. If the clams are mushy and/or contain sand, the serving may also include portions of the intestines.</a:t>
            </a:r>
          </a:p>
          <a:p>
            <a:pPr eaLnBrk="1"/>
            <a:r>
              <a:rPr lang="en-US" smtClean="0">
                <a:latin typeface="Times New Roman" pitchFamily="84" charset="0"/>
                <a:ea typeface="ＭＳ Ｐゴシック" pitchFamily="84" charset="-128"/>
              </a:rPr>
              <a:t>2. A simple demonstration of the bivalve body plan can be obtained by purchasing smoked oysters in a grocery store. Each smoked oyster (ready to be consumed) is the soft body removed from the paired shells. For an enjoyable demonstration, discuss the anatomy of a specimen and then enjoy it for lunch.</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2C50E438-FA7C-480D-A251-A256D8513057}" type="slidenum">
              <a:rPr lang="en-US" sz="1200">
                <a:latin typeface="Times" pitchFamily="84" charset="0"/>
              </a:rPr>
              <a:pPr algn="r" eaLnBrk="0" hangingPunct="0"/>
              <a:t>53</a:t>
            </a:fld>
            <a:endParaRPr lang="en-US" sz="1200">
              <a:latin typeface="Times" pitchFamily="84" charset="0"/>
            </a:endParaRPr>
          </a:p>
        </p:txBody>
      </p:sp>
      <p:sp>
        <p:nvSpPr>
          <p:cNvPr id="267267" name="Rectangle 2"/>
          <p:cNvSpPr>
            <a:spLocks noGrp="1" noRot="1" noChangeAspect="1" noChangeArrowheads="1" noTextEdit="1"/>
          </p:cNvSpPr>
          <p:nvPr>
            <p:ph type="sldImg"/>
          </p:nvPr>
        </p:nvSpPr>
        <p:spPr>
          <a:solidFill>
            <a:srgbClr val="FFFFFF"/>
          </a:solidFill>
          <a:ln/>
        </p:spPr>
      </p:sp>
      <p:sp>
        <p:nvSpPr>
          <p:cNvPr id="267268"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18.9A The general body plan of a mollusc</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2C6E5F94-97C8-4A86-A87E-A97E132F29FB}" type="slidenum">
              <a:rPr lang="en-US" sz="1200">
                <a:latin typeface="Times New Roman" pitchFamily="84" charset="0"/>
              </a:rPr>
              <a:pPr algn="r" eaLnBrk="0" hangingPunct="0"/>
              <a:t>54</a:t>
            </a:fld>
            <a:endParaRPr lang="en-US" sz="1200">
              <a:latin typeface="Times New Roman" pitchFamily="84" charset="0"/>
            </a:endParaRPr>
          </a:p>
        </p:txBody>
      </p:sp>
      <p:sp>
        <p:nvSpPr>
          <p:cNvPr id="269315" name="Rectangle 2"/>
          <p:cNvSpPr>
            <a:spLocks noGrp="1" noRot="1" noChangeAspect="1" noChangeArrowheads="1" noTextEdit="1"/>
          </p:cNvSpPr>
          <p:nvPr>
            <p:ph type="sldImg"/>
          </p:nvPr>
        </p:nvSpPr>
        <p:spPr>
          <a:solidFill>
            <a:srgbClr val="FFFFFF"/>
          </a:solidFill>
          <a:ln/>
        </p:spPr>
      </p:sp>
      <p:sp>
        <p:nvSpPr>
          <p:cNvPr id="269316"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As students survey the major animal phyla, they might perceive the diversity of animals as spread somewhat evenly across the nine major phyla of invertebrates. Yet, two-thirds of all known species of life (and at least 80% of all described animal species) are arthropods. Although sources disagree on the number of living species that have been described, there is widespread agreement that the number of undescribed species is many times more than the number of described species. By examining the number of described species, some amazing proportions emerge. You might consider this exercise to make the point. Determine how many students represent 1% of the class. Then have the entire class stand. Tell the students that collectively, they represent all of the animal species known to exist today. Have 5% of the class sit, representing the proportion of known animal species that are vertebrates. Next, have 15% of the class sit, representing all of the remaining types of animals </a:t>
            </a:r>
            <a:r>
              <a:rPr lang="en-US" i="1" smtClean="0">
                <a:latin typeface="Times New Roman" pitchFamily="84" charset="0"/>
                <a:ea typeface="ＭＳ Ｐゴシック" pitchFamily="84" charset="-128"/>
              </a:rPr>
              <a:t>except</a:t>
            </a:r>
            <a:r>
              <a:rPr lang="en-US" smtClean="0">
                <a:latin typeface="Times New Roman" pitchFamily="84" charset="0"/>
                <a:ea typeface="ＭＳ Ｐゴシック" pitchFamily="84" charset="-128"/>
              </a:rPr>
              <a:t> arthropods. At this point, everyone standing (80% of the class) represents the proportion of known animal species that are arthropods (a conservative fraction). Finally, have 50% of the entire class sit, leaving 30% standing. Have the class guess what group of animals is represented now (clearly some subgroup of arthropods). This final 30% represents the known number of species of beetles! (The numbers used are rounded. Even higher percentages for beetles and invertebrates may be more accurate. The point of this exercise is the relative proportions rather than precise percentages.)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When we eat clams, we usually eat strips of the muscular foot. If the clams are mushy and/or contain sand, the serving may also include portions of the intestines.</a:t>
            </a:r>
          </a:p>
          <a:p>
            <a:pPr eaLnBrk="1"/>
            <a:r>
              <a:rPr lang="en-US" smtClean="0">
                <a:latin typeface="Times New Roman" pitchFamily="84" charset="0"/>
                <a:ea typeface="ＭＳ Ｐゴシック" pitchFamily="84" charset="-128"/>
              </a:rPr>
              <a:t>2. A simple demonstration of the bivalve body plan can be obtained by purchasing smoked oysters in a grocery store. Each smoked oyster (ready to be consumed) is the soft body removed from the paired shells. For an enjoyable demonstration, discuss the anatomy of a specimen and then enjoy it for lunch.</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5FBC5952-AAB8-4B2D-8DC6-3054F41DCB00}" type="slidenum">
              <a:rPr lang="en-US" sz="1200">
                <a:latin typeface="Times New Roman" pitchFamily="84" charset="0"/>
              </a:rPr>
              <a:pPr algn="r" eaLnBrk="0" hangingPunct="0"/>
              <a:t>55</a:t>
            </a:fld>
            <a:endParaRPr lang="en-US" sz="1200">
              <a:latin typeface="Times New Roman" pitchFamily="84" charset="0"/>
            </a:endParaRPr>
          </a:p>
        </p:txBody>
      </p:sp>
      <p:sp>
        <p:nvSpPr>
          <p:cNvPr id="271363" name="Rectangle 2"/>
          <p:cNvSpPr>
            <a:spLocks noGrp="1" noRot="1" noChangeAspect="1" noChangeArrowheads="1" noTextEdit="1"/>
          </p:cNvSpPr>
          <p:nvPr>
            <p:ph type="sldImg"/>
          </p:nvPr>
        </p:nvSpPr>
        <p:spPr>
          <a:solidFill>
            <a:srgbClr val="FFFFFF"/>
          </a:solidFill>
          <a:ln/>
        </p:spPr>
      </p:sp>
      <p:sp>
        <p:nvSpPr>
          <p:cNvPr id="271364"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As students survey the major animal phyla, they might perceive the diversity of animals as spread somewhat evenly across the nine major phyla of invertebrates. Yet, two-thirds of all known species of life (and at least 80% of all described animal species) are arthropods. Although sources disagree on the number of living species that have been described, there is widespread agreement that the number of undescribed species is many times more than the number of described species. By examining the number of described species, some amazing proportions emerge. You might consider this exercise to make the point. Determine how many students represent 1% of the class. Then have the entire class stand. Tell the students that collectively, they represent all of the animal species known to exist today. Have 5% of the class sit, representing the proportion of known animal species that are vertebrates. Next, have 15% of the class sit, representing all of the remaining types of animals </a:t>
            </a:r>
            <a:r>
              <a:rPr lang="en-US" i="1" smtClean="0">
                <a:latin typeface="Times New Roman" pitchFamily="84" charset="0"/>
                <a:ea typeface="ＭＳ Ｐゴシック" pitchFamily="84" charset="-128"/>
              </a:rPr>
              <a:t>except</a:t>
            </a:r>
            <a:r>
              <a:rPr lang="en-US" smtClean="0">
                <a:latin typeface="Times New Roman" pitchFamily="84" charset="0"/>
                <a:ea typeface="ＭＳ Ｐゴシック" pitchFamily="84" charset="-128"/>
              </a:rPr>
              <a:t> arthropods. At this point, everyone standing (80% of the class) represents the proportion of known animal species that are arthropods (a conservative fraction). Finally, have 50% of the entire class sit, leaving 30% standing. Have the class guess what group of animals is represented now (clearly some subgroup of arthropods). This final 30% represents the known number of species of beetles! (The numbers used are rounded. Even higher percentages for beetles and invertebrates may be more accurate. The point of this exercise is the relative proportions rather than precise percentages.)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When we eat clams, we usually eat strips of the muscular foot. If the clams are mushy and/or contain sand, the serving may also include portions of the intestines.</a:t>
            </a:r>
          </a:p>
          <a:p>
            <a:pPr eaLnBrk="1"/>
            <a:r>
              <a:rPr lang="en-US" smtClean="0">
                <a:latin typeface="Times New Roman" pitchFamily="84" charset="0"/>
                <a:ea typeface="ＭＳ Ｐゴシック" pitchFamily="84" charset="-128"/>
              </a:rPr>
              <a:t>2. A simple demonstration of the bivalve body plan can be obtained by purchasing smoked oysters in a grocery store. Each smoked oyster (ready to be consumed) is the soft body removed from the paired shells. For an enjoyable demonstration, discuss the anatomy of a specimen and then enjoy it for lunch.</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5F6A5489-0A90-4EF1-8D4B-2EC6F03F8D02}" type="slidenum">
              <a:rPr lang="en-US" sz="1200">
                <a:latin typeface="Times" pitchFamily="84" charset="0"/>
              </a:rPr>
              <a:pPr algn="r" eaLnBrk="0" hangingPunct="0"/>
              <a:t>56</a:t>
            </a:fld>
            <a:endParaRPr lang="en-US" sz="1200">
              <a:latin typeface="Times" pitchFamily="84" charset="0"/>
            </a:endParaRPr>
          </a:p>
        </p:txBody>
      </p:sp>
      <p:sp>
        <p:nvSpPr>
          <p:cNvPr id="272387" name="Rectangle 2"/>
          <p:cNvSpPr>
            <a:spLocks noGrp="1" noRot="1" noChangeAspect="1" noChangeArrowheads="1" noTextEdit="1"/>
          </p:cNvSpPr>
          <p:nvPr>
            <p:ph type="sldImg"/>
          </p:nvPr>
        </p:nvSpPr>
        <p:spPr>
          <a:solidFill>
            <a:srgbClr val="FFFFFF"/>
          </a:solidFill>
          <a:ln/>
        </p:spPr>
      </p:sp>
      <p:sp>
        <p:nvSpPr>
          <p:cNvPr id="272388"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18.9C Gastropods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0E94716C-35B2-4ACF-8D6A-E8D9B3362DD0}" type="slidenum">
              <a:rPr lang="en-US" sz="1200">
                <a:latin typeface="Times" pitchFamily="84" charset="0"/>
              </a:rPr>
              <a:pPr algn="r" eaLnBrk="0" hangingPunct="0"/>
              <a:t>57</a:t>
            </a:fld>
            <a:endParaRPr lang="en-US" sz="1200">
              <a:latin typeface="Times" pitchFamily="84" charset="0"/>
            </a:endParaRPr>
          </a:p>
        </p:txBody>
      </p:sp>
      <p:sp>
        <p:nvSpPr>
          <p:cNvPr id="275459" name="Rectangle 2"/>
          <p:cNvSpPr>
            <a:spLocks noGrp="1" noRot="1" noChangeAspect="1" noChangeArrowheads="1" noTextEdit="1"/>
          </p:cNvSpPr>
          <p:nvPr>
            <p:ph type="sldImg"/>
          </p:nvPr>
        </p:nvSpPr>
        <p:spPr>
          <a:solidFill>
            <a:srgbClr val="FFFFFF"/>
          </a:solidFill>
          <a:ln/>
        </p:spPr>
      </p:sp>
      <p:sp>
        <p:nvSpPr>
          <p:cNvPr id="275460"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18.9D Bivalves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650E2619-8B38-4F70-ACE9-0F5E982B8BF9}" type="slidenum">
              <a:rPr lang="en-US" sz="1200">
                <a:latin typeface="Times New Roman" pitchFamily="84" charset="0"/>
              </a:rPr>
              <a:pPr algn="r" eaLnBrk="0" hangingPunct="0"/>
              <a:t>58</a:t>
            </a:fld>
            <a:endParaRPr lang="en-US" sz="1200">
              <a:latin typeface="Times New Roman" pitchFamily="84" charset="0"/>
            </a:endParaRPr>
          </a:p>
        </p:txBody>
      </p:sp>
      <p:sp>
        <p:nvSpPr>
          <p:cNvPr id="278531" name="Rectangle 2"/>
          <p:cNvSpPr>
            <a:spLocks noGrp="1" noRot="1" noChangeAspect="1" noChangeArrowheads="1" noTextEdit="1"/>
          </p:cNvSpPr>
          <p:nvPr>
            <p:ph type="sldImg"/>
          </p:nvPr>
        </p:nvSpPr>
        <p:spPr>
          <a:solidFill>
            <a:srgbClr val="FFFFFF"/>
          </a:solidFill>
          <a:ln/>
        </p:spPr>
      </p:sp>
      <p:sp>
        <p:nvSpPr>
          <p:cNvPr id="278532"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As students survey the major animal phyla, they might perceive the diversity of animals as spread somewhat evenly across the nine major phyla of invertebrates. Yet, two-thirds of all known species of life (and at least 80% of all described animal species) are arthropods. Although sources disagree on the number of living species that have been described, there is widespread agreement that the number of undescribed species is many times more than the number of described species. By examining the number of described species, some amazing proportions emerge. You might consider this exercise to make the point. Determine how many students represent 1% of the class. Then have the entire class stand. Tell the students that collectively, they represent all of the animal species known to exist today. Have 5% of the class sit, representing the proportion of known animal species that are vertebrates. Next, have 15% of the class sit, representing all of the remaining types of animals </a:t>
            </a:r>
            <a:r>
              <a:rPr lang="en-US" i="1" smtClean="0">
                <a:latin typeface="Times New Roman" pitchFamily="84" charset="0"/>
                <a:ea typeface="ＭＳ Ｐゴシック" pitchFamily="84" charset="-128"/>
              </a:rPr>
              <a:t>except</a:t>
            </a:r>
            <a:r>
              <a:rPr lang="en-US" smtClean="0">
                <a:latin typeface="Times New Roman" pitchFamily="84" charset="0"/>
                <a:ea typeface="ＭＳ Ｐゴシック" pitchFamily="84" charset="-128"/>
              </a:rPr>
              <a:t> arthropods. At this point, everyone standing (80% of the class) represents the proportion of known animal species that are arthropods (a conservative fraction). Finally, have 50% of the entire class sit, leaving 30% standing. Have the class guess what group of animals is represented now (clearly some subgroup of arthropods). This final 30% represents the known number of species of beetles! (The numbers used are rounded. Even higher percentages for beetles and invertebrates may be more accurate. The point of this exercise is the relative proportions rather than precise percentages.)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When we eat clams, we usually eat strips of the muscular foot. If the clams are mushy and/or contain sand, the serving may also include portions of the intestines.</a:t>
            </a:r>
          </a:p>
          <a:p>
            <a:pPr eaLnBrk="1"/>
            <a:r>
              <a:rPr lang="en-US" smtClean="0">
                <a:latin typeface="Times New Roman" pitchFamily="84" charset="0"/>
                <a:ea typeface="ＭＳ Ｐゴシック" pitchFamily="84" charset="-128"/>
              </a:rPr>
              <a:t>2. A simple demonstration of the bivalve body plan can be obtained by purchasing smoked oysters in a grocery store. Each smoked oyster (ready to be consumed) is the soft body removed from the paired shells. For an enjoyable demonstration, discuss the anatomy of a specimen and then enjoy it for lunch.</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69CC6528-6033-4C54-B1BF-65CB6DAF459B}" type="slidenum">
              <a:rPr lang="en-US" sz="1200">
                <a:latin typeface="Times" pitchFamily="84" charset="0"/>
              </a:rPr>
              <a:pPr algn="r" eaLnBrk="0" hangingPunct="0"/>
              <a:t>59</a:t>
            </a:fld>
            <a:endParaRPr lang="en-US" sz="1200">
              <a:latin typeface="Times" pitchFamily="84" charset="0"/>
            </a:endParaRPr>
          </a:p>
        </p:txBody>
      </p:sp>
      <p:sp>
        <p:nvSpPr>
          <p:cNvPr id="279555" name="Rectangle 2"/>
          <p:cNvSpPr>
            <a:spLocks noGrp="1" noRot="1" noChangeAspect="1" noChangeArrowheads="1" noTextEdit="1"/>
          </p:cNvSpPr>
          <p:nvPr>
            <p:ph type="sldImg"/>
          </p:nvPr>
        </p:nvSpPr>
        <p:spPr>
          <a:solidFill>
            <a:srgbClr val="FFFFFF"/>
          </a:solidFill>
          <a:ln/>
        </p:spPr>
      </p:sp>
      <p:sp>
        <p:nvSpPr>
          <p:cNvPr id="279556"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18.9E Cephalopods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724B4FE7-E199-4613-9346-1FEEA8332C16}" type="slidenum">
              <a:rPr lang="en-US" sz="1200">
                <a:latin typeface="Times New Roman" pitchFamily="84" charset="0"/>
              </a:rPr>
              <a:pPr algn="r" eaLnBrk="0" hangingPunct="0"/>
              <a:t>60</a:t>
            </a:fld>
            <a:endParaRPr lang="en-US" sz="1200">
              <a:latin typeface="Times New Roman" pitchFamily="84" charset="0"/>
            </a:endParaRPr>
          </a:p>
        </p:txBody>
      </p:sp>
      <p:sp>
        <p:nvSpPr>
          <p:cNvPr id="282627" name="Rectangle 2"/>
          <p:cNvSpPr>
            <a:spLocks noGrp="1" noRot="1" noChangeAspect="1" noChangeArrowheads="1" noTextEdit="1"/>
          </p:cNvSpPr>
          <p:nvPr>
            <p:ph type="sldImg"/>
          </p:nvPr>
        </p:nvSpPr>
        <p:spPr>
          <a:solidFill>
            <a:srgbClr val="FFFFFF"/>
          </a:solidFill>
          <a:ln/>
        </p:spPr>
      </p:sp>
      <p:sp>
        <p:nvSpPr>
          <p:cNvPr id="282628"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As students survey the major animal phyla, they might perceive the diversity of animals as spread somewhat evenly across the nine major phyla of invertebrates. Yet, two-thirds of all known species of life (and at least 80% of all described animal species) are arthropods. Although sources disagree on the number of living species that have been described, there is widespread agreement that the number of undescribed species is many times more than the number of described species. By examining the number of described species, some amazing proportions emerge. You might consider this exercise to make the point. Determine how many students represent 1% of the class. Then have the entire class stand. Tell the students that collectively, they represent all of the animal species known to exist today. Have 5% of the class sit, representing the proportion of known animal species that are vertebrates. Next, have 15% of the class sit, representing all of the remaining types of animals </a:t>
            </a:r>
            <a:r>
              <a:rPr lang="en-US" i="1" smtClean="0">
                <a:latin typeface="Times New Roman" pitchFamily="84" charset="0"/>
                <a:ea typeface="ＭＳ Ｐゴシック" pitchFamily="84" charset="-128"/>
              </a:rPr>
              <a:t>except</a:t>
            </a:r>
            <a:r>
              <a:rPr lang="en-US" smtClean="0">
                <a:latin typeface="Times New Roman" pitchFamily="84" charset="0"/>
                <a:ea typeface="ＭＳ Ｐゴシック" pitchFamily="84" charset="-128"/>
              </a:rPr>
              <a:t> arthropods. At this point, everyone standing (80% of the class) represents the proportion of known animal species that are arthropods (a conservative fraction). Finally, have 50% of the entire class sit, leaving 30% standing. Have the class guess what group of animals is represented now (clearly some subgroup of arthropods). This final 30% represents the known number of species of beetles! (The numbers used are rounded. Even higher percentages for beetles and invertebrates may be more accurate. The point of this exercise is the relative proportions rather than precise percentages.)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When discussing cephalopods, the subject of animal intelligence may be noted. Defining and identifying animal intelligence is not a simple task. Consider discussing the correlation of intelligence and predation. Why might these two traits be linked? What other characteristics, such as sophistication of communication, correlate with intelligence?</a:t>
            </a:r>
          </a:p>
          <a:p>
            <a:pPr eaLnBrk="1"/>
            <a:r>
              <a:rPr lang="en-US" smtClean="0">
                <a:latin typeface="Times New Roman" pitchFamily="84" charset="0"/>
                <a:ea typeface="ＭＳ Ｐゴシック" pitchFamily="84" charset="-128"/>
              </a:rPr>
              <a:t>2. Annelids (and nematodes, Module 18.8) have the advantage of a digestive tract with openings at both ends. This permits the efficiency of a digestive tract specialized for a one-way flow of ingested materials and enjoying the same advantages as an assembly line, but in reverse, serving in fact as a sort of “disassembly” line. These worms (and all animals with a mouth separate from the anus) “disassemble” food as it moves through the digestive tract.</a:t>
            </a:r>
          </a:p>
          <a:p>
            <a:pPr eaLnBrk="1"/>
            <a:r>
              <a:rPr lang="en-US" smtClean="0">
                <a:latin typeface="Times New Roman" pitchFamily="84" charset="0"/>
                <a:ea typeface="ＭＳ Ｐゴシック" pitchFamily="84" charset="-128"/>
              </a:rPr>
              <a:t>3. As noted in Module 18.10, leeches remain an important tool in modern medicine. Consider presenting some examples of the latest use of leeches in medicine to the class, or asking your students to research and discuss them. Such short asides will often liven up your class.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89305610-55B1-436B-80B5-8ED6CFD23600}" type="slidenum">
              <a:rPr lang="en-US" sz="1200">
                <a:latin typeface="Times New Roman" pitchFamily="84" charset="0"/>
              </a:rPr>
              <a:pPr algn="r" eaLnBrk="0" hangingPunct="0"/>
              <a:t>7</a:t>
            </a:fld>
            <a:endParaRPr lang="en-US" sz="1200">
              <a:latin typeface="Times New Roman" pitchFamily="84" charset="0"/>
            </a:endParaRPr>
          </a:p>
        </p:txBody>
      </p:sp>
      <p:sp>
        <p:nvSpPr>
          <p:cNvPr id="192515" name="Rectangle 2"/>
          <p:cNvSpPr>
            <a:spLocks noGrp="1" noRot="1" noChangeAspect="1" noChangeArrowheads="1" noTextEdit="1"/>
          </p:cNvSpPr>
          <p:nvPr>
            <p:ph type="sldImg"/>
          </p:nvPr>
        </p:nvSpPr>
        <p:spPr>
          <a:solidFill>
            <a:srgbClr val="FFFFFF"/>
          </a:solidFill>
          <a:ln/>
        </p:spPr>
      </p:sp>
      <p:sp>
        <p:nvSpPr>
          <p:cNvPr id="192516"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When considering animals in general, students are typically biased toward vertebrate examples. As a thought exercise, start your first lecture on animal diversity by asking students to write down the name of the very first type of animal that comes to their minds, without giving it any thought. Depending upon your class size, either tabulate their responses quickly or have students raise their hands to indicate the type of animal they chose. In general, fewer than 5% (often fewer than 1%) of my students have thought of an invertebrate. This exercise makes the point that what we tend to think of, when we think of animals, is vertebrates. Many of us have had a dog, cat, or other vertebrate for a pet. Yet, more than 95% of all known species of animals are invertebrates. Students must expand their understanding of what it means to be an animal. The content in Chapter 18 should facilitate that understanding.</a:t>
            </a:r>
          </a:p>
          <a:p>
            <a:pPr eaLnBrk="1"/>
            <a:r>
              <a:rPr lang="en-US" smtClean="0">
                <a:latin typeface="Times New Roman" pitchFamily="84" charset="0"/>
                <a:ea typeface="ＭＳ Ｐゴシック" pitchFamily="84" charset="-128"/>
              </a:rPr>
              <a:t>2. Students often struggle to conceptualize the basic needs of invertebrates, and may find it challenging to think of the similarities between, for example, an earthworm and a dog, or a tick and a cat. The common features of animals addressed at the start of Chapter 18 can be expanded to include the needs for oxygen, nourishing food, a tolerable environment, and a suitable habitat to reproduce, which apply to animals representing all of the major phyla. Illustrating these common demands can help students build the intellectual foundations that can be so difficult to fully establish.</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Depending upon what chapters you have addressed in your course up to this point, you might begin your lectures on animals by asking your class to compare the features of plants, fungi, and animals. You may want to present a table listing the following characteristics, and ask the class to identify the condition for each kingdom: eukaryotic or prokaryotic cells, single or multicellular organisms, presence of cell walls, and use of photosynthesis.</a:t>
            </a:r>
          </a:p>
          <a:p>
            <a:pPr eaLnBrk="1"/>
            <a:r>
              <a:rPr lang="en-US" smtClean="0">
                <a:latin typeface="Times New Roman" pitchFamily="84" charset="0"/>
                <a:ea typeface="ＭＳ Ｐゴシック" pitchFamily="84" charset="-128"/>
              </a:rPr>
              <a:t>2. You might wish to share the now somewhat-famous quote of Lewis Wolpert, who in 1986 said, “It is not birth, marriage, or death, but gastrulation, which is truly the most important time in your life.” The development and arrangement of the basic embryonic layers (ectoderm / skin and nervous systems, mesoderm / muscle and bone, and endoderm / digestive tract) establishes the basic body plan.</a:t>
            </a:r>
          </a:p>
          <a:p>
            <a:pPr eaLnBrk="1"/>
            <a:r>
              <a:rPr lang="en-US" smtClean="0">
                <a:latin typeface="Times New Roman" pitchFamily="84" charset="0"/>
                <a:ea typeface="ＭＳ Ｐゴシック" pitchFamily="84" charset="-128"/>
              </a:rPr>
              <a:t>3. Your students might enjoy discussing whether or not they are larvae and if they can be said to go through metamorphosis. (The answer to both questions is “no”.)</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E2111EE0-BBC7-468E-8F54-174789E250C3}" type="slidenum">
              <a:rPr lang="en-US" sz="1200">
                <a:latin typeface="Times New Roman" pitchFamily="84" charset="0"/>
              </a:rPr>
              <a:pPr algn="r" eaLnBrk="0" hangingPunct="0"/>
              <a:t>61</a:t>
            </a:fld>
            <a:endParaRPr lang="en-US" sz="1200">
              <a:latin typeface="Times New Roman" pitchFamily="84" charset="0"/>
            </a:endParaRPr>
          </a:p>
        </p:txBody>
      </p:sp>
      <p:sp>
        <p:nvSpPr>
          <p:cNvPr id="283651" name="Rectangle 2"/>
          <p:cNvSpPr>
            <a:spLocks noGrp="1" noRot="1" noChangeAspect="1" noChangeArrowheads="1" noTextEdit="1"/>
          </p:cNvSpPr>
          <p:nvPr>
            <p:ph type="sldImg"/>
          </p:nvPr>
        </p:nvSpPr>
        <p:spPr>
          <a:solidFill>
            <a:srgbClr val="FFFFFF"/>
          </a:solidFill>
          <a:ln/>
        </p:spPr>
      </p:sp>
      <p:sp>
        <p:nvSpPr>
          <p:cNvPr id="283652"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As students survey the major animal phyla, they might perceive the diversity of animals as spread somewhat evenly across the nine major phyla of invertebrates. Yet, two-thirds of all known species of life (and at least 80% of all described animal species) are arthropods. Although sources disagree on the number of living species that have been described, there is widespread agreement that the number of undescribed species is many times more than the number of described species. By examining the number of described species, some amazing proportions emerge. You might consider this exercise to make the point. Determine how many students represent 1% of the class. Then have the entire class stand. Tell the students that collectively, they represent all of the animal species known to exist today. Have 5% of the class sit, representing the proportion of known animal species that are vertebrates. Next, have 15% of the class sit, representing all of the remaining types of animals </a:t>
            </a:r>
            <a:r>
              <a:rPr lang="en-US" i="1" smtClean="0">
                <a:latin typeface="Times New Roman" pitchFamily="84" charset="0"/>
                <a:ea typeface="ＭＳ Ｐゴシック" pitchFamily="84" charset="-128"/>
              </a:rPr>
              <a:t>except</a:t>
            </a:r>
            <a:r>
              <a:rPr lang="en-US" smtClean="0">
                <a:latin typeface="Times New Roman" pitchFamily="84" charset="0"/>
                <a:ea typeface="ＭＳ Ｐゴシック" pitchFamily="84" charset="-128"/>
              </a:rPr>
              <a:t> arthropods. At this point, everyone standing (80% of the class) represents the proportion of known animal species that are arthropods (a conservative fraction). Finally, have 50% of the entire class sit, leaving 30% standing. Have the class guess what group of animals is represented now (clearly some subgroup of arthropods). This final 30% represents the known number of species of beetles! (The numbers used are rounded. Even higher percentages for beetles and invertebrates may be more accurate. The point of this exercise is the relative proportions rather than precise percentages.)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When discussing cephalopods, the subject of animal intelligence may be noted. Defining and identifying animal intelligence is not a simple task. Consider discussing the correlation of intelligence and predation. Why might these two traits be linked? What other characteristics, such as sophistication of communication, correlate with intelligence?</a:t>
            </a:r>
          </a:p>
          <a:p>
            <a:pPr eaLnBrk="1"/>
            <a:r>
              <a:rPr lang="en-US" smtClean="0">
                <a:latin typeface="Times New Roman" pitchFamily="84" charset="0"/>
                <a:ea typeface="ＭＳ Ｐゴシック" pitchFamily="84" charset="-128"/>
              </a:rPr>
              <a:t>2. Annelids (and nematodes, Module 18.8) have the advantage of a digestive tract with openings at both ends. This permits the efficiency of a digestive tract specialized for a one-way flow of ingested materials and enjoying the same advantages as an assembly line, but in reverse, serving in fact as a sort of “disassembly” line. These worms (and all animals with a mouth separate from the anus) “disassemble” food as it moves through the digestive tract.</a:t>
            </a:r>
          </a:p>
          <a:p>
            <a:pPr eaLnBrk="1"/>
            <a:r>
              <a:rPr lang="en-US" smtClean="0">
                <a:latin typeface="Times New Roman" pitchFamily="84" charset="0"/>
                <a:ea typeface="ＭＳ Ｐゴシック" pitchFamily="84" charset="-128"/>
              </a:rPr>
              <a:t>3. As noted in Module 18.10, leeches remain an important tool in modern medicine. Consider presenting some examples of the latest use of leeches in medicine to the class, or asking your students to research and discuss them. Such short asides will often liven up your class.</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AD87F59F-0DEE-4B91-BE36-C4CD6EC32309}" type="slidenum">
              <a:rPr lang="en-US" sz="1200">
                <a:latin typeface="Times" pitchFamily="84" charset="0"/>
              </a:rPr>
              <a:pPr algn="r" eaLnBrk="0" hangingPunct="0"/>
              <a:t>62</a:t>
            </a:fld>
            <a:endParaRPr lang="en-US" sz="1200">
              <a:latin typeface="Times" pitchFamily="84" charset="0"/>
            </a:endParaRPr>
          </a:p>
        </p:txBody>
      </p:sp>
      <p:sp>
        <p:nvSpPr>
          <p:cNvPr id="286723" name="Rectangle 2"/>
          <p:cNvSpPr>
            <a:spLocks noGrp="1" noRot="1" noChangeAspect="1" noChangeArrowheads="1" noTextEdit="1"/>
          </p:cNvSpPr>
          <p:nvPr>
            <p:ph type="sldImg"/>
          </p:nvPr>
        </p:nvSpPr>
        <p:spPr>
          <a:solidFill>
            <a:srgbClr val="FFFFFF"/>
          </a:solidFill>
          <a:ln/>
        </p:spPr>
      </p:sp>
      <p:sp>
        <p:nvSpPr>
          <p:cNvPr id="286724"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18.10A Segmentation and internal anatomy of an earthworm</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A63F6A3A-FF9B-4046-BDDA-34D45864F6F0}" type="slidenum">
              <a:rPr lang="en-US" sz="1200">
                <a:latin typeface="Times New Roman" pitchFamily="84" charset="0"/>
              </a:rPr>
              <a:pPr algn="r" eaLnBrk="0" hangingPunct="0"/>
              <a:t>63</a:t>
            </a:fld>
            <a:endParaRPr lang="en-US" sz="1200">
              <a:latin typeface="Times New Roman" pitchFamily="84" charset="0"/>
            </a:endParaRPr>
          </a:p>
        </p:txBody>
      </p:sp>
      <p:sp>
        <p:nvSpPr>
          <p:cNvPr id="290819" name="Rectangle 2"/>
          <p:cNvSpPr>
            <a:spLocks noGrp="1" noRot="1" noChangeAspect="1" noChangeArrowheads="1" noTextEdit="1"/>
          </p:cNvSpPr>
          <p:nvPr>
            <p:ph type="sldImg"/>
          </p:nvPr>
        </p:nvSpPr>
        <p:spPr>
          <a:solidFill>
            <a:srgbClr val="FFFFFF"/>
          </a:solidFill>
          <a:ln/>
        </p:spPr>
      </p:sp>
      <p:sp>
        <p:nvSpPr>
          <p:cNvPr id="290820"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As students survey the major animal phyla, they might perceive the diversity of animals as spread somewhat evenly across the nine major phyla of invertebrates. Yet, two-thirds of all known species of life (and at least 80% of all described animal species) are arthropods. Although sources disagree on the number of living species that have been described, there is widespread agreement that the number of undescribed species is many times more than the number of described species. By examining the number of described species, some amazing proportions emerge. You might consider this exercise to make the point. Determine how many students represent 1% of the class. Then have the entire class stand. Tell the students that collectively, they represent all of the animal species known to exist today. Have 5% of the class sit, representing the proportion of known animal species that are vertebrates. Next, have 15% of the class sit, representing all of the remaining types of animals </a:t>
            </a:r>
            <a:r>
              <a:rPr lang="en-US" i="1" smtClean="0">
                <a:latin typeface="Times New Roman" pitchFamily="84" charset="0"/>
                <a:ea typeface="ＭＳ Ｐゴシック" pitchFamily="84" charset="-128"/>
              </a:rPr>
              <a:t>except</a:t>
            </a:r>
            <a:r>
              <a:rPr lang="en-US" smtClean="0">
                <a:latin typeface="Times New Roman" pitchFamily="84" charset="0"/>
                <a:ea typeface="ＭＳ Ｐゴシック" pitchFamily="84" charset="-128"/>
              </a:rPr>
              <a:t> arthropods. At this point, everyone standing (80% of the class) represents the proportion of known animal species that are arthropods (a conservative fraction). Finally, have 50% of the entire class sit, leaving 30% standing. Have the class guess what group of animals is represented now (clearly some subgroup of arthropods). This final 30% represents the known number of species of beetles! (The numbers used are rounded. Even higher percentages for beetles and invertebrates may be more accurate. The point of this exercise is the relative proportions rather than precise percentages.)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When discussing cephalopods, the subject of animal intelligence may be noted. Defining and identifying animal intelligence is not a simple task. Consider discussing the correlation of intelligence and predation. Why might these two traits be linked? What other characteristics, such as sophistication of communication, correlate with intelligence?</a:t>
            </a:r>
          </a:p>
          <a:p>
            <a:pPr eaLnBrk="1"/>
            <a:r>
              <a:rPr lang="en-US" smtClean="0">
                <a:latin typeface="Times New Roman" pitchFamily="84" charset="0"/>
                <a:ea typeface="ＭＳ Ｐゴシック" pitchFamily="84" charset="-128"/>
              </a:rPr>
              <a:t>2. Annelids (and nematodes, Module 18.8) have the advantage of a digestive tract with openings at both ends. This permits the efficiency of a digestive tract specialized for a one-way flow of ingested materials and enjoying the same advantages as an assembly line, but in reverse, serving in fact as a sort of “disassembly” line. These worms (and all animals with a mouth separate from the anus) “disassemble” food as it moves through the digestive tract.</a:t>
            </a:r>
          </a:p>
          <a:p>
            <a:pPr eaLnBrk="1"/>
            <a:r>
              <a:rPr lang="en-US" smtClean="0">
                <a:latin typeface="Times New Roman" pitchFamily="84" charset="0"/>
                <a:ea typeface="ＭＳ Ｐゴシック" pitchFamily="84" charset="-128"/>
              </a:rPr>
              <a:t>3. As noted in Module 18.10, leeches remain an important tool in modern medicine. Consider presenting some examples of the latest use of leeches in medicine to the class, or asking your students to research and discuss them. Such short asides will often liven up your class.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F74048BC-D5AB-47C1-8E0D-6FF00387B13F}" type="slidenum">
              <a:rPr lang="en-US" sz="1200">
                <a:latin typeface="Times" pitchFamily="84" charset="0"/>
              </a:rPr>
              <a:pPr algn="r" eaLnBrk="0" hangingPunct="0"/>
              <a:t>64</a:t>
            </a:fld>
            <a:endParaRPr lang="en-US" sz="1200">
              <a:latin typeface="Times" pitchFamily="84" charset="0"/>
            </a:endParaRPr>
          </a:p>
        </p:txBody>
      </p:sp>
      <p:sp>
        <p:nvSpPr>
          <p:cNvPr id="291843" name="Rectangle 2"/>
          <p:cNvSpPr>
            <a:spLocks noGrp="1" noRot="1" noChangeAspect="1" noChangeArrowheads="1" noTextEdit="1"/>
          </p:cNvSpPr>
          <p:nvPr>
            <p:ph type="sldImg"/>
          </p:nvPr>
        </p:nvSpPr>
        <p:spPr>
          <a:solidFill>
            <a:srgbClr val="FFFFFF"/>
          </a:solidFill>
          <a:ln/>
        </p:spPr>
      </p:sp>
      <p:sp>
        <p:nvSpPr>
          <p:cNvPr id="291844"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18.10B Polychaetes</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10307B1F-91DC-4848-BF81-A0B76CAC7891}" type="slidenum">
              <a:rPr lang="en-US" sz="1200">
                <a:latin typeface="Times" pitchFamily="84" charset="0"/>
              </a:rPr>
              <a:pPr algn="r" eaLnBrk="0" hangingPunct="0"/>
              <a:t>65</a:t>
            </a:fld>
            <a:endParaRPr lang="en-US" sz="1200">
              <a:latin typeface="Times" pitchFamily="84" charset="0"/>
            </a:endParaRPr>
          </a:p>
        </p:txBody>
      </p:sp>
      <p:sp>
        <p:nvSpPr>
          <p:cNvPr id="295939" name="Rectangle 2"/>
          <p:cNvSpPr>
            <a:spLocks noGrp="1" noRot="1" noChangeAspect="1" noChangeArrowheads="1" noTextEdit="1"/>
          </p:cNvSpPr>
          <p:nvPr>
            <p:ph type="sldImg"/>
          </p:nvPr>
        </p:nvSpPr>
        <p:spPr>
          <a:solidFill>
            <a:srgbClr val="FFFFFF"/>
          </a:solidFill>
          <a:ln/>
        </p:spPr>
      </p:sp>
      <p:sp>
        <p:nvSpPr>
          <p:cNvPr id="295940"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18.10C A medicinal leech applied to drain blood from a patient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FCA98C79-2467-47A3-A78A-E88C39A9AEE1}" type="slidenum">
              <a:rPr lang="en-US" sz="1200">
                <a:latin typeface="Times New Roman" pitchFamily="84" charset="0"/>
              </a:rPr>
              <a:pPr algn="r" eaLnBrk="0" hangingPunct="0"/>
              <a:t>66</a:t>
            </a:fld>
            <a:endParaRPr lang="en-US" sz="1200">
              <a:latin typeface="Times New Roman" pitchFamily="84" charset="0"/>
            </a:endParaRPr>
          </a:p>
        </p:txBody>
      </p:sp>
      <p:sp>
        <p:nvSpPr>
          <p:cNvPr id="296963" name="Rectangle 2"/>
          <p:cNvSpPr>
            <a:spLocks noGrp="1" noRot="1" noChangeAspect="1" noChangeArrowheads="1" noTextEdit="1"/>
          </p:cNvSpPr>
          <p:nvPr>
            <p:ph type="sldImg"/>
          </p:nvPr>
        </p:nvSpPr>
        <p:spPr>
          <a:solidFill>
            <a:srgbClr val="FFFFFF"/>
          </a:solidFill>
          <a:ln/>
        </p:spPr>
      </p:sp>
      <p:sp>
        <p:nvSpPr>
          <p:cNvPr id="296964"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As students survey the major animal phyla, they might perceive the diversity of animals as spread somewhat evenly across the nine major phyla of invertebrates. Yet, two-thirds of all known species of life (and at least 80% of all described animal species) are arthropods. Although sources disagree on the number of living species that have been described, there is widespread agreement that the number of undescribed species is many times more than the number of described species. By examining the number of described species, some amazing proportions emerge. You might consider this exercise to make the point. Determine how many students represent 1% of the class. Then have the entire class stand. Tell the students that collectively, they represent all of the animal species known to exist today. Have 5% of the class sit, representing the proportion of known animal species that are vertebrates. Next, have 15% of the class sit, representing all of the remaining types of animals </a:t>
            </a:r>
            <a:r>
              <a:rPr lang="en-US" i="1" smtClean="0">
                <a:latin typeface="Times New Roman" pitchFamily="84" charset="0"/>
                <a:ea typeface="ＭＳ Ｐゴシック" pitchFamily="84" charset="-128"/>
              </a:rPr>
              <a:t>except</a:t>
            </a:r>
            <a:r>
              <a:rPr lang="en-US" smtClean="0">
                <a:latin typeface="Times New Roman" pitchFamily="84" charset="0"/>
                <a:ea typeface="ＭＳ Ｐゴシック" pitchFamily="84" charset="-128"/>
              </a:rPr>
              <a:t> arthropods. At this point, everyone standing (80% of the class) represents the proportion of known animal species that are arthropods (a conservative fraction). Finally, have 50% of the entire class sit, leaving 30% standing. Have the class guess what group of animals is represented now (clearly some subgroup of arthropods). This final 30% represents the known number of species of beetles! (The numbers used are rounded. Even higher percentages for beetles and invertebrates may be more accurate. The point of this exercise is the relative proportions rather than precise percentages.)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Conceptually, and very generally speaking, the exoskeleton of an arthropod is like the hard outside of an M&amp;M. The exoskeleton prevents physical damage to the internal organs and protects them against desiccation. The outside of an M&amp;M prevents damage to the chocolate and keeps the chocolate from melting or drying out.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01991E32-3E92-4FE2-91FE-A314CFF94319}" type="slidenum">
              <a:rPr lang="en-US" sz="1200">
                <a:latin typeface="Times New Roman" pitchFamily="84" charset="0"/>
              </a:rPr>
              <a:pPr algn="r" eaLnBrk="0" hangingPunct="0"/>
              <a:t>67</a:t>
            </a:fld>
            <a:endParaRPr lang="en-US" sz="1200">
              <a:latin typeface="Times New Roman" pitchFamily="84" charset="0"/>
            </a:endParaRPr>
          </a:p>
        </p:txBody>
      </p:sp>
      <p:sp>
        <p:nvSpPr>
          <p:cNvPr id="297987" name="Rectangle 2"/>
          <p:cNvSpPr>
            <a:spLocks noGrp="1" noRot="1" noChangeAspect="1" noChangeArrowheads="1" noTextEdit="1"/>
          </p:cNvSpPr>
          <p:nvPr>
            <p:ph type="sldImg"/>
          </p:nvPr>
        </p:nvSpPr>
        <p:spPr>
          <a:solidFill>
            <a:srgbClr val="FFFFFF"/>
          </a:solidFill>
          <a:ln/>
        </p:spPr>
      </p:sp>
      <p:sp>
        <p:nvSpPr>
          <p:cNvPr id="297988"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As students survey the major animal phyla, they might perceive the diversity of animals as spread somewhat evenly across the nine major phyla of invertebrates. Yet, two-thirds of all known species of life (and at least 80% of all described animal species) are arthropods. Although sources disagree on the number of living species that have been described, there is widespread agreement that the number of undescribed species is many times more than the number of described species. By examining the number of described species, some amazing proportions emerge. You might consider this exercise to make the point. Determine how many students represent 1% of the class. Then have the entire class stand. Tell the students that collectively, they represent all of the animal species known to exist today. Have 5% of the class sit, representing the proportion of known animal species that are vertebrates. Next, have 15% of the class sit, representing all of the remaining types of animals </a:t>
            </a:r>
            <a:r>
              <a:rPr lang="en-US" i="1" smtClean="0">
                <a:latin typeface="Times New Roman" pitchFamily="84" charset="0"/>
                <a:ea typeface="ＭＳ Ｐゴシック" pitchFamily="84" charset="-128"/>
              </a:rPr>
              <a:t>except</a:t>
            </a:r>
            <a:r>
              <a:rPr lang="en-US" smtClean="0">
                <a:latin typeface="Times New Roman" pitchFamily="84" charset="0"/>
                <a:ea typeface="ＭＳ Ｐゴシック" pitchFamily="84" charset="-128"/>
              </a:rPr>
              <a:t> arthropods. At this point, everyone standing (80% of the class) represents the proportion of known animal species that are arthropods (a conservative fraction). Finally, have 50% of the entire class sit, leaving 30% standing. Have the class guess what group of animals is represented now (clearly some subgroup of arthropods). This final 30% represents the known number of species of beetles! (The numbers used are rounded. Even higher percentages for beetles and invertebrates may be more accurate. The point of this exercise is the relative proportions rather than precise percentages.)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Conceptually, and very generally speaking, the exoskeleton of an arthropod is like the hard outside of an M&amp;M. The exoskeleton prevents physical damage to the internal organs and protects them against desiccation. The outside of an M&amp;M prevents damage to the chocolate and keeps the chocolate from melting or drying out.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AD64CBE8-02CB-4F37-B3CA-A114D6E983AB}" type="slidenum">
              <a:rPr lang="en-US" sz="1200">
                <a:latin typeface="Times" pitchFamily="84" charset="0"/>
              </a:rPr>
              <a:pPr algn="r" eaLnBrk="0" hangingPunct="0"/>
              <a:t>68</a:t>
            </a:fld>
            <a:endParaRPr lang="en-US" sz="1200">
              <a:latin typeface="Times" pitchFamily="84" charset="0"/>
            </a:endParaRPr>
          </a:p>
        </p:txBody>
      </p:sp>
      <p:sp>
        <p:nvSpPr>
          <p:cNvPr id="300035" name="Rectangle 2"/>
          <p:cNvSpPr>
            <a:spLocks noGrp="1" noRot="1" noChangeAspect="1" noChangeArrowheads="1" noTextEdit="1"/>
          </p:cNvSpPr>
          <p:nvPr>
            <p:ph type="sldImg"/>
          </p:nvPr>
        </p:nvSpPr>
        <p:spPr>
          <a:solidFill>
            <a:srgbClr val="FFFFFF"/>
          </a:solidFill>
          <a:ln/>
        </p:spPr>
      </p:sp>
      <p:sp>
        <p:nvSpPr>
          <p:cNvPr id="300036"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18.11A The structure of a lobster, an arthropod</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9AB6316B-82D2-4505-8F90-B91AC421DABF}" type="slidenum">
              <a:rPr lang="en-US" sz="1200">
                <a:latin typeface="Times" pitchFamily="84" charset="0"/>
              </a:rPr>
              <a:pPr algn="r" eaLnBrk="0" hangingPunct="0"/>
              <a:t>69</a:t>
            </a:fld>
            <a:endParaRPr lang="en-US" sz="1200">
              <a:latin typeface="Times" pitchFamily="84" charset="0"/>
            </a:endParaRPr>
          </a:p>
        </p:txBody>
      </p:sp>
      <p:sp>
        <p:nvSpPr>
          <p:cNvPr id="301059" name="Rectangle 2"/>
          <p:cNvSpPr>
            <a:spLocks noGrp="1" noRot="1" noChangeAspect="1" noChangeArrowheads="1" noTextEdit="1"/>
          </p:cNvSpPr>
          <p:nvPr>
            <p:ph type="sldImg"/>
          </p:nvPr>
        </p:nvSpPr>
        <p:spPr>
          <a:solidFill>
            <a:srgbClr val="FFFFFF"/>
          </a:solidFill>
          <a:ln/>
        </p:spPr>
      </p:sp>
      <p:sp>
        <p:nvSpPr>
          <p:cNvPr id="301060"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18.11B A horseshoe crab (up to about 30 cm wide)</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754B2500-3F0C-4951-9E92-57342FB51829}" type="slidenum">
              <a:rPr lang="en-US" sz="1200">
                <a:latin typeface="Times New Roman" pitchFamily="84" charset="0"/>
              </a:rPr>
              <a:pPr algn="r" eaLnBrk="0" hangingPunct="0"/>
              <a:t>70</a:t>
            </a:fld>
            <a:endParaRPr lang="en-US" sz="1200">
              <a:latin typeface="Times New Roman" pitchFamily="84" charset="0"/>
            </a:endParaRPr>
          </a:p>
        </p:txBody>
      </p:sp>
      <p:sp>
        <p:nvSpPr>
          <p:cNvPr id="302083" name="Rectangle 2"/>
          <p:cNvSpPr>
            <a:spLocks noGrp="1" noRot="1" noChangeAspect="1" noChangeArrowheads="1" noTextEdit="1"/>
          </p:cNvSpPr>
          <p:nvPr>
            <p:ph type="sldImg"/>
          </p:nvPr>
        </p:nvSpPr>
        <p:spPr>
          <a:solidFill>
            <a:srgbClr val="FFFFFF"/>
          </a:solidFill>
          <a:ln/>
        </p:spPr>
      </p:sp>
      <p:sp>
        <p:nvSpPr>
          <p:cNvPr id="302084"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As students survey the major animal phyla, they might perceive the diversity of animals as spread somewhat evenly across the nine major phyla of invertebrates. Yet, two-thirds of all known species of life (and at least 80% of all described animal species) are arthropods. Although sources disagree on the number of living species that have been described, there is widespread agreement that the number of undescribed species is many times more than the number of described species. By examining the number of described species, some amazing proportions emerge. You might consider this exercise to make the point. Determine how many students represent 1% of the class. Then have the entire class stand. Tell the students that collectively, they represent all of the animal species known to exist today. Have 5% of the class sit, representing the proportion of known animal species that are vertebrates. Next, have 15% of the class sit, representing all of the remaining types of animals </a:t>
            </a:r>
            <a:r>
              <a:rPr lang="en-US" i="1" smtClean="0">
                <a:latin typeface="Times New Roman" pitchFamily="84" charset="0"/>
                <a:ea typeface="ＭＳ Ｐゴシック" pitchFamily="84" charset="-128"/>
              </a:rPr>
              <a:t>except</a:t>
            </a:r>
            <a:r>
              <a:rPr lang="en-US" smtClean="0">
                <a:latin typeface="Times New Roman" pitchFamily="84" charset="0"/>
                <a:ea typeface="ＭＳ Ｐゴシック" pitchFamily="84" charset="-128"/>
              </a:rPr>
              <a:t> arthropods. At this point, everyone standing (80% of the class) represents the proportion of known animal species that are arthropods (a conservative fraction). Finally, have 50% of the entire class sit, leaving 30% standing. Have the class guess what group of animals is represented now (clearly some subgroup of arthropods). This final 30% represents the known number of species of beetles! (The numbers used are rounded. Even higher percentages for beetles and invertebrates may be more accurate. The point of this exercise is the relative proportions rather than precise percentages.)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Conceptually, and very generally speaking, the exoskeleton of an arthropod is like the hard outside of an M&amp;M. The exoskeleton prevents physical damage to the internal organs and protects them against desiccation. The outside of an M&amp;M prevents damage to the chocolate and keeps the chocolate from melting or drying out.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2C764DF9-71B8-4DC0-92ED-015D920FB459}" type="slidenum">
              <a:rPr lang="en-US" sz="1200">
                <a:latin typeface="Times New Roman" pitchFamily="84" charset="0"/>
              </a:rPr>
              <a:pPr algn="r" eaLnBrk="0" hangingPunct="0"/>
              <a:t>8</a:t>
            </a:fld>
            <a:endParaRPr lang="en-US" sz="1200">
              <a:latin typeface="Times New Roman" pitchFamily="84" charset="0"/>
            </a:endParaRPr>
          </a:p>
        </p:txBody>
      </p:sp>
      <p:sp>
        <p:nvSpPr>
          <p:cNvPr id="194563" name="Rectangle 2"/>
          <p:cNvSpPr>
            <a:spLocks noGrp="1" noRot="1" noChangeAspect="1" noChangeArrowheads="1" noTextEdit="1"/>
          </p:cNvSpPr>
          <p:nvPr>
            <p:ph type="sldImg"/>
          </p:nvPr>
        </p:nvSpPr>
        <p:spPr>
          <a:solidFill>
            <a:srgbClr val="FFFFFF"/>
          </a:solidFill>
          <a:ln/>
        </p:spPr>
      </p:sp>
      <p:sp>
        <p:nvSpPr>
          <p:cNvPr id="194564"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When considering animals in general, students are typically biased toward vertebrate examples. As a thought exercise, start your first lecture on animal diversity by asking students to write down the name of the very first type of animal that comes to their minds, without giving it any thought. Depending upon your class size, either tabulate their responses quickly or have students raise their hands to indicate the type of animal they chose. In general, fewer than 5% (often fewer than 1%) of my students have thought of an invertebrate. This exercise makes the point that what we tend to think of, when we think of animals, is vertebrates. Many of us have had a dog, cat, or other vertebrate for a pet. Yet, more than 95% of all known species of animals are invertebrates. Students must expand their understanding of what it means to be an animal. The content in Chapter 18 should facilitate that understanding.</a:t>
            </a:r>
          </a:p>
          <a:p>
            <a:pPr eaLnBrk="1"/>
            <a:r>
              <a:rPr lang="en-US" smtClean="0">
                <a:latin typeface="Times New Roman" pitchFamily="84" charset="0"/>
                <a:ea typeface="ＭＳ Ｐゴシック" pitchFamily="84" charset="-128"/>
              </a:rPr>
              <a:t>2. Students often struggle to conceptualize the basic needs of invertebrates, and may find it challenging to think of the similarities between, for example, an earthworm and a dog, or a tick and a cat. The common features of animals addressed at the start of Chapter 18 can be expanded to include the needs for oxygen, nourishing food, a tolerable environment, and a suitable habitat to reproduce, which apply to animals representing all of the major phyla. Illustrating these common demands can help students build the intellectual foundations that can be so difficult to fully establish.</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Depending upon what chapters you have addressed in your course up to this point, you might begin your lectures on animals by asking your class to compare the features of plants, fungi, and animals. You may want to present a table listing the following characteristics, and ask the class to identify the condition for each kingdom: eukaryotic or prokaryotic cells, single or multicellular organisms, presence of cell walls, and use of photosynthesis.</a:t>
            </a:r>
          </a:p>
          <a:p>
            <a:pPr eaLnBrk="1"/>
            <a:r>
              <a:rPr lang="en-US" smtClean="0">
                <a:latin typeface="Times New Roman" pitchFamily="84" charset="0"/>
                <a:ea typeface="ＭＳ Ｐゴシック" pitchFamily="84" charset="-128"/>
              </a:rPr>
              <a:t>2. You might wish to share the now somewhat-famous quote of Lewis Wolpert, who in 1986 said, “It is not birth, marriage, or death, but gastrulation, which is truly the most important time in your life.” The development and arrangement of the basic embryonic layers (ectoderm/skin and nervous systems, mesoderm/muscle and bone, and endoderm/digestive tract) establishes the basic body plan.</a:t>
            </a:r>
          </a:p>
          <a:p>
            <a:pPr eaLnBrk="1"/>
            <a:r>
              <a:rPr lang="en-US" smtClean="0">
                <a:latin typeface="Times New Roman" pitchFamily="84" charset="0"/>
                <a:ea typeface="ＭＳ Ｐゴシック" pitchFamily="84" charset="-128"/>
              </a:rPr>
              <a:t>3. Your students might enjoy discussing whether or not they are larvae and if they can be said to go through metamorphosis. (The answer to both questions is “no”.)</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1DF12B1F-6794-46E1-B448-440913D7FB87}" type="slidenum">
              <a:rPr lang="en-US" sz="1200">
                <a:latin typeface="Times" pitchFamily="84" charset="0"/>
              </a:rPr>
              <a:pPr algn="r" eaLnBrk="0" hangingPunct="0"/>
              <a:t>71</a:t>
            </a:fld>
            <a:endParaRPr lang="en-US" sz="1200">
              <a:latin typeface="Times" pitchFamily="84" charset="0"/>
            </a:endParaRPr>
          </a:p>
        </p:txBody>
      </p:sp>
      <p:sp>
        <p:nvSpPr>
          <p:cNvPr id="303107" name="Rectangle 2"/>
          <p:cNvSpPr>
            <a:spLocks noGrp="1" noRot="1" noChangeAspect="1" noChangeArrowheads="1" noTextEdit="1"/>
          </p:cNvSpPr>
          <p:nvPr>
            <p:ph type="sldImg"/>
          </p:nvPr>
        </p:nvSpPr>
        <p:spPr>
          <a:solidFill>
            <a:srgbClr val="FFFFFF"/>
          </a:solidFill>
          <a:ln/>
        </p:spPr>
      </p:sp>
      <p:sp>
        <p:nvSpPr>
          <p:cNvPr id="303108"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18.11C Arachnids</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7957E636-EE55-4DEA-9112-1AC5FD2CEAF1}" type="slidenum">
              <a:rPr lang="en-US" sz="1200">
                <a:latin typeface="Times New Roman" pitchFamily="84" charset="0"/>
              </a:rPr>
              <a:pPr algn="r" eaLnBrk="0" hangingPunct="0"/>
              <a:t>72</a:t>
            </a:fld>
            <a:endParaRPr lang="en-US" sz="1200">
              <a:latin typeface="Times New Roman" pitchFamily="84" charset="0"/>
            </a:endParaRPr>
          </a:p>
        </p:txBody>
      </p:sp>
      <p:sp>
        <p:nvSpPr>
          <p:cNvPr id="307203" name="Rectangle 2"/>
          <p:cNvSpPr>
            <a:spLocks noGrp="1" noRot="1" noChangeAspect="1" noChangeArrowheads="1" noTextEdit="1"/>
          </p:cNvSpPr>
          <p:nvPr>
            <p:ph type="sldImg"/>
          </p:nvPr>
        </p:nvSpPr>
        <p:spPr>
          <a:solidFill>
            <a:srgbClr val="FFFFFF"/>
          </a:solidFill>
          <a:ln/>
        </p:spPr>
      </p:sp>
      <p:sp>
        <p:nvSpPr>
          <p:cNvPr id="307204"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As students survey the major animal phyla, they might perceive the diversity of animals as spread somewhat evenly across the nine major phyla of invertebrates. Yet, two-thirds of all known species of life (and at least 80% of all described animal species) are arthropods. Although sources disagree on the number of living species that have been described, there is widespread agreement that the number of undescribed species is many times more than the number of described species. By examining the number of described species, some amazing proportions emerge. You might consider this exercise to make the point. Determine how many students represent 1% of the class. Then have the entire class stand. Tell the students that collectively, they represent all of the animal species known to exist today. Have 5% of the class sit, representing the proportion of known animal species that are vertebrates. Next, have 15% of the class sit, representing all of the remaining types of animals </a:t>
            </a:r>
            <a:r>
              <a:rPr lang="en-US" i="1" smtClean="0">
                <a:latin typeface="Times New Roman" pitchFamily="84" charset="0"/>
                <a:ea typeface="ＭＳ Ｐゴシック" pitchFamily="84" charset="-128"/>
              </a:rPr>
              <a:t>except</a:t>
            </a:r>
            <a:r>
              <a:rPr lang="en-US" smtClean="0">
                <a:latin typeface="Times New Roman" pitchFamily="84" charset="0"/>
                <a:ea typeface="ＭＳ Ｐゴシック" pitchFamily="84" charset="-128"/>
              </a:rPr>
              <a:t> arthropods. At this point, everyone standing (80% of the class) represents the proportion of known animal species that are arthropods (a conservative fraction). Finally, have 50% of the entire class sit, leaving 30% standing. Have the class guess what group of animals is represented now (clearly some subgroup of arthropods). This final 30% represents the known number of species of beetles! (The numbers used are rounded. Even higher percentages for beetles and invertebrates may be more accurate. The point of this exercise is the relative proportions rather than precise percentages.)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Conceptually, and very generally speaking, the exoskeleton of an arthropod is like the hard outside of an M&amp;M. The exoskeleton prevents physical damage to the internal organs and protects them against desiccation. The outside of an M&amp;M prevents damage to the chocolate and keeps the chocolate from melting or drying out.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BB8A4AB8-9302-422E-A8C9-DD164AB23449}" type="slidenum">
              <a:rPr lang="en-US" sz="1200">
                <a:latin typeface="Times" pitchFamily="84" charset="0"/>
              </a:rPr>
              <a:pPr algn="r" eaLnBrk="0" hangingPunct="0"/>
              <a:t>73</a:t>
            </a:fld>
            <a:endParaRPr lang="en-US" sz="1200">
              <a:latin typeface="Times" pitchFamily="84" charset="0"/>
            </a:endParaRPr>
          </a:p>
        </p:txBody>
      </p:sp>
      <p:sp>
        <p:nvSpPr>
          <p:cNvPr id="308227" name="Rectangle 2"/>
          <p:cNvSpPr>
            <a:spLocks noGrp="1" noRot="1" noChangeAspect="1" noChangeArrowheads="1" noTextEdit="1"/>
          </p:cNvSpPr>
          <p:nvPr>
            <p:ph type="sldImg"/>
          </p:nvPr>
        </p:nvSpPr>
        <p:spPr>
          <a:solidFill>
            <a:srgbClr val="FFFFFF"/>
          </a:solidFill>
          <a:ln/>
        </p:spPr>
      </p:sp>
      <p:sp>
        <p:nvSpPr>
          <p:cNvPr id="308228"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18.11D A millipede (about 7 cm long)</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06922DC6-9083-46C3-89BB-4755BF7B8BF0}" type="slidenum">
              <a:rPr lang="en-US" sz="1200">
                <a:latin typeface="Times" pitchFamily="84" charset="0"/>
              </a:rPr>
              <a:pPr algn="r" eaLnBrk="0" hangingPunct="0"/>
              <a:t>74</a:t>
            </a:fld>
            <a:endParaRPr lang="en-US" sz="1200">
              <a:latin typeface="Times" pitchFamily="84" charset="0"/>
            </a:endParaRPr>
          </a:p>
        </p:txBody>
      </p:sp>
      <p:sp>
        <p:nvSpPr>
          <p:cNvPr id="309251" name="Rectangle 2"/>
          <p:cNvSpPr>
            <a:spLocks noGrp="1" noRot="1" noChangeAspect="1" noChangeArrowheads="1" noTextEdit="1"/>
          </p:cNvSpPr>
          <p:nvPr>
            <p:ph type="sldImg"/>
          </p:nvPr>
        </p:nvSpPr>
        <p:spPr>
          <a:solidFill>
            <a:srgbClr val="FFFFFF"/>
          </a:solidFill>
          <a:ln/>
        </p:spPr>
      </p:sp>
      <p:sp>
        <p:nvSpPr>
          <p:cNvPr id="30925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18.11E A Peruvian giant centipede (can reach 30 cm in length)</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3FB97365-08C1-476E-9E7E-628BFE7E80E7}" type="slidenum">
              <a:rPr lang="en-US" sz="1200">
                <a:latin typeface="Times New Roman" pitchFamily="84" charset="0"/>
              </a:rPr>
              <a:pPr algn="r" eaLnBrk="0" hangingPunct="0"/>
              <a:t>75</a:t>
            </a:fld>
            <a:endParaRPr lang="en-US" sz="1200">
              <a:latin typeface="Times New Roman" pitchFamily="84" charset="0"/>
            </a:endParaRPr>
          </a:p>
        </p:txBody>
      </p:sp>
      <p:sp>
        <p:nvSpPr>
          <p:cNvPr id="310275" name="Rectangle 2"/>
          <p:cNvSpPr>
            <a:spLocks noGrp="1" noRot="1" noChangeAspect="1" noChangeArrowheads="1" noTextEdit="1"/>
          </p:cNvSpPr>
          <p:nvPr>
            <p:ph type="sldImg"/>
          </p:nvPr>
        </p:nvSpPr>
        <p:spPr>
          <a:solidFill>
            <a:srgbClr val="FFFFFF"/>
          </a:solidFill>
          <a:ln/>
        </p:spPr>
      </p:sp>
      <p:sp>
        <p:nvSpPr>
          <p:cNvPr id="310276"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As students survey the major animal phyla, they might perceive the diversity of animals as spread somewhat evenly across the nine major phyla of invertebrates. Yet, two-thirds of all known species of life (and at least 80% of all described animal species) are arthropods. Although sources disagree on the number of living species that have been described, there is widespread agreement that the number of undescribed species is many times more than the number of described species. By examining the number of described species, some amazing proportions emerge. You might consider this exercise to make the point. Determine how many students represent 1% of the class. Then have the entire class stand. Tell the students that collectively, they represent all of the animal species known to exist today. Have 5% of the class sit, representing the proportion of known animal species that are vertebrates. Next, have 15% of the class sit, representing all of the remaining types of animals </a:t>
            </a:r>
            <a:r>
              <a:rPr lang="en-US" i="1" smtClean="0">
                <a:latin typeface="Times New Roman" pitchFamily="84" charset="0"/>
                <a:ea typeface="ＭＳ Ｐゴシック" pitchFamily="84" charset="-128"/>
              </a:rPr>
              <a:t>except</a:t>
            </a:r>
            <a:r>
              <a:rPr lang="en-US" smtClean="0">
                <a:latin typeface="Times New Roman" pitchFamily="84" charset="0"/>
                <a:ea typeface="ＭＳ Ｐゴシック" pitchFamily="84" charset="-128"/>
              </a:rPr>
              <a:t> arthropods. At this point, everyone standing (80% of the class) represents the proportion of known animal species that are arthropods (a conservative fraction). Finally, have 50% of the entire class sit, leaving 30% standing. Have the class guess what group of animals is represented now (clearly some subgroup of arthropods). This final 30% represents the known number of species of beetles! (The numbers used are rounded. Even higher percentages for beetles and invertebrates may be more accurate. The point of this exercise is the relative proportions rather than precise percentages.)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Conceptually, and very generally speaking, the exoskeleton of an arthropod is like the hard outside of an M&amp;M. The exoskeleton prevents physical damage to the internal organs and protects them against desiccation. The outside of an M&amp;M prevents damage to the chocolate and keeps the chocolate from melting or drying out.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9882D61C-AA51-4FE4-AA4E-DFC9E4045E2E}" type="slidenum">
              <a:rPr lang="en-US" sz="1200">
                <a:latin typeface="Times" pitchFamily="84" charset="0"/>
              </a:rPr>
              <a:pPr algn="r" eaLnBrk="0" hangingPunct="0"/>
              <a:t>76</a:t>
            </a:fld>
            <a:endParaRPr lang="en-US" sz="1200">
              <a:latin typeface="Times" pitchFamily="84" charset="0"/>
            </a:endParaRPr>
          </a:p>
        </p:txBody>
      </p:sp>
      <p:sp>
        <p:nvSpPr>
          <p:cNvPr id="311299" name="Rectangle 2"/>
          <p:cNvSpPr>
            <a:spLocks noGrp="1" noRot="1" noChangeAspect="1" noChangeArrowheads="1" noTextEdit="1"/>
          </p:cNvSpPr>
          <p:nvPr>
            <p:ph type="sldImg"/>
          </p:nvPr>
        </p:nvSpPr>
        <p:spPr>
          <a:solidFill>
            <a:srgbClr val="FFFFFF"/>
          </a:solidFill>
          <a:ln/>
        </p:spPr>
      </p:sp>
      <p:sp>
        <p:nvSpPr>
          <p:cNvPr id="311300"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18.11F Crustaceans</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356D0958-B19F-4A6D-B6E4-E3A248C629B8}" type="slidenum">
              <a:rPr lang="en-US" sz="1200">
                <a:latin typeface="Times New Roman" pitchFamily="84" charset="0"/>
              </a:rPr>
              <a:pPr algn="r" eaLnBrk="0" hangingPunct="0"/>
              <a:t>77</a:t>
            </a:fld>
            <a:endParaRPr lang="en-US" sz="1200">
              <a:latin typeface="Times New Roman" pitchFamily="84" charset="0"/>
            </a:endParaRPr>
          </a:p>
        </p:txBody>
      </p:sp>
      <p:sp>
        <p:nvSpPr>
          <p:cNvPr id="314371" name="Rectangle 2"/>
          <p:cNvSpPr>
            <a:spLocks noGrp="1" noRot="1" noChangeAspect="1" noChangeArrowheads="1" noTextEdit="1"/>
          </p:cNvSpPr>
          <p:nvPr>
            <p:ph type="sldImg"/>
          </p:nvPr>
        </p:nvSpPr>
        <p:spPr>
          <a:solidFill>
            <a:srgbClr val="FFFFFF"/>
          </a:solidFill>
          <a:ln/>
        </p:spPr>
      </p:sp>
      <p:sp>
        <p:nvSpPr>
          <p:cNvPr id="314372"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As students survey the major animal phyla, they might perceive the diversity of animals as spread somewhat evenly across the nine major phyla of invertebrates. Yet, two-thirds of all known species of life (and at least 80% of all described animal species) are arthropods. Although sources disagree on the number of living species that have been described, there is widespread agreement that the number of undescribed species is many times more than the number of described species. By examining the number of described species, some amazing proportions emerge. You might consider this exercise to make the point. Determine how many students represent 1% of the class. Then have the entire class stand. Tell the students that collectively, they represent all of the animal species known to exist today. Have 5% of the class sit, representing the proportion of known animal species that are vertebrates. Next, have 15% of the class sit, representing all of the remaining types of animals </a:t>
            </a:r>
            <a:r>
              <a:rPr lang="en-US" i="1" smtClean="0">
                <a:latin typeface="Times New Roman" pitchFamily="84" charset="0"/>
                <a:ea typeface="ＭＳ Ｐゴシック" pitchFamily="84" charset="-128"/>
              </a:rPr>
              <a:t>except</a:t>
            </a:r>
            <a:r>
              <a:rPr lang="en-US" smtClean="0">
                <a:latin typeface="Times New Roman" pitchFamily="84" charset="0"/>
                <a:ea typeface="ＭＳ Ｐゴシック" pitchFamily="84" charset="-128"/>
              </a:rPr>
              <a:t> arthropods. At this point, everyone standing (80% of the class) represents the proportion of known animal species that are arthropods (a conservative fraction). Finally, have 50% of the entire class sit, leaving 30% standing. Have the class guess what group of animals is represented now (clearly some subgroup of arthropods). This final 30% represents the known number of species of beetles! (The numbers used are rounded. Even higher percentages for beetles and invertebrates may be more accurate. The point of this exercise is the relative proportions rather than precise percentages.)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Conceptually, and very generally speaking, the exoskeleton of an arthropod is like the hard outside of an M&amp;M. The exoskeleton prevents physical damage to the internal organs and protects them against desiccation. The outside of an M&amp;M prevents damage to the chocolate and keeps the chocolate from melting or drying out.</a:t>
            </a:r>
          </a:p>
          <a:p>
            <a:pPr eaLnBrk="1"/>
            <a:r>
              <a:rPr lang="en-US" smtClean="0">
                <a:latin typeface="Times New Roman" pitchFamily="84" charset="0"/>
                <a:ea typeface="ＭＳ Ｐゴシック" pitchFamily="84" charset="-128"/>
              </a:rPr>
              <a:t>2. Many students assume that all insects possess six legs and two pairs of wings. As common examples of variation on this theme, challenge students to consider beetles (in which the outer wings, called elytra, are hardened) and flies (in which one pair of wings is reduced to a pair of structures called halteres).</a:t>
            </a:r>
          </a:p>
          <a:p>
            <a:pPr eaLnBrk="1"/>
            <a:r>
              <a:rPr lang="en-US" smtClean="0">
                <a:latin typeface="Times New Roman" pitchFamily="84" charset="0"/>
                <a:ea typeface="ＭＳ Ｐゴシック" pitchFamily="84" charset="-128"/>
              </a:rPr>
              <a:t>3. Beetles have a long history in human culture, where they have been used in textiles, ornamentation, and jewelry. A quick image search of the Internet will reveal many examples. In particular, note the significance of scarab beetles in ancient Egypt.</a:t>
            </a:r>
          </a:p>
          <a:p>
            <a:pPr eaLnBrk="1"/>
            <a:r>
              <a:rPr lang="en-US" smtClean="0">
                <a:latin typeface="Times New Roman" pitchFamily="84" charset="0"/>
                <a:ea typeface="ＭＳ Ｐゴシック" pitchFamily="84" charset="-128"/>
              </a:rPr>
              <a:t>4. The life history of dung beetles is a fun and amusing insect story for lecture, revealing the important role of these animals in recycling animal waste. Details of their interesting life cycle can be obtained from many resources, including those resulting from an Internet search for “dung beetle life history.”</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68DE2CD5-57BA-4E88-98EB-8CE90821509A}" type="slidenum">
              <a:rPr lang="en-US" sz="1200">
                <a:latin typeface="Times New Roman" pitchFamily="84" charset="0"/>
              </a:rPr>
              <a:pPr algn="r" eaLnBrk="0" hangingPunct="0"/>
              <a:t>78</a:t>
            </a:fld>
            <a:endParaRPr lang="en-US" sz="1200">
              <a:latin typeface="Times New Roman" pitchFamily="84" charset="0"/>
            </a:endParaRPr>
          </a:p>
        </p:txBody>
      </p:sp>
      <p:sp>
        <p:nvSpPr>
          <p:cNvPr id="315395" name="Rectangle 2"/>
          <p:cNvSpPr>
            <a:spLocks noGrp="1" noRot="1" noChangeAspect="1" noChangeArrowheads="1" noTextEdit="1"/>
          </p:cNvSpPr>
          <p:nvPr>
            <p:ph type="sldImg"/>
          </p:nvPr>
        </p:nvSpPr>
        <p:spPr>
          <a:solidFill>
            <a:srgbClr val="FFFFFF"/>
          </a:solidFill>
          <a:ln/>
        </p:spPr>
      </p:sp>
      <p:sp>
        <p:nvSpPr>
          <p:cNvPr id="315396"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As students survey the major animal phyla, they might perceive the diversity of animals as spread somewhat evenly across the nine major phyla of invertebrates. Yet, two-thirds of all known species of life (and at least 80% of all described animal species) are arthropods. Although sources disagree on the number of living species that have been described, there is widespread agreement that the number of undescribed species is many times more than the number of described species. By examining the number of described species, some amazing proportions emerge. You might consider this exercise to make the point. Determine how many students represent 1% of the class. Then have the entire class stand. Tell the students that collectively, they represent all of the animal species known to exist today. Have 5% of the class sit, representing the proportion of known animal species that are vertebrates. Next, have 15% of the class sit, representing all of the remaining types of animals </a:t>
            </a:r>
            <a:r>
              <a:rPr lang="en-US" i="1" smtClean="0">
                <a:latin typeface="Times New Roman" pitchFamily="84" charset="0"/>
                <a:ea typeface="ＭＳ Ｐゴシック" pitchFamily="84" charset="-128"/>
              </a:rPr>
              <a:t>except</a:t>
            </a:r>
            <a:r>
              <a:rPr lang="en-US" smtClean="0">
                <a:latin typeface="Times New Roman" pitchFamily="84" charset="0"/>
                <a:ea typeface="ＭＳ Ｐゴシック" pitchFamily="84" charset="-128"/>
              </a:rPr>
              <a:t> arthropods. At this point, everyone standing (80% of the class) represents the proportion of known animal species that are arthropods (a conservative fraction). Finally, have 50% of the entire class sit, leaving 30% standing. Have the class guess what group of animals is represented now (clearly some subgroup of arthropods). This final 30% represents the known number of species of beetles! (The numbers used are rounded. Even higher percentages for beetles and invertebrates may be more accurate. The point of this exercise is the relative proportions rather than precise percentages.)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Conceptually, and very generally speaking, the exoskeleton of an arthropod is like the hard outside of an M&amp;M. The exoskeleton prevents physical damage to the internal organs and protects them against desiccation. The outside of an M&amp;M prevents damage to the chocolate and keeps the chocolate from melting or drying out.</a:t>
            </a:r>
          </a:p>
          <a:p>
            <a:pPr eaLnBrk="1"/>
            <a:r>
              <a:rPr lang="en-US" smtClean="0">
                <a:latin typeface="Times New Roman" pitchFamily="84" charset="0"/>
                <a:ea typeface="ＭＳ Ｐゴシック" pitchFamily="84" charset="-128"/>
              </a:rPr>
              <a:t>2. Many students assume that all insects possess six legs and two pairs of wings. As common examples of variation on this theme, challenge students to consider beetles (in which the outer wings, called elytra, are hardened) and flies (in which one pair of wings is reduced to a pair of structures called halteres).</a:t>
            </a:r>
          </a:p>
          <a:p>
            <a:pPr eaLnBrk="1"/>
            <a:r>
              <a:rPr lang="en-US" smtClean="0">
                <a:latin typeface="Times New Roman" pitchFamily="84" charset="0"/>
                <a:ea typeface="ＭＳ Ｐゴシック" pitchFamily="84" charset="-128"/>
              </a:rPr>
              <a:t>3. Beetles have a long history in human culture, where they have been used in textiles, ornamentation, and jewelry. A quick image search of the Internet will reveal many examples. In particular, note the significance of scarab beetles in ancient Egypt.</a:t>
            </a:r>
          </a:p>
          <a:p>
            <a:pPr eaLnBrk="1"/>
            <a:r>
              <a:rPr lang="en-US" smtClean="0">
                <a:latin typeface="Times New Roman" pitchFamily="84" charset="0"/>
                <a:ea typeface="ＭＳ Ｐゴシック" pitchFamily="84" charset="-128"/>
              </a:rPr>
              <a:t>4. The life history of dung beetles is a fun and amusing insect story for lecture, revealing the important role of these animals in recycling animal waste. Details of their interesting life cycle can be obtained from many resources, including those resulting from an Internet search for “dung beetle life history.”</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FF0FA1D5-42AD-4D27-A60E-EDEF1BBDDC01}" type="slidenum">
              <a:rPr lang="en-US" sz="1200">
                <a:latin typeface="Times New Roman" pitchFamily="84" charset="0"/>
              </a:rPr>
              <a:pPr algn="r" eaLnBrk="0" hangingPunct="0"/>
              <a:t>79</a:t>
            </a:fld>
            <a:endParaRPr lang="en-US" sz="1200">
              <a:latin typeface="Times New Roman" pitchFamily="84" charset="0"/>
            </a:endParaRPr>
          </a:p>
        </p:txBody>
      </p:sp>
      <p:sp>
        <p:nvSpPr>
          <p:cNvPr id="316419" name="Rectangle 2"/>
          <p:cNvSpPr>
            <a:spLocks noGrp="1" noRot="1" noChangeAspect="1" noChangeArrowheads="1" noTextEdit="1"/>
          </p:cNvSpPr>
          <p:nvPr>
            <p:ph type="sldImg"/>
          </p:nvPr>
        </p:nvSpPr>
        <p:spPr>
          <a:solidFill>
            <a:srgbClr val="FFFFFF"/>
          </a:solidFill>
          <a:ln/>
        </p:spPr>
      </p:sp>
      <p:sp>
        <p:nvSpPr>
          <p:cNvPr id="316420"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As students survey the major animal phyla, they might perceive the diversity of animals as spread somewhat evenly across the nine major phyla of invertebrates. Yet, two-thirds of all known species of life (and at least 80% of all described animal species) are arthropods. Although sources disagree on the number of living species that have been described, there is widespread agreement that the number of undescribed species is many times more than the number of described species. By examining the number of described species, some amazing proportions emerge. You might consider this exercise to make the point. Determine how many students represent 1% of the class. Then have the entire class stand. Tell the students that collectively, they represent all of the animal species known to exist today. Have 5% of the class sit, representing the proportion of known animal species that are vertebrates. Next, have 15% of the class sit, representing all of the remaining types of animals </a:t>
            </a:r>
            <a:r>
              <a:rPr lang="en-US" i="1" smtClean="0">
                <a:latin typeface="Times New Roman" pitchFamily="84" charset="0"/>
                <a:ea typeface="ＭＳ Ｐゴシック" pitchFamily="84" charset="-128"/>
              </a:rPr>
              <a:t>except</a:t>
            </a:r>
            <a:r>
              <a:rPr lang="en-US" smtClean="0">
                <a:latin typeface="Times New Roman" pitchFamily="84" charset="0"/>
                <a:ea typeface="ＭＳ Ｐゴシック" pitchFamily="84" charset="-128"/>
              </a:rPr>
              <a:t> arthropods. At this point, everyone standing (80% of the class) represents the proportion of known animal species that are arthropods (a conservative fraction). Finally, have 50% of the entire class sit, leaving 30% standing. Have the class guess what group of animals is represented now (clearly some subgroup of arthropods). This final 30% represents the known number of species of beetles! (The numbers used are rounded. Even higher percentages for beetles and invertebrates may be more accurate. The point of this exercise is the relative proportions rather than precise percentages.)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Conceptually, and very generally speaking, the exoskeleton of an arthropod is like the hard outside of an M&amp;M. The exoskeleton prevents physical damage to the internal organs and protects them against desiccation. The outside of an M&amp;M prevents damage to the chocolate and keeps the chocolate from melting or drying out.</a:t>
            </a:r>
          </a:p>
          <a:p>
            <a:pPr eaLnBrk="1"/>
            <a:r>
              <a:rPr lang="en-US" smtClean="0">
                <a:latin typeface="Times New Roman" pitchFamily="84" charset="0"/>
                <a:ea typeface="ＭＳ Ｐゴシック" pitchFamily="84" charset="-128"/>
              </a:rPr>
              <a:t>2. Many students assume that all insects possess six legs and two pairs of wings. As common examples of variation on this theme, challenge students to consider beetles (in which the outer wings, called elytra, are hardened) and flies (in which one pair of wings is reduced to a pair of structures called halteres).</a:t>
            </a:r>
          </a:p>
          <a:p>
            <a:pPr eaLnBrk="1"/>
            <a:r>
              <a:rPr lang="en-US" smtClean="0">
                <a:latin typeface="Times New Roman" pitchFamily="84" charset="0"/>
                <a:ea typeface="ＭＳ Ｐゴシック" pitchFamily="84" charset="-128"/>
              </a:rPr>
              <a:t>3. Beetles have a long history in human culture, where they have been used in textiles, ornamentation, and jewelry. A quick image search of the Internet will reveal many examples. In particular, note the significance of scarab beetles in ancient Egypt.</a:t>
            </a:r>
          </a:p>
          <a:p>
            <a:pPr eaLnBrk="1"/>
            <a:r>
              <a:rPr lang="en-US" smtClean="0">
                <a:latin typeface="Times New Roman" pitchFamily="84" charset="0"/>
                <a:ea typeface="ＭＳ Ｐゴシック" pitchFamily="84" charset="-128"/>
              </a:rPr>
              <a:t>4. The life history of dung beetles is a fun and amusing insect story for lecture, revealing the important role of these animals in recycling animal waste. Details of their interesting life cycle can be obtained from many resources, including those resulting from an Internet search for “dung beetle life history.”</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6A70A9D5-05B1-4FC9-9800-07BAE42764B1}" type="slidenum">
              <a:rPr lang="en-US" sz="1200">
                <a:latin typeface="Times" pitchFamily="84" charset="0"/>
              </a:rPr>
              <a:pPr algn="r" eaLnBrk="0" hangingPunct="0"/>
              <a:t>80</a:t>
            </a:fld>
            <a:endParaRPr lang="en-US" sz="1200">
              <a:latin typeface="Times" pitchFamily="84" charset="0"/>
            </a:endParaRPr>
          </a:p>
        </p:txBody>
      </p:sp>
      <p:sp>
        <p:nvSpPr>
          <p:cNvPr id="319491" name="Rectangle 2"/>
          <p:cNvSpPr>
            <a:spLocks noGrp="1" noRot="1" noChangeAspect="1" noChangeArrowheads="1" noTextEdit="1"/>
          </p:cNvSpPr>
          <p:nvPr>
            <p:ph type="sldImg"/>
          </p:nvPr>
        </p:nvSpPr>
        <p:spPr>
          <a:solidFill>
            <a:srgbClr val="FFFFFF"/>
          </a:solidFill>
          <a:ln/>
        </p:spPr>
      </p:sp>
      <p:sp>
        <p:nvSpPr>
          <p:cNvPr id="31949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18.12A Complete metamorphosis of a European rhinoceros beetle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11E6C42D-F3F4-49EC-ACC5-B935FDC6089E}" type="slidenum">
              <a:rPr lang="en-US" sz="1200">
                <a:latin typeface="Times New Roman" pitchFamily="84" charset="0"/>
              </a:rPr>
              <a:pPr algn="r" eaLnBrk="0" hangingPunct="0"/>
              <a:t>9</a:t>
            </a:fld>
            <a:endParaRPr lang="en-US" sz="1200">
              <a:latin typeface="Times New Roman" pitchFamily="84" charset="0"/>
            </a:endParaRPr>
          </a:p>
        </p:txBody>
      </p:sp>
      <p:sp>
        <p:nvSpPr>
          <p:cNvPr id="195587" name="Rectangle 2"/>
          <p:cNvSpPr>
            <a:spLocks noGrp="1" noRot="1" noChangeAspect="1" noChangeArrowheads="1" noTextEdit="1"/>
          </p:cNvSpPr>
          <p:nvPr>
            <p:ph type="sldImg"/>
          </p:nvPr>
        </p:nvSpPr>
        <p:spPr>
          <a:solidFill>
            <a:srgbClr val="FFFFFF"/>
          </a:solidFill>
          <a:ln/>
        </p:spPr>
      </p:sp>
      <p:sp>
        <p:nvSpPr>
          <p:cNvPr id="195588"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When considering animals in general, students are typically biased toward vertebrate examples. As a thought exercise, start your first lecture on animal diversity by asking students to write down the name of the very first type of animal that comes to their minds, without giving it any thought. Depending upon your class size, either tabulate their responses quickly or have students raise their hands to indicate the type of animal they chose. In general, fewer than 5% (often fewer than 1%) of my students have thought of an invertebrate. This exercise makes the point that what we tend to think of, when we think of animals, is vertebrates. Many of us have had a dog, cat, or other vertebrate for a pet. Yet, more than 95% of all known species of animals are invertebrates. Students must expand their understanding of what it means to be an animal. The content in Chapter 18 should facilitate that understanding.</a:t>
            </a:r>
          </a:p>
          <a:p>
            <a:pPr eaLnBrk="1"/>
            <a:r>
              <a:rPr lang="en-US" smtClean="0">
                <a:latin typeface="Times New Roman" pitchFamily="84" charset="0"/>
                <a:ea typeface="ＭＳ Ｐゴシック" pitchFamily="84" charset="-128"/>
              </a:rPr>
              <a:t>2. Students often struggle to conceptualize the basic needs of invertebrates, and may find it challenging to think of the similarities between, for example, an earthworm and a dog, or a tick and a cat. The common features of animals addressed at the start of Chapter 18 can be expanded to include the needs for oxygen, nourishing food, a tolerable environment, and a suitable habitat to reproduce, which apply to animals representing all of the major phyla. Illustrating these common demands can help students build the intellectual foundations that can be so difficult to fully establish.</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Depending upon what chapters you have addressed in your course up to this point, you might begin your lectures on animals by asking your class to compare the features of plants, fungi, and animals. You may want to present a table listing the following characteristics, and ask the class to identify the condition for each kingdom: eukaryotic or prokaryotic cells, single or multicellular organisms, presence of cell walls, and use of photosynthesis.</a:t>
            </a:r>
          </a:p>
          <a:p>
            <a:pPr eaLnBrk="1"/>
            <a:r>
              <a:rPr lang="en-US" smtClean="0">
                <a:latin typeface="Times New Roman" pitchFamily="84" charset="0"/>
                <a:ea typeface="ＭＳ Ｐゴシック" pitchFamily="84" charset="-128"/>
              </a:rPr>
              <a:t>2. You might wish to share the now somewhat-famous quote of Lewis Wolpert, who in 1986 said, “It is not birth, marriage, or death, but gastrulation, which is truly the most important time in your life.” The development and arrangement of the basic embryonic layers (ectoderm/skin and nervous systems, mesoderm/muscle and bone, and endoderm/digestive tract) establishes the basic body plan.</a:t>
            </a:r>
          </a:p>
          <a:p>
            <a:pPr eaLnBrk="1"/>
            <a:r>
              <a:rPr lang="en-US" smtClean="0">
                <a:latin typeface="Times New Roman" pitchFamily="84" charset="0"/>
                <a:ea typeface="ＭＳ Ｐゴシック" pitchFamily="84" charset="-128"/>
              </a:rPr>
              <a:t>3. Your students might enjoy discussing whether or not they are larvae and if they can be said to go through metamorphosis. (The answer to both questions is “no”.)</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F4ADEF5C-A207-4580-93B0-FB2D2B6033CE}" type="slidenum">
              <a:rPr lang="en-US" sz="1200">
                <a:latin typeface="Times" pitchFamily="84" charset="0"/>
              </a:rPr>
              <a:pPr algn="r" eaLnBrk="0" hangingPunct="0"/>
              <a:t>81</a:t>
            </a:fld>
            <a:endParaRPr lang="en-US" sz="1200">
              <a:latin typeface="Times" pitchFamily="84" charset="0"/>
            </a:endParaRPr>
          </a:p>
        </p:txBody>
      </p:sp>
      <p:sp>
        <p:nvSpPr>
          <p:cNvPr id="323587" name="Rectangle 2"/>
          <p:cNvSpPr>
            <a:spLocks noGrp="1" noRot="1" noChangeAspect="1" noChangeArrowheads="1" noTextEdit="1"/>
          </p:cNvSpPr>
          <p:nvPr>
            <p:ph type="sldImg"/>
          </p:nvPr>
        </p:nvSpPr>
        <p:spPr>
          <a:solidFill>
            <a:srgbClr val="FFFFFF"/>
          </a:solidFill>
          <a:ln/>
        </p:spPr>
      </p:sp>
      <p:sp>
        <p:nvSpPr>
          <p:cNvPr id="323588"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18.12B Modular body plan of insects, as seen in a grasshopper</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25DB9BD0-7802-4FA6-B181-BD88C3D30E58}" type="slidenum">
              <a:rPr lang="en-US" sz="1200">
                <a:latin typeface="Times" pitchFamily="84" charset="0"/>
              </a:rPr>
              <a:pPr algn="r" eaLnBrk="0" hangingPunct="0"/>
              <a:t>82</a:t>
            </a:fld>
            <a:endParaRPr lang="en-US" sz="1200">
              <a:latin typeface="Times" pitchFamily="84" charset="0"/>
            </a:endParaRPr>
          </a:p>
        </p:txBody>
      </p:sp>
      <p:sp>
        <p:nvSpPr>
          <p:cNvPr id="328707" name="Rectangle 2"/>
          <p:cNvSpPr>
            <a:spLocks noGrp="1" noRot="1" noChangeAspect="1" noChangeArrowheads="1" noTextEdit="1"/>
          </p:cNvSpPr>
          <p:nvPr>
            <p:ph type="sldImg"/>
          </p:nvPr>
        </p:nvSpPr>
        <p:spPr>
          <a:solidFill>
            <a:srgbClr val="FFFFFF"/>
          </a:solidFill>
          <a:ln/>
        </p:spPr>
      </p:sp>
      <p:sp>
        <p:nvSpPr>
          <p:cNvPr id="328708"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18.12C Remarkable resemblances</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8CD6B501-D1A3-45FB-B2D4-F9693CCAA3B8}" type="slidenum">
              <a:rPr lang="en-US" sz="1200">
                <a:latin typeface="Times" pitchFamily="84" charset="0"/>
              </a:rPr>
              <a:pPr algn="r" eaLnBrk="0" hangingPunct="0"/>
              <a:t>83</a:t>
            </a:fld>
            <a:endParaRPr lang="en-US" sz="1200">
              <a:latin typeface="Times" pitchFamily="84" charset="0"/>
            </a:endParaRPr>
          </a:p>
        </p:txBody>
      </p:sp>
      <p:sp>
        <p:nvSpPr>
          <p:cNvPr id="333827" name="Rectangle 2"/>
          <p:cNvSpPr>
            <a:spLocks noGrp="1" noRot="1" noChangeAspect="1" noChangeArrowheads="1" noTextEdit="1"/>
          </p:cNvSpPr>
          <p:nvPr>
            <p:ph type="sldImg"/>
          </p:nvPr>
        </p:nvSpPr>
        <p:spPr>
          <a:solidFill>
            <a:srgbClr val="FFFFFF"/>
          </a:solidFill>
          <a:ln/>
        </p:spPr>
      </p:sp>
      <p:sp>
        <p:nvSpPr>
          <p:cNvPr id="333828"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18.12E An owl butterfly (left) and a long-eared owl (right)</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BFEB2024-916C-41DB-88B6-758CA65E1647}" type="slidenum">
              <a:rPr lang="en-US" sz="1200">
                <a:latin typeface="Times New Roman" pitchFamily="84" charset="0"/>
              </a:rPr>
              <a:pPr algn="r" eaLnBrk="0" hangingPunct="0"/>
              <a:t>84</a:t>
            </a:fld>
            <a:endParaRPr lang="en-US" sz="1200">
              <a:latin typeface="Times New Roman" pitchFamily="84" charset="0"/>
            </a:endParaRPr>
          </a:p>
        </p:txBody>
      </p:sp>
      <p:sp>
        <p:nvSpPr>
          <p:cNvPr id="336899" name="Rectangle 2"/>
          <p:cNvSpPr>
            <a:spLocks noGrp="1" noRot="1" noChangeAspect="1" noChangeArrowheads="1" noTextEdit="1"/>
          </p:cNvSpPr>
          <p:nvPr>
            <p:ph type="sldImg"/>
          </p:nvPr>
        </p:nvSpPr>
        <p:spPr>
          <a:solidFill>
            <a:srgbClr val="FFFFFF"/>
          </a:solidFill>
          <a:ln/>
        </p:spPr>
      </p:sp>
      <p:sp>
        <p:nvSpPr>
          <p:cNvPr id="336900"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As students survey the major animal phyla, they might perceive the diversity of animals as spread somewhat evenly across the nine major phyla of invertebrates. Yet, two-thirds of all known species of life (and at least 80% of all described animal species) are arthropods. Although sources disagree on the number of living species that have been described, there is widespread agreement that the number of undescribed species is many times more than the number of described species. By examining the number of described species, some amazing proportions emerge. You might consider this exercise to make the point. Determine how many students represent 1% of the class. Then have the entire class stand. Tell the students that collectively, they represent all of the animal species known to exist today. Have 5% of the class sit, representing the proportion of known animal species that are vertebrates. Next, have 15% of the class sit, representing all of the remaining types of animals </a:t>
            </a:r>
            <a:r>
              <a:rPr lang="en-US" i="1" smtClean="0">
                <a:latin typeface="Times New Roman" pitchFamily="84" charset="0"/>
                <a:ea typeface="ＭＳ Ｐゴシック" pitchFamily="84" charset="-128"/>
              </a:rPr>
              <a:t>except</a:t>
            </a:r>
            <a:r>
              <a:rPr lang="en-US" smtClean="0">
                <a:latin typeface="Times New Roman" pitchFamily="84" charset="0"/>
                <a:ea typeface="ＭＳ Ｐゴシック" pitchFamily="84" charset="-128"/>
              </a:rPr>
              <a:t> arthropods. At this point, everyone standing (80% of the class) represents the proportion of known animal species that are arthropods (a conservative fraction). Finally, have 50% of the entire class sit, leaving 30% standing. Have the class guess what group of animals is represented now (clearly some subgroup of arthropods). This final 30% represents the known number of species of beetles! (The numbers used are rounded. Even higher percentages for beetles and invertebrates may be more accurate. The point of this exercise is the relative proportions rather than precise percentages.)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bodies of adult echinoderms reveal degrees of radial symmetry, which may cause students to wonder why echinoderms are not grouped with cnidarians. As discussed in Module 18.13, the bilateral symmetry of embryonic echinoderms demonstrates the acquisition of radial symmetry from a bilaterally symmetrical ancestor. Thus, echinoderms are more closely associated with other bilaterally symmetrical organisms.</a:t>
            </a:r>
          </a:p>
          <a:p>
            <a:pPr eaLnBrk="1"/>
            <a:r>
              <a:rPr lang="en-US" smtClean="0">
                <a:latin typeface="Times New Roman" pitchFamily="84" charset="0"/>
                <a:ea typeface="ＭＳ Ｐゴシック" pitchFamily="84" charset="-128"/>
              </a:rPr>
              <a:t>2. Radial symmetry, such as that seen in many adult echinoderms, permits an organism to respond well in any direction. You cannot sneak up “behind their back.” This ability is especially adaptive in sedentary or relatively sedentary organisms, such as sea urchins, sea stars, and cnidarians. Ask your students if these same advantages also occur in radially symmetrical plants.</a:t>
            </a:r>
            <a:endParaRPr lang="en-US" b="1" smtClean="0">
              <a:solidFill>
                <a:srgbClr val="000000"/>
              </a:solidFill>
              <a:latin typeface="Times New Roman" pitchFamily="84" charset="0"/>
              <a:ea typeface="ＭＳ Ｐゴシック" pitchFamily="84"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6E876F96-DF29-4631-AB29-FCC14BC51B83}" type="slidenum">
              <a:rPr lang="en-US" sz="1200">
                <a:latin typeface="Times New Roman" pitchFamily="84" charset="0"/>
              </a:rPr>
              <a:pPr algn="r" eaLnBrk="0" hangingPunct="0"/>
              <a:t>85</a:t>
            </a:fld>
            <a:endParaRPr lang="en-US" sz="1200">
              <a:latin typeface="Times New Roman" pitchFamily="84" charset="0"/>
            </a:endParaRPr>
          </a:p>
        </p:txBody>
      </p:sp>
      <p:sp>
        <p:nvSpPr>
          <p:cNvPr id="337923" name="Rectangle 2"/>
          <p:cNvSpPr>
            <a:spLocks noGrp="1" noRot="1" noChangeAspect="1" noChangeArrowheads="1" noTextEdit="1"/>
          </p:cNvSpPr>
          <p:nvPr>
            <p:ph type="sldImg"/>
          </p:nvPr>
        </p:nvSpPr>
        <p:spPr>
          <a:solidFill>
            <a:srgbClr val="FFFFFF"/>
          </a:solidFill>
          <a:ln/>
        </p:spPr>
      </p:sp>
      <p:sp>
        <p:nvSpPr>
          <p:cNvPr id="337924"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As students survey the major animal phyla, they might perceive the diversity of animals as spread somewhat evenly across the nine major phyla of invertebrates. Yet, two-thirds of all known species of life (and at least 80% all described animal species) are arthropods. Although sources disagree on the number of living species that have been described, there is widespread agreement that the number of undescribed species is many times more than the number of described species. By examining the number of described species, some amazing proportions emerge. You might consider this exercise to make the point. Determine how many students represent 1% of the class. Then have the entire class stand. Tell the students that collectively, they represent all of the animal species known to exist today. Have 5% of the class sit, representing the proportion of known animal species that are vertebrates. Next, have 15% of the class sit, representing all of the remaining types of animals </a:t>
            </a:r>
            <a:r>
              <a:rPr lang="en-US" i="1" smtClean="0">
                <a:latin typeface="Times New Roman" pitchFamily="84" charset="0"/>
                <a:ea typeface="ＭＳ Ｐゴシック" pitchFamily="84" charset="-128"/>
              </a:rPr>
              <a:t>except</a:t>
            </a:r>
            <a:r>
              <a:rPr lang="en-US" smtClean="0">
                <a:latin typeface="Times New Roman" pitchFamily="84" charset="0"/>
                <a:ea typeface="ＭＳ Ｐゴシック" pitchFamily="84" charset="-128"/>
              </a:rPr>
              <a:t> arthropods. At this point, everyone standing (80% of the class) represents the proportion of known animal species that are arthropods (a conservative fraction). Finally, have 50% of the entire class sit, leaving 30% standing. Have the class guess what group of animals is represented now (clearly some subgroup of arthropods). This final 30% represents the known number of species of beetles! (The numbers used are rounded. Even higher percentages for beetles and invertebrates may be more accurate. The point of this exercise is the relative proportions rather than precise percentages.)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bodies of adult echinoderms reveal degrees of radial symmetry, which may cause students to wonder why echinoderms are not grouped with cnidarians. As discussed in Module 18.13, the bilateral symmetry of embryonic echinoderms demonstrates the acquisition of radial symmetry from a bilaterally symmetrical ancestor. Thus, echinoderms are more closely associated with other bilaterally symmetrical organisms.</a:t>
            </a:r>
          </a:p>
          <a:p>
            <a:pPr eaLnBrk="1"/>
            <a:r>
              <a:rPr lang="en-US" smtClean="0">
                <a:latin typeface="Times New Roman" pitchFamily="84" charset="0"/>
                <a:ea typeface="ＭＳ Ｐゴシック" pitchFamily="84" charset="-128"/>
              </a:rPr>
              <a:t>2. Radial symmetry, such as that seen in many adult echinoderms, permits an organism to respond well in any direction. You cannot sneak up “behind their back.” This ability is especially adaptive in sedentary or relatively sedentary organisms, such as sea urchins, sea stars, and cnidarians. Ask your students if these same advantages also occur in radially symmetrical plants.</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A368BC43-0C76-4863-8B9A-81B5AF4F8E65}" type="slidenum">
              <a:rPr lang="en-US" sz="1200">
                <a:latin typeface="Times" pitchFamily="84" charset="0"/>
              </a:rPr>
              <a:pPr algn="r" eaLnBrk="0" hangingPunct="0"/>
              <a:t>86</a:t>
            </a:fld>
            <a:endParaRPr lang="en-US" sz="1200">
              <a:latin typeface="Times" pitchFamily="84" charset="0"/>
            </a:endParaRPr>
          </a:p>
        </p:txBody>
      </p:sp>
      <p:sp>
        <p:nvSpPr>
          <p:cNvPr id="339971" name="Rectangle 2"/>
          <p:cNvSpPr>
            <a:spLocks noGrp="1" noRot="1" noChangeAspect="1" noChangeArrowheads="1" noTextEdit="1"/>
          </p:cNvSpPr>
          <p:nvPr>
            <p:ph type="sldImg"/>
          </p:nvPr>
        </p:nvSpPr>
        <p:spPr>
          <a:solidFill>
            <a:srgbClr val="FFFFFF"/>
          </a:solidFill>
          <a:ln/>
        </p:spPr>
      </p:sp>
      <p:sp>
        <p:nvSpPr>
          <p:cNvPr id="33997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18.13A The water vascular system (canals and tube feet) of a sea star (top view)</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1D27F838-08DC-4504-8C8B-FBAA2672188E}" type="slidenum">
              <a:rPr lang="en-US" sz="1200">
                <a:latin typeface="Times" pitchFamily="84" charset="0"/>
              </a:rPr>
              <a:pPr algn="r" eaLnBrk="0" hangingPunct="0"/>
              <a:t>87</a:t>
            </a:fld>
            <a:endParaRPr lang="en-US" sz="1200">
              <a:latin typeface="Times" pitchFamily="84" charset="0"/>
            </a:endParaRPr>
          </a:p>
        </p:txBody>
      </p:sp>
      <p:sp>
        <p:nvSpPr>
          <p:cNvPr id="340995" name="Rectangle 2"/>
          <p:cNvSpPr>
            <a:spLocks noGrp="1" noRot="1" noChangeAspect="1" noChangeArrowheads="1" noTextEdit="1"/>
          </p:cNvSpPr>
          <p:nvPr>
            <p:ph type="sldImg"/>
          </p:nvPr>
        </p:nvSpPr>
        <p:spPr>
          <a:solidFill>
            <a:srgbClr val="FFFFFF"/>
          </a:solidFill>
          <a:ln/>
        </p:spPr>
      </p:sp>
      <p:sp>
        <p:nvSpPr>
          <p:cNvPr id="340996"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18.13B A sea star feeding on a clam</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F54A33EE-A602-4824-BA97-CB9C12EA00C3}" type="slidenum">
              <a:rPr lang="en-US" sz="1200">
                <a:latin typeface="Times" pitchFamily="84" charset="0"/>
              </a:rPr>
              <a:pPr algn="r" eaLnBrk="0" hangingPunct="0"/>
              <a:t>88</a:t>
            </a:fld>
            <a:endParaRPr lang="en-US" sz="1200">
              <a:latin typeface="Times" pitchFamily="84" charset="0"/>
            </a:endParaRPr>
          </a:p>
        </p:txBody>
      </p:sp>
      <p:sp>
        <p:nvSpPr>
          <p:cNvPr id="342019" name="Rectangle 2"/>
          <p:cNvSpPr>
            <a:spLocks noGrp="1" noRot="1" noChangeAspect="1" noChangeArrowheads="1" noTextEdit="1"/>
          </p:cNvSpPr>
          <p:nvPr>
            <p:ph type="sldImg"/>
          </p:nvPr>
        </p:nvSpPr>
        <p:spPr>
          <a:solidFill>
            <a:srgbClr val="FFFFFF"/>
          </a:solidFill>
          <a:ln/>
        </p:spPr>
      </p:sp>
      <p:sp>
        <p:nvSpPr>
          <p:cNvPr id="342020"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18.13C A sea urchin</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00099802-C4AD-48BE-AF82-5CA75E93588B}" type="slidenum">
              <a:rPr lang="en-US" sz="1200">
                <a:latin typeface="Times New Roman" pitchFamily="84" charset="0"/>
              </a:rPr>
              <a:pPr algn="r" eaLnBrk="0" hangingPunct="0"/>
              <a:t>89</a:t>
            </a:fld>
            <a:endParaRPr lang="en-US" sz="1200">
              <a:latin typeface="Times New Roman" pitchFamily="84" charset="0"/>
            </a:endParaRPr>
          </a:p>
        </p:txBody>
      </p:sp>
      <p:sp>
        <p:nvSpPr>
          <p:cNvPr id="343043" name="Rectangle 2"/>
          <p:cNvSpPr>
            <a:spLocks noGrp="1" noRot="1" noChangeAspect="1" noChangeArrowheads="1" noTextEdit="1"/>
          </p:cNvSpPr>
          <p:nvPr>
            <p:ph type="sldImg"/>
          </p:nvPr>
        </p:nvSpPr>
        <p:spPr>
          <a:solidFill>
            <a:srgbClr val="FFFFFF"/>
          </a:solidFill>
          <a:ln/>
        </p:spPr>
      </p:sp>
      <p:sp>
        <p:nvSpPr>
          <p:cNvPr id="343044"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As students survey the major animal phyla, they might perceive the diversity of animals as spread somewhat evenly across the nine major phyla of invertebrates. Yet, two-thirds of all known species of life (and at least 80% of all described animal species) are arthropods. Although sources disagree on the number of living species that have been described, there is widespread agreement that the number of undescribed species is many times more than the number of described species. By examining the number of described species, some amazing proportions emerge. You might consider this exercise to make the point. Determine how many students represent 1% of the class. Then have the entire class stand. Tell the students that collectively, they represent all of the animal species known to exist today. Have 5% of the class sit, representing the proportion of known animal species that are vertebrates. Next, have 15% of the class sit, representing all of the remaining types of animals </a:t>
            </a:r>
            <a:r>
              <a:rPr lang="en-US" i="1" smtClean="0">
                <a:latin typeface="Times New Roman" pitchFamily="84" charset="0"/>
                <a:ea typeface="ＭＳ Ｐゴシック" pitchFamily="84" charset="-128"/>
              </a:rPr>
              <a:t>except</a:t>
            </a:r>
            <a:r>
              <a:rPr lang="en-US" smtClean="0">
                <a:latin typeface="Times New Roman" pitchFamily="84" charset="0"/>
                <a:ea typeface="ＭＳ Ｐゴシック" pitchFamily="84" charset="-128"/>
              </a:rPr>
              <a:t> arthropods. At this point, everyone standing (80% of the class) represents the proportion of known animal species that are arthropods (a conservative fraction). Finally, have 50% of the entire class sit, leaving 30% standing. Have the class guess what group of animals is represented now (clearly some subgroup of arthropods). This final 30% represents the known number of species of beetles! (The numbers used are rounded. Even higher percentages for beetles and invertebrates may be more accurate. The point of this exercise is the relative proportions rather than precise percentages.)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If you can obtain a model or image of a one-month-old human embryo, you can demonstrate our four main chordate characteristics. A figure of a human embryo, comparing human and dog embryos of similar stages, was prepared by Charles Darwin and included in the first chapter of his book </a:t>
            </a:r>
            <a:r>
              <a:rPr lang="en-US" i="1" smtClean="0">
                <a:latin typeface="Times New Roman" pitchFamily="84" charset="0"/>
                <a:ea typeface="ＭＳ Ｐゴシック" pitchFamily="84" charset="-128"/>
              </a:rPr>
              <a:t>The Descent of Man</a:t>
            </a:r>
            <a:r>
              <a:rPr lang="en-US" smtClean="0">
                <a:latin typeface="Times New Roman" pitchFamily="84" charset="0"/>
                <a:ea typeface="ＭＳ Ｐゴシック" pitchFamily="84" charset="-128"/>
              </a:rPr>
              <a:t>. This image can be viewed at http://darwin-online.org.uk/converted/published/1871_Descent_F937/1871_Descent_F937.1_fig02.jpg.</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FDBADCF6-AB6F-4EAE-B50E-835AF68B495C}" type="slidenum">
              <a:rPr lang="en-US" sz="1200">
                <a:latin typeface="Times New Roman" pitchFamily="84" charset="0"/>
              </a:rPr>
              <a:pPr algn="r" eaLnBrk="0" hangingPunct="0"/>
              <a:t>90</a:t>
            </a:fld>
            <a:endParaRPr lang="en-US" sz="1200">
              <a:latin typeface="Times New Roman" pitchFamily="84" charset="0"/>
            </a:endParaRPr>
          </a:p>
        </p:txBody>
      </p:sp>
      <p:sp>
        <p:nvSpPr>
          <p:cNvPr id="344067" name="Rectangle 2"/>
          <p:cNvSpPr>
            <a:spLocks noGrp="1" noRot="1" noChangeAspect="1" noChangeArrowheads="1" noTextEdit="1"/>
          </p:cNvSpPr>
          <p:nvPr>
            <p:ph type="sldImg"/>
          </p:nvPr>
        </p:nvSpPr>
        <p:spPr>
          <a:solidFill>
            <a:srgbClr val="FFFFFF"/>
          </a:solidFill>
          <a:ln/>
        </p:spPr>
      </p:sp>
      <p:sp>
        <p:nvSpPr>
          <p:cNvPr id="344068"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As students survey the major animal phyla, they might perceive the diversity of animals as spread somewhat evenly across the nine major phyla of invertebrates. Yet, two-thirds of all known species of life (and at least 80% of all described animal species) are arthropods. Although sources disagree on the number of living species that have been described, there is widespread agreement that the number of undescribed species is many times more than the number of described species. By examining the number of described species, some amazing proportions emerge. You might consider this exercise to make the point. Determine how many students represent 1% of the class. Then have the entire class stand. Tell the students that collectively, they represent all of the animal species known to exist today. Have 5% of the class sit, representing the proportion of known animal species that are vertebrates. Next, have 15% of the class sit, representing all of the remaining types of animals </a:t>
            </a:r>
            <a:r>
              <a:rPr lang="en-US" i="1" smtClean="0">
                <a:latin typeface="Times New Roman" pitchFamily="84" charset="0"/>
                <a:ea typeface="ＭＳ Ｐゴシック" pitchFamily="84" charset="-128"/>
              </a:rPr>
              <a:t>except</a:t>
            </a:r>
            <a:r>
              <a:rPr lang="en-US" smtClean="0">
                <a:latin typeface="Times New Roman" pitchFamily="84" charset="0"/>
                <a:ea typeface="ＭＳ Ｐゴシック" pitchFamily="84" charset="-128"/>
              </a:rPr>
              <a:t> arthropods. At this point, everyone standing (80% of the class) represents the proportion of known animal species that are arthropods (a conservative fraction). Finally, have 50% of the entire class sit, leaving 30% standing. Have the class guess what group of animals is represented now (clearly some subgroup of arthropods). This final 30% represents the known number of species of beetles! (The numbers used are rounded. Even higher percentages for beetles and invertebrates may be more accurate. The point of this exercise is the relative proportions rather than precise percentages.)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If you can obtain a model or image of a one-month-old human embryo, you can demonstrate our four main chordate characteristics. A figure of a human embryo, comparing human and dog embryos of similar stages, was prepared by Charles Darwin and included in the first chapter of his book </a:t>
            </a:r>
            <a:r>
              <a:rPr lang="en-US" i="1" smtClean="0">
                <a:latin typeface="Times New Roman" pitchFamily="84" charset="0"/>
                <a:ea typeface="ＭＳ Ｐゴシック" pitchFamily="84" charset="-128"/>
              </a:rPr>
              <a:t>The Descent of Man</a:t>
            </a:r>
            <a:r>
              <a:rPr lang="en-US" smtClean="0">
                <a:latin typeface="Times New Roman" pitchFamily="84" charset="0"/>
                <a:ea typeface="ＭＳ Ｐゴシック" pitchFamily="84" charset="-128"/>
              </a:rPr>
              <a:t>. This image can be viewed at http://darwin-online.org.uk/converted/published/1871_Descent_F937/1871_Descent_F937.1_fig02.jpg.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CDDEA7D5-4CF8-4E3C-886C-E4DF5C77655A}" type="slidenum">
              <a:rPr lang="en-US" sz="1200">
                <a:latin typeface="Times" pitchFamily="84" charset="0"/>
              </a:rPr>
              <a:pPr algn="r" eaLnBrk="0" hangingPunct="0"/>
              <a:t>10</a:t>
            </a:fld>
            <a:endParaRPr lang="en-US" sz="1200">
              <a:latin typeface="Times" pitchFamily="84" charset="0"/>
            </a:endParaRPr>
          </a:p>
        </p:txBody>
      </p:sp>
      <p:sp>
        <p:nvSpPr>
          <p:cNvPr id="196611" name="Rectangle 2"/>
          <p:cNvSpPr>
            <a:spLocks noGrp="1" noRot="1" noChangeAspect="1" noChangeArrowheads="1" noTextEdit="1"/>
          </p:cNvSpPr>
          <p:nvPr>
            <p:ph type="sldImg"/>
          </p:nvPr>
        </p:nvSpPr>
        <p:spPr>
          <a:solidFill>
            <a:srgbClr val="FFFFFF"/>
          </a:solidFill>
          <a:ln/>
        </p:spPr>
      </p:sp>
      <p:sp>
        <p:nvSpPr>
          <p:cNvPr id="19661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18.1B_s1 The life cycle of a sea star (step 1)</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2A37C3B0-8E59-4206-908E-88AE4B6DEC0E}" type="slidenum">
              <a:rPr lang="en-US" sz="1200">
                <a:latin typeface="Times" pitchFamily="84" charset="0"/>
              </a:rPr>
              <a:pPr algn="r" eaLnBrk="0" hangingPunct="0"/>
              <a:t>91</a:t>
            </a:fld>
            <a:endParaRPr lang="en-US" sz="1200">
              <a:latin typeface="Times" pitchFamily="84" charset="0"/>
            </a:endParaRPr>
          </a:p>
        </p:txBody>
      </p:sp>
      <p:sp>
        <p:nvSpPr>
          <p:cNvPr id="345091" name="Rectangle 2"/>
          <p:cNvSpPr>
            <a:spLocks noGrp="1" noRot="1" noChangeAspect="1" noChangeArrowheads="1" noTextEdit="1"/>
          </p:cNvSpPr>
          <p:nvPr>
            <p:ph type="sldImg"/>
          </p:nvPr>
        </p:nvSpPr>
        <p:spPr>
          <a:solidFill>
            <a:srgbClr val="FFFFFF"/>
          </a:solidFill>
          <a:ln/>
        </p:spPr>
      </p:sp>
      <p:sp>
        <p:nvSpPr>
          <p:cNvPr id="345092"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18.14A A tunicate</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FB287CE6-9363-4901-B4A8-19036D3B1F6C}" type="slidenum">
              <a:rPr lang="en-US" sz="1200">
                <a:latin typeface="Times" pitchFamily="84" charset="0"/>
              </a:rPr>
              <a:pPr algn="r" eaLnBrk="0" hangingPunct="0"/>
              <a:t>92</a:t>
            </a:fld>
            <a:endParaRPr lang="en-US" sz="1200">
              <a:latin typeface="Times" pitchFamily="84" charset="0"/>
            </a:endParaRPr>
          </a:p>
        </p:txBody>
      </p:sp>
      <p:sp>
        <p:nvSpPr>
          <p:cNvPr id="348163" name="Rectangle 2"/>
          <p:cNvSpPr>
            <a:spLocks noGrp="1" noRot="1" noChangeAspect="1" noChangeArrowheads="1" noTextEdit="1"/>
          </p:cNvSpPr>
          <p:nvPr>
            <p:ph type="sldImg"/>
          </p:nvPr>
        </p:nvSpPr>
        <p:spPr>
          <a:solidFill>
            <a:srgbClr val="FFFFFF"/>
          </a:solidFill>
          <a:ln/>
        </p:spPr>
      </p:sp>
      <p:sp>
        <p:nvSpPr>
          <p:cNvPr id="348164"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18.14B A lancelet (5–15 cm long)</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A8EF30A4-4DC3-4FF0-8707-82E06F9C448B}" type="slidenum">
              <a:rPr lang="en-US" sz="1200">
                <a:latin typeface="Times New Roman" pitchFamily="84" charset="0"/>
              </a:rPr>
              <a:pPr algn="r" eaLnBrk="0" hangingPunct="0"/>
              <a:t>93</a:t>
            </a:fld>
            <a:endParaRPr lang="en-US" sz="1200">
              <a:latin typeface="Times New Roman" pitchFamily="84" charset="0"/>
            </a:endParaRPr>
          </a:p>
        </p:txBody>
      </p:sp>
      <p:sp>
        <p:nvSpPr>
          <p:cNvPr id="351235" name="Rectangle 2"/>
          <p:cNvSpPr>
            <a:spLocks noGrp="1" noRot="1" noChangeAspect="1" noChangeArrowheads="1" noTextEdit="1"/>
          </p:cNvSpPr>
          <p:nvPr>
            <p:ph type="sldImg"/>
          </p:nvPr>
        </p:nvSpPr>
        <p:spPr>
          <a:solidFill>
            <a:srgbClr val="FFFFFF"/>
          </a:solidFill>
          <a:ln/>
        </p:spPr>
      </p:sp>
      <p:sp>
        <p:nvSpPr>
          <p:cNvPr id="3512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AF456423-689C-4686-8EF8-4FFA3DFD0BE3}" type="slidenum">
              <a:rPr lang="en-US" sz="1200">
                <a:latin typeface="Times" pitchFamily="84" charset="0"/>
              </a:rPr>
              <a:pPr algn="r" eaLnBrk="0" hangingPunct="0"/>
              <a:t>94</a:t>
            </a:fld>
            <a:endParaRPr lang="en-US" sz="1200">
              <a:latin typeface="Times" pitchFamily="84" charset="0"/>
            </a:endParaRPr>
          </a:p>
        </p:txBody>
      </p:sp>
      <p:sp>
        <p:nvSpPr>
          <p:cNvPr id="353283" name="Rectangle 2"/>
          <p:cNvSpPr>
            <a:spLocks noGrp="1" noRot="1" noChangeAspect="1" noChangeArrowheads="1" noTextEdit="1"/>
          </p:cNvSpPr>
          <p:nvPr>
            <p:ph type="sldImg"/>
          </p:nvPr>
        </p:nvSpPr>
        <p:spPr>
          <a:solidFill>
            <a:srgbClr val="FFFFFF"/>
          </a:solidFill>
          <a:ln/>
        </p:spPr>
      </p:sp>
      <p:sp>
        <p:nvSpPr>
          <p:cNvPr id="353284"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18.15 A molecular-based phylogenetic tree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4134AC5-ADA4-47CA-A6FF-FFC72CA96FA3}" type="datetime1">
              <a:rPr lang="en-US" smtClean="0"/>
              <a:pPr/>
              <a:t>4/14/2014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3355F4A-7B1A-49DF-922C-FF8D8EDB79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1AEE495-ACAC-44CD-A3DD-5BF17EE6AEF7}" type="datetime1">
              <a:rPr lang="en-US" smtClean="0"/>
              <a:pPr/>
              <a:t>4/14/2014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355F4A-7B1A-49DF-922C-FF8D8EDB79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FBDB5F-F05B-47D5-8B81-C6ED8C41725F}" type="datetime1">
              <a:rPr lang="en-US" smtClean="0"/>
              <a:pPr/>
              <a:t>4/14/2014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355F4A-7B1A-49DF-922C-FF8D8EDB79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BDE9768-25F0-4B40-B75B-8F8B79779FD1}" type="datetime1">
              <a:rPr lang="en-US" smtClean="0"/>
              <a:pPr/>
              <a:t>4/14/2014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355F4A-7B1A-49DF-922C-FF8D8EDB79C2}"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E95B8A1-4430-4482-AB3C-14893440ED1D}" type="datetime1">
              <a:rPr lang="en-US" smtClean="0"/>
              <a:pPr/>
              <a:t>4/14/2014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355F4A-7B1A-49DF-922C-FF8D8EDB79C2}"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205CBDD-7A47-430C-8228-1165DB4304ED}" type="datetime1">
              <a:rPr lang="en-US" smtClean="0"/>
              <a:pPr/>
              <a:t>4/14/2014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3355F4A-7B1A-49DF-922C-FF8D8EDB79C2}"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0478A70-9B17-4B24-A262-95334EF6930B}" type="datetime1">
              <a:rPr lang="en-US" smtClean="0"/>
              <a:pPr/>
              <a:t>4/14/2014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3355F4A-7B1A-49DF-922C-FF8D8EDB79C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24948C1-855C-4297-893C-85CF7A8C0818}" type="datetime1">
              <a:rPr lang="en-US" smtClean="0"/>
              <a:pPr/>
              <a:t>4/14/2014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3355F4A-7B1A-49DF-922C-FF8D8EDB79C2}"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3823284-A81F-4097-B7BE-DA52C6C02B83}" type="datetime1">
              <a:rPr lang="en-US" smtClean="0"/>
              <a:pPr/>
              <a:t>4/14/2014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3355F4A-7B1A-49DF-922C-FF8D8EDB79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D452F3A-B37F-43F3-A837-D51EF731ED25}" type="datetime1">
              <a:rPr lang="en-US" smtClean="0"/>
              <a:pPr/>
              <a:t>4/14/2014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3355F4A-7B1A-49DF-922C-FF8D8EDB79C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8C5243C-41DC-4170-8F9A-563D3F708D56}" type="datetime1">
              <a:rPr lang="en-US" smtClean="0"/>
              <a:pPr/>
              <a:t>4/14/2014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3355F4A-7B1A-49DF-922C-FF8D8EDB79C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1E46474-3210-4E1D-A354-EC594A82C160}" type="datetime1">
              <a:rPr lang="en-US" smtClean="0"/>
              <a:pPr/>
              <a:t>4/14/2014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3355F4A-7B1A-49DF-922C-FF8D8EDB79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hyperlink" Target="file:///\\localhost\..\..\Program%20Files\TurningPoint\2003\Questions.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hyperlink" Target="file:///\\localhost\..\..\Program%20Files\TurningPoint\2003\Questions.html"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hyperlink" Target="file:///\\localhost\..\..\Program%20Files\TurningPoint\2003\Questions.html"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hyperlink" Target="file:///\\localhost\..\..\Program%20Files\TurningPoint\2003\Questions.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hyperlink" Target="file:///\\localhost\..\..\Program%20Files\TurningPoint\2003\Questions.html"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hyperlink" Target="file:///\\localhost\..\..\Program%20Files\TurningPoint\2003\Questions.html"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hyperlink" Target="file:///\\localhost\..\..\Program%20Files\TurningPoint\2003\Questions.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hyperlink" Target="file:///\\localhost\..\..\Program%20Files\TurningPoint\2003\Question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hyperlink" Target="file:///\\localhost\..\..\Program%20Files\TurningPoint\2003\Questions.html"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hyperlink" Target="file:///\\localhost\..\..\Program%20Files\TurningPoint\2003\Questions.html"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hyperlink" Target="file:///\\localhost\..\..\Program%20Files\TurningPoint\2003\Questions.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hyperlink" Target="file:///\\localhost\..\..\Program%20Files\TurningPoint\2003\Questions.html"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hyperlink" Target="file:///\\localhost\..\..\Program%20Files\TurningPoint\2003\Questions.html"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hyperlink" Target="file:///\\localhost\..\..\Program%20Files\TurningPoint\2003\Questions.html"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hyperlink" Target="file:///\\localhost\..\..\Program%20Files\TurningPoint\2003\Questions.html"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hyperlink" Target="file:///\\localhost\..\..\Program%20Files\TurningPoint\2003\Questions.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hyperlink" Target="file:///\\localhost\..\..\Program%20Files\TurningPoint\2003\Questions.html"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hyperlink" Target="file:///\\localhost\..\..\Program%20Files\TurningPoint\2003\Questions.htm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hyperlink" Target="file:///\\localhost\..\..\Program%20Files\TurningPoint\2003\Questions.html"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hyperlink" Target="file:///\\localhost\..\..\Program%20Files\TurningPoint\2003\Questions.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hyperlink" Target="file:///\\localhost\..\..\Program%20Files\TurningPoint\2003\Questions.html"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hyperlink" Target="file:///\\localhost\..\..\Program%20Files\TurningPoint\2003\Questions.html"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hyperlink" Target="file:///\\localhost\..\..\Program%20Files\TurningPoint\2003\Questions.html"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hyperlink" Target="file:///\\localhost\..\..\Program%20Files\TurningPoint\2003\Questions.html"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hyperlink" Target="file:///\\localhost\..\..\Program%20Files\TurningPoint\2003\Questions.html"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hyperlink" Target="file:///\\localhost\..\..\Program%20Files\TurningPoint\2003\Questions.html"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hyperlink" Target="file:///\\localhost\..\..\Program%20Files\TurningPoint\2003\Questions.html" TargetMode="Externa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hyperlink" Target="file:///\\localhost\..\..\Program%20Files\TurningPoint\2003\Questions.html"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hyperlink" Target="file:///\\localhost\..\..\Program%20Files\TurningPoint\2003\Questions.html"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hyperlink" Target="file:///\\localhost\..\..\Program%20Files\TurningPoint\2003\Questions.html" TargetMode="Externa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hyperlink" Target="file:///\\localhost\..\..\Program%20Files\TurningPoint\2003\Questions.html"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hyperlink" Target="file:///\\localhost\..\..\Program%20Files\TurningPoint\2003\Questions.html" TargetMode="Externa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hyperlink" Target="file:///\\localhost\..\..\Program%20Files\TurningPoint\2003\Questions.html"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hyperlink" Target="file:///\\localhost\..\..\Program%20Files\TurningPoint\2003\Questions.html"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hyperlink" Target="file:///\\localhost\..\..\Program%20Files\TurningPoint\2003\Questions.html"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hyperlink" Target="file:///\\localhost\..\..\Program%20Files\TurningPoint\2003\Questions.html" TargetMode="Externa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hyperlink" Target="file:///\\localhost\..\..\Program%20Files\TurningPoint\2003\Questions.html" TargetMode="Externa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tags" Target="../tags/tag40.xml"/><Relationship Id="rId4" Type="http://schemas.openxmlformats.org/officeDocument/2006/relationships/hyperlink" Target="file:///\\localhost\..\..\Program%20Files\TurningPoint\2003\Questions.html"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hyperlink" Target="file:///\\localhost\..\..\Program%20Files\TurningPoint\2003\Questions.html"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hyperlink" Target="file:///\\localhost\..\..\Program%20Files\TurningPoint\2003\Questions.html" TargetMode="Externa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tags" Target="../tags/tag42.xml"/><Relationship Id="rId4" Type="http://schemas.openxmlformats.org/officeDocument/2006/relationships/hyperlink" Target="file:///\\localhost\..\..\Program%20Files\TurningPoint\2003\Questions.html"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tags" Target="../tags/tag43.xml"/><Relationship Id="rId4" Type="http://schemas.openxmlformats.org/officeDocument/2006/relationships/hyperlink" Target="file:///\\localhost\..\..\Program%20Files\TurningPoint\2003\Questions.html"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hyperlink" Target="file:///\\localhost\..\..\Program%20Files\TurningPoint\2003\Questions.html" TargetMode="Externa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tags" Target="../tags/tag44.xml"/><Relationship Id="rId4" Type="http://schemas.openxmlformats.org/officeDocument/2006/relationships/hyperlink" Target="file:///\\localhost\..\..\Program%20Files\TurningPoint\2003\Questions.html"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tags" Target="../tags/tag45.xml"/><Relationship Id="rId4" Type="http://schemas.openxmlformats.org/officeDocument/2006/relationships/hyperlink" Target="file:///\\localhost\..\..\Program%20Files\TurningPoint\2003\Questions.html"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ANIMAL DIVERSITY</a:t>
            </a:r>
            <a:endParaRPr lang="en-US" dirty="0"/>
          </a:p>
        </p:txBody>
      </p:sp>
      <p:sp>
        <p:nvSpPr>
          <p:cNvPr id="3" name="Subtitle 2"/>
          <p:cNvSpPr>
            <a:spLocks noGrp="1"/>
          </p:cNvSpPr>
          <p:nvPr>
            <p:ph type="subTitle" idx="1"/>
          </p:nvPr>
        </p:nvSpPr>
        <p:spPr/>
        <p:txBody>
          <a:bodyPr/>
          <a:lstStyle/>
          <a:p>
            <a:r>
              <a:rPr lang="en-US" dirty="0" smtClean="0"/>
              <a:t>Chapter 18</a:t>
            </a:r>
            <a:endParaRPr lang="en-US" dirty="0"/>
          </a:p>
        </p:txBody>
      </p:sp>
      <p:sp>
        <p:nvSpPr>
          <p:cNvPr id="4" name="Slide Number Placeholder 3"/>
          <p:cNvSpPr>
            <a:spLocks noGrp="1"/>
          </p:cNvSpPr>
          <p:nvPr>
            <p:ph type="sldNum" sz="quarter" idx="12"/>
          </p:nvPr>
        </p:nvSpPr>
        <p:spPr/>
        <p:txBody>
          <a:bodyPr/>
          <a:lstStyle/>
          <a:p>
            <a:fld id="{D3355F4A-7B1A-49DF-922C-FF8D8EDB79C2}"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18_01b_SeaStarLifeCycl_1-U"/>
          <p:cNvPicPr>
            <a:picLocks noChangeAspect="1" noChangeArrowheads="1"/>
          </p:cNvPicPr>
          <p:nvPr/>
        </p:nvPicPr>
        <p:blipFill>
          <a:blip r:embed="rId3" cstate="print"/>
          <a:srcRect/>
          <a:stretch>
            <a:fillRect/>
          </a:stretch>
        </p:blipFill>
        <p:spPr bwMode="auto">
          <a:xfrm>
            <a:off x="1403350" y="136525"/>
            <a:ext cx="6335713" cy="6584950"/>
          </a:xfrm>
          <a:prstGeom prst="rect">
            <a:avLst/>
          </a:prstGeom>
          <a:noFill/>
          <a:ln w="9525">
            <a:noFill/>
            <a:miter lim="800000"/>
            <a:headEnd/>
            <a:tailEnd/>
          </a:ln>
        </p:spPr>
      </p:pic>
      <p:sp>
        <p:nvSpPr>
          <p:cNvPr id="30723" name="Oval 3"/>
          <p:cNvSpPr>
            <a:spLocks noChangeArrowheads="1"/>
          </p:cNvSpPr>
          <p:nvPr/>
        </p:nvSpPr>
        <p:spPr bwMode="auto">
          <a:xfrm>
            <a:off x="3614738" y="1208088"/>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0724"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18.1B_s1</a:t>
            </a:r>
          </a:p>
        </p:txBody>
      </p:sp>
      <p:sp>
        <p:nvSpPr>
          <p:cNvPr id="30725" name="Text Box 3"/>
          <p:cNvSpPr txBox="1">
            <a:spLocks noChangeArrowheads="1"/>
          </p:cNvSpPr>
          <p:nvPr/>
        </p:nvSpPr>
        <p:spPr bwMode="auto">
          <a:xfrm>
            <a:off x="1531938" y="1939925"/>
            <a:ext cx="288925" cy="209550"/>
          </a:xfrm>
          <a:prstGeom prst="rect">
            <a:avLst/>
          </a:prstGeom>
          <a:noFill/>
          <a:ln w="9525">
            <a:noFill/>
            <a:miter lim="800000"/>
            <a:headEnd/>
            <a:tailEnd/>
          </a:ln>
        </p:spPr>
        <p:txBody>
          <a:bodyPr wrap="none" lIns="0" tIns="0" rIns="0" bIns="0"/>
          <a:lstStyle/>
          <a:p>
            <a:pPr eaLnBrk="0" hangingPunct="0"/>
            <a:r>
              <a:rPr lang="en-US" sz="1300" b="1"/>
              <a:t>Key</a:t>
            </a:r>
          </a:p>
        </p:txBody>
      </p:sp>
      <p:sp>
        <p:nvSpPr>
          <p:cNvPr id="30726" name="Text Box 3"/>
          <p:cNvSpPr txBox="1">
            <a:spLocks noChangeArrowheads="1"/>
          </p:cNvSpPr>
          <p:nvPr/>
        </p:nvSpPr>
        <p:spPr bwMode="auto">
          <a:xfrm>
            <a:off x="1801813" y="2146300"/>
            <a:ext cx="876300" cy="227013"/>
          </a:xfrm>
          <a:prstGeom prst="rect">
            <a:avLst/>
          </a:prstGeom>
          <a:noFill/>
          <a:ln w="9525">
            <a:noFill/>
            <a:miter lim="800000"/>
            <a:headEnd/>
            <a:tailEnd/>
          </a:ln>
        </p:spPr>
        <p:txBody>
          <a:bodyPr wrap="none" lIns="0" tIns="0" rIns="0" bIns="0"/>
          <a:lstStyle/>
          <a:p>
            <a:pPr eaLnBrk="0" hangingPunct="0"/>
            <a:r>
              <a:rPr lang="en-US" sz="1300" b="1"/>
              <a:t>Haploid (</a:t>
            </a:r>
            <a:r>
              <a:rPr lang="en-US" sz="1300" b="1" i="1"/>
              <a:t>n</a:t>
            </a:r>
            <a:r>
              <a:rPr lang="en-US" sz="1300" b="1"/>
              <a:t>)</a:t>
            </a:r>
          </a:p>
        </p:txBody>
      </p:sp>
      <p:sp>
        <p:nvSpPr>
          <p:cNvPr id="30727" name="Text Box 3"/>
          <p:cNvSpPr txBox="1">
            <a:spLocks noChangeArrowheads="1"/>
          </p:cNvSpPr>
          <p:nvPr/>
        </p:nvSpPr>
        <p:spPr bwMode="auto">
          <a:xfrm>
            <a:off x="1801813" y="2374900"/>
            <a:ext cx="876300" cy="227013"/>
          </a:xfrm>
          <a:prstGeom prst="rect">
            <a:avLst/>
          </a:prstGeom>
          <a:noFill/>
          <a:ln w="9525">
            <a:noFill/>
            <a:miter lim="800000"/>
            <a:headEnd/>
            <a:tailEnd/>
          </a:ln>
        </p:spPr>
        <p:txBody>
          <a:bodyPr wrap="none" lIns="0" tIns="0" rIns="0" bIns="0"/>
          <a:lstStyle/>
          <a:p>
            <a:pPr eaLnBrk="0" hangingPunct="0"/>
            <a:r>
              <a:rPr lang="en-US" sz="1300" b="1"/>
              <a:t>Diploid (2</a:t>
            </a:r>
            <a:r>
              <a:rPr lang="en-US" sz="1300" b="1" i="1"/>
              <a:t>n</a:t>
            </a:r>
            <a:r>
              <a:rPr lang="en-US" sz="1300" b="1"/>
              <a:t>)</a:t>
            </a:r>
          </a:p>
        </p:txBody>
      </p:sp>
      <p:sp>
        <p:nvSpPr>
          <p:cNvPr id="30728" name="Text Box 3"/>
          <p:cNvSpPr txBox="1">
            <a:spLocks noChangeArrowheads="1"/>
          </p:cNvSpPr>
          <p:nvPr/>
        </p:nvSpPr>
        <p:spPr bwMode="auto">
          <a:xfrm>
            <a:off x="3889375" y="1473200"/>
            <a:ext cx="630238" cy="227013"/>
          </a:xfrm>
          <a:prstGeom prst="rect">
            <a:avLst/>
          </a:prstGeom>
          <a:noFill/>
          <a:ln w="9525">
            <a:noFill/>
            <a:miter lim="800000"/>
            <a:headEnd/>
            <a:tailEnd/>
          </a:ln>
        </p:spPr>
        <p:txBody>
          <a:bodyPr wrap="none" lIns="0" tIns="0" rIns="0" bIns="0"/>
          <a:lstStyle/>
          <a:p>
            <a:pPr eaLnBrk="0" hangingPunct="0"/>
            <a:r>
              <a:rPr lang="en-US" sz="1300" b="1"/>
              <a:t>Meiosis</a:t>
            </a:r>
          </a:p>
        </p:txBody>
      </p:sp>
      <p:sp>
        <p:nvSpPr>
          <p:cNvPr id="30729" name="Text Box 3"/>
          <p:cNvSpPr txBox="1">
            <a:spLocks noChangeArrowheads="1"/>
          </p:cNvSpPr>
          <p:nvPr/>
        </p:nvSpPr>
        <p:spPr bwMode="auto">
          <a:xfrm>
            <a:off x="4835525" y="1346200"/>
            <a:ext cx="334963" cy="227013"/>
          </a:xfrm>
          <a:prstGeom prst="rect">
            <a:avLst/>
          </a:prstGeom>
          <a:noFill/>
          <a:ln w="9525">
            <a:noFill/>
            <a:miter lim="800000"/>
            <a:headEnd/>
            <a:tailEnd/>
          </a:ln>
        </p:spPr>
        <p:txBody>
          <a:bodyPr wrap="none" lIns="0" tIns="0" rIns="0" bIns="0"/>
          <a:lstStyle/>
          <a:p>
            <a:pPr eaLnBrk="0" hangingPunct="0"/>
            <a:r>
              <a:rPr lang="en-US" sz="1300" b="1"/>
              <a:t>Egg</a:t>
            </a:r>
          </a:p>
        </p:txBody>
      </p:sp>
      <p:sp>
        <p:nvSpPr>
          <p:cNvPr id="30730" name="Text Box 3"/>
          <p:cNvSpPr txBox="1">
            <a:spLocks noChangeArrowheads="1"/>
          </p:cNvSpPr>
          <p:nvPr/>
        </p:nvSpPr>
        <p:spPr bwMode="auto">
          <a:xfrm>
            <a:off x="3989388" y="2490788"/>
            <a:ext cx="441325" cy="227012"/>
          </a:xfrm>
          <a:prstGeom prst="rect">
            <a:avLst/>
          </a:prstGeom>
          <a:noFill/>
          <a:ln w="9525">
            <a:noFill/>
            <a:miter lim="800000"/>
            <a:headEnd/>
            <a:tailEnd/>
          </a:ln>
        </p:spPr>
        <p:txBody>
          <a:bodyPr wrap="none" lIns="0" tIns="0" rIns="0" bIns="0"/>
          <a:lstStyle/>
          <a:p>
            <a:pPr eaLnBrk="0" hangingPunct="0"/>
            <a:r>
              <a:rPr lang="en-US" sz="1300" b="1"/>
              <a:t>Adult</a:t>
            </a:r>
          </a:p>
        </p:txBody>
      </p:sp>
      <p:sp>
        <p:nvSpPr>
          <p:cNvPr id="30731" name="Text Box 3"/>
          <p:cNvSpPr txBox="1">
            <a:spLocks noChangeArrowheads="1"/>
          </p:cNvSpPr>
          <p:nvPr/>
        </p:nvSpPr>
        <p:spPr bwMode="auto">
          <a:xfrm>
            <a:off x="5915025" y="323850"/>
            <a:ext cx="588963" cy="227013"/>
          </a:xfrm>
          <a:prstGeom prst="rect">
            <a:avLst/>
          </a:prstGeom>
          <a:noFill/>
          <a:ln w="9525">
            <a:noFill/>
            <a:miter lim="800000"/>
            <a:headEnd/>
            <a:tailEnd/>
          </a:ln>
        </p:spPr>
        <p:txBody>
          <a:bodyPr wrap="none" lIns="0" tIns="0" rIns="0" bIns="0"/>
          <a:lstStyle/>
          <a:p>
            <a:pPr eaLnBrk="0" hangingPunct="0"/>
            <a:r>
              <a:rPr lang="en-US" sz="1300" b="1"/>
              <a:t>Sperm</a:t>
            </a:r>
          </a:p>
        </p:txBody>
      </p:sp>
      <p:sp>
        <p:nvSpPr>
          <p:cNvPr id="30732" name="Text Box 3"/>
          <p:cNvSpPr txBox="1">
            <a:spLocks noChangeArrowheads="1"/>
          </p:cNvSpPr>
          <p:nvPr/>
        </p:nvSpPr>
        <p:spPr bwMode="auto">
          <a:xfrm>
            <a:off x="3665538" y="1216025"/>
            <a:ext cx="90487" cy="163513"/>
          </a:xfrm>
          <a:prstGeom prst="rect">
            <a:avLst/>
          </a:prstGeom>
          <a:noFill/>
          <a:ln w="9525">
            <a:noFill/>
            <a:miter lim="800000"/>
            <a:headEnd/>
            <a:tailEnd/>
          </a:ln>
        </p:spPr>
        <p:txBody>
          <a:bodyPr wrap="none" lIns="0" tIns="0" rIns="0" bIns="0"/>
          <a:lstStyle/>
          <a:p>
            <a:pPr eaLnBrk="0" hangingPunct="0"/>
            <a:r>
              <a:rPr lang="en-US" sz="1100" b="1">
                <a:solidFill>
                  <a:schemeClr val="bg1"/>
                </a:solidFill>
              </a:rPr>
              <a:t>1</a:t>
            </a:r>
          </a:p>
        </p:txBody>
      </p:sp>
      <p:sp>
        <p:nvSpPr>
          <p:cNvPr id="13" name="Slide Number Placeholder 12"/>
          <p:cNvSpPr>
            <a:spLocks noGrp="1"/>
          </p:cNvSpPr>
          <p:nvPr>
            <p:ph type="sldNum" sz="quarter" idx="12"/>
          </p:nvPr>
        </p:nvSpPr>
        <p:spPr/>
        <p:txBody>
          <a:bodyPr/>
          <a:lstStyle/>
          <a:p>
            <a:fld id="{D3355F4A-7B1A-49DF-922C-FF8D8EDB79C2}"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18_01b_SeaStarLifeCycl_2-U"/>
          <p:cNvPicPr>
            <a:picLocks noChangeAspect="1" noChangeArrowheads="1"/>
          </p:cNvPicPr>
          <p:nvPr/>
        </p:nvPicPr>
        <p:blipFill>
          <a:blip r:embed="rId3" cstate="print"/>
          <a:srcRect/>
          <a:stretch>
            <a:fillRect/>
          </a:stretch>
        </p:blipFill>
        <p:spPr bwMode="auto">
          <a:xfrm>
            <a:off x="1403350" y="136525"/>
            <a:ext cx="6335713" cy="6584950"/>
          </a:xfrm>
          <a:prstGeom prst="rect">
            <a:avLst/>
          </a:prstGeom>
          <a:noFill/>
          <a:ln w="9525">
            <a:noFill/>
            <a:miter lim="800000"/>
            <a:headEnd/>
            <a:tailEnd/>
          </a:ln>
        </p:spPr>
      </p:pic>
      <p:sp>
        <p:nvSpPr>
          <p:cNvPr id="31747" name="Oval 3"/>
          <p:cNvSpPr>
            <a:spLocks noChangeArrowheads="1"/>
          </p:cNvSpPr>
          <p:nvPr/>
        </p:nvSpPr>
        <p:spPr bwMode="auto">
          <a:xfrm>
            <a:off x="6086475" y="676275"/>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1748" name="Oval 4"/>
          <p:cNvSpPr>
            <a:spLocks noChangeArrowheads="1"/>
          </p:cNvSpPr>
          <p:nvPr/>
        </p:nvSpPr>
        <p:spPr bwMode="auto">
          <a:xfrm>
            <a:off x="3614738" y="1208088"/>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174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18.1B_s2</a:t>
            </a:r>
          </a:p>
        </p:txBody>
      </p:sp>
      <p:sp>
        <p:nvSpPr>
          <p:cNvPr id="31750" name="Text Box 3"/>
          <p:cNvSpPr txBox="1">
            <a:spLocks noChangeArrowheads="1"/>
          </p:cNvSpPr>
          <p:nvPr/>
        </p:nvSpPr>
        <p:spPr bwMode="auto">
          <a:xfrm>
            <a:off x="1531938" y="1939925"/>
            <a:ext cx="288925" cy="209550"/>
          </a:xfrm>
          <a:prstGeom prst="rect">
            <a:avLst/>
          </a:prstGeom>
          <a:noFill/>
          <a:ln w="9525">
            <a:noFill/>
            <a:miter lim="800000"/>
            <a:headEnd/>
            <a:tailEnd/>
          </a:ln>
        </p:spPr>
        <p:txBody>
          <a:bodyPr wrap="none" lIns="0" tIns="0" rIns="0" bIns="0"/>
          <a:lstStyle/>
          <a:p>
            <a:pPr eaLnBrk="0" hangingPunct="0"/>
            <a:r>
              <a:rPr lang="en-US" sz="1300" b="1"/>
              <a:t>Key</a:t>
            </a:r>
          </a:p>
        </p:txBody>
      </p:sp>
      <p:sp>
        <p:nvSpPr>
          <p:cNvPr id="31751" name="Text Box 3"/>
          <p:cNvSpPr txBox="1">
            <a:spLocks noChangeArrowheads="1"/>
          </p:cNvSpPr>
          <p:nvPr/>
        </p:nvSpPr>
        <p:spPr bwMode="auto">
          <a:xfrm>
            <a:off x="1801813" y="2146300"/>
            <a:ext cx="876300" cy="227013"/>
          </a:xfrm>
          <a:prstGeom prst="rect">
            <a:avLst/>
          </a:prstGeom>
          <a:noFill/>
          <a:ln w="9525">
            <a:noFill/>
            <a:miter lim="800000"/>
            <a:headEnd/>
            <a:tailEnd/>
          </a:ln>
        </p:spPr>
        <p:txBody>
          <a:bodyPr wrap="none" lIns="0" tIns="0" rIns="0" bIns="0"/>
          <a:lstStyle/>
          <a:p>
            <a:pPr eaLnBrk="0" hangingPunct="0"/>
            <a:r>
              <a:rPr lang="en-US" sz="1300" b="1"/>
              <a:t>Haploid (</a:t>
            </a:r>
            <a:r>
              <a:rPr lang="en-US" sz="1300" b="1" i="1"/>
              <a:t>n</a:t>
            </a:r>
            <a:r>
              <a:rPr lang="en-US" sz="1300" b="1"/>
              <a:t>)</a:t>
            </a:r>
          </a:p>
        </p:txBody>
      </p:sp>
      <p:sp>
        <p:nvSpPr>
          <p:cNvPr id="31752" name="Text Box 3"/>
          <p:cNvSpPr txBox="1">
            <a:spLocks noChangeArrowheads="1"/>
          </p:cNvSpPr>
          <p:nvPr/>
        </p:nvSpPr>
        <p:spPr bwMode="auto">
          <a:xfrm>
            <a:off x="1801813" y="2374900"/>
            <a:ext cx="876300" cy="227013"/>
          </a:xfrm>
          <a:prstGeom prst="rect">
            <a:avLst/>
          </a:prstGeom>
          <a:noFill/>
          <a:ln w="9525">
            <a:noFill/>
            <a:miter lim="800000"/>
            <a:headEnd/>
            <a:tailEnd/>
          </a:ln>
        </p:spPr>
        <p:txBody>
          <a:bodyPr wrap="none" lIns="0" tIns="0" rIns="0" bIns="0"/>
          <a:lstStyle/>
          <a:p>
            <a:pPr eaLnBrk="0" hangingPunct="0"/>
            <a:r>
              <a:rPr lang="en-US" sz="1300" b="1"/>
              <a:t>Diploid (2</a:t>
            </a:r>
            <a:r>
              <a:rPr lang="en-US" sz="1300" b="1" i="1"/>
              <a:t>n</a:t>
            </a:r>
            <a:r>
              <a:rPr lang="en-US" sz="1300" b="1"/>
              <a:t>)</a:t>
            </a:r>
          </a:p>
        </p:txBody>
      </p:sp>
      <p:sp>
        <p:nvSpPr>
          <p:cNvPr id="31753" name="Text Box 3"/>
          <p:cNvSpPr txBox="1">
            <a:spLocks noChangeArrowheads="1"/>
          </p:cNvSpPr>
          <p:nvPr/>
        </p:nvSpPr>
        <p:spPr bwMode="auto">
          <a:xfrm>
            <a:off x="3889375" y="1473200"/>
            <a:ext cx="630238" cy="227013"/>
          </a:xfrm>
          <a:prstGeom prst="rect">
            <a:avLst/>
          </a:prstGeom>
          <a:noFill/>
          <a:ln w="9525">
            <a:noFill/>
            <a:miter lim="800000"/>
            <a:headEnd/>
            <a:tailEnd/>
          </a:ln>
        </p:spPr>
        <p:txBody>
          <a:bodyPr wrap="none" lIns="0" tIns="0" rIns="0" bIns="0"/>
          <a:lstStyle/>
          <a:p>
            <a:pPr eaLnBrk="0" hangingPunct="0"/>
            <a:r>
              <a:rPr lang="en-US" sz="1300" b="1"/>
              <a:t>Meiosis</a:t>
            </a:r>
          </a:p>
        </p:txBody>
      </p:sp>
      <p:sp>
        <p:nvSpPr>
          <p:cNvPr id="31754" name="Text Box 3"/>
          <p:cNvSpPr txBox="1">
            <a:spLocks noChangeArrowheads="1"/>
          </p:cNvSpPr>
          <p:nvPr/>
        </p:nvSpPr>
        <p:spPr bwMode="auto">
          <a:xfrm>
            <a:off x="4835525" y="1346200"/>
            <a:ext cx="334963" cy="227013"/>
          </a:xfrm>
          <a:prstGeom prst="rect">
            <a:avLst/>
          </a:prstGeom>
          <a:noFill/>
          <a:ln w="9525">
            <a:noFill/>
            <a:miter lim="800000"/>
            <a:headEnd/>
            <a:tailEnd/>
          </a:ln>
        </p:spPr>
        <p:txBody>
          <a:bodyPr wrap="none" lIns="0" tIns="0" rIns="0" bIns="0"/>
          <a:lstStyle/>
          <a:p>
            <a:pPr eaLnBrk="0" hangingPunct="0"/>
            <a:r>
              <a:rPr lang="en-US" sz="1300" b="1"/>
              <a:t>Egg</a:t>
            </a:r>
          </a:p>
        </p:txBody>
      </p:sp>
      <p:sp>
        <p:nvSpPr>
          <p:cNvPr id="31755" name="Text Box 3"/>
          <p:cNvSpPr txBox="1">
            <a:spLocks noChangeArrowheads="1"/>
          </p:cNvSpPr>
          <p:nvPr/>
        </p:nvSpPr>
        <p:spPr bwMode="auto">
          <a:xfrm>
            <a:off x="3989388" y="2490788"/>
            <a:ext cx="441325" cy="227012"/>
          </a:xfrm>
          <a:prstGeom prst="rect">
            <a:avLst/>
          </a:prstGeom>
          <a:noFill/>
          <a:ln w="9525">
            <a:noFill/>
            <a:miter lim="800000"/>
            <a:headEnd/>
            <a:tailEnd/>
          </a:ln>
        </p:spPr>
        <p:txBody>
          <a:bodyPr wrap="none" lIns="0" tIns="0" rIns="0" bIns="0"/>
          <a:lstStyle/>
          <a:p>
            <a:pPr eaLnBrk="0" hangingPunct="0"/>
            <a:r>
              <a:rPr lang="en-US" sz="1300" b="1"/>
              <a:t>Adult</a:t>
            </a:r>
          </a:p>
        </p:txBody>
      </p:sp>
      <p:sp>
        <p:nvSpPr>
          <p:cNvPr id="31756" name="Text Box 3"/>
          <p:cNvSpPr txBox="1">
            <a:spLocks noChangeArrowheads="1"/>
          </p:cNvSpPr>
          <p:nvPr/>
        </p:nvSpPr>
        <p:spPr bwMode="auto">
          <a:xfrm>
            <a:off x="5226050" y="1752600"/>
            <a:ext cx="1179513" cy="412750"/>
          </a:xfrm>
          <a:prstGeom prst="rect">
            <a:avLst/>
          </a:prstGeom>
          <a:noFill/>
          <a:ln w="9525">
            <a:noFill/>
            <a:miter lim="800000"/>
            <a:headEnd/>
            <a:tailEnd/>
          </a:ln>
        </p:spPr>
        <p:txBody>
          <a:bodyPr wrap="none" lIns="0" tIns="0" rIns="0" bIns="0"/>
          <a:lstStyle/>
          <a:p>
            <a:pPr eaLnBrk="0" hangingPunct="0">
              <a:lnSpc>
                <a:spcPct val="90000"/>
              </a:lnSpc>
            </a:pPr>
            <a:r>
              <a:rPr lang="en-US" sz="1300" b="1"/>
              <a:t>Zygote</a:t>
            </a:r>
          </a:p>
          <a:p>
            <a:pPr eaLnBrk="0" hangingPunct="0">
              <a:lnSpc>
                <a:spcPct val="90000"/>
              </a:lnSpc>
            </a:pPr>
            <a:r>
              <a:rPr lang="en-US" sz="1300" b="1"/>
              <a:t>(fertilized egg)</a:t>
            </a:r>
          </a:p>
        </p:txBody>
      </p:sp>
      <p:sp>
        <p:nvSpPr>
          <p:cNvPr id="31757" name="Text Box 3"/>
          <p:cNvSpPr txBox="1">
            <a:spLocks noChangeArrowheads="1"/>
          </p:cNvSpPr>
          <p:nvPr/>
        </p:nvSpPr>
        <p:spPr bwMode="auto">
          <a:xfrm>
            <a:off x="5915025" y="323850"/>
            <a:ext cx="588963" cy="227013"/>
          </a:xfrm>
          <a:prstGeom prst="rect">
            <a:avLst/>
          </a:prstGeom>
          <a:noFill/>
          <a:ln w="9525">
            <a:noFill/>
            <a:miter lim="800000"/>
            <a:headEnd/>
            <a:tailEnd/>
          </a:ln>
        </p:spPr>
        <p:txBody>
          <a:bodyPr wrap="none" lIns="0" tIns="0" rIns="0" bIns="0"/>
          <a:lstStyle/>
          <a:p>
            <a:pPr eaLnBrk="0" hangingPunct="0"/>
            <a:r>
              <a:rPr lang="en-US" sz="1300" b="1"/>
              <a:t>Sperm</a:t>
            </a:r>
          </a:p>
        </p:txBody>
      </p:sp>
      <p:sp>
        <p:nvSpPr>
          <p:cNvPr id="31758" name="Text Box 3"/>
          <p:cNvSpPr txBox="1">
            <a:spLocks noChangeArrowheads="1"/>
          </p:cNvSpPr>
          <p:nvPr/>
        </p:nvSpPr>
        <p:spPr bwMode="auto">
          <a:xfrm>
            <a:off x="3665538" y="1216025"/>
            <a:ext cx="90487" cy="163513"/>
          </a:xfrm>
          <a:prstGeom prst="rect">
            <a:avLst/>
          </a:prstGeom>
          <a:noFill/>
          <a:ln w="9525">
            <a:noFill/>
            <a:miter lim="800000"/>
            <a:headEnd/>
            <a:tailEnd/>
          </a:ln>
        </p:spPr>
        <p:txBody>
          <a:bodyPr wrap="none" lIns="0" tIns="0" rIns="0" bIns="0"/>
          <a:lstStyle/>
          <a:p>
            <a:pPr eaLnBrk="0" hangingPunct="0"/>
            <a:r>
              <a:rPr lang="en-US" sz="1100" b="1">
                <a:solidFill>
                  <a:schemeClr val="bg1"/>
                </a:solidFill>
              </a:rPr>
              <a:t>1</a:t>
            </a:r>
          </a:p>
        </p:txBody>
      </p:sp>
      <p:sp>
        <p:nvSpPr>
          <p:cNvPr id="31759" name="Text Box 3"/>
          <p:cNvSpPr txBox="1">
            <a:spLocks noChangeArrowheads="1"/>
          </p:cNvSpPr>
          <p:nvPr/>
        </p:nvSpPr>
        <p:spPr bwMode="auto">
          <a:xfrm>
            <a:off x="6142038" y="682625"/>
            <a:ext cx="90487" cy="163513"/>
          </a:xfrm>
          <a:prstGeom prst="rect">
            <a:avLst/>
          </a:prstGeom>
          <a:noFill/>
          <a:ln w="9525">
            <a:noFill/>
            <a:miter lim="800000"/>
            <a:headEnd/>
            <a:tailEnd/>
          </a:ln>
        </p:spPr>
        <p:txBody>
          <a:bodyPr wrap="none" lIns="0" tIns="0" rIns="0" bIns="0"/>
          <a:lstStyle/>
          <a:p>
            <a:pPr eaLnBrk="0" hangingPunct="0"/>
            <a:r>
              <a:rPr lang="en-US" sz="1100" b="1">
                <a:solidFill>
                  <a:schemeClr val="bg1"/>
                </a:solidFill>
              </a:rPr>
              <a:t>2</a:t>
            </a:r>
          </a:p>
        </p:txBody>
      </p:sp>
      <p:sp>
        <p:nvSpPr>
          <p:cNvPr id="16" name="Slide Number Placeholder 15"/>
          <p:cNvSpPr>
            <a:spLocks noGrp="1"/>
          </p:cNvSpPr>
          <p:nvPr>
            <p:ph type="sldNum" sz="quarter" idx="12"/>
          </p:nvPr>
        </p:nvSpPr>
        <p:spPr/>
        <p:txBody>
          <a:bodyPr/>
          <a:lstStyle/>
          <a:p>
            <a:fld id="{D3355F4A-7B1A-49DF-922C-FF8D8EDB79C2}"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18_01b_SeaStarLifeCycl_3-U"/>
          <p:cNvPicPr>
            <a:picLocks noChangeAspect="1" noChangeArrowheads="1"/>
          </p:cNvPicPr>
          <p:nvPr/>
        </p:nvPicPr>
        <p:blipFill>
          <a:blip r:embed="rId3" cstate="print"/>
          <a:srcRect/>
          <a:stretch>
            <a:fillRect/>
          </a:stretch>
        </p:blipFill>
        <p:spPr bwMode="auto">
          <a:xfrm>
            <a:off x="1403350" y="136525"/>
            <a:ext cx="6335713" cy="6584950"/>
          </a:xfrm>
          <a:prstGeom prst="rect">
            <a:avLst/>
          </a:prstGeom>
          <a:noFill/>
          <a:ln w="9525">
            <a:noFill/>
            <a:miter lim="800000"/>
            <a:headEnd/>
            <a:tailEnd/>
          </a:ln>
        </p:spPr>
      </p:pic>
      <p:sp>
        <p:nvSpPr>
          <p:cNvPr id="32771" name="Oval 3"/>
          <p:cNvSpPr>
            <a:spLocks noChangeArrowheads="1"/>
          </p:cNvSpPr>
          <p:nvPr/>
        </p:nvSpPr>
        <p:spPr bwMode="auto">
          <a:xfrm>
            <a:off x="6086475" y="676275"/>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2772" name="Oval 4"/>
          <p:cNvSpPr>
            <a:spLocks noChangeArrowheads="1"/>
          </p:cNvSpPr>
          <p:nvPr/>
        </p:nvSpPr>
        <p:spPr bwMode="auto">
          <a:xfrm>
            <a:off x="6924675" y="1685925"/>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2773" name="Oval 5"/>
          <p:cNvSpPr>
            <a:spLocks noChangeArrowheads="1"/>
          </p:cNvSpPr>
          <p:nvPr/>
        </p:nvSpPr>
        <p:spPr bwMode="auto">
          <a:xfrm>
            <a:off x="3614738" y="1208088"/>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2774"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18.1B_s3</a:t>
            </a:r>
          </a:p>
        </p:txBody>
      </p:sp>
      <p:sp>
        <p:nvSpPr>
          <p:cNvPr id="32775" name="Text Box 3"/>
          <p:cNvSpPr txBox="1">
            <a:spLocks noChangeArrowheads="1"/>
          </p:cNvSpPr>
          <p:nvPr/>
        </p:nvSpPr>
        <p:spPr bwMode="auto">
          <a:xfrm>
            <a:off x="1531938" y="1939925"/>
            <a:ext cx="288925" cy="209550"/>
          </a:xfrm>
          <a:prstGeom prst="rect">
            <a:avLst/>
          </a:prstGeom>
          <a:noFill/>
          <a:ln w="9525">
            <a:noFill/>
            <a:miter lim="800000"/>
            <a:headEnd/>
            <a:tailEnd/>
          </a:ln>
        </p:spPr>
        <p:txBody>
          <a:bodyPr wrap="none" lIns="0" tIns="0" rIns="0" bIns="0"/>
          <a:lstStyle/>
          <a:p>
            <a:pPr eaLnBrk="0" hangingPunct="0"/>
            <a:r>
              <a:rPr lang="en-US" sz="1300" b="1"/>
              <a:t>Key</a:t>
            </a:r>
          </a:p>
        </p:txBody>
      </p:sp>
      <p:sp>
        <p:nvSpPr>
          <p:cNvPr id="32776" name="Text Box 3"/>
          <p:cNvSpPr txBox="1">
            <a:spLocks noChangeArrowheads="1"/>
          </p:cNvSpPr>
          <p:nvPr/>
        </p:nvSpPr>
        <p:spPr bwMode="auto">
          <a:xfrm>
            <a:off x="1801813" y="2146300"/>
            <a:ext cx="876300" cy="227013"/>
          </a:xfrm>
          <a:prstGeom prst="rect">
            <a:avLst/>
          </a:prstGeom>
          <a:noFill/>
          <a:ln w="9525">
            <a:noFill/>
            <a:miter lim="800000"/>
            <a:headEnd/>
            <a:tailEnd/>
          </a:ln>
        </p:spPr>
        <p:txBody>
          <a:bodyPr wrap="none" lIns="0" tIns="0" rIns="0" bIns="0"/>
          <a:lstStyle/>
          <a:p>
            <a:pPr eaLnBrk="0" hangingPunct="0"/>
            <a:r>
              <a:rPr lang="en-US" sz="1300" b="1"/>
              <a:t>Haploid (</a:t>
            </a:r>
            <a:r>
              <a:rPr lang="en-US" sz="1300" b="1" i="1"/>
              <a:t>n</a:t>
            </a:r>
            <a:r>
              <a:rPr lang="en-US" sz="1300" b="1"/>
              <a:t>)</a:t>
            </a:r>
          </a:p>
        </p:txBody>
      </p:sp>
      <p:sp>
        <p:nvSpPr>
          <p:cNvPr id="32777" name="Text Box 3"/>
          <p:cNvSpPr txBox="1">
            <a:spLocks noChangeArrowheads="1"/>
          </p:cNvSpPr>
          <p:nvPr/>
        </p:nvSpPr>
        <p:spPr bwMode="auto">
          <a:xfrm>
            <a:off x="1801813" y="2374900"/>
            <a:ext cx="876300" cy="227013"/>
          </a:xfrm>
          <a:prstGeom prst="rect">
            <a:avLst/>
          </a:prstGeom>
          <a:noFill/>
          <a:ln w="9525">
            <a:noFill/>
            <a:miter lim="800000"/>
            <a:headEnd/>
            <a:tailEnd/>
          </a:ln>
        </p:spPr>
        <p:txBody>
          <a:bodyPr wrap="none" lIns="0" tIns="0" rIns="0" bIns="0"/>
          <a:lstStyle/>
          <a:p>
            <a:pPr eaLnBrk="0" hangingPunct="0"/>
            <a:r>
              <a:rPr lang="en-US" sz="1300" b="1"/>
              <a:t>Diploid (2</a:t>
            </a:r>
            <a:r>
              <a:rPr lang="en-US" sz="1300" b="1" i="1"/>
              <a:t>n</a:t>
            </a:r>
            <a:r>
              <a:rPr lang="en-US" sz="1300" b="1"/>
              <a:t>)</a:t>
            </a:r>
          </a:p>
        </p:txBody>
      </p:sp>
      <p:sp>
        <p:nvSpPr>
          <p:cNvPr id="32778" name="Text Box 3"/>
          <p:cNvSpPr txBox="1">
            <a:spLocks noChangeArrowheads="1"/>
          </p:cNvSpPr>
          <p:nvPr/>
        </p:nvSpPr>
        <p:spPr bwMode="auto">
          <a:xfrm>
            <a:off x="3889375" y="1473200"/>
            <a:ext cx="630238" cy="227013"/>
          </a:xfrm>
          <a:prstGeom prst="rect">
            <a:avLst/>
          </a:prstGeom>
          <a:noFill/>
          <a:ln w="9525">
            <a:noFill/>
            <a:miter lim="800000"/>
            <a:headEnd/>
            <a:tailEnd/>
          </a:ln>
        </p:spPr>
        <p:txBody>
          <a:bodyPr wrap="none" lIns="0" tIns="0" rIns="0" bIns="0"/>
          <a:lstStyle/>
          <a:p>
            <a:pPr eaLnBrk="0" hangingPunct="0"/>
            <a:r>
              <a:rPr lang="en-US" sz="1300" b="1"/>
              <a:t>Meiosis</a:t>
            </a:r>
          </a:p>
        </p:txBody>
      </p:sp>
      <p:sp>
        <p:nvSpPr>
          <p:cNvPr id="32779" name="Text Box 3"/>
          <p:cNvSpPr txBox="1">
            <a:spLocks noChangeArrowheads="1"/>
          </p:cNvSpPr>
          <p:nvPr/>
        </p:nvSpPr>
        <p:spPr bwMode="auto">
          <a:xfrm>
            <a:off x="4835525" y="1346200"/>
            <a:ext cx="334963" cy="227013"/>
          </a:xfrm>
          <a:prstGeom prst="rect">
            <a:avLst/>
          </a:prstGeom>
          <a:noFill/>
          <a:ln w="9525">
            <a:noFill/>
            <a:miter lim="800000"/>
            <a:headEnd/>
            <a:tailEnd/>
          </a:ln>
        </p:spPr>
        <p:txBody>
          <a:bodyPr wrap="none" lIns="0" tIns="0" rIns="0" bIns="0"/>
          <a:lstStyle/>
          <a:p>
            <a:pPr eaLnBrk="0" hangingPunct="0"/>
            <a:r>
              <a:rPr lang="en-US" sz="1300" b="1"/>
              <a:t>Egg</a:t>
            </a:r>
          </a:p>
        </p:txBody>
      </p:sp>
      <p:sp>
        <p:nvSpPr>
          <p:cNvPr id="32780" name="Text Box 3"/>
          <p:cNvSpPr txBox="1">
            <a:spLocks noChangeArrowheads="1"/>
          </p:cNvSpPr>
          <p:nvPr/>
        </p:nvSpPr>
        <p:spPr bwMode="auto">
          <a:xfrm>
            <a:off x="3989388" y="2490788"/>
            <a:ext cx="441325" cy="227012"/>
          </a:xfrm>
          <a:prstGeom prst="rect">
            <a:avLst/>
          </a:prstGeom>
          <a:noFill/>
          <a:ln w="9525">
            <a:noFill/>
            <a:miter lim="800000"/>
            <a:headEnd/>
            <a:tailEnd/>
          </a:ln>
        </p:spPr>
        <p:txBody>
          <a:bodyPr wrap="none" lIns="0" tIns="0" rIns="0" bIns="0"/>
          <a:lstStyle/>
          <a:p>
            <a:pPr eaLnBrk="0" hangingPunct="0"/>
            <a:r>
              <a:rPr lang="en-US" sz="1300" b="1"/>
              <a:t>Adult</a:t>
            </a:r>
          </a:p>
        </p:txBody>
      </p:sp>
      <p:sp>
        <p:nvSpPr>
          <p:cNvPr id="32781" name="Text Box 3"/>
          <p:cNvSpPr txBox="1">
            <a:spLocks noChangeArrowheads="1"/>
          </p:cNvSpPr>
          <p:nvPr/>
        </p:nvSpPr>
        <p:spPr bwMode="auto">
          <a:xfrm>
            <a:off x="5268913" y="2622550"/>
            <a:ext cx="1238250" cy="227013"/>
          </a:xfrm>
          <a:prstGeom prst="rect">
            <a:avLst/>
          </a:prstGeom>
          <a:noFill/>
          <a:ln w="9525">
            <a:noFill/>
            <a:miter lim="800000"/>
            <a:headEnd/>
            <a:tailEnd/>
          </a:ln>
        </p:spPr>
        <p:txBody>
          <a:bodyPr wrap="none" lIns="0" tIns="0" rIns="0" bIns="0"/>
          <a:lstStyle/>
          <a:p>
            <a:pPr eaLnBrk="0" hangingPunct="0"/>
            <a:r>
              <a:rPr lang="en-US" sz="1300" b="1"/>
              <a:t>Eight-cell stage</a:t>
            </a:r>
          </a:p>
        </p:txBody>
      </p:sp>
      <p:sp>
        <p:nvSpPr>
          <p:cNvPr id="32782" name="Text Box 3"/>
          <p:cNvSpPr txBox="1">
            <a:spLocks noChangeArrowheads="1"/>
          </p:cNvSpPr>
          <p:nvPr/>
        </p:nvSpPr>
        <p:spPr bwMode="auto">
          <a:xfrm>
            <a:off x="5226050" y="1752600"/>
            <a:ext cx="1179513" cy="412750"/>
          </a:xfrm>
          <a:prstGeom prst="rect">
            <a:avLst/>
          </a:prstGeom>
          <a:noFill/>
          <a:ln w="9525">
            <a:noFill/>
            <a:miter lim="800000"/>
            <a:headEnd/>
            <a:tailEnd/>
          </a:ln>
        </p:spPr>
        <p:txBody>
          <a:bodyPr wrap="none" lIns="0" tIns="0" rIns="0" bIns="0"/>
          <a:lstStyle/>
          <a:p>
            <a:pPr eaLnBrk="0" hangingPunct="0">
              <a:lnSpc>
                <a:spcPct val="90000"/>
              </a:lnSpc>
            </a:pPr>
            <a:r>
              <a:rPr lang="en-US" sz="1300" b="1"/>
              <a:t>Zygote</a:t>
            </a:r>
          </a:p>
          <a:p>
            <a:pPr eaLnBrk="0" hangingPunct="0">
              <a:lnSpc>
                <a:spcPct val="90000"/>
              </a:lnSpc>
            </a:pPr>
            <a:r>
              <a:rPr lang="en-US" sz="1300" b="1"/>
              <a:t>(fertilized egg)</a:t>
            </a:r>
          </a:p>
        </p:txBody>
      </p:sp>
      <p:sp>
        <p:nvSpPr>
          <p:cNvPr id="32783" name="Text Box 3"/>
          <p:cNvSpPr txBox="1">
            <a:spLocks noChangeArrowheads="1"/>
          </p:cNvSpPr>
          <p:nvPr/>
        </p:nvSpPr>
        <p:spPr bwMode="auto">
          <a:xfrm>
            <a:off x="5915025" y="323850"/>
            <a:ext cx="588963" cy="227013"/>
          </a:xfrm>
          <a:prstGeom prst="rect">
            <a:avLst/>
          </a:prstGeom>
          <a:noFill/>
          <a:ln w="9525">
            <a:noFill/>
            <a:miter lim="800000"/>
            <a:headEnd/>
            <a:tailEnd/>
          </a:ln>
        </p:spPr>
        <p:txBody>
          <a:bodyPr wrap="none" lIns="0" tIns="0" rIns="0" bIns="0"/>
          <a:lstStyle/>
          <a:p>
            <a:pPr eaLnBrk="0" hangingPunct="0"/>
            <a:r>
              <a:rPr lang="en-US" sz="1300" b="1"/>
              <a:t>Sperm</a:t>
            </a:r>
          </a:p>
        </p:txBody>
      </p:sp>
      <p:sp>
        <p:nvSpPr>
          <p:cNvPr id="32784" name="Text Box 3"/>
          <p:cNvSpPr txBox="1">
            <a:spLocks noChangeArrowheads="1"/>
          </p:cNvSpPr>
          <p:nvPr/>
        </p:nvSpPr>
        <p:spPr bwMode="auto">
          <a:xfrm>
            <a:off x="3665538" y="1216025"/>
            <a:ext cx="90487" cy="163513"/>
          </a:xfrm>
          <a:prstGeom prst="rect">
            <a:avLst/>
          </a:prstGeom>
          <a:noFill/>
          <a:ln w="9525">
            <a:noFill/>
            <a:miter lim="800000"/>
            <a:headEnd/>
            <a:tailEnd/>
          </a:ln>
        </p:spPr>
        <p:txBody>
          <a:bodyPr wrap="none" lIns="0" tIns="0" rIns="0" bIns="0"/>
          <a:lstStyle/>
          <a:p>
            <a:pPr eaLnBrk="0" hangingPunct="0"/>
            <a:r>
              <a:rPr lang="en-US" sz="1100" b="1">
                <a:solidFill>
                  <a:schemeClr val="bg1"/>
                </a:solidFill>
              </a:rPr>
              <a:t>1</a:t>
            </a:r>
          </a:p>
        </p:txBody>
      </p:sp>
      <p:sp>
        <p:nvSpPr>
          <p:cNvPr id="32785" name="Text Box 3"/>
          <p:cNvSpPr txBox="1">
            <a:spLocks noChangeArrowheads="1"/>
          </p:cNvSpPr>
          <p:nvPr/>
        </p:nvSpPr>
        <p:spPr bwMode="auto">
          <a:xfrm>
            <a:off x="6142038" y="682625"/>
            <a:ext cx="90487" cy="163513"/>
          </a:xfrm>
          <a:prstGeom prst="rect">
            <a:avLst/>
          </a:prstGeom>
          <a:noFill/>
          <a:ln w="9525">
            <a:noFill/>
            <a:miter lim="800000"/>
            <a:headEnd/>
            <a:tailEnd/>
          </a:ln>
        </p:spPr>
        <p:txBody>
          <a:bodyPr wrap="none" lIns="0" tIns="0" rIns="0" bIns="0"/>
          <a:lstStyle/>
          <a:p>
            <a:pPr eaLnBrk="0" hangingPunct="0"/>
            <a:r>
              <a:rPr lang="en-US" sz="1100" b="1">
                <a:solidFill>
                  <a:schemeClr val="bg1"/>
                </a:solidFill>
              </a:rPr>
              <a:t>2</a:t>
            </a:r>
          </a:p>
        </p:txBody>
      </p:sp>
      <p:sp>
        <p:nvSpPr>
          <p:cNvPr id="32786" name="Text Box 3"/>
          <p:cNvSpPr txBox="1">
            <a:spLocks noChangeArrowheads="1"/>
          </p:cNvSpPr>
          <p:nvPr/>
        </p:nvSpPr>
        <p:spPr bwMode="auto">
          <a:xfrm>
            <a:off x="6978650" y="1700213"/>
            <a:ext cx="90488" cy="163512"/>
          </a:xfrm>
          <a:prstGeom prst="rect">
            <a:avLst/>
          </a:prstGeom>
          <a:noFill/>
          <a:ln w="9525">
            <a:noFill/>
            <a:miter lim="800000"/>
            <a:headEnd/>
            <a:tailEnd/>
          </a:ln>
        </p:spPr>
        <p:txBody>
          <a:bodyPr wrap="none" lIns="0" tIns="0" rIns="0" bIns="0"/>
          <a:lstStyle/>
          <a:p>
            <a:pPr eaLnBrk="0" hangingPunct="0"/>
            <a:r>
              <a:rPr lang="en-US" sz="1100" b="1">
                <a:solidFill>
                  <a:schemeClr val="bg1"/>
                </a:solidFill>
              </a:rPr>
              <a:t>3</a:t>
            </a:r>
          </a:p>
        </p:txBody>
      </p:sp>
      <p:sp>
        <p:nvSpPr>
          <p:cNvPr id="19" name="Slide Number Placeholder 18"/>
          <p:cNvSpPr>
            <a:spLocks noGrp="1"/>
          </p:cNvSpPr>
          <p:nvPr>
            <p:ph type="sldNum" sz="quarter" idx="12"/>
          </p:nvPr>
        </p:nvSpPr>
        <p:spPr/>
        <p:txBody>
          <a:bodyPr/>
          <a:lstStyle/>
          <a:p>
            <a:fld id="{D3355F4A-7B1A-49DF-922C-FF8D8EDB79C2}"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18_01b_SeaStarLifeCycl_4-U"/>
          <p:cNvPicPr>
            <a:picLocks noChangeAspect="1" noChangeArrowheads="1"/>
          </p:cNvPicPr>
          <p:nvPr/>
        </p:nvPicPr>
        <p:blipFill>
          <a:blip r:embed="rId3" cstate="print"/>
          <a:srcRect/>
          <a:stretch>
            <a:fillRect/>
          </a:stretch>
        </p:blipFill>
        <p:spPr bwMode="auto">
          <a:xfrm>
            <a:off x="1403350" y="136525"/>
            <a:ext cx="6335713" cy="6584950"/>
          </a:xfrm>
          <a:prstGeom prst="rect">
            <a:avLst/>
          </a:prstGeom>
          <a:noFill/>
          <a:ln w="9525">
            <a:noFill/>
            <a:miter lim="800000"/>
            <a:headEnd/>
            <a:tailEnd/>
          </a:ln>
        </p:spPr>
      </p:pic>
      <p:sp>
        <p:nvSpPr>
          <p:cNvPr id="33795" name="Oval 3"/>
          <p:cNvSpPr>
            <a:spLocks noChangeArrowheads="1"/>
          </p:cNvSpPr>
          <p:nvPr/>
        </p:nvSpPr>
        <p:spPr bwMode="auto">
          <a:xfrm>
            <a:off x="6086475" y="676275"/>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3796" name="Oval 4"/>
          <p:cNvSpPr>
            <a:spLocks noChangeArrowheads="1"/>
          </p:cNvSpPr>
          <p:nvPr/>
        </p:nvSpPr>
        <p:spPr bwMode="auto">
          <a:xfrm>
            <a:off x="6924675" y="1685925"/>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3797" name="Oval 5"/>
          <p:cNvSpPr>
            <a:spLocks noChangeArrowheads="1"/>
          </p:cNvSpPr>
          <p:nvPr/>
        </p:nvSpPr>
        <p:spPr bwMode="auto">
          <a:xfrm>
            <a:off x="7373938" y="3197225"/>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3798" name="Oval 6"/>
          <p:cNvSpPr>
            <a:spLocks noChangeArrowheads="1"/>
          </p:cNvSpPr>
          <p:nvPr/>
        </p:nvSpPr>
        <p:spPr bwMode="auto">
          <a:xfrm>
            <a:off x="3614738" y="1208088"/>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379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18.1B_s4</a:t>
            </a:r>
          </a:p>
        </p:txBody>
      </p:sp>
      <p:sp>
        <p:nvSpPr>
          <p:cNvPr id="33800" name="Text Box 3"/>
          <p:cNvSpPr txBox="1">
            <a:spLocks noChangeArrowheads="1"/>
          </p:cNvSpPr>
          <p:nvPr/>
        </p:nvSpPr>
        <p:spPr bwMode="auto">
          <a:xfrm>
            <a:off x="1531938" y="1939925"/>
            <a:ext cx="288925" cy="209550"/>
          </a:xfrm>
          <a:prstGeom prst="rect">
            <a:avLst/>
          </a:prstGeom>
          <a:noFill/>
          <a:ln w="9525">
            <a:noFill/>
            <a:miter lim="800000"/>
            <a:headEnd/>
            <a:tailEnd/>
          </a:ln>
        </p:spPr>
        <p:txBody>
          <a:bodyPr wrap="none" lIns="0" tIns="0" rIns="0" bIns="0"/>
          <a:lstStyle/>
          <a:p>
            <a:pPr eaLnBrk="0" hangingPunct="0"/>
            <a:r>
              <a:rPr lang="en-US" sz="1300" b="1"/>
              <a:t>Key</a:t>
            </a:r>
          </a:p>
        </p:txBody>
      </p:sp>
      <p:sp>
        <p:nvSpPr>
          <p:cNvPr id="33801" name="Text Box 3"/>
          <p:cNvSpPr txBox="1">
            <a:spLocks noChangeArrowheads="1"/>
          </p:cNvSpPr>
          <p:nvPr/>
        </p:nvSpPr>
        <p:spPr bwMode="auto">
          <a:xfrm>
            <a:off x="1801813" y="2146300"/>
            <a:ext cx="876300" cy="227013"/>
          </a:xfrm>
          <a:prstGeom prst="rect">
            <a:avLst/>
          </a:prstGeom>
          <a:noFill/>
          <a:ln w="9525">
            <a:noFill/>
            <a:miter lim="800000"/>
            <a:headEnd/>
            <a:tailEnd/>
          </a:ln>
        </p:spPr>
        <p:txBody>
          <a:bodyPr wrap="none" lIns="0" tIns="0" rIns="0" bIns="0"/>
          <a:lstStyle/>
          <a:p>
            <a:pPr eaLnBrk="0" hangingPunct="0"/>
            <a:r>
              <a:rPr lang="en-US" sz="1300" b="1"/>
              <a:t>Haploid (</a:t>
            </a:r>
            <a:r>
              <a:rPr lang="en-US" sz="1300" b="1" i="1"/>
              <a:t>n</a:t>
            </a:r>
            <a:r>
              <a:rPr lang="en-US" sz="1300" b="1"/>
              <a:t>)</a:t>
            </a:r>
          </a:p>
        </p:txBody>
      </p:sp>
      <p:sp>
        <p:nvSpPr>
          <p:cNvPr id="33802" name="Text Box 3"/>
          <p:cNvSpPr txBox="1">
            <a:spLocks noChangeArrowheads="1"/>
          </p:cNvSpPr>
          <p:nvPr/>
        </p:nvSpPr>
        <p:spPr bwMode="auto">
          <a:xfrm>
            <a:off x="1801813" y="2374900"/>
            <a:ext cx="876300" cy="227013"/>
          </a:xfrm>
          <a:prstGeom prst="rect">
            <a:avLst/>
          </a:prstGeom>
          <a:noFill/>
          <a:ln w="9525">
            <a:noFill/>
            <a:miter lim="800000"/>
            <a:headEnd/>
            <a:tailEnd/>
          </a:ln>
        </p:spPr>
        <p:txBody>
          <a:bodyPr wrap="none" lIns="0" tIns="0" rIns="0" bIns="0"/>
          <a:lstStyle/>
          <a:p>
            <a:pPr eaLnBrk="0" hangingPunct="0"/>
            <a:r>
              <a:rPr lang="en-US" sz="1300" b="1"/>
              <a:t>Diploid (2</a:t>
            </a:r>
            <a:r>
              <a:rPr lang="en-US" sz="1300" b="1" i="1"/>
              <a:t>n</a:t>
            </a:r>
            <a:r>
              <a:rPr lang="en-US" sz="1300" b="1"/>
              <a:t>)</a:t>
            </a:r>
          </a:p>
        </p:txBody>
      </p:sp>
      <p:sp>
        <p:nvSpPr>
          <p:cNvPr id="33803" name="Text Box 3"/>
          <p:cNvSpPr txBox="1">
            <a:spLocks noChangeArrowheads="1"/>
          </p:cNvSpPr>
          <p:nvPr/>
        </p:nvSpPr>
        <p:spPr bwMode="auto">
          <a:xfrm>
            <a:off x="3889375" y="1473200"/>
            <a:ext cx="630238" cy="227013"/>
          </a:xfrm>
          <a:prstGeom prst="rect">
            <a:avLst/>
          </a:prstGeom>
          <a:noFill/>
          <a:ln w="9525">
            <a:noFill/>
            <a:miter lim="800000"/>
            <a:headEnd/>
            <a:tailEnd/>
          </a:ln>
        </p:spPr>
        <p:txBody>
          <a:bodyPr wrap="none" lIns="0" tIns="0" rIns="0" bIns="0"/>
          <a:lstStyle/>
          <a:p>
            <a:pPr eaLnBrk="0" hangingPunct="0"/>
            <a:r>
              <a:rPr lang="en-US" sz="1300" b="1"/>
              <a:t>Meiosis</a:t>
            </a:r>
          </a:p>
        </p:txBody>
      </p:sp>
      <p:sp>
        <p:nvSpPr>
          <p:cNvPr id="33804" name="Text Box 3"/>
          <p:cNvSpPr txBox="1">
            <a:spLocks noChangeArrowheads="1"/>
          </p:cNvSpPr>
          <p:nvPr/>
        </p:nvSpPr>
        <p:spPr bwMode="auto">
          <a:xfrm>
            <a:off x="4835525" y="1346200"/>
            <a:ext cx="334963" cy="227013"/>
          </a:xfrm>
          <a:prstGeom prst="rect">
            <a:avLst/>
          </a:prstGeom>
          <a:noFill/>
          <a:ln w="9525">
            <a:noFill/>
            <a:miter lim="800000"/>
            <a:headEnd/>
            <a:tailEnd/>
          </a:ln>
        </p:spPr>
        <p:txBody>
          <a:bodyPr wrap="none" lIns="0" tIns="0" rIns="0" bIns="0"/>
          <a:lstStyle/>
          <a:p>
            <a:pPr eaLnBrk="0" hangingPunct="0"/>
            <a:r>
              <a:rPr lang="en-US" sz="1300" b="1"/>
              <a:t>Egg</a:t>
            </a:r>
          </a:p>
        </p:txBody>
      </p:sp>
      <p:sp>
        <p:nvSpPr>
          <p:cNvPr id="33805" name="Text Box 3"/>
          <p:cNvSpPr txBox="1">
            <a:spLocks noChangeArrowheads="1"/>
          </p:cNvSpPr>
          <p:nvPr/>
        </p:nvSpPr>
        <p:spPr bwMode="auto">
          <a:xfrm>
            <a:off x="3989388" y="2490788"/>
            <a:ext cx="441325" cy="227012"/>
          </a:xfrm>
          <a:prstGeom prst="rect">
            <a:avLst/>
          </a:prstGeom>
          <a:noFill/>
          <a:ln w="9525">
            <a:noFill/>
            <a:miter lim="800000"/>
            <a:headEnd/>
            <a:tailEnd/>
          </a:ln>
        </p:spPr>
        <p:txBody>
          <a:bodyPr wrap="none" lIns="0" tIns="0" rIns="0" bIns="0"/>
          <a:lstStyle/>
          <a:p>
            <a:pPr eaLnBrk="0" hangingPunct="0"/>
            <a:r>
              <a:rPr lang="en-US" sz="1300" b="1"/>
              <a:t>Adult</a:t>
            </a:r>
          </a:p>
        </p:txBody>
      </p:sp>
      <p:sp>
        <p:nvSpPr>
          <p:cNvPr id="33806" name="Text Box 3"/>
          <p:cNvSpPr txBox="1">
            <a:spLocks noChangeArrowheads="1"/>
          </p:cNvSpPr>
          <p:nvPr/>
        </p:nvSpPr>
        <p:spPr bwMode="auto">
          <a:xfrm>
            <a:off x="5268913" y="2622550"/>
            <a:ext cx="1238250" cy="227013"/>
          </a:xfrm>
          <a:prstGeom prst="rect">
            <a:avLst/>
          </a:prstGeom>
          <a:noFill/>
          <a:ln w="9525">
            <a:noFill/>
            <a:miter lim="800000"/>
            <a:headEnd/>
            <a:tailEnd/>
          </a:ln>
        </p:spPr>
        <p:txBody>
          <a:bodyPr wrap="none" lIns="0" tIns="0" rIns="0" bIns="0"/>
          <a:lstStyle/>
          <a:p>
            <a:pPr eaLnBrk="0" hangingPunct="0"/>
            <a:r>
              <a:rPr lang="en-US" sz="1300" b="1"/>
              <a:t>Eight-cell stage</a:t>
            </a:r>
          </a:p>
        </p:txBody>
      </p:sp>
      <p:sp>
        <p:nvSpPr>
          <p:cNvPr id="33807" name="Text Box 3"/>
          <p:cNvSpPr txBox="1">
            <a:spLocks noChangeArrowheads="1"/>
          </p:cNvSpPr>
          <p:nvPr/>
        </p:nvSpPr>
        <p:spPr bwMode="auto">
          <a:xfrm>
            <a:off x="5397500" y="3624263"/>
            <a:ext cx="1179513" cy="412750"/>
          </a:xfrm>
          <a:prstGeom prst="rect">
            <a:avLst/>
          </a:prstGeom>
          <a:noFill/>
          <a:ln w="9525">
            <a:noFill/>
            <a:miter lim="800000"/>
            <a:headEnd/>
            <a:tailEnd/>
          </a:ln>
        </p:spPr>
        <p:txBody>
          <a:bodyPr wrap="none" lIns="0" tIns="0" rIns="0" bIns="0"/>
          <a:lstStyle/>
          <a:p>
            <a:pPr eaLnBrk="0" hangingPunct="0">
              <a:lnSpc>
                <a:spcPct val="90000"/>
              </a:lnSpc>
            </a:pPr>
            <a:r>
              <a:rPr lang="en-US" sz="1300" b="1"/>
              <a:t>Blastula</a:t>
            </a:r>
          </a:p>
          <a:p>
            <a:pPr eaLnBrk="0" hangingPunct="0">
              <a:lnSpc>
                <a:spcPct val="90000"/>
              </a:lnSpc>
            </a:pPr>
            <a:r>
              <a:rPr lang="en-US" sz="1300" b="1"/>
              <a:t>(cross section)</a:t>
            </a:r>
          </a:p>
        </p:txBody>
      </p:sp>
      <p:sp>
        <p:nvSpPr>
          <p:cNvPr id="33808" name="Text Box 3"/>
          <p:cNvSpPr txBox="1">
            <a:spLocks noChangeArrowheads="1"/>
          </p:cNvSpPr>
          <p:nvPr/>
        </p:nvSpPr>
        <p:spPr bwMode="auto">
          <a:xfrm>
            <a:off x="5226050" y="1752600"/>
            <a:ext cx="1179513" cy="412750"/>
          </a:xfrm>
          <a:prstGeom prst="rect">
            <a:avLst/>
          </a:prstGeom>
          <a:noFill/>
          <a:ln w="9525">
            <a:noFill/>
            <a:miter lim="800000"/>
            <a:headEnd/>
            <a:tailEnd/>
          </a:ln>
        </p:spPr>
        <p:txBody>
          <a:bodyPr wrap="none" lIns="0" tIns="0" rIns="0" bIns="0"/>
          <a:lstStyle/>
          <a:p>
            <a:pPr eaLnBrk="0" hangingPunct="0">
              <a:lnSpc>
                <a:spcPct val="90000"/>
              </a:lnSpc>
            </a:pPr>
            <a:r>
              <a:rPr lang="en-US" sz="1300" b="1"/>
              <a:t>Zygote</a:t>
            </a:r>
          </a:p>
          <a:p>
            <a:pPr eaLnBrk="0" hangingPunct="0">
              <a:lnSpc>
                <a:spcPct val="90000"/>
              </a:lnSpc>
            </a:pPr>
            <a:r>
              <a:rPr lang="en-US" sz="1300" b="1"/>
              <a:t>(fertilized egg)</a:t>
            </a:r>
          </a:p>
        </p:txBody>
      </p:sp>
      <p:sp>
        <p:nvSpPr>
          <p:cNvPr id="33809" name="Text Box 3"/>
          <p:cNvSpPr txBox="1">
            <a:spLocks noChangeArrowheads="1"/>
          </p:cNvSpPr>
          <p:nvPr/>
        </p:nvSpPr>
        <p:spPr bwMode="auto">
          <a:xfrm>
            <a:off x="5915025" y="323850"/>
            <a:ext cx="588963" cy="227013"/>
          </a:xfrm>
          <a:prstGeom prst="rect">
            <a:avLst/>
          </a:prstGeom>
          <a:noFill/>
          <a:ln w="9525">
            <a:noFill/>
            <a:miter lim="800000"/>
            <a:headEnd/>
            <a:tailEnd/>
          </a:ln>
        </p:spPr>
        <p:txBody>
          <a:bodyPr wrap="none" lIns="0" tIns="0" rIns="0" bIns="0"/>
          <a:lstStyle/>
          <a:p>
            <a:pPr eaLnBrk="0" hangingPunct="0"/>
            <a:r>
              <a:rPr lang="en-US" sz="1300" b="1"/>
              <a:t>Sperm</a:t>
            </a:r>
          </a:p>
        </p:txBody>
      </p:sp>
      <p:sp>
        <p:nvSpPr>
          <p:cNvPr id="33810" name="Text Box 3"/>
          <p:cNvSpPr txBox="1">
            <a:spLocks noChangeArrowheads="1"/>
          </p:cNvSpPr>
          <p:nvPr/>
        </p:nvSpPr>
        <p:spPr bwMode="auto">
          <a:xfrm>
            <a:off x="3665538" y="1216025"/>
            <a:ext cx="90487" cy="163513"/>
          </a:xfrm>
          <a:prstGeom prst="rect">
            <a:avLst/>
          </a:prstGeom>
          <a:noFill/>
          <a:ln w="9525">
            <a:noFill/>
            <a:miter lim="800000"/>
            <a:headEnd/>
            <a:tailEnd/>
          </a:ln>
        </p:spPr>
        <p:txBody>
          <a:bodyPr wrap="none" lIns="0" tIns="0" rIns="0" bIns="0"/>
          <a:lstStyle/>
          <a:p>
            <a:pPr eaLnBrk="0" hangingPunct="0"/>
            <a:r>
              <a:rPr lang="en-US" sz="1100" b="1">
                <a:solidFill>
                  <a:schemeClr val="bg1"/>
                </a:solidFill>
              </a:rPr>
              <a:t>1</a:t>
            </a:r>
          </a:p>
        </p:txBody>
      </p:sp>
      <p:sp>
        <p:nvSpPr>
          <p:cNvPr id="33811" name="Text Box 3"/>
          <p:cNvSpPr txBox="1">
            <a:spLocks noChangeArrowheads="1"/>
          </p:cNvSpPr>
          <p:nvPr/>
        </p:nvSpPr>
        <p:spPr bwMode="auto">
          <a:xfrm>
            <a:off x="6142038" y="682625"/>
            <a:ext cx="90487" cy="163513"/>
          </a:xfrm>
          <a:prstGeom prst="rect">
            <a:avLst/>
          </a:prstGeom>
          <a:noFill/>
          <a:ln w="9525">
            <a:noFill/>
            <a:miter lim="800000"/>
            <a:headEnd/>
            <a:tailEnd/>
          </a:ln>
        </p:spPr>
        <p:txBody>
          <a:bodyPr wrap="none" lIns="0" tIns="0" rIns="0" bIns="0"/>
          <a:lstStyle/>
          <a:p>
            <a:pPr eaLnBrk="0" hangingPunct="0"/>
            <a:r>
              <a:rPr lang="en-US" sz="1100" b="1">
                <a:solidFill>
                  <a:schemeClr val="bg1"/>
                </a:solidFill>
              </a:rPr>
              <a:t>2</a:t>
            </a:r>
          </a:p>
        </p:txBody>
      </p:sp>
      <p:sp>
        <p:nvSpPr>
          <p:cNvPr id="33812" name="Text Box 3"/>
          <p:cNvSpPr txBox="1">
            <a:spLocks noChangeArrowheads="1"/>
          </p:cNvSpPr>
          <p:nvPr/>
        </p:nvSpPr>
        <p:spPr bwMode="auto">
          <a:xfrm>
            <a:off x="6978650" y="1700213"/>
            <a:ext cx="90488" cy="163512"/>
          </a:xfrm>
          <a:prstGeom prst="rect">
            <a:avLst/>
          </a:prstGeom>
          <a:noFill/>
          <a:ln w="9525">
            <a:noFill/>
            <a:miter lim="800000"/>
            <a:headEnd/>
            <a:tailEnd/>
          </a:ln>
        </p:spPr>
        <p:txBody>
          <a:bodyPr wrap="none" lIns="0" tIns="0" rIns="0" bIns="0"/>
          <a:lstStyle/>
          <a:p>
            <a:pPr eaLnBrk="0" hangingPunct="0"/>
            <a:r>
              <a:rPr lang="en-US" sz="1100" b="1">
                <a:solidFill>
                  <a:schemeClr val="bg1"/>
                </a:solidFill>
              </a:rPr>
              <a:t>3</a:t>
            </a:r>
          </a:p>
        </p:txBody>
      </p:sp>
      <p:sp>
        <p:nvSpPr>
          <p:cNvPr id="33813" name="Text Box 3"/>
          <p:cNvSpPr txBox="1">
            <a:spLocks noChangeArrowheads="1"/>
          </p:cNvSpPr>
          <p:nvPr/>
        </p:nvSpPr>
        <p:spPr bwMode="auto">
          <a:xfrm>
            <a:off x="7423150" y="3205163"/>
            <a:ext cx="90488" cy="163512"/>
          </a:xfrm>
          <a:prstGeom prst="rect">
            <a:avLst/>
          </a:prstGeom>
          <a:noFill/>
          <a:ln w="9525">
            <a:noFill/>
            <a:miter lim="800000"/>
            <a:headEnd/>
            <a:tailEnd/>
          </a:ln>
        </p:spPr>
        <p:txBody>
          <a:bodyPr wrap="none" lIns="0" tIns="0" rIns="0" bIns="0"/>
          <a:lstStyle/>
          <a:p>
            <a:pPr eaLnBrk="0" hangingPunct="0"/>
            <a:r>
              <a:rPr lang="en-US" sz="1100" b="1">
                <a:solidFill>
                  <a:schemeClr val="bg1"/>
                </a:solidFill>
              </a:rPr>
              <a:t>4</a:t>
            </a:r>
          </a:p>
        </p:txBody>
      </p:sp>
      <p:sp>
        <p:nvSpPr>
          <p:cNvPr id="22" name="Slide Number Placeholder 21"/>
          <p:cNvSpPr>
            <a:spLocks noGrp="1"/>
          </p:cNvSpPr>
          <p:nvPr>
            <p:ph type="sldNum" sz="quarter" idx="12"/>
          </p:nvPr>
        </p:nvSpPr>
        <p:spPr/>
        <p:txBody>
          <a:bodyPr/>
          <a:lstStyle/>
          <a:p>
            <a:fld id="{D3355F4A-7B1A-49DF-922C-FF8D8EDB79C2}"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18_01b_SeaStarLifeCycl_5-U"/>
          <p:cNvPicPr>
            <a:picLocks noChangeAspect="1" noChangeArrowheads="1"/>
          </p:cNvPicPr>
          <p:nvPr/>
        </p:nvPicPr>
        <p:blipFill>
          <a:blip r:embed="rId3" cstate="print"/>
          <a:srcRect/>
          <a:stretch>
            <a:fillRect/>
          </a:stretch>
        </p:blipFill>
        <p:spPr bwMode="auto">
          <a:xfrm>
            <a:off x="1403350" y="136525"/>
            <a:ext cx="6335713" cy="6584950"/>
          </a:xfrm>
          <a:prstGeom prst="rect">
            <a:avLst/>
          </a:prstGeom>
          <a:noFill/>
          <a:ln w="9525">
            <a:noFill/>
            <a:miter lim="800000"/>
            <a:headEnd/>
            <a:tailEnd/>
          </a:ln>
        </p:spPr>
      </p:pic>
      <p:sp>
        <p:nvSpPr>
          <p:cNvPr id="34819" name="Oval 3"/>
          <p:cNvSpPr>
            <a:spLocks noChangeArrowheads="1"/>
          </p:cNvSpPr>
          <p:nvPr/>
        </p:nvSpPr>
        <p:spPr bwMode="auto">
          <a:xfrm>
            <a:off x="6086475" y="676275"/>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4820" name="Oval 4"/>
          <p:cNvSpPr>
            <a:spLocks noChangeArrowheads="1"/>
          </p:cNvSpPr>
          <p:nvPr/>
        </p:nvSpPr>
        <p:spPr bwMode="auto">
          <a:xfrm>
            <a:off x="6924675" y="1685925"/>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4821" name="Oval 5"/>
          <p:cNvSpPr>
            <a:spLocks noChangeArrowheads="1"/>
          </p:cNvSpPr>
          <p:nvPr/>
        </p:nvSpPr>
        <p:spPr bwMode="auto">
          <a:xfrm>
            <a:off x="7373938" y="3197225"/>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4822" name="Oval 6"/>
          <p:cNvSpPr>
            <a:spLocks noChangeArrowheads="1"/>
          </p:cNvSpPr>
          <p:nvPr/>
        </p:nvSpPr>
        <p:spPr bwMode="auto">
          <a:xfrm>
            <a:off x="7094538" y="4543425"/>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4823" name="Oval 7"/>
          <p:cNvSpPr>
            <a:spLocks noChangeArrowheads="1"/>
          </p:cNvSpPr>
          <p:nvPr/>
        </p:nvSpPr>
        <p:spPr bwMode="auto">
          <a:xfrm>
            <a:off x="3614738" y="1208088"/>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4824"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18.1B_s5</a:t>
            </a:r>
          </a:p>
        </p:txBody>
      </p:sp>
      <p:sp>
        <p:nvSpPr>
          <p:cNvPr id="34825" name="Text Box 3"/>
          <p:cNvSpPr txBox="1">
            <a:spLocks noChangeArrowheads="1"/>
          </p:cNvSpPr>
          <p:nvPr/>
        </p:nvSpPr>
        <p:spPr bwMode="auto">
          <a:xfrm>
            <a:off x="1531938" y="1939925"/>
            <a:ext cx="288925" cy="209550"/>
          </a:xfrm>
          <a:prstGeom prst="rect">
            <a:avLst/>
          </a:prstGeom>
          <a:noFill/>
          <a:ln w="9525">
            <a:noFill/>
            <a:miter lim="800000"/>
            <a:headEnd/>
            <a:tailEnd/>
          </a:ln>
        </p:spPr>
        <p:txBody>
          <a:bodyPr wrap="none" lIns="0" tIns="0" rIns="0" bIns="0"/>
          <a:lstStyle/>
          <a:p>
            <a:pPr eaLnBrk="0" hangingPunct="0"/>
            <a:r>
              <a:rPr lang="en-US" sz="1300" b="1"/>
              <a:t>Key</a:t>
            </a:r>
          </a:p>
        </p:txBody>
      </p:sp>
      <p:sp>
        <p:nvSpPr>
          <p:cNvPr id="34826" name="Text Box 3"/>
          <p:cNvSpPr txBox="1">
            <a:spLocks noChangeArrowheads="1"/>
          </p:cNvSpPr>
          <p:nvPr/>
        </p:nvSpPr>
        <p:spPr bwMode="auto">
          <a:xfrm>
            <a:off x="1801813" y="2146300"/>
            <a:ext cx="876300" cy="227013"/>
          </a:xfrm>
          <a:prstGeom prst="rect">
            <a:avLst/>
          </a:prstGeom>
          <a:noFill/>
          <a:ln w="9525">
            <a:noFill/>
            <a:miter lim="800000"/>
            <a:headEnd/>
            <a:tailEnd/>
          </a:ln>
        </p:spPr>
        <p:txBody>
          <a:bodyPr wrap="none" lIns="0" tIns="0" rIns="0" bIns="0"/>
          <a:lstStyle/>
          <a:p>
            <a:pPr eaLnBrk="0" hangingPunct="0"/>
            <a:r>
              <a:rPr lang="en-US" sz="1300" b="1"/>
              <a:t>Haploid (</a:t>
            </a:r>
            <a:r>
              <a:rPr lang="en-US" sz="1300" b="1" i="1"/>
              <a:t>n</a:t>
            </a:r>
            <a:r>
              <a:rPr lang="en-US" sz="1300" b="1"/>
              <a:t>)</a:t>
            </a:r>
          </a:p>
        </p:txBody>
      </p:sp>
      <p:sp>
        <p:nvSpPr>
          <p:cNvPr id="34827" name="Text Box 3"/>
          <p:cNvSpPr txBox="1">
            <a:spLocks noChangeArrowheads="1"/>
          </p:cNvSpPr>
          <p:nvPr/>
        </p:nvSpPr>
        <p:spPr bwMode="auto">
          <a:xfrm>
            <a:off x="1801813" y="2374900"/>
            <a:ext cx="876300" cy="227013"/>
          </a:xfrm>
          <a:prstGeom prst="rect">
            <a:avLst/>
          </a:prstGeom>
          <a:noFill/>
          <a:ln w="9525">
            <a:noFill/>
            <a:miter lim="800000"/>
            <a:headEnd/>
            <a:tailEnd/>
          </a:ln>
        </p:spPr>
        <p:txBody>
          <a:bodyPr wrap="none" lIns="0" tIns="0" rIns="0" bIns="0"/>
          <a:lstStyle/>
          <a:p>
            <a:pPr eaLnBrk="0" hangingPunct="0"/>
            <a:r>
              <a:rPr lang="en-US" sz="1300" b="1"/>
              <a:t>Diploid (2</a:t>
            </a:r>
            <a:r>
              <a:rPr lang="en-US" sz="1300" b="1" i="1"/>
              <a:t>n</a:t>
            </a:r>
            <a:r>
              <a:rPr lang="en-US" sz="1300" b="1"/>
              <a:t>)</a:t>
            </a:r>
          </a:p>
        </p:txBody>
      </p:sp>
      <p:sp>
        <p:nvSpPr>
          <p:cNvPr id="34828" name="Text Box 3"/>
          <p:cNvSpPr txBox="1">
            <a:spLocks noChangeArrowheads="1"/>
          </p:cNvSpPr>
          <p:nvPr/>
        </p:nvSpPr>
        <p:spPr bwMode="auto">
          <a:xfrm>
            <a:off x="3889375" y="1473200"/>
            <a:ext cx="630238" cy="227013"/>
          </a:xfrm>
          <a:prstGeom prst="rect">
            <a:avLst/>
          </a:prstGeom>
          <a:noFill/>
          <a:ln w="9525">
            <a:noFill/>
            <a:miter lim="800000"/>
            <a:headEnd/>
            <a:tailEnd/>
          </a:ln>
        </p:spPr>
        <p:txBody>
          <a:bodyPr wrap="none" lIns="0" tIns="0" rIns="0" bIns="0"/>
          <a:lstStyle/>
          <a:p>
            <a:pPr eaLnBrk="0" hangingPunct="0"/>
            <a:r>
              <a:rPr lang="en-US" sz="1300" b="1"/>
              <a:t>Meiosis</a:t>
            </a:r>
          </a:p>
        </p:txBody>
      </p:sp>
      <p:sp>
        <p:nvSpPr>
          <p:cNvPr id="34829" name="Text Box 3"/>
          <p:cNvSpPr txBox="1">
            <a:spLocks noChangeArrowheads="1"/>
          </p:cNvSpPr>
          <p:nvPr/>
        </p:nvSpPr>
        <p:spPr bwMode="auto">
          <a:xfrm>
            <a:off x="4835525" y="1346200"/>
            <a:ext cx="334963" cy="227013"/>
          </a:xfrm>
          <a:prstGeom prst="rect">
            <a:avLst/>
          </a:prstGeom>
          <a:noFill/>
          <a:ln w="9525">
            <a:noFill/>
            <a:miter lim="800000"/>
            <a:headEnd/>
            <a:tailEnd/>
          </a:ln>
        </p:spPr>
        <p:txBody>
          <a:bodyPr wrap="none" lIns="0" tIns="0" rIns="0" bIns="0"/>
          <a:lstStyle/>
          <a:p>
            <a:pPr eaLnBrk="0" hangingPunct="0"/>
            <a:r>
              <a:rPr lang="en-US" sz="1300" b="1"/>
              <a:t>Egg</a:t>
            </a:r>
          </a:p>
        </p:txBody>
      </p:sp>
      <p:sp>
        <p:nvSpPr>
          <p:cNvPr id="34830" name="Text Box 3"/>
          <p:cNvSpPr txBox="1">
            <a:spLocks noChangeArrowheads="1"/>
          </p:cNvSpPr>
          <p:nvPr/>
        </p:nvSpPr>
        <p:spPr bwMode="auto">
          <a:xfrm>
            <a:off x="3989388" y="2490788"/>
            <a:ext cx="441325" cy="227012"/>
          </a:xfrm>
          <a:prstGeom prst="rect">
            <a:avLst/>
          </a:prstGeom>
          <a:noFill/>
          <a:ln w="9525">
            <a:noFill/>
            <a:miter lim="800000"/>
            <a:headEnd/>
            <a:tailEnd/>
          </a:ln>
        </p:spPr>
        <p:txBody>
          <a:bodyPr wrap="none" lIns="0" tIns="0" rIns="0" bIns="0"/>
          <a:lstStyle/>
          <a:p>
            <a:pPr eaLnBrk="0" hangingPunct="0"/>
            <a:r>
              <a:rPr lang="en-US" sz="1300" b="1"/>
              <a:t>Adult</a:t>
            </a:r>
          </a:p>
        </p:txBody>
      </p:sp>
      <p:sp>
        <p:nvSpPr>
          <p:cNvPr id="34831" name="Text Box 3"/>
          <p:cNvSpPr txBox="1">
            <a:spLocks noChangeArrowheads="1"/>
          </p:cNvSpPr>
          <p:nvPr/>
        </p:nvSpPr>
        <p:spPr bwMode="auto">
          <a:xfrm>
            <a:off x="5268913" y="2622550"/>
            <a:ext cx="1238250" cy="227013"/>
          </a:xfrm>
          <a:prstGeom prst="rect">
            <a:avLst/>
          </a:prstGeom>
          <a:noFill/>
          <a:ln w="9525">
            <a:noFill/>
            <a:miter lim="800000"/>
            <a:headEnd/>
            <a:tailEnd/>
          </a:ln>
        </p:spPr>
        <p:txBody>
          <a:bodyPr wrap="none" lIns="0" tIns="0" rIns="0" bIns="0"/>
          <a:lstStyle/>
          <a:p>
            <a:pPr eaLnBrk="0" hangingPunct="0"/>
            <a:r>
              <a:rPr lang="en-US" sz="1300" b="1"/>
              <a:t>Eight-cell stage</a:t>
            </a:r>
          </a:p>
        </p:txBody>
      </p:sp>
      <p:sp>
        <p:nvSpPr>
          <p:cNvPr id="34832" name="Text Box 3"/>
          <p:cNvSpPr txBox="1">
            <a:spLocks noChangeArrowheads="1"/>
          </p:cNvSpPr>
          <p:nvPr/>
        </p:nvSpPr>
        <p:spPr bwMode="auto">
          <a:xfrm>
            <a:off x="5397500" y="3624263"/>
            <a:ext cx="1179513" cy="412750"/>
          </a:xfrm>
          <a:prstGeom prst="rect">
            <a:avLst/>
          </a:prstGeom>
          <a:noFill/>
          <a:ln w="9525">
            <a:noFill/>
            <a:miter lim="800000"/>
            <a:headEnd/>
            <a:tailEnd/>
          </a:ln>
        </p:spPr>
        <p:txBody>
          <a:bodyPr wrap="none" lIns="0" tIns="0" rIns="0" bIns="0"/>
          <a:lstStyle/>
          <a:p>
            <a:pPr eaLnBrk="0" hangingPunct="0">
              <a:lnSpc>
                <a:spcPct val="90000"/>
              </a:lnSpc>
            </a:pPr>
            <a:r>
              <a:rPr lang="en-US" sz="1300" b="1"/>
              <a:t>Blastula</a:t>
            </a:r>
          </a:p>
          <a:p>
            <a:pPr eaLnBrk="0" hangingPunct="0">
              <a:lnSpc>
                <a:spcPct val="90000"/>
              </a:lnSpc>
            </a:pPr>
            <a:r>
              <a:rPr lang="en-US" sz="1300" b="1"/>
              <a:t>(cross section)</a:t>
            </a:r>
          </a:p>
        </p:txBody>
      </p:sp>
      <p:sp>
        <p:nvSpPr>
          <p:cNvPr id="34833" name="Text Box 3"/>
          <p:cNvSpPr txBox="1">
            <a:spLocks noChangeArrowheads="1"/>
          </p:cNvSpPr>
          <p:nvPr/>
        </p:nvSpPr>
        <p:spPr bwMode="auto">
          <a:xfrm>
            <a:off x="5226050" y="1752600"/>
            <a:ext cx="1179513" cy="412750"/>
          </a:xfrm>
          <a:prstGeom prst="rect">
            <a:avLst/>
          </a:prstGeom>
          <a:noFill/>
          <a:ln w="9525">
            <a:noFill/>
            <a:miter lim="800000"/>
            <a:headEnd/>
            <a:tailEnd/>
          </a:ln>
        </p:spPr>
        <p:txBody>
          <a:bodyPr wrap="none" lIns="0" tIns="0" rIns="0" bIns="0"/>
          <a:lstStyle/>
          <a:p>
            <a:pPr eaLnBrk="0" hangingPunct="0">
              <a:lnSpc>
                <a:spcPct val="90000"/>
              </a:lnSpc>
            </a:pPr>
            <a:r>
              <a:rPr lang="en-US" sz="1300" b="1"/>
              <a:t>Zygote</a:t>
            </a:r>
          </a:p>
          <a:p>
            <a:pPr eaLnBrk="0" hangingPunct="0">
              <a:lnSpc>
                <a:spcPct val="90000"/>
              </a:lnSpc>
            </a:pPr>
            <a:r>
              <a:rPr lang="en-US" sz="1300" b="1"/>
              <a:t>(fertilized egg)</a:t>
            </a:r>
          </a:p>
        </p:txBody>
      </p:sp>
      <p:sp>
        <p:nvSpPr>
          <p:cNvPr id="34834" name="Text Box 3"/>
          <p:cNvSpPr txBox="1">
            <a:spLocks noChangeArrowheads="1"/>
          </p:cNvSpPr>
          <p:nvPr/>
        </p:nvSpPr>
        <p:spPr bwMode="auto">
          <a:xfrm>
            <a:off x="6557963" y="5426075"/>
            <a:ext cx="1312862" cy="395288"/>
          </a:xfrm>
          <a:prstGeom prst="rect">
            <a:avLst/>
          </a:prstGeom>
          <a:noFill/>
          <a:ln w="9525">
            <a:noFill/>
            <a:miter lim="800000"/>
            <a:headEnd/>
            <a:tailEnd/>
          </a:ln>
        </p:spPr>
        <p:txBody>
          <a:bodyPr wrap="none" lIns="0" tIns="0" rIns="0" bIns="0"/>
          <a:lstStyle/>
          <a:p>
            <a:pPr eaLnBrk="0" hangingPunct="0">
              <a:lnSpc>
                <a:spcPct val="90000"/>
              </a:lnSpc>
            </a:pPr>
            <a:r>
              <a:rPr lang="en-US" sz="1300" b="1"/>
              <a:t>Early gastrula</a:t>
            </a:r>
          </a:p>
          <a:p>
            <a:pPr eaLnBrk="0" hangingPunct="0">
              <a:lnSpc>
                <a:spcPct val="90000"/>
              </a:lnSpc>
            </a:pPr>
            <a:r>
              <a:rPr lang="en-US" sz="1300" b="1"/>
              <a:t>(cross section)</a:t>
            </a:r>
          </a:p>
        </p:txBody>
      </p:sp>
      <p:sp>
        <p:nvSpPr>
          <p:cNvPr id="34835" name="Text Box 3"/>
          <p:cNvSpPr txBox="1">
            <a:spLocks noChangeArrowheads="1"/>
          </p:cNvSpPr>
          <p:nvPr/>
        </p:nvSpPr>
        <p:spPr bwMode="auto">
          <a:xfrm>
            <a:off x="5915025" y="323850"/>
            <a:ext cx="588963" cy="227013"/>
          </a:xfrm>
          <a:prstGeom prst="rect">
            <a:avLst/>
          </a:prstGeom>
          <a:noFill/>
          <a:ln w="9525">
            <a:noFill/>
            <a:miter lim="800000"/>
            <a:headEnd/>
            <a:tailEnd/>
          </a:ln>
        </p:spPr>
        <p:txBody>
          <a:bodyPr wrap="none" lIns="0" tIns="0" rIns="0" bIns="0"/>
          <a:lstStyle/>
          <a:p>
            <a:pPr eaLnBrk="0" hangingPunct="0"/>
            <a:r>
              <a:rPr lang="en-US" sz="1300" b="1"/>
              <a:t>Sperm</a:t>
            </a:r>
          </a:p>
        </p:txBody>
      </p:sp>
      <p:sp>
        <p:nvSpPr>
          <p:cNvPr id="34836" name="Text Box 3"/>
          <p:cNvSpPr txBox="1">
            <a:spLocks noChangeArrowheads="1"/>
          </p:cNvSpPr>
          <p:nvPr/>
        </p:nvSpPr>
        <p:spPr bwMode="auto">
          <a:xfrm>
            <a:off x="3665538" y="1216025"/>
            <a:ext cx="90487" cy="163513"/>
          </a:xfrm>
          <a:prstGeom prst="rect">
            <a:avLst/>
          </a:prstGeom>
          <a:noFill/>
          <a:ln w="9525">
            <a:noFill/>
            <a:miter lim="800000"/>
            <a:headEnd/>
            <a:tailEnd/>
          </a:ln>
        </p:spPr>
        <p:txBody>
          <a:bodyPr wrap="none" lIns="0" tIns="0" rIns="0" bIns="0"/>
          <a:lstStyle/>
          <a:p>
            <a:pPr eaLnBrk="0" hangingPunct="0"/>
            <a:r>
              <a:rPr lang="en-US" sz="1100" b="1">
                <a:solidFill>
                  <a:schemeClr val="bg1"/>
                </a:solidFill>
              </a:rPr>
              <a:t>1</a:t>
            </a:r>
          </a:p>
        </p:txBody>
      </p:sp>
      <p:sp>
        <p:nvSpPr>
          <p:cNvPr id="34837" name="Text Box 3"/>
          <p:cNvSpPr txBox="1">
            <a:spLocks noChangeArrowheads="1"/>
          </p:cNvSpPr>
          <p:nvPr/>
        </p:nvSpPr>
        <p:spPr bwMode="auto">
          <a:xfrm>
            <a:off x="6142038" y="682625"/>
            <a:ext cx="90487" cy="163513"/>
          </a:xfrm>
          <a:prstGeom prst="rect">
            <a:avLst/>
          </a:prstGeom>
          <a:noFill/>
          <a:ln w="9525">
            <a:noFill/>
            <a:miter lim="800000"/>
            <a:headEnd/>
            <a:tailEnd/>
          </a:ln>
        </p:spPr>
        <p:txBody>
          <a:bodyPr wrap="none" lIns="0" tIns="0" rIns="0" bIns="0"/>
          <a:lstStyle/>
          <a:p>
            <a:pPr eaLnBrk="0" hangingPunct="0"/>
            <a:r>
              <a:rPr lang="en-US" sz="1100" b="1">
                <a:solidFill>
                  <a:schemeClr val="bg1"/>
                </a:solidFill>
              </a:rPr>
              <a:t>2</a:t>
            </a:r>
          </a:p>
        </p:txBody>
      </p:sp>
      <p:sp>
        <p:nvSpPr>
          <p:cNvPr id="34838" name="Text Box 3"/>
          <p:cNvSpPr txBox="1">
            <a:spLocks noChangeArrowheads="1"/>
          </p:cNvSpPr>
          <p:nvPr/>
        </p:nvSpPr>
        <p:spPr bwMode="auto">
          <a:xfrm>
            <a:off x="6978650" y="1700213"/>
            <a:ext cx="90488" cy="163512"/>
          </a:xfrm>
          <a:prstGeom prst="rect">
            <a:avLst/>
          </a:prstGeom>
          <a:noFill/>
          <a:ln w="9525">
            <a:noFill/>
            <a:miter lim="800000"/>
            <a:headEnd/>
            <a:tailEnd/>
          </a:ln>
        </p:spPr>
        <p:txBody>
          <a:bodyPr wrap="none" lIns="0" tIns="0" rIns="0" bIns="0"/>
          <a:lstStyle/>
          <a:p>
            <a:pPr eaLnBrk="0" hangingPunct="0"/>
            <a:r>
              <a:rPr lang="en-US" sz="1100" b="1">
                <a:solidFill>
                  <a:schemeClr val="bg1"/>
                </a:solidFill>
              </a:rPr>
              <a:t>3</a:t>
            </a:r>
          </a:p>
        </p:txBody>
      </p:sp>
      <p:sp>
        <p:nvSpPr>
          <p:cNvPr id="34839" name="Text Box 3"/>
          <p:cNvSpPr txBox="1">
            <a:spLocks noChangeArrowheads="1"/>
          </p:cNvSpPr>
          <p:nvPr/>
        </p:nvSpPr>
        <p:spPr bwMode="auto">
          <a:xfrm>
            <a:off x="7423150" y="3205163"/>
            <a:ext cx="90488" cy="163512"/>
          </a:xfrm>
          <a:prstGeom prst="rect">
            <a:avLst/>
          </a:prstGeom>
          <a:noFill/>
          <a:ln w="9525">
            <a:noFill/>
            <a:miter lim="800000"/>
            <a:headEnd/>
            <a:tailEnd/>
          </a:ln>
        </p:spPr>
        <p:txBody>
          <a:bodyPr wrap="none" lIns="0" tIns="0" rIns="0" bIns="0"/>
          <a:lstStyle/>
          <a:p>
            <a:pPr eaLnBrk="0" hangingPunct="0"/>
            <a:r>
              <a:rPr lang="en-US" sz="1100" b="1">
                <a:solidFill>
                  <a:schemeClr val="bg1"/>
                </a:solidFill>
              </a:rPr>
              <a:t>4</a:t>
            </a:r>
          </a:p>
        </p:txBody>
      </p:sp>
      <p:sp>
        <p:nvSpPr>
          <p:cNvPr id="34840" name="Text Box 3"/>
          <p:cNvSpPr txBox="1">
            <a:spLocks noChangeArrowheads="1"/>
          </p:cNvSpPr>
          <p:nvPr/>
        </p:nvSpPr>
        <p:spPr bwMode="auto">
          <a:xfrm>
            <a:off x="7140575" y="4556125"/>
            <a:ext cx="90488" cy="163513"/>
          </a:xfrm>
          <a:prstGeom prst="rect">
            <a:avLst/>
          </a:prstGeom>
          <a:noFill/>
          <a:ln w="9525">
            <a:noFill/>
            <a:miter lim="800000"/>
            <a:headEnd/>
            <a:tailEnd/>
          </a:ln>
        </p:spPr>
        <p:txBody>
          <a:bodyPr wrap="none" lIns="0" tIns="0" rIns="0" bIns="0"/>
          <a:lstStyle/>
          <a:p>
            <a:pPr eaLnBrk="0" hangingPunct="0"/>
            <a:r>
              <a:rPr lang="en-US" sz="1100" b="1">
                <a:solidFill>
                  <a:schemeClr val="bg1"/>
                </a:solidFill>
              </a:rPr>
              <a:t>5</a:t>
            </a:r>
          </a:p>
        </p:txBody>
      </p:sp>
      <p:sp>
        <p:nvSpPr>
          <p:cNvPr id="25" name="Slide Number Placeholder 24"/>
          <p:cNvSpPr>
            <a:spLocks noGrp="1"/>
          </p:cNvSpPr>
          <p:nvPr>
            <p:ph type="sldNum" sz="quarter" idx="12"/>
          </p:nvPr>
        </p:nvSpPr>
        <p:spPr/>
        <p:txBody>
          <a:bodyPr/>
          <a:lstStyle/>
          <a:p>
            <a:fld id="{D3355F4A-7B1A-49DF-922C-FF8D8EDB79C2}"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18_01b_SeaStarLifeCycl_6-U"/>
          <p:cNvPicPr>
            <a:picLocks noChangeAspect="1" noChangeArrowheads="1"/>
          </p:cNvPicPr>
          <p:nvPr/>
        </p:nvPicPr>
        <p:blipFill>
          <a:blip r:embed="rId3" cstate="print"/>
          <a:srcRect/>
          <a:stretch>
            <a:fillRect/>
          </a:stretch>
        </p:blipFill>
        <p:spPr bwMode="auto">
          <a:xfrm>
            <a:off x="1403350" y="136525"/>
            <a:ext cx="6335713" cy="6584950"/>
          </a:xfrm>
          <a:prstGeom prst="rect">
            <a:avLst/>
          </a:prstGeom>
          <a:noFill/>
          <a:ln w="9525">
            <a:noFill/>
            <a:miter lim="800000"/>
            <a:headEnd/>
            <a:tailEnd/>
          </a:ln>
        </p:spPr>
      </p:pic>
      <p:sp>
        <p:nvSpPr>
          <p:cNvPr id="35843" name="Oval 3"/>
          <p:cNvSpPr>
            <a:spLocks noChangeArrowheads="1"/>
          </p:cNvSpPr>
          <p:nvPr/>
        </p:nvSpPr>
        <p:spPr bwMode="auto">
          <a:xfrm>
            <a:off x="6086475" y="676275"/>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5844" name="Oval 4"/>
          <p:cNvSpPr>
            <a:spLocks noChangeArrowheads="1"/>
          </p:cNvSpPr>
          <p:nvPr/>
        </p:nvSpPr>
        <p:spPr bwMode="auto">
          <a:xfrm>
            <a:off x="6924675" y="1685925"/>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5845" name="Oval 5"/>
          <p:cNvSpPr>
            <a:spLocks noChangeArrowheads="1"/>
          </p:cNvSpPr>
          <p:nvPr/>
        </p:nvSpPr>
        <p:spPr bwMode="auto">
          <a:xfrm>
            <a:off x="7373938" y="3197225"/>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5846" name="Oval 6"/>
          <p:cNvSpPr>
            <a:spLocks noChangeArrowheads="1"/>
          </p:cNvSpPr>
          <p:nvPr/>
        </p:nvSpPr>
        <p:spPr bwMode="auto">
          <a:xfrm>
            <a:off x="7094538" y="4543425"/>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5847" name="Oval 7"/>
          <p:cNvSpPr>
            <a:spLocks noChangeArrowheads="1"/>
          </p:cNvSpPr>
          <p:nvPr/>
        </p:nvSpPr>
        <p:spPr bwMode="auto">
          <a:xfrm>
            <a:off x="5799138" y="5716588"/>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5848" name="Oval 8"/>
          <p:cNvSpPr>
            <a:spLocks noChangeArrowheads="1"/>
          </p:cNvSpPr>
          <p:nvPr/>
        </p:nvSpPr>
        <p:spPr bwMode="auto">
          <a:xfrm>
            <a:off x="3614738" y="1208088"/>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584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18.1B_s6</a:t>
            </a:r>
          </a:p>
        </p:txBody>
      </p:sp>
      <p:sp>
        <p:nvSpPr>
          <p:cNvPr id="35850" name="Text Box 3"/>
          <p:cNvSpPr txBox="1">
            <a:spLocks noChangeArrowheads="1"/>
          </p:cNvSpPr>
          <p:nvPr/>
        </p:nvSpPr>
        <p:spPr bwMode="auto">
          <a:xfrm>
            <a:off x="1531938" y="1939925"/>
            <a:ext cx="288925" cy="209550"/>
          </a:xfrm>
          <a:prstGeom prst="rect">
            <a:avLst/>
          </a:prstGeom>
          <a:noFill/>
          <a:ln w="9525">
            <a:noFill/>
            <a:miter lim="800000"/>
            <a:headEnd/>
            <a:tailEnd/>
          </a:ln>
        </p:spPr>
        <p:txBody>
          <a:bodyPr wrap="none" lIns="0" tIns="0" rIns="0" bIns="0"/>
          <a:lstStyle/>
          <a:p>
            <a:pPr eaLnBrk="0" hangingPunct="0"/>
            <a:r>
              <a:rPr lang="en-US" sz="1300" b="1"/>
              <a:t>Key</a:t>
            </a:r>
          </a:p>
        </p:txBody>
      </p:sp>
      <p:sp>
        <p:nvSpPr>
          <p:cNvPr id="35851" name="Text Box 3"/>
          <p:cNvSpPr txBox="1">
            <a:spLocks noChangeArrowheads="1"/>
          </p:cNvSpPr>
          <p:nvPr/>
        </p:nvSpPr>
        <p:spPr bwMode="auto">
          <a:xfrm>
            <a:off x="1801813" y="2146300"/>
            <a:ext cx="876300" cy="227013"/>
          </a:xfrm>
          <a:prstGeom prst="rect">
            <a:avLst/>
          </a:prstGeom>
          <a:noFill/>
          <a:ln w="9525">
            <a:noFill/>
            <a:miter lim="800000"/>
            <a:headEnd/>
            <a:tailEnd/>
          </a:ln>
        </p:spPr>
        <p:txBody>
          <a:bodyPr wrap="none" lIns="0" tIns="0" rIns="0" bIns="0"/>
          <a:lstStyle/>
          <a:p>
            <a:pPr eaLnBrk="0" hangingPunct="0"/>
            <a:r>
              <a:rPr lang="en-US" sz="1300" b="1"/>
              <a:t>Haploid (</a:t>
            </a:r>
            <a:r>
              <a:rPr lang="en-US" sz="1300" b="1" i="1"/>
              <a:t>n</a:t>
            </a:r>
            <a:r>
              <a:rPr lang="en-US" sz="1300" b="1"/>
              <a:t>)</a:t>
            </a:r>
          </a:p>
        </p:txBody>
      </p:sp>
      <p:sp>
        <p:nvSpPr>
          <p:cNvPr id="35852" name="Text Box 3"/>
          <p:cNvSpPr txBox="1">
            <a:spLocks noChangeArrowheads="1"/>
          </p:cNvSpPr>
          <p:nvPr/>
        </p:nvSpPr>
        <p:spPr bwMode="auto">
          <a:xfrm>
            <a:off x="1801813" y="2374900"/>
            <a:ext cx="876300" cy="227013"/>
          </a:xfrm>
          <a:prstGeom prst="rect">
            <a:avLst/>
          </a:prstGeom>
          <a:noFill/>
          <a:ln w="9525">
            <a:noFill/>
            <a:miter lim="800000"/>
            <a:headEnd/>
            <a:tailEnd/>
          </a:ln>
        </p:spPr>
        <p:txBody>
          <a:bodyPr wrap="none" lIns="0" tIns="0" rIns="0" bIns="0"/>
          <a:lstStyle/>
          <a:p>
            <a:pPr eaLnBrk="0" hangingPunct="0"/>
            <a:r>
              <a:rPr lang="en-US" sz="1300" b="1"/>
              <a:t>Diploid (2</a:t>
            </a:r>
            <a:r>
              <a:rPr lang="en-US" sz="1300" b="1" i="1"/>
              <a:t>n</a:t>
            </a:r>
            <a:r>
              <a:rPr lang="en-US" sz="1300" b="1"/>
              <a:t>)</a:t>
            </a:r>
          </a:p>
        </p:txBody>
      </p:sp>
      <p:sp>
        <p:nvSpPr>
          <p:cNvPr id="35853" name="Text Box 3"/>
          <p:cNvSpPr txBox="1">
            <a:spLocks noChangeArrowheads="1"/>
          </p:cNvSpPr>
          <p:nvPr/>
        </p:nvSpPr>
        <p:spPr bwMode="auto">
          <a:xfrm>
            <a:off x="3889375" y="1473200"/>
            <a:ext cx="630238" cy="227013"/>
          </a:xfrm>
          <a:prstGeom prst="rect">
            <a:avLst/>
          </a:prstGeom>
          <a:noFill/>
          <a:ln w="9525">
            <a:noFill/>
            <a:miter lim="800000"/>
            <a:headEnd/>
            <a:tailEnd/>
          </a:ln>
        </p:spPr>
        <p:txBody>
          <a:bodyPr wrap="none" lIns="0" tIns="0" rIns="0" bIns="0"/>
          <a:lstStyle/>
          <a:p>
            <a:pPr eaLnBrk="0" hangingPunct="0"/>
            <a:r>
              <a:rPr lang="en-US" sz="1300" b="1"/>
              <a:t>Meiosis</a:t>
            </a:r>
          </a:p>
        </p:txBody>
      </p:sp>
      <p:sp>
        <p:nvSpPr>
          <p:cNvPr id="35854" name="Text Box 3"/>
          <p:cNvSpPr txBox="1">
            <a:spLocks noChangeArrowheads="1"/>
          </p:cNvSpPr>
          <p:nvPr/>
        </p:nvSpPr>
        <p:spPr bwMode="auto">
          <a:xfrm>
            <a:off x="4835525" y="1346200"/>
            <a:ext cx="334963" cy="227013"/>
          </a:xfrm>
          <a:prstGeom prst="rect">
            <a:avLst/>
          </a:prstGeom>
          <a:noFill/>
          <a:ln w="9525">
            <a:noFill/>
            <a:miter lim="800000"/>
            <a:headEnd/>
            <a:tailEnd/>
          </a:ln>
        </p:spPr>
        <p:txBody>
          <a:bodyPr wrap="none" lIns="0" tIns="0" rIns="0" bIns="0"/>
          <a:lstStyle/>
          <a:p>
            <a:pPr eaLnBrk="0" hangingPunct="0"/>
            <a:r>
              <a:rPr lang="en-US" sz="1300" b="1"/>
              <a:t>Egg</a:t>
            </a:r>
          </a:p>
        </p:txBody>
      </p:sp>
      <p:sp>
        <p:nvSpPr>
          <p:cNvPr id="35855" name="Text Box 3"/>
          <p:cNvSpPr txBox="1">
            <a:spLocks noChangeArrowheads="1"/>
          </p:cNvSpPr>
          <p:nvPr/>
        </p:nvSpPr>
        <p:spPr bwMode="auto">
          <a:xfrm>
            <a:off x="3989388" y="2490788"/>
            <a:ext cx="441325" cy="227012"/>
          </a:xfrm>
          <a:prstGeom prst="rect">
            <a:avLst/>
          </a:prstGeom>
          <a:noFill/>
          <a:ln w="9525">
            <a:noFill/>
            <a:miter lim="800000"/>
            <a:headEnd/>
            <a:tailEnd/>
          </a:ln>
        </p:spPr>
        <p:txBody>
          <a:bodyPr wrap="none" lIns="0" tIns="0" rIns="0" bIns="0"/>
          <a:lstStyle/>
          <a:p>
            <a:pPr eaLnBrk="0" hangingPunct="0"/>
            <a:r>
              <a:rPr lang="en-US" sz="1300" b="1"/>
              <a:t>Adult</a:t>
            </a:r>
          </a:p>
        </p:txBody>
      </p:sp>
      <p:sp>
        <p:nvSpPr>
          <p:cNvPr id="35856" name="Text Box 3"/>
          <p:cNvSpPr txBox="1">
            <a:spLocks noChangeArrowheads="1"/>
          </p:cNvSpPr>
          <p:nvPr/>
        </p:nvSpPr>
        <p:spPr bwMode="auto">
          <a:xfrm>
            <a:off x="5268913" y="2622550"/>
            <a:ext cx="1238250" cy="227013"/>
          </a:xfrm>
          <a:prstGeom prst="rect">
            <a:avLst/>
          </a:prstGeom>
          <a:noFill/>
          <a:ln w="9525">
            <a:noFill/>
            <a:miter lim="800000"/>
            <a:headEnd/>
            <a:tailEnd/>
          </a:ln>
        </p:spPr>
        <p:txBody>
          <a:bodyPr wrap="none" lIns="0" tIns="0" rIns="0" bIns="0"/>
          <a:lstStyle/>
          <a:p>
            <a:pPr eaLnBrk="0" hangingPunct="0"/>
            <a:r>
              <a:rPr lang="en-US" sz="1300" b="1"/>
              <a:t>Eight-cell stage</a:t>
            </a:r>
          </a:p>
        </p:txBody>
      </p:sp>
      <p:sp>
        <p:nvSpPr>
          <p:cNvPr id="35857" name="Text Box 3"/>
          <p:cNvSpPr txBox="1">
            <a:spLocks noChangeArrowheads="1"/>
          </p:cNvSpPr>
          <p:nvPr/>
        </p:nvSpPr>
        <p:spPr bwMode="auto">
          <a:xfrm>
            <a:off x="5397500" y="3624263"/>
            <a:ext cx="1179513" cy="412750"/>
          </a:xfrm>
          <a:prstGeom prst="rect">
            <a:avLst/>
          </a:prstGeom>
          <a:noFill/>
          <a:ln w="9525">
            <a:noFill/>
            <a:miter lim="800000"/>
            <a:headEnd/>
            <a:tailEnd/>
          </a:ln>
        </p:spPr>
        <p:txBody>
          <a:bodyPr wrap="none" lIns="0" tIns="0" rIns="0" bIns="0"/>
          <a:lstStyle/>
          <a:p>
            <a:pPr eaLnBrk="0" hangingPunct="0">
              <a:lnSpc>
                <a:spcPct val="90000"/>
              </a:lnSpc>
            </a:pPr>
            <a:r>
              <a:rPr lang="en-US" sz="1300" b="1"/>
              <a:t>Blastula</a:t>
            </a:r>
          </a:p>
          <a:p>
            <a:pPr eaLnBrk="0" hangingPunct="0">
              <a:lnSpc>
                <a:spcPct val="90000"/>
              </a:lnSpc>
            </a:pPr>
            <a:r>
              <a:rPr lang="en-US" sz="1300" b="1"/>
              <a:t>(cross section)</a:t>
            </a:r>
          </a:p>
        </p:txBody>
      </p:sp>
      <p:sp>
        <p:nvSpPr>
          <p:cNvPr id="35858" name="Text Box 3"/>
          <p:cNvSpPr txBox="1">
            <a:spLocks noChangeArrowheads="1"/>
          </p:cNvSpPr>
          <p:nvPr/>
        </p:nvSpPr>
        <p:spPr bwMode="auto">
          <a:xfrm>
            <a:off x="5226050" y="1752600"/>
            <a:ext cx="1179513" cy="412750"/>
          </a:xfrm>
          <a:prstGeom prst="rect">
            <a:avLst/>
          </a:prstGeom>
          <a:noFill/>
          <a:ln w="9525">
            <a:noFill/>
            <a:miter lim="800000"/>
            <a:headEnd/>
            <a:tailEnd/>
          </a:ln>
        </p:spPr>
        <p:txBody>
          <a:bodyPr wrap="none" lIns="0" tIns="0" rIns="0" bIns="0"/>
          <a:lstStyle/>
          <a:p>
            <a:pPr eaLnBrk="0" hangingPunct="0">
              <a:lnSpc>
                <a:spcPct val="90000"/>
              </a:lnSpc>
            </a:pPr>
            <a:r>
              <a:rPr lang="en-US" sz="1300" b="1"/>
              <a:t>Zygote</a:t>
            </a:r>
          </a:p>
          <a:p>
            <a:pPr eaLnBrk="0" hangingPunct="0">
              <a:lnSpc>
                <a:spcPct val="90000"/>
              </a:lnSpc>
            </a:pPr>
            <a:r>
              <a:rPr lang="en-US" sz="1300" b="1"/>
              <a:t>(fertilized egg)</a:t>
            </a:r>
          </a:p>
        </p:txBody>
      </p:sp>
      <p:sp>
        <p:nvSpPr>
          <p:cNvPr id="35859" name="Text Box 3"/>
          <p:cNvSpPr txBox="1">
            <a:spLocks noChangeArrowheads="1"/>
          </p:cNvSpPr>
          <p:nvPr/>
        </p:nvSpPr>
        <p:spPr bwMode="auto">
          <a:xfrm>
            <a:off x="5275263" y="4770438"/>
            <a:ext cx="766762" cy="227012"/>
          </a:xfrm>
          <a:prstGeom prst="rect">
            <a:avLst/>
          </a:prstGeom>
          <a:noFill/>
          <a:ln w="9525">
            <a:noFill/>
            <a:miter lim="800000"/>
            <a:headEnd/>
            <a:tailEnd/>
          </a:ln>
        </p:spPr>
        <p:txBody>
          <a:bodyPr wrap="none" lIns="0" tIns="0" rIns="0" bIns="0"/>
          <a:lstStyle/>
          <a:p>
            <a:pPr eaLnBrk="0" hangingPunct="0"/>
            <a:r>
              <a:rPr lang="en-US" sz="1300" b="1"/>
              <a:t>Ectoderm</a:t>
            </a:r>
          </a:p>
        </p:txBody>
      </p:sp>
      <p:sp>
        <p:nvSpPr>
          <p:cNvPr id="35860" name="Line 20"/>
          <p:cNvSpPr>
            <a:spLocks noChangeShapeType="1"/>
          </p:cNvSpPr>
          <p:nvPr/>
        </p:nvSpPr>
        <p:spPr bwMode="auto">
          <a:xfrm flipV="1">
            <a:off x="5148263" y="4868863"/>
            <a:ext cx="101600" cy="193675"/>
          </a:xfrm>
          <a:prstGeom prst="line">
            <a:avLst/>
          </a:prstGeom>
          <a:noFill/>
          <a:ln w="12700">
            <a:solidFill>
              <a:schemeClr val="tx1"/>
            </a:solidFill>
            <a:round/>
            <a:headEnd/>
            <a:tailEnd/>
          </a:ln>
          <a:effectLst/>
        </p:spPr>
        <p:txBody>
          <a:bodyPr wrap="none" anchor="ctr"/>
          <a:lstStyle/>
          <a:p>
            <a:endParaRPr lang="en-US"/>
          </a:p>
        </p:txBody>
      </p:sp>
      <p:sp>
        <p:nvSpPr>
          <p:cNvPr id="35861" name="Text Box 3"/>
          <p:cNvSpPr txBox="1">
            <a:spLocks noChangeArrowheads="1"/>
          </p:cNvSpPr>
          <p:nvPr/>
        </p:nvSpPr>
        <p:spPr bwMode="auto">
          <a:xfrm>
            <a:off x="5840413" y="5911850"/>
            <a:ext cx="1397000" cy="227013"/>
          </a:xfrm>
          <a:prstGeom prst="rect">
            <a:avLst/>
          </a:prstGeom>
          <a:noFill/>
          <a:ln w="9525">
            <a:noFill/>
            <a:miter lim="800000"/>
            <a:headEnd/>
            <a:tailEnd/>
          </a:ln>
        </p:spPr>
        <p:txBody>
          <a:bodyPr wrap="none" lIns="0" tIns="0" rIns="0" bIns="0"/>
          <a:lstStyle/>
          <a:p>
            <a:pPr eaLnBrk="0" hangingPunct="0"/>
            <a:r>
              <a:rPr lang="en-US" sz="1300" b="1"/>
              <a:t>Future mesoderm</a:t>
            </a:r>
          </a:p>
        </p:txBody>
      </p:sp>
      <p:sp>
        <p:nvSpPr>
          <p:cNvPr id="35862" name="Text Box 3"/>
          <p:cNvSpPr txBox="1">
            <a:spLocks noChangeArrowheads="1"/>
          </p:cNvSpPr>
          <p:nvPr/>
        </p:nvSpPr>
        <p:spPr bwMode="auto">
          <a:xfrm>
            <a:off x="6557963" y="5426075"/>
            <a:ext cx="1312862" cy="395288"/>
          </a:xfrm>
          <a:prstGeom prst="rect">
            <a:avLst/>
          </a:prstGeom>
          <a:noFill/>
          <a:ln w="9525">
            <a:noFill/>
            <a:miter lim="800000"/>
            <a:headEnd/>
            <a:tailEnd/>
          </a:ln>
        </p:spPr>
        <p:txBody>
          <a:bodyPr wrap="none" lIns="0" tIns="0" rIns="0" bIns="0"/>
          <a:lstStyle/>
          <a:p>
            <a:pPr eaLnBrk="0" hangingPunct="0">
              <a:lnSpc>
                <a:spcPct val="90000"/>
              </a:lnSpc>
            </a:pPr>
            <a:r>
              <a:rPr lang="en-US" sz="1300" b="1"/>
              <a:t>Early gastrula</a:t>
            </a:r>
          </a:p>
          <a:p>
            <a:pPr eaLnBrk="0" hangingPunct="0">
              <a:lnSpc>
                <a:spcPct val="90000"/>
              </a:lnSpc>
            </a:pPr>
            <a:r>
              <a:rPr lang="en-US" sz="1300" b="1"/>
              <a:t>(cross section)</a:t>
            </a:r>
          </a:p>
        </p:txBody>
      </p:sp>
      <p:sp>
        <p:nvSpPr>
          <p:cNvPr id="35863" name="Line 23"/>
          <p:cNvSpPr>
            <a:spLocks noChangeShapeType="1"/>
          </p:cNvSpPr>
          <p:nvPr/>
        </p:nvSpPr>
        <p:spPr bwMode="auto">
          <a:xfrm flipV="1">
            <a:off x="4411663" y="5626100"/>
            <a:ext cx="549275" cy="114300"/>
          </a:xfrm>
          <a:prstGeom prst="line">
            <a:avLst/>
          </a:prstGeom>
          <a:noFill/>
          <a:ln w="12700">
            <a:solidFill>
              <a:schemeClr val="tx1"/>
            </a:solidFill>
            <a:round/>
            <a:headEnd/>
            <a:tailEnd/>
          </a:ln>
          <a:effectLst/>
        </p:spPr>
        <p:txBody>
          <a:bodyPr wrap="none" anchor="ctr"/>
          <a:lstStyle/>
          <a:p>
            <a:endParaRPr lang="en-US"/>
          </a:p>
        </p:txBody>
      </p:sp>
      <p:sp>
        <p:nvSpPr>
          <p:cNvPr id="35864" name="Line 24"/>
          <p:cNvSpPr>
            <a:spLocks noChangeShapeType="1"/>
          </p:cNvSpPr>
          <p:nvPr/>
        </p:nvSpPr>
        <p:spPr bwMode="auto">
          <a:xfrm flipV="1">
            <a:off x="4465638" y="5727700"/>
            <a:ext cx="627062" cy="360363"/>
          </a:xfrm>
          <a:prstGeom prst="line">
            <a:avLst/>
          </a:prstGeom>
          <a:noFill/>
          <a:ln w="12700">
            <a:solidFill>
              <a:schemeClr val="tx1"/>
            </a:solidFill>
            <a:round/>
            <a:headEnd/>
            <a:tailEnd/>
          </a:ln>
          <a:effectLst/>
        </p:spPr>
        <p:txBody>
          <a:bodyPr wrap="none" anchor="ctr"/>
          <a:lstStyle/>
          <a:p>
            <a:endParaRPr lang="en-US"/>
          </a:p>
        </p:txBody>
      </p:sp>
      <p:sp>
        <p:nvSpPr>
          <p:cNvPr id="35865" name="Line 25"/>
          <p:cNvSpPr>
            <a:spLocks noChangeShapeType="1"/>
          </p:cNvSpPr>
          <p:nvPr/>
        </p:nvSpPr>
        <p:spPr bwMode="auto">
          <a:xfrm>
            <a:off x="5351463" y="5799138"/>
            <a:ext cx="460375" cy="203200"/>
          </a:xfrm>
          <a:prstGeom prst="line">
            <a:avLst/>
          </a:prstGeom>
          <a:noFill/>
          <a:ln w="12700">
            <a:solidFill>
              <a:schemeClr val="tx1"/>
            </a:solidFill>
            <a:round/>
            <a:headEnd/>
            <a:tailEnd/>
          </a:ln>
          <a:effectLst/>
        </p:spPr>
        <p:txBody>
          <a:bodyPr wrap="none" anchor="ctr"/>
          <a:lstStyle/>
          <a:p>
            <a:endParaRPr lang="en-US"/>
          </a:p>
        </p:txBody>
      </p:sp>
      <p:sp>
        <p:nvSpPr>
          <p:cNvPr id="35866" name="Text Box 3"/>
          <p:cNvSpPr txBox="1">
            <a:spLocks noChangeArrowheads="1"/>
          </p:cNvSpPr>
          <p:nvPr/>
        </p:nvSpPr>
        <p:spPr bwMode="auto">
          <a:xfrm>
            <a:off x="4770438" y="6173788"/>
            <a:ext cx="1312862" cy="395287"/>
          </a:xfrm>
          <a:prstGeom prst="rect">
            <a:avLst/>
          </a:prstGeom>
          <a:noFill/>
          <a:ln w="9525">
            <a:noFill/>
            <a:miter lim="800000"/>
            <a:headEnd/>
            <a:tailEnd/>
          </a:ln>
        </p:spPr>
        <p:txBody>
          <a:bodyPr wrap="none" lIns="0" tIns="0" rIns="0" bIns="0"/>
          <a:lstStyle/>
          <a:p>
            <a:pPr eaLnBrk="0" hangingPunct="0">
              <a:lnSpc>
                <a:spcPct val="90000"/>
              </a:lnSpc>
            </a:pPr>
            <a:r>
              <a:rPr lang="en-US" sz="1300" b="1"/>
              <a:t>Later gastrula</a:t>
            </a:r>
          </a:p>
          <a:p>
            <a:pPr eaLnBrk="0" hangingPunct="0">
              <a:lnSpc>
                <a:spcPct val="90000"/>
              </a:lnSpc>
            </a:pPr>
            <a:r>
              <a:rPr lang="en-US" sz="1300" b="1"/>
              <a:t>(cross section)</a:t>
            </a:r>
          </a:p>
        </p:txBody>
      </p:sp>
      <p:sp>
        <p:nvSpPr>
          <p:cNvPr id="35867" name="Text Box 3"/>
          <p:cNvSpPr txBox="1">
            <a:spLocks noChangeArrowheads="1"/>
          </p:cNvSpPr>
          <p:nvPr/>
        </p:nvSpPr>
        <p:spPr bwMode="auto">
          <a:xfrm>
            <a:off x="3549650" y="5641975"/>
            <a:ext cx="830263" cy="219075"/>
          </a:xfrm>
          <a:prstGeom prst="rect">
            <a:avLst/>
          </a:prstGeom>
          <a:noFill/>
          <a:ln w="9525">
            <a:noFill/>
            <a:miter lim="800000"/>
            <a:headEnd/>
            <a:tailEnd/>
          </a:ln>
        </p:spPr>
        <p:txBody>
          <a:bodyPr wrap="none" lIns="0" tIns="0" rIns="0" bIns="0"/>
          <a:lstStyle/>
          <a:p>
            <a:pPr eaLnBrk="0" hangingPunct="0"/>
            <a:r>
              <a:rPr lang="en-US" sz="1300" b="1"/>
              <a:t>Endoderm</a:t>
            </a:r>
          </a:p>
        </p:txBody>
      </p:sp>
      <p:sp>
        <p:nvSpPr>
          <p:cNvPr id="35868" name="Text Box 3"/>
          <p:cNvSpPr txBox="1">
            <a:spLocks noChangeArrowheads="1"/>
          </p:cNvSpPr>
          <p:nvPr/>
        </p:nvSpPr>
        <p:spPr bwMode="auto">
          <a:xfrm>
            <a:off x="3502025" y="5991225"/>
            <a:ext cx="911225" cy="219075"/>
          </a:xfrm>
          <a:prstGeom prst="rect">
            <a:avLst/>
          </a:prstGeom>
          <a:noFill/>
          <a:ln w="9525">
            <a:noFill/>
            <a:miter lim="800000"/>
            <a:headEnd/>
            <a:tailEnd/>
          </a:ln>
        </p:spPr>
        <p:txBody>
          <a:bodyPr wrap="none" lIns="0" tIns="0" rIns="0" bIns="0"/>
          <a:lstStyle/>
          <a:p>
            <a:pPr eaLnBrk="0" hangingPunct="0"/>
            <a:r>
              <a:rPr lang="en-US" sz="1300" b="1"/>
              <a:t>Internal sac</a:t>
            </a:r>
          </a:p>
        </p:txBody>
      </p:sp>
      <p:sp>
        <p:nvSpPr>
          <p:cNvPr id="35869" name="Text Box 3"/>
          <p:cNvSpPr txBox="1">
            <a:spLocks noChangeArrowheads="1"/>
          </p:cNvSpPr>
          <p:nvPr/>
        </p:nvSpPr>
        <p:spPr bwMode="auto">
          <a:xfrm>
            <a:off x="5915025" y="323850"/>
            <a:ext cx="588963" cy="227013"/>
          </a:xfrm>
          <a:prstGeom prst="rect">
            <a:avLst/>
          </a:prstGeom>
          <a:noFill/>
          <a:ln w="9525">
            <a:noFill/>
            <a:miter lim="800000"/>
            <a:headEnd/>
            <a:tailEnd/>
          </a:ln>
        </p:spPr>
        <p:txBody>
          <a:bodyPr wrap="none" lIns="0" tIns="0" rIns="0" bIns="0"/>
          <a:lstStyle/>
          <a:p>
            <a:pPr eaLnBrk="0" hangingPunct="0"/>
            <a:r>
              <a:rPr lang="en-US" sz="1300" b="1"/>
              <a:t>Sperm</a:t>
            </a:r>
          </a:p>
        </p:txBody>
      </p:sp>
      <p:sp>
        <p:nvSpPr>
          <p:cNvPr id="35870" name="Text Box 3"/>
          <p:cNvSpPr txBox="1">
            <a:spLocks noChangeArrowheads="1"/>
          </p:cNvSpPr>
          <p:nvPr/>
        </p:nvSpPr>
        <p:spPr bwMode="auto">
          <a:xfrm>
            <a:off x="3665538" y="1216025"/>
            <a:ext cx="90487" cy="163513"/>
          </a:xfrm>
          <a:prstGeom prst="rect">
            <a:avLst/>
          </a:prstGeom>
          <a:noFill/>
          <a:ln w="9525">
            <a:noFill/>
            <a:miter lim="800000"/>
            <a:headEnd/>
            <a:tailEnd/>
          </a:ln>
        </p:spPr>
        <p:txBody>
          <a:bodyPr wrap="none" lIns="0" tIns="0" rIns="0" bIns="0"/>
          <a:lstStyle/>
          <a:p>
            <a:pPr eaLnBrk="0" hangingPunct="0"/>
            <a:r>
              <a:rPr lang="en-US" sz="1100" b="1">
                <a:solidFill>
                  <a:schemeClr val="bg1"/>
                </a:solidFill>
              </a:rPr>
              <a:t>1</a:t>
            </a:r>
          </a:p>
        </p:txBody>
      </p:sp>
      <p:sp>
        <p:nvSpPr>
          <p:cNvPr id="35871" name="Text Box 3"/>
          <p:cNvSpPr txBox="1">
            <a:spLocks noChangeArrowheads="1"/>
          </p:cNvSpPr>
          <p:nvPr/>
        </p:nvSpPr>
        <p:spPr bwMode="auto">
          <a:xfrm>
            <a:off x="6142038" y="682625"/>
            <a:ext cx="90487" cy="163513"/>
          </a:xfrm>
          <a:prstGeom prst="rect">
            <a:avLst/>
          </a:prstGeom>
          <a:noFill/>
          <a:ln w="9525">
            <a:noFill/>
            <a:miter lim="800000"/>
            <a:headEnd/>
            <a:tailEnd/>
          </a:ln>
        </p:spPr>
        <p:txBody>
          <a:bodyPr wrap="none" lIns="0" tIns="0" rIns="0" bIns="0"/>
          <a:lstStyle/>
          <a:p>
            <a:pPr eaLnBrk="0" hangingPunct="0"/>
            <a:r>
              <a:rPr lang="en-US" sz="1100" b="1">
                <a:solidFill>
                  <a:schemeClr val="bg1"/>
                </a:solidFill>
              </a:rPr>
              <a:t>2</a:t>
            </a:r>
          </a:p>
        </p:txBody>
      </p:sp>
      <p:sp>
        <p:nvSpPr>
          <p:cNvPr id="35872" name="Text Box 3"/>
          <p:cNvSpPr txBox="1">
            <a:spLocks noChangeArrowheads="1"/>
          </p:cNvSpPr>
          <p:nvPr/>
        </p:nvSpPr>
        <p:spPr bwMode="auto">
          <a:xfrm>
            <a:off x="6978650" y="1700213"/>
            <a:ext cx="90488" cy="163512"/>
          </a:xfrm>
          <a:prstGeom prst="rect">
            <a:avLst/>
          </a:prstGeom>
          <a:noFill/>
          <a:ln w="9525">
            <a:noFill/>
            <a:miter lim="800000"/>
            <a:headEnd/>
            <a:tailEnd/>
          </a:ln>
        </p:spPr>
        <p:txBody>
          <a:bodyPr wrap="none" lIns="0" tIns="0" rIns="0" bIns="0"/>
          <a:lstStyle/>
          <a:p>
            <a:pPr eaLnBrk="0" hangingPunct="0"/>
            <a:r>
              <a:rPr lang="en-US" sz="1100" b="1">
                <a:solidFill>
                  <a:schemeClr val="bg1"/>
                </a:solidFill>
              </a:rPr>
              <a:t>3</a:t>
            </a:r>
          </a:p>
        </p:txBody>
      </p:sp>
      <p:sp>
        <p:nvSpPr>
          <p:cNvPr id="35873" name="Text Box 3"/>
          <p:cNvSpPr txBox="1">
            <a:spLocks noChangeArrowheads="1"/>
          </p:cNvSpPr>
          <p:nvPr/>
        </p:nvSpPr>
        <p:spPr bwMode="auto">
          <a:xfrm>
            <a:off x="7423150" y="3205163"/>
            <a:ext cx="90488" cy="163512"/>
          </a:xfrm>
          <a:prstGeom prst="rect">
            <a:avLst/>
          </a:prstGeom>
          <a:noFill/>
          <a:ln w="9525">
            <a:noFill/>
            <a:miter lim="800000"/>
            <a:headEnd/>
            <a:tailEnd/>
          </a:ln>
        </p:spPr>
        <p:txBody>
          <a:bodyPr wrap="none" lIns="0" tIns="0" rIns="0" bIns="0"/>
          <a:lstStyle/>
          <a:p>
            <a:pPr eaLnBrk="0" hangingPunct="0"/>
            <a:r>
              <a:rPr lang="en-US" sz="1100" b="1">
                <a:solidFill>
                  <a:schemeClr val="bg1"/>
                </a:solidFill>
              </a:rPr>
              <a:t>4</a:t>
            </a:r>
          </a:p>
        </p:txBody>
      </p:sp>
      <p:sp>
        <p:nvSpPr>
          <p:cNvPr id="35874" name="Text Box 3"/>
          <p:cNvSpPr txBox="1">
            <a:spLocks noChangeArrowheads="1"/>
          </p:cNvSpPr>
          <p:nvPr/>
        </p:nvSpPr>
        <p:spPr bwMode="auto">
          <a:xfrm>
            <a:off x="7140575" y="4556125"/>
            <a:ext cx="90488" cy="163513"/>
          </a:xfrm>
          <a:prstGeom prst="rect">
            <a:avLst/>
          </a:prstGeom>
          <a:noFill/>
          <a:ln w="9525">
            <a:noFill/>
            <a:miter lim="800000"/>
            <a:headEnd/>
            <a:tailEnd/>
          </a:ln>
        </p:spPr>
        <p:txBody>
          <a:bodyPr wrap="none" lIns="0" tIns="0" rIns="0" bIns="0"/>
          <a:lstStyle/>
          <a:p>
            <a:pPr eaLnBrk="0" hangingPunct="0"/>
            <a:r>
              <a:rPr lang="en-US" sz="1100" b="1">
                <a:solidFill>
                  <a:schemeClr val="bg1"/>
                </a:solidFill>
              </a:rPr>
              <a:t>5</a:t>
            </a:r>
          </a:p>
        </p:txBody>
      </p:sp>
      <p:sp>
        <p:nvSpPr>
          <p:cNvPr id="35875" name="Text Box 3"/>
          <p:cNvSpPr txBox="1">
            <a:spLocks noChangeArrowheads="1"/>
          </p:cNvSpPr>
          <p:nvPr/>
        </p:nvSpPr>
        <p:spPr bwMode="auto">
          <a:xfrm>
            <a:off x="5854700" y="5727700"/>
            <a:ext cx="90488" cy="163513"/>
          </a:xfrm>
          <a:prstGeom prst="rect">
            <a:avLst/>
          </a:prstGeom>
          <a:noFill/>
          <a:ln w="9525">
            <a:noFill/>
            <a:miter lim="800000"/>
            <a:headEnd/>
            <a:tailEnd/>
          </a:ln>
        </p:spPr>
        <p:txBody>
          <a:bodyPr wrap="none" lIns="0" tIns="0" rIns="0" bIns="0"/>
          <a:lstStyle/>
          <a:p>
            <a:pPr eaLnBrk="0" hangingPunct="0"/>
            <a:r>
              <a:rPr lang="en-US" sz="1100" b="1">
                <a:solidFill>
                  <a:schemeClr val="bg1"/>
                </a:solidFill>
              </a:rPr>
              <a:t>6</a:t>
            </a:r>
          </a:p>
        </p:txBody>
      </p:sp>
      <p:sp>
        <p:nvSpPr>
          <p:cNvPr id="36" name="Slide Number Placeholder 35"/>
          <p:cNvSpPr>
            <a:spLocks noGrp="1"/>
          </p:cNvSpPr>
          <p:nvPr>
            <p:ph type="sldNum" sz="quarter" idx="12"/>
          </p:nvPr>
        </p:nvSpPr>
        <p:spPr/>
        <p:txBody>
          <a:bodyPr/>
          <a:lstStyle/>
          <a:p>
            <a:fld id="{D3355F4A-7B1A-49DF-922C-FF8D8EDB79C2}"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18_01b_SeaStarLifeCycl_7-U"/>
          <p:cNvPicPr>
            <a:picLocks noChangeAspect="1" noChangeArrowheads="1"/>
          </p:cNvPicPr>
          <p:nvPr/>
        </p:nvPicPr>
        <p:blipFill>
          <a:blip r:embed="rId3" cstate="print"/>
          <a:srcRect/>
          <a:stretch>
            <a:fillRect/>
          </a:stretch>
        </p:blipFill>
        <p:spPr bwMode="auto">
          <a:xfrm>
            <a:off x="1403350" y="136525"/>
            <a:ext cx="6335713" cy="6584950"/>
          </a:xfrm>
          <a:prstGeom prst="rect">
            <a:avLst/>
          </a:prstGeom>
          <a:noFill/>
          <a:ln w="9525">
            <a:noFill/>
            <a:miter lim="800000"/>
            <a:headEnd/>
            <a:tailEnd/>
          </a:ln>
        </p:spPr>
      </p:pic>
      <p:sp>
        <p:nvSpPr>
          <p:cNvPr id="36867" name="Oval 3"/>
          <p:cNvSpPr>
            <a:spLocks noChangeArrowheads="1"/>
          </p:cNvSpPr>
          <p:nvPr/>
        </p:nvSpPr>
        <p:spPr bwMode="auto">
          <a:xfrm>
            <a:off x="6086475" y="676275"/>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6868" name="Oval 4"/>
          <p:cNvSpPr>
            <a:spLocks noChangeArrowheads="1"/>
          </p:cNvSpPr>
          <p:nvPr/>
        </p:nvSpPr>
        <p:spPr bwMode="auto">
          <a:xfrm>
            <a:off x="6924675" y="1685925"/>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6869" name="Oval 5"/>
          <p:cNvSpPr>
            <a:spLocks noChangeArrowheads="1"/>
          </p:cNvSpPr>
          <p:nvPr/>
        </p:nvSpPr>
        <p:spPr bwMode="auto">
          <a:xfrm>
            <a:off x="7373938" y="3197225"/>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6870" name="Oval 6"/>
          <p:cNvSpPr>
            <a:spLocks noChangeArrowheads="1"/>
          </p:cNvSpPr>
          <p:nvPr/>
        </p:nvSpPr>
        <p:spPr bwMode="auto">
          <a:xfrm>
            <a:off x="7094538" y="4543425"/>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6871" name="Oval 7"/>
          <p:cNvSpPr>
            <a:spLocks noChangeArrowheads="1"/>
          </p:cNvSpPr>
          <p:nvPr/>
        </p:nvSpPr>
        <p:spPr bwMode="auto">
          <a:xfrm>
            <a:off x="5799138" y="5716588"/>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6872" name="Oval 8"/>
          <p:cNvSpPr>
            <a:spLocks noChangeArrowheads="1"/>
          </p:cNvSpPr>
          <p:nvPr/>
        </p:nvSpPr>
        <p:spPr bwMode="auto">
          <a:xfrm>
            <a:off x="3787775" y="5246688"/>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6873" name="Oval 9"/>
          <p:cNvSpPr>
            <a:spLocks noChangeArrowheads="1"/>
          </p:cNvSpPr>
          <p:nvPr/>
        </p:nvSpPr>
        <p:spPr bwMode="auto">
          <a:xfrm>
            <a:off x="3614738" y="1208088"/>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6874"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18.1B_s7</a:t>
            </a:r>
          </a:p>
        </p:txBody>
      </p:sp>
      <p:sp>
        <p:nvSpPr>
          <p:cNvPr id="36875" name="Text Box 3"/>
          <p:cNvSpPr txBox="1">
            <a:spLocks noChangeArrowheads="1"/>
          </p:cNvSpPr>
          <p:nvPr/>
        </p:nvSpPr>
        <p:spPr bwMode="auto">
          <a:xfrm>
            <a:off x="1531938" y="1939925"/>
            <a:ext cx="288925" cy="209550"/>
          </a:xfrm>
          <a:prstGeom prst="rect">
            <a:avLst/>
          </a:prstGeom>
          <a:noFill/>
          <a:ln w="9525">
            <a:noFill/>
            <a:miter lim="800000"/>
            <a:headEnd/>
            <a:tailEnd/>
          </a:ln>
        </p:spPr>
        <p:txBody>
          <a:bodyPr wrap="none" lIns="0" tIns="0" rIns="0" bIns="0"/>
          <a:lstStyle/>
          <a:p>
            <a:pPr eaLnBrk="0" hangingPunct="0"/>
            <a:r>
              <a:rPr lang="en-US" sz="1300" b="1"/>
              <a:t>Key</a:t>
            </a:r>
          </a:p>
        </p:txBody>
      </p:sp>
      <p:sp>
        <p:nvSpPr>
          <p:cNvPr id="36876" name="Text Box 3"/>
          <p:cNvSpPr txBox="1">
            <a:spLocks noChangeArrowheads="1"/>
          </p:cNvSpPr>
          <p:nvPr/>
        </p:nvSpPr>
        <p:spPr bwMode="auto">
          <a:xfrm>
            <a:off x="1801813" y="2146300"/>
            <a:ext cx="876300" cy="227013"/>
          </a:xfrm>
          <a:prstGeom prst="rect">
            <a:avLst/>
          </a:prstGeom>
          <a:noFill/>
          <a:ln w="9525">
            <a:noFill/>
            <a:miter lim="800000"/>
            <a:headEnd/>
            <a:tailEnd/>
          </a:ln>
        </p:spPr>
        <p:txBody>
          <a:bodyPr wrap="none" lIns="0" tIns="0" rIns="0" bIns="0"/>
          <a:lstStyle/>
          <a:p>
            <a:pPr eaLnBrk="0" hangingPunct="0"/>
            <a:r>
              <a:rPr lang="en-US" sz="1300" b="1"/>
              <a:t>Haploid (</a:t>
            </a:r>
            <a:r>
              <a:rPr lang="en-US" sz="1300" b="1" i="1"/>
              <a:t>n</a:t>
            </a:r>
            <a:r>
              <a:rPr lang="en-US" sz="1300" b="1"/>
              <a:t>)</a:t>
            </a:r>
          </a:p>
        </p:txBody>
      </p:sp>
      <p:sp>
        <p:nvSpPr>
          <p:cNvPr id="36877" name="Text Box 3"/>
          <p:cNvSpPr txBox="1">
            <a:spLocks noChangeArrowheads="1"/>
          </p:cNvSpPr>
          <p:nvPr/>
        </p:nvSpPr>
        <p:spPr bwMode="auto">
          <a:xfrm>
            <a:off x="1801813" y="2374900"/>
            <a:ext cx="876300" cy="227013"/>
          </a:xfrm>
          <a:prstGeom prst="rect">
            <a:avLst/>
          </a:prstGeom>
          <a:noFill/>
          <a:ln w="9525">
            <a:noFill/>
            <a:miter lim="800000"/>
            <a:headEnd/>
            <a:tailEnd/>
          </a:ln>
        </p:spPr>
        <p:txBody>
          <a:bodyPr wrap="none" lIns="0" tIns="0" rIns="0" bIns="0"/>
          <a:lstStyle/>
          <a:p>
            <a:pPr eaLnBrk="0" hangingPunct="0"/>
            <a:r>
              <a:rPr lang="en-US" sz="1300" b="1"/>
              <a:t>Diploid (2</a:t>
            </a:r>
            <a:r>
              <a:rPr lang="en-US" sz="1300" b="1" i="1"/>
              <a:t>n</a:t>
            </a:r>
            <a:r>
              <a:rPr lang="en-US" sz="1300" b="1"/>
              <a:t>)</a:t>
            </a:r>
          </a:p>
        </p:txBody>
      </p:sp>
      <p:sp>
        <p:nvSpPr>
          <p:cNvPr id="36878" name="Text Box 3"/>
          <p:cNvSpPr txBox="1">
            <a:spLocks noChangeArrowheads="1"/>
          </p:cNvSpPr>
          <p:nvPr/>
        </p:nvSpPr>
        <p:spPr bwMode="auto">
          <a:xfrm>
            <a:off x="3889375" y="1473200"/>
            <a:ext cx="630238" cy="227013"/>
          </a:xfrm>
          <a:prstGeom prst="rect">
            <a:avLst/>
          </a:prstGeom>
          <a:noFill/>
          <a:ln w="9525">
            <a:noFill/>
            <a:miter lim="800000"/>
            <a:headEnd/>
            <a:tailEnd/>
          </a:ln>
        </p:spPr>
        <p:txBody>
          <a:bodyPr wrap="none" lIns="0" tIns="0" rIns="0" bIns="0"/>
          <a:lstStyle/>
          <a:p>
            <a:pPr eaLnBrk="0" hangingPunct="0"/>
            <a:r>
              <a:rPr lang="en-US" sz="1300" b="1"/>
              <a:t>Meiosis</a:t>
            </a:r>
          </a:p>
        </p:txBody>
      </p:sp>
      <p:sp>
        <p:nvSpPr>
          <p:cNvPr id="36879" name="Text Box 3"/>
          <p:cNvSpPr txBox="1">
            <a:spLocks noChangeArrowheads="1"/>
          </p:cNvSpPr>
          <p:nvPr/>
        </p:nvSpPr>
        <p:spPr bwMode="auto">
          <a:xfrm>
            <a:off x="4835525" y="1346200"/>
            <a:ext cx="334963" cy="227013"/>
          </a:xfrm>
          <a:prstGeom prst="rect">
            <a:avLst/>
          </a:prstGeom>
          <a:noFill/>
          <a:ln w="9525">
            <a:noFill/>
            <a:miter lim="800000"/>
            <a:headEnd/>
            <a:tailEnd/>
          </a:ln>
        </p:spPr>
        <p:txBody>
          <a:bodyPr wrap="none" lIns="0" tIns="0" rIns="0" bIns="0"/>
          <a:lstStyle/>
          <a:p>
            <a:pPr eaLnBrk="0" hangingPunct="0"/>
            <a:r>
              <a:rPr lang="en-US" sz="1300" b="1"/>
              <a:t>Egg</a:t>
            </a:r>
          </a:p>
        </p:txBody>
      </p:sp>
      <p:sp>
        <p:nvSpPr>
          <p:cNvPr id="36880" name="Text Box 3"/>
          <p:cNvSpPr txBox="1">
            <a:spLocks noChangeArrowheads="1"/>
          </p:cNvSpPr>
          <p:nvPr/>
        </p:nvSpPr>
        <p:spPr bwMode="auto">
          <a:xfrm>
            <a:off x="3989388" y="2490788"/>
            <a:ext cx="441325" cy="227012"/>
          </a:xfrm>
          <a:prstGeom prst="rect">
            <a:avLst/>
          </a:prstGeom>
          <a:noFill/>
          <a:ln w="9525">
            <a:noFill/>
            <a:miter lim="800000"/>
            <a:headEnd/>
            <a:tailEnd/>
          </a:ln>
        </p:spPr>
        <p:txBody>
          <a:bodyPr wrap="none" lIns="0" tIns="0" rIns="0" bIns="0"/>
          <a:lstStyle/>
          <a:p>
            <a:pPr eaLnBrk="0" hangingPunct="0"/>
            <a:r>
              <a:rPr lang="en-US" sz="1300" b="1"/>
              <a:t>Adult</a:t>
            </a:r>
          </a:p>
        </p:txBody>
      </p:sp>
      <p:sp>
        <p:nvSpPr>
          <p:cNvPr id="36881" name="Text Box 3"/>
          <p:cNvSpPr txBox="1">
            <a:spLocks noChangeArrowheads="1"/>
          </p:cNvSpPr>
          <p:nvPr/>
        </p:nvSpPr>
        <p:spPr bwMode="auto">
          <a:xfrm>
            <a:off x="4240213" y="3971925"/>
            <a:ext cx="1168400" cy="227013"/>
          </a:xfrm>
          <a:prstGeom prst="rect">
            <a:avLst/>
          </a:prstGeom>
          <a:noFill/>
          <a:ln w="9525">
            <a:noFill/>
            <a:miter lim="800000"/>
            <a:headEnd/>
            <a:tailEnd/>
          </a:ln>
        </p:spPr>
        <p:txBody>
          <a:bodyPr wrap="none" lIns="0" tIns="0" rIns="0" bIns="0"/>
          <a:lstStyle/>
          <a:p>
            <a:pPr eaLnBrk="0" hangingPunct="0"/>
            <a:r>
              <a:rPr lang="en-US" sz="1300" b="1"/>
              <a:t>Digestive tract</a:t>
            </a:r>
          </a:p>
        </p:txBody>
      </p:sp>
      <p:sp>
        <p:nvSpPr>
          <p:cNvPr id="36882" name="Text Box 3"/>
          <p:cNvSpPr txBox="1">
            <a:spLocks noChangeArrowheads="1"/>
          </p:cNvSpPr>
          <p:nvPr/>
        </p:nvSpPr>
        <p:spPr bwMode="auto">
          <a:xfrm>
            <a:off x="5268913" y="2622550"/>
            <a:ext cx="1238250" cy="227013"/>
          </a:xfrm>
          <a:prstGeom prst="rect">
            <a:avLst/>
          </a:prstGeom>
          <a:noFill/>
          <a:ln w="9525">
            <a:noFill/>
            <a:miter lim="800000"/>
            <a:headEnd/>
            <a:tailEnd/>
          </a:ln>
        </p:spPr>
        <p:txBody>
          <a:bodyPr wrap="none" lIns="0" tIns="0" rIns="0" bIns="0"/>
          <a:lstStyle/>
          <a:p>
            <a:pPr eaLnBrk="0" hangingPunct="0"/>
            <a:r>
              <a:rPr lang="en-US" sz="1300" b="1"/>
              <a:t>Eight-cell stage</a:t>
            </a:r>
          </a:p>
        </p:txBody>
      </p:sp>
      <p:sp>
        <p:nvSpPr>
          <p:cNvPr id="36883" name="Text Box 3"/>
          <p:cNvSpPr txBox="1">
            <a:spLocks noChangeArrowheads="1"/>
          </p:cNvSpPr>
          <p:nvPr/>
        </p:nvSpPr>
        <p:spPr bwMode="auto">
          <a:xfrm>
            <a:off x="5397500" y="3624263"/>
            <a:ext cx="1179513" cy="412750"/>
          </a:xfrm>
          <a:prstGeom prst="rect">
            <a:avLst/>
          </a:prstGeom>
          <a:noFill/>
          <a:ln w="9525">
            <a:noFill/>
            <a:miter lim="800000"/>
            <a:headEnd/>
            <a:tailEnd/>
          </a:ln>
        </p:spPr>
        <p:txBody>
          <a:bodyPr wrap="none" lIns="0" tIns="0" rIns="0" bIns="0"/>
          <a:lstStyle/>
          <a:p>
            <a:pPr eaLnBrk="0" hangingPunct="0">
              <a:lnSpc>
                <a:spcPct val="90000"/>
              </a:lnSpc>
            </a:pPr>
            <a:r>
              <a:rPr lang="en-US" sz="1300" b="1"/>
              <a:t>Blastula</a:t>
            </a:r>
          </a:p>
          <a:p>
            <a:pPr eaLnBrk="0" hangingPunct="0">
              <a:lnSpc>
                <a:spcPct val="90000"/>
              </a:lnSpc>
            </a:pPr>
            <a:r>
              <a:rPr lang="en-US" sz="1300" b="1"/>
              <a:t>(cross section)</a:t>
            </a:r>
          </a:p>
        </p:txBody>
      </p:sp>
      <p:sp>
        <p:nvSpPr>
          <p:cNvPr id="36884" name="Text Box 3"/>
          <p:cNvSpPr txBox="1">
            <a:spLocks noChangeArrowheads="1"/>
          </p:cNvSpPr>
          <p:nvPr/>
        </p:nvSpPr>
        <p:spPr bwMode="auto">
          <a:xfrm>
            <a:off x="5226050" y="1752600"/>
            <a:ext cx="1179513" cy="412750"/>
          </a:xfrm>
          <a:prstGeom prst="rect">
            <a:avLst/>
          </a:prstGeom>
          <a:noFill/>
          <a:ln w="9525">
            <a:noFill/>
            <a:miter lim="800000"/>
            <a:headEnd/>
            <a:tailEnd/>
          </a:ln>
        </p:spPr>
        <p:txBody>
          <a:bodyPr wrap="none" lIns="0" tIns="0" rIns="0" bIns="0"/>
          <a:lstStyle/>
          <a:p>
            <a:pPr eaLnBrk="0" hangingPunct="0">
              <a:lnSpc>
                <a:spcPct val="90000"/>
              </a:lnSpc>
            </a:pPr>
            <a:r>
              <a:rPr lang="en-US" sz="1300" b="1"/>
              <a:t>Zygote</a:t>
            </a:r>
          </a:p>
          <a:p>
            <a:pPr eaLnBrk="0" hangingPunct="0">
              <a:lnSpc>
                <a:spcPct val="90000"/>
              </a:lnSpc>
            </a:pPr>
            <a:r>
              <a:rPr lang="en-US" sz="1300" b="1"/>
              <a:t>(fertilized egg)</a:t>
            </a:r>
          </a:p>
        </p:txBody>
      </p:sp>
      <p:sp>
        <p:nvSpPr>
          <p:cNvPr id="36885" name="Line 21"/>
          <p:cNvSpPr>
            <a:spLocks noChangeShapeType="1"/>
          </p:cNvSpPr>
          <p:nvPr/>
        </p:nvSpPr>
        <p:spPr bwMode="auto">
          <a:xfrm flipV="1">
            <a:off x="3763963" y="4071938"/>
            <a:ext cx="457200" cy="157162"/>
          </a:xfrm>
          <a:prstGeom prst="line">
            <a:avLst/>
          </a:prstGeom>
          <a:noFill/>
          <a:ln w="12700">
            <a:solidFill>
              <a:schemeClr val="tx1"/>
            </a:solidFill>
            <a:round/>
            <a:headEnd/>
            <a:tailEnd/>
          </a:ln>
          <a:effectLst/>
        </p:spPr>
        <p:txBody>
          <a:bodyPr wrap="none" anchor="ctr"/>
          <a:lstStyle/>
          <a:p>
            <a:endParaRPr lang="en-US"/>
          </a:p>
        </p:txBody>
      </p:sp>
      <p:sp>
        <p:nvSpPr>
          <p:cNvPr id="36886" name="Text Box 3"/>
          <p:cNvSpPr txBox="1">
            <a:spLocks noChangeArrowheads="1"/>
          </p:cNvSpPr>
          <p:nvPr/>
        </p:nvSpPr>
        <p:spPr bwMode="auto">
          <a:xfrm>
            <a:off x="5275263" y="4770438"/>
            <a:ext cx="766762" cy="227012"/>
          </a:xfrm>
          <a:prstGeom prst="rect">
            <a:avLst/>
          </a:prstGeom>
          <a:noFill/>
          <a:ln w="9525">
            <a:noFill/>
            <a:miter lim="800000"/>
            <a:headEnd/>
            <a:tailEnd/>
          </a:ln>
        </p:spPr>
        <p:txBody>
          <a:bodyPr wrap="none" lIns="0" tIns="0" rIns="0" bIns="0"/>
          <a:lstStyle/>
          <a:p>
            <a:pPr eaLnBrk="0" hangingPunct="0"/>
            <a:r>
              <a:rPr lang="en-US" sz="1300" b="1"/>
              <a:t>Ectoderm</a:t>
            </a:r>
          </a:p>
        </p:txBody>
      </p:sp>
      <p:sp>
        <p:nvSpPr>
          <p:cNvPr id="36887" name="Text Box 3"/>
          <p:cNvSpPr txBox="1">
            <a:spLocks noChangeArrowheads="1"/>
          </p:cNvSpPr>
          <p:nvPr/>
        </p:nvSpPr>
        <p:spPr bwMode="auto">
          <a:xfrm>
            <a:off x="3325813" y="4760913"/>
            <a:ext cx="461962" cy="227012"/>
          </a:xfrm>
          <a:prstGeom prst="rect">
            <a:avLst/>
          </a:prstGeom>
          <a:noFill/>
          <a:ln w="9525">
            <a:noFill/>
            <a:miter lim="800000"/>
            <a:headEnd/>
            <a:tailEnd/>
          </a:ln>
        </p:spPr>
        <p:txBody>
          <a:bodyPr wrap="none" lIns="0" tIns="0" rIns="0" bIns="0"/>
          <a:lstStyle/>
          <a:p>
            <a:pPr eaLnBrk="0" hangingPunct="0"/>
            <a:r>
              <a:rPr lang="en-US" sz="1300" b="1"/>
              <a:t>Larva</a:t>
            </a:r>
          </a:p>
        </p:txBody>
      </p:sp>
      <p:sp>
        <p:nvSpPr>
          <p:cNvPr id="36888" name="Line 24"/>
          <p:cNvSpPr>
            <a:spLocks noChangeShapeType="1"/>
          </p:cNvSpPr>
          <p:nvPr/>
        </p:nvSpPr>
        <p:spPr bwMode="auto">
          <a:xfrm flipV="1">
            <a:off x="5148263" y="4868863"/>
            <a:ext cx="101600" cy="193675"/>
          </a:xfrm>
          <a:prstGeom prst="line">
            <a:avLst/>
          </a:prstGeom>
          <a:noFill/>
          <a:ln w="12700">
            <a:solidFill>
              <a:schemeClr val="tx1"/>
            </a:solidFill>
            <a:round/>
            <a:headEnd/>
            <a:tailEnd/>
          </a:ln>
          <a:effectLst/>
        </p:spPr>
        <p:txBody>
          <a:bodyPr wrap="none" anchor="ctr"/>
          <a:lstStyle/>
          <a:p>
            <a:endParaRPr lang="en-US"/>
          </a:p>
        </p:txBody>
      </p:sp>
      <p:sp>
        <p:nvSpPr>
          <p:cNvPr id="36889" name="Text Box 3"/>
          <p:cNvSpPr txBox="1">
            <a:spLocks noChangeArrowheads="1"/>
          </p:cNvSpPr>
          <p:nvPr/>
        </p:nvSpPr>
        <p:spPr bwMode="auto">
          <a:xfrm>
            <a:off x="5840413" y="5911850"/>
            <a:ext cx="1397000" cy="227013"/>
          </a:xfrm>
          <a:prstGeom prst="rect">
            <a:avLst/>
          </a:prstGeom>
          <a:noFill/>
          <a:ln w="9525">
            <a:noFill/>
            <a:miter lim="800000"/>
            <a:headEnd/>
            <a:tailEnd/>
          </a:ln>
        </p:spPr>
        <p:txBody>
          <a:bodyPr wrap="none" lIns="0" tIns="0" rIns="0" bIns="0"/>
          <a:lstStyle/>
          <a:p>
            <a:pPr eaLnBrk="0" hangingPunct="0"/>
            <a:r>
              <a:rPr lang="en-US" sz="1300" b="1"/>
              <a:t>Future mesoderm</a:t>
            </a:r>
          </a:p>
        </p:txBody>
      </p:sp>
      <p:sp>
        <p:nvSpPr>
          <p:cNvPr id="36890" name="Text Box 3"/>
          <p:cNvSpPr txBox="1">
            <a:spLocks noChangeArrowheads="1"/>
          </p:cNvSpPr>
          <p:nvPr/>
        </p:nvSpPr>
        <p:spPr bwMode="auto">
          <a:xfrm>
            <a:off x="6557963" y="5426075"/>
            <a:ext cx="1312862" cy="395288"/>
          </a:xfrm>
          <a:prstGeom prst="rect">
            <a:avLst/>
          </a:prstGeom>
          <a:noFill/>
          <a:ln w="9525">
            <a:noFill/>
            <a:miter lim="800000"/>
            <a:headEnd/>
            <a:tailEnd/>
          </a:ln>
        </p:spPr>
        <p:txBody>
          <a:bodyPr wrap="none" lIns="0" tIns="0" rIns="0" bIns="0"/>
          <a:lstStyle/>
          <a:p>
            <a:pPr eaLnBrk="0" hangingPunct="0">
              <a:lnSpc>
                <a:spcPct val="90000"/>
              </a:lnSpc>
            </a:pPr>
            <a:r>
              <a:rPr lang="en-US" sz="1300" b="1"/>
              <a:t>Early gastrula</a:t>
            </a:r>
          </a:p>
          <a:p>
            <a:pPr eaLnBrk="0" hangingPunct="0">
              <a:lnSpc>
                <a:spcPct val="90000"/>
              </a:lnSpc>
            </a:pPr>
            <a:r>
              <a:rPr lang="en-US" sz="1300" b="1"/>
              <a:t>(cross section)</a:t>
            </a:r>
          </a:p>
        </p:txBody>
      </p:sp>
      <p:sp>
        <p:nvSpPr>
          <p:cNvPr id="36891" name="Line 27"/>
          <p:cNvSpPr>
            <a:spLocks noChangeShapeType="1"/>
          </p:cNvSpPr>
          <p:nvPr/>
        </p:nvSpPr>
        <p:spPr bwMode="auto">
          <a:xfrm flipV="1">
            <a:off x="4411663" y="5626100"/>
            <a:ext cx="549275" cy="114300"/>
          </a:xfrm>
          <a:prstGeom prst="line">
            <a:avLst/>
          </a:prstGeom>
          <a:noFill/>
          <a:ln w="12700">
            <a:solidFill>
              <a:schemeClr val="tx1"/>
            </a:solidFill>
            <a:round/>
            <a:headEnd/>
            <a:tailEnd/>
          </a:ln>
          <a:effectLst/>
        </p:spPr>
        <p:txBody>
          <a:bodyPr wrap="none" anchor="ctr"/>
          <a:lstStyle/>
          <a:p>
            <a:endParaRPr lang="en-US"/>
          </a:p>
        </p:txBody>
      </p:sp>
      <p:sp>
        <p:nvSpPr>
          <p:cNvPr id="36892" name="Line 28"/>
          <p:cNvSpPr>
            <a:spLocks noChangeShapeType="1"/>
          </p:cNvSpPr>
          <p:nvPr/>
        </p:nvSpPr>
        <p:spPr bwMode="auto">
          <a:xfrm flipV="1">
            <a:off x="4465638" y="5727700"/>
            <a:ext cx="627062" cy="360363"/>
          </a:xfrm>
          <a:prstGeom prst="line">
            <a:avLst/>
          </a:prstGeom>
          <a:noFill/>
          <a:ln w="12700">
            <a:solidFill>
              <a:schemeClr val="tx1"/>
            </a:solidFill>
            <a:round/>
            <a:headEnd/>
            <a:tailEnd/>
          </a:ln>
          <a:effectLst/>
        </p:spPr>
        <p:txBody>
          <a:bodyPr wrap="none" anchor="ctr"/>
          <a:lstStyle/>
          <a:p>
            <a:endParaRPr lang="en-US"/>
          </a:p>
        </p:txBody>
      </p:sp>
      <p:sp>
        <p:nvSpPr>
          <p:cNvPr id="36893" name="Line 29"/>
          <p:cNvSpPr>
            <a:spLocks noChangeShapeType="1"/>
          </p:cNvSpPr>
          <p:nvPr/>
        </p:nvSpPr>
        <p:spPr bwMode="auto">
          <a:xfrm>
            <a:off x="5351463" y="5799138"/>
            <a:ext cx="460375" cy="203200"/>
          </a:xfrm>
          <a:prstGeom prst="line">
            <a:avLst/>
          </a:prstGeom>
          <a:noFill/>
          <a:ln w="12700">
            <a:solidFill>
              <a:schemeClr val="tx1"/>
            </a:solidFill>
            <a:round/>
            <a:headEnd/>
            <a:tailEnd/>
          </a:ln>
          <a:effectLst/>
        </p:spPr>
        <p:txBody>
          <a:bodyPr wrap="none" anchor="ctr"/>
          <a:lstStyle/>
          <a:p>
            <a:endParaRPr lang="en-US"/>
          </a:p>
        </p:txBody>
      </p:sp>
      <p:sp>
        <p:nvSpPr>
          <p:cNvPr id="36894" name="Text Box 3"/>
          <p:cNvSpPr txBox="1">
            <a:spLocks noChangeArrowheads="1"/>
          </p:cNvSpPr>
          <p:nvPr/>
        </p:nvSpPr>
        <p:spPr bwMode="auto">
          <a:xfrm>
            <a:off x="4770438" y="6173788"/>
            <a:ext cx="1312862" cy="395287"/>
          </a:xfrm>
          <a:prstGeom prst="rect">
            <a:avLst/>
          </a:prstGeom>
          <a:noFill/>
          <a:ln w="9525">
            <a:noFill/>
            <a:miter lim="800000"/>
            <a:headEnd/>
            <a:tailEnd/>
          </a:ln>
        </p:spPr>
        <p:txBody>
          <a:bodyPr wrap="none" lIns="0" tIns="0" rIns="0" bIns="0"/>
          <a:lstStyle/>
          <a:p>
            <a:pPr eaLnBrk="0" hangingPunct="0">
              <a:lnSpc>
                <a:spcPct val="90000"/>
              </a:lnSpc>
            </a:pPr>
            <a:r>
              <a:rPr lang="en-US" sz="1300" b="1"/>
              <a:t>Later gastrula</a:t>
            </a:r>
          </a:p>
          <a:p>
            <a:pPr eaLnBrk="0" hangingPunct="0">
              <a:lnSpc>
                <a:spcPct val="90000"/>
              </a:lnSpc>
            </a:pPr>
            <a:r>
              <a:rPr lang="en-US" sz="1300" b="1"/>
              <a:t>(cross section)</a:t>
            </a:r>
          </a:p>
        </p:txBody>
      </p:sp>
      <p:sp>
        <p:nvSpPr>
          <p:cNvPr id="36895" name="Text Box 3"/>
          <p:cNvSpPr txBox="1">
            <a:spLocks noChangeArrowheads="1"/>
          </p:cNvSpPr>
          <p:nvPr/>
        </p:nvSpPr>
        <p:spPr bwMode="auto">
          <a:xfrm>
            <a:off x="3549650" y="5641975"/>
            <a:ext cx="830263" cy="219075"/>
          </a:xfrm>
          <a:prstGeom prst="rect">
            <a:avLst/>
          </a:prstGeom>
          <a:noFill/>
          <a:ln w="9525">
            <a:noFill/>
            <a:miter lim="800000"/>
            <a:headEnd/>
            <a:tailEnd/>
          </a:ln>
        </p:spPr>
        <p:txBody>
          <a:bodyPr wrap="none" lIns="0" tIns="0" rIns="0" bIns="0"/>
          <a:lstStyle/>
          <a:p>
            <a:pPr eaLnBrk="0" hangingPunct="0"/>
            <a:r>
              <a:rPr lang="en-US" sz="1300" b="1"/>
              <a:t>Endoderm</a:t>
            </a:r>
          </a:p>
        </p:txBody>
      </p:sp>
      <p:sp>
        <p:nvSpPr>
          <p:cNvPr id="36896" name="Text Box 3"/>
          <p:cNvSpPr txBox="1">
            <a:spLocks noChangeArrowheads="1"/>
          </p:cNvSpPr>
          <p:nvPr/>
        </p:nvSpPr>
        <p:spPr bwMode="auto">
          <a:xfrm>
            <a:off x="3502025" y="5991225"/>
            <a:ext cx="911225" cy="219075"/>
          </a:xfrm>
          <a:prstGeom prst="rect">
            <a:avLst/>
          </a:prstGeom>
          <a:noFill/>
          <a:ln w="9525">
            <a:noFill/>
            <a:miter lim="800000"/>
            <a:headEnd/>
            <a:tailEnd/>
          </a:ln>
        </p:spPr>
        <p:txBody>
          <a:bodyPr wrap="none" lIns="0" tIns="0" rIns="0" bIns="0"/>
          <a:lstStyle/>
          <a:p>
            <a:pPr eaLnBrk="0" hangingPunct="0"/>
            <a:r>
              <a:rPr lang="en-US" sz="1300" b="1"/>
              <a:t>Internal sac</a:t>
            </a:r>
          </a:p>
        </p:txBody>
      </p:sp>
      <p:sp>
        <p:nvSpPr>
          <p:cNvPr id="36897" name="Text Box 3"/>
          <p:cNvSpPr txBox="1">
            <a:spLocks noChangeArrowheads="1"/>
          </p:cNvSpPr>
          <p:nvPr/>
        </p:nvSpPr>
        <p:spPr bwMode="auto">
          <a:xfrm>
            <a:off x="5915025" y="323850"/>
            <a:ext cx="588963" cy="227013"/>
          </a:xfrm>
          <a:prstGeom prst="rect">
            <a:avLst/>
          </a:prstGeom>
          <a:noFill/>
          <a:ln w="9525">
            <a:noFill/>
            <a:miter lim="800000"/>
            <a:headEnd/>
            <a:tailEnd/>
          </a:ln>
        </p:spPr>
        <p:txBody>
          <a:bodyPr wrap="none" lIns="0" tIns="0" rIns="0" bIns="0"/>
          <a:lstStyle/>
          <a:p>
            <a:pPr eaLnBrk="0" hangingPunct="0"/>
            <a:r>
              <a:rPr lang="en-US" sz="1300" b="1"/>
              <a:t>Sperm</a:t>
            </a:r>
          </a:p>
        </p:txBody>
      </p:sp>
      <p:sp>
        <p:nvSpPr>
          <p:cNvPr id="36898" name="Text Box 3"/>
          <p:cNvSpPr txBox="1">
            <a:spLocks noChangeArrowheads="1"/>
          </p:cNvSpPr>
          <p:nvPr/>
        </p:nvSpPr>
        <p:spPr bwMode="auto">
          <a:xfrm>
            <a:off x="3665538" y="1216025"/>
            <a:ext cx="90487" cy="163513"/>
          </a:xfrm>
          <a:prstGeom prst="rect">
            <a:avLst/>
          </a:prstGeom>
          <a:noFill/>
          <a:ln w="9525">
            <a:noFill/>
            <a:miter lim="800000"/>
            <a:headEnd/>
            <a:tailEnd/>
          </a:ln>
        </p:spPr>
        <p:txBody>
          <a:bodyPr wrap="none" lIns="0" tIns="0" rIns="0" bIns="0"/>
          <a:lstStyle/>
          <a:p>
            <a:pPr eaLnBrk="0" hangingPunct="0"/>
            <a:r>
              <a:rPr lang="en-US" sz="1100" b="1">
                <a:solidFill>
                  <a:schemeClr val="bg1"/>
                </a:solidFill>
              </a:rPr>
              <a:t>1</a:t>
            </a:r>
          </a:p>
        </p:txBody>
      </p:sp>
      <p:sp>
        <p:nvSpPr>
          <p:cNvPr id="36899" name="Text Box 3"/>
          <p:cNvSpPr txBox="1">
            <a:spLocks noChangeArrowheads="1"/>
          </p:cNvSpPr>
          <p:nvPr/>
        </p:nvSpPr>
        <p:spPr bwMode="auto">
          <a:xfrm>
            <a:off x="6142038" y="682625"/>
            <a:ext cx="90487" cy="163513"/>
          </a:xfrm>
          <a:prstGeom prst="rect">
            <a:avLst/>
          </a:prstGeom>
          <a:noFill/>
          <a:ln w="9525">
            <a:noFill/>
            <a:miter lim="800000"/>
            <a:headEnd/>
            <a:tailEnd/>
          </a:ln>
        </p:spPr>
        <p:txBody>
          <a:bodyPr wrap="none" lIns="0" tIns="0" rIns="0" bIns="0"/>
          <a:lstStyle/>
          <a:p>
            <a:pPr eaLnBrk="0" hangingPunct="0"/>
            <a:r>
              <a:rPr lang="en-US" sz="1100" b="1">
                <a:solidFill>
                  <a:schemeClr val="bg1"/>
                </a:solidFill>
              </a:rPr>
              <a:t>2</a:t>
            </a:r>
          </a:p>
        </p:txBody>
      </p:sp>
      <p:sp>
        <p:nvSpPr>
          <p:cNvPr id="36900" name="Text Box 3"/>
          <p:cNvSpPr txBox="1">
            <a:spLocks noChangeArrowheads="1"/>
          </p:cNvSpPr>
          <p:nvPr/>
        </p:nvSpPr>
        <p:spPr bwMode="auto">
          <a:xfrm>
            <a:off x="6978650" y="1700213"/>
            <a:ext cx="90488" cy="163512"/>
          </a:xfrm>
          <a:prstGeom prst="rect">
            <a:avLst/>
          </a:prstGeom>
          <a:noFill/>
          <a:ln w="9525">
            <a:noFill/>
            <a:miter lim="800000"/>
            <a:headEnd/>
            <a:tailEnd/>
          </a:ln>
        </p:spPr>
        <p:txBody>
          <a:bodyPr wrap="none" lIns="0" tIns="0" rIns="0" bIns="0"/>
          <a:lstStyle/>
          <a:p>
            <a:pPr eaLnBrk="0" hangingPunct="0"/>
            <a:r>
              <a:rPr lang="en-US" sz="1100" b="1">
                <a:solidFill>
                  <a:schemeClr val="bg1"/>
                </a:solidFill>
              </a:rPr>
              <a:t>3</a:t>
            </a:r>
          </a:p>
        </p:txBody>
      </p:sp>
      <p:sp>
        <p:nvSpPr>
          <p:cNvPr id="36901" name="Text Box 3"/>
          <p:cNvSpPr txBox="1">
            <a:spLocks noChangeArrowheads="1"/>
          </p:cNvSpPr>
          <p:nvPr/>
        </p:nvSpPr>
        <p:spPr bwMode="auto">
          <a:xfrm>
            <a:off x="7423150" y="3205163"/>
            <a:ext cx="90488" cy="163512"/>
          </a:xfrm>
          <a:prstGeom prst="rect">
            <a:avLst/>
          </a:prstGeom>
          <a:noFill/>
          <a:ln w="9525">
            <a:noFill/>
            <a:miter lim="800000"/>
            <a:headEnd/>
            <a:tailEnd/>
          </a:ln>
        </p:spPr>
        <p:txBody>
          <a:bodyPr wrap="none" lIns="0" tIns="0" rIns="0" bIns="0"/>
          <a:lstStyle/>
          <a:p>
            <a:pPr eaLnBrk="0" hangingPunct="0"/>
            <a:r>
              <a:rPr lang="en-US" sz="1100" b="1">
                <a:solidFill>
                  <a:schemeClr val="bg1"/>
                </a:solidFill>
              </a:rPr>
              <a:t>4</a:t>
            </a:r>
          </a:p>
        </p:txBody>
      </p:sp>
      <p:sp>
        <p:nvSpPr>
          <p:cNvPr id="36902" name="Text Box 3"/>
          <p:cNvSpPr txBox="1">
            <a:spLocks noChangeArrowheads="1"/>
          </p:cNvSpPr>
          <p:nvPr/>
        </p:nvSpPr>
        <p:spPr bwMode="auto">
          <a:xfrm>
            <a:off x="7140575" y="4556125"/>
            <a:ext cx="90488" cy="163513"/>
          </a:xfrm>
          <a:prstGeom prst="rect">
            <a:avLst/>
          </a:prstGeom>
          <a:noFill/>
          <a:ln w="9525">
            <a:noFill/>
            <a:miter lim="800000"/>
            <a:headEnd/>
            <a:tailEnd/>
          </a:ln>
        </p:spPr>
        <p:txBody>
          <a:bodyPr wrap="none" lIns="0" tIns="0" rIns="0" bIns="0"/>
          <a:lstStyle/>
          <a:p>
            <a:pPr eaLnBrk="0" hangingPunct="0"/>
            <a:r>
              <a:rPr lang="en-US" sz="1100" b="1">
                <a:solidFill>
                  <a:schemeClr val="bg1"/>
                </a:solidFill>
              </a:rPr>
              <a:t>5</a:t>
            </a:r>
          </a:p>
        </p:txBody>
      </p:sp>
      <p:sp>
        <p:nvSpPr>
          <p:cNvPr id="36903" name="Text Box 3"/>
          <p:cNvSpPr txBox="1">
            <a:spLocks noChangeArrowheads="1"/>
          </p:cNvSpPr>
          <p:nvPr/>
        </p:nvSpPr>
        <p:spPr bwMode="auto">
          <a:xfrm>
            <a:off x="5854700" y="5727700"/>
            <a:ext cx="90488" cy="163513"/>
          </a:xfrm>
          <a:prstGeom prst="rect">
            <a:avLst/>
          </a:prstGeom>
          <a:noFill/>
          <a:ln w="9525">
            <a:noFill/>
            <a:miter lim="800000"/>
            <a:headEnd/>
            <a:tailEnd/>
          </a:ln>
        </p:spPr>
        <p:txBody>
          <a:bodyPr wrap="none" lIns="0" tIns="0" rIns="0" bIns="0"/>
          <a:lstStyle/>
          <a:p>
            <a:pPr eaLnBrk="0" hangingPunct="0"/>
            <a:r>
              <a:rPr lang="en-US" sz="1100" b="1">
                <a:solidFill>
                  <a:schemeClr val="bg1"/>
                </a:solidFill>
              </a:rPr>
              <a:t>6</a:t>
            </a:r>
          </a:p>
        </p:txBody>
      </p:sp>
      <p:sp>
        <p:nvSpPr>
          <p:cNvPr id="36904" name="Text Box 3"/>
          <p:cNvSpPr txBox="1">
            <a:spLocks noChangeArrowheads="1"/>
          </p:cNvSpPr>
          <p:nvPr/>
        </p:nvSpPr>
        <p:spPr bwMode="auto">
          <a:xfrm>
            <a:off x="3843338" y="5259388"/>
            <a:ext cx="90487" cy="163512"/>
          </a:xfrm>
          <a:prstGeom prst="rect">
            <a:avLst/>
          </a:prstGeom>
          <a:noFill/>
          <a:ln w="9525">
            <a:noFill/>
            <a:miter lim="800000"/>
            <a:headEnd/>
            <a:tailEnd/>
          </a:ln>
        </p:spPr>
        <p:txBody>
          <a:bodyPr wrap="none" lIns="0" tIns="0" rIns="0" bIns="0"/>
          <a:lstStyle/>
          <a:p>
            <a:pPr eaLnBrk="0" hangingPunct="0"/>
            <a:r>
              <a:rPr lang="en-US" sz="1100" b="1">
                <a:solidFill>
                  <a:schemeClr val="bg1"/>
                </a:solidFill>
              </a:rPr>
              <a:t>7</a:t>
            </a:r>
          </a:p>
        </p:txBody>
      </p:sp>
      <p:sp>
        <p:nvSpPr>
          <p:cNvPr id="41" name="Slide Number Placeholder 40"/>
          <p:cNvSpPr>
            <a:spLocks noGrp="1"/>
          </p:cNvSpPr>
          <p:nvPr>
            <p:ph type="sldNum" sz="quarter" idx="12"/>
          </p:nvPr>
        </p:nvSpPr>
        <p:spPr/>
        <p:txBody>
          <a:bodyPr/>
          <a:lstStyle/>
          <a:p>
            <a:fld id="{D3355F4A-7B1A-49DF-922C-FF8D8EDB79C2}"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18_01b_SeaStarLifeCycl_8-U"/>
          <p:cNvPicPr>
            <a:picLocks noChangeAspect="1" noChangeArrowheads="1"/>
          </p:cNvPicPr>
          <p:nvPr/>
        </p:nvPicPr>
        <p:blipFill>
          <a:blip r:embed="rId3" cstate="print"/>
          <a:srcRect/>
          <a:stretch>
            <a:fillRect/>
          </a:stretch>
        </p:blipFill>
        <p:spPr bwMode="auto">
          <a:xfrm>
            <a:off x="1403350" y="136525"/>
            <a:ext cx="6335713" cy="6584950"/>
          </a:xfrm>
          <a:prstGeom prst="rect">
            <a:avLst/>
          </a:prstGeom>
          <a:noFill/>
          <a:ln w="9525">
            <a:noFill/>
            <a:miter lim="800000"/>
            <a:headEnd/>
            <a:tailEnd/>
          </a:ln>
        </p:spPr>
      </p:pic>
      <p:sp>
        <p:nvSpPr>
          <p:cNvPr id="37891" name="Oval 3"/>
          <p:cNvSpPr>
            <a:spLocks noChangeArrowheads="1"/>
          </p:cNvSpPr>
          <p:nvPr/>
        </p:nvSpPr>
        <p:spPr bwMode="auto">
          <a:xfrm>
            <a:off x="6086475" y="676275"/>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7892" name="Oval 4"/>
          <p:cNvSpPr>
            <a:spLocks noChangeArrowheads="1"/>
          </p:cNvSpPr>
          <p:nvPr/>
        </p:nvSpPr>
        <p:spPr bwMode="auto">
          <a:xfrm>
            <a:off x="6924675" y="1685925"/>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7893" name="Oval 5"/>
          <p:cNvSpPr>
            <a:spLocks noChangeArrowheads="1"/>
          </p:cNvSpPr>
          <p:nvPr/>
        </p:nvSpPr>
        <p:spPr bwMode="auto">
          <a:xfrm>
            <a:off x="7373938" y="3197225"/>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7894" name="Oval 6"/>
          <p:cNvSpPr>
            <a:spLocks noChangeArrowheads="1"/>
          </p:cNvSpPr>
          <p:nvPr/>
        </p:nvSpPr>
        <p:spPr bwMode="auto">
          <a:xfrm>
            <a:off x="7094538" y="4543425"/>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7895" name="Oval 7"/>
          <p:cNvSpPr>
            <a:spLocks noChangeArrowheads="1"/>
          </p:cNvSpPr>
          <p:nvPr/>
        </p:nvSpPr>
        <p:spPr bwMode="auto">
          <a:xfrm>
            <a:off x="5799138" y="5716588"/>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7896" name="Oval 8"/>
          <p:cNvSpPr>
            <a:spLocks noChangeArrowheads="1"/>
          </p:cNvSpPr>
          <p:nvPr/>
        </p:nvSpPr>
        <p:spPr bwMode="auto">
          <a:xfrm>
            <a:off x="3787775" y="5246688"/>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7897" name="Oval 9"/>
          <p:cNvSpPr>
            <a:spLocks noChangeArrowheads="1"/>
          </p:cNvSpPr>
          <p:nvPr/>
        </p:nvSpPr>
        <p:spPr bwMode="auto">
          <a:xfrm>
            <a:off x="2949575" y="2897188"/>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7898" name="Oval 10"/>
          <p:cNvSpPr>
            <a:spLocks noChangeArrowheads="1"/>
          </p:cNvSpPr>
          <p:nvPr/>
        </p:nvSpPr>
        <p:spPr bwMode="auto">
          <a:xfrm>
            <a:off x="3614738" y="1208088"/>
            <a:ext cx="184150" cy="184150"/>
          </a:xfrm>
          <a:prstGeom prst="ellipse">
            <a:avLst/>
          </a:prstGeom>
          <a:solidFill>
            <a:srgbClr val="EF1A23"/>
          </a:solidFill>
          <a:ln w="12700">
            <a:noFill/>
            <a:round/>
            <a:headEnd/>
            <a:tailEnd/>
          </a:ln>
          <a:effectLst/>
        </p:spPr>
        <p:txBody>
          <a:bodyPr wrap="none" anchor="ctr"/>
          <a:lstStyle/>
          <a:p>
            <a:endParaRPr lang="en-US"/>
          </a:p>
        </p:txBody>
      </p:sp>
      <p:sp>
        <p:nvSpPr>
          <p:cNvPr id="3789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18.1B_s8</a:t>
            </a:r>
          </a:p>
        </p:txBody>
      </p:sp>
      <p:sp>
        <p:nvSpPr>
          <p:cNvPr id="37900" name="Text Box 3"/>
          <p:cNvSpPr txBox="1">
            <a:spLocks noChangeArrowheads="1"/>
          </p:cNvSpPr>
          <p:nvPr/>
        </p:nvSpPr>
        <p:spPr bwMode="auto">
          <a:xfrm>
            <a:off x="1531938" y="1939925"/>
            <a:ext cx="288925" cy="209550"/>
          </a:xfrm>
          <a:prstGeom prst="rect">
            <a:avLst/>
          </a:prstGeom>
          <a:noFill/>
          <a:ln w="9525">
            <a:noFill/>
            <a:miter lim="800000"/>
            <a:headEnd/>
            <a:tailEnd/>
          </a:ln>
        </p:spPr>
        <p:txBody>
          <a:bodyPr wrap="none" lIns="0" tIns="0" rIns="0" bIns="0"/>
          <a:lstStyle/>
          <a:p>
            <a:pPr eaLnBrk="0" hangingPunct="0"/>
            <a:r>
              <a:rPr lang="en-US" sz="1300" b="1"/>
              <a:t>Key</a:t>
            </a:r>
          </a:p>
        </p:txBody>
      </p:sp>
      <p:sp>
        <p:nvSpPr>
          <p:cNvPr id="37901" name="Text Box 3"/>
          <p:cNvSpPr txBox="1">
            <a:spLocks noChangeArrowheads="1"/>
          </p:cNvSpPr>
          <p:nvPr/>
        </p:nvSpPr>
        <p:spPr bwMode="auto">
          <a:xfrm>
            <a:off x="1801813" y="2146300"/>
            <a:ext cx="876300" cy="227013"/>
          </a:xfrm>
          <a:prstGeom prst="rect">
            <a:avLst/>
          </a:prstGeom>
          <a:noFill/>
          <a:ln w="9525">
            <a:noFill/>
            <a:miter lim="800000"/>
            <a:headEnd/>
            <a:tailEnd/>
          </a:ln>
        </p:spPr>
        <p:txBody>
          <a:bodyPr wrap="none" lIns="0" tIns="0" rIns="0" bIns="0"/>
          <a:lstStyle/>
          <a:p>
            <a:pPr eaLnBrk="0" hangingPunct="0"/>
            <a:r>
              <a:rPr lang="en-US" sz="1300" b="1"/>
              <a:t>Haploid (</a:t>
            </a:r>
            <a:r>
              <a:rPr lang="en-US" sz="1300" b="1" i="1"/>
              <a:t>n</a:t>
            </a:r>
            <a:r>
              <a:rPr lang="en-US" sz="1300" b="1"/>
              <a:t>)</a:t>
            </a:r>
          </a:p>
        </p:txBody>
      </p:sp>
      <p:sp>
        <p:nvSpPr>
          <p:cNvPr id="37902" name="Text Box 3"/>
          <p:cNvSpPr txBox="1">
            <a:spLocks noChangeArrowheads="1"/>
          </p:cNvSpPr>
          <p:nvPr/>
        </p:nvSpPr>
        <p:spPr bwMode="auto">
          <a:xfrm>
            <a:off x="1801813" y="2374900"/>
            <a:ext cx="876300" cy="227013"/>
          </a:xfrm>
          <a:prstGeom prst="rect">
            <a:avLst/>
          </a:prstGeom>
          <a:noFill/>
          <a:ln w="9525">
            <a:noFill/>
            <a:miter lim="800000"/>
            <a:headEnd/>
            <a:tailEnd/>
          </a:ln>
        </p:spPr>
        <p:txBody>
          <a:bodyPr wrap="none" lIns="0" tIns="0" rIns="0" bIns="0"/>
          <a:lstStyle/>
          <a:p>
            <a:pPr eaLnBrk="0" hangingPunct="0"/>
            <a:r>
              <a:rPr lang="en-US" sz="1300" b="1"/>
              <a:t>Diploid (2</a:t>
            </a:r>
            <a:r>
              <a:rPr lang="en-US" sz="1300" b="1" i="1"/>
              <a:t>n</a:t>
            </a:r>
            <a:r>
              <a:rPr lang="en-US" sz="1300" b="1"/>
              <a:t>)</a:t>
            </a:r>
          </a:p>
        </p:txBody>
      </p:sp>
      <p:sp>
        <p:nvSpPr>
          <p:cNvPr id="37903" name="Text Box 3"/>
          <p:cNvSpPr txBox="1">
            <a:spLocks noChangeArrowheads="1"/>
          </p:cNvSpPr>
          <p:nvPr/>
        </p:nvSpPr>
        <p:spPr bwMode="auto">
          <a:xfrm>
            <a:off x="3889375" y="1473200"/>
            <a:ext cx="630238" cy="227013"/>
          </a:xfrm>
          <a:prstGeom prst="rect">
            <a:avLst/>
          </a:prstGeom>
          <a:noFill/>
          <a:ln w="9525">
            <a:noFill/>
            <a:miter lim="800000"/>
            <a:headEnd/>
            <a:tailEnd/>
          </a:ln>
        </p:spPr>
        <p:txBody>
          <a:bodyPr wrap="none" lIns="0" tIns="0" rIns="0" bIns="0"/>
          <a:lstStyle/>
          <a:p>
            <a:pPr eaLnBrk="0" hangingPunct="0"/>
            <a:r>
              <a:rPr lang="en-US" sz="1300" b="1"/>
              <a:t>Meiosis</a:t>
            </a:r>
          </a:p>
        </p:txBody>
      </p:sp>
      <p:sp>
        <p:nvSpPr>
          <p:cNvPr id="37904" name="Text Box 3"/>
          <p:cNvSpPr txBox="1">
            <a:spLocks noChangeArrowheads="1"/>
          </p:cNvSpPr>
          <p:nvPr/>
        </p:nvSpPr>
        <p:spPr bwMode="auto">
          <a:xfrm>
            <a:off x="4835525" y="1346200"/>
            <a:ext cx="334963" cy="227013"/>
          </a:xfrm>
          <a:prstGeom prst="rect">
            <a:avLst/>
          </a:prstGeom>
          <a:noFill/>
          <a:ln w="9525">
            <a:noFill/>
            <a:miter lim="800000"/>
            <a:headEnd/>
            <a:tailEnd/>
          </a:ln>
        </p:spPr>
        <p:txBody>
          <a:bodyPr wrap="none" lIns="0" tIns="0" rIns="0" bIns="0"/>
          <a:lstStyle/>
          <a:p>
            <a:pPr eaLnBrk="0" hangingPunct="0"/>
            <a:r>
              <a:rPr lang="en-US" sz="1300" b="1"/>
              <a:t>Egg</a:t>
            </a:r>
          </a:p>
        </p:txBody>
      </p:sp>
      <p:sp>
        <p:nvSpPr>
          <p:cNvPr id="37905" name="Text Box 3"/>
          <p:cNvSpPr txBox="1">
            <a:spLocks noChangeArrowheads="1"/>
          </p:cNvSpPr>
          <p:nvPr/>
        </p:nvSpPr>
        <p:spPr bwMode="auto">
          <a:xfrm>
            <a:off x="3989388" y="2490788"/>
            <a:ext cx="441325" cy="227012"/>
          </a:xfrm>
          <a:prstGeom prst="rect">
            <a:avLst/>
          </a:prstGeom>
          <a:noFill/>
          <a:ln w="9525">
            <a:noFill/>
            <a:miter lim="800000"/>
            <a:headEnd/>
            <a:tailEnd/>
          </a:ln>
        </p:spPr>
        <p:txBody>
          <a:bodyPr wrap="none" lIns="0" tIns="0" rIns="0" bIns="0"/>
          <a:lstStyle/>
          <a:p>
            <a:pPr eaLnBrk="0" hangingPunct="0"/>
            <a:r>
              <a:rPr lang="en-US" sz="1300" b="1"/>
              <a:t>Adult</a:t>
            </a:r>
          </a:p>
        </p:txBody>
      </p:sp>
      <p:sp>
        <p:nvSpPr>
          <p:cNvPr id="37906" name="Text Box 3"/>
          <p:cNvSpPr txBox="1">
            <a:spLocks noChangeArrowheads="1"/>
          </p:cNvSpPr>
          <p:nvPr/>
        </p:nvSpPr>
        <p:spPr bwMode="auto">
          <a:xfrm>
            <a:off x="3206750" y="3154363"/>
            <a:ext cx="1274763" cy="227012"/>
          </a:xfrm>
          <a:prstGeom prst="rect">
            <a:avLst/>
          </a:prstGeom>
          <a:noFill/>
          <a:ln w="9525">
            <a:noFill/>
            <a:miter lim="800000"/>
            <a:headEnd/>
            <a:tailEnd/>
          </a:ln>
        </p:spPr>
        <p:txBody>
          <a:bodyPr wrap="none" lIns="0" tIns="0" rIns="0" bIns="0"/>
          <a:lstStyle/>
          <a:p>
            <a:pPr eaLnBrk="0" hangingPunct="0"/>
            <a:r>
              <a:rPr lang="en-US" sz="1300" b="1"/>
              <a:t>Metamorphosis</a:t>
            </a:r>
          </a:p>
        </p:txBody>
      </p:sp>
      <p:sp>
        <p:nvSpPr>
          <p:cNvPr id="37907" name="Text Box 3"/>
          <p:cNvSpPr txBox="1">
            <a:spLocks noChangeArrowheads="1"/>
          </p:cNvSpPr>
          <p:nvPr/>
        </p:nvSpPr>
        <p:spPr bwMode="auto">
          <a:xfrm>
            <a:off x="4240213" y="3971925"/>
            <a:ext cx="1168400" cy="227013"/>
          </a:xfrm>
          <a:prstGeom prst="rect">
            <a:avLst/>
          </a:prstGeom>
          <a:noFill/>
          <a:ln w="9525">
            <a:noFill/>
            <a:miter lim="800000"/>
            <a:headEnd/>
            <a:tailEnd/>
          </a:ln>
        </p:spPr>
        <p:txBody>
          <a:bodyPr wrap="none" lIns="0" tIns="0" rIns="0" bIns="0"/>
          <a:lstStyle/>
          <a:p>
            <a:pPr eaLnBrk="0" hangingPunct="0"/>
            <a:r>
              <a:rPr lang="en-US" sz="1300" b="1"/>
              <a:t>Digestive tract</a:t>
            </a:r>
          </a:p>
        </p:txBody>
      </p:sp>
      <p:sp>
        <p:nvSpPr>
          <p:cNvPr id="37908" name="Text Box 3"/>
          <p:cNvSpPr txBox="1">
            <a:spLocks noChangeArrowheads="1"/>
          </p:cNvSpPr>
          <p:nvPr/>
        </p:nvSpPr>
        <p:spPr bwMode="auto">
          <a:xfrm>
            <a:off x="5268913" y="2622550"/>
            <a:ext cx="1238250" cy="227013"/>
          </a:xfrm>
          <a:prstGeom prst="rect">
            <a:avLst/>
          </a:prstGeom>
          <a:noFill/>
          <a:ln w="9525">
            <a:noFill/>
            <a:miter lim="800000"/>
            <a:headEnd/>
            <a:tailEnd/>
          </a:ln>
        </p:spPr>
        <p:txBody>
          <a:bodyPr wrap="none" lIns="0" tIns="0" rIns="0" bIns="0"/>
          <a:lstStyle/>
          <a:p>
            <a:pPr eaLnBrk="0" hangingPunct="0"/>
            <a:r>
              <a:rPr lang="en-US" sz="1300" b="1"/>
              <a:t>Eight-cell stage</a:t>
            </a:r>
          </a:p>
        </p:txBody>
      </p:sp>
      <p:sp>
        <p:nvSpPr>
          <p:cNvPr id="37909" name="Text Box 3"/>
          <p:cNvSpPr txBox="1">
            <a:spLocks noChangeArrowheads="1"/>
          </p:cNvSpPr>
          <p:nvPr/>
        </p:nvSpPr>
        <p:spPr bwMode="auto">
          <a:xfrm>
            <a:off x="5397500" y="3624263"/>
            <a:ext cx="1179513" cy="412750"/>
          </a:xfrm>
          <a:prstGeom prst="rect">
            <a:avLst/>
          </a:prstGeom>
          <a:noFill/>
          <a:ln w="9525">
            <a:noFill/>
            <a:miter lim="800000"/>
            <a:headEnd/>
            <a:tailEnd/>
          </a:ln>
        </p:spPr>
        <p:txBody>
          <a:bodyPr wrap="none" lIns="0" tIns="0" rIns="0" bIns="0"/>
          <a:lstStyle/>
          <a:p>
            <a:pPr eaLnBrk="0" hangingPunct="0">
              <a:lnSpc>
                <a:spcPct val="90000"/>
              </a:lnSpc>
            </a:pPr>
            <a:r>
              <a:rPr lang="en-US" sz="1300" b="1"/>
              <a:t>Blastula</a:t>
            </a:r>
          </a:p>
          <a:p>
            <a:pPr eaLnBrk="0" hangingPunct="0">
              <a:lnSpc>
                <a:spcPct val="90000"/>
              </a:lnSpc>
            </a:pPr>
            <a:r>
              <a:rPr lang="en-US" sz="1300" b="1"/>
              <a:t>(cross section)</a:t>
            </a:r>
          </a:p>
        </p:txBody>
      </p:sp>
      <p:sp>
        <p:nvSpPr>
          <p:cNvPr id="37910" name="Text Box 3"/>
          <p:cNvSpPr txBox="1">
            <a:spLocks noChangeArrowheads="1"/>
          </p:cNvSpPr>
          <p:nvPr/>
        </p:nvSpPr>
        <p:spPr bwMode="auto">
          <a:xfrm>
            <a:off x="5226050" y="1752600"/>
            <a:ext cx="1179513" cy="412750"/>
          </a:xfrm>
          <a:prstGeom prst="rect">
            <a:avLst/>
          </a:prstGeom>
          <a:noFill/>
          <a:ln w="9525">
            <a:noFill/>
            <a:miter lim="800000"/>
            <a:headEnd/>
            <a:tailEnd/>
          </a:ln>
        </p:spPr>
        <p:txBody>
          <a:bodyPr wrap="none" lIns="0" tIns="0" rIns="0" bIns="0"/>
          <a:lstStyle/>
          <a:p>
            <a:pPr eaLnBrk="0" hangingPunct="0">
              <a:lnSpc>
                <a:spcPct val="90000"/>
              </a:lnSpc>
            </a:pPr>
            <a:r>
              <a:rPr lang="en-US" sz="1300" b="1"/>
              <a:t>Zygote</a:t>
            </a:r>
          </a:p>
          <a:p>
            <a:pPr eaLnBrk="0" hangingPunct="0">
              <a:lnSpc>
                <a:spcPct val="90000"/>
              </a:lnSpc>
            </a:pPr>
            <a:r>
              <a:rPr lang="en-US" sz="1300" b="1"/>
              <a:t>(fertilized egg)</a:t>
            </a:r>
          </a:p>
        </p:txBody>
      </p:sp>
      <p:sp>
        <p:nvSpPr>
          <p:cNvPr id="37911" name="Line 23"/>
          <p:cNvSpPr>
            <a:spLocks noChangeShapeType="1"/>
          </p:cNvSpPr>
          <p:nvPr/>
        </p:nvSpPr>
        <p:spPr bwMode="auto">
          <a:xfrm flipV="1">
            <a:off x="3763963" y="4071938"/>
            <a:ext cx="457200" cy="157162"/>
          </a:xfrm>
          <a:prstGeom prst="line">
            <a:avLst/>
          </a:prstGeom>
          <a:noFill/>
          <a:ln w="12700">
            <a:solidFill>
              <a:schemeClr val="tx1"/>
            </a:solidFill>
            <a:round/>
            <a:headEnd/>
            <a:tailEnd/>
          </a:ln>
          <a:effectLst/>
        </p:spPr>
        <p:txBody>
          <a:bodyPr wrap="none" anchor="ctr"/>
          <a:lstStyle/>
          <a:p>
            <a:endParaRPr lang="en-US"/>
          </a:p>
        </p:txBody>
      </p:sp>
      <p:sp>
        <p:nvSpPr>
          <p:cNvPr id="37912" name="Text Box 3"/>
          <p:cNvSpPr txBox="1">
            <a:spLocks noChangeArrowheads="1"/>
          </p:cNvSpPr>
          <p:nvPr/>
        </p:nvSpPr>
        <p:spPr bwMode="auto">
          <a:xfrm>
            <a:off x="5275263" y="4770438"/>
            <a:ext cx="766762" cy="227012"/>
          </a:xfrm>
          <a:prstGeom prst="rect">
            <a:avLst/>
          </a:prstGeom>
          <a:noFill/>
          <a:ln w="9525">
            <a:noFill/>
            <a:miter lim="800000"/>
            <a:headEnd/>
            <a:tailEnd/>
          </a:ln>
        </p:spPr>
        <p:txBody>
          <a:bodyPr wrap="none" lIns="0" tIns="0" rIns="0" bIns="0"/>
          <a:lstStyle/>
          <a:p>
            <a:pPr eaLnBrk="0" hangingPunct="0"/>
            <a:r>
              <a:rPr lang="en-US" sz="1300" b="1"/>
              <a:t>Ectoderm</a:t>
            </a:r>
          </a:p>
        </p:txBody>
      </p:sp>
      <p:sp>
        <p:nvSpPr>
          <p:cNvPr id="37913" name="Text Box 3"/>
          <p:cNvSpPr txBox="1">
            <a:spLocks noChangeArrowheads="1"/>
          </p:cNvSpPr>
          <p:nvPr/>
        </p:nvSpPr>
        <p:spPr bwMode="auto">
          <a:xfrm>
            <a:off x="3325813" y="4760913"/>
            <a:ext cx="461962" cy="227012"/>
          </a:xfrm>
          <a:prstGeom prst="rect">
            <a:avLst/>
          </a:prstGeom>
          <a:noFill/>
          <a:ln w="9525">
            <a:noFill/>
            <a:miter lim="800000"/>
            <a:headEnd/>
            <a:tailEnd/>
          </a:ln>
        </p:spPr>
        <p:txBody>
          <a:bodyPr wrap="none" lIns="0" tIns="0" rIns="0" bIns="0"/>
          <a:lstStyle/>
          <a:p>
            <a:pPr eaLnBrk="0" hangingPunct="0"/>
            <a:r>
              <a:rPr lang="en-US" sz="1300" b="1"/>
              <a:t>Larva</a:t>
            </a:r>
          </a:p>
        </p:txBody>
      </p:sp>
      <p:sp>
        <p:nvSpPr>
          <p:cNvPr id="37914" name="Line 26"/>
          <p:cNvSpPr>
            <a:spLocks noChangeShapeType="1"/>
          </p:cNvSpPr>
          <p:nvPr/>
        </p:nvSpPr>
        <p:spPr bwMode="auto">
          <a:xfrm flipV="1">
            <a:off x="5148263" y="4868863"/>
            <a:ext cx="101600" cy="193675"/>
          </a:xfrm>
          <a:prstGeom prst="line">
            <a:avLst/>
          </a:prstGeom>
          <a:noFill/>
          <a:ln w="12700">
            <a:solidFill>
              <a:schemeClr val="tx1"/>
            </a:solidFill>
            <a:round/>
            <a:headEnd/>
            <a:tailEnd/>
          </a:ln>
          <a:effectLst/>
        </p:spPr>
        <p:txBody>
          <a:bodyPr wrap="none" anchor="ctr"/>
          <a:lstStyle/>
          <a:p>
            <a:endParaRPr lang="en-US"/>
          </a:p>
        </p:txBody>
      </p:sp>
      <p:sp>
        <p:nvSpPr>
          <p:cNvPr id="37915" name="Text Box 3"/>
          <p:cNvSpPr txBox="1">
            <a:spLocks noChangeArrowheads="1"/>
          </p:cNvSpPr>
          <p:nvPr/>
        </p:nvSpPr>
        <p:spPr bwMode="auto">
          <a:xfrm>
            <a:off x="5840413" y="5911850"/>
            <a:ext cx="1397000" cy="227013"/>
          </a:xfrm>
          <a:prstGeom prst="rect">
            <a:avLst/>
          </a:prstGeom>
          <a:noFill/>
          <a:ln w="9525">
            <a:noFill/>
            <a:miter lim="800000"/>
            <a:headEnd/>
            <a:tailEnd/>
          </a:ln>
        </p:spPr>
        <p:txBody>
          <a:bodyPr wrap="none" lIns="0" tIns="0" rIns="0" bIns="0"/>
          <a:lstStyle/>
          <a:p>
            <a:pPr eaLnBrk="0" hangingPunct="0"/>
            <a:r>
              <a:rPr lang="en-US" sz="1300" b="1"/>
              <a:t>Future mesoderm</a:t>
            </a:r>
          </a:p>
        </p:txBody>
      </p:sp>
      <p:sp>
        <p:nvSpPr>
          <p:cNvPr id="37916" name="Text Box 3"/>
          <p:cNvSpPr txBox="1">
            <a:spLocks noChangeArrowheads="1"/>
          </p:cNvSpPr>
          <p:nvPr/>
        </p:nvSpPr>
        <p:spPr bwMode="auto">
          <a:xfrm>
            <a:off x="6557963" y="5426075"/>
            <a:ext cx="1312862" cy="395288"/>
          </a:xfrm>
          <a:prstGeom prst="rect">
            <a:avLst/>
          </a:prstGeom>
          <a:noFill/>
          <a:ln w="9525">
            <a:noFill/>
            <a:miter lim="800000"/>
            <a:headEnd/>
            <a:tailEnd/>
          </a:ln>
        </p:spPr>
        <p:txBody>
          <a:bodyPr wrap="none" lIns="0" tIns="0" rIns="0" bIns="0"/>
          <a:lstStyle/>
          <a:p>
            <a:pPr eaLnBrk="0" hangingPunct="0">
              <a:lnSpc>
                <a:spcPct val="90000"/>
              </a:lnSpc>
            </a:pPr>
            <a:r>
              <a:rPr lang="en-US" sz="1300" b="1"/>
              <a:t>Early gastrula</a:t>
            </a:r>
          </a:p>
          <a:p>
            <a:pPr eaLnBrk="0" hangingPunct="0">
              <a:lnSpc>
                <a:spcPct val="90000"/>
              </a:lnSpc>
            </a:pPr>
            <a:r>
              <a:rPr lang="en-US" sz="1300" b="1"/>
              <a:t>(cross section)</a:t>
            </a:r>
          </a:p>
        </p:txBody>
      </p:sp>
      <p:sp>
        <p:nvSpPr>
          <p:cNvPr id="37917" name="Line 29"/>
          <p:cNvSpPr>
            <a:spLocks noChangeShapeType="1"/>
          </p:cNvSpPr>
          <p:nvPr/>
        </p:nvSpPr>
        <p:spPr bwMode="auto">
          <a:xfrm flipV="1">
            <a:off x="4411663" y="5626100"/>
            <a:ext cx="549275" cy="114300"/>
          </a:xfrm>
          <a:prstGeom prst="line">
            <a:avLst/>
          </a:prstGeom>
          <a:noFill/>
          <a:ln w="12700">
            <a:solidFill>
              <a:schemeClr val="tx1"/>
            </a:solidFill>
            <a:round/>
            <a:headEnd/>
            <a:tailEnd/>
          </a:ln>
          <a:effectLst/>
        </p:spPr>
        <p:txBody>
          <a:bodyPr wrap="none" anchor="ctr"/>
          <a:lstStyle/>
          <a:p>
            <a:endParaRPr lang="en-US"/>
          </a:p>
        </p:txBody>
      </p:sp>
      <p:sp>
        <p:nvSpPr>
          <p:cNvPr id="37918" name="Line 30"/>
          <p:cNvSpPr>
            <a:spLocks noChangeShapeType="1"/>
          </p:cNvSpPr>
          <p:nvPr/>
        </p:nvSpPr>
        <p:spPr bwMode="auto">
          <a:xfrm flipV="1">
            <a:off x="4465638" y="5727700"/>
            <a:ext cx="627062" cy="360363"/>
          </a:xfrm>
          <a:prstGeom prst="line">
            <a:avLst/>
          </a:prstGeom>
          <a:noFill/>
          <a:ln w="12700">
            <a:solidFill>
              <a:schemeClr val="tx1"/>
            </a:solidFill>
            <a:round/>
            <a:headEnd/>
            <a:tailEnd/>
          </a:ln>
          <a:effectLst/>
        </p:spPr>
        <p:txBody>
          <a:bodyPr wrap="none" anchor="ctr"/>
          <a:lstStyle/>
          <a:p>
            <a:endParaRPr lang="en-US"/>
          </a:p>
        </p:txBody>
      </p:sp>
      <p:sp>
        <p:nvSpPr>
          <p:cNvPr id="37919" name="Line 31"/>
          <p:cNvSpPr>
            <a:spLocks noChangeShapeType="1"/>
          </p:cNvSpPr>
          <p:nvPr/>
        </p:nvSpPr>
        <p:spPr bwMode="auto">
          <a:xfrm>
            <a:off x="5351463" y="5799138"/>
            <a:ext cx="460375" cy="203200"/>
          </a:xfrm>
          <a:prstGeom prst="line">
            <a:avLst/>
          </a:prstGeom>
          <a:noFill/>
          <a:ln w="12700">
            <a:solidFill>
              <a:schemeClr val="tx1"/>
            </a:solidFill>
            <a:round/>
            <a:headEnd/>
            <a:tailEnd/>
          </a:ln>
          <a:effectLst/>
        </p:spPr>
        <p:txBody>
          <a:bodyPr wrap="none" anchor="ctr"/>
          <a:lstStyle/>
          <a:p>
            <a:endParaRPr lang="en-US"/>
          </a:p>
        </p:txBody>
      </p:sp>
      <p:sp>
        <p:nvSpPr>
          <p:cNvPr id="37920" name="Text Box 3"/>
          <p:cNvSpPr txBox="1">
            <a:spLocks noChangeArrowheads="1"/>
          </p:cNvSpPr>
          <p:nvPr/>
        </p:nvSpPr>
        <p:spPr bwMode="auto">
          <a:xfrm>
            <a:off x="4770438" y="6173788"/>
            <a:ext cx="1312862" cy="395287"/>
          </a:xfrm>
          <a:prstGeom prst="rect">
            <a:avLst/>
          </a:prstGeom>
          <a:noFill/>
          <a:ln w="9525">
            <a:noFill/>
            <a:miter lim="800000"/>
            <a:headEnd/>
            <a:tailEnd/>
          </a:ln>
        </p:spPr>
        <p:txBody>
          <a:bodyPr wrap="none" lIns="0" tIns="0" rIns="0" bIns="0"/>
          <a:lstStyle/>
          <a:p>
            <a:pPr eaLnBrk="0" hangingPunct="0">
              <a:lnSpc>
                <a:spcPct val="90000"/>
              </a:lnSpc>
            </a:pPr>
            <a:r>
              <a:rPr lang="en-US" sz="1300" b="1"/>
              <a:t>Later gastrula</a:t>
            </a:r>
          </a:p>
          <a:p>
            <a:pPr eaLnBrk="0" hangingPunct="0">
              <a:lnSpc>
                <a:spcPct val="90000"/>
              </a:lnSpc>
            </a:pPr>
            <a:r>
              <a:rPr lang="en-US" sz="1300" b="1"/>
              <a:t>(cross section)</a:t>
            </a:r>
          </a:p>
        </p:txBody>
      </p:sp>
      <p:sp>
        <p:nvSpPr>
          <p:cNvPr id="37921" name="Text Box 3"/>
          <p:cNvSpPr txBox="1">
            <a:spLocks noChangeArrowheads="1"/>
          </p:cNvSpPr>
          <p:nvPr/>
        </p:nvSpPr>
        <p:spPr bwMode="auto">
          <a:xfrm>
            <a:off x="3549650" y="5641975"/>
            <a:ext cx="830263" cy="219075"/>
          </a:xfrm>
          <a:prstGeom prst="rect">
            <a:avLst/>
          </a:prstGeom>
          <a:noFill/>
          <a:ln w="9525">
            <a:noFill/>
            <a:miter lim="800000"/>
            <a:headEnd/>
            <a:tailEnd/>
          </a:ln>
        </p:spPr>
        <p:txBody>
          <a:bodyPr wrap="none" lIns="0" tIns="0" rIns="0" bIns="0"/>
          <a:lstStyle/>
          <a:p>
            <a:pPr eaLnBrk="0" hangingPunct="0"/>
            <a:r>
              <a:rPr lang="en-US" sz="1300" b="1"/>
              <a:t>Endoderm</a:t>
            </a:r>
          </a:p>
        </p:txBody>
      </p:sp>
      <p:sp>
        <p:nvSpPr>
          <p:cNvPr id="37922" name="Text Box 3"/>
          <p:cNvSpPr txBox="1">
            <a:spLocks noChangeArrowheads="1"/>
          </p:cNvSpPr>
          <p:nvPr/>
        </p:nvSpPr>
        <p:spPr bwMode="auto">
          <a:xfrm>
            <a:off x="3502025" y="5991225"/>
            <a:ext cx="911225" cy="219075"/>
          </a:xfrm>
          <a:prstGeom prst="rect">
            <a:avLst/>
          </a:prstGeom>
          <a:noFill/>
          <a:ln w="9525">
            <a:noFill/>
            <a:miter lim="800000"/>
            <a:headEnd/>
            <a:tailEnd/>
          </a:ln>
        </p:spPr>
        <p:txBody>
          <a:bodyPr wrap="none" lIns="0" tIns="0" rIns="0" bIns="0"/>
          <a:lstStyle/>
          <a:p>
            <a:pPr eaLnBrk="0" hangingPunct="0"/>
            <a:r>
              <a:rPr lang="en-US" sz="1300" b="1"/>
              <a:t>Internal sac</a:t>
            </a:r>
          </a:p>
        </p:txBody>
      </p:sp>
      <p:sp>
        <p:nvSpPr>
          <p:cNvPr id="37923" name="Text Box 3"/>
          <p:cNvSpPr txBox="1">
            <a:spLocks noChangeArrowheads="1"/>
          </p:cNvSpPr>
          <p:nvPr/>
        </p:nvSpPr>
        <p:spPr bwMode="auto">
          <a:xfrm>
            <a:off x="5915025" y="323850"/>
            <a:ext cx="588963" cy="227013"/>
          </a:xfrm>
          <a:prstGeom prst="rect">
            <a:avLst/>
          </a:prstGeom>
          <a:noFill/>
          <a:ln w="9525">
            <a:noFill/>
            <a:miter lim="800000"/>
            <a:headEnd/>
            <a:tailEnd/>
          </a:ln>
        </p:spPr>
        <p:txBody>
          <a:bodyPr wrap="none" lIns="0" tIns="0" rIns="0" bIns="0"/>
          <a:lstStyle/>
          <a:p>
            <a:pPr eaLnBrk="0" hangingPunct="0"/>
            <a:r>
              <a:rPr lang="en-US" sz="1300" b="1"/>
              <a:t>Sperm</a:t>
            </a:r>
          </a:p>
        </p:txBody>
      </p:sp>
      <p:sp>
        <p:nvSpPr>
          <p:cNvPr id="37924" name="Text Box 3"/>
          <p:cNvSpPr txBox="1">
            <a:spLocks noChangeArrowheads="1"/>
          </p:cNvSpPr>
          <p:nvPr/>
        </p:nvSpPr>
        <p:spPr bwMode="auto">
          <a:xfrm>
            <a:off x="3665538" y="1216025"/>
            <a:ext cx="90487" cy="163513"/>
          </a:xfrm>
          <a:prstGeom prst="rect">
            <a:avLst/>
          </a:prstGeom>
          <a:noFill/>
          <a:ln w="9525">
            <a:noFill/>
            <a:miter lim="800000"/>
            <a:headEnd/>
            <a:tailEnd/>
          </a:ln>
        </p:spPr>
        <p:txBody>
          <a:bodyPr wrap="none" lIns="0" tIns="0" rIns="0" bIns="0"/>
          <a:lstStyle/>
          <a:p>
            <a:pPr eaLnBrk="0" hangingPunct="0"/>
            <a:r>
              <a:rPr lang="en-US" sz="1100" b="1">
                <a:solidFill>
                  <a:schemeClr val="bg1"/>
                </a:solidFill>
              </a:rPr>
              <a:t>1</a:t>
            </a:r>
          </a:p>
        </p:txBody>
      </p:sp>
      <p:sp>
        <p:nvSpPr>
          <p:cNvPr id="37925" name="Text Box 3"/>
          <p:cNvSpPr txBox="1">
            <a:spLocks noChangeArrowheads="1"/>
          </p:cNvSpPr>
          <p:nvPr/>
        </p:nvSpPr>
        <p:spPr bwMode="auto">
          <a:xfrm>
            <a:off x="6142038" y="682625"/>
            <a:ext cx="90487" cy="163513"/>
          </a:xfrm>
          <a:prstGeom prst="rect">
            <a:avLst/>
          </a:prstGeom>
          <a:noFill/>
          <a:ln w="9525">
            <a:noFill/>
            <a:miter lim="800000"/>
            <a:headEnd/>
            <a:tailEnd/>
          </a:ln>
        </p:spPr>
        <p:txBody>
          <a:bodyPr wrap="none" lIns="0" tIns="0" rIns="0" bIns="0"/>
          <a:lstStyle/>
          <a:p>
            <a:pPr eaLnBrk="0" hangingPunct="0"/>
            <a:r>
              <a:rPr lang="en-US" sz="1100" b="1">
                <a:solidFill>
                  <a:schemeClr val="bg1"/>
                </a:solidFill>
              </a:rPr>
              <a:t>2</a:t>
            </a:r>
          </a:p>
        </p:txBody>
      </p:sp>
      <p:sp>
        <p:nvSpPr>
          <p:cNvPr id="37926" name="Text Box 3"/>
          <p:cNvSpPr txBox="1">
            <a:spLocks noChangeArrowheads="1"/>
          </p:cNvSpPr>
          <p:nvPr/>
        </p:nvSpPr>
        <p:spPr bwMode="auto">
          <a:xfrm>
            <a:off x="6978650" y="1700213"/>
            <a:ext cx="90488" cy="163512"/>
          </a:xfrm>
          <a:prstGeom prst="rect">
            <a:avLst/>
          </a:prstGeom>
          <a:noFill/>
          <a:ln w="9525">
            <a:noFill/>
            <a:miter lim="800000"/>
            <a:headEnd/>
            <a:tailEnd/>
          </a:ln>
        </p:spPr>
        <p:txBody>
          <a:bodyPr wrap="none" lIns="0" tIns="0" rIns="0" bIns="0"/>
          <a:lstStyle/>
          <a:p>
            <a:pPr eaLnBrk="0" hangingPunct="0"/>
            <a:r>
              <a:rPr lang="en-US" sz="1100" b="1">
                <a:solidFill>
                  <a:schemeClr val="bg1"/>
                </a:solidFill>
              </a:rPr>
              <a:t>3</a:t>
            </a:r>
          </a:p>
        </p:txBody>
      </p:sp>
      <p:sp>
        <p:nvSpPr>
          <p:cNvPr id="37927" name="Text Box 3"/>
          <p:cNvSpPr txBox="1">
            <a:spLocks noChangeArrowheads="1"/>
          </p:cNvSpPr>
          <p:nvPr/>
        </p:nvSpPr>
        <p:spPr bwMode="auto">
          <a:xfrm>
            <a:off x="7423150" y="3205163"/>
            <a:ext cx="90488" cy="163512"/>
          </a:xfrm>
          <a:prstGeom prst="rect">
            <a:avLst/>
          </a:prstGeom>
          <a:noFill/>
          <a:ln w="9525">
            <a:noFill/>
            <a:miter lim="800000"/>
            <a:headEnd/>
            <a:tailEnd/>
          </a:ln>
        </p:spPr>
        <p:txBody>
          <a:bodyPr wrap="none" lIns="0" tIns="0" rIns="0" bIns="0"/>
          <a:lstStyle/>
          <a:p>
            <a:pPr eaLnBrk="0" hangingPunct="0"/>
            <a:r>
              <a:rPr lang="en-US" sz="1100" b="1">
                <a:solidFill>
                  <a:schemeClr val="bg1"/>
                </a:solidFill>
              </a:rPr>
              <a:t>4</a:t>
            </a:r>
          </a:p>
        </p:txBody>
      </p:sp>
      <p:sp>
        <p:nvSpPr>
          <p:cNvPr id="37928" name="Text Box 3"/>
          <p:cNvSpPr txBox="1">
            <a:spLocks noChangeArrowheads="1"/>
          </p:cNvSpPr>
          <p:nvPr/>
        </p:nvSpPr>
        <p:spPr bwMode="auto">
          <a:xfrm>
            <a:off x="3003550" y="2906713"/>
            <a:ext cx="90488" cy="163512"/>
          </a:xfrm>
          <a:prstGeom prst="rect">
            <a:avLst/>
          </a:prstGeom>
          <a:noFill/>
          <a:ln w="9525">
            <a:noFill/>
            <a:miter lim="800000"/>
            <a:headEnd/>
            <a:tailEnd/>
          </a:ln>
        </p:spPr>
        <p:txBody>
          <a:bodyPr wrap="none" lIns="0" tIns="0" rIns="0" bIns="0"/>
          <a:lstStyle/>
          <a:p>
            <a:pPr eaLnBrk="0" hangingPunct="0"/>
            <a:r>
              <a:rPr lang="en-US" sz="1100" b="1">
                <a:solidFill>
                  <a:schemeClr val="bg1"/>
                </a:solidFill>
              </a:rPr>
              <a:t>8</a:t>
            </a:r>
          </a:p>
        </p:txBody>
      </p:sp>
      <p:sp>
        <p:nvSpPr>
          <p:cNvPr id="37929" name="Text Box 3"/>
          <p:cNvSpPr txBox="1">
            <a:spLocks noChangeArrowheads="1"/>
          </p:cNvSpPr>
          <p:nvPr/>
        </p:nvSpPr>
        <p:spPr bwMode="auto">
          <a:xfrm>
            <a:off x="7140575" y="4556125"/>
            <a:ext cx="90488" cy="163513"/>
          </a:xfrm>
          <a:prstGeom prst="rect">
            <a:avLst/>
          </a:prstGeom>
          <a:noFill/>
          <a:ln w="9525">
            <a:noFill/>
            <a:miter lim="800000"/>
            <a:headEnd/>
            <a:tailEnd/>
          </a:ln>
        </p:spPr>
        <p:txBody>
          <a:bodyPr wrap="none" lIns="0" tIns="0" rIns="0" bIns="0"/>
          <a:lstStyle/>
          <a:p>
            <a:pPr eaLnBrk="0" hangingPunct="0"/>
            <a:r>
              <a:rPr lang="en-US" sz="1100" b="1">
                <a:solidFill>
                  <a:schemeClr val="bg1"/>
                </a:solidFill>
              </a:rPr>
              <a:t>5</a:t>
            </a:r>
          </a:p>
        </p:txBody>
      </p:sp>
      <p:sp>
        <p:nvSpPr>
          <p:cNvPr id="37930" name="Text Box 3"/>
          <p:cNvSpPr txBox="1">
            <a:spLocks noChangeArrowheads="1"/>
          </p:cNvSpPr>
          <p:nvPr/>
        </p:nvSpPr>
        <p:spPr bwMode="auto">
          <a:xfrm>
            <a:off x="5854700" y="5727700"/>
            <a:ext cx="90488" cy="163513"/>
          </a:xfrm>
          <a:prstGeom prst="rect">
            <a:avLst/>
          </a:prstGeom>
          <a:noFill/>
          <a:ln w="9525">
            <a:noFill/>
            <a:miter lim="800000"/>
            <a:headEnd/>
            <a:tailEnd/>
          </a:ln>
        </p:spPr>
        <p:txBody>
          <a:bodyPr wrap="none" lIns="0" tIns="0" rIns="0" bIns="0"/>
          <a:lstStyle/>
          <a:p>
            <a:pPr eaLnBrk="0" hangingPunct="0"/>
            <a:r>
              <a:rPr lang="en-US" sz="1100" b="1">
                <a:solidFill>
                  <a:schemeClr val="bg1"/>
                </a:solidFill>
              </a:rPr>
              <a:t>6</a:t>
            </a:r>
          </a:p>
        </p:txBody>
      </p:sp>
      <p:sp>
        <p:nvSpPr>
          <p:cNvPr id="37931" name="Text Box 3"/>
          <p:cNvSpPr txBox="1">
            <a:spLocks noChangeArrowheads="1"/>
          </p:cNvSpPr>
          <p:nvPr/>
        </p:nvSpPr>
        <p:spPr bwMode="auto">
          <a:xfrm>
            <a:off x="3843338" y="5259388"/>
            <a:ext cx="90487" cy="163512"/>
          </a:xfrm>
          <a:prstGeom prst="rect">
            <a:avLst/>
          </a:prstGeom>
          <a:noFill/>
          <a:ln w="9525">
            <a:noFill/>
            <a:miter lim="800000"/>
            <a:headEnd/>
            <a:tailEnd/>
          </a:ln>
        </p:spPr>
        <p:txBody>
          <a:bodyPr wrap="none" lIns="0" tIns="0" rIns="0" bIns="0"/>
          <a:lstStyle/>
          <a:p>
            <a:pPr eaLnBrk="0" hangingPunct="0"/>
            <a:r>
              <a:rPr lang="en-US" sz="1100" b="1">
                <a:solidFill>
                  <a:schemeClr val="bg1"/>
                </a:solidFill>
              </a:rPr>
              <a:t>7</a:t>
            </a:r>
          </a:p>
        </p:txBody>
      </p:sp>
      <p:sp>
        <p:nvSpPr>
          <p:cNvPr id="44" name="Slide Number Placeholder 43"/>
          <p:cNvSpPr>
            <a:spLocks noGrp="1"/>
          </p:cNvSpPr>
          <p:nvPr>
            <p:ph type="sldNum" sz="quarter" idx="12"/>
          </p:nvPr>
        </p:nvSpPr>
        <p:spPr/>
        <p:txBody>
          <a:bodyPr/>
          <a:lstStyle/>
          <a:p>
            <a:fld id="{D3355F4A-7B1A-49DF-922C-FF8D8EDB79C2}"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4294967295"/>
          </p:nvPr>
        </p:nvSpPr>
        <p:spPr>
          <a:xfrm>
            <a:off x="165100" y="1316038"/>
            <a:ext cx="8639175" cy="5270500"/>
          </a:xfrm>
        </p:spPr>
        <p:txBody>
          <a:bodyPr/>
          <a:lstStyle/>
          <a:p>
            <a:pPr marL="292100" lvl="1" indent="-290513" eaLnBrk="1" hangingPunct="1">
              <a:spcAft>
                <a:spcPts val="75"/>
              </a:spcAft>
              <a:buFont typeface="Wingdings" pitchFamily="84" charset="2"/>
              <a:buChar char="§"/>
            </a:pPr>
            <a:r>
              <a:rPr lang="en-US" sz="2800" dirty="0" smtClean="0">
                <a:cs typeface="Times New Roman" pitchFamily="84" charset="0"/>
              </a:rPr>
              <a:t>The Cambrian explosion may have been caused by</a:t>
            </a:r>
          </a:p>
          <a:p>
            <a:pPr marL="812800" lvl="2" indent="-368300" eaLnBrk="1" hangingPunct="1">
              <a:spcAft>
                <a:spcPts val="75"/>
              </a:spcAft>
            </a:pPr>
            <a:r>
              <a:rPr lang="en-US" sz="2400" dirty="0" smtClean="0">
                <a:cs typeface="Times New Roman" pitchFamily="84" charset="0"/>
              </a:rPr>
              <a:t>increasingly complex predator-prey relationships or</a:t>
            </a:r>
          </a:p>
          <a:p>
            <a:pPr marL="812800" lvl="2" indent="-368300" eaLnBrk="1" hangingPunct="1">
              <a:spcAft>
                <a:spcPts val="75"/>
              </a:spcAft>
            </a:pPr>
            <a:r>
              <a:rPr lang="en-US" sz="2400" dirty="0" smtClean="0">
                <a:cs typeface="Times New Roman" pitchFamily="84" charset="0"/>
              </a:rPr>
              <a:t>an increase in atmospheric oxygen.</a:t>
            </a:r>
          </a:p>
          <a:p>
            <a:pPr marL="292100" lvl="1" indent="-290513" eaLnBrk="1" hangingPunct="1">
              <a:spcAft>
                <a:spcPts val="75"/>
              </a:spcAft>
              <a:buFont typeface="Wingdings" pitchFamily="84" charset="2"/>
              <a:buChar char="§"/>
            </a:pPr>
            <a:r>
              <a:rPr lang="en-US" sz="2800" dirty="0" smtClean="0">
                <a:cs typeface="Times New Roman" pitchFamily="84" charset="0"/>
              </a:rPr>
              <a:t>Much of the diversity in body form among the animal phyla is associated with variations in where and when </a:t>
            </a:r>
            <a:r>
              <a:rPr lang="en-US" sz="2800" dirty="0" err="1" smtClean="0">
                <a:cs typeface="Times New Roman" pitchFamily="84" charset="0"/>
              </a:rPr>
              <a:t>homeotic</a:t>
            </a:r>
            <a:r>
              <a:rPr lang="en-US" sz="2800" dirty="0" smtClean="0">
                <a:cs typeface="Times New Roman" pitchFamily="84" charset="0"/>
              </a:rPr>
              <a:t> genes are expressed within developing embryos.</a:t>
            </a:r>
          </a:p>
          <a:p>
            <a:pPr marL="292100" lvl="1" indent="-290513" eaLnBrk="1" hangingPunct="1">
              <a:spcAft>
                <a:spcPts val="75"/>
              </a:spcAft>
              <a:buFont typeface="Wingdings" pitchFamily="84" charset="2"/>
              <a:buChar char="§"/>
            </a:pPr>
            <a:r>
              <a:rPr lang="en-US" sz="2800" dirty="0" smtClean="0">
                <a:cs typeface="Times New Roman" pitchFamily="84" charset="0"/>
              </a:rPr>
              <a:t>Of the 35 or so animal phyla, all but one are invertebrates, named because they lack vertebra.</a:t>
            </a:r>
            <a:endParaRPr lang="en-US" dirty="0" smtClean="0">
              <a:cs typeface="Times New Roman" pitchFamily="84" charset="0"/>
            </a:endParaRPr>
          </a:p>
        </p:txBody>
      </p:sp>
      <p:sp>
        <p:nvSpPr>
          <p:cNvPr id="4813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48132"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48133" name="Rectangle 9"/>
          <p:cNvSpPr>
            <a:spLocks noGrp="1" noChangeArrowheads="1"/>
          </p:cNvSpPr>
          <p:nvPr>
            <p:ph type="title" idx="4294967295"/>
          </p:nvPr>
        </p:nvSpPr>
        <p:spPr>
          <a:xfrm>
            <a:off x="195263" y="100013"/>
            <a:ext cx="8782050" cy="876300"/>
          </a:xfrm>
        </p:spPr>
        <p:txBody>
          <a:bodyPr>
            <a:spAutoFit/>
          </a:bodyPr>
          <a:lstStyle/>
          <a:p>
            <a:pPr marL="808038" indent="-808038" eaLnBrk="1" hangingPunct="1"/>
            <a:r>
              <a:rPr lang="en-US" sz="3200" smtClean="0"/>
              <a:t>18.2 Animal diversification began more than half a billion years ago</a:t>
            </a:r>
          </a:p>
        </p:txBody>
      </p:sp>
      <p:sp>
        <p:nvSpPr>
          <p:cNvPr id="48134"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4813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D3355F4A-7B1A-49DF-922C-FF8D8EDB79C2}" type="slidenum">
              <a:rPr lang="en-US" smtClean="0"/>
              <a:pPr/>
              <a:t>18</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 calcmode="lin" valueType="num">
                                      <p:cBhvr additive="base">
                                        <p:cTn id="7" dur="500" fill="hold"/>
                                        <p:tgtEl>
                                          <p:spTgt spid="481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130">
                                            <p:txEl>
                                              <p:pRg st="1" end="1"/>
                                            </p:txEl>
                                          </p:spTgt>
                                        </p:tgtEl>
                                        <p:attrNameLst>
                                          <p:attrName>style.visibility</p:attrName>
                                        </p:attrNameLst>
                                      </p:cBhvr>
                                      <p:to>
                                        <p:strVal val="visible"/>
                                      </p:to>
                                    </p:set>
                                    <p:anim calcmode="lin" valueType="num">
                                      <p:cBhvr additive="base">
                                        <p:cTn id="13" dur="500" fill="hold"/>
                                        <p:tgtEl>
                                          <p:spTgt spid="481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130">
                                            <p:txEl>
                                              <p:pRg st="2" end="2"/>
                                            </p:txEl>
                                          </p:spTgt>
                                        </p:tgtEl>
                                        <p:attrNameLst>
                                          <p:attrName>style.visibility</p:attrName>
                                        </p:attrNameLst>
                                      </p:cBhvr>
                                      <p:to>
                                        <p:strVal val="visible"/>
                                      </p:to>
                                    </p:set>
                                    <p:anim calcmode="lin" valueType="num">
                                      <p:cBhvr additive="base">
                                        <p:cTn id="19" dur="500" fill="hold"/>
                                        <p:tgtEl>
                                          <p:spTgt spid="481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8130">
                                            <p:txEl>
                                              <p:pRg st="3" end="3"/>
                                            </p:txEl>
                                          </p:spTgt>
                                        </p:tgtEl>
                                        <p:attrNameLst>
                                          <p:attrName>style.visibility</p:attrName>
                                        </p:attrNameLst>
                                      </p:cBhvr>
                                      <p:to>
                                        <p:strVal val="visible"/>
                                      </p:to>
                                    </p:set>
                                    <p:anim calcmode="lin" valueType="num">
                                      <p:cBhvr additive="base">
                                        <p:cTn id="25" dur="500" fill="hold"/>
                                        <p:tgtEl>
                                          <p:spTgt spid="4813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1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8130">
                                            <p:txEl>
                                              <p:pRg st="4" end="4"/>
                                            </p:txEl>
                                          </p:spTgt>
                                        </p:tgtEl>
                                        <p:attrNameLst>
                                          <p:attrName>style.visibility</p:attrName>
                                        </p:attrNameLst>
                                      </p:cBhvr>
                                      <p:to>
                                        <p:strVal val="visible"/>
                                      </p:to>
                                    </p:set>
                                    <p:anim calcmode="lin" valueType="num">
                                      <p:cBhvr additive="base">
                                        <p:cTn id="31" dur="500" fill="hold"/>
                                        <p:tgtEl>
                                          <p:spTgt spid="4813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813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bldLvl="5"/>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18_02b_CambrianLife-U"/>
          <p:cNvPicPr>
            <a:picLocks noChangeAspect="1" noChangeArrowheads="1"/>
          </p:cNvPicPr>
          <p:nvPr/>
        </p:nvPicPr>
        <p:blipFill>
          <a:blip r:embed="rId3" cstate="print"/>
          <a:srcRect/>
          <a:stretch>
            <a:fillRect/>
          </a:stretch>
        </p:blipFill>
        <p:spPr bwMode="auto">
          <a:xfrm>
            <a:off x="1654175" y="136525"/>
            <a:ext cx="5835650" cy="6584950"/>
          </a:xfrm>
          <a:prstGeom prst="rect">
            <a:avLst/>
          </a:prstGeom>
          <a:noFill/>
          <a:ln w="9525">
            <a:noFill/>
            <a:miter lim="800000"/>
            <a:headEnd/>
            <a:tailEnd/>
          </a:ln>
        </p:spPr>
      </p:pic>
      <p:sp>
        <p:nvSpPr>
          <p:cNvPr id="4505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18.2B</a:t>
            </a:r>
          </a:p>
        </p:txBody>
      </p:sp>
      <p:sp>
        <p:nvSpPr>
          <p:cNvPr id="45060" name="Text Box 3"/>
          <p:cNvSpPr txBox="1">
            <a:spLocks noChangeArrowheads="1"/>
          </p:cNvSpPr>
          <p:nvPr/>
        </p:nvSpPr>
        <p:spPr bwMode="auto">
          <a:xfrm>
            <a:off x="3543300" y="336550"/>
            <a:ext cx="1052513" cy="214313"/>
          </a:xfrm>
          <a:prstGeom prst="rect">
            <a:avLst/>
          </a:prstGeom>
          <a:noFill/>
          <a:ln w="9525">
            <a:noFill/>
            <a:miter lim="800000"/>
            <a:headEnd/>
            <a:tailEnd/>
          </a:ln>
        </p:spPr>
        <p:txBody>
          <a:bodyPr wrap="none" lIns="0" tIns="0" rIns="0" bIns="0"/>
          <a:lstStyle/>
          <a:p>
            <a:pPr eaLnBrk="0" hangingPunct="0"/>
            <a:r>
              <a:rPr lang="en-US" sz="1800" b="1"/>
              <a:t>Chordate</a:t>
            </a:r>
          </a:p>
        </p:txBody>
      </p:sp>
      <p:sp>
        <p:nvSpPr>
          <p:cNvPr id="45061" name="Text Box 3"/>
          <p:cNvSpPr txBox="1">
            <a:spLocks noChangeArrowheads="1"/>
          </p:cNvSpPr>
          <p:nvPr/>
        </p:nvSpPr>
        <p:spPr bwMode="auto">
          <a:xfrm>
            <a:off x="2433638" y="1204913"/>
            <a:ext cx="1179512" cy="214312"/>
          </a:xfrm>
          <a:prstGeom prst="rect">
            <a:avLst/>
          </a:prstGeom>
          <a:noFill/>
          <a:ln w="9525">
            <a:noFill/>
            <a:miter lim="800000"/>
            <a:headEnd/>
            <a:tailEnd/>
          </a:ln>
        </p:spPr>
        <p:txBody>
          <a:bodyPr wrap="none" lIns="0" tIns="0" rIns="0" bIns="0"/>
          <a:lstStyle/>
          <a:p>
            <a:pPr eaLnBrk="0" hangingPunct="0"/>
            <a:r>
              <a:rPr lang="en-US" sz="1800" b="1"/>
              <a:t>Arthropod</a:t>
            </a:r>
          </a:p>
        </p:txBody>
      </p:sp>
      <p:sp>
        <p:nvSpPr>
          <p:cNvPr id="45062" name="Text Box 3"/>
          <p:cNvSpPr txBox="1">
            <a:spLocks noChangeArrowheads="1"/>
          </p:cNvSpPr>
          <p:nvPr/>
        </p:nvSpPr>
        <p:spPr bwMode="auto">
          <a:xfrm>
            <a:off x="4741863" y="2073275"/>
            <a:ext cx="1611312" cy="214313"/>
          </a:xfrm>
          <a:prstGeom prst="rect">
            <a:avLst/>
          </a:prstGeom>
          <a:noFill/>
          <a:ln w="9525">
            <a:noFill/>
            <a:miter lim="800000"/>
            <a:headEnd/>
            <a:tailEnd/>
          </a:ln>
        </p:spPr>
        <p:txBody>
          <a:bodyPr wrap="none" lIns="0" tIns="0" rIns="0" bIns="0"/>
          <a:lstStyle/>
          <a:p>
            <a:pPr eaLnBrk="0" hangingPunct="0"/>
            <a:r>
              <a:rPr lang="en-US" sz="1800" b="1" i="1"/>
              <a:t>Anomalocaris</a:t>
            </a:r>
            <a:endParaRPr lang="en-US" sz="1800" b="1"/>
          </a:p>
        </p:txBody>
      </p:sp>
      <p:sp>
        <p:nvSpPr>
          <p:cNvPr id="45063" name="Text Box 3"/>
          <p:cNvSpPr txBox="1">
            <a:spLocks noChangeArrowheads="1"/>
          </p:cNvSpPr>
          <p:nvPr/>
        </p:nvSpPr>
        <p:spPr bwMode="auto">
          <a:xfrm>
            <a:off x="2903538" y="4443413"/>
            <a:ext cx="1390650" cy="269875"/>
          </a:xfrm>
          <a:prstGeom prst="rect">
            <a:avLst/>
          </a:prstGeom>
          <a:noFill/>
          <a:ln w="9525">
            <a:noFill/>
            <a:miter lim="800000"/>
            <a:headEnd/>
            <a:tailEnd/>
          </a:ln>
        </p:spPr>
        <p:txBody>
          <a:bodyPr wrap="none" lIns="0" tIns="0" rIns="0" bIns="0"/>
          <a:lstStyle/>
          <a:p>
            <a:pPr eaLnBrk="0" hangingPunct="0"/>
            <a:r>
              <a:rPr lang="en-US" sz="1800" b="1" i="1"/>
              <a:t>Hallucigenia</a:t>
            </a:r>
            <a:endParaRPr lang="en-US" sz="1800" b="1"/>
          </a:p>
        </p:txBody>
      </p:sp>
      <p:sp>
        <p:nvSpPr>
          <p:cNvPr id="8" name="Slide Number Placeholder 7"/>
          <p:cNvSpPr>
            <a:spLocks noGrp="1"/>
          </p:cNvSpPr>
          <p:nvPr>
            <p:ph type="sldNum" sz="quarter" idx="12"/>
          </p:nvPr>
        </p:nvSpPr>
        <p:spPr/>
        <p:txBody>
          <a:bodyPr/>
          <a:lstStyle/>
          <a:p>
            <a:fld id="{D3355F4A-7B1A-49DF-922C-FF8D8EDB79C2}"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4294967295"/>
          </p:nvPr>
        </p:nvSpPr>
        <p:spPr>
          <a:xfrm>
            <a:off x="0" y="1316038"/>
            <a:ext cx="8534400" cy="5270500"/>
          </a:xfrm>
        </p:spPr>
        <p:txBody>
          <a:bodyPr/>
          <a:lstStyle/>
          <a:p>
            <a:pPr marL="292100" lvl="1" indent="-290513" eaLnBrk="1" hangingPunct="1">
              <a:buFont typeface="Wingdings" pitchFamily="84" charset="2"/>
              <a:buChar char="§"/>
            </a:pPr>
            <a:r>
              <a:rPr lang="en-US" sz="2800" dirty="0" smtClean="0">
                <a:cs typeface="Times New Roman" pitchFamily="84" charset="0"/>
              </a:rPr>
              <a:t>Most octopuses rely on nonaggressive defense mechanisms such as camouflage.</a:t>
            </a:r>
          </a:p>
          <a:p>
            <a:pPr marL="292100" lvl="1" indent="-290513" eaLnBrk="1" hangingPunct="1">
              <a:buFont typeface="Wingdings" pitchFamily="84" charset="2"/>
              <a:buChar char="§"/>
            </a:pPr>
            <a:r>
              <a:rPr lang="en-US" sz="2800" dirty="0" smtClean="0">
                <a:cs typeface="Times New Roman" pitchFamily="84" charset="0"/>
              </a:rPr>
              <a:t>The blue-ringed octopus is an exception, with</a:t>
            </a:r>
          </a:p>
          <a:p>
            <a:pPr marL="812800" lvl="2" indent="-368300" eaLnBrk="1" hangingPunct="1"/>
            <a:r>
              <a:rPr lang="en-US" sz="2400" dirty="0" smtClean="0">
                <a:cs typeface="Times New Roman" pitchFamily="84" charset="0"/>
              </a:rPr>
              <a:t>a toxin 10,000 times more lethal than cyanide and</a:t>
            </a:r>
          </a:p>
          <a:p>
            <a:pPr marL="812800" lvl="2" indent="-368300" eaLnBrk="1" hangingPunct="1"/>
            <a:r>
              <a:rPr lang="en-US" sz="2400" dirty="0" smtClean="0">
                <a:cs typeface="Times New Roman" pitchFamily="84" charset="0"/>
              </a:rPr>
              <a:t>sapphire-blue circles that proclaim its identity.</a:t>
            </a:r>
          </a:p>
        </p:txBody>
      </p:sp>
      <p:sp>
        <p:nvSpPr>
          <p:cNvPr id="21508" name="Rectangle 4"/>
          <p:cNvSpPr>
            <a:spLocks noGrp="1" noChangeArrowheads="1"/>
          </p:cNvSpPr>
          <p:nvPr>
            <p:ph type="title" idx="4294967295"/>
          </p:nvPr>
        </p:nvSpPr>
        <p:spPr>
          <a:xfrm>
            <a:off x="361950" y="100013"/>
            <a:ext cx="8782050" cy="438150"/>
          </a:xfrm>
        </p:spPr>
        <p:txBody>
          <a:bodyPr>
            <a:spAutoFit/>
          </a:bodyPr>
          <a:lstStyle/>
          <a:p>
            <a:pPr eaLnBrk="1" hangingPunct="1"/>
            <a:r>
              <a:rPr lang="en-US" sz="3200" smtClean="0"/>
              <a:t>Introduction</a:t>
            </a:r>
          </a:p>
        </p:txBody>
      </p:sp>
      <p:sp>
        <p:nvSpPr>
          <p:cNvPr id="21507"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21509" name="Line 6"/>
          <p:cNvSpPr>
            <a:spLocks noChangeShapeType="1"/>
          </p:cNvSpPr>
          <p:nvPr/>
        </p:nvSpPr>
        <p:spPr bwMode="auto">
          <a:xfrm>
            <a:off x="193675" y="6535738"/>
            <a:ext cx="8775700" cy="0"/>
          </a:xfrm>
          <a:prstGeom prst="line">
            <a:avLst/>
          </a:prstGeom>
          <a:noFill/>
          <a:ln w="19050">
            <a:solidFill>
              <a:schemeClr val="tx1"/>
            </a:solidFill>
            <a:round/>
            <a:headEnd/>
            <a:tailEnd/>
          </a:ln>
        </p:spPr>
        <p:txBody>
          <a:bodyPr wrap="none" anchor="ctr"/>
          <a:lstStyle/>
          <a:p>
            <a:endParaRPr lang="en-US"/>
          </a:p>
        </p:txBody>
      </p:sp>
      <p:sp>
        <p:nvSpPr>
          <p:cNvPr id="21510"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2151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D3355F4A-7B1A-49DF-922C-FF8D8EDB79C2}" type="slidenum">
              <a:rPr lang="en-US" smtClean="0"/>
              <a:pPr/>
              <a:t>2</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blinds(horizontal)">
                                      <p:cBhvr>
                                        <p:cTn id="7" dur="500"/>
                                        <p:tgtEl>
                                          <p:spTgt spid="215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06">
                                            <p:txEl>
                                              <p:pRg st="1" end="1"/>
                                            </p:txEl>
                                          </p:spTgt>
                                        </p:tgtEl>
                                        <p:attrNameLst>
                                          <p:attrName>style.visibility</p:attrName>
                                        </p:attrNameLst>
                                      </p:cBhvr>
                                      <p:to>
                                        <p:strVal val="visible"/>
                                      </p:to>
                                    </p:set>
                                    <p:animEffect transition="in" filter="blinds(horizontal)">
                                      <p:cBhvr>
                                        <p:cTn id="12" dur="500"/>
                                        <p:tgtEl>
                                          <p:spTgt spid="215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506">
                                            <p:txEl>
                                              <p:pRg st="2" end="2"/>
                                            </p:txEl>
                                          </p:spTgt>
                                        </p:tgtEl>
                                        <p:attrNameLst>
                                          <p:attrName>style.visibility</p:attrName>
                                        </p:attrNameLst>
                                      </p:cBhvr>
                                      <p:to>
                                        <p:strVal val="visible"/>
                                      </p:to>
                                    </p:set>
                                    <p:animEffect transition="in" filter="blinds(horizontal)">
                                      <p:cBhvr>
                                        <p:cTn id="17" dur="500"/>
                                        <p:tgtEl>
                                          <p:spTgt spid="215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506">
                                            <p:txEl>
                                              <p:pRg st="3" end="3"/>
                                            </p:txEl>
                                          </p:spTgt>
                                        </p:tgtEl>
                                        <p:attrNameLst>
                                          <p:attrName>style.visibility</p:attrName>
                                        </p:attrNameLst>
                                      </p:cBhvr>
                                      <p:to>
                                        <p:strVal val="visible"/>
                                      </p:to>
                                    </p:set>
                                    <p:animEffect transition="in" filter="blinds(horizontal)">
                                      <p:cBhvr>
                                        <p:cTn id="22" dur="500"/>
                                        <p:tgtEl>
                                          <p:spTgt spid="215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4294967295"/>
          </p:nvPr>
        </p:nvSpPr>
        <p:spPr>
          <a:xfrm>
            <a:off x="165100" y="1316038"/>
            <a:ext cx="8639175" cy="5270500"/>
          </a:xfrm>
        </p:spPr>
        <p:txBody>
          <a:bodyPr/>
          <a:lstStyle/>
          <a:p>
            <a:pPr marL="292100" lvl="1" indent="-290513" eaLnBrk="1" hangingPunct="1">
              <a:spcAft>
                <a:spcPts val="1275"/>
              </a:spcAft>
              <a:buFont typeface="Wingdings" pitchFamily="84" charset="2"/>
              <a:buChar char="§"/>
            </a:pPr>
            <a:r>
              <a:rPr lang="en-US" sz="2800" dirty="0" smtClean="0">
                <a:cs typeface="Times New Roman" pitchFamily="84" charset="0"/>
              </a:rPr>
              <a:t>Animal body plans vary in</a:t>
            </a:r>
          </a:p>
          <a:p>
            <a:pPr marL="812800" lvl="2" indent="-368300" eaLnBrk="1" hangingPunct="1">
              <a:spcAft>
                <a:spcPts val="1275"/>
              </a:spcAft>
            </a:pPr>
            <a:r>
              <a:rPr lang="en-US" sz="2400" dirty="0" smtClean="0">
                <a:cs typeface="Times New Roman" pitchFamily="84" charset="0"/>
              </a:rPr>
              <a:t>symmetry,</a:t>
            </a:r>
          </a:p>
          <a:p>
            <a:pPr marL="812800" lvl="2" indent="-368300" eaLnBrk="1" hangingPunct="1">
              <a:spcAft>
                <a:spcPts val="1275"/>
              </a:spcAft>
            </a:pPr>
            <a:r>
              <a:rPr lang="en-US" sz="2400" dirty="0" smtClean="0">
                <a:cs typeface="Times New Roman" pitchFamily="84" charset="0"/>
              </a:rPr>
              <a:t>presence of true tissues,</a:t>
            </a:r>
          </a:p>
          <a:p>
            <a:pPr marL="812800" lvl="2" indent="-368300" eaLnBrk="1" hangingPunct="1">
              <a:spcAft>
                <a:spcPts val="1275"/>
              </a:spcAft>
            </a:pPr>
            <a:r>
              <a:rPr lang="en-US" sz="2400" dirty="0" smtClean="0">
                <a:cs typeface="Times New Roman" pitchFamily="84" charset="0"/>
              </a:rPr>
              <a:t>number of embryonic layers,</a:t>
            </a:r>
          </a:p>
          <a:p>
            <a:pPr marL="812800" lvl="2" indent="-368300" eaLnBrk="1" hangingPunct="1">
              <a:spcAft>
                <a:spcPts val="1275"/>
              </a:spcAft>
            </a:pPr>
            <a:r>
              <a:rPr lang="en-US" sz="2400" dirty="0" smtClean="0">
                <a:cs typeface="Times New Roman" pitchFamily="84" charset="0"/>
              </a:rPr>
              <a:t>presence of a body cavity, and </a:t>
            </a:r>
          </a:p>
          <a:p>
            <a:pPr marL="812800" lvl="2" indent="-368300" eaLnBrk="1" hangingPunct="1">
              <a:spcAft>
                <a:spcPts val="1275"/>
              </a:spcAft>
            </a:pPr>
            <a:r>
              <a:rPr lang="en-US" sz="2400" dirty="0" smtClean="0">
                <a:cs typeface="Times New Roman" pitchFamily="84" charset="0"/>
              </a:rPr>
              <a:t>details of their embryonic development.</a:t>
            </a:r>
          </a:p>
        </p:txBody>
      </p:sp>
      <p:sp>
        <p:nvSpPr>
          <p:cNvPr id="4915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49156" name="Rectangle 4"/>
          <p:cNvSpPr>
            <a:spLocks noGrp="1" noChangeArrowheads="1"/>
          </p:cNvSpPr>
          <p:nvPr>
            <p:ph type="title" idx="4294967295"/>
          </p:nvPr>
        </p:nvSpPr>
        <p:spPr>
          <a:xfrm>
            <a:off x="195263" y="100013"/>
            <a:ext cx="8782050" cy="876300"/>
          </a:xfrm>
        </p:spPr>
        <p:txBody>
          <a:bodyPr>
            <a:spAutoFit/>
          </a:bodyPr>
          <a:lstStyle/>
          <a:p>
            <a:pPr marL="796925" indent="-796925" eaLnBrk="1" hangingPunct="1"/>
            <a:r>
              <a:rPr lang="en-US" sz="3200" smtClean="0"/>
              <a:t>18.3 Animals can be characterized by basic features of their “body plan”</a:t>
            </a:r>
          </a:p>
        </p:txBody>
      </p:sp>
      <p:sp>
        <p:nvSpPr>
          <p:cNvPr id="49157"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4915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4915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D3355F4A-7B1A-49DF-922C-FF8D8EDB79C2}" type="slidenum">
              <a:rPr lang="en-US" smtClean="0"/>
              <a:pPr/>
              <a:t>20</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Effect transition="in" filter="diamond(in)">
                                      <p:cBhvr>
                                        <p:cTn id="7" dur="2000"/>
                                        <p:tgtEl>
                                          <p:spTgt spid="49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9154">
                                            <p:txEl>
                                              <p:pRg st="1" end="1"/>
                                            </p:txEl>
                                          </p:spTgt>
                                        </p:tgtEl>
                                        <p:attrNameLst>
                                          <p:attrName>style.visibility</p:attrName>
                                        </p:attrNameLst>
                                      </p:cBhvr>
                                      <p:to>
                                        <p:strVal val="visible"/>
                                      </p:to>
                                    </p:set>
                                    <p:animEffect transition="in" filter="diamond(in)">
                                      <p:cBhvr>
                                        <p:cTn id="12" dur="2000"/>
                                        <p:tgtEl>
                                          <p:spTgt spid="491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9154">
                                            <p:txEl>
                                              <p:pRg st="2" end="2"/>
                                            </p:txEl>
                                          </p:spTgt>
                                        </p:tgtEl>
                                        <p:attrNameLst>
                                          <p:attrName>style.visibility</p:attrName>
                                        </p:attrNameLst>
                                      </p:cBhvr>
                                      <p:to>
                                        <p:strVal val="visible"/>
                                      </p:to>
                                    </p:set>
                                    <p:animEffect transition="in" filter="diamond(in)">
                                      <p:cBhvr>
                                        <p:cTn id="17" dur="2000"/>
                                        <p:tgtEl>
                                          <p:spTgt spid="491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9154">
                                            <p:txEl>
                                              <p:pRg st="3" end="3"/>
                                            </p:txEl>
                                          </p:spTgt>
                                        </p:tgtEl>
                                        <p:attrNameLst>
                                          <p:attrName>style.visibility</p:attrName>
                                        </p:attrNameLst>
                                      </p:cBhvr>
                                      <p:to>
                                        <p:strVal val="visible"/>
                                      </p:to>
                                    </p:set>
                                    <p:animEffect transition="in" filter="diamond(in)">
                                      <p:cBhvr>
                                        <p:cTn id="22" dur="2000"/>
                                        <p:tgtEl>
                                          <p:spTgt spid="491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9154">
                                            <p:txEl>
                                              <p:pRg st="4" end="4"/>
                                            </p:txEl>
                                          </p:spTgt>
                                        </p:tgtEl>
                                        <p:attrNameLst>
                                          <p:attrName>style.visibility</p:attrName>
                                        </p:attrNameLst>
                                      </p:cBhvr>
                                      <p:to>
                                        <p:strVal val="visible"/>
                                      </p:to>
                                    </p:set>
                                    <p:animEffect transition="in" filter="diamond(in)">
                                      <p:cBhvr>
                                        <p:cTn id="27" dur="2000"/>
                                        <p:tgtEl>
                                          <p:spTgt spid="4915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49154">
                                            <p:txEl>
                                              <p:pRg st="5" end="5"/>
                                            </p:txEl>
                                          </p:spTgt>
                                        </p:tgtEl>
                                        <p:attrNameLst>
                                          <p:attrName>style.visibility</p:attrName>
                                        </p:attrNameLst>
                                      </p:cBhvr>
                                      <p:to>
                                        <p:strVal val="visible"/>
                                      </p:to>
                                    </p:set>
                                    <p:animEffect transition="in" filter="diamond(in)">
                                      <p:cBhvr>
                                        <p:cTn id="32" dur="2000"/>
                                        <p:tgtEl>
                                          <p:spTgt spid="491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bldLvl="5"/>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4294967295"/>
          </p:nvPr>
        </p:nvSpPr>
        <p:spPr>
          <a:xfrm>
            <a:off x="165100" y="1314450"/>
            <a:ext cx="8639175" cy="5495925"/>
          </a:xfrm>
        </p:spPr>
        <p:txBody>
          <a:bodyPr/>
          <a:lstStyle/>
          <a:p>
            <a:pPr marL="292100" lvl="1" indent="-290513" eaLnBrk="1" hangingPunct="1">
              <a:spcAft>
                <a:spcPts val="75"/>
              </a:spcAft>
              <a:buFont typeface="Wingdings" pitchFamily="84" charset="2"/>
              <a:buChar char="§"/>
            </a:pPr>
            <a:r>
              <a:rPr lang="en-US" sz="2800" dirty="0" smtClean="0">
                <a:cs typeface="Times New Roman" pitchFamily="84" charset="0"/>
              </a:rPr>
              <a:t>Symmetry</a:t>
            </a:r>
            <a:endParaRPr lang="en-US" sz="2800" b="1" dirty="0" smtClean="0">
              <a:cs typeface="Times New Roman" pitchFamily="84" charset="0"/>
            </a:endParaRPr>
          </a:p>
          <a:p>
            <a:pPr marL="812800" lvl="2" indent="-368300" eaLnBrk="1" hangingPunct="1">
              <a:spcAft>
                <a:spcPts val="75"/>
              </a:spcAft>
            </a:pPr>
            <a:r>
              <a:rPr lang="en-US" sz="2400" dirty="0" smtClean="0">
                <a:cs typeface="Times New Roman" pitchFamily="84" charset="0"/>
              </a:rPr>
              <a:t>Animals that have </a:t>
            </a:r>
            <a:r>
              <a:rPr lang="en-US" sz="2400" b="1" dirty="0" smtClean="0">
                <a:cs typeface="Times New Roman" pitchFamily="84" charset="0"/>
              </a:rPr>
              <a:t>radial symmetry </a:t>
            </a:r>
            <a:r>
              <a:rPr lang="en-US" sz="2400" dirty="0" smtClean="0">
                <a:cs typeface="Times New Roman" pitchFamily="84" charset="0"/>
              </a:rPr>
              <a:t>have a top and bottom but lack back and front or right and left sides. An imaginary slice through the central axis divides them into mirror images.</a:t>
            </a:r>
          </a:p>
          <a:p>
            <a:pPr marL="812800" lvl="2" indent="-368300" eaLnBrk="1" hangingPunct="1">
              <a:spcAft>
                <a:spcPts val="75"/>
              </a:spcAft>
            </a:pPr>
            <a:r>
              <a:rPr lang="en-US" sz="2400" dirty="0" smtClean="0">
                <a:cs typeface="Times New Roman" pitchFamily="84" charset="0"/>
              </a:rPr>
              <a:t>Animals with</a:t>
            </a:r>
            <a:r>
              <a:rPr lang="en-US" sz="2400" b="1" dirty="0" smtClean="0">
                <a:cs typeface="Times New Roman" pitchFamily="84" charset="0"/>
              </a:rPr>
              <a:t> bilateral symmetry </a:t>
            </a:r>
            <a:r>
              <a:rPr lang="en-US" sz="2400" dirty="0" smtClean="0">
                <a:cs typeface="Times New Roman" pitchFamily="84" charset="0"/>
              </a:rPr>
              <a:t>have mirror-image right and left sides and a</a:t>
            </a:r>
          </a:p>
          <a:p>
            <a:pPr marL="1282700" lvl="3" indent="-304800" eaLnBrk="1" hangingPunct="1">
              <a:spcAft>
                <a:spcPts val="75"/>
              </a:spcAft>
            </a:pPr>
            <a:r>
              <a:rPr lang="en-US" dirty="0" smtClean="0">
                <a:cs typeface="Times New Roman" pitchFamily="84" charset="0"/>
              </a:rPr>
              <a:t>distinct head, or </a:t>
            </a:r>
            <a:r>
              <a:rPr lang="en-US" b="1" dirty="0" smtClean="0">
                <a:cs typeface="Times New Roman" pitchFamily="84" charset="0"/>
              </a:rPr>
              <a:t>anterior</a:t>
            </a:r>
            <a:r>
              <a:rPr lang="en-US" dirty="0" smtClean="0">
                <a:cs typeface="Times New Roman" pitchFamily="84" charset="0"/>
              </a:rPr>
              <a:t> end,</a:t>
            </a:r>
          </a:p>
          <a:p>
            <a:pPr marL="1282700" lvl="3" indent="-304800" eaLnBrk="1" hangingPunct="1">
              <a:spcAft>
                <a:spcPts val="75"/>
              </a:spcAft>
            </a:pPr>
            <a:r>
              <a:rPr lang="en-US" dirty="0" smtClean="0">
                <a:cs typeface="Times New Roman" pitchFamily="84" charset="0"/>
              </a:rPr>
              <a:t>tail, or </a:t>
            </a:r>
            <a:r>
              <a:rPr lang="en-US" b="1" dirty="0" smtClean="0">
                <a:cs typeface="Times New Roman" pitchFamily="84" charset="0"/>
              </a:rPr>
              <a:t>posterior</a:t>
            </a:r>
            <a:r>
              <a:rPr lang="en-US" dirty="0" smtClean="0">
                <a:cs typeface="Times New Roman" pitchFamily="84" charset="0"/>
              </a:rPr>
              <a:t> end,</a:t>
            </a:r>
          </a:p>
          <a:p>
            <a:pPr marL="1282700" lvl="3" indent="-304800" eaLnBrk="1" hangingPunct="1">
              <a:spcAft>
                <a:spcPts val="75"/>
              </a:spcAft>
            </a:pPr>
            <a:r>
              <a:rPr lang="en-US" dirty="0" smtClean="0">
                <a:cs typeface="Times New Roman" pitchFamily="84" charset="0"/>
              </a:rPr>
              <a:t>back, or </a:t>
            </a:r>
            <a:r>
              <a:rPr lang="en-US" b="1" dirty="0" smtClean="0">
                <a:cs typeface="Times New Roman" pitchFamily="84" charset="0"/>
              </a:rPr>
              <a:t>dorsal</a:t>
            </a:r>
            <a:r>
              <a:rPr lang="en-US" dirty="0" smtClean="0">
                <a:cs typeface="Times New Roman" pitchFamily="84" charset="0"/>
              </a:rPr>
              <a:t>, surface, and</a:t>
            </a:r>
          </a:p>
          <a:p>
            <a:pPr marL="1282700" lvl="3" indent="-304800" eaLnBrk="1" hangingPunct="1">
              <a:spcAft>
                <a:spcPts val="75"/>
              </a:spcAft>
            </a:pPr>
            <a:r>
              <a:rPr lang="en-US" dirty="0" smtClean="0">
                <a:cs typeface="Times New Roman" pitchFamily="84" charset="0"/>
              </a:rPr>
              <a:t>bottom, or </a:t>
            </a:r>
            <a:r>
              <a:rPr lang="en-US" b="1" dirty="0" smtClean="0">
                <a:cs typeface="Times New Roman" pitchFamily="84" charset="0"/>
              </a:rPr>
              <a:t>ventral</a:t>
            </a:r>
            <a:r>
              <a:rPr lang="en-US" dirty="0" smtClean="0">
                <a:cs typeface="Times New Roman" pitchFamily="84" charset="0"/>
              </a:rPr>
              <a:t>, surface.</a:t>
            </a:r>
          </a:p>
        </p:txBody>
      </p:sp>
      <p:sp>
        <p:nvSpPr>
          <p:cNvPr id="50179"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50180" name="Rectangle 4"/>
          <p:cNvSpPr>
            <a:spLocks noGrp="1" noChangeArrowheads="1"/>
          </p:cNvSpPr>
          <p:nvPr>
            <p:ph type="title" idx="4294967295"/>
          </p:nvPr>
        </p:nvSpPr>
        <p:spPr>
          <a:xfrm>
            <a:off x="195263" y="100013"/>
            <a:ext cx="8782050" cy="876300"/>
          </a:xfrm>
        </p:spPr>
        <p:txBody>
          <a:bodyPr>
            <a:spAutoFit/>
          </a:bodyPr>
          <a:lstStyle/>
          <a:p>
            <a:pPr marL="796925" indent="-796925" eaLnBrk="1" hangingPunct="1"/>
            <a:r>
              <a:rPr lang="en-US" sz="3200" smtClean="0"/>
              <a:t>18.3 Animals can be characterized by basic features of their “body plan”</a:t>
            </a:r>
          </a:p>
        </p:txBody>
      </p:sp>
      <p:sp>
        <p:nvSpPr>
          <p:cNvPr id="50181"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50182"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5018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D3355F4A-7B1A-49DF-922C-FF8D8EDB79C2}" type="slidenum">
              <a:rPr lang="en-US" smtClean="0"/>
              <a:pPr/>
              <a:t>21</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Effect transition="in" filter="diamond(in)">
                                      <p:cBhvr>
                                        <p:cTn id="7" dur="2000"/>
                                        <p:tgtEl>
                                          <p:spTgt spid="501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0178">
                                            <p:txEl>
                                              <p:pRg st="1" end="1"/>
                                            </p:txEl>
                                          </p:spTgt>
                                        </p:tgtEl>
                                        <p:attrNameLst>
                                          <p:attrName>style.visibility</p:attrName>
                                        </p:attrNameLst>
                                      </p:cBhvr>
                                      <p:to>
                                        <p:strVal val="visible"/>
                                      </p:to>
                                    </p:set>
                                    <p:animEffect transition="in" filter="diamond(in)">
                                      <p:cBhvr>
                                        <p:cTn id="12" dur="2000"/>
                                        <p:tgtEl>
                                          <p:spTgt spid="501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0178">
                                            <p:txEl>
                                              <p:pRg st="2" end="2"/>
                                            </p:txEl>
                                          </p:spTgt>
                                        </p:tgtEl>
                                        <p:attrNameLst>
                                          <p:attrName>style.visibility</p:attrName>
                                        </p:attrNameLst>
                                      </p:cBhvr>
                                      <p:to>
                                        <p:strVal val="visible"/>
                                      </p:to>
                                    </p:set>
                                    <p:animEffect transition="in" filter="diamond(in)">
                                      <p:cBhvr>
                                        <p:cTn id="17" dur="2000"/>
                                        <p:tgtEl>
                                          <p:spTgt spid="501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0178">
                                            <p:txEl>
                                              <p:pRg st="3" end="3"/>
                                            </p:txEl>
                                          </p:spTgt>
                                        </p:tgtEl>
                                        <p:attrNameLst>
                                          <p:attrName>style.visibility</p:attrName>
                                        </p:attrNameLst>
                                      </p:cBhvr>
                                      <p:to>
                                        <p:strVal val="visible"/>
                                      </p:to>
                                    </p:set>
                                    <p:animEffect transition="in" filter="diamond(in)">
                                      <p:cBhvr>
                                        <p:cTn id="22" dur="2000"/>
                                        <p:tgtEl>
                                          <p:spTgt spid="501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0178">
                                            <p:txEl>
                                              <p:pRg st="4" end="4"/>
                                            </p:txEl>
                                          </p:spTgt>
                                        </p:tgtEl>
                                        <p:attrNameLst>
                                          <p:attrName>style.visibility</p:attrName>
                                        </p:attrNameLst>
                                      </p:cBhvr>
                                      <p:to>
                                        <p:strVal val="visible"/>
                                      </p:to>
                                    </p:set>
                                    <p:animEffect transition="in" filter="diamond(in)">
                                      <p:cBhvr>
                                        <p:cTn id="27" dur="2000"/>
                                        <p:tgtEl>
                                          <p:spTgt spid="5017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0178">
                                            <p:txEl>
                                              <p:pRg st="5" end="5"/>
                                            </p:txEl>
                                          </p:spTgt>
                                        </p:tgtEl>
                                        <p:attrNameLst>
                                          <p:attrName>style.visibility</p:attrName>
                                        </p:attrNameLst>
                                      </p:cBhvr>
                                      <p:to>
                                        <p:strVal val="visible"/>
                                      </p:to>
                                    </p:set>
                                    <p:animEffect transition="in" filter="diamond(in)">
                                      <p:cBhvr>
                                        <p:cTn id="32" dur="2000"/>
                                        <p:tgtEl>
                                          <p:spTgt spid="5017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50178">
                                            <p:txEl>
                                              <p:pRg st="6" end="6"/>
                                            </p:txEl>
                                          </p:spTgt>
                                        </p:tgtEl>
                                        <p:attrNameLst>
                                          <p:attrName>style.visibility</p:attrName>
                                        </p:attrNameLst>
                                      </p:cBhvr>
                                      <p:to>
                                        <p:strVal val="visible"/>
                                      </p:to>
                                    </p:set>
                                    <p:animEffect transition="in" filter="diamond(in)">
                                      <p:cBhvr>
                                        <p:cTn id="37" dur="2000"/>
                                        <p:tgtEl>
                                          <p:spTgt spid="5017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18_03aAnimalSymmetry-U"/>
          <p:cNvPicPr>
            <a:picLocks noChangeAspect="1" noChangeArrowheads="1"/>
          </p:cNvPicPr>
          <p:nvPr/>
        </p:nvPicPr>
        <p:blipFill>
          <a:blip r:embed="rId3" cstate="print"/>
          <a:srcRect/>
          <a:stretch>
            <a:fillRect/>
          </a:stretch>
        </p:blipFill>
        <p:spPr bwMode="auto">
          <a:xfrm>
            <a:off x="1209675" y="2024063"/>
            <a:ext cx="6724650" cy="2809875"/>
          </a:xfrm>
          <a:prstGeom prst="rect">
            <a:avLst/>
          </a:prstGeom>
          <a:noFill/>
          <a:ln w="9525">
            <a:noFill/>
            <a:miter lim="800000"/>
            <a:headEnd/>
            <a:tailEnd/>
          </a:ln>
        </p:spPr>
      </p:pic>
      <p:sp>
        <p:nvSpPr>
          <p:cNvPr id="51203"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18.3A</a:t>
            </a:r>
          </a:p>
        </p:txBody>
      </p:sp>
      <p:sp>
        <p:nvSpPr>
          <p:cNvPr id="51204" name="Text Box 3"/>
          <p:cNvSpPr txBox="1">
            <a:spLocks noChangeArrowheads="1"/>
          </p:cNvSpPr>
          <p:nvPr/>
        </p:nvSpPr>
        <p:spPr bwMode="auto">
          <a:xfrm>
            <a:off x="4962525" y="2103438"/>
            <a:ext cx="1595438" cy="268287"/>
          </a:xfrm>
          <a:prstGeom prst="rect">
            <a:avLst/>
          </a:prstGeom>
          <a:noFill/>
          <a:ln w="9525">
            <a:noFill/>
            <a:miter lim="800000"/>
            <a:headEnd/>
            <a:tailEnd/>
          </a:ln>
        </p:spPr>
        <p:txBody>
          <a:bodyPr wrap="none" lIns="0" tIns="0" rIns="0" bIns="0"/>
          <a:lstStyle/>
          <a:p>
            <a:pPr eaLnBrk="0" hangingPunct="0"/>
            <a:r>
              <a:rPr lang="en-US" sz="1800" b="1"/>
              <a:t>Dorsal surface</a:t>
            </a:r>
          </a:p>
        </p:txBody>
      </p:sp>
      <p:sp>
        <p:nvSpPr>
          <p:cNvPr id="51205" name="Text Box 3"/>
          <p:cNvSpPr txBox="1">
            <a:spLocks noChangeArrowheads="1"/>
          </p:cNvSpPr>
          <p:nvPr/>
        </p:nvSpPr>
        <p:spPr bwMode="auto">
          <a:xfrm>
            <a:off x="5673725" y="4383088"/>
            <a:ext cx="1811338" cy="268287"/>
          </a:xfrm>
          <a:prstGeom prst="rect">
            <a:avLst/>
          </a:prstGeom>
          <a:noFill/>
          <a:ln w="9525">
            <a:noFill/>
            <a:miter lim="800000"/>
            <a:headEnd/>
            <a:tailEnd/>
          </a:ln>
        </p:spPr>
        <p:txBody>
          <a:bodyPr wrap="none" lIns="0" tIns="0" rIns="0" bIns="0"/>
          <a:lstStyle/>
          <a:p>
            <a:pPr eaLnBrk="0" hangingPunct="0"/>
            <a:r>
              <a:rPr lang="en-US" sz="1800" b="1"/>
              <a:t>Ventral surface</a:t>
            </a:r>
          </a:p>
        </p:txBody>
      </p:sp>
      <p:sp>
        <p:nvSpPr>
          <p:cNvPr id="51206" name="Text Box 3"/>
          <p:cNvSpPr txBox="1">
            <a:spLocks noChangeArrowheads="1"/>
          </p:cNvSpPr>
          <p:nvPr/>
        </p:nvSpPr>
        <p:spPr bwMode="auto">
          <a:xfrm>
            <a:off x="2041525" y="4376738"/>
            <a:ext cx="820738" cy="268287"/>
          </a:xfrm>
          <a:prstGeom prst="rect">
            <a:avLst/>
          </a:prstGeom>
          <a:noFill/>
          <a:ln w="9525">
            <a:noFill/>
            <a:miter lim="800000"/>
            <a:headEnd/>
            <a:tailEnd/>
          </a:ln>
        </p:spPr>
        <p:txBody>
          <a:bodyPr wrap="none" lIns="0" tIns="0" rIns="0" bIns="0"/>
          <a:lstStyle/>
          <a:p>
            <a:pPr eaLnBrk="0" hangingPunct="0"/>
            <a:r>
              <a:rPr lang="en-US" sz="1800" b="1"/>
              <a:t>Bottom</a:t>
            </a:r>
          </a:p>
        </p:txBody>
      </p:sp>
      <p:sp>
        <p:nvSpPr>
          <p:cNvPr id="51207" name="Text Box 3"/>
          <p:cNvSpPr txBox="1">
            <a:spLocks noChangeArrowheads="1"/>
          </p:cNvSpPr>
          <p:nvPr/>
        </p:nvSpPr>
        <p:spPr bwMode="auto">
          <a:xfrm>
            <a:off x="4010025" y="2757488"/>
            <a:ext cx="915988" cy="541337"/>
          </a:xfrm>
          <a:prstGeom prst="rect">
            <a:avLst/>
          </a:prstGeom>
          <a:noFill/>
          <a:ln w="9525">
            <a:noFill/>
            <a:miter lim="800000"/>
            <a:headEnd/>
            <a:tailEnd/>
          </a:ln>
        </p:spPr>
        <p:txBody>
          <a:bodyPr wrap="none" lIns="0" tIns="0" rIns="0" bIns="0"/>
          <a:lstStyle/>
          <a:p>
            <a:pPr eaLnBrk="0" hangingPunct="0">
              <a:lnSpc>
                <a:spcPct val="90000"/>
              </a:lnSpc>
            </a:pPr>
            <a:r>
              <a:rPr lang="en-US" sz="1800" b="1"/>
              <a:t>Anterior</a:t>
            </a:r>
          </a:p>
          <a:p>
            <a:pPr eaLnBrk="0" hangingPunct="0">
              <a:lnSpc>
                <a:spcPct val="90000"/>
              </a:lnSpc>
            </a:pPr>
            <a:r>
              <a:rPr lang="en-US" sz="1800" b="1"/>
              <a:t>end</a:t>
            </a:r>
          </a:p>
        </p:txBody>
      </p:sp>
      <p:sp>
        <p:nvSpPr>
          <p:cNvPr id="51208" name="Text Box 3"/>
          <p:cNvSpPr txBox="1">
            <a:spLocks noChangeArrowheads="1"/>
          </p:cNvSpPr>
          <p:nvPr/>
        </p:nvSpPr>
        <p:spPr bwMode="auto">
          <a:xfrm>
            <a:off x="6892925" y="3335338"/>
            <a:ext cx="1182688" cy="598487"/>
          </a:xfrm>
          <a:prstGeom prst="rect">
            <a:avLst/>
          </a:prstGeom>
          <a:noFill/>
          <a:ln w="9525">
            <a:noFill/>
            <a:miter lim="800000"/>
            <a:headEnd/>
            <a:tailEnd/>
          </a:ln>
        </p:spPr>
        <p:txBody>
          <a:bodyPr wrap="none" lIns="0" tIns="0" rIns="0" bIns="0"/>
          <a:lstStyle/>
          <a:p>
            <a:pPr eaLnBrk="0" hangingPunct="0">
              <a:lnSpc>
                <a:spcPct val="90000"/>
              </a:lnSpc>
            </a:pPr>
            <a:r>
              <a:rPr lang="en-US" sz="1800" b="1"/>
              <a:t>Posterior</a:t>
            </a:r>
          </a:p>
          <a:p>
            <a:pPr eaLnBrk="0" hangingPunct="0">
              <a:lnSpc>
                <a:spcPct val="90000"/>
              </a:lnSpc>
            </a:pPr>
            <a:r>
              <a:rPr lang="en-US" sz="1800" b="1"/>
              <a:t>end</a:t>
            </a:r>
          </a:p>
        </p:txBody>
      </p:sp>
      <p:sp>
        <p:nvSpPr>
          <p:cNvPr id="51209" name="Line 9"/>
          <p:cNvSpPr>
            <a:spLocks noChangeShapeType="1"/>
          </p:cNvSpPr>
          <p:nvPr/>
        </p:nvSpPr>
        <p:spPr bwMode="auto">
          <a:xfrm>
            <a:off x="5549900" y="2368550"/>
            <a:ext cx="368300" cy="577850"/>
          </a:xfrm>
          <a:prstGeom prst="line">
            <a:avLst/>
          </a:prstGeom>
          <a:noFill/>
          <a:ln w="12700">
            <a:solidFill>
              <a:schemeClr val="tx1"/>
            </a:solidFill>
            <a:round/>
            <a:headEnd/>
            <a:tailEnd/>
          </a:ln>
          <a:effectLst/>
        </p:spPr>
        <p:txBody>
          <a:bodyPr wrap="none" anchor="ctr"/>
          <a:lstStyle/>
          <a:p>
            <a:endParaRPr lang="en-US"/>
          </a:p>
        </p:txBody>
      </p:sp>
      <p:sp>
        <p:nvSpPr>
          <p:cNvPr id="51210" name="Line 10"/>
          <p:cNvSpPr>
            <a:spLocks noChangeShapeType="1"/>
          </p:cNvSpPr>
          <p:nvPr/>
        </p:nvSpPr>
        <p:spPr bwMode="auto">
          <a:xfrm>
            <a:off x="5949950" y="3511550"/>
            <a:ext cx="393700" cy="889000"/>
          </a:xfrm>
          <a:prstGeom prst="line">
            <a:avLst/>
          </a:prstGeom>
          <a:noFill/>
          <a:ln w="12700">
            <a:solidFill>
              <a:schemeClr val="tx1"/>
            </a:solidFill>
            <a:round/>
            <a:headEnd/>
            <a:tailEnd/>
          </a:ln>
          <a:effectLst/>
        </p:spPr>
        <p:txBody>
          <a:bodyPr wrap="none" anchor="ctr"/>
          <a:lstStyle/>
          <a:p>
            <a:endParaRPr lang="en-US"/>
          </a:p>
        </p:txBody>
      </p:sp>
      <p:sp>
        <p:nvSpPr>
          <p:cNvPr id="51211" name="Text Box 3"/>
          <p:cNvSpPr txBox="1">
            <a:spLocks noChangeArrowheads="1"/>
          </p:cNvSpPr>
          <p:nvPr/>
        </p:nvSpPr>
        <p:spPr bwMode="auto">
          <a:xfrm>
            <a:off x="2187575" y="2065338"/>
            <a:ext cx="522288" cy="268287"/>
          </a:xfrm>
          <a:prstGeom prst="rect">
            <a:avLst/>
          </a:prstGeom>
          <a:noFill/>
          <a:ln w="9525">
            <a:noFill/>
            <a:miter lim="800000"/>
            <a:headEnd/>
            <a:tailEnd/>
          </a:ln>
        </p:spPr>
        <p:txBody>
          <a:bodyPr wrap="none" lIns="0" tIns="0" rIns="0" bIns="0"/>
          <a:lstStyle/>
          <a:p>
            <a:pPr eaLnBrk="0" hangingPunct="0"/>
            <a:r>
              <a:rPr lang="en-US" sz="1800" b="1"/>
              <a:t>Top</a:t>
            </a:r>
          </a:p>
        </p:txBody>
      </p:sp>
      <p:sp>
        <p:nvSpPr>
          <p:cNvPr id="12" name="Slide Number Placeholder 11"/>
          <p:cNvSpPr>
            <a:spLocks noGrp="1"/>
          </p:cNvSpPr>
          <p:nvPr>
            <p:ph type="sldNum" sz="quarter" idx="12"/>
          </p:nvPr>
        </p:nvSpPr>
        <p:spPr/>
        <p:txBody>
          <a:bodyPr/>
          <a:lstStyle/>
          <a:p>
            <a:fld id="{D3355F4A-7B1A-49DF-922C-FF8D8EDB79C2}"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4294967295"/>
          </p:nvPr>
        </p:nvSpPr>
        <p:spPr>
          <a:xfrm>
            <a:off x="149225" y="1316038"/>
            <a:ext cx="8639175" cy="5295900"/>
          </a:xfrm>
        </p:spPr>
        <p:txBody>
          <a:bodyPr/>
          <a:lstStyle/>
          <a:p>
            <a:pPr marL="304800" lvl="1" indent="-303213" eaLnBrk="1" hangingPunct="1">
              <a:spcAft>
                <a:spcPts val="75"/>
              </a:spcAft>
              <a:buFont typeface="Wingdings" pitchFamily="84" charset="2"/>
              <a:buChar char="§"/>
            </a:pPr>
            <a:r>
              <a:rPr lang="en-US" sz="2800" dirty="0" smtClean="0">
                <a:cs typeface="Times New Roman" pitchFamily="84" charset="0"/>
              </a:rPr>
              <a:t>Tissues</a:t>
            </a:r>
            <a:endParaRPr lang="en-US" dirty="0" smtClean="0">
              <a:cs typeface="Times New Roman" pitchFamily="84" charset="0"/>
            </a:endParaRPr>
          </a:p>
          <a:p>
            <a:pPr marL="825500" lvl="2" indent="-368300" eaLnBrk="1" hangingPunct="1">
              <a:spcAft>
                <a:spcPts val="75"/>
              </a:spcAft>
            </a:pPr>
            <a:r>
              <a:rPr lang="en-US" sz="2400" dirty="0" smtClean="0">
                <a:cs typeface="Times New Roman" pitchFamily="84" charset="0"/>
              </a:rPr>
              <a:t>Tissues are collections of specialized cells that perform special functions.</a:t>
            </a:r>
          </a:p>
          <a:p>
            <a:pPr marL="825500" lvl="2" indent="-368300" eaLnBrk="1" hangingPunct="1">
              <a:spcAft>
                <a:spcPts val="75"/>
              </a:spcAft>
            </a:pPr>
            <a:r>
              <a:rPr lang="en-US" sz="2400" dirty="0" smtClean="0">
                <a:cs typeface="Times New Roman" pitchFamily="84" charset="0"/>
              </a:rPr>
              <a:t>Sponges are the only animals that lack true tissues.</a:t>
            </a:r>
          </a:p>
          <a:p>
            <a:pPr marL="304800" lvl="1" indent="-303213" eaLnBrk="1" hangingPunct="1">
              <a:spcAft>
                <a:spcPts val="75"/>
              </a:spcAft>
              <a:buFont typeface="Wingdings" pitchFamily="84" charset="2"/>
              <a:buChar char="§"/>
            </a:pPr>
            <a:r>
              <a:rPr lang="en-US" sz="2800" dirty="0" smtClean="0">
                <a:cs typeface="Times New Roman" pitchFamily="84" charset="0"/>
              </a:rPr>
              <a:t>Embryonic layers</a:t>
            </a:r>
            <a:endParaRPr lang="en-US" dirty="0" smtClean="0">
              <a:cs typeface="Times New Roman" pitchFamily="84" charset="0"/>
            </a:endParaRPr>
          </a:p>
          <a:p>
            <a:pPr marL="825500" lvl="2" indent="-368300" eaLnBrk="1" hangingPunct="1">
              <a:spcAft>
                <a:spcPts val="75"/>
              </a:spcAft>
            </a:pPr>
            <a:r>
              <a:rPr lang="en-US" sz="2400" dirty="0" smtClean="0">
                <a:cs typeface="Times New Roman" pitchFamily="84" charset="0"/>
              </a:rPr>
              <a:t>Some animals have only ectoderm and endoderm.</a:t>
            </a:r>
          </a:p>
          <a:p>
            <a:pPr marL="825500" lvl="2" indent="-368300" eaLnBrk="1" hangingPunct="1">
              <a:spcAft>
                <a:spcPts val="75"/>
              </a:spcAft>
            </a:pPr>
            <a:r>
              <a:rPr lang="en-US" sz="2400" dirty="0" smtClean="0">
                <a:cs typeface="Times New Roman" pitchFamily="84" charset="0"/>
              </a:rPr>
              <a:t>Most animals have</a:t>
            </a:r>
          </a:p>
          <a:p>
            <a:pPr marL="1295400" lvl="3" indent="-304800" eaLnBrk="1" hangingPunct="1">
              <a:spcAft>
                <a:spcPts val="75"/>
              </a:spcAft>
            </a:pPr>
            <a:r>
              <a:rPr lang="en-US" dirty="0" smtClean="0">
                <a:cs typeface="Times New Roman" pitchFamily="84" charset="0"/>
              </a:rPr>
              <a:t>ectoderm,</a:t>
            </a:r>
          </a:p>
          <a:p>
            <a:pPr marL="1295400" lvl="3" indent="-304800" eaLnBrk="1" hangingPunct="1">
              <a:spcAft>
                <a:spcPts val="75"/>
              </a:spcAft>
            </a:pPr>
            <a:r>
              <a:rPr lang="en-US" dirty="0" smtClean="0">
                <a:cs typeface="Times New Roman" pitchFamily="84" charset="0"/>
              </a:rPr>
              <a:t>mesoderm, and</a:t>
            </a:r>
          </a:p>
          <a:p>
            <a:pPr marL="1295400" lvl="3" indent="-304800" eaLnBrk="1" hangingPunct="1">
              <a:spcAft>
                <a:spcPts val="75"/>
              </a:spcAft>
            </a:pPr>
            <a:r>
              <a:rPr lang="en-US" dirty="0" smtClean="0">
                <a:cs typeface="Times New Roman" pitchFamily="84" charset="0"/>
              </a:rPr>
              <a:t>endoderm.</a:t>
            </a:r>
          </a:p>
        </p:txBody>
      </p:sp>
      <p:sp>
        <p:nvSpPr>
          <p:cNvPr id="52227"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52228" name="Rectangle 4"/>
          <p:cNvSpPr>
            <a:spLocks noGrp="1" noChangeArrowheads="1"/>
          </p:cNvSpPr>
          <p:nvPr>
            <p:ph type="title" idx="4294967295"/>
          </p:nvPr>
        </p:nvSpPr>
        <p:spPr>
          <a:xfrm>
            <a:off x="195263" y="100013"/>
            <a:ext cx="8782050" cy="876300"/>
          </a:xfrm>
        </p:spPr>
        <p:txBody>
          <a:bodyPr>
            <a:spAutoFit/>
          </a:bodyPr>
          <a:lstStyle/>
          <a:p>
            <a:pPr marL="796925" indent="-796925" eaLnBrk="1" hangingPunct="1"/>
            <a:r>
              <a:rPr lang="en-US" sz="3200" smtClean="0"/>
              <a:t>18.3 Animals can be characterized by basic features of their “body plan”</a:t>
            </a:r>
          </a:p>
        </p:txBody>
      </p:sp>
      <p:sp>
        <p:nvSpPr>
          <p:cNvPr id="52229"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52230"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5223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D3355F4A-7B1A-49DF-922C-FF8D8EDB79C2}" type="slidenum">
              <a:rPr lang="en-US" smtClean="0"/>
              <a:pPr/>
              <a:t>23</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 calcmode="lin" valueType="num">
                                      <p:cBhvr additive="base">
                                        <p:cTn id="7" dur="500" fill="hold"/>
                                        <p:tgtEl>
                                          <p:spTgt spid="522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226">
                                            <p:txEl>
                                              <p:pRg st="1" end="1"/>
                                            </p:txEl>
                                          </p:spTgt>
                                        </p:tgtEl>
                                        <p:attrNameLst>
                                          <p:attrName>style.visibility</p:attrName>
                                        </p:attrNameLst>
                                      </p:cBhvr>
                                      <p:to>
                                        <p:strVal val="visible"/>
                                      </p:to>
                                    </p:set>
                                    <p:anim calcmode="lin" valueType="num">
                                      <p:cBhvr additive="base">
                                        <p:cTn id="13" dur="500" fill="hold"/>
                                        <p:tgtEl>
                                          <p:spTgt spid="522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226">
                                            <p:txEl>
                                              <p:pRg st="2" end="2"/>
                                            </p:txEl>
                                          </p:spTgt>
                                        </p:tgtEl>
                                        <p:attrNameLst>
                                          <p:attrName>style.visibility</p:attrName>
                                        </p:attrNameLst>
                                      </p:cBhvr>
                                      <p:to>
                                        <p:strVal val="visible"/>
                                      </p:to>
                                    </p:set>
                                    <p:anim calcmode="lin" valueType="num">
                                      <p:cBhvr additive="base">
                                        <p:cTn id="19" dur="500" fill="hold"/>
                                        <p:tgtEl>
                                          <p:spTgt spid="522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226">
                                            <p:txEl>
                                              <p:pRg st="3" end="3"/>
                                            </p:txEl>
                                          </p:spTgt>
                                        </p:tgtEl>
                                        <p:attrNameLst>
                                          <p:attrName>style.visibility</p:attrName>
                                        </p:attrNameLst>
                                      </p:cBhvr>
                                      <p:to>
                                        <p:strVal val="visible"/>
                                      </p:to>
                                    </p:set>
                                    <p:anim calcmode="lin" valueType="num">
                                      <p:cBhvr additive="base">
                                        <p:cTn id="25" dur="500" fill="hold"/>
                                        <p:tgtEl>
                                          <p:spTgt spid="5222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2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2226">
                                            <p:txEl>
                                              <p:pRg st="4" end="4"/>
                                            </p:txEl>
                                          </p:spTgt>
                                        </p:tgtEl>
                                        <p:attrNameLst>
                                          <p:attrName>style.visibility</p:attrName>
                                        </p:attrNameLst>
                                      </p:cBhvr>
                                      <p:to>
                                        <p:strVal val="visible"/>
                                      </p:to>
                                    </p:set>
                                    <p:anim calcmode="lin" valueType="num">
                                      <p:cBhvr additive="base">
                                        <p:cTn id="31" dur="500" fill="hold"/>
                                        <p:tgtEl>
                                          <p:spTgt spid="5222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22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2226">
                                            <p:txEl>
                                              <p:pRg st="5" end="5"/>
                                            </p:txEl>
                                          </p:spTgt>
                                        </p:tgtEl>
                                        <p:attrNameLst>
                                          <p:attrName>style.visibility</p:attrName>
                                        </p:attrNameLst>
                                      </p:cBhvr>
                                      <p:to>
                                        <p:strVal val="visible"/>
                                      </p:to>
                                    </p:set>
                                    <p:anim calcmode="lin" valueType="num">
                                      <p:cBhvr additive="base">
                                        <p:cTn id="37" dur="500" fill="hold"/>
                                        <p:tgtEl>
                                          <p:spTgt spid="5222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222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2226">
                                            <p:txEl>
                                              <p:pRg st="6" end="6"/>
                                            </p:txEl>
                                          </p:spTgt>
                                        </p:tgtEl>
                                        <p:attrNameLst>
                                          <p:attrName>style.visibility</p:attrName>
                                        </p:attrNameLst>
                                      </p:cBhvr>
                                      <p:to>
                                        <p:strVal val="visible"/>
                                      </p:to>
                                    </p:set>
                                    <p:anim calcmode="lin" valueType="num">
                                      <p:cBhvr additive="base">
                                        <p:cTn id="43" dur="500" fill="hold"/>
                                        <p:tgtEl>
                                          <p:spTgt spid="5222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222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2226">
                                            <p:txEl>
                                              <p:pRg st="7" end="7"/>
                                            </p:txEl>
                                          </p:spTgt>
                                        </p:tgtEl>
                                        <p:attrNameLst>
                                          <p:attrName>style.visibility</p:attrName>
                                        </p:attrNameLst>
                                      </p:cBhvr>
                                      <p:to>
                                        <p:strVal val="visible"/>
                                      </p:to>
                                    </p:set>
                                    <p:anim calcmode="lin" valueType="num">
                                      <p:cBhvr additive="base">
                                        <p:cTn id="49" dur="500" fill="hold"/>
                                        <p:tgtEl>
                                          <p:spTgt spid="5222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222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2226">
                                            <p:txEl>
                                              <p:pRg st="8" end="8"/>
                                            </p:txEl>
                                          </p:spTgt>
                                        </p:tgtEl>
                                        <p:attrNameLst>
                                          <p:attrName>style.visibility</p:attrName>
                                        </p:attrNameLst>
                                      </p:cBhvr>
                                      <p:to>
                                        <p:strVal val="visible"/>
                                      </p:to>
                                    </p:set>
                                    <p:anim calcmode="lin" valueType="num">
                                      <p:cBhvr additive="base">
                                        <p:cTn id="55" dur="500" fill="hold"/>
                                        <p:tgtEl>
                                          <p:spTgt spid="5222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222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bldLvl="5"/>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4294967295"/>
          </p:nvPr>
        </p:nvSpPr>
        <p:spPr>
          <a:xfrm>
            <a:off x="165100" y="1327150"/>
            <a:ext cx="8826500" cy="5222875"/>
          </a:xfrm>
        </p:spPr>
        <p:txBody>
          <a:bodyPr/>
          <a:lstStyle/>
          <a:p>
            <a:pPr marL="292100" lvl="1" indent="-290513" eaLnBrk="1" hangingPunct="1">
              <a:lnSpc>
                <a:spcPct val="95000"/>
              </a:lnSpc>
              <a:spcBef>
                <a:spcPct val="35000"/>
              </a:spcBef>
              <a:spcAft>
                <a:spcPts val="100"/>
              </a:spcAft>
              <a:buFont typeface="Wingdings" pitchFamily="84" charset="2"/>
              <a:buChar char="§"/>
            </a:pPr>
            <a:r>
              <a:rPr lang="en-US" sz="2800" dirty="0" smtClean="0">
                <a:cs typeface="Times New Roman" pitchFamily="84" charset="0"/>
              </a:rPr>
              <a:t>Animals with three embryonic layers may have a </a:t>
            </a:r>
            <a:r>
              <a:rPr lang="en-US" sz="2800" b="1" dirty="0" smtClean="0">
                <a:cs typeface="Times New Roman" pitchFamily="84" charset="0"/>
              </a:rPr>
              <a:t>body cavity</a:t>
            </a:r>
            <a:r>
              <a:rPr lang="en-US" sz="2800" dirty="0" smtClean="0">
                <a:cs typeface="Times New Roman" pitchFamily="84" charset="0"/>
              </a:rPr>
              <a:t>, a fluid-filled space between the digestive tract and outer body wall that</a:t>
            </a:r>
          </a:p>
          <a:p>
            <a:pPr marL="812800" lvl="2" indent="-368300" eaLnBrk="1" hangingPunct="1">
              <a:lnSpc>
                <a:spcPct val="95000"/>
              </a:lnSpc>
              <a:spcBef>
                <a:spcPct val="35000"/>
              </a:spcBef>
              <a:spcAft>
                <a:spcPts val="100"/>
              </a:spcAft>
            </a:pPr>
            <a:r>
              <a:rPr lang="en-US" sz="2400" dirty="0" smtClean="0">
                <a:cs typeface="Times New Roman" pitchFamily="84" charset="0"/>
              </a:rPr>
              <a:t>cushions internal organs and that</a:t>
            </a:r>
          </a:p>
          <a:p>
            <a:pPr marL="812800" lvl="2" indent="-368300" eaLnBrk="1" hangingPunct="1">
              <a:lnSpc>
                <a:spcPct val="95000"/>
              </a:lnSpc>
              <a:spcBef>
                <a:spcPct val="35000"/>
              </a:spcBef>
              <a:spcAft>
                <a:spcPts val="100"/>
              </a:spcAft>
            </a:pPr>
            <a:r>
              <a:rPr lang="en-US" sz="2400" dirty="0" smtClean="0">
                <a:cs typeface="Times New Roman" pitchFamily="84" charset="0"/>
              </a:rPr>
              <a:t>enables them to grow and move independently of the body wall.</a:t>
            </a:r>
          </a:p>
          <a:p>
            <a:pPr marL="812800" lvl="2" indent="-368300" eaLnBrk="1" hangingPunct="1">
              <a:lnSpc>
                <a:spcPct val="95000"/>
              </a:lnSpc>
              <a:spcBef>
                <a:spcPct val="35000"/>
              </a:spcBef>
              <a:spcAft>
                <a:spcPts val="100"/>
              </a:spcAft>
            </a:pPr>
            <a:r>
              <a:rPr lang="en-US" sz="2400" dirty="0" smtClean="0">
                <a:cs typeface="Times New Roman" pitchFamily="84" charset="0"/>
              </a:rPr>
              <a:t>In soft-bodied animals, fluid in the body cavity forms a </a:t>
            </a:r>
            <a:r>
              <a:rPr lang="en-US" sz="2400" b="1" dirty="0" smtClean="0">
                <a:cs typeface="Times New Roman" pitchFamily="84" charset="0"/>
              </a:rPr>
              <a:t>hydrostatic skeleton</a:t>
            </a:r>
            <a:r>
              <a:rPr lang="en-US" sz="2400" dirty="0" smtClean="0">
                <a:cs typeface="Times New Roman" pitchFamily="84" charset="0"/>
              </a:rPr>
              <a:t>.</a:t>
            </a:r>
          </a:p>
          <a:p>
            <a:pPr marL="812800" lvl="2" indent="-368300" eaLnBrk="1" hangingPunct="1">
              <a:lnSpc>
                <a:spcPct val="95000"/>
              </a:lnSpc>
              <a:spcBef>
                <a:spcPct val="35000"/>
              </a:spcBef>
              <a:spcAft>
                <a:spcPts val="100"/>
              </a:spcAft>
            </a:pPr>
            <a:r>
              <a:rPr lang="en-US" sz="2400" dirty="0" smtClean="0">
                <a:cs typeface="Times New Roman" pitchFamily="84" charset="0"/>
              </a:rPr>
              <a:t>A </a:t>
            </a:r>
            <a:r>
              <a:rPr lang="en-US" sz="2400" b="1" dirty="0" smtClean="0">
                <a:cs typeface="Times New Roman" pitchFamily="84" charset="0"/>
              </a:rPr>
              <a:t>true </a:t>
            </a:r>
            <a:r>
              <a:rPr lang="en-US" sz="2400" b="1" dirty="0" err="1" smtClean="0">
                <a:cs typeface="Times New Roman" pitchFamily="84" charset="0"/>
              </a:rPr>
              <a:t>coelom</a:t>
            </a:r>
            <a:r>
              <a:rPr lang="en-US" sz="2400" dirty="0" smtClean="0">
                <a:cs typeface="Times New Roman" pitchFamily="84" charset="0"/>
              </a:rPr>
              <a:t> is completely lined by tissues derived from mesoderm.</a:t>
            </a:r>
          </a:p>
          <a:p>
            <a:pPr marL="812800" lvl="2" indent="-368300" eaLnBrk="1" hangingPunct="1">
              <a:lnSpc>
                <a:spcPct val="95000"/>
              </a:lnSpc>
              <a:spcBef>
                <a:spcPct val="35000"/>
              </a:spcBef>
              <a:spcAft>
                <a:spcPts val="100"/>
              </a:spcAft>
            </a:pPr>
            <a:r>
              <a:rPr lang="en-US" sz="2400" dirty="0" smtClean="0">
                <a:cs typeface="Times New Roman" pitchFamily="84" charset="0"/>
              </a:rPr>
              <a:t>A </a:t>
            </a:r>
            <a:r>
              <a:rPr lang="en-US" sz="2400" b="1" dirty="0" err="1" smtClean="0">
                <a:cs typeface="Times New Roman" pitchFamily="84" charset="0"/>
              </a:rPr>
              <a:t>pseudocoelom</a:t>
            </a:r>
            <a:r>
              <a:rPr lang="en-US" sz="2400" dirty="0" smtClean="0">
                <a:cs typeface="Times New Roman" pitchFamily="84" charset="0"/>
              </a:rPr>
              <a:t> is a body cavity that is not completely lined by tissues derived from mesoderm.</a:t>
            </a:r>
          </a:p>
        </p:txBody>
      </p:sp>
      <p:sp>
        <p:nvSpPr>
          <p:cNvPr id="5325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53252" name="Rectangle 4"/>
          <p:cNvSpPr>
            <a:spLocks noGrp="1" noChangeArrowheads="1"/>
          </p:cNvSpPr>
          <p:nvPr>
            <p:ph type="title" idx="4294967295"/>
          </p:nvPr>
        </p:nvSpPr>
        <p:spPr>
          <a:xfrm>
            <a:off x="195263" y="100013"/>
            <a:ext cx="8782050" cy="876300"/>
          </a:xfrm>
        </p:spPr>
        <p:txBody>
          <a:bodyPr>
            <a:spAutoFit/>
          </a:bodyPr>
          <a:lstStyle/>
          <a:p>
            <a:pPr marL="796925" indent="-796925" eaLnBrk="1" hangingPunct="1"/>
            <a:r>
              <a:rPr lang="en-US" sz="3200" smtClean="0"/>
              <a:t>18.3 Animals can be characterized by basic features of their “body plan”</a:t>
            </a:r>
          </a:p>
        </p:txBody>
      </p:sp>
      <p:sp>
        <p:nvSpPr>
          <p:cNvPr id="53253"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53254"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5325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D3355F4A-7B1A-49DF-922C-FF8D8EDB79C2}" type="slidenum">
              <a:rPr lang="en-US" smtClean="0"/>
              <a:pPr/>
              <a:t>24</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Effect transition="in" filter="diamond(in)">
                                      <p:cBhvr>
                                        <p:cTn id="7" dur="2000"/>
                                        <p:tgtEl>
                                          <p:spTgt spid="53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3250">
                                            <p:txEl>
                                              <p:pRg st="1" end="1"/>
                                            </p:txEl>
                                          </p:spTgt>
                                        </p:tgtEl>
                                        <p:attrNameLst>
                                          <p:attrName>style.visibility</p:attrName>
                                        </p:attrNameLst>
                                      </p:cBhvr>
                                      <p:to>
                                        <p:strVal val="visible"/>
                                      </p:to>
                                    </p:set>
                                    <p:animEffect transition="in" filter="diamond(in)">
                                      <p:cBhvr>
                                        <p:cTn id="12" dur="2000"/>
                                        <p:tgtEl>
                                          <p:spTgt spid="532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3250">
                                            <p:txEl>
                                              <p:pRg st="2" end="2"/>
                                            </p:txEl>
                                          </p:spTgt>
                                        </p:tgtEl>
                                        <p:attrNameLst>
                                          <p:attrName>style.visibility</p:attrName>
                                        </p:attrNameLst>
                                      </p:cBhvr>
                                      <p:to>
                                        <p:strVal val="visible"/>
                                      </p:to>
                                    </p:set>
                                    <p:animEffect transition="in" filter="diamond(in)">
                                      <p:cBhvr>
                                        <p:cTn id="17" dur="2000"/>
                                        <p:tgtEl>
                                          <p:spTgt spid="532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3250">
                                            <p:txEl>
                                              <p:pRg st="3" end="3"/>
                                            </p:txEl>
                                          </p:spTgt>
                                        </p:tgtEl>
                                        <p:attrNameLst>
                                          <p:attrName>style.visibility</p:attrName>
                                        </p:attrNameLst>
                                      </p:cBhvr>
                                      <p:to>
                                        <p:strVal val="visible"/>
                                      </p:to>
                                    </p:set>
                                    <p:animEffect transition="in" filter="diamond(in)">
                                      <p:cBhvr>
                                        <p:cTn id="22" dur="2000"/>
                                        <p:tgtEl>
                                          <p:spTgt spid="532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3250">
                                            <p:txEl>
                                              <p:pRg st="4" end="4"/>
                                            </p:txEl>
                                          </p:spTgt>
                                        </p:tgtEl>
                                        <p:attrNameLst>
                                          <p:attrName>style.visibility</p:attrName>
                                        </p:attrNameLst>
                                      </p:cBhvr>
                                      <p:to>
                                        <p:strVal val="visible"/>
                                      </p:to>
                                    </p:set>
                                    <p:animEffect transition="in" filter="diamond(in)">
                                      <p:cBhvr>
                                        <p:cTn id="27" dur="2000"/>
                                        <p:tgtEl>
                                          <p:spTgt spid="5325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3250">
                                            <p:txEl>
                                              <p:pRg st="5" end="5"/>
                                            </p:txEl>
                                          </p:spTgt>
                                        </p:tgtEl>
                                        <p:attrNameLst>
                                          <p:attrName>style.visibility</p:attrName>
                                        </p:attrNameLst>
                                      </p:cBhvr>
                                      <p:to>
                                        <p:strVal val="visible"/>
                                      </p:to>
                                    </p:set>
                                    <p:animEffect transition="in" filter="diamond(in)">
                                      <p:cBhvr>
                                        <p:cTn id="32" dur="2000"/>
                                        <p:tgtEl>
                                          <p:spTgt spid="532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bldLvl="5"/>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4294967295"/>
          </p:nvPr>
        </p:nvSpPr>
        <p:spPr>
          <a:xfrm>
            <a:off x="165100" y="1316038"/>
            <a:ext cx="8639175" cy="5270500"/>
          </a:xfrm>
        </p:spPr>
        <p:txBody>
          <a:bodyPr/>
          <a:lstStyle/>
          <a:p>
            <a:pPr marL="292100" lvl="1" indent="-290513" eaLnBrk="1" hangingPunct="1">
              <a:spcAft>
                <a:spcPts val="75"/>
              </a:spcAft>
              <a:buFont typeface="Wingdings" pitchFamily="84" charset="2"/>
              <a:buChar char="§"/>
            </a:pPr>
            <a:r>
              <a:rPr lang="en-US" sz="2800" dirty="0" smtClean="0">
                <a:cs typeface="Times New Roman" pitchFamily="84" charset="0"/>
              </a:rPr>
              <a:t>Animals with three tissue layers can be separated into two groups based on details of their embryonic development. For example, the opening formed during </a:t>
            </a:r>
            <a:r>
              <a:rPr lang="en-US" sz="2800" dirty="0" err="1" smtClean="0">
                <a:cs typeface="Times New Roman" pitchFamily="84" charset="0"/>
              </a:rPr>
              <a:t>gastrulation</a:t>
            </a:r>
            <a:r>
              <a:rPr lang="en-US" sz="2800" dirty="0" smtClean="0">
                <a:cs typeface="Times New Roman" pitchFamily="84" charset="0"/>
              </a:rPr>
              <a:t> develops into the</a:t>
            </a:r>
          </a:p>
          <a:p>
            <a:pPr marL="812800" lvl="2" indent="-368300" eaLnBrk="1" hangingPunct="1">
              <a:spcAft>
                <a:spcPts val="75"/>
              </a:spcAft>
            </a:pPr>
            <a:r>
              <a:rPr lang="en-US" sz="2400" dirty="0" smtClean="0">
                <a:cs typeface="Times New Roman" pitchFamily="84" charset="0"/>
              </a:rPr>
              <a:t>mouth in </a:t>
            </a:r>
            <a:r>
              <a:rPr lang="en-US" sz="2400" b="1" dirty="0" err="1" smtClean="0">
                <a:cs typeface="Times New Roman" pitchFamily="84" charset="0"/>
              </a:rPr>
              <a:t>protostomes</a:t>
            </a:r>
            <a:r>
              <a:rPr lang="en-US" sz="2400" b="1" dirty="0" smtClean="0">
                <a:cs typeface="Times New Roman" pitchFamily="84" charset="0"/>
              </a:rPr>
              <a:t> </a:t>
            </a:r>
            <a:r>
              <a:rPr lang="en-US" sz="2400" dirty="0" smtClean="0">
                <a:cs typeface="Times New Roman" pitchFamily="84" charset="0"/>
              </a:rPr>
              <a:t>and</a:t>
            </a:r>
          </a:p>
          <a:p>
            <a:pPr marL="812800" lvl="2" indent="-368300" eaLnBrk="1" hangingPunct="1">
              <a:spcAft>
                <a:spcPts val="75"/>
              </a:spcAft>
            </a:pPr>
            <a:r>
              <a:rPr lang="en-US" sz="2400" dirty="0" smtClean="0">
                <a:cs typeface="Times New Roman" pitchFamily="84" charset="0"/>
              </a:rPr>
              <a:t>anus in </a:t>
            </a:r>
            <a:r>
              <a:rPr lang="en-US" sz="2400" b="1" dirty="0" err="1" smtClean="0">
                <a:cs typeface="Times New Roman" pitchFamily="84" charset="0"/>
              </a:rPr>
              <a:t>deuterostomes</a:t>
            </a:r>
            <a:r>
              <a:rPr lang="en-US" sz="2400" dirty="0" smtClean="0">
                <a:cs typeface="Times New Roman" pitchFamily="84" charset="0"/>
              </a:rPr>
              <a:t>.</a:t>
            </a:r>
          </a:p>
          <a:p>
            <a:pPr marL="812800" lvl="2" indent="-368300" eaLnBrk="1" hangingPunct="1">
              <a:spcAft>
                <a:spcPts val="75"/>
              </a:spcAft>
            </a:pPr>
            <a:endParaRPr lang="en-US" sz="1600" dirty="0" smtClean="0">
              <a:cs typeface="Times New Roman" pitchFamily="84" charset="0"/>
            </a:endParaRPr>
          </a:p>
          <a:p>
            <a:pPr marL="812800" lvl="2" indent="-368300" eaLnBrk="1" hangingPunct="1"/>
            <a:endParaRPr lang="en-US" sz="2400" dirty="0" smtClean="0">
              <a:cs typeface="Times New Roman" pitchFamily="84" charset="0"/>
            </a:endParaRPr>
          </a:p>
        </p:txBody>
      </p:sp>
      <p:sp>
        <p:nvSpPr>
          <p:cNvPr id="5427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54276" name="Rectangle 4"/>
          <p:cNvSpPr>
            <a:spLocks noGrp="1" noChangeArrowheads="1"/>
          </p:cNvSpPr>
          <p:nvPr>
            <p:ph type="title" idx="4294967295"/>
          </p:nvPr>
        </p:nvSpPr>
        <p:spPr>
          <a:xfrm>
            <a:off x="195263" y="100013"/>
            <a:ext cx="8782050" cy="876300"/>
          </a:xfrm>
        </p:spPr>
        <p:txBody>
          <a:bodyPr>
            <a:spAutoFit/>
          </a:bodyPr>
          <a:lstStyle/>
          <a:p>
            <a:pPr marL="796925" indent="-796925" eaLnBrk="1" hangingPunct="1"/>
            <a:r>
              <a:rPr lang="en-US" sz="3200" smtClean="0"/>
              <a:t>18.3 Animals can be characterized by basic features of their “body plan”</a:t>
            </a:r>
          </a:p>
        </p:txBody>
      </p:sp>
      <p:sp>
        <p:nvSpPr>
          <p:cNvPr id="54277"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5427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5427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D3355F4A-7B1A-49DF-922C-FF8D8EDB79C2}" type="slidenum">
              <a:rPr lang="en-US" smtClean="0"/>
              <a:pPr/>
              <a:t>25</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animEffect transition="in" filter="checkerboard(across)">
                                      <p:cBhvr>
                                        <p:cTn id="7" dur="500"/>
                                        <p:tgtEl>
                                          <p:spTgt spid="542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4274">
                                            <p:txEl>
                                              <p:pRg st="1" end="1"/>
                                            </p:txEl>
                                          </p:spTgt>
                                        </p:tgtEl>
                                        <p:attrNameLst>
                                          <p:attrName>style.visibility</p:attrName>
                                        </p:attrNameLst>
                                      </p:cBhvr>
                                      <p:to>
                                        <p:strVal val="visible"/>
                                      </p:to>
                                    </p:set>
                                    <p:animEffect transition="in" filter="checkerboard(across)">
                                      <p:cBhvr>
                                        <p:cTn id="12" dur="500"/>
                                        <p:tgtEl>
                                          <p:spTgt spid="542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4274">
                                            <p:txEl>
                                              <p:pRg st="2" end="2"/>
                                            </p:txEl>
                                          </p:spTgt>
                                        </p:tgtEl>
                                        <p:attrNameLst>
                                          <p:attrName>style.visibility</p:attrName>
                                        </p:attrNameLst>
                                      </p:cBhvr>
                                      <p:to>
                                        <p:strVal val="visible"/>
                                      </p:to>
                                    </p:set>
                                    <p:animEffect transition="in" filter="checkerboard(across)">
                                      <p:cBhvr>
                                        <p:cTn id="17" dur="500"/>
                                        <p:tgtEl>
                                          <p:spTgt spid="542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uild="p" bldLvl="5"/>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18_03dNoBodyCavity-U"/>
          <p:cNvPicPr>
            <a:picLocks noChangeAspect="1" noChangeArrowheads="1"/>
          </p:cNvPicPr>
          <p:nvPr/>
        </p:nvPicPr>
        <p:blipFill>
          <a:blip r:embed="rId3" cstate="print"/>
          <a:srcRect/>
          <a:stretch>
            <a:fillRect/>
          </a:stretch>
        </p:blipFill>
        <p:spPr bwMode="auto">
          <a:xfrm>
            <a:off x="730250" y="1806575"/>
            <a:ext cx="7681913" cy="3243263"/>
          </a:xfrm>
          <a:prstGeom prst="rect">
            <a:avLst/>
          </a:prstGeom>
          <a:noFill/>
          <a:ln w="9525">
            <a:noFill/>
            <a:miter lim="800000"/>
            <a:headEnd/>
            <a:tailEnd/>
          </a:ln>
        </p:spPr>
      </p:pic>
      <p:sp>
        <p:nvSpPr>
          <p:cNvPr id="5734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18.3D</a:t>
            </a:r>
          </a:p>
        </p:txBody>
      </p:sp>
      <p:sp>
        <p:nvSpPr>
          <p:cNvPr id="57348" name="Text Box 3"/>
          <p:cNvSpPr txBox="1">
            <a:spLocks noChangeArrowheads="1"/>
          </p:cNvSpPr>
          <p:nvPr/>
        </p:nvSpPr>
        <p:spPr bwMode="auto">
          <a:xfrm>
            <a:off x="4422775" y="1804988"/>
            <a:ext cx="1817688" cy="484187"/>
          </a:xfrm>
          <a:prstGeom prst="rect">
            <a:avLst/>
          </a:prstGeom>
          <a:noFill/>
          <a:ln w="9525">
            <a:noFill/>
            <a:miter lim="800000"/>
            <a:headEnd/>
            <a:tailEnd/>
          </a:ln>
        </p:spPr>
        <p:txBody>
          <a:bodyPr wrap="none" lIns="0" tIns="0" rIns="0" bIns="0"/>
          <a:lstStyle/>
          <a:p>
            <a:pPr eaLnBrk="0" hangingPunct="0"/>
            <a:r>
              <a:rPr lang="en-US" sz="1800" b="1"/>
              <a:t>Body covering</a:t>
            </a:r>
          </a:p>
          <a:p>
            <a:pPr eaLnBrk="0" hangingPunct="0"/>
            <a:r>
              <a:rPr lang="en-US" sz="1800" b="1"/>
              <a:t>(from ectoderm)</a:t>
            </a:r>
          </a:p>
        </p:txBody>
      </p:sp>
      <p:sp>
        <p:nvSpPr>
          <p:cNvPr id="57349" name="Text Box 3"/>
          <p:cNvSpPr txBox="1">
            <a:spLocks noChangeArrowheads="1"/>
          </p:cNvSpPr>
          <p:nvPr/>
        </p:nvSpPr>
        <p:spPr bwMode="auto">
          <a:xfrm>
            <a:off x="6283325" y="2262188"/>
            <a:ext cx="2116138" cy="484187"/>
          </a:xfrm>
          <a:prstGeom prst="rect">
            <a:avLst/>
          </a:prstGeom>
          <a:noFill/>
          <a:ln w="9525">
            <a:noFill/>
            <a:miter lim="800000"/>
            <a:headEnd/>
            <a:tailEnd/>
          </a:ln>
        </p:spPr>
        <p:txBody>
          <a:bodyPr wrap="none" lIns="0" tIns="0" rIns="0" bIns="0"/>
          <a:lstStyle/>
          <a:p>
            <a:pPr eaLnBrk="0" hangingPunct="0"/>
            <a:r>
              <a:rPr lang="en-US" sz="1800" b="1"/>
              <a:t>Tissue-filled region</a:t>
            </a:r>
          </a:p>
          <a:p>
            <a:pPr eaLnBrk="0" hangingPunct="0"/>
            <a:r>
              <a:rPr lang="en-US" sz="1800" b="1"/>
              <a:t>(from mesoderm)</a:t>
            </a:r>
          </a:p>
        </p:txBody>
      </p:sp>
      <p:sp>
        <p:nvSpPr>
          <p:cNvPr id="57350" name="Text Box 3"/>
          <p:cNvSpPr txBox="1">
            <a:spLocks noChangeArrowheads="1"/>
          </p:cNvSpPr>
          <p:nvPr/>
        </p:nvSpPr>
        <p:spPr bwMode="auto">
          <a:xfrm>
            <a:off x="3476625" y="4313238"/>
            <a:ext cx="1817688" cy="484187"/>
          </a:xfrm>
          <a:prstGeom prst="rect">
            <a:avLst/>
          </a:prstGeom>
          <a:noFill/>
          <a:ln w="9525">
            <a:noFill/>
            <a:miter lim="800000"/>
            <a:headEnd/>
            <a:tailEnd/>
          </a:ln>
        </p:spPr>
        <p:txBody>
          <a:bodyPr wrap="none" lIns="0" tIns="0" rIns="0" bIns="0"/>
          <a:lstStyle/>
          <a:p>
            <a:pPr eaLnBrk="0" hangingPunct="0"/>
            <a:r>
              <a:rPr lang="en-US" sz="1800" b="1"/>
              <a:t>Digestive sac</a:t>
            </a:r>
          </a:p>
          <a:p>
            <a:pPr eaLnBrk="0" hangingPunct="0"/>
            <a:r>
              <a:rPr lang="en-US" sz="1800" b="1"/>
              <a:t>(from endoderm)</a:t>
            </a:r>
          </a:p>
        </p:txBody>
      </p:sp>
      <p:sp>
        <p:nvSpPr>
          <p:cNvPr id="57351" name="Line 7"/>
          <p:cNvSpPr>
            <a:spLocks noChangeShapeType="1"/>
          </p:cNvSpPr>
          <p:nvPr/>
        </p:nvSpPr>
        <p:spPr bwMode="auto">
          <a:xfrm flipV="1">
            <a:off x="4667250" y="2355850"/>
            <a:ext cx="0" cy="895350"/>
          </a:xfrm>
          <a:prstGeom prst="line">
            <a:avLst/>
          </a:prstGeom>
          <a:noFill/>
          <a:ln w="12700">
            <a:solidFill>
              <a:schemeClr val="tx1"/>
            </a:solidFill>
            <a:round/>
            <a:headEnd/>
            <a:tailEnd/>
          </a:ln>
          <a:effectLst/>
        </p:spPr>
        <p:txBody>
          <a:bodyPr wrap="none" anchor="ctr"/>
          <a:lstStyle/>
          <a:p>
            <a:endParaRPr lang="en-US"/>
          </a:p>
        </p:txBody>
      </p:sp>
      <p:sp>
        <p:nvSpPr>
          <p:cNvPr id="57352" name="Line 8"/>
          <p:cNvSpPr>
            <a:spLocks noChangeShapeType="1"/>
          </p:cNvSpPr>
          <p:nvPr/>
        </p:nvSpPr>
        <p:spPr bwMode="auto">
          <a:xfrm flipV="1">
            <a:off x="5791200" y="2400300"/>
            <a:ext cx="450850" cy="1270000"/>
          </a:xfrm>
          <a:prstGeom prst="line">
            <a:avLst/>
          </a:prstGeom>
          <a:noFill/>
          <a:ln w="12700">
            <a:solidFill>
              <a:schemeClr val="tx1"/>
            </a:solidFill>
            <a:round/>
            <a:headEnd/>
            <a:tailEnd/>
          </a:ln>
          <a:effectLst/>
        </p:spPr>
        <p:txBody>
          <a:bodyPr wrap="none" anchor="ctr"/>
          <a:lstStyle/>
          <a:p>
            <a:endParaRPr lang="en-US"/>
          </a:p>
        </p:txBody>
      </p:sp>
      <p:sp>
        <p:nvSpPr>
          <p:cNvPr id="57353" name="Line 9"/>
          <p:cNvSpPr>
            <a:spLocks noChangeShapeType="1"/>
          </p:cNvSpPr>
          <p:nvPr/>
        </p:nvSpPr>
        <p:spPr bwMode="auto">
          <a:xfrm flipH="1">
            <a:off x="4978400" y="3854450"/>
            <a:ext cx="298450" cy="641350"/>
          </a:xfrm>
          <a:prstGeom prst="line">
            <a:avLst/>
          </a:prstGeom>
          <a:noFill/>
          <a:ln w="12700">
            <a:solidFill>
              <a:schemeClr val="tx1"/>
            </a:solidFill>
            <a:round/>
            <a:headEnd/>
            <a:tailEnd/>
          </a:ln>
          <a:effectLst/>
        </p:spPr>
        <p:txBody>
          <a:bodyPr wrap="none" anchor="ctr"/>
          <a:lstStyle/>
          <a:p>
            <a:endParaRPr lang="en-US"/>
          </a:p>
        </p:txBody>
      </p:sp>
      <p:sp>
        <p:nvSpPr>
          <p:cNvPr id="10" name="Slide Number Placeholder 9"/>
          <p:cNvSpPr>
            <a:spLocks noGrp="1"/>
          </p:cNvSpPr>
          <p:nvPr>
            <p:ph type="sldNum" sz="quarter" idx="12"/>
          </p:nvPr>
        </p:nvSpPr>
        <p:spPr/>
        <p:txBody>
          <a:bodyPr/>
          <a:lstStyle/>
          <a:p>
            <a:fld id="{D3355F4A-7B1A-49DF-922C-FF8D8EDB79C2}"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18_03cPseudocoelom-U"/>
          <p:cNvPicPr>
            <a:picLocks noChangeAspect="1" noChangeArrowheads="1"/>
          </p:cNvPicPr>
          <p:nvPr/>
        </p:nvPicPr>
        <p:blipFill>
          <a:blip r:embed="rId3" cstate="print"/>
          <a:srcRect/>
          <a:stretch>
            <a:fillRect/>
          </a:stretch>
        </p:blipFill>
        <p:spPr bwMode="auto">
          <a:xfrm>
            <a:off x="1174750" y="2011363"/>
            <a:ext cx="6792913" cy="2835275"/>
          </a:xfrm>
          <a:prstGeom prst="rect">
            <a:avLst/>
          </a:prstGeom>
          <a:noFill/>
          <a:ln w="9525">
            <a:noFill/>
            <a:miter lim="800000"/>
            <a:headEnd/>
            <a:tailEnd/>
          </a:ln>
        </p:spPr>
      </p:pic>
      <p:sp>
        <p:nvSpPr>
          <p:cNvPr id="56323"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18.3C</a:t>
            </a:r>
          </a:p>
        </p:txBody>
      </p:sp>
      <p:sp>
        <p:nvSpPr>
          <p:cNvPr id="56324" name="Text Box 3"/>
          <p:cNvSpPr txBox="1">
            <a:spLocks noChangeArrowheads="1"/>
          </p:cNvSpPr>
          <p:nvPr/>
        </p:nvSpPr>
        <p:spPr bwMode="auto">
          <a:xfrm>
            <a:off x="5915025" y="2266950"/>
            <a:ext cx="1830388" cy="530225"/>
          </a:xfrm>
          <a:prstGeom prst="rect">
            <a:avLst/>
          </a:prstGeom>
          <a:noFill/>
          <a:ln w="9525">
            <a:noFill/>
            <a:miter lim="800000"/>
            <a:headEnd/>
            <a:tailEnd/>
          </a:ln>
        </p:spPr>
        <p:txBody>
          <a:bodyPr wrap="none" lIns="0" tIns="0" rIns="0" bIns="0"/>
          <a:lstStyle/>
          <a:p>
            <a:pPr eaLnBrk="0" hangingPunct="0"/>
            <a:r>
              <a:rPr lang="en-US" sz="1800" b="1"/>
              <a:t>Body covering</a:t>
            </a:r>
          </a:p>
          <a:p>
            <a:pPr eaLnBrk="0" hangingPunct="0"/>
            <a:r>
              <a:rPr lang="en-US" sz="1800" b="1"/>
              <a:t>(from ectoderm)</a:t>
            </a:r>
          </a:p>
        </p:txBody>
      </p:sp>
      <p:sp>
        <p:nvSpPr>
          <p:cNvPr id="56325" name="Text Box 3"/>
          <p:cNvSpPr txBox="1">
            <a:spLocks noChangeArrowheads="1"/>
          </p:cNvSpPr>
          <p:nvPr/>
        </p:nvSpPr>
        <p:spPr bwMode="auto">
          <a:xfrm>
            <a:off x="6043613" y="3028950"/>
            <a:ext cx="1830387" cy="530225"/>
          </a:xfrm>
          <a:prstGeom prst="rect">
            <a:avLst/>
          </a:prstGeom>
          <a:noFill/>
          <a:ln w="9525">
            <a:noFill/>
            <a:miter lim="800000"/>
            <a:headEnd/>
            <a:tailEnd/>
          </a:ln>
        </p:spPr>
        <p:txBody>
          <a:bodyPr wrap="none" lIns="0" tIns="0" rIns="0" bIns="0"/>
          <a:lstStyle/>
          <a:p>
            <a:pPr eaLnBrk="0" hangingPunct="0"/>
            <a:r>
              <a:rPr lang="en-US" sz="1800" b="1"/>
              <a:t>Muscle layer</a:t>
            </a:r>
          </a:p>
          <a:p>
            <a:pPr eaLnBrk="0" hangingPunct="0"/>
            <a:r>
              <a:rPr lang="en-US" sz="1800" b="1"/>
              <a:t>(from mesoderm)</a:t>
            </a:r>
          </a:p>
        </p:txBody>
      </p:sp>
      <p:sp>
        <p:nvSpPr>
          <p:cNvPr id="56326" name="Text Box 3"/>
          <p:cNvSpPr txBox="1">
            <a:spLocks noChangeArrowheads="1"/>
          </p:cNvSpPr>
          <p:nvPr/>
        </p:nvSpPr>
        <p:spPr bwMode="auto">
          <a:xfrm>
            <a:off x="6053138" y="3698875"/>
            <a:ext cx="1830387" cy="530225"/>
          </a:xfrm>
          <a:prstGeom prst="rect">
            <a:avLst/>
          </a:prstGeom>
          <a:noFill/>
          <a:ln w="9525">
            <a:noFill/>
            <a:miter lim="800000"/>
            <a:headEnd/>
            <a:tailEnd/>
          </a:ln>
        </p:spPr>
        <p:txBody>
          <a:bodyPr wrap="none" lIns="0" tIns="0" rIns="0" bIns="0"/>
          <a:lstStyle/>
          <a:p>
            <a:pPr eaLnBrk="0" hangingPunct="0"/>
            <a:r>
              <a:rPr lang="en-US" sz="1800" b="1"/>
              <a:t>Digestive tract</a:t>
            </a:r>
          </a:p>
          <a:p>
            <a:pPr eaLnBrk="0" hangingPunct="0"/>
            <a:r>
              <a:rPr lang="en-US" sz="1800" b="1"/>
              <a:t>(from endoderm)</a:t>
            </a:r>
          </a:p>
        </p:txBody>
      </p:sp>
      <p:sp>
        <p:nvSpPr>
          <p:cNvPr id="56327" name="Text Box 3"/>
          <p:cNvSpPr txBox="1">
            <a:spLocks noChangeArrowheads="1"/>
          </p:cNvSpPr>
          <p:nvPr/>
        </p:nvSpPr>
        <p:spPr bwMode="auto">
          <a:xfrm>
            <a:off x="5761038" y="4332288"/>
            <a:ext cx="1830387" cy="258762"/>
          </a:xfrm>
          <a:prstGeom prst="rect">
            <a:avLst/>
          </a:prstGeom>
          <a:noFill/>
          <a:ln w="9525">
            <a:noFill/>
            <a:miter lim="800000"/>
            <a:headEnd/>
            <a:tailEnd/>
          </a:ln>
        </p:spPr>
        <p:txBody>
          <a:bodyPr wrap="none" lIns="0" tIns="0" rIns="0" bIns="0"/>
          <a:lstStyle/>
          <a:p>
            <a:pPr eaLnBrk="0" hangingPunct="0"/>
            <a:r>
              <a:rPr lang="en-US" sz="1800" b="1"/>
              <a:t>Pseudocoelom</a:t>
            </a:r>
          </a:p>
        </p:txBody>
      </p:sp>
      <p:sp>
        <p:nvSpPr>
          <p:cNvPr id="56328" name="Line 8"/>
          <p:cNvSpPr>
            <a:spLocks noChangeShapeType="1"/>
          </p:cNvSpPr>
          <p:nvPr/>
        </p:nvSpPr>
        <p:spPr bwMode="auto">
          <a:xfrm flipV="1">
            <a:off x="5138738" y="2413000"/>
            <a:ext cx="746125" cy="398463"/>
          </a:xfrm>
          <a:prstGeom prst="line">
            <a:avLst/>
          </a:prstGeom>
          <a:noFill/>
          <a:ln w="12700">
            <a:solidFill>
              <a:schemeClr val="tx1"/>
            </a:solidFill>
            <a:round/>
            <a:headEnd/>
            <a:tailEnd/>
          </a:ln>
          <a:effectLst/>
        </p:spPr>
        <p:txBody>
          <a:bodyPr wrap="none" anchor="ctr"/>
          <a:lstStyle/>
          <a:p>
            <a:endParaRPr lang="en-US"/>
          </a:p>
        </p:txBody>
      </p:sp>
      <p:sp>
        <p:nvSpPr>
          <p:cNvPr id="56329" name="Line 9"/>
          <p:cNvSpPr>
            <a:spLocks noChangeShapeType="1"/>
          </p:cNvSpPr>
          <p:nvPr/>
        </p:nvSpPr>
        <p:spPr bwMode="auto">
          <a:xfrm>
            <a:off x="5181600" y="3175000"/>
            <a:ext cx="796925" cy="0"/>
          </a:xfrm>
          <a:prstGeom prst="line">
            <a:avLst/>
          </a:prstGeom>
          <a:noFill/>
          <a:ln w="12700">
            <a:solidFill>
              <a:schemeClr val="tx1"/>
            </a:solidFill>
            <a:round/>
            <a:headEnd/>
            <a:tailEnd/>
          </a:ln>
          <a:effectLst/>
        </p:spPr>
        <p:txBody>
          <a:bodyPr wrap="none" anchor="ctr"/>
          <a:lstStyle/>
          <a:p>
            <a:endParaRPr lang="en-US"/>
          </a:p>
        </p:txBody>
      </p:sp>
      <p:sp>
        <p:nvSpPr>
          <p:cNvPr id="56330" name="Line 10"/>
          <p:cNvSpPr>
            <a:spLocks noChangeShapeType="1"/>
          </p:cNvSpPr>
          <p:nvPr/>
        </p:nvSpPr>
        <p:spPr bwMode="auto">
          <a:xfrm>
            <a:off x="4919663" y="3538538"/>
            <a:ext cx="1100137" cy="296862"/>
          </a:xfrm>
          <a:prstGeom prst="line">
            <a:avLst/>
          </a:prstGeom>
          <a:noFill/>
          <a:ln w="12700">
            <a:solidFill>
              <a:schemeClr val="tx1"/>
            </a:solidFill>
            <a:round/>
            <a:headEnd/>
            <a:tailEnd/>
          </a:ln>
          <a:effectLst/>
        </p:spPr>
        <p:txBody>
          <a:bodyPr wrap="none" anchor="ctr"/>
          <a:lstStyle/>
          <a:p>
            <a:endParaRPr lang="en-US"/>
          </a:p>
        </p:txBody>
      </p:sp>
      <p:sp>
        <p:nvSpPr>
          <p:cNvPr id="56331" name="Line 11"/>
          <p:cNvSpPr>
            <a:spLocks noChangeShapeType="1"/>
          </p:cNvSpPr>
          <p:nvPr/>
        </p:nvSpPr>
        <p:spPr bwMode="auto">
          <a:xfrm>
            <a:off x="5089525" y="3802063"/>
            <a:ext cx="658813" cy="650875"/>
          </a:xfrm>
          <a:prstGeom prst="line">
            <a:avLst/>
          </a:prstGeom>
          <a:noFill/>
          <a:ln w="12700">
            <a:solidFill>
              <a:schemeClr val="tx1"/>
            </a:solidFill>
            <a:round/>
            <a:headEnd/>
            <a:tailEnd/>
          </a:ln>
          <a:effectLst/>
        </p:spPr>
        <p:txBody>
          <a:bodyPr wrap="none" anchor="ctr"/>
          <a:lstStyle/>
          <a:p>
            <a:endParaRPr lang="en-US"/>
          </a:p>
        </p:txBody>
      </p:sp>
      <p:sp>
        <p:nvSpPr>
          <p:cNvPr id="12" name="Slide Number Placeholder 11"/>
          <p:cNvSpPr>
            <a:spLocks noGrp="1"/>
          </p:cNvSpPr>
          <p:nvPr>
            <p:ph type="sldNum" sz="quarter" idx="12"/>
          </p:nvPr>
        </p:nvSpPr>
        <p:spPr/>
        <p:txBody>
          <a:bodyPr/>
          <a:lstStyle/>
          <a:p>
            <a:fld id="{D3355F4A-7B1A-49DF-922C-FF8D8EDB79C2}"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18_03bTrueCoelom-U"/>
          <p:cNvPicPr>
            <a:picLocks noChangeAspect="1" noChangeArrowheads="1"/>
          </p:cNvPicPr>
          <p:nvPr/>
        </p:nvPicPr>
        <p:blipFill>
          <a:blip r:embed="rId3" cstate="print"/>
          <a:srcRect/>
          <a:stretch>
            <a:fillRect/>
          </a:stretch>
        </p:blipFill>
        <p:spPr bwMode="auto">
          <a:xfrm>
            <a:off x="1187450" y="2024063"/>
            <a:ext cx="6767513" cy="2809875"/>
          </a:xfrm>
          <a:prstGeom prst="rect">
            <a:avLst/>
          </a:prstGeom>
          <a:noFill/>
          <a:ln w="9525">
            <a:noFill/>
            <a:miter lim="800000"/>
            <a:headEnd/>
            <a:tailEnd/>
          </a:ln>
        </p:spPr>
      </p:pic>
      <p:sp>
        <p:nvSpPr>
          <p:cNvPr id="5529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18.3B</a:t>
            </a:r>
          </a:p>
        </p:txBody>
      </p:sp>
      <p:sp>
        <p:nvSpPr>
          <p:cNvPr id="55300" name="Text Box 3"/>
          <p:cNvSpPr txBox="1">
            <a:spLocks noChangeArrowheads="1"/>
          </p:cNvSpPr>
          <p:nvPr/>
        </p:nvSpPr>
        <p:spPr bwMode="auto">
          <a:xfrm>
            <a:off x="2919413" y="2468563"/>
            <a:ext cx="852487" cy="239712"/>
          </a:xfrm>
          <a:prstGeom prst="rect">
            <a:avLst/>
          </a:prstGeom>
          <a:noFill/>
          <a:ln w="9525">
            <a:noFill/>
            <a:miter lim="800000"/>
            <a:headEnd/>
            <a:tailEnd/>
          </a:ln>
        </p:spPr>
        <p:txBody>
          <a:bodyPr wrap="none" lIns="0" tIns="0" rIns="0" bIns="0"/>
          <a:lstStyle/>
          <a:p>
            <a:pPr eaLnBrk="0" hangingPunct="0"/>
            <a:r>
              <a:rPr lang="en-US" sz="1800" b="1"/>
              <a:t>Coelom</a:t>
            </a:r>
          </a:p>
        </p:txBody>
      </p:sp>
      <p:sp>
        <p:nvSpPr>
          <p:cNvPr id="55301" name="Text Box 3"/>
          <p:cNvSpPr txBox="1">
            <a:spLocks noChangeArrowheads="1"/>
          </p:cNvSpPr>
          <p:nvPr/>
        </p:nvSpPr>
        <p:spPr bwMode="auto">
          <a:xfrm>
            <a:off x="6000750" y="2160588"/>
            <a:ext cx="1835150" cy="582612"/>
          </a:xfrm>
          <a:prstGeom prst="rect">
            <a:avLst/>
          </a:prstGeom>
          <a:noFill/>
          <a:ln w="9525">
            <a:noFill/>
            <a:miter lim="800000"/>
            <a:headEnd/>
            <a:tailEnd/>
          </a:ln>
        </p:spPr>
        <p:txBody>
          <a:bodyPr wrap="none" lIns="0" tIns="0" rIns="0" bIns="0"/>
          <a:lstStyle/>
          <a:p>
            <a:pPr eaLnBrk="0" hangingPunct="0"/>
            <a:r>
              <a:rPr lang="en-US" sz="1800" b="1"/>
              <a:t>Body covering</a:t>
            </a:r>
          </a:p>
          <a:p>
            <a:pPr eaLnBrk="0" hangingPunct="0"/>
            <a:r>
              <a:rPr lang="en-US" sz="1800" b="1"/>
              <a:t>(from ectoderm)</a:t>
            </a:r>
          </a:p>
        </p:txBody>
      </p:sp>
      <p:sp>
        <p:nvSpPr>
          <p:cNvPr id="55302" name="Text Box 3"/>
          <p:cNvSpPr txBox="1">
            <a:spLocks noChangeArrowheads="1"/>
          </p:cNvSpPr>
          <p:nvPr/>
        </p:nvSpPr>
        <p:spPr bwMode="auto">
          <a:xfrm>
            <a:off x="6022975" y="3263900"/>
            <a:ext cx="1978025" cy="1431925"/>
          </a:xfrm>
          <a:prstGeom prst="rect">
            <a:avLst/>
          </a:prstGeom>
          <a:noFill/>
          <a:ln w="9525">
            <a:noFill/>
            <a:miter lim="800000"/>
            <a:headEnd/>
            <a:tailEnd/>
          </a:ln>
        </p:spPr>
        <p:txBody>
          <a:bodyPr wrap="none" lIns="0" tIns="0" rIns="0" bIns="0"/>
          <a:lstStyle/>
          <a:p>
            <a:pPr eaLnBrk="0" hangingPunct="0"/>
            <a:r>
              <a:rPr lang="en-US" sz="1800" b="1"/>
              <a:t>Tissue layer</a:t>
            </a:r>
          </a:p>
          <a:p>
            <a:pPr eaLnBrk="0" hangingPunct="0"/>
            <a:r>
              <a:rPr lang="en-US" sz="1800" b="1"/>
              <a:t>lining coelom</a:t>
            </a:r>
          </a:p>
          <a:p>
            <a:pPr eaLnBrk="0" hangingPunct="0"/>
            <a:r>
              <a:rPr lang="en-US" sz="1800" b="1"/>
              <a:t>and suspending</a:t>
            </a:r>
          </a:p>
          <a:p>
            <a:pPr eaLnBrk="0" hangingPunct="0"/>
            <a:r>
              <a:rPr lang="en-US" sz="1800" b="1"/>
              <a:t>internal organs</a:t>
            </a:r>
          </a:p>
          <a:p>
            <a:pPr eaLnBrk="0" hangingPunct="0"/>
            <a:r>
              <a:rPr lang="en-US" sz="1800" b="1"/>
              <a:t>(from mesoderm)</a:t>
            </a:r>
          </a:p>
        </p:txBody>
      </p:sp>
      <p:sp>
        <p:nvSpPr>
          <p:cNvPr id="55303" name="Text Box 3"/>
          <p:cNvSpPr txBox="1">
            <a:spLocks noChangeArrowheads="1"/>
          </p:cNvSpPr>
          <p:nvPr/>
        </p:nvSpPr>
        <p:spPr bwMode="auto">
          <a:xfrm>
            <a:off x="2455863" y="4092575"/>
            <a:ext cx="1835150" cy="582613"/>
          </a:xfrm>
          <a:prstGeom prst="rect">
            <a:avLst/>
          </a:prstGeom>
          <a:noFill/>
          <a:ln w="9525">
            <a:noFill/>
            <a:miter lim="800000"/>
            <a:headEnd/>
            <a:tailEnd/>
          </a:ln>
        </p:spPr>
        <p:txBody>
          <a:bodyPr wrap="none" lIns="0" tIns="0" rIns="0" bIns="0"/>
          <a:lstStyle/>
          <a:p>
            <a:pPr eaLnBrk="0" hangingPunct="0"/>
            <a:r>
              <a:rPr lang="en-US" sz="1800" b="1"/>
              <a:t>Digestive tract</a:t>
            </a:r>
          </a:p>
          <a:p>
            <a:pPr eaLnBrk="0" hangingPunct="0"/>
            <a:r>
              <a:rPr lang="en-US" sz="1800" b="1"/>
              <a:t>(from endoderm)</a:t>
            </a:r>
          </a:p>
        </p:txBody>
      </p:sp>
      <p:sp>
        <p:nvSpPr>
          <p:cNvPr id="55304" name="Line 8"/>
          <p:cNvSpPr>
            <a:spLocks noChangeShapeType="1"/>
          </p:cNvSpPr>
          <p:nvPr/>
        </p:nvSpPr>
        <p:spPr bwMode="auto">
          <a:xfrm>
            <a:off x="3776663" y="2624138"/>
            <a:ext cx="609600" cy="355600"/>
          </a:xfrm>
          <a:prstGeom prst="line">
            <a:avLst/>
          </a:prstGeom>
          <a:noFill/>
          <a:ln w="12700">
            <a:solidFill>
              <a:schemeClr val="tx1"/>
            </a:solidFill>
            <a:round/>
            <a:headEnd/>
            <a:tailEnd/>
          </a:ln>
          <a:effectLst/>
        </p:spPr>
        <p:txBody>
          <a:bodyPr wrap="none" anchor="ctr"/>
          <a:lstStyle/>
          <a:p>
            <a:endParaRPr lang="en-US"/>
          </a:p>
        </p:txBody>
      </p:sp>
      <p:sp>
        <p:nvSpPr>
          <p:cNvPr id="55305" name="Line 9"/>
          <p:cNvSpPr>
            <a:spLocks noChangeShapeType="1"/>
          </p:cNvSpPr>
          <p:nvPr/>
        </p:nvSpPr>
        <p:spPr bwMode="auto">
          <a:xfrm flipV="1">
            <a:off x="5257800" y="2319338"/>
            <a:ext cx="711200" cy="474662"/>
          </a:xfrm>
          <a:prstGeom prst="line">
            <a:avLst/>
          </a:prstGeom>
          <a:noFill/>
          <a:ln w="12700">
            <a:solidFill>
              <a:schemeClr val="tx1"/>
            </a:solidFill>
            <a:round/>
            <a:headEnd/>
            <a:tailEnd/>
          </a:ln>
          <a:effectLst/>
        </p:spPr>
        <p:txBody>
          <a:bodyPr wrap="none" anchor="ctr"/>
          <a:lstStyle/>
          <a:p>
            <a:endParaRPr lang="en-US"/>
          </a:p>
        </p:txBody>
      </p:sp>
      <p:sp>
        <p:nvSpPr>
          <p:cNvPr id="55306" name="Line 10"/>
          <p:cNvSpPr>
            <a:spLocks noChangeShapeType="1"/>
          </p:cNvSpPr>
          <p:nvPr/>
        </p:nvSpPr>
        <p:spPr bwMode="auto">
          <a:xfrm flipV="1">
            <a:off x="4064000" y="3538538"/>
            <a:ext cx="635000" cy="652462"/>
          </a:xfrm>
          <a:prstGeom prst="line">
            <a:avLst/>
          </a:prstGeom>
          <a:noFill/>
          <a:ln w="12700">
            <a:solidFill>
              <a:schemeClr val="tx1"/>
            </a:solidFill>
            <a:round/>
            <a:headEnd/>
            <a:tailEnd/>
          </a:ln>
          <a:effectLst/>
        </p:spPr>
        <p:txBody>
          <a:bodyPr wrap="none" anchor="ctr"/>
          <a:lstStyle/>
          <a:p>
            <a:endParaRPr lang="en-US"/>
          </a:p>
        </p:txBody>
      </p:sp>
      <p:grpSp>
        <p:nvGrpSpPr>
          <p:cNvPr id="2" name="Group 11"/>
          <p:cNvGrpSpPr>
            <a:grpSpLocks/>
          </p:cNvGrpSpPr>
          <p:nvPr/>
        </p:nvGrpSpPr>
        <p:grpSpPr bwMode="auto">
          <a:xfrm>
            <a:off x="4995863" y="3268663"/>
            <a:ext cx="982662" cy="381000"/>
            <a:chOff x="3147" y="2059"/>
            <a:chExt cx="619" cy="240"/>
          </a:xfrm>
        </p:grpSpPr>
        <p:sp>
          <p:nvSpPr>
            <p:cNvPr id="55308" name="Line 12"/>
            <p:cNvSpPr>
              <a:spLocks noChangeShapeType="1"/>
            </p:cNvSpPr>
            <p:nvPr/>
          </p:nvSpPr>
          <p:spPr bwMode="auto">
            <a:xfrm>
              <a:off x="3147" y="2059"/>
              <a:ext cx="619" cy="79"/>
            </a:xfrm>
            <a:prstGeom prst="line">
              <a:avLst/>
            </a:prstGeom>
            <a:noFill/>
            <a:ln w="12700">
              <a:solidFill>
                <a:schemeClr val="tx1"/>
              </a:solidFill>
              <a:round/>
              <a:headEnd/>
              <a:tailEnd/>
            </a:ln>
            <a:effectLst/>
          </p:spPr>
          <p:txBody>
            <a:bodyPr wrap="none" anchor="ctr"/>
            <a:lstStyle/>
            <a:p>
              <a:endParaRPr lang="en-US"/>
            </a:p>
          </p:txBody>
        </p:sp>
        <p:sp>
          <p:nvSpPr>
            <p:cNvPr id="55309" name="Line 13"/>
            <p:cNvSpPr>
              <a:spLocks noChangeShapeType="1"/>
            </p:cNvSpPr>
            <p:nvPr/>
          </p:nvSpPr>
          <p:spPr bwMode="auto">
            <a:xfrm flipH="1">
              <a:off x="3328" y="2139"/>
              <a:ext cx="437" cy="160"/>
            </a:xfrm>
            <a:prstGeom prst="line">
              <a:avLst/>
            </a:prstGeom>
            <a:noFill/>
            <a:ln w="12700">
              <a:solidFill>
                <a:schemeClr val="tx1"/>
              </a:solidFill>
              <a:round/>
              <a:headEnd/>
              <a:tailEnd/>
            </a:ln>
            <a:effectLst/>
          </p:spPr>
          <p:txBody>
            <a:bodyPr wrap="none" anchor="ctr"/>
            <a:lstStyle/>
            <a:p>
              <a:endParaRPr lang="en-US"/>
            </a:p>
          </p:txBody>
        </p:sp>
      </p:grpSp>
      <p:sp>
        <p:nvSpPr>
          <p:cNvPr id="14" name="Slide Number Placeholder 13"/>
          <p:cNvSpPr>
            <a:spLocks noGrp="1"/>
          </p:cNvSpPr>
          <p:nvPr>
            <p:ph type="sldNum" sz="quarter" idx="12"/>
          </p:nvPr>
        </p:nvSpPr>
        <p:spPr/>
        <p:txBody>
          <a:bodyPr/>
          <a:lstStyle/>
          <a:p>
            <a:fld id="{D3355F4A-7B1A-49DF-922C-FF8D8EDB79C2}"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4294967295"/>
          </p:nvPr>
        </p:nvSpPr>
        <p:spPr>
          <a:xfrm>
            <a:off x="165100" y="1308100"/>
            <a:ext cx="8750300" cy="5270500"/>
          </a:xfrm>
        </p:spPr>
        <p:txBody>
          <a:bodyPr/>
          <a:lstStyle/>
          <a:p>
            <a:pPr marL="292100" lvl="1" indent="-290513" eaLnBrk="1" hangingPunct="1">
              <a:spcAft>
                <a:spcPts val="3075"/>
              </a:spcAft>
              <a:buFont typeface="Wingdings" pitchFamily="84" charset="2"/>
              <a:buChar char="§"/>
            </a:pPr>
            <a:r>
              <a:rPr lang="en-US" sz="2800" dirty="0" smtClean="0">
                <a:cs typeface="Times New Roman" pitchFamily="84" charset="0"/>
              </a:rPr>
              <a:t>Because animals diversified so rapidly on the scale of geologic time, it is difficult to sort out the evolutionary relationships among phyla using the fossil record.</a:t>
            </a:r>
            <a:endParaRPr lang="en-US" dirty="0" smtClean="0">
              <a:cs typeface="Times New Roman" pitchFamily="84" charset="0"/>
            </a:endParaRPr>
          </a:p>
        </p:txBody>
      </p:sp>
      <p:sp>
        <p:nvSpPr>
          <p:cNvPr id="5837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58372" name="Rectangle 4"/>
          <p:cNvSpPr>
            <a:spLocks noGrp="1" noChangeArrowheads="1"/>
          </p:cNvSpPr>
          <p:nvPr>
            <p:ph type="title" idx="4294967295"/>
          </p:nvPr>
        </p:nvSpPr>
        <p:spPr>
          <a:xfrm>
            <a:off x="195263" y="100013"/>
            <a:ext cx="8782050" cy="876300"/>
          </a:xfrm>
        </p:spPr>
        <p:txBody>
          <a:bodyPr>
            <a:spAutoFit/>
          </a:bodyPr>
          <a:lstStyle/>
          <a:p>
            <a:pPr marL="808038" indent="-808038" eaLnBrk="1" hangingPunct="1"/>
            <a:r>
              <a:rPr lang="en-US" sz="3200" smtClean="0"/>
              <a:t>18.4 The body plans of animals can be used to build phylogenetic trees</a:t>
            </a:r>
          </a:p>
        </p:txBody>
      </p:sp>
      <p:sp>
        <p:nvSpPr>
          <p:cNvPr id="58373"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58374"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5837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D3355F4A-7B1A-49DF-922C-FF8D8EDB79C2}" type="slidenum">
              <a:rPr lang="en-US" smtClean="0"/>
              <a:pPr/>
              <a:t>29</a:t>
            </a:fld>
            <a:endParaRPr lang="en-US"/>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18_00aBigIdeas-U"/>
          <p:cNvPicPr>
            <a:picLocks noChangeAspect="1" noChangeArrowheads="1"/>
          </p:cNvPicPr>
          <p:nvPr/>
        </p:nvPicPr>
        <p:blipFill>
          <a:blip r:embed="rId3" cstate="print"/>
          <a:srcRect/>
          <a:stretch>
            <a:fillRect/>
          </a:stretch>
        </p:blipFill>
        <p:spPr bwMode="auto">
          <a:xfrm>
            <a:off x="1706563" y="136525"/>
            <a:ext cx="5730875" cy="6584950"/>
          </a:xfrm>
          <a:prstGeom prst="rect">
            <a:avLst/>
          </a:prstGeom>
          <a:noFill/>
          <a:ln w="9525">
            <a:noFill/>
            <a:miter lim="800000"/>
            <a:headEnd/>
            <a:tailEnd/>
          </a:ln>
        </p:spPr>
      </p:pic>
      <p:sp>
        <p:nvSpPr>
          <p:cNvPr id="22531" name="Rectangle 2"/>
          <p:cNvSpPr>
            <a:spLocks noGrp="1" noChangeArrowheads="1"/>
          </p:cNvSpPr>
          <p:nvPr>
            <p:ph type="ctrTitle" idx="4294967295"/>
          </p:nvPr>
        </p:nvSpPr>
        <p:spPr>
          <a:xfrm>
            <a:off x="0" y="50800"/>
            <a:ext cx="1981200" cy="304800"/>
          </a:xfrm>
        </p:spPr>
        <p:txBody>
          <a:bodyPr/>
          <a:lstStyle/>
          <a:p>
            <a:pPr marL="0" indent="0" eaLnBrk="1" hangingPunct="1"/>
            <a:r>
              <a:rPr lang="en-US" sz="1200" b="0" smtClean="0">
                <a:solidFill>
                  <a:schemeClr val="tx1"/>
                </a:solidFill>
                <a:latin typeface="Arial" charset="0"/>
              </a:rPr>
              <a:t>Figure 18.0_1</a:t>
            </a:r>
          </a:p>
        </p:txBody>
      </p:sp>
      <p:sp>
        <p:nvSpPr>
          <p:cNvPr id="22532" name="Text Box 3"/>
          <p:cNvSpPr txBox="1">
            <a:spLocks noChangeArrowheads="1"/>
          </p:cNvSpPr>
          <p:nvPr/>
        </p:nvSpPr>
        <p:spPr bwMode="auto">
          <a:xfrm>
            <a:off x="1755775" y="147638"/>
            <a:ext cx="2427288" cy="382587"/>
          </a:xfrm>
          <a:prstGeom prst="rect">
            <a:avLst/>
          </a:prstGeom>
          <a:noFill/>
          <a:ln w="9525">
            <a:noFill/>
            <a:miter lim="800000"/>
            <a:headEnd/>
            <a:tailEnd/>
          </a:ln>
        </p:spPr>
        <p:txBody>
          <a:bodyPr wrap="none" lIns="0" tIns="0" rIns="0" bIns="0"/>
          <a:lstStyle/>
          <a:p>
            <a:pPr eaLnBrk="0" hangingPunct="0"/>
            <a:r>
              <a:rPr lang="en-US" sz="1800" b="1"/>
              <a:t>Chapter 18: Big Ideas</a:t>
            </a:r>
          </a:p>
        </p:txBody>
      </p:sp>
      <p:sp>
        <p:nvSpPr>
          <p:cNvPr id="22533" name="Text Box 3"/>
          <p:cNvSpPr txBox="1">
            <a:spLocks noChangeArrowheads="1"/>
          </p:cNvSpPr>
          <p:nvPr/>
        </p:nvSpPr>
        <p:spPr bwMode="auto">
          <a:xfrm>
            <a:off x="1978025" y="2820988"/>
            <a:ext cx="2052638" cy="630237"/>
          </a:xfrm>
          <a:prstGeom prst="rect">
            <a:avLst/>
          </a:prstGeom>
          <a:noFill/>
          <a:ln w="9525">
            <a:noFill/>
            <a:miter lim="800000"/>
            <a:headEnd/>
            <a:tailEnd/>
          </a:ln>
        </p:spPr>
        <p:txBody>
          <a:bodyPr wrap="none" lIns="0" tIns="0" rIns="0" bIns="0"/>
          <a:lstStyle/>
          <a:p>
            <a:pPr algn="ctr" eaLnBrk="0" hangingPunct="0"/>
            <a:r>
              <a:rPr lang="en-US" sz="1800" b="1"/>
              <a:t>Animal Evolution</a:t>
            </a:r>
          </a:p>
          <a:p>
            <a:pPr algn="ctr" eaLnBrk="0" hangingPunct="0"/>
            <a:r>
              <a:rPr lang="en-US" sz="1800" b="1"/>
              <a:t>and Diversity</a:t>
            </a:r>
          </a:p>
        </p:txBody>
      </p:sp>
      <p:sp>
        <p:nvSpPr>
          <p:cNvPr id="22534" name="Text Box 3"/>
          <p:cNvSpPr txBox="1">
            <a:spLocks noChangeArrowheads="1"/>
          </p:cNvSpPr>
          <p:nvPr/>
        </p:nvSpPr>
        <p:spPr bwMode="auto">
          <a:xfrm>
            <a:off x="4879975" y="2820988"/>
            <a:ext cx="2528888" cy="274637"/>
          </a:xfrm>
          <a:prstGeom prst="rect">
            <a:avLst/>
          </a:prstGeom>
          <a:noFill/>
          <a:ln w="9525">
            <a:noFill/>
            <a:miter lim="800000"/>
            <a:headEnd/>
            <a:tailEnd/>
          </a:ln>
        </p:spPr>
        <p:txBody>
          <a:bodyPr wrap="none" lIns="0" tIns="0" rIns="0" bIns="0"/>
          <a:lstStyle/>
          <a:p>
            <a:pPr algn="ctr" eaLnBrk="0" hangingPunct="0"/>
            <a:r>
              <a:rPr lang="en-US" sz="1800" b="1"/>
              <a:t>Invertebrate Diversity</a:t>
            </a:r>
          </a:p>
        </p:txBody>
      </p:sp>
      <p:sp>
        <p:nvSpPr>
          <p:cNvPr id="22535" name="Text Box 3"/>
          <p:cNvSpPr txBox="1">
            <a:spLocks noChangeArrowheads="1"/>
          </p:cNvSpPr>
          <p:nvPr/>
        </p:nvSpPr>
        <p:spPr bwMode="auto">
          <a:xfrm>
            <a:off x="1762125" y="5989638"/>
            <a:ext cx="2497138" cy="623887"/>
          </a:xfrm>
          <a:prstGeom prst="rect">
            <a:avLst/>
          </a:prstGeom>
          <a:noFill/>
          <a:ln w="9525">
            <a:noFill/>
            <a:miter lim="800000"/>
            <a:headEnd/>
            <a:tailEnd/>
          </a:ln>
        </p:spPr>
        <p:txBody>
          <a:bodyPr wrap="none" lIns="0" tIns="0" rIns="0" bIns="0"/>
          <a:lstStyle/>
          <a:p>
            <a:pPr algn="ctr" eaLnBrk="0" hangingPunct="0"/>
            <a:r>
              <a:rPr lang="en-US" sz="1800" b="1"/>
              <a:t>Animal Phylogeny and</a:t>
            </a:r>
          </a:p>
          <a:p>
            <a:pPr algn="ctr" eaLnBrk="0" hangingPunct="0"/>
            <a:r>
              <a:rPr lang="en-US" sz="1800" b="1"/>
              <a:t>Diversity Revisited</a:t>
            </a:r>
          </a:p>
        </p:txBody>
      </p:sp>
      <p:sp>
        <p:nvSpPr>
          <p:cNvPr id="8" name="Slide Number Placeholder 7"/>
          <p:cNvSpPr>
            <a:spLocks noGrp="1"/>
          </p:cNvSpPr>
          <p:nvPr>
            <p:ph type="sldNum" sz="quarter" idx="12"/>
          </p:nvPr>
        </p:nvSpPr>
        <p:spPr/>
        <p:txBody>
          <a:bodyPr/>
          <a:lstStyle/>
          <a:p>
            <a:fld id="{D3355F4A-7B1A-49DF-922C-FF8D8EDB79C2}"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18_04AnimalMorphPhylo-U"/>
          <p:cNvPicPr>
            <a:picLocks noChangeAspect="1" noChangeArrowheads="1"/>
          </p:cNvPicPr>
          <p:nvPr/>
        </p:nvPicPr>
        <p:blipFill>
          <a:blip r:embed="rId3" cstate="print"/>
          <a:srcRect/>
          <a:stretch>
            <a:fillRect/>
          </a:stretch>
        </p:blipFill>
        <p:spPr bwMode="auto">
          <a:xfrm>
            <a:off x="995363" y="136525"/>
            <a:ext cx="7151687" cy="6584950"/>
          </a:xfrm>
          <a:prstGeom prst="rect">
            <a:avLst/>
          </a:prstGeom>
          <a:noFill/>
          <a:ln w="9525">
            <a:noFill/>
            <a:miter lim="800000"/>
            <a:headEnd/>
            <a:tailEnd/>
          </a:ln>
        </p:spPr>
      </p:pic>
      <p:sp>
        <p:nvSpPr>
          <p:cNvPr id="6041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18.4</a:t>
            </a:r>
          </a:p>
        </p:txBody>
      </p:sp>
      <p:sp>
        <p:nvSpPr>
          <p:cNvPr id="60420" name="Text Box 3"/>
          <p:cNvSpPr txBox="1">
            <a:spLocks noChangeArrowheads="1"/>
          </p:cNvSpPr>
          <p:nvPr/>
        </p:nvSpPr>
        <p:spPr bwMode="auto">
          <a:xfrm>
            <a:off x="1562100" y="173038"/>
            <a:ext cx="869950" cy="484187"/>
          </a:xfrm>
          <a:prstGeom prst="rect">
            <a:avLst/>
          </a:prstGeom>
          <a:noFill/>
          <a:ln w="9525">
            <a:noFill/>
            <a:miter lim="800000"/>
            <a:headEnd/>
            <a:tailEnd/>
          </a:ln>
        </p:spPr>
        <p:txBody>
          <a:bodyPr wrap="none" lIns="0" tIns="0" rIns="0" bIns="0"/>
          <a:lstStyle/>
          <a:p>
            <a:pPr algn="ctr" eaLnBrk="0" hangingPunct="0"/>
            <a:r>
              <a:rPr lang="en-US" sz="1800" b="1"/>
              <a:t>No true</a:t>
            </a:r>
          </a:p>
          <a:p>
            <a:pPr algn="ctr" eaLnBrk="0" hangingPunct="0"/>
            <a:r>
              <a:rPr lang="en-US" sz="1800" b="1"/>
              <a:t>tissues</a:t>
            </a:r>
          </a:p>
        </p:txBody>
      </p:sp>
      <p:sp>
        <p:nvSpPr>
          <p:cNvPr id="60421" name="Text Box 3"/>
          <p:cNvSpPr txBox="1">
            <a:spLocks noChangeArrowheads="1"/>
          </p:cNvSpPr>
          <p:nvPr/>
        </p:nvSpPr>
        <p:spPr bwMode="auto">
          <a:xfrm>
            <a:off x="2422525" y="914400"/>
            <a:ext cx="1187450" cy="568325"/>
          </a:xfrm>
          <a:prstGeom prst="rect">
            <a:avLst/>
          </a:prstGeom>
          <a:noFill/>
          <a:ln w="9525">
            <a:noFill/>
            <a:miter lim="800000"/>
            <a:headEnd/>
            <a:tailEnd/>
          </a:ln>
        </p:spPr>
        <p:txBody>
          <a:bodyPr wrap="none" lIns="0" tIns="0" rIns="0" bIns="0"/>
          <a:lstStyle/>
          <a:p>
            <a:pPr algn="ctr" eaLnBrk="0" hangingPunct="0"/>
            <a:r>
              <a:rPr lang="en-US" sz="1800" b="1"/>
              <a:t>Radial</a:t>
            </a:r>
          </a:p>
          <a:p>
            <a:pPr algn="ctr" eaLnBrk="0" hangingPunct="0"/>
            <a:r>
              <a:rPr lang="en-US" sz="1800" b="1"/>
              <a:t>symmetry</a:t>
            </a:r>
          </a:p>
        </p:txBody>
      </p:sp>
      <p:sp>
        <p:nvSpPr>
          <p:cNvPr id="60422" name="Text Box 3"/>
          <p:cNvSpPr txBox="1">
            <a:spLocks noChangeArrowheads="1"/>
          </p:cNvSpPr>
          <p:nvPr/>
        </p:nvSpPr>
        <p:spPr bwMode="auto">
          <a:xfrm>
            <a:off x="1039813" y="1754188"/>
            <a:ext cx="1187450" cy="827087"/>
          </a:xfrm>
          <a:prstGeom prst="rect">
            <a:avLst/>
          </a:prstGeom>
          <a:noFill/>
          <a:ln w="9525">
            <a:noFill/>
            <a:miter lim="800000"/>
            <a:headEnd/>
            <a:tailEnd/>
          </a:ln>
        </p:spPr>
        <p:txBody>
          <a:bodyPr wrap="none" lIns="0" tIns="0" rIns="0" bIns="0"/>
          <a:lstStyle/>
          <a:p>
            <a:pPr algn="ctr" eaLnBrk="0" hangingPunct="0"/>
            <a:r>
              <a:rPr lang="en-US" sz="1800" b="1"/>
              <a:t>Ancestral</a:t>
            </a:r>
          </a:p>
          <a:p>
            <a:pPr algn="ctr" eaLnBrk="0" hangingPunct="0"/>
            <a:r>
              <a:rPr lang="en-US" sz="1800" b="1"/>
              <a:t>colonial</a:t>
            </a:r>
          </a:p>
          <a:p>
            <a:pPr algn="ctr" eaLnBrk="0" hangingPunct="0"/>
            <a:r>
              <a:rPr lang="en-US" sz="1800" b="1"/>
              <a:t>protist</a:t>
            </a:r>
          </a:p>
        </p:txBody>
      </p:sp>
      <p:sp>
        <p:nvSpPr>
          <p:cNvPr id="60423" name="Text Box 3"/>
          <p:cNvSpPr txBox="1">
            <a:spLocks noChangeArrowheads="1"/>
          </p:cNvSpPr>
          <p:nvPr/>
        </p:nvSpPr>
        <p:spPr bwMode="auto">
          <a:xfrm>
            <a:off x="2003425" y="4648200"/>
            <a:ext cx="1187450" cy="568325"/>
          </a:xfrm>
          <a:prstGeom prst="rect">
            <a:avLst/>
          </a:prstGeom>
          <a:noFill/>
          <a:ln w="9525">
            <a:noFill/>
            <a:miter lim="800000"/>
            <a:headEnd/>
            <a:tailEnd/>
          </a:ln>
        </p:spPr>
        <p:txBody>
          <a:bodyPr wrap="none" lIns="0" tIns="0" rIns="0" bIns="0"/>
          <a:lstStyle/>
          <a:p>
            <a:pPr algn="ctr" eaLnBrk="0" hangingPunct="0"/>
            <a:r>
              <a:rPr lang="en-US" sz="1800" b="1"/>
              <a:t>Bilateral</a:t>
            </a:r>
          </a:p>
          <a:p>
            <a:pPr algn="ctr" eaLnBrk="0" hangingPunct="0"/>
            <a:r>
              <a:rPr lang="en-US" sz="1800" b="1"/>
              <a:t>symmetry</a:t>
            </a:r>
          </a:p>
        </p:txBody>
      </p:sp>
      <p:sp>
        <p:nvSpPr>
          <p:cNvPr id="60424" name="Text Box 3"/>
          <p:cNvSpPr txBox="1">
            <a:spLocks noChangeArrowheads="1"/>
          </p:cNvSpPr>
          <p:nvPr/>
        </p:nvSpPr>
        <p:spPr bwMode="auto">
          <a:xfrm>
            <a:off x="1495425" y="3429000"/>
            <a:ext cx="1009650" cy="568325"/>
          </a:xfrm>
          <a:prstGeom prst="rect">
            <a:avLst/>
          </a:prstGeom>
          <a:noFill/>
          <a:ln w="9525">
            <a:noFill/>
            <a:miter lim="800000"/>
            <a:headEnd/>
            <a:tailEnd/>
          </a:ln>
        </p:spPr>
        <p:txBody>
          <a:bodyPr wrap="none" lIns="0" tIns="0" rIns="0" bIns="0"/>
          <a:lstStyle/>
          <a:p>
            <a:pPr algn="ctr" eaLnBrk="0" hangingPunct="0"/>
            <a:r>
              <a:rPr lang="en-US" sz="1800" b="1"/>
              <a:t>True</a:t>
            </a:r>
          </a:p>
          <a:p>
            <a:pPr algn="ctr" eaLnBrk="0" hangingPunct="0"/>
            <a:r>
              <a:rPr lang="en-US" sz="1800" b="1"/>
              <a:t>tissues</a:t>
            </a:r>
          </a:p>
        </p:txBody>
      </p:sp>
      <p:sp>
        <p:nvSpPr>
          <p:cNvPr id="60425" name="Text Box 3"/>
          <p:cNvSpPr txBox="1">
            <a:spLocks noChangeArrowheads="1"/>
          </p:cNvSpPr>
          <p:nvPr/>
        </p:nvSpPr>
        <p:spPr bwMode="auto">
          <a:xfrm rot="5400000">
            <a:off x="3372644" y="2901157"/>
            <a:ext cx="1479550" cy="246062"/>
          </a:xfrm>
          <a:prstGeom prst="rect">
            <a:avLst/>
          </a:prstGeom>
          <a:noFill/>
          <a:ln w="9525">
            <a:noFill/>
            <a:miter lim="800000"/>
            <a:headEnd/>
            <a:tailEnd/>
          </a:ln>
        </p:spPr>
        <p:txBody>
          <a:bodyPr wrap="none" lIns="0" tIns="0" rIns="0" bIns="0"/>
          <a:lstStyle/>
          <a:p>
            <a:pPr algn="ctr" eaLnBrk="0" hangingPunct="0"/>
            <a:r>
              <a:rPr lang="en-US" sz="1800" b="1"/>
              <a:t>Protostomes</a:t>
            </a:r>
          </a:p>
        </p:txBody>
      </p:sp>
      <p:sp>
        <p:nvSpPr>
          <p:cNvPr id="60426" name="Text Box 3"/>
          <p:cNvSpPr txBox="1">
            <a:spLocks noChangeArrowheads="1"/>
          </p:cNvSpPr>
          <p:nvPr/>
        </p:nvSpPr>
        <p:spPr bwMode="auto">
          <a:xfrm rot="5400000">
            <a:off x="1937544" y="3182144"/>
            <a:ext cx="1543050" cy="246062"/>
          </a:xfrm>
          <a:prstGeom prst="rect">
            <a:avLst/>
          </a:prstGeom>
          <a:noFill/>
          <a:ln w="9525">
            <a:noFill/>
            <a:miter lim="800000"/>
            <a:headEnd/>
            <a:tailEnd/>
          </a:ln>
        </p:spPr>
        <p:txBody>
          <a:bodyPr wrap="none" lIns="0" tIns="0" rIns="0" bIns="0"/>
          <a:lstStyle/>
          <a:p>
            <a:pPr algn="ctr" eaLnBrk="0" hangingPunct="0"/>
            <a:r>
              <a:rPr lang="en-US" sz="1800" b="1"/>
              <a:t>Eumetazoans</a:t>
            </a:r>
          </a:p>
        </p:txBody>
      </p:sp>
      <p:sp>
        <p:nvSpPr>
          <p:cNvPr id="60427" name="Text Box 3"/>
          <p:cNvSpPr txBox="1">
            <a:spLocks noChangeArrowheads="1"/>
          </p:cNvSpPr>
          <p:nvPr/>
        </p:nvSpPr>
        <p:spPr bwMode="auto">
          <a:xfrm rot="5400000">
            <a:off x="2761456" y="4398170"/>
            <a:ext cx="1311275" cy="246062"/>
          </a:xfrm>
          <a:prstGeom prst="rect">
            <a:avLst/>
          </a:prstGeom>
          <a:noFill/>
          <a:ln w="9525">
            <a:noFill/>
            <a:miter lim="800000"/>
            <a:headEnd/>
            <a:tailEnd/>
          </a:ln>
        </p:spPr>
        <p:txBody>
          <a:bodyPr wrap="none" lIns="0" tIns="0" rIns="0" bIns="0"/>
          <a:lstStyle/>
          <a:p>
            <a:pPr algn="ctr" eaLnBrk="0" hangingPunct="0"/>
            <a:r>
              <a:rPr lang="en-US" sz="1800" b="1"/>
              <a:t>Bilaterians</a:t>
            </a:r>
          </a:p>
        </p:txBody>
      </p:sp>
      <p:sp>
        <p:nvSpPr>
          <p:cNvPr id="60428" name="Text Box 3"/>
          <p:cNvSpPr txBox="1">
            <a:spLocks noChangeArrowheads="1"/>
          </p:cNvSpPr>
          <p:nvPr/>
        </p:nvSpPr>
        <p:spPr bwMode="auto">
          <a:xfrm rot="5400000">
            <a:off x="3233737" y="5514976"/>
            <a:ext cx="1751013" cy="246062"/>
          </a:xfrm>
          <a:prstGeom prst="rect">
            <a:avLst/>
          </a:prstGeom>
          <a:noFill/>
          <a:ln w="9525">
            <a:noFill/>
            <a:miter lim="800000"/>
            <a:headEnd/>
            <a:tailEnd/>
          </a:ln>
        </p:spPr>
        <p:txBody>
          <a:bodyPr wrap="none" lIns="0" tIns="0" rIns="0" bIns="0"/>
          <a:lstStyle/>
          <a:p>
            <a:pPr algn="ctr" eaLnBrk="0" hangingPunct="0"/>
            <a:r>
              <a:rPr lang="en-US" sz="1800" b="1"/>
              <a:t>Deuterostomes</a:t>
            </a:r>
          </a:p>
        </p:txBody>
      </p:sp>
      <p:sp>
        <p:nvSpPr>
          <p:cNvPr id="60429" name="Text Box 3"/>
          <p:cNvSpPr txBox="1">
            <a:spLocks noChangeArrowheads="1"/>
          </p:cNvSpPr>
          <p:nvPr/>
        </p:nvSpPr>
        <p:spPr bwMode="auto">
          <a:xfrm>
            <a:off x="5954713" y="652463"/>
            <a:ext cx="992187" cy="246062"/>
          </a:xfrm>
          <a:prstGeom prst="rect">
            <a:avLst/>
          </a:prstGeom>
          <a:noFill/>
          <a:ln w="9525">
            <a:noFill/>
            <a:miter lim="800000"/>
            <a:headEnd/>
            <a:tailEnd/>
          </a:ln>
        </p:spPr>
        <p:txBody>
          <a:bodyPr wrap="none" lIns="0" tIns="0" rIns="0" bIns="0"/>
          <a:lstStyle/>
          <a:p>
            <a:pPr algn="ctr" eaLnBrk="0" hangingPunct="0"/>
            <a:r>
              <a:rPr lang="en-US" sz="1800" b="1"/>
              <a:t>Sponges</a:t>
            </a:r>
          </a:p>
        </p:txBody>
      </p:sp>
      <p:sp>
        <p:nvSpPr>
          <p:cNvPr id="60430" name="Text Box 3"/>
          <p:cNvSpPr txBox="1">
            <a:spLocks noChangeArrowheads="1"/>
          </p:cNvSpPr>
          <p:nvPr/>
        </p:nvSpPr>
        <p:spPr bwMode="auto">
          <a:xfrm>
            <a:off x="5973763" y="1427163"/>
            <a:ext cx="1190625" cy="246062"/>
          </a:xfrm>
          <a:prstGeom prst="rect">
            <a:avLst/>
          </a:prstGeom>
          <a:noFill/>
          <a:ln w="9525">
            <a:noFill/>
            <a:miter lim="800000"/>
            <a:headEnd/>
            <a:tailEnd/>
          </a:ln>
        </p:spPr>
        <p:txBody>
          <a:bodyPr wrap="none" lIns="0" tIns="0" rIns="0" bIns="0"/>
          <a:lstStyle/>
          <a:p>
            <a:pPr eaLnBrk="0" hangingPunct="0"/>
            <a:r>
              <a:rPr lang="en-US" sz="1800" b="1"/>
              <a:t>Cnidarians</a:t>
            </a:r>
          </a:p>
        </p:txBody>
      </p:sp>
      <p:sp>
        <p:nvSpPr>
          <p:cNvPr id="60431" name="Text Box 3"/>
          <p:cNvSpPr txBox="1">
            <a:spLocks noChangeArrowheads="1"/>
          </p:cNvSpPr>
          <p:nvPr/>
        </p:nvSpPr>
        <p:spPr bwMode="auto">
          <a:xfrm>
            <a:off x="5978525" y="1992313"/>
            <a:ext cx="1190625" cy="246062"/>
          </a:xfrm>
          <a:prstGeom prst="rect">
            <a:avLst/>
          </a:prstGeom>
          <a:noFill/>
          <a:ln w="9525">
            <a:noFill/>
            <a:miter lim="800000"/>
            <a:headEnd/>
            <a:tailEnd/>
          </a:ln>
        </p:spPr>
        <p:txBody>
          <a:bodyPr wrap="none" lIns="0" tIns="0" rIns="0" bIns="0"/>
          <a:lstStyle/>
          <a:p>
            <a:pPr eaLnBrk="0" hangingPunct="0"/>
            <a:r>
              <a:rPr lang="en-US" sz="1800" b="1"/>
              <a:t>Flatworms</a:t>
            </a:r>
          </a:p>
        </p:txBody>
      </p:sp>
      <p:sp>
        <p:nvSpPr>
          <p:cNvPr id="60432" name="Text Box 3"/>
          <p:cNvSpPr txBox="1">
            <a:spLocks noChangeArrowheads="1"/>
          </p:cNvSpPr>
          <p:nvPr/>
        </p:nvSpPr>
        <p:spPr bwMode="auto">
          <a:xfrm>
            <a:off x="5983288" y="2643188"/>
            <a:ext cx="1231900" cy="246062"/>
          </a:xfrm>
          <a:prstGeom prst="rect">
            <a:avLst/>
          </a:prstGeom>
          <a:noFill/>
          <a:ln w="9525">
            <a:noFill/>
            <a:miter lim="800000"/>
            <a:headEnd/>
            <a:tailEnd/>
          </a:ln>
        </p:spPr>
        <p:txBody>
          <a:bodyPr wrap="none" lIns="0" tIns="0" rIns="0" bIns="0"/>
          <a:lstStyle/>
          <a:p>
            <a:pPr eaLnBrk="0" hangingPunct="0"/>
            <a:r>
              <a:rPr lang="en-US" sz="1800" b="1"/>
              <a:t>Nematodes</a:t>
            </a:r>
          </a:p>
        </p:txBody>
      </p:sp>
      <p:sp>
        <p:nvSpPr>
          <p:cNvPr id="60433" name="Text Box 3"/>
          <p:cNvSpPr txBox="1">
            <a:spLocks noChangeArrowheads="1"/>
          </p:cNvSpPr>
          <p:nvPr/>
        </p:nvSpPr>
        <p:spPr bwMode="auto">
          <a:xfrm>
            <a:off x="5978525" y="3351213"/>
            <a:ext cx="1231900" cy="246062"/>
          </a:xfrm>
          <a:prstGeom prst="rect">
            <a:avLst/>
          </a:prstGeom>
          <a:noFill/>
          <a:ln w="9525">
            <a:noFill/>
            <a:miter lim="800000"/>
            <a:headEnd/>
            <a:tailEnd/>
          </a:ln>
        </p:spPr>
        <p:txBody>
          <a:bodyPr wrap="none" lIns="0" tIns="0" rIns="0" bIns="0"/>
          <a:lstStyle/>
          <a:p>
            <a:pPr eaLnBrk="0" hangingPunct="0"/>
            <a:r>
              <a:rPr lang="en-US" sz="1800" b="1"/>
              <a:t>Annelids</a:t>
            </a:r>
          </a:p>
        </p:txBody>
      </p:sp>
      <p:sp>
        <p:nvSpPr>
          <p:cNvPr id="60434" name="Text Box 3"/>
          <p:cNvSpPr txBox="1">
            <a:spLocks noChangeArrowheads="1"/>
          </p:cNvSpPr>
          <p:nvPr/>
        </p:nvSpPr>
        <p:spPr bwMode="auto">
          <a:xfrm>
            <a:off x="5978525" y="4068763"/>
            <a:ext cx="1231900" cy="246062"/>
          </a:xfrm>
          <a:prstGeom prst="rect">
            <a:avLst/>
          </a:prstGeom>
          <a:noFill/>
          <a:ln w="9525">
            <a:noFill/>
            <a:miter lim="800000"/>
            <a:headEnd/>
            <a:tailEnd/>
          </a:ln>
        </p:spPr>
        <p:txBody>
          <a:bodyPr wrap="none" lIns="0" tIns="0" rIns="0" bIns="0"/>
          <a:lstStyle/>
          <a:p>
            <a:pPr eaLnBrk="0" hangingPunct="0"/>
            <a:r>
              <a:rPr lang="en-US" sz="1800" b="1"/>
              <a:t>Arthropods</a:t>
            </a:r>
          </a:p>
        </p:txBody>
      </p:sp>
      <p:sp>
        <p:nvSpPr>
          <p:cNvPr id="60435" name="Text Box 3"/>
          <p:cNvSpPr txBox="1">
            <a:spLocks noChangeArrowheads="1"/>
          </p:cNvSpPr>
          <p:nvPr/>
        </p:nvSpPr>
        <p:spPr bwMode="auto">
          <a:xfrm>
            <a:off x="5969000" y="4787900"/>
            <a:ext cx="1231900" cy="246063"/>
          </a:xfrm>
          <a:prstGeom prst="rect">
            <a:avLst/>
          </a:prstGeom>
          <a:noFill/>
          <a:ln w="9525">
            <a:noFill/>
            <a:miter lim="800000"/>
            <a:headEnd/>
            <a:tailEnd/>
          </a:ln>
        </p:spPr>
        <p:txBody>
          <a:bodyPr wrap="none" lIns="0" tIns="0" rIns="0" bIns="0"/>
          <a:lstStyle/>
          <a:p>
            <a:pPr eaLnBrk="0" hangingPunct="0"/>
            <a:r>
              <a:rPr lang="en-US" sz="1800" b="1"/>
              <a:t>Molluscs</a:t>
            </a:r>
          </a:p>
        </p:txBody>
      </p:sp>
      <p:sp>
        <p:nvSpPr>
          <p:cNvPr id="60436" name="Text Box 3"/>
          <p:cNvSpPr txBox="1">
            <a:spLocks noChangeArrowheads="1"/>
          </p:cNvSpPr>
          <p:nvPr/>
        </p:nvSpPr>
        <p:spPr bwMode="auto">
          <a:xfrm>
            <a:off x="5973763" y="5340350"/>
            <a:ext cx="1447800" cy="246063"/>
          </a:xfrm>
          <a:prstGeom prst="rect">
            <a:avLst/>
          </a:prstGeom>
          <a:noFill/>
          <a:ln w="9525">
            <a:noFill/>
            <a:miter lim="800000"/>
            <a:headEnd/>
            <a:tailEnd/>
          </a:ln>
        </p:spPr>
        <p:txBody>
          <a:bodyPr wrap="none" lIns="0" tIns="0" rIns="0" bIns="0"/>
          <a:lstStyle/>
          <a:p>
            <a:pPr eaLnBrk="0" hangingPunct="0"/>
            <a:r>
              <a:rPr lang="en-US" sz="1800" b="1"/>
              <a:t>Echinoderms</a:t>
            </a:r>
          </a:p>
        </p:txBody>
      </p:sp>
      <p:sp>
        <p:nvSpPr>
          <p:cNvPr id="60437" name="Text Box 3"/>
          <p:cNvSpPr txBox="1">
            <a:spLocks noChangeArrowheads="1"/>
          </p:cNvSpPr>
          <p:nvPr/>
        </p:nvSpPr>
        <p:spPr bwMode="auto">
          <a:xfrm>
            <a:off x="5973763" y="6059488"/>
            <a:ext cx="1447800" cy="246062"/>
          </a:xfrm>
          <a:prstGeom prst="rect">
            <a:avLst/>
          </a:prstGeom>
          <a:noFill/>
          <a:ln w="9525">
            <a:noFill/>
            <a:miter lim="800000"/>
            <a:headEnd/>
            <a:tailEnd/>
          </a:ln>
        </p:spPr>
        <p:txBody>
          <a:bodyPr wrap="none" lIns="0" tIns="0" rIns="0" bIns="0"/>
          <a:lstStyle/>
          <a:p>
            <a:pPr eaLnBrk="0" hangingPunct="0"/>
            <a:r>
              <a:rPr lang="en-US" sz="1800" b="1"/>
              <a:t>Chordates</a:t>
            </a:r>
          </a:p>
        </p:txBody>
      </p:sp>
      <p:sp>
        <p:nvSpPr>
          <p:cNvPr id="22" name="Slide Number Placeholder 21"/>
          <p:cNvSpPr>
            <a:spLocks noGrp="1"/>
          </p:cNvSpPr>
          <p:nvPr>
            <p:ph type="sldNum" sz="quarter" idx="12"/>
          </p:nvPr>
        </p:nvSpPr>
        <p:spPr/>
        <p:txBody>
          <a:bodyPr/>
          <a:lstStyle/>
          <a:p>
            <a:fld id="{D3355F4A-7B1A-49DF-922C-FF8D8EDB79C2}"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4294967295"/>
          </p:nvPr>
        </p:nvSpPr>
        <p:spPr>
          <a:xfrm>
            <a:off x="317500" y="1271588"/>
            <a:ext cx="8534400" cy="1933575"/>
          </a:xfrm>
        </p:spPr>
        <p:txBody>
          <a:bodyPr/>
          <a:lstStyle/>
          <a:p>
            <a:pPr marL="460375" lvl="1" indent="-346075" algn="ctr" eaLnBrk="1" hangingPunct="1">
              <a:buFontTx/>
              <a:buNone/>
            </a:pPr>
            <a:r>
              <a:rPr lang="en-US" sz="4400" smtClean="0">
                <a:cs typeface="Times New Roman" pitchFamily="84" charset="0"/>
              </a:rPr>
              <a:t>INVERTEBRATE DIVERSITY</a:t>
            </a:r>
          </a:p>
        </p:txBody>
      </p:sp>
      <p:sp>
        <p:nvSpPr>
          <p:cNvPr id="6144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61444"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1445"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61446"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D3355F4A-7B1A-49DF-922C-FF8D8EDB79C2}" type="slidenum">
              <a:rPr lang="en-US" smtClean="0"/>
              <a:pPr/>
              <a:t>31</a:t>
            </a:fld>
            <a:endParaRPr lang="en-US"/>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4294967295"/>
          </p:nvPr>
        </p:nvSpPr>
        <p:spPr>
          <a:xfrm>
            <a:off x="166688" y="1350963"/>
            <a:ext cx="8534400" cy="5270500"/>
          </a:xfrm>
        </p:spPr>
        <p:txBody>
          <a:bodyPr/>
          <a:lstStyle/>
          <a:p>
            <a:pPr marL="292100" lvl="1" indent="-290513" eaLnBrk="1" hangingPunct="1">
              <a:lnSpc>
                <a:spcPct val="90000"/>
              </a:lnSpc>
              <a:buFont typeface="Wingdings" pitchFamily="84" charset="2"/>
              <a:buChar char="§"/>
            </a:pPr>
            <a:r>
              <a:rPr lang="en-US" sz="2800" b="1" dirty="0" smtClean="0">
                <a:cs typeface="Times New Roman" pitchFamily="84" charset="0"/>
              </a:rPr>
              <a:t>Sponges</a:t>
            </a:r>
            <a:r>
              <a:rPr lang="en-US" sz="2800" dirty="0" smtClean="0">
                <a:cs typeface="Times New Roman" pitchFamily="84" charset="0"/>
              </a:rPr>
              <a:t> (phylum </a:t>
            </a:r>
            <a:r>
              <a:rPr lang="en-US" sz="2800" dirty="0" err="1" smtClean="0">
                <a:cs typeface="Times New Roman" pitchFamily="84" charset="0"/>
              </a:rPr>
              <a:t>Porifera</a:t>
            </a:r>
            <a:r>
              <a:rPr lang="en-US" sz="2800" dirty="0" smtClean="0">
                <a:cs typeface="Times New Roman" pitchFamily="84" charset="0"/>
              </a:rPr>
              <a:t>) are simple, sedentary animals without true tissues.</a:t>
            </a:r>
          </a:p>
          <a:p>
            <a:pPr marL="292100" lvl="1" indent="-290513" eaLnBrk="1" hangingPunct="1">
              <a:lnSpc>
                <a:spcPct val="90000"/>
              </a:lnSpc>
              <a:buFont typeface="Wingdings" pitchFamily="84" charset="2"/>
              <a:buChar char="§"/>
            </a:pPr>
            <a:r>
              <a:rPr lang="en-US" sz="2800" dirty="0" smtClean="0">
                <a:cs typeface="Times New Roman" pitchFamily="84" charset="0"/>
              </a:rPr>
              <a:t>Water enters through pores in the body wall into a central cavity and then flows out through a larger opening.</a:t>
            </a:r>
          </a:p>
        </p:txBody>
      </p:sp>
      <p:sp>
        <p:nvSpPr>
          <p:cNvPr id="62467"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62468" name="Rectangle 4"/>
          <p:cNvSpPr>
            <a:spLocks noGrp="1" noChangeArrowheads="1"/>
          </p:cNvSpPr>
          <p:nvPr>
            <p:ph type="title" idx="4294967295"/>
          </p:nvPr>
        </p:nvSpPr>
        <p:spPr>
          <a:xfrm>
            <a:off x="195263" y="100013"/>
            <a:ext cx="8782050" cy="438150"/>
          </a:xfrm>
        </p:spPr>
        <p:txBody>
          <a:bodyPr>
            <a:spAutoFit/>
          </a:bodyPr>
          <a:lstStyle/>
          <a:p>
            <a:pPr eaLnBrk="1" hangingPunct="1"/>
            <a:r>
              <a:rPr lang="en-US" sz="3200" smtClean="0"/>
              <a:t>18.5 Sponges have a relatively simple, porous body</a:t>
            </a:r>
          </a:p>
        </p:txBody>
      </p:sp>
      <p:sp>
        <p:nvSpPr>
          <p:cNvPr id="62469"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2470"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6247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D3355F4A-7B1A-49DF-922C-FF8D8EDB79C2}" type="slidenum">
              <a:rPr lang="en-US" smtClean="0"/>
              <a:pPr/>
              <a:t>32</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Effect transition="in" filter="diamond(in)">
                                      <p:cBhvr>
                                        <p:cTn id="7" dur="2000"/>
                                        <p:tgtEl>
                                          <p:spTgt spid="624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2466">
                                            <p:txEl>
                                              <p:pRg st="1" end="1"/>
                                            </p:txEl>
                                          </p:spTgt>
                                        </p:tgtEl>
                                        <p:attrNameLst>
                                          <p:attrName>style.visibility</p:attrName>
                                        </p:attrNameLst>
                                      </p:cBhvr>
                                      <p:to>
                                        <p:strVal val="visible"/>
                                      </p:to>
                                    </p:set>
                                    <p:animEffect transition="in" filter="diamond(in)">
                                      <p:cBhvr>
                                        <p:cTn id="12" dur="2000"/>
                                        <p:tgtEl>
                                          <p:spTgt spid="624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bldLvl="5"/>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4294967295"/>
          </p:nvPr>
        </p:nvSpPr>
        <p:spPr>
          <a:xfrm>
            <a:off x="166688" y="1350963"/>
            <a:ext cx="8534400" cy="5270500"/>
          </a:xfrm>
        </p:spPr>
        <p:txBody>
          <a:bodyPr/>
          <a:lstStyle/>
          <a:p>
            <a:pPr marL="292100" lvl="1" indent="-290513" eaLnBrk="1" hangingPunct="1">
              <a:lnSpc>
                <a:spcPct val="90000"/>
              </a:lnSpc>
              <a:buFont typeface="Wingdings" pitchFamily="84" charset="2"/>
              <a:buChar char="§"/>
            </a:pPr>
            <a:r>
              <a:rPr lang="en-US" sz="2800" dirty="0" smtClean="0">
                <a:cs typeface="Times New Roman" pitchFamily="84" charset="0"/>
              </a:rPr>
              <a:t>The body of a sponge consists of two layers of cells separated by a gelatinous region.</a:t>
            </a:r>
          </a:p>
          <a:p>
            <a:pPr marL="812800" lvl="2" indent="-368300" eaLnBrk="1" hangingPunct="1">
              <a:lnSpc>
                <a:spcPct val="90000"/>
              </a:lnSpc>
            </a:pPr>
            <a:r>
              <a:rPr lang="en-US" sz="2400" dirty="0" smtClean="0">
                <a:cs typeface="Times New Roman" pitchFamily="84" charset="0"/>
              </a:rPr>
              <a:t>The inner layer of flagellated </a:t>
            </a:r>
            <a:r>
              <a:rPr lang="en-US" sz="2400" b="1" dirty="0" err="1" smtClean="0">
                <a:cs typeface="Times New Roman" pitchFamily="84" charset="0"/>
              </a:rPr>
              <a:t>choanocytes</a:t>
            </a:r>
            <a:r>
              <a:rPr lang="en-US" sz="2400" dirty="0" smtClean="0">
                <a:cs typeface="Times New Roman" pitchFamily="84" charset="0"/>
              </a:rPr>
              <a:t> filters food and engulfs it by </a:t>
            </a:r>
            <a:r>
              <a:rPr lang="en-US" sz="2400" dirty="0" err="1" smtClean="0">
                <a:cs typeface="Times New Roman" pitchFamily="84" charset="0"/>
              </a:rPr>
              <a:t>phagocytosis</a:t>
            </a:r>
            <a:r>
              <a:rPr lang="en-US" sz="2400" dirty="0" smtClean="0">
                <a:cs typeface="Times New Roman" pitchFamily="84" charset="0"/>
              </a:rPr>
              <a:t>.</a:t>
            </a:r>
          </a:p>
          <a:p>
            <a:pPr marL="812800" lvl="2" indent="-368300" eaLnBrk="1" hangingPunct="1">
              <a:lnSpc>
                <a:spcPct val="90000"/>
              </a:lnSpc>
            </a:pPr>
            <a:r>
              <a:rPr lang="en-US" sz="2400" b="1" dirty="0" err="1" smtClean="0">
                <a:cs typeface="Times New Roman" pitchFamily="84" charset="0"/>
              </a:rPr>
              <a:t>Amoebocytes</a:t>
            </a:r>
            <a:r>
              <a:rPr lang="en-US" sz="2400" dirty="0" smtClean="0">
                <a:cs typeface="Times New Roman" pitchFamily="84" charset="0"/>
              </a:rPr>
              <a:t> wander through the middle body region and produce skeletal fibers composed of</a:t>
            </a:r>
          </a:p>
          <a:p>
            <a:pPr marL="1282700" lvl="3" indent="-304800" eaLnBrk="1" hangingPunct="1">
              <a:lnSpc>
                <a:spcPct val="90000"/>
              </a:lnSpc>
            </a:pPr>
            <a:r>
              <a:rPr lang="en-US" dirty="0" smtClean="0">
                <a:cs typeface="Times New Roman" pitchFamily="84" charset="0"/>
              </a:rPr>
              <a:t>flexible protein and </a:t>
            </a:r>
          </a:p>
          <a:p>
            <a:pPr marL="1282700" lvl="3" indent="-304800" eaLnBrk="1" hangingPunct="1">
              <a:lnSpc>
                <a:spcPct val="90000"/>
              </a:lnSpc>
            </a:pPr>
            <a:r>
              <a:rPr lang="en-US" dirty="0" smtClean="0">
                <a:cs typeface="Times New Roman" pitchFamily="84" charset="0"/>
              </a:rPr>
              <a:t>mineralized particles called </a:t>
            </a:r>
            <a:r>
              <a:rPr lang="en-US" dirty="0" err="1" smtClean="0">
                <a:cs typeface="Times New Roman" pitchFamily="84" charset="0"/>
              </a:rPr>
              <a:t>spicules</a:t>
            </a:r>
            <a:r>
              <a:rPr lang="en-US" dirty="0" smtClean="0">
                <a:cs typeface="Times New Roman" pitchFamily="84" charset="0"/>
              </a:rPr>
              <a:t>.</a:t>
            </a:r>
          </a:p>
        </p:txBody>
      </p:sp>
      <p:sp>
        <p:nvSpPr>
          <p:cNvPr id="6349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63492" name="Rectangle 4"/>
          <p:cNvSpPr>
            <a:spLocks noGrp="1" noChangeArrowheads="1"/>
          </p:cNvSpPr>
          <p:nvPr>
            <p:ph type="title" idx="4294967295"/>
          </p:nvPr>
        </p:nvSpPr>
        <p:spPr>
          <a:xfrm>
            <a:off x="195263" y="100013"/>
            <a:ext cx="8782050" cy="438150"/>
          </a:xfrm>
        </p:spPr>
        <p:txBody>
          <a:bodyPr>
            <a:spAutoFit/>
          </a:bodyPr>
          <a:lstStyle/>
          <a:p>
            <a:pPr eaLnBrk="1" hangingPunct="1"/>
            <a:r>
              <a:rPr lang="en-US" sz="3200" smtClean="0"/>
              <a:t>18.5 Sponges have a relatively simple, porous body</a:t>
            </a:r>
          </a:p>
        </p:txBody>
      </p:sp>
      <p:sp>
        <p:nvSpPr>
          <p:cNvPr id="63493"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3494"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6349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D3355F4A-7B1A-49DF-922C-FF8D8EDB79C2}" type="slidenum">
              <a:rPr lang="en-US" smtClean="0"/>
              <a:pPr/>
              <a:t>33</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animEffect transition="in" filter="diamond(in)">
                                      <p:cBhvr>
                                        <p:cTn id="7" dur="2000"/>
                                        <p:tgtEl>
                                          <p:spTgt spid="634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3490">
                                            <p:txEl>
                                              <p:pRg st="1" end="1"/>
                                            </p:txEl>
                                          </p:spTgt>
                                        </p:tgtEl>
                                        <p:attrNameLst>
                                          <p:attrName>style.visibility</p:attrName>
                                        </p:attrNameLst>
                                      </p:cBhvr>
                                      <p:to>
                                        <p:strVal val="visible"/>
                                      </p:to>
                                    </p:set>
                                    <p:animEffect transition="in" filter="diamond(in)">
                                      <p:cBhvr>
                                        <p:cTn id="12" dur="2000"/>
                                        <p:tgtEl>
                                          <p:spTgt spid="634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3490">
                                            <p:txEl>
                                              <p:pRg st="2" end="2"/>
                                            </p:txEl>
                                          </p:spTgt>
                                        </p:tgtEl>
                                        <p:attrNameLst>
                                          <p:attrName>style.visibility</p:attrName>
                                        </p:attrNameLst>
                                      </p:cBhvr>
                                      <p:to>
                                        <p:strVal val="visible"/>
                                      </p:to>
                                    </p:set>
                                    <p:animEffect transition="in" filter="diamond(in)">
                                      <p:cBhvr>
                                        <p:cTn id="17" dur="2000"/>
                                        <p:tgtEl>
                                          <p:spTgt spid="634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3490">
                                            <p:txEl>
                                              <p:pRg st="3" end="3"/>
                                            </p:txEl>
                                          </p:spTgt>
                                        </p:tgtEl>
                                        <p:attrNameLst>
                                          <p:attrName>style.visibility</p:attrName>
                                        </p:attrNameLst>
                                      </p:cBhvr>
                                      <p:to>
                                        <p:strVal val="visible"/>
                                      </p:to>
                                    </p:set>
                                    <p:animEffect transition="in" filter="diamond(in)">
                                      <p:cBhvr>
                                        <p:cTn id="22" dur="2000"/>
                                        <p:tgtEl>
                                          <p:spTgt spid="634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3490">
                                            <p:txEl>
                                              <p:pRg st="4" end="4"/>
                                            </p:txEl>
                                          </p:spTgt>
                                        </p:tgtEl>
                                        <p:attrNameLst>
                                          <p:attrName>style.visibility</p:attrName>
                                        </p:attrNameLst>
                                      </p:cBhvr>
                                      <p:to>
                                        <p:strVal val="visible"/>
                                      </p:to>
                                    </p:set>
                                    <p:animEffect transition="in" filter="diamond(in)">
                                      <p:cBhvr>
                                        <p:cTn id="27" dur="2000"/>
                                        <p:tgtEl>
                                          <p:spTgt spid="634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bldLvl="5"/>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18_05a_Sponges-U"/>
          <p:cNvPicPr>
            <a:picLocks noChangeAspect="1" noChangeArrowheads="1"/>
          </p:cNvPicPr>
          <p:nvPr/>
        </p:nvPicPr>
        <p:blipFill>
          <a:blip r:embed="rId3" cstate="print"/>
          <a:srcRect/>
          <a:stretch>
            <a:fillRect/>
          </a:stretch>
        </p:blipFill>
        <p:spPr bwMode="auto">
          <a:xfrm>
            <a:off x="1614488" y="149225"/>
            <a:ext cx="5913437" cy="6584950"/>
          </a:xfrm>
          <a:prstGeom prst="rect">
            <a:avLst/>
          </a:prstGeom>
          <a:noFill/>
          <a:ln w="9525">
            <a:noFill/>
            <a:miter lim="800000"/>
            <a:headEnd/>
            <a:tailEnd/>
          </a:ln>
        </p:spPr>
      </p:pic>
      <p:sp>
        <p:nvSpPr>
          <p:cNvPr id="64515"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18.5A</a:t>
            </a:r>
          </a:p>
        </p:txBody>
      </p:sp>
      <p:sp>
        <p:nvSpPr>
          <p:cNvPr id="64516" name="Text Box 3"/>
          <p:cNvSpPr txBox="1">
            <a:spLocks noChangeArrowheads="1"/>
          </p:cNvSpPr>
          <p:nvPr/>
        </p:nvSpPr>
        <p:spPr bwMode="auto">
          <a:xfrm>
            <a:off x="1876425" y="5665788"/>
            <a:ext cx="1589088" cy="598487"/>
          </a:xfrm>
          <a:prstGeom prst="rect">
            <a:avLst/>
          </a:prstGeom>
          <a:noFill/>
          <a:ln w="9525">
            <a:noFill/>
            <a:miter lim="800000"/>
            <a:headEnd/>
            <a:tailEnd/>
          </a:ln>
        </p:spPr>
        <p:txBody>
          <a:bodyPr wrap="none" lIns="0" tIns="0" rIns="0" bIns="0"/>
          <a:lstStyle/>
          <a:p>
            <a:pPr eaLnBrk="0" hangingPunct="0"/>
            <a:r>
              <a:rPr lang="en-US" sz="1800" b="1"/>
              <a:t>A purple tube</a:t>
            </a:r>
          </a:p>
          <a:p>
            <a:pPr eaLnBrk="0" hangingPunct="0"/>
            <a:r>
              <a:rPr lang="en-US" sz="1800" b="1"/>
              <a:t>sponge</a:t>
            </a:r>
          </a:p>
        </p:txBody>
      </p:sp>
      <p:sp>
        <p:nvSpPr>
          <p:cNvPr id="64517" name="Text Box 3"/>
          <p:cNvSpPr txBox="1">
            <a:spLocks noChangeArrowheads="1"/>
          </p:cNvSpPr>
          <p:nvPr/>
        </p:nvSpPr>
        <p:spPr bwMode="auto">
          <a:xfrm>
            <a:off x="6651625" y="3417888"/>
            <a:ext cx="865188" cy="319087"/>
          </a:xfrm>
          <a:prstGeom prst="rect">
            <a:avLst/>
          </a:prstGeom>
          <a:noFill/>
          <a:ln w="9525">
            <a:noFill/>
            <a:miter lim="800000"/>
            <a:headEnd/>
            <a:tailEnd/>
          </a:ln>
        </p:spPr>
        <p:txBody>
          <a:bodyPr wrap="none" lIns="0" tIns="0" rIns="0" bIns="0"/>
          <a:lstStyle/>
          <a:p>
            <a:pPr eaLnBrk="0" hangingPunct="0"/>
            <a:r>
              <a:rPr lang="en-US" sz="1800" b="1" i="1"/>
              <a:t>Scypha</a:t>
            </a:r>
          </a:p>
        </p:txBody>
      </p:sp>
      <p:sp>
        <p:nvSpPr>
          <p:cNvPr id="64518" name="Text Box 3"/>
          <p:cNvSpPr txBox="1">
            <a:spLocks noChangeArrowheads="1"/>
          </p:cNvSpPr>
          <p:nvPr/>
        </p:nvSpPr>
        <p:spPr bwMode="auto">
          <a:xfrm>
            <a:off x="3984625" y="6275388"/>
            <a:ext cx="2528888" cy="319087"/>
          </a:xfrm>
          <a:prstGeom prst="rect">
            <a:avLst/>
          </a:prstGeom>
          <a:noFill/>
          <a:ln w="9525">
            <a:noFill/>
            <a:miter lim="800000"/>
            <a:headEnd/>
            <a:tailEnd/>
          </a:ln>
        </p:spPr>
        <p:txBody>
          <a:bodyPr wrap="none" lIns="0" tIns="0" rIns="0" bIns="0"/>
          <a:lstStyle/>
          <a:p>
            <a:pPr eaLnBrk="0" hangingPunct="0"/>
            <a:r>
              <a:rPr lang="en-US" sz="1800" b="1"/>
              <a:t>An azure vase sponge</a:t>
            </a:r>
          </a:p>
        </p:txBody>
      </p:sp>
      <p:sp>
        <p:nvSpPr>
          <p:cNvPr id="7" name="Slide Number Placeholder 6"/>
          <p:cNvSpPr>
            <a:spLocks noGrp="1"/>
          </p:cNvSpPr>
          <p:nvPr>
            <p:ph type="sldNum" sz="quarter" idx="12"/>
          </p:nvPr>
        </p:nvSpPr>
        <p:spPr/>
        <p:txBody>
          <a:bodyPr/>
          <a:lstStyle/>
          <a:p>
            <a:fld id="{D3355F4A-7B1A-49DF-922C-FF8D8EDB79C2}"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18_05bSpongeStructure-U"/>
          <p:cNvPicPr>
            <a:picLocks noChangeAspect="1" noChangeArrowheads="1"/>
          </p:cNvPicPr>
          <p:nvPr/>
        </p:nvPicPr>
        <p:blipFill>
          <a:blip r:embed="rId3" cstate="print"/>
          <a:srcRect/>
          <a:stretch>
            <a:fillRect/>
          </a:stretch>
        </p:blipFill>
        <p:spPr bwMode="auto">
          <a:xfrm>
            <a:off x="641350" y="136525"/>
            <a:ext cx="7859713" cy="6584950"/>
          </a:xfrm>
          <a:prstGeom prst="rect">
            <a:avLst/>
          </a:prstGeom>
          <a:noFill/>
          <a:ln w="9525">
            <a:noFill/>
            <a:miter lim="800000"/>
            <a:headEnd/>
            <a:tailEnd/>
          </a:ln>
        </p:spPr>
      </p:pic>
      <p:sp>
        <p:nvSpPr>
          <p:cNvPr id="6861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18.5B</a:t>
            </a:r>
          </a:p>
        </p:txBody>
      </p:sp>
      <p:sp>
        <p:nvSpPr>
          <p:cNvPr id="68612" name="Text Box 3"/>
          <p:cNvSpPr txBox="1">
            <a:spLocks noChangeArrowheads="1"/>
          </p:cNvSpPr>
          <p:nvPr/>
        </p:nvSpPr>
        <p:spPr bwMode="auto">
          <a:xfrm>
            <a:off x="749300" y="4302125"/>
            <a:ext cx="669925" cy="585788"/>
          </a:xfrm>
          <a:prstGeom prst="rect">
            <a:avLst/>
          </a:prstGeom>
          <a:noFill/>
          <a:ln w="9525">
            <a:noFill/>
            <a:miter lim="800000"/>
            <a:headEnd/>
            <a:tailEnd/>
          </a:ln>
        </p:spPr>
        <p:txBody>
          <a:bodyPr wrap="none" lIns="0" tIns="0" rIns="0" bIns="0"/>
          <a:lstStyle/>
          <a:p>
            <a:pPr eaLnBrk="0" hangingPunct="0"/>
            <a:r>
              <a:rPr lang="en-US" sz="1800" b="1"/>
              <a:t>Water</a:t>
            </a:r>
          </a:p>
          <a:p>
            <a:pPr eaLnBrk="0" hangingPunct="0"/>
            <a:r>
              <a:rPr lang="en-US" sz="1800" b="1"/>
              <a:t>flow</a:t>
            </a:r>
          </a:p>
        </p:txBody>
      </p:sp>
      <p:sp>
        <p:nvSpPr>
          <p:cNvPr id="68613" name="Text Box 3"/>
          <p:cNvSpPr txBox="1">
            <a:spLocks noChangeArrowheads="1"/>
          </p:cNvSpPr>
          <p:nvPr/>
        </p:nvSpPr>
        <p:spPr bwMode="auto">
          <a:xfrm>
            <a:off x="668338" y="5310188"/>
            <a:ext cx="669925" cy="265112"/>
          </a:xfrm>
          <a:prstGeom prst="rect">
            <a:avLst/>
          </a:prstGeom>
          <a:noFill/>
          <a:ln w="9525">
            <a:noFill/>
            <a:miter lim="800000"/>
            <a:headEnd/>
            <a:tailEnd/>
          </a:ln>
        </p:spPr>
        <p:txBody>
          <a:bodyPr wrap="none" lIns="0" tIns="0" rIns="0" bIns="0"/>
          <a:lstStyle/>
          <a:p>
            <a:pPr eaLnBrk="0" hangingPunct="0"/>
            <a:r>
              <a:rPr lang="en-US" sz="1800" b="1"/>
              <a:t>Pores</a:t>
            </a:r>
          </a:p>
        </p:txBody>
      </p:sp>
      <p:sp>
        <p:nvSpPr>
          <p:cNvPr id="68614" name="Text Box 3"/>
          <p:cNvSpPr txBox="1">
            <a:spLocks noChangeArrowheads="1"/>
          </p:cNvSpPr>
          <p:nvPr/>
        </p:nvSpPr>
        <p:spPr bwMode="auto">
          <a:xfrm>
            <a:off x="3624263" y="6092825"/>
            <a:ext cx="1403350" cy="265113"/>
          </a:xfrm>
          <a:prstGeom prst="rect">
            <a:avLst/>
          </a:prstGeom>
          <a:noFill/>
          <a:ln w="9525">
            <a:noFill/>
            <a:miter lim="800000"/>
            <a:headEnd/>
            <a:tailEnd/>
          </a:ln>
        </p:spPr>
        <p:txBody>
          <a:bodyPr wrap="none" lIns="0" tIns="0" rIns="0" bIns="0"/>
          <a:lstStyle/>
          <a:p>
            <a:pPr eaLnBrk="0" hangingPunct="0"/>
            <a:r>
              <a:rPr lang="en-US" sz="1800" b="1"/>
              <a:t>Water flow</a:t>
            </a:r>
          </a:p>
        </p:txBody>
      </p:sp>
      <p:sp>
        <p:nvSpPr>
          <p:cNvPr id="68615" name="Text Box 3"/>
          <p:cNvSpPr txBox="1">
            <a:spLocks noChangeArrowheads="1"/>
          </p:cNvSpPr>
          <p:nvPr/>
        </p:nvSpPr>
        <p:spPr bwMode="auto">
          <a:xfrm>
            <a:off x="4562475" y="5718175"/>
            <a:ext cx="1403350" cy="265113"/>
          </a:xfrm>
          <a:prstGeom prst="rect">
            <a:avLst/>
          </a:prstGeom>
          <a:noFill/>
          <a:ln w="9525">
            <a:noFill/>
            <a:miter lim="800000"/>
            <a:headEnd/>
            <a:tailEnd/>
          </a:ln>
        </p:spPr>
        <p:txBody>
          <a:bodyPr wrap="none" lIns="0" tIns="0" rIns="0" bIns="0"/>
          <a:lstStyle/>
          <a:p>
            <a:pPr eaLnBrk="0" hangingPunct="0"/>
            <a:r>
              <a:rPr lang="en-US" sz="1800" b="1"/>
              <a:t>Flagellum</a:t>
            </a:r>
          </a:p>
        </p:txBody>
      </p:sp>
      <p:sp>
        <p:nvSpPr>
          <p:cNvPr id="68616" name="Text Box 3"/>
          <p:cNvSpPr txBox="1">
            <a:spLocks noChangeArrowheads="1"/>
          </p:cNvSpPr>
          <p:nvPr/>
        </p:nvSpPr>
        <p:spPr bwMode="auto">
          <a:xfrm>
            <a:off x="6794500" y="5232400"/>
            <a:ext cx="1462088" cy="265113"/>
          </a:xfrm>
          <a:prstGeom prst="rect">
            <a:avLst/>
          </a:prstGeom>
          <a:noFill/>
          <a:ln w="9525">
            <a:noFill/>
            <a:miter lim="800000"/>
            <a:headEnd/>
            <a:tailEnd/>
          </a:ln>
        </p:spPr>
        <p:txBody>
          <a:bodyPr wrap="none" lIns="0" tIns="0" rIns="0" bIns="0"/>
          <a:lstStyle/>
          <a:p>
            <a:pPr eaLnBrk="0" hangingPunct="0"/>
            <a:r>
              <a:rPr lang="en-US" sz="1800" b="1"/>
              <a:t>Amoebocyte</a:t>
            </a:r>
          </a:p>
        </p:txBody>
      </p:sp>
      <p:sp>
        <p:nvSpPr>
          <p:cNvPr id="68617" name="Text Box 3"/>
          <p:cNvSpPr txBox="1">
            <a:spLocks noChangeArrowheads="1"/>
          </p:cNvSpPr>
          <p:nvPr/>
        </p:nvSpPr>
        <p:spPr bwMode="auto">
          <a:xfrm>
            <a:off x="6789738" y="4845050"/>
            <a:ext cx="601662" cy="265113"/>
          </a:xfrm>
          <a:prstGeom prst="rect">
            <a:avLst/>
          </a:prstGeom>
          <a:noFill/>
          <a:ln w="9525">
            <a:noFill/>
            <a:miter lim="800000"/>
            <a:headEnd/>
            <a:tailEnd/>
          </a:ln>
        </p:spPr>
        <p:txBody>
          <a:bodyPr wrap="none" lIns="0" tIns="0" rIns="0" bIns="0"/>
          <a:lstStyle/>
          <a:p>
            <a:pPr eaLnBrk="0" hangingPunct="0"/>
            <a:r>
              <a:rPr lang="en-US" sz="1800" b="1"/>
              <a:t>Pore</a:t>
            </a:r>
          </a:p>
        </p:txBody>
      </p:sp>
      <p:sp>
        <p:nvSpPr>
          <p:cNvPr id="68618" name="Text Box 3"/>
          <p:cNvSpPr txBox="1">
            <a:spLocks noChangeArrowheads="1"/>
          </p:cNvSpPr>
          <p:nvPr/>
        </p:nvSpPr>
        <p:spPr bwMode="auto">
          <a:xfrm>
            <a:off x="6794500" y="4160838"/>
            <a:ext cx="1338263" cy="265112"/>
          </a:xfrm>
          <a:prstGeom prst="rect">
            <a:avLst/>
          </a:prstGeom>
          <a:noFill/>
          <a:ln w="9525">
            <a:noFill/>
            <a:miter lim="800000"/>
            <a:headEnd/>
            <a:tailEnd/>
          </a:ln>
        </p:spPr>
        <p:txBody>
          <a:bodyPr wrap="none" lIns="0" tIns="0" rIns="0" bIns="0"/>
          <a:lstStyle/>
          <a:p>
            <a:pPr eaLnBrk="0" hangingPunct="0"/>
            <a:r>
              <a:rPr lang="en-US" sz="1800" b="1"/>
              <a:t>Choanocyte</a:t>
            </a:r>
          </a:p>
        </p:txBody>
      </p:sp>
      <p:sp>
        <p:nvSpPr>
          <p:cNvPr id="68619" name="Line 11"/>
          <p:cNvSpPr>
            <a:spLocks noChangeShapeType="1"/>
          </p:cNvSpPr>
          <p:nvPr/>
        </p:nvSpPr>
        <p:spPr bwMode="auto">
          <a:xfrm>
            <a:off x="5392738" y="5372100"/>
            <a:ext cx="1320800" cy="0"/>
          </a:xfrm>
          <a:prstGeom prst="line">
            <a:avLst/>
          </a:prstGeom>
          <a:noFill/>
          <a:ln w="12700">
            <a:solidFill>
              <a:schemeClr val="tx1"/>
            </a:solidFill>
            <a:round/>
            <a:headEnd/>
            <a:tailEnd/>
          </a:ln>
          <a:effectLst/>
        </p:spPr>
        <p:txBody>
          <a:bodyPr wrap="none" anchor="ctr"/>
          <a:lstStyle/>
          <a:p>
            <a:endParaRPr lang="en-US"/>
          </a:p>
        </p:txBody>
      </p:sp>
      <p:sp>
        <p:nvSpPr>
          <p:cNvPr id="68620" name="Line 12"/>
          <p:cNvSpPr>
            <a:spLocks noChangeShapeType="1"/>
          </p:cNvSpPr>
          <p:nvPr/>
        </p:nvSpPr>
        <p:spPr bwMode="auto">
          <a:xfrm>
            <a:off x="5791200" y="4981575"/>
            <a:ext cx="922338" cy="0"/>
          </a:xfrm>
          <a:prstGeom prst="line">
            <a:avLst/>
          </a:prstGeom>
          <a:noFill/>
          <a:ln w="12700">
            <a:solidFill>
              <a:schemeClr val="tx1"/>
            </a:solidFill>
            <a:round/>
            <a:headEnd/>
            <a:tailEnd/>
          </a:ln>
          <a:effectLst/>
        </p:spPr>
        <p:txBody>
          <a:bodyPr wrap="none" anchor="ctr"/>
          <a:lstStyle/>
          <a:p>
            <a:endParaRPr lang="en-US"/>
          </a:p>
        </p:txBody>
      </p:sp>
      <p:sp>
        <p:nvSpPr>
          <p:cNvPr id="68621" name="Line 13"/>
          <p:cNvSpPr>
            <a:spLocks noChangeShapeType="1"/>
          </p:cNvSpPr>
          <p:nvPr/>
        </p:nvSpPr>
        <p:spPr bwMode="auto">
          <a:xfrm>
            <a:off x="4876800" y="4303713"/>
            <a:ext cx="1836738" cy="0"/>
          </a:xfrm>
          <a:prstGeom prst="line">
            <a:avLst/>
          </a:prstGeom>
          <a:noFill/>
          <a:ln w="12700">
            <a:solidFill>
              <a:schemeClr val="tx1"/>
            </a:solidFill>
            <a:round/>
            <a:headEnd/>
            <a:tailEnd/>
          </a:ln>
          <a:effectLst/>
        </p:spPr>
        <p:txBody>
          <a:bodyPr wrap="none" anchor="ctr"/>
          <a:lstStyle/>
          <a:p>
            <a:endParaRPr lang="en-US"/>
          </a:p>
        </p:txBody>
      </p:sp>
      <p:sp>
        <p:nvSpPr>
          <p:cNvPr id="68622" name="Text Box 3"/>
          <p:cNvSpPr txBox="1">
            <a:spLocks noChangeArrowheads="1"/>
          </p:cNvSpPr>
          <p:nvPr/>
        </p:nvSpPr>
        <p:spPr bwMode="auto">
          <a:xfrm>
            <a:off x="7092950" y="2513013"/>
            <a:ext cx="1338263" cy="265112"/>
          </a:xfrm>
          <a:prstGeom prst="rect">
            <a:avLst/>
          </a:prstGeom>
          <a:noFill/>
          <a:ln w="9525">
            <a:noFill/>
            <a:miter lim="800000"/>
            <a:headEnd/>
            <a:tailEnd/>
          </a:ln>
        </p:spPr>
        <p:txBody>
          <a:bodyPr wrap="none" lIns="0" tIns="0" rIns="0" bIns="0"/>
          <a:lstStyle/>
          <a:p>
            <a:pPr eaLnBrk="0" hangingPunct="0"/>
            <a:r>
              <a:rPr lang="en-US" sz="1800" b="1"/>
              <a:t>Water flow</a:t>
            </a:r>
          </a:p>
        </p:txBody>
      </p:sp>
      <p:sp>
        <p:nvSpPr>
          <p:cNvPr id="68623" name="Text Box 3"/>
          <p:cNvSpPr txBox="1">
            <a:spLocks noChangeArrowheads="1"/>
          </p:cNvSpPr>
          <p:nvPr/>
        </p:nvSpPr>
        <p:spPr bwMode="auto">
          <a:xfrm>
            <a:off x="6788150" y="2925763"/>
            <a:ext cx="1714500" cy="849312"/>
          </a:xfrm>
          <a:prstGeom prst="rect">
            <a:avLst/>
          </a:prstGeom>
          <a:noFill/>
          <a:ln w="9525">
            <a:noFill/>
            <a:miter lim="800000"/>
            <a:headEnd/>
            <a:tailEnd/>
          </a:ln>
        </p:spPr>
        <p:txBody>
          <a:bodyPr wrap="none" lIns="0" tIns="0" rIns="0" bIns="0"/>
          <a:lstStyle/>
          <a:p>
            <a:pPr eaLnBrk="0" hangingPunct="0"/>
            <a:r>
              <a:rPr lang="en-US" sz="1800" b="1"/>
              <a:t>Choanocyte</a:t>
            </a:r>
          </a:p>
          <a:p>
            <a:pPr eaLnBrk="0" hangingPunct="0"/>
            <a:r>
              <a:rPr lang="en-US" sz="1800" b="1"/>
              <a:t>in contact with</a:t>
            </a:r>
          </a:p>
          <a:p>
            <a:pPr eaLnBrk="0" hangingPunct="0"/>
            <a:r>
              <a:rPr lang="en-US" sz="1800" b="1"/>
              <a:t>an amoebocyte</a:t>
            </a:r>
          </a:p>
        </p:txBody>
      </p:sp>
      <p:grpSp>
        <p:nvGrpSpPr>
          <p:cNvPr id="2" name="Group 16"/>
          <p:cNvGrpSpPr>
            <a:grpSpLocks/>
          </p:cNvGrpSpPr>
          <p:nvPr/>
        </p:nvGrpSpPr>
        <p:grpSpPr bwMode="auto">
          <a:xfrm>
            <a:off x="4013200" y="2865438"/>
            <a:ext cx="2700338" cy="449262"/>
            <a:chOff x="2528" y="1805"/>
            <a:chExt cx="1701" cy="283"/>
          </a:xfrm>
        </p:grpSpPr>
        <p:sp>
          <p:nvSpPr>
            <p:cNvPr id="68634" name="Line 17"/>
            <p:cNvSpPr>
              <a:spLocks noChangeShapeType="1"/>
            </p:cNvSpPr>
            <p:nvPr/>
          </p:nvSpPr>
          <p:spPr bwMode="auto">
            <a:xfrm>
              <a:off x="3480" y="1931"/>
              <a:ext cx="749" cy="0"/>
            </a:xfrm>
            <a:prstGeom prst="line">
              <a:avLst/>
            </a:prstGeom>
            <a:noFill/>
            <a:ln w="12700">
              <a:solidFill>
                <a:schemeClr val="tx1"/>
              </a:solidFill>
              <a:round/>
              <a:headEnd/>
              <a:tailEnd/>
            </a:ln>
            <a:effectLst/>
          </p:spPr>
          <p:txBody>
            <a:bodyPr wrap="none" anchor="ctr"/>
            <a:lstStyle/>
            <a:p>
              <a:endParaRPr lang="en-US"/>
            </a:p>
          </p:txBody>
        </p:sp>
        <p:sp>
          <p:nvSpPr>
            <p:cNvPr id="68635" name="Rectangle 18"/>
            <p:cNvSpPr>
              <a:spLocks noChangeArrowheads="1"/>
            </p:cNvSpPr>
            <p:nvPr/>
          </p:nvSpPr>
          <p:spPr bwMode="auto">
            <a:xfrm>
              <a:off x="2528" y="1805"/>
              <a:ext cx="955" cy="283"/>
            </a:xfrm>
            <a:prstGeom prst="rect">
              <a:avLst/>
            </a:prstGeom>
            <a:noFill/>
            <a:ln w="12700">
              <a:solidFill>
                <a:schemeClr val="tx1"/>
              </a:solidFill>
              <a:miter lim="800000"/>
              <a:headEnd/>
              <a:tailEnd/>
            </a:ln>
            <a:effectLst/>
          </p:spPr>
          <p:txBody>
            <a:bodyPr wrap="none" anchor="ctr"/>
            <a:lstStyle/>
            <a:p>
              <a:endParaRPr lang="en-US"/>
            </a:p>
          </p:txBody>
        </p:sp>
      </p:grpSp>
      <p:sp>
        <p:nvSpPr>
          <p:cNvPr id="68625" name="Text Box 3"/>
          <p:cNvSpPr txBox="1">
            <a:spLocks noChangeArrowheads="1"/>
          </p:cNvSpPr>
          <p:nvPr/>
        </p:nvSpPr>
        <p:spPr bwMode="auto">
          <a:xfrm>
            <a:off x="6786563" y="1778000"/>
            <a:ext cx="1470025" cy="265113"/>
          </a:xfrm>
          <a:prstGeom prst="rect">
            <a:avLst/>
          </a:prstGeom>
          <a:noFill/>
          <a:ln w="9525">
            <a:noFill/>
            <a:miter lim="800000"/>
            <a:headEnd/>
            <a:tailEnd/>
          </a:ln>
        </p:spPr>
        <p:txBody>
          <a:bodyPr wrap="none" lIns="0" tIns="0" rIns="0" bIns="0"/>
          <a:lstStyle/>
          <a:p>
            <a:pPr eaLnBrk="0" hangingPunct="0"/>
            <a:r>
              <a:rPr lang="en-US" sz="1800" b="1"/>
              <a:t>Skeletal fiber</a:t>
            </a:r>
          </a:p>
        </p:txBody>
      </p:sp>
      <p:sp>
        <p:nvSpPr>
          <p:cNvPr id="68626" name="Line 20"/>
          <p:cNvSpPr>
            <a:spLocks noChangeShapeType="1"/>
          </p:cNvSpPr>
          <p:nvPr/>
        </p:nvSpPr>
        <p:spPr bwMode="auto">
          <a:xfrm>
            <a:off x="5499100" y="1917700"/>
            <a:ext cx="1211263" cy="0"/>
          </a:xfrm>
          <a:prstGeom prst="line">
            <a:avLst/>
          </a:prstGeom>
          <a:noFill/>
          <a:ln w="12700">
            <a:solidFill>
              <a:schemeClr val="tx1"/>
            </a:solidFill>
            <a:round/>
            <a:headEnd/>
            <a:tailEnd/>
          </a:ln>
          <a:effectLst/>
        </p:spPr>
        <p:txBody>
          <a:bodyPr wrap="none" anchor="ctr"/>
          <a:lstStyle/>
          <a:p>
            <a:endParaRPr lang="en-US"/>
          </a:p>
        </p:txBody>
      </p:sp>
      <p:sp>
        <p:nvSpPr>
          <p:cNvPr id="68627" name="Text Box 3"/>
          <p:cNvSpPr txBox="1">
            <a:spLocks noChangeArrowheads="1"/>
          </p:cNvSpPr>
          <p:nvPr/>
        </p:nvSpPr>
        <p:spPr bwMode="auto">
          <a:xfrm>
            <a:off x="2673350" y="981075"/>
            <a:ext cx="746125" cy="636588"/>
          </a:xfrm>
          <a:prstGeom prst="rect">
            <a:avLst/>
          </a:prstGeom>
          <a:noFill/>
          <a:ln w="9525">
            <a:noFill/>
            <a:miter lim="800000"/>
            <a:headEnd/>
            <a:tailEnd/>
          </a:ln>
        </p:spPr>
        <p:txBody>
          <a:bodyPr wrap="none" lIns="0" tIns="0" rIns="0" bIns="0"/>
          <a:lstStyle/>
          <a:p>
            <a:pPr algn="ctr" eaLnBrk="0" hangingPunct="0"/>
            <a:r>
              <a:rPr lang="en-US" sz="1800" b="1"/>
              <a:t>Central</a:t>
            </a:r>
          </a:p>
          <a:p>
            <a:pPr algn="ctr" eaLnBrk="0" hangingPunct="0"/>
            <a:r>
              <a:rPr lang="en-US" sz="1800" b="1"/>
              <a:t>cavity</a:t>
            </a:r>
          </a:p>
        </p:txBody>
      </p:sp>
      <p:sp>
        <p:nvSpPr>
          <p:cNvPr id="68628" name="Line 22"/>
          <p:cNvSpPr>
            <a:spLocks noChangeShapeType="1"/>
          </p:cNvSpPr>
          <p:nvPr/>
        </p:nvSpPr>
        <p:spPr bwMode="auto">
          <a:xfrm flipH="1">
            <a:off x="2368550" y="1397000"/>
            <a:ext cx="304800" cy="679450"/>
          </a:xfrm>
          <a:prstGeom prst="line">
            <a:avLst/>
          </a:prstGeom>
          <a:noFill/>
          <a:ln w="12700">
            <a:solidFill>
              <a:schemeClr val="tx1"/>
            </a:solidFill>
            <a:round/>
            <a:headEnd/>
            <a:tailEnd/>
          </a:ln>
          <a:effectLst/>
        </p:spPr>
        <p:txBody>
          <a:bodyPr wrap="none" anchor="ctr"/>
          <a:lstStyle/>
          <a:p>
            <a:endParaRPr lang="en-US"/>
          </a:p>
        </p:txBody>
      </p:sp>
      <p:sp>
        <p:nvSpPr>
          <p:cNvPr id="68629" name="Line 23"/>
          <p:cNvSpPr>
            <a:spLocks noChangeShapeType="1"/>
          </p:cNvSpPr>
          <p:nvPr/>
        </p:nvSpPr>
        <p:spPr bwMode="auto">
          <a:xfrm>
            <a:off x="3416300" y="1403350"/>
            <a:ext cx="342900" cy="520700"/>
          </a:xfrm>
          <a:prstGeom prst="line">
            <a:avLst/>
          </a:prstGeom>
          <a:noFill/>
          <a:ln w="12700">
            <a:solidFill>
              <a:schemeClr val="tx1"/>
            </a:solidFill>
            <a:round/>
            <a:headEnd/>
            <a:tailEnd/>
          </a:ln>
          <a:effectLst/>
        </p:spPr>
        <p:txBody>
          <a:bodyPr wrap="none" anchor="ctr"/>
          <a:lstStyle/>
          <a:p>
            <a:endParaRPr lang="en-US"/>
          </a:p>
        </p:txBody>
      </p:sp>
      <p:sp>
        <p:nvSpPr>
          <p:cNvPr id="68630" name="Line 24"/>
          <p:cNvSpPr>
            <a:spLocks noChangeShapeType="1"/>
          </p:cNvSpPr>
          <p:nvPr/>
        </p:nvSpPr>
        <p:spPr bwMode="auto">
          <a:xfrm>
            <a:off x="4198938" y="5389563"/>
            <a:ext cx="309562" cy="477837"/>
          </a:xfrm>
          <a:prstGeom prst="line">
            <a:avLst/>
          </a:prstGeom>
          <a:noFill/>
          <a:ln w="12700">
            <a:solidFill>
              <a:schemeClr val="tx1"/>
            </a:solidFill>
            <a:round/>
            <a:headEnd/>
            <a:tailEnd/>
          </a:ln>
          <a:effectLst/>
        </p:spPr>
        <p:txBody>
          <a:bodyPr wrap="none" anchor="ctr"/>
          <a:lstStyle/>
          <a:p>
            <a:endParaRPr lang="en-US"/>
          </a:p>
        </p:txBody>
      </p:sp>
      <p:grpSp>
        <p:nvGrpSpPr>
          <p:cNvPr id="3" name="Group 25"/>
          <p:cNvGrpSpPr>
            <a:grpSpLocks/>
          </p:cNvGrpSpPr>
          <p:nvPr/>
        </p:nvGrpSpPr>
        <p:grpSpPr bwMode="auto">
          <a:xfrm>
            <a:off x="1363663" y="5224463"/>
            <a:ext cx="1011237" cy="396875"/>
            <a:chOff x="859" y="3291"/>
            <a:chExt cx="637" cy="250"/>
          </a:xfrm>
        </p:grpSpPr>
        <p:sp>
          <p:nvSpPr>
            <p:cNvPr id="68632" name="Line 26"/>
            <p:cNvSpPr>
              <a:spLocks noChangeShapeType="1"/>
            </p:cNvSpPr>
            <p:nvPr/>
          </p:nvSpPr>
          <p:spPr bwMode="auto">
            <a:xfrm flipV="1">
              <a:off x="861" y="3291"/>
              <a:ext cx="635" cy="154"/>
            </a:xfrm>
            <a:prstGeom prst="line">
              <a:avLst/>
            </a:prstGeom>
            <a:noFill/>
            <a:ln w="12700">
              <a:solidFill>
                <a:schemeClr val="tx1"/>
              </a:solidFill>
              <a:round/>
              <a:headEnd/>
              <a:tailEnd/>
            </a:ln>
            <a:effectLst/>
          </p:spPr>
          <p:txBody>
            <a:bodyPr wrap="none" anchor="ctr"/>
            <a:lstStyle/>
            <a:p>
              <a:endParaRPr lang="en-US"/>
            </a:p>
          </p:txBody>
        </p:sp>
        <p:sp>
          <p:nvSpPr>
            <p:cNvPr id="68633" name="Line 27"/>
            <p:cNvSpPr>
              <a:spLocks noChangeShapeType="1"/>
            </p:cNvSpPr>
            <p:nvPr/>
          </p:nvSpPr>
          <p:spPr bwMode="auto">
            <a:xfrm>
              <a:off x="859" y="3445"/>
              <a:ext cx="429" cy="96"/>
            </a:xfrm>
            <a:prstGeom prst="line">
              <a:avLst/>
            </a:prstGeom>
            <a:noFill/>
            <a:ln w="12700">
              <a:solidFill>
                <a:schemeClr val="tx1"/>
              </a:solidFill>
              <a:round/>
              <a:headEnd/>
              <a:tailEnd/>
            </a:ln>
            <a:effectLst/>
          </p:spPr>
          <p:txBody>
            <a:bodyPr wrap="none" anchor="ctr"/>
            <a:lstStyle/>
            <a:p>
              <a:endParaRPr lang="en-US"/>
            </a:p>
          </p:txBody>
        </p:sp>
      </p:grpSp>
      <p:sp>
        <p:nvSpPr>
          <p:cNvPr id="28" name="Slide Number Placeholder 27"/>
          <p:cNvSpPr>
            <a:spLocks noGrp="1"/>
          </p:cNvSpPr>
          <p:nvPr>
            <p:ph type="sldNum" sz="quarter" idx="12"/>
          </p:nvPr>
        </p:nvSpPr>
        <p:spPr/>
        <p:txBody>
          <a:bodyPr/>
          <a:lstStyle/>
          <a:p>
            <a:fld id="{D3355F4A-7B1A-49DF-922C-FF8D8EDB79C2}"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4294967295"/>
          </p:nvPr>
        </p:nvSpPr>
        <p:spPr>
          <a:xfrm>
            <a:off x="165100" y="1316038"/>
            <a:ext cx="8826500" cy="5270500"/>
          </a:xfrm>
        </p:spPr>
        <p:txBody>
          <a:bodyPr/>
          <a:lstStyle/>
          <a:p>
            <a:pPr marL="292100" lvl="1" indent="-290513" eaLnBrk="1" hangingPunct="1">
              <a:spcAft>
                <a:spcPts val="75"/>
              </a:spcAft>
              <a:buFont typeface="Wingdings" pitchFamily="84" charset="2"/>
              <a:buChar char="§"/>
            </a:pPr>
            <a:r>
              <a:rPr lang="en-US" sz="2800" dirty="0" smtClean="0">
                <a:cs typeface="Times New Roman" pitchFamily="84" charset="0"/>
              </a:rPr>
              <a:t>Sponges are </a:t>
            </a:r>
            <a:r>
              <a:rPr lang="en-US" sz="2800" b="1" dirty="0" smtClean="0">
                <a:cs typeface="Times New Roman" pitchFamily="84" charset="0"/>
              </a:rPr>
              <a:t>suspension feeders</a:t>
            </a:r>
            <a:r>
              <a:rPr lang="en-US" sz="2800" dirty="0" smtClean="0">
                <a:cs typeface="Times New Roman" pitchFamily="84" charset="0"/>
              </a:rPr>
              <a:t>, filtering food particles from water passed through food-trapping equipment.</a:t>
            </a:r>
          </a:p>
          <a:p>
            <a:pPr marL="812800" lvl="2" indent="-368300" eaLnBrk="1" hangingPunct="1">
              <a:spcAft>
                <a:spcPts val="75"/>
              </a:spcAft>
            </a:pPr>
            <a:r>
              <a:rPr lang="en-US" sz="2400" dirty="0" smtClean="0">
                <a:cs typeface="Times New Roman" pitchFamily="84" charset="0"/>
              </a:rPr>
              <a:t>To grow by 100 g, a sponge must filter roughly 1,000 kg of water.</a:t>
            </a:r>
          </a:p>
          <a:p>
            <a:pPr marL="812800" lvl="2" indent="-368300" eaLnBrk="1" hangingPunct="1">
              <a:spcAft>
                <a:spcPts val="75"/>
              </a:spcAft>
            </a:pPr>
            <a:r>
              <a:rPr lang="en-US" sz="2400" dirty="0" err="1" smtClean="0">
                <a:cs typeface="Times New Roman" pitchFamily="84" charset="0"/>
              </a:rPr>
              <a:t>Choanocytes</a:t>
            </a:r>
            <a:r>
              <a:rPr lang="en-US" sz="2400" dirty="0" smtClean="0">
                <a:cs typeface="Times New Roman" pitchFamily="84" charset="0"/>
              </a:rPr>
              <a:t> trap food particles in mucus on the membranous collars that surround their flagella.</a:t>
            </a:r>
          </a:p>
        </p:txBody>
      </p:sp>
      <p:sp>
        <p:nvSpPr>
          <p:cNvPr id="6963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69636" name="Rectangle 9"/>
          <p:cNvSpPr>
            <a:spLocks noGrp="1" noChangeArrowheads="1"/>
          </p:cNvSpPr>
          <p:nvPr>
            <p:ph type="title" idx="4294967295"/>
          </p:nvPr>
        </p:nvSpPr>
        <p:spPr>
          <a:xfrm>
            <a:off x="195263" y="100013"/>
            <a:ext cx="8782050" cy="438150"/>
          </a:xfrm>
        </p:spPr>
        <p:txBody>
          <a:bodyPr>
            <a:spAutoFit/>
          </a:bodyPr>
          <a:lstStyle/>
          <a:p>
            <a:pPr eaLnBrk="1" hangingPunct="1"/>
            <a:r>
              <a:rPr lang="en-US" sz="3200" smtClean="0"/>
              <a:t>18.5 Sponges have a relatively simple, porous body</a:t>
            </a:r>
          </a:p>
        </p:txBody>
      </p:sp>
      <p:sp>
        <p:nvSpPr>
          <p:cNvPr id="69637"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69638"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69639"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8" name="Slide Number Placeholder 7"/>
          <p:cNvSpPr>
            <a:spLocks noGrp="1"/>
          </p:cNvSpPr>
          <p:nvPr>
            <p:ph type="sldNum" sz="quarter" idx="12"/>
          </p:nvPr>
        </p:nvSpPr>
        <p:spPr/>
        <p:txBody>
          <a:bodyPr/>
          <a:lstStyle/>
          <a:p>
            <a:fld id="{D3355F4A-7B1A-49DF-922C-FF8D8EDB79C2}" type="slidenum">
              <a:rPr lang="en-US" smtClean="0"/>
              <a:pPr/>
              <a:t>36</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Effect transition="in" filter="diamond(in)">
                                      <p:cBhvr>
                                        <p:cTn id="7" dur="2000"/>
                                        <p:tgtEl>
                                          <p:spTgt spid="696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9634">
                                            <p:txEl>
                                              <p:pRg st="1" end="1"/>
                                            </p:txEl>
                                          </p:spTgt>
                                        </p:tgtEl>
                                        <p:attrNameLst>
                                          <p:attrName>style.visibility</p:attrName>
                                        </p:attrNameLst>
                                      </p:cBhvr>
                                      <p:to>
                                        <p:strVal val="visible"/>
                                      </p:to>
                                    </p:set>
                                    <p:animEffect transition="in" filter="diamond(in)">
                                      <p:cBhvr>
                                        <p:cTn id="12" dur="2000"/>
                                        <p:tgtEl>
                                          <p:spTgt spid="696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9634">
                                            <p:txEl>
                                              <p:pRg st="2" end="2"/>
                                            </p:txEl>
                                          </p:spTgt>
                                        </p:tgtEl>
                                        <p:attrNameLst>
                                          <p:attrName>style.visibility</p:attrName>
                                        </p:attrNameLst>
                                      </p:cBhvr>
                                      <p:to>
                                        <p:strVal val="visible"/>
                                      </p:to>
                                    </p:set>
                                    <p:animEffect transition="in" filter="diamond(in)">
                                      <p:cBhvr>
                                        <p:cTn id="17" dur="2000"/>
                                        <p:tgtEl>
                                          <p:spTgt spid="696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uild="p" bldLvl="5"/>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4294967295"/>
          </p:nvPr>
        </p:nvSpPr>
        <p:spPr>
          <a:xfrm>
            <a:off x="165100" y="1316038"/>
            <a:ext cx="8737600" cy="5270500"/>
          </a:xfrm>
        </p:spPr>
        <p:txBody>
          <a:bodyPr/>
          <a:lstStyle/>
          <a:p>
            <a:pPr marL="292100" lvl="1" indent="-290513" eaLnBrk="1" hangingPunct="1">
              <a:spcAft>
                <a:spcPts val="75"/>
              </a:spcAft>
              <a:buFont typeface="Wingdings" pitchFamily="84" charset="2"/>
              <a:buChar char="§"/>
            </a:pPr>
            <a:r>
              <a:rPr lang="en-US" sz="2800" dirty="0" smtClean="0">
                <a:cs typeface="Times New Roman" pitchFamily="84" charset="0"/>
              </a:rPr>
              <a:t>Adult sponges are </a:t>
            </a:r>
            <a:r>
              <a:rPr lang="en-US" sz="2800" b="1" dirty="0" smtClean="0">
                <a:cs typeface="Times New Roman" pitchFamily="84" charset="0"/>
              </a:rPr>
              <a:t>sessile</a:t>
            </a:r>
            <a:r>
              <a:rPr lang="en-US" sz="2800" dirty="0" smtClean="0">
                <a:cs typeface="Times New Roman" pitchFamily="84" charset="0"/>
              </a:rPr>
              <a:t> and cannot escape from predators. They deter pathogens, parasites, and predators by producing</a:t>
            </a:r>
          </a:p>
          <a:p>
            <a:pPr marL="812800" lvl="2" indent="-368300" eaLnBrk="1" hangingPunct="1">
              <a:spcAft>
                <a:spcPts val="75"/>
              </a:spcAft>
            </a:pPr>
            <a:r>
              <a:rPr lang="en-US" sz="2400" dirty="0" smtClean="0">
                <a:cs typeface="Times New Roman" pitchFamily="84" charset="0"/>
              </a:rPr>
              <a:t>defensive toxins and</a:t>
            </a:r>
          </a:p>
          <a:p>
            <a:pPr marL="812800" lvl="2" indent="-368300" eaLnBrk="1" hangingPunct="1">
              <a:spcAft>
                <a:spcPts val="75"/>
              </a:spcAft>
            </a:pPr>
            <a:r>
              <a:rPr lang="en-US" sz="2400" dirty="0" smtClean="0">
                <a:cs typeface="Times New Roman" pitchFamily="84" charset="0"/>
              </a:rPr>
              <a:t>antibiotics.</a:t>
            </a:r>
          </a:p>
        </p:txBody>
      </p:sp>
      <p:sp>
        <p:nvSpPr>
          <p:cNvPr id="70659"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70660" name="Rectangle 9"/>
          <p:cNvSpPr>
            <a:spLocks noGrp="1" noChangeArrowheads="1"/>
          </p:cNvSpPr>
          <p:nvPr>
            <p:ph type="title" idx="4294967295"/>
          </p:nvPr>
        </p:nvSpPr>
        <p:spPr>
          <a:xfrm>
            <a:off x="195263" y="100013"/>
            <a:ext cx="8782050" cy="438150"/>
          </a:xfrm>
        </p:spPr>
        <p:txBody>
          <a:bodyPr>
            <a:spAutoFit/>
          </a:bodyPr>
          <a:lstStyle/>
          <a:p>
            <a:pPr eaLnBrk="1" hangingPunct="1"/>
            <a:r>
              <a:rPr lang="en-US" sz="3200" smtClean="0"/>
              <a:t>18.5 Sponges have a relatively simple, porous body</a:t>
            </a:r>
          </a:p>
        </p:txBody>
      </p:sp>
      <p:sp>
        <p:nvSpPr>
          <p:cNvPr id="70661"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70662"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066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D3355F4A-7B1A-49DF-922C-FF8D8EDB79C2}" type="slidenum">
              <a:rPr lang="en-US" smtClean="0"/>
              <a:pPr/>
              <a:t>37</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animEffect transition="in" filter="diamond(in)">
                                      <p:cBhvr>
                                        <p:cTn id="7" dur="2000"/>
                                        <p:tgtEl>
                                          <p:spTgt spid="706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0658">
                                            <p:txEl>
                                              <p:pRg st="1" end="1"/>
                                            </p:txEl>
                                          </p:spTgt>
                                        </p:tgtEl>
                                        <p:attrNameLst>
                                          <p:attrName>style.visibility</p:attrName>
                                        </p:attrNameLst>
                                      </p:cBhvr>
                                      <p:to>
                                        <p:strVal val="visible"/>
                                      </p:to>
                                    </p:set>
                                    <p:animEffect transition="in" filter="diamond(in)">
                                      <p:cBhvr>
                                        <p:cTn id="12" dur="2000"/>
                                        <p:tgtEl>
                                          <p:spTgt spid="706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0658">
                                            <p:txEl>
                                              <p:pRg st="2" end="2"/>
                                            </p:txEl>
                                          </p:spTgt>
                                        </p:tgtEl>
                                        <p:attrNameLst>
                                          <p:attrName>style.visibility</p:attrName>
                                        </p:attrNameLst>
                                      </p:cBhvr>
                                      <p:to>
                                        <p:strVal val="visible"/>
                                      </p:to>
                                    </p:set>
                                    <p:animEffect transition="in" filter="diamond(in)">
                                      <p:cBhvr>
                                        <p:cTn id="17" dur="2000"/>
                                        <p:tgtEl>
                                          <p:spTgt spid="706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uild="p" bldLvl="5"/>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4294967295"/>
          </p:nvPr>
        </p:nvSpPr>
        <p:spPr>
          <a:xfrm>
            <a:off x="165100" y="1349375"/>
            <a:ext cx="8534400" cy="5327650"/>
          </a:xfrm>
        </p:spPr>
        <p:txBody>
          <a:bodyPr/>
          <a:lstStyle/>
          <a:p>
            <a:pPr marL="292100" lvl="1" indent="-290513" eaLnBrk="1" hangingPunct="1">
              <a:lnSpc>
                <a:spcPct val="90000"/>
              </a:lnSpc>
              <a:spcBef>
                <a:spcPct val="30000"/>
              </a:spcBef>
              <a:buFont typeface="Wingdings" pitchFamily="84" charset="2"/>
              <a:buChar char="§"/>
            </a:pPr>
            <a:r>
              <a:rPr lang="en-US" sz="2800" b="1" dirty="0" smtClean="0">
                <a:cs typeface="Times New Roman" pitchFamily="84" charset="0"/>
              </a:rPr>
              <a:t>Cnidarians</a:t>
            </a:r>
            <a:r>
              <a:rPr lang="en-US" sz="2800" dirty="0" smtClean="0">
                <a:cs typeface="Times New Roman" pitchFamily="84" charset="0"/>
              </a:rPr>
              <a:t> (phylum </a:t>
            </a:r>
            <a:r>
              <a:rPr lang="en-US" sz="2800" dirty="0" err="1" smtClean="0">
                <a:cs typeface="Times New Roman" pitchFamily="84" charset="0"/>
              </a:rPr>
              <a:t>Cnidaria</a:t>
            </a:r>
            <a:r>
              <a:rPr lang="en-US" sz="2800" dirty="0" smtClean="0">
                <a:cs typeface="Times New Roman" pitchFamily="84" charset="0"/>
              </a:rPr>
              <a:t>)</a:t>
            </a:r>
          </a:p>
          <a:p>
            <a:pPr marL="812800" lvl="2" indent="-368300" eaLnBrk="1" hangingPunct="1">
              <a:lnSpc>
                <a:spcPct val="90000"/>
              </a:lnSpc>
              <a:spcBef>
                <a:spcPct val="30000"/>
              </a:spcBef>
            </a:pPr>
            <a:r>
              <a:rPr lang="en-US" sz="2400" dirty="0" smtClean="0">
                <a:cs typeface="Times New Roman" pitchFamily="84" charset="0"/>
              </a:rPr>
              <a:t>are characterized by radial symmetry and</a:t>
            </a:r>
          </a:p>
          <a:p>
            <a:pPr marL="812800" lvl="2" indent="-368300" eaLnBrk="1" hangingPunct="1">
              <a:lnSpc>
                <a:spcPct val="90000"/>
              </a:lnSpc>
              <a:spcBef>
                <a:spcPct val="30000"/>
              </a:spcBef>
            </a:pPr>
            <a:r>
              <a:rPr lang="en-US" sz="2400" dirty="0" smtClean="0">
                <a:cs typeface="Times New Roman" pitchFamily="84" charset="0"/>
              </a:rPr>
              <a:t>have only two tissue layers:</a:t>
            </a:r>
          </a:p>
          <a:p>
            <a:pPr marL="1282700" lvl="3" indent="-304800" eaLnBrk="1" hangingPunct="1">
              <a:lnSpc>
                <a:spcPct val="90000"/>
              </a:lnSpc>
              <a:spcBef>
                <a:spcPct val="30000"/>
              </a:spcBef>
            </a:pPr>
            <a:r>
              <a:rPr lang="en-US" dirty="0" smtClean="0">
                <a:cs typeface="Times New Roman" pitchFamily="84" charset="0"/>
              </a:rPr>
              <a:t>an outer epidermis, </a:t>
            </a:r>
          </a:p>
          <a:p>
            <a:pPr marL="1282700" lvl="3" indent="-304800" eaLnBrk="1" hangingPunct="1">
              <a:lnSpc>
                <a:spcPct val="90000"/>
              </a:lnSpc>
              <a:spcBef>
                <a:spcPct val="30000"/>
              </a:spcBef>
            </a:pPr>
            <a:r>
              <a:rPr lang="en-US" dirty="0" smtClean="0">
                <a:cs typeface="Times New Roman" pitchFamily="84" charset="0"/>
              </a:rPr>
              <a:t>an inner cell layer lining the digestive cavity, and</a:t>
            </a:r>
          </a:p>
          <a:p>
            <a:pPr marL="1282700" lvl="3" indent="-304800" eaLnBrk="1" hangingPunct="1">
              <a:lnSpc>
                <a:spcPct val="90000"/>
              </a:lnSpc>
              <a:spcBef>
                <a:spcPct val="30000"/>
              </a:spcBef>
            </a:pPr>
            <a:r>
              <a:rPr lang="en-US" dirty="0" smtClean="0">
                <a:cs typeface="Times New Roman" pitchFamily="84" charset="0"/>
              </a:rPr>
              <a:t>a jelly-filled middle region may have scattered amoeboid cells.</a:t>
            </a:r>
            <a:endParaRPr lang="en-US" b="1" dirty="0" smtClean="0">
              <a:latin typeface="Times New Roman" pitchFamily="84" charset="0"/>
              <a:cs typeface="Times New Roman" pitchFamily="84" charset="0"/>
            </a:endParaRPr>
          </a:p>
        </p:txBody>
      </p:sp>
      <p:sp>
        <p:nvSpPr>
          <p:cNvPr id="7168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71684" name="Rectangle 4"/>
          <p:cNvSpPr>
            <a:spLocks noGrp="1" noChangeArrowheads="1"/>
          </p:cNvSpPr>
          <p:nvPr>
            <p:ph type="title" idx="4294967295"/>
          </p:nvPr>
        </p:nvSpPr>
        <p:spPr>
          <a:xfrm>
            <a:off x="195263" y="100013"/>
            <a:ext cx="8782050" cy="876300"/>
          </a:xfrm>
        </p:spPr>
        <p:txBody>
          <a:bodyPr>
            <a:spAutoFit/>
          </a:bodyPr>
          <a:lstStyle/>
          <a:p>
            <a:pPr marL="808038" indent="-808038" eaLnBrk="1" hangingPunct="1"/>
            <a:r>
              <a:rPr lang="en-US" sz="3200" smtClean="0"/>
              <a:t>18.6 Cnidarians are radial animals with tentacles and stinging cells</a:t>
            </a:r>
          </a:p>
        </p:txBody>
      </p:sp>
      <p:sp>
        <p:nvSpPr>
          <p:cNvPr id="71685"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1686"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7168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D3355F4A-7B1A-49DF-922C-FF8D8EDB79C2}" type="slidenum">
              <a:rPr lang="en-US" smtClean="0"/>
              <a:pPr/>
              <a:t>38</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682">
                                            <p:txEl>
                                              <p:pRg st="0" end="0"/>
                                            </p:txEl>
                                          </p:spTgt>
                                        </p:tgtEl>
                                        <p:attrNameLst>
                                          <p:attrName>style.visibility</p:attrName>
                                        </p:attrNameLst>
                                      </p:cBhvr>
                                      <p:to>
                                        <p:strVal val="visible"/>
                                      </p:to>
                                    </p:set>
                                    <p:animEffect transition="in" filter="box(in)">
                                      <p:cBhvr>
                                        <p:cTn id="7" dur="500"/>
                                        <p:tgtEl>
                                          <p:spTgt spid="716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682">
                                            <p:txEl>
                                              <p:pRg st="1" end="1"/>
                                            </p:txEl>
                                          </p:spTgt>
                                        </p:tgtEl>
                                        <p:attrNameLst>
                                          <p:attrName>style.visibility</p:attrName>
                                        </p:attrNameLst>
                                      </p:cBhvr>
                                      <p:to>
                                        <p:strVal val="visible"/>
                                      </p:to>
                                    </p:set>
                                    <p:animEffect transition="in" filter="box(in)">
                                      <p:cBhvr>
                                        <p:cTn id="12" dur="500"/>
                                        <p:tgtEl>
                                          <p:spTgt spid="716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1682">
                                            <p:txEl>
                                              <p:pRg st="2" end="2"/>
                                            </p:txEl>
                                          </p:spTgt>
                                        </p:tgtEl>
                                        <p:attrNameLst>
                                          <p:attrName>style.visibility</p:attrName>
                                        </p:attrNameLst>
                                      </p:cBhvr>
                                      <p:to>
                                        <p:strVal val="visible"/>
                                      </p:to>
                                    </p:set>
                                    <p:animEffect transition="in" filter="box(in)">
                                      <p:cBhvr>
                                        <p:cTn id="17" dur="500"/>
                                        <p:tgtEl>
                                          <p:spTgt spid="716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1682">
                                            <p:txEl>
                                              <p:pRg st="3" end="3"/>
                                            </p:txEl>
                                          </p:spTgt>
                                        </p:tgtEl>
                                        <p:attrNameLst>
                                          <p:attrName>style.visibility</p:attrName>
                                        </p:attrNameLst>
                                      </p:cBhvr>
                                      <p:to>
                                        <p:strVal val="visible"/>
                                      </p:to>
                                    </p:set>
                                    <p:animEffect transition="in" filter="box(in)">
                                      <p:cBhvr>
                                        <p:cTn id="22" dur="500"/>
                                        <p:tgtEl>
                                          <p:spTgt spid="716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1682">
                                            <p:txEl>
                                              <p:pRg st="4" end="4"/>
                                            </p:txEl>
                                          </p:spTgt>
                                        </p:tgtEl>
                                        <p:attrNameLst>
                                          <p:attrName>style.visibility</p:attrName>
                                        </p:attrNameLst>
                                      </p:cBhvr>
                                      <p:to>
                                        <p:strVal val="visible"/>
                                      </p:to>
                                    </p:set>
                                    <p:animEffect transition="in" filter="box(in)">
                                      <p:cBhvr>
                                        <p:cTn id="27" dur="500"/>
                                        <p:tgtEl>
                                          <p:spTgt spid="7168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1682">
                                            <p:txEl>
                                              <p:pRg st="5" end="5"/>
                                            </p:txEl>
                                          </p:spTgt>
                                        </p:tgtEl>
                                        <p:attrNameLst>
                                          <p:attrName>style.visibility</p:attrName>
                                        </p:attrNameLst>
                                      </p:cBhvr>
                                      <p:to>
                                        <p:strVal val="visible"/>
                                      </p:to>
                                    </p:set>
                                    <p:animEffect transition="in" filter="box(in)">
                                      <p:cBhvr>
                                        <p:cTn id="32" dur="500"/>
                                        <p:tgtEl>
                                          <p:spTgt spid="716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build="p" bldLvl="5"/>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4294967295"/>
          </p:nvPr>
        </p:nvSpPr>
        <p:spPr>
          <a:xfrm>
            <a:off x="165100" y="1349375"/>
            <a:ext cx="8534400" cy="5327650"/>
          </a:xfrm>
        </p:spPr>
        <p:txBody>
          <a:bodyPr/>
          <a:lstStyle/>
          <a:p>
            <a:pPr marL="292100" lvl="1" indent="-290513" eaLnBrk="1" hangingPunct="1">
              <a:lnSpc>
                <a:spcPct val="90000"/>
              </a:lnSpc>
              <a:spcBef>
                <a:spcPct val="30000"/>
              </a:spcBef>
              <a:buFont typeface="Wingdings" pitchFamily="84" charset="2"/>
              <a:buChar char="§"/>
            </a:pPr>
            <a:r>
              <a:rPr lang="en-US" sz="2800" dirty="0" smtClean="0">
                <a:cs typeface="Times New Roman" pitchFamily="84" charset="0"/>
              </a:rPr>
              <a:t>Cnidarians exhibit two kinds of </a:t>
            </a:r>
            <a:r>
              <a:rPr lang="en-US" sz="2800" dirty="0" err="1" smtClean="0">
                <a:cs typeface="Times New Roman" pitchFamily="84" charset="0"/>
              </a:rPr>
              <a:t>radially</a:t>
            </a:r>
            <a:r>
              <a:rPr lang="en-US" sz="2800" dirty="0" smtClean="0">
                <a:cs typeface="Times New Roman" pitchFamily="84" charset="0"/>
              </a:rPr>
              <a:t> symmetrical body forms.</a:t>
            </a:r>
          </a:p>
          <a:p>
            <a:pPr marL="812800" lvl="2" indent="-368300" eaLnBrk="1" hangingPunct="1">
              <a:lnSpc>
                <a:spcPct val="90000"/>
              </a:lnSpc>
              <a:spcBef>
                <a:spcPct val="30000"/>
              </a:spcBef>
            </a:pPr>
            <a:r>
              <a:rPr lang="en-US" sz="2400" dirty="0" smtClean="0">
                <a:cs typeface="Times New Roman" pitchFamily="84" charset="0"/>
              </a:rPr>
              <a:t>The most sedentary </a:t>
            </a:r>
            <a:r>
              <a:rPr lang="en-US" sz="2400" b="1" dirty="0" smtClean="0">
                <a:cs typeface="Times New Roman" pitchFamily="84" charset="0"/>
              </a:rPr>
              <a:t>polyp </a:t>
            </a:r>
            <a:r>
              <a:rPr lang="en-US" sz="2400" dirty="0" smtClean="0">
                <a:cs typeface="Times New Roman" pitchFamily="84" charset="0"/>
              </a:rPr>
              <a:t>body is cylindrical with tentacles projecting from one end.</a:t>
            </a:r>
          </a:p>
          <a:p>
            <a:pPr marL="812800" lvl="2" indent="-368300" eaLnBrk="1" hangingPunct="1">
              <a:lnSpc>
                <a:spcPct val="90000"/>
              </a:lnSpc>
              <a:spcBef>
                <a:spcPct val="30000"/>
              </a:spcBef>
            </a:pPr>
            <a:r>
              <a:rPr lang="en-US" sz="2400" dirty="0" smtClean="0">
                <a:cs typeface="Times New Roman" pitchFamily="84" charset="0"/>
              </a:rPr>
              <a:t>The more mobile </a:t>
            </a:r>
            <a:r>
              <a:rPr lang="en-US" sz="2400" b="1" dirty="0" smtClean="0">
                <a:cs typeface="Times New Roman" pitchFamily="84" charset="0"/>
              </a:rPr>
              <a:t>medusa </a:t>
            </a:r>
            <a:r>
              <a:rPr lang="en-US" sz="2400" dirty="0" smtClean="0">
                <a:cs typeface="Times New Roman" pitchFamily="84" charset="0"/>
              </a:rPr>
              <a:t>form is exemplified by a marine jelly. </a:t>
            </a:r>
          </a:p>
        </p:txBody>
      </p:sp>
      <p:sp>
        <p:nvSpPr>
          <p:cNvPr id="72707"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72708" name="Rectangle 4"/>
          <p:cNvSpPr>
            <a:spLocks noGrp="1" noChangeArrowheads="1"/>
          </p:cNvSpPr>
          <p:nvPr>
            <p:ph type="title" idx="4294967295"/>
          </p:nvPr>
        </p:nvSpPr>
        <p:spPr>
          <a:xfrm>
            <a:off x="195263" y="100013"/>
            <a:ext cx="8782050" cy="876300"/>
          </a:xfrm>
        </p:spPr>
        <p:txBody>
          <a:bodyPr>
            <a:spAutoFit/>
          </a:bodyPr>
          <a:lstStyle/>
          <a:p>
            <a:pPr marL="808038" indent="-808038" eaLnBrk="1" hangingPunct="1"/>
            <a:r>
              <a:rPr lang="en-US" sz="3200" smtClean="0"/>
              <a:t>18.6 Cnidarians are radial animals with tentacles and stinging cells</a:t>
            </a:r>
          </a:p>
        </p:txBody>
      </p:sp>
      <p:sp>
        <p:nvSpPr>
          <p:cNvPr id="72709"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2710"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7271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D3355F4A-7B1A-49DF-922C-FF8D8EDB79C2}" type="slidenum">
              <a:rPr lang="en-US" smtClean="0"/>
              <a:pPr/>
              <a:t>39</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706">
                                            <p:txEl>
                                              <p:pRg st="0" end="0"/>
                                            </p:txEl>
                                          </p:spTgt>
                                        </p:tgtEl>
                                        <p:attrNameLst>
                                          <p:attrName>style.visibility</p:attrName>
                                        </p:attrNameLst>
                                      </p:cBhvr>
                                      <p:to>
                                        <p:strVal val="visible"/>
                                      </p:to>
                                    </p:set>
                                    <p:animEffect transition="in" filter="blinds(horizontal)">
                                      <p:cBhvr>
                                        <p:cTn id="7" dur="500"/>
                                        <p:tgtEl>
                                          <p:spTgt spid="727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2706">
                                            <p:txEl>
                                              <p:pRg st="1" end="1"/>
                                            </p:txEl>
                                          </p:spTgt>
                                        </p:tgtEl>
                                        <p:attrNameLst>
                                          <p:attrName>style.visibility</p:attrName>
                                        </p:attrNameLst>
                                      </p:cBhvr>
                                      <p:to>
                                        <p:strVal val="visible"/>
                                      </p:to>
                                    </p:set>
                                    <p:animEffect transition="in" filter="blinds(horizontal)">
                                      <p:cBhvr>
                                        <p:cTn id="12" dur="500"/>
                                        <p:tgtEl>
                                          <p:spTgt spid="727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2706">
                                            <p:txEl>
                                              <p:pRg st="2" end="2"/>
                                            </p:txEl>
                                          </p:spTgt>
                                        </p:tgtEl>
                                        <p:attrNameLst>
                                          <p:attrName>style.visibility</p:attrName>
                                        </p:attrNameLst>
                                      </p:cBhvr>
                                      <p:to>
                                        <p:strVal val="visible"/>
                                      </p:to>
                                    </p:set>
                                    <p:animEffect transition="in" filter="blinds(horizontal)">
                                      <p:cBhvr>
                                        <p:cTn id="17" dur="500"/>
                                        <p:tgtEl>
                                          <p:spTgt spid="727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4294967295"/>
          </p:nvPr>
        </p:nvSpPr>
        <p:spPr>
          <a:xfrm>
            <a:off x="317500" y="1260475"/>
            <a:ext cx="8534400" cy="2036763"/>
          </a:xfrm>
        </p:spPr>
        <p:txBody>
          <a:bodyPr/>
          <a:lstStyle/>
          <a:p>
            <a:pPr marL="1588" lvl="1" indent="0" algn="ctr" eaLnBrk="1" hangingPunct="1">
              <a:buFontTx/>
              <a:buNone/>
            </a:pPr>
            <a:r>
              <a:rPr lang="en-US" sz="4400" smtClean="0">
                <a:cs typeface="Times New Roman" pitchFamily="84" charset="0"/>
              </a:rPr>
              <a:t> ANIMAL EVOLUTION              AND DIVERSITY  </a:t>
            </a:r>
          </a:p>
        </p:txBody>
      </p:sp>
      <p:sp>
        <p:nvSpPr>
          <p:cNvPr id="24579"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24580"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4581"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24582"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7" name="Slide Number Placeholder 6"/>
          <p:cNvSpPr>
            <a:spLocks noGrp="1"/>
          </p:cNvSpPr>
          <p:nvPr>
            <p:ph type="sldNum" sz="quarter" idx="12"/>
          </p:nvPr>
        </p:nvSpPr>
        <p:spPr/>
        <p:txBody>
          <a:bodyPr/>
          <a:lstStyle/>
          <a:p>
            <a:fld id="{D3355F4A-7B1A-49DF-922C-FF8D8EDB79C2}" type="slidenum">
              <a:rPr lang="en-US" smtClean="0"/>
              <a:pPr/>
              <a:t>4</a:t>
            </a:fld>
            <a:endParaRPr lang="en-US"/>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18_06a_PolypBodyForm-U"/>
          <p:cNvPicPr>
            <a:picLocks noChangeAspect="1" noChangeArrowheads="1"/>
          </p:cNvPicPr>
          <p:nvPr/>
        </p:nvPicPr>
        <p:blipFill>
          <a:blip r:embed="rId3" cstate="print"/>
          <a:srcRect/>
          <a:stretch>
            <a:fillRect/>
          </a:stretch>
        </p:blipFill>
        <p:spPr bwMode="auto">
          <a:xfrm>
            <a:off x="2495550" y="136525"/>
            <a:ext cx="4151313" cy="6584950"/>
          </a:xfrm>
          <a:prstGeom prst="rect">
            <a:avLst/>
          </a:prstGeom>
          <a:noFill/>
          <a:ln w="9525">
            <a:noFill/>
            <a:miter lim="800000"/>
            <a:headEnd/>
            <a:tailEnd/>
          </a:ln>
        </p:spPr>
      </p:pic>
      <p:sp>
        <p:nvSpPr>
          <p:cNvPr id="7373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18.6A</a:t>
            </a:r>
          </a:p>
        </p:txBody>
      </p:sp>
      <p:sp>
        <p:nvSpPr>
          <p:cNvPr id="73732" name="Text Box 3"/>
          <p:cNvSpPr txBox="1">
            <a:spLocks noChangeArrowheads="1"/>
          </p:cNvSpPr>
          <p:nvPr/>
        </p:nvSpPr>
        <p:spPr bwMode="auto">
          <a:xfrm>
            <a:off x="2727325" y="712788"/>
            <a:ext cx="1303338" cy="852487"/>
          </a:xfrm>
          <a:prstGeom prst="rect">
            <a:avLst/>
          </a:prstGeom>
          <a:noFill/>
          <a:ln w="9525">
            <a:noFill/>
            <a:miter lim="800000"/>
            <a:headEnd/>
            <a:tailEnd/>
          </a:ln>
        </p:spPr>
        <p:txBody>
          <a:bodyPr wrap="none" lIns="0" tIns="0" rIns="0" bIns="0"/>
          <a:lstStyle/>
          <a:p>
            <a:pPr eaLnBrk="0" hangingPunct="0"/>
            <a:r>
              <a:rPr lang="en-US" sz="1800" b="1"/>
              <a:t>A hydra</a:t>
            </a:r>
          </a:p>
          <a:p>
            <a:pPr eaLnBrk="0" hangingPunct="0"/>
            <a:r>
              <a:rPr lang="en-US" sz="1800" b="1"/>
              <a:t>(about 2–25</a:t>
            </a:r>
          </a:p>
          <a:p>
            <a:pPr eaLnBrk="0" hangingPunct="0"/>
            <a:r>
              <a:rPr lang="en-US" sz="1800" b="1"/>
              <a:t>mm tall)</a:t>
            </a:r>
          </a:p>
        </p:txBody>
      </p:sp>
      <p:sp>
        <p:nvSpPr>
          <p:cNvPr id="73733" name="Text Box 3"/>
          <p:cNvSpPr txBox="1">
            <a:spLocks noChangeArrowheads="1"/>
          </p:cNvSpPr>
          <p:nvPr/>
        </p:nvSpPr>
        <p:spPr bwMode="auto">
          <a:xfrm>
            <a:off x="2949575" y="5989638"/>
            <a:ext cx="3062288" cy="579437"/>
          </a:xfrm>
          <a:prstGeom prst="rect">
            <a:avLst/>
          </a:prstGeom>
          <a:noFill/>
          <a:ln w="9525">
            <a:noFill/>
            <a:miter lim="800000"/>
            <a:headEnd/>
            <a:tailEnd/>
          </a:ln>
        </p:spPr>
        <p:txBody>
          <a:bodyPr wrap="none" lIns="0" tIns="0" rIns="0" bIns="0"/>
          <a:lstStyle/>
          <a:p>
            <a:pPr eaLnBrk="0" hangingPunct="0"/>
            <a:r>
              <a:rPr lang="en-US" sz="1800" b="1"/>
              <a:t>A sea anemone</a:t>
            </a:r>
          </a:p>
          <a:p>
            <a:pPr eaLnBrk="0" hangingPunct="0"/>
            <a:r>
              <a:rPr lang="en-US" sz="1800" b="1"/>
              <a:t>(about 6 cm in diameter)</a:t>
            </a:r>
          </a:p>
        </p:txBody>
      </p:sp>
      <p:sp>
        <p:nvSpPr>
          <p:cNvPr id="6" name="Slide Number Placeholder 5"/>
          <p:cNvSpPr>
            <a:spLocks noGrp="1"/>
          </p:cNvSpPr>
          <p:nvPr>
            <p:ph type="sldNum" sz="quarter" idx="12"/>
          </p:nvPr>
        </p:nvSpPr>
        <p:spPr/>
        <p:txBody>
          <a:bodyPr/>
          <a:lstStyle/>
          <a:p>
            <a:fld id="{D3355F4A-7B1A-49DF-922C-FF8D8EDB79C2}"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18_06bMedusaBodyForm-U"/>
          <p:cNvPicPr>
            <a:picLocks noChangeAspect="1" noChangeArrowheads="1"/>
          </p:cNvPicPr>
          <p:nvPr/>
        </p:nvPicPr>
        <p:blipFill>
          <a:blip r:embed="rId3" cstate="print"/>
          <a:srcRect/>
          <a:stretch>
            <a:fillRect/>
          </a:stretch>
        </p:blipFill>
        <p:spPr bwMode="auto">
          <a:xfrm>
            <a:off x="2647950" y="222250"/>
            <a:ext cx="3846513" cy="6413500"/>
          </a:xfrm>
          <a:prstGeom prst="rect">
            <a:avLst/>
          </a:prstGeom>
          <a:noFill/>
          <a:ln w="9525">
            <a:noFill/>
            <a:miter lim="800000"/>
            <a:headEnd/>
            <a:tailEnd/>
          </a:ln>
        </p:spPr>
      </p:pic>
      <p:sp>
        <p:nvSpPr>
          <p:cNvPr id="76803"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18.6B</a:t>
            </a:r>
          </a:p>
        </p:txBody>
      </p:sp>
      <p:sp>
        <p:nvSpPr>
          <p:cNvPr id="76804" name="Text Box 3"/>
          <p:cNvSpPr txBox="1">
            <a:spLocks noChangeArrowheads="1"/>
          </p:cNvSpPr>
          <p:nvPr/>
        </p:nvSpPr>
        <p:spPr bwMode="auto">
          <a:xfrm>
            <a:off x="2698750" y="5907088"/>
            <a:ext cx="2693988" cy="623887"/>
          </a:xfrm>
          <a:prstGeom prst="rect">
            <a:avLst/>
          </a:prstGeom>
          <a:noFill/>
          <a:ln w="9525">
            <a:noFill/>
            <a:miter lim="800000"/>
            <a:headEnd/>
            <a:tailEnd/>
          </a:ln>
        </p:spPr>
        <p:txBody>
          <a:bodyPr wrap="none" lIns="0" tIns="0" rIns="0" bIns="0"/>
          <a:lstStyle/>
          <a:p>
            <a:pPr eaLnBrk="0" hangingPunct="0"/>
            <a:r>
              <a:rPr lang="en-US" sz="1800" b="1"/>
              <a:t>A marine jelly</a:t>
            </a:r>
          </a:p>
          <a:p>
            <a:pPr eaLnBrk="0" hangingPunct="0"/>
            <a:r>
              <a:rPr lang="en-US" sz="1800" b="1"/>
              <a:t>(about 6 cm in diameter)</a:t>
            </a:r>
          </a:p>
        </p:txBody>
      </p:sp>
      <p:sp>
        <p:nvSpPr>
          <p:cNvPr id="5" name="Slide Number Placeholder 4"/>
          <p:cNvSpPr>
            <a:spLocks noGrp="1"/>
          </p:cNvSpPr>
          <p:nvPr>
            <p:ph type="sldNum" sz="quarter" idx="12"/>
          </p:nvPr>
        </p:nvSpPr>
        <p:spPr/>
        <p:txBody>
          <a:bodyPr/>
          <a:lstStyle/>
          <a:p>
            <a:fld id="{D3355F4A-7B1A-49DF-922C-FF8D8EDB79C2}"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4294967295"/>
          </p:nvPr>
        </p:nvSpPr>
        <p:spPr>
          <a:xfrm>
            <a:off x="165100" y="1354138"/>
            <a:ext cx="8801100" cy="5270500"/>
          </a:xfrm>
        </p:spPr>
        <p:txBody>
          <a:bodyPr/>
          <a:lstStyle/>
          <a:p>
            <a:pPr marL="292100" lvl="1" indent="-290513" eaLnBrk="1" hangingPunct="1">
              <a:lnSpc>
                <a:spcPct val="90000"/>
              </a:lnSpc>
              <a:spcBef>
                <a:spcPct val="30000"/>
              </a:spcBef>
              <a:spcAft>
                <a:spcPct val="10000"/>
              </a:spcAft>
              <a:buFont typeface="Wingdings" pitchFamily="84" charset="2"/>
              <a:buChar char="§"/>
            </a:pPr>
            <a:r>
              <a:rPr lang="en-US" sz="2800" dirty="0" smtClean="0">
                <a:cs typeface="Times New Roman" pitchFamily="84" charset="0"/>
              </a:rPr>
              <a:t>Cnidarians are carnivores that use their tentacles to capture prey and to push prey into their mouths.</a:t>
            </a:r>
            <a:endParaRPr lang="en-US" dirty="0" smtClean="0">
              <a:cs typeface="Times New Roman" pitchFamily="84" charset="0"/>
            </a:endParaRPr>
          </a:p>
          <a:p>
            <a:pPr marL="812800" lvl="2" indent="-368300" eaLnBrk="1" hangingPunct="1">
              <a:lnSpc>
                <a:spcPct val="90000"/>
              </a:lnSpc>
              <a:spcBef>
                <a:spcPct val="30000"/>
              </a:spcBef>
              <a:spcAft>
                <a:spcPct val="10000"/>
              </a:spcAft>
            </a:pPr>
            <a:r>
              <a:rPr lang="en-US" sz="2400" dirty="0" smtClean="0">
                <a:cs typeface="Times New Roman" pitchFamily="84" charset="0"/>
              </a:rPr>
              <a:t>The mouth leads to the </a:t>
            </a:r>
            <a:r>
              <a:rPr lang="en-US" sz="2400" b="1" dirty="0" err="1" smtClean="0">
                <a:cs typeface="Times New Roman" pitchFamily="84" charset="0"/>
              </a:rPr>
              <a:t>gastrovascular</a:t>
            </a:r>
            <a:r>
              <a:rPr lang="en-US" sz="2400" b="1" dirty="0" smtClean="0">
                <a:cs typeface="Times New Roman" pitchFamily="84" charset="0"/>
              </a:rPr>
              <a:t> cavity</a:t>
            </a:r>
            <a:r>
              <a:rPr lang="en-US" sz="2400" dirty="0" smtClean="0">
                <a:cs typeface="Times New Roman" pitchFamily="84" charset="0"/>
              </a:rPr>
              <a:t>, which functions in digestion and circulation and as a hydrostatic skeleton.</a:t>
            </a:r>
          </a:p>
          <a:p>
            <a:pPr marL="812800" lvl="2" indent="-368300" eaLnBrk="1" hangingPunct="1">
              <a:lnSpc>
                <a:spcPct val="90000"/>
              </a:lnSpc>
              <a:spcBef>
                <a:spcPct val="30000"/>
              </a:spcBef>
              <a:spcAft>
                <a:spcPct val="10000"/>
              </a:spcAft>
            </a:pPr>
            <a:r>
              <a:rPr lang="en-US" sz="2400" b="1" dirty="0" err="1" smtClean="0">
                <a:cs typeface="Times New Roman" pitchFamily="84" charset="0"/>
              </a:rPr>
              <a:t>Cnidocytes</a:t>
            </a:r>
            <a:r>
              <a:rPr lang="en-US" sz="2400" dirty="0" smtClean="0">
                <a:cs typeface="Times New Roman" pitchFamily="84" charset="0"/>
              </a:rPr>
              <a:t> are unique stinging cells that capture prey and function in defense.</a:t>
            </a:r>
          </a:p>
        </p:txBody>
      </p:sp>
      <p:sp>
        <p:nvSpPr>
          <p:cNvPr id="77827"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77828"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7829" name="Rectangle 9"/>
          <p:cNvSpPr>
            <a:spLocks noGrp="1" noChangeArrowheads="1"/>
          </p:cNvSpPr>
          <p:nvPr>
            <p:ph type="title" idx="4294967295"/>
          </p:nvPr>
        </p:nvSpPr>
        <p:spPr>
          <a:xfrm>
            <a:off x="195263" y="100013"/>
            <a:ext cx="8782050" cy="876300"/>
          </a:xfrm>
        </p:spPr>
        <p:txBody>
          <a:bodyPr>
            <a:spAutoFit/>
          </a:bodyPr>
          <a:lstStyle/>
          <a:p>
            <a:pPr marL="808038" indent="-808038" eaLnBrk="1" hangingPunct="1"/>
            <a:r>
              <a:rPr lang="en-US" sz="3200" smtClean="0"/>
              <a:t>18.6 Cnidarians are radial animals with tentacles and stinging cells</a:t>
            </a:r>
          </a:p>
        </p:txBody>
      </p:sp>
      <p:sp>
        <p:nvSpPr>
          <p:cNvPr id="77830"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7783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D3355F4A-7B1A-49DF-922C-FF8D8EDB79C2}" type="slidenum">
              <a:rPr lang="en-US" smtClean="0"/>
              <a:pPr/>
              <a:t>42</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animEffect transition="in" filter="box(in)">
                                      <p:cBhvr>
                                        <p:cTn id="7" dur="500"/>
                                        <p:tgtEl>
                                          <p:spTgt spid="778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7826">
                                            <p:txEl>
                                              <p:pRg st="1" end="1"/>
                                            </p:txEl>
                                          </p:spTgt>
                                        </p:tgtEl>
                                        <p:attrNameLst>
                                          <p:attrName>style.visibility</p:attrName>
                                        </p:attrNameLst>
                                      </p:cBhvr>
                                      <p:to>
                                        <p:strVal val="visible"/>
                                      </p:to>
                                    </p:set>
                                    <p:animEffect transition="in" filter="box(in)">
                                      <p:cBhvr>
                                        <p:cTn id="12" dur="500"/>
                                        <p:tgtEl>
                                          <p:spTgt spid="778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7826">
                                            <p:txEl>
                                              <p:pRg st="2" end="2"/>
                                            </p:txEl>
                                          </p:spTgt>
                                        </p:tgtEl>
                                        <p:attrNameLst>
                                          <p:attrName>style.visibility</p:attrName>
                                        </p:attrNameLst>
                                      </p:cBhvr>
                                      <p:to>
                                        <p:strVal val="visible"/>
                                      </p:to>
                                    </p:set>
                                    <p:animEffect transition="in" filter="box(in)">
                                      <p:cBhvr>
                                        <p:cTn id="17" dur="500"/>
                                        <p:tgtEl>
                                          <p:spTgt spid="778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p" bldLvl="5"/>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18_06cCnidocyteAction-U"/>
          <p:cNvPicPr>
            <a:picLocks noChangeAspect="1" noChangeArrowheads="1"/>
          </p:cNvPicPr>
          <p:nvPr/>
        </p:nvPicPr>
        <p:blipFill>
          <a:blip r:embed="rId3" cstate="print"/>
          <a:srcRect/>
          <a:stretch>
            <a:fillRect/>
          </a:stretch>
        </p:blipFill>
        <p:spPr bwMode="auto">
          <a:xfrm>
            <a:off x="1598613" y="136525"/>
            <a:ext cx="5945187" cy="6584950"/>
          </a:xfrm>
          <a:prstGeom prst="rect">
            <a:avLst/>
          </a:prstGeom>
          <a:noFill/>
          <a:ln w="9525">
            <a:noFill/>
            <a:miter lim="800000"/>
            <a:headEnd/>
            <a:tailEnd/>
          </a:ln>
        </p:spPr>
      </p:pic>
      <p:sp>
        <p:nvSpPr>
          <p:cNvPr id="7885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18.6C</a:t>
            </a:r>
          </a:p>
        </p:txBody>
      </p:sp>
      <p:sp>
        <p:nvSpPr>
          <p:cNvPr id="78852" name="Text Box 3"/>
          <p:cNvSpPr txBox="1">
            <a:spLocks noChangeArrowheads="1"/>
          </p:cNvSpPr>
          <p:nvPr/>
        </p:nvSpPr>
        <p:spPr bwMode="auto">
          <a:xfrm>
            <a:off x="1711325" y="2084388"/>
            <a:ext cx="941388" cy="255587"/>
          </a:xfrm>
          <a:prstGeom prst="rect">
            <a:avLst/>
          </a:prstGeom>
          <a:noFill/>
          <a:ln w="9525">
            <a:noFill/>
            <a:miter lim="800000"/>
            <a:headEnd/>
            <a:tailEnd/>
          </a:ln>
        </p:spPr>
        <p:txBody>
          <a:bodyPr wrap="none" lIns="0" tIns="0" rIns="0" bIns="0"/>
          <a:lstStyle/>
          <a:p>
            <a:pPr eaLnBrk="0" hangingPunct="0"/>
            <a:r>
              <a:rPr lang="en-US" sz="1800" b="1"/>
              <a:t>Tentacle</a:t>
            </a:r>
          </a:p>
        </p:txBody>
      </p:sp>
      <p:sp>
        <p:nvSpPr>
          <p:cNvPr id="78853" name="Text Box 3"/>
          <p:cNvSpPr txBox="1">
            <a:spLocks noChangeArrowheads="1"/>
          </p:cNvSpPr>
          <p:nvPr/>
        </p:nvSpPr>
        <p:spPr bwMode="auto">
          <a:xfrm>
            <a:off x="4194175" y="3925888"/>
            <a:ext cx="1163638" cy="541337"/>
          </a:xfrm>
          <a:prstGeom prst="rect">
            <a:avLst/>
          </a:prstGeom>
          <a:noFill/>
          <a:ln w="9525">
            <a:noFill/>
            <a:miter lim="800000"/>
            <a:headEnd/>
            <a:tailEnd/>
          </a:ln>
        </p:spPr>
        <p:txBody>
          <a:bodyPr wrap="none" lIns="0" tIns="0" rIns="0" bIns="0"/>
          <a:lstStyle/>
          <a:p>
            <a:pPr eaLnBrk="0" hangingPunct="0"/>
            <a:r>
              <a:rPr lang="en-US" sz="1800" b="1"/>
              <a:t>Discharge</a:t>
            </a:r>
          </a:p>
          <a:p>
            <a:pPr eaLnBrk="0" hangingPunct="0"/>
            <a:r>
              <a:rPr lang="en-US" sz="1800" b="1"/>
              <a:t>of thread</a:t>
            </a:r>
          </a:p>
        </p:txBody>
      </p:sp>
      <p:sp>
        <p:nvSpPr>
          <p:cNvPr id="78854" name="Text Box 3"/>
          <p:cNvSpPr txBox="1">
            <a:spLocks noChangeArrowheads="1"/>
          </p:cNvSpPr>
          <p:nvPr/>
        </p:nvSpPr>
        <p:spPr bwMode="auto">
          <a:xfrm>
            <a:off x="3019425" y="4281488"/>
            <a:ext cx="998538" cy="255587"/>
          </a:xfrm>
          <a:prstGeom prst="rect">
            <a:avLst/>
          </a:prstGeom>
          <a:noFill/>
          <a:ln w="9525">
            <a:noFill/>
            <a:miter lim="800000"/>
            <a:headEnd/>
            <a:tailEnd/>
          </a:ln>
        </p:spPr>
        <p:txBody>
          <a:bodyPr wrap="none" lIns="0" tIns="0" rIns="0" bIns="0"/>
          <a:lstStyle/>
          <a:p>
            <a:pPr eaLnBrk="0" hangingPunct="0"/>
            <a:r>
              <a:rPr lang="en-US" sz="1800" b="1"/>
              <a:t>“Trigger”</a:t>
            </a:r>
          </a:p>
        </p:txBody>
      </p:sp>
      <p:sp>
        <p:nvSpPr>
          <p:cNvPr id="78855" name="Text Box 3"/>
          <p:cNvSpPr txBox="1">
            <a:spLocks noChangeArrowheads="1"/>
          </p:cNvSpPr>
          <p:nvPr/>
        </p:nvSpPr>
        <p:spPr bwMode="auto">
          <a:xfrm>
            <a:off x="3343275" y="5094288"/>
            <a:ext cx="1493838" cy="255587"/>
          </a:xfrm>
          <a:prstGeom prst="rect">
            <a:avLst/>
          </a:prstGeom>
          <a:noFill/>
          <a:ln w="9525">
            <a:noFill/>
            <a:miter lim="800000"/>
            <a:headEnd/>
            <a:tailEnd/>
          </a:ln>
        </p:spPr>
        <p:txBody>
          <a:bodyPr wrap="none" lIns="0" tIns="0" rIns="0" bIns="0"/>
          <a:lstStyle/>
          <a:p>
            <a:pPr eaLnBrk="0" hangingPunct="0"/>
            <a:r>
              <a:rPr lang="en-US" sz="1800" b="1"/>
              <a:t>Coiled thread</a:t>
            </a:r>
          </a:p>
        </p:txBody>
      </p:sp>
      <p:sp>
        <p:nvSpPr>
          <p:cNvPr id="78856" name="Text Box 3"/>
          <p:cNvSpPr txBox="1">
            <a:spLocks noChangeArrowheads="1"/>
          </p:cNvSpPr>
          <p:nvPr/>
        </p:nvSpPr>
        <p:spPr bwMode="auto">
          <a:xfrm>
            <a:off x="3775075" y="5551488"/>
            <a:ext cx="922338" cy="255587"/>
          </a:xfrm>
          <a:prstGeom prst="rect">
            <a:avLst/>
          </a:prstGeom>
          <a:noFill/>
          <a:ln w="9525">
            <a:noFill/>
            <a:miter lim="800000"/>
            <a:headEnd/>
            <a:tailEnd/>
          </a:ln>
        </p:spPr>
        <p:txBody>
          <a:bodyPr wrap="none" lIns="0" tIns="0" rIns="0" bIns="0"/>
          <a:lstStyle/>
          <a:p>
            <a:pPr eaLnBrk="0" hangingPunct="0"/>
            <a:r>
              <a:rPr lang="en-US" sz="1800" b="1"/>
              <a:t>Capsule</a:t>
            </a:r>
          </a:p>
        </p:txBody>
      </p:sp>
      <p:sp>
        <p:nvSpPr>
          <p:cNvPr id="78857" name="Line 9"/>
          <p:cNvSpPr>
            <a:spLocks noChangeShapeType="1"/>
          </p:cNvSpPr>
          <p:nvPr/>
        </p:nvSpPr>
        <p:spPr bwMode="auto">
          <a:xfrm>
            <a:off x="3384550" y="4546600"/>
            <a:ext cx="0" cy="165100"/>
          </a:xfrm>
          <a:prstGeom prst="line">
            <a:avLst/>
          </a:prstGeom>
          <a:noFill/>
          <a:ln w="12700">
            <a:solidFill>
              <a:schemeClr val="tx1"/>
            </a:solidFill>
            <a:round/>
            <a:headEnd/>
            <a:tailEnd/>
          </a:ln>
          <a:effectLst/>
        </p:spPr>
        <p:txBody>
          <a:bodyPr wrap="none" anchor="ctr"/>
          <a:lstStyle/>
          <a:p>
            <a:endParaRPr lang="en-US"/>
          </a:p>
        </p:txBody>
      </p:sp>
      <p:sp>
        <p:nvSpPr>
          <p:cNvPr id="78858" name="Line 10"/>
          <p:cNvSpPr>
            <a:spLocks noChangeShapeType="1"/>
          </p:cNvSpPr>
          <p:nvPr/>
        </p:nvSpPr>
        <p:spPr bwMode="auto">
          <a:xfrm flipV="1">
            <a:off x="2825750" y="5238750"/>
            <a:ext cx="469900" cy="196850"/>
          </a:xfrm>
          <a:prstGeom prst="line">
            <a:avLst/>
          </a:prstGeom>
          <a:noFill/>
          <a:ln w="12700">
            <a:solidFill>
              <a:schemeClr val="tx1"/>
            </a:solidFill>
            <a:round/>
            <a:headEnd/>
            <a:tailEnd/>
          </a:ln>
          <a:effectLst/>
        </p:spPr>
        <p:txBody>
          <a:bodyPr wrap="none" anchor="ctr"/>
          <a:lstStyle/>
          <a:p>
            <a:endParaRPr lang="en-US"/>
          </a:p>
        </p:txBody>
      </p:sp>
      <p:sp>
        <p:nvSpPr>
          <p:cNvPr id="78859" name="Line 11"/>
          <p:cNvSpPr>
            <a:spLocks noChangeShapeType="1"/>
          </p:cNvSpPr>
          <p:nvPr/>
        </p:nvSpPr>
        <p:spPr bwMode="auto">
          <a:xfrm>
            <a:off x="3028950" y="5708650"/>
            <a:ext cx="692150" cy="0"/>
          </a:xfrm>
          <a:prstGeom prst="line">
            <a:avLst/>
          </a:prstGeom>
          <a:noFill/>
          <a:ln w="12700">
            <a:solidFill>
              <a:schemeClr val="tx1"/>
            </a:solidFill>
            <a:round/>
            <a:headEnd/>
            <a:tailEnd/>
          </a:ln>
          <a:effectLst/>
        </p:spPr>
        <p:txBody>
          <a:bodyPr wrap="none" anchor="ctr"/>
          <a:lstStyle/>
          <a:p>
            <a:endParaRPr lang="en-US"/>
          </a:p>
        </p:txBody>
      </p:sp>
      <p:sp>
        <p:nvSpPr>
          <p:cNvPr id="78860" name="Text Box 3"/>
          <p:cNvSpPr txBox="1">
            <a:spLocks noChangeArrowheads="1"/>
          </p:cNvSpPr>
          <p:nvPr/>
        </p:nvSpPr>
        <p:spPr bwMode="auto">
          <a:xfrm>
            <a:off x="6473825" y="3335338"/>
            <a:ext cx="554038" cy="255587"/>
          </a:xfrm>
          <a:prstGeom prst="rect">
            <a:avLst/>
          </a:prstGeom>
          <a:noFill/>
          <a:ln w="9525">
            <a:noFill/>
            <a:miter lim="800000"/>
            <a:headEnd/>
            <a:tailEnd/>
          </a:ln>
        </p:spPr>
        <p:txBody>
          <a:bodyPr wrap="none" lIns="0" tIns="0" rIns="0" bIns="0"/>
          <a:lstStyle/>
          <a:p>
            <a:pPr eaLnBrk="0" hangingPunct="0"/>
            <a:r>
              <a:rPr lang="en-US" sz="1800" b="1"/>
              <a:t>Prey</a:t>
            </a:r>
          </a:p>
        </p:txBody>
      </p:sp>
      <p:sp>
        <p:nvSpPr>
          <p:cNvPr id="78861" name="Text Box 3"/>
          <p:cNvSpPr txBox="1">
            <a:spLocks noChangeArrowheads="1"/>
          </p:cNvSpPr>
          <p:nvPr/>
        </p:nvSpPr>
        <p:spPr bwMode="auto">
          <a:xfrm>
            <a:off x="3032125" y="6269038"/>
            <a:ext cx="1176338" cy="255587"/>
          </a:xfrm>
          <a:prstGeom prst="rect">
            <a:avLst/>
          </a:prstGeom>
          <a:noFill/>
          <a:ln w="9525">
            <a:noFill/>
            <a:miter lim="800000"/>
            <a:headEnd/>
            <a:tailEnd/>
          </a:ln>
        </p:spPr>
        <p:txBody>
          <a:bodyPr wrap="none" lIns="0" tIns="0" rIns="0" bIns="0"/>
          <a:lstStyle/>
          <a:p>
            <a:pPr eaLnBrk="0" hangingPunct="0"/>
            <a:r>
              <a:rPr lang="en-US" sz="1800" b="1"/>
              <a:t>Cnidocyte</a:t>
            </a:r>
          </a:p>
        </p:txBody>
      </p:sp>
      <p:sp>
        <p:nvSpPr>
          <p:cNvPr id="14" name="Slide Number Placeholder 13"/>
          <p:cNvSpPr>
            <a:spLocks noGrp="1"/>
          </p:cNvSpPr>
          <p:nvPr>
            <p:ph type="sldNum" sz="quarter" idx="12"/>
          </p:nvPr>
        </p:nvSpPr>
        <p:spPr/>
        <p:txBody>
          <a:bodyPr/>
          <a:lstStyle/>
          <a:p>
            <a:fld id="{D3355F4A-7B1A-49DF-922C-FF8D8EDB79C2}"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4294967295"/>
          </p:nvPr>
        </p:nvSpPr>
        <p:spPr>
          <a:xfrm>
            <a:off x="166688" y="1316038"/>
            <a:ext cx="8696325" cy="5270500"/>
          </a:xfrm>
        </p:spPr>
        <p:txBody>
          <a:bodyPr/>
          <a:lstStyle/>
          <a:p>
            <a:pPr marL="292100" lvl="1" indent="-290513" eaLnBrk="1" hangingPunct="1">
              <a:buFont typeface="Wingdings" pitchFamily="84" charset="2"/>
              <a:buChar char="§"/>
            </a:pPr>
            <a:r>
              <a:rPr lang="en-US" sz="2800" dirty="0" smtClean="0">
                <a:cs typeface="Times New Roman" pitchFamily="84" charset="0"/>
              </a:rPr>
              <a:t>The vast majority of animal species belong to the </a:t>
            </a:r>
            <a:r>
              <a:rPr lang="en-US" sz="2800" dirty="0" err="1" smtClean="0">
                <a:cs typeface="Times New Roman" pitchFamily="84" charset="0"/>
              </a:rPr>
              <a:t>clade</a:t>
            </a:r>
            <a:r>
              <a:rPr lang="en-US" sz="2800" dirty="0" smtClean="0">
                <a:cs typeface="Times New Roman" pitchFamily="84" charset="0"/>
              </a:rPr>
              <a:t> </a:t>
            </a:r>
            <a:r>
              <a:rPr lang="en-US" sz="2800" dirty="0" err="1" smtClean="0">
                <a:cs typeface="Times New Roman" pitchFamily="84" charset="0"/>
              </a:rPr>
              <a:t>Bilateria</a:t>
            </a:r>
            <a:r>
              <a:rPr lang="en-US" sz="2800" dirty="0" smtClean="0">
                <a:cs typeface="Times New Roman" pitchFamily="84" charset="0"/>
              </a:rPr>
              <a:t>, consisting of animals with bilateral symmetry.</a:t>
            </a:r>
          </a:p>
          <a:p>
            <a:pPr marL="292100" lvl="1" indent="-290513" eaLnBrk="1" hangingPunct="1">
              <a:buFont typeface="Wingdings" pitchFamily="84" charset="2"/>
              <a:buChar char="§"/>
            </a:pPr>
            <a:r>
              <a:rPr lang="en-US" sz="2800" b="1" dirty="0" smtClean="0">
                <a:cs typeface="Times New Roman" pitchFamily="84" charset="0"/>
              </a:rPr>
              <a:t>Flatworms </a:t>
            </a:r>
            <a:r>
              <a:rPr lang="en-US" sz="2800" dirty="0" smtClean="0">
                <a:cs typeface="Times New Roman" pitchFamily="84" charset="0"/>
              </a:rPr>
              <a:t>(phylum </a:t>
            </a:r>
            <a:r>
              <a:rPr lang="en-US" sz="2800" dirty="0" err="1" smtClean="0">
                <a:cs typeface="Times New Roman" pitchFamily="84" charset="0"/>
              </a:rPr>
              <a:t>Platyhelminthes</a:t>
            </a:r>
            <a:r>
              <a:rPr lang="en-US" sz="2800" dirty="0" smtClean="0">
                <a:cs typeface="Times New Roman" pitchFamily="84" charset="0"/>
              </a:rPr>
              <a:t>) are the simplest </a:t>
            </a:r>
            <a:r>
              <a:rPr lang="en-US" sz="2800" dirty="0" err="1" smtClean="0">
                <a:cs typeface="Times New Roman" pitchFamily="84" charset="0"/>
              </a:rPr>
              <a:t>bilaterians</a:t>
            </a:r>
            <a:r>
              <a:rPr lang="en-US" sz="2800" dirty="0" smtClean="0">
                <a:cs typeface="Times New Roman" pitchFamily="84" charset="0"/>
              </a:rPr>
              <a:t>.</a:t>
            </a:r>
          </a:p>
          <a:p>
            <a:pPr marL="292100" lvl="1" indent="-290513" eaLnBrk="1" hangingPunct="1">
              <a:buFont typeface="Wingdings" pitchFamily="84" charset="2"/>
              <a:buChar char="§"/>
            </a:pPr>
            <a:r>
              <a:rPr lang="en-US" sz="2800" dirty="0" smtClean="0">
                <a:cs typeface="Times New Roman" pitchFamily="84" charset="0"/>
              </a:rPr>
              <a:t>Flatworms live in marine, freshwater, and damp terrestrial habitats.</a:t>
            </a:r>
          </a:p>
          <a:p>
            <a:pPr marL="292100" lvl="1" indent="-290513" eaLnBrk="1" hangingPunct="1">
              <a:buFont typeface="Wingdings" pitchFamily="84" charset="2"/>
              <a:buChar char="§"/>
            </a:pPr>
            <a:r>
              <a:rPr lang="en-US" sz="2800" dirty="0" smtClean="0">
                <a:cs typeface="Times New Roman" pitchFamily="84" charset="0"/>
              </a:rPr>
              <a:t>Some are parasitic and others are free-living.</a:t>
            </a:r>
          </a:p>
        </p:txBody>
      </p:sp>
      <p:sp>
        <p:nvSpPr>
          <p:cNvPr id="7987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79876" name="Rectangle 4"/>
          <p:cNvSpPr>
            <a:spLocks noGrp="1" noChangeArrowheads="1"/>
          </p:cNvSpPr>
          <p:nvPr>
            <p:ph type="title" idx="4294967295"/>
          </p:nvPr>
        </p:nvSpPr>
        <p:spPr>
          <a:xfrm>
            <a:off x="195263" y="100013"/>
            <a:ext cx="8782050" cy="438150"/>
          </a:xfrm>
        </p:spPr>
        <p:txBody>
          <a:bodyPr>
            <a:spAutoFit/>
          </a:bodyPr>
          <a:lstStyle/>
          <a:p>
            <a:pPr eaLnBrk="1" hangingPunct="1"/>
            <a:r>
              <a:rPr lang="en-US" sz="3200" smtClean="0"/>
              <a:t>18.7 Flatworms are the simplest bilateral animals</a:t>
            </a:r>
          </a:p>
        </p:txBody>
      </p:sp>
      <p:sp>
        <p:nvSpPr>
          <p:cNvPr id="79877"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987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7987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D3355F4A-7B1A-49DF-922C-FF8D8EDB79C2}" type="slidenum">
              <a:rPr lang="en-US" smtClean="0"/>
              <a:pPr/>
              <a:t>44</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874">
                                            <p:txEl>
                                              <p:pRg st="0" end="0"/>
                                            </p:txEl>
                                          </p:spTgt>
                                        </p:tgtEl>
                                        <p:attrNameLst>
                                          <p:attrName>style.visibility</p:attrName>
                                        </p:attrNameLst>
                                      </p:cBhvr>
                                      <p:to>
                                        <p:strVal val="visible"/>
                                      </p:to>
                                    </p:set>
                                    <p:animEffect transition="in" filter="checkerboard(across)">
                                      <p:cBhvr>
                                        <p:cTn id="7" dur="500"/>
                                        <p:tgtEl>
                                          <p:spTgt spid="798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9874">
                                            <p:txEl>
                                              <p:pRg st="1" end="1"/>
                                            </p:txEl>
                                          </p:spTgt>
                                        </p:tgtEl>
                                        <p:attrNameLst>
                                          <p:attrName>style.visibility</p:attrName>
                                        </p:attrNameLst>
                                      </p:cBhvr>
                                      <p:to>
                                        <p:strVal val="visible"/>
                                      </p:to>
                                    </p:set>
                                    <p:animEffect transition="in" filter="checkerboard(across)">
                                      <p:cBhvr>
                                        <p:cTn id="12" dur="500"/>
                                        <p:tgtEl>
                                          <p:spTgt spid="798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9874">
                                            <p:txEl>
                                              <p:pRg st="2" end="2"/>
                                            </p:txEl>
                                          </p:spTgt>
                                        </p:tgtEl>
                                        <p:attrNameLst>
                                          <p:attrName>style.visibility</p:attrName>
                                        </p:attrNameLst>
                                      </p:cBhvr>
                                      <p:to>
                                        <p:strVal val="visible"/>
                                      </p:to>
                                    </p:set>
                                    <p:animEffect transition="in" filter="checkerboard(across)">
                                      <p:cBhvr>
                                        <p:cTn id="17" dur="500"/>
                                        <p:tgtEl>
                                          <p:spTgt spid="798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9874">
                                            <p:txEl>
                                              <p:pRg st="3" end="3"/>
                                            </p:txEl>
                                          </p:spTgt>
                                        </p:tgtEl>
                                        <p:attrNameLst>
                                          <p:attrName>style.visibility</p:attrName>
                                        </p:attrNameLst>
                                      </p:cBhvr>
                                      <p:to>
                                        <p:strVal val="visible"/>
                                      </p:to>
                                    </p:set>
                                    <p:animEffect transition="in" filter="checkerboard(across)">
                                      <p:cBhvr>
                                        <p:cTn id="22" dur="500"/>
                                        <p:tgtEl>
                                          <p:spTgt spid="798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build="p" bldLvl="5"/>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18_07aFlatworm-U"/>
          <p:cNvPicPr>
            <a:picLocks noChangeAspect="1" noChangeArrowheads="1"/>
          </p:cNvPicPr>
          <p:nvPr/>
        </p:nvPicPr>
        <p:blipFill>
          <a:blip r:embed="rId3" cstate="print"/>
          <a:srcRect/>
          <a:stretch>
            <a:fillRect/>
          </a:stretch>
        </p:blipFill>
        <p:spPr bwMode="auto">
          <a:xfrm>
            <a:off x="1223963" y="1508125"/>
            <a:ext cx="6694487" cy="3840163"/>
          </a:xfrm>
          <a:prstGeom prst="rect">
            <a:avLst/>
          </a:prstGeom>
          <a:noFill/>
          <a:ln w="9525">
            <a:noFill/>
            <a:miter lim="800000"/>
            <a:headEnd/>
            <a:tailEnd/>
          </a:ln>
        </p:spPr>
      </p:pic>
      <p:sp>
        <p:nvSpPr>
          <p:cNvPr id="8089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18.7A</a:t>
            </a:r>
          </a:p>
        </p:txBody>
      </p:sp>
      <p:sp>
        <p:nvSpPr>
          <p:cNvPr id="80900" name="Text Box 3"/>
          <p:cNvSpPr txBox="1">
            <a:spLocks noChangeArrowheads="1"/>
          </p:cNvSpPr>
          <p:nvPr/>
        </p:nvSpPr>
        <p:spPr bwMode="auto">
          <a:xfrm>
            <a:off x="1254125" y="1716088"/>
            <a:ext cx="1843088" cy="598487"/>
          </a:xfrm>
          <a:prstGeom prst="rect">
            <a:avLst/>
          </a:prstGeom>
          <a:noFill/>
          <a:ln w="9525">
            <a:noFill/>
            <a:miter lim="800000"/>
            <a:headEnd/>
            <a:tailEnd/>
          </a:ln>
        </p:spPr>
        <p:txBody>
          <a:bodyPr wrap="none" lIns="0" tIns="0" rIns="0" bIns="0"/>
          <a:lstStyle/>
          <a:p>
            <a:pPr eaLnBrk="0" hangingPunct="0"/>
            <a:r>
              <a:rPr lang="en-US" sz="1800" b="1"/>
              <a:t>Gastrovascular</a:t>
            </a:r>
          </a:p>
          <a:p>
            <a:pPr eaLnBrk="0" hangingPunct="0"/>
            <a:r>
              <a:rPr lang="en-US" sz="1800" b="1"/>
              <a:t>cavity</a:t>
            </a:r>
          </a:p>
        </p:txBody>
      </p:sp>
      <p:sp>
        <p:nvSpPr>
          <p:cNvPr id="80901" name="Text Box 3"/>
          <p:cNvSpPr txBox="1">
            <a:spLocks noChangeArrowheads="1"/>
          </p:cNvSpPr>
          <p:nvPr/>
        </p:nvSpPr>
        <p:spPr bwMode="auto">
          <a:xfrm>
            <a:off x="6537325" y="2516188"/>
            <a:ext cx="1423988" cy="255587"/>
          </a:xfrm>
          <a:prstGeom prst="rect">
            <a:avLst/>
          </a:prstGeom>
          <a:noFill/>
          <a:ln w="9525">
            <a:noFill/>
            <a:miter lim="800000"/>
            <a:headEnd/>
            <a:tailEnd/>
          </a:ln>
        </p:spPr>
        <p:txBody>
          <a:bodyPr wrap="none" lIns="0" tIns="0" rIns="0" bIns="0"/>
          <a:lstStyle/>
          <a:p>
            <a:pPr eaLnBrk="0" hangingPunct="0"/>
            <a:r>
              <a:rPr lang="en-US" sz="1800" b="1"/>
              <a:t>Nerve cords</a:t>
            </a:r>
          </a:p>
        </p:txBody>
      </p:sp>
      <p:sp>
        <p:nvSpPr>
          <p:cNvPr id="80902" name="Text Box 3"/>
          <p:cNvSpPr txBox="1">
            <a:spLocks noChangeArrowheads="1"/>
          </p:cNvSpPr>
          <p:nvPr/>
        </p:nvSpPr>
        <p:spPr bwMode="auto">
          <a:xfrm>
            <a:off x="5718175" y="4751388"/>
            <a:ext cx="2046288" cy="331787"/>
          </a:xfrm>
          <a:prstGeom prst="rect">
            <a:avLst/>
          </a:prstGeom>
          <a:noFill/>
          <a:ln w="9525">
            <a:noFill/>
            <a:miter lim="800000"/>
            <a:headEnd/>
            <a:tailEnd/>
          </a:ln>
        </p:spPr>
        <p:txBody>
          <a:bodyPr wrap="none" lIns="0" tIns="0" rIns="0" bIns="0"/>
          <a:lstStyle/>
          <a:p>
            <a:pPr eaLnBrk="0" hangingPunct="0"/>
            <a:r>
              <a:rPr lang="en-US" sz="1800" b="1"/>
              <a:t>Bilateral symmetry</a:t>
            </a:r>
          </a:p>
        </p:txBody>
      </p:sp>
      <p:sp>
        <p:nvSpPr>
          <p:cNvPr id="80903" name="Text Box 3"/>
          <p:cNvSpPr txBox="1">
            <a:spLocks noChangeArrowheads="1"/>
          </p:cNvSpPr>
          <p:nvPr/>
        </p:nvSpPr>
        <p:spPr bwMode="auto">
          <a:xfrm>
            <a:off x="3127375" y="4662488"/>
            <a:ext cx="1741488" cy="560387"/>
          </a:xfrm>
          <a:prstGeom prst="rect">
            <a:avLst/>
          </a:prstGeom>
          <a:noFill/>
          <a:ln w="9525">
            <a:noFill/>
            <a:miter lim="800000"/>
            <a:headEnd/>
            <a:tailEnd/>
          </a:ln>
        </p:spPr>
        <p:txBody>
          <a:bodyPr wrap="none" lIns="0" tIns="0" rIns="0" bIns="0"/>
          <a:lstStyle/>
          <a:p>
            <a:pPr eaLnBrk="0" hangingPunct="0"/>
            <a:r>
              <a:rPr lang="en-US" sz="1800" b="1"/>
              <a:t>Nervous</a:t>
            </a:r>
          </a:p>
          <a:p>
            <a:pPr eaLnBrk="0" hangingPunct="0"/>
            <a:r>
              <a:rPr lang="en-US" sz="1800" b="1"/>
              <a:t>tissue clusters</a:t>
            </a:r>
          </a:p>
        </p:txBody>
      </p:sp>
      <p:sp>
        <p:nvSpPr>
          <p:cNvPr id="80904" name="Text Box 3"/>
          <p:cNvSpPr txBox="1">
            <a:spLocks noChangeArrowheads="1"/>
          </p:cNvSpPr>
          <p:nvPr/>
        </p:nvSpPr>
        <p:spPr bwMode="auto">
          <a:xfrm>
            <a:off x="3951288" y="3100388"/>
            <a:ext cx="750887" cy="280987"/>
          </a:xfrm>
          <a:prstGeom prst="rect">
            <a:avLst/>
          </a:prstGeom>
          <a:noFill/>
          <a:ln w="9525">
            <a:noFill/>
            <a:miter lim="800000"/>
            <a:headEnd/>
            <a:tailEnd/>
          </a:ln>
        </p:spPr>
        <p:txBody>
          <a:bodyPr wrap="none" lIns="0" tIns="0" rIns="0" bIns="0"/>
          <a:lstStyle/>
          <a:p>
            <a:pPr eaLnBrk="0" hangingPunct="0"/>
            <a:r>
              <a:rPr lang="en-US" sz="1800" b="1"/>
              <a:t>Mouth</a:t>
            </a:r>
          </a:p>
        </p:txBody>
      </p:sp>
      <p:sp>
        <p:nvSpPr>
          <p:cNvPr id="80905" name="Text Box 3"/>
          <p:cNvSpPr txBox="1">
            <a:spLocks noChangeArrowheads="1"/>
          </p:cNvSpPr>
          <p:nvPr/>
        </p:nvSpPr>
        <p:spPr bwMode="auto">
          <a:xfrm>
            <a:off x="3130550" y="3870325"/>
            <a:ext cx="954088" cy="280988"/>
          </a:xfrm>
          <a:prstGeom prst="rect">
            <a:avLst/>
          </a:prstGeom>
          <a:noFill/>
          <a:ln w="9525">
            <a:noFill/>
            <a:miter lim="800000"/>
            <a:headEnd/>
            <a:tailEnd/>
          </a:ln>
        </p:spPr>
        <p:txBody>
          <a:bodyPr wrap="none" lIns="0" tIns="0" rIns="0" bIns="0"/>
          <a:lstStyle/>
          <a:p>
            <a:pPr eaLnBrk="0" hangingPunct="0"/>
            <a:r>
              <a:rPr lang="en-US" sz="1800" b="1"/>
              <a:t>Eyecups</a:t>
            </a:r>
          </a:p>
        </p:txBody>
      </p:sp>
      <p:sp>
        <p:nvSpPr>
          <p:cNvPr id="80906" name="Line 10"/>
          <p:cNvSpPr>
            <a:spLocks noChangeShapeType="1"/>
          </p:cNvSpPr>
          <p:nvPr/>
        </p:nvSpPr>
        <p:spPr bwMode="auto">
          <a:xfrm>
            <a:off x="1947863" y="2141538"/>
            <a:ext cx="650875" cy="525462"/>
          </a:xfrm>
          <a:prstGeom prst="line">
            <a:avLst/>
          </a:prstGeom>
          <a:noFill/>
          <a:ln w="12700">
            <a:solidFill>
              <a:schemeClr val="tx1"/>
            </a:solidFill>
            <a:round/>
            <a:headEnd/>
            <a:tailEnd/>
          </a:ln>
          <a:effectLst/>
        </p:spPr>
        <p:txBody>
          <a:bodyPr wrap="none" anchor="ctr"/>
          <a:lstStyle/>
          <a:p>
            <a:endParaRPr lang="en-US"/>
          </a:p>
        </p:txBody>
      </p:sp>
      <p:sp>
        <p:nvSpPr>
          <p:cNvPr id="80907" name="Line 11"/>
          <p:cNvSpPr>
            <a:spLocks noChangeShapeType="1"/>
          </p:cNvSpPr>
          <p:nvPr/>
        </p:nvSpPr>
        <p:spPr bwMode="auto">
          <a:xfrm>
            <a:off x="4260850" y="2768600"/>
            <a:ext cx="0" cy="368300"/>
          </a:xfrm>
          <a:prstGeom prst="line">
            <a:avLst/>
          </a:prstGeom>
          <a:noFill/>
          <a:ln w="12700">
            <a:solidFill>
              <a:schemeClr val="tx1"/>
            </a:solidFill>
            <a:round/>
            <a:headEnd/>
            <a:tailEnd/>
          </a:ln>
          <a:effectLst/>
        </p:spPr>
        <p:txBody>
          <a:bodyPr wrap="none" anchor="ctr"/>
          <a:lstStyle/>
          <a:p>
            <a:endParaRPr lang="en-US"/>
          </a:p>
        </p:txBody>
      </p:sp>
      <p:grpSp>
        <p:nvGrpSpPr>
          <p:cNvPr id="2" name="Group 12"/>
          <p:cNvGrpSpPr>
            <a:grpSpLocks/>
          </p:cNvGrpSpPr>
          <p:nvPr/>
        </p:nvGrpSpPr>
        <p:grpSpPr bwMode="auto">
          <a:xfrm>
            <a:off x="2006600" y="4019550"/>
            <a:ext cx="1066800" cy="342900"/>
            <a:chOff x="1264" y="2532"/>
            <a:chExt cx="672" cy="216"/>
          </a:xfrm>
        </p:grpSpPr>
        <p:sp>
          <p:nvSpPr>
            <p:cNvPr id="80915" name="Line 13"/>
            <p:cNvSpPr>
              <a:spLocks noChangeShapeType="1"/>
            </p:cNvSpPr>
            <p:nvPr/>
          </p:nvSpPr>
          <p:spPr bwMode="auto">
            <a:xfrm flipV="1">
              <a:off x="1264" y="2532"/>
              <a:ext cx="668" cy="180"/>
            </a:xfrm>
            <a:prstGeom prst="line">
              <a:avLst/>
            </a:prstGeom>
            <a:noFill/>
            <a:ln w="12700">
              <a:solidFill>
                <a:schemeClr val="tx1"/>
              </a:solidFill>
              <a:round/>
              <a:headEnd/>
              <a:tailEnd/>
            </a:ln>
            <a:effectLst/>
          </p:spPr>
          <p:txBody>
            <a:bodyPr wrap="none" anchor="ctr"/>
            <a:lstStyle/>
            <a:p>
              <a:endParaRPr lang="en-US"/>
            </a:p>
          </p:txBody>
        </p:sp>
        <p:sp>
          <p:nvSpPr>
            <p:cNvPr id="80916" name="Line 14"/>
            <p:cNvSpPr>
              <a:spLocks noChangeShapeType="1"/>
            </p:cNvSpPr>
            <p:nvPr/>
          </p:nvSpPr>
          <p:spPr bwMode="auto">
            <a:xfrm flipH="1">
              <a:off x="1432" y="2532"/>
              <a:ext cx="504" cy="216"/>
            </a:xfrm>
            <a:prstGeom prst="line">
              <a:avLst/>
            </a:prstGeom>
            <a:noFill/>
            <a:ln w="12700">
              <a:solidFill>
                <a:schemeClr val="tx1"/>
              </a:solidFill>
              <a:round/>
              <a:headEnd/>
              <a:tailEnd/>
            </a:ln>
            <a:effectLst/>
          </p:spPr>
          <p:txBody>
            <a:bodyPr wrap="none" anchor="ctr"/>
            <a:lstStyle/>
            <a:p>
              <a:endParaRPr lang="en-US"/>
            </a:p>
          </p:txBody>
        </p:sp>
      </p:grpSp>
      <p:grpSp>
        <p:nvGrpSpPr>
          <p:cNvPr id="3" name="Group 15"/>
          <p:cNvGrpSpPr>
            <a:grpSpLocks/>
          </p:cNvGrpSpPr>
          <p:nvPr/>
        </p:nvGrpSpPr>
        <p:grpSpPr bwMode="auto">
          <a:xfrm>
            <a:off x="1968500" y="4572000"/>
            <a:ext cx="1123950" cy="215900"/>
            <a:chOff x="1240" y="2880"/>
            <a:chExt cx="708" cy="136"/>
          </a:xfrm>
        </p:grpSpPr>
        <p:sp>
          <p:nvSpPr>
            <p:cNvPr id="80913" name="Line 16"/>
            <p:cNvSpPr>
              <a:spLocks noChangeShapeType="1"/>
            </p:cNvSpPr>
            <p:nvPr/>
          </p:nvSpPr>
          <p:spPr bwMode="auto">
            <a:xfrm>
              <a:off x="1448" y="2880"/>
              <a:ext cx="492" cy="136"/>
            </a:xfrm>
            <a:prstGeom prst="line">
              <a:avLst/>
            </a:prstGeom>
            <a:noFill/>
            <a:ln w="12700">
              <a:solidFill>
                <a:schemeClr val="tx1"/>
              </a:solidFill>
              <a:round/>
              <a:headEnd/>
              <a:tailEnd/>
            </a:ln>
            <a:effectLst/>
          </p:spPr>
          <p:txBody>
            <a:bodyPr wrap="none" anchor="ctr"/>
            <a:lstStyle/>
            <a:p>
              <a:endParaRPr lang="en-US"/>
            </a:p>
          </p:txBody>
        </p:sp>
        <p:sp>
          <p:nvSpPr>
            <p:cNvPr id="80914" name="Line 17"/>
            <p:cNvSpPr>
              <a:spLocks noChangeShapeType="1"/>
            </p:cNvSpPr>
            <p:nvPr/>
          </p:nvSpPr>
          <p:spPr bwMode="auto">
            <a:xfrm>
              <a:off x="1240" y="2908"/>
              <a:ext cx="708" cy="104"/>
            </a:xfrm>
            <a:prstGeom prst="line">
              <a:avLst/>
            </a:prstGeom>
            <a:noFill/>
            <a:ln w="12700">
              <a:solidFill>
                <a:schemeClr val="tx1"/>
              </a:solidFill>
              <a:round/>
              <a:headEnd/>
              <a:tailEnd/>
            </a:ln>
            <a:effectLst/>
          </p:spPr>
          <p:txBody>
            <a:bodyPr wrap="none" anchor="ctr"/>
            <a:lstStyle/>
            <a:p>
              <a:endParaRPr lang="en-US"/>
            </a:p>
          </p:txBody>
        </p:sp>
      </p:grpSp>
      <p:grpSp>
        <p:nvGrpSpPr>
          <p:cNvPr id="4" name="Group 18"/>
          <p:cNvGrpSpPr>
            <a:grpSpLocks/>
          </p:cNvGrpSpPr>
          <p:nvPr/>
        </p:nvGrpSpPr>
        <p:grpSpPr bwMode="auto">
          <a:xfrm>
            <a:off x="5403850" y="2025650"/>
            <a:ext cx="1111250" cy="628650"/>
            <a:chOff x="3404" y="1276"/>
            <a:chExt cx="700" cy="396"/>
          </a:xfrm>
        </p:grpSpPr>
        <p:sp>
          <p:nvSpPr>
            <p:cNvPr id="80911" name="Line 19"/>
            <p:cNvSpPr>
              <a:spLocks noChangeShapeType="1"/>
            </p:cNvSpPr>
            <p:nvPr/>
          </p:nvSpPr>
          <p:spPr bwMode="auto">
            <a:xfrm>
              <a:off x="3672" y="1276"/>
              <a:ext cx="428" cy="396"/>
            </a:xfrm>
            <a:prstGeom prst="line">
              <a:avLst/>
            </a:prstGeom>
            <a:noFill/>
            <a:ln w="12700">
              <a:solidFill>
                <a:schemeClr val="tx1"/>
              </a:solidFill>
              <a:round/>
              <a:headEnd/>
              <a:tailEnd/>
            </a:ln>
            <a:effectLst/>
          </p:spPr>
          <p:txBody>
            <a:bodyPr wrap="none" anchor="ctr"/>
            <a:lstStyle/>
            <a:p>
              <a:endParaRPr lang="en-US"/>
            </a:p>
          </p:txBody>
        </p:sp>
        <p:sp>
          <p:nvSpPr>
            <p:cNvPr id="80912" name="Line 20"/>
            <p:cNvSpPr>
              <a:spLocks noChangeShapeType="1"/>
            </p:cNvSpPr>
            <p:nvPr/>
          </p:nvSpPr>
          <p:spPr bwMode="auto">
            <a:xfrm>
              <a:off x="3404" y="1612"/>
              <a:ext cx="700" cy="56"/>
            </a:xfrm>
            <a:prstGeom prst="line">
              <a:avLst/>
            </a:prstGeom>
            <a:noFill/>
            <a:ln w="12700">
              <a:solidFill>
                <a:schemeClr val="tx1"/>
              </a:solidFill>
              <a:round/>
              <a:headEnd/>
              <a:tailEnd/>
            </a:ln>
            <a:effectLst/>
          </p:spPr>
          <p:txBody>
            <a:bodyPr wrap="none" anchor="ctr"/>
            <a:lstStyle/>
            <a:p>
              <a:endParaRPr lang="en-US"/>
            </a:p>
          </p:txBody>
        </p:sp>
      </p:grpSp>
      <p:sp>
        <p:nvSpPr>
          <p:cNvPr id="21" name="Slide Number Placeholder 20"/>
          <p:cNvSpPr>
            <a:spLocks noGrp="1"/>
          </p:cNvSpPr>
          <p:nvPr>
            <p:ph type="sldNum" sz="quarter" idx="12"/>
          </p:nvPr>
        </p:nvSpPr>
        <p:spPr/>
        <p:txBody>
          <a:bodyPr/>
          <a:lstStyle/>
          <a:p>
            <a:fld id="{D3355F4A-7B1A-49DF-922C-FF8D8EDB79C2}"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4294967295"/>
          </p:nvPr>
        </p:nvSpPr>
        <p:spPr>
          <a:xfrm>
            <a:off x="166688" y="1316038"/>
            <a:ext cx="8696325" cy="5270500"/>
          </a:xfrm>
        </p:spPr>
        <p:txBody>
          <a:bodyPr/>
          <a:lstStyle/>
          <a:p>
            <a:pPr marL="292100" lvl="1" indent="-290513" eaLnBrk="1" hangingPunct="1">
              <a:buFont typeface="Wingdings" pitchFamily="84" charset="2"/>
              <a:buChar char="§"/>
            </a:pPr>
            <a:r>
              <a:rPr lang="en-US" sz="2800" dirty="0" smtClean="0">
                <a:cs typeface="Times New Roman" pitchFamily="84" charset="0"/>
              </a:rPr>
              <a:t>There are three major groups of flatworms.</a:t>
            </a:r>
            <a:endParaRPr lang="en-US" b="1" dirty="0" smtClean="0">
              <a:latin typeface="Times New Roman" pitchFamily="84" charset="0"/>
              <a:cs typeface="Times New Roman" pitchFamily="84" charset="0"/>
            </a:endParaRPr>
          </a:p>
          <a:p>
            <a:pPr marL="812800" lvl="2" indent="-368300" eaLnBrk="1" hangingPunct="1">
              <a:buClr>
                <a:schemeClr val="tx1"/>
              </a:buClr>
              <a:buFontTx/>
              <a:buNone/>
            </a:pPr>
            <a:r>
              <a:rPr lang="en-US" sz="2400" dirty="0" smtClean="0">
                <a:solidFill>
                  <a:srgbClr val="A8002A"/>
                </a:solidFill>
                <a:cs typeface="Times New Roman" pitchFamily="84" charset="0"/>
              </a:rPr>
              <a:t>1.</a:t>
            </a:r>
            <a:r>
              <a:rPr lang="en-US" sz="2400" b="1" dirty="0" smtClean="0">
                <a:cs typeface="Times New Roman" pitchFamily="84" charset="0"/>
              </a:rPr>
              <a:t> Free-living flatworms </a:t>
            </a:r>
            <a:r>
              <a:rPr lang="en-US" sz="2400" dirty="0" smtClean="0">
                <a:cs typeface="Times New Roman" pitchFamily="84" charset="0"/>
              </a:rPr>
              <a:t>(planarians) have</a:t>
            </a:r>
          </a:p>
          <a:p>
            <a:pPr marL="1282700" lvl="3" indent="-304800" eaLnBrk="1" hangingPunct="1"/>
            <a:r>
              <a:rPr lang="en-US" dirty="0" smtClean="0">
                <a:cs typeface="Times New Roman" pitchFamily="84" charset="0"/>
              </a:rPr>
              <a:t>heads with light-sensitive eyespots,</a:t>
            </a:r>
          </a:p>
          <a:p>
            <a:pPr marL="1282700" lvl="3" indent="-304800" eaLnBrk="1" hangingPunct="1"/>
            <a:r>
              <a:rPr lang="en-US" dirty="0" smtClean="0">
                <a:cs typeface="Times New Roman" pitchFamily="84" charset="0"/>
              </a:rPr>
              <a:t>flaps to detect chemicals</a:t>
            </a:r>
            <a:r>
              <a:rPr lang="en-US" b="1" dirty="0" smtClean="0">
                <a:cs typeface="Times New Roman" pitchFamily="84" charset="0"/>
              </a:rPr>
              <a:t>, </a:t>
            </a:r>
          </a:p>
          <a:p>
            <a:pPr marL="1282700" lvl="3" indent="-304800" eaLnBrk="1" hangingPunct="1"/>
            <a:r>
              <a:rPr lang="en-US" dirty="0" smtClean="0">
                <a:cs typeface="Times New Roman" pitchFamily="84" charset="0"/>
              </a:rPr>
              <a:t>dense clusters of nerve cells that form a simple brain and a pair of nerve cords that runs the length of the body, and</a:t>
            </a:r>
          </a:p>
          <a:p>
            <a:pPr marL="1282700" lvl="3" indent="-304800" eaLnBrk="1" hangingPunct="1"/>
            <a:r>
              <a:rPr lang="en-US" dirty="0" smtClean="0">
                <a:cs typeface="Times New Roman" pitchFamily="84" charset="0"/>
              </a:rPr>
              <a:t>a branched </a:t>
            </a:r>
            <a:r>
              <a:rPr lang="en-US" dirty="0" err="1" smtClean="0">
                <a:cs typeface="Times New Roman" pitchFamily="84" charset="0"/>
              </a:rPr>
              <a:t>gastrovascular</a:t>
            </a:r>
            <a:r>
              <a:rPr lang="en-US" dirty="0" smtClean="0">
                <a:cs typeface="Times New Roman" pitchFamily="84" charset="0"/>
              </a:rPr>
              <a:t> cavity with a single opening.</a:t>
            </a:r>
          </a:p>
        </p:txBody>
      </p:sp>
      <p:sp>
        <p:nvSpPr>
          <p:cNvPr id="8192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81924" name="Rectangle 4"/>
          <p:cNvSpPr>
            <a:spLocks noGrp="1" noChangeArrowheads="1"/>
          </p:cNvSpPr>
          <p:nvPr>
            <p:ph type="title" idx="4294967295"/>
          </p:nvPr>
        </p:nvSpPr>
        <p:spPr>
          <a:xfrm>
            <a:off x="195263" y="100013"/>
            <a:ext cx="8782050" cy="438150"/>
          </a:xfrm>
        </p:spPr>
        <p:txBody>
          <a:bodyPr>
            <a:spAutoFit/>
          </a:bodyPr>
          <a:lstStyle/>
          <a:p>
            <a:pPr eaLnBrk="1" hangingPunct="1"/>
            <a:r>
              <a:rPr lang="en-US" sz="3200" smtClean="0"/>
              <a:t>18.7 Flatworms are the simplest bilateral animals</a:t>
            </a:r>
          </a:p>
        </p:txBody>
      </p:sp>
      <p:sp>
        <p:nvSpPr>
          <p:cNvPr id="81925"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81926"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8192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D3355F4A-7B1A-49DF-922C-FF8D8EDB79C2}" type="slidenum">
              <a:rPr lang="en-US" smtClean="0"/>
              <a:pPr/>
              <a:t>46</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22">
                                            <p:txEl>
                                              <p:pRg st="0" end="0"/>
                                            </p:txEl>
                                          </p:spTgt>
                                        </p:tgtEl>
                                        <p:attrNameLst>
                                          <p:attrName>style.visibility</p:attrName>
                                        </p:attrNameLst>
                                      </p:cBhvr>
                                      <p:to>
                                        <p:strVal val="visible"/>
                                      </p:to>
                                    </p:set>
                                    <p:animEffect transition="in" filter="box(in)">
                                      <p:cBhvr>
                                        <p:cTn id="7" dur="500"/>
                                        <p:tgtEl>
                                          <p:spTgt spid="819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22">
                                            <p:txEl>
                                              <p:pRg st="1" end="1"/>
                                            </p:txEl>
                                          </p:spTgt>
                                        </p:tgtEl>
                                        <p:attrNameLst>
                                          <p:attrName>style.visibility</p:attrName>
                                        </p:attrNameLst>
                                      </p:cBhvr>
                                      <p:to>
                                        <p:strVal val="visible"/>
                                      </p:to>
                                    </p:set>
                                    <p:animEffect transition="in" filter="box(in)">
                                      <p:cBhvr>
                                        <p:cTn id="12" dur="500"/>
                                        <p:tgtEl>
                                          <p:spTgt spid="819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1922">
                                            <p:txEl>
                                              <p:pRg st="2" end="2"/>
                                            </p:txEl>
                                          </p:spTgt>
                                        </p:tgtEl>
                                        <p:attrNameLst>
                                          <p:attrName>style.visibility</p:attrName>
                                        </p:attrNameLst>
                                      </p:cBhvr>
                                      <p:to>
                                        <p:strVal val="visible"/>
                                      </p:to>
                                    </p:set>
                                    <p:animEffect transition="in" filter="box(in)">
                                      <p:cBhvr>
                                        <p:cTn id="17" dur="500"/>
                                        <p:tgtEl>
                                          <p:spTgt spid="819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1922">
                                            <p:txEl>
                                              <p:pRg st="3" end="3"/>
                                            </p:txEl>
                                          </p:spTgt>
                                        </p:tgtEl>
                                        <p:attrNameLst>
                                          <p:attrName>style.visibility</p:attrName>
                                        </p:attrNameLst>
                                      </p:cBhvr>
                                      <p:to>
                                        <p:strVal val="visible"/>
                                      </p:to>
                                    </p:set>
                                    <p:animEffect transition="in" filter="box(in)">
                                      <p:cBhvr>
                                        <p:cTn id="22" dur="500"/>
                                        <p:tgtEl>
                                          <p:spTgt spid="819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1922">
                                            <p:txEl>
                                              <p:pRg st="4" end="4"/>
                                            </p:txEl>
                                          </p:spTgt>
                                        </p:tgtEl>
                                        <p:attrNameLst>
                                          <p:attrName>style.visibility</p:attrName>
                                        </p:attrNameLst>
                                      </p:cBhvr>
                                      <p:to>
                                        <p:strVal val="visible"/>
                                      </p:to>
                                    </p:set>
                                    <p:animEffect transition="in" filter="box(in)">
                                      <p:cBhvr>
                                        <p:cTn id="27" dur="500"/>
                                        <p:tgtEl>
                                          <p:spTgt spid="819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1922">
                                            <p:txEl>
                                              <p:pRg st="5" end="5"/>
                                            </p:txEl>
                                          </p:spTgt>
                                        </p:tgtEl>
                                        <p:attrNameLst>
                                          <p:attrName>style.visibility</p:attrName>
                                        </p:attrNameLst>
                                      </p:cBhvr>
                                      <p:to>
                                        <p:strVal val="visible"/>
                                      </p:to>
                                    </p:set>
                                    <p:animEffect transition="in" filter="box(in)">
                                      <p:cBhvr>
                                        <p:cTn id="32" dur="500"/>
                                        <p:tgtEl>
                                          <p:spTgt spid="819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build="p" bldLvl="5"/>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4294967295"/>
          </p:nvPr>
        </p:nvSpPr>
        <p:spPr>
          <a:xfrm>
            <a:off x="0" y="1392238"/>
            <a:ext cx="8715375" cy="5365750"/>
          </a:xfrm>
        </p:spPr>
        <p:txBody>
          <a:bodyPr/>
          <a:lstStyle/>
          <a:p>
            <a:pPr marL="977900" lvl="2" indent="-368300" eaLnBrk="1" hangingPunct="1">
              <a:lnSpc>
                <a:spcPct val="90000"/>
              </a:lnSpc>
              <a:spcBef>
                <a:spcPct val="30000"/>
              </a:spcBef>
              <a:spcAft>
                <a:spcPts val="288"/>
              </a:spcAft>
              <a:buFont typeface="Times New Roman" pitchFamily="84" charset="0"/>
              <a:buNone/>
            </a:pPr>
            <a:r>
              <a:rPr lang="en-US" sz="2400" dirty="0" smtClean="0">
                <a:solidFill>
                  <a:srgbClr val="A8002A"/>
                </a:solidFill>
                <a:cs typeface="Times New Roman" pitchFamily="84" charset="0"/>
              </a:rPr>
              <a:t>2.</a:t>
            </a:r>
            <a:r>
              <a:rPr lang="en-US" sz="2400" b="1" dirty="0" smtClean="0">
                <a:cs typeface="Times New Roman" pitchFamily="84" charset="0"/>
              </a:rPr>
              <a:t> Flukes </a:t>
            </a:r>
            <a:r>
              <a:rPr lang="en-US" sz="2400" dirty="0" smtClean="0">
                <a:cs typeface="Times New Roman" pitchFamily="84" charset="0"/>
              </a:rPr>
              <a:t>are parasitic flatworms with</a:t>
            </a:r>
          </a:p>
          <a:p>
            <a:pPr marL="1447800" lvl="3" indent="-304800" eaLnBrk="1" hangingPunct="1">
              <a:lnSpc>
                <a:spcPct val="90000"/>
              </a:lnSpc>
              <a:spcBef>
                <a:spcPct val="30000"/>
              </a:spcBef>
              <a:spcAft>
                <a:spcPts val="288"/>
              </a:spcAft>
            </a:pPr>
            <a:r>
              <a:rPr lang="en-US" dirty="0" smtClean="0">
                <a:cs typeface="Times New Roman" pitchFamily="84" charset="0"/>
              </a:rPr>
              <a:t>complex life cycles and</a:t>
            </a:r>
          </a:p>
          <a:p>
            <a:pPr marL="1447800" lvl="3" indent="-304800" eaLnBrk="1" hangingPunct="1">
              <a:lnSpc>
                <a:spcPct val="90000"/>
              </a:lnSpc>
              <a:spcBef>
                <a:spcPct val="30000"/>
              </a:spcBef>
              <a:spcAft>
                <a:spcPts val="288"/>
              </a:spcAft>
            </a:pPr>
            <a:r>
              <a:rPr lang="en-US" dirty="0" smtClean="0">
                <a:cs typeface="Times New Roman" pitchFamily="84" charset="0"/>
              </a:rPr>
              <a:t>suckers to attach to their hosts.</a:t>
            </a:r>
          </a:p>
          <a:p>
            <a:pPr marL="977900" lvl="2" indent="-368300" eaLnBrk="1" hangingPunct="1">
              <a:lnSpc>
                <a:spcPct val="90000"/>
              </a:lnSpc>
              <a:spcBef>
                <a:spcPct val="30000"/>
              </a:spcBef>
              <a:spcAft>
                <a:spcPts val="288"/>
              </a:spcAft>
              <a:buFont typeface="Times New Roman" pitchFamily="84" charset="0"/>
              <a:buNone/>
            </a:pPr>
            <a:r>
              <a:rPr lang="en-US" sz="2400" dirty="0" smtClean="0">
                <a:solidFill>
                  <a:srgbClr val="A8002A"/>
                </a:solidFill>
                <a:cs typeface="Times New Roman" pitchFamily="84" charset="0"/>
              </a:rPr>
              <a:t>3.</a:t>
            </a:r>
            <a:r>
              <a:rPr lang="en-US" sz="2400" b="1" dirty="0" smtClean="0">
                <a:cs typeface="Times New Roman" pitchFamily="84" charset="0"/>
              </a:rPr>
              <a:t> Tapeworms</a:t>
            </a:r>
            <a:endParaRPr lang="en-US" sz="2400" dirty="0" smtClean="0">
              <a:cs typeface="Times New Roman" pitchFamily="84" charset="0"/>
            </a:endParaRPr>
          </a:p>
          <a:p>
            <a:pPr marL="1447800" lvl="3" indent="-304800" eaLnBrk="1" hangingPunct="1">
              <a:lnSpc>
                <a:spcPct val="90000"/>
              </a:lnSpc>
              <a:spcBef>
                <a:spcPct val="30000"/>
              </a:spcBef>
              <a:spcAft>
                <a:spcPts val="288"/>
              </a:spcAft>
            </a:pPr>
            <a:r>
              <a:rPr lang="en-US" dirty="0" smtClean="0">
                <a:cs typeface="Times New Roman" pitchFamily="84" charset="0"/>
              </a:rPr>
              <a:t>are parasitic,</a:t>
            </a:r>
          </a:p>
          <a:p>
            <a:pPr marL="1447800" lvl="3" indent="-304800" eaLnBrk="1" hangingPunct="1">
              <a:lnSpc>
                <a:spcPct val="90000"/>
              </a:lnSpc>
              <a:spcBef>
                <a:spcPct val="30000"/>
              </a:spcBef>
              <a:spcAft>
                <a:spcPts val="288"/>
              </a:spcAft>
            </a:pPr>
            <a:r>
              <a:rPr lang="en-US" dirty="0" smtClean="0">
                <a:cs typeface="Times New Roman" pitchFamily="84" charset="0"/>
              </a:rPr>
              <a:t>inhabit the digestive tracts of vertebrates,</a:t>
            </a:r>
          </a:p>
          <a:p>
            <a:pPr marL="1447800" lvl="3" indent="-304800" eaLnBrk="1" hangingPunct="1">
              <a:lnSpc>
                <a:spcPct val="90000"/>
              </a:lnSpc>
              <a:spcBef>
                <a:spcPct val="30000"/>
              </a:spcBef>
              <a:spcAft>
                <a:spcPts val="288"/>
              </a:spcAft>
            </a:pPr>
            <a:r>
              <a:rPr lang="en-US" dirty="0" smtClean="0">
                <a:cs typeface="Times New Roman" pitchFamily="84" charset="0"/>
              </a:rPr>
              <a:t>consist of a </a:t>
            </a:r>
            <a:r>
              <a:rPr lang="en-US" dirty="0" err="1" smtClean="0">
                <a:cs typeface="Times New Roman" pitchFamily="84" charset="0"/>
              </a:rPr>
              <a:t>ribbonlike</a:t>
            </a:r>
            <a:r>
              <a:rPr lang="en-US" dirty="0" smtClean="0">
                <a:cs typeface="Times New Roman" pitchFamily="84" charset="0"/>
              </a:rPr>
              <a:t> body with repeated units,</a:t>
            </a:r>
          </a:p>
          <a:p>
            <a:pPr marL="1447800" lvl="3" indent="-304800" eaLnBrk="1" hangingPunct="1">
              <a:lnSpc>
                <a:spcPct val="90000"/>
              </a:lnSpc>
              <a:spcBef>
                <a:spcPct val="30000"/>
              </a:spcBef>
              <a:spcAft>
                <a:spcPts val="288"/>
              </a:spcAft>
            </a:pPr>
            <a:r>
              <a:rPr lang="en-US" dirty="0" smtClean="0">
                <a:cs typeface="Times New Roman" pitchFamily="84" charset="0"/>
              </a:rPr>
              <a:t>have an anterior </a:t>
            </a:r>
            <a:r>
              <a:rPr lang="en-US" i="1" dirty="0" err="1" smtClean="0">
                <a:cs typeface="Times New Roman" pitchFamily="84" charset="0"/>
              </a:rPr>
              <a:t>scolex</a:t>
            </a:r>
            <a:r>
              <a:rPr lang="en-US" dirty="0" smtClean="0">
                <a:cs typeface="Times New Roman" pitchFamily="84" charset="0"/>
              </a:rPr>
              <a:t> armed with hooks and suckers that grasp the host,</a:t>
            </a:r>
          </a:p>
          <a:p>
            <a:pPr marL="1447800" lvl="3" indent="-304800" eaLnBrk="1" hangingPunct="1">
              <a:lnSpc>
                <a:spcPct val="90000"/>
              </a:lnSpc>
              <a:spcBef>
                <a:spcPct val="30000"/>
              </a:spcBef>
              <a:spcAft>
                <a:spcPts val="288"/>
              </a:spcAft>
            </a:pPr>
            <a:r>
              <a:rPr lang="en-US" dirty="0" smtClean="0">
                <a:cs typeface="Times New Roman" pitchFamily="84" charset="0"/>
              </a:rPr>
              <a:t>have no mouth, and simply absorb nutrients across their body surface.</a:t>
            </a:r>
          </a:p>
          <a:p>
            <a:pPr marL="1447800" lvl="3" indent="-304800" eaLnBrk="1" hangingPunct="1">
              <a:lnSpc>
                <a:spcPct val="90000"/>
              </a:lnSpc>
              <a:spcBef>
                <a:spcPct val="30000"/>
              </a:spcBef>
              <a:spcAft>
                <a:spcPts val="288"/>
              </a:spcAft>
            </a:pPr>
            <a:r>
              <a:rPr lang="en-US" dirty="0" smtClean="0">
                <a:cs typeface="Times New Roman" pitchFamily="84" charset="0"/>
              </a:rPr>
              <a:t>The units at the posterior end of tapeworms are full of ripe eggs that pass out of the host’s body.</a:t>
            </a:r>
          </a:p>
        </p:txBody>
      </p:sp>
      <p:sp>
        <p:nvSpPr>
          <p:cNvPr id="82947"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82948"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82949" name="Rectangle 9"/>
          <p:cNvSpPr>
            <a:spLocks noGrp="1" noChangeArrowheads="1"/>
          </p:cNvSpPr>
          <p:nvPr>
            <p:ph type="title" idx="4294967295"/>
          </p:nvPr>
        </p:nvSpPr>
        <p:spPr>
          <a:xfrm>
            <a:off x="195263" y="100013"/>
            <a:ext cx="8782050" cy="438150"/>
          </a:xfrm>
        </p:spPr>
        <p:txBody>
          <a:bodyPr>
            <a:spAutoFit/>
          </a:bodyPr>
          <a:lstStyle/>
          <a:p>
            <a:pPr eaLnBrk="1" hangingPunct="1"/>
            <a:r>
              <a:rPr lang="en-US" sz="3200" smtClean="0"/>
              <a:t>18.7 Flatworms are the simplest bilateral animals</a:t>
            </a:r>
          </a:p>
        </p:txBody>
      </p:sp>
      <p:sp>
        <p:nvSpPr>
          <p:cNvPr id="82950"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8295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D3355F4A-7B1A-49DF-922C-FF8D8EDB79C2}" type="slidenum">
              <a:rPr lang="en-US" smtClean="0"/>
              <a:pPr/>
              <a:t>47</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animEffect transition="in" filter="diamond(in)">
                                      <p:cBhvr>
                                        <p:cTn id="7" dur="2000"/>
                                        <p:tgtEl>
                                          <p:spTgt spid="829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2946">
                                            <p:txEl>
                                              <p:pRg st="1" end="1"/>
                                            </p:txEl>
                                          </p:spTgt>
                                        </p:tgtEl>
                                        <p:attrNameLst>
                                          <p:attrName>style.visibility</p:attrName>
                                        </p:attrNameLst>
                                      </p:cBhvr>
                                      <p:to>
                                        <p:strVal val="visible"/>
                                      </p:to>
                                    </p:set>
                                    <p:animEffect transition="in" filter="diamond(in)">
                                      <p:cBhvr>
                                        <p:cTn id="12" dur="2000"/>
                                        <p:tgtEl>
                                          <p:spTgt spid="829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2946">
                                            <p:txEl>
                                              <p:pRg st="2" end="2"/>
                                            </p:txEl>
                                          </p:spTgt>
                                        </p:tgtEl>
                                        <p:attrNameLst>
                                          <p:attrName>style.visibility</p:attrName>
                                        </p:attrNameLst>
                                      </p:cBhvr>
                                      <p:to>
                                        <p:strVal val="visible"/>
                                      </p:to>
                                    </p:set>
                                    <p:animEffect transition="in" filter="diamond(in)">
                                      <p:cBhvr>
                                        <p:cTn id="17" dur="2000"/>
                                        <p:tgtEl>
                                          <p:spTgt spid="829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2946">
                                            <p:txEl>
                                              <p:pRg st="3" end="3"/>
                                            </p:txEl>
                                          </p:spTgt>
                                        </p:tgtEl>
                                        <p:attrNameLst>
                                          <p:attrName>style.visibility</p:attrName>
                                        </p:attrNameLst>
                                      </p:cBhvr>
                                      <p:to>
                                        <p:strVal val="visible"/>
                                      </p:to>
                                    </p:set>
                                    <p:animEffect transition="in" filter="diamond(in)">
                                      <p:cBhvr>
                                        <p:cTn id="22" dur="2000"/>
                                        <p:tgtEl>
                                          <p:spTgt spid="829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2946">
                                            <p:txEl>
                                              <p:pRg st="4" end="4"/>
                                            </p:txEl>
                                          </p:spTgt>
                                        </p:tgtEl>
                                        <p:attrNameLst>
                                          <p:attrName>style.visibility</p:attrName>
                                        </p:attrNameLst>
                                      </p:cBhvr>
                                      <p:to>
                                        <p:strVal val="visible"/>
                                      </p:to>
                                    </p:set>
                                    <p:animEffect transition="in" filter="diamond(in)">
                                      <p:cBhvr>
                                        <p:cTn id="27" dur="2000"/>
                                        <p:tgtEl>
                                          <p:spTgt spid="8294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82946">
                                            <p:txEl>
                                              <p:pRg st="5" end="5"/>
                                            </p:txEl>
                                          </p:spTgt>
                                        </p:tgtEl>
                                        <p:attrNameLst>
                                          <p:attrName>style.visibility</p:attrName>
                                        </p:attrNameLst>
                                      </p:cBhvr>
                                      <p:to>
                                        <p:strVal val="visible"/>
                                      </p:to>
                                    </p:set>
                                    <p:animEffect transition="in" filter="diamond(in)">
                                      <p:cBhvr>
                                        <p:cTn id="32" dur="2000"/>
                                        <p:tgtEl>
                                          <p:spTgt spid="8294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82946">
                                            <p:txEl>
                                              <p:pRg st="6" end="6"/>
                                            </p:txEl>
                                          </p:spTgt>
                                        </p:tgtEl>
                                        <p:attrNameLst>
                                          <p:attrName>style.visibility</p:attrName>
                                        </p:attrNameLst>
                                      </p:cBhvr>
                                      <p:to>
                                        <p:strVal val="visible"/>
                                      </p:to>
                                    </p:set>
                                    <p:animEffect transition="in" filter="diamond(in)">
                                      <p:cBhvr>
                                        <p:cTn id="37" dur="2000"/>
                                        <p:tgtEl>
                                          <p:spTgt spid="8294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82946">
                                            <p:txEl>
                                              <p:pRg st="7" end="7"/>
                                            </p:txEl>
                                          </p:spTgt>
                                        </p:tgtEl>
                                        <p:attrNameLst>
                                          <p:attrName>style.visibility</p:attrName>
                                        </p:attrNameLst>
                                      </p:cBhvr>
                                      <p:to>
                                        <p:strVal val="visible"/>
                                      </p:to>
                                    </p:set>
                                    <p:animEffect transition="in" filter="diamond(in)">
                                      <p:cBhvr>
                                        <p:cTn id="42" dur="2000"/>
                                        <p:tgtEl>
                                          <p:spTgt spid="8294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82946">
                                            <p:txEl>
                                              <p:pRg st="8" end="8"/>
                                            </p:txEl>
                                          </p:spTgt>
                                        </p:tgtEl>
                                        <p:attrNameLst>
                                          <p:attrName>style.visibility</p:attrName>
                                        </p:attrNameLst>
                                      </p:cBhvr>
                                      <p:to>
                                        <p:strVal val="visible"/>
                                      </p:to>
                                    </p:set>
                                    <p:animEffect transition="in" filter="diamond(in)">
                                      <p:cBhvr>
                                        <p:cTn id="47" dur="2000"/>
                                        <p:tgtEl>
                                          <p:spTgt spid="8294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82946">
                                            <p:txEl>
                                              <p:pRg st="9" end="9"/>
                                            </p:txEl>
                                          </p:spTgt>
                                        </p:tgtEl>
                                        <p:attrNameLst>
                                          <p:attrName>style.visibility</p:attrName>
                                        </p:attrNameLst>
                                      </p:cBhvr>
                                      <p:to>
                                        <p:strVal val="visible"/>
                                      </p:to>
                                    </p:set>
                                    <p:animEffect transition="in" filter="diamond(in)">
                                      <p:cBhvr>
                                        <p:cTn id="52" dur="2000"/>
                                        <p:tgtEl>
                                          <p:spTgt spid="8294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bldLvl="5"/>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18_07b_Tapeworm-U"/>
          <p:cNvPicPr>
            <a:picLocks noChangeAspect="1" noChangeArrowheads="1"/>
          </p:cNvPicPr>
          <p:nvPr/>
        </p:nvPicPr>
        <p:blipFill>
          <a:blip r:embed="rId3" cstate="print"/>
          <a:srcRect/>
          <a:stretch>
            <a:fillRect/>
          </a:stretch>
        </p:blipFill>
        <p:spPr bwMode="auto">
          <a:xfrm>
            <a:off x="2727325" y="136525"/>
            <a:ext cx="3687763" cy="6584950"/>
          </a:xfrm>
          <a:prstGeom prst="rect">
            <a:avLst/>
          </a:prstGeom>
          <a:noFill/>
          <a:ln w="9525">
            <a:noFill/>
            <a:miter lim="800000"/>
            <a:headEnd/>
            <a:tailEnd/>
          </a:ln>
        </p:spPr>
      </p:pic>
      <p:sp>
        <p:nvSpPr>
          <p:cNvPr id="8397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18.7B</a:t>
            </a:r>
          </a:p>
        </p:txBody>
      </p:sp>
      <p:sp>
        <p:nvSpPr>
          <p:cNvPr id="83972" name="Text Box 3"/>
          <p:cNvSpPr txBox="1">
            <a:spLocks noChangeArrowheads="1"/>
          </p:cNvSpPr>
          <p:nvPr/>
        </p:nvSpPr>
        <p:spPr bwMode="auto">
          <a:xfrm>
            <a:off x="5207000" y="3692525"/>
            <a:ext cx="827088" cy="484188"/>
          </a:xfrm>
          <a:prstGeom prst="rect">
            <a:avLst/>
          </a:prstGeom>
          <a:noFill/>
          <a:ln w="9525">
            <a:noFill/>
            <a:miter lim="800000"/>
            <a:headEnd/>
            <a:tailEnd/>
          </a:ln>
        </p:spPr>
        <p:txBody>
          <a:bodyPr wrap="none" lIns="0" tIns="0" rIns="0" bIns="0"/>
          <a:lstStyle/>
          <a:p>
            <a:pPr eaLnBrk="0" hangingPunct="0"/>
            <a:r>
              <a:rPr lang="en-US" sz="1000" b="1"/>
              <a:t>Units with</a:t>
            </a:r>
          </a:p>
          <a:p>
            <a:pPr eaLnBrk="0" hangingPunct="0"/>
            <a:r>
              <a:rPr lang="en-US" sz="1000" b="1"/>
              <a:t>reproductive</a:t>
            </a:r>
          </a:p>
          <a:p>
            <a:pPr eaLnBrk="0" hangingPunct="0"/>
            <a:r>
              <a:rPr lang="en-US" sz="1000" b="1"/>
              <a:t>structures</a:t>
            </a:r>
          </a:p>
        </p:txBody>
      </p:sp>
      <p:sp>
        <p:nvSpPr>
          <p:cNvPr id="83973" name="Text Box 3"/>
          <p:cNvSpPr txBox="1">
            <a:spLocks noChangeArrowheads="1"/>
          </p:cNvSpPr>
          <p:nvPr/>
        </p:nvSpPr>
        <p:spPr bwMode="auto">
          <a:xfrm>
            <a:off x="5732463" y="5597525"/>
            <a:ext cx="547687" cy="484188"/>
          </a:xfrm>
          <a:prstGeom prst="rect">
            <a:avLst/>
          </a:prstGeom>
          <a:noFill/>
          <a:ln w="9525">
            <a:noFill/>
            <a:miter lim="800000"/>
            <a:headEnd/>
            <a:tailEnd/>
          </a:ln>
        </p:spPr>
        <p:txBody>
          <a:bodyPr wrap="none" lIns="0" tIns="0" rIns="0" bIns="0"/>
          <a:lstStyle/>
          <a:p>
            <a:pPr eaLnBrk="0" hangingPunct="0"/>
            <a:r>
              <a:rPr lang="en-US" sz="1000" b="1"/>
              <a:t>Scolex</a:t>
            </a:r>
          </a:p>
          <a:p>
            <a:pPr eaLnBrk="0" hangingPunct="0"/>
            <a:r>
              <a:rPr lang="en-US" sz="1000" b="1"/>
              <a:t>(anterior</a:t>
            </a:r>
          </a:p>
          <a:p>
            <a:pPr eaLnBrk="0" hangingPunct="0"/>
            <a:r>
              <a:rPr lang="en-US" sz="1000" b="1"/>
              <a:t>end)</a:t>
            </a:r>
          </a:p>
        </p:txBody>
      </p:sp>
      <p:sp>
        <p:nvSpPr>
          <p:cNvPr id="83974" name="Text Box 3"/>
          <p:cNvSpPr txBox="1">
            <a:spLocks noChangeArrowheads="1"/>
          </p:cNvSpPr>
          <p:nvPr/>
        </p:nvSpPr>
        <p:spPr bwMode="auto">
          <a:xfrm>
            <a:off x="4995863" y="5646738"/>
            <a:ext cx="411162" cy="149225"/>
          </a:xfrm>
          <a:prstGeom prst="rect">
            <a:avLst/>
          </a:prstGeom>
          <a:noFill/>
          <a:ln w="9525">
            <a:noFill/>
            <a:miter lim="800000"/>
            <a:headEnd/>
            <a:tailEnd/>
          </a:ln>
        </p:spPr>
        <p:txBody>
          <a:bodyPr wrap="none" lIns="0" tIns="0" rIns="0" bIns="0"/>
          <a:lstStyle/>
          <a:p>
            <a:pPr eaLnBrk="0" hangingPunct="0"/>
            <a:r>
              <a:rPr lang="en-US" sz="1000" b="1"/>
              <a:t>Hooks</a:t>
            </a:r>
          </a:p>
        </p:txBody>
      </p:sp>
      <p:sp>
        <p:nvSpPr>
          <p:cNvPr id="83975" name="Text Box 3"/>
          <p:cNvSpPr txBox="1">
            <a:spLocks noChangeArrowheads="1"/>
          </p:cNvSpPr>
          <p:nvPr/>
        </p:nvSpPr>
        <p:spPr bwMode="auto">
          <a:xfrm>
            <a:off x="4979988" y="5845175"/>
            <a:ext cx="411162" cy="149225"/>
          </a:xfrm>
          <a:prstGeom prst="rect">
            <a:avLst/>
          </a:prstGeom>
          <a:noFill/>
          <a:ln w="9525">
            <a:noFill/>
            <a:miter lim="800000"/>
            <a:headEnd/>
            <a:tailEnd/>
          </a:ln>
        </p:spPr>
        <p:txBody>
          <a:bodyPr wrap="none" lIns="0" tIns="0" rIns="0" bIns="0"/>
          <a:lstStyle/>
          <a:p>
            <a:pPr eaLnBrk="0" hangingPunct="0"/>
            <a:r>
              <a:rPr lang="en-US" sz="1000" b="1"/>
              <a:t>Sucker</a:t>
            </a:r>
          </a:p>
        </p:txBody>
      </p:sp>
      <p:grpSp>
        <p:nvGrpSpPr>
          <p:cNvPr id="2" name="Group 8"/>
          <p:cNvGrpSpPr>
            <a:grpSpLocks/>
          </p:cNvGrpSpPr>
          <p:nvPr/>
        </p:nvGrpSpPr>
        <p:grpSpPr bwMode="auto">
          <a:xfrm>
            <a:off x="5262563" y="4125913"/>
            <a:ext cx="300037" cy="644525"/>
            <a:chOff x="3315" y="2599"/>
            <a:chExt cx="189" cy="406"/>
          </a:xfrm>
        </p:grpSpPr>
        <p:sp>
          <p:nvSpPr>
            <p:cNvPr id="83985" name="Line 9"/>
            <p:cNvSpPr>
              <a:spLocks noChangeShapeType="1"/>
            </p:cNvSpPr>
            <p:nvPr/>
          </p:nvSpPr>
          <p:spPr bwMode="auto">
            <a:xfrm flipV="1">
              <a:off x="3315" y="2600"/>
              <a:ext cx="186" cy="237"/>
            </a:xfrm>
            <a:prstGeom prst="line">
              <a:avLst/>
            </a:prstGeom>
            <a:noFill/>
            <a:ln w="12700">
              <a:solidFill>
                <a:schemeClr val="tx1"/>
              </a:solidFill>
              <a:round/>
              <a:headEnd/>
              <a:tailEnd/>
            </a:ln>
            <a:effectLst/>
          </p:spPr>
          <p:txBody>
            <a:bodyPr wrap="none" anchor="ctr"/>
            <a:lstStyle/>
            <a:p>
              <a:endParaRPr lang="en-US"/>
            </a:p>
          </p:txBody>
        </p:sp>
        <p:sp>
          <p:nvSpPr>
            <p:cNvPr id="83986" name="Line 10"/>
            <p:cNvSpPr>
              <a:spLocks noChangeShapeType="1"/>
            </p:cNvSpPr>
            <p:nvPr/>
          </p:nvSpPr>
          <p:spPr bwMode="auto">
            <a:xfrm flipH="1">
              <a:off x="3395" y="2599"/>
              <a:ext cx="109" cy="406"/>
            </a:xfrm>
            <a:prstGeom prst="line">
              <a:avLst/>
            </a:prstGeom>
            <a:noFill/>
            <a:ln w="12700">
              <a:solidFill>
                <a:schemeClr val="tx1"/>
              </a:solidFill>
              <a:round/>
              <a:headEnd/>
              <a:tailEnd/>
            </a:ln>
            <a:effectLst/>
          </p:spPr>
          <p:txBody>
            <a:bodyPr wrap="none" anchor="ctr"/>
            <a:lstStyle/>
            <a:p>
              <a:endParaRPr lang="en-US"/>
            </a:p>
          </p:txBody>
        </p:sp>
      </p:grpSp>
      <p:grpSp>
        <p:nvGrpSpPr>
          <p:cNvPr id="3" name="Group 11"/>
          <p:cNvGrpSpPr>
            <a:grpSpLocks/>
          </p:cNvGrpSpPr>
          <p:nvPr/>
        </p:nvGrpSpPr>
        <p:grpSpPr bwMode="auto">
          <a:xfrm>
            <a:off x="3865563" y="4381500"/>
            <a:ext cx="1112837" cy="1346200"/>
            <a:chOff x="2435" y="2760"/>
            <a:chExt cx="701" cy="848"/>
          </a:xfrm>
        </p:grpSpPr>
        <p:sp>
          <p:nvSpPr>
            <p:cNvPr id="83983" name="Line 12"/>
            <p:cNvSpPr>
              <a:spLocks noChangeShapeType="1"/>
            </p:cNvSpPr>
            <p:nvPr/>
          </p:nvSpPr>
          <p:spPr bwMode="auto">
            <a:xfrm>
              <a:off x="2579" y="2760"/>
              <a:ext cx="552" cy="848"/>
            </a:xfrm>
            <a:prstGeom prst="line">
              <a:avLst/>
            </a:prstGeom>
            <a:noFill/>
            <a:ln w="25400">
              <a:solidFill>
                <a:schemeClr val="bg1"/>
              </a:solidFill>
              <a:round/>
              <a:headEnd/>
              <a:tailEnd/>
            </a:ln>
            <a:effectLst/>
          </p:spPr>
          <p:txBody>
            <a:bodyPr wrap="none" anchor="ctr"/>
            <a:lstStyle/>
            <a:p>
              <a:endParaRPr lang="en-US"/>
            </a:p>
          </p:txBody>
        </p:sp>
        <p:sp>
          <p:nvSpPr>
            <p:cNvPr id="83984" name="Line 13"/>
            <p:cNvSpPr>
              <a:spLocks noChangeShapeType="1"/>
            </p:cNvSpPr>
            <p:nvPr/>
          </p:nvSpPr>
          <p:spPr bwMode="auto">
            <a:xfrm>
              <a:off x="2435" y="3008"/>
              <a:ext cx="701" cy="597"/>
            </a:xfrm>
            <a:prstGeom prst="line">
              <a:avLst/>
            </a:prstGeom>
            <a:noFill/>
            <a:ln w="25400">
              <a:solidFill>
                <a:schemeClr val="bg1"/>
              </a:solidFill>
              <a:round/>
              <a:headEnd/>
              <a:tailEnd/>
            </a:ln>
            <a:effectLst/>
          </p:spPr>
          <p:txBody>
            <a:bodyPr wrap="none" anchor="ctr"/>
            <a:lstStyle/>
            <a:p>
              <a:endParaRPr lang="en-US"/>
            </a:p>
          </p:txBody>
        </p:sp>
      </p:grpSp>
      <p:sp>
        <p:nvSpPr>
          <p:cNvPr id="83978" name="Line 14"/>
          <p:cNvSpPr>
            <a:spLocks noChangeShapeType="1"/>
          </p:cNvSpPr>
          <p:nvPr/>
        </p:nvSpPr>
        <p:spPr bwMode="auto">
          <a:xfrm>
            <a:off x="4097338" y="5321300"/>
            <a:ext cx="850900" cy="579438"/>
          </a:xfrm>
          <a:prstGeom prst="line">
            <a:avLst/>
          </a:prstGeom>
          <a:noFill/>
          <a:ln w="25400">
            <a:solidFill>
              <a:schemeClr val="bg1"/>
            </a:solidFill>
            <a:round/>
            <a:headEnd/>
            <a:tailEnd/>
          </a:ln>
          <a:effectLst/>
        </p:spPr>
        <p:txBody>
          <a:bodyPr wrap="none" anchor="ctr"/>
          <a:lstStyle/>
          <a:p>
            <a:endParaRPr lang="en-US"/>
          </a:p>
        </p:txBody>
      </p:sp>
      <p:sp>
        <p:nvSpPr>
          <p:cNvPr id="83979" name="Line 15"/>
          <p:cNvSpPr>
            <a:spLocks noChangeShapeType="1"/>
          </p:cNvSpPr>
          <p:nvPr/>
        </p:nvSpPr>
        <p:spPr bwMode="auto">
          <a:xfrm flipV="1">
            <a:off x="5616575" y="5689600"/>
            <a:ext cx="85725" cy="246063"/>
          </a:xfrm>
          <a:prstGeom prst="line">
            <a:avLst/>
          </a:prstGeom>
          <a:noFill/>
          <a:ln w="12700">
            <a:solidFill>
              <a:schemeClr val="tx1"/>
            </a:solidFill>
            <a:round/>
            <a:headEnd/>
            <a:tailEnd/>
          </a:ln>
          <a:effectLst/>
        </p:spPr>
        <p:txBody>
          <a:bodyPr wrap="none" anchor="ctr"/>
          <a:lstStyle/>
          <a:p>
            <a:endParaRPr lang="en-US"/>
          </a:p>
        </p:txBody>
      </p:sp>
      <p:sp>
        <p:nvSpPr>
          <p:cNvPr id="83980" name="Line 16"/>
          <p:cNvSpPr>
            <a:spLocks noChangeShapeType="1"/>
          </p:cNvSpPr>
          <p:nvPr/>
        </p:nvSpPr>
        <p:spPr bwMode="auto">
          <a:xfrm>
            <a:off x="4086225" y="4375150"/>
            <a:ext cx="873125" cy="1333500"/>
          </a:xfrm>
          <a:prstGeom prst="line">
            <a:avLst/>
          </a:prstGeom>
          <a:noFill/>
          <a:ln w="12700">
            <a:solidFill>
              <a:schemeClr val="tx1"/>
            </a:solidFill>
            <a:round/>
            <a:headEnd/>
            <a:tailEnd/>
          </a:ln>
          <a:effectLst/>
        </p:spPr>
        <p:txBody>
          <a:bodyPr wrap="none" anchor="ctr"/>
          <a:lstStyle/>
          <a:p>
            <a:endParaRPr lang="en-US"/>
          </a:p>
        </p:txBody>
      </p:sp>
      <p:sp>
        <p:nvSpPr>
          <p:cNvPr id="83981" name="Line 17"/>
          <p:cNvSpPr>
            <a:spLocks noChangeShapeType="1"/>
          </p:cNvSpPr>
          <p:nvPr/>
        </p:nvSpPr>
        <p:spPr bwMode="auto">
          <a:xfrm>
            <a:off x="3865563" y="4772025"/>
            <a:ext cx="1112837" cy="947738"/>
          </a:xfrm>
          <a:prstGeom prst="line">
            <a:avLst/>
          </a:prstGeom>
          <a:noFill/>
          <a:ln w="12700">
            <a:solidFill>
              <a:schemeClr val="tx1"/>
            </a:solidFill>
            <a:round/>
            <a:headEnd/>
            <a:tailEnd/>
          </a:ln>
          <a:effectLst/>
        </p:spPr>
        <p:txBody>
          <a:bodyPr wrap="none" anchor="ctr"/>
          <a:lstStyle/>
          <a:p>
            <a:endParaRPr lang="en-US"/>
          </a:p>
        </p:txBody>
      </p:sp>
      <p:sp>
        <p:nvSpPr>
          <p:cNvPr id="83982" name="Line 18"/>
          <p:cNvSpPr>
            <a:spLocks noChangeShapeType="1"/>
          </p:cNvSpPr>
          <p:nvPr/>
        </p:nvSpPr>
        <p:spPr bwMode="auto">
          <a:xfrm>
            <a:off x="4089400" y="5314950"/>
            <a:ext cx="850900" cy="579438"/>
          </a:xfrm>
          <a:prstGeom prst="line">
            <a:avLst/>
          </a:prstGeom>
          <a:noFill/>
          <a:ln w="12700">
            <a:solidFill>
              <a:schemeClr val="tx1"/>
            </a:solidFill>
            <a:round/>
            <a:headEnd/>
            <a:tailEnd/>
          </a:ln>
          <a:effectLst/>
        </p:spPr>
        <p:txBody>
          <a:bodyPr wrap="none" anchor="ctr"/>
          <a:lstStyle/>
          <a:p>
            <a:endParaRPr lang="en-US"/>
          </a:p>
        </p:txBody>
      </p:sp>
      <p:sp>
        <p:nvSpPr>
          <p:cNvPr id="19" name="Slide Number Placeholder 18"/>
          <p:cNvSpPr>
            <a:spLocks noGrp="1"/>
          </p:cNvSpPr>
          <p:nvPr>
            <p:ph type="sldNum" sz="quarter" idx="12"/>
          </p:nvPr>
        </p:nvSpPr>
        <p:spPr/>
        <p:txBody>
          <a:bodyPr/>
          <a:lstStyle/>
          <a:p>
            <a:fld id="{D3355F4A-7B1A-49DF-922C-FF8D8EDB79C2}"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4294967295"/>
          </p:nvPr>
        </p:nvSpPr>
        <p:spPr>
          <a:xfrm>
            <a:off x="166688" y="1316038"/>
            <a:ext cx="8534400" cy="5270500"/>
          </a:xfrm>
        </p:spPr>
        <p:txBody>
          <a:bodyPr/>
          <a:lstStyle/>
          <a:p>
            <a:pPr marL="292100" lvl="1" indent="-290513" eaLnBrk="1" hangingPunct="1">
              <a:buFont typeface="Wingdings" pitchFamily="84" charset="2"/>
              <a:buChar char="§"/>
            </a:pPr>
            <a:r>
              <a:rPr lang="en-US" sz="2800" b="1" dirty="0" smtClean="0">
                <a:cs typeface="Times New Roman" pitchFamily="84" charset="0"/>
              </a:rPr>
              <a:t>Nematodes</a:t>
            </a:r>
            <a:r>
              <a:rPr lang="en-US" sz="2800" dirty="0" smtClean="0">
                <a:cs typeface="Times New Roman" pitchFamily="84" charset="0"/>
              </a:rPr>
              <a:t> or roundworms (phylum </a:t>
            </a:r>
            <a:r>
              <a:rPr lang="en-US" sz="2800" dirty="0" err="1" smtClean="0">
                <a:cs typeface="Times New Roman" pitchFamily="84" charset="0"/>
              </a:rPr>
              <a:t>Nematoda</a:t>
            </a:r>
            <a:r>
              <a:rPr lang="en-US" sz="2800" dirty="0" smtClean="0">
                <a:cs typeface="Times New Roman" pitchFamily="84" charset="0"/>
              </a:rPr>
              <a:t>) are abundant and diverse, with an estimated 500,000 species. Nematodes have</a:t>
            </a:r>
          </a:p>
          <a:p>
            <a:pPr marL="812800" lvl="2" indent="-368300" eaLnBrk="1" hangingPunct="1"/>
            <a:r>
              <a:rPr lang="en-US" sz="2400" dirty="0" smtClean="0">
                <a:cs typeface="Times New Roman" pitchFamily="84" charset="0"/>
              </a:rPr>
              <a:t>bilateral symmetry,</a:t>
            </a:r>
          </a:p>
          <a:p>
            <a:pPr marL="812800" lvl="2" indent="-368300" eaLnBrk="1" hangingPunct="1"/>
            <a:r>
              <a:rPr lang="en-US" sz="2400" dirty="0" smtClean="0">
                <a:cs typeface="Times New Roman" pitchFamily="84" charset="0"/>
              </a:rPr>
              <a:t>three tissue layers,</a:t>
            </a:r>
          </a:p>
          <a:p>
            <a:pPr marL="812800" lvl="2" indent="-368300" eaLnBrk="1" hangingPunct="1"/>
            <a:r>
              <a:rPr lang="en-US" sz="2400" dirty="0" smtClean="0">
                <a:cs typeface="Times New Roman" pitchFamily="84" charset="0"/>
              </a:rPr>
              <a:t>a nonliving cuticle covering the body that prevents them from drying out,</a:t>
            </a:r>
          </a:p>
          <a:p>
            <a:pPr marL="812800" lvl="2" indent="-368300" eaLnBrk="1" hangingPunct="1"/>
            <a:r>
              <a:rPr lang="en-US" sz="2400" dirty="0" smtClean="0">
                <a:cs typeface="Times New Roman" pitchFamily="84" charset="0"/>
              </a:rPr>
              <a:t>a </a:t>
            </a:r>
            <a:r>
              <a:rPr lang="en-US" sz="2400" dirty="0" err="1" smtClean="0">
                <a:cs typeface="Times New Roman" pitchFamily="84" charset="0"/>
              </a:rPr>
              <a:t>pseudocoelom</a:t>
            </a:r>
            <a:r>
              <a:rPr lang="en-US" sz="2400" dirty="0" smtClean="0">
                <a:cs typeface="Times New Roman" pitchFamily="84" charset="0"/>
              </a:rPr>
              <a:t> body cavity that functions to distribute nutrients and as a </a:t>
            </a:r>
            <a:r>
              <a:rPr lang="en-US" sz="2400" dirty="0" err="1" smtClean="0">
                <a:cs typeface="Times New Roman" pitchFamily="84" charset="0"/>
              </a:rPr>
              <a:t>hydroskeleton</a:t>
            </a:r>
            <a:r>
              <a:rPr lang="en-US" sz="2400" dirty="0" smtClean="0">
                <a:cs typeface="Times New Roman" pitchFamily="84" charset="0"/>
              </a:rPr>
              <a:t>, and</a:t>
            </a:r>
          </a:p>
          <a:p>
            <a:pPr marL="812800" lvl="2" indent="-368300" eaLnBrk="1" hangingPunct="1"/>
            <a:r>
              <a:rPr lang="en-US" sz="2400" dirty="0" smtClean="0">
                <a:cs typeface="Times New Roman" pitchFamily="84" charset="0"/>
              </a:rPr>
              <a:t>a </a:t>
            </a:r>
            <a:r>
              <a:rPr lang="en-US" sz="2400" b="1" dirty="0" smtClean="0">
                <a:cs typeface="Times New Roman" pitchFamily="84" charset="0"/>
              </a:rPr>
              <a:t>complete digestive tract </a:t>
            </a:r>
            <a:r>
              <a:rPr lang="en-US" sz="2400" dirty="0" smtClean="0">
                <a:cs typeface="Times New Roman" pitchFamily="84" charset="0"/>
              </a:rPr>
              <a:t>with a mouth and anus</a:t>
            </a:r>
            <a:r>
              <a:rPr lang="en-US" dirty="0" smtClean="0">
                <a:cs typeface="Times New Roman" pitchFamily="84" charset="0"/>
              </a:rPr>
              <a:t>.</a:t>
            </a:r>
          </a:p>
        </p:txBody>
      </p:sp>
      <p:sp>
        <p:nvSpPr>
          <p:cNvPr id="8704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87044" name="Rectangle 4"/>
          <p:cNvSpPr>
            <a:spLocks noGrp="1" noChangeArrowheads="1"/>
          </p:cNvSpPr>
          <p:nvPr>
            <p:ph type="title" idx="4294967295"/>
          </p:nvPr>
        </p:nvSpPr>
        <p:spPr>
          <a:xfrm>
            <a:off x="195263" y="100013"/>
            <a:ext cx="8782050" cy="876300"/>
          </a:xfrm>
        </p:spPr>
        <p:txBody>
          <a:bodyPr>
            <a:spAutoFit/>
          </a:bodyPr>
          <a:lstStyle/>
          <a:p>
            <a:pPr marL="796925" indent="-796925" eaLnBrk="1" hangingPunct="1"/>
            <a:r>
              <a:rPr lang="en-US" sz="3200" smtClean="0"/>
              <a:t>18.8 Nematodes have a pseudocoelom and a complete digestive tract</a:t>
            </a:r>
          </a:p>
        </p:txBody>
      </p:sp>
      <p:sp>
        <p:nvSpPr>
          <p:cNvPr id="87045"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87046"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8704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Effect transition="in" filter="checkerboard(across)">
                                      <p:cBhvr>
                                        <p:cTn id="7" dur="500"/>
                                        <p:tgtEl>
                                          <p:spTgt spid="870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7042">
                                            <p:txEl>
                                              <p:pRg st="1" end="1"/>
                                            </p:txEl>
                                          </p:spTgt>
                                        </p:tgtEl>
                                        <p:attrNameLst>
                                          <p:attrName>style.visibility</p:attrName>
                                        </p:attrNameLst>
                                      </p:cBhvr>
                                      <p:to>
                                        <p:strVal val="visible"/>
                                      </p:to>
                                    </p:set>
                                    <p:animEffect transition="in" filter="checkerboard(across)">
                                      <p:cBhvr>
                                        <p:cTn id="12" dur="500"/>
                                        <p:tgtEl>
                                          <p:spTgt spid="870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7042">
                                            <p:txEl>
                                              <p:pRg st="2" end="2"/>
                                            </p:txEl>
                                          </p:spTgt>
                                        </p:tgtEl>
                                        <p:attrNameLst>
                                          <p:attrName>style.visibility</p:attrName>
                                        </p:attrNameLst>
                                      </p:cBhvr>
                                      <p:to>
                                        <p:strVal val="visible"/>
                                      </p:to>
                                    </p:set>
                                    <p:animEffect transition="in" filter="checkerboard(across)">
                                      <p:cBhvr>
                                        <p:cTn id="17" dur="500"/>
                                        <p:tgtEl>
                                          <p:spTgt spid="870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7042">
                                            <p:txEl>
                                              <p:pRg st="3" end="3"/>
                                            </p:txEl>
                                          </p:spTgt>
                                        </p:tgtEl>
                                        <p:attrNameLst>
                                          <p:attrName>style.visibility</p:attrName>
                                        </p:attrNameLst>
                                      </p:cBhvr>
                                      <p:to>
                                        <p:strVal val="visible"/>
                                      </p:to>
                                    </p:set>
                                    <p:animEffect transition="in" filter="checkerboard(across)">
                                      <p:cBhvr>
                                        <p:cTn id="22" dur="500"/>
                                        <p:tgtEl>
                                          <p:spTgt spid="870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7042">
                                            <p:txEl>
                                              <p:pRg st="4" end="4"/>
                                            </p:txEl>
                                          </p:spTgt>
                                        </p:tgtEl>
                                        <p:attrNameLst>
                                          <p:attrName>style.visibility</p:attrName>
                                        </p:attrNameLst>
                                      </p:cBhvr>
                                      <p:to>
                                        <p:strVal val="visible"/>
                                      </p:to>
                                    </p:set>
                                    <p:animEffect transition="in" filter="checkerboard(across)">
                                      <p:cBhvr>
                                        <p:cTn id="27" dur="500"/>
                                        <p:tgtEl>
                                          <p:spTgt spid="870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7042">
                                            <p:txEl>
                                              <p:pRg st="5" end="5"/>
                                            </p:txEl>
                                          </p:spTgt>
                                        </p:tgtEl>
                                        <p:attrNameLst>
                                          <p:attrName>style.visibility</p:attrName>
                                        </p:attrNameLst>
                                      </p:cBhvr>
                                      <p:to>
                                        <p:strVal val="visible"/>
                                      </p:to>
                                    </p:set>
                                    <p:animEffect transition="in" filter="checkerboard(across)">
                                      <p:cBhvr>
                                        <p:cTn id="32" dur="500"/>
                                        <p:tgtEl>
                                          <p:spTgt spid="870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4294967295"/>
          </p:nvPr>
        </p:nvSpPr>
        <p:spPr>
          <a:xfrm>
            <a:off x="166688" y="1316038"/>
            <a:ext cx="8534400" cy="5270500"/>
          </a:xfrm>
        </p:spPr>
        <p:txBody>
          <a:bodyPr/>
          <a:lstStyle/>
          <a:p>
            <a:pPr marL="292100" lvl="1" indent="-290513" eaLnBrk="1" hangingPunct="1">
              <a:buFont typeface="Wingdings" pitchFamily="84" charset="2"/>
              <a:buChar char="§"/>
            </a:pPr>
            <a:r>
              <a:rPr lang="en-US" sz="2800" dirty="0" smtClean="0">
                <a:cs typeface="Times New Roman" pitchFamily="84" charset="0"/>
              </a:rPr>
              <a:t>Animals are</a:t>
            </a:r>
          </a:p>
          <a:p>
            <a:pPr marL="812800" lvl="2" indent="-368300" eaLnBrk="1" hangingPunct="1"/>
            <a:r>
              <a:rPr lang="en-US" sz="2400" dirty="0" smtClean="0">
                <a:cs typeface="Times New Roman" pitchFamily="84" charset="0"/>
              </a:rPr>
              <a:t>eukaryotic,</a:t>
            </a:r>
          </a:p>
          <a:p>
            <a:pPr marL="812800" lvl="2" indent="-368300" eaLnBrk="1" hangingPunct="1"/>
            <a:r>
              <a:rPr lang="en-US" sz="2400" dirty="0" err="1" smtClean="0">
                <a:cs typeface="Times New Roman" pitchFamily="84" charset="0"/>
              </a:rPr>
              <a:t>multicellular</a:t>
            </a:r>
            <a:r>
              <a:rPr lang="en-US" sz="2400" dirty="0" smtClean="0">
                <a:cs typeface="Times New Roman" pitchFamily="84" charset="0"/>
              </a:rPr>
              <a:t> </a:t>
            </a:r>
            <a:r>
              <a:rPr lang="en-US" sz="2400" dirty="0" err="1" smtClean="0">
                <a:cs typeface="Times New Roman" pitchFamily="84" charset="0"/>
              </a:rPr>
              <a:t>heterotrophs</a:t>
            </a:r>
            <a:r>
              <a:rPr lang="en-US" sz="2400" dirty="0" smtClean="0">
                <a:cs typeface="Times New Roman" pitchFamily="84" charset="0"/>
              </a:rPr>
              <a:t>, and</a:t>
            </a:r>
          </a:p>
          <a:p>
            <a:pPr marL="812800" lvl="2" indent="-368300" eaLnBrk="1" hangingPunct="1"/>
            <a:r>
              <a:rPr lang="en-US" sz="2400" dirty="0" smtClean="0">
                <a:cs typeface="Times New Roman" pitchFamily="84" charset="0"/>
              </a:rPr>
              <a:t>have cells that lack cell walls.</a:t>
            </a:r>
          </a:p>
          <a:p>
            <a:pPr marL="292100" lvl="1" indent="-290513" eaLnBrk="1" hangingPunct="1">
              <a:buFont typeface="Wingdings" pitchFamily="84" charset="2"/>
              <a:buChar char="§"/>
            </a:pPr>
            <a:r>
              <a:rPr lang="en-US" sz="2800" dirty="0" smtClean="0">
                <a:cs typeface="Times New Roman" pitchFamily="84" charset="0"/>
              </a:rPr>
              <a:t>Animals also use </a:t>
            </a:r>
            <a:r>
              <a:rPr lang="en-US" sz="2800" b="1" dirty="0" smtClean="0">
                <a:cs typeface="Times New Roman" pitchFamily="84" charset="0"/>
              </a:rPr>
              <a:t>ingestion</a:t>
            </a:r>
            <a:r>
              <a:rPr lang="en-US" sz="2800" dirty="0" smtClean="0">
                <a:cs typeface="Times New Roman" pitchFamily="84" charset="0"/>
              </a:rPr>
              <a:t>, the eating of food. </a:t>
            </a:r>
          </a:p>
          <a:p>
            <a:pPr marL="292100" lvl="1" indent="-290513" eaLnBrk="1" hangingPunct="1">
              <a:buFont typeface="Wingdings" pitchFamily="84" charset="2"/>
              <a:buChar char="§"/>
            </a:pPr>
            <a:r>
              <a:rPr lang="en-US" sz="2800" dirty="0" smtClean="0">
                <a:cs typeface="Times New Roman" pitchFamily="84" charset="0"/>
              </a:rPr>
              <a:t>Fungi absorb nutrients after digesting food outside their body.</a:t>
            </a:r>
          </a:p>
        </p:txBody>
      </p:sp>
      <p:sp>
        <p:nvSpPr>
          <p:cNvPr id="2560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25604" name="Rectangle 4"/>
          <p:cNvSpPr>
            <a:spLocks noGrp="1" noChangeArrowheads="1"/>
          </p:cNvSpPr>
          <p:nvPr>
            <p:ph type="title" idx="4294967295"/>
          </p:nvPr>
        </p:nvSpPr>
        <p:spPr>
          <a:xfrm>
            <a:off x="195263" y="100013"/>
            <a:ext cx="8782050" cy="438150"/>
          </a:xfrm>
        </p:spPr>
        <p:txBody>
          <a:bodyPr>
            <a:spAutoFit/>
          </a:bodyPr>
          <a:lstStyle/>
          <a:p>
            <a:pPr eaLnBrk="1" hangingPunct="1"/>
            <a:r>
              <a:rPr lang="en-US" sz="3200" smtClean="0"/>
              <a:t>18.1 What is an animal?</a:t>
            </a:r>
          </a:p>
        </p:txBody>
      </p:sp>
      <p:sp>
        <p:nvSpPr>
          <p:cNvPr id="25605"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5606"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2560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D3355F4A-7B1A-49DF-922C-FF8D8EDB79C2}" type="slidenum">
              <a:rPr lang="en-US" smtClean="0"/>
              <a:pPr/>
              <a:t>5</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box(in)">
                                      <p:cBhvr>
                                        <p:cTn id="7" dur="500"/>
                                        <p:tgtEl>
                                          <p:spTgt spid="25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602">
                                            <p:txEl>
                                              <p:pRg st="1" end="1"/>
                                            </p:txEl>
                                          </p:spTgt>
                                        </p:tgtEl>
                                        <p:attrNameLst>
                                          <p:attrName>style.visibility</p:attrName>
                                        </p:attrNameLst>
                                      </p:cBhvr>
                                      <p:to>
                                        <p:strVal val="visible"/>
                                      </p:to>
                                    </p:set>
                                    <p:animEffect transition="in" filter="box(in)">
                                      <p:cBhvr>
                                        <p:cTn id="12" dur="500"/>
                                        <p:tgtEl>
                                          <p:spTgt spid="25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602">
                                            <p:txEl>
                                              <p:pRg st="2" end="2"/>
                                            </p:txEl>
                                          </p:spTgt>
                                        </p:tgtEl>
                                        <p:attrNameLst>
                                          <p:attrName>style.visibility</p:attrName>
                                        </p:attrNameLst>
                                      </p:cBhvr>
                                      <p:to>
                                        <p:strVal val="visible"/>
                                      </p:to>
                                    </p:set>
                                    <p:animEffect transition="in" filter="box(in)">
                                      <p:cBhvr>
                                        <p:cTn id="17" dur="500"/>
                                        <p:tgtEl>
                                          <p:spTgt spid="25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5602">
                                            <p:txEl>
                                              <p:pRg st="3" end="3"/>
                                            </p:txEl>
                                          </p:spTgt>
                                        </p:tgtEl>
                                        <p:attrNameLst>
                                          <p:attrName>style.visibility</p:attrName>
                                        </p:attrNameLst>
                                      </p:cBhvr>
                                      <p:to>
                                        <p:strVal val="visible"/>
                                      </p:to>
                                    </p:set>
                                    <p:animEffect transition="in" filter="box(in)">
                                      <p:cBhvr>
                                        <p:cTn id="22" dur="500"/>
                                        <p:tgtEl>
                                          <p:spTgt spid="256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5602">
                                            <p:txEl>
                                              <p:pRg st="4" end="4"/>
                                            </p:txEl>
                                          </p:spTgt>
                                        </p:tgtEl>
                                        <p:attrNameLst>
                                          <p:attrName>style.visibility</p:attrName>
                                        </p:attrNameLst>
                                      </p:cBhvr>
                                      <p:to>
                                        <p:strVal val="visible"/>
                                      </p:to>
                                    </p:set>
                                    <p:animEffect transition="in" filter="box(in)">
                                      <p:cBhvr>
                                        <p:cTn id="27" dur="500"/>
                                        <p:tgtEl>
                                          <p:spTgt spid="256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5602">
                                            <p:txEl>
                                              <p:pRg st="5" end="5"/>
                                            </p:txEl>
                                          </p:spTgt>
                                        </p:tgtEl>
                                        <p:attrNameLst>
                                          <p:attrName>style.visibility</p:attrName>
                                        </p:attrNameLst>
                                      </p:cBhvr>
                                      <p:to>
                                        <p:strVal val="visible"/>
                                      </p:to>
                                    </p:set>
                                    <p:animEffect transition="in" filter="box(in)">
                                      <p:cBhvr>
                                        <p:cTn id="32" dur="500"/>
                                        <p:tgtEl>
                                          <p:spTgt spid="256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bldLvl="5"/>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18_08aNematode-U"/>
          <p:cNvPicPr>
            <a:picLocks noChangeAspect="1" noChangeArrowheads="1"/>
          </p:cNvPicPr>
          <p:nvPr/>
        </p:nvPicPr>
        <p:blipFill>
          <a:blip r:embed="rId3" cstate="print"/>
          <a:srcRect/>
          <a:stretch>
            <a:fillRect/>
          </a:stretch>
        </p:blipFill>
        <p:spPr bwMode="auto">
          <a:xfrm>
            <a:off x="2733675" y="1203325"/>
            <a:ext cx="3676650" cy="4451350"/>
          </a:xfrm>
          <a:prstGeom prst="rect">
            <a:avLst/>
          </a:prstGeom>
          <a:noFill/>
          <a:ln w="9525">
            <a:noFill/>
            <a:miter lim="800000"/>
            <a:headEnd/>
            <a:tailEnd/>
          </a:ln>
        </p:spPr>
      </p:pic>
      <p:sp>
        <p:nvSpPr>
          <p:cNvPr id="8909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18.8A</a:t>
            </a:r>
          </a:p>
        </p:txBody>
      </p:sp>
      <p:sp>
        <p:nvSpPr>
          <p:cNvPr id="89092" name="Text Box 3"/>
          <p:cNvSpPr txBox="1">
            <a:spLocks noChangeArrowheads="1"/>
          </p:cNvSpPr>
          <p:nvPr/>
        </p:nvSpPr>
        <p:spPr bwMode="auto">
          <a:xfrm>
            <a:off x="4189413" y="4438650"/>
            <a:ext cx="738187" cy="331788"/>
          </a:xfrm>
          <a:prstGeom prst="rect">
            <a:avLst/>
          </a:prstGeom>
          <a:noFill/>
          <a:ln w="9525">
            <a:noFill/>
            <a:miter lim="800000"/>
            <a:headEnd/>
            <a:tailEnd/>
          </a:ln>
        </p:spPr>
        <p:txBody>
          <a:bodyPr wrap="none" lIns="0" tIns="0" rIns="0" bIns="0"/>
          <a:lstStyle/>
          <a:p>
            <a:pPr eaLnBrk="0" hangingPunct="0"/>
            <a:r>
              <a:rPr lang="en-US" sz="1800" b="1">
                <a:solidFill>
                  <a:schemeClr val="bg1"/>
                </a:solidFill>
              </a:rPr>
              <a:t>Mouth</a:t>
            </a:r>
            <a:endParaRPr lang="en-US" sz="1800" b="1"/>
          </a:p>
        </p:txBody>
      </p:sp>
      <p:sp>
        <p:nvSpPr>
          <p:cNvPr id="89093" name="Line 5"/>
          <p:cNvSpPr>
            <a:spLocks noChangeShapeType="1"/>
          </p:cNvSpPr>
          <p:nvPr/>
        </p:nvSpPr>
        <p:spPr bwMode="auto">
          <a:xfrm>
            <a:off x="4538663" y="3992563"/>
            <a:ext cx="0" cy="490537"/>
          </a:xfrm>
          <a:prstGeom prst="line">
            <a:avLst/>
          </a:prstGeom>
          <a:noFill/>
          <a:ln w="12700">
            <a:solidFill>
              <a:schemeClr val="bg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18.8B</a:t>
            </a:r>
          </a:p>
        </p:txBody>
      </p:sp>
      <p:pic>
        <p:nvPicPr>
          <p:cNvPr id="90115" name="Picture 3" descr="18_08bHeartworm-L"/>
          <p:cNvPicPr>
            <a:picLocks noChangeAspect="1" noChangeArrowheads="1"/>
          </p:cNvPicPr>
          <p:nvPr/>
        </p:nvPicPr>
        <p:blipFill>
          <a:blip r:embed="rId3" cstate="print"/>
          <a:srcRect/>
          <a:stretch>
            <a:fillRect/>
          </a:stretch>
        </p:blipFill>
        <p:spPr bwMode="auto">
          <a:xfrm>
            <a:off x="1322388" y="1325563"/>
            <a:ext cx="6499225" cy="4206875"/>
          </a:xfrm>
          <a:prstGeom prst="rect">
            <a:avLst/>
          </a:prstGeom>
          <a:noFill/>
          <a:ln w="9525">
            <a:noFill/>
            <a:miter lim="800000"/>
            <a:headEnd/>
            <a:tailEnd/>
          </a:ln>
        </p:spPr>
      </p:pic>
      <p:sp>
        <p:nvSpPr>
          <p:cNvPr id="2" name="TextBox 1"/>
          <p:cNvSpPr txBox="1"/>
          <p:nvPr/>
        </p:nvSpPr>
        <p:spPr>
          <a:xfrm>
            <a:off x="1191491" y="762000"/>
            <a:ext cx="7239000" cy="369332"/>
          </a:xfrm>
          <a:prstGeom prst="rect">
            <a:avLst/>
          </a:prstGeom>
          <a:noFill/>
        </p:spPr>
        <p:txBody>
          <a:bodyPr wrap="square" rtlCol="0">
            <a:spAutoFit/>
          </a:bodyPr>
          <a:lstStyle/>
          <a:p>
            <a:r>
              <a:rPr lang="en-US" dirty="0" smtClean="0"/>
              <a:t>Heartworm –dog heart</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4294967295"/>
          </p:nvPr>
        </p:nvSpPr>
        <p:spPr>
          <a:xfrm>
            <a:off x="166688" y="1319213"/>
            <a:ext cx="8850312" cy="5338762"/>
          </a:xfrm>
        </p:spPr>
        <p:txBody>
          <a:bodyPr>
            <a:normAutofit lnSpcReduction="10000"/>
          </a:bodyPr>
          <a:lstStyle/>
          <a:p>
            <a:pPr marL="292100" lvl="1" indent="-290513" eaLnBrk="1" hangingPunct="1">
              <a:spcBef>
                <a:spcPct val="35000"/>
              </a:spcBef>
              <a:spcAft>
                <a:spcPts val="75"/>
              </a:spcAft>
              <a:buFont typeface="Wingdings" pitchFamily="84" charset="2"/>
              <a:buChar char="§"/>
            </a:pPr>
            <a:r>
              <a:rPr lang="en-US" sz="2800" b="1" dirty="0" err="1" smtClean="0">
                <a:cs typeface="Times New Roman" pitchFamily="84" charset="0"/>
              </a:rPr>
              <a:t>Molluscs</a:t>
            </a:r>
            <a:r>
              <a:rPr lang="en-US" sz="2800" dirty="0" smtClean="0">
                <a:cs typeface="Times New Roman" pitchFamily="84" charset="0"/>
              </a:rPr>
              <a:t> (phylum </a:t>
            </a:r>
            <a:r>
              <a:rPr lang="en-US" sz="2800" dirty="0" err="1" smtClean="0">
                <a:cs typeface="Times New Roman" pitchFamily="84" charset="0"/>
              </a:rPr>
              <a:t>Mollusca</a:t>
            </a:r>
            <a:r>
              <a:rPr lang="en-US" sz="2800" dirty="0" smtClean="0">
                <a:cs typeface="Times New Roman" pitchFamily="84" charset="0"/>
              </a:rPr>
              <a:t>) have</a:t>
            </a:r>
          </a:p>
          <a:p>
            <a:pPr marL="812800" lvl="2" indent="-368300" eaLnBrk="1" hangingPunct="1">
              <a:spcBef>
                <a:spcPct val="35000"/>
              </a:spcBef>
              <a:spcAft>
                <a:spcPts val="75"/>
              </a:spcAft>
            </a:pPr>
            <a:r>
              <a:rPr lang="en-US" sz="2400" dirty="0" smtClean="0">
                <a:cs typeface="Times New Roman" pitchFamily="84" charset="0"/>
              </a:rPr>
              <a:t>a muscular </a:t>
            </a:r>
            <a:r>
              <a:rPr lang="en-US" sz="2400" b="1" dirty="0" smtClean="0">
                <a:cs typeface="Times New Roman" pitchFamily="84" charset="0"/>
              </a:rPr>
              <a:t>foot</a:t>
            </a:r>
            <a:r>
              <a:rPr lang="en-US" sz="2400" dirty="0" smtClean="0">
                <a:cs typeface="Times New Roman" pitchFamily="84" charset="0"/>
              </a:rPr>
              <a:t> that functions in locomotion,</a:t>
            </a:r>
          </a:p>
          <a:p>
            <a:pPr marL="812800" lvl="2" indent="-368300" eaLnBrk="1" hangingPunct="1">
              <a:spcBef>
                <a:spcPct val="35000"/>
              </a:spcBef>
              <a:spcAft>
                <a:spcPts val="75"/>
              </a:spcAft>
            </a:pPr>
            <a:r>
              <a:rPr lang="en-US" sz="2400" dirty="0" smtClean="0">
                <a:cs typeface="Times New Roman" pitchFamily="84" charset="0"/>
              </a:rPr>
              <a:t>a </a:t>
            </a:r>
            <a:r>
              <a:rPr lang="en-US" sz="2400" b="1" dirty="0" smtClean="0">
                <a:cs typeface="Times New Roman" pitchFamily="84" charset="0"/>
              </a:rPr>
              <a:t>visceral mass </a:t>
            </a:r>
            <a:r>
              <a:rPr lang="en-US" sz="2400" dirty="0" smtClean="0">
                <a:cs typeface="Times New Roman" pitchFamily="84" charset="0"/>
              </a:rPr>
              <a:t>containing most of the internal organs,</a:t>
            </a:r>
          </a:p>
          <a:p>
            <a:pPr marL="812800" lvl="2" indent="-368300" eaLnBrk="1" hangingPunct="1">
              <a:spcBef>
                <a:spcPct val="35000"/>
              </a:spcBef>
              <a:spcAft>
                <a:spcPts val="75"/>
              </a:spcAft>
            </a:pPr>
            <a:r>
              <a:rPr lang="en-US" sz="2400" dirty="0" smtClean="0">
                <a:cs typeface="Times New Roman" pitchFamily="84" charset="0"/>
              </a:rPr>
              <a:t>a </a:t>
            </a:r>
            <a:r>
              <a:rPr lang="en-US" sz="2400" b="1" dirty="0" smtClean="0">
                <a:cs typeface="Times New Roman" pitchFamily="84" charset="0"/>
              </a:rPr>
              <a:t>mantle</a:t>
            </a:r>
            <a:r>
              <a:rPr lang="en-US" sz="2400" dirty="0" smtClean="0">
                <a:cs typeface="Times New Roman" pitchFamily="84" charset="0"/>
              </a:rPr>
              <a:t>, which may secrete a shell that encloses the visceral mass, and</a:t>
            </a:r>
          </a:p>
          <a:p>
            <a:pPr marL="812800" lvl="2" indent="-368300" eaLnBrk="1" hangingPunct="1">
              <a:spcBef>
                <a:spcPct val="35000"/>
              </a:spcBef>
              <a:spcAft>
                <a:spcPts val="75"/>
              </a:spcAft>
            </a:pPr>
            <a:r>
              <a:rPr lang="en-US" sz="2400" dirty="0" smtClean="0">
                <a:cs typeface="Times New Roman" pitchFamily="84" charset="0"/>
              </a:rPr>
              <a:t>a true </a:t>
            </a:r>
            <a:r>
              <a:rPr lang="en-US" sz="2400" dirty="0" err="1" smtClean="0">
                <a:cs typeface="Times New Roman" pitchFamily="84" charset="0"/>
              </a:rPr>
              <a:t>coelom</a:t>
            </a:r>
            <a:r>
              <a:rPr lang="en-US" sz="2400" dirty="0" smtClean="0">
                <a:cs typeface="Times New Roman" pitchFamily="84" charset="0"/>
              </a:rPr>
              <a:t> and a circulatory system that pumps blood throughout the body.</a:t>
            </a:r>
          </a:p>
          <a:p>
            <a:pPr marL="812800" lvl="2" indent="-368300" eaLnBrk="1" hangingPunct="1">
              <a:spcBef>
                <a:spcPct val="35000"/>
              </a:spcBef>
              <a:spcAft>
                <a:spcPts val="75"/>
              </a:spcAft>
            </a:pPr>
            <a:r>
              <a:rPr lang="en-US" sz="2400" dirty="0" smtClean="0">
                <a:cs typeface="Times New Roman" pitchFamily="84" charset="0"/>
              </a:rPr>
              <a:t>Many </a:t>
            </a:r>
            <a:r>
              <a:rPr lang="en-US" sz="2400" dirty="0" err="1" smtClean="0">
                <a:cs typeface="Times New Roman" pitchFamily="84" charset="0"/>
              </a:rPr>
              <a:t>molluscs</a:t>
            </a:r>
            <a:r>
              <a:rPr lang="en-US" sz="2400" dirty="0" smtClean="0">
                <a:cs typeface="Times New Roman" pitchFamily="84" charset="0"/>
              </a:rPr>
              <a:t> feed with a rasping </a:t>
            </a:r>
            <a:r>
              <a:rPr lang="en-US" sz="2400" b="1" dirty="0" err="1" smtClean="0">
                <a:cs typeface="Times New Roman" pitchFamily="84" charset="0"/>
              </a:rPr>
              <a:t>radula</a:t>
            </a:r>
            <a:r>
              <a:rPr lang="en-US" sz="2400" dirty="0" smtClean="0">
                <a:cs typeface="Times New Roman" pitchFamily="84" charset="0"/>
              </a:rPr>
              <a:t>, used to scrape up food.</a:t>
            </a:r>
          </a:p>
          <a:p>
            <a:pPr marL="812800" lvl="2" indent="-368300" eaLnBrk="1" hangingPunct="1">
              <a:spcBef>
                <a:spcPct val="35000"/>
              </a:spcBef>
              <a:spcAft>
                <a:spcPts val="75"/>
              </a:spcAft>
            </a:pPr>
            <a:r>
              <a:rPr lang="en-US" sz="2400" dirty="0" smtClean="0">
                <a:cs typeface="Times New Roman" pitchFamily="84" charset="0"/>
              </a:rPr>
              <a:t>The life cycle of many marine </a:t>
            </a:r>
            <a:r>
              <a:rPr lang="en-US" sz="2400" dirty="0" err="1" smtClean="0">
                <a:cs typeface="Times New Roman" pitchFamily="84" charset="0"/>
              </a:rPr>
              <a:t>molluscs</a:t>
            </a:r>
            <a:r>
              <a:rPr lang="en-US" sz="2400" dirty="0" smtClean="0">
                <a:cs typeface="Times New Roman" pitchFamily="84" charset="0"/>
              </a:rPr>
              <a:t> includes a ciliated larva called a </a:t>
            </a:r>
            <a:r>
              <a:rPr lang="en-US" sz="2400" dirty="0" err="1" smtClean="0">
                <a:cs typeface="Times New Roman" pitchFamily="84" charset="0"/>
              </a:rPr>
              <a:t>trochophore</a:t>
            </a:r>
            <a:r>
              <a:rPr lang="en-US" sz="2400" dirty="0" smtClean="0">
                <a:cs typeface="Times New Roman" pitchFamily="84" charset="0"/>
              </a:rPr>
              <a:t>.</a:t>
            </a:r>
            <a:endParaRPr lang="en-US" dirty="0" smtClean="0">
              <a:cs typeface="Times New Roman" pitchFamily="84" charset="0"/>
            </a:endParaRPr>
          </a:p>
        </p:txBody>
      </p:sp>
      <p:sp>
        <p:nvSpPr>
          <p:cNvPr id="91139"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91140" name="Rectangle 4"/>
          <p:cNvSpPr>
            <a:spLocks noGrp="1" noChangeArrowheads="1"/>
          </p:cNvSpPr>
          <p:nvPr>
            <p:ph type="title" idx="4294967295"/>
          </p:nvPr>
        </p:nvSpPr>
        <p:spPr>
          <a:xfrm>
            <a:off x="195263" y="100013"/>
            <a:ext cx="8782050" cy="876300"/>
          </a:xfrm>
        </p:spPr>
        <p:txBody>
          <a:bodyPr>
            <a:spAutoFit/>
          </a:bodyPr>
          <a:lstStyle/>
          <a:p>
            <a:pPr marL="796925" indent="-796925" eaLnBrk="1" hangingPunct="1"/>
            <a:r>
              <a:rPr lang="en-US" sz="3200" smtClean="0"/>
              <a:t>18.9 Diverse molluscs are variations on a common body plan</a:t>
            </a:r>
          </a:p>
        </p:txBody>
      </p:sp>
      <p:sp>
        <p:nvSpPr>
          <p:cNvPr id="91141"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91142"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9114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1138">
                                            <p:txEl>
                                              <p:pRg st="0" end="0"/>
                                            </p:txEl>
                                          </p:spTgt>
                                        </p:tgtEl>
                                        <p:attrNameLst>
                                          <p:attrName>style.visibility</p:attrName>
                                        </p:attrNameLst>
                                      </p:cBhvr>
                                      <p:to>
                                        <p:strVal val="visible"/>
                                      </p:to>
                                    </p:set>
                                    <p:animEffect transition="in" filter="checkerboard(across)">
                                      <p:cBhvr>
                                        <p:cTn id="7" dur="500"/>
                                        <p:tgtEl>
                                          <p:spTgt spid="911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1138">
                                            <p:txEl>
                                              <p:pRg st="1" end="1"/>
                                            </p:txEl>
                                          </p:spTgt>
                                        </p:tgtEl>
                                        <p:attrNameLst>
                                          <p:attrName>style.visibility</p:attrName>
                                        </p:attrNameLst>
                                      </p:cBhvr>
                                      <p:to>
                                        <p:strVal val="visible"/>
                                      </p:to>
                                    </p:set>
                                    <p:animEffect transition="in" filter="checkerboard(across)">
                                      <p:cBhvr>
                                        <p:cTn id="12" dur="500"/>
                                        <p:tgtEl>
                                          <p:spTgt spid="911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1138">
                                            <p:txEl>
                                              <p:pRg st="2" end="2"/>
                                            </p:txEl>
                                          </p:spTgt>
                                        </p:tgtEl>
                                        <p:attrNameLst>
                                          <p:attrName>style.visibility</p:attrName>
                                        </p:attrNameLst>
                                      </p:cBhvr>
                                      <p:to>
                                        <p:strVal val="visible"/>
                                      </p:to>
                                    </p:set>
                                    <p:animEffect transition="in" filter="checkerboard(across)">
                                      <p:cBhvr>
                                        <p:cTn id="17" dur="500"/>
                                        <p:tgtEl>
                                          <p:spTgt spid="911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1138">
                                            <p:txEl>
                                              <p:pRg st="3" end="3"/>
                                            </p:txEl>
                                          </p:spTgt>
                                        </p:tgtEl>
                                        <p:attrNameLst>
                                          <p:attrName>style.visibility</p:attrName>
                                        </p:attrNameLst>
                                      </p:cBhvr>
                                      <p:to>
                                        <p:strVal val="visible"/>
                                      </p:to>
                                    </p:set>
                                    <p:animEffect transition="in" filter="checkerboard(across)">
                                      <p:cBhvr>
                                        <p:cTn id="22" dur="500"/>
                                        <p:tgtEl>
                                          <p:spTgt spid="911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1138">
                                            <p:txEl>
                                              <p:pRg st="4" end="4"/>
                                            </p:txEl>
                                          </p:spTgt>
                                        </p:tgtEl>
                                        <p:attrNameLst>
                                          <p:attrName>style.visibility</p:attrName>
                                        </p:attrNameLst>
                                      </p:cBhvr>
                                      <p:to>
                                        <p:strVal val="visible"/>
                                      </p:to>
                                    </p:set>
                                    <p:animEffect transition="in" filter="checkerboard(across)">
                                      <p:cBhvr>
                                        <p:cTn id="27" dur="500"/>
                                        <p:tgtEl>
                                          <p:spTgt spid="9113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1138">
                                            <p:txEl>
                                              <p:pRg st="5" end="5"/>
                                            </p:txEl>
                                          </p:spTgt>
                                        </p:tgtEl>
                                        <p:attrNameLst>
                                          <p:attrName>style.visibility</p:attrName>
                                        </p:attrNameLst>
                                      </p:cBhvr>
                                      <p:to>
                                        <p:strVal val="visible"/>
                                      </p:to>
                                    </p:set>
                                    <p:animEffect transition="in" filter="checkerboard(across)">
                                      <p:cBhvr>
                                        <p:cTn id="32" dur="500"/>
                                        <p:tgtEl>
                                          <p:spTgt spid="9113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91138">
                                            <p:txEl>
                                              <p:pRg st="6" end="6"/>
                                            </p:txEl>
                                          </p:spTgt>
                                        </p:tgtEl>
                                        <p:attrNameLst>
                                          <p:attrName>style.visibility</p:attrName>
                                        </p:attrNameLst>
                                      </p:cBhvr>
                                      <p:to>
                                        <p:strVal val="visible"/>
                                      </p:to>
                                    </p:set>
                                    <p:animEffect transition="in" filter="checkerboard(across)">
                                      <p:cBhvr>
                                        <p:cTn id="37" dur="500"/>
                                        <p:tgtEl>
                                          <p:spTgt spid="9113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build="p" bldLvl="5"/>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18_09aMolluscBodyPlan-U"/>
          <p:cNvPicPr>
            <a:picLocks noChangeAspect="1" noChangeArrowheads="1"/>
          </p:cNvPicPr>
          <p:nvPr/>
        </p:nvPicPr>
        <p:blipFill>
          <a:blip r:embed="rId3" cstate="print"/>
          <a:srcRect/>
          <a:stretch>
            <a:fillRect/>
          </a:stretch>
        </p:blipFill>
        <p:spPr bwMode="auto">
          <a:xfrm>
            <a:off x="296863" y="627063"/>
            <a:ext cx="8548687" cy="5603875"/>
          </a:xfrm>
          <a:prstGeom prst="rect">
            <a:avLst/>
          </a:prstGeom>
          <a:noFill/>
          <a:ln w="9525">
            <a:noFill/>
            <a:miter lim="800000"/>
            <a:headEnd/>
            <a:tailEnd/>
          </a:ln>
        </p:spPr>
      </p:pic>
      <p:sp>
        <p:nvSpPr>
          <p:cNvPr id="92163" name="Rectangle 3"/>
          <p:cNvSpPr>
            <a:spLocks noChangeArrowheads="1"/>
          </p:cNvSpPr>
          <p:nvPr/>
        </p:nvSpPr>
        <p:spPr bwMode="auto">
          <a:xfrm>
            <a:off x="1219200" y="4984750"/>
            <a:ext cx="660400" cy="349250"/>
          </a:xfrm>
          <a:prstGeom prst="rect">
            <a:avLst/>
          </a:prstGeom>
          <a:solidFill>
            <a:srgbClr val="C6CFD6"/>
          </a:solidFill>
          <a:ln w="12700">
            <a:noFill/>
            <a:miter lim="800000"/>
            <a:headEnd/>
            <a:tailEnd/>
          </a:ln>
          <a:effectLst/>
        </p:spPr>
        <p:txBody>
          <a:bodyPr wrap="none" anchor="ctr"/>
          <a:lstStyle/>
          <a:p>
            <a:endParaRPr lang="en-US"/>
          </a:p>
        </p:txBody>
      </p:sp>
      <p:sp>
        <p:nvSpPr>
          <p:cNvPr id="92164" name="Rectangle 4"/>
          <p:cNvSpPr>
            <a:spLocks noChangeArrowheads="1"/>
          </p:cNvSpPr>
          <p:nvPr/>
        </p:nvSpPr>
        <p:spPr bwMode="auto">
          <a:xfrm>
            <a:off x="793750" y="2063750"/>
            <a:ext cx="958850" cy="349250"/>
          </a:xfrm>
          <a:prstGeom prst="rect">
            <a:avLst/>
          </a:prstGeom>
          <a:solidFill>
            <a:srgbClr val="972F7E"/>
          </a:solidFill>
          <a:ln w="12700">
            <a:noFill/>
            <a:miter lim="800000"/>
            <a:headEnd/>
            <a:tailEnd/>
          </a:ln>
          <a:effectLst/>
        </p:spPr>
        <p:txBody>
          <a:bodyPr wrap="none" anchor="ctr"/>
          <a:lstStyle/>
          <a:p>
            <a:endParaRPr lang="en-US"/>
          </a:p>
        </p:txBody>
      </p:sp>
      <p:sp>
        <p:nvSpPr>
          <p:cNvPr id="92165" name="Rectangle 5"/>
          <p:cNvSpPr>
            <a:spLocks noChangeArrowheads="1"/>
          </p:cNvSpPr>
          <p:nvPr/>
        </p:nvSpPr>
        <p:spPr bwMode="auto">
          <a:xfrm>
            <a:off x="2451100" y="666750"/>
            <a:ext cx="1917700" cy="355600"/>
          </a:xfrm>
          <a:prstGeom prst="rect">
            <a:avLst/>
          </a:prstGeom>
          <a:solidFill>
            <a:srgbClr val="FCB156"/>
          </a:solidFill>
          <a:ln w="12700">
            <a:noFill/>
            <a:miter lim="800000"/>
            <a:headEnd/>
            <a:tailEnd/>
          </a:ln>
          <a:effectLst/>
        </p:spPr>
        <p:txBody>
          <a:bodyPr wrap="none" anchor="ctr"/>
          <a:lstStyle/>
          <a:p>
            <a:endParaRPr lang="en-US"/>
          </a:p>
        </p:txBody>
      </p:sp>
      <p:sp>
        <p:nvSpPr>
          <p:cNvPr id="92166"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18.9A</a:t>
            </a:r>
          </a:p>
        </p:txBody>
      </p:sp>
      <p:sp>
        <p:nvSpPr>
          <p:cNvPr id="92167" name="Text Box 3"/>
          <p:cNvSpPr txBox="1">
            <a:spLocks noChangeArrowheads="1"/>
          </p:cNvSpPr>
          <p:nvPr/>
        </p:nvSpPr>
        <p:spPr bwMode="auto">
          <a:xfrm>
            <a:off x="2638425" y="700088"/>
            <a:ext cx="1639888" cy="268287"/>
          </a:xfrm>
          <a:prstGeom prst="rect">
            <a:avLst/>
          </a:prstGeom>
          <a:noFill/>
          <a:ln w="9525">
            <a:noFill/>
            <a:miter lim="800000"/>
            <a:headEnd/>
            <a:tailEnd/>
          </a:ln>
        </p:spPr>
        <p:txBody>
          <a:bodyPr wrap="none" lIns="0" tIns="0" rIns="0" bIns="0"/>
          <a:lstStyle/>
          <a:p>
            <a:pPr eaLnBrk="0" hangingPunct="0"/>
            <a:r>
              <a:rPr lang="en-US" sz="1800" b="1"/>
              <a:t>Visceral mass</a:t>
            </a:r>
          </a:p>
        </p:txBody>
      </p:sp>
      <p:sp>
        <p:nvSpPr>
          <p:cNvPr id="92168" name="Text Box 3"/>
          <p:cNvSpPr txBox="1">
            <a:spLocks noChangeArrowheads="1"/>
          </p:cNvSpPr>
          <p:nvPr/>
        </p:nvSpPr>
        <p:spPr bwMode="auto">
          <a:xfrm>
            <a:off x="917575" y="2109788"/>
            <a:ext cx="776288" cy="268287"/>
          </a:xfrm>
          <a:prstGeom prst="rect">
            <a:avLst/>
          </a:prstGeom>
          <a:noFill/>
          <a:ln w="9525">
            <a:noFill/>
            <a:miter lim="800000"/>
            <a:headEnd/>
            <a:tailEnd/>
          </a:ln>
        </p:spPr>
        <p:txBody>
          <a:bodyPr wrap="none" lIns="0" tIns="0" rIns="0" bIns="0"/>
          <a:lstStyle/>
          <a:p>
            <a:pPr eaLnBrk="0" hangingPunct="0"/>
            <a:r>
              <a:rPr lang="en-US" sz="1800" b="1">
                <a:solidFill>
                  <a:schemeClr val="bg1"/>
                </a:solidFill>
              </a:rPr>
              <a:t>Mantle</a:t>
            </a:r>
            <a:endParaRPr lang="en-US" sz="1800" b="1"/>
          </a:p>
        </p:txBody>
      </p:sp>
      <p:sp>
        <p:nvSpPr>
          <p:cNvPr id="92169" name="Text Box 3"/>
          <p:cNvSpPr txBox="1">
            <a:spLocks noChangeArrowheads="1"/>
          </p:cNvSpPr>
          <p:nvPr/>
        </p:nvSpPr>
        <p:spPr bwMode="auto">
          <a:xfrm>
            <a:off x="1431925" y="1563688"/>
            <a:ext cx="776288" cy="268287"/>
          </a:xfrm>
          <a:prstGeom prst="rect">
            <a:avLst/>
          </a:prstGeom>
          <a:noFill/>
          <a:ln w="9525">
            <a:noFill/>
            <a:miter lim="800000"/>
            <a:headEnd/>
            <a:tailEnd/>
          </a:ln>
        </p:spPr>
        <p:txBody>
          <a:bodyPr wrap="none" lIns="0" tIns="0" rIns="0" bIns="0"/>
          <a:lstStyle/>
          <a:p>
            <a:pPr eaLnBrk="0" hangingPunct="0"/>
            <a:r>
              <a:rPr lang="en-US" sz="1800" b="1"/>
              <a:t>Kidney</a:t>
            </a:r>
          </a:p>
        </p:txBody>
      </p:sp>
      <p:sp>
        <p:nvSpPr>
          <p:cNvPr id="92170" name="Text Box 3"/>
          <p:cNvSpPr txBox="1">
            <a:spLocks noChangeArrowheads="1"/>
          </p:cNvSpPr>
          <p:nvPr/>
        </p:nvSpPr>
        <p:spPr bwMode="auto">
          <a:xfrm>
            <a:off x="2111375" y="1258888"/>
            <a:ext cx="827088" cy="274637"/>
          </a:xfrm>
          <a:prstGeom prst="rect">
            <a:avLst/>
          </a:prstGeom>
          <a:noFill/>
          <a:ln w="9525">
            <a:noFill/>
            <a:miter lim="800000"/>
            <a:headEnd/>
            <a:tailEnd/>
          </a:ln>
        </p:spPr>
        <p:txBody>
          <a:bodyPr wrap="none" lIns="0" tIns="0" rIns="0" bIns="0"/>
          <a:lstStyle/>
          <a:p>
            <a:pPr eaLnBrk="0" hangingPunct="0"/>
            <a:r>
              <a:rPr lang="en-US" sz="1800" b="1"/>
              <a:t>Coelom</a:t>
            </a:r>
          </a:p>
        </p:txBody>
      </p:sp>
      <p:sp>
        <p:nvSpPr>
          <p:cNvPr id="92171" name="Text Box 3"/>
          <p:cNvSpPr txBox="1">
            <a:spLocks noChangeArrowheads="1"/>
          </p:cNvSpPr>
          <p:nvPr/>
        </p:nvSpPr>
        <p:spPr bwMode="auto">
          <a:xfrm>
            <a:off x="3051175" y="1677988"/>
            <a:ext cx="592138" cy="274637"/>
          </a:xfrm>
          <a:prstGeom prst="rect">
            <a:avLst/>
          </a:prstGeom>
          <a:noFill/>
          <a:ln w="9525">
            <a:noFill/>
            <a:miter lim="800000"/>
            <a:headEnd/>
            <a:tailEnd/>
          </a:ln>
        </p:spPr>
        <p:txBody>
          <a:bodyPr wrap="none" lIns="0" tIns="0" rIns="0" bIns="0"/>
          <a:lstStyle/>
          <a:p>
            <a:pPr eaLnBrk="0" hangingPunct="0"/>
            <a:r>
              <a:rPr lang="en-US" sz="1800" b="1"/>
              <a:t>Heart</a:t>
            </a:r>
          </a:p>
        </p:txBody>
      </p:sp>
      <p:sp>
        <p:nvSpPr>
          <p:cNvPr id="92172" name="Text Box 3"/>
          <p:cNvSpPr txBox="1">
            <a:spLocks noChangeArrowheads="1"/>
          </p:cNvSpPr>
          <p:nvPr/>
        </p:nvSpPr>
        <p:spPr bwMode="auto">
          <a:xfrm>
            <a:off x="327025" y="2649538"/>
            <a:ext cx="808038" cy="592137"/>
          </a:xfrm>
          <a:prstGeom prst="rect">
            <a:avLst/>
          </a:prstGeom>
          <a:noFill/>
          <a:ln w="9525">
            <a:noFill/>
            <a:miter lim="800000"/>
            <a:headEnd/>
            <a:tailEnd/>
          </a:ln>
        </p:spPr>
        <p:txBody>
          <a:bodyPr wrap="none" lIns="0" tIns="0" rIns="0" bIns="0"/>
          <a:lstStyle/>
          <a:p>
            <a:pPr eaLnBrk="0" hangingPunct="0"/>
            <a:r>
              <a:rPr lang="en-US" sz="1800" b="1"/>
              <a:t>Mantle</a:t>
            </a:r>
          </a:p>
          <a:p>
            <a:pPr eaLnBrk="0" hangingPunct="0"/>
            <a:r>
              <a:rPr lang="en-US" sz="1800" b="1"/>
              <a:t>cavity</a:t>
            </a:r>
          </a:p>
        </p:txBody>
      </p:sp>
      <p:sp>
        <p:nvSpPr>
          <p:cNvPr id="92173" name="Text Box 3"/>
          <p:cNvSpPr txBox="1">
            <a:spLocks noChangeArrowheads="1"/>
          </p:cNvSpPr>
          <p:nvPr/>
        </p:nvSpPr>
        <p:spPr bwMode="auto">
          <a:xfrm>
            <a:off x="333375" y="3449638"/>
            <a:ext cx="630238" cy="268287"/>
          </a:xfrm>
          <a:prstGeom prst="rect">
            <a:avLst/>
          </a:prstGeom>
          <a:noFill/>
          <a:ln w="9525">
            <a:noFill/>
            <a:miter lim="800000"/>
            <a:headEnd/>
            <a:tailEnd/>
          </a:ln>
        </p:spPr>
        <p:txBody>
          <a:bodyPr wrap="none" lIns="0" tIns="0" rIns="0" bIns="0"/>
          <a:lstStyle/>
          <a:p>
            <a:pPr eaLnBrk="0" hangingPunct="0"/>
            <a:r>
              <a:rPr lang="en-US" sz="1800" b="1"/>
              <a:t>Anus</a:t>
            </a:r>
          </a:p>
        </p:txBody>
      </p:sp>
      <p:sp>
        <p:nvSpPr>
          <p:cNvPr id="92174" name="Text Box 3"/>
          <p:cNvSpPr txBox="1">
            <a:spLocks noChangeArrowheads="1"/>
          </p:cNvSpPr>
          <p:nvPr/>
        </p:nvSpPr>
        <p:spPr bwMode="auto">
          <a:xfrm>
            <a:off x="4092575" y="1296988"/>
            <a:ext cx="1582738" cy="592137"/>
          </a:xfrm>
          <a:prstGeom prst="rect">
            <a:avLst/>
          </a:prstGeom>
          <a:noFill/>
          <a:ln w="9525">
            <a:noFill/>
            <a:miter lim="800000"/>
            <a:headEnd/>
            <a:tailEnd/>
          </a:ln>
        </p:spPr>
        <p:txBody>
          <a:bodyPr wrap="none" lIns="0" tIns="0" rIns="0" bIns="0"/>
          <a:lstStyle/>
          <a:p>
            <a:pPr eaLnBrk="0" hangingPunct="0"/>
            <a:r>
              <a:rPr lang="en-US" sz="1800" b="1"/>
              <a:t>Reproductive</a:t>
            </a:r>
          </a:p>
          <a:p>
            <a:pPr eaLnBrk="0" hangingPunct="0"/>
            <a:r>
              <a:rPr lang="en-US" sz="1800" b="1"/>
              <a:t>organs</a:t>
            </a:r>
          </a:p>
        </p:txBody>
      </p:sp>
      <p:sp>
        <p:nvSpPr>
          <p:cNvPr id="92175" name="Text Box 3"/>
          <p:cNvSpPr txBox="1">
            <a:spLocks noChangeArrowheads="1"/>
          </p:cNvSpPr>
          <p:nvPr/>
        </p:nvSpPr>
        <p:spPr bwMode="auto">
          <a:xfrm>
            <a:off x="4632325" y="1893888"/>
            <a:ext cx="1303338" cy="592137"/>
          </a:xfrm>
          <a:prstGeom prst="rect">
            <a:avLst/>
          </a:prstGeom>
          <a:noFill/>
          <a:ln w="9525">
            <a:noFill/>
            <a:miter lim="800000"/>
            <a:headEnd/>
            <a:tailEnd/>
          </a:ln>
        </p:spPr>
        <p:txBody>
          <a:bodyPr wrap="none" lIns="0" tIns="0" rIns="0" bIns="0"/>
          <a:lstStyle/>
          <a:p>
            <a:pPr eaLnBrk="0" hangingPunct="0"/>
            <a:r>
              <a:rPr lang="en-US" sz="1800" b="1"/>
              <a:t>Digestive</a:t>
            </a:r>
          </a:p>
          <a:p>
            <a:pPr eaLnBrk="0" hangingPunct="0"/>
            <a:r>
              <a:rPr lang="en-US" sz="1800" b="1"/>
              <a:t>tract</a:t>
            </a:r>
          </a:p>
        </p:txBody>
      </p:sp>
      <p:sp>
        <p:nvSpPr>
          <p:cNvPr id="92176" name="Text Box 3"/>
          <p:cNvSpPr txBox="1">
            <a:spLocks noChangeArrowheads="1"/>
          </p:cNvSpPr>
          <p:nvPr/>
        </p:nvSpPr>
        <p:spPr bwMode="auto">
          <a:xfrm>
            <a:off x="5311775" y="2655888"/>
            <a:ext cx="592138" cy="274637"/>
          </a:xfrm>
          <a:prstGeom prst="rect">
            <a:avLst/>
          </a:prstGeom>
          <a:noFill/>
          <a:ln w="9525">
            <a:noFill/>
            <a:miter lim="800000"/>
            <a:headEnd/>
            <a:tailEnd/>
          </a:ln>
        </p:spPr>
        <p:txBody>
          <a:bodyPr wrap="none" lIns="0" tIns="0" rIns="0" bIns="0"/>
          <a:lstStyle/>
          <a:p>
            <a:pPr eaLnBrk="0" hangingPunct="0"/>
            <a:r>
              <a:rPr lang="en-US" sz="1800" b="1"/>
              <a:t>Shell</a:t>
            </a:r>
          </a:p>
        </p:txBody>
      </p:sp>
      <p:sp>
        <p:nvSpPr>
          <p:cNvPr id="92177" name="Text Box 3"/>
          <p:cNvSpPr txBox="1">
            <a:spLocks noChangeArrowheads="1"/>
          </p:cNvSpPr>
          <p:nvPr/>
        </p:nvSpPr>
        <p:spPr bwMode="auto">
          <a:xfrm>
            <a:off x="5692775" y="3068638"/>
            <a:ext cx="776288" cy="274637"/>
          </a:xfrm>
          <a:prstGeom prst="rect">
            <a:avLst/>
          </a:prstGeom>
          <a:noFill/>
          <a:ln w="9525">
            <a:noFill/>
            <a:miter lim="800000"/>
            <a:headEnd/>
            <a:tailEnd/>
          </a:ln>
        </p:spPr>
        <p:txBody>
          <a:bodyPr wrap="none" lIns="0" tIns="0" rIns="0" bIns="0"/>
          <a:lstStyle/>
          <a:p>
            <a:pPr eaLnBrk="0" hangingPunct="0"/>
            <a:r>
              <a:rPr lang="en-US" sz="1800" b="1"/>
              <a:t>Radula</a:t>
            </a:r>
          </a:p>
        </p:txBody>
      </p:sp>
      <p:sp>
        <p:nvSpPr>
          <p:cNvPr id="92178" name="Text Box 3"/>
          <p:cNvSpPr txBox="1">
            <a:spLocks noChangeArrowheads="1"/>
          </p:cNvSpPr>
          <p:nvPr/>
        </p:nvSpPr>
        <p:spPr bwMode="auto">
          <a:xfrm>
            <a:off x="6607175" y="2630488"/>
            <a:ext cx="1074738" cy="496887"/>
          </a:xfrm>
          <a:prstGeom prst="rect">
            <a:avLst/>
          </a:prstGeom>
          <a:noFill/>
          <a:ln w="9525">
            <a:noFill/>
            <a:miter lim="800000"/>
            <a:headEnd/>
            <a:tailEnd/>
          </a:ln>
        </p:spPr>
        <p:txBody>
          <a:bodyPr wrap="none" lIns="0" tIns="0" rIns="0" bIns="0"/>
          <a:lstStyle/>
          <a:p>
            <a:pPr algn="ctr" eaLnBrk="0" hangingPunct="0"/>
            <a:r>
              <a:rPr lang="en-US" sz="1800" b="1"/>
              <a:t>Digestive</a:t>
            </a:r>
          </a:p>
          <a:p>
            <a:pPr algn="ctr" eaLnBrk="0" hangingPunct="0"/>
            <a:r>
              <a:rPr lang="en-US" sz="1800" b="1"/>
              <a:t>tract</a:t>
            </a:r>
          </a:p>
        </p:txBody>
      </p:sp>
      <p:sp>
        <p:nvSpPr>
          <p:cNvPr id="92179" name="Text Box 3"/>
          <p:cNvSpPr txBox="1">
            <a:spLocks noChangeArrowheads="1"/>
          </p:cNvSpPr>
          <p:nvPr/>
        </p:nvSpPr>
        <p:spPr bwMode="auto">
          <a:xfrm>
            <a:off x="7940675" y="3024188"/>
            <a:ext cx="776288" cy="274637"/>
          </a:xfrm>
          <a:prstGeom prst="rect">
            <a:avLst/>
          </a:prstGeom>
          <a:noFill/>
          <a:ln w="9525">
            <a:noFill/>
            <a:miter lim="800000"/>
            <a:headEnd/>
            <a:tailEnd/>
          </a:ln>
        </p:spPr>
        <p:txBody>
          <a:bodyPr wrap="none" lIns="0" tIns="0" rIns="0" bIns="0"/>
          <a:lstStyle/>
          <a:p>
            <a:pPr eaLnBrk="0" hangingPunct="0"/>
            <a:r>
              <a:rPr lang="en-US" sz="1800" b="1"/>
              <a:t>Mouth</a:t>
            </a:r>
          </a:p>
        </p:txBody>
      </p:sp>
      <p:sp>
        <p:nvSpPr>
          <p:cNvPr id="92180" name="Text Box 3"/>
          <p:cNvSpPr txBox="1">
            <a:spLocks noChangeArrowheads="1"/>
          </p:cNvSpPr>
          <p:nvPr/>
        </p:nvSpPr>
        <p:spPr bwMode="auto">
          <a:xfrm>
            <a:off x="3330575" y="5081588"/>
            <a:ext cx="788988" cy="541337"/>
          </a:xfrm>
          <a:prstGeom prst="rect">
            <a:avLst/>
          </a:prstGeom>
          <a:noFill/>
          <a:ln w="9525">
            <a:noFill/>
            <a:miter lim="800000"/>
            <a:headEnd/>
            <a:tailEnd/>
          </a:ln>
        </p:spPr>
        <p:txBody>
          <a:bodyPr wrap="none" lIns="0" tIns="0" rIns="0" bIns="0"/>
          <a:lstStyle/>
          <a:p>
            <a:pPr eaLnBrk="0" hangingPunct="0"/>
            <a:r>
              <a:rPr lang="en-US" sz="1800" b="1"/>
              <a:t>Nerve</a:t>
            </a:r>
          </a:p>
          <a:p>
            <a:pPr eaLnBrk="0" hangingPunct="0"/>
            <a:r>
              <a:rPr lang="en-US" sz="1800" b="1"/>
              <a:t>cords</a:t>
            </a:r>
          </a:p>
        </p:txBody>
      </p:sp>
      <p:sp>
        <p:nvSpPr>
          <p:cNvPr id="92181" name="Text Box 3"/>
          <p:cNvSpPr txBox="1">
            <a:spLocks noChangeArrowheads="1"/>
          </p:cNvSpPr>
          <p:nvPr/>
        </p:nvSpPr>
        <p:spPr bwMode="auto">
          <a:xfrm>
            <a:off x="1317625" y="5024438"/>
            <a:ext cx="560388" cy="274637"/>
          </a:xfrm>
          <a:prstGeom prst="rect">
            <a:avLst/>
          </a:prstGeom>
          <a:noFill/>
          <a:ln w="9525">
            <a:noFill/>
            <a:miter lim="800000"/>
            <a:headEnd/>
            <a:tailEnd/>
          </a:ln>
        </p:spPr>
        <p:txBody>
          <a:bodyPr wrap="none" lIns="0" tIns="0" rIns="0" bIns="0"/>
          <a:lstStyle/>
          <a:p>
            <a:pPr eaLnBrk="0" hangingPunct="0"/>
            <a:r>
              <a:rPr lang="en-US" sz="1800" b="1"/>
              <a:t>Foot</a:t>
            </a:r>
          </a:p>
        </p:txBody>
      </p:sp>
      <p:sp>
        <p:nvSpPr>
          <p:cNvPr id="92182" name="Text Box 3"/>
          <p:cNvSpPr txBox="1">
            <a:spLocks noChangeArrowheads="1"/>
          </p:cNvSpPr>
          <p:nvPr/>
        </p:nvSpPr>
        <p:spPr bwMode="auto">
          <a:xfrm>
            <a:off x="327025" y="4059238"/>
            <a:ext cx="382588" cy="274637"/>
          </a:xfrm>
          <a:prstGeom prst="rect">
            <a:avLst/>
          </a:prstGeom>
          <a:noFill/>
          <a:ln w="9525">
            <a:noFill/>
            <a:miter lim="800000"/>
            <a:headEnd/>
            <a:tailEnd/>
          </a:ln>
        </p:spPr>
        <p:txBody>
          <a:bodyPr wrap="none" lIns="0" tIns="0" rIns="0" bIns="0"/>
          <a:lstStyle/>
          <a:p>
            <a:pPr eaLnBrk="0" hangingPunct="0"/>
            <a:r>
              <a:rPr lang="en-US" sz="1800" b="1"/>
              <a:t>Gill</a:t>
            </a:r>
          </a:p>
        </p:txBody>
      </p:sp>
      <p:sp>
        <p:nvSpPr>
          <p:cNvPr id="92183" name="AutoShape 23"/>
          <p:cNvSpPr>
            <a:spLocks/>
          </p:cNvSpPr>
          <p:nvPr/>
        </p:nvSpPr>
        <p:spPr bwMode="auto">
          <a:xfrm rot="-5400000">
            <a:off x="3477419" y="-940594"/>
            <a:ext cx="177800" cy="4256088"/>
          </a:xfrm>
          <a:prstGeom prst="rightBrace">
            <a:avLst>
              <a:gd name="adj1" fmla="val 50756"/>
              <a:gd name="adj2" fmla="val 45546"/>
            </a:avLst>
          </a:prstGeom>
          <a:noFill/>
          <a:ln w="12700">
            <a:solidFill>
              <a:schemeClr val="tx1"/>
            </a:solidFill>
            <a:round/>
            <a:headEnd/>
            <a:tailEnd/>
          </a:ln>
          <a:effectLst/>
        </p:spPr>
        <p:txBody>
          <a:bodyPr wrap="none" anchor="ctr"/>
          <a:lstStyle/>
          <a:p>
            <a:endParaRPr lang="en-US"/>
          </a:p>
        </p:txBody>
      </p:sp>
      <p:sp>
        <p:nvSpPr>
          <p:cNvPr id="92184" name="Line 24"/>
          <p:cNvSpPr>
            <a:spLocks noChangeShapeType="1"/>
          </p:cNvSpPr>
          <p:nvPr/>
        </p:nvSpPr>
        <p:spPr bwMode="auto">
          <a:xfrm>
            <a:off x="2505075" y="1538288"/>
            <a:ext cx="69850" cy="1254125"/>
          </a:xfrm>
          <a:prstGeom prst="line">
            <a:avLst/>
          </a:prstGeom>
          <a:noFill/>
          <a:ln w="12700">
            <a:solidFill>
              <a:schemeClr val="tx1"/>
            </a:solidFill>
            <a:round/>
            <a:headEnd/>
            <a:tailEnd/>
          </a:ln>
          <a:effectLst/>
        </p:spPr>
        <p:txBody>
          <a:bodyPr wrap="none" anchor="ctr"/>
          <a:lstStyle/>
          <a:p>
            <a:endParaRPr lang="en-US"/>
          </a:p>
        </p:txBody>
      </p:sp>
      <p:sp>
        <p:nvSpPr>
          <p:cNvPr id="92185" name="Line 25"/>
          <p:cNvSpPr>
            <a:spLocks noChangeShapeType="1"/>
          </p:cNvSpPr>
          <p:nvPr/>
        </p:nvSpPr>
        <p:spPr bwMode="auto">
          <a:xfrm flipH="1">
            <a:off x="3089275" y="1968500"/>
            <a:ext cx="234950" cy="863600"/>
          </a:xfrm>
          <a:prstGeom prst="line">
            <a:avLst/>
          </a:prstGeom>
          <a:noFill/>
          <a:ln w="12700">
            <a:solidFill>
              <a:schemeClr val="tx1"/>
            </a:solidFill>
            <a:round/>
            <a:headEnd/>
            <a:tailEnd/>
          </a:ln>
          <a:effectLst/>
        </p:spPr>
        <p:txBody>
          <a:bodyPr wrap="none" anchor="ctr"/>
          <a:lstStyle/>
          <a:p>
            <a:endParaRPr lang="en-US"/>
          </a:p>
        </p:txBody>
      </p:sp>
      <p:sp>
        <p:nvSpPr>
          <p:cNvPr id="92186" name="Line 26"/>
          <p:cNvSpPr>
            <a:spLocks noChangeShapeType="1"/>
          </p:cNvSpPr>
          <p:nvPr/>
        </p:nvSpPr>
        <p:spPr bwMode="auto">
          <a:xfrm flipH="1">
            <a:off x="3695700" y="1441450"/>
            <a:ext cx="342900" cy="1384300"/>
          </a:xfrm>
          <a:prstGeom prst="line">
            <a:avLst/>
          </a:prstGeom>
          <a:noFill/>
          <a:ln w="12700">
            <a:solidFill>
              <a:schemeClr val="tx1"/>
            </a:solidFill>
            <a:round/>
            <a:headEnd/>
            <a:tailEnd/>
          </a:ln>
          <a:effectLst/>
        </p:spPr>
        <p:txBody>
          <a:bodyPr wrap="none" anchor="ctr"/>
          <a:lstStyle/>
          <a:p>
            <a:endParaRPr lang="en-US"/>
          </a:p>
        </p:txBody>
      </p:sp>
      <p:sp>
        <p:nvSpPr>
          <p:cNvPr id="92187" name="Line 27"/>
          <p:cNvSpPr>
            <a:spLocks noChangeShapeType="1"/>
          </p:cNvSpPr>
          <p:nvPr/>
        </p:nvSpPr>
        <p:spPr bwMode="auto">
          <a:xfrm>
            <a:off x="1295400" y="2403475"/>
            <a:ext cx="403225" cy="617538"/>
          </a:xfrm>
          <a:prstGeom prst="line">
            <a:avLst/>
          </a:prstGeom>
          <a:noFill/>
          <a:ln w="12700">
            <a:solidFill>
              <a:schemeClr val="tx1"/>
            </a:solidFill>
            <a:round/>
            <a:headEnd/>
            <a:tailEnd/>
          </a:ln>
          <a:effectLst/>
        </p:spPr>
        <p:txBody>
          <a:bodyPr wrap="none" anchor="ctr"/>
          <a:lstStyle/>
          <a:p>
            <a:endParaRPr lang="en-US"/>
          </a:p>
        </p:txBody>
      </p:sp>
      <p:sp>
        <p:nvSpPr>
          <p:cNvPr id="92188" name="Line 28"/>
          <p:cNvSpPr>
            <a:spLocks noChangeShapeType="1"/>
          </p:cNvSpPr>
          <p:nvPr/>
        </p:nvSpPr>
        <p:spPr bwMode="auto">
          <a:xfrm flipH="1">
            <a:off x="3959225" y="2043113"/>
            <a:ext cx="628650" cy="1463675"/>
          </a:xfrm>
          <a:prstGeom prst="line">
            <a:avLst/>
          </a:prstGeom>
          <a:noFill/>
          <a:ln w="12700">
            <a:solidFill>
              <a:schemeClr val="tx1"/>
            </a:solidFill>
            <a:round/>
            <a:headEnd/>
            <a:tailEnd/>
          </a:ln>
          <a:effectLst/>
        </p:spPr>
        <p:txBody>
          <a:bodyPr wrap="none" anchor="ctr"/>
          <a:lstStyle/>
          <a:p>
            <a:endParaRPr lang="en-US"/>
          </a:p>
        </p:txBody>
      </p:sp>
      <p:sp>
        <p:nvSpPr>
          <p:cNvPr id="92189" name="Line 29"/>
          <p:cNvSpPr>
            <a:spLocks noChangeShapeType="1"/>
          </p:cNvSpPr>
          <p:nvPr/>
        </p:nvSpPr>
        <p:spPr bwMode="auto">
          <a:xfrm flipH="1">
            <a:off x="5045075" y="2808288"/>
            <a:ext cx="223838" cy="469900"/>
          </a:xfrm>
          <a:prstGeom prst="line">
            <a:avLst/>
          </a:prstGeom>
          <a:noFill/>
          <a:ln w="12700">
            <a:solidFill>
              <a:schemeClr val="tx1"/>
            </a:solidFill>
            <a:round/>
            <a:headEnd/>
            <a:tailEnd/>
          </a:ln>
          <a:effectLst/>
        </p:spPr>
        <p:txBody>
          <a:bodyPr wrap="none" anchor="ctr"/>
          <a:lstStyle/>
          <a:p>
            <a:endParaRPr lang="en-US"/>
          </a:p>
        </p:txBody>
      </p:sp>
      <p:sp>
        <p:nvSpPr>
          <p:cNvPr id="92190" name="Line 30"/>
          <p:cNvSpPr>
            <a:spLocks noChangeShapeType="1"/>
          </p:cNvSpPr>
          <p:nvPr/>
        </p:nvSpPr>
        <p:spPr bwMode="auto">
          <a:xfrm flipV="1">
            <a:off x="5222875" y="3243263"/>
            <a:ext cx="406400" cy="852487"/>
          </a:xfrm>
          <a:prstGeom prst="line">
            <a:avLst/>
          </a:prstGeom>
          <a:noFill/>
          <a:ln w="12700">
            <a:solidFill>
              <a:schemeClr val="tx1"/>
            </a:solidFill>
            <a:round/>
            <a:headEnd/>
            <a:tailEnd/>
          </a:ln>
          <a:effectLst/>
        </p:spPr>
        <p:txBody>
          <a:bodyPr wrap="none" anchor="ctr"/>
          <a:lstStyle/>
          <a:p>
            <a:endParaRPr lang="en-US"/>
          </a:p>
        </p:txBody>
      </p:sp>
      <p:sp>
        <p:nvSpPr>
          <p:cNvPr id="92191" name="Line 31"/>
          <p:cNvSpPr>
            <a:spLocks noChangeShapeType="1"/>
          </p:cNvSpPr>
          <p:nvPr/>
        </p:nvSpPr>
        <p:spPr bwMode="auto">
          <a:xfrm>
            <a:off x="6510338" y="3227388"/>
            <a:ext cx="588962" cy="1263650"/>
          </a:xfrm>
          <a:prstGeom prst="line">
            <a:avLst/>
          </a:prstGeom>
          <a:noFill/>
          <a:ln w="12700">
            <a:solidFill>
              <a:schemeClr val="tx1"/>
            </a:solidFill>
            <a:round/>
            <a:headEnd/>
            <a:tailEnd/>
          </a:ln>
          <a:effectLst/>
        </p:spPr>
        <p:txBody>
          <a:bodyPr wrap="none" anchor="ctr"/>
          <a:lstStyle/>
          <a:p>
            <a:endParaRPr lang="en-US"/>
          </a:p>
        </p:txBody>
      </p:sp>
      <p:sp>
        <p:nvSpPr>
          <p:cNvPr id="92192" name="Line 32"/>
          <p:cNvSpPr>
            <a:spLocks noChangeShapeType="1"/>
          </p:cNvSpPr>
          <p:nvPr/>
        </p:nvSpPr>
        <p:spPr bwMode="auto">
          <a:xfrm>
            <a:off x="7134225" y="3163888"/>
            <a:ext cx="0" cy="538162"/>
          </a:xfrm>
          <a:prstGeom prst="line">
            <a:avLst/>
          </a:prstGeom>
          <a:noFill/>
          <a:ln w="12700">
            <a:solidFill>
              <a:schemeClr val="tx1"/>
            </a:solidFill>
            <a:round/>
            <a:headEnd/>
            <a:tailEnd/>
          </a:ln>
          <a:effectLst/>
        </p:spPr>
        <p:txBody>
          <a:bodyPr wrap="none" anchor="ctr"/>
          <a:lstStyle/>
          <a:p>
            <a:endParaRPr lang="en-US"/>
          </a:p>
        </p:txBody>
      </p:sp>
      <p:sp>
        <p:nvSpPr>
          <p:cNvPr id="92193" name="Line 33"/>
          <p:cNvSpPr>
            <a:spLocks noChangeShapeType="1"/>
          </p:cNvSpPr>
          <p:nvPr/>
        </p:nvSpPr>
        <p:spPr bwMode="auto">
          <a:xfrm>
            <a:off x="8221663" y="3289300"/>
            <a:ext cx="0" cy="1162050"/>
          </a:xfrm>
          <a:prstGeom prst="line">
            <a:avLst/>
          </a:prstGeom>
          <a:noFill/>
          <a:ln w="12700">
            <a:solidFill>
              <a:schemeClr val="tx1"/>
            </a:solidFill>
            <a:round/>
            <a:headEnd/>
            <a:tailEnd/>
          </a:ln>
          <a:effectLst/>
        </p:spPr>
        <p:txBody>
          <a:bodyPr wrap="none" anchor="ctr"/>
          <a:lstStyle/>
          <a:p>
            <a:endParaRPr lang="en-US"/>
          </a:p>
        </p:txBody>
      </p:sp>
      <p:grpSp>
        <p:nvGrpSpPr>
          <p:cNvPr id="2" name="Group 34"/>
          <p:cNvGrpSpPr>
            <a:grpSpLocks/>
          </p:cNvGrpSpPr>
          <p:nvPr/>
        </p:nvGrpSpPr>
        <p:grpSpPr bwMode="auto">
          <a:xfrm>
            <a:off x="3271838" y="4370388"/>
            <a:ext cx="314325" cy="773112"/>
            <a:chOff x="2061" y="2753"/>
            <a:chExt cx="198" cy="487"/>
          </a:xfrm>
        </p:grpSpPr>
        <p:sp>
          <p:nvSpPr>
            <p:cNvPr id="92201" name="Line 35"/>
            <p:cNvSpPr>
              <a:spLocks noChangeShapeType="1"/>
            </p:cNvSpPr>
            <p:nvPr/>
          </p:nvSpPr>
          <p:spPr bwMode="auto">
            <a:xfrm>
              <a:off x="2061" y="2854"/>
              <a:ext cx="198" cy="386"/>
            </a:xfrm>
            <a:prstGeom prst="line">
              <a:avLst/>
            </a:prstGeom>
            <a:noFill/>
            <a:ln w="12700">
              <a:solidFill>
                <a:schemeClr val="tx1"/>
              </a:solidFill>
              <a:round/>
              <a:headEnd/>
              <a:tailEnd/>
            </a:ln>
            <a:effectLst/>
          </p:spPr>
          <p:txBody>
            <a:bodyPr wrap="none" anchor="ctr"/>
            <a:lstStyle/>
            <a:p>
              <a:endParaRPr lang="en-US"/>
            </a:p>
          </p:txBody>
        </p:sp>
        <p:sp>
          <p:nvSpPr>
            <p:cNvPr id="92202" name="Line 36"/>
            <p:cNvSpPr>
              <a:spLocks noChangeShapeType="1"/>
            </p:cNvSpPr>
            <p:nvPr/>
          </p:nvSpPr>
          <p:spPr bwMode="auto">
            <a:xfrm flipV="1">
              <a:off x="2256" y="2753"/>
              <a:ext cx="0" cy="483"/>
            </a:xfrm>
            <a:prstGeom prst="line">
              <a:avLst/>
            </a:prstGeom>
            <a:noFill/>
            <a:ln w="12700">
              <a:solidFill>
                <a:schemeClr val="tx1"/>
              </a:solidFill>
              <a:round/>
              <a:headEnd/>
              <a:tailEnd/>
            </a:ln>
            <a:effectLst/>
          </p:spPr>
          <p:txBody>
            <a:bodyPr wrap="none" anchor="ctr"/>
            <a:lstStyle/>
            <a:p>
              <a:endParaRPr lang="en-US"/>
            </a:p>
          </p:txBody>
        </p:sp>
      </p:grpSp>
      <p:sp>
        <p:nvSpPr>
          <p:cNvPr id="92195" name="Line 37"/>
          <p:cNvSpPr>
            <a:spLocks noChangeShapeType="1"/>
          </p:cNvSpPr>
          <p:nvPr/>
        </p:nvSpPr>
        <p:spPr bwMode="auto">
          <a:xfrm flipV="1">
            <a:off x="1601788" y="4662488"/>
            <a:ext cx="50800" cy="338137"/>
          </a:xfrm>
          <a:prstGeom prst="line">
            <a:avLst/>
          </a:prstGeom>
          <a:noFill/>
          <a:ln w="12700">
            <a:solidFill>
              <a:schemeClr val="tx1"/>
            </a:solidFill>
            <a:round/>
            <a:headEnd/>
            <a:tailEnd/>
          </a:ln>
          <a:effectLst/>
        </p:spPr>
        <p:txBody>
          <a:bodyPr wrap="none" anchor="ctr"/>
          <a:lstStyle/>
          <a:p>
            <a:endParaRPr lang="en-US"/>
          </a:p>
        </p:txBody>
      </p:sp>
      <p:sp>
        <p:nvSpPr>
          <p:cNvPr id="92196" name="Line 38"/>
          <p:cNvSpPr>
            <a:spLocks noChangeShapeType="1"/>
          </p:cNvSpPr>
          <p:nvPr/>
        </p:nvSpPr>
        <p:spPr bwMode="auto">
          <a:xfrm flipV="1">
            <a:off x="812800" y="4095750"/>
            <a:ext cx="536575" cy="98425"/>
          </a:xfrm>
          <a:prstGeom prst="line">
            <a:avLst/>
          </a:prstGeom>
          <a:noFill/>
          <a:ln w="12700">
            <a:solidFill>
              <a:schemeClr val="tx1"/>
            </a:solidFill>
            <a:round/>
            <a:headEnd/>
            <a:tailEnd/>
          </a:ln>
          <a:effectLst/>
        </p:spPr>
        <p:txBody>
          <a:bodyPr wrap="none" anchor="ctr"/>
          <a:lstStyle/>
          <a:p>
            <a:endParaRPr lang="en-US"/>
          </a:p>
        </p:txBody>
      </p:sp>
      <p:sp>
        <p:nvSpPr>
          <p:cNvPr id="92197" name="Line 39"/>
          <p:cNvSpPr>
            <a:spLocks noChangeShapeType="1"/>
          </p:cNvSpPr>
          <p:nvPr/>
        </p:nvSpPr>
        <p:spPr bwMode="auto">
          <a:xfrm>
            <a:off x="960438" y="3598863"/>
            <a:ext cx="417512" cy="0"/>
          </a:xfrm>
          <a:prstGeom prst="line">
            <a:avLst/>
          </a:prstGeom>
          <a:noFill/>
          <a:ln w="12700">
            <a:solidFill>
              <a:schemeClr val="tx1"/>
            </a:solidFill>
            <a:round/>
            <a:headEnd/>
            <a:tailEnd/>
          </a:ln>
          <a:effectLst/>
        </p:spPr>
        <p:txBody>
          <a:bodyPr wrap="none" anchor="ctr"/>
          <a:lstStyle/>
          <a:p>
            <a:endParaRPr lang="en-US"/>
          </a:p>
        </p:txBody>
      </p:sp>
      <p:sp>
        <p:nvSpPr>
          <p:cNvPr id="92198" name="Line 40"/>
          <p:cNvSpPr>
            <a:spLocks noChangeShapeType="1"/>
          </p:cNvSpPr>
          <p:nvPr/>
        </p:nvSpPr>
        <p:spPr bwMode="auto">
          <a:xfrm>
            <a:off x="1036638" y="3044825"/>
            <a:ext cx="565150" cy="422275"/>
          </a:xfrm>
          <a:prstGeom prst="line">
            <a:avLst/>
          </a:prstGeom>
          <a:noFill/>
          <a:ln w="12700">
            <a:solidFill>
              <a:schemeClr val="tx1"/>
            </a:solidFill>
            <a:round/>
            <a:headEnd/>
            <a:tailEnd/>
          </a:ln>
          <a:effectLst/>
        </p:spPr>
        <p:txBody>
          <a:bodyPr wrap="none" anchor="ctr"/>
          <a:lstStyle/>
          <a:p>
            <a:endParaRPr lang="en-US"/>
          </a:p>
        </p:txBody>
      </p:sp>
      <p:sp>
        <p:nvSpPr>
          <p:cNvPr id="92199" name="Line 41"/>
          <p:cNvSpPr>
            <a:spLocks noChangeShapeType="1"/>
          </p:cNvSpPr>
          <p:nvPr/>
        </p:nvSpPr>
        <p:spPr bwMode="auto">
          <a:xfrm>
            <a:off x="1784350" y="1847850"/>
            <a:ext cx="355600" cy="1373188"/>
          </a:xfrm>
          <a:prstGeom prst="line">
            <a:avLst/>
          </a:prstGeom>
          <a:noFill/>
          <a:ln w="12700">
            <a:solidFill>
              <a:schemeClr val="tx1"/>
            </a:solidFill>
            <a:round/>
            <a:headEnd/>
            <a:tailEnd/>
          </a:ln>
          <a:effectLst/>
        </p:spPr>
        <p:txBody>
          <a:bodyPr wrap="none" anchor="ctr"/>
          <a:lstStyle/>
          <a:p>
            <a:endParaRPr lang="en-US"/>
          </a:p>
        </p:txBody>
      </p:sp>
      <p:sp>
        <p:nvSpPr>
          <p:cNvPr id="92200" name="Oval 42"/>
          <p:cNvSpPr>
            <a:spLocks noChangeArrowheads="1"/>
          </p:cNvSpPr>
          <p:nvPr/>
        </p:nvSpPr>
        <p:spPr bwMode="auto">
          <a:xfrm>
            <a:off x="5010150" y="3829050"/>
            <a:ext cx="660400" cy="654050"/>
          </a:xfrm>
          <a:prstGeom prst="ellips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body" idx="4294967295"/>
          </p:nvPr>
        </p:nvSpPr>
        <p:spPr>
          <a:xfrm>
            <a:off x="166688" y="1316038"/>
            <a:ext cx="8534400" cy="5270500"/>
          </a:xfrm>
        </p:spPr>
        <p:txBody>
          <a:bodyPr/>
          <a:lstStyle/>
          <a:p>
            <a:pPr marL="292100" lvl="1" indent="-290513" eaLnBrk="1" hangingPunct="1">
              <a:buFont typeface="Wingdings" pitchFamily="84" charset="2"/>
              <a:buChar char="§"/>
            </a:pPr>
            <a:r>
              <a:rPr lang="en-US" sz="2800" b="1" dirty="0" smtClean="0">
                <a:cs typeface="Times New Roman" pitchFamily="84" charset="0"/>
              </a:rPr>
              <a:t>Gastropods</a:t>
            </a:r>
            <a:r>
              <a:rPr lang="en-US" sz="2800" dirty="0" smtClean="0">
                <a:cs typeface="Times New Roman" pitchFamily="84" charset="0"/>
              </a:rPr>
              <a:t> are the largest group of </a:t>
            </a:r>
            <a:r>
              <a:rPr lang="en-US" sz="2800" dirty="0" err="1" smtClean="0">
                <a:cs typeface="Times New Roman" pitchFamily="84" charset="0"/>
              </a:rPr>
              <a:t>molluscs</a:t>
            </a:r>
            <a:r>
              <a:rPr lang="en-US" sz="2800" dirty="0" smtClean="0">
                <a:cs typeface="Times New Roman" pitchFamily="84" charset="0"/>
              </a:rPr>
              <a:t> and include the snails and slugs. Gastropods are</a:t>
            </a:r>
            <a:endParaRPr lang="en-US" sz="2800" b="1" dirty="0" smtClean="0">
              <a:cs typeface="Times New Roman" pitchFamily="84" charset="0"/>
            </a:endParaRPr>
          </a:p>
          <a:p>
            <a:pPr marL="812800" lvl="2" indent="-368300" eaLnBrk="1" hangingPunct="1"/>
            <a:r>
              <a:rPr lang="en-US" sz="2400" dirty="0" smtClean="0">
                <a:cs typeface="Times New Roman" pitchFamily="84" charset="0"/>
              </a:rPr>
              <a:t>found in fresh water, salt water, and terrestrial environments,</a:t>
            </a:r>
          </a:p>
          <a:p>
            <a:pPr marL="812800" lvl="2" indent="-368300" eaLnBrk="1" hangingPunct="1"/>
            <a:r>
              <a:rPr lang="en-US" sz="2400" dirty="0" smtClean="0">
                <a:cs typeface="Times New Roman" pitchFamily="84" charset="0"/>
              </a:rPr>
              <a:t>the only </a:t>
            </a:r>
            <a:r>
              <a:rPr lang="en-US" sz="2400" dirty="0" err="1" smtClean="0">
                <a:cs typeface="Times New Roman" pitchFamily="84" charset="0"/>
              </a:rPr>
              <a:t>molluscs</a:t>
            </a:r>
            <a:r>
              <a:rPr lang="en-US" sz="2400" dirty="0" smtClean="0">
                <a:cs typeface="Times New Roman" pitchFamily="84" charset="0"/>
              </a:rPr>
              <a:t> that live on land, using the mantle cavity as a lung, and</a:t>
            </a:r>
          </a:p>
          <a:p>
            <a:pPr marL="812800" lvl="2" indent="-368300" eaLnBrk="1" hangingPunct="1"/>
            <a:r>
              <a:rPr lang="en-US" sz="2400" dirty="0" smtClean="0">
                <a:cs typeface="Times New Roman" pitchFamily="84" charset="0"/>
              </a:rPr>
              <a:t>often protected by a single, spiral shell.</a:t>
            </a:r>
            <a:endParaRPr lang="en-US" sz="2400" b="1" dirty="0" smtClean="0">
              <a:cs typeface="Times New Roman" pitchFamily="84" charset="0"/>
            </a:endParaRPr>
          </a:p>
          <a:p>
            <a:pPr marL="812800" lvl="2" indent="-368300" eaLnBrk="1" hangingPunct="1"/>
            <a:r>
              <a:rPr lang="en-US" sz="2400" dirty="0" smtClean="0">
                <a:cs typeface="Times New Roman" pitchFamily="84" charset="0"/>
              </a:rPr>
              <a:t>Slugs have lost their mantle and shell and have long colorful projections that function as gills.</a:t>
            </a:r>
          </a:p>
        </p:txBody>
      </p:sp>
      <p:sp>
        <p:nvSpPr>
          <p:cNvPr id="9421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94212"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94213" name="Rectangle 10"/>
          <p:cNvSpPr>
            <a:spLocks noGrp="1" noChangeArrowheads="1"/>
          </p:cNvSpPr>
          <p:nvPr>
            <p:ph type="title" idx="4294967295"/>
          </p:nvPr>
        </p:nvSpPr>
        <p:spPr>
          <a:xfrm>
            <a:off x="195263" y="100013"/>
            <a:ext cx="8782050" cy="876300"/>
          </a:xfrm>
        </p:spPr>
        <p:txBody>
          <a:bodyPr>
            <a:spAutoFit/>
          </a:bodyPr>
          <a:lstStyle/>
          <a:p>
            <a:pPr marL="796925" indent="-796925" eaLnBrk="1" hangingPunct="1"/>
            <a:r>
              <a:rPr lang="en-US" sz="3200" smtClean="0"/>
              <a:t>18.9 Diverse molluscs are variations on a common body plan</a:t>
            </a:r>
          </a:p>
        </p:txBody>
      </p:sp>
      <p:sp>
        <p:nvSpPr>
          <p:cNvPr id="94214"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9421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4210">
                                            <p:txEl>
                                              <p:pRg st="0" end="0"/>
                                            </p:txEl>
                                          </p:spTgt>
                                        </p:tgtEl>
                                        <p:attrNameLst>
                                          <p:attrName>style.visibility</p:attrName>
                                        </p:attrNameLst>
                                      </p:cBhvr>
                                      <p:to>
                                        <p:strVal val="visible"/>
                                      </p:to>
                                    </p:set>
                                    <p:animEffect transition="in" filter="checkerboard(across)">
                                      <p:cBhvr>
                                        <p:cTn id="7" dur="500"/>
                                        <p:tgtEl>
                                          <p:spTgt spid="942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4210">
                                            <p:txEl>
                                              <p:pRg st="1" end="1"/>
                                            </p:txEl>
                                          </p:spTgt>
                                        </p:tgtEl>
                                        <p:attrNameLst>
                                          <p:attrName>style.visibility</p:attrName>
                                        </p:attrNameLst>
                                      </p:cBhvr>
                                      <p:to>
                                        <p:strVal val="visible"/>
                                      </p:to>
                                    </p:set>
                                    <p:animEffect transition="in" filter="checkerboard(across)">
                                      <p:cBhvr>
                                        <p:cTn id="12" dur="500"/>
                                        <p:tgtEl>
                                          <p:spTgt spid="942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4210">
                                            <p:txEl>
                                              <p:pRg st="2" end="2"/>
                                            </p:txEl>
                                          </p:spTgt>
                                        </p:tgtEl>
                                        <p:attrNameLst>
                                          <p:attrName>style.visibility</p:attrName>
                                        </p:attrNameLst>
                                      </p:cBhvr>
                                      <p:to>
                                        <p:strVal val="visible"/>
                                      </p:to>
                                    </p:set>
                                    <p:animEffect transition="in" filter="checkerboard(across)">
                                      <p:cBhvr>
                                        <p:cTn id="17" dur="500"/>
                                        <p:tgtEl>
                                          <p:spTgt spid="942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4210">
                                            <p:txEl>
                                              <p:pRg st="3" end="3"/>
                                            </p:txEl>
                                          </p:spTgt>
                                        </p:tgtEl>
                                        <p:attrNameLst>
                                          <p:attrName>style.visibility</p:attrName>
                                        </p:attrNameLst>
                                      </p:cBhvr>
                                      <p:to>
                                        <p:strVal val="visible"/>
                                      </p:to>
                                    </p:set>
                                    <p:animEffect transition="in" filter="checkerboard(across)">
                                      <p:cBhvr>
                                        <p:cTn id="22" dur="500"/>
                                        <p:tgtEl>
                                          <p:spTgt spid="942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4210">
                                            <p:txEl>
                                              <p:pRg st="4" end="4"/>
                                            </p:txEl>
                                          </p:spTgt>
                                        </p:tgtEl>
                                        <p:attrNameLst>
                                          <p:attrName>style.visibility</p:attrName>
                                        </p:attrNameLst>
                                      </p:cBhvr>
                                      <p:to>
                                        <p:strVal val="visible"/>
                                      </p:to>
                                    </p:set>
                                    <p:animEffect transition="in" filter="checkerboard(across)">
                                      <p:cBhvr>
                                        <p:cTn id="27" dur="500"/>
                                        <p:tgtEl>
                                          <p:spTgt spid="942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build="p" bldLvl="5"/>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4294967295"/>
          </p:nvPr>
        </p:nvSpPr>
        <p:spPr>
          <a:xfrm>
            <a:off x="168275" y="1316038"/>
            <a:ext cx="8534400" cy="5270500"/>
          </a:xfrm>
        </p:spPr>
        <p:txBody>
          <a:bodyPr/>
          <a:lstStyle/>
          <a:p>
            <a:pPr marL="292100" lvl="1" indent="-290513" eaLnBrk="1" hangingPunct="1">
              <a:buFont typeface="Wingdings" pitchFamily="84" charset="2"/>
              <a:buChar char="§"/>
            </a:pPr>
            <a:r>
              <a:rPr lang="en-US" sz="2800" b="1" dirty="0" smtClean="0">
                <a:cs typeface="Times New Roman" pitchFamily="84" charset="0"/>
              </a:rPr>
              <a:t>Bivalves</a:t>
            </a:r>
            <a:endParaRPr lang="en-US" sz="2800" dirty="0" smtClean="0">
              <a:cs typeface="Times New Roman" pitchFamily="84" charset="0"/>
            </a:endParaRPr>
          </a:p>
          <a:p>
            <a:pPr marL="812800" lvl="2" indent="-368300" eaLnBrk="1" hangingPunct="1"/>
            <a:r>
              <a:rPr lang="en-US" sz="2400" dirty="0" smtClean="0">
                <a:cs typeface="Times New Roman" pitchFamily="84" charset="0"/>
              </a:rPr>
              <a:t>include clams, oysters, mussels, and scallops and</a:t>
            </a:r>
            <a:endParaRPr lang="en-US" sz="2400" b="1" dirty="0" smtClean="0">
              <a:cs typeface="Times New Roman" pitchFamily="84" charset="0"/>
            </a:endParaRPr>
          </a:p>
          <a:p>
            <a:pPr marL="812800" lvl="2" indent="-368300" eaLnBrk="1" hangingPunct="1"/>
            <a:r>
              <a:rPr lang="en-US" sz="2400" dirty="0" smtClean="0">
                <a:cs typeface="Times New Roman" pitchFamily="84" charset="0"/>
              </a:rPr>
              <a:t>have shells divided into two halves that are hinged together.</a:t>
            </a:r>
            <a:endParaRPr lang="en-US" sz="2400" b="1" dirty="0" smtClean="0">
              <a:latin typeface="Times New Roman" pitchFamily="84" charset="0"/>
              <a:cs typeface="Times New Roman" pitchFamily="84" charset="0"/>
            </a:endParaRPr>
          </a:p>
          <a:p>
            <a:pPr marL="812800" lvl="2" indent="-368300" eaLnBrk="1" hangingPunct="1"/>
            <a:r>
              <a:rPr lang="en-US" sz="2400" dirty="0" smtClean="0">
                <a:cs typeface="Times New Roman" pitchFamily="84" charset="0"/>
              </a:rPr>
              <a:t>Most bivalves are sedentary suspension feeders, attached to the substrate by strong threads.</a:t>
            </a:r>
          </a:p>
        </p:txBody>
      </p:sp>
      <p:sp>
        <p:nvSpPr>
          <p:cNvPr id="9523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95236"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95237" name="Rectangle 9"/>
          <p:cNvSpPr>
            <a:spLocks noGrp="1" noChangeArrowheads="1"/>
          </p:cNvSpPr>
          <p:nvPr>
            <p:ph type="title" idx="4294967295"/>
          </p:nvPr>
        </p:nvSpPr>
        <p:spPr>
          <a:xfrm>
            <a:off x="195263" y="100013"/>
            <a:ext cx="8782050" cy="876300"/>
          </a:xfrm>
        </p:spPr>
        <p:txBody>
          <a:bodyPr>
            <a:spAutoFit/>
          </a:bodyPr>
          <a:lstStyle/>
          <a:p>
            <a:pPr marL="796925" indent="-796925" eaLnBrk="1" hangingPunct="1"/>
            <a:r>
              <a:rPr lang="en-US" sz="3200" smtClean="0"/>
              <a:t>18.9 Diverse molluscs are variations on a common body plan</a:t>
            </a:r>
          </a:p>
        </p:txBody>
      </p:sp>
      <p:sp>
        <p:nvSpPr>
          <p:cNvPr id="9523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9523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5234">
                                            <p:txEl>
                                              <p:pRg st="0" end="0"/>
                                            </p:txEl>
                                          </p:spTgt>
                                        </p:tgtEl>
                                        <p:attrNameLst>
                                          <p:attrName>style.visibility</p:attrName>
                                        </p:attrNameLst>
                                      </p:cBhvr>
                                      <p:to>
                                        <p:strVal val="visible"/>
                                      </p:to>
                                    </p:set>
                                    <p:animEffect transition="in" filter="checkerboard(across)">
                                      <p:cBhvr>
                                        <p:cTn id="7" dur="500"/>
                                        <p:tgtEl>
                                          <p:spTgt spid="952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5234">
                                            <p:txEl>
                                              <p:pRg st="1" end="1"/>
                                            </p:txEl>
                                          </p:spTgt>
                                        </p:tgtEl>
                                        <p:attrNameLst>
                                          <p:attrName>style.visibility</p:attrName>
                                        </p:attrNameLst>
                                      </p:cBhvr>
                                      <p:to>
                                        <p:strVal val="visible"/>
                                      </p:to>
                                    </p:set>
                                    <p:animEffect transition="in" filter="checkerboard(across)">
                                      <p:cBhvr>
                                        <p:cTn id="12" dur="500"/>
                                        <p:tgtEl>
                                          <p:spTgt spid="952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5234">
                                            <p:txEl>
                                              <p:pRg st="2" end="2"/>
                                            </p:txEl>
                                          </p:spTgt>
                                        </p:tgtEl>
                                        <p:attrNameLst>
                                          <p:attrName>style.visibility</p:attrName>
                                        </p:attrNameLst>
                                      </p:cBhvr>
                                      <p:to>
                                        <p:strVal val="visible"/>
                                      </p:to>
                                    </p:set>
                                    <p:animEffect transition="in" filter="checkerboard(across)">
                                      <p:cBhvr>
                                        <p:cTn id="17" dur="500"/>
                                        <p:tgtEl>
                                          <p:spTgt spid="952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5234">
                                            <p:txEl>
                                              <p:pRg st="3" end="3"/>
                                            </p:txEl>
                                          </p:spTgt>
                                        </p:tgtEl>
                                        <p:attrNameLst>
                                          <p:attrName>style.visibility</p:attrName>
                                        </p:attrNameLst>
                                      </p:cBhvr>
                                      <p:to>
                                        <p:strVal val="visible"/>
                                      </p:to>
                                    </p:set>
                                    <p:animEffect transition="in" filter="checkerboard(across)">
                                      <p:cBhvr>
                                        <p:cTn id="22" dur="500"/>
                                        <p:tgtEl>
                                          <p:spTgt spid="952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build="p" bldLvl="5"/>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18_09c_Gastropods-U"/>
          <p:cNvPicPr>
            <a:picLocks noChangeAspect="1" noChangeArrowheads="1"/>
          </p:cNvPicPr>
          <p:nvPr/>
        </p:nvPicPr>
        <p:blipFill>
          <a:blip r:embed="rId3" cstate="print"/>
          <a:srcRect/>
          <a:stretch>
            <a:fillRect/>
          </a:stretch>
        </p:blipFill>
        <p:spPr bwMode="auto">
          <a:xfrm>
            <a:off x="296863" y="1193800"/>
            <a:ext cx="8548687" cy="4468813"/>
          </a:xfrm>
          <a:prstGeom prst="rect">
            <a:avLst/>
          </a:prstGeom>
          <a:noFill/>
          <a:ln w="9525">
            <a:noFill/>
            <a:miter lim="800000"/>
            <a:headEnd/>
            <a:tailEnd/>
          </a:ln>
        </p:spPr>
      </p:pic>
      <p:sp>
        <p:nvSpPr>
          <p:cNvPr id="9625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18.9C</a:t>
            </a:r>
          </a:p>
        </p:txBody>
      </p:sp>
      <p:sp>
        <p:nvSpPr>
          <p:cNvPr id="96260" name="Text Box 3"/>
          <p:cNvSpPr txBox="1">
            <a:spLocks noChangeArrowheads="1"/>
          </p:cNvSpPr>
          <p:nvPr/>
        </p:nvSpPr>
        <p:spPr bwMode="auto">
          <a:xfrm>
            <a:off x="1374775" y="5030788"/>
            <a:ext cx="3240088" cy="344487"/>
          </a:xfrm>
          <a:prstGeom prst="rect">
            <a:avLst/>
          </a:prstGeom>
          <a:noFill/>
          <a:ln w="9525">
            <a:noFill/>
            <a:miter lim="800000"/>
            <a:headEnd/>
            <a:tailEnd/>
          </a:ln>
        </p:spPr>
        <p:txBody>
          <a:bodyPr wrap="none" lIns="0" tIns="0" rIns="0" bIns="0"/>
          <a:lstStyle/>
          <a:p>
            <a:pPr eaLnBrk="0" hangingPunct="0"/>
            <a:r>
              <a:rPr lang="en-US" sz="1800" b="1"/>
              <a:t>A sea slug (about 5 cm long)</a:t>
            </a:r>
          </a:p>
        </p:txBody>
      </p:sp>
      <p:sp>
        <p:nvSpPr>
          <p:cNvPr id="96261" name="Text Box 3"/>
          <p:cNvSpPr txBox="1">
            <a:spLocks noChangeArrowheads="1"/>
          </p:cNvSpPr>
          <p:nvPr/>
        </p:nvSpPr>
        <p:spPr bwMode="auto">
          <a:xfrm>
            <a:off x="5280025" y="5259388"/>
            <a:ext cx="1328738" cy="344487"/>
          </a:xfrm>
          <a:prstGeom prst="rect">
            <a:avLst/>
          </a:prstGeom>
          <a:noFill/>
          <a:ln w="9525">
            <a:noFill/>
            <a:miter lim="800000"/>
            <a:headEnd/>
            <a:tailEnd/>
          </a:ln>
        </p:spPr>
        <p:txBody>
          <a:bodyPr wrap="none" lIns="0" tIns="0" rIns="0" bIns="0"/>
          <a:lstStyle/>
          <a:p>
            <a:pPr eaLnBrk="0" hangingPunct="0"/>
            <a:r>
              <a:rPr lang="en-US" sz="1800" b="1"/>
              <a:t>A land snail</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18_09d_Bivalves-U"/>
          <p:cNvPicPr>
            <a:picLocks noChangeAspect="1" noChangeArrowheads="1"/>
          </p:cNvPicPr>
          <p:nvPr/>
        </p:nvPicPr>
        <p:blipFill>
          <a:blip r:embed="rId3" cstate="print"/>
          <a:srcRect/>
          <a:stretch>
            <a:fillRect/>
          </a:stretch>
        </p:blipFill>
        <p:spPr bwMode="auto">
          <a:xfrm>
            <a:off x="296863" y="1050925"/>
            <a:ext cx="8548687" cy="4756150"/>
          </a:xfrm>
          <a:prstGeom prst="rect">
            <a:avLst/>
          </a:prstGeom>
          <a:noFill/>
          <a:ln w="9525">
            <a:noFill/>
            <a:miter lim="800000"/>
            <a:headEnd/>
            <a:tailEnd/>
          </a:ln>
        </p:spPr>
      </p:pic>
      <p:sp>
        <p:nvSpPr>
          <p:cNvPr id="9933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18.9D</a:t>
            </a:r>
          </a:p>
        </p:txBody>
      </p:sp>
      <p:sp>
        <p:nvSpPr>
          <p:cNvPr id="99332" name="Text Box 3"/>
          <p:cNvSpPr txBox="1">
            <a:spLocks noChangeArrowheads="1"/>
          </p:cNvSpPr>
          <p:nvPr/>
        </p:nvSpPr>
        <p:spPr bwMode="auto">
          <a:xfrm>
            <a:off x="1965325" y="5348288"/>
            <a:ext cx="3481388" cy="331787"/>
          </a:xfrm>
          <a:prstGeom prst="rect">
            <a:avLst/>
          </a:prstGeom>
          <a:noFill/>
          <a:ln w="9525">
            <a:noFill/>
            <a:miter lim="800000"/>
            <a:headEnd/>
            <a:tailEnd/>
          </a:ln>
        </p:spPr>
        <p:txBody>
          <a:bodyPr wrap="none" lIns="0" tIns="0" rIns="0" bIns="0"/>
          <a:lstStyle/>
          <a:p>
            <a:pPr eaLnBrk="0" hangingPunct="0"/>
            <a:r>
              <a:rPr lang="en-US" sz="1800" b="1"/>
              <a:t>Mussels (each about 6 cm long)</a:t>
            </a:r>
          </a:p>
        </p:txBody>
      </p:sp>
      <p:sp>
        <p:nvSpPr>
          <p:cNvPr id="99333" name="Text Box 3"/>
          <p:cNvSpPr txBox="1">
            <a:spLocks noChangeArrowheads="1"/>
          </p:cNvSpPr>
          <p:nvPr/>
        </p:nvSpPr>
        <p:spPr bwMode="auto">
          <a:xfrm>
            <a:off x="8131175" y="3714750"/>
            <a:ext cx="674688" cy="331788"/>
          </a:xfrm>
          <a:prstGeom prst="rect">
            <a:avLst/>
          </a:prstGeom>
          <a:noFill/>
          <a:ln w="9525">
            <a:noFill/>
            <a:miter lim="800000"/>
            <a:headEnd/>
            <a:tailEnd/>
          </a:ln>
        </p:spPr>
        <p:txBody>
          <a:bodyPr wrap="none" lIns="0" tIns="0" rIns="0" bIns="0"/>
          <a:lstStyle/>
          <a:p>
            <a:pPr eaLnBrk="0" hangingPunct="0"/>
            <a:r>
              <a:rPr lang="en-US" sz="1800" b="1">
                <a:solidFill>
                  <a:schemeClr val="bg1"/>
                </a:solidFill>
              </a:rPr>
              <a:t>Eyes</a:t>
            </a:r>
          </a:p>
        </p:txBody>
      </p:sp>
      <p:grpSp>
        <p:nvGrpSpPr>
          <p:cNvPr id="2" name="Group 6"/>
          <p:cNvGrpSpPr>
            <a:grpSpLocks/>
          </p:cNvGrpSpPr>
          <p:nvPr/>
        </p:nvGrpSpPr>
        <p:grpSpPr bwMode="auto">
          <a:xfrm>
            <a:off x="6883400" y="3506788"/>
            <a:ext cx="1214438" cy="352425"/>
            <a:chOff x="4336" y="2209"/>
            <a:chExt cx="765" cy="222"/>
          </a:xfrm>
        </p:grpSpPr>
        <p:grpSp>
          <p:nvGrpSpPr>
            <p:cNvPr id="3" name="Group 7"/>
            <p:cNvGrpSpPr>
              <a:grpSpLocks/>
            </p:cNvGrpSpPr>
            <p:nvPr/>
          </p:nvGrpSpPr>
          <p:grpSpPr bwMode="auto">
            <a:xfrm>
              <a:off x="4336" y="2209"/>
              <a:ext cx="765" cy="222"/>
              <a:chOff x="4336" y="2208"/>
              <a:chExt cx="765" cy="222"/>
            </a:xfrm>
          </p:grpSpPr>
          <p:sp>
            <p:nvSpPr>
              <p:cNvPr id="99340" name="Line 8"/>
              <p:cNvSpPr>
                <a:spLocks noChangeShapeType="1"/>
              </p:cNvSpPr>
              <p:nvPr/>
            </p:nvSpPr>
            <p:spPr bwMode="auto">
              <a:xfrm>
                <a:off x="4336" y="2208"/>
                <a:ext cx="765" cy="222"/>
              </a:xfrm>
              <a:prstGeom prst="line">
                <a:avLst/>
              </a:prstGeom>
              <a:noFill/>
              <a:ln w="25400">
                <a:solidFill>
                  <a:schemeClr val="bg1"/>
                </a:solidFill>
                <a:round/>
                <a:headEnd/>
                <a:tailEnd/>
              </a:ln>
              <a:effectLst/>
            </p:spPr>
            <p:txBody>
              <a:bodyPr wrap="none" anchor="ctr"/>
              <a:lstStyle/>
              <a:p>
                <a:endParaRPr lang="en-US"/>
              </a:p>
            </p:txBody>
          </p:sp>
          <p:sp>
            <p:nvSpPr>
              <p:cNvPr id="99341" name="Line 9"/>
              <p:cNvSpPr>
                <a:spLocks noChangeShapeType="1"/>
              </p:cNvSpPr>
              <p:nvPr/>
            </p:nvSpPr>
            <p:spPr bwMode="auto">
              <a:xfrm>
                <a:off x="4816" y="2243"/>
                <a:ext cx="282" cy="183"/>
              </a:xfrm>
              <a:prstGeom prst="line">
                <a:avLst/>
              </a:prstGeom>
              <a:noFill/>
              <a:ln w="25400">
                <a:solidFill>
                  <a:schemeClr val="bg1"/>
                </a:solidFill>
                <a:round/>
                <a:headEnd/>
                <a:tailEnd/>
              </a:ln>
              <a:effectLst/>
            </p:spPr>
            <p:txBody>
              <a:bodyPr wrap="none" anchor="ctr"/>
              <a:lstStyle/>
              <a:p>
                <a:endParaRPr lang="en-US"/>
              </a:p>
            </p:txBody>
          </p:sp>
          <p:sp>
            <p:nvSpPr>
              <p:cNvPr id="99342" name="Line 10"/>
              <p:cNvSpPr>
                <a:spLocks noChangeShapeType="1"/>
              </p:cNvSpPr>
              <p:nvPr/>
            </p:nvSpPr>
            <p:spPr bwMode="auto">
              <a:xfrm>
                <a:off x="5008" y="2227"/>
                <a:ext cx="88" cy="202"/>
              </a:xfrm>
              <a:prstGeom prst="line">
                <a:avLst/>
              </a:prstGeom>
              <a:noFill/>
              <a:ln w="25400">
                <a:solidFill>
                  <a:schemeClr val="bg1"/>
                </a:solidFill>
                <a:round/>
                <a:headEnd/>
                <a:tailEnd/>
              </a:ln>
              <a:effectLst/>
            </p:spPr>
            <p:txBody>
              <a:bodyPr wrap="none" anchor="ctr"/>
              <a:lstStyle/>
              <a:p>
                <a:endParaRPr lang="en-US"/>
              </a:p>
            </p:txBody>
          </p:sp>
        </p:grpSp>
        <p:sp>
          <p:nvSpPr>
            <p:cNvPr id="99337" name="Line 11"/>
            <p:cNvSpPr>
              <a:spLocks noChangeShapeType="1"/>
            </p:cNvSpPr>
            <p:nvPr/>
          </p:nvSpPr>
          <p:spPr bwMode="auto">
            <a:xfrm>
              <a:off x="4336" y="2210"/>
              <a:ext cx="765" cy="220"/>
            </a:xfrm>
            <a:prstGeom prst="line">
              <a:avLst/>
            </a:prstGeom>
            <a:noFill/>
            <a:ln w="12700">
              <a:solidFill>
                <a:schemeClr val="tx1"/>
              </a:solidFill>
              <a:round/>
              <a:headEnd/>
              <a:tailEnd/>
            </a:ln>
            <a:effectLst/>
          </p:spPr>
          <p:txBody>
            <a:bodyPr wrap="none" anchor="ctr"/>
            <a:lstStyle/>
            <a:p>
              <a:endParaRPr lang="en-US"/>
            </a:p>
          </p:txBody>
        </p:sp>
        <p:sp>
          <p:nvSpPr>
            <p:cNvPr id="99338" name="Line 12"/>
            <p:cNvSpPr>
              <a:spLocks noChangeShapeType="1"/>
            </p:cNvSpPr>
            <p:nvPr/>
          </p:nvSpPr>
          <p:spPr bwMode="auto">
            <a:xfrm>
              <a:off x="4816" y="2243"/>
              <a:ext cx="282" cy="183"/>
            </a:xfrm>
            <a:prstGeom prst="line">
              <a:avLst/>
            </a:prstGeom>
            <a:noFill/>
            <a:ln w="12700">
              <a:solidFill>
                <a:schemeClr val="tx1"/>
              </a:solidFill>
              <a:round/>
              <a:headEnd/>
              <a:tailEnd/>
            </a:ln>
            <a:effectLst/>
          </p:spPr>
          <p:txBody>
            <a:bodyPr wrap="none" anchor="ctr"/>
            <a:lstStyle/>
            <a:p>
              <a:endParaRPr lang="en-US"/>
            </a:p>
          </p:txBody>
        </p:sp>
        <p:sp>
          <p:nvSpPr>
            <p:cNvPr id="99339" name="Line 13"/>
            <p:cNvSpPr>
              <a:spLocks noChangeShapeType="1"/>
            </p:cNvSpPr>
            <p:nvPr/>
          </p:nvSpPr>
          <p:spPr bwMode="auto">
            <a:xfrm>
              <a:off x="5008" y="2227"/>
              <a:ext cx="88" cy="202"/>
            </a:xfrm>
            <a:prstGeom prst="line">
              <a:avLst/>
            </a:prstGeom>
            <a:noFill/>
            <a:ln w="12700">
              <a:solidFill>
                <a:schemeClr val="tx1"/>
              </a:solidFill>
              <a:round/>
              <a:headEnd/>
              <a:tailEnd/>
            </a:ln>
            <a:effectLst/>
          </p:spPr>
          <p:txBody>
            <a:bodyPr wrap="none" anchor="ctr"/>
            <a:lstStyle/>
            <a:p>
              <a:endParaRPr lang="en-US"/>
            </a:p>
          </p:txBody>
        </p:sp>
      </p:grpSp>
      <p:sp>
        <p:nvSpPr>
          <p:cNvPr id="99335" name="Text Box 3"/>
          <p:cNvSpPr txBox="1">
            <a:spLocks noChangeArrowheads="1"/>
          </p:cNvSpPr>
          <p:nvPr/>
        </p:nvSpPr>
        <p:spPr bwMode="auto">
          <a:xfrm>
            <a:off x="7264400" y="4062413"/>
            <a:ext cx="1576388" cy="806450"/>
          </a:xfrm>
          <a:prstGeom prst="rect">
            <a:avLst/>
          </a:prstGeom>
          <a:noFill/>
          <a:ln w="9525">
            <a:noFill/>
            <a:miter lim="800000"/>
            <a:headEnd/>
            <a:tailEnd/>
          </a:ln>
        </p:spPr>
        <p:txBody>
          <a:bodyPr wrap="none" lIns="0" tIns="0" rIns="0" bIns="0"/>
          <a:lstStyle/>
          <a:p>
            <a:pPr eaLnBrk="0" hangingPunct="0"/>
            <a:r>
              <a:rPr lang="en-US" sz="1800" b="1"/>
              <a:t>A scallop</a:t>
            </a:r>
          </a:p>
          <a:p>
            <a:pPr eaLnBrk="0" hangingPunct="0"/>
            <a:r>
              <a:rPr lang="en-US" sz="1800" b="1"/>
              <a:t>(about 10 cm</a:t>
            </a:r>
          </a:p>
          <a:p>
            <a:pPr eaLnBrk="0" hangingPunct="0"/>
            <a:r>
              <a:rPr lang="en-US" sz="1800" b="1"/>
              <a:t>in diameter)</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4294967295"/>
          </p:nvPr>
        </p:nvSpPr>
        <p:spPr>
          <a:xfrm>
            <a:off x="166688" y="1350963"/>
            <a:ext cx="8534400" cy="5270500"/>
          </a:xfrm>
        </p:spPr>
        <p:txBody>
          <a:bodyPr/>
          <a:lstStyle/>
          <a:p>
            <a:pPr marL="292100" lvl="1" indent="-290513" eaLnBrk="1" hangingPunct="1">
              <a:lnSpc>
                <a:spcPct val="90000"/>
              </a:lnSpc>
              <a:spcAft>
                <a:spcPts val="75"/>
              </a:spcAft>
              <a:buFont typeface="Wingdings" pitchFamily="84" charset="2"/>
              <a:buChar char="§"/>
            </a:pPr>
            <a:r>
              <a:rPr lang="en-US" sz="2800" b="1" dirty="0" smtClean="0">
                <a:cs typeface="Times New Roman" pitchFamily="84" charset="0"/>
              </a:rPr>
              <a:t>Cephalopods</a:t>
            </a:r>
            <a:endParaRPr lang="en-US" sz="2800" dirty="0" smtClean="0">
              <a:cs typeface="Times New Roman" pitchFamily="84" charset="0"/>
            </a:endParaRPr>
          </a:p>
          <a:p>
            <a:pPr marL="812800" lvl="2" indent="-368300" eaLnBrk="1" hangingPunct="1">
              <a:lnSpc>
                <a:spcPct val="90000"/>
              </a:lnSpc>
              <a:spcAft>
                <a:spcPts val="75"/>
              </a:spcAft>
            </a:pPr>
            <a:r>
              <a:rPr lang="en-US" sz="2400" dirty="0" smtClean="0">
                <a:cs typeface="Times New Roman" pitchFamily="84" charset="0"/>
              </a:rPr>
              <a:t>include squids, octopuses, and nautiluses,</a:t>
            </a:r>
          </a:p>
          <a:p>
            <a:pPr marL="812800" lvl="2" indent="-368300" eaLnBrk="1" hangingPunct="1">
              <a:lnSpc>
                <a:spcPct val="90000"/>
              </a:lnSpc>
              <a:spcAft>
                <a:spcPts val="75"/>
              </a:spcAft>
            </a:pPr>
            <a:r>
              <a:rPr lang="en-US" sz="2400" dirty="0" smtClean="0">
                <a:cs typeface="Times New Roman" pitchFamily="84" charset="0"/>
              </a:rPr>
              <a:t>are fast, agile predators,</a:t>
            </a:r>
          </a:p>
          <a:p>
            <a:pPr marL="812800" lvl="2" indent="-368300" eaLnBrk="1" hangingPunct="1">
              <a:lnSpc>
                <a:spcPct val="90000"/>
              </a:lnSpc>
              <a:spcAft>
                <a:spcPts val="75"/>
              </a:spcAft>
            </a:pPr>
            <a:r>
              <a:rPr lang="en-US" sz="2400" dirty="0" smtClean="0">
                <a:cs typeface="Times New Roman" pitchFamily="84" charset="0"/>
              </a:rPr>
              <a:t>have large brains and sophisticated sense organs, including complex image-focusing eyes, and</a:t>
            </a:r>
          </a:p>
          <a:p>
            <a:pPr marL="812800" lvl="2" indent="-368300" eaLnBrk="1" hangingPunct="1">
              <a:lnSpc>
                <a:spcPct val="90000"/>
              </a:lnSpc>
              <a:spcAft>
                <a:spcPts val="75"/>
              </a:spcAft>
            </a:pPr>
            <a:r>
              <a:rPr lang="en-US" sz="2400" dirty="0" smtClean="0">
                <a:cs typeface="Times New Roman" pitchFamily="84" charset="0"/>
              </a:rPr>
              <a:t>a shell that is large in a nautilus, small and internal in a squid, or missing in an octopus.</a:t>
            </a:r>
          </a:p>
          <a:p>
            <a:pPr marL="812800" lvl="2" indent="-368300" eaLnBrk="1" hangingPunct="1">
              <a:lnSpc>
                <a:spcPct val="90000"/>
              </a:lnSpc>
              <a:spcAft>
                <a:spcPts val="75"/>
              </a:spcAft>
            </a:pPr>
            <a:r>
              <a:rPr lang="en-US" sz="2400" dirty="0" smtClean="0">
                <a:cs typeface="Times New Roman" pitchFamily="84" charset="0"/>
              </a:rPr>
              <a:t>Squid are fast, streamlined predators that use a muscular siphon for jet propulsion.</a:t>
            </a:r>
          </a:p>
          <a:p>
            <a:pPr marL="812800" lvl="2" indent="-368300" eaLnBrk="1" hangingPunct="1">
              <a:lnSpc>
                <a:spcPct val="90000"/>
              </a:lnSpc>
              <a:spcAft>
                <a:spcPts val="75"/>
              </a:spcAft>
            </a:pPr>
            <a:r>
              <a:rPr lang="en-US" sz="2400" dirty="0" smtClean="0">
                <a:cs typeface="Times New Roman" pitchFamily="84" charset="0"/>
              </a:rPr>
              <a:t>Octopuses live on the seafloor, where they creep about as active predators.</a:t>
            </a:r>
          </a:p>
        </p:txBody>
      </p:sp>
      <p:sp>
        <p:nvSpPr>
          <p:cNvPr id="10240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02404"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02405" name="Rectangle 9"/>
          <p:cNvSpPr>
            <a:spLocks noGrp="1" noChangeArrowheads="1"/>
          </p:cNvSpPr>
          <p:nvPr>
            <p:ph type="title" idx="4294967295"/>
          </p:nvPr>
        </p:nvSpPr>
        <p:spPr>
          <a:xfrm>
            <a:off x="195263" y="100013"/>
            <a:ext cx="8782050" cy="876300"/>
          </a:xfrm>
        </p:spPr>
        <p:txBody>
          <a:bodyPr>
            <a:spAutoFit/>
          </a:bodyPr>
          <a:lstStyle/>
          <a:p>
            <a:pPr marL="796925" indent="-796925" eaLnBrk="1" hangingPunct="1"/>
            <a:r>
              <a:rPr lang="en-US" sz="3200" smtClean="0"/>
              <a:t>18.9 Diverse molluscs are variations on a common body plan</a:t>
            </a:r>
          </a:p>
        </p:txBody>
      </p:sp>
      <p:sp>
        <p:nvSpPr>
          <p:cNvPr id="102406"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0240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02">
                                            <p:txEl>
                                              <p:pRg st="0" end="0"/>
                                            </p:txEl>
                                          </p:spTgt>
                                        </p:tgtEl>
                                        <p:attrNameLst>
                                          <p:attrName>style.visibility</p:attrName>
                                        </p:attrNameLst>
                                      </p:cBhvr>
                                      <p:to>
                                        <p:strVal val="visible"/>
                                      </p:to>
                                    </p:set>
                                    <p:anim calcmode="lin" valueType="num">
                                      <p:cBhvr additive="base">
                                        <p:cTn id="7" dur="500" fill="hold"/>
                                        <p:tgtEl>
                                          <p:spTgt spid="1024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02">
                                            <p:txEl>
                                              <p:pRg st="1" end="1"/>
                                            </p:txEl>
                                          </p:spTgt>
                                        </p:tgtEl>
                                        <p:attrNameLst>
                                          <p:attrName>style.visibility</p:attrName>
                                        </p:attrNameLst>
                                      </p:cBhvr>
                                      <p:to>
                                        <p:strVal val="visible"/>
                                      </p:to>
                                    </p:set>
                                    <p:anim calcmode="lin" valueType="num">
                                      <p:cBhvr additive="base">
                                        <p:cTn id="13" dur="500" fill="hold"/>
                                        <p:tgtEl>
                                          <p:spTgt spid="1024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02">
                                            <p:txEl>
                                              <p:pRg st="2" end="2"/>
                                            </p:txEl>
                                          </p:spTgt>
                                        </p:tgtEl>
                                        <p:attrNameLst>
                                          <p:attrName>style.visibility</p:attrName>
                                        </p:attrNameLst>
                                      </p:cBhvr>
                                      <p:to>
                                        <p:strVal val="visible"/>
                                      </p:to>
                                    </p:set>
                                    <p:anim calcmode="lin" valueType="num">
                                      <p:cBhvr additive="base">
                                        <p:cTn id="19" dur="500" fill="hold"/>
                                        <p:tgtEl>
                                          <p:spTgt spid="1024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02">
                                            <p:txEl>
                                              <p:pRg st="3" end="3"/>
                                            </p:txEl>
                                          </p:spTgt>
                                        </p:tgtEl>
                                        <p:attrNameLst>
                                          <p:attrName>style.visibility</p:attrName>
                                        </p:attrNameLst>
                                      </p:cBhvr>
                                      <p:to>
                                        <p:strVal val="visible"/>
                                      </p:to>
                                    </p:set>
                                    <p:anim calcmode="lin" valueType="num">
                                      <p:cBhvr additive="base">
                                        <p:cTn id="25" dur="500" fill="hold"/>
                                        <p:tgtEl>
                                          <p:spTgt spid="1024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02">
                                            <p:txEl>
                                              <p:pRg st="4" end="4"/>
                                            </p:txEl>
                                          </p:spTgt>
                                        </p:tgtEl>
                                        <p:attrNameLst>
                                          <p:attrName>style.visibility</p:attrName>
                                        </p:attrNameLst>
                                      </p:cBhvr>
                                      <p:to>
                                        <p:strVal val="visible"/>
                                      </p:to>
                                    </p:set>
                                    <p:anim calcmode="lin" valueType="num">
                                      <p:cBhvr additive="base">
                                        <p:cTn id="31" dur="500" fill="hold"/>
                                        <p:tgtEl>
                                          <p:spTgt spid="10240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0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02">
                                            <p:txEl>
                                              <p:pRg st="5" end="5"/>
                                            </p:txEl>
                                          </p:spTgt>
                                        </p:tgtEl>
                                        <p:attrNameLst>
                                          <p:attrName>style.visibility</p:attrName>
                                        </p:attrNameLst>
                                      </p:cBhvr>
                                      <p:to>
                                        <p:strVal val="visible"/>
                                      </p:to>
                                    </p:set>
                                    <p:anim calcmode="lin" valueType="num">
                                      <p:cBhvr additive="base">
                                        <p:cTn id="37" dur="500" fill="hold"/>
                                        <p:tgtEl>
                                          <p:spTgt spid="10240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0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2402">
                                            <p:txEl>
                                              <p:pRg st="6" end="6"/>
                                            </p:txEl>
                                          </p:spTgt>
                                        </p:tgtEl>
                                        <p:attrNameLst>
                                          <p:attrName>style.visibility</p:attrName>
                                        </p:attrNameLst>
                                      </p:cBhvr>
                                      <p:to>
                                        <p:strVal val="visible"/>
                                      </p:to>
                                    </p:set>
                                    <p:anim calcmode="lin" valueType="num">
                                      <p:cBhvr additive="base">
                                        <p:cTn id="43" dur="500" fill="hold"/>
                                        <p:tgtEl>
                                          <p:spTgt spid="10240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240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build="p" bldLvl="5"/>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18_09e_Cephalopods-U"/>
          <p:cNvPicPr>
            <a:picLocks noChangeAspect="1" noChangeArrowheads="1"/>
          </p:cNvPicPr>
          <p:nvPr/>
        </p:nvPicPr>
        <p:blipFill>
          <a:blip r:embed="rId3" cstate="print"/>
          <a:srcRect/>
          <a:stretch>
            <a:fillRect/>
          </a:stretch>
        </p:blipFill>
        <p:spPr bwMode="auto">
          <a:xfrm>
            <a:off x="1174750" y="149225"/>
            <a:ext cx="6792913" cy="6584950"/>
          </a:xfrm>
          <a:prstGeom prst="rect">
            <a:avLst/>
          </a:prstGeom>
          <a:noFill/>
          <a:ln w="9525">
            <a:noFill/>
            <a:miter lim="800000"/>
            <a:headEnd/>
            <a:tailEnd/>
          </a:ln>
        </p:spPr>
      </p:pic>
      <p:sp>
        <p:nvSpPr>
          <p:cNvPr id="10342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18.9E</a:t>
            </a:r>
          </a:p>
        </p:txBody>
      </p:sp>
      <p:sp>
        <p:nvSpPr>
          <p:cNvPr id="103428" name="Text Box 3"/>
          <p:cNvSpPr txBox="1">
            <a:spLocks noChangeArrowheads="1"/>
          </p:cNvSpPr>
          <p:nvPr/>
        </p:nvSpPr>
        <p:spPr bwMode="auto">
          <a:xfrm>
            <a:off x="5457825" y="3811588"/>
            <a:ext cx="2579688" cy="331787"/>
          </a:xfrm>
          <a:prstGeom prst="rect">
            <a:avLst/>
          </a:prstGeom>
          <a:noFill/>
          <a:ln w="9525">
            <a:noFill/>
            <a:miter lim="800000"/>
            <a:headEnd/>
            <a:tailEnd/>
          </a:ln>
        </p:spPr>
        <p:txBody>
          <a:bodyPr wrap="none" lIns="0" tIns="0" rIns="0" bIns="0"/>
          <a:lstStyle/>
          <a:p>
            <a:pPr eaLnBrk="0" hangingPunct="0"/>
            <a:r>
              <a:rPr lang="en-US" sz="1800" b="1"/>
              <a:t>A squid (internal shell)</a:t>
            </a:r>
          </a:p>
        </p:txBody>
      </p:sp>
      <p:sp>
        <p:nvSpPr>
          <p:cNvPr id="103429" name="Text Box 3"/>
          <p:cNvSpPr txBox="1">
            <a:spLocks noChangeArrowheads="1"/>
          </p:cNvSpPr>
          <p:nvPr/>
        </p:nvSpPr>
        <p:spPr bwMode="auto">
          <a:xfrm>
            <a:off x="2587625" y="6288088"/>
            <a:ext cx="5386388" cy="331787"/>
          </a:xfrm>
          <a:prstGeom prst="rect">
            <a:avLst/>
          </a:prstGeom>
          <a:noFill/>
          <a:ln w="9525">
            <a:noFill/>
            <a:miter lim="800000"/>
            <a:headEnd/>
            <a:tailEnd/>
          </a:ln>
        </p:spPr>
        <p:txBody>
          <a:bodyPr wrap="none" lIns="0" tIns="0" rIns="0" bIns="0"/>
          <a:lstStyle/>
          <a:p>
            <a:pPr eaLnBrk="0" hangingPunct="0"/>
            <a:r>
              <a:rPr lang="en-US" sz="1800" b="1"/>
              <a:t>A chambered nautilus (about 21 cm in diameter)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18_01aIngestion-L"/>
          <p:cNvPicPr>
            <a:picLocks noChangeAspect="1" noChangeArrowheads="1"/>
          </p:cNvPicPr>
          <p:nvPr/>
        </p:nvPicPr>
        <p:blipFill>
          <a:blip r:embed="rId3" cstate="print"/>
          <a:srcRect/>
          <a:stretch>
            <a:fillRect/>
          </a:stretch>
        </p:blipFill>
        <p:spPr bwMode="auto">
          <a:xfrm>
            <a:off x="296863" y="574675"/>
            <a:ext cx="8548687" cy="5859463"/>
          </a:xfrm>
          <a:prstGeom prst="rect">
            <a:avLst/>
          </a:prstGeom>
          <a:noFill/>
          <a:ln w="9525">
            <a:noFill/>
            <a:miter lim="800000"/>
            <a:headEnd/>
            <a:tailEnd/>
          </a:ln>
        </p:spPr>
      </p:pic>
      <p:sp>
        <p:nvSpPr>
          <p:cNvPr id="2662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18.1A</a:t>
            </a:r>
          </a:p>
        </p:txBody>
      </p:sp>
      <p:sp>
        <p:nvSpPr>
          <p:cNvPr id="4" name="Slide Number Placeholder 3"/>
          <p:cNvSpPr>
            <a:spLocks noGrp="1"/>
          </p:cNvSpPr>
          <p:nvPr>
            <p:ph type="sldNum" sz="quarter" idx="12"/>
          </p:nvPr>
        </p:nvSpPr>
        <p:spPr/>
        <p:txBody>
          <a:bodyPr/>
          <a:lstStyle/>
          <a:p>
            <a:fld id="{D3355F4A-7B1A-49DF-922C-FF8D8EDB79C2}"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body" idx="4294967295"/>
          </p:nvPr>
        </p:nvSpPr>
        <p:spPr>
          <a:xfrm>
            <a:off x="165100" y="1316038"/>
            <a:ext cx="8991600" cy="5270500"/>
          </a:xfrm>
        </p:spPr>
        <p:txBody>
          <a:bodyPr/>
          <a:lstStyle/>
          <a:p>
            <a:pPr marL="292100" lvl="1" indent="-290513" eaLnBrk="1" hangingPunct="1">
              <a:spcAft>
                <a:spcPts val="75"/>
              </a:spcAft>
              <a:buFont typeface="Wingdings" pitchFamily="84" charset="2"/>
              <a:buChar char="§"/>
            </a:pPr>
            <a:r>
              <a:rPr lang="en-US" sz="2800" b="1" dirty="0" smtClean="0">
                <a:cs typeface="Times New Roman" pitchFamily="84" charset="0"/>
              </a:rPr>
              <a:t>Annelids</a:t>
            </a:r>
            <a:r>
              <a:rPr lang="en-US" sz="2800" dirty="0" smtClean="0">
                <a:cs typeface="Times New Roman" pitchFamily="84" charset="0"/>
              </a:rPr>
              <a:t> (phylum </a:t>
            </a:r>
            <a:r>
              <a:rPr lang="en-US" sz="2800" dirty="0" err="1" smtClean="0">
                <a:cs typeface="Times New Roman" pitchFamily="84" charset="0"/>
              </a:rPr>
              <a:t>Annelida</a:t>
            </a:r>
            <a:r>
              <a:rPr lang="en-US" sz="2800" dirty="0" smtClean="0">
                <a:cs typeface="Times New Roman" pitchFamily="84" charset="0"/>
              </a:rPr>
              <a:t>) have</a:t>
            </a:r>
          </a:p>
          <a:p>
            <a:pPr marL="812800" lvl="2" indent="-368300" eaLnBrk="1" hangingPunct="1">
              <a:spcAft>
                <a:spcPts val="75"/>
              </a:spcAft>
            </a:pPr>
            <a:r>
              <a:rPr lang="en-US" sz="2400" b="1" dirty="0" smtClean="0">
                <a:cs typeface="Times New Roman" pitchFamily="84" charset="0"/>
              </a:rPr>
              <a:t>segmentation</a:t>
            </a:r>
            <a:r>
              <a:rPr lang="en-US" sz="2400" dirty="0" smtClean="0">
                <a:cs typeface="Times New Roman" pitchFamily="84" charset="0"/>
              </a:rPr>
              <a:t>, the subdivision of the body along its length into a series of repeated parts,</a:t>
            </a:r>
          </a:p>
          <a:p>
            <a:pPr marL="812800" lvl="2" indent="-368300" eaLnBrk="1" hangingPunct="1">
              <a:spcAft>
                <a:spcPts val="75"/>
              </a:spcAft>
            </a:pPr>
            <a:r>
              <a:rPr lang="en-US" sz="2400" dirty="0" smtClean="0">
                <a:cs typeface="Times New Roman" pitchFamily="84" charset="0"/>
              </a:rPr>
              <a:t>a true </a:t>
            </a:r>
            <a:r>
              <a:rPr lang="en-US" sz="2400" dirty="0" err="1" smtClean="0">
                <a:cs typeface="Times New Roman" pitchFamily="84" charset="0"/>
              </a:rPr>
              <a:t>coelom</a:t>
            </a:r>
            <a:r>
              <a:rPr lang="en-US" sz="2400" dirty="0" smtClean="0">
                <a:cs typeface="Times New Roman" pitchFamily="84" charset="0"/>
              </a:rPr>
              <a:t> that functions as a hydrostatic skeleton,</a:t>
            </a:r>
            <a:endParaRPr lang="en-US" sz="2400" b="1" dirty="0" smtClean="0">
              <a:cs typeface="Times New Roman" pitchFamily="84" charset="0"/>
            </a:endParaRPr>
          </a:p>
          <a:p>
            <a:pPr marL="812800" lvl="2" indent="-368300" eaLnBrk="1" hangingPunct="1">
              <a:spcAft>
                <a:spcPts val="75"/>
              </a:spcAft>
            </a:pPr>
            <a:r>
              <a:rPr lang="en-US" sz="2400" dirty="0" smtClean="0">
                <a:cs typeface="Times New Roman" pitchFamily="84" charset="0"/>
              </a:rPr>
              <a:t>a nervous system that includes a simple brain and ventral nerve cord, and</a:t>
            </a:r>
          </a:p>
          <a:p>
            <a:pPr marL="812800" lvl="2" indent="-368300" eaLnBrk="1" hangingPunct="1">
              <a:spcAft>
                <a:spcPts val="75"/>
              </a:spcAft>
            </a:pPr>
            <a:r>
              <a:rPr lang="en-US" sz="2400" dirty="0" smtClean="0">
                <a:cs typeface="Times New Roman" pitchFamily="84" charset="0"/>
              </a:rPr>
              <a:t>a </a:t>
            </a:r>
            <a:r>
              <a:rPr lang="en-US" sz="2400" b="1" dirty="0" smtClean="0">
                <a:cs typeface="Times New Roman" pitchFamily="84" charset="0"/>
              </a:rPr>
              <a:t>closed circulatory system </a:t>
            </a:r>
            <a:r>
              <a:rPr lang="en-US" sz="2400" dirty="0" smtClean="0">
                <a:cs typeface="Times New Roman" pitchFamily="84" charset="0"/>
              </a:rPr>
              <a:t>in which blood remains enclosed in vessels throughout the body.</a:t>
            </a:r>
          </a:p>
          <a:p>
            <a:pPr marL="812800" lvl="2" indent="-368300" eaLnBrk="1" hangingPunct="1">
              <a:spcAft>
                <a:spcPts val="75"/>
              </a:spcAft>
            </a:pPr>
            <a:r>
              <a:rPr lang="en-US" sz="2400" dirty="0" smtClean="0">
                <a:cs typeface="Times New Roman" pitchFamily="84" charset="0"/>
              </a:rPr>
              <a:t>Many invertebrates, such as </a:t>
            </a:r>
            <a:r>
              <a:rPr lang="en-US" sz="2400" dirty="0" err="1" smtClean="0">
                <a:cs typeface="Times New Roman" pitchFamily="84" charset="0"/>
              </a:rPr>
              <a:t>molluscs</a:t>
            </a:r>
            <a:r>
              <a:rPr lang="en-US" sz="2400" dirty="0" smtClean="0">
                <a:cs typeface="Times New Roman" pitchFamily="84" charset="0"/>
              </a:rPr>
              <a:t> and arthropods, have an </a:t>
            </a:r>
            <a:r>
              <a:rPr lang="en-US" sz="2400" b="1" dirty="0" smtClean="0">
                <a:cs typeface="Times New Roman" pitchFamily="84" charset="0"/>
              </a:rPr>
              <a:t>open circulatory system </a:t>
            </a:r>
            <a:r>
              <a:rPr lang="en-US" sz="2400" dirty="0" smtClean="0">
                <a:cs typeface="Times New Roman" pitchFamily="84" charset="0"/>
              </a:rPr>
              <a:t>in which blood is pumped through vessels into open body cavities.</a:t>
            </a:r>
          </a:p>
        </p:txBody>
      </p:sp>
      <p:sp>
        <p:nvSpPr>
          <p:cNvPr id="106499"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06500" name="Rectangle 4"/>
          <p:cNvSpPr>
            <a:spLocks noGrp="1" noChangeArrowheads="1"/>
          </p:cNvSpPr>
          <p:nvPr>
            <p:ph type="title" idx="4294967295"/>
          </p:nvPr>
        </p:nvSpPr>
        <p:spPr>
          <a:xfrm>
            <a:off x="195263" y="100013"/>
            <a:ext cx="8782050" cy="438150"/>
          </a:xfrm>
        </p:spPr>
        <p:txBody>
          <a:bodyPr>
            <a:spAutoFit/>
          </a:bodyPr>
          <a:lstStyle/>
          <a:p>
            <a:pPr eaLnBrk="1" hangingPunct="1"/>
            <a:r>
              <a:rPr lang="en-US" sz="3200" smtClean="0"/>
              <a:t>18.10 Annelids are segmented worms</a:t>
            </a:r>
          </a:p>
        </p:txBody>
      </p:sp>
      <p:sp>
        <p:nvSpPr>
          <p:cNvPr id="106501"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06502"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0650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6498">
                                            <p:txEl>
                                              <p:pRg st="0" end="0"/>
                                            </p:txEl>
                                          </p:spTgt>
                                        </p:tgtEl>
                                        <p:attrNameLst>
                                          <p:attrName>style.visibility</p:attrName>
                                        </p:attrNameLst>
                                      </p:cBhvr>
                                      <p:to>
                                        <p:strVal val="visible"/>
                                      </p:to>
                                    </p:set>
                                    <p:animEffect transition="in" filter="box(in)">
                                      <p:cBhvr>
                                        <p:cTn id="7" dur="500"/>
                                        <p:tgtEl>
                                          <p:spTgt spid="1064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6498">
                                            <p:txEl>
                                              <p:pRg st="1" end="1"/>
                                            </p:txEl>
                                          </p:spTgt>
                                        </p:tgtEl>
                                        <p:attrNameLst>
                                          <p:attrName>style.visibility</p:attrName>
                                        </p:attrNameLst>
                                      </p:cBhvr>
                                      <p:to>
                                        <p:strVal val="visible"/>
                                      </p:to>
                                    </p:set>
                                    <p:animEffect transition="in" filter="box(in)">
                                      <p:cBhvr>
                                        <p:cTn id="12" dur="500"/>
                                        <p:tgtEl>
                                          <p:spTgt spid="1064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6498">
                                            <p:txEl>
                                              <p:pRg st="2" end="2"/>
                                            </p:txEl>
                                          </p:spTgt>
                                        </p:tgtEl>
                                        <p:attrNameLst>
                                          <p:attrName>style.visibility</p:attrName>
                                        </p:attrNameLst>
                                      </p:cBhvr>
                                      <p:to>
                                        <p:strVal val="visible"/>
                                      </p:to>
                                    </p:set>
                                    <p:animEffect transition="in" filter="box(in)">
                                      <p:cBhvr>
                                        <p:cTn id="17" dur="500"/>
                                        <p:tgtEl>
                                          <p:spTgt spid="1064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6498">
                                            <p:txEl>
                                              <p:pRg st="3" end="3"/>
                                            </p:txEl>
                                          </p:spTgt>
                                        </p:tgtEl>
                                        <p:attrNameLst>
                                          <p:attrName>style.visibility</p:attrName>
                                        </p:attrNameLst>
                                      </p:cBhvr>
                                      <p:to>
                                        <p:strVal val="visible"/>
                                      </p:to>
                                    </p:set>
                                    <p:animEffect transition="in" filter="box(in)">
                                      <p:cBhvr>
                                        <p:cTn id="22" dur="500"/>
                                        <p:tgtEl>
                                          <p:spTgt spid="1064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6498">
                                            <p:txEl>
                                              <p:pRg st="4" end="4"/>
                                            </p:txEl>
                                          </p:spTgt>
                                        </p:tgtEl>
                                        <p:attrNameLst>
                                          <p:attrName>style.visibility</p:attrName>
                                        </p:attrNameLst>
                                      </p:cBhvr>
                                      <p:to>
                                        <p:strVal val="visible"/>
                                      </p:to>
                                    </p:set>
                                    <p:animEffect transition="in" filter="box(in)">
                                      <p:cBhvr>
                                        <p:cTn id="27" dur="500"/>
                                        <p:tgtEl>
                                          <p:spTgt spid="1064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6498">
                                            <p:txEl>
                                              <p:pRg st="5" end="5"/>
                                            </p:txEl>
                                          </p:spTgt>
                                        </p:tgtEl>
                                        <p:attrNameLst>
                                          <p:attrName>style.visibility</p:attrName>
                                        </p:attrNameLst>
                                      </p:cBhvr>
                                      <p:to>
                                        <p:strVal val="visible"/>
                                      </p:to>
                                    </p:set>
                                    <p:animEffect transition="in" filter="box(in)">
                                      <p:cBhvr>
                                        <p:cTn id="32" dur="500"/>
                                        <p:tgtEl>
                                          <p:spTgt spid="1064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build="p" bldLvl="5"/>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4294967295"/>
          </p:nvPr>
        </p:nvSpPr>
        <p:spPr>
          <a:xfrm>
            <a:off x="165100" y="1328738"/>
            <a:ext cx="8534400" cy="5270500"/>
          </a:xfrm>
        </p:spPr>
        <p:txBody>
          <a:bodyPr/>
          <a:lstStyle/>
          <a:p>
            <a:pPr marL="292100" lvl="1" indent="-290513" eaLnBrk="1" hangingPunct="1">
              <a:lnSpc>
                <a:spcPct val="95000"/>
              </a:lnSpc>
              <a:spcBef>
                <a:spcPct val="35000"/>
              </a:spcBef>
              <a:spcAft>
                <a:spcPts val="100"/>
              </a:spcAft>
              <a:buFont typeface="Wingdings" pitchFamily="84" charset="2"/>
              <a:buChar char="§"/>
            </a:pPr>
            <a:r>
              <a:rPr lang="en-US" sz="2800" dirty="0" smtClean="0">
                <a:cs typeface="Times New Roman" pitchFamily="84" charset="0"/>
              </a:rPr>
              <a:t>Annelids are found in damp soil, the sea, and most freshwater habitats.</a:t>
            </a:r>
          </a:p>
          <a:p>
            <a:pPr marL="292100" lvl="1" indent="-290513" eaLnBrk="1" hangingPunct="1">
              <a:lnSpc>
                <a:spcPct val="95000"/>
              </a:lnSpc>
              <a:spcBef>
                <a:spcPct val="35000"/>
              </a:spcBef>
              <a:spcAft>
                <a:spcPts val="100"/>
              </a:spcAft>
              <a:buFont typeface="Wingdings" pitchFamily="84" charset="2"/>
              <a:buChar char="§"/>
            </a:pPr>
            <a:r>
              <a:rPr lang="en-US" sz="2800" dirty="0" smtClean="0">
                <a:cs typeface="Times New Roman" pitchFamily="84" charset="0"/>
              </a:rPr>
              <a:t>The three groups of annelids are</a:t>
            </a:r>
          </a:p>
          <a:p>
            <a:pPr marL="812800" lvl="2" indent="-368300" eaLnBrk="1" hangingPunct="1">
              <a:lnSpc>
                <a:spcPct val="95000"/>
              </a:lnSpc>
              <a:spcBef>
                <a:spcPct val="35000"/>
              </a:spcBef>
              <a:spcAft>
                <a:spcPts val="100"/>
              </a:spcAft>
            </a:pPr>
            <a:r>
              <a:rPr lang="en-US" sz="2400" dirty="0" smtClean="0">
                <a:cs typeface="Times New Roman" pitchFamily="84" charset="0"/>
              </a:rPr>
              <a:t>earthworms and their relatives,</a:t>
            </a:r>
          </a:p>
          <a:p>
            <a:pPr marL="812800" lvl="2" indent="-368300" eaLnBrk="1" hangingPunct="1">
              <a:lnSpc>
                <a:spcPct val="95000"/>
              </a:lnSpc>
              <a:spcBef>
                <a:spcPct val="35000"/>
              </a:spcBef>
              <a:spcAft>
                <a:spcPts val="100"/>
              </a:spcAft>
            </a:pPr>
            <a:r>
              <a:rPr lang="en-US" sz="2400" dirty="0" err="1" smtClean="0">
                <a:cs typeface="Times New Roman" pitchFamily="84" charset="0"/>
              </a:rPr>
              <a:t>polychaetes</a:t>
            </a:r>
            <a:r>
              <a:rPr lang="en-US" sz="2400" dirty="0" smtClean="0">
                <a:cs typeface="Times New Roman" pitchFamily="84" charset="0"/>
              </a:rPr>
              <a:t>, and</a:t>
            </a:r>
          </a:p>
          <a:p>
            <a:pPr marL="812800" lvl="2" indent="-368300" eaLnBrk="1" hangingPunct="1">
              <a:lnSpc>
                <a:spcPct val="95000"/>
              </a:lnSpc>
              <a:spcBef>
                <a:spcPct val="35000"/>
              </a:spcBef>
              <a:spcAft>
                <a:spcPts val="100"/>
              </a:spcAft>
            </a:pPr>
            <a:r>
              <a:rPr lang="en-US" sz="2400" dirty="0" smtClean="0">
                <a:cs typeface="Times New Roman" pitchFamily="84" charset="0"/>
              </a:rPr>
              <a:t>leeches.</a:t>
            </a:r>
          </a:p>
          <a:p>
            <a:pPr marL="292100" lvl="1" indent="-290513" eaLnBrk="1" hangingPunct="1">
              <a:lnSpc>
                <a:spcPct val="95000"/>
              </a:lnSpc>
              <a:spcBef>
                <a:spcPct val="35000"/>
              </a:spcBef>
              <a:spcAft>
                <a:spcPts val="100"/>
              </a:spcAft>
              <a:buFont typeface="Wingdings" pitchFamily="84" charset="2"/>
              <a:buChar char="§"/>
            </a:pPr>
            <a:r>
              <a:rPr lang="en-US" sz="2800" dirty="0" smtClean="0">
                <a:cs typeface="Times New Roman" pitchFamily="84" charset="0"/>
              </a:rPr>
              <a:t>Earthworms ingest soil and extract nutrients, aerating soil and improving its texture.</a:t>
            </a:r>
            <a:endParaRPr lang="en-US" dirty="0" smtClean="0">
              <a:cs typeface="Times New Roman" pitchFamily="84" charset="0"/>
            </a:endParaRPr>
          </a:p>
        </p:txBody>
      </p:sp>
      <p:sp>
        <p:nvSpPr>
          <p:cNvPr id="10752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07524" name="Rectangle 4"/>
          <p:cNvSpPr>
            <a:spLocks noGrp="1" noChangeArrowheads="1"/>
          </p:cNvSpPr>
          <p:nvPr>
            <p:ph type="title" idx="4294967295"/>
          </p:nvPr>
        </p:nvSpPr>
        <p:spPr>
          <a:xfrm>
            <a:off x="195263" y="100013"/>
            <a:ext cx="8782050" cy="438150"/>
          </a:xfrm>
        </p:spPr>
        <p:txBody>
          <a:bodyPr>
            <a:spAutoFit/>
          </a:bodyPr>
          <a:lstStyle/>
          <a:p>
            <a:pPr eaLnBrk="1" hangingPunct="1"/>
            <a:r>
              <a:rPr lang="en-US" sz="3200" smtClean="0"/>
              <a:t>18.10 Annelids are segmented worms</a:t>
            </a:r>
          </a:p>
        </p:txBody>
      </p:sp>
      <p:sp>
        <p:nvSpPr>
          <p:cNvPr id="107525"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07526"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0752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7522">
                                            <p:txEl>
                                              <p:pRg st="0" end="0"/>
                                            </p:txEl>
                                          </p:spTgt>
                                        </p:tgtEl>
                                        <p:attrNameLst>
                                          <p:attrName>style.visibility</p:attrName>
                                        </p:attrNameLst>
                                      </p:cBhvr>
                                      <p:to>
                                        <p:strVal val="visible"/>
                                      </p:to>
                                    </p:set>
                                    <p:animEffect transition="in" filter="checkerboard(across)">
                                      <p:cBhvr>
                                        <p:cTn id="7" dur="500"/>
                                        <p:tgtEl>
                                          <p:spTgt spid="1075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7522">
                                            <p:txEl>
                                              <p:pRg st="1" end="1"/>
                                            </p:txEl>
                                          </p:spTgt>
                                        </p:tgtEl>
                                        <p:attrNameLst>
                                          <p:attrName>style.visibility</p:attrName>
                                        </p:attrNameLst>
                                      </p:cBhvr>
                                      <p:to>
                                        <p:strVal val="visible"/>
                                      </p:to>
                                    </p:set>
                                    <p:animEffect transition="in" filter="checkerboard(across)">
                                      <p:cBhvr>
                                        <p:cTn id="12" dur="500"/>
                                        <p:tgtEl>
                                          <p:spTgt spid="1075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7522">
                                            <p:txEl>
                                              <p:pRg st="2" end="2"/>
                                            </p:txEl>
                                          </p:spTgt>
                                        </p:tgtEl>
                                        <p:attrNameLst>
                                          <p:attrName>style.visibility</p:attrName>
                                        </p:attrNameLst>
                                      </p:cBhvr>
                                      <p:to>
                                        <p:strVal val="visible"/>
                                      </p:to>
                                    </p:set>
                                    <p:animEffect transition="in" filter="checkerboard(across)">
                                      <p:cBhvr>
                                        <p:cTn id="17" dur="500"/>
                                        <p:tgtEl>
                                          <p:spTgt spid="1075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7522">
                                            <p:txEl>
                                              <p:pRg st="3" end="3"/>
                                            </p:txEl>
                                          </p:spTgt>
                                        </p:tgtEl>
                                        <p:attrNameLst>
                                          <p:attrName>style.visibility</p:attrName>
                                        </p:attrNameLst>
                                      </p:cBhvr>
                                      <p:to>
                                        <p:strVal val="visible"/>
                                      </p:to>
                                    </p:set>
                                    <p:animEffect transition="in" filter="checkerboard(across)">
                                      <p:cBhvr>
                                        <p:cTn id="22" dur="500"/>
                                        <p:tgtEl>
                                          <p:spTgt spid="1075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7522">
                                            <p:txEl>
                                              <p:pRg st="4" end="4"/>
                                            </p:txEl>
                                          </p:spTgt>
                                        </p:tgtEl>
                                        <p:attrNameLst>
                                          <p:attrName>style.visibility</p:attrName>
                                        </p:attrNameLst>
                                      </p:cBhvr>
                                      <p:to>
                                        <p:strVal val="visible"/>
                                      </p:to>
                                    </p:set>
                                    <p:animEffect transition="in" filter="checkerboard(across)">
                                      <p:cBhvr>
                                        <p:cTn id="27" dur="500"/>
                                        <p:tgtEl>
                                          <p:spTgt spid="1075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7522">
                                            <p:txEl>
                                              <p:pRg st="5" end="5"/>
                                            </p:txEl>
                                          </p:spTgt>
                                        </p:tgtEl>
                                        <p:attrNameLst>
                                          <p:attrName>style.visibility</p:attrName>
                                        </p:attrNameLst>
                                      </p:cBhvr>
                                      <p:to>
                                        <p:strVal val="visible"/>
                                      </p:to>
                                    </p:set>
                                    <p:animEffect transition="in" filter="checkerboard(across)">
                                      <p:cBhvr>
                                        <p:cTn id="32" dur="500"/>
                                        <p:tgtEl>
                                          <p:spTgt spid="1075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build="p" bldLvl="5"/>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18_10a_EarthwormAnatomy-U"/>
          <p:cNvPicPr>
            <a:picLocks noChangeAspect="1" noChangeArrowheads="1"/>
          </p:cNvPicPr>
          <p:nvPr/>
        </p:nvPicPr>
        <p:blipFill>
          <a:blip r:embed="rId3" cstate="print"/>
          <a:srcRect/>
          <a:stretch>
            <a:fillRect/>
          </a:stretch>
        </p:blipFill>
        <p:spPr bwMode="auto">
          <a:xfrm>
            <a:off x="296863" y="898525"/>
            <a:ext cx="8548687" cy="5060950"/>
          </a:xfrm>
          <a:prstGeom prst="rect">
            <a:avLst/>
          </a:prstGeom>
          <a:noFill/>
          <a:ln w="9525">
            <a:noFill/>
            <a:miter lim="800000"/>
            <a:headEnd/>
            <a:tailEnd/>
          </a:ln>
        </p:spPr>
      </p:pic>
      <p:sp>
        <p:nvSpPr>
          <p:cNvPr id="10854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18.10A</a:t>
            </a:r>
          </a:p>
        </p:txBody>
      </p:sp>
      <p:sp>
        <p:nvSpPr>
          <p:cNvPr id="108548" name="Text Box 3"/>
          <p:cNvSpPr txBox="1">
            <a:spLocks noChangeArrowheads="1"/>
          </p:cNvSpPr>
          <p:nvPr/>
        </p:nvSpPr>
        <p:spPr bwMode="auto">
          <a:xfrm>
            <a:off x="4391025" y="1182688"/>
            <a:ext cx="471488" cy="166687"/>
          </a:xfrm>
          <a:prstGeom prst="rect">
            <a:avLst/>
          </a:prstGeom>
          <a:noFill/>
          <a:ln w="9525">
            <a:noFill/>
            <a:miter lim="800000"/>
            <a:headEnd/>
            <a:tailEnd/>
          </a:ln>
        </p:spPr>
        <p:txBody>
          <a:bodyPr wrap="none" lIns="0" tIns="0" rIns="0" bIns="0"/>
          <a:lstStyle/>
          <a:p>
            <a:pPr eaLnBrk="0" hangingPunct="0"/>
            <a:r>
              <a:rPr lang="en-US" sz="1200" b="1"/>
              <a:t>Anus</a:t>
            </a:r>
          </a:p>
        </p:txBody>
      </p:sp>
      <p:sp>
        <p:nvSpPr>
          <p:cNvPr id="108549" name="Text Box 3"/>
          <p:cNvSpPr txBox="1">
            <a:spLocks noChangeArrowheads="1"/>
          </p:cNvSpPr>
          <p:nvPr/>
        </p:nvSpPr>
        <p:spPr bwMode="auto">
          <a:xfrm>
            <a:off x="4543425" y="3411538"/>
            <a:ext cx="554038" cy="166687"/>
          </a:xfrm>
          <a:prstGeom prst="rect">
            <a:avLst/>
          </a:prstGeom>
          <a:noFill/>
          <a:ln w="9525">
            <a:noFill/>
            <a:miter lim="800000"/>
            <a:headEnd/>
            <a:tailEnd/>
          </a:ln>
        </p:spPr>
        <p:txBody>
          <a:bodyPr wrap="none" lIns="0" tIns="0" rIns="0" bIns="0"/>
          <a:lstStyle/>
          <a:p>
            <a:pPr eaLnBrk="0" hangingPunct="0"/>
            <a:r>
              <a:rPr lang="en-US" sz="1200" b="1"/>
              <a:t>Bristles</a:t>
            </a:r>
          </a:p>
        </p:txBody>
      </p:sp>
      <p:sp>
        <p:nvSpPr>
          <p:cNvPr id="108550" name="Text Box 3"/>
          <p:cNvSpPr txBox="1">
            <a:spLocks noChangeArrowheads="1"/>
          </p:cNvSpPr>
          <p:nvPr/>
        </p:nvSpPr>
        <p:spPr bwMode="auto">
          <a:xfrm>
            <a:off x="3527425" y="2135188"/>
            <a:ext cx="700088" cy="357187"/>
          </a:xfrm>
          <a:prstGeom prst="rect">
            <a:avLst/>
          </a:prstGeom>
          <a:noFill/>
          <a:ln w="9525">
            <a:noFill/>
            <a:miter lim="800000"/>
            <a:headEnd/>
            <a:tailEnd/>
          </a:ln>
        </p:spPr>
        <p:txBody>
          <a:bodyPr wrap="none" lIns="0" tIns="0" rIns="0" bIns="0"/>
          <a:lstStyle/>
          <a:p>
            <a:pPr eaLnBrk="0" hangingPunct="0"/>
            <a:r>
              <a:rPr lang="en-US" sz="1200" b="1"/>
              <a:t>Segment</a:t>
            </a:r>
          </a:p>
          <a:p>
            <a:pPr eaLnBrk="0" hangingPunct="0"/>
            <a:r>
              <a:rPr lang="en-US" sz="1200" b="1"/>
              <a:t>wall</a:t>
            </a:r>
          </a:p>
        </p:txBody>
      </p:sp>
      <p:sp>
        <p:nvSpPr>
          <p:cNvPr id="108551" name="Text Box 3"/>
          <p:cNvSpPr txBox="1">
            <a:spLocks noChangeArrowheads="1"/>
          </p:cNvSpPr>
          <p:nvPr/>
        </p:nvSpPr>
        <p:spPr bwMode="auto">
          <a:xfrm>
            <a:off x="657225" y="3138488"/>
            <a:ext cx="1430338" cy="427037"/>
          </a:xfrm>
          <a:prstGeom prst="rect">
            <a:avLst/>
          </a:prstGeom>
          <a:noFill/>
          <a:ln w="9525">
            <a:noFill/>
            <a:miter lim="800000"/>
            <a:headEnd/>
            <a:tailEnd/>
          </a:ln>
        </p:spPr>
        <p:txBody>
          <a:bodyPr wrap="none" lIns="0" tIns="0" rIns="0" bIns="0"/>
          <a:lstStyle/>
          <a:p>
            <a:pPr algn="ctr" eaLnBrk="0" hangingPunct="0"/>
            <a:r>
              <a:rPr lang="en-US" sz="1200" b="1"/>
              <a:t>A giant Australian</a:t>
            </a:r>
          </a:p>
          <a:p>
            <a:pPr algn="ctr" eaLnBrk="0" hangingPunct="0"/>
            <a:r>
              <a:rPr lang="en-US" sz="1200" b="1"/>
              <a:t>earthworm</a:t>
            </a:r>
          </a:p>
        </p:txBody>
      </p:sp>
      <p:sp>
        <p:nvSpPr>
          <p:cNvPr id="108552" name="Text Box 3"/>
          <p:cNvSpPr txBox="1">
            <a:spLocks noChangeArrowheads="1"/>
          </p:cNvSpPr>
          <p:nvPr/>
        </p:nvSpPr>
        <p:spPr bwMode="auto">
          <a:xfrm>
            <a:off x="1006475" y="3792538"/>
            <a:ext cx="1246188" cy="369887"/>
          </a:xfrm>
          <a:prstGeom prst="rect">
            <a:avLst/>
          </a:prstGeom>
          <a:noFill/>
          <a:ln w="9525">
            <a:noFill/>
            <a:miter lim="800000"/>
            <a:headEnd/>
            <a:tailEnd/>
          </a:ln>
        </p:spPr>
        <p:txBody>
          <a:bodyPr wrap="none" lIns="0" tIns="0" rIns="0" bIns="0"/>
          <a:lstStyle/>
          <a:p>
            <a:pPr eaLnBrk="0" hangingPunct="0"/>
            <a:r>
              <a:rPr lang="en-US" sz="1200" b="1"/>
              <a:t>Mucus-secreting</a:t>
            </a:r>
          </a:p>
          <a:p>
            <a:pPr eaLnBrk="0" hangingPunct="0"/>
            <a:r>
              <a:rPr lang="en-US" sz="1200" b="1"/>
              <a:t>organ</a:t>
            </a:r>
          </a:p>
        </p:txBody>
      </p:sp>
      <p:sp>
        <p:nvSpPr>
          <p:cNvPr id="108553" name="Text Box 3"/>
          <p:cNvSpPr txBox="1">
            <a:spLocks noChangeArrowheads="1"/>
          </p:cNvSpPr>
          <p:nvPr/>
        </p:nvSpPr>
        <p:spPr bwMode="auto">
          <a:xfrm>
            <a:off x="2403475" y="4090988"/>
            <a:ext cx="1074738" cy="357187"/>
          </a:xfrm>
          <a:prstGeom prst="rect">
            <a:avLst/>
          </a:prstGeom>
          <a:noFill/>
          <a:ln w="9525">
            <a:noFill/>
            <a:miter lim="800000"/>
            <a:headEnd/>
            <a:tailEnd/>
          </a:ln>
        </p:spPr>
        <p:txBody>
          <a:bodyPr wrap="none" lIns="0" tIns="0" rIns="0" bIns="0"/>
          <a:lstStyle/>
          <a:p>
            <a:pPr eaLnBrk="0" hangingPunct="0"/>
            <a:r>
              <a:rPr lang="en-US" sz="1200" b="1"/>
              <a:t>Dorsal</a:t>
            </a:r>
          </a:p>
          <a:p>
            <a:pPr eaLnBrk="0" hangingPunct="0"/>
            <a:r>
              <a:rPr lang="en-US" sz="1200" b="1"/>
              <a:t>blood vessel</a:t>
            </a:r>
          </a:p>
        </p:txBody>
      </p:sp>
      <p:sp>
        <p:nvSpPr>
          <p:cNvPr id="108554" name="Text Box 3"/>
          <p:cNvSpPr txBox="1">
            <a:spLocks noChangeArrowheads="1"/>
          </p:cNvSpPr>
          <p:nvPr/>
        </p:nvSpPr>
        <p:spPr bwMode="auto">
          <a:xfrm>
            <a:off x="1628775" y="4186238"/>
            <a:ext cx="757238" cy="357187"/>
          </a:xfrm>
          <a:prstGeom prst="rect">
            <a:avLst/>
          </a:prstGeom>
          <a:noFill/>
          <a:ln w="9525">
            <a:noFill/>
            <a:miter lim="800000"/>
            <a:headEnd/>
            <a:tailEnd/>
          </a:ln>
        </p:spPr>
        <p:txBody>
          <a:bodyPr wrap="none" lIns="0" tIns="0" rIns="0" bIns="0"/>
          <a:lstStyle/>
          <a:p>
            <a:pPr eaLnBrk="0" hangingPunct="0"/>
            <a:r>
              <a:rPr lang="en-US" sz="1200" b="1"/>
              <a:t>Digestive</a:t>
            </a:r>
          </a:p>
          <a:p>
            <a:pPr eaLnBrk="0" hangingPunct="0"/>
            <a:r>
              <a:rPr lang="en-US" sz="1200" b="1"/>
              <a:t>tract</a:t>
            </a:r>
          </a:p>
        </p:txBody>
      </p:sp>
      <p:sp>
        <p:nvSpPr>
          <p:cNvPr id="108555" name="Text Box 3"/>
          <p:cNvSpPr txBox="1">
            <a:spLocks noChangeArrowheads="1"/>
          </p:cNvSpPr>
          <p:nvPr/>
        </p:nvSpPr>
        <p:spPr bwMode="auto">
          <a:xfrm>
            <a:off x="904875" y="4465638"/>
            <a:ext cx="579438" cy="166687"/>
          </a:xfrm>
          <a:prstGeom prst="rect">
            <a:avLst/>
          </a:prstGeom>
          <a:noFill/>
          <a:ln w="9525">
            <a:noFill/>
            <a:miter lim="800000"/>
            <a:headEnd/>
            <a:tailEnd/>
          </a:ln>
        </p:spPr>
        <p:txBody>
          <a:bodyPr wrap="none" lIns="0" tIns="0" rIns="0" bIns="0"/>
          <a:lstStyle/>
          <a:p>
            <a:pPr eaLnBrk="0" hangingPunct="0"/>
            <a:r>
              <a:rPr lang="en-US" sz="1200" b="1"/>
              <a:t>Coelom</a:t>
            </a:r>
          </a:p>
        </p:txBody>
      </p:sp>
      <p:sp>
        <p:nvSpPr>
          <p:cNvPr id="108556" name="Text Box 3"/>
          <p:cNvSpPr txBox="1">
            <a:spLocks noChangeArrowheads="1"/>
          </p:cNvSpPr>
          <p:nvPr/>
        </p:nvSpPr>
        <p:spPr bwMode="auto">
          <a:xfrm>
            <a:off x="720725" y="4751388"/>
            <a:ext cx="407988" cy="166687"/>
          </a:xfrm>
          <a:prstGeom prst="rect">
            <a:avLst/>
          </a:prstGeom>
          <a:noFill/>
          <a:ln w="9525">
            <a:noFill/>
            <a:miter lim="800000"/>
            <a:headEnd/>
            <a:tailEnd/>
          </a:ln>
        </p:spPr>
        <p:txBody>
          <a:bodyPr wrap="none" lIns="0" tIns="0" rIns="0" bIns="0"/>
          <a:lstStyle/>
          <a:p>
            <a:pPr eaLnBrk="0" hangingPunct="0"/>
            <a:r>
              <a:rPr lang="en-US" sz="1200" b="1"/>
              <a:t>Brain</a:t>
            </a:r>
          </a:p>
        </p:txBody>
      </p:sp>
      <p:sp>
        <p:nvSpPr>
          <p:cNvPr id="108557" name="Text Box 3"/>
          <p:cNvSpPr txBox="1">
            <a:spLocks noChangeArrowheads="1"/>
          </p:cNvSpPr>
          <p:nvPr/>
        </p:nvSpPr>
        <p:spPr bwMode="auto">
          <a:xfrm>
            <a:off x="4949825" y="4065588"/>
            <a:ext cx="738188" cy="357187"/>
          </a:xfrm>
          <a:prstGeom prst="rect">
            <a:avLst/>
          </a:prstGeom>
          <a:noFill/>
          <a:ln w="9525">
            <a:noFill/>
            <a:miter lim="800000"/>
            <a:headEnd/>
            <a:tailEnd/>
          </a:ln>
        </p:spPr>
        <p:txBody>
          <a:bodyPr wrap="none" lIns="0" tIns="0" rIns="0" bIns="0"/>
          <a:lstStyle/>
          <a:p>
            <a:pPr eaLnBrk="0" hangingPunct="0"/>
            <a:r>
              <a:rPr lang="en-US" sz="1200" b="1"/>
              <a:t>Excretory</a:t>
            </a:r>
          </a:p>
          <a:p>
            <a:pPr eaLnBrk="0" hangingPunct="0"/>
            <a:r>
              <a:rPr lang="en-US" sz="1200" b="1"/>
              <a:t>organ</a:t>
            </a:r>
          </a:p>
        </p:txBody>
      </p:sp>
      <p:sp>
        <p:nvSpPr>
          <p:cNvPr id="108558" name="Text Box 3"/>
          <p:cNvSpPr txBox="1">
            <a:spLocks noChangeArrowheads="1"/>
          </p:cNvSpPr>
          <p:nvPr/>
        </p:nvSpPr>
        <p:spPr bwMode="auto">
          <a:xfrm>
            <a:off x="4822825" y="4446588"/>
            <a:ext cx="738188" cy="357187"/>
          </a:xfrm>
          <a:prstGeom prst="rect">
            <a:avLst/>
          </a:prstGeom>
          <a:noFill/>
          <a:ln w="9525">
            <a:noFill/>
            <a:miter lim="800000"/>
            <a:headEnd/>
            <a:tailEnd/>
          </a:ln>
        </p:spPr>
        <p:txBody>
          <a:bodyPr wrap="none" lIns="0" tIns="0" rIns="0" bIns="0"/>
          <a:lstStyle/>
          <a:p>
            <a:pPr eaLnBrk="0" hangingPunct="0"/>
            <a:r>
              <a:rPr lang="en-US" sz="1200" b="1"/>
              <a:t>Segment</a:t>
            </a:r>
          </a:p>
          <a:p>
            <a:pPr eaLnBrk="0" hangingPunct="0"/>
            <a:r>
              <a:rPr lang="en-US" sz="1200" b="1"/>
              <a:t>wall</a:t>
            </a:r>
          </a:p>
        </p:txBody>
      </p:sp>
      <p:sp>
        <p:nvSpPr>
          <p:cNvPr id="108559" name="Text Box 3"/>
          <p:cNvSpPr txBox="1">
            <a:spLocks noChangeArrowheads="1"/>
          </p:cNvSpPr>
          <p:nvPr/>
        </p:nvSpPr>
        <p:spPr bwMode="auto">
          <a:xfrm>
            <a:off x="4346575" y="5151438"/>
            <a:ext cx="1487488" cy="166687"/>
          </a:xfrm>
          <a:prstGeom prst="rect">
            <a:avLst/>
          </a:prstGeom>
          <a:noFill/>
          <a:ln w="9525">
            <a:noFill/>
            <a:miter lim="800000"/>
            <a:headEnd/>
            <a:tailEnd/>
          </a:ln>
        </p:spPr>
        <p:txBody>
          <a:bodyPr wrap="none" lIns="0" tIns="0" rIns="0" bIns="0"/>
          <a:lstStyle/>
          <a:p>
            <a:pPr eaLnBrk="0" hangingPunct="0"/>
            <a:r>
              <a:rPr lang="en-US" sz="1200" b="1"/>
              <a:t>Ventral blood vessel</a:t>
            </a:r>
          </a:p>
        </p:txBody>
      </p:sp>
      <p:sp>
        <p:nvSpPr>
          <p:cNvPr id="108560" name="Text Box 3"/>
          <p:cNvSpPr txBox="1">
            <a:spLocks noChangeArrowheads="1"/>
          </p:cNvSpPr>
          <p:nvPr/>
        </p:nvSpPr>
        <p:spPr bwMode="auto">
          <a:xfrm>
            <a:off x="3228975" y="5589588"/>
            <a:ext cx="2020888" cy="166687"/>
          </a:xfrm>
          <a:prstGeom prst="rect">
            <a:avLst/>
          </a:prstGeom>
          <a:noFill/>
          <a:ln w="9525">
            <a:noFill/>
            <a:miter lim="800000"/>
            <a:headEnd/>
            <a:tailEnd/>
          </a:ln>
        </p:spPr>
        <p:txBody>
          <a:bodyPr wrap="none" lIns="0" tIns="0" rIns="0" bIns="0"/>
          <a:lstStyle/>
          <a:p>
            <a:pPr eaLnBrk="0" hangingPunct="0"/>
            <a:r>
              <a:rPr lang="en-US" sz="1200" b="1"/>
              <a:t>Pumping segmental vessels</a:t>
            </a:r>
          </a:p>
        </p:txBody>
      </p:sp>
      <p:sp>
        <p:nvSpPr>
          <p:cNvPr id="108561" name="Text Box 3"/>
          <p:cNvSpPr txBox="1">
            <a:spLocks noChangeArrowheads="1"/>
          </p:cNvSpPr>
          <p:nvPr/>
        </p:nvSpPr>
        <p:spPr bwMode="auto">
          <a:xfrm>
            <a:off x="3578225" y="5399088"/>
            <a:ext cx="833438" cy="166687"/>
          </a:xfrm>
          <a:prstGeom prst="rect">
            <a:avLst/>
          </a:prstGeom>
          <a:noFill/>
          <a:ln w="9525">
            <a:noFill/>
            <a:miter lim="800000"/>
            <a:headEnd/>
            <a:tailEnd/>
          </a:ln>
        </p:spPr>
        <p:txBody>
          <a:bodyPr wrap="none" lIns="0" tIns="0" rIns="0" bIns="0"/>
          <a:lstStyle/>
          <a:p>
            <a:pPr eaLnBrk="0" hangingPunct="0"/>
            <a:r>
              <a:rPr lang="en-US" sz="1200" b="1"/>
              <a:t>Nerve cord</a:t>
            </a:r>
          </a:p>
        </p:txBody>
      </p:sp>
      <p:sp>
        <p:nvSpPr>
          <p:cNvPr id="108562" name="Text Box 3"/>
          <p:cNvSpPr txBox="1">
            <a:spLocks noChangeArrowheads="1"/>
          </p:cNvSpPr>
          <p:nvPr/>
        </p:nvSpPr>
        <p:spPr bwMode="auto">
          <a:xfrm>
            <a:off x="352425" y="5367338"/>
            <a:ext cx="471488" cy="166687"/>
          </a:xfrm>
          <a:prstGeom prst="rect">
            <a:avLst/>
          </a:prstGeom>
          <a:noFill/>
          <a:ln w="9525">
            <a:noFill/>
            <a:miter lim="800000"/>
            <a:headEnd/>
            <a:tailEnd/>
          </a:ln>
        </p:spPr>
        <p:txBody>
          <a:bodyPr wrap="none" lIns="0" tIns="0" rIns="0" bIns="0"/>
          <a:lstStyle/>
          <a:p>
            <a:pPr eaLnBrk="0" hangingPunct="0"/>
            <a:r>
              <a:rPr lang="en-US" sz="1200" b="1"/>
              <a:t>Mouth</a:t>
            </a:r>
          </a:p>
        </p:txBody>
      </p:sp>
      <p:sp>
        <p:nvSpPr>
          <p:cNvPr id="108563" name="Text Box 3"/>
          <p:cNvSpPr txBox="1">
            <a:spLocks noChangeArrowheads="1"/>
          </p:cNvSpPr>
          <p:nvPr/>
        </p:nvSpPr>
        <p:spPr bwMode="auto">
          <a:xfrm>
            <a:off x="6111875" y="4992688"/>
            <a:ext cx="642938" cy="166687"/>
          </a:xfrm>
          <a:prstGeom prst="rect">
            <a:avLst/>
          </a:prstGeom>
          <a:noFill/>
          <a:ln w="9525">
            <a:noFill/>
            <a:miter lim="800000"/>
            <a:headEnd/>
            <a:tailEnd/>
          </a:ln>
        </p:spPr>
        <p:txBody>
          <a:bodyPr wrap="none" lIns="0" tIns="0" rIns="0" bIns="0"/>
          <a:lstStyle/>
          <a:p>
            <a:pPr eaLnBrk="0" hangingPunct="0"/>
            <a:r>
              <a:rPr lang="en-US" sz="1200" b="1"/>
              <a:t>Intestine</a:t>
            </a:r>
          </a:p>
        </p:txBody>
      </p:sp>
      <p:sp>
        <p:nvSpPr>
          <p:cNvPr id="108564" name="Text Box 3"/>
          <p:cNvSpPr txBox="1">
            <a:spLocks noChangeArrowheads="1"/>
          </p:cNvSpPr>
          <p:nvPr/>
        </p:nvSpPr>
        <p:spPr bwMode="auto">
          <a:xfrm>
            <a:off x="6924675" y="5164138"/>
            <a:ext cx="833438" cy="166687"/>
          </a:xfrm>
          <a:prstGeom prst="rect">
            <a:avLst/>
          </a:prstGeom>
          <a:noFill/>
          <a:ln w="9525">
            <a:noFill/>
            <a:miter lim="800000"/>
            <a:headEnd/>
            <a:tailEnd/>
          </a:ln>
        </p:spPr>
        <p:txBody>
          <a:bodyPr wrap="none" lIns="0" tIns="0" rIns="0" bIns="0"/>
          <a:lstStyle/>
          <a:p>
            <a:pPr eaLnBrk="0" hangingPunct="0"/>
            <a:r>
              <a:rPr lang="en-US" sz="1200" b="1"/>
              <a:t>Nerve cord</a:t>
            </a:r>
          </a:p>
        </p:txBody>
      </p:sp>
      <p:sp>
        <p:nvSpPr>
          <p:cNvPr id="108565" name="Text Box 3"/>
          <p:cNvSpPr txBox="1">
            <a:spLocks noChangeArrowheads="1"/>
          </p:cNvSpPr>
          <p:nvPr/>
        </p:nvSpPr>
        <p:spPr bwMode="auto">
          <a:xfrm>
            <a:off x="7794625" y="4840288"/>
            <a:ext cx="985838" cy="369887"/>
          </a:xfrm>
          <a:prstGeom prst="rect">
            <a:avLst/>
          </a:prstGeom>
          <a:noFill/>
          <a:ln w="9525">
            <a:noFill/>
            <a:miter lim="800000"/>
            <a:headEnd/>
            <a:tailEnd/>
          </a:ln>
        </p:spPr>
        <p:txBody>
          <a:bodyPr wrap="none" lIns="0" tIns="0" rIns="0" bIns="0"/>
          <a:lstStyle/>
          <a:p>
            <a:pPr eaLnBrk="0" hangingPunct="0"/>
            <a:r>
              <a:rPr lang="en-US" sz="1200" b="1"/>
              <a:t>Ventral</a:t>
            </a:r>
          </a:p>
          <a:p>
            <a:pPr eaLnBrk="0" hangingPunct="0"/>
            <a:r>
              <a:rPr lang="en-US" sz="1200" b="1"/>
              <a:t>blood vessel</a:t>
            </a:r>
          </a:p>
        </p:txBody>
      </p:sp>
      <p:sp>
        <p:nvSpPr>
          <p:cNvPr id="108566" name="Text Box 3"/>
          <p:cNvSpPr txBox="1">
            <a:spLocks noChangeArrowheads="1"/>
          </p:cNvSpPr>
          <p:nvPr/>
        </p:nvSpPr>
        <p:spPr bwMode="auto">
          <a:xfrm>
            <a:off x="8105775" y="4592638"/>
            <a:ext cx="554038" cy="166687"/>
          </a:xfrm>
          <a:prstGeom prst="rect">
            <a:avLst/>
          </a:prstGeom>
          <a:noFill/>
          <a:ln w="9525">
            <a:noFill/>
            <a:miter lim="800000"/>
            <a:headEnd/>
            <a:tailEnd/>
          </a:ln>
        </p:spPr>
        <p:txBody>
          <a:bodyPr wrap="none" lIns="0" tIns="0" rIns="0" bIns="0"/>
          <a:lstStyle/>
          <a:p>
            <a:pPr eaLnBrk="0" hangingPunct="0"/>
            <a:r>
              <a:rPr lang="en-US" sz="1200" b="1"/>
              <a:t>Bristles</a:t>
            </a:r>
          </a:p>
        </p:txBody>
      </p:sp>
      <p:sp>
        <p:nvSpPr>
          <p:cNvPr id="108567" name="Text Box 3"/>
          <p:cNvSpPr txBox="1">
            <a:spLocks noChangeArrowheads="1"/>
          </p:cNvSpPr>
          <p:nvPr/>
        </p:nvSpPr>
        <p:spPr bwMode="auto">
          <a:xfrm>
            <a:off x="8094663" y="4097338"/>
            <a:ext cx="985837" cy="369887"/>
          </a:xfrm>
          <a:prstGeom prst="rect">
            <a:avLst/>
          </a:prstGeom>
          <a:noFill/>
          <a:ln w="9525">
            <a:noFill/>
            <a:miter lim="800000"/>
            <a:headEnd/>
            <a:tailEnd/>
          </a:ln>
        </p:spPr>
        <p:txBody>
          <a:bodyPr wrap="none" lIns="0" tIns="0" rIns="0" bIns="0"/>
          <a:lstStyle/>
          <a:p>
            <a:pPr eaLnBrk="0" hangingPunct="0"/>
            <a:r>
              <a:rPr lang="en-US" sz="1200" b="1"/>
              <a:t>Excretory</a:t>
            </a:r>
          </a:p>
          <a:p>
            <a:pPr eaLnBrk="0" hangingPunct="0"/>
            <a:r>
              <a:rPr lang="en-US" sz="1200" b="1"/>
              <a:t>organ</a:t>
            </a:r>
          </a:p>
        </p:txBody>
      </p:sp>
      <p:sp>
        <p:nvSpPr>
          <p:cNvPr id="108568" name="Text Box 3"/>
          <p:cNvSpPr txBox="1">
            <a:spLocks noChangeArrowheads="1"/>
          </p:cNvSpPr>
          <p:nvPr/>
        </p:nvSpPr>
        <p:spPr bwMode="auto">
          <a:xfrm>
            <a:off x="8228013" y="3513138"/>
            <a:ext cx="503237" cy="541337"/>
          </a:xfrm>
          <a:prstGeom prst="rect">
            <a:avLst/>
          </a:prstGeom>
          <a:noFill/>
          <a:ln w="9525">
            <a:noFill/>
            <a:miter lim="800000"/>
            <a:headEnd/>
            <a:tailEnd/>
          </a:ln>
        </p:spPr>
        <p:txBody>
          <a:bodyPr wrap="none" lIns="0" tIns="0" rIns="0" bIns="0"/>
          <a:lstStyle/>
          <a:p>
            <a:pPr eaLnBrk="0" hangingPunct="0"/>
            <a:r>
              <a:rPr lang="en-US" sz="1200" b="1"/>
              <a:t>Dorsal</a:t>
            </a:r>
          </a:p>
          <a:p>
            <a:pPr eaLnBrk="0" hangingPunct="0"/>
            <a:r>
              <a:rPr lang="en-US" sz="1200" b="1"/>
              <a:t>blood</a:t>
            </a:r>
          </a:p>
          <a:p>
            <a:pPr eaLnBrk="0" hangingPunct="0"/>
            <a:r>
              <a:rPr lang="en-US" sz="1200" b="1"/>
              <a:t>vessel</a:t>
            </a:r>
          </a:p>
        </p:txBody>
      </p:sp>
      <p:sp>
        <p:nvSpPr>
          <p:cNvPr id="108569" name="Text Box 3"/>
          <p:cNvSpPr txBox="1">
            <a:spLocks noChangeArrowheads="1"/>
          </p:cNvSpPr>
          <p:nvPr/>
        </p:nvSpPr>
        <p:spPr bwMode="auto">
          <a:xfrm>
            <a:off x="5884863" y="2224088"/>
            <a:ext cx="985837" cy="369887"/>
          </a:xfrm>
          <a:prstGeom prst="rect">
            <a:avLst/>
          </a:prstGeom>
          <a:noFill/>
          <a:ln w="9525">
            <a:noFill/>
            <a:miter lim="800000"/>
            <a:headEnd/>
            <a:tailEnd/>
          </a:ln>
        </p:spPr>
        <p:txBody>
          <a:bodyPr wrap="none" lIns="0" tIns="0" rIns="0" bIns="0"/>
          <a:lstStyle/>
          <a:p>
            <a:pPr eaLnBrk="0" hangingPunct="0"/>
            <a:r>
              <a:rPr lang="en-US" sz="1200" b="1"/>
              <a:t>Longitudinal</a:t>
            </a:r>
          </a:p>
          <a:p>
            <a:pPr eaLnBrk="0" hangingPunct="0"/>
            <a:r>
              <a:rPr lang="en-US" sz="1200" b="1"/>
              <a:t>muscle</a:t>
            </a:r>
          </a:p>
        </p:txBody>
      </p:sp>
      <p:sp>
        <p:nvSpPr>
          <p:cNvPr id="108570" name="Text Box 3"/>
          <p:cNvSpPr txBox="1">
            <a:spLocks noChangeArrowheads="1"/>
          </p:cNvSpPr>
          <p:nvPr/>
        </p:nvSpPr>
        <p:spPr bwMode="auto">
          <a:xfrm>
            <a:off x="6608763" y="1792288"/>
            <a:ext cx="642937" cy="369887"/>
          </a:xfrm>
          <a:prstGeom prst="rect">
            <a:avLst/>
          </a:prstGeom>
          <a:noFill/>
          <a:ln w="9525">
            <a:noFill/>
            <a:miter lim="800000"/>
            <a:headEnd/>
            <a:tailEnd/>
          </a:ln>
        </p:spPr>
        <p:txBody>
          <a:bodyPr wrap="none" lIns="0" tIns="0" rIns="0" bIns="0"/>
          <a:lstStyle/>
          <a:p>
            <a:pPr algn="ctr" eaLnBrk="0" hangingPunct="0"/>
            <a:r>
              <a:rPr lang="en-US" sz="1200" b="1"/>
              <a:t>Circular</a:t>
            </a:r>
          </a:p>
          <a:p>
            <a:pPr algn="ctr" eaLnBrk="0" hangingPunct="0"/>
            <a:r>
              <a:rPr lang="en-US" sz="1200" b="1"/>
              <a:t>muscle</a:t>
            </a:r>
          </a:p>
        </p:txBody>
      </p:sp>
      <p:sp>
        <p:nvSpPr>
          <p:cNvPr id="108571" name="Text Box 3"/>
          <p:cNvSpPr txBox="1">
            <a:spLocks noChangeArrowheads="1"/>
          </p:cNvSpPr>
          <p:nvPr/>
        </p:nvSpPr>
        <p:spPr bwMode="auto">
          <a:xfrm>
            <a:off x="6962775" y="1544638"/>
            <a:ext cx="801688" cy="166687"/>
          </a:xfrm>
          <a:prstGeom prst="rect">
            <a:avLst/>
          </a:prstGeom>
          <a:noFill/>
          <a:ln w="9525">
            <a:noFill/>
            <a:miter lim="800000"/>
            <a:headEnd/>
            <a:tailEnd/>
          </a:ln>
        </p:spPr>
        <p:txBody>
          <a:bodyPr wrap="none" lIns="0" tIns="0" rIns="0" bIns="0"/>
          <a:lstStyle/>
          <a:p>
            <a:pPr eaLnBrk="0" hangingPunct="0"/>
            <a:r>
              <a:rPr lang="en-US" sz="1200" b="1"/>
              <a:t>Epidermis</a:t>
            </a:r>
          </a:p>
        </p:txBody>
      </p:sp>
      <p:sp>
        <p:nvSpPr>
          <p:cNvPr id="108572" name="Text Box 3"/>
          <p:cNvSpPr txBox="1">
            <a:spLocks noChangeArrowheads="1"/>
          </p:cNvSpPr>
          <p:nvPr/>
        </p:nvSpPr>
        <p:spPr bwMode="auto">
          <a:xfrm>
            <a:off x="7826375" y="1423988"/>
            <a:ext cx="1036638" cy="744537"/>
          </a:xfrm>
          <a:prstGeom prst="rect">
            <a:avLst/>
          </a:prstGeom>
          <a:noFill/>
          <a:ln w="9525">
            <a:noFill/>
            <a:miter lim="800000"/>
            <a:headEnd/>
            <a:tailEnd/>
          </a:ln>
        </p:spPr>
        <p:txBody>
          <a:bodyPr wrap="none" lIns="0" tIns="0" rIns="0" bIns="0"/>
          <a:lstStyle/>
          <a:p>
            <a:pPr eaLnBrk="0" hangingPunct="0"/>
            <a:r>
              <a:rPr lang="en-US" sz="1200" b="1"/>
              <a:t>Segment wall</a:t>
            </a:r>
          </a:p>
          <a:p>
            <a:pPr eaLnBrk="0" hangingPunct="0"/>
            <a:r>
              <a:rPr lang="en-US" sz="1200" b="1"/>
              <a:t>(partition</a:t>
            </a:r>
          </a:p>
          <a:p>
            <a:pPr eaLnBrk="0" hangingPunct="0"/>
            <a:r>
              <a:rPr lang="en-US" sz="1200" b="1"/>
              <a:t>between</a:t>
            </a:r>
          </a:p>
          <a:p>
            <a:pPr eaLnBrk="0" hangingPunct="0"/>
            <a:r>
              <a:rPr lang="en-US" sz="1200" b="1"/>
              <a:t>segments)</a:t>
            </a:r>
          </a:p>
        </p:txBody>
      </p:sp>
      <p:sp>
        <p:nvSpPr>
          <p:cNvPr id="108573" name="Line 29"/>
          <p:cNvSpPr>
            <a:spLocks noChangeShapeType="1"/>
          </p:cNvSpPr>
          <p:nvPr/>
        </p:nvSpPr>
        <p:spPr bwMode="auto">
          <a:xfrm flipH="1">
            <a:off x="6908800" y="1714500"/>
            <a:ext cx="444500" cy="1511300"/>
          </a:xfrm>
          <a:prstGeom prst="line">
            <a:avLst/>
          </a:prstGeom>
          <a:noFill/>
          <a:ln w="12700">
            <a:solidFill>
              <a:schemeClr val="tx1"/>
            </a:solidFill>
            <a:round/>
            <a:headEnd/>
            <a:tailEnd/>
          </a:ln>
          <a:effectLst/>
        </p:spPr>
        <p:txBody>
          <a:bodyPr wrap="none" anchor="ctr"/>
          <a:lstStyle/>
          <a:p>
            <a:endParaRPr lang="en-US"/>
          </a:p>
        </p:txBody>
      </p:sp>
      <p:sp>
        <p:nvSpPr>
          <p:cNvPr id="108574" name="Line 30"/>
          <p:cNvSpPr>
            <a:spLocks noChangeShapeType="1"/>
          </p:cNvSpPr>
          <p:nvPr/>
        </p:nvSpPr>
        <p:spPr bwMode="auto">
          <a:xfrm flipH="1">
            <a:off x="6470650" y="4095750"/>
            <a:ext cx="361950" cy="869950"/>
          </a:xfrm>
          <a:prstGeom prst="line">
            <a:avLst/>
          </a:prstGeom>
          <a:noFill/>
          <a:ln w="12700">
            <a:solidFill>
              <a:schemeClr val="tx1"/>
            </a:solidFill>
            <a:round/>
            <a:headEnd/>
            <a:tailEnd/>
          </a:ln>
          <a:effectLst/>
        </p:spPr>
        <p:txBody>
          <a:bodyPr wrap="none" anchor="ctr"/>
          <a:lstStyle/>
          <a:p>
            <a:endParaRPr lang="en-US"/>
          </a:p>
        </p:txBody>
      </p:sp>
      <p:sp>
        <p:nvSpPr>
          <p:cNvPr id="108575" name="Line 31"/>
          <p:cNvSpPr>
            <a:spLocks noChangeShapeType="1"/>
          </p:cNvSpPr>
          <p:nvPr/>
        </p:nvSpPr>
        <p:spPr bwMode="auto">
          <a:xfrm>
            <a:off x="6940550" y="3613150"/>
            <a:ext cx="1225550" cy="0"/>
          </a:xfrm>
          <a:prstGeom prst="line">
            <a:avLst/>
          </a:prstGeom>
          <a:noFill/>
          <a:ln w="12700">
            <a:solidFill>
              <a:schemeClr val="tx1"/>
            </a:solidFill>
            <a:round/>
            <a:headEnd/>
            <a:tailEnd/>
          </a:ln>
          <a:effectLst/>
        </p:spPr>
        <p:txBody>
          <a:bodyPr wrap="none" anchor="ctr"/>
          <a:lstStyle/>
          <a:p>
            <a:endParaRPr lang="en-US"/>
          </a:p>
        </p:txBody>
      </p:sp>
      <p:sp>
        <p:nvSpPr>
          <p:cNvPr id="108576" name="Line 32"/>
          <p:cNvSpPr>
            <a:spLocks noChangeShapeType="1"/>
          </p:cNvSpPr>
          <p:nvPr/>
        </p:nvSpPr>
        <p:spPr bwMode="auto">
          <a:xfrm>
            <a:off x="7607300" y="3924300"/>
            <a:ext cx="450850" cy="247650"/>
          </a:xfrm>
          <a:prstGeom prst="line">
            <a:avLst/>
          </a:prstGeom>
          <a:noFill/>
          <a:ln w="12700">
            <a:solidFill>
              <a:schemeClr val="tx1"/>
            </a:solidFill>
            <a:round/>
            <a:headEnd/>
            <a:tailEnd/>
          </a:ln>
          <a:effectLst/>
        </p:spPr>
        <p:txBody>
          <a:bodyPr wrap="none" anchor="ctr"/>
          <a:lstStyle/>
          <a:p>
            <a:endParaRPr lang="en-US"/>
          </a:p>
        </p:txBody>
      </p:sp>
      <p:sp>
        <p:nvSpPr>
          <p:cNvPr id="108577" name="Line 33"/>
          <p:cNvSpPr>
            <a:spLocks noChangeShapeType="1"/>
          </p:cNvSpPr>
          <p:nvPr/>
        </p:nvSpPr>
        <p:spPr bwMode="auto">
          <a:xfrm>
            <a:off x="6991350" y="4356100"/>
            <a:ext cx="768350" cy="552450"/>
          </a:xfrm>
          <a:prstGeom prst="line">
            <a:avLst/>
          </a:prstGeom>
          <a:noFill/>
          <a:ln w="12700">
            <a:solidFill>
              <a:schemeClr val="tx1"/>
            </a:solidFill>
            <a:round/>
            <a:headEnd/>
            <a:tailEnd/>
          </a:ln>
          <a:effectLst/>
        </p:spPr>
        <p:txBody>
          <a:bodyPr wrap="none" anchor="ctr"/>
          <a:lstStyle/>
          <a:p>
            <a:endParaRPr lang="en-US"/>
          </a:p>
        </p:txBody>
      </p:sp>
      <p:sp>
        <p:nvSpPr>
          <p:cNvPr id="108578" name="Line 34"/>
          <p:cNvSpPr>
            <a:spLocks noChangeShapeType="1"/>
          </p:cNvSpPr>
          <p:nvPr/>
        </p:nvSpPr>
        <p:spPr bwMode="auto">
          <a:xfrm>
            <a:off x="7023100" y="4502150"/>
            <a:ext cx="234950" cy="654050"/>
          </a:xfrm>
          <a:prstGeom prst="line">
            <a:avLst/>
          </a:prstGeom>
          <a:noFill/>
          <a:ln w="12700">
            <a:solidFill>
              <a:schemeClr val="tx1"/>
            </a:solidFill>
            <a:round/>
            <a:headEnd/>
            <a:tailEnd/>
          </a:ln>
          <a:effectLst/>
        </p:spPr>
        <p:txBody>
          <a:bodyPr wrap="none" anchor="ctr"/>
          <a:lstStyle/>
          <a:p>
            <a:endParaRPr lang="en-US"/>
          </a:p>
        </p:txBody>
      </p:sp>
      <p:sp>
        <p:nvSpPr>
          <p:cNvPr id="108579" name="Line 35"/>
          <p:cNvSpPr>
            <a:spLocks noChangeShapeType="1"/>
          </p:cNvSpPr>
          <p:nvPr/>
        </p:nvSpPr>
        <p:spPr bwMode="auto">
          <a:xfrm>
            <a:off x="6248400" y="2590800"/>
            <a:ext cx="393700" cy="819150"/>
          </a:xfrm>
          <a:prstGeom prst="line">
            <a:avLst/>
          </a:prstGeom>
          <a:noFill/>
          <a:ln w="12700">
            <a:solidFill>
              <a:schemeClr val="tx1"/>
            </a:solidFill>
            <a:round/>
            <a:headEnd/>
            <a:tailEnd/>
          </a:ln>
          <a:effectLst/>
        </p:spPr>
        <p:txBody>
          <a:bodyPr wrap="none" anchor="ctr"/>
          <a:lstStyle/>
          <a:p>
            <a:endParaRPr lang="en-US"/>
          </a:p>
        </p:txBody>
      </p:sp>
      <p:sp>
        <p:nvSpPr>
          <p:cNvPr id="108580" name="Line 36"/>
          <p:cNvSpPr>
            <a:spLocks noChangeShapeType="1"/>
          </p:cNvSpPr>
          <p:nvPr/>
        </p:nvSpPr>
        <p:spPr bwMode="auto">
          <a:xfrm flipH="1">
            <a:off x="6788150" y="2146300"/>
            <a:ext cx="139700" cy="1138238"/>
          </a:xfrm>
          <a:prstGeom prst="line">
            <a:avLst/>
          </a:prstGeom>
          <a:noFill/>
          <a:ln w="12700">
            <a:solidFill>
              <a:schemeClr val="tx1"/>
            </a:solidFill>
            <a:round/>
            <a:headEnd/>
            <a:tailEnd/>
          </a:ln>
          <a:effectLst/>
        </p:spPr>
        <p:txBody>
          <a:bodyPr wrap="none" anchor="ctr"/>
          <a:lstStyle/>
          <a:p>
            <a:endParaRPr lang="en-US"/>
          </a:p>
        </p:txBody>
      </p:sp>
      <p:sp>
        <p:nvSpPr>
          <p:cNvPr id="108581" name="Line 37"/>
          <p:cNvSpPr>
            <a:spLocks noChangeShapeType="1"/>
          </p:cNvSpPr>
          <p:nvPr/>
        </p:nvSpPr>
        <p:spPr bwMode="auto">
          <a:xfrm flipH="1">
            <a:off x="7569200" y="2159000"/>
            <a:ext cx="552450" cy="1111250"/>
          </a:xfrm>
          <a:prstGeom prst="line">
            <a:avLst/>
          </a:prstGeom>
          <a:noFill/>
          <a:ln w="12700">
            <a:solidFill>
              <a:schemeClr val="tx1"/>
            </a:solidFill>
            <a:round/>
            <a:headEnd/>
            <a:tailEnd/>
          </a:ln>
          <a:effectLst/>
        </p:spPr>
        <p:txBody>
          <a:bodyPr wrap="none" anchor="ctr"/>
          <a:lstStyle/>
          <a:p>
            <a:endParaRPr lang="en-US"/>
          </a:p>
        </p:txBody>
      </p:sp>
      <p:sp>
        <p:nvSpPr>
          <p:cNvPr id="108582" name="Line 38"/>
          <p:cNvSpPr>
            <a:spLocks noChangeShapeType="1"/>
          </p:cNvSpPr>
          <p:nvPr/>
        </p:nvSpPr>
        <p:spPr bwMode="auto">
          <a:xfrm>
            <a:off x="4660900" y="4375150"/>
            <a:ext cx="127000" cy="171450"/>
          </a:xfrm>
          <a:prstGeom prst="line">
            <a:avLst/>
          </a:prstGeom>
          <a:noFill/>
          <a:ln w="25400">
            <a:solidFill>
              <a:schemeClr val="bg1"/>
            </a:solidFill>
            <a:round/>
            <a:headEnd/>
            <a:tailEnd/>
          </a:ln>
          <a:effectLst/>
        </p:spPr>
        <p:txBody>
          <a:bodyPr wrap="none" anchor="ctr"/>
          <a:lstStyle/>
          <a:p>
            <a:endParaRPr lang="en-US"/>
          </a:p>
        </p:txBody>
      </p:sp>
      <p:sp>
        <p:nvSpPr>
          <p:cNvPr id="108583" name="Line 39"/>
          <p:cNvSpPr>
            <a:spLocks noChangeShapeType="1"/>
          </p:cNvSpPr>
          <p:nvPr/>
        </p:nvSpPr>
        <p:spPr bwMode="auto">
          <a:xfrm flipV="1">
            <a:off x="4667250" y="4159250"/>
            <a:ext cx="247650" cy="25400"/>
          </a:xfrm>
          <a:prstGeom prst="line">
            <a:avLst/>
          </a:prstGeom>
          <a:noFill/>
          <a:ln w="25400">
            <a:solidFill>
              <a:schemeClr val="bg1"/>
            </a:solidFill>
            <a:round/>
            <a:headEnd/>
            <a:tailEnd/>
          </a:ln>
          <a:effectLst/>
        </p:spPr>
        <p:txBody>
          <a:bodyPr wrap="none" anchor="ctr"/>
          <a:lstStyle/>
          <a:p>
            <a:endParaRPr lang="en-US"/>
          </a:p>
        </p:txBody>
      </p:sp>
      <p:sp>
        <p:nvSpPr>
          <p:cNvPr id="108584" name="Line 40"/>
          <p:cNvSpPr>
            <a:spLocks noChangeShapeType="1"/>
          </p:cNvSpPr>
          <p:nvPr/>
        </p:nvSpPr>
        <p:spPr bwMode="auto">
          <a:xfrm>
            <a:off x="3454400" y="4978400"/>
            <a:ext cx="869950" cy="241300"/>
          </a:xfrm>
          <a:prstGeom prst="line">
            <a:avLst/>
          </a:prstGeom>
          <a:noFill/>
          <a:ln w="25400">
            <a:solidFill>
              <a:schemeClr val="bg1"/>
            </a:solidFill>
            <a:round/>
            <a:headEnd/>
            <a:tailEnd/>
          </a:ln>
          <a:effectLst/>
        </p:spPr>
        <p:txBody>
          <a:bodyPr wrap="none" anchor="ctr"/>
          <a:lstStyle/>
          <a:p>
            <a:endParaRPr lang="en-US"/>
          </a:p>
        </p:txBody>
      </p:sp>
      <p:sp>
        <p:nvSpPr>
          <p:cNvPr id="108585" name="Line 41"/>
          <p:cNvSpPr>
            <a:spLocks noChangeShapeType="1"/>
          </p:cNvSpPr>
          <p:nvPr/>
        </p:nvSpPr>
        <p:spPr bwMode="auto">
          <a:xfrm flipH="1">
            <a:off x="2266950" y="3886200"/>
            <a:ext cx="292100" cy="0"/>
          </a:xfrm>
          <a:prstGeom prst="line">
            <a:avLst/>
          </a:prstGeom>
          <a:noFill/>
          <a:ln w="25400">
            <a:solidFill>
              <a:schemeClr val="bg1"/>
            </a:solidFill>
            <a:round/>
            <a:headEnd/>
            <a:tailEnd/>
          </a:ln>
          <a:effectLst/>
        </p:spPr>
        <p:txBody>
          <a:bodyPr wrap="none" anchor="ctr"/>
          <a:lstStyle/>
          <a:p>
            <a:endParaRPr lang="en-US"/>
          </a:p>
        </p:txBody>
      </p:sp>
      <p:sp>
        <p:nvSpPr>
          <p:cNvPr id="108586" name="Line 42"/>
          <p:cNvSpPr>
            <a:spLocks noChangeShapeType="1"/>
          </p:cNvSpPr>
          <p:nvPr/>
        </p:nvSpPr>
        <p:spPr bwMode="auto">
          <a:xfrm>
            <a:off x="2978150" y="4445000"/>
            <a:ext cx="266700" cy="228600"/>
          </a:xfrm>
          <a:prstGeom prst="line">
            <a:avLst/>
          </a:prstGeom>
          <a:noFill/>
          <a:ln w="25400">
            <a:solidFill>
              <a:schemeClr val="bg1"/>
            </a:solidFill>
            <a:round/>
            <a:headEnd/>
            <a:tailEnd/>
          </a:ln>
          <a:effectLst/>
        </p:spPr>
        <p:txBody>
          <a:bodyPr wrap="none" anchor="ctr"/>
          <a:lstStyle/>
          <a:p>
            <a:endParaRPr lang="en-US"/>
          </a:p>
        </p:txBody>
      </p:sp>
      <p:sp>
        <p:nvSpPr>
          <p:cNvPr id="108587" name="Line 43"/>
          <p:cNvSpPr>
            <a:spLocks noChangeShapeType="1"/>
          </p:cNvSpPr>
          <p:nvPr/>
        </p:nvSpPr>
        <p:spPr bwMode="auto">
          <a:xfrm>
            <a:off x="3194050" y="5130800"/>
            <a:ext cx="361950" cy="336550"/>
          </a:xfrm>
          <a:prstGeom prst="line">
            <a:avLst/>
          </a:prstGeom>
          <a:noFill/>
          <a:ln w="25400">
            <a:solidFill>
              <a:schemeClr val="bg1"/>
            </a:solidFill>
            <a:round/>
            <a:headEnd/>
            <a:tailEnd/>
          </a:ln>
          <a:effectLst/>
        </p:spPr>
        <p:txBody>
          <a:bodyPr wrap="none" anchor="ctr"/>
          <a:lstStyle/>
          <a:p>
            <a:endParaRPr lang="en-US"/>
          </a:p>
        </p:txBody>
      </p:sp>
      <p:grpSp>
        <p:nvGrpSpPr>
          <p:cNvPr id="2" name="Group 44"/>
          <p:cNvGrpSpPr>
            <a:grpSpLocks/>
          </p:cNvGrpSpPr>
          <p:nvPr/>
        </p:nvGrpSpPr>
        <p:grpSpPr bwMode="auto">
          <a:xfrm>
            <a:off x="4297363" y="3314700"/>
            <a:ext cx="207962" cy="179388"/>
            <a:chOff x="2707" y="2088"/>
            <a:chExt cx="131" cy="113"/>
          </a:xfrm>
        </p:grpSpPr>
        <p:sp>
          <p:nvSpPr>
            <p:cNvPr id="108619" name="Line 45"/>
            <p:cNvSpPr>
              <a:spLocks noChangeShapeType="1"/>
            </p:cNvSpPr>
            <p:nvPr/>
          </p:nvSpPr>
          <p:spPr bwMode="auto">
            <a:xfrm>
              <a:off x="2707" y="2141"/>
              <a:ext cx="131" cy="60"/>
            </a:xfrm>
            <a:prstGeom prst="line">
              <a:avLst/>
            </a:prstGeom>
            <a:noFill/>
            <a:ln w="12700">
              <a:solidFill>
                <a:schemeClr val="tx1"/>
              </a:solidFill>
              <a:round/>
              <a:headEnd/>
              <a:tailEnd/>
            </a:ln>
            <a:effectLst/>
          </p:spPr>
          <p:txBody>
            <a:bodyPr wrap="none" anchor="ctr"/>
            <a:lstStyle/>
            <a:p>
              <a:endParaRPr lang="en-US"/>
            </a:p>
          </p:txBody>
        </p:sp>
        <p:sp>
          <p:nvSpPr>
            <p:cNvPr id="108620" name="Line 46"/>
            <p:cNvSpPr>
              <a:spLocks noChangeShapeType="1"/>
            </p:cNvSpPr>
            <p:nvPr/>
          </p:nvSpPr>
          <p:spPr bwMode="auto">
            <a:xfrm flipH="1" flipV="1">
              <a:off x="2813" y="2088"/>
              <a:ext cx="24" cy="112"/>
            </a:xfrm>
            <a:prstGeom prst="line">
              <a:avLst/>
            </a:prstGeom>
            <a:noFill/>
            <a:ln w="12700">
              <a:solidFill>
                <a:schemeClr val="tx1"/>
              </a:solidFill>
              <a:round/>
              <a:headEnd/>
              <a:tailEnd/>
            </a:ln>
            <a:effectLst/>
          </p:spPr>
          <p:txBody>
            <a:bodyPr wrap="none" anchor="ctr"/>
            <a:lstStyle/>
            <a:p>
              <a:endParaRPr lang="en-US"/>
            </a:p>
          </p:txBody>
        </p:sp>
      </p:grpSp>
      <p:sp>
        <p:nvSpPr>
          <p:cNvPr id="108589" name="Line 47"/>
          <p:cNvSpPr>
            <a:spLocks noChangeShapeType="1"/>
          </p:cNvSpPr>
          <p:nvPr/>
        </p:nvSpPr>
        <p:spPr bwMode="auto">
          <a:xfrm>
            <a:off x="1981200" y="4470400"/>
            <a:ext cx="482600" cy="449263"/>
          </a:xfrm>
          <a:prstGeom prst="line">
            <a:avLst/>
          </a:prstGeom>
          <a:noFill/>
          <a:ln w="25400">
            <a:solidFill>
              <a:schemeClr val="bg1"/>
            </a:solidFill>
            <a:round/>
            <a:headEnd/>
            <a:tailEnd/>
          </a:ln>
          <a:effectLst/>
        </p:spPr>
        <p:txBody>
          <a:bodyPr wrap="none" anchor="ctr"/>
          <a:lstStyle/>
          <a:p>
            <a:endParaRPr lang="en-US"/>
          </a:p>
        </p:txBody>
      </p:sp>
      <p:sp>
        <p:nvSpPr>
          <p:cNvPr id="108590" name="Line 48"/>
          <p:cNvSpPr>
            <a:spLocks noChangeShapeType="1"/>
          </p:cNvSpPr>
          <p:nvPr/>
        </p:nvSpPr>
        <p:spPr bwMode="auto">
          <a:xfrm>
            <a:off x="1498600" y="4576763"/>
            <a:ext cx="525463" cy="231775"/>
          </a:xfrm>
          <a:prstGeom prst="line">
            <a:avLst/>
          </a:prstGeom>
          <a:noFill/>
          <a:ln w="25400">
            <a:solidFill>
              <a:schemeClr val="bg1"/>
            </a:solidFill>
            <a:round/>
            <a:headEnd/>
            <a:tailEnd/>
          </a:ln>
          <a:effectLst/>
        </p:spPr>
        <p:txBody>
          <a:bodyPr wrap="none" anchor="ctr"/>
          <a:lstStyle/>
          <a:p>
            <a:endParaRPr lang="en-US"/>
          </a:p>
        </p:txBody>
      </p:sp>
      <p:sp>
        <p:nvSpPr>
          <p:cNvPr id="108591" name="Line 49"/>
          <p:cNvSpPr>
            <a:spLocks noChangeShapeType="1"/>
          </p:cNvSpPr>
          <p:nvPr/>
        </p:nvSpPr>
        <p:spPr bwMode="auto">
          <a:xfrm>
            <a:off x="1155700" y="4846638"/>
            <a:ext cx="284163" cy="200025"/>
          </a:xfrm>
          <a:prstGeom prst="line">
            <a:avLst/>
          </a:prstGeom>
          <a:noFill/>
          <a:ln w="25400">
            <a:solidFill>
              <a:schemeClr val="bg1"/>
            </a:solidFill>
            <a:round/>
            <a:headEnd/>
            <a:tailEnd/>
          </a:ln>
          <a:effectLst/>
        </p:spPr>
        <p:txBody>
          <a:bodyPr wrap="none" anchor="ctr"/>
          <a:lstStyle/>
          <a:p>
            <a:endParaRPr lang="en-US"/>
          </a:p>
        </p:txBody>
      </p:sp>
      <p:grpSp>
        <p:nvGrpSpPr>
          <p:cNvPr id="3" name="Group 50"/>
          <p:cNvGrpSpPr>
            <a:grpSpLocks/>
          </p:cNvGrpSpPr>
          <p:nvPr/>
        </p:nvGrpSpPr>
        <p:grpSpPr bwMode="auto">
          <a:xfrm>
            <a:off x="2070100" y="5062538"/>
            <a:ext cx="1125538" cy="627062"/>
            <a:chOff x="1304" y="3189"/>
            <a:chExt cx="709" cy="395"/>
          </a:xfrm>
        </p:grpSpPr>
        <p:sp>
          <p:nvSpPr>
            <p:cNvPr id="108614" name="Line 51"/>
            <p:cNvSpPr>
              <a:spLocks noChangeShapeType="1"/>
            </p:cNvSpPr>
            <p:nvPr/>
          </p:nvSpPr>
          <p:spPr bwMode="auto">
            <a:xfrm>
              <a:off x="1304" y="3259"/>
              <a:ext cx="709" cy="325"/>
            </a:xfrm>
            <a:prstGeom prst="line">
              <a:avLst/>
            </a:prstGeom>
            <a:noFill/>
            <a:ln w="25400">
              <a:solidFill>
                <a:schemeClr val="bg1"/>
              </a:solidFill>
              <a:round/>
              <a:headEnd/>
              <a:tailEnd/>
            </a:ln>
            <a:effectLst/>
          </p:spPr>
          <p:txBody>
            <a:bodyPr wrap="none" anchor="ctr"/>
            <a:lstStyle/>
            <a:p>
              <a:endParaRPr lang="en-US"/>
            </a:p>
          </p:txBody>
        </p:sp>
        <p:sp>
          <p:nvSpPr>
            <p:cNvPr id="108615" name="Line 52"/>
            <p:cNvSpPr>
              <a:spLocks noChangeShapeType="1"/>
            </p:cNvSpPr>
            <p:nvPr/>
          </p:nvSpPr>
          <p:spPr bwMode="auto">
            <a:xfrm>
              <a:off x="1397" y="3256"/>
              <a:ext cx="611" cy="325"/>
            </a:xfrm>
            <a:prstGeom prst="line">
              <a:avLst/>
            </a:prstGeom>
            <a:noFill/>
            <a:ln w="25400">
              <a:solidFill>
                <a:schemeClr val="bg1"/>
              </a:solidFill>
              <a:round/>
              <a:headEnd/>
              <a:tailEnd/>
            </a:ln>
            <a:effectLst/>
          </p:spPr>
          <p:txBody>
            <a:bodyPr wrap="none" anchor="ctr"/>
            <a:lstStyle/>
            <a:p>
              <a:endParaRPr lang="en-US"/>
            </a:p>
          </p:txBody>
        </p:sp>
        <p:sp>
          <p:nvSpPr>
            <p:cNvPr id="108616" name="Line 53"/>
            <p:cNvSpPr>
              <a:spLocks noChangeShapeType="1"/>
            </p:cNvSpPr>
            <p:nvPr/>
          </p:nvSpPr>
          <p:spPr bwMode="auto">
            <a:xfrm>
              <a:off x="1504" y="3229"/>
              <a:ext cx="504" cy="352"/>
            </a:xfrm>
            <a:prstGeom prst="line">
              <a:avLst/>
            </a:prstGeom>
            <a:noFill/>
            <a:ln w="25400">
              <a:solidFill>
                <a:schemeClr val="bg1"/>
              </a:solidFill>
              <a:round/>
              <a:headEnd/>
              <a:tailEnd/>
            </a:ln>
            <a:effectLst/>
          </p:spPr>
          <p:txBody>
            <a:bodyPr wrap="none" anchor="ctr"/>
            <a:lstStyle/>
            <a:p>
              <a:endParaRPr lang="en-US"/>
            </a:p>
          </p:txBody>
        </p:sp>
        <p:sp>
          <p:nvSpPr>
            <p:cNvPr id="108617" name="Line 54"/>
            <p:cNvSpPr>
              <a:spLocks noChangeShapeType="1"/>
            </p:cNvSpPr>
            <p:nvPr/>
          </p:nvSpPr>
          <p:spPr bwMode="auto">
            <a:xfrm>
              <a:off x="1635" y="3211"/>
              <a:ext cx="365" cy="362"/>
            </a:xfrm>
            <a:prstGeom prst="line">
              <a:avLst/>
            </a:prstGeom>
            <a:noFill/>
            <a:ln w="25400">
              <a:solidFill>
                <a:schemeClr val="bg1"/>
              </a:solidFill>
              <a:round/>
              <a:headEnd/>
              <a:tailEnd/>
            </a:ln>
            <a:effectLst/>
          </p:spPr>
          <p:txBody>
            <a:bodyPr wrap="none" anchor="ctr"/>
            <a:lstStyle/>
            <a:p>
              <a:endParaRPr lang="en-US"/>
            </a:p>
          </p:txBody>
        </p:sp>
        <p:sp>
          <p:nvSpPr>
            <p:cNvPr id="108618" name="Line 55"/>
            <p:cNvSpPr>
              <a:spLocks noChangeShapeType="1"/>
            </p:cNvSpPr>
            <p:nvPr/>
          </p:nvSpPr>
          <p:spPr bwMode="auto">
            <a:xfrm>
              <a:off x="1763" y="3189"/>
              <a:ext cx="245" cy="392"/>
            </a:xfrm>
            <a:prstGeom prst="line">
              <a:avLst/>
            </a:prstGeom>
            <a:noFill/>
            <a:ln w="25400">
              <a:solidFill>
                <a:schemeClr val="bg1"/>
              </a:solidFill>
              <a:round/>
              <a:headEnd/>
              <a:tailEnd/>
            </a:ln>
            <a:effectLst/>
          </p:spPr>
          <p:txBody>
            <a:bodyPr wrap="none" anchor="ctr"/>
            <a:lstStyle/>
            <a:p>
              <a:endParaRPr lang="en-US"/>
            </a:p>
          </p:txBody>
        </p:sp>
      </p:grpSp>
      <p:sp>
        <p:nvSpPr>
          <p:cNvPr id="108593" name="Line 56"/>
          <p:cNvSpPr>
            <a:spLocks noChangeShapeType="1"/>
          </p:cNvSpPr>
          <p:nvPr/>
        </p:nvSpPr>
        <p:spPr bwMode="auto">
          <a:xfrm flipV="1">
            <a:off x="830263" y="5295900"/>
            <a:ext cx="190500" cy="165100"/>
          </a:xfrm>
          <a:prstGeom prst="line">
            <a:avLst/>
          </a:prstGeom>
          <a:noFill/>
          <a:ln w="25400">
            <a:solidFill>
              <a:schemeClr val="bg1"/>
            </a:solidFill>
            <a:round/>
            <a:headEnd/>
            <a:tailEnd/>
          </a:ln>
          <a:effectLst/>
        </p:spPr>
        <p:txBody>
          <a:bodyPr wrap="none" anchor="ctr"/>
          <a:lstStyle/>
          <a:p>
            <a:endParaRPr lang="en-US"/>
          </a:p>
        </p:txBody>
      </p:sp>
      <p:sp>
        <p:nvSpPr>
          <p:cNvPr id="108594" name="Line 57"/>
          <p:cNvSpPr>
            <a:spLocks noChangeShapeType="1"/>
          </p:cNvSpPr>
          <p:nvPr/>
        </p:nvSpPr>
        <p:spPr bwMode="auto">
          <a:xfrm flipV="1">
            <a:off x="4017963" y="1922463"/>
            <a:ext cx="152400" cy="219075"/>
          </a:xfrm>
          <a:prstGeom prst="line">
            <a:avLst/>
          </a:prstGeom>
          <a:noFill/>
          <a:ln w="12700">
            <a:solidFill>
              <a:schemeClr val="tx1"/>
            </a:solidFill>
            <a:round/>
            <a:headEnd/>
            <a:tailEnd/>
          </a:ln>
          <a:effectLst/>
        </p:spPr>
        <p:txBody>
          <a:bodyPr wrap="none" anchor="ctr"/>
          <a:lstStyle/>
          <a:p>
            <a:endParaRPr lang="en-US"/>
          </a:p>
        </p:txBody>
      </p:sp>
      <p:sp>
        <p:nvSpPr>
          <p:cNvPr id="108595" name="Line 58"/>
          <p:cNvSpPr>
            <a:spLocks noChangeShapeType="1"/>
          </p:cNvSpPr>
          <p:nvPr/>
        </p:nvSpPr>
        <p:spPr bwMode="auto">
          <a:xfrm>
            <a:off x="4122738" y="1231900"/>
            <a:ext cx="215900" cy="25400"/>
          </a:xfrm>
          <a:prstGeom prst="line">
            <a:avLst/>
          </a:prstGeom>
          <a:noFill/>
          <a:ln w="12700">
            <a:solidFill>
              <a:schemeClr val="tx1"/>
            </a:solidFill>
            <a:round/>
            <a:headEnd/>
            <a:tailEnd/>
          </a:ln>
          <a:effectLst/>
        </p:spPr>
        <p:txBody>
          <a:bodyPr wrap="none" anchor="ctr"/>
          <a:lstStyle/>
          <a:p>
            <a:endParaRPr lang="en-US"/>
          </a:p>
        </p:txBody>
      </p:sp>
      <p:sp>
        <p:nvSpPr>
          <p:cNvPr id="108596" name="Line 59"/>
          <p:cNvSpPr>
            <a:spLocks noChangeShapeType="1"/>
          </p:cNvSpPr>
          <p:nvPr/>
        </p:nvSpPr>
        <p:spPr bwMode="auto">
          <a:xfrm>
            <a:off x="7831138" y="4592638"/>
            <a:ext cx="233362" cy="76200"/>
          </a:xfrm>
          <a:prstGeom prst="line">
            <a:avLst/>
          </a:prstGeom>
          <a:noFill/>
          <a:ln w="12700">
            <a:solidFill>
              <a:schemeClr val="tx1"/>
            </a:solidFill>
            <a:round/>
            <a:headEnd/>
            <a:tailEnd/>
          </a:ln>
          <a:effectLst/>
        </p:spPr>
        <p:txBody>
          <a:bodyPr wrap="none" anchor="ctr"/>
          <a:lstStyle/>
          <a:p>
            <a:endParaRPr lang="en-US"/>
          </a:p>
        </p:txBody>
      </p:sp>
      <p:sp>
        <p:nvSpPr>
          <p:cNvPr id="108597" name="Line 60"/>
          <p:cNvSpPr>
            <a:spLocks noChangeShapeType="1"/>
          </p:cNvSpPr>
          <p:nvPr/>
        </p:nvSpPr>
        <p:spPr bwMode="auto">
          <a:xfrm flipV="1">
            <a:off x="7759700" y="4668838"/>
            <a:ext cx="309563" cy="25400"/>
          </a:xfrm>
          <a:prstGeom prst="line">
            <a:avLst/>
          </a:prstGeom>
          <a:noFill/>
          <a:ln w="12700">
            <a:solidFill>
              <a:schemeClr val="tx1"/>
            </a:solidFill>
            <a:round/>
            <a:headEnd/>
            <a:tailEnd/>
          </a:ln>
          <a:effectLst/>
        </p:spPr>
        <p:txBody>
          <a:bodyPr wrap="none" anchor="ctr"/>
          <a:lstStyle/>
          <a:p>
            <a:endParaRPr lang="en-US"/>
          </a:p>
        </p:txBody>
      </p:sp>
      <p:sp>
        <p:nvSpPr>
          <p:cNvPr id="108598" name="Line 61"/>
          <p:cNvSpPr>
            <a:spLocks noChangeShapeType="1"/>
          </p:cNvSpPr>
          <p:nvPr/>
        </p:nvSpPr>
        <p:spPr bwMode="auto">
          <a:xfrm flipH="1">
            <a:off x="2266950" y="3881438"/>
            <a:ext cx="292100" cy="0"/>
          </a:xfrm>
          <a:prstGeom prst="line">
            <a:avLst/>
          </a:prstGeom>
          <a:noFill/>
          <a:ln w="12700">
            <a:solidFill>
              <a:schemeClr val="tx1"/>
            </a:solidFill>
            <a:round/>
            <a:headEnd/>
            <a:tailEnd/>
          </a:ln>
          <a:effectLst/>
        </p:spPr>
        <p:txBody>
          <a:bodyPr wrap="none" anchor="ctr"/>
          <a:lstStyle/>
          <a:p>
            <a:endParaRPr lang="en-US"/>
          </a:p>
        </p:txBody>
      </p:sp>
      <p:sp>
        <p:nvSpPr>
          <p:cNvPr id="108599" name="Line 62"/>
          <p:cNvSpPr>
            <a:spLocks noChangeShapeType="1"/>
          </p:cNvSpPr>
          <p:nvPr/>
        </p:nvSpPr>
        <p:spPr bwMode="auto">
          <a:xfrm>
            <a:off x="2978150" y="4440238"/>
            <a:ext cx="266700" cy="228600"/>
          </a:xfrm>
          <a:prstGeom prst="line">
            <a:avLst/>
          </a:prstGeom>
          <a:noFill/>
          <a:ln w="12700">
            <a:solidFill>
              <a:schemeClr val="tx1"/>
            </a:solidFill>
            <a:round/>
            <a:headEnd/>
            <a:tailEnd/>
          </a:ln>
          <a:effectLst/>
        </p:spPr>
        <p:txBody>
          <a:bodyPr wrap="none" anchor="ctr"/>
          <a:lstStyle/>
          <a:p>
            <a:endParaRPr lang="en-US"/>
          </a:p>
        </p:txBody>
      </p:sp>
      <p:sp>
        <p:nvSpPr>
          <p:cNvPr id="108600" name="Line 63"/>
          <p:cNvSpPr>
            <a:spLocks noChangeShapeType="1"/>
          </p:cNvSpPr>
          <p:nvPr/>
        </p:nvSpPr>
        <p:spPr bwMode="auto">
          <a:xfrm>
            <a:off x="1981200" y="4465638"/>
            <a:ext cx="482600" cy="449262"/>
          </a:xfrm>
          <a:prstGeom prst="line">
            <a:avLst/>
          </a:prstGeom>
          <a:noFill/>
          <a:ln w="12700">
            <a:solidFill>
              <a:schemeClr val="tx1"/>
            </a:solidFill>
            <a:round/>
            <a:headEnd/>
            <a:tailEnd/>
          </a:ln>
          <a:effectLst/>
        </p:spPr>
        <p:txBody>
          <a:bodyPr wrap="none" anchor="ctr"/>
          <a:lstStyle/>
          <a:p>
            <a:endParaRPr lang="en-US"/>
          </a:p>
        </p:txBody>
      </p:sp>
      <p:sp>
        <p:nvSpPr>
          <p:cNvPr id="108601" name="Line 64"/>
          <p:cNvSpPr>
            <a:spLocks noChangeShapeType="1"/>
          </p:cNvSpPr>
          <p:nvPr/>
        </p:nvSpPr>
        <p:spPr bwMode="auto">
          <a:xfrm>
            <a:off x="1498600" y="4572000"/>
            <a:ext cx="525463" cy="231775"/>
          </a:xfrm>
          <a:prstGeom prst="line">
            <a:avLst/>
          </a:prstGeom>
          <a:noFill/>
          <a:ln w="12700">
            <a:solidFill>
              <a:schemeClr val="tx1"/>
            </a:solidFill>
            <a:round/>
            <a:headEnd/>
            <a:tailEnd/>
          </a:ln>
          <a:effectLst/>
        </p:spPr>
        <p:txBody>
          <a:bodyPr wrap="none" anchor="ctr"/>
          <a:lstStyle/>
          <a:p>
            <a:endParaRPr lang="en-US"/>
          </a:p>
        </p:txBody>
      </p:sp>
      <p:sp>
        <p:nvSpPr>
          <p:cNvPr id="108602" name="Line 65"/>
          <p:cNvSpPr>
            <a:spLocks noChangeShapeType="1"/>
          </p:cNvSpPr>
          <p:nvPr/>
        </p:nvSpPr>
        <p:spPr bwMode="auto">
          <a:xfrm>
            <a:off x="1155700" y="4841875"/>
            <a:ext cx="284163" cy="200025"/>
          </a:xfrm>
          <a:prstGeom prst="line">
            <a:avLst/>
          </a:prstGeom>
          <a:noFill/>
          <a:ln w="12700">
            <a:solidFill>
              <a:schemeClr val="tx1"/>
            </a:solidFill>
            <a:round/>
            <a:headEnd/>
            <a:tailEnd/>
          </a:ln>
          <a:effectLst/>
        </p:spPr>
        <p:txBody>
          <a:bodyPr wrap="none" anchor="ctr"/>
          <a:lstStyle/>
          <a:p>
            <a:endParaRPr lang="en-US"/>
          </a:p>
        </p:txBody>
      </p:sp>
      <p:sp>
        <p:nvSpPr>
          <p:cNvPr id="108603" name="Line 66"/>
          <p:cNvSpPr>
            <a:spLocks noChangeShapeType="1"/>
          </p:cNvSpPr>
          <p:nvPr/>
        </p:nvSpPr>
        <p:spPr bwMode="auto">
          <a:xfrm flipV="1">
            <a:off x="830263" y="5291138"/>
            <a:ext cx="190500" cy="165100"/>
          </a:xfrm>
          <a:prstGeom prst="line">
            <a:avLst/>
          </a:prstGeom>
          <a:noFill/>
          <a:ln w="12700">
            <a:solidFill>
              <a:schemeClr val="tx1"/>
            </a:solidFill>
            <a:round/>
            <a:headEnd/>
            <a:tailEnd/>
          </a:ln>
          <a:effectLst/>
        </p:spPr>
        <p:txBody>
          <a:bodyPr wrap="none" anchor="ctr"/>
          <a:lstStyle/>
          <a:p>
            <a:endParaRPr lang="en-US"/>
          </a:p>
        </p:txBody>
      </p:sp>
      <p:sp>
        <p:nvSpPr>
          <p:cNvPr id="108604" name="Line 67"/>
          <p:cNvSpPr>
            <a:spLocks noChangeShapeType="1"/>
          </p:cNvSpPr>
          <p:nvPr/>
        </p:nvSpPr>
        <p:spPr bwMode="auto">
          <a:xfrm>
            <a:off x="4662488" y="4378325"/>
            <a:ext cx="131762" cy="163513"/>
          </a:xfrm>
          <a:prstGeom prst="line">
            <a:avLst/>
          </a:prstGeom>
          <a:noFill/>
          <a:ln w="12700">
            <a:solidFill>
              <a:schemeClr val="tx1"/>
            </a:solidFill>
            <a:round/>
            <a:headEnd/>
            <a:tailEnd/>
          </a:ln>
          <a:effectLst/>
        </p:spPr>
        <p:txBody>
          <a:bodyPr wrap="none" anchor="ctr"/>
          <a:lstStyle/>
          <a:p>
            <a:endParaRPr lang="en-US"/>
          </a:p>
        </p:txBody>
      </p:sp>
      <p:sp>
        <p:nvSpPr>
          <p:cNvPr id="108605" name="Line 68"/>
          <p:cNvSpPr>
            <a:spLocks noChangeShapeType="1"/>
          </p:cNvSpPr>
          <p:nvPr/>
        </p:nvSpPr>
        <p:spPr bwMode="auto">
          <a:xfrm flipV="1">
            <a:off x="4667250" y="4154488"/>
            <a:ext cx="247650" cy="25400"/>
          </a:xfrm>
          <a:prstGeom prst="line">
            <a:avLst/>
          </a:prstGeom>
          <a:noFill/>
          <a:ln w="12700">
            <a:solidFill>
              <a:schemeClr val="tx1"/>
            </a:solidFill>
            <a:round/>
            <a:headEnd/>
            <a:tailEnd/>
          </a:ln>
          <a:effectLst/>
        </p:spPr>
        <p:txBody>
          <a:bodyPr wrap="none" anchor="ctr"/>
          <a:lstStyle/>
          <a:p>
            <a:endParaRPr lang="en-US"/>
          </a:p>
        </p:txBody>
      </p:sp>
      <p:sp>
        <p:nvSpPr>
          <p:cNvPr id="108606" name="Line 69"/>
          <p:cNvSpPr>
            <a:spLocks noChangeShapeType="1"/>
          </p:cNvSpPr>
          <p:nvPr/>
        </p:nvSpPr>
        <p:spPr bwMode="auto">
          <a:xfrm>
            <a:off x="3454400" y="4978400"/>
            <a:ext cx="869950" cy="241300"/>
          </a:xfrm>
          <a:prstGeom prst="line">
            <a:avLst/>
          </a:prstGeom>
          <a:noFill/>
          <a:ln w="12700">
            <a:solidFill>
              <a:schemeClr val="tx1"/>
            </a:solidFill>
            <a:round/>
            <a:headEnd/>
            <a:tailEnd/>
          </a:ln>
          <a:effectLst/>
        </p:spPr>
        <p:txBody>
          <a:bodyPr wrap="none" anchor="ctr"/>
          <a:lstStyle/>
          <a:p>
            <a:endParaRPr lang="en-US"/>
          </a:p>
        </p:txBody>
      </p:sp>
      <p:sp>
        <p:nvSpPr>
          <p:cNvPr id="108607" name="Line 70"/>
          <p:cNvSpPr>
            <a:spLocks noChangeShapeType="1"/>
          </p:cNvSpPr>
          <p:nvPr/>
        </p:nvSpPr>
        <p:spPr bwMode="auto">
          <a:xfrm>
            <a:off x="3194050" y="5130800"/>
            <a:ext cx="361950" cy="336550"/>
          </a:xfrm>
          <a:prstGeom prst="line">
            <a:avLst/>
          </a:prstGeom>
          <a:noFill/>
          <a:ln w="12700">
            <a:solidFill>
              <a:schemeClr val="tx1"/>
            </a:solidFill>
            <a:round/>
            <a:headEnd/>
            <a:tailEnd/>
          </a:ln>
          <a:effectLst/>
        </p:spPr>
        <p:txBody>
          <a:bodyPr wrap="none" anchor="ctr"/>
          <a:lstStyle/>
          <a:p>
            <a:endParaRPr lang="en-US"/>
          </a:p>
        </p:txBody>
      </p:sp>
      <p:grpSp>
        <p:nvGrpSpPr>
          <p:cNvPr id="4" name="Group 71"/>
          <p:cNvGrpSpPr>
            <a:grpSpLocks/>
          </p:cNvGrpSpPr>
          <p:nvPr/>
        </p:nvGrpSpPr>
        <p:grpSpPr bwMode="auto">
          <a:xfrm>
            <a:off x="2070100" y="5059363"/>
            <a:ext cx="1125538" cy="627062"/>
            <a:chOff x="1304" y="3189"/>
            <a:chExt cx="709" cy="395"/>
          </a:xfrm>
        </p:grpSpPr>
        <p:sp>
          <p:nvSpPr>
            <p:cNvPr id="108609" name="Line 72"/>
            <p:cNvSpPr>
              <a:spLocks noChangeShapeType="1"/>
            </p:cNvSpPr>
            <p:nvPr/>
          </p:nvSpPr>
          <p:spPr bwMode="auto">
            <a:xfrm>
              <a:off x="1304" y="3259"/>
              <a:ext cx="709" cy="325"/>
            </a:xfrm>
            <a:prstGeom prst="line">
              <a:avLst/>
            </a:prstGeom>
            <a:noFill/>
            <a:ln w="12700">
              <a:solidFill>
                <a:schemeClr val="tx1"/>
              </a:solidFill>
              <a:round/>
              <a:headEnd/>
              <a:tailEnd/>
            </a:ln>
            <a:effectLst/>
          </p:spPr>
          <p:txBody>
            <a:bodyPr wrap="none" anchor="ctr"/>
            <a:lstStyle/>
            <a:p>
              <a:endParaRPr lang="en-US"/>
            </a:p>
          </p:txBody>
        </p:sp>
        <p:sp>
          <p:nvSpPr>
            <p:cNvPr id="108610" name="Line 73"/>
            <p:cNvSpPr>
              <a:spLocks noChangeShapeType="1"/>
            </p:cNvSpPr>
            <p:nvPr/>
          </p:nvSpPr>
          <p:spPr bwMode="auto">
            <a:xfrm>
              <a:off x="1397" y="3256"/>
              <a:ext cx="611" cy="325"/>
            </a:xfrm>
            <a:prstGeom prst="line">
              <a:avLst/>
            </a:prstGeom>
            <a:noFill/>
            <a:ln w="12700">
              <a:solidFill>
                <a:schemeClr val="tx1"/>
              </a:solidFill>
              <a:round/>
              <a:headEnd/>
              <a:tailEnd/>
            </a:ln>
            <a:effectLst/>
          </p:spPr>
          <p:txBody>
            <a:bodyPr wrap="none" anchor="ctr"/>
            <a:lstStyle/>
            <a:p>
              <a:endParaRPr lang="en-US"/>
            </a:p>
          </p:txBody>
        </p:sp>
        <p:sp>
          <p:nvSpPr>
            <p:cNvPr id="108611" name="Line 74"/>
            <p:cNvSpPr>
              <a:spLocks noChangeShapeType="1"/>
            </p:cNvSpPr>
            <p:nvPr/>
          </p:nvSpPr>
          <p:spPr bwMode="auto">
            <a:xfrm>
              <a:off x="1504" y="3229"/>
              <a:ext cx="504" cy="352"/>
            </a:xfrm>
            <a:prstGeom prst="line">
              <a:avLst/>
            </a:prstGeom>
            <a:noFill/>
            <a:ln w="12700">
              <a:solidFill>
                <a:schemeClr val="tx1"/>
              </a:solidFill>
              <a:round/>
              <a:headEnd/>
              <a:tailEnd/>
            </a:ln>
            <a:effectLst/>
          </p:spPr>
          <p:txBody>
            <a:bodyPr wrap="none" anchor="ctr"/>
            <a:lstStyle/>
            <a:p>
              <a:endParaRPr lang="en-US"/>
            </a:p>
          </p:txBody>
        </p:sp>
        <p:sp>
          <p:nvSpPr>
            <p:cNvPr id="108612" name="Line 75"/>
            <p:cNvSpPr>
              <a:spLocks noChangeShapeType="1"/>
            </p:cNvSpPr>
            <p:nvPr/>
          </p:nvSpPr>
          <p:spPr bwMode="auto">
            <a:xfrm>
              <a:off x="1635" y="3211"/>
              <a:ext cx="365" cy="362"/>
            </a:xfrm>
            <a:prstGeom prst="line">
              <a:avLst/>
            </a:prstGeom>
            <a:noFill/>
            <a:ln w="12700">
              <a:solidFill>
                <a:schemeClr val="tx1"/>
              </a:solidFill>
              <a:round/>
              <a:headEnd/>
              <a:tailEnd/>
            </a:ln>
            <a:effectLst/>
          </p:spPr>
          <p:txBody>
            <a:bodyPr wrap="none" anchor="ctr"/>
            <a:lstStyle/>
            <a:p>
              <a:endParaRPr lang="en-US"/>
            </a:p>
          </p:txBody>
        </p:sp>
        <p:sp>
          <p:nvSpPr>
            <p:cNvPr id="108613" name="Line 76"/>
            <p:cNvSpPr>
              <a:spLocks noChangeShapeType="1"/>
            </p:cNvSpPr>
            <p:nvPr/>
          </p:nvSpPr>
          <p:spPr bwMode="auto">
            <a:xfrm>
              <a:off x="1763" y="3189"/>
              <a:ext cx="245" cy="392"/>
            </a:xfrm>
            <a:prstGeom prst="line">
              <a:avLst/>
            </a:prstGeom>
            <a:noFill/>
            <a:ln w="12700">
              <a:solidFill>
                <a:schemeClr val="tx1"/>
              </a:solidFill>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body" idx="4294967295"/>
          </p:nvPr>
        </p:nvSpPr>
        <p:spPr>
          <a:xfrm>
            <a:off x="166688" y="1316038"/>
            <a:ext cx="8534400" cy="5270500"/>
          </a:xfrm>
        </p:spPr>
        <p:txBody>
          <a:bodyPr/>
          <a:lstStyle/>
          <a:p>
            <a:pPr marL="292100" lvl="1" indent="-290513" eaLnBrk="1" hangingPunct="1">
              <a:buFont typeface="Wingdings" pitchFamily="84" charset="2"/>
              <a:buChar char="§"/>
            </a:pPr>
            <a:r>
              <a:rPr lang="en-US" sz="2800" b="1" dirty="0" err="1" smtClean="0">
                <a:cs typeface="Times New Roman" pitchFamily="84" charset="0"/>
              </a:rPr>
              <a:t>Polychaetes</a:t>
            </a:r>
            <a:r>
              <a:rPr lang="en-US" sz="2800" b="1" dirty="0" smtClean="0">
                <a:cs typeface="Times New Roman" pitchFamily="84" charset="0"/>
              </a:rPr>
              <a:t> </a:t>
            </a:r>
            <a:r>
              <a:rPr lang="en-US" sz="2800" dirty="0" smtClean="0">
                <a:cs typeface="Times New Roman" pitchFamily="84" charset="0"/>
              </a:rPr>
              <a:t>are the largest group of annelids.</a:t>
            </a:r>
            <a:endParaRPr lang="en-US" dirty="0" smtClean="0">
              <a:cs typeface="Times New Roman" pitchFamily="84" charset="0"/>
            </a:endParaRPr>
          </a:p>
          <a:p>
            <a:pPr marL="812800" lvl="2" indent="-368300" eaLnBrk="1" hangingPunct="1"/>
            <a:r>
              <a:rPr lang="en-US" sz="2400" dirty="0" smtClean="0">
                <a:cs typeface="Times New Roman" pitchFamily="84" charset="0"/>
              </a:rPr>
              <a:t>Each </a:t>
            </a:r>
            <a:r>
              <a:rPr lang="en-US" sz="2400" dirty="0" err="1" smtClean="0">
                <a:cs typeface="Times New Roman" pitchFamily="84" charset="0"/>
              </a:rPr>
              <a:t>polychaete</a:t>
            </a:r>
            <a:r>
              <a:rPr lang="en-US" sz="2400" dirty="0" smtClean="0">
                <a:cs typeface="Times New Roman" pitchFamily="84" charset="0"/>
              </a:rPr>
              <a:t> segment has a pair of fleshy appendages with stiff bristles or chaetae.</a:t>
            </a:r>
          </a:p>
          <a:p>
            <a:pPr marL="812800" lvl="2" indent="-368300" eaLnBrk="1" hangingPunct="1"/>
            <a:r>
              <a:rPr lang="en-US" sz="2400" dirty="0" err="1" smtClean="0">
                <a:cs typeface="Times New Roman" pitchFamily="84" charset="0"/>
              </a:rPr>
              <a:t>Polychaetes</a:t>
            </a:r>
            <a:r>
              <a:rPr lang="en-US" sz="2400" dirty="0" smtClean="0">
                <a:cs typeface="Times New Roman" pitchFamily="84" charset="0"/>
              </a:rPr>
              <a:t> search for prey on the seafloor or live in tubes and filter food particles.</a:t>
            </a:r>
          </a:p>
          <a:p>
            <a:pPr marL="292100" lvl="1" indent="-290513" eaLnBrk="1" hangingPunct="1">
              <a:buFont typeface="Wingdings" pitchFamily="84" charset="2"/>
              <a:buChar char="§"/>
            </a:pPr>
            <a:r>
              <a:rPr lang="en-US" sz="2800" dirty="0" smtClean="0">
                <a:cs typeface="Times New Roman" pitchFamily="84" charset="0"/>
              </a:rPr>
              <a:t>Most </a:t>
            </a:r>
            <a:r>
              <a:rPr lang="en-US" sz="2800" b="1" dirty="0" smtClean="0">
                <a:cs typeface="Times New Roman" pitchFamily="84" charset="0"/>
              </a:rPr>
              <a:t>leeches </a:t>
            </a:r>
            <a:r>
              <a:rPr lang="en-US" sz="2800" dirty="0" smtClean="0">
                <a:cs typeface="Times New Roman" pitchFamily="84" charset="0"/>
              </a:rPr>
              <a:t>are free-living carnivores, but some suck blood</a:t>
            </a:r>
            <a:r>
              <a:rPr lang="en-US" sz="2800" i="1" dirty="0" smtClean="0">
                <a:cs typeface="Times New Roman" pitchFamily="84" charset="0"/>
              </a:rPr>
              <a:t>.</a:t>
            </a:r>
            <a:endParaRPr lang="en-US" sz="2800" dirty="0" smtClean="0">
              <a:cs typeface="Times New Roman" pitchFamily="84" charset="0"/>
            </a:endParaRPr>
          </a:p>
          <a:p>
            <a:pPr marL="812800" lvl="2" indent="-368300" eaLnBrk="1" hangingPunct="1"/>
            <a:r>
              <a:rPr lang="en-US" sz="2400" dirty="0" smtClean="0">
                <a:cs typeface="Times New Roman" pitchFamily="84" charset="0"/>
              </a:rPr>
              <a:t>Blood-sucking leeches use razor-like jaws, secrete an anesthetic and an anticoagulant, and suck up to 10 times their own weight in blood.</a:t>
            </a:r>
          </a:p>
        </p:txBody>
      </p:sp>
      <p:sp>
        <p:nvSpPr>
          <p:cNvPr id="11264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12644"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12645" name="Rectangle 9"/>
          <p:cNvSpPr>
            <a:spLocks noGrp="1" noChangeArrowheads="1"/>
          </p:cNvSpPr>
          <p:nvPr>
            <p:ph type="title" idx="4294967295"/>
          </p:nvPr>
        </p:nvSpPr>
        <p:spPr>
          <a:xfrm>
            <a:off x="195263" y="100013"/>
            <a:ext cx="8782050" cy="438150"/>
          </a:xfrm>
        </p:spPr>
        <p:txBody>
          <a:bodyPr>
            <a:spAutoFit/>
          </a:bodyPr>
          <a:lstStyle/>
          <a:p>
            <a:pPr eaLnBrk="1" hangingPunct="1"/>
            <a:r>
              <a:rPr lang="en-US" sz="3200" smtClean="0"/>
              <a:t>18.10 Annelids are segmented worms</a:t>
            </a:r>
          </a:p>
        </p:txBody>
      </p:sp>
      <p:sp>
        <p:nvSpPr>
          <p:cNvPr id="112646"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1264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2642">
                                            <p:txEl>
                                              <p:pRg st="0" end="0"/>
                                            </p:txEl>
                                          </p:spTgt>
                                        </p:tgtEl>
                                        <p:attrNameLst>
                                          <p:attrName>style.visibility</p:attrName>
                                        </p:attrNameLst>
                                      </p:cBhvr>
                                      <p:to>
                                        <p:strVal val="visible"/>
                                      </p:to>
                                    </p:set>
                                    <p:animEffect transition="in" filter="diamond(in)">
                                      <p:cBhvr>
                                        <p:cTn id="7" dur="2000"/>
                                        <p:tgtEl>
                                          <p:spTgt spid="1126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2642">
                                            <p:txEl>
                                              <p:pRg st="1" end="1"/>
                                            </p:txEl>
                                          </p:spTgt>
                                        </p:tgtEl>
                                        <p:attrNameLst>
                                          <p:attrName>style.visibility</p:attrName>
                                        </p:attrNameLst>
                                      </p:cBhvr>
                                      <p:to>
                                        <p:strVal val="visible"/>
                                      </p:to>
                                    </p:set>
                                    <p:animEffect transition="in" filter="diamond(in)">
                                      <p:cBhvr>
                                        <p:cTn id="12" dur="2000"/>
                                        <p:tgtEl>
                                          <p:spTgt spid="1126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12642">
                                            <p:txEl>
                                              <p:pRg st="2" end="2"/>
                                            </p:txEl>
                                          </p:spTgt>
                                        </p:tgtEl>
                                        <p:attrNameLst>
                                          <p:attrName>style.visibility</p:attrName>
                                        </p:attrNameLst>
                                      </p:cBhvr>
                                      <p:to>
                                        <p:strVal val="visible"/>
                                      </p:to>
                                    </p:set>
                                    <p:animEffect transition="in" filter="diamond(in)">
                                      <p:cBhvr>
                                        <p:cTn id="17" dur="2000"/>
                                        <p:tgtEl>
                                          <p:spTgt spid="1126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2642">
                                            <p:txEl>
                                              <p:pRg st="3" end="3"/>
                                            </p:txEl>
                                          </p:spTgt>
                                        </p:tgtEl>
                                        <p:attrNameLst>
                                          <p:attrName>style.visibility</p:attrName>
                                        </p:attrNameLst>
                                      </p:cBhvr>
                                      <p:to>
                                        <p:strVal val="visible"/>
                                      </p:to>
                                    </p:set>
                                    <p:animEffect transition="in" filter="diamond(in)">
                                      <p:cBhvr>
                                        <p:cTn id="22" dur="2000"/>
                                        <p:tgtEl>
                                          <p:spTgt spid="1126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12642">
                                            <p:txEl>
                                              <p:pRg st="4" end="4"/>
                                            </p:txEl>
                                          </p:spTgt>
                                        </p:tgtEl>
                                        <p:attrNameLst>
                                          <p:attrName>style.visibility</p:attrName>
                                        </p:attrNameLst>
                                      </p:cBhvr>
                                      <p:to>
                                        <p:strVal val="visible"/>
                                      </p:to>
                                    </p:set>
                                    <p:animEffect transition="in" filter="diamond(in)">
                                      <p:cBhvr>
                                        <p:cTn id="27" dur="2000"/>
                                        <p:tgtEl>
                                          <p:spTgt spid="1126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build="p" bldLvl="5"/>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18_10b_Polychaetes-U"/>
          <p:cNvPicPr>
            <a:picLocks noChangeAspect="1" noChangeArrowheads="1"/>
          </p:cNvPicPr>
          <p:nvPr/>
        </p:nvPicPr>
        <p:blipFill>
          <a:blip r:embed="rId3" cstate="print"/>
          <a:srcRect/>
          <a:stretch>
            <a:fillRect/>
          </a:stretch>
        </p:blipFill>
        <p:spPr bwMode="auto">
          <a:xfrm>
            <a:off x="2270125" y="149225"/>
            <a:ext cx="4603750" cy="6584950"/>
          </a:xfrm>
          <a:prstGeom prst="rect">
            <a:avLst/>
          </a:prstGeom>
          <a:noFill/>
          <a:ln w="9525">
            <a:noFill/>
            <a:miter lim="800000"/>
            <a:headEnd/>
            <a:tailEnd/>
          </a:ln>
        </p:spPr>
      </p:pic>
      <p:sp>
        <p:nvSpPr>
          <p:cNvPr id="11366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18.10B</a:t>
            </a:r>
          </a:p>
        </p:txBody>
      </p:sp>
      <p:sp>
        <p:nvSpPr>
          <p:cNvPr id="113668" name="Text Box 3"/>
          <p:cNvSpPr txBox="1">
            <a:spLocks noChangeArrowheads="1"/>
          </p:cNvSpPr>
          <p:nvPr/>
        </p:nvSpPr>
        <p:spPr bwMode="auto">
          <a:xfrm>
            <a:off x="4594225" y="230188"/>
            <a:ext cx="1563688" cy="547687"/>
          </a:xfrm>
          <a:prstGeom prst="rect">
            <a:avLst/>
          </a:prstGeom>
          <a:noFill/>
          <a:ln w="9525">
            <a:noFill/>
            <a:miter lim="800000"/>
            <a:headEnd/>
            <a:tailEnd/>
          </a:ln>
        </p:spPr>
        <p:txBody>
          <a:bodyPr wrap="none" lIns="0" tIns="0" rIns="0" bIns="0"/>
          <a:lstStyle/>
          <a:p>
            <a:pPr algn="r" eaLnBrk="0" hangingPunct="0"/>
            <a:r>
              <a:rPr lang="en-US" sz="1800" b="1">
                <a:solidFill>
                  <a:schemeClr val="bg1"/>
                </a:solidFill>
              </a:rPr>
              <a:t>Tube-building</a:t>
            </a:r>
          </a:p>
          <a:p>
            <a:pPr algn="r" eaLnBrk="0" hangingPunct="0"/>
            <a:r>
              <a:rPr lang="en-US" sz="1800" b="1">
                <a:solidFill>
                  <a:schemeClr val="bg1"/>
                </a:solidFill>
              </a:rPr>
              <a:t>polychaetes</a:t>
            </a:r>
          </a:p>
        </p:txBody>
      </p:sp>
      <p:sp>
        <p:nvSpPr>
          <p:cNvPr id="113669" name="Text Box 3"/>
          <p:cNvSpPr txBox="1">
            <a:spLocks noChangeArrowheads="1"/>
          </p:cNvSpPr>
          <p:nvPr/>
        </p:nvSpPr>
        <p:spPr bwMode="auto">
          <a:xfrm>
            <a:off x="2346325" y="5399088"/>
            <a:ext cx="1449388" cy="306387"/>
          </a:xfrm>
          <a:prstGeom prst="rect">
            <a:avLst/>
          </a:prstGeom>
          <a:noFill/>
          <a:ln w="9525">
            <a:noFill/>
            <a:miter lim="800000"/>
            <a:headEnd/>
            <a:tailEnd/>
          </a:ln>
        </p:spPr>
        <p:txBody>
          <a:bodyPr wrap="none" lIns="0" tIns="0" rIns="0" bIns="0"/>
          <a:lstStyle/>
          <a:p>
            <a:pPr eaLnBrk="0" hangingPunct="0"/>
            <a:r>
              <a:rPr lang="en-US" sz="1800" b="1"/>
              <a:t>A sandworm</a:t>
            </a:r>
          </a:p>
        </p:txBody>
      </p:sp>
      <p:sp>
        <p:nvSpPr>
          <p:cNvPr id="113670" name="Text Box 3"/>
          <p:cNvSpPr txBox="1">
            <a:spLocks noChangeArrowheads="1"/>
          </p:cNvSpPr>
          <p:nvPr/>
        </p:nvSpPr>
        <p:spPr bwMode="auto">
          <a:xfrm>
            <a:off x="4657725" y="5284788"/>
            <a:ext cx="1754188" cy="865187"/>
          </a:xfrm>
          <a:prstGeom prst="rect">
            <a:avLst/>
          </a:prstGeom>
          <a:noFill/>
          <a:ln w="9525">
            <a:noFill/>
            <a:miter lim="800000"/>
            <a:headEnd/>
            <a:tailEnd/>
          </a:ln>
        </p:spPr>
        <p:txBody>
          <a:bodyPr wrap="none" lIns="0" tIns="0" rIns="0" bIns="0"/>
          <a:lstStyle/>
          <a:p>
            <a:pPr eaLnBrk="0" hangingPunct="0"/>
            <a:r>
              <a:rPr lang="en-US" sz="1800" b="1"/>
              <a:t>A free-</a:t>
            </a:r>
          </a:p>
          <a:p>
            <a:pPr eaLnBrk="0" hangingPunct="0"/>
            <a:r>
              <a:rPr lang="en-US" sz="1800" b="1"/>
              <a:t>swimming</a:t>
            </a:r>
          </a:p>
          <a:p>
            <a:pPr eaLnBrk="0" hangingPunct="0"/>
            <a:r>
              <a:rPr lang="en-US" sz="1800" b="1"/>
              <a:t>polychaete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18.10C</a:t>
            </a:r>
          </a:p>
        </p:txBody>
      </p:sp>
      <p:pic>
        <p:nvPicPr>
          <p:cNvPr id="117763" name="Picture 3" descr="18_10cMedicinalLeech-L"/>
          <p:cNvPicPr>
            <a:picLocks noChangeAspect="1" noChangeArrowheads="1"/>
          </p:cNvPicPr>
          <p:nvPr/>
        </p:nvPicPr>
        <p:blipFill>
          <a:blip r:embed="rId3" cstate="print"/>
          <a:srcRect/>
          <a:stretch>
            <a:fillRect/>
          </a:stretch>
        </p:blipFill>
        <p:spPr bwMode="auto">
          <a:xfrm>
            <a:off x="3005138" y="1481138"/>
            <a:ext cx="3133725" cy="389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body" idx="4294967295"/>
          </p:nvPr>
        </p:nvSpPr>
        <p:spPr>
          <a:xfrm>
            <a:off x="166688" y="1316038"/>
            <a:ext cx="8534400" cy="5270500"/>
          </a:xfrm>
        </p:spPr>
        <p:txBody>
          <a:bodyPr/>
          <a:lstStyle/>
          <a:p>
            <a:pPr marL="292100" lvl="1" indent="-290513" eaLnBrk="1" hangingPunct="1">
              <a:buFont typeface="Wingdings" pitchFamily="84" charset="2"/>
              <a:buChar char="§"/>
            </a:pPr>
            <a:r>
              <a:rPr lang="en-US" sz="2800" dirty="0" smtClean="0">
                <a:cs typeface="Times New Roman" pitchFamily="84" charset="0"/>
              </a:rPr>
              <a:t>There are over a million species of </a:t>
            </a:r>
            <a:r>
              <a:rPr lang="en-US" sz="2800" b="1" dirty="0" smtClean="0">
                <a:cs typeface="Times New Roman" pitchFamily="84" charset="0"/>
              </a:rPr>
              <a:t>arthropods </a:t>
            </a:r>
            <a:r>
              <a:rPr lang="en-US" sz="2800" dirty="0" smtClean="0">
                <a:cs typeface="Times New Roman" pitchFamily="84" charset="0"/>
              </a:rPr>
              <a:t>(phylum </a:t>
            </a:r>
            <a:r>
              <a:rPr lang="en-US" sz="2800" dirty="0" err="1" smtClean="0">
                <a:cs typeface="Times New Roman" pitchFamily="84" charset="0"/>
              </a:rPr>
              <a:t>Arthropoda</a:t>
            </a:r>
            <a:r>
              <a:rPr lang="en-US" sz="2800" dirty="0" smtClean="0">
                <a:cs typeface="Times New Roman" pitchFamily="84" charset="0"/>
              </a:rPr>
              <a:t>), including crayfish, lobsters, crabs, barnacles, spiders, ticks, and insects.</a:t>
            </a:r>
            <a:endParaRPr lang="en-US" sz="2800" b="1" dirty="0" smtClean="0">
              <a:cs typeface="Times New Roman" pitchFamily="84" charset="0"/>
            </a:endParaRPr>
          </a:p>
          <a:p>
            <a:pPr marL="292100" lvl="1" indent="-290513" eaLnBrk="1" hangingPunct="1">
              <a:buFont typeface="Wingdings" pitchFamily="84" charset="2"/>
              <a:buChar char="§"/>
            </a:pPr>
            <a:r>
              <a:rPr lang="en-US" sz="2800" dirty="0" smtClean="0">
                <a:cs typeface="Times New Roman" pitchFamily="84" charset="0"/>
              </a:rPr>
              <a:t>The diversity and success of arthropods are due to their</a:t>
            </a:r>
          </a:p>
          <a:p>
            <a:pPr marL="812800" lvl="2" indent="-368300" eaLnBrk="1" hangingPunct="1"/>
            <a:r>
              <a:rPr lang="en-US" sz="2400" dirty="0" smtClean="0">
                <a:cs typeface="Times New Roman" pitchFamily="84" charset="0"/>
              </a:rPr>
              <a:t>segmentation,</a:t>
            </a:r>
          </a:p>
          <a:p>
            <a:pPr marL="812800" lvl="2" indent="-368300" eaLnBrk="1" hangingPunct="1"/>
            <a:r>
              <a:rPr lang="en-US" sz="2400" dirty="0" smtClean="0">
                <a:cs typeface="Times New Roman" pitchFamily="84" charset="0"/>
              </a:rPr>
              <a:t>a hard exoskeleton, and</a:t>
            </a:r>
          </a:p>
          <a:p>
            <a:pPr marL="812800" lvl="2" indent="-368300" eaLnBrk="1" hangingPunct="1"/>
            <a:r>
              <a:rPr lang="en-US" sz="2400" dirty="0" smtClean="0">
                <a:cs typeface="Times New Roman" pitchFamily="84" charset="0"/>
              </a:rPr>
              <a:t>jointed appendages, for which the phylum is named.</a:t>
            </a:r>
          </a:p>
        </p:txBody>
      </p:sp>
      <p:sp>
        <p:nvSpPr>
          <p:cNvPr id="118787"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18788" name="Rectangle 4"/>
          <p:cNvSpPr>
            <a:spLocks noGrp="1" noChangeArrowheads="1"/>
          </p:cNvSpPr>
          <p:nvPr>
            <p:ph type="title" idx="4294967295"/>
          </p:nvPr>
        </p:nvSpPr>
        <p:spPr>
          <a:xfrm>
            <a:off x="195263" y="100013"/>
            <a:ext cx="8782050" cy="876300"/>
          </a:xfrm>
        </p:spPr>
        <p:txBody>
          <a:bodyPr>
            <a:spAutoFit/>
          </a:bodyPr>
          <a:lstStyle/>
          <a:p>
            <a:pPr marL="992188" indent="-992188" eaLnBrk="1" hangingPunct="1"/>
            <a:r>
              <a:rPr lang="en-US" sz="3200" smtClean="0"/>
              <a:t>18.11 Arthropods are segmented animals with jointed appendages and an exoskeleton</a:t>
            </a:r>
          </a:p>
        </p:txBody>
      </p:sp>
      <p:sp>
        <p:nvSpPr>
          <p:cNvPr id="118789"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18790"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1879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8786">
                                            <p:txEl>
                                              <p:pRg st="0" end="0"/>
                                            </p:txEl>
                                          </p:spTgt>
                                        </p:tgtEl>
                                        <p:attrNameLst>
                                          <p:attrName>style.visibility</p:attrName>
                                        </p:attrNameLst>
                                      </p:cBhvr>
                                      <p:to>
                                        <p:strVal val="visible"/>
                                      </p:to>
                                    </p:set>
                                    <p:animEffect transition="in" filter="diamond(in)">
                                      <p:cBhvr>
                                        <p:cTn id="7" dur="2000"/>
                                        <p:tgtEl>
                                          <p:spTgt spid="1187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8786">
                                            <p:txEl>
                                              <p:pRg st="1" end="1"/>
                                            </p:txEl>
                                          </p:spTgt>
                                        </p:tgtEl>
                                        <p:attrNameLst>
                                          <p:attrName>style.visibility</p:attrName>
                                        </p:attrNameLst>
                                      </p:cBhvr>
                                      <p:to>
                                        <p:strVal val="visible"/>
                                      </p:to>
                                    </p:set>
                                    <p:animEffect transition="in" filter="diamond(in)">
                                      <p:cBhvr>
                                        <p:cTn id="12" dur="2000"/>
                                        <p:tgtEl>
                                          <p:spTgt spid="1187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18786">
                                            <p:txEl>
                                              <p:pRg st="2" end="2"/>
                                            </p:txEl>
                                          </p:spTgt>
                                        </p:tgtEl>
                                        <p:attrNameLst>
                                          <p:attrName>style.visibility</p:attrName>
                                        </p:attrNameLst>
                                      </p:cBhvr>
                                      <p:to>
                                        <p:strVal val="visible"/>
                                      </p:to>
                                    </p:set>
                                    <p:animEffect transition="in" filter="diamond(in)">
                                      <p:cBhvr>
                                        <p:cTn id="17" dur="2000"/>
                                        <p:tgtEl>
                                          <p:spTgt spid="1187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8786">
                                            <p:txEl>
                                              <p:pRg st="3" end="3"/>
                                            </p:txEl>
                                          </p:spTgt>
                                        </p:tgtEl>
                                        <p:attrNameLst>
                                          <p:attrName>style.visibility</p:attrName>
                                        </p:attrNameLst>
                                      </p:cBhvr>
                                      <p:to>
                                        <p:strVal val="visible"/>
                                      </p:to>
                                    </p:set>
                                    <p:animEffect transition="in" filter="diamond(in)">
                                      <p:cBhvr>
                                        <p:cTn id="22" dur="2000"/>
                                        <p:tgtEl>
                                          <p:spTgt spid="1187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18786">
                                            <p:txEl>
                                              <p:pRg st="4" end="4"/>
                                            </p:txEl>
                                          </p:spTgt>
                                        </p:tgtEl>
                                        <p:attrNameLst>
                                          <p:attrName>style.visibility</p:attrName>
                                        </p:attrNameLst>
                                      </p:cBhvr>
                                      <p:to>
                                        <p:strVal val="visible"/>
                                      </p:to>
                                    </p:set>
                                    <p:animEffect transition="in" filter="diamond(in)">
                                      <p:cBhvr>
                                        <p:cTn id="27" dur="2000"/>
                                        <p:tgtEl>
                                          <p:spTgt spid="1187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build="p" bldLvl="5"/>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body" idx="4294967295"/>
          </p:nvPr>
        </p:nvSpPr>
        <p:spPr>
          <a:xfrm>
            <a:off x="166688" y="1316038"/>
            <a:ext cx="8534400" cy="5270500"/>
          </a:xfrm>
        </p:spPr>
        <p:txBody>
          <a:bodyPr/>
          <a:lstStyle/>
          <a:p>
            <a:pPr marL="292100" lvl="1" indent="-290513" eaLnBrk="1" hangingPunct="1">
              <a:buFont typeface="Wingdings" pitchFamily="84" charset="2"/>
              <a:buChar char="§"/>
            </a:pPr>
            <a:r>
              <a:rPr lang="en-US" sz="2800" dirty="0" smtClean="0">
                <a:cs typeface="Times New Roman" pitchFamily="84" charset="0"/>
              </a:rPr>
              <a:t>Arthropods have</a:t>
            </a:r>
          </a:p>
          <a:p>
            <a:pPr marL="812800" lvl="2" indent="-368300" eaLnBrk="1" hangingPunct="1"/>
            <a:r>
              <a:rPr lang="en-US" sz="2400" dirty="0" smtClean="0">
                <a:cs typeface="Times New Roman" pitchFamily="84" charset="0"/>
              </a:rPr>
              <a:t>an open circulatory system and</a:t>
            </a:r>
          </a:p>
          <a:p>
            <a:pPr marL="812800" lvl="2" indent="-368300" eaLnBrk="1" hangingPunct="1"/>
            <a:r>
              <a:rPr lang="en-US" sz="2400" dirty="0" smtClean="0">
                <a:cs typeface="Times New Roman" pitchFamily="84" charset="0"/>
              </a:rPr>
              <a:t>an </a:t>
            </a:r>
            <a:r>
              <a:rPr lang="en-US" sz="2400" b="1" dirty="0" smtClean="0">
                <a:cs typeface="Times New Roman" pitchFamily="84" charset="0"/>
              </a:rPr>
              <a:t>exoskeleton</a:t>
            </a:r>
            <a:r>
              <a:rPr lang="en-US" sz="2400" dirty="0" smtClean="0">
                <a:cs typeface="Times New Roman" pitchFamily="84" charset="0"/>
              </a:rPr>
              <a:t>, an external skeleton that protects the animal but must be shed in the process of </a:t>
            </a:r>
            <a:r>
              <a:rPr lang="en-US" sz="2400" b="1" dirty="0" smtClean="0">
                <a:cs typeface="Times New Roman" pitchFamily="84" charset="0"/>
              </a:rPr>
              <a:t>molting</a:t>
            </a:r>
            <a:r>
              <a:rPr lang="en-US" sz="2400" dirty="0" smtClean="0">
                <a:cs typeface="Times New Roman" pitchFamily="84" charset="0"/>
              </a:rPr>
              <a:t> to permit growth.</a:t>
            </a:r>
          </a:p>
          <a:p>
            <a:pPr marL="812800" lvl="2" indent="-368300" eaLnBrk="1" hangingPunct="1"/>
            <a:r>
              <a:rPr lang="en-US" sz="2400" dirty="0" smtClean="0">
                <a:cs typeface="Times New Roman" pitchFamily="84" charset="0"/>
              </a:rPr>
              <a:t>The body of most arthropods includes a head, thorax, and abdomen, although these segments may be fused.</a:t>
            </a:r>
          </a:p>
        </p:txBody>
      </p:sp>
      <p:sp>
        <p:nvSpPr>
          <p:cNvPr id="11981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19812" name="Rectangle 4"/>
          <p:cNvSpPr>
            <a:spLocks noGrp="1" noChangeArrowheads="1"/>
          </p:cNvSpPr>
          <p:nvPr>
            <p:ph type="title" idx="4294967295"/>
          </p:nvPr>
        </p:nvSpPr>
        <p:spPr>
          <a:xfrm>
            <a:off x="195263" y="100013"/>
            <a:ext cx="8782050" cy="876300"/>
          </a:xfrm>
        </p:spPr>
        <p:txBody>
          <a:bodyPr>
            <a:spAutoFit/>
          </a:bodyPr>
          <a:lstStyle/>
          <a:p>
            <a:pPr marL="992188" indent="-992188" eaLnBrk="1" hangingPunct="1"/>
            <a:r>
              <a:rPr lang="en-US" sz="3200" smtClean="0"/>
              <a:t>18.11 Arthropods are segmented animals with jointed appendages and an exoskeleton</a:t>
            </a:r>
          </a:p>
        </p:txBody>
      </p:sp>
      <p:sp>
        <p:nvSpPr>
          <p:cNvPr id="119813"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19814"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1981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9810">
                                            <p:txEl>
                                              <p:pRg st="0" end="0"/>
                                            </p:txEl>
                                          </p:spTgt>
                                        </p:tgtEl>
                                        <p:attrNameLst>
                                          <p:attrName>style.visibility</p:attrName>
                                        </p:attrNameLst>
                                      </p:cBhvr>
                                      <p:to>
                                        <p:strVal val="visible"/>
                                      </p:to>
                                    </p:set>
                                    <p:animEffect transition="in" filter="checkerboard(across)">
                                      <p:cBhvr>
                                        <p:cTn id="7" dur="500"/>
                                        <p:tgtEl>
                                          <p:spTgt spid="1198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9810">
                                            <p:txEl>
                                              <p:pRg st="1" end="1"/>
                                            </p:txEl>
                                          </p:spTgt>
                                        </p:tgtEl>
                                        <p:attrNameLst>
                                          <p:attrName>style.visibility</p:attrName>
                                        </p:attrNameLst>
                                      </p:cBhvr>
                                      <p:to>
                                        <p:strVal val="visible"/>
                                      </p:to>
                                    </p:set>
                                    <p:animEffect transition="in" filter="checkerboard(across)">
                                      <p:cBhvr>
                                        <p:cTn id="12" dur="500"/>
                                        <p:tgtEl>
                                          <p:spTgt spid="1198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9810">
                                            <p:txEl>
                                              <p:pRg st="2" end="2"/>
                                            </p:txEl>
                                          </p:spTgt>
                                        </p:tgtEl>
                                        <p:attrNameLst>
                                          <p:attrName>style.visibility</p:attrName>
                                        </p:attrNameLst>
                                      </p:cBhvr>
                                      <p:to>
                                        <p:strVal val="visible"/>
                                      </p:to>
                                    </p:set>
                                    <p:animEffect transition="in" filter="checkerboard(across)">
                                      <p:cBhvr>
                                        <p:cTn id="17" dur="500"/>
                                        <p:tgtEl>
                                          <p:spTgt spid="1198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9810">
                                            <p:txEl>
                                              <p:pRg st="3" end="3"/>
                                            </p:txEl>
                                          </p:spTgt>
                                        </p:tgtEl>
                                        <p:attrNameLst>
                                          <p:attrName>style.visibility</p:attrName>
                                        </p:attrNameLst>
                                      </p:cBhvr>
                                      <p:to>
                                        <p:strVal val="visible"/>
                                      </p:to>
                                    </p:set>
                                    <p:animEffect transition="in" filter="checkerboard(across)">
                                      <p:cBhvr>
                                        <p:cTn id="22" dur="500"/>
                                        <p:tgtEl>
                                          <p:spTgt spid="1198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build="p" bldLvl="5"/>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18_11aLobsterStructure-U"/>
          <p:cNvPicPr>
            <a:picLocks noChangeAspect="1" noChangeArrowheads="1"/>
          </p:cNvPicPr>
          <p:nvPr/>
        </p:nvPicPr>
        <p:blipFill>
          <a:blip r:embed="rId3" cstate="print"/>
          <a:srcRect/>
          <a:stretch>
            <a:fillRect/>
          </a:stretch>
        </p:blipFill>
        <p:spPr bwMode="auto">
          <a:xfrm>
            <a:off x="1135063" y="639763"/>
            <a:ext cx="6872287" cy="5627687"/>
          </a:xfrm>
          <a:prstGeom prst="rect">
            <a:avLst/>
          </a:prstGeom>
          <a:noFill/>
          <a:ln w="9525">
            <a:noFill/>
            <a:miter lim="800000"/>
            <a:headEnd/>
            <a:tailEnd/>
          </a:ln>
        </p:spPr>
      </p:pic>
      <p:sp>
        <p:nvSpPr>
          <p:cNvPr id="120835" name="Line 3"/>
          <p:cNvSpPr>
            <a:spLocks noChangeShapeType="1"/>
          </p:cNvSpPr>
          <p:nvPr/>
        </p:nvSpPr>
        <p:spPr bwMode="auto">
          <a:xfrm>
            <a:off x="2070100" y="5435600"/>
            <a:ext cx="0" cy="393700"/>
          </a:xfrm>
          <a:prstGeom prst="line">
            <a:avLst/>
          </a:prstGeom>
          <a:noFill/>
          <a:ln w="25400">
            <a:solidFill>
              <a:schemeClr val="bg1"/>
            </a:solidFill>
            <a:round/>
            <a:headEnd/>
            <a:tailEnd/>
          </a:ln>
          <a:effectLst/>
        </p:spPr>
        <p:txBody>
          <a:bodyPr wrap="none" anchor="ctr"/>
          <a:lstStyle/>
          <a:p>
            <a:endParaRPr lang="en-US"/>
          </a:p>
        </p:txBody>
      </p:sp>
      <p:grpSp>
        <p:nvGrpSpPr>
          <p:cNvPr id="2" name="Group 4"/>
          <p:cNvGrpSpPr>
            <a:grpSpLocks/>
          </p:cNvGrpSpPr>
          <p:nvPr/>
        </p:nvGrpSpPr>
        <p:grpSpPr bwMode="auto">
          <a:xfrm>
            <a:off x="2914650" y="4305300"/>
            <a:ext cx="584200" cy="1428750"/>
            <a:chOff x="1836" y="2696"/>
            <a:chExt cx="368" cy="900"/>
          </a:xfrm>
        </p:grpSpPr>
        <p:sp>
          <p:nvSpPr>
            <p:cNvPr id="120874" name="Line 5"/>
            <p:cNvSpPr>
              <a:spLocks noChangeShapeType="1"/>
            </p:cNvSpPr>
            <p:nvPr/>
          </p:nvSpPr>
          <p:spPr bwMode="auto">
            <a:xfrm>
              <a:off x="1836" y="2704"/>
              <a:ext cx="368" cy="888"/>
            </a:xfrm>
            <a:prstGeom prst="line">
              <a:avLst/>
            </a:prstGeom>
            <a:noFill/>
            <a:ln w="25400">
              <a:solidFill>
                <a:schemeClr val="bg1"/>
              </a:solidFill>
              <a:round/>
              <a:headEnd/>
              <a:tailEnd/>
            </a:ln>
            <a:effectLst/>
          </p:spPr>
          <p:txBody>
            <a:bodyPr wrap="none" anchor="ctr"/>
            <a:lstStyle/>
            <a:p>
              <a:endParaRPr lang="en-US"/>
            </a:p>
          </p:txBody>
        </p:sp>
        <p:sp>
          <p:nvSpPr>
            <p:cNvPr id="120875" name="Line 6"/>
            <p:cNvSpPr>
              <a:spLocks noChangeShapeType="1"/>
            </p:cNvSpPr>
            <p:nvPr/>
          </p:nvSpPr>
          <p:spPr bwMode="auto">
            <a:xfrm>
              <a:off x="1924" y="2696"/>
              <a:ext cx="280" cy="900"/>
            </a:xfrm>
            <a:prstGeom prst="line">
              <a:avLst/>
            </a:prstGeom>
            <a:noFill/>
            <a:ln w="25400">
              <a:solidFill>
                <a:schemeClr val="bg1"/>
              </a:solidFill>
              <a:round/>
              <a:headEnd/>
              <a:tailEnd/>
            </a:ln>
            <a:effectLst/>
          </p:spPr>
          <p:txBody>
            <a:bodyPr wrap="none" anchor="ctr"/>
            <a:lstStyle/>
            <a:p>
              <a:endParaRPr lang="en-US"/>
            </a:p>
          </p:txBody>
        </p:sp>
      </p:grpSp>
      <p:sp>
        <p:nvSpPr>
          <p:cNvPr id="120837" name="Line 7"/>
          <p:cNvSpPr>
            <a:spLocks noChangeShapeType="1"/>
          </p:cNvSpPr>
          <p:nvPr/>
        </p:nvSpPr>
        <p:spPr bwMode="auto">
          <a:xfrm>
            <a:off x="3397250" y="1949450"/>
            <a:ext cx="133350" cy="1047750"/>
          </a:xfrm>
          <a:prstGeom prst="line">
            <a:avLst/>
          </a:prstGeom>
          <a:noFill/>
          <a:ln w="25400">
            <a:solidFill>
              <a:schemeClr val="bg1"/>
            </a:solidFill>
            <a:round/>
            <a:headEnd/>
            <a:tailEnd/>
          </a:ln>
          <a:effectLst/>
        </p:spPr>
        <p:txBody>
          <a:bodyPr wrap="none" anchor="ctr"/>
          <a:lstStyle/>
          <a:p>
            <a:endParaRPr lang="en-US"/>
          </a:p>
        </p:txBody>
      </p:sp>
      <p:sp>
        <p:nvSpPr>
          <p:cNvPr id="120838" name="Line 8"/>
          <p:cNvSpPr>
            <a:spLocks noChangeShapeType="1"/>
          </p:cNvSpPr>
          <p:nvPr/>
        </p:nvSpPr>
        <p:spPr bwMode="auto">
          <a:xfrm>
            <a:off x="4267200" y="1746250"/>
            <a:ext cx="158750" cy="990600"/>
          </a:xfrm>
          <a:prstGeom prst="line">
            <a:avLst/>
          </a:prstGeom>
          <a:noFill/>
          <a:ln w="25400">
            <a:solidFill>
              <a:schemeClr val="bg1"/>
            </a:solidFill>
            <a:round/>
            <a:headEnd/>
            <a:tailEnd/>
          </a:ln>
          <a:effectLst/>
        </p:spPr>
        <p:txBody>
          <a:bodyPr wrap="none" anchor="ctr"/>
          <a:lstStyle/>
          <a:p>
            <a:endParaRPr lang="en-US"/>
          </a:p>
        </p:txBody>
      </p:sp>
      <p:grpSp>
        <p:nvGrpSpPr>
          <p:cNvPr id="3" name="Group 9"/>
          <p:cNvGrpSpPr>
            <a:grpSpLocks/>
          </p:cNvGrpSpPr>
          <p:nvPr/>
        </p:nvGrpSpPr>
        <p:grpSpPr bwMode="auto">
          <a:xfrm>
            <a:off x="1898650" y="2266950"/>
            <a:ext cx="939800" cy="1708150"/>
            <a:chOff x="1196" y="1412"/>
            <a:chExt cx="592" cy="1076"/>
          </a:xfrm>
        </p:grpSpPr>
        <p:sp>
          <p:nvSpPr>
            <p:cNvPr id="120872" name="Line 10"/>
            <p:cNvSpPr>
              <a:spLocks noChangeShapeType="1"/>
            </p:cNvSpPr>
            <p:nvPr/>
          </p:nvSpPr>
          <p:spPr bwMode="auto">
            <a:xfrm>
              <a:off x="1200" y="1420"/>
              <a:ext cx="588" cy="492"/>
            </a:xfrm>
            <a:prstGeom prst="line">
              <a:avLst/>
            </a:prstGeom>
            <a:noFill/>
            <a:ln w="25400">
              <a:solidFill>
                <a:schemeClr val="bg1"/>
              </a:solidFill>
              <a:round/>
              <a:headEnd/>
              <a:tailEnd/>
            </a:ln>
            <a:effectLst/>
          </p:spPr>
          <p:txBody>
            <a:bodyPr wrap="none" anchor="ctr"/>
            <a:lstStyle/>
            <a:p>
              <a:endParaRPr lang="en-US"/>
            </a:p>
          </p:txBody>
        </p:sp>
        <p:sp>
          <p:nvSpPr>
            <p:cNvPr id="120873" name="Line 11"/>
            <p:cNvSpPr>
              <a:spLocks noChangeShapeType="1"/>
            </p:cNvSpPr>
            <p:nvPr/>
          </p:nvSpPr>
          <p:spPr bwMode="auto">
            <a:xfrm>
              <a:off x="1196" y="1412"/>
              <a:ext cx="376" cy="1076"/>
            </a:xfrm>
            <a:prstGeom prst="line">
              <a:avLst/>
            </a:prstGeom>
            <a:noFill/>
            <a:ln w="25400">
              <a:solidFill>
                <a:schemeClr val="bg1"/>
              </a:solidFill>
              <a:round/>
              <a:headEnd/>
              <a:tailEnd/>
            </a:ln>
            <a:effectLst/>
          </p:spPr>
          <p:txBody>
            <a:bodyPr wrap="none" anchor="ctr"/>
            <a:lstStyle/>
            <a:p>
              <a:endParaRPr lang="en-US"/>
            </a:p>
          </p:txBody>
        </p:sp>
      </p:grpSp>
      <p:sp>
        <p:nvSpPr>
          <p:cNvPr id="120840"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18.11A</a:t>
            </a:r>
          </a:p>
        </p:txBody>
      </p:sp>
      <p:sp>
        <p:nvSpPr>
          <p:cNvPr id="120841" name="Text Box 3"/>
          <p:cNvSpPr txBox="1">
            <a:spLocks noChangeArrowheads="1"/>
          </p:cNvSpPr>
          <p:nvPr/>
        </p:nvSpPr>
        <p:spPr bwMode="auto">
          <a:xfrm>
            <a:off x="2695575" y="639763"/>
            <a:ext cx="1690688" cy="293687"/>
          </a:xfrm>
          <a:prstGeom prst="rect">
            <a:avLst/>
          </a:prstGeom>
          <a:noFill/>
          <a:ln w="9525">
            <a:noFill/>
            <a:miter lim="800000"/>
            <a:headEnd/>
            <a:tailEnd/>
          </a:ln>
        </p:spPr>
        <p:txBody>
          <a:bodyPr wrap="none" lIns="0" tIns="0" rIns="0" bIns="0"/>
          <a:lstStyle/>
          <a:p>
            <a:pPr eaLnBrk="0" hangingPunct="0"/>
            <a:r>
              <a:rPr lang="en-US" sz="1800" b="1"/>
              <a:t>Cephalothorax</a:t>
            </a:r>
          </a:p>
        </p:txBody>
      </p:sp>
      <p:sp>
        <p:nvSpPr>
          <p:cNvPr id="120842" name="Text Box 3"/>
          <p:cNvSpPr txBox="1">
            <a:spLocks noChangeArrowheads="1"/>
          </p:cNvSpPr>
          <p:nvPr/>
        </p:nvSpPr>
        <p:spPr bwMode="auto">
          <a:xfrm>
            <a:off x="4879975" y="639763"/>
            <a:ext cx="1063625" cy="293687"/>
          </a:xfrm>
          <a:prstGeom prst="rect">
            <a:avLst/>
          </a:prstGeom>
          <a:noFill/>
          <a:ln w="9525">
            <a:noFill/>
            <a:miter lim="800000"/>
            <a:headEnd/>
            <a:tailEnd/>
          </a:ln>
        </p:spPr>
        <p:txBody>
          <a:bodyPr wrap="none" lIns="0" tIns="0" rIns="0" bIns="0"/>
          <a:lstStyle/>
          <a:p>
            <a:pPr eaLnBrk="0" hangingPunct="0"/>
            <a:r>
              <a:rPr lang="en-US" sz="1800" b="1"/>
              <a:t>Abdomen</a:t>
            </a:r>
          </a:p>
        </p:txBody>
      </p:sp>
      <p:sp>
        <p:nvSpPr>
          <p:cNvPr id="120843" name="Text Box 3"/>
          <p:cNvSpPr txBox="1">
            <a:spLocks noChangeArrowheads="1"/>
          </p:cNvSpPr>
          <p:nvPr/>
        </p:nvSpPr>
        <p:spPr bwMode="auto">
          <a:xfrm>
            <a:off x="3821113" y="1449388"/>
            <a:ext cx="806450" cy="293687"/>
          </a:xfrm>
          <a:prstGeom prst="rect">
            <a:avLst/>
          </a:prstGeom>
          <a:noFill/>
          <a:ln w="9525">
            <a:noFill/>
            <a:miter lim="800000"/>
            <a:headEnd/>
            <a:tailEnd/>
          </a:ln>
        </p:spPr>
        <p:txBody>
          <a:bodyPr wrap="none" lIns="0" tIns="0" rIns="0" bIns="0"/>
          <a:lstStyle/>
          <a:p>
            <a:pPr eaLnBrk="0" hangingPunct="0"/>
            <a:r>
              <a:rPr lang="en-US" sz="1800" b="1"/>
              <a:t>Thorax</a:t>
            </a:r>
          </a:p>
        </p:txBody>
      </p:sp>
      <p:sp>
        <p:nvSpPr>
          <p:cNvPr id="120844" name="Text Box 3"/>
          <p:cNvSpPr txBox="1">
            <a:spLocks noChangeArrowheads="1"/>
          </p:cNvSpPr>
          <p:nvPr/>
        </p:nvSpPr>
        <p:spPr bwMode="auto">
          <a:xfrm>
            <a:off x="3086100" y="1677988"/>
            <a:ext cx="585788" cy="293687"/>
          </a:xfrm>
          <a:prstGeom prst="rect">
            <a:avLst/>
          </a:prstGeom>
          <a:noFill/>
          <a:ln w="9525">
            <a:noFill/>
            <a:miter lim="800000"/>
            <a:headEnd/>
            <a:tailEnd/>
          </a:ln>
        </p:spPr>
        <p:txBody>
          <a:bodyPr wrap="none" lIns="0" tIns="0" rIns="0" bIns="0"/>
          <a:lstStyle/>
          <a:p>
            <a:pPr eaLnBrk="0" hangingPunct="0"/>
            <a:r>
              <a:rPr lang="en-US" sz="1800" b="1"/>
              <a:t>Head</a:t>
            </a:r>
          </a:p>
        </p:txBody>
      </p:sp>
      <p:sp>
        <p:nvSpPr>
          <p:cNvPr id="120845" name="Text Box 3"/>
          <p:cNvSpPr txBox="1">
            <a:spLocks noChangeArrowheads="1"/>
          </p:cNvSpPr>
          <p:nvPr/>
        </p:nvSpPr>
        <p:spPr bwMode="auto">
          <a:xfrm>
            <a:off x="1320800" y="1474788"/>
            <a:ext cx="1157288" cy="896937"/>
          </a:xfrm>
          <a:prstGeom prst="rect">
            <a:avLst/>
          </a:prstGeom>
          <a:noFill/>
          <a:ln w="9525">
            <a:noFill/>
            <a:miter lim="800000"/>
            <a:headEnd/>
            <a:tailEnd/>
          </a:ln>
        </p:spPr>
        <p:txBody>
          <a:bodyPr wrap="none" lIns="0" tIns="0" rIns="0" bIns="0"/>
          <a:lstStyle/>
          <a:p>
            <a:pPr eaLnBrk="0" hangingPunct="0"/>
            <a:r>
              <a:rPr lang="en-US" sz="1800" b="1"/>
              <a:t>Antennae</a:t>
            </a:r>
          </a:p>
          <a:p>
            <a:pPr eaLnBrk="0" hangingPunct="0"/>
            <a:r>
              <a:rPr lang="en-US" sz="1800" b="1"/>
              <a:t>(sensory</a:t>
            </a:r>
          </a:p>
          <a:p>
            <a:pPr eaLnBrk="0" hangingPunct="0"/>
            <a:r>
              <a:rPr lang="en-US" sz="1800" b="1"/>
              <a:t>reception)</a:t>
            </a:r>
          </a:p>
        </p:txBody>
      </p:sp>
      <p:sp>
        <p:nvSpPr>
          <p:cNvPr id="120846" name="Line 18"/>
          <p:cNvSpPr>
            <a:spLocks noChangeShapeType="1"/>
          </p:cNvSpPr>
          <p:nvPr/>
        </p:nvSpPr>
        <p:spPr bwMode="auto">
          <a:xfrm>
            <a:off x="3397250" y="1949450"/>
            <a:ext cx="133350" cy="1047750"/>
          </a:xfrm>
          <a:prstGeom prst="line">
            <a:avLst/>
          </a:prstGeom>
          <a:noFill/>
          <a:ln w="12700">
            <a:solidFill>
              <a:schemeClr val="tx1"/>
            </a:solidFill>
            <a:round/>
            <a:headEnd/>
            <a:tailEnd/>
          </a:ln>
          <a:effectLst/>
        </p:spPr>
        <p:txBody>
          <a:bodyPr wrap="none" anchor="ctr"/>
          <a:lstStyle/>
          <a:p>
            <a:endParaRPr lang="en-US"/>
          </a:p>
        </p:txBody>
      </p:sp>
      <p:sp>
        <p:nvSpPr>
          <p:cNvPr id="120847" name="Line 19"/>
          <p:cNvSpPr>
            <a:spLocks noChangeShapeType="1"/>
          </p:cNvSpPr>
          <p:nvPr/>
        </p:nvSpPr>
        <p:spPr bwMode="auto">
          <a:xfrm>
            <a:off x="4267200" y="1746250"/>
            <a:ext cx="158750" cy="990600"/>
          </a:xfrm>
          <a:prstGeom prst="line">
            <a:avLst/>
          </a:prstGeom>
          <a:noFill/>
          <a:ln w="12700">
            <a:solidFill>
              <a:schemeClr val="tx1"/>
            </a:solidFill>
            <a:round/>
            <a:headEnd/>
            <a:tailEnd/>
          </a:ln>
          <a:effectLst/>
        </p:spPr>
        <p:txBody>
          <a:bodyPr wrap="none" anchor="ctr"/>
          <a:lstStyle/>
          <a:p>
            <a:endParaRPr lang="en-US"/>
          </a:p>
        </p:txBody>
      </p:sp>
      <p:grpSp>
        <p:nvGrpSpPr>
          <p:cNvPr id="4" name="Group 20"/>
          <p:cNvGrpSpPr>
            <a:grpSpLocks/>
          </p:cNvGrpSpPr>
          <p:nvPr/>
        </p:nvGrpSpPr>
        <p:grpSpPr bwMode="auto">
          <a:xfrm>
            <a:off x="1898650" y="2266950"/>
            <a:ext cx="939800" cy="1708150"/>
            <a:chOff x="1196" y="1412"/>
            <a:chExt cx="592" cy="1076"/>
          </a:xfrm>
        </p:grpSpPr>
        <p:sp>
          <p:nvSpPr>
            <p:cNvPr id="120870" name="Line 21"/>
            <p:cNvSpPr>
              <a:spLocks noChangeShapeType="1"/>
            </p:cNvSpPr>
            <p:nvPr/>
          </p:nvSpPr>
          <p:spPr bwMode="auto">
            <a:xfrm>
              <a:off x="1200" y="1420"/>
              <a:ext cx="588" cy="492"/>
            </a:xfrm>
            <a:prstGeom prst="line">
              <a:avLst/>
            </a:prstGeom>
            <a:noFill/>
            <a:ln w="12700">
              <a:solidFill>
                <a:schemeClr val="tx1"/>
              </a:solidFill>
              <a:round/>
              <a:headEnd/>
              <a:tailEnd/>
            </a:ln>
            <a:effectLst/>
          </p:spPr>
          <p:txBody>
            <a:bodyPr wrap="none" anchor="ctr"/>
            <a:lstStyle/>
            <a:p>
              <a:endParaRPr lang="en-US"/>
            </a:p>
          </p:txBody>
        </p:sp>
        <p:sp>
          <p:nvSpPr>
            <p:cNvPr id="120871" name="Line 22"/>
            <p:cNvSpPr>
              <a:spLocks noChangeShapeType="1"/>
            </p:cNvSpPr>
            <p:nvPr/>
          </p:nvSpPr>
          <p:spPr bwMode="auto">
            <a:xfrm>
              <a:off x="1196" y="1412"/>
              <a:ext cx="376" cy="1076"/>
            </a:xfrm>
            <a:prstGeom prst="line">
              <a:avLst/>
            </a:prstGeom>
            <a:noFill/>
            <a:ln w="12700">
              <a:solidFill>
                <a:schemeClr val="tx1"/>
              </a:solidFill>
              <a:round/>
              <a:headEnd/>
              <a:tailEnd/>
            </a:ln>
            <a:effectLst/>
          </p:spPr>
          <p:txBody>
            <a:bodyPr wrap="none" anchor="ctr"/>
            <a:lstStyle/>
            <a:p>
              <a:endParaRPr lang="en-US"/>
            </a:p>
          </p:txBody>
        </p:sp>
      </p:grpSp>
      <p:sp>
        <p:nvSpPr>
          <p:cNvPr id="120849" name="Text Box 3"/>
          <p:cNvSpPr txBox="1">
            <a:spLocks noChangeArrowheads="1"/>
          </p:cNvSpPr>
          <p:nvPr/>
        </p:nvSpPr>
        <p:spPr bwMode="auto">
          <a:xfrm>
            <a:off x="5321300" y="5056188"/>
            <a:ext cx="1468438" cy="293687"/>
          </a:xfrm>
          <a:prstGeom prst="rect">
            <a:avLst/>
          </a:prstGeom>
          <a:noFill/>
          <a:ln w="9525">
            <a:noFill/>
            <a:miter lim="800000"/>
            <a:headEnd/>
            <a:tailEnd/>
          </a:ln>
        </p:spPr>
        <p:txBody>
          <a:bodyPr wrap="none" lIns="0" tIns="0" rIns="0" bIns="0"/>
          <a:lstStyle/>
          <a:p>
            <a:pPr eaLnBrk="0" hangingPunct="0"/>
            <a:r>
              <a:rPr lang="en-US" sz="1800" b="1"/>
              <a:t>Walking legs</a:t>
            </a:r>
          </a:p>
        </p:txBody>
      </p:sp>
      <p:sp>
        <p:nvSpPr>
          <p:cNvPr id="120850" name="Text Box 3"/>
          <p:cNvSpPr txBox="1">
            <a:spLocks noChangeArrowheads="1"/>
          </p:cNvSpPr>
          <p:nvPr/>
        </p:nvSpPr>
        <p:spPr bwMode="auto">
          <a:xfrm>
            <a:off x="1524000" y="5811838"/>
            <a:ext cx="1862138" cy="293687"/>
          </a:xfrm>
          <a:prstGeom prst="rect">
            <a:avLst/>
          </a:prstGeom>
          <a:noFill/>
          <a:ln w="9525">
            <a:noFill/>
            <a:miter lim="800000"/>
            <a:headEnd/>
            <a:tailEnd/>
          </a:ln>
        </p:spPr>
        <p:txBody>
          <a:bodyPr wrap="none" lIns="0" tIns="0" rIns="0" bIns="0"/>
          <a:lstStyle/>
          <a:p>
            <a:pPr eaLnBrk="0" hangingPunct="0"/>
            <a:r>
              <a:rPr lang="en-US" sz="1800" b="1"/>
              <a:t>Pincer (defense)</a:t>
            </a:r>
          </a:p>
        </p:txBody>
      </p:sp>
      <p:sp>
        <p:nvSpPr>
          <p:cNvPr id="120851" name="Text Box 3"/>
          <p:cNvSpPr txBox="1">
            <a:spLocks noChangeArrowheads="1"/>
          </p:cNvSpPr>
          <p:nvPr/>
        </p:nvSpPr>
        <p:spPr bwMode="auto">
          <a:xfrm>
            <a:off x="3549650" y="5634038"/>
            <a:ext cx="2389188" cy="293687"/>
          </a:xfrm>
          <a:prstGeom prst="rect">
            <a:avLst/>
          </a:prstGeom>
          <a:noFill/>
          <a:ln w="9525">
            <a:noFill/>
            <a:miter lim="800000"/>
            <a:headEnd/>
            <a:tailEnd/>
          </a:ln>
        </p:spPr>
        <p:txBody>
          <a:bodyPr wrap="none" lIns="0" tIns="0" rIns="0" bIns="0"/>
          <a:lstStyle/>
          <a:p>
            <a:pPr eaLnBrk="0" hangingPunct="0"/>
            <a:r>
              <a:rPr lang="en-US" sz="1800" b="1"/>
              <a:t>Mouthparts (feeding)</a:t>
            </a:r>
          </a:p>
        </p:txBody>
      </p:sp>
      <p:sp>
        <p:nvSpPr>
          <p:cNvPr id="120852" name="Line 26"/>
          <p:cNvSpPr>
            <a:spLocks noChangeShapeType="1"/>
          </p:cNvSpPr>
          <p:nvPr/>
        </p:nvSpPr>
        <p:spPr bwMode="auto">
          <a:xfrm>
            <a:off x="2070100" y="5435600"/>
            <a:ext cx="0" cy="393700"/>
          </a:xfrm>
          <a:prstGeom prst="line">
            <a:avLst/>
          </a:prstGeom>
          <a:noFill/>
          <a:ln w="12700">
            <a:solidFill>
              <a:schemeClr val="tx1"/>
            </a:solidFill>
            <a:round/>
            <a:headEnd/>
            <a:tailEnd/>
          </a:ln>
          <a:effectLst/>
        </p:spPr>
        <p:txBody>
          <a:bodyPr wrap="none" anchor="ctr"/>
          <a:lstStyle/>
          <a:p>
            <a:endParaRPr lang="en-US"/>
          </a:p>
        </p:txBody>
      </p:sp>
      <p:grpSp>
        <p:nvGrpSpPr>
          <p:cNvPr id="5" name="Group 27"/>
          <p:cNvGrpSpPr>
            <a:grpSpLocks/>
          </p:cNvGrpSpPr>
          <p:nvPr/>
        </p:nvGrpSpPr>
        <p:grpSpPr bwMode="auto">
          <a:xfrm>
            <a:off x="2914650" y="4305300"/>
            <a:ext cx="584200" cy="1428750"/>
            <a:chOff x="1836" y="2696"/>
            <a:chExt cx="368" cy="900"/>
          </a:xfrm>
        </p:grpSpPr>
        <p:sp>
          <p:nvSpPr>
            <p:cNvPr id="120868" name="Line 28"/>
            <p:cNvSpPr>
              <a:spLocks noChangeShapeType="1"/>
            </p:cNvSpPr>
            <p:nvPr/>
          </p:nvSpPr>
          <p:spPr bwMode="auto">
            <a:xfrm>
              <a:off x="1836" y="2704"/>
              <a:ext cx="368" cy="888"/>
            </a:xfrm>
            <a:prstGeom prst="line">
              <a:avLst/>
            </a:prstGeom>
            <a:noFill/>
            <a:ln w="12700">
              <a:solidFill>
                <a:schemeClr val="tx1"/>
              </a:solidFill>
              <a:round/>
              <a:headEnd/>
              <a:tailEnd/>
            </a:ln>
            <a:effectLst/>
          </p:spPr>
          <p:txBody>
            <a:bodyPr wrap="none" anchor="ctr"/>
            <a:lstStyle/>
            <a:p>
              <a:endParaRPr lang="en-US"/>
            </a:p>
          </p:txBody>
        </p:sp>
        <p:sp>
          <p:nvSpPr>
            <p:cNvPr id="120869" name="Line 29"/>
            <p:cNvSpPr>
              <a:spLocks noChangeShapeType="1"/>
            </p:cNvSpPr>
            <p:nvPr/>
          </p:nvSpPr>
          <p:spPr bwMode="auto">
            <a:xfrm>
              <a:off x="1924" y="2696"/>
              <a:ext cx="280" cy="900"/>
            </a:xfrm>
            <a:prstGeom prst="line">
              <a:avLst/>
            </a:prstGeom>
            <a:noFill/>
            <a:ln w="12700">
              <a:solidFill>
                <a:schemeClr val="tx1"/>
              </a:solidFill>
              <a:round/>
              <a:headEnd/>
              <a:tailEnd/>
            </a:ln>
            <a:effectLst/>
          </p:spPr>
          <p:txBody>
            <a:bodyPr wrap="none" anchor="ctr"/>
            <a:lstStyle/>
            <a:p>
              <a:endParaRPr lang="en-US"/>
            </a:p>
          </p:txBody>
        </p:sp>
      </p:grpSp>
      <p:grpSp>
        <p:nvGrpSpPr>
          <p:cNvPr id="6" name="Group 30"/>
          <p:cNvGrpSpPr>
            <a:grpSpLocks/>
          </p:cNvGrpSpPr>
          <p:nvPr/>
        </p:nvGrpSpPr>
        <p:grpSpPr bwMode="auto">
          <a:xfrm>
            <a:off x="4114800" y="4591050"/>
            <a:ext cx="1358900" cy="533400"/>
            <a:chOff x="2592" y="2876"/>
            <a:chExt cx="856" cy="336"/>
          </a:xfrm>
        </p:grpSpPr>
        <p:sp>
          <p:nvSpPr>
            <p:cNvPr id="120865" name="Line 31"/>
            <p:cNvSpPr>
              <a:spLocks noChangeShapeType="1"/>
            </p:cNvSpPr>
            <p:nvPr/>
          </p:nvSpPr>
          <p:spPr bwMode="auto">
            <a:xfrm>
              <a:off x="2592" y="3120"/>
              <a:ext cx="732" cy="88"/>
            </a:xfrm>
            <a:prstGeom prst="line">
              <a:avLst/>
            </a:prstGeom>
            <a:noFill/>
            <a:ln w="12700">
              <a:solidFill>
                <a:schemeClr val="tx1"/>
              </a:solidFill>
              <a:round/>
              <a:headEnd/>
              <a:tailEnd/>
            </a:ln>
            <a:effectLst/>
          </p:spPr>
          <p:txBody>
            <a:bodyPr wrap="none" anchor="ctr"/>
            <a:lstStyle/>
            <a:p>
              <a:endParaRPr lang="en-US"/>
            </a:p>
          </p:txBody>
        </p:sp>
        <p:sp>
          <p:nvSpPr>
            <p:cNvPr id="120866" name="Line 32"/>
            <p:cNvSpPr>
              <a:spLocks noChangeShapeType="1"/>
            </p:cNvSpPr>
            <p:nvPr/>
          </p:nvSpPr>
          <p:spPr bwMode="auto">
            <a:xfrm>
              <a:off x="3052" y="2992"/>
              <a:ext cx="276" cy="216"/>
            </a:xfrm>
            <a:prstGeom prst="line">
              <a:avLst/>
            </a:prstGeom>
            <a:noFill/>
            <a:ln w="12700">
              <a:solidFill>
                <a:schemeClr val="tx1"/>
              </a:solidFill>
              <a:round/>
              <a:headEnd/>
              <a:tailEnd/>
            </a:ln>
            <a:effectLst/>
          </p:spPr>
          <p:txBody>
            <a:bodyPr wrap="none" anchor="ctr"/>
            <a:lstStyle/>
            <a:p>
              <a:endParaRPr lang="en-US"/>
            </a:p>
          </p:txBody>
        </p:sp>
        <p:sp>
          <p:nvSpPr>
            <p:cNvPr id="120867" name="Line 33"/>
            <p:cNvSpPr>
              <a:spLocks noChangeShapeType="1"/>
            </p:cNvSpPr>
            <p:nvPr/>
          </p:nvSpPr>
          <p:spPr bwMode="auto">
            <a:xfrm flipH="1">
              <a:off x="3320" y="2876"/>
              <a:ext cx="128" cy="336"/>
            </a:xfrm>
            <a:prstGeom prst="line">
              <a:avLst/>
            </a:prstGeom>
            <a:noFill/>
            <a:ln w="12700">
              <a:solidFill>
                <a:schemeClr val="tx1"/>
              </a:solidFill>
              <a:round/>
              <a:headEnd/>
              <a:tailEnd/>
            </a:ln>
            <a:effectLst/>
          </p:spPr>
          <p:txBody>
            <a:bodyPr wrap="none" anchor="ctr"/>
            <a:lstStyle/>
            <a:p>
              <a:endParaRPr lang="en-US"/>
            </a:p>
          </p:txBody>
        </p:sp>
      </p:grpSp>
      <p:sp>
        <p:nvSpPr>
          <p:cNvPr id="120855" name="Text Box 3"/>
          <p:cNvSpPr txBox="1">
            <a:spLocks noChangeArrowheads="1"/>
          </p:cNvSpPr>
          <p:nvPr/>
        </p:nvSpPr>
        <p:spPr bwMode="auto">
          <a:xfrm>
            <a:off x="6457950" y="3348038"/>
            <a:ext cx="1468438" cy="515937"/>
          </a:xfrm>
          <a:prstGeom prst="rect">
            <a:avLst/>
          </a:prstGeom>
          <a:noFill/>
          <a:ln w="9525">
            <a:noFill/>
            <a:miter lim="800000"/>
            <a:headEnd/>
            <a:tailEnd/>
          </a:ln>
        </p:spPr>
        <p:txBody>
          <a:bodyPr wrap="none" lIns="0" tIns="0" rIns="0" bIns="0"/>
          <a:lstStyle/>
          <a:p>
            <a:pPr eaLnBrk="0" hangingPunct="0"/>
            <a:r>
              <a:rPr lang="en-US" sz="1800" b="1"/>
              <a:t>Swimming</a:t>
            </a:r>
          </a:p>
          <a:p>
            <a:pPr eaLnBrk="0" hangingPunct="0"/>
            <a:r>
              <a:rPr lang="en-US" sz="1800" b="1"/>
              <a:t>appendages</a:t>
            </a:r>
          </a:p>
        </p:txBody>
      </p:sp>
      <p:grpSp>
        <p:nvGrpSpPr>
          <p:cNvPr id="7" name="Group 35"/>
          <p:cNvGrpSpPr>
            <a:grpSpLocks/>
          </p:cNvGrpSpPr>
          <p:nvPr/>
        </p:nvGrpSpPr>
        <p:grpSpPr bwMode="auto">
          <a:xfrm>
            <a:off x="6697663" y="2862263"/>
            <a:ext cx="668337" cy="517525"/>
            <a:chOff x="4219" y="1787"/>
            <a:chExt cx="421" cy="326"/>
          </a:xfrm>
        </p:grpSpPr>
        <p:sp>
          <p:nvSpPr>
            <p:cNvPr id="120862" name="Line 36"/>
            <p:cNvSpPr>
              <a:spLocks noChangeShapeType="1"/>
            </p:cNvSpPr>
            <p:nvPr/>
          </p:nvSpPr>
          <p:spPr bwMode="auto">
            <a:xfrm>
              <a:off x="4219" y="1885"/>
              <a:ext cx="170" cy="227"/>
            </a:xfrm>
            <a:prstGeom prst="line">
              <a:avLst/>
            </a:prstGeom>
            <a:noFill/>
            <a:ln w="12700">
              <a:solidFill>
                <a:schemeClr val="tx1"/>
              </a:solidFill>
              <a:round/>
              <a:headEnd/>
              <a:tailEnd/>
            </a:ln>
            <a:effectLst/>
          </p:spPr>
          <p:txBody>
            <a:bodyPr wrap="none" anchor="ctr"/>
            <a:lstStyle/>
            <a:p>
              <a:endParaRPr lang="en-US"/>
            </a:p>
          </p:txBody>
        </p:sp>
        <p:sp>
          <p:nvSpPr>
            <p:cNvPr id="120863" name="Line 37"/>
            <p:cNvSpPr>
              <a:spLocks noChangeShapeType="1"/>
            </p:cNvSpPr>
            <p:nvPr/>
          </p:nvSpPr>
          <p:spPr bwMode="auto">
            <a:xfrm flipV="1">
              <a:off x="4384" y="1853"/>
              <a:ext cx="256" cy="260"/>
            </a:xfrm>
            <a:prstGeom prst="line">
              <a:avLst/>
            </a:prstGeom>
            <a:noFill/>
            <a:ln w="12700">
              <a:solidFill>
                <a:schemeClr val="tx1"/>
              </a:solidFill>
              <a:round/>
              <a:headEnd/>
              <a:tailEnd/>
            </a:ln>
            <a:effectLst/>
          </p:spPr>
          <p:txBody>
            <a:bodyPr wrap="none" anchor="ctr"/>
            <a:lstStyle/>
            <a:p>
              <a:endParaRPr lang="en-US"/>
            </a:p>
          </p:txBody>
        </p:sp>
        <p:sp>
          <p:nvSpPr>
            <p:cNvPr id="120864" name="Line 38"/>
            <p:cNvSpPr>
              <a:spLocks noChangeShapeType="1"/>
            </p:cNvSpPr>
            <p:nvPr/>
          </p:nvSpPr>
          <p:spPr bwMode="auto">
            <a:xfrm>
              <a:off x="4363" y="1787"/>
              <a:ext cx="24" cy="325"/>
            </a:xfrm>
            <a:prstGeom prst="line">
              <a:avLst/>
            </a:prstGeom>
            <a:noFill/>
            <a:ln w="12700">
              <a:solidFill>
                <a:schemeClr val="tx1"/>
              </a:solidFill>
              <a:round/>
              <a:headEnd/>
              <a:tailEnd/>
            </a:ln>
            <a:effectLst/>
          </p:spPr>
          <p:txBody>
            <a:bodyPr wrap="none" anchor="ctr"/>
            <a:lstStyle/>
            <a:p>
              <a:endParaRPr lang="en-US"/>
            </a:p>
          </p:txBody>
        </p:sp>
      </p:grpSp>
      <p:sp>
        <p:nvSpPr>
          <p:cNvPr id="120857" name="AutoShape 39"/>
          <p:cNvSpPr>
            <a:spLocks/>
          </p:cNvSpPr>
          <p:nvPr/>
        </p:nvSpPr>
        <p:spPr bwMode="auto">
          <a:xfrm rot="-5400000">
            <a:off x="5346700" y="147638"/>
            <a:ext cx="160337" cy="1658938"/>
          </a:xfrm>
          <a:prstGeom prst="rightBrace">
            <a:avLst>
              <a:gd name="adj1" fmla="val 39566"/>
              <a:gd name="adj2" fmla="val 48801"/>
            </a:avLst>
          </a:prstGeom>
          <a:noFill/>
          <a:ln w="12700">
            <a:solidFill>
              <a:schemeClr val="tx1"/>
            </a:solidFill>
            <a:round/>
            <a:headEnd/>
            <a:tailEnd/>
          </a:ln>
          <a:effectLst/>
        </p:spPr>
        <p:txBody>
          <a:bodyPr wrap="none" anchor="ctr"/>
          <a:lstStyle/>
          <a:p>
            <a:endParaRPr lang="en-US"/>
          </a:p>
        </p:txBody>
      </p:sp>
      <p:sp>
        <p:nvSpPr>
          <p:cNvPr id="120858" name="AutoShape 40"/>
          <p:cNvSpPr>
            <a:spLocks/>
          </p:cNvSpPr>
          <p:nvPr/>
        </p:nvSpPr>
        <p:spPr bwMode="auto">
          <a:xfrm rot="-5400000">
            <a:off x="3456782" y="-78581"/>
            <a:ext cx="160337" cy="2111375"/>
          </a:xfrm>
          <a:prstGeom prst="rightBrace">
            <a:avLst>
              <a:gd name="adj1" fmla="val 50357"/>
              <a:gd name="adj2" fmla="val 47894"/>
            </a:avLst>
          </a:prstGeom>
          <a:noFill/>
          <a:ln w="12700">
            <a:solidFill>
              <a:schemeClr val="tx1"/>
            </a:solidFill>
            <a:round/>
            <a:headEnd/>
            <a:tailEnd/>
          </a:ln>
          <a:effectLst/>
        </p:spPr>
        <p:txBody>
          <a:bodyPr wrap="none" anchor="ctr"/>
          <a:lstStyle/>
          <a:p>
            <a:endParaRPr lang="en-US"/>
          </a:p>
        </p:txBody>
      </p:sp>
      <p:sp>
        <p:nvSpPr>
          <p:cNvPr id="120859" name="Line 41"/>
          <p:cNvSpPr>
            <a:spLocks noChangeShapeType="1"/>
          </p:cNvSpPr>
          <p:nvPr/>
        </p:nvSpPr>
        <p:spPr bwMode="auto">
          <a:xfrm>
            <a:off x="2482850" y="1060450"/>
            <a:ext cx="177800" cy="1835150"/>
          </a:xfrm>
          <a:prstGeom prst="line">
            <a:avLst/>
          </a:prstGeom>
          <a:noFill/>
          <a:ln w="12700">
            <a:solidFill>
              <a:schemeClr val="tx1"/>
            </a:solidFill>
            <a:prstDash val="dash"/>
            <a:round/>
            <a:headEnd/>
            <a:tailEnd/>
          </a:ln>
          <a:effectLst/>
        </p:spPr>
        <p:txBody>
          <a:bodyPr wrap="none" anchor="ctr"/>
          <a:lstStyle/>
          <a:p>
            <a:endParaRPr lang="en-US"/>
          </a:p>
        </p:txBody>
      </p:sp>
      <p:sp>
        <p:nvSpPr>
          <p:cNvPr id="120860" name="Line 42"/>
          <p:cNvSpPr>
            <a:spLocks noChangeShapeType="1"/>
          </p:cNvSpPr>
          <p:nvPr/>
        </p:nvSpPr>
        <p:spPr bwMode="auto">
          <a:xfrm>
            <a:off x="4597400" y="1073150"/>
            <a:ext cx="190500" cy="1333500"/>
          </a:xfrm>
          <a:prstGeom prst="line">
            <a:avLst/>
          </a:prstGeom>
          <a:noFill/>
          <a:ln w="12700">
            <a:solidFill>
              <a:schemeClr val="tx1"/>
            </a:solidFill>
            <a:prstDash val="dash"/>
            <a:round/>
            <a:headEnd/>
            <a:tailEnd/>
          </a:ln>
          <a:effectLst/>
        </p:spPr>
        <p:txBody>
          <a:bodyPr wrap="none" anchor="ctr"/>
          <a:lstStyle/>
          <a:p>
            <a:endParaRPr lang="en-US"/>
          </a:p>
        </p:txBody>
      </p:sp>
      <p:sp>
        <p:nvSpPr>
          <p:cNvPr id="120861" name="Line 43"/>
          <p:cNvSpPr>
            <a:spLocks noChangeShapeType="1"/>
          </p:cNvSpPr>
          <p:nvPr/>
        </p:nvSpPr>
        <p:spPr bwMode="auto">
          <a:xfrm>
            <a:off x="6261100" y="1079500"/>
            <a:ext cx="133350" cy="990600"/>
          </a:xfrm>
          <a:prstGeom prst="line">
            <a:avLst/>
          </a:prstGeom>
          <a:noFill/>
          <a:ln w="12700">
            <a:solidFill>
              <a:schemeClr val="tx1"/>
            </a:solidFill>
            <a:prstDash val="dash"/>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18_11bHorseshoeCrab-L"/>
          <p:cNvPicPr>
            <a:picLocks noChangeAspect="1" noChangeArrowheads="1"/>
          </p:cNvPicPr>
          <p:nvPr/>
        </p:nvPicPr>
        <p:blipFill>
          <a:blip r:embed="rId3" cstate="print"/>
          <a:srcRect/>
          <a:stretch>
            <a:fillRect/>
          </a:stretch>
        </p:blipFill>
        <p:spPr bwMode="auto">
          <a:xfrm>
            <a:off x="425450" y="587375"/>
            <a:ext cx="8293100" cy="5683250"/>
          </a:xfrm>
          <a:prstGeom prst="rect">
            <a:avLst/>
          </a:prstGeom>
          <a:noFill/>
          <a:ln w="9525">
            <a:noFill/>
            <a:miter lim="800000"/>
            <a:headEnd/>
            <a:tailEnd/>
          </a:ln>
        </p:spPr>
      </p:pic>
      <p:sp>
        <p:nvSpPr>
          <p:cNvPr id="12185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18.11B</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4294967295"/>
          </p:nvPr>
        </p:nvSpPr>
        <p:spPr>
          <a:xfrm>
            <a:off x="166688" y="1316038"/>
            <a:ext cx="8534400" cy="5270500"/>
          </a:xfrm>
        </p:spPr>
        <p:txBody>
          <a:bodyPr/>
          <a:lstStyle/>
          <a:p>
            <a:pPr marL="292100" lvl="1" indent="-290513" eaLnBrk="1" hangingPunct="1">
              <a:buFont typeface="Wingdings" pitchFamily="84" charset="2"/>
              <a:buChar char="§"/>
            </a:pPr>
            <a:r>
              <a:rPr lang="en-US" sz="2800" dirty="0" smtClean="0">
                <a:cs typeface="Times New Roman" pitchFamily="84" charset="0"/>
              </a:rPr>
              <a:t>Most adult animals are diploid and reproduce sexually.</a:t>
            </a:r>
          </a:p>
          <a:p>
            <a:pPr marL="812800" lvl="2" indent="-368300" eaLnBrk="1" hangingPunct="1"/>
            <a:r>
              <a:rPr lang="en-US" sz="2400" dirty="0" smtClean="0">
                <a:cs typeface="Times New Roman" pitchFamily="84" charset="0"/>
              </a:rPr>
              <a:t>The eggs and sperm </a:t>
            </a:r>
          </a:p>
          <a:p>
            <a:pPr marL="1282700" lvl="3" indent="-304800" eaLnBrk="1" hangingPunct="1"/>
            <a:r>
              <a:rPr lang="en-US" dirty="0" smtClean="0">
                <a:cs typeface="Times New Roman" pitchFamily="84" charset="0"/>
              </a:rPr>
              <a:t>are produced by meiosis, </a:t>
            </a:r>
          </a:p>
          <a:p>
            <a:pPr marL="1282700" lvl="3" indent="-304800" eaLnBrk="1" hangingPunct="1"/>
            <a:r>
              <a:rPr lang="en-US" dirty="0" smtClean="0">
                <a:cs typeface="Times New Roman" pitchFamily="84" charset="0"/>
              </a:rPr>
              <a:t>are the only haploid cells, and</a:t>
            </a:r>
          </a:p>
          <a:p>
            <a:pPr marL="1282700" lvl="3" indent="-304800" eaLnBrk="1" hangingPunct="1"/>
            <a:r>
              <a:rPr lang="en-US" dirty="0" smtClean="0">
                <a:cs typeface="Times New Roman" pitchFamily="84" charset="0"/>
              </a:rPr>
              <a:t>fuse during fertilization to form a zygote.</a:t>
            </a:r>
          </a:p>
          <a:p>
            <a:pPr marL="812800" lvl="2" indent="-368300" eaLnBrk="1" hangingPunct="1"/>
            <a:r>
              <a:rPr lang="en-US" sz="2400" dirty="0" smtClean="0">
                <a:cs typeface="Times New Roman" pitchFamily="84" charset="0"/>
              </a:rPr>
              <a:t>The zygote divides by mitosis to form a hollow ball of cells called a </a:t>
            </a:r>
            <a:r>
              <a:rPr lang="en-US" sz="2400" b="1" dirty="0" smtClean="0">
                <a:cs typeface="Times New Roman" pitchFamily="84" charset="0"/>
              </a:rPr>
              <a:t>blastula</a:t>
            </a:r>
            <a:r>
              <a:rPr lang="en-US" sz="2400" dirty="0" smtClean="0">
                <a:cs typeface="Times New Roman" pitchFamily="84" charset="0"/>
              </a:rPr>
              <a:t>.</a:t>
            </a:r>
          </a:p>
        </p:txBody>
      </p:sp>
      <p:sp>
        <p:nvSpPr>
          <p:cNvPr id="2765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27652"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7653" name="Rectangle 9"/>
          <p:cNvSpPr>
            <a:spLocks noGrp="1" noChangeArrowheads="1"/>
          </p:cNvSpPr>
          <p:nvPr>
            <p:ph type="title" idx="4294967295"/>
          </p:nvPr>
        </p:nvSpPr>
        <p:spPr>
          <a:xfrm>
            <a:off x="195263" y="100013"/>
            <a:ext cx="8782050" cy="438150"/>
          </a:xfrm>
        </p:spPr>
        <p:txBody>
          <a:bodyPr>
            <a:spAutoFit/>
          </a:bodyPr>
          <a:lstStyle/>
          <a:p>
            <a:pPr eaLnBrk="1" hangingPunct="1"/>
            <a:r>
              <a:rPr lang="en-US" sz="3200" smtClean="0"/>
              <a:t>18.1 What is an animal?</a:t>
            </a:r>
          </a:p>
        </p:txBody>
      </p:sp>
      <p:sp>
        <p:nvSpPr>
          <p:cNvPr id="27654"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2765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D3355F4A-7B1A-49DF-922C-FF8D8EDB79C2}" type="slidenum">
              <a:rPr lang="en-US" smtClean="0"/>
              <a:pPr/>
              <a:t>7</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checkerboard(across)">
                                      <p:cBhvr>
                                        <p:cTn id="7" dur="500"/>
                                        <p:tgtEl>
                                          <p:spTgt spid="27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50">
                                            <p:txEl>
                                              <p:pRg st="1" end="1"/>
                                            </p:txEl>
                                          </p:spTgt>
                                        </p:tgtEl>
                                        <p:attrNameLst>
                                          <p:attrName>style.visibility</p:attrName>
                                        </p:attrNameLst>
                                      </p:cBhvr>
                                      <p:to>
                                        <p:strVal val="visible"/>
                                      </p:to>
                                    </p:set>
                                    <p:animEffect transition="in" filter="checkerboard(across)">
                                      <p:cBhvr>
                                        <p:cTn id="12" dur="500"/>
                                        <p:tgtEl>
                                          <p:spTgt spid="276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7650">
                                            <p:txEl>
                                              <p:pRg st="2" end="2"/>
                                            </p:txEl>
                                          </p:spTgt>
                                        </p:tgtEl>
                                        <p:attrNameLst>
                                          <p:attrName>style.visibility</p:attrName>
                                        </p:attrNameLst>
                                      </p:cBhvr>
                                      <p:to>
                                        <p:strVal val="visible"/>
                                      </p:to>
                                    </p:set>
                                    <p:animEffect transition="in" filter="checkerboard(across)">
                                      <p:cBhvr>
                                        <p:cTn id="17" dur="500"/>
                                        <p:tgtEl>
                                          <p:spTgt spid="276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7650">
                                            <p:txEl>
                                              <p:pRg st="3" end="3"/>
                                            </p:txEl>
                                          </p:spTgt>
                                        </p:tgtEl>
                                        <p:attrNameLst>
                                          <p:attrName>style.visibility</p:attrName>
                                        </p:attrNameLst>
                                      </p:cBhvr>
                                      <p:to>
                                        <p:strVal val="visible"/>
                                      </p:to>
                                    </p:set>
                                    <p:animEffect transition="in" filter="checkerboard(across)">
                                      <p:cBhvr>
                                        <p:cTn id="22" dur="500"/>
                                        <p:tgtEl>
                                          <p:spTgt spid="276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7650">
                                            <p:txEl>
                                              <p:pRg st="4" end="4"/>
                                            </p:txEl>
                                          </p:spTgt>
                                        </p:tgtEl>
                                        <p:attrNameLst>
                                          <p:attrName>style.visibility</p:attrName>
                                        </p:attrNameLst>
                                      </p:cBhvr>
                                      <p:to>
                                        <p:strVal val="visible"/>
                                      </p:to>
                                    </p:set>
                                    <p:animEffect transition="in" filter="checkerboard(across)">
                                      <p:cBhvr>
                                        <p:cTn id="27" dur="500"/>
                                        <p:tgtEl>
                                          <p:spTgt spid="2765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7650">
                                            <p:txEl>
                                              <p:pRg st="5" end="5"/>
                                            </p:txEl>
                                          </p:spTgt>
                                        </p:tgtEl>
                                        <p:attrNameLst>
                                          <p:attrName>style.visibility</p:attrName>
                                        </p:attrNameLst>
                                      </p:cBhvr>
                                      <p:to>
                                        <p:strVal val="visible"/>
                                      </p:to>
                                    </p:set>
                                    <p:animEffect transition="in" filter="checkerboard(across)">
                                      <p:cBhvr>
                                        <p:cTn id="32" dur="500"/>
                                        <p:tgtEl>
                                          <p:spTgt spid="276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bldLvl="5"/>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body" idx="4294967295"/>
          </p:nvPr>
        </p:nvSpPr>
        <p:spPr>
          <a:xfrm>
            <a:off x="166688" y="1316038"/>
            <a:ext cx="8661400" cy="5270500"/>
          </a:xfrm>
        </p:spPr>
        <p:txBody>
          <a:bodyPr/>
          <a:lstStyle/>
          <a:p>
            <a:pPr marL="292100" lvl="1" indent="-290513" eaLnBrk="1" hangingPunct="1">
              <a:buFont typeface="Wingdings" pitchFamily="84" charset="2"/>
              <a:buChar char="§"/>
            </a:pPr>
            <a:r>
              <a:rPr lang="en-US" sz="2800" dirty="0" smtClean="0">
                <a:cs typeface="Times New Roman" pitchFamily="84" charset="0"/>
              </a:rPr>
              <a:t>Living arthropods represent four major lineages.</a:t>
            </a:r>
          </a:p>
          <a:p>
            <a:pPr marL="787400" lvl="2" indent="-342900" eaLnBrk="1" hangingPunct="1">
              <a:buFont typeface="Times New Roman" pitchFamily="84" charset="0"/>
              <a:buNone/>
            </a:pPr>
            <a:r>
              <a:rPr lang="en-US" sz="2400" dirty="0" smtClean="0">
                <a:solidFill>
                  <a:srgbClr val="A8002A"/>
                </a:solidFill>
                <a:cs typeface="Times New Roman" pitchFamily="84" charset="0"/>
              </a:rPr>
              <a:t>1.</a:t>
            </a:r>
            <a:r>
              <a:rPr lang="en-US" sz="2400" b="1" dirty="0" smtClean="0">
                <a:cs typeface="Times New Roman" pitchFamily="84" charset="0"/>
              </a:rPr>
              <a:t> </a:t>
            </a:r>
            <a:r>
              <a:rPr lang="en-US" sz="2400" b="1" dirty="0" err="1" smtClean="0">
                <a:cs typeface="Times New Roman" pitchFamily="84" charset="0"/>
              </a:rPr>
              <a:t>Chelicerates</a:t>
            </a:r>
            <a:r>
              <a:rPr lang="en-US" sz="2400" dirty="0" smtClean="0">
                <a:cs typeface="Times New Roman" pitchFamily="84" charset="0"/>
              </a:rPr>
              <a:t> include </a:t>
            </a:r>
            <a:r>
              <a:rPr lang="en-US" sz="2400" b="1" dirty="0" smtClean="0">
                <a:cs typeface="Times New Roman" pitchFamily="84" charset="0"/>
              </a:rPr>
              <a:t>horseshoe crabs</a:t>
            </a:r>
            <a:r>
              <a:rPr lang="en-US" sz="2400" dirty="0" smtClean="0">
                <a:cs typeface="Times New Roman" pitchFamily="84" charset="0"/>
              </a:rPr>
              <a:t> and </a:t>
            </a:r>
            <a:r>
              <a:rPr lang="en-US" sz="2400" b="1" dirty="0" smtClean="0">
                <a:cs typeface="Times New Roman" pitchFamily="84" charset="0"/>
              </a:rPr>
              <a:t>arachnids</a:t>
            </a:r>
            <a:r>
              <a:rPr lang="en-US" sz="2400" dirty="0" smtClean="0">
                <a:cs typeface="Times New Roman" pitchFamily="84" charset="0"/>
              </a:rPr>
              <a:t>, such as spiders, scorpions, mites, and ticks.</a:t>
            </a:r>
          </a:p>
          <a:p>
            <a:pPr marL="1282700" lvl="3" indent="-304800" eaLnBrk="1" hangingPunct="1"/>
            <a:r>
              <a:rPr lang="en-US" dirty="0" smtClean="0">
                <a:cs typeface="Times New Roman" pitchFamily="84" charset="0"/>
              </a:rPr>
              <a:t>Most are terrestrial.</a:t>
            </a:r>
            <a:endParaRPr lang="en-US" b="1" dirty="0" smtClean="0">
              <a:cs typeface="Times New Roman" pitchFamily="84" charset="0"/>
            </a:endParaRPr>
          </a:p>
          <a:p>
            <a:pPr marL="1282700" lvl="3" indent="-304800" eaLnBrk="1" hangingPunct="1"/>
            <a:r>
              <a:rPr lang="en-US" dirty="0" smtClean="0">
                <a:cs typeface="Times New Roman" pitchFamily="84" charset="0"/>
              </a:rPr>
              <a:t>Scorpions are nocturnal hunters.</a:t>
            </a:r>
          </a:p>
          <a:p>
            <a:pPr marL="1282700" lvl="3" indent="-304800" eaLnBrk="1" hangingPunct="1"/>
            <a:r>
              <a:rPr lang="en-US" dirty="0" smtClean="0">
                <a:cs typeface="Times New Roman" pitchFamily="84" charset="0"/>
              </a:rPr>
              <a:t>Spiders are a diverse group that typically hunt insects or trap them in webs of silk that they spin from specialized glands on their abdomen.</a:t>
            </a:r>
          </a:p>
        </p:txBody>
      </p:sp>
      <p:sp>
        <p:nvSpPr>
          <p:cNvPr id="12288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22884"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22885" name="Rectangle 9"/>
          <p:cNvSpPr>
            <a:spLocks noGrp="1" noChangeArrowheads="1"/>
          </p:cNvSpPr>
          <p:nvPr>
            <p:ph type="title" idx="4294967295"/>
          </p:nvPr>
        </p:nvSpPr>
        <p:spPr>
          <a:xfrm>
            <a:off x="195263" y="100013"/>
            <a:ext cx="8782050" cy="876300"/>
          </a:xfrm>
        </p:spPr>
        <p:txBody>
          <a:bodyPr>
            <a:spAutoFit/>
          </a:bodyPr>
          <a:lstStyle/>
          <a:p>
            <a:pPr marL="992188" indent="-992188" eaLnBrk="1" hangingPunct="1"/>
            <a:r>
              <a:rPr lang="en-US" sz="3200" smtClean="0"/>
              <a:t>18.11 Arthropods are segmented animals with jointed appendages and an exoskeleton</a:t>
            </a:r>
          </a:p>
        </p:txBody>
      </p:sp>
      <p:sp>
        <p:nvSpPr>
          <p:cNvPr id="122886"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2288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882">
                                            <p:txEl>
                                              <p:pRg st="0" end="0"/>
                                            </p:txEl>
                                          </p:spTgt>
                                        </p:tgtEl>
                                        <p:attrNameLst>
                                          <p:attrName>style.visibility</p:attrName>
                                        </p:attrNameLst>
                                      </p:cBhvr>
                                      <p:to>
                                        <p:strVal val="visible"/>
                                      </p:to>
                                    </p:set>
                                    <p:anim calcmode="lin" valueType="num">
                                      <p:cBhvr additive="base">
                                        <p:cTn id="7" dur="500" fill="hold"/>
                                        <p:tgtEl>
                                          <p:spTgt spid="1228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8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882">
                                            <p:txEl>
                                              <p:pRg st="1" end="1"/>
                                            </p:txEl>
                                          </p:spTgt>
                                        </p:tgtEl>
                                        <p:attrNameLst>
                                          <p:attrName>style.visibility</p:attrName>
                                        </p:attrNameLst>
                                      </p:cBhvr>
                                      <p:to>
                                        <p:strVal val="visible"/>
                                      </p:to>
                                    </p:set>
                                    <p:anim calcmode="lin" valueType="num">
                                      <p:cBhvr additive="base">
                                        <p:cTn id="13" dur="500" fill="hold"/>
                                        <p:tgtEl>
                                          <p:spTgt spid="1228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8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882">
                                            <p:txEl>
                                              <p:pRg st="2" end="2"/>
                                            </p:txEl>
                                          </p:spTgt>
                                        </p:tgtEl>
                                        <p:attrNameLst>
                                          <p:attrName>style.visibility</p:attrName>
                                        </p:attrNameLst>
                                      </p:cBhvr>
                                      <p:to>
                                        <p:strVal val="visible"/>
                                      </p:to>
                                    </p:set>
                                    <p:anim calcmode="lin" valueType="num">
                                      <p:cBhvr additive="base">
                                        <p:cTn id="19" dur="500" fill="hold"/>
                                        <p:tgtEl>
                                          <p:spTgt spid="12288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88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882">
                                            <p:txEl>
                                              <p:pRg st="3" end="3"/>
                                            </p:txEl>
                                          </p:spTgt>
                                        </p:tgtEl>
                                        <p:attrNameLst>
                                          <p:attrName>style.visibility</p:attrName>
                                        </p:attrNameLst>
                                      </p:cBhvr>
                                      <p:to>
                                        <p:strVal val="visible"/>
                                      </p:to>
                                    </p:set>
                                    <p:anim calcmode="lin" valueType="num">
                                      <p:cBhvr additive="base">
                                        <p:cTn id="25" dur="500" fill="hold"/>
                                        <p:tgtEl>
                                          <p:spTgt spid="12288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88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882">
                                            <p:txEl>
                                              <p:pRg st="4" end="4"/>
                                            </p:txEl>
                                          </p:spTgt>
                                        </p:tgtEl>
                                        <p:attrNameLst>
                                          <p:attrName>style.visibility</p:attrName>
                                        </p:attrNameLst>
                                      </p:cBhvr>
                                      <p:to>
                                        <p:strVal val="visible"/>
                                      </p:to>
                                    </p:set>
                                    <p:anim calcmode="lin" valueType="num">
                                      <p:cBhvr additive="base">
                                        <p:cTn id="31" dur="500" fill="hold"/>
                                        <p:tgtEl>
                                          <p:spTgt spid="12288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88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build="p" bldLvl="5"/>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18_11c_Arachnids-U"/>
          <p:cNvPicPr>
            <a:picLocks noChangeAspect="1" noChangeArrowheads="1"/>
          </p:cNvPicPr>
          <p:nvPr/>
        </p:nvPicPr>
        <p:blipFill>
          <a:blip r:embed="rId3" cstate="print"/>
          <a:srcRect/>
          <a:stretch>
            <a:fillRect/>
          </a:stretch>
        </p:blipFill>
        <p:spPr bwMode="auto">
          <a:xfrm>
            <a:off x="296863" y="1273175"/>
            <a:ext cx="8548687" cy="4310063"/>
          </a:xfrm>
          <a:prstGeom prst="rect">
            <a:avLst/>
          </a:prstGeom>
          <a:noFill/>
          <a:ln w="9525">
            <a:noFill/>
            <a:miter lim="800000"/>
            <a:headEnd/>
            <a:tailEnd/>
          </a:ln>
        </p:spPr>
      </p:pic>
      <p:sp>
        <p:nvSpPr>
          <p:cNvPr id="12390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18.11C</a:t>
            </a:r>
          </a:p>
        </p:txBody>
      </p:sp>
      <p:sp>
        <p:nvSpPr>
          <p:cNvPr id="123908" name="Text Box 3"/>
          <p:cNvSpPr txBox="1">
            <a:spLocks noChangeArrowheads="1"/>
          </p:cNvSpPr>
          <p:nvPr/>
        </p:nvSpPr>
        <p:spPr bwMode="auto">
          <a:xfrm>
            <a:off x="1025525" y="4306888"/>
            <a:ext cx="1271588" cy="319087"/>
          </a:xfrm>
          <a:prstGeom prst="rect">
            <a:avLst/>
          </a:prstGeom>
          <a:noFill/>
          <a:ln w="9525">
            <a:noFill/>
            <a:miter lim="800000"/>
            <a:headEnd/>
            <a:tailEnd/>
          </a:ln>
        </p:spPr>
        <p:txBody>
          <a:bodyPr wrap="none" lIns="0" tIns="0" rIns="0" bIns="0"/>
          <a:lstStyle/>
          <a:p>
            <a:pPr eaLnBrk="0" hangingPunct="0"/>
            <a:r>
              <a:rPr lang="en-US" sz="1800" b="1"/>
              <a:t>A scorpion</a:t>
            </a:r>
          </a:p>
        </p:txBody>
      </p:sp>
      <p:sp>
        <p:nvSpPr>
          <p:cNvPr id="123909" name="Text Box 3"/>
          <p:cNvSpPr txBox="1">
            <a:spLocks noChangeArrowheads="1"/>
          </p:cNvSpPr>
          <p:nvPr/>
        </p:nvSpPr>
        <p:spPr bwMode="auto">
          <a:xfrm>
            <a:off x="3590925" y="4167188"/>
            <a:ext cx="2503488" cy="674687"/>
          </a:xfrm>
          <a:prstGeom prst="rect">
            <a:avLst/>
          </a:prstGeom>
          <a:noFill/>
          <a:ln w="9525">
            <a:noFill/>
            <a:miter lim="800000"/>
            <a:headEnd/>
            <a:tailEnd/>
          </a:ln>
        </p:spPr>
        <p:txBody>
          <a:bodyPr wrap="none" lIns="0" tIns="0" rIns="0" bIns="0"/>
          <a:lstStyle/>
          <a:p>
            <a:pPr eaLnBrk="0" hangingPunct="0"/>
            <a:r>
              <a:rPr lang="en-US" sz="1800" b="1"/>
              <a:t>A black widow spider</a:t>
            </a:r>
          </a:p>
          <a:p>
            <a:pPr eaLnBrk="0" hangingPunct="0"/>
            <a:r>
              <a:rPr lang="en-US" sz="1800" b="1"/>
              <a:t>(about 1 cm wide)</a:t>
            </a:r>
          </a:p>
        </p:txBody>
      </p:sp>
      <p:sp>
        <p:nvSpPr>
          <p:cNvPr id="123910" name="Text Box 3"/>
          <p:cNvSpPr txBox="1">
            <a:spLocks noChangeArrowheads="1"/>
          </p:cNvSpPr>
          <p:nvPr/>
        </p:nvSpPr>
        <p:spPr bwMode="auto">
          <a:xfrm>
            <a:off x="5838825" y="4840288"/>
            <a:ext cx="2503488" cy="674687"/>
          </a:xfrm>
          <a:prstGeom prst="rect">
            <a:avLst/>
          </a:prstGeom>
          <a:noFill/>
          <a:ln w="9525">
            <a:noFill/>
            <a:miter lim="800000"/>
            <a:headEnd/>
            <a:tailEnd/>
          </a:ln>
        </p:spPr>
        <p:txBody>
          <a:bodyPr wrap="none" lIns="0" tIns="0" rIns="0" bIns="0"/>
          <a:lstStyle/>
          <a:p>
            <a:pPr eaLnBrk="0" hangingPunct="0"/>
            <a:r>
              <a:rPr lang="en-US" sz="1800" b="1"/>
              <a:t>A dust mite</a:t>
            </a:r>
          </a:p>
          <a:p>
            <a:pPr eaLnBrk="0" hangingPunct="0"/>
            <a:r>
              <a:rPr lang="en-US" sz="1800" b="1"/>
              <a:t>(about 0.4 mm long)</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body" idx="4294967295"/>
          </p:nvPr>
        </p:nvSpPr>
        <p:spPr>
          <a:xfrm>
            <a:off x="152400" y="1365250"/>
            <a:ext cx="8534400" cy="5270500"/>
          </a:xfrm>
        </p:spPr>
        <p:txBody>
          <a:bodyPr/>
          <a:lstStyle/>
          <a:p>
            <a:pPr marL="815975" lvl="2" indent="-358775" eaLnBrk="1" hangingPunct="1">
              <a:buFontTx/>
              <a:buAutoNum type="arabicPeriod" startAt="2"/>
            </a:pPr>
            <a:r>
              <a:rPr lang="en-US" sz="2400" dirty="0" smtClean="0">
                <a:cs typeface="Times New Roman" pitchFamily="84" charset="0"/>
              </a:rPr>
              <a:t>Millipedes and centipedes are identified by the number of jointed legs per body segment.</a:t>
            </a:r>
          </a:p>
          <a:p>
            <a:pPr marL="1295400" lvl="3" indent="-304800" eaLnBrk="1" hangingPunct="1"/>
            <a:r>
              <a:rPr lang="en-US" b="1" dirty="0" smtClean="0">
                <a:cs typeface="Times New Roman" pitchFamily="84" charset="0"/>
              </a:rPr>
              <a:t>Millipedes </a:t>
            </a:r>
            <a:r>
              <a:rPr lang="en-US" dirty="0" smtClean="0">
                <a:cs typeface="Times New Roman" pitchFamily="84" charset="0"/>
              </a:rPr>
              <a:t>are herbivores that have two pairs of short legs per body segment.</a:t>
            </a:r>
          </a:p>
          <a:p>
            <a:pPr marL="1295400" lvl="3" indent="-304800" eaLnBrk="1" hangingPunct="1"/>
            <a:r>
              <a:rPr lang="en-US" b="1" dirty="0" smtClean="0">
                <a:cs typeface="Times New Roman" pitchFamily="84" charset="0"/>
              </a:rPr>
              <a:t>Centipedes </a:t>
            </a:r>
            <a:r>
              <a:rPr lang="en-US" dirty="0" smtClean="0">
                <a:cs typeface="Times New Roman" pitchFamily="84" charset="0"/>
              </a:rPr>
              <a:t>are carnivores that have one pair of legs per body segment.</a:t>
            </a:r>
          </a:p>
          <a:p>
            <a:pPr marL="815975" lvl="2" indent="-358775" eaLnBrk="1" hangingPunct="1"/>
            <a:endParaRPr lang="en-US" dirty="0" smtClean="0">
              <a:cs typeface="Times New Roman" pitchFamily="84" charset="0"/>
            </a:endParaRPr>
          </a:p>
        </p:txBody>
      </p:sp>
      <p:sp>
        <p:nvSpPr>
          <p:cNvPr id="12800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28004"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28005" name="Rectangle 9"/>
          <p:cNvSpPr>
            <a:spLocks noGrp="1" noChangeArrowheads="1"/>
          </p:cNvSpPr>
          <p:nvPr>
            <p:ph type="title" idx="4294967295"/>
          </p:nvPr>
        </p:nvSpPr>
        <p:spPr>
          <a:xfrm>
            <a:off x="195263" y="100013"/>
            <a:ext cx="8782050" cy="876300"/>
          </a:xfrm>
        </p:spPr>
        <p:txBody>
          <a:bodyPr>
            <a:spAutoFit/>
          </a:bodyPr>
          <a:lstStyle/>
          <a:p>
            <a:pPr marL="992188" indent="-992188" eaLnBrk="1" hangingPunct="1"/>
            <a:r>
              <a:rPr lang="en-US" sz="3200" smtClean="0"/>
              <a:t>18.11 Arthropods are segmented animals with jointed appendages and an exoskeleton</a:t>
            </a:r>
          </a:p>
        </p:txBody>
      </p:sp>
      <p:sp>
        <p:nvSpPr>
          <p:cNvPr id="128006"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2800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8002">
                                            <p:txEl>
                                              <p:pRg st="0" end="0"/>
                                            </p:txEl>
                                          </p:spTgt>
                                        </p:tgtEl>
                                        <p:attrNameLst>
                                          <p:attrName>style.visibility</p:attrName>
                                        </p:attrNameLst>
                                      </p:cBhvr>
                                      <p:to>
                                        <p:strVal val="visible"/>
                                      </p:to>
                                    </p:set>
                                    <p:animEffect transition="in" filter="box(in)">
                                      <p:cBhvr>
                                        <p:cTn id="7" dur="500"/>
                                        <p:tgtEl>
                                          <p:spTgt spid="1280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8002">
                                            <p:txEl>
                                              <p:pRg st="1" end="1"/>
                                            </p:txEl>
                                          </p:spTgt>
                                        </p:tgtEl>
                                        <p:attrNameLst>
                                          <p:attrName>style.visibility</p:attrName>
                                        </p:attrNameLst>
                                      </p:cBhvr>
                                      <p:to>
                                        <p:strVal val="visible"/>
                                      </p:to>
                                    </p:set>
                                    <p:animEffect transition="in" filter="box(in)">
                                      <p:cBhvr>
                                        <p:cTn id="12" dur="500"/>
                                        <p:tgtEl>
                                          <p:spTgt spid="1280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8002">
                                            <p:txEl>
                                              <p:pRg st="2" end="2"/>
                                            </p:txEl>
                                          </p:spTgt>
                                        </p:tgtEl>
                                        <p:attrNameLst>
                                          <p:attrName>style.visibility</p:attrName>
                                        </p:attrNameLst>
                                      </p:cBhvr>
                                      <p:to>
                                        <p:strVal val="visible"/>
                                      </p:to>
                                    </p:set>
                                    <p:animEffect transition="in" filter="box(in)">
                                      <p:cBhvr>
                                        <p:cTn id="17" dur="500"/>
                                        <p:tgtEl>
                                          <p:spTgt spid="1280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build="p" bldLvl="5"/>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18.11D</a:t>
            </a:r>
          </a:p>
        </p:txBody>
      </p:sp>
      <p:pic>
        <p:nvPicPr>
          <p:cNvPr id="129027" name="Picture 3" descr="18_11dMillipede-L"/>
          <p:cNvPicPr>
            <a:picLocks noChangeAspect="1" noChangeArrowheads="1"/>
          </p:cNvPicPr>
          <p:nvPr/>
        </p:nvPicPr>
        <p:blipFill>
          <a:blip r:embed="rId3" cstate="print"/>
          <a:srcRect/>
          <a:stretch>
            <a:fillRect/>
          </a:stretch>
        </p:blipFill>
        <p:spPr bwMode="auto">
          <a:xfrm>
            <a:off x="2319338" y="1911350"/>
            <a:ext cx="4505325" cy="303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18.11E</a:t>
            </a:r>
          </a:p>
        </p:txBody>
      </p:sp>
      <p:pic>
        <p:nvPicPr>
          <p:cNvPr id="130051" name="Picture 3" descr="18_11eCentipede-L"/>
          <p:cNvPicPr>
            <a:picLocks noChangeAspect="1" noChangeArrowheads="1"/>
          </p:cNvPicPr>
          <p:nvPr/>
        </p:nvPicPr>
        <p:blipFill>
          <a:blip r:embed="rId3" cstate="print"/>
          <a:srcRect/>
          <a:stretch>
            <a:fillRect/>
          </a:stretch>
        </p:blipFill>
        <p:spPr bwMode="auto">
          <a:xfrm>
            <a:off x="1909763" y="1584325"/>
            <a:ext cx="5322887" cy="3687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body" idx="4294967295"/>
          </p:nvPr>
        </p:nvSpPr>
        <p:spPr>
          <a:xfrm>
            <a:off x="153988" y="1366838"/>
            <a:ext cx="8534400" cy="5270500"/>
          </a:xfrm>
        </p:spPr>
        <p:txBody>
          <a:bodyPr/>
          <a:lstStyle/>
          <a:p>
            <a:pPr marL="800100" lvl="2" indent="-342900" eaLnBrk="1" hangingPunct="1">
              <a:buFont typeface="Times New Roman" pitchFamily="84" charset="0"/>
              <a:buNone/>
            </a:pPr>
            <a:r>
              <a:rPr lang="en-US" sz="2400" dirty="0" smtClean="0">
                <a:solidFill>
                  <a:srgbClr val="A8002A"/>
                </a:solidFill>
                <a:cs typeface="Times New Roman" pitchFamily="84" charset="0"/>
              </a:rPr>
              <a:t>3.</a:t>
            </a:r>
            <a:r>
              <a:rPr lang="en-US" sz="2400" b="1" dirty="0" smtClean="0">
                <a:cs typeface="Times New Roman" pitchFamily="84" charset="0"/>
              </a:rPr>
              <a:t> Crustaceans</a:t>
            </a:r>
            <a:r>
              <a:rPr lang="en-US" sz="2400" dirty="0" smtClean="0">
                <a:cs typeface="Times New Roman" pitchFamily="84" charset="0"/>
              </a:rPr>
              <a:t> are nearly all aquatic. They include crabs, shrimp, and barnacles, which feed with jointed appendages.</a:t>
            </a:r>
          </a:p>
          <a:p>
            <a:pPr marL="800100" lvl="2" indent="-342900" eaLnBrk="1" hangingPunct="1">
              <a:buFont typeface="Times New Roman" pitchFamily="84" charset="0"/>
              <a:buNone/>
            </a:pPr>
            <a:r>
              <a:rPr lang="en-US" sz="2400" dirty="0" smtClean="0">
                <a:solidFill>
                  <a:srgbClr val="A8002A"/>
                </a:solidFill>
                <a:cs typeface="Times New Roman" pitchFamily="84" charset="0"/>
              </a:rPr>
              <a:t>4.</a:t>
            </a:r>
            <a:r>
              <a:rPr lang="en-US" sz="2400" b="1" dirty="0" smtClean="0">
                <a:cs typeface="Times New Roman" pitchFamily="84" charset="0"/>
              </a:rPr>
              <a:t> Insects </a:t>
            </a:r>
            <a:r>
              <a:rPr lang="en-US" sz="2400" dirty="0" smtClean="0">
                <a:cs typeface="Times New Roman" pitchFamily="84" charset="0"/>
              </a:rPr>
              <a:t>are the fourth lineage of arthropods, addressed next.</a:t>
            </a:r>
          </a:p>
        </p:txBody>
      </p:sp>
      <p:sp>
        <p:nvSpPr>
          <p:cNvPr id="13107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31076"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31077" name="Rectangle 9"/>
          <p:cNvSpPr>
            <a:spLocks noGrp="1" noChangeArrowheads="1"/>
          </p:cNvSpPr>
          <p:nvPr>
            <p:ph type="title" idx="4294967295"/>
          </p:nvPr>
        </p:nvSpPr>
        <p:spPr>
          <a:xfrm>
            <a:off x="195263" y="100013"/>
            <a:ext cx="8782050" cy="876300"/>
          </a:xfrm>
        </p:spPr>
        <p:txBody>
          <a:bodyPr>
            <a:spAutoFit/>
          </a:bodyPr>
          <a:lstStyle/>
          <a:p>
            <a:pPr marL="992188" indent="-992188" eaLnBrk="1" hangingPunct="1"/>
            <a:r>
              <a:rPr lang="en-US" sz="3200" smtClean="0"/>
              <a:t>18.11 Arthropods are segmented animals with jointed appendages and an exoskeleton</a:t>
            </a:r>
          </a:p>
        </p:txBody>
      </p:sp>
      <p:sp>
        <p:nvSpPr>
          <p:cNvPr id="13107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3107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1074">
                                            <p:txEl>
                                              <p:pRg st="0" end="0"/>
                                            </p:txEl>
                                          </p:spTgt>
                                        </p:tgtEl>
                                        <p:attrNameLst>
                                          <p:attrName>style.visibility</p:attrName>
                                        </p:attrNameLst>
                                      </p:cBhvr>
                                      <p:to>
                                        <p:strVal val="visible"/>
                                      </p:to>
                                    </p:set>
                                    <p:animEffect transition="in" filter="diamond(in)">
                                      <p:cBhvr>
                                        <p:cTn id="7" dur="2000"/>
                                        <p:tgtEl>
                                          <p:spTgt spid="1310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1074">
                                            <p:txEl>
                                              <p:pRg st="1" end="1"/>
                                            </p:txEl>
                                          </p:spTgt>
                                        </p:tgtEl>
                                        <p:attrNameLst>
                                          <p:attrName>style.visibility</p:attrName>
                                        </p:attrNameLst>
                                      </p:cBhvr>
                                      <p:to>
                                        <p:strVal val="visible"/>
                                      </p:to>
                                    </p:set>
                                    <p:animEffect transition="in" filter="diamond(in)">
                                      <p:cBhvr>
                                        <p:cTn id="12" dur="2000"/>
                                        <p:tgtEl>
                                          <p:spTgt spid="1310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build="p" bldLvl="5"/>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18_11f_Crustaceans-U"/>
          <p:cNvPicPr>
            <a:picLocks noChangeAspect="1" noChangeArrowheads="1"/>
          </p:cNvPicPr>
          <p:nvPr/>
        </p:nvPicPr>
        <p:blipFill>
          <a:blip r:embed="rId3" cstate="print"/>
          <a:srcRect/>
          <a:stretch>
            <a:fillRect/>
          </a:stretch>
        </p:blipFill>
        <p:spPr bwMode="auto">
          <a:xfrm>
            <a:off x="1327150" y="376238"/>
            <a:ext cx="6488113" cy="6103937"/>
          </a:xfrm>
          <a:prstGeom prst="rect">
            <a:avLst/>
          </a:prstGeom>
          <a:noFill/>
          <a:ln w="9525">
            <a:noFill/>
            <a:miter lim="800000"/>
            <a:headEnd/>
            <a:tailEnd/>
          </a:ln>
        </p:spPr>
      </p:pic>
      <p:sp>
        <p:nvSpPr>
          <p:cNvPr id="13209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18.11F</a:t>
            </a:r>
          </a:p>
        </p:txBody>
      </p:sp>
      <p:sp>
        <p:nvSpPr>
          <p:cNvPr id="132100" name="Text Box 3"/>
          <p:cNvSpPr txBox="1">
            <a:spLocks noChangeArrowheads="1"/>
          </p:cNvSpPr>
          <p:nvPr/>
        </p:nvSpPr>
        <p:spPr bwMode="auto">
          <a:xfrm>
            <a:off x="1381125" y="2643188"/>
            <a:ext cx="1614488" cy="890587"/>
          </a:xfrm>
          <a:prstGeom prst="rect">
            <a:avLst/>
          </a:prstGeom>
          <a:noFill/>
          <a:ln w="9525">
            <a:noFill/>
            <a:miter lim="800000"/>
            <a:headEnd/>
            <a:tailEnd/>
          </a:ln>
        </p:spPr>
        <p:txBody>
          <a:bodyPr wrap="none" lIns="0" tIns="0" rIns="0" bIns="0"/>
          <a:lstStyle/>
          <a:p>
            <a:pPr eaLnBrk="0" hangingPunct="0"/>
            <a:r>
              <a:rPr lang="en-US" sz="1800" b="1"/>
              <a:t>A ghost crab</a:t>
            </a:r>
          </a:p>
          <a:p>
            <a:pPr eaLnBrk="0" hangingPunct="0"/>
            <a:r>
              <a:rPr lang="en-US" sz="1800" b="1"/>
              <a:t>(body about</a:t>
            </a:r>
          </a:p>
          <a:p>
            <a:pPr eaLnBrk="0" hangingPunct="0"/>
            <a:r>
              <a:rPr lang="en-US" sz="1800" b="1"/>
              <a:t>2.5 cm across)</a:t>
            </a:r>
          </a:p>
        </p:txBody>
      </p:sp>
      <p:sp>
        <p:nvSpPr>
          <p:cNvPr id="132101" name="Text Box 3"/>
          <p:cNvSpPr txBox="1">
            <a:spLocks noChangeArrowheads="1"/>
          </p:cNvSpPr>
          <p:nvPr/>
        </p:nvSpPr>
        <p:spPr bwMode="auto">
          <a:xfrm>
            <a:off x="5686425" y="2795588"/>
            <a:ext cx="2071688" cy="636587"/>
          </a:xfrm>
          <a:prstGeom prst="rect">
            <a:avLst/>
          </a:prstGeom>
          <a:noFill/>
          <a:ln w="9525">
            <a:noFill/>
            <a:miter lim="800000"/>
            <a:headEnd/>
            <a:tailEnd/>
          </a:ln>
        </p:spPr>
        <p:txBody>
          <a:bodyPr wrap="none" lIns="0" tIns="0" rIns="0" bIns="0"/>
          <a:lstStyle/>
          <a:p>
            <a:pPr algn="r" eaLnBrk="0" hangingPunct="0"/>
            <a:r>
              <a:rPr lang="en-US" sz="1800" b="1"/>
              <a:t>Goose barnacles</a:t>
            </a:r>
          </a:p>
          <a:p>
            <a:pPr algn="r" eaLnBrk="0" hangingPunct="0"/>
            <a:r>
              <a:rPr lang="en-US" sz="1800" b="1"/>
              <a:t>(about 2 cm high)</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body" idx="4294967295"/>
          </p:nvPr>
        </p:nvSpPr>
        <p:spPr>
          <a:xfrm>
            <a:off x="165100" y="1316038"/>
            <a:ext cx="8534400" cy="5270500"/>
          </a:xfrm>
        </p:spPr>
        <p:txBody>
          <a:bodyPr/>
          <a:lstStyle/>
          <a:p>
            <a:pPr marL="292100" lvl="1" indent="-290513" eaLnBrk="1" hangingPunct="1">
              <a:buFont typeface="Wingdings" pitchFamily="84" charset="2"/>
              <a:buChar char="§"/>
            </a:pPr>
            <a:r>
              <a:rPr lang="en-US" sz="2800" dirty="0" smtClean="0">
                <a:cs typeface="Times New Roman" pitchFamily="84" charset="0"/>
              </a:rPr>
              <a:t>70% of all identified animal species are </a:t>
            </a:r>
            <a:r>
              <a:rPr lang="en-US" sz="2800" b="1" dirty="0" smtClean="0">
                <a:cs typeface="Times New Roman" pitchFamily="84" charset="0"/>
              </a:rPr>
              <a:t>insects</a:t>
            </a:r>
            <a:r>
              <a:rPr lang="en-US" sz="2800" dirty="0" smtClean="0">
                <a:cs typeface="Times New Roman" pitchFamily="84" charset="0"/>
              </a:rPr>
              <a:t>.</a:t>
            </a:r>
          </a:p>
          <a:p>
            <a:pPr marL="812800" lvl="2" indent="-368300" eaLnBrk="1" hangingPunct="1"/>
            <a:r>
              <a:rPr lang="en-US" sz="2400" dirty="0" smtClean="0">
                <a:cs typeface="Times New Roman" pitchFamily="84" charset="0"/>
              </a:rPr>
              <a:t>There may be as many as 30 million insect species.</a:t>
            </a:r>
          </a:p>
          <a:p>
            <a:pPr marL="292100" lvl="1" indent="-290513" eaLnBrk="1" hangingPunct="1">
              <a:buFont typeface="Wingdings" pitchFamily="84" charset="2"/>
              <a:buChar char="§"/>
            </a:pPr>
            <a:r>
              <a:rPr lang="en-US" sz="2800" dirty="0" smtClean="0">
                <a:cs typeface="Times New Roman" pitchFamily="84" charset="0"/>
              </a:rPr>
              <a:t>The body of an insect typically includes</a:t>
            </a:r>
          </a:p>
          <a:p>
            <a:pPr marL="812800" lvl="2" indent="-368300" eaLnBrk="1" hangingPunct="1"/>
            <a:r>
              <a:rPr lang="en-US" sz="2400" dirty="0" smtClean="0">
                <a:cs typeface="Times New Roman" pitchFamily="84" charset="0"/>
              </a:rPr>
              <a:t>a head,</a:t>
            </a:r>
          </a:p>
          <a:p>
            <a:pPr marL="812800" lvl="2" indent="-368300" eaLnBrk="1" hangingPunct="1"/>
            <a:r>
              <a:rPr lang="en-US" sz="2400" dirty="0" smtClean="0">
                <a:cs typeface="Times New Roman" pitchFamily="84" charset="0"/>
              </a:rPr>
              <a:t>thorax,</a:t>
            </a:r>
          </a:p>
          <a:p>
            <a:pPr marL="812800" lvl="2" indent="-368300" eaLnBrk="1" hangingPunct="1"/>
            <a:r>
              <a:rPr lang="en-US" sz="2400" dirty="0" smtClean="0">
                <a:cs typeface="Times New Roman" pitchFamily="84" charset="0"/>
              </a:rPr>
              <a:t>abdomen,</a:t>
            </a:r>
          </a:p>
          <a:p>
            <a:pPr marL="812800" lvl="2" indent="-368300" eaLnBrk="1" hangingPunct="1"/>
            <a:r>
              <a:rPr lang="en-US" sz="2400" dirty="0" smtClean="0">
                <a:cs typeface="Times New Roman" pitchFamily="84" charset="0"/>
              </a:rPr>
              <a:t>three sets of legs, and </a:t>
            </a:r>
          </a:p>
          <a:p>
            <a:pPr marL="812800" lvl="2" indent="-368300" eaLnBrk="1" hangingPunct="1"/>
            <a:r>
              <a:rPr lang="en-US" sz="2400" dirty="0" smtClean="0">
                <a:cs typeface="Times New Roman" pitchFamily="84" charset="0"/>
              </a:rPr>
              <a:t>wings (with few exceptions).</a:t>
            </a:r>
          </a:p>
        </p:txBody>
      </p:sp>
      <p:sp>
        <p:nvSpPr>
          <p:cNvPr id="13517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35172" name="Rectangle 4"/>
          <p:cNvSpPr>
            <a:spLocks noGrp="1" noChangeArrowheads="1"/>
          </p:cNvSpPr>
          <p:nvPr>
            <p:ph type="title" idx="4294967295"/>
          </p:nvPr>
        </p:nvSpPr>
        <p:spPr>
          <a:xfrm>
            <a:off x="195263" y="100013"/>
            <a:ext cx="8782050" cy="876300"/>
          </a:xfrm>
        </p:spPr>
        <p:txBody>
          <a:bodyPr>
            <a:spAutoFit/>
          </a:bodyPr>
          <a:lstStyle/>
          <a:p>
            <a:pPr marL="1004888" indent="-1004888" eaLnBrk="1" hangingPunct="1"/>
            <a:r>
              <a:rPr lang="en-US" sz="3200" smtClean="0"/>
              <a:t>18.12 EVOLUTION CONNECTION: Insects are the most successful group of animals</a:t>
            </a:r>
          </a:p>
        </p:txBody>
      </p:sp>
      <p:sp>
        <p:nvSpPr>
          <p:cNvPr id="135173"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35174"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3517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5170">
                                            <p:txEl>
                                              <p:pRg st="0" end="0"/>
                                            </p:txEl>
                                          </p:spTgt>
                                        </p:tgtEl>
                                        <p:attrNameLst>
                                          <p:attrName>style.visibility</p:attrName>
                                        </p:attrNameLst>
                                      </p:cBhvr>
                                      <p:to>
                                        <p:strVal val="visible"/>
                                      </p:to>
                                    </p:set>
                                    <p:anim calcmode="lin" valueType="num">
                                      <p:cBhvr additive="base">
                                        <p:cTn id="7" dur="500" fill="hold"/>
                                        <p:tgtEl>
                                          <p:spTgt spid="1351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5170">
                                            <p:txEl>
                                              <p:pRg st="1" end="1"/>
                                            </p:txEl>
                                          </p:spTgt>
                                        </p:tgtEl>
                                        <p:attrNameLst>
                                          <p:attrName>style.visibility</p:attrName>
                                        </p:attrNameLst>
                                      </p:cBhvr>
                                      <p:to>
                                        <p:strVal val="visible"/>
                                      </p:to>
                                    </p:set>
                                    <p:anim calcmode="lin" valueType="num">
                                      <p:cBhvr additive="base">
                                        <p:cTn id="13" dur="500" fill="hold"/>
                                        <p:tgtEl>
                                          <p:spTgt spid="1351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1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5170">
                                            <p:txEl>
                                              <p:pRg st="2" end="2"/>
                                            </p:txEl>
                                          </p:spTgt>
                                        </p:tgtEl>
                                        <p:attrNameLst>
                                          <p:attrName>style.visibility</p:attrName>
                                        </p:attrNameLst>
                                      </p:cBhvr>
                                      <p:to>
                                        <p:strVal val="visible"/>
                                      </p:to>
                                    </p:set>
                                    <p:anim calcmode="lin" valueType="num">
                                      <p:cBhvr additive="base">
                                        <p:cTn id="19" dur="500" fill="hold"/>
                                        <p:tgtEl>
                                          <p:spTgt spid="1351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51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5170">
                                            <p:txEl>
                                              <p:pRg st="3" end="3"/>
                                            </p:txEl>
                                          </p:spTgt>
                                        </p:tgtEl>
                                        <p:attrNameLst>
                                          <p:attrName>style.visibility</p:attrName>
                                        </p:attrNameLst>
                                      </p:cBhvr>
                                      <p:to>
                                        <p:strVal val="visible"/>
                                      </p:to>
                                    </p:set>
                                    <p:anim calcmode="lin" valueType="num">
                                      <p:cBhvr additive="base">
                                        <p:cTn id="25" dur="500" fill="hold"/>
                                        <p:tgtEl>
                                          <p:spTgt spid="1351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51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5170">
                                            <p:txEl>
                                              <p:pRg st="4" end="4"/>
                                            </p:txEl>
                                          </p:spTgt>
                                        </p:tgtEl>
                                        <p:attrNameLst>
                                          <p:attrName>style.visibility</p:attrName>
                                        </p:attrNameLst>
                                      </p:cBhvr>
                                      <p:to>
                                        <p:strVal val="visible"/>
                                      </p:to>
                                    </p:set>
                                    <p:anim calcmode="lin" valueType="num">
                                      <p:cBhvr additive="base">
                                        <p:cTn id="31" dur="500" fill="hold"/>
                                        <p:tgtEl>
                                          <p:spTgt spid="13517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517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5170">
                                            <p:txEl>
                                              <p:pRg st="5" end="5"/>
                                            </p:txEl>
                                          </p:spTgt>
                                        </p:tgtEl>
                                        <p:attrNameLst>
                                          <p:attrName>style.visibility</p:attrName>
                                        </p:attrNameLst>
                                      </p:cBhvr>
                                      <p:to>
                                        <p:strVal val="visible"/>
                                      </p:to>
                                    </p:set>
                                    <p:anim calcmode="lin" valueType="num">
                                      <p:cBhvr additive="base">
                                        <p:cTn id="37" dur="500" fill="hold"/>
                                        <p:tgtEl>
                                          <p:spTgt spid="13517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517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5170">
                                            <p:txEl>
                                              <p:pRg st="6" end="6"/>
                                            </p:txEl>
                                          </p:spTgt>
                                        </p:tgtEl>
                                        <p:attrNameLst>
                                          <p:attrName>style.visibility</p:attrName>
                                        </p:attrNameLst>
                                      </p:cBhvr>
                                      <p:to>
                                        <p:strVal val="visible"/>
                                      </p:to>
                                    </p:set>
                                    <p:anim calcmode="lin" valueType="num">
                                      <p:cBhvr additive="base">
                                        <p:cTn id="43" dur="500" fill="hold"/>
                                        <p:tgtEl>
                                          <p:spTgt spid="13517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517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5170">
                                            <p:txEl>
                                              <p:pRg st="7" end="7"/>
                                            </p:txEl>
                                          </p:spTgt>
                                        </p:tgtEl>
                                        <p:attrNameLst>
                                          <p:attrName>style.visibility</p:attrName>
                                        </p:attrNameLst>
                                      </p:cBhvr>
                                      <p:to>
                                        <p:strVal val="visible"/>
                                      </p:to>
                                    </p:set>
                                    <p:anim calcmode="lin" valueType="num">
                                      <p:cBhvr additive="base">
                                        <p:cTn id="49" dur="500" fill="hold"/>
                                        <p:tgtEl>
                                          <p:spTgt spid="13517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517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build="p" bldLvl="5"/>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body" idx="4294967295"/>
          </p:nvPr>
        </p:nvSpPr>
        <p:spPr>
          <a:xfrm>
            <a:off x="165100" y="1316038"/>
            <a:ext cx="8534400" cy="5270500"/>
          </a:xfrm>
        </p:spPr>
        <p:txBody>
          <a:bodyPr/>
          <a:lstStyle/>
          <a:p>
            <a:pPr marL="292100" lvl="1" indent="-290513" eaLnBrk="1" hangingPunct="1">
              <a:buFont typeface="Wingdings" pitchFamily="84" charset="2"/>
              <a:buChar char="§"/>
            </a:pPr>
            <a:r>
              <a:rPr lang="en-US" sz="2800" dirty="0" smtClean="0">
                <a:cs typeface="Times New Roman" pitchFamily="84" charset="0"/>
              </a:rPr>
              <a:t>The extraordinary success of insects is due to</a:t>
            </a:r>
          </a:p>
          <a:p>
            <a:pPr marL="812800" lvl="2" indent="-368300" eaLnBrk="1" hangingPunct="1"/>
            <a:r>
              <a:rPr lang="en-US" sz="2400" dirty="0" smtClean="0">
                <a:cs typeface="Times New Roman" pitchFamily="84" charset="0"/>
              </a:rPr>
              <a:t>body segmentation,</a:t>
            </a:r>
          </a:p>
          <a:p>
            <a:pPr marL="812800" lvl="2" indent="-368300" eaLnBrk="1" hangingPunct="1"/>
            <a:r>
              <a:rPr lang="en-US" sz="2400" dirty="0" smtClean="0">
                <a:cs typeface="Times New Roman" pitchFamily="84" charset="0"/>
              </a:rPr>
              <a:t>an exoskeleton,</a:t>
            </a:r>
          </a:p>
          <a:p>
            <a:pPr marL="812800" lvl="2" indent="-368300" eaLnBrk="1" hangingPunct="1"/>
            <a:r>
              <a:rPr lang="en-US" sz="2400" dirty="0" smtClean="0">
                <a:cs typeface="Times New Roman" pitchFamily="84" charset="0"/>
              </a:rPr>
              <a:t>jointed appendages,</a:t>
            </a:r>
          </a:p>
          <a:p>
            <a:pPr marL="812800" lvl="2" indent="-368300" eaLnBrk="1" hangingPunct="1"/>
            <a:r>
              <a:rPr lang="en-US" sz="2400" dirty="0" smtClean="0">
                <a:cs typeface="Times New Roman" pitchFamily="84" charset="0"/>
              </a:rPr>
              <a:t>flight,</a:t>
            </a:r>
          </a:p>
          <a:p>
            <a:pPr marL="812800" lvl="2" indent="-368300" eaLnBrk="1" hangingPunct="1"/>
            <a:r>
              <a:rPr lang="en-US" sz="2400" dirty="0" smtClean="0">
                <a:cs typeface="Times New Roman" pitchFamily="84" charset="0"/>
              </a:rPr>
              <a:t>a waterproof cuticle, and</a:t>
            </a:r>
          </a:p>
          <a:p>
            <a:pPr marL="812800" lvl="2" indent="-368300" eaLnBrk="1" hangingPunct="1"/>
            <a:r>
              <a:rPr lang="en-US" sz="2400" dirty="0" smtClean="0">
                <a:cs typeface="Times New Roman" pitchFamily="84" charset="0"/>
              </a:rPr>
              <a:t>a complex life cycle with short generations and large numbers of offspring.</a:t>
            </a:r>
          </a:p>
        </p:txBody>
      </p:sp>
      <p:sp>
        <p:nvSpPr>
          <p:cNvPr id="13619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36196"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36197" name="Rectangle 9"/>
          <p:cNvSpPr>
            <a:spLocks noGrp="1" noChangeArrowheads="1"/>
          </p:cNvSpPr>
          <p:nvPr>
            <p:ph type="title" idx="4294967295"/>
          </p:nvPr>
        </p:nvSpPr>
        <p:spPr>
          <a:xfrm>
            <a:off x="195263" y="100013"/>
            <a:ext cx="8782050" cy="876300"/>
          </a:xfrm>
        </p:spPr>
        <p:txBody>
          <a:bodyPr>
            <a:spAutoFit/>
          </a:bodyPr>
          <a:lstStyle/>
          <a:p>
            <a:pPr marL="1004888" indent="-1004888" eaLnBrk="1" hangingPunct="1"/>
            <a:r>
              <a:rPr lang="en-US" sz="3200" smtClean="0"/>
              <a:t>18.12 EVOLUTION CONNECTION: Insects are the most successful group of animals</a:t>
            </a:r>
          </a:p>
        </p:txBody>
      </p:sp>
      <p:sp>
        <p:nvSpPr>
          <p:cNvPr id="13619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3619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6194">
                                            <p:txEl>
                                              <p:pRg st="0" end="0"/>
                                            </p:txEl>
                                          </p:spTgt>
                                        </p:tgtEl>
                                        <p:attrNameLst>
                                          <p:attrName>style.visibility</p:attrName>
                                        </p:attrNameLst>
                                      </p:cBhvr>
                                      <p:to>
                                        <p:strVal val="visible"/>
                                      </p:to>
                                    </p:set>
                                    <p:animEffect transition="in" filter="checkerboard(across)">
                                      <p:cBhvr>
                                        <p:cTn id="7" dur="500"/>
                                        <p:tgtEl>
                                          <p:spTgt spid="136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6194">
                                            <p:txEl>
                                              <p:pRg st="1" end="1"/>
                                            </p:txEl>
                                          </p:spTgt>
                                        </p:tgtEl>
                                        <p:attrNameLst>
                                          <p:attrName>style.visibility</p:attrName>
                                        </p:attrNameLst>
                                      </p:cBhvr>
                                      <p:to>
                                        <p:strVal val="visible"/>
                                      </p:to>
                                    </p:set>
                                    <p:animEffect transition="in" filter="checkerboard(across)">
                                      <p:cBhvr>
                                        <p:cTn id="12" dur="500"/>
                                        <p:tgtEl>
                                          <p:spTgt spid="1361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6194">
                                            <p:txEl>
                                              <p:pRg st="2" end="2"/>
                                            </p:txEl>
                                          </p:spTgt>
                                        </p:tgtEl>
                                        <p:attrNameLst>
                                          <p:attrName>style.visibility</p:attrName>
                                        </p:attrNameLst>
                                      </p:cBhvr>
                                      <p:to>
                                        <p:strVal val="visible"/>
                                      </p:to>
                                    </p:set>
                                    <p:animEffect transition="in" filter="checkerboard(across)">
                                      <p:cBhvr>
                                        <p:cTn id="17" dur="500"/>
                                        <p:tgtEl>
                                          <p:spTgt spid="1361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6194">
                                            <p:txEl>
                                              <p:pRg st="3" end="3"/>
                                            </p:txEl>
                                          </p:spTgt>
                                        </p:tgtEl>
                                        <p:attrNameLst>
                                          <p:attrName>style.visibility</p:attrName>
                                        </p:attrNameLst>
                                      </p:cBhvr>
                                      <p:to>
                                        <p:strVal val="visible"/>
                                      </p:to>
                                    </p:set>
                                    <p:animEffect transition="in" filter="checkerboard(across)">
                                      <p:cBhvr>
                                        <p:cTn id="22" dur="500"/>
                                        <p:tgtEl>
                                          <p:spTgt spid="1361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6194">
                                            <p:txEl>
                                              <p:pRg st="4" end="4"/>
                                            </p:txEl>
                                          </p:spTgt>
                                        </p:tgtEl>
                                        <p:attrNameLst>
                                          <p:attrName>style.visibility</p:attrName>
                                        </p:attrNameLst>
                                      </p:cBhvr>
                                      <p:to>
                                        <p:strVal val="visible"/>
                                      </p:to>
                                    </p:set>
                                    <p:animEffect transition="in" filter="checkerboard(across)">
                                      <p:cBhvr>
                                        <p:cTn id="27" dur="500"/>
                                        <p:tgtEl>
                                          <p:spTgt spid="13619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6194">
                                            <p:txEl>
                                              <p:pRg st="5" end="5"/>
                                            </p:txEl>
                                          </p:spTgt>
                                        </p:tgtEl>
                                        <p:attrNameLst>
                                          <p:attrName>style.visibility</p:attrName>
                                        </p:attrNameLst>
                                      </p:cBhvr>
                                      <p:to>
                                        <p:strVal val="visible"/>
                                      </p:to>
                                    </p:set>
                                    <p:animEffect transition="in" filter="checkerboard(across)">
                                      <p:cBhvr>
                                        <p:cTn id="32" dur="500"/>
                                        <p:tgtEl>
                                          <p:spTgt spid="13619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36194">
                                            <p:txEl>
                                              <p:pRg st="6" end="6"/>
                                            </p:txEl>
                                          </p:spTgt>
                                        </p:tgtEl>
                                        <p:attrNameLst>
                                          <p:attrName>style.visibility</p:attrName>
                                        </p:attrNameLst>
                                      </p:cBhvr>
                                      <p:to>
                                        <p:strVal val="visible"/>
                                      </p:to>
                                    </p:set>
                                    <p:animEffect transition="in" filter="checkerboard(across)">
                                      <p:cBhvr>
                                        <p:cTn id="37" dur="500"/>
                                        <p:tgtEl>
                                          <p:spTgt spid="13619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build="p" bldLvl="5"/>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body" idx="4294967295"/>
          </p:nvPr>
        </p:nvSpPr>
        <p:spPr>
          <a:xfrm>
            <a:off x="165100" y="1328738"/>
            <a:ext cx="8582025" cy="5270500"/>
          </a:xfrm>
        </p:spPr>
        <p:txBody>
          <a:bodyPr/>
          <a:lstStyle/>
          <a:p>
            <a:pPr marL="292100" lvl="1" indent="-290513" eaLnBrk="1" hangingPunct="1">
              <a:lnSpc>
                <a:spcPct val="95000"/>
              </a:lnSpc>
              <a:spcBef>
                <a:spcPct val="35000"/>
              </a:spcBef>
              <a:spcAft>
                <a:spcPct val="10000"/>
              </a:spcAft>
              <a:buFont typeface="Wingdings" pitchFamily="84" charset="2"/>
              <a:buChar char="§"/>
            </a:pPr>
            <a:r>
              <a:rPr lang="en-US" sz="2800" dirty="0" smtClean="0">
                <a:cs typeface="Times New Roman" pitchFamily="84" charset="0"/>
              </a:rPr>
              <a:t>Insect life cycles often include </a:t>
            </a:r>
            <a:r>
              <a:rPr lang="en-US" sz="2800" b="1" dirty="0" smtClean="0">
                <a:cs typeface="Times New Roman" pitchFamily="84" charset="0"/>
              </a:rPr>
              <a:t>metamorphosis</a:t>
            </a:r>
            <a:r>
              <a:rPr lang="en-US" sz="2800" dirty="0" smtClean="0">
                <a:cs typeface="Times New Roman" pitchFamily="84" charset="0"/>
              </a:rPr>
              <a:t>, during which the animal takes on different body forms as it develops from larva to adult.</a:t>
            </a:r>
          </a:p>
          <a:p>
            <a:pPr marL="812800" lvl="2" indent="-368300" eaLnBrk="1" hangingPunct="1">
              <a:lnSpc>
                <a:spcPct val="95000"/>
              </a:lnSpc>
              <a:spcBef>
                <a:spcPct val="35000"/>
              </a:spcBef>
              <a:spcAft>
                <a:spcPct val="10000"/>
              </a:spcAft>
            </a:pPr>
            <a:r>
              <a:rPr lang="en-US" sz="2400" dirty="0" smtClean="0">
                <a:cs typeface="Times New Roman" pitchFamily="84" charset="0"/>
              </a:rPr>
              <a:t>More than 80% of insect species undergo </a:t>
            </a:r>
            <a:r>
              <a:rPr lang="en-US" sz="2400" b="1" dirty="0" smtClean="0">
                <a:cs typeface="Times New Roman" pitchFamily="84" charset="0"/>
              </a:rPr>
              <a:t>complete metamorphosis </a:t>
            </a:r>
            <a:r>
              <a:rPr lang="en-US" sz="2400" dirty="0" smtClean="0">
                <a:cs typeface="Times New Roman" pitchFamily="84" charset="0"/>
              </a:rPr>
              <a:t>in which a free-living larva transforms from a pupa into an adult.</a:t>
            </a:r>
          </a:p>
          <a:p>
            <a:pPr marL="812800" lvl="2" indent="-368300" eaLnBrk="1" hangingPunct="1">
              <a:lnSpc>
                <a:spcPct val="95000"/>
              </a:lnSpc>
              <a:spcBef>
                <a:spcPct val="35000"/>
              </a:spcBef>
              <a:spcAft>
                <a:spcPct val="10000"/>
              </a:spcAft>
            </a:pPr>
            <a:r>
              <a:rPr lang="en-US" sz="2400" dirty="0" smtClean="0">
                <a:cs typeface="Times New Roman" pitchFamily="84" charset="0"/>
              </a:rPr>
              <a:t>Other insect species undergo </a:t>
            </a:r>
            <a:r>
              <a:rPr lang="en-US" sz="2400" b="1" dirty="0" smtClean="0">
                <a:cs typeface="Times New Roman" pitchFamily="84" charset="0"/>
              </a:rPr>
              <a:t>incomplete metamorphosis </a:t>
            </a:r>
            <a:r>
              <a:rPr lang="en-US" sz="2400" dirty="0" smtClean="0">
                <a:cs typeface="Times New Roman" pitchFamily="84" charset="0"/>
              </a:rPr>
              <a:t>in which the transition from larva to adult is achieved through multiple molts, but without forming a pupa.</a:t>
            </a:r>
          </a:p>
        </p:txBody>
      </p:sp>
      <p:sp>
        <p:nvSpPr>
          <p:cNvPr id="137219"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37220"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37221" name="Rectangle 9"/>
          <p:cNvSpPr>
            <a:spLocks noGrp="1" noChangeArrowheads="1"/>
          </p:cNvSpPr>
          <p:nvPr>
            <p:ph type="title" idx="4294967295"/>
          </p:nvPr>
        </p:nvSpPr>
        <p:spPr>
          <a:xfrm>
            <a:off x="195263" y="100013"/>
            <a:ext cx="8782050" cy="876300"/>
          </a:xfrm>
        </p:spPr>
        <p:txBody>
          <a:bodyPr>
            <a:spAutoFit/>
          </a:bodyPr>
          <a:lstStyle/>
          <a:p>
            <a:pPr marL="1004888" indent="-1004888" eaLnBrk="1" hangingPunct="1"/>
            <a:r>
              <a:rPr lang="en-US" sz="3200" smtClean="0"/>
              <a:t>18.12 EVOLUTION CONNECTION: Insects are the most successful group of animals</a:t>
            </a:r>
          </a:p>
        </p:txBody>
      </p:sp>
      <p:sp>
        <p:nvSpPr>
          <p:cNvPr id="137222"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3722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animEffect transition="in" filter="diamond(in)">
                                      <p:cBhvr>
                                        <p:cTn id="7" dur="2000"/>
                                        <p:tgtEl>
                                          <p:spTgt spid="1372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7218">
                                            <p:txEl>
                                              <p:pRg st="1" end="1"/>
                                            </p:txEl>
                                          </p:spTgt>
                                        </p:tgtEl>
                                        <p:attrNameLst>
                                          <p:attrName>style.visibility</p:attrName>
                                        </p:attrNameLst>
                                      </p:cBhvr>
                                      <p:to>
                                        <p:strVal val="visible"/>
                                      </p:to>
                                    </p:set>
                                    <p:animEffect transition="in" filter="diamond(in)">
                                      <p:cBhvr>
                                        <p:cTn id="12" dur="2000"/>
                                        <p:tgtEl>
                                          <p:spTgt spid="1372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37218">
                                            <p:txEl>
                                              <p:pRg st="2" end="2"/>
                                            </p:txEl>
                                          </p:spTgt>
                                        </p:tgtEl>
                                        <p:attrNameLst>
                                          <p:attrName>style.visibility</p:attrName>
                                        </p:attrNameLst>
                                      </p:cBhvr>
                                      <p:to>
                                        <p:strVal val="visible"/>
                                      </p:to>
                                    </p:set>
                                    <p:animEffect transition="in" filter="diamond(in)">
                                      <p:cBhvr>
                                        <p:cTn id="17" dur="2000"/>
                                        <p:tgtEl>
                                          <p:spTgt spid="1372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4294967295"/>
          </p:nvPr>
        </p:nvSpPr>
        <p:spPr>
          <a:xfrm>
            <a:off x="153988" y="1392238"/>
            <a:ext cx="8534400" cy="4457700"/>
          </a:xfrm>
        </p:spPr>
        <p:txBody>
          <a:bodyPr/>
          <a:lstStyle/>
          <a:p>
            <a:pPr marL="304800" lvl="2" indent="-301625" eaLnBrk="1" hangingPunct="1">
              <a:lnSpc>
                <a:spcPct val="90000"/>
              </a:lnSpc>
              <a:buFont typeface="Wingdings" pitchFamily="84" charset="2"/>
              <a:buChar char="§"/>
            </a:pPr>
            <a:r>
              <a:rPr lang="en-US" sz="2800" dirty="0" smtClean="0">
                <a:cs typeface="Times New Roman" pitchFamily="84" charset="0"/>
              </a:rPr>
              <a:t>One side of the blastula folds in and cells become rearranged to form a </a:t>
            </a:r>
            <a:r>
              <a:rPr lang="en-US" sz="2800" b="1" dirty="0" smtClean="0">
                <a:cs typeface="Times New Roman" pitchFamily="84" charset="0"/>
              </a:rPr>
              <a:t>gastrula</a:t>
            </a:r>
            <a:r>
              <a:rPr lang="en-US" sz="2800" dirty="0" smtClean="0">
                <a:cs typeface="Times New Roman" pitchFamily="84" charset="0"/>
              </a:rPr>
              <a:t> that establishes three embryonic layers.</a:t>
            </a:r>
            <a:endParaRPr lang="en-US" sz="2400" dirty="0" smtClean="0">
              <a:cs typeface="Times New Roman" pitchFamily="84" charset="0"/>
            </a:endParaRPr>
          </a:p>
          <a:p>
            <a:pPr marL="812800" lvl="3" indent="-355600" eaLnBrk="1" hangingPunct="1">
              <a:lnSpc>
                <a:spcPct val="90000"/>
              </a:lnSpc>
            </a:pPr>
            <a:r>
              <a:rPr lang="en-US" sz="2400" b="1" dirty="0" smtClean="0">
                <a:cs typeface="Times New Roman" pitchFamily="84" charset="0"/>
              </a:rPr>
              <a:t>Endoderm </a:t>
            </a:r>
            <a:r>
              <a:rPr lang="en-US" sz="2400" dirty="0" smtClean="0">
                <a:cs typeface="Times New Roman" pitchFamily="84" charset="0"/>
              </a:rPr>
              <a:t>forms a lining of the future digestive tract.</a:t>
            </a:r>
          </a:p>
          <a:p>
            <a:pPr marL="812800" lvl="3" indent="-355600" eaLnBrk="1" hangingPunct="1">
              <a:lnSpc>
                <a:spcPct val="90000"/>
              </a:lnSpc>
            </a:pPr>
            <a:r>
              <a:rPr lang="en-US" sz="2400" b="1" dirty="0" smtClean="0">
                <a:cs typeface="Times New Roman" pitchFamily="84" charset="0"/>
              </a:rPr>
              <a:t>Ectoderm </a:t>
            </a:r>
            <a:r>
              <a:rPr lang="en-US" sz="2400" dirty="0" smtClean="0">
                <a:cs typeface="Times New Roman" pitchFamily="84" charset="0"/>
              </a:rPr>
              <a:t>forms an outer layer that will give rise to the skin and nervous system.</a:t>
            </a:r>
          </a:p>
          <a:p>
            <a:pPr marL="812800" lvl="3" indent="-355600" eaLnBrk="1" hangingPunct="1">
              <a:lnSpc>
                <a:spcPct val="90000"/>
              </a:lnSpc>
            </a:pPr>
            <a:r>
              <a:rPr lang="en-US" sz="2400" b="1" dirty="0" smtClean="0">
                <a:cs typeface="Times New Roman" pitchFamily="84" charset="0"/>
              </a:rPr>
              <a:t>Mesoderm </a:t>
            </a:r>
            <a:r>
              <a:rPr lang="en-US" sz="2400" dirty="0" smtClean="0">
                <a:cs typeface="Times New Roman" pitchFamily="84" charset="0"/>
              </a:rPr>
              <a:t>forms a middle layer that will give rise to muscles and most internal organs.</a:t>
            </a:r>
          </a:p>
          <a:p>
            <a:pPr marL="1588" lvl="1" indent="0" eaLnBrk="1" hangingPunct="1">
              <a:lnSpc>
                <a:spcPct val="90000"/>
              </a:lnSpc>
            </a:pPr>
            <a:endParaRPr lang="en-US" dirty="0" smtClean="0">
              <a:cs typeface="Times New Roman" pitchFamily="84" charset="0"/>
            </a:endParaRPr>
          </a:p>
        </p:txBody>
      </p:sp>
      <p:sp>
        <p:nvSpPr>
          <p:cNvPr id="2867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28676"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8677" name="Rectangle 9"/>
          <p:cNvSpPr>
            <a:spLocks noGrp="1" noChangeArrowheads="1"/>
          </p:cNvSpPr>
          <p:nvPr>
            <p:ph type="title" idx="4294967295"/>
          </p:nvPr>
        </p:nvSpPr>
        <p:spPr>
          <a:xfrm>
            <a:off x="195263" y="100013"/>
            <a:ext cx="8782050" cy="438150"/>
          </a:xfrm>
        </p:spPr>
        <p:txBody>
          <a:bodyPr>
            <a:spAutoFit/>
          </a:bodyPr>
          <a:lstStyle/>
          <a:p>
            <a:pPr eaLnBrk="1" hangingPunct="1"/>
            <a:r>
              <a:rPr lang="en-US" sz="3200" smtClean="0"/>
              <a:t>18.1 What is an animal?</a:t>
            </a:r>
          </a:p>
        </p:txBody>
      </p:sp>
      <p:sp>
        <p:nvSpPr>
          <p:cNvPr id="2867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2867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D3355F4A-7B1A-49DF-922C-FF8D8EDB79C2}" type="slidenum">
              <a:rPr lang="en-US" smtClean="0"/>
              <a:pPr/>
              <a:t>8</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diamond(in)">
                                      <p:cBhvr>
                                        <p:cTn id="7" dur="2000"/>
                                        <p:tgtEl>
                                          <p:spTgt spid="286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8674">
                                            <p:txEl>
                                              <p:pRg st="1" end="1"/>
                                            </p:txEl>
                                          </p:spTgt>
                                        </p:tgtEl>
                                        <p:attrNameLst>
                                          <p:attrName>style.visibility</p:attrName>
                                        </p:attrNameLst>
                                      </p:cBhvr>
                                      <p:to>
                                        <p:strVal val="visible"/>
                                      </p:to>
                                    </p:set>
                                    <p:animEffect transition="in" filter="diamond(in)">
                                      <p:cBhvr>
                                        <p:cTn id="12" dur="2000"/>
                                        <p:tgtEl>
                                          <p:spTgt spid="286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8674">
                                            <p:txEl>
                                              <p:pRg st="2" end="2"/>
                                            </p:txEl>
                                          </p:spTgt>
                                        </p:tgtEl>
                                        <p:attrNameLst>
                                          <p:attrName>style.visibility</p:attrName>
                                        </p:attrNameLst>
                                      </p:cBhvr>
                                      <p:to>
                                        <p:strVal val="visible"/>
                                      </p:to>
                                    </p:set>
                                    <p:animEffect transition="in" filter="diamond(in)">
                                      <p:cBhvr>
                                        <p:cTn id="17" dur="2000"/>
                                        <p:tgtEl>
                                          <p:spTgt spid="286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8674">
                                            <p:txEl>
                                              <p:pRg st="3" end="3"/>
                                            </p:txEl>
                                          </p:spTgt>
                                        </p:tgtEl>
                                        <p:attrNameLst>
                                          <p:attrName>style.visibility</p:attrName>
                                        </p:attrNameLst>
                                      </p:cBhvr>
                                      <p:to>
                                        <p:strVal val="visible"/>
                                      </p:to>
                                    </p:set>
                                    <p:animEffect transition="in" filter="diamond(in)">
                                      <p:cBhvr>
                                        <p:cTn id="22" dur="2000"/>
                                        <p:tgtEl>
                                          <p:spTgt spid="286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bldLvl="5"/>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18_12a_Metamorphosis-U"/>
          <p:cNvPicPr>
            <a:picLocks noChangeAspect="1" noChangeArrowheads="1"/>
          </p:cNvPicPr>
          <p:nvPr/>
        </p:nvPicPr>
        <p:blipFill>
          <a:blip r:embed="rId3" cstate="print"/>
          <a:srcRect/>
          <a:stretch>
            <a:fillRect/>
          </a:stretch>
        </p:blipFill>
        <p:spPr bwMode="auto">
          <a:xfrm>
            <a:off x="296863" y="1031875"/>
            <a:ext cx="8548687" cy="4792663"/>
          </a:xfrm>
          <a:prstGeom prst="rect">
            <a:avLst/>
          </a:prstGeom>
          <a:noFill/>
          <a:ln w="9525">
            <a:noFill/>
            <a:miter lim="800000"/>
            <a:headEnd/>
            <a:tailEnd/>
          </a:ln>
        </p:spPr>
      </p:pic>
      <p:sp>
        <p:nvSpPr>
          <p:cNvPr id="138243"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18.12A</a:t>
            </a:r>
          </a:p>
        </p:txBody>
      </p:sp>
      <p:sp>
        <p:nvSpPr>
          <p:cNvPr id="138244" name="Text Box 3"/>
          <p:cNvSpPr txBox="1">
            <a:spLocks noChangeArrowheads="1"/>
          </p:cNvSpPr>
          <p:nvPr/>
        </p:nvSpPr>
        <p:spPr bwMode="auto">
          <a:xfrm>
            <a:off x="2909888" y="1360488"/>
            <a:ext cx="1944687" cy="560387"/>
          </a:xfrm>
          <a:prstGeom prst="rect">
            <a:avLst/>
          </a:prstGeom>
          <a:noFill/>
          <a:ln w="9525">
            <a:noFill/>
            <a:miter lim="800000"/>
            <a:headEnd/>
            <a:tailEnd/>
          </a:ln>
        </p:spPr>
        <p:txBody>
          <a:bodyPr wrap="none" lIns="0" tIns="0" rIns="0" bIns="0"/>
          <a:lstStyle/>
          <a:p>
            <a:pPr eaLnBrk="0" hangingPunct="0"/>
            <a:r>
              <a:rPr lang="en-US" sz="1800" b="1"/>
              <a:t>Larva (grub, up</a:t>
            </a:r>
          </a:p>
          <a:p>
            <a:pPr eaLnBrk="0" hangingPunct="0"/>
            <a:r>
              <a:rPr lang="en-US" sz="1800" b="1"/>
              <a:t>to 12 cm length)</a:t>
            </a:r>
          </a:p>
        </p:txBody>
      </p:sp>
      <p:sp>
        <p:nvSpPr>
          <p:cNvPr id="138245" name="Text Box 3"/>
          <p:cNvSpPr txBox="1">
            <a:spLocks noChangeArrowheads="1"/>
          </p:cNvSpPr>
          <p:nvPr/>
        </p:nvSpPr>
        <p:spPr bwMode="auto">
          <a:xfrm>
            <a:off x="3349625" y="3578225"/>
            <a:ext cx="606425" cy="298450"/>
          </a:xfrm>
          <a:prstGeom prst="rect">
            <a:avLst/>
          </a:prstGeom>
          <a:noFill/>
          <a:ln w="9525">
            <a:noFill/>
            <a:miter lim="800000"/>
            <a:headEnd/>
            <a:tailEnd/>
          </a:ln>
        </p:spPr>
        <p:txBody>
          <a:bodyPr wrap="none" lIns="0" tIns="0" rIns="0" bIns="0"/>
          <a:lstStyle/>
          <a:p>
            <a:pPr eaLnBrk="0" hangingPunct="0"/>
            <a:r>
              <a:rPr lang="en-US" sz="1800" b="1"/>
              <a:t>Pupa</a:t>
            </a:r>
          </a:p>
        </p:txBody>
      </p:sp>
      <p:sp>
        <p:nvSpPr>
          <p:cNvPr id="138246" name="Text Box 3"/>
          <p:cNvSpPr txBox="1">
            <a:spLocks noChangeArrowheads="1"/>
          </p:cNvSpPr>
          <p:nvPr/>
        </p:nvSpPr>
        <p:spPr bwMode="auto">
          <a:xfrm>
            <a:off x="6734175" y="1758950"/>
            <a:ext cx="1665288" cy="577850"/>
          </a:xfrm>
          <a:prstGeom prst="rect">
            <a:avLst/>
          </a:prstGeom>
          <a:noFill/>
          <a:ln w="9525">
            <a:noFill/>
            <a:miter lim="800000"/>
            <a:headEnd/>
            <a:tailEnd/>
          </a:ln>
        </p:spPr>
        <p:txBody>
          <a:bodyPr wrap="none" lIns="0" tIns="0" rIns="0" bIns="0"/>
          <a:lstStyle/>
          <a:p>
            <a:pPr eaLnBrk="0" hangingPunct="0"/>
            <a:r>
              <a:rPr lang="en-US" sz="1800" b="1"/>
              <a:t>Adult (up to 4</a:t>
            </a:r>
          </a:p>
          <a:p>
            <a:pPr eaLnBrk="0" hangingPunct="0"/>
            <a:r>
              <a:rPr lang="en-US" sz="1800" b="1"/>
              <a:t>cm length)</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18_12bInsectAnatomy-U"/>
          <p:cNvPicPr>
            <a:picLocks noChangeAspect="1" noChangeArrowheads="1"/>
          </p:cNvPicPr>
          <p:nvPr/>
        </p:nvPicPr>
        <p:blipFill>
          <a:blip r:embed="rId3" cstate="print"/>
          <a:srcRect/>
          <a:stretch>
            <a:fillRect/>
          </a:stretch>
        </p:blipFill>
        <p:spPr bwMode="auto">
          <a:xfrm>
            <a:off x="1101725" y="1770063"/>
            <a:ext cx="6938963" cy="3316287"/>
          </a:xfrm>
          <a:prstGeom prst="rect">
            <a:avLst/>
          </a:prstGeom>
          <a:noFill/>
          <a:ln w="9525">
            <a:noFill/>
            <a:miter lim="800000"/>
            <a:headEnd/>
            <a:tailEnd/>
          </a:ln>
        </p:spPr>
      </p:pic>
      <p:sp>
        <p:nvSpPr>
          <p:cNvPr id="14233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18.12B</a:t>
            </a:r>
          </a:p>
        </p:txBody>
      </p:sp>
      <p:sp>
        <p:nvSpPr>
          <p:cNvPr id="142340" name="Text Box 3"/>
          <p:cNvSpPr txBox="1">
            <a:spLocks noChangeArrowheads="1"/>
          </p:cNvSpPr>
          <p:nvPr/>
        </p:nvSpPr>
        <p:spPr bwMode="auto">
          <a:xfrm>
            <a:off x="1171575" y="2332038"/>
            <a:ext cx="992188" cy="280987"/>
          </a:xfrm>
          <a:prstGeom prst="rect">
            <a:avLst/>
          </a:prstGeom>
          <a:noFill/>
          <a:ln w="9525">
            <a:noFill/>
            <a:miter lim="800000"/>
            <a:headEnd/>
            <a:tailEnd/>
          </a:ln>
        </p:spPr>
        <p:txBody>
          <a:bodyPr wrap="none" lIns="0" tIns="0" rIns="0" bIns="0"/>
          <a:lstStyle/>
          <a:p>
            <a:pPr eaLnBrk="0" hangingPunct="0"/>
            <a:r>
              <a:rPr lang="en-US" sz="1800" b="1"/>
              <a:t>Antenna</a:t>
            </a:r>
          </a:p>
        </p:txBody>
      </p:sp>
      <p:sp>
        <p:nvSpPr>
          <p:cNvPr id="142341" name="Text Box 3"/>
          <p:cNvSpPr txBox="1">
            <a:spLocks noChangeArrowheads="1"/>
          </p:cNvSpPr>
          <p:nvPr/>
        </p:nvSpPr>
        <p:spPr bwMode="auto">
          <a:xfrm>
            <a:off x="2143125" y="1779588"/>
            <a:ext cx="604838" cy="280987"/>
          </a:xfrm>
          <a:prstGeom prst="rect">
            <a:avLst/>
          </a:prstGeom>
          <a:noFill/>
          <a:ln w="9525">
            <a:noFill/>
            <a:miter lim="800000"/>
            <a:headEnd/>
            <a:tailEnd/>
          </a:ln>
        </p:spPr>
        <p:txBody>
          <a:bodyPr wrap="none" lIns="0" tIns="0" rIns="0" bIns="0"/>
          <a:lstStyle/>
          <a:p>
            <a:pPr eaLnBrk="0" hangingPunct="0"/>
            <a:r>
              <a:rPr lang="en-US" sz="1800" b="1"/>
              <a:t>Head</a:t>
            </a:r>
          </a:p>
        </p:txBody>
      </p:sp>
      <p:sp>
        <p:nvSpPr>
          <p:cNvPr id="142342" name="Text Box 3"/>
          <p:cNvSpPr txBox="1">
            <a:spLocks noChangeArrowheads="1"/>
          </p:cNvSpPr>
          <p:nvPr/>
        </p:nvSpPr>
        <p:spPr bwMode="auto">
          <a:xfrm>
            <a:off x="3019425" y="1779588"/>
            <a:ext cx="814388" cy="280987"/>
          </a:xfrm>
          <a:prstGeom prst="rect">
            <a:avLst/>
          </a:prstGeom>
          <a:noFill/>
          <a:ln w="9525">
            <a:noFill/>
            <a:miter lim="800000"/>
            <a:headEnd/>
            <a:tailEnd/>
          </a:ln>
        </p:spPr>
        <p:txBody>
          <a:bodyPr wrap="none" lIns="0" tIns="0" rIns="0" bIns="0"/>
          <a:lstStyle/>
          <a:p>
            <a:pPr eaLnBrk="0" hangingPunct="0"/>
            <a:r>
              <a:rPr lang="en-US" sz="1800" b="1"/>
              <a:t>Thorax</a:t>
            </a:r>
          </a:p>
        </p:txBody>
      </p:sp>
      <p:sp>
        <p:nvSpPr>
          <p:cNvPr id="142343" name="Text Box 3"/>
          <p:cNvSpPr txBox="1">
            <a:spLocks noChangeArrowheads="1"/>
          </p:cNvSpPr>
          <p:nvPr/>
        </p:nvSpPr>
        <p:spPr bwMode="auto">
          <a:xfrm>
            <a:off x="4772025" y="1779588"/>
            <a:ext cx="1068388" cy="280987"/>
          </a:xfrm>
          <a:prstGeom prst="rect">
            <a:avLst/>
          </a:prstGeom>
          <a:noFill/>
          <a:ln w="9525">
            <a:noFill/>
            <a:miter lim="800000"/>
            <a:headEnd/>
            <a:tailEnd/>
          </a:ln>
        </p:spPr>
        <p:txBody>
          <a:bodyPr wrap="none" lIns="0" tIns="0" rIns="0" bIns="0"/>
          <a:lstStyle/>
          <a:p>
            <a:pPr eaLnBrk="0" hangingPunct="0"/>
            <a:r>
              <a:rPr lang="en-US" sz="1800" b="1"/>
              <a:t>Abdomen</a:t>
            </a:r>
          </a:p>
        </p:txBody>
      </p:sp>
      <p:sp>
        <p:nvSpPr>
          <p:cNvPr id="142344" name="Text Box 3"/>
          <p:cNvSpPr txBox="1">
            <a:spLocks noChangeArrowheads="1"/>
          </p:cNvSpPr>
          <p:nvPr/>
        </p:nvSpPr>
        <p:spPr bwMode="auto">
          <a:xfrm>
            <a:off x="2790825" y="2446338"/>
            <a:ext cx="1481138" cy="566737"/>
          </a:xfrm>
          <a:prstGeom prst="rect">
            <a:avLst/>
          </a:prstGeom>
          <a:noFill/>
          <a:ln w="9525">
            <a:noFill/>
            <a:miter lim="800000"/>
            <a:headEnd/>
            <a:tailEnd/>
          </a:ln>
        </p:spPr>
        <p:txBody>
          <a:bodyPr wrap="none" lIns="0" tIns="0" rIns="0" bIns="0"/>
          <a:lstStyle/>
          <a:p>
            <a:pPr eaLnBrk="0" hangingPunct="0">
              <a:lnSpc>
                <a:spcPct val="90000"/>
              </a:lnSpc>
            </a:pPr>
            <a:r>
              <a:rPr lang="en-US" sz="1800" b="1"/>
              <a:t>Specialized</a:t>
            </a:r>
          </a:p>
          <a:p>
            <a:pPr eaLnBrk="0" hangingPunct="0">
              <a:lnSpc>
                <a:spcPct val="90000"/>
              </a:lnSpc>
            </a:pPr>
            <a:r>
              <a:rPr lang="en-US" sz="1800" b="1"/>
              <a:t>jumping legs</a:t>
            </a:r>
          </a:p>
        </p:txBody>
      </p:sp>
      <p:sp>
        <p:nvSpPr>
          <p:cNvPr id="142345" name="Text Box 3"/>
          <p:cNvSpPr txBox="1">
            <a:spLocks noChangeArrowheads="1"/>
          </p:cNvSpPr>
          <p:nvPr/>
        </p:nvSpPr>
        <p:spPr bwMode="auto">
          <a:xfrm>
            <a:off x="1565275" y="3436938"/>
            <a:ext cx="446088" cy="280987"/>
          </a:xfrm>
          <a:prstGeom prst="rect">
            <a:avLst/>
          </a:prstGeom>
          <a:noFill/>
          <a:ln w="9525">
            <a:noFill/>
            <a:miter lim="800000"/>
            <a:headEnd/>
            <a:tailEnd/>
          </a:ln>
        </p:spPr>
        <p:txBody>
          <a:bodyPr wrap="none" lIns="0" tIns="0" rIns="0" bIns="0"/>
          <a:lstStyle/>
          <a:p>
            <a:pPr eaLnBrk="0" hangingPunct="0"/>
            <a:r>
              <a:rPr lang="en-US" sz="1800" b="1"/>
              <a:t>Eye</a:t>
            </a:r>
          </a:p>
        </p:txBody>
      </p:sp>
      <p:sp>
        <p:nvSpPr>
          <p:cNvPr id="142346" name="Text Box 3"/>
          <p:cNvSpPr txBox="1">
            <a:spLocks noChangeArrowheads="1"/>
          </p:cNvSpPr>
          <p:nvPr/>
        </p:nvSpPr>
        <p:spPr bwMode="auto">
          <a:xfrm>
            <a:off x="1965325" y="4351338"/>
            <a:ext cx="1290638" cy="280987"/>
          </a:xfrm>
          <a:prstGeom prst="rect">
            <a:avLst/>
          </a:prstGeom>
          <a:noFill/>
          <a:ln w="9525">
            <a:noFill/>
            <a:miter lim="800000"/>
            <a:headEnd/>
            <a:tailEnd/>
          </a:ln>
        </p:spPr>
        <p:txBody>
          <a:bodyPr wrap="none" lIns="0" tIns="0" rIns="0" bIns="0"/>
          <a:lstStyle/>
          <a:p>
            <a:pPr eaLnBrk="0" hangingPunct="0"/>
            <a:r>
              <a:rPr lang="en-US" sz="1800" b="1"/>
              <a:t>Mouthparts</a:t>
            </a:r>
          </a:p>
        </p:txBody>
      </p:sp>
      <p:sp>
        <p:nvSpPr>
          <p:cNvPr id="142347" name="Text Box 3"/>
          <p:cNvSpPr txBox="1">
            <a:spLocks noChangeArrowheads="1"/>
          </p:cNvSpPr>
          <p:nvPr/>
        </p:nvSpPr>
        <p:spPr bwMode="auto">
          <a:xfrm>
            <a:off x="2524125" y="4630738"/>
            <a:ext cx="1481138" cy="280987"/>
          </a:xfrm>
          <a:prstGeom prst="rect">
            <a:avLst/>
          </a:prstGeom>
          <a:noFill/>
          <a:ln w="9525">
            <a:noFill/>
            <a:miter lim="800000"/>
            <a:headEnd/>
            <a:tailEnd/>
          </a:ln>
        </p:spPr>
        <p:txBody>
          <a:bodyPr wrap="none" lIns="0" tIns="0" rIns="0" bIns="0"/>
          <a:lstStyle/>
          <a:p>
            <a:pPr eaLnBrk="0" hangingPunct="0"/>
            <a:r>
              <a:rPr lang="en-US" sz="1800" b="1"/>
              <a:t>Walking legs</a:t>
            </a:r>
          </a:p>
        </p:txBody>
      </p:sp>
      <p:sp>
        <p:nvSpPr>
          <p:cNvPr id="142348" name="Text Box 3"/>
          <p:cNvSpPr txBox="1">
            <a:spLocks noChangeArrowheads="1"/>
          </p:cNvSpPr>
          <p:nvPr/>
        </p:nvSpPr>
        <p:spPr bwMode="auto">
          <a:xfrm>
            <a:off x="5534025" y="2306638"/>
            <a:ext cx="2528888" cy="566737"/>
          </a:xfrm>
          <a:prstGeom prst="rect">
            <a:avLst/>
          </a:prstGeom>
          <a:noFill/>
          <a:ln w="9525">
            <a:noFill/>
            <a:miter lim="800000"/>
            <a:headEnd/>
            <a:tailEnd/>
          </a:ln>
        </p:spPr>
        <p:txBody>
          <a:bodyPr wrap="none" lIns="0" tIns="0" rIns="0" bIns="0"/>
          <a:lstStyle/>
          <a:p>
            <a:pPr algn="ctr" eaLnBrk="0" hangingPunct="0">
              <a:lnSpc>
                <a:spcPct val="90000"/>
              </a:lnSpc>
            </a:pPr>
            <a:r>
              <a:rPr lang="en-US" sz="1800" b="1"/>
              <a:t>Wings</a:t>
            </a:r>
          </a:p>
          <a:p>
            <a:pPr algn="ctr" eaLnBrk="0" hangingPunct="0">
              <a:lnSpc>
                <a:spcPct val="90000"/>
              </a:lnSpc>
            </a:pPr>
            <a:r>
              <a:rPr lang="en-US" sz="1800" b="1"/>
              <a:t>(extensions of cuticle)</a:t>
            </a:r>
          </a:p>
        </p:txBody>
      </p:sp>
      <p:sp>
        <p:nvSpPr>
          <p:cNvPr id="142349" name="Line 13"/>
          <p:cNvSpPr>
            <a:spLocks noChangeShapeType="1"/>
          </p:cNvSpPr>
          <p:nvPr/>
        </p:nvSpPr>
        <p:spPr bwMode="auto">
          <a:xfrm>
            <a:off x="6540500" y="2816225"/>
            <a:ext cx="0" cy="384175"/>
          </a:xfrm>
          <a:prstGeom prst="line">
            <a:avLst/>
          </a:prstGeom>
          <a:noFill/>
          <a:ln w="12700">
            <a:solidFill>
              <a:schemeClr val="tx1"/>
            </a:solidFill>
            <a:round/>
            <a:headEnd/>
            <a:tailEnd/>
          </a:ln>
          <a:effectLst/>
        </p:spPr>
        <p:txBody>
          <a:bodyPr wrap="none" anchor="ctr"/>
          <a:lstStyle/>
          <a:p>
            <a:endParaRPr lang="en-US"/>
          </a:p>
        </p:txBody>
      </p:sp>
      <p:grpSp>
        <p:nvGrpSpPr>
          <p:cNvPr id="2" name="Group 14"/>
          <p:cNvGrpSpPr>
            <a:grpSpLocks/>
          </p:cNvGrpSpPr>
          <p:nvPr/>
        </p:nvGrpSpPr>
        <p:grpSpPr bwMode="auto">
          <a:xfrm>
            <a:off x="4254500" y="2771775"/>
            <a:ext cx="479425" cy="333375"/>
            <a:chOff x="2680" y="1746"/>
            <a:chExt cx="302" cy="210"/>
          </a:xfrm>
        </p:grpSpPr>
        <p:sp>
          <p:nvSpPr>
            <p:cNvPr id="142367" name="Line 15"/>
            <p:cNvSpPr>
              <a:spLocks noChangeShapeType="1"/>
            </p:cNvSpPr>
            <p:nvPr/>
          </p:nvSpPr>
          <p:spPr bwMode="auto">
            <a:xfrm flipV="1">
              <a:off x="2680" y="1746"/>
              <a:ext cx="264" cy="24"/>
            </a:xfrm>
            <a:prstGeom prst="line">
              <a:avLst/>
            </a:prstGeom>
            <a:noFill/>
            <a:ln w="12700">
              <a:solidFill>
                <a:schemeClr val="tx1"/>
              </a:solidFill>
              <a:round/>
              <a:headEnd/>
              <a:tailEnd/>
            </a:ln>
            <a:effectLst/>
          </p:spPr>
          <p:txBody>
            <a:bodyPr wrap="none" anchor="ctr"/>
            <a:lstStyle/>
            <a:p>
              <a:endParaRPr lang="en-US"/>
            </a:p>
          </p:txBody>
        </p:sp>
        <p:sp>
          <p:nvSpPr>
            <p:cNvPr id="142368" name="Line 16"/>
            <p:cNvSpPr>
              <a:spLocks noChangeShapeType="1"/>
            </p:cNvSpPr>
            <p:nvPr/>
          </p:nvSpPr>
          <p:spPr bwMode="auto">
            <a:xfrm>
              <a:off x="2682" y="1768"/>
              <a:ext cx="300" cy="188"/>
            </a:xfrm>
            <a:prstGeom prst="line">
              <a:avLst/>
            </a:prstGeom>
            <a:noFill/>
            <a:ln w="12700">
              <a:solidFill>
                <a:schemeClr val="tx1"/>
              </a:solidFill>
              <a:round/>
              <a:headEnd/>
              <a:tailEnd/>
            </a:ln>
            <a:effectLst/>
          </p:spPr>
          <p:txBody>
            <a:bodyPr wrap="none" anchor="ctr"/>
            <a:lstStyle/>
            <a:p>
              <a:endParaRPr lang="en-US"/>
            </a:p>
          </p:txBody>
        </p:sp>
      </p:grpSp>
      <p:sp>
        <p:nvSpPr>
          <p:cNvPr id="142351" name="AutoShape 17"/>
          <p:cNvSpPr>
            <a:spLocks/>
          </p:cNvSpPr>
          <p:nvPr/>
        </p:nvSpPr>
        <p:spPr bwMode="auto">
          <a:xfrm rot="-5400000">
            <a:off x="5197475" y="933451"/>
            <a:ext cx="212725" cy="2406650"/>
          </a:xfrm>
          <a:prstGeom prst="rightBrace">
            <a:avLst>
              <a:gd name="adj1" fmla="val 38445"/>
              <a:gd name="adj2" fmla="val 50000"/>
            </a:avLst>
          </a:prstGeom>
          <a:noFill/>
          <a:ln w="12700">
            <a:solidFill>
              <a:schemeClr val="tx1"/>
            </a:solidFill>
            <a:round/>
            <a:headEnd/>
            <a:tailEnd/>
          </a:ln>
          <a:effectLst/>
        </p:spPr>
        <p:txBody>
          <a:bodyPr wrap="none" anchor="ctr"/>
          <a:lstStyle/>
          <a:p>
            <a:endParaRPr lang="en-US"/>
          </a:p>
        </p:txBody>
      </p:sp>
      <p:sp>
        <p:nvSpPr>
          <p:cNvPr id="142352" name="AutoShape 18"/>
          <p:cNvSpPr>
            <a:spLocks/>
          </p:cNvSpPr>
          <p:nvPr/>
        </p:nvSpPr>
        <p:spPr bwMode="auto">
          <a:xfrm rot="-5400000">
            <a:off x="3290888" y="1449388"/>
            <a:ext cx="212725" cy="1374775"/>
          </a:xfrm>
          <a:prstGeom prst="rightBrace">
            <a:avLst>
              <a:gd name="adj1" fmla="val 41768"/>
              <a:gd name="adj2" fmla="val 50000"/>
            </a:avLst>
          </a:prstGeom>
          <a:noFill/>
          <a:ln w="12700">
            <a:solidFill>
              <a:schemeClr val="tx1"/>
            </a:solidFill>
            <a:round/>
            <a:headEnd/>
            <a:tailEnd/>
          </a:ln>
          <a:effectLst/>
        </p:spPr>
        <p:txBody>
          <a:bodyPr wrap="none" anchor="ctr"/>
          <a:lstStyle/>
          <a:p>
            <a:endParaRPr lang="en-US"/>
          </a:p>
        </p:txBody>
      </p:sp>
      <p:sp>
        <p:nvSpPr>
          <p:cNvPr id="142353" name="AutoShape 19"/>
          <p:cNvSpPr>
            <a:spLocks/>
          </p:cNvSpPr>
          <p:nvPr/>
        </p:nvSpPr>
        <p:spPr bwMode="auto">
          <a:xfrm rot="-5400000">
            <a:off x="2314575" y="1854201"/>
            <a:ext cx="212725" cy="565150"/>
          </a:xfrm>
          <a:prstGeom prst="rightBrace">
            <a:avLst>
              <a:gd name="adj1" fmla="val 42532"/>
              <a:gd name="adj2" fmla="val 50000"/>
            </a:avLst>
          </a:prstGeom>
          <a:noFill/>
          <a:ln w="12700">
            <a:solidFill>
              <a:schemeClr val="tx1"/>
            </a:solidFill>
            <a:round/>
            <a:headEnd/>
            <a:tailEnd/>
          </a:ln>
          <a:effectLst/>
        </p:spPr>
        <p:txBody>
          <a:bodyPr wrap="none" anchor="ctr"/>
          <a:lstStyle/>
          <a:p>
            <a:endParaRPr lang="en-US"/>
          </a:p>
        </p:txBody>
      </p:sp>
      <p:sp>
        <p:nvSpPr>
          <p:cNvPr id="142354" name="Line 20"/>
          <p:cNvSpPr>
            <a:spLocks noChangeShapeType="1"/>
          </p:cNvSpPr>
          <p:nvPr/>
        </p:nvSpPr>
        <p:spPr bwMode="auto">
          <a:xfrm>
            <a:off x="1617663" y="2595563"/>
            <a:ext cx="0" cy="422275"/>
          </a:xfrm>
          <a:prstGeom prst="line">
            <a:avLst/>
          </a:prstGeom>
          <a:noFill/>
          <a:ln w="12700">
            <a:solidFill>
              <a:schemeClr val="tx1"/>
            </a:solidFill>
            <a:round/>
            <a:headEnd/>
            <a:tailEnd/>
          </a:ln>
          <a:effectLst/>
        </p:spPr>
        <p:txBody>
          <a:bodyPr wrap="none" anchor="ctr"/>
          <a:lstStyle/>
          <a:p>
            <a:endParaRPr lang="en-US"/>
          </a:p>
        </p:txBody>
      </p:sp>
      <p:sp>
        <p:nvSpPr>
          <p:cNvPr id="142355" name="Line 21"/>
          <p:cNvSpPr>
            <a:spLocks noChangeShapeType="1"/>
          </p:cNvSpPr>
          <p:nvPr/>
        </p:nvSpPr>
        <p:spPr bwMode="auto">
          <a:xfrm>
            <a:off x="2006600" y="3568700"/>
            <a:ext cx="439738" cy="0"/>
          </a:xfrm>
          <a:prstGeom prst="line">
            <a:avLst/>
          </a:prstGeom>
          <a:noFill/>
          <a:ln w="12700">
            <a:solidFill>
              <a:schemeClr val="tx1"/>
            </a:solidFill>
            <a:round/>
            <a:headEnd/>
            <a:tailEnd/>
          </a:ln>
          <a:effectLst/>
        </p:spPr>
        <p:txBody>
          <a:bodyPr wrap="none" anchor="ctr"/>
          <a:lstStyle/>
          <a:p>
            <a:endParaRPr lang="en-US"/>
          </a:p>
        </p:txBody>
      </p:sp>
      <p:grpSp>
        <p:nvGrpSpPr>
          <p:cNvPr id="3" name="Group 22"/>
          <p:cNvGrpSpPr>
            <a:grpSpLocks/>
          </p:cNvGrpSpPr>
          <p:nvPr/>
        </p:nvGrpSpPr>
        <p:grpSpPr bwMode="auto">
          <a:xfrm>
            <a:off x="1803400" y="4386263"/>
            <a:ext cx="668338" cy="393700"/>
            <a:chOff x="1136" y="2763"/>
            <a:chExt cx="421" cy="248"/>
          </a:xfrm>
        </p:grpSpPr>
        <p:sp>
          <p:nvSpPr>
            <p:cNvPr id="142365" name="Line 23"/>
            <p:cNvSpPr>
              <a:spLocks noChangeShapeType="1"/>
            </p:cNvSpPr>
            <p:nvPr/>
          </p:nvSpPr>
          <p:spPr bwMode="auto">
            <a:xfrm>
              <a:off x="1136" y="2763"/>
              <a:ext cx="152" cy="248"/>
            </a:xfrm>
            <a:prstGeom prst="line">
              <a:avLst/>
            </a:prstGeom>
            <a:noFill/>
            <a:ln w="12700">
              <a:solidFill>
                <a:schemeClr val="tx1"/>
              </a:solidFill>
              <a:round/>
              <a:headEnd/>
              <a:tailEnd/>
            </a:ln>
            <a:effectLst/>
          </p:spPr>
          <p:txBody>
            <a:bodyPr wrap="none" anchor="ctr"/>
            <a:lstStyle/>
            <a:p>
              <a:endParaRPr lang="en-US"/>
            </a:p>
          </p:txBody>
        </p:sp>
        <p:sp>
          <p:nvSpPr>
            <p:cNvPr id="142366" name="Line 24"/>
            <p:cNvSpPr>
              <a:spLocks noChangeShapeType="1"/>
            </p:cNvSpPr>
            <p:nvPr/>
          </p:nvSpPr>
          <p:spPr bwMode="auto">
            <a:xfrm>
              <a:off x="1288" y="3010"/>
              <a:ext cx="269" cy="0"/>
            </a:xfrm>
            <a:prstGeom prst="line">
              <a:avLst/>
            </a:prstGeom>
            <a:noFill/>
            <a:ln w="12700">
              <a:solidFill>
                <a:schemeClr val="tx1"/>
              </a:solidFill>
              <a:round/>
              <a:headEnd/>
              <a:tailEnd/>
            </a:ln>
            <a:effectLst/>
          </p:spPr>
          <p:txBody>
            <a:bodyPr wrap="none" anchor="ctr"/>
            <a:lstStyle/>
            <a:p>
              <a:endParaRPr lang="en-US"/>
            </a:p>
          </p:txBody>
        </p:sp>
      </p:grpSp>
      <p:grpSp>
        <p:nvGrpSpPr>
          <p:cNvPr id="4" name="Group 25"/>
          <p:cNvGrpSpPr>
            <a:grpSpLocks/>
          </p:cNvGrpSpPr>
          <p:nvPr/>
        </p:nvGrpSpPr>
        <p:grpSpPr bwMode="auto">
          <a:xfrm>
            <a:off x="3952875" y="4630738"/>
            <a:ext cx="576263" cy="144462"/>
            <a:chOff x="2490" y="2917"/>
            <a:chExt cx="363" cy="91"/>
          </a:xfrm>
        </p:grpSpPr>
        <p:sp>
          <p:nvSpPr>
            <p:cNvPr id="142363" name="Line 26"/>
            <p:cNvSpPr>
              <a:spLocks noChangeShapeType="1"/>
            </p:cNvSpPr>
            <p:nvPr/>
          </p:nvSpPr>
          <p:spPr bwMode="auto">
            <a:xfrm>
              <a:off x="2490" y="3008"/>
              <a:ext cx="272" cy="0"/>
            </a:xfrm>
            <a:prstGeom prst="line">
              <a:avLst/>
            </a:prstGeom>
            <a:noFill/>
            <a:ln w="12700">
              <a:solidFill>
                <a:schemeClr val="tx1"/>
              </a:solidFill>
              <a:round/>
              <a:headEnd/>
              <a:tailEnd/>
            </a:ln>
            <a:effectLst/>
          </p:spPr>
          <p:txBody>
            <a:bodyPr wrap="none" anchor="ctr"/>
            <a:lstStyle/>
            <a:p>
              <a:endParaRPr lang="en-US"/>
            </a:p>
          </p:txBody>
        </p:sp>
        <p:sp>
          <p:nvSpPr>
            <p:cNvPr id="142364" name="Line 27"/>
            <p:cNvSpPr>
              <a:spLocks noChangeShapeType="1"/>
            </p:cNvSpPr>
            <p:nvPr/>
          </p:nvSpPr>
          <p:spPr bwMode="auto">
            <a:xfrm flipV="1">
              <a:off x="2763" y="2917"/>
              <a:ext cx="90" cy="91"/>
            </a:xfrm>
            <a:prstGeom prst="line">
              <a:avLst/>
            </a:prstGeom>
            <a:noFill/>
            <a:ln w="12700">
              <a:solidFill>
                <a:schemeClr val="tx1"/>
              </a:solidFill>
              <a:round/>
              <a:headEnd/>
              <a:tailEnd/>
            </a:ln>
            <a:effectLst/>
          </p:spPr>
          <p:txBody>
            <a:bodyPr wrap="none" anchor="ctr"/>
            <a:lstStyle/>
            <a:p>
              <a:endParaRPr lang="en-US"/>
            </a:p>
          </p:txBody>
        </p:sp>
      </p:grpSp>
      <p:sp>
        <p:nvSpPr>
          <p:cNvPr id="142358" name="Line 28"/>
          <p:cNvSpPr>
            <a:spLocks noChangeShapeType="1"/>
          </p:cNvSpPr>
          <p:nvPr/>
        </p:nvSpPr>
        <p:spPr bwMode="auto">
          <a:xfrm>
            <a:off x="2514600" y="4241800"/>
            <a:ext cx="0" cy="122238"/>
          </a:xfrm>
          <a:prstGeom prst="line">
            <a:avLst/>
          </a:prstGeom>
          <a:noFill/>
          <a:ln w="12700">
            <a:solidFill>
              <a:schemeClr val="tx1"/>
            </a:solidFill>
            <a:round/>
            <a:headEnd/>
            <a:tailEnd/>
          </a:ln>
          <a:effectLst/>
        </p:spPr>
        <p:txBody>
          <a:bodyPr wrap="none" anchor="ctr"/>
          <a:lstStyle/>
          <a:p>
            <a:endParaRPr lang="en-US"/>
          </a:p>
        </p:txBody>
      </p:sp>
      <p:grpSp>
        <p:nvGrpSpPr>
          <p:cNvPr id="5" name="Group 29"/>
          <p:cNvGrpSpPr>
            <a:grpSpLocks/>
          </p:cNvGrpSpPr>
          <p:nvPr/>
        </p:nvGrpSpPr>
        <p:grpSpPr bwMode="auto">
          <a:xfrm>
            <a:off x="2381250" y="4162425"/>
            <a:ext cx="292100" cy="88900"/>
            <a:chOff x="1500" y="2622"/>
            <a:chExt cx="184" cy="56"/>
          </a:xfrm>
        </p:grpSpPr>
        <p:sp>
          <p:nvSpPr>
            <p:cNvPr id="142360" name="Line 30"/>
            <p:cNvSpPr>
              <a:spLocks noChangeShapeType="1"/>
            </p:cNvSpPr>
            <p:nvPr/>
          </p:nvSpPr>
          <p:spPr bwMode="auto">
            <a:xfrm flipH="1">
              <a:off x="1504" y="2622"/>
              <a:ext cx="4" cy="52"/>
            </a:xfrm>
            <a:prstGeom prst="line">
              <a:avLst/>
            </a:prstGeom>
            <a:noFill/>
            <a:ln w="12700">
              <a:solidFill>
                <a:schemeClr val="tx1"/>
              </a:solidFill>
              <a:round/>
              <a:headEnd/>
              <a:tailEnd/>
            </a:ln>
            <a:effectLst/>
          </p:spPr>
          <p:txBody>
            <a:bodyPr wrap="none" anchor="ctr"/>
            <a:lstStyle/>
            <a:p>
              <a:endParaRPr lang="en-US"/>
            </a:p>
          </p:txBody>
        </p:sp>
        <p:sp>
          <p:nvSpPr>
            <p:cNvPr id="142361" name="Line 31"/>
            <p:cNvSpPr>
              <a:spLocks noChangeShapeType="1"/>
            </p:cNvSpPr>
            <p:nvPr/>
          </p:nvSpPr>
          <p:spPr bwMode="auto">
            <a:xfrm flipH="1">
              <a:off x="1680" y="2632"/>
              <a:ext cx="4" cy="46"/>
            </a:xfrm>
            <a:prstGeom prst="line">
              <a:avLst/>
            </a:prstGeom>
            <a:noFill/>
            <a:ln w="12700">
              <a:solidFill>
                <a:schemeClr val="tx1"/>
              </a:solidFill>
              <a:round/>
              <a:headEnd/>
              <a:tailEnd/>
            </a:ln>
            <a:effectLst/>
          </p:spPr>
          <p:txBody>
            <a:bodyPr wrap="none" anchor="ctr"/>
            <a:lstStyle/>
            <a:p>
              <a:endParaRPr lang="en-US"/>
            </a:p>
          </p:txBody>
        </p:sp>
        <p:sp>
          <p:nvSpPr>
            <p:cNvPr id="142362" name="Line 32"/>
            <p:cNvSpPr>
              <a:spLocks noChangeShapeType="1"/>
            </p:cNvSpPr>
            <p:nvPr/>
          </p:nvSpPr>
          <p:spPr bwMode="auto">
            <a:xfrm>
              <a:off x="1500" y="2670"/>
              <a:ext cx="182" cy="6"/>
            </a:xfrm>
            <a:prstGeom prst="line">
              <a:avLst/>
            </a:prstGeom>
            <a:noFill/>
            <a:ln w="12700">
              <a:solidFill>
                <a:schemeClr val="tx1"/>
              </a:solidFill>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18_12c_Resemblances-U"/>
          <p:cNvPicPr>
            <a:picLocks noChangeAspect="1" noChangeArrowheads="1"/>
          </p:cNvPicPr>
          <p:nvPr/>
        </p:nvPicPr>
        <p:blipFill>
          <a:blip r:embed="rId3" cstate="print"/>
          <a:srcRect/>
          <a:stretch>
            <a:fillRect/>
          </a:stretch>
        </p:blipFill>
        <p:spPr bwMode="auto">
          <a:xfrm>
            <a:off x="296863" y="1760538"/>
            <a:ext cx="8548687" cy="3335337"/>
          </a:xfrm>
          <a:prstGeom prst="rect">
            <a:avLst/>
          </a:prstGeom>
          <a:noFill/>
          <a:ln w="9525">
            <a:noFill/>
            <a:miter lim="800000"/>
            <a:headEnd/>
            <a:tailEnd/>
          </a:ln>
        </p:spPr>
      </p:pic>
      <p:sp>
        <p:nvSpPr>
          <p:cNvPr id="14745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18.12C</a:t>
            </a:r>
          </a:p>
        </p:txBody>
      </p:sp>
      <p:sp>
        <p:nvSpPr>
          <p:cNvPr id="147460" name="Text Box 3"/>
          <p:cNvSpPr txBox="1">
            <a:spLocks noChangeArrowheads="1"/>
          </p:cNvSpPr>
          <p:nvPr/>
        </p:nvSpPr>
        <p:spPr bwMode="auto">
          <a:xfrm rot="-436887">
            <a:off x="784225" y="4516438"/>
            <a:ext cx="1220788" cy="242887"/>
          </a:xfrm>
          <a:prstGeom prst="rect">
            <a:avLst/>
          </a:prstGeom>
          <a:noFill/>
          <a:ln w="9525">
            <a:noFill/>
            <a:miter lim="800000"/>
            <a:headEnd/>
            <a:tailEnd/>
          </a:ln>
        </p:spPr>
        <p:txBody>
          <a:bodyPr wrap="none" lIns="0" tIns="0" rIns="0" bIns="0"/>
          <a:lstStyle/>
          <a:p>
            <a:pPr eaLnBrk="0" hangingPunct="0"/>
            <a:r>
              <a:rPr lang="en-US" sz="1400" b="1"/>
              <a:t>A stick insect</a:t>
            </a:r>
          </a:p>
        </p:txBody>
      </p:sp>
      <p:sp>
        <p:nvSpPr>
          <p:cNvPr id="147461" name="Text Box 3"/>
          <p:cNvSpPr txBox="1">
            <a:spLocks noChangeArrowheads="1"/>
          </p:cNvSpPr>
          <p:nvPr/>
        </p:nvSpPr>
        <p:spPr bwMode="auto">
          <a:xfrm rot="239225">
            <a:off x="3165475" y="4656138"/>
            <a:ext cx="1989138" cy="242887"/>
          </a:xfrm>
          <a:prstGeom prst="rect">
            <a:avLst/>
          </a:prstGeom>
          <a:noFill/>
          <a:ln w="9525">
            <a:noFill/>
            <a:miter lim="800000"/>
            <a:headEnd/>
            <a:tailEnd/>
          </a:ln>
        </p:spPr>
        <p:txBody>
          <a:bodyPr wrap="none" lIns="0" tIns="0" rIns="0" bIns="0"/>
          <a:lstStyle/>
          <a:p>
            <a:pPr eaLnBrk="0" hangingPunct="0"/>
            <a:r>
              <a:rPr lang="en-US" sz="1400" b="1"/>
              <a:t>A leaf-mimic katydid</a:t>
            </a:r>
          </a:p>
        </p:txBody>
      </p:sp>
      <p:sp>
        <p:nvSpPr>
          <p:cNvPr id="147462" name="Text Box 3"/>
          <p:cNvSpPr txBox="1">
            <a:spLocks noChangeArrowheads="1"/>
          </p:cNvSpPr>
          <p:nvPr/>
        </p:nvSpPr>
        <p:spPr bwMode="auto">
          <a:xfrm rot="590540">
            <a:off x="6078538" y="4241800"/>
            <a:ext cx="1989137" cy="449263"/>
          </a:xfrm>
          <a:prstGeom prst="rect">
            <a:avLst/>
          </a:prstGeom>
          <a:noFill/>
          <a:ln w="9525">
            <a:noFill/>
            <a:miter lim="800000"/>
            <a:headEnd/>
            <a:tailEnd/>
          </a:ln>
        </p:spPr>
        <p:txBody>
          <a:bodyPr wrap="none" lIns="0" tIns="0" rIns="0" bIns="0"/>
          <a:lstStyle/>
          <a:p>
            <a:pPr eaLnBrk="0" hangingPunct="0"/>
            <a:r>
              <a:rPr lang="en-US" sz="1400" b="1"/>
              <a:t>A caterpillar resembling</a:t>
            </a:r>
          </a:p>
          <a:p>
            <a:pPr eaLnBrk="0" hangingPunct="0"/>
            <a:r>
              <a:rPr lang="en-US" sz="1400" b="1"/>
              <a:t>a bird dropping</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18_12e_OwlButterfly-L"/>
          <p:cNvPicPr>
            <a:picLocks noChangeAspect="1" noChangeArrowheads="1"/>
          </p:cNvPicPr>
          <p:nvPr/>
        </p:nvPicPr>
        <p:blipFill>
          <a:blip r:embed="rId3" cstate="print"/>
          <a:srcRect/>
          <a:stretch>
            <a:fillRect/>
          </a:stretch>
        </p:blipFill>
        <p:spPr bwMode="auto">
          <a:xfrm>
            <a:off x="428625" y="1109663"/>
            <a:ext cx="8286750" cy="4664075"/>
          </a:xfrm>
          <a:prstGeom prst="rect">
            <a:avLst/>
          </a:prstGeom>
          <a:noFill/>
          <a:ln w="9525">
            <a:noFill/>
            <a:miter lim="800000"/>
            <a:headEnd/>
            <a:tailEnd/>
          </a:ln>
        </p:spPr>
      </p:pic>
      <p:sp>
        <p:nvSpPr>
          <p:cNvPr id="15257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18.12E</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body" idx="4294967295"/>
          </p:nvPr>
        </p:nvSpPr>
        <p:spPr>
          <a:xfrm>
            <a:off x="163513" y="1784350"/>
            <a:ext cx="8534400" cy="4935538"/>
          </a:xfrm>
        </p:spPr>
        <p:txBody>
          <a:bodyPr/>
          <a:lstStyle/>
          <a:p>
            <a:pPr marL="292100" lvl="1" indent="-290513" eaLnBrk="1" hangingPunct="1">
              <a:lnSpc>
                <a:spcPct val="90000"/>
              </a:lnSpc>
              <a:buFont typeface="Wingdings" pitchFamily="84" charset="2"/>
              <a:buChar char="§"/>
            </a:pPr>
            <a:r>
              <a:rPr lang="en-US" sz="2800" b="1" dirty="0" smtClean="0">
                <a:cs typeface="Times New Roman" pitchFamily="84" charset="0"/>
              </a:rPr>
              <a:t>Echinoderms</a:t>
            </a:r>
            <a:r>
              <a:rPr lang="en-US" sz="2800" dirty="0" smtClean="0">
                <a:cs typeface="Times New Roman" pitchFamily="84" charset="0"/>
              </a:rPr>
              <a:t> (phylum </a:t>
            </a:r>
            <a:r>
              <a:rPr lang="en-US" sz="2800" dirty="0" err="1" smtClean="0">
                <a:cs typeface="Times New Roman" pitchFamily="84" charset="0"/>
              </a:rPr>
              <a:t>Echinodermata</a:t>
            </a:r>
            <a:r>
              <a:rPr lang="en-US" sz="2800" dirty="0" smtClean="0">
                <a:cs typeface="Times New Roman" pitchFamily="84" charset="0"/>
              </a:rPr>
              <a:t>) are</a:t>
            </a:r>
          </a:p>
          <a:p>
            <a:pPr marL="812800" lvl="2" indent="-368300" eaLnBrk="1" hangingPunct="1">
              <a:lnSpc>
                <a:spcPct val="90000"/>
              </a:lnSpc>
            </a:pPr>
            <a:r>
              <a:rPr lang="en-US" sz="2400" dirty="0" smtClean="0">
                <a:cs typeface="Times New Roman" pitchFamily="84" charset="0"/>
              </a:rPr>
              <a:t>a diverse group including sea stars, sand dollars, and sea urchins,</a:t>
            </a:r>
          </a:p>
          <a:p>
            <a:pPr marL="812800" lvl="2" indent="-368300" eaLnBrk="1" hangingPunct="1">
              <a:lnSpc>
                <a:spcPct val="90000"/>
              </a:lnSpc>
            </a:pPr>
            <a:r>
              <a:rPr lang="en-US" sz="2400" dirty="0" smtClean="0">
                <a:cs typeface="Times New Roman" pitchFamily="84" charset="0"/>
              </a:rPr>
              <a:t>slow-moving or sessile,</a:t>
            </a:r>
          </a:p>
          <a:p>
            <a:pPr marL="812800" lvl="2" indent="-368300" eaLnBrk="1" hangingPunct="1">
              <a:lnSpc>
                <a:spcPct val="90000"/>
              </a:lnSpc>
            </a:pPr>
            <a:r>
              <a:rPr lang="en-US" sz="2400" dirty="0" smtClean="0">
                <a:cs typeface="Times New Roman" pitchFamily="84" charset="0"/>
              </a:rPr>
              <a:t>all marine,</a:t>
            </a:r>
          </a:p>
          <a:p>
            <a:pPr marL="812800" lvl="2" indent="-368300" eaLnBrk="1" hangingPunct="1">
              <a:lnSpc>
                <a:spcPct val="90000"/>
              </a:lnSpc>
            </a:pPr>
            <a:r>
              <a:rPr lang="en-US" sz="2400" dirty="0" err="1" smtClean="0">
                <a:cs typeface="Times New Roman" pitchFamily="84" charset="0"/>
              </a:rPr>
              <a:t>radially</a:t>
            </a:r>
            <a:r>
              <a:rPr lang="en-US" sz="2400" dirty="0" smtClean="0">
                <a:cs typeface="Times New Roman" pitchFamily="84" charset="0"/>
              </a:rPr>
              <a:t> symmetrical, and</a:t>
            </a:r>
          </a:p>
          <a:p>
            <a:pPr marL="812800" lvl="2" indent="-368300" eaLnBrk="1" hangingPunct="1">
              <a:lnSpc>
                <a:spcPct val="90000"/>
              </a:lnSpc>
            </a:pPr>
            <a:r>
              <a:rPr lang="en-US" sz="2400" dirty="0" err="1" smtClean="0">
                <a:cs typeface="Times New Roman" pitchFamily="84" charset="0"/>
              </a:rPr>
              <a:t>deuterostomes</a:t>
            </a:r>
            <a:r>
              <a:rPr lang="en-US" sz="2400" dirty="0" smtClean="0">
                <a:cs typeface="Times New Roman" pitchFamily="84" charset="0"/>
              </a:rPr>
              <a:t> (along with the chordates).</a:t>
            </a:r>
          </a:p>
        </p:txBody>
      </p:sp>
      <p:sp>
        <p:nvSpPr>
          <p:cNvPr id="15565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55652" name="Rectangle 4"/>
          <p:cNvSpPr>
            <a:spLocks noGrp="1" noChangeArrowheads="1"/>
          </p:cNvSpPr>
          <p:nvPr>
            <p:ph type="title" idx="4294967295"/>
          </p:nvPr>
        </p:nvSpPr>
        <p:spPr>
          <a:xfrm>
            <a:off x="195263" y="125413"/>
            <a:ext cx="8782050" cy="1243012"/>
          </a:xfrm>
        </p:spPr>
        <p:txBody>
          <a:bodyPr>
            <a:spAutoFit/>
          </a:bodyPr>
          <a:lstStyle/>
          <a:p>
            <a:pPr marL="992188" indent="-992188" eaLnBrk="1" hangingPunct="1">
              <a:lnSpc>
                <a:spcPct val="85000"/>
              </a:lnSpc>
            </a:pPr>
            <a:r>
              <a:rPr lang="en-US" sz="3200" smtClean="0"/>
              <a:t>18.13 Echinoderms have spiny skin, an endoskeleton, and a water vascular system for movement</a:t>
            </a:r>
          </a:p>
        </p:txBody>
      </p:sp>
      <p:sp>
        <p:nvSpPr>
          <p:cNvPr id="155653"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55654" name="Line 4"/>
          <p:cNvSpPr>
            <a:spLocks noChangeShapeType="1"/>
          </p:cNvSpPr>
          <p:nvPr/>
        </p:nvSpPr>
        <p:spPr bwMode="auto">
          <a:xfrm>
            <a:off x="195263" y="1527175"/>
            <a:ext cx="8775700" cy="0"/>
          </a:xfrm>
          <a:prstGeom prst="line">
            <a:avLst/>
          </a:prstGeom>
          <a:noFill/>
          <a:ln w="76200">
            <a:solidFill>
              <a:schemeClr val="tx2"/>
            </a:solidFill>
            <a:round/>
            <a:headEnd/>
            <a:tailEnd/>
          </a:ln>
        </p:spPr>
        <p:txBody>
          <a:bodyPr wrap="none" anchor="ctr"/>
          <a:lstStyle/>
          <a:p>
            <a:endParaRPr lang="en-US"/>
          </a:p>
        </p:txBody>
      </p:sp>
      <p:sp>
        <p:nvSpPr>
          <p:cNvPr id="15565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5650">
                                            <p:txEl>
                                              <p:pRg st="0" end="0"/>
                                            </p:txEl>
                                          </p:spTgt>
                                        </p:tgtEl>
                                        <p:attrNameLst>
                                          <p:attrName>style.visibility</p:attrName>
                                        </p:attrNameLst>
                                      </p:cBhvr>
                                      <p:to>
                                        <p:strVal val="visible"/>
                                      </p:to>
                                    </p:set>
                                    <p:animEffect transition="in" filter="box(in)">
                                      <p:cBhvr>
                                        <p:cTn id="7" dur="500"/>
                                        <p:tgtEl>
                                          <p:spTgt spid="155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5650">
                                            <p:txEl>
                                              <p:pRg st="1" end="1"/>
                                            </p:txEl>
                                          </p:spTgt>
                                        </p:tgtEl>
                                        <p:attrNameLst>
                                          <p:attrName>style.visibility</p:attrName>
                                        </p:attrNameLst>
                                      </p:cBhvr>
                                      <p:to>
                                        <p:strVal val="visible"/>
                                      </p:to>
                                    </p:set>
                                    <p:animEffect transition="in" filter="box(in)">
                                      <p:cBhvr>
                                        <p:cTn id="12" dur="500"/>
                                        <p:tgtEl>
                                          <p:spTgt spid="1556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5650">
                                            <p:txEl>
                                              <p:pRg st="2" end="2"/>
                                            </p:txEl>
                                          </p:spTgt>
                                        </p:tgtEl>
                                        <p:attrNameLst>
                                          <p:attrName>style.visibility</p:attrName>
                                        </p:attrNameLst>
                                      </p:cBhvr>
                                      <p:to>
                                        <p:strVal val="visible"/>
                                      </p:to>
                                    </p:set>
                                    <p:animEffect transition="in" filter="box(in)">
                                      <p:cBhvr>
                                        <p:cTn id="17" dur="500"/>
                                        <p:tgtEl>
                                          <p:spTgt spid="1556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5650">
                                            <p:txEl>
                                              <p:pRg st="3" end="3"/>
                                            </p:txEl>
                                          </p:spTgt>
                                        </p:tgtEl>
                                        <p:attrNameLst>
                                          <p:attrName>style.visibility</p:attrName>
                                        </p:attrNameLst>
                                      </p:cBhvr>
                                      <p:to>
                                        <p:strVal val="visible"/>
                                      </p:to>
                                    </p:set>
                                    <p:animEffect transition="in" filter="box(in)">
                                      <p:cBhvr>
                                        <p:cTn id="22" dur="500"/>
                                        <p:tgtEl>
                                          <p:spTgt spid="1556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5650">
                                            <p:txEl>
                                              <p:pRg st="4" end="4"/>
                                            </p:txEl>
                                          </p:spTgt>
                                        </p:tgtEl>
                                        <p:attrNameLst>
                                          <p:attrName>style.visibility</p:attrName>
                                        </p:attrNameLst>
                                      </p:cBhvr>
                                      <p:to>
                                        <p:strVal val="visible"/>
                                      </p:to>
                                    </p:set>
                                    <p:animEffect transition="in" filter="box(in)">
                                      <p:cBhvr>
                                        <p:cTn id="27" dur="500"/>
                                        <p:tgtEl>
                                          <p:spTgt spid="15565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55650">
                                            <p:txEl>
                                              <p:pRg st="5" end="5"/>
                                            </p:txEl>
                                          </p:spTgt>
                                        </p:tgtEl>
                                        <p:attrNameLst>
                                          <p:attrName>style.visibility</p:attrName>
                                        </p:attrNameLst>
                                      </p:cBhvr>
                                      <p:to>
                                        <p:strVal val="visible"/>
                                      </p:to>
                                    </p:set>
                                    <p:animEffect transition="in" filter="box(in)">
                                      <p:cBhvr>
                                        <p:cTn id="32" dur="500"/>
                                        <p:tgtEl>
                                          <p:spTgt spid="1556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build="p" bldLvl="5"/>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body" idx="4294967295"/>
          </p:nvPr>
        </p:nvSpPr>
        <p:spPr>
          <a:xfrm>
            <a:off x="163513" y="1784350"/>
            <a:ext cx="8534400" cy="4935538"/>
          </a:xfrm>
        </p:spPr>
        <p:txBody>
          <a:bodyPr/>
          <a:lstStyle/>
          <a:p>
            <a:pPr marL="292100" lvl="1" indent="-290513" eaLnBrk="1" hangingPunct="1">
              <a:lnSpc>
                <a:spcPct val="90000"/>
              </a:lnSpc>
              <a:buFont typeface="Wingdings" pitchFamily="84" charset="2"/>
              <a:buChar char="§"/>
            </a:pPr>
            <a:r>
              <a:rPr lang="en-US" sz="2800" dirty="0" smtClean="0">
                <a:cs typeface="Times New Roman" pitchFamily="84" charset="0"/>
              </a:rPr>
              <a:t>Echinoderms have</a:t>
            </a:r>
          </a:p>
          <a:p>
            <a:pPr marL="812800" lvl="2" indent="-368300" eaLnBrk="1" hangingPunct="1">
              <a:lnSpc>
                <a:spcPct val="90000"/>
              </a:lnSpc>
            </a:pPr>
            <a:r>
              <a:rPr lang="en-US" sz="2400" dirty="0" smtClean="0">
                <a:cs typeface="Times New Roman" pitchFamily="84" charset="0"/>
              </a:rPr>
              <a:t>an </a:t>
            </a:r>
            <a:r>
              <a:rPr lang="en-US" sz="2400" b="1" dirty="0" smtClean="0">
                <a:cs typeface="Times New Roman" pitchFamily="84" charset="0"/>
              </a:rPr>
              <a:t>endoskeleton </a:t>
            </a:r>
            <a:r>
              <a:rPr lang="en-US" sz="2400" dirty="0" smtClean="0">
                <a:cs typeface="Times New Roman" pitchFamily="84" charset="0"/>
              </a:rPr>
              <a:t>of hard calcareous plates under a thin skin,</a:t>
            </a:r>
          </a:p>
          <a:p>
            <a:pPr marL="812800" lvl="2" indent="-368300" eaLnBrk="1" hangingPunct="1">
              <a:lnSpc>
                <a:spcPct val="90000"/>
              </a:lnSpc>
            </a:pPr>
            <a:r>
              <a:rPr lang="en-US" sz="2400" dirty="0" smtClean="0">
                <a:cs typeface="Times New Roman" pitchFamily="84" charset="0"/>
              </a:rPr>
              <a:t>a </a:t>
            </a:r>
            <a:r>
              <a:rPr lang="en-US" sz="2400" b="1" dirty="0" smtClean="0">
                <a:cs typeface="Times New Roman" pitchFamily="84" charset="0"/>
              </a:rPr>
              <a:t>water vascular system </a:t>
            </a:r>
            <a:r>
              <a:rPr lang="en-US" sz="2400" dirty="0" smtClean="0">
                <a:cs typeface="Times New Roman" pitchFamily="84" charset="0"/>
              </a:rPr>
              <a:t>based on a network of water-filled canals that branch into extensions called tube feet, and</a:t>
            </a:r>
          </a:p>
          <a:p>
            <a:pPr marL="812800" lvl="2" indent="-368300" eaLnBrk="1" hangingPunct="1">
              <a:lnSpc>
                <a:spcPct val="90000"/>
              </a:lnSpc>
            </a:pPr>
            <a:r>
              <a:rPr lang="en-US" sz="2400" dirty="0" smtClean="0">
                <a:cs typeface="Times New Roman" pitchFamily="84" charset="0"/>
              </a:rPr>
              <a:t>the ability to regenerate lost arms.</a:t>
            </a:r>
          </a:p>
        </p:txBody>
      </p:sp>
      <p:sp>
        <p:nvSpPr>
          <p:cNvPr id="15667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56676" name="Rectangle 4"/>
          <p:cNvSpPr>
            <a:spLocks noGrp="1" noChangeArrowheads="1"/>
          </p:cNvSpPr>
          <p:nvPr>
            <p:ph type="title" idx="4294967295"/>
          </p:nvPr>
        </p:nvSpPr>
        <p:spPr>
          <a:xfrm>
            <a:off x="195263" y="125413"/>
            <a:ext cx="8782050" cy="1243012"/>
          </a:xfrm>
        </p:spPr>
        <p:txBody>
          <a:bodyPr>
            <a:spAutoFit/>
          </a:bodyPr>
          <a:lstStyle/>
          <a:p>
            <a:pPr marL="992188" indent="-992188" eaLnBrk="1" hangingPunct="1">
              <a:lnSpc>
                <a:spcPct val="85000"/>
              </a:lnSpc>
            </a:pPr>
            <a:r>
              <a:rPr lang="en-US" sz="3200" smtClean="0"/>
              <a:t>18.13 Echinoderms have spiny skin, an endoskeleton, and a water vascular system for movement</a:t>
            </a:r>
          </a:p>
        </p:txBody>
      </p:sp>
      <p:sp>
        <p:nvSpPr>
          <p:cNvPr id="156677"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56678" name="Line 4"/>
          <p:cNvSpPr>
            <a:spLocks noChangeShapeType="1"/>
          </p:cNvSpPr>
          <p:nvPr/>
        </p:nvSpPr>
        <p:spPr bwMode="auto">
          <a:xfrm>
            <a:off x="195263" y="1527175"/>
            <a:ext cx="8775700" cy="0"/>
          </a:xfrm>
          <a:prstGeom prst="line">
            <a:avLst/>
          </a:prstGeom>
          <a:noFill/>
          <a:ln w="76200">
            <a:solidFill>
              <a:schemeClr val="tx2"/>
            </a:solidFill>
            <a:round/>
            <a:headEnd/>
            <a:tailEnd/>
          </a:ln>
        </p:spPr>
        <p:txBody>
          <a:bodyPr wrap="none" anchor="ctr"/>
          <a:lstStyle/>
          <a:p>
            <a:endParaRPr lang="en-US"/>
          </a:p>
        </p:txBody>
      </p:sp>
      <p:sp>
        <p:nvSpPr>
          <p:cNvPr id="15667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6674">
                                            <p:txEl>
                                              <p:pRg st="0" end="0"/>
                                            </p:txEl>
                                          </p:spTgt>
                                        </p:tgtEl>
                                        <p:attrNameLst>
                                          <p:attrName>style.visibility</p:attrName>
                                        </p:attrNameLst>
                                      </p:cBhvr>
                                      <p:to>
                                        <p:strVal val="visible"/>
                                      </p:to>
                                    </p:set>
                                    <p:anim calcmode="lin" valueType="num">
                                      <p:cBhvr additive="base">
                                        <p:cTn id="7" dur="500" fill="hold"/>
                                        <p:tgtEl>
                                          <p:spTgt spid="1566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66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6674">
                                            <p:txEl>
                                              <p:pRg st="1" end="1"/>
                                            </p:txEl>
                                          </p:spTgt>
                                        </p:tgtEl>
                                        <p:attrNameLst>
                                          <p:attrName>style.visibility</p:attrName>
                                        </p:attrNameLst>
                                      </p:cBhvr>
                                      <p:to>
                                        <p:strVal val="visible"/>
                                      </p:to>
                                    </p:set>
                                    <p:anim calcmode="lin" valueType="num">
                                      <p:cBhvr additive="base">
                                        <p:cTn id="13" dur="500" fill="hold"/>
                                        <p:tgtEl>
                                          <p:spTgt spid="1566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66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6674">
                                            <p:txEl>
                                              <p:pRg st="2" end="2"/>
                                            </p:txEl>
                                          </p:spTgt>
                                        </p:tgtEl>
                                        <p:attrNameLst>
                                          <p:attrName>style.visibility</p:attrName>
                                        </p:attrNameLst>
                                      </p:cBhvr>
                                      <p:to>
                                        <p:strVal val="visible"/>
                                      </p:to>
                                    </p:set>
                                    <p:anim calcmode="lin" valueType="num">
                                      <p:cBhvr additive="base">
                                        <p:cTn id="19" dur="500" fill="hold"/>
                                        <p:tgtEl>
                                          <p:spTgt spid="1566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66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6674">
                                            <p:txEl>
                                              <p:pRg st="3" end="3"/>
                                            </p:txEl>
                                          </p:spTgt>
                                        </p:tgtEl>
                                        <p:attrNameLst>
                                          <p:attrName>style.visibility</p:attrName>
                                        </p:attrNameLst>
                                      </p:cBhvr>
                                      <p:to>
                                        <p:strVal val="visible"/>
                                      </p:to>
                                    </p:set>
                                    <p:anim calcmode="lin" valueType="num">
                                      <p:cBhvr additive="base">
                                        <p:cTn id="25" dur="500" fill="hold"/>
                                        <p:tgtEl>
                                          <p:spTgt spid="15667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667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build="p" bldLvl="5"/>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18_13aSeaStarAnatomy-U"/>
          <p:cNvPicPr>
            <a:picLocks noChangeAspect="1" noChangeArrowheads="1"/>
          </p:cNvPicPr>
          <p:nvPr/>
        </p:nvPicPr>
        <p:blipFill>
          <a:blip r:embed="rId3" cstate="print"/>
          <a:srcRect/>
          <a:stretch>
            <a:fillRect/>
          </a:stretch>
        </p:blipFill>
        <p:spPr bwMode="auto">
          <a:xfrm>
            <a:off x="1746250" y="1328738"/>
            <a:ext cx="5651500" cy="4200525"/>
          </a:xfrm>
          <a:prstGeom prst="rect">
            <a:avLst/>
          </a:prstGeom>
          <a:noFill/>
          <a:ln w="9525">
            <a:noFill/>
            <a:miter lim="800000"/>
            <a:headEnd/>
            <a:tailEnd/>
          </a:ln>
        </p:spPr>
      </p:pic>
      <p:sp>
        <p:nvSpPr>
          <p:cNvPr id="15769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18.13A</a:t>
            </a:r>
          </a:p>
        </p:txBody>
      </p:sp>
      <p:sp>
        <p:nvSpPr>
          <p:cNvPr id="157700" name="Text Box 3"/>
          <p:cNvSpPr txBox="1">
            <a:spLocks noChangeArrowheads="1"/>
          </p:cNvSpPr>
          <p:nvPr/>
        </p:nvSpPr>
        <p:spPr bwMode="auto">
          <a:xfrm>
            <a:off x="3146425" y="1963738"/>
            <a:ext cx="674688" cy="242887"/>
          </a:xfrm>
          <a:prstGeom prst="rect">
            <a:avLst/>
          </a:prstGeom>
          <a:noFill/>
          <a:ln w="9525">
            <a:noFill/>
            <a:miter lim="800000"/>
            <a:headEnd/>
            <a:tailEnd/>
          </a:ln>
        </p:spPr>
        <p:txBody>
          <a:bodyPr wrap="none" lIns="0" tIns="0" rIns="0" bIns="0"/>
          <a:lstStyle/>
          <a:p>
            <a:pPr eaLnBrk="0" hangingPunct="0"/>
            <a:r>
              <a:rPr lang="en-US" sz="1800" b="1"/>
              <a:t>Anus</a:t>
            </a:r>
          </a:p>
        </p:txBody>
      </p:sp>
      <p:sp>
        <p:nvSpPr>
          <p:cNvPr id="157701" name="Text Box 3"/>
          <p:cNvSpPr txBox="1">
            <a:spLocks noChangeArrowheads="1"/>
          </p:cNvSpPr>
          <p:nvPr/>
        </p:nvSpPr>
        <p:spPr bwMode="auto">
          <a:xfrm>
            <a:off x="1889125" y="3240088"/>
            <a:ext cx="1004888" cy="242887"/>
          </a:xfrm>
          <a:prstGeom prst="rect">
            <a:avLst/>
          </a:prstGeom>
          <a:noFill/>
          <a:ln w="9525">
            <a:noFill/>
            <a:miter lim="800000"/>
            <a:headEnd/>
            <a:tailEnd/>
          </a:ln>
        </p:spPr>
        <p:txBody>
          <a:bodyPr wrap="none" lIns="0" tIns="0" rIns="0" bIns="0"/>
          <a:lstStyle/>
          <a:p>
            <a:pPr eaLnBrk="0" hangingPunct="0"/>
            <a:r>
              <a:rPr lang="en-US" sz="1800" b="1"/>
              <a:t>Stomach</a:t>
            </a:r>
          </a:p>
        </p:txBody>
      </p:sp>
      <p:sp>
        <p:nvSpPr>
          <p:cNvPr id="157702" name="Text Box 3"/>
          <p:cNvSpPr txBox="1">
            <a:spLocks noChangeArrowheads="1"/>
          </p:cNvSpPr>
          <p:nvPr/>
        </p:nvSpPr>
        <p:spPr bwMode="auto">
          <a:xfrm>
            <a:off x="6365875" y="2338388"/>
            <a:ext cx="801688" cy="242887"/>
          </a:xfrm>
          <a:prstGeom prst="rect">
            <a:avLst/>
          </a:prstGeom>
          <a:noFill/>
          <a:ln w="9525">
            <a:noFill/>
            <a:miter lim="800000"/>
            <a:headEnd/>
            <a:tailEnd/>
          </a:ln>
        </p:spPr>
        <p:txBody>
          <a:bodyPr wrap="none" lIns="0" tIns="0" rIns="0" bIns="0"/>
          <a:lstStyle/>
          <a:p>
            <a:pPr eaLnBrk="0" hangingPunct="0"/>
            <a:r>
              <a:rPr lang="en-US" sz="1800" b="1"/>
              <a:t>Spines</a:t>
            </a:r>
          </a:p>
        </p:txBody>
      </p:sp>
      <p:sp>
        <p:nvSpPr>
          <p:cNvPr id="157703" name="Text Box 3"/>
          <p:cNvSpPr txBox="1">
            <a:spLocks noChangeArrowheads="1"/>
          </p:cNvSpPr>
          <p:nvPr/>
        </p:nvSpPr>
        <p:spPr bwMode="auto">
          <a:xfrm>
            <a:off x="6346825" y="4383088"/>
            <a:ext cx="1030288" cy="242887"/>
          </a:xfrm>
          <a:prstGeom prst="rect">
            <a:avLst/>
          </a:prstGeom>
          <a:noFill/>
          <a:ln w="9525">
            <a:noFill/>
            <a:miter lim="800000"/>
            <a:headEnd/>
            <a:tailEnd/>
          </a:ln>
        </p:spPr>
        <p:txBody>
          <a:bodyPr wrap="none" lIns="0" tIns="0" rIns="0" bIns="0"/>
          <a:lstStyle/>
          <a:p>
            <a:pPr eaLnBrk="0" hangingPunct="0"/>
            <a:r>
              <a:rPr lang="en-US" sz="1800" b="1"/>
              <a:t>Tube feet</a:t>
            </a:r>
          </a:p>
        </p:txBody>
      </p:sp>
      <p:sp>
        <p:nvSpPr>
          <p:cNvPr id="157704" name="Text Box 3"/>
          <p:cNvSpPr txBox="1">
            <a:spLocks noChangeArrowheads="1"/>
          </p:cNvSpPr>
          <p:nvPr/>
        </p:nvSpPr>
        <p:spPr bwMode="auto">
          <a:xfrm>
            <a:off x="3502025" y="4840288"/>
            <a:ext cx="788988" cy="274637"/>
          </a:xfrm>
          <a:prstGeom prst="rect">
            <a:avLst/>
          </a:prstGeom>
          <a:noFill/>
          <a:ln w="9525">
            <a:noFill/>
            <a:miter lim="800000"/>
            <a:headEnd/>
            <a:tailEnd/>
          </a:ln>
        </p:spPr>
        <p:txBody>
          <a:bodyPr wrap="none" lIns="0" tIns="0" rIns="0" bIns="0"/>
          <a:lstStyle/>
          <a:p>
            <a:pPr eaLnBrk="0" hangingPunct="0"/>
            <a:r>
              <a:rPr lang="en-US" sz="1800" b="1"/>
              <a:t>Canals</a:t>
            </a:r>
          </a:p>
        </p:txBody>
      </p:sp>
      <p:sp>
        <p:nvSpPr>
          <p:cNvPr id="157705" name="Line 9"/>
          <p:cNvSpPr>
            <a:spLocks noChangeShapeType="1"/>
          </p:cNvSpPr>
          <p:nvPr/>
        </p:nvSpPr>
        <p:spPr bwMode="auto">
          <a:xfrm>
            <a:off x="3765550" y="2120900"/>
            <a:ext cx="514350" cy="800100"/>
          </a:xfrm>
          <a:prstGeom prst="line">
            <a:avLst/>
          </a:prstGeom>
          <a:noFill/>
          <a:ln w="12700">
            <a:solidFill>
              <a:schemeClr val="tx1"/>
            </a:solidFill>
            <a:round/>
            <a:headEnd/>
            <a:tailEnd/>
          </a:ln>
          <a:effectLst/>
        </p:spPr>
        <p:txBody>
          <a:bodyPr wrap="none" anchor="ctr"/>
          <a:lstStyle/>
          <a:p>
            <a:endParaRPr lang="en-US"/>
          </a:p>
        </p:txBody>
      </p:sp>
      <p:sp>
        <p:nvSpPr>
          <p:cNvPr id="157706" name="Line 10"/>
          <p:cNvSpPr>
            <a:spLocks noChangeShapeType="1"/>
          </p:cNvSpPr>
          <p:nvPr/>
        </p:nvSpPr>
        <p:spPr bwMode="auto">
          <a:xfrm flipV="1">
            <a:off x="2908300" y="3213100"/>
            <a:ext cx="1022350" cy="177800"/>
          </a:xfrm>
          <a:prstGeom prst="line">
            <a:avLst/>
          </a:prstGeom>
          <a:noFill/>
          <a:ln w="12700">
            <a:solidFill>
              <a:schemeClr val="tx1"/>
            </a:solidFill>
            <a:round/>
            <a:headEnd/>
            <a:tailEnd/>
          </a:ln>
          <a:effectLst/>
        </p:spPr>
        <p:txBody>
          <a:bodyPr wrap="none" anchor="ctr"/>
          <a:lstStyle/>
          <a:p>
            <a:endParaRPr lang="en-US"/>
          </a:p>
        </p:txBody>
      </p:sp>
      <p:grpSp>
        <p:nvGrpSpPr>
          <p:cNvPr id="2" name="Group 11"/>
          <p:cNvGrpSpPr>
            <a:grpSpLocks/>
          </p:cNvGrpSpPr>
          <p:nvPr/>
        </p:nvGrpSpPr>
        <p:grpSpPr bwMode="auto">
          <a:xfrm>
            <a:off x="3879850" y="3619500"/>
            <a:ext cx="787400" cy="1282700"/>
            <a:chOff x="2444" y="2280"/>
            <a:chExt cx="496" cy="808"/>
          </a:xfrm>
        </p:grpSpPr>
        <p:sp>
          <p:nvSpPr>
            <p:cNvPr id="157714" name="Line 12"/>
            <p:cNvSpPr>
              <a:spLocks noChangeShapeType="1"/>
            </p:cNvSpPr>
            <p:nvPr/>
          </p:nvSpPr>
          <p:spPr bwMode="auto">
            <a:xfrm flipV="1">
              <a:off x="2444" y="2280"/>
              <a:ext cx="224" cy="808"/>
            </a:xfrm>
            <a:prstGeom prst="line">
              <a:avLst/>
            </a:prstGeom>
            <a:noFill/>
            <a:ln w="12700">
              <a:solidFill>
                <a:schemeClr val="tx1"/>
              </a:solidFill>
              <a:round/>
              <a:headEnd/>
              <a:tailEnd/>
            </a:ln>
            <a:effectLst/>
          </p:spPr>
          <p:txBody>
            <a:bodyPr wrap="none" anchor="ctr"/>
            <a:lstStyle/>
            <a:p>
              <a:endParaRPr lang="en-US"/>
            </a:p>
          </p:txBody>
        </p:sp>
        <p:sp>
          <p:nvSpPr>
            <p:cNvPr id="157715" name="Line 13"/>
            <p:cNvSpPr>
              <a:spLocks noChangeShapeType="1"/>
            </p:cNvSpPr>
            <p:nvPr/>
          </p:nvSpPr>
          <p:spPr bwMode="auto">
            <a:xfrm flipV="1">
              <a:off x="2444" y="2580"/>
              <a:ext cx="496" cy="504"/>
            </a:xfrm>
            <a:prstGeom prst="line">
              <a:avLst/>
            </a:prstGeom>
            <a:noFill/>
            <a:ln w="12700">
              <a:solidFill>
                <a:schemeClr val="tx1"/>
              </a:solidFill>
              <a:round/>
              <a:headEnd/>
              <a:tailEnd/>
            </a:ln>
            <a:effectLst/>
          </p:spPr>
          <p:txBody>
            <a:bodyPr wrap="none" anchor="ctr"/>
            <a:lstStyle/>
            <a:p>
              <a:endParaRPr lang="en-US"/>
            </a:p>
          </p:txBody>
        </p:sp>
      </p:grpSp>
      <p:grpSp>
        <p:nvGrpSpPr>
          <p:cNvPr id="3" name="Group 14"/>
          <p:cNvGrpSpPr>
            <a:grpSpLocks/>
          </p:cNvGrpSpPr>
          <p:nvPr/>
        </p:nvGrpSpPr>
        <p:grpSpPr bwMode="auto">
          <a:xfrm>
            <a:off x="5816600" y="2501900"/>
            <a:ext cx="501650" cy="685800"/>
            <a:chOff x="3664" y="1576"/>
            <a:chExt cx="316" cy="432"/>
          </a:xfrm>
        </p:grpSpPr>
        <p:sp>
          <p:nvSpPr>
            <p:cNvPr id="157712" name="Line 15"/>
            <p:cNvSpPr>
              <a:spLocks noChangeShapeType="1"/>
            </p:cNvSpPr>
            <p:nvPr/>
          </p:nvSpPr>
          <p:spPr bwMode="auto">
            <a:xfrm flipV="1">
              <a:off x="3664" y="1576"/>
              <a:ext cx="316" cy="212"/>
            </a:xfrm>
            <a:prstGeom prst="line">
              <a:avLst/>
            </a:prstGeom>
            <a:noFill/>
            <a:ln w="12700">
              <a:solidFill>
                <a:schemeClr val="tx1"/>
              </a:solidFill>
              <a:round/>
              <a:headEnd/>
              <a:tailEnd/>
            </a:ln>
            <a:effectLst/>
          </p:spPr>
          <p:txBody>
            <a:bodyPr wrap="none" anchor="ctr"/>
            <a:lstStyle/>
            <a:p>
              <a:endParaRPr lang="en-US"/>
            </a:p>
          </p:txBody>
        </p:sp>
        <p:sp>
          <p:nvSpPr>
            <p:cNvPr id="157713" name="Line 16"/>
            <p:cNvSpPr>
              <a:spLocks noChangeShapeType="1"/>
            </p:cNvSpPr>
            <p:nvPr/>
          </p:nvSpPr>
          <p:spPr bwMode="auto">
            <a:xfrm flipH="1">
              <a:off x="3704" y="1576"/>
              <a:ext cx="276" cy="432"/>
            </a:xfrm>
            <a:prstGeom prst="line">
              <a:avLst/>
            </a:prstGeom>
            <a:noFill/>
            <a:ln w="12700">
              <a:solidFill>
                <a:schemeClr val="tx1"/>
              </a:solidFill>
              <a:round/>
              <a:headEnd/>
              <a:tailEnd/>
            </a:ln>
            <a:effectLst/>
          </p:spPr>
          <p:txBody>
            <a:bodyPr wrap="none" anchor="ctr"/>
            <a:lstStyle/>
            <a:p>
              <a:endParaRPr lang="en-US"/>
            </a:p>
          </p:txBody>
        </p:sp>
      </p:grpSp>
      <p:grpSp>
        <p:nvGrpSpPr>
          <p:cNvPr id="4" name="Group 17"/>
          <p:cNvGrpSpPr>
            <a:grpSpLocks/>
          </p:cNvGrpSpPr>
          <p:nvPr/>
        </p:nvGrpSpPr>
        <p:grpSpPr bwMode="auto">
          <a:xfrm>
            <a:off x="5518150" y="3879850"/>
            <a:ext cx="800100" cy="1016000"/>
            <a:chOff x="3476" y="2444"/>
            <a:chExt cx="504" cy="640"/>
          </a:xfrm>
        </p:grpSpPr>
        <p:sp>
          <p:nvSpPr>
            <p:cNvPr id="157710" name="Line 18"/>
            <p:cNvSpPr>
              <a:spLocks noChangeShapeType="1"/>
            </p:cNvSpPr>
            <p:nvPr/>
          </p:nvSpPr>
          <p:spPr bwMode="auto">
            <a:xfrm flipV="1">
              <a:off x="3476" y="2860"/>
              <a:ext cx="504" cy="224"/>
            </a:xfrm>
            <a:prstGeom prst="line">
              <a:avLst/>
            </a:prstGeom>
            <a:noFill/>
            <a:ln w="12700">
              <a:solidFill>
                <a:schemeClr val="tx1"/>
              </a:solidFill>
              <a:round/>
              <a:headEnd/>
              <a:tailEnd/>
            </a:ln>
            <a:effectLst/>
          </p:spPr>
          <p:txBody>
            <a:bodyPr wrap="none" anchor="ctr"/>
            <a:lstStyle/>
            <a:p>
              <a:endParaRPr lang="en-US"/>
            </a:p>
          </p:txBody>
        </p:sp>
        <p:sp>
          <p:nvSpPr>
            <p:cNvPr id="157711" name="Line 19"/>
            <p:cNvSpPr>
              <a:spLocks noChangeShapeType="1"/>
            </p:cNvSpPr>
            <p:nvPr/>
          </p:nvSpPr>
          <p:spPr bwMode="auto">
            <a:xfrm>
              <a:off x="3932" y="2444"/>
              <a:ext cx="44" cy="424"/>
            </a:xfrm>
            <a:prstGeom prst="line">
              <a:avLst/>
            </a:prstGeom>
            <a:noFill/>
            <a:ln w="12700">
              <a:solidFill>
                <a:schemeClr val="tx1"/>
              </a:solidFill>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18_13bSeaStarEatsClam-U"/>
          <p:cNvPicPr>
            <a:picLocks noChangeAspect="1" noChangeArrowheads="1"/>
          </p:cNvPicPr>
          <p:nvPr/>
        </p:nvPicPr>
        <p:blipFill>
          <a:blip r:embed="rId3" cstate="print"/>
          <a:srcRect/>
          <a:stretch>
            <a:fillRect/>
          </a:stretch>
        </p:blipFill>
        <p:spPr bwMode="auto">
          <a:xfrm>
            <a:off x="1289050" y="1147763"/>
            <a:ext cx="6565900" cy="4560887"/>
          </a:xfrm>
          <a:prstGeom prst="rect">
            <a:avLst/>
          </a:prstGeom>
          <a:noFill/>
          <a:ln w="9525">
            <a:noFill/>
            <a:miter lim="800000"/>
            <a:headEnd/>
            <a:tailEnd/>
          </a:ln>
        </p:spPr>
      </p:pic>
      <p:sp>
        <p:nvSpPr>
          <p:cNvPr id="158723"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18.13B</a:t>
            </a:r>
          </a:p>
        </p:txBody>
      </p:sp>
      <p:sp>
        <p:nvSpPr>
          <p:cNvPr id="158724" name="Text Box 3"/>
          <p:cNvSpPr txBox="1">
            <a:spLocks noChangeArrowheads="1"/>
          </p:cNvSpPr>
          <p:nvPr/>
        </p:nvSpPr>
        <p:spPr bwMode="auto">
          <a:xfrm>
            <a:off x="6492875" y="2605088"/>
            <a:ext cx="1093788" cy="319087"/>
          </a:xfrm>
          <a:prstGeom prst="rect">
            <a:avLst/>
          </a:prstGeom>
          <a:noFill/>
          <a:ln w="9525">
            <a:noFill/>
            <a:miter lim="800000"/>
            <a:headEnd/>
            <a:tailEnd/>
          </a:ln>
        </p:spPr>
        <p:txBody>
          <a:bodyPr wrap="none" lIns="0" tIns="0" rIns="0" bIns="0"/>
          <a:lstStyle/>
          <a:p>
            <a:pPr eaLnBrk="0" hangingPunct="0"/>
            <a:r>
              <a:rPr lang="en-US" sz="1800" b="1">
                <a:solidFill>
                  <a:schemeClr val="bg1"/>
                </a:solidFill>
              </a:rPr>
              <a:t>Tube foot</a:t>
            </a:r>
          </a:p>
        </p:txBody>
      </p:sp>
      <p:sp>
        <p:nvSpPr>
          <p:cNvPr id="158725" name="Line 5"/>
          <p:cNvSpPr>
            <a:spLocks noChangeShapeType="1"/>
          </p:cNvSpPr>
          <p:nvPr/>
        </p:nvSpPr>
        <p:spPr bwMode="auto">
          <a:xfrm flipV="1">
            <a:off x="4521200" y="2755900"/>
            <a:ext cx="1930400" cy="590550"/>
          </a:xfrm>
          <a:prstGeom prst="line">
            <a:avLst/>
          </a:prstGeom>
          <a:noFill/>
          <a:ln w="12700">
            <a:solidFill>
              <a:schemeClr val="bg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18_13cSeaUrchin-U"/>
          <p:cNvPicPr>
            <a:picLocks noChangeAspect="1" noChangeArrowheads="1"/>
          </p:cNvPicPr>
          <p:nvPr/>
        </p:nvPicPr>
        <p:blipFill>
          <a:blip r:embed="rId3" cstate="print"/>
          <a:srcRect/>
          <a:stretch>
            <a:fillRect/>
          </a:stretch>
        </p:blipFill>
        <p:spPr bwMode="auto">
          <a:xfrm>
            <a:off x="1322388" y="1154113"/>
            <a:ext cx="6499225" cy="4548187"/>
          </a:xfrm>
          <a:prstGeom prst="rect">
            <a:avLst/>
          </a:prstGeom>
          <a:noFill/>
          <a:ln w="9525">
            <a:noFill/>
            <a:miter lim="800000"/>
            <a:headEnd/>
            <a:tailEnd/>
          </a:ln>
        </p:spPr>
      </p:pic>
      <p:grpSp>
        <p:nvGrpSpPr>
          <p:cNvPr id="2" name="Group 3"/>
          <p:cNvGrpSpPr>
            <a:grpSpLocks/>
          </p:cNvGrpSpPr>
          <p:nvPr/>
        </p:nvGrpSpPr>
        <p:grpSpPr bwMode="auto">
          <a:xfrm>
            <a:off x="6167438" y="2852738"/>
            <a:ext cx="660400" cy="288925"/>
            <a:chOff x="3885" y="1797"/>
            <a:chExt cx="416" cy="182"/>
          </a:xfrm>
        </p:grpSpPr>
        <p:sp>
          <p:nvSpPr>
            <p:cNvPr id="159754" name="Line 4"/>
            <p:cNvSpPr>
              <a:spLocks noChangeShapeType="1"/>
            </p:cNvSpPr>
            <p:nvPr/>
          </p:nvSpPr>
          <p:spPr bwMode="auto">
            <a:xfrm>
              <a:off x="3901" y="1925"/>
              <a:ext cx="400" cy="51"/>
            </a:xfrm>
            <a:prstGeom prst="line">
              <a:avLst/>
            </a:prstGeom>
            <a:noFill/>
            <a:ln w="28575">
              <a:solidFill>
                <a:schemeClr val="bg1"/>
              </a:solidFill>
              <a:round/>
              <a:headEnd/>
              <a:tailEnd/>
            </a:ln>
            <a:effectLst/>
          </p:spPr>
          <p:txBody>
            <a:bodyPr wrap="none" anchor="ctr"/>
            <a:lstStyle/>
            <a:p>
              <a:endParaRPr lang="en-US"/>
            </a:p>
          </p:txBody>
        </p:sp>
        <p:sp>
          <p:nvSpPr>
            <p:cNvPr id="159755" name="Line 5"/>
            <p:cNvSpPr>
              <a:spLocks noChangeShapeType="1"/>
            </p:cNvSpPr>
            <p:nvPr/>
          </p:nvSpPr>
          <p:spPr bwMode="auto">
            <a:xfrm>
              <a:off x="3885" y="1797"/>
              <a:ext cx="416" cy="182"/>
            </a:xfrm>
            <a:prstGeom prst="line">
              <a:avLst/>
            </a:prstGeom>
            <a:noFill/>
            <a:ln w="28575">
              <a:solidFill>
                <a:schemeClr val="bg1"/>
              </a:solidFill>
              <a:round/>
              <a:headEnd/>
              <a:tailEnd/>
            </a:ln>
            <a:effectLst/>
          </p:spPr>
          <p:txBody>
            <a:bodyPr wrap="none" anchor="ctr"/>
            <a:lstStyle/>
            <a:p>
              <a:endParaRPr lang="en-US"/>
            </a:p>
          </p:txBody>
        </p:sp>
      </p:grpSp>
      <p:grpSp>
        <p:nvGrpSpPr>
          <p:cNvPr id="3" name="Group 6"/>
          <p:cNvGrpSpPr>
            <a:grpSpLocks/>
          </p:cNvGrpSpPr>
          <p:nvPr/>
        </p:nvGrpSpPr>
        <p:grpSpPr bwMode="auto">
          <a:xfrm>
            <a:off x="5748338" y="4978400"/>
            <a:ext cx="708025" cy="300038"/>
            <a:chOff x="3621" y="3136"/>
            <a:chExt cx="446" cy="189"/>
          </a:xfrm>
        </p:grpSpPr>
        <p:sp>
          <p:nvSpPr>
            <p:cNvPr id="159752" name="Line 7"/>
            <p:cNvSpPr>
              <a:spLocks noChangeShapeType="1"/>
            </p:cNvSpPr>
            <p:nvPr/>
          </p:nvSpPr>
          <p:spPr bwMode="auto">
            <a:xfrm>
              <a:off x="3621" y="3203"/>
              <a:ext cx="446" cy="120"/>
            </a:xfrm>
            <a:prstGeom prst="line">
              <a:avLst/>
            </a:prstGeom>
            <a:noFill/>
            <a:ln w="28575">
              <a:solidFill>
                <a:schemeClr val="bg1"/>
              </a:solidFill>
              <a:round/>
              <a:headEnd/>
              <a:tailEnd/>
            </a:ln>
            <a:effectLst/>
          </p:spPr>
          <p:txBody>
            <a:bodyPr wrap="none" anchor="ctr"/>
            <a:lstStyle/>
            <a:p>
              <a:endParaRPr lang="en-US"/>
            </a:p>
          </p:txBody>
        </p:sp>
        <p:sp>
          <p:nvSpPr>
            <p:cNvPr id="159753" name="Line 8"/>
            <p:cNvSpPr>
              <a:spLocks noChangeShapeType="1"/>
            </p:cNvSpPr>
            <p:nvPr/>
          </p:nvSpPr>
          <p:spPr bwMode="auto">
            <a:xfrm>
              <a:off x="3827" y="3136"/>
              <a:ext cx="240" cy="189"/>
            </a:xfrm>
            <a:prstGeom prst="line">
              <a:avLst/>
            </a:prstGeom>
            <a:noFill/>
            <a:ln w="28575">
              <a:solidFill>
                <a:schemeClr val="bg1"/>
              </a:solidFill>
              <a:round/>
              <a:headEnd/>
              <a:tailEnd/>
            </a:ln>
            <a:effectLst/>
          </p:spPr>
          <p:txBody>
            <a:bodyPr wrap="none" anchor="ctr"/>
            <a:lstStyle/>
            <a:p>
              <a:endParaRPr lang="en-US"/>
            </a:p>
          </p:txBody>
        </p:sp>
      </p:grpSp>
      <p:sp>
        <p:nvSpPr>
          <p:cNvPr id="15974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18.13C</a:t>
            </a:r>
          </a:p>
        </p:txBody>
      </p:sp>
      <p:sp>
        <p:nvSpPr>
          <p:cNvPr id="159750" name="Text Box 3"/>
          <p:cNvSpPr txBox="1">
            <a:spLocks noChangeArrowheads="1"/>
          </p:cNvSpPr>
          <p:nvPr/>
        </p:nvSpPr>
        <p:spPr bwMode="auto">
          <a:xfrm>
            <a:off x="6875463" y="3019425"/>
            <a:ext cx="817562" cy="227013"/>
          </a:xfrm>
          <a:prstGeom prst="rect">
            <a:avLst/>
          </a:prstGeom>
          <a:noFill/>
          <a:ln w="9525">
            <a:noFill/>
            <a:miter lim="800000"/>
            <a:headEnd/>
            <a:tailEnd/>
          </a:ln>
        </p:spPr>
        <p:txBody>
          <a:bodyPr wrap="none" lIns="0" tIns="0" rIns="0" bIns="0"/>
          <a:lstStyle/>
          <a:p>
            <a:pPr eaLnBrk="0" hangingPunct="0"/>
            <a:r>
              <a:rPr lang="en-US" sz="1800" b="1">
                <a:solidFill>
                  <a:schemeClr val="bg1"/>
                </a:solidFill>
              </a:rPr>
              <a:t>Spines</a:t>
            </a:r>
          </a:p>
        </p:txBody>
      </p:sp>
      <p:sp>
        <p:nvSpPr>
          <p:cNvPr id="159751" name="Text Box 3"/>
          <p:cNvSpPr txBox="1">
            <a:spLocks noChangeArrowheads="1"/>
          </p:cNvSpPr>
          <p:nvPr/>
        </p:nvSpPr>
        <p:spPr bwMode="auto">
          <a:xfrm>
            <a:off x="6510338" y="5187950"/>
            <a:ext cx="1109662" cy="227013"/>
          </a:xfrm>
          <a:prstGeom prst="rect">
            <a:avLst/>
          </a:prstGeom>
          <a:noFill/>
          <a:ln w="9525">
            <a:noFill/>
            <a:miter lim="800000"/>
            <a:headEnd/>
            <a:tailEnd/>
          </a:ln>
        </p:spPr>
        <p:txBody>
          <a:bodyPr wrap="none" lIns="0" tIns="0" rIns="0" bIns="0"/>
          <a:lstStyle/>
          <a:p>
            <a:pPr eaLnBrk="0" hangingPunct="0"/>
            <a:r>
              <a:rPr lang="en-US" sz="1800" b="1">
                <a:solidFill>
                  <a:schemeClr val="bg1"/>
                </a:solidFill>
              </a:rPr>
              <a:t>Tube feet</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body" idx="4294967295"/>
          </p:nvPr>
        </p:nvSpPr>
        <p:spPr>
          <a:xfrm>
            <a:off x="166688" y="1314450"/>
            <a:ext cx="8534400" cy="5270500"/>
          </a:xfrm>
        </p:spPr>
        <p:txBody>
          <a:bodyPr/>
          <a:lstStyle/>
          <a:p>
            <a:pPr marL="292100" lvl="1" indent="-290513" eaLnBrk="1" hangingPunct="1">
              <a:buFont typeface="Wingdings" pitchFamily="84" charset="2"/>
              <a:buChar char="§"/>
            </a:pPr>
            <a:r>
              <a:rPr lang="en-US" sz="2800" b="1" dirty="0" smtClean="0">
                <a:cs typeface="Times New Roman" pitchFamily="84" charset="0"/>
              </a:rPr>
              <a:t>Chordates</a:t>
            </a:r>
            <a:r>
              <a:rPr lang="en-US" sz="2800" dirty="0" smtClean="0">
                <a:cs typeface="Times New Roman" pitchFamily="84" charset="0"/>
              </a:rPr>
              <a:t> (phylum </a:t>
            </a:r>
            <a:r>
              <a:rPr lang="en-US" sz="2800" dirty="0" err="1" smtClean="0">
                <a:cs typeface="Times New Roman" pitchFamily="84" charset="0"/>
              </a:rPr>
              <a:t>Chordata</a:t>
            </a:r>
            <a:r>
              <a:rPr lang="en-US" sz="2800" dirty="0" smtClean="0">
                <a:cs typeface="Times New Roman" pitchFamily="84" charset="0"/>
              </a:rPr>
              <a:t>) are defined by</a:t>
            </a:r>
          </a:p>
          <a:p>
            <a:pPr marL="812800" lvl="2" indent="-368300" eaLnBrk="1" hangingPunct="1"/>
            <a:r>
              <a:rPr lang="en-US" sz="2400" dirty="0" smtClean="0">
                <a:cs typeface="Times New Roman" pitchFamily="84" charset="0"/>
              </a:rPr>
              <a:t>a </a:t>
            </a:r>
            <a:r>
              <a:rPr lang="en-US" sz="2400" b="1" dirty="0" smtClean="0">
                <a:cs typeface="Times New Roman" pitchFamily="84" charset="0"/>
              </a:rPr>
              <a:t>dorsal, hollow nerve cord</a:t>
            </a:r>
            <a:r>
              <a:rPr lang="en-US" sz="2400" dirty="0" smtClean="0">
                <a:cs typeface="Times New Roman" pitchFamily="84" charset="0"/>
              </a:rPr>
              <a:t>,</a:t>
            </a:r>
          </a:p>
          <a:p>
            <a:pPr marL="812800" lvl="2" indent="-368300" eaLnBrk="1" hangingPunct="1"/>
            <a:r>
              <a:rPr lang="en-US" sz="2400" dirty="0" smtClean="0">
                <a:cs typeface="Times New Roman" pitchFamily="84" charset="0"/>
              </a:rPr>
              <a:t>a flexible, supportive </a:t>
            </a:r>
            <a:r>
              <a:rPr lang="en-US" sz="2400" b="1" dirty="0" smtClean="0">
                <a:cs typeface="Times New Roman" pitchFamily="84" charset="0"/>
              </a:rPr>
              <a:t>notochord</a:t>
            </a:r>
            <a:r>
              <a:rPr lang="en-US" sz="2400" dirty="0" smtClean="0">
                <a:cs typeface="Times New Roman" pitchFamily="84" charset="0"/>
              </a:rPr>
              <a:t>,</a:t>
            </a:r>
          </a:p>
          <a:p>
            <a:pPr marL="812800" lvl="2" indent="-368300" eaLnBrk="1" hangingPunct="1"/>
            <a:r>
              <a:rPr lang="en-US" sz="2400" b="1" dirty="0" smtClean="0">
                <a:cs typeface="Times New Roman" pitchFamily="84" charset="0"/>
              </a:rPr>
              <a:t>pharyngeal slits</a:t>
            </a:r>
            <a:r>
              <a:rPr lang="en-US" sz="2400" dirty="0" smtClean="0">
                <a:cs typeface="Times New Roman" pitchFamily="84" charset="0"/>
              </a:rPr>
              <a:t>, and</a:t>
            </a:r>
          </a:p>
          <a:p>
            <a:pPr marL="812800" lvl="2" indent="-368300" eaLnBrk="1" hangingPunct="1"/>
            <a:r>
              <a:rPr lang="en-US" sz="2400" dirty="0" smtClean="0">
                <a:cs typeface="Times New Roman" pitchFamily="84" charset="0"/>
              </a:rPr>
              <a:t>a muscular </a:t>
            </a:r>
            <a:r>
              <a:rPr lang="en-US" sz="2400" b="1" dirty="0" smtClean="0">
                <a:cs typeface="Times New Roman" pitchFamily="84" charset="0"/>
              </a:rPr>
              <a:t>post-anal tail</a:t>
            </a:r>
            <a:r>
              <a:rPr lang="en-US" sz="2400" dirty="0" smtClean="0">
                <a:cs typeface="Times New Roman" pitchFamily="84" charset="0"/>
              </a:rPr>
              <a:t>.</a:t>
            </a:r>
          </a:p>
        </p:txBody>
      </p:sp>
      <p:sp>
        <p:nvSpPr>
          <p:cNvPr id="16077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60772" name="Rectangle 4"/>
          <p:cNvSpPr>
            <a:spLocks noGrp="1" noChangeArrowheads="1"/>
          </p:cNvSpPr>
          <p:nvPr>
            <p:ph type="title" idx="4294967295"/>
          </p:nvPr>
        </p:nvSpPr>
        <p:spPr>
          <a:xfrm>
            <a:off x="195263" y="100013"/>
            <a:ext cx="8782050" cy="876300"/>
          </a:xfrm>
        </p:spPr>
        <p:txBody>
          <a:bodyPr>
            <a:spAutoFit/>
          </a:bodyPr>
          <a:lstStyle/>
          <a:p>
            <a:pPr marL="1004888" indent="-1004888" eaLnBrk="1" hangingPunct="1"/>
            <a:r>
              <a:rPr lang="en-US" sz="3200" smtClean="0"/>
              <a:t>18.14 Our own phylum, Chordata, is distinguished by four features</a:t>
            </a:r>
          </a:p>
        </p:txBody>
      </p:sp>
      <p:sp>
        <p:nvSpPr>
          <p:cNvPr id="160773"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60774"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6077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0770">
                                            <p:txEl>
                                              <p:pRg st="0" end="0"/>
                                            </p:txEl>
                                          </p:spTgt>
                                        </p:tgtEl>
                                        <p:attrNameLst>
                                          <p:attrName>style.visibility</p:attrName>
                                        </p:attrNameLst>
                                      </p:cBhvr>
                                      <p:to>
                                        <p:strVal val="visible"/>
                                      </p:to>
                                    </p:set>
                                    <p:anim calcmode="lin" valueType="num">
                                      <p:cBhvr additive="base">
                                        <p:cTn id="7" dur="500" fill="hold"/>
                                        <p:tgtEl>
                                          <p:spTgt spid="1607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07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0770">
                                            <p:txEl>
                                              <p:pRg st="1" end="1"/>
                                            </p:txEl>
                                          </p:spTgt>
                                        </p:tgtEl>
                                        <p:attrNameLst>
                                          <p:attrName>style.visibility</p:attrName>
                                        </p:attrNameLst>
                                      </p:cBhvr>
                                      <p:to>
                                        <p:strVal val="visible"/>
                                      </p:to>
                                    </p:set>
                                    <p:anim calcmode="lin" valueType="num">
                                      <p:cBhvr additive="base">
                                        <p:cTn id="13" dur="500" fill="hold"/>
                                        <p:tgtEl>
                                          <p:spTgt spid="1607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07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0770">
                                            <p:txEl>
                                              <p:pRg st="2" end="2"/>
                                            </p:txEl>
                                          </p:spTgt>
                                        </p:tgtEl>
                                        <p:attrNameLst>
                                          <p:attrName>style.visibility</p:attrName>
                                        </p:attrNameLst>
                                      </p:cBhvr>
                                      <p:to>
                                        <p:strVal val="visible"/>
                                      </p:to>
                                    </p:set>
                                    <p:anim calcmode="lin" valueType="num">
                                      <p:cBhvr additive="base">
                                        <p:cTn id="19" dur="500" fill="hold"/>
                                        <p:tgtEl>
                                          <p:spTgt spid="1607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07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0770">
                                            <p:txEl>
                                              <p:pRg st="3" end="3"/>
                                            </p:txEl>
                                          </p:spTgt>
                                        </p:tgtEl>
                                        <p:attrNameLst>
                                          <p:attrName>style.visibility</p:attrName>
                                        </p:attrNameLst>
                                      </p:cBhvr>
                                      <p:to>
                                        <p:strVal val="visible"/>
                                      </p:to>
                                    </p:set>
                                    <p:anim calcmode="lin" valueType="num">
                                      <p:cBhvr additive="base">
                                        <p:cTn id="25" dur="500" fill="hold"/>
                                        <p:tgtEl>
                                          <p:spTgt spid="1607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07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0770">
                                            <p:txEl>
                                              <p:pRg st="4" end="4"/>
                                            </p:txEl>
                                          </p:spTgt>
                                        </p:tgtEl>
                                        <p:attrNameLst>
                                          <p:attrName>style.visibility</p:attrName>
                                        </p:attrNameLst>
                                      </p:cBhvr>
                                      <p:to>
                                        <p:strVal val="visible"/>
                                      </p:to>
                                    </p:set>
                                    <p:anim calcmode="lin" valueType="num">
                                      <p:cBhvr additive="base">
                                        <p:cTn id="31" dur="500" fill="hold"/>
                                        <p:tgtEl>
                                          <p:spTgt spid="16077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077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4294967295"/>
          </p:nvPr>
        </p:nvSpPr>
        <p:spPr>
          <a:xfrm>
            <a:off x="165100" y="1314450"/>
            <a:ext cx="8755063" cy="5467350"/>
          </a:xfrm>
        </p:spPr>
        <p:txBody>
          <a:bodyPr>
            <a:normAutofit lnSpcReduction="10000"/>
          </a:bodyPr>
          <a:lstStyle/>
          <a:p>
            <a:pPr marL="292100" lvl="1" indent="-290513" eaLnBrk="1" hangingPunct="1">
              <a:spcBef>
                <a:spcPct val="40000"/>
              </a:spcBef>
              <a:spcAft>
                <a:spcPts val="100"/>
              </a:spcAft>
              <a:buFont typeface="Wingdings" pitchFamily="84" charset="2"/>
              <a:buChar char="§"/>
            </a:pPr>
            <a:r>
              <a:rPr lang="en-US" sz="2800" dirty="0" smtClean="0">
                <a:cs typeface="Times New Roman" pitchFamily="84" charset="0"/>
              </a:rPr>
              <a:t>After the gastrula stage, many animals develop directly into adults.</a:t>
            </a:r>
          </a:p>
          <a:p>
            <a:pPr marL="292100" lvl="1" indent="-290513" eaLnBrk="1" hangingPunct="1">
              <a:spcBef>
                <a:spcPct val="40000"/>
              </a:spcBef>
              <a:spcAft>
                <a:spcPts val="100"/>
              </a:spcAft>
              <a:buFont typeface="Wingdings" pitchFamily="84" charset="2"/>
              <a:buChar char="§"/>
            </a:pPr>
            <a:r>
              <a:rPr lang="en-US" sz="2800" dirty="0" smtClean="0">
                <a:cs typeface="Times New Roman" pitchFamily="84" charset="0"/>
              </a:rPr>
              <a:t>Other animals, such as the sea star, develop into one or more larval stages.	</a:t>
            </a:r>
          </a:p>
          <a:p>
            <a:pPr marL="812800" lvl="2" indent="-368300" eaLnBrk="1" hangingPunct="1">
              <a:spcBef>
                <a:spcPct val="40000"/>
              </a:spcBef>
              <a:spcAft>
                <a:spcPts val="100"/>
              </a:spcAft>
            </a:pPr>
            <a:r>
              <a:rPr lang="en-US" sz="2400" dirty="0" smtClean="0">
                <a:cs typeface="Times New Roman" pitchFamily="84" charset="0"/>
              </a:rPr>
              <a:t>A </a:t>
            </a:r>
            <a:r>
              <a:rPr lang="en-US" sz="2400" b="1" dirty="0" smtClean="0">
                <a:cs typeface="Times New Roman" pitchFamily="84" charset="0"/>
              </a:rPr>
              <a:t>larva </a:t>
            </a:r>
            <a:r>
              <a:rPr lang="en-US" sz="2400" dirty="0" smtClean="0">
                <a:cs typeface="Times New Roman" pitchFamily="84" charset="0"/>
              </a:rPr>
              <a:t>is an immature individual that looks different from the adult animal.</a:t>
            </a:r>
          </a:p>
          <a:p>
            <a:pPr marL="812800" lvl="2" indent="-368300" eaLnBrk="1" hangingPunct="1">
              <a:spcBef>
                <a:spcPct val="40000"/>
              </a:spcBef>
              <a:spcAft>
                <a:spcPts val="100"/>
              </a:spcAft>
            </a:pPr>
            <a:r>
              <a:rPr lang="en-US" sz="2400" dirty="0" smtClean="0">
                <a:cs typeface="Times New Roman" pitchFamily="84" charset="0"/>
              </a:rPr>
              <a:t>A larva undergoes a major change in body form, called </a:t>
            </a:r>
            <a:r>
              <a:rPr lang="en-US" sz="2400" b="1" dirty="0" smtClean="0">
                <a:cs typeface="Times New Roman" pitchFamily="84" charset="0"/>
              </a:rPr>
              <a:t>metamorphosis</a:t>
            </a:r>
            <a:r>
              <a:rPr lang="en-US" sz="2400" dirty="0" smtClean="0">
                <a:cs typeface="Times New Roman" pitchFamily="84" charset="0"/>
              </a:rPr>
              <a:t>, and becomes a reproductively mature adult.</a:t>
            </a:r>
          </a:p>
          <a:p>
            <a:pPr marL="292100" lvl="1" indent="-290513" eaLnBrk="1" hangingPunct="1">
              <a:spcBef>
                <a:spcPct val="40000"/>
              </a:spcBef>
              <a:spcAft>
                <a:spcPts val="100"/>
              </a:spcAft>
              <a:buFont typeface="Wingdings" pitchFamily="84" charset="2"/>
              <a:buChar char="§"/>
            </a:pPr>
            <a:r>
              <a:rPr lang="en-US" sz="2800" dirty="0" smtClean="0">
                <a:cs typeface="Times New Roman" pitchFamily="84" charset="0"/>
              </a:rPr>
              <a:t>Clusters of master </a:t>
            </a:r>
            <a:r>
              <a:rPr lang="en-US" sz="2800" dirty="0" smtClean="0">
                <a:cs typeface="Times New Roman" pitchFamily="84" charset="0"/>
              </a:rPr>
              <a:t>genes </a:t>
            </a:r>
            <a:r>
              <a:rPr lang="en-US" sz="2800" dirty="0" smtClean="0">
                <a:cs typeface="Times New Roman" pitchFamily="84" charset="0"/>
              </a:rPr>
              <a:t>control transformation of the zygote into an adult animal.</a:t>
            </a:r>
            <a:endParaRPr lang="en-US" dirty="0" smtClean="0">
              <a:cs typeface="Times New Roman" pitchFamily="84" charset="0"/>
            </a:endParaRPr>
          </a:p>
        </p:txBody>
      </p:sp>
      <p:sp>
        <p:nvSpPr>
          <p:cNvPr id="29699"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29700"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9701" name="Rectangle 9"/>
          <p:cNvSpPr>
            <a:spLocks noGrp="1" noChangeArrowheads="1"/>
          </p:cNvSpPr>
          <p:nvPr>
            <p:ph type="title" idx="4294967295"/>
          </p:nvPr>
        </p:nvSpPr>
        <p:spPr>
          <a:xfrm>
            <a:off x="195263" y="100013"/>
            <a:ext cx="8782050" cy="438150"/>
          </a:xfrm>
        </p:spPr>
        <p:txBody>
          <a:bodyPr>
            <a:spAutoFit/>
          </a:bodyPr>
          <a:lstStyle/>
          <a:p>
            <a:pPr eaLnBrk="1" hangingPunct="1"/>
            <a:r>
              <a:rPr lang="en-US" sz="3200" smtClean="0"/>
              <a:t>18.1 What is an animal?</a:t>
            </a:r>
          </a:p>
        </p:txBody>
      </p:sp>
      <p:sp>
        <p:nvSpPr>
          <p:cNvPr id="29702"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2970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D3355F4A-7B1A-49DF-922C-FF8D8EDB79C2}" type="slidenum">
              <a:rPr lang="en-US" smtClean="0"/>
              <a:pPr/>
              <a:t>9</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 calcmode="lin" valueType="num">
                                      <p:cBhvr additive="base">
                                        <p:cTn id="7" dur="500" fill="hold"/>
                                        <p:tgtEl>
                                          <p:spTgt spid="29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8">
                                            <p:txEl>
                                              <p:pRg st="1" end="1"/>
                                            </p:txEl>
                                          </p:spTgt>
                                        </p:tgtEl>
                                        <p:attrNameLst>
                                          <p:attrName>style.visibility</p:attrName>
                                        </p:attrNameLst>
                                      </p:cBhvr>
                                      <p:to>
                                        <p:strVal val="visible"/>
                                      </p:to>
                                    </p:set>
                                    <p:anim calcmode="lin" valueType="num">
                                      <p:cBhvr additive="base">
                                        <p:cTn id="13" dur="500" fill="hold"/>
                                        <p:tgtEl>
                                          <p:spTgt spid="29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8">
                                            <p:txEl>
                                              <p:pRg st="2" end="2"/>
                                            </p:txEl>
                                          </p:spTgt>
                                        </p:tgtEl>
                                        <p:attrNameLst>
                                          <p:attrName>style.visibility</p:attrName>
                                        </p:attrNameLst>
                                      </p:cBhvr>
                                      <p:to>
                                        <p:strVal val="visible"/>
                                      </p:to>
                                    </p:set>
                                    <p:anim calcmode="lin" valueType="num">
                                      <p:cBhvr additive="base">
                                        <p:cTn id="19" dur="500" fill="hold"/>
                                        <p:tgtEl>
                                          <p:spTgt spid="296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698">
                                            <p:txEl>
                                              <p:pRg st="3" end="3"/>
                                            </p:txEl>
                                          </p:spTgt>
                                        </p:tgtEl>
                                        <p:attrNameLst>
                                          <p:attrName>style.visibility</p:attrName>
                                        </p:attrNameLst>
                                      </p:cBhvr>
                                      <p:to>
                                        <p:strVal val="visible"/>
                                      </p:to>
                                    </p:set>
                                    <p:anim calcmode="lin" valueType="num">
                                      <p:cBhvr additive="base">
                                        <p:cTn id="25" dur="500" fill="hold"/>
                                        <p:tgtEl>
                                          <p:spTgt spid="2969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698">
                                            <p:txEl>
                                              <p:pRg st="4" end="4"/>
                                            </p:txEl>
                                          </p:spTgt>
                                        </p:tgtEl>
                                        <p:attrNameLst>
                                          <p:attrName>style.visibility</p:attrName>
                                        </p:attrNameLst>
                                      </p:cBhvr>
                                      <p:to>
                                        <p:strVal val="visible"/>
                                      </p:to>
                                    </p:set>
                                    <p:anim calcmode="lin" valueType="num">
                                      <p:cBhvr additive="base">
                                        <p:cTn id="31" dur="500" fill="hold"/>
                                        <p:tgtEl>
                                          <p:spTgt spid="2969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69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bldLvl="5"/>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body" idx="4294967295"/>
          </p:nvPr>
        </p:nvSpPr>
        <p:spPr>
          <a:xfrm>
            <a:off x="166688" y="1350963"/>
            <a:ext cx="8534400" cy="5270500"/>
          </a:xfrm>
        </p:spPr>
        <p:txBody>
          <a:bodyPr/>
          <a:lstStyle/>
          <a:p>
            <a:pPr marL="292100" lvl="1" indent="-290513" eaLnBrk="1" hangingPunct="1">
              <a:lnSpc>
                <a:spcPct val="90000"/>
              </a:lnSpc>
              <a:buFont typeface="Wingdings" pitchFamily="84" charset="2"/>
              <a:buChar char="§"/>
            </a:pPr>
            <a:r>
              <a:rPr lang="en-US" sz="2800" dirty="0" smtClean="0">
                <a:cs typeface="Times New Roman" pitchFamily="84" charset="0"/>
              </a:rPr>
              <a:t>The simplest chordates are tunicates and lancelets, which</a:t>
            </a:r>
          </a:p>
          <a:p>
            <a:pPr marL="812800" lvl="2" indent="-368300" eaLnBrk="1" hangingPunct="1">
              <a:lnSpc>
                <a:spcPct val="90000"/>
              </a:lnSpc>
            </a:pPr>
            <a:r>
              <a:rPr lang="en-US" sz="2400" dirty="0" smtClean="0">
                <a:cs typeface="Times New Roman" pitchFamily="84" charset="0"/>
              </a:rPr>
              <a:t>do not have a backbone and</a:t>
            </a:r>
          </a:p>
          <a:p>
            <a:pPr marL="812800" lvl="2" indent="-368300" eaLnBrk="1" hangingPunct="1">
              <a:lnSpc>
                <a:spcPct val="90000"/>
              </a:lnSpc>
            </a:pPr>
            <a:r>
              <a:rPr lang="en-US" sz="2400" dirty="0" smtClean="0">
                <a:cs typeface="Times New Roman" pitchFamily="84" charset="0"/>
              </a:rPr>
              <a:t>use their pharyngeal slits for suspension feeding.</a:t>
            </a:r>
          </a:p>
          <a:p>
            <a:pPr marL="812800" lvl="2" indent="-368300" eaLnBrk="1" hangingPunct="1">
              <a:lnSpc>
                <a:spcPct val="90000"/>
              </a:lnSpc>
            </a:pPr>
            <a:r>
              <a:rPr lang="en-US" sz="2400" dirty="0" smtClean="0">
                <a:cs typeface="Times New Roman" pitchFamily="84" charset="0"/>
              </a:rPr>
              <a:t>Adult </a:t>
            </a:r>
            <a:r>
              <a:rPr lang="en-US" sz="2400" b="1" dirty="0" smtClean="0">
                <a:cs typeface="Times New Roman" pitchFamily="84" charset="0"/>
              </a:rPr>
              <a:t>tunicates </a:t>
            </a:r>
            <a:r>
              <a:rPr lang="en-US" sz="2400" dirty="0" smtClean="0">
                <a:cs typeface="Times New Roman" pitchFamily="84" charset="0"/>
              </a:rPr>
              <a:t>are stationary and attached, while the tunicate larva is a tadpole-like organism.</a:t>
            </a:r>
          </a:p>
          <a:p>
            <a:pPr marL="812800" lvl="2" indent="-368300" eaLnBrk="1" hangingPunct="1">
              <a:lnSpc>
                <a:spcPct val="90000"/>
              </a:lnSpc>
            </a:pPr>
            <a:r>
              <a:rPr lang="en-US" sz="2400" b="1" dirty="0" smtClean="0">
                <a:cs typeface="Times New Roman" pitchFamily="84" charset="0"/>
              </a:rPr>
              <a:t>Lancelets </a:t>
            </a:r>
            <a:r>
              <a:rPr lang="en-US" sz="2400" dirty="0" smtClean="0">
                <a:cs typeface="Times New Roman" pitchFamily="84" charset="0"/>
              </a:rPr>
              <a:t>are small, bladelike chordates that live in marine sands.</a:t>
            </a:r>
          </a:p>
        </p:txBody>
      </p:sp>
      <p:sp>
        <p:nvSpPr>
          <p:cNvPr id="16179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61796"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61797" name="Rectangle 9"/>
          <p:cNvSpPr>
            <a:spLocks noGrp="1" noChangeArrowheads="1"/>
          </p:cNvSpPr>
          <p:nvPr>
            <p:ph type="title" idx="4294967295"/>
          </p:nvPr>
        </p:nvSpPr>
        <p:spPr>
          <a:xfrm>
            <a:off x="195263" y="100013"/>
            <a:ext cx="8782050" cy="876300"/>
          </a:xfrm>
        </p:spPr>
        <p:txBody>
          <a:bodyPr>
            <a:spAutoFit/>
          </a:bodyPr>
          <a:lstStyle/>
          <a:p>
            <a:pPr marL="1004888" indent="-1004888" eaLnBrk="1" hangingPunct="1"/>
            <a:r>
              <a:rPr lang="en-US" sz="3200" smtClean="0"/>
              <a:t>18.14 Our own phylum, Chordata, is distinguished by four features</a:t>
            </a:r>
          </a:p>
        </p:txBody>
      </p:sp>
      <p:sp>
        <p:nvSpPr>
          <p:cNvPr id="161798"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6179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1794">
                                            <p:txEl>
                                              <p:pRg st="0" end="0"/>
                                            </p:txEl>
                                          </p:spTgt>
                                        </p:tgtEl>
                                        <p:attrNameLst>
                                          <p:attrName>style.visibility</p:attrName>
                                        </p:attrNameLst>
                                      </p:cBhvr>
                                      <p:to>
                                        <p:strVal val="visible"/>
                                      </p:to>
                                    </p:set>
                                    <p:anim calcmode="lin" valueType="num">
                                      <p:cBhvr additive="base">
                                        <p:cTn id="7" dur="500" fill="hold"/>
                                        <p:tgtEl>
                                          <p:spTgt spid="161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17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1794">
                                            <p:txEl>
                                              <p:pRg st="1" end="1"/>
                                            </p:txEl>
                                          </p:spTgt>
                                        </p:tgtEl>
                                        <p:attrNameLst>
                                          <p:attrName>style.visibility</p:attrName>
                                        </p:attrNameLst>
                                      </p:cBhvr>
                                      <p:to>
                                        <p:strVal val="visible"/>
                                      </p:to>
                                    </p:set>
                                    <p:anim calcmode="lin" valueType="num">
                                      <p:cBhvr additive="base">
                                        <p:cTn id="13" dur="500" fill="hold"/>
                                        <p:tgtEl>
                                          <p:spTgt spid="161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17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1794">
                                            <p:txEl>
                                              <p:pRg st="2" end="2"/>
                                            </p:txEl>
                                          </p:spTgt>
                                        </p:tgtEl>
                                        <p:attrNameLst>
                                          <p:attrName>style.visibility</p:attrName>
                                        </p:attrNameLst>
                                      </p:cBhvr>
                                      <p:to>
                                        <p:strVal val="visible"/>
                                      </p:to>
                                    </p:set>
                                    <p:anim calcmode="lin" valueType="num">
                                      <p:cBhvr additive="base">
                                        <p:cTn id="19" dur="500" fill="hold"/>
                                        <p:tgtEl>
                                          <p:spTgt spid="1617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17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1794">
                                            <p:txEl>
                                              <p:pRg st="3" end="3"/>
                                            </p:txEl>
                                          </p:spTgt>
                                        </p:tgtEl>
                                        <p:attrNameLst>
                                          <p:attrName>style.visibility</p:attrName>
                                        </p:attrNameLst>
                                      </p:cBhvr>
                                      <p:to>
                                        <p:strVal val="visible"/>
                                      </p:to>
                                    </p:set>
                                    <p:anim calcmode="lin" valueType="num">
                                      <p:cBhvr additive="base">
                                        <p:cTn id="25" dur="500" fill="hold"/>
                                        <p:tgtEl>
                                          <p:spTgt spid="1617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179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1794">
                                            <p:txEl>
                                              <p:pRg st="4" end="4"/>
                                            </p:txEl>
                                          </p:spTgt>
                                        </p:tgtEl>
                                        <p:attrNameLst>
                                          <p:attrName>style.visibility</p:attrName>
                                        </p:attrNameLst>
                                      </p:cBhvr>
                                      <p:to>
                                        <p:strVal val="visible"/>
                                      </p:to>
                                    </p:set>
                                    <p:anim calcmode="lin" valueType="num">
                                      <p:cBhvr additive="base">
                                        <p:cTn id="31" dur="500" fill="hold"/>
                                        <p:tgtEl>
                                          <p:spTgt spid="16179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179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build="p" bldLvl="5"/>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18_14a_Tunicate-U"/>
          <p:cNvPicPr>
            <a:picLocks noChangeAspect="1" noChangeArrowheads="1"/>
          </p:cNvPicPr>
          <p:nvPr/>
        </p:nvPicPr>
        <p:blipFill>
          <a:blip r:embed="rId3" cstate="print"/>
          <a:srcRect/>
          <a:stretch>
            <a:fillRect/>
          </a:stretch>
        </p:blipFill>
        <p:spPr bwMode="auto">
          <a:xfrm>
            <a:off x="1276350" y="461963"/>
            <a:ext cx="6591300" cy="6035675"/>
          </a:xfrm>
          <a:prstGeom prst="rect">
            <a:avLst/>
          </a:prstGeom>
          <a:noFill/>
          <a:ln w="9525">
            <a:noFill/>
            <a:miter lim="800000"/>
            <a:headEnd/>
            <a:tailEnd/>
          </a:ln>
        </p:spPr>
      </p:pic>
      <p:sp>
        <p:nvSpPr>
          <p:cNvPr id="162819" name="Line 3"/>
          <p:cNvSpPr>
            <a:spLocks noChangeShapeType="1"/>
          </p:cNvSpPr>
          <p:nvPr/>
        </p:nvSpPr>
        <p:spPr bwMode="auto">
          <a:xfrm>
            <a:off x="4054475" y="1108075"/>
            <a:ext cx="152400" cy="431800"/>
          </a:xfrm>
          <a:prstGeom prst="line">
            <a:avLst/>
          </a:prstGeom>
          <a:noFill/>
          <a:ln w="25400">
            <a:solidFill>
              <a:schemeClr val="bg1"/>
            </a:solidFill>
            <a:round/>
            <a:headEnd/>
            <a:tailEnd/>
          </a:ln>
          <a:effectLst/>
        </p:spPr>
        <p:txBody>
          <a:bodyPr wrap="none" anchor="ctr"/>
          <a:lstStyle/>
          <a:p>
            <a:endParaRPr lang="en-US"/>
          </a:p>
        </p:txBody>
      </p:sp>
      <p:sp>
        <p:nvSpPr>
          <p:cNvPr id="162820"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18.14A</a:t>
            </a:r>
          </a:p>
        </p:txBody>
      </p:sp>
      <p:sp>
        <p:nvSpPr>
          <p:cNvPr id="162821" name="Text Box 3"/>
          <p:cNvSpPr txBox="1">
            <a:spLocks noChangeArrowheads="1"/>
          </p:cNvSpPr>
          <p:nvPr/>
        </p:nvSpPr>
        <p:spPr bwMode="auto">
          <a:xfrm>
            <a:off x="5218113" y="1403350"/>
            <a:ext cx="1471612" cy="268288"/>
          </a:xfrm>
          <a:prstGeom prst="rect">
            <a:avLst/>
          </a:prstGeom>
          <a:noFill/>
          <a:ln w="9525">
            <a:noFill/>
            <a:miter lim="800000"/>
            <a:headEnd/>
            <a:tailEnd/>
          </a:ln>
        </p:spPr>
        <p:txBody>
          <a:bodyPr wrap="none" lIns="0" tIns="0" rIns="0" bIns="0"/>
          <a:lstStyle/>
          <a:p>
            <a:pPr eaLnBrk="0" hangingPunct="0"/>
            <a:r>
              <a:rPr lang="en-US" sz="1800" b="1"/>
              <a:t>Post-anal tail</a:t>
            </a:r>
          </a:p>
        </p:txBody>
      </p:sp>
      <p:sp>
        <p:nvSpPr>
          <p:cNvPr id="162822" name="Text Box 3"/>
          <p:cNvSpPr txBox="1">
            <a:spLocks noChangeArrowheads="1"/>
          </p:cNvSpPr>
          <p:nvPr/>
        </p:nvSpPr>
        <p:spPr bwMode="auto">
          <a:xfrm>
            <a:off x="5010150" y="1754188"/>
            <a:ext cx="1581150" cy="547687"/>
          </a:xfrm>
          <a:prstGeom prst="rect">
            <a:avLst/>
          </a:prstGeom>
          <a:noFill/>
          <a:ln w="9525">
            <a:noFill/>
            <a:miter lim="800000"/>
            <a:headEnd/>
            <a:tailEnd/>
          </a:ln>
        </p:spPr>
        <p:txBody>
          <a:bodyPr wrap="none" lIns="0" tIns="0" rIns="0" bIns="0"/>
          <a:lstStyle/>
          <a:p>
            <a:pPr eaLnBrk="0" hangingPunct="0"/>
            <a:r>
              <a:rPr lang="en-US" sz="1800" b="1"/>
              <a:t>Dorsal, hollow</a:t>
            </a:r>
          </a:p>
          <a:p>
            <a:pPr eaLnBrk="0" hangingPunct="0"/>
            <a:r>
              <a:rPr lang="en-US" sz="1800" b="1"/>
              <a:t>nerve cord</a:t>
            </a:r>
          </a:p>
        </p:txBody>
      </p:sp>
      <p:sp>
        <p:nvSpPr>
          <p:cNvPr id="162823" name="Text Box 3"/>
          <p:cNvSpPr txBox="1">
            <a:spLocks noChangeArrowheads="1"/>
          </p:cNvSpPr>
          <p:nvPr/>
        </p:nvSpPr>
        <p:spPr bwMode="auto">
          <a:xfrm>
            <a:off x="5029200" y="2406650"/>
            <a:ext cx="1154113" cy="268288"/>
          </a:xfrm>
          <a:prstGeom prst="rect">
            <a:avLst/>
          </a:prstGeom>
          <a:noFill/>
          <a:ln w="9525">
            <a:noFill/>
            <a:miter lim="800000"/>
            <a:headEnd/>
            <a:tailEnd/>
          </a:ln>
        </p:spPr>
        <p:txBody>
          <a:bodyPr wrap="none" lIns="0" tIns="0" rIns="0" bIns="0"/>
          <a:lstStyle/>
          <a:p>
            <a:pPr eaLnBrk="0" hangingPunct="0"/>
            <a:r>
              <a:rPr lang="en-US" sz="1800" b="1"/>
              <a:t>Notochord</a:t>
            </a:r>
          </a:p>
        </p:txBody>
      </p:sp>
      <p:sp>
        <p:nvSpPr>
          <p:cNvPr id="162824" name="Text Box 3"/>
          <p:cNvSpPr txBox="1">
            <a:spLocks noChangeArrowheads="1"/>
          </p:cNvSpPr>
          <p:nvPr/>
        </p:nvSpPr>
        <p:spPr bwMode="auto">
          <a:xfrm>
            <a:off x="4725988" y="3576638"/>
            <a:ext cx="725487" cy="268287"/>
          </a:xfrm>
          <a:prstGeom prst="rect">
            <a:avLst/>
          </a:prstGeom>
          <a:noFill/>
          <a:ln w="9525">
            <a:noFill/>
            <a:miter lim="800000"/>
            <a:headEnd/>
            <a:tailEnd/>
          </a:ln>
        </p:spPr>
        <p:txBody>
          <a:bodyPr wrap="none" lIns="0" tIns="0" rIns="0" bIns="0"/>
          <a:lstStyle/>
          <a:p>
            <a:pPr eaLnBrk="0" hangingPunct="0"/>
            <a:r>
              <a:rPr lang="en-US" sz="1800" b="1"/>
              <a:t>Mouth</a:t>
            </a:r>
          </a:p>
        </p:txBody>
      </p:sp>
      <p:sp>
        <p:nvSpPr>
          <p:cNvPr id="162825" name="Text Box 3"/>
          <p:cNvSpPr txBox="1">
            <a:spLocks noChangeArrowheads="1"/>
          </p:cNvSpPr>
          <p:nvPr/>
        </p:nvSpPr>
        <p:spPr bwMode="auto">
          <a:xfrm>
            <a:off x="6286500" y="4300538"/>
            <a:ext cx="1119188" cy="530225"/>
          </a:xfrm>
          <a:prstGeom prst="rect">
            <a:avLst/>
          </a:prstGeom>
          <a:noFill/>
          <a:ln w="9525">
            <a:noFill/>
            <a:miter lim="800000"/>
            <a:headEnd/>
            <a:tailEnd/>
          </a:ln>
        </p:spPr>
        <p:txBody>
          <a:bodyPr wrap="none" lIns="0" tIns="0" rIns="0" bIns="0"/>
          <a:lstStyle/>
          <a:p>
            <a:pPr algn="ctr" eaLnBrk="0" hangingPunct="0"/>
            <a:r>
              <a:rPr lang="en-US" sz="1800" b="1"/>
              <a:t>Muscle</a:t>
            </a:r>
          </a:p>
          <a:p>
            <a:pPr algn="ctr" eaLnBrk="0" hangingPunct="0"/>
            <a:r>
              <a:rPr lang="en-US" sz="1800" b="1"/>
              <a:t>segments</a:t>
            </a:r>
          </a:p>
        </p:txBody>
      </p:sp>
      <p:sp>
        <p:nvSpPr>
          <p:cNvPr id="162826" name="Text Box 3"/>
          <p:cNvSpPr txBox="1">
            <a:spLocks noChangeArrowheads="1"/>
          </p:cNvSpPr>
          <p:nvPr/>
        </p:nvSpPr>
        <p:spPr bwMode="auto">
          <a:xfrm>
            <a:off x="4756150" y="2922588"/>
            <a:ext cx="1581150" cy="547687"/>
          </a:xfrm>
          <a:prstGeom prst="rect">
            <a:avLst/>
          </a:prstGeom>
          <a:noFill/>
          <a:ln w="9525">
            <a:noFill/>
            <a:miter lim="800000"/>
            <a:headEnd/>
            <a:tailEnd/>
          </a:ln>
        </p:spPr>
        <p:txBody>
          <a:bodyPr wrap="none" lIns="0" tIns="0" rIns="0" bIns="0"/>
          <a:lstStyle/>
          <a:p>
            <a:pPr eaLnBrk="0" hangingPunct="0"/>
            <a:r>
              <a:rPr lang="en-US" sz="1800" b="1"/>
              <a:t>Pharyngeal</a:t>
            </a:r>
          </a:p>
          <a:p>
            <a:pPr eaLnBrk="0" hangingPunct="0"/>
            <a:r>
              <a:rPr lang="en-US" sz="1800" b="1"/>
              <a:t>slits</a:t>
            </a:r>
          </a:p>
        </p:txBody>
      </p:sp>
      <p:sp>
        <p:nvSpPr>
          <p:cNvPr id="162827" name="Text Box 3"/>
          <p:cNvSpPr txBox="1">
            <a:spLocks noChangeArrowheads="1"/>
          </p:cNvSpPr>
          <p:nvPr/>
        </p:nvSpPr>
        <p:spPr bwMode="auto">
          <a:xfrm>
            <a:off x="5691188" y="5900738"/>
            <a:ext cx="661987" cy="268287"/>
          </a:xfrm>
          <a:prstGeom prst="rect">
            <a:avLst/>
          </a:prstGeom>
          <a:noFill/>
          <a:ln w="9525">
            <a:noFill/>
            <a:miter lim="800000"/>
            <a:headEnd/>
            <a:tailEnd/>
          </a:ln>
        </p:spPr>
        <p:txBody>
          <a:bodyPr wrap="none" lIns="0" tIns="0" rIns="0" bIns="0"/>
          <a:lstStyle/>
          <a:p>
            <a:pPr eaLnBrk="0" hangingPunct="0"/>
            <a:r>
              <a:rPr lang="en-US" sz="1800" b="1"/>
              <a:t>Larva</a:t>
            </a:r>
          </a:p>
        </p:txBody>
      </p:sp>
      <p:sp>
        <p:nvSpPr>
          <p:cNvPr id="162828" name="Text Box 3"/>
          <p:cNvSpPr txBox="1">
            <a:spLocks noChangeArrowheads="1"/>
          </p:cNvSpPr>
          <p:nvPr/>
        </p:nvSpPr>
        <p:spPr bwMode="auto">
          <a:xfrm>
            <a:off x="1493838" y="5672138"/>
            <a:ext cx="2103437" cy="566737"/>
          </a:xfrm>
          <a:prstGeom prst="rect">
            <a:avLst/>
          </a:prstGeom>
          <a:noFill/>
          <a:ln w="9525">
            <a:noFill/>
            <a:miter lim="800000"/>
            <a:headEnd/>
            <a:tailEnd/>
          </a:ln>
        </p:spPr>
        <p:txBody>
          <a:bodyPr wrap="none" lIns="0" tIns="0" rIns="0" bIns="0"/>
          <a:lstStyle/>
          <a:p>
            <a:pPr eaLnBrk="0" hangingPunct="0"/>
            <a:r>
              <a:rPr lang="en-US" sz="1800" b="1">
                <a:solidFill>
                  <a:schemeClr val="bg1"/>
                </a:solidFill>
              </a:rPr>
              <a:t>Adult</a:t>
            </a:r>
          </a:p>
          <a:p>
            <a:pPr eaLnBrk="0" hangingPunct="0"/>
            <a:r>
              <a:rPr lang="en-US" sz="1800" b="1">
                <a:solidFill>
                  <a:schemeClr val="bg1"/>
                </a:solidFill>
              </a:rPr>
              <a:t>(about 3 cm high)</a:t>
            </a:r>
          </a:p>
        </p:txBody>
      </p:sp>
      <p:sp>
        <p:nvSpPr>
          <p:cNvPr id="162829" name="Text Box 3"/>
          <p:cNvSpPr txBox="1">
            <a:spLocks noChangeArrowheads="1"/>
          </p:cNvSpPr>
          <p:nvPr/>
        </p:nvSpPr>
        <p:spPr bwMode="auto">
          <a:xfrm>
            <a:off x="3430588" y="554038"/>
            <a:ext cx="1195387" cy="566737"/>
          </a:xfrm>
          <a:prstGeom prst="rect">
            <a:avLst/>
          </a:prstGeom>
          <a:noFill/>
          <a:ln w="9525">
            <a:noFill/>
            <a:miter lim="800000"/>
            <a:headEnd/>
            <a:tailEnd/>
          </a:ln>
        </p:spPr>
        <p:txBody>
          <a:bodyPr wrap="none" lIns="0" tIns="0" rIns="0" bIns="0"/>
          <a:lstStyle/>
          <a:p>
            <a:pPr eaLnBrk="0" hangingPunct="0"/>
            <a:r>
              <a:rPr lang="en-US" sz="1800" b="1">
                <a:solidFill>
                  <a:schemeClr val="bg1"/>
                </a:solidFill>
              </a:rPr>
              <a:t>Excurrent</a:t>
            </a:r>
          </a:p>
          <a:p>
            <a:pPr eaLnBrk="0" hangingPunct="0"/>
            <a:r>
              <a:rPr lang="en-US" sz="1800" b="1">
                <a:solidFill>
                  <a:schemeClr val="bg1"/>
                </a:solidFill>
              </a:rPr>
              <a:t>siphon</a:t>
            </a:r>
          </a:p>
        </p:txBody>
      </p:sp>
      <p:sp>
        <p:nvSpPr>
          <p:cNvPr id="162830" name="Line 14"/>
          <p:cNvSpPr>
            <a:spLocks noChangeShapeType="1"/>
          </p:cNvSpPr>
          <p:nvPr/>
        </p:nvSpPr>
        <p:spPr bwMode="auto">
          <a:xfrm>
            <a:off x="4054475" y="1108075"/>
            <a:ext cx="152400" cy="431800"/>
          </a:xfrm>
          <a:prstGeom prst="line">
            <a:avLst/>
          </a:prstGeom>
          <a:noFill/>
          <a:ln w="12700">
            <a:solidFill>
              <a:schemeClr val="tx1"/>
            </a:solidFill>
            <a:round/>
            <a:headEnd/>
            <a:tailEnd/>
          </a:ln>
          <a:effectLst/>
        </p:spPr>
        <p:txBody>
          <a:bodyPr wrap="none" anchor="ctr"/>
          <a:lstStyle/>
          <a:p>
            <a:endParaRPr lang="en-US"/>
          </a:p>
        </p:txBody>
      </p:sp>
      <p:sp>
        <p:nvSpPr>
          <p:cNvPr id="162831" name="Line 15"/>
          <p:cNvSpPr>
            <a:spLocks noChangeShapeType="1"/>
          </p:cNvSpPr>
          <p:nvPr/>
        </p:nvSpPr>
        <p:spPr bwMode="auto">
          <a:xfrm>
            <a:off x="6710363" y="1544638"/>
            <a:ext cx="922337" cy="200025"/>
          </a:xfrm>
          <a:prstGeom prst="line">
            <a:avLst/>
          </a:prstGeom>
          <a:noFill/>
          <a:ln w="12700">
            <a:solidFill>
              <a:schemeClr val="tx1"/>
            </a:solidFill>
            <a:round/>
            <a:headEnd/>
            <a:tailEnd/>
          </a:ln>
          <a:effectLst/>
        </p:spPr>
        <p:txBody>
          <a:bodyPr wrap="none" anchor="ctr"/>
          <a:lstStyle/>
          <a:p>
            <a:endParaRPr lang="en-US"/>
          </a:p>
        </p:txBody>
      </p:sp>
      <p:sp>
        <p:nvSpPr>
          <p:cNvPr id="162832" name="Line 16"/>
          <p:cNvSpPr>
            <a:spLocks noChangeShapeType="1"/>
          </p:cNvSpPr>
          <p:nvPr/>
        </p:nvSpPr>
        <p:spPr bwMode="auto">
          <a:xfrm>
            <a:off x="6223000" y="2128838"/>
            <a:ext cx="706438" cy="538162"/>
          </a:xfrm>
          <a:prstGeom prst="line">
            <a:avLst/>
          </a:prstGeom>
          <a:noFill/>
          <a:ln w="12700">
            <a:solidFill>
              <a:schemeClr val="tx1"/>
            </a:solidFill>
            <a:round/>
            <a:headEnd/>
            <a:tailEnd/>
          </a:ln>
          <a:effectLst/>
        </p:spPr>
        <p:txBody>
          <a:bodyPr wrap="none" anchor="ctr"/>
          <a:lstStyle/>
          <a:p>
            <a:endParaRPr lang="en-US"/>
          </a:p>
        </p:txBody>
      </p:sp>
      <p:sp>
        <p:nvSpPr>
          <p:cNvPr id="162833" name="Line 17"/>
          <p:cNvSpPr>
            <a:spLocks noChangeShapeType="1"/>
          </p:cNvSpPr>
          <p:nvPr/>
        </p:nvSpPr>
        <p:spPr bwMode="auto">
          <a:xfrm>
            <a:off x="6223000" y="2557463"/>
            <a:ext cx="642938" cy="371475"/>
          </a:xfrm>
          <a:prstGeom prst="line">
            <a:avLst/>
          </a:prstGeom>
          <a:noFill/>
          <a:ln w="12700">
            <a:solidFill>
              <a:schemeClr val="tx1"/>
            </a:solidFill>
            <a:round/>
            <a:headEnd/>
            <a:tailEnd/>
          </a:ln>
          <a:effectLst/>
        </p:spPr>
        <p:txBody>
          <a:bodyPr wrap="none" anchor="ctr"/>
          <a:lstStyle/>
          <a:p>
            <a:endParaRPr lang="en-US"/>
          </a:p>
        </p:txBody>
      </p:sp>
      <p:sp>
        <p:nvSpPr>
          <p:cNvPr id="162834" name="Line 18"/>
          <p:cNvSpPr>
            <a:spLocks noChangeShapeType="1"/>
          </p:cNvSpPr>
          <p:nvPr/>
        </p:nvSpPr>
        <p:spPr bwMode="auto">
          <a:xfrm>
            <a:off x="5126038" y="3852863"/>
            <a:ext cx="207962" cy="244475"/>
          </a:xfrm>
          <a:prstGeom prst="line">
            <a:avLst/>
          </a:prstGeom>
          <a:noFill/>
          <a:ln w="12700">
            <a:solidFill>
              <a:schemeClr val="tx1"/>
            </a:solidFill>
            <a:round/>
            <a:headEnd/>
            <a:tailEnd/>
          </a:ln>
          <a:effectLst/>
        </p:spPr>
        <p:txBody>
          <a:bodyPr wrap="none" anchor="ctr"/>
          <a:lstStyle/>
          <a:p>
            <a:endParaRPr lang="en-US"/>
          </a:p>
        </p:txBody>
      </p:sp>
      <p:grpSp>
        <p:nvGrpSpPr>
          <p:cNvPr id="2" name="Group 19"/>
          <p:cNvGrpSpPr>
            <a:grpSpLocks/>
          </p:cNvGrpSpPr>
          <p:nvPr/>
        </p:nvGrpSpPr>
        <p:grpSpPr bwMode="auto">
          <a:xfrm>
            <a:off x="6700838" y="3238500"/>
            <a:ext cx="152400" cy="1100138"/>
            <a:chOff x="4221" y="2008"/>
            <a:chExt cx="96" cy="693"/>
          </a:xfrm>
        </p:grpSpPr>
        <p:sp>
          <p:nvSpPr>
            <p:cNvPr id="162839" name="Line 20"/>
            <p:cNvSpPr>
              <a:spLocks noChangeShapeType="1"/>
            </p:cNvSpPr>
            <p:nvPr/>
          </p:nvSpPr>
          <p:spPr bwMode="auto">
            <a:xfrm>
              <a:off x="4221" y="2149"/>
              <a:ext cx="94" cy="550"/>
            </a:xfrm>
            <a:prstGeom prst="line">
              <a:avLst/>
            </a:prstGeom>
            <a:noFill/>
            <a:ln w="12700">
              <a:solidFill>
                <a:schemeClr val="tx1"/>
              </a:solidFill>
              <a:round/>
              <a:headEnd/>
              <a:tailEnd/>
            </a:ln>
            <a:effectLst/>
          </p:spPr>
          <p:txBody>
            <a:bodyPr wrap="none" anchor="ctr"/>
            <a:lstStyle/>
            <a:p>
              <a:endParaRPr lang="en-US"/>
            </a:p>
          </p:txBody>
        </p:sp>
        <p:sp>
          <p:nvSpPr>
            <p:cNvPr id="162840" name="Line 21"/>
            <p:cNvSpPr>
              <a:spLocks noChangeShapeType="1"/>
            </p:cNvSpPr>
            <p:nvPr/>
          </p:nvSpPr>
          <p:spPr bwMode="auto">
            <a:xfrm flipH="1" flipV="1">
              <a:off x="4296" y="2008"/>
              <a:ext cx="21" cy="693"/>
            </a:xfrm>
            <a:prstGeom prst="line">
              <a:avLst/>
            </a:prstGeom>
            <a:noFill/>
            <a:ln w="12700">
              <a:solidFill>
                <a:schemeClr val="tx1"/>
              </a:solidFill>
              <a:round/>
              <a:headEnd/>
              <a:tailEnd/>
            </a:ln>
            <a:effectLst/>
          </p:spPr>
          <p:txBody>
            <a:bodyPr wrap="none" anchor="ctr"/>
            <a:lstStyle/>
            <a:p>
              <a:endParaRPr lang="en-US"/>
            </a:p>
          </p:txBody>
        </p:sp>
      </p:grpSp>
      <p:grpSp>
        <p:nvGrpSpPr>
          <p:cNvPr id="3" name="Group 22"/>
          <p:cNvGrpSpPr>
            <a:grpSpLocks/>
          </p:cNvGrpSpPr>
          <p:nvPr/>
        </p:nvGrpSpPr>
        <p:grpSpPr bwMode="auto">
          <a:xfrm>
            <a:off x="5435600" y="3230563"/>
            <a:ext cx="322263" cy="1054100"/>
            <a:chOff x="3424" y="2003"/>
            <a:chExt cx="203" cy="664"/>
          </a:xfrm>
        </p:grpSpPr>
        <p:sp>
          <p:nvSpPr>
            <p:cNvPr id="162837" name="Line 23"/>
            <p:cNvSpPr>
              <a:spLocks noChangeShapeType="1"/>
            </p:cNvSpPr>
            <p:nvPr/>
          </p:nvSpPr>
          <p:spPr bwMode="auto">
            <a:xfrm flipH="1" flipV="1">
              <a:off x="3424" y="2003"/>
              <a:ext cx="101" cy="664"/>
            </a:xfrm>
            <a:prstGeom prst="line">
              <a:avLst/>
            </a:prstGeom>
            <a:noFill/>
            <a:ln w="12700">
              <a:solidFill>
                <a:schemeClr val="tx1"/>
              </a:solidFill>
              <a:round/>
              <a:headEnd/>
              <a:tailEnd/>
            </a:ln>
            <a:effectLst/>
          </p:spPr>
          <p:txBody>
            <a:bodyPr wrap="none" anchor="ctr"/>
            <a:lstStyle/>
            <a:p>
              <a:endParaRPr lang="en-US"/>
            </a:p>
          </p:txBody>
        </p:sp>
        <p:sp>
          <p:nvSpPr>
            <p:cNvPr id="162838" name="Line 24"/>
            <p:cNvSpPr>
              <a:spLocks noChangeShapeType="1"/>
            </p:cNvSpPr>
            <p:nvPr/>
          </p:nvSpPr>
          <p:spPr bwMode="auto">
            <a:xfrm>
              <a:off x="3427" y="2008"/>
              <a:ext cx="200" cy="632"/>
            </a:xfrm>
            <a:prstGeom prst="line">
              <a:avLst/>
            </a:prstGeom>
            <a:noFill/>
            <a:ln w="12700">
              <a:solidFill>
                <a:schemeClr val="tx1"/>
              </a:solidFill>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18_14b_Lancelet-U"/>
          <p:cNvPicPr>
            <a:picLocks noChangeAspect="1" noChangeArrowheads="1"/>
          </p:cNvPicPr>
          <p:nvPr/>
        </p:nvPicPr>
        <p:blipFill>
          <a:blip r:embed="rId3" cstate="print"/>
          <a:srcRect/>
          <a:stretch>
            <a:fillRect/>
          </a:stretch>
        </p:blipFill>
        <p:spPr bwMode="auto">
          <a:xfrm>
            <a:off x="739775" y="136525"/>
            <a:ext cx="7664450" cy="6584950"/>
          </a:xfrm>
          <a:prstGeom prst="rect">
            <a:avLst/>
          </a:prstGeom>
          <a:noFill/>
          <a:ln w="9525">
            <a:noFill/>
            <a:miter lim="800000"/>
            <a:headEnd/>
            <a:tailEnd/>
          </a:ln>
        </p:spPr>
      </p:pic>
      <p:sp>
        <p:nvSpPr>
          <p:cNvPr id="16589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18.14B</a:t>
            </a:r>
          </a:p>
        </p:txBody>
      </p:sp>
      <p:sp>
        <p:nvSpPr>
          <p:cNvPr id="165892" name="Text Box 3"/>
          <p:cNvSpPr txBox="1">
            <a:spLocks noChangeArrowheads="1"/>
          </p:cNvSpPr>
          <p:nvPr/>
        </p:nvSpPr>
        <p:spPr bwMode="auto">
          <a:xfrm>
            <a:off x="981075" y="1595438"/>
            <a:ext cx="534988" cy="192087"/>
          </a:xfrm>
          <a:prstGeom prst="rect">
            <a:avLst/>
          </a:prstGeom>
          <a:noFill/>
          <a:ln w="9525">
            <a:noFill/>
            <a:miter lim="800000"/>
            <a:headEnd/>
            <a:tailEnd/>
          </a:ln>
        </p:spPr>
        <p:txBody>
          <a:bodyPr wrap="none" lIns="0" tIns="0" rIns="0" bIns="0"/>
          <a:lstStyle/>
          <a:p>
            <a:pPr eaLnBrk="0" hangingPunct="0"/>
            <a:r>
              <a:rPr lang="en-US" sz="1600" b="1"/>
              <a:t>Head</a:t>
            </a:r>
          </a:p>
        </p:txBody>
      </p:sp>
      <p:sp>
        <p:nvSpPr>
          <p:cNvPr id="165893" name="Text Box 3"/>
          <p:cNvSpPr txBox="1">
            <a:spLocks noChangeArrowheads="1"/>
          </p:cNvSpPr>
          <p:nvPr/>
        </p:nvSpPr>
        <p:spPr bwMode="auto">
          <a:xfrm>
            <a:off x="777875" y="2287588"/>
            <a:ext cx="655638" cy="192087"/>
          </a:xfrm>
          <a:prstGeom prst="rect">
            <a:avLst/>
          </a:prstGeom>
          <a:noFill/>
          <a:ln w="9525">
            <a:noFill/>
            <a:miter lim="800000"/>
            <a:headEnd/>
            <a:tailEnd/>
          </a:ln>
        </p:spPr>
        <p:txBody>
          <a:bodyPr wrap="none" lIns="0" tIns="0" rIns="0" bIns="0"/>
          <a:lstStyle/>
          <a:p>
            <a:pPr eaLnBrk="0" hangingPunct="0"/>
            <a:r>
              <a:rPr lang="en-US" sz="1600" b="1"/>
              <a:t>Mouth</a:t>
            </a:r>
          </a:p>
        </p:txBody>
      </p:sp>
      <p:sp>
        <p:nvSpPr>
          <p:cNvPr id="165894" name="Text Box 3"/>
          <p:cNvSpPr txBox="1">
            <a:spLocks noChangeArrowheads="1"/>
          </p:cNvSpPr>
          <p:nvPr/>
        </p:nvSpPr>
        <p:spPr bwMode="auto">
          <a:xfrm>
            <a:off x="981075" y="3017838"/>
            <a:ext cx="795338" cy="192087"/>
          </a:xfrm>
          <a:prstGeom prst="rect">
            <a:avLst/>
          </a:prstGeom>
          <a:noFill/>
          <a:ln w="9525">
            <a:noFill/>
            <a:miter lim="800000"/>
            <a:headEnd/>
            <a:tailEnd/>
          </a:ln>
        </p:spPr>
        <p:txBody>
          <a:bodyPr wrap="none" lIns="0" tIns="0" rIns="0" bIns="0"/>
          <a:lstStyle/>
          <a:p>
            <a:pPr eaLnBrk="0" hangingPunct="0"/>
            <a:r>
              <a:rPr lang="en-US" sz="1600" b="1"/>
              <a:t>Pharynx</a:t>
            </a:r>
          </a:p>
        </p:txBody>
      </p:sp>
      <p:sp>
        <p:nvSpPr>
          <p:cNvPr id="165895" name="Text Box 3"/>
          <p:cNvSpPr txBox="1">
            <a:spLocks noChangeArrowheads="1"/>
          </p:cNvSpPr>
          <p:nvPr/>
        </p:nvSpPr>
        <p:spPr bwMode="auto">
          <a:xfrm>
            <a:off x="4714875" y="3481388"/>
            <a:ext cx="1538288" cy="192087"/>
          </a:xfrm>
          <a:prstGeom prst="rect">
            <a:avLst/>
          </a:prstGeom>
          <a:noFill/>
          <a:ln w="9525">
            <a:noFill/>
            <a:miter lim="800000"/>
            <a:headEnd/>
            <a:tailEnd/>
          </a:ln>
        </p:spPr>
        <p:txBody>
          <a:bodyPr wrap="none" lIns="0" tIns="0" rIns="0" bIns="0"/>
          <a:lstStyle/>
          <a:p>
            <a:pPr eaLnBrk="0" hangingPunct="0"/>
            <a:r>
              <a:rPr lang="en-US" sz="1600" b="1"/>
              <a:t>Pharyngeal slits</a:t>
            </a:r>
          </a:p>
        </p:txBody>
      </p:sp>
      <p:sp>
        <p:nvSpPr>
          <p:cNvPr id="165896" name="Text Box 3"/>
          <p:cNvSpPr txBox="1">
            <a:spLocks noChangeArrowheads="1"/>
          </p:cNvSpPr>
          <p:nvPr/>
        </p:nvSpPr>
        <p:spPr bwMode="auto">
          <a:xfrm>
            <a:off x="4714875" y="4364038"/>
            <a:ext cx="1519238" cy="465137"/>
          </a:xfrm>
          <a:prstGeom prst="rect">
            <a:avLst/>
          </a:prstGeom>
          <a:noFill/>
          <a:ln w="9525">
            <a:noFill/>
            <a:miter lim="800000"/>
            <a:headEnd/>
            <a:tailEnd/>
          </a:ln>
        </p:spPr>
        <p:txBody>
          <a:bodyPr wrap="none" lIns="0" tIns="0" rIns="0" bIns="0"/>
          <a:lstStyle/>
          <a:p>
            <a:pPr eaLnBrk="0" hangingPunct="0"/>
            <a:r>
              <a:rPr lang="en-US" sz="1600" b="1"/>
              <a:t>Dorsal, hollow</a:t>
            </a:r>
          </a:p>
          <a:p>
            <a:pPr eaLnBrk="0" hangingPunct="0"/>
            <a:r>
              <a:rPr lang="en-US" sz="1600" b="1"/>
              <a:t>nerve cord</a:t>
            </a:r>
          </a:p>
        </p:txBody>
      </p:sp>
      <p:sp>
        <p:nvSpPr>
          <p:cNvPr id="165897" name="Text Box 3"/>
          <p:cNvSpPr txBox="1">
            <a:spLocks noChangeArrowheads="1"/>
          </p:cNvSpPr>
          <p:nvPr/>
        </p:nvSpPr>
        <p:spPr bwMode="auto">
          <a:xfrm>
            <a:off x="4714875" y="3894138"/>
            <a:ext cx="1055688" cy="192087"/>
          </a:xfrm>
          <a:prstGeom prst="rect">
            <a:avLst/>
          </a:prstGeom>
          <a:noFill/>
          <a:ln w="9525">
            <a:noFill/>
            <a:miter lim="800000"/>
            <a:headEnd/>
            <a:tailEnd/>
          </a:ln>
        </p:spPr>
        <p:txBody>
          <a:bodyPr wrap="none" lIns="0" tIns="0" rIns="0" bIns="0"/>
          <a:lstStyle/>
          <a:p>
            <a:pPr eaLnBrk="0" hangingPunct="0"/>
            <a:r>
              <a:rPr lang="en-US" sz="1600" b="1"/>
              <a:t>Notochord</a:t>
            </a:r>
          </a:p>
        </p:txBody>
      </p:sp>
      <p:sp>
        <p:nvSpPr>
          <p:cNvPr id="165898" name="Text Box 3"/>
          <p:cNvSpPr txBox="1">
            <a:spLocks noChangeArrowheads="1"/>
          </p:cNvSpPr>
          <p:nvPr/>
        </p:nvSpPr>
        <p:spPr bwMode="auto">
          <a:xfrm>
            <a:off x="4702175" y="4891088"/>
            <a:ext cx="1576388" cy="192087"/>
          </a:xfrm>
          <a:prstGeom prst="rect">
            <a:avLst/>
          </a:prstGeom>
          <a:noFill/>
          <a:ln w="9525">
            <a:noFill/>
            <a:miter lim="800000"/>
            <a:headEnd/>
            <a:tailEnd/>
          </a:ln>
        </p:spPr>
        <p:txBody>
          <a:bodyPr wrap="none" lIns="0" tIns="0" rIns="0" bIns="0"/>
          <a:lstStyle/>
          <a:p>
            <a:pPr eaLnBrk="0" hangingPunct="0"/>
            <a:r>
              <a:rPr lang="en-US" sz="1600" b="1"/>
              <a:t>Post-anal tail</a:t>
            </a:r>
          </a:p>
        </p:txBody>
      </p:sp>
      <p:sp>
        <p:nvSpPr>
          <p:cNvPr id="165899" name="Text Box 3"/>
          <p:cNvSpPr txBox="1">
            <a:spLocks noChangeArrowheads="1"/>
          </p:cNvSpPr>
          <p:nvPr/>
        </p:nvSpPr>
        <p:spPr bwMode="auto">
          <a:xfrm>
            <a:off x="2282825" y="4954588"/>
            <a:ext cx="1055688" cy="192087"/>
          </a:xfrm>
          <a:prstGeom prst="rect">
            <a:avLst/>
          </a:prstGeom>
          <a:noFill/>
          <a:ln w="9525">
            <a:noFill/>
            <a:miter lim="800000"/>
            <a:headEnd/>
            <a:tailEnd/>
          </a:ln>
        </p:spPr>
        <p:txBody>
          <a:bodyPr wrap="none" lIns="0" tIns="0" rIns="0" bIns="0"/>
          <a:lstStyle/>
          <a:p>
            <a:pPr eaLnBrk="0" hangingPunct="0"/>
            <a:r>
              <a:rPr lang="en-US" sz="1600" b="1"/>
              <a:t>Water exit</a:t>
            </a:r>
          </a:p>
        </p:txBody>
      </p:sp>
      <p:sp>
        <p:nvSpPr>
          <p:cNvPr id="165900" name="Text Box 3"/>
          <p:cNvSpPr txBox="1">
            <a:spLocks noChangeArrowheads="1"/>
          </p:cNvSpPr>
          <p:nvPr/>
        </p:nvSpPr>
        <p:spPr bwMode="auto">
          <a:xfrm>
            <a:off x="3159125" y="5824538"/>
            <a:ext cx="566738" cy="192087"/>
          </a:xfrm>
          <a:prstGeom prst="rect">
            <a:avLst/>
          </a:prstGeom>
          <a:noFill/>
          <a:ln w="9525">
            <a:noFill/>
            <a:miter lim="800000"/>
            <a:headEnd/>
            <a:tailEnd/>
          </a:ln>
        </p:spPr>
        <p:txBody>
          <a:bodyPr wrap="none" lIns="0" tIns="0" rIns="0" bIns="0"/>
          <a:lstStyle/>
          <a:p>
            <a:pPr eaLnBrk="0" hangingPunct="0"/>
            <a:r>
              <a:rPr lang="en-US" sz="1600" b="1"/>
              <a:t>Anus</a:t>
            </a:r>
          </a:p>
        </p:txBody>
      </p:sp>
      <p:sp>
        <p:nvSpPr>
          <p:cNvPr id="165901" name="Text Box 3"/>
          <p:cNvSpPr txBox="1">
            <a:spLocks noChangeArrowheads="1"/>
          </p:cNvSpPr>
          <p:nvPr/>
        </p:nvSpPr>
        <p:spPr bwMode="auto">
          <a:xfrm>
            <a:off x="1457325" y="5456238"/>
            <a:ext cx="1944688" cy="192087"/>
          </a:xfrm>
          <a:prstGeom prst="rect">
            <a:avLst/>
          </a:prstGeom>
          <a:noFill/>
          <a:ln w="9525">
            <a:noFill/>
            <a:miter lim="800000"/>
            <a:headEnd/>
            <a:tailEnd/>
          </a:ln>
        </p:spPr>
        <p:txBody>
          <a:bodyPr wrap="none" lIns="0" tIns="0" rIns="0" bIns="0"/>
          <a:lstStyle/>
          <a:p>
            <a:pPr eaLnBrk="0" hangingPunct="0"/>
            <a:r>
              <a:rPr lang="en-US" sz="1600" b="1"/>
              <a:t>Segmental muscles</a:t>
            </a:r>
          </a:p>
        </p:txBody>
      </p:sp>
      <p:sp>
        <p:nvSpPr>
          <p:cNvPr id="165902" name="Text Box 3"/>
          <p:cNvSpPr txBox="1">
            <a:spLocks noChangeArrowheads="1"/>
          </p:cNvSpPr>
          <p:nvPr/>
        </p:nvSpPr>
        <p:spPr bwMode="auto">
          <a:xfrm>
            <a:off x="1146175" y="4173538"/>
            <a:ext cx="1443038" cy="261937"/>
          </a:xfrm>
          <a:prstGeom prst="rect">
            <a:avLst/>
          </a:prstGeom>
          <a:noFill/>
          <a:ln w="9525">
            <a:noFill/>
            <a:miter lim="800000"/>
            <a:headEnd/>
            <a:tailEnd/>
          </a:ln>
        </p:spPr>
        <p:txBody>
          <a:bodyPr wrap="none" lIns="0" tIns="0" rIns="0" bIns="0"/>
          <a:lstStyle/>
          <a:p>
            <a:pPr eaLnBrk="0" hangingPunct="0"/>
            <a:r>
              <a:rPr lang="en-US" sz="1600" b="1"/>
              <a:t>Digestive tract</a:t>
            </a:r>
          </a:p>
        </p:txBody>
      </p:sp>
      <p:sp>
        <p:nvSpPr>
          <p:cNvPr id="165903" name="Line 15"/>
          <p:cNvSpPr>
            <a:spLocks noChangeShapeType="1"/>
          </p:cNvSpPr>
          <p:nvPr/>
        </p:nvSpPr>
        <p:spPr bwMode="auto">
          <a:xfrm>
            <a:off x="3727450" y="5956300"/>
            <a:ext cx="793750" cy="0"/>
          </a:xfrm>
          <a:prstGeom prst="line">
            <a:avLst/>
          </a:prstGeom>
          <a:noFill/>
          <a:ln w="12700">
            <a:solidFill>
              <a:schemeClr val="tx1"/>
            </a:solidFill>
            <a:round/>
            <a:headEnd/>
            <a:tailEnd/>
          </a:ln>
          <a:effectLst/>
        </p:spPr>
        <p:txBody>
          <a:bodyPr wrap="none" anchor="ctr"/>
          <a:lstStyle/>
          <a:p>
            <a:endParaRPr lang="en-US"/>
          </a:p>
        </p:txBody>
      </p:sp>
      <p:sp>
        <p:nvSpPr>
          <p:cNvPr id="165904" name="Line 16"/>
          <p:cNvSpPr>
            <a:spLocks noChangeShapeType="1"/>
          </p:cNvSpPr>
          <p:nvPr/>
        </p:nvSpPr>
        <p:spPr bwMode="auto">
          <a:xfrm flipV="1">
            <a:off x="5156200" y="5162550"/>
            <a:ext cx="165100" cy="1143000"/>
          </a:xfrm>
          <a:prstGeom prst="line">
            <a:avLst/>
          </a:prstGeom>
          <a:noFill/>
          <a:ln w="12700">
            <a:solidFill>
              <a:schemeClr val="tx1"/>
            </a:solidFill>
            <a:round/>
            <a:headEnd/>
            <a:tailEnd/>
          </a:ln>
          <a:effectLst/>
        </p:spPr>
        <p:txBody>
          <a:bodyPr wrap="none" anchor="ctr"/>
          <a:lstStyle/>
          <a:p>
            <a:endParaRPr lang="en-US"/>
          </a:p>
        </p:txBody>
      </p:sp>
      <p:sp>
        <p:nvSpPr>
          <p:cNvPr id="165905" name="Line 17"/>
          <p:cNvSpPr>
            <a:spLocks noChangeShapeType="1"/>
          </p:cNvSpPr>
          <p:nvPr/>
        </p:nvSpPr>
        <p:spPr bwMode="auto">
          <a:xfrm>
            <a:off x="3429000" y="5581650"/>
            <a:ext cx="781050" cy="0"/>
          </a:xfrm>
          <a:prstGeom prst="line">
            <a:avLst/>
          </a:prstGeom>
          <a:noFill/>
          <a:ln w="12700">
            <a:solidFill>
              <a:schemeClr val="tx1"/>
            </a:solidFill>
            <a:round/>
            <a:headEnd/>
            <a:tailEnd/>
          </a:ln>
          <a:effectLst/>
        </p:spPr>
        <p:txBody>
          <a:bodyPr wrap="none" anchor="ctr"/>
          <a:lstStyle/>
          <a:p>
            <a:endParaRPr lang="en-US"/>
          </a:p>
        </p:txBody>
      </p:sp>
      <p:sp>
        <p:nvSpPr>
          <p:cNvPr id="165906" name="Line 18"/>
          <p:cNvSpPr>
            <a:spLocks noChangeShapeType="1"/>
          </p:cNvSpPr>
          <p:nvPr/>
        </p:nvSpPr>
        <p:spPr bwMode="auto">
          <a:xfrm>
            <a:off x="3308350" y="5092700"/>
            <a:ext cx="450850" cy="0"/>
          </a:xfrm>
          <a:prstGeom prst="line">
            <a:avLst/>
          </a:prstGeom>
          <a:noFill/>
          <a:ln w="12700">
            <a:solidFill>
              <a:schemeClr val="tx1"/>
            </a:solidFill>
            <a:round/>
            <a:headEnd/>
            <a:tailEnd/>
          </a:ln>
          <a:effectLst/>
        </p:spPr>
        <p:txBody>
          <a:bodyPr wrap="none" anchor="ctr"/>
          <a:lstStyle/>
          <a:p>
            <a:endParaRPr lang="en-US"/>
          </a:p>
        </p:txBody>
      </p:sp>
      <p:sp>
        <p:nvSpPr>
          <p:cNvPr id="165907" name="Line 19"/>
          <p:cNvSpPr>
            <a:spLocks noChangeShapeType="1"/>
          </p:cNvSpPr>
          <p:nvPr/>
        </p:nvSpPr>
        <p:spPr bwMode="auto">
          <a:xfrm flipV="1">
            <a:off x="2628900" y="4298950"/>
            <a:ext cx="812800" cy="6350"/>
          </a:xfrm>
          <a:prstGeom prst="line">
            <a:avLst/>
          </a:prstGeom>
          <a:noFill/>
          <a:ln w="12700">
            <a:solidFill>
              <a:schemeClr val="tx1"/>
            </a:solidFill>
            <a:round/>
            <a:headEnd/>
            <a:tailEnd/>
          </a:ln>
          <a:effectLst/>
        </p:spPr>
        <p:txBody>
          <a:bodyPr wrap="none" anchor="ctr"/>
          <a:lstStyle/>
          <a:p>
            <a:endParaRPr lang="en-US"/>
          </a:p>
        </p:txBody>
      </p:sp>
      <p:sp>
        <p:nvSpPr>
          <p:cNvPr id="165908" name="Line 20"/>
          <p:cNvSpPr>
            <a:spLocks noChangeShapeType="1"/>
          </p:cNvSpPr>
          <p:nvPr/>
        </p:nvSpPr>
        <p:spPr bwMode="auto">
          <a:xfrm>
            <a:off x="1847850" y="3155950"/>
            <a:ext cx="482600" cy="0"/>
          </a:xfrm>
          <a:prstGeom prst="line">
            <a:avLst/>
          </a:prstGeom>
          <a:noFill/>
          <a:ln w="12700">
            <a:solidFill>
              <a:schemeClr val="tx1"/>
            </a:solidFill>
            <a:round/>
            <a:headEnd/>
            <a:tailEnd/>
          </a:ln>
          <a:effectLst/>
        </p:spPr>
        <p:txBody>
          <a:bodyPr wrap="none" anchor="ctr"/>
          <a:lstStyle/>
          <a:p>
            <a:endParaRPr lang="en-US"/>
          </a:p>
        </p:txBody>
      </p:sp>
      <p:grpSp>
        <p:nvGrpSpPr>
          <p:cNvPr id="2" name="Group 21"/>
          <p:cNvGrpSpPr>
            <a:grpSpLocks/>
          </p:cNvGrpSpPr>
          <p:nvPr/>
        </p:nvGrpSpPr>
        <p:grpSpPr bwMode="auto">
          <a:xfrm>
            <a:off x="2870200" y="3416300"/>
            <a:ext cx="1752600" cy="254000"/>
            <a:chOff x="1808" y="2152"/>
            <a:chExt cx="1104" cy="160"/>
          </a:xfrm>
        </p:grpSpPr>
        <p:sp>
          <p:nvSpPr>
            <p:cNvPr id="165914" name="Line 22"/>
            <p:cNvSpPr>
              <a:spLocks noChangeShapeType="1"/>
            </p:cNvSpPr>
            <p:nvPr/>
          </p:nvSpPr>
          <p:spPr bwMode="auto">
            <a:xfrm>
              <a:off x="1808" y="2152"/>
              <a:ext cx="1104" cy="100"/>
            </a:xfrm>
            <a:prstGeom prst="line">
              <a:avLst/>
            </a:prstGeom>
            <a:noFill/>
            <a:ln w="12700">
              <a:solidFill>
                <a:schemeClr val="tx1"/>
              </a:solidFill>
              <a:round/>
              <a:headEnd/>
              <a:tailEnd/>
            </a:ln>
            <a:effectLst/>
          </p:spPr>
          <p:txBody>
            <a:bodyPr wrap="none" anchor="ctr"/>
            <a:lstStyle/>
            <a:p>
              <a:endParaRPr lang="en-US"/>
            </a:p>
          </p:txBody>
        </p:sp>
        <p:sp>
          <p:nvSpPr>
            <p:cNvPr id="165915" name="Line 23"/>
            <p:cNvSpPr>
              <a:spLocks noChangeShapeType="1"/>
            </p:cNvSpPr>
            <p:nvPr/>
          </p:nvSpPr>
          <p:spPr bwMode="auto">
            <a:xfrm flipH="1">
              <a:off x="1908" y="2248"/>
              <a:ext cx="1004" cy="64"/>
            </a:xfrm>
            <a:prstGeom prst="line">
              <a:avLst/>
            </a:prstGeom>
            <a:noFill/>
            <a:ln w="12700">
              <a:solidFill>
                <a:schemeClr val="tx1"/>
              </a:solidFill>
              <a:round/>
              <a:headEnd/>
              <a:tailEnd/>
            </a:ln>
            <a:effectLst/>
          </p:spPr>
          <p:txBody>
            <a:bodyPr wrap="none" anchor="ctr"/>
            <a:lstStyle/>
            <a:p>
              <a:endParaRPr lang="en-US"/>
            </a:p>
          </p:txBody>
        </p:sp>
      </p:grpSp>
      <p:sp>
        <p:nvSpPr>
          <p:cNvPr id="165910" name="Line 24"/>
          <p:cNvSpPr>
            <a:spLocks noChangeShapeType="1"/>
          </p:cNvSpPr>
          <p:nvPr/>
        </p:nvSpPr>
        <p:spPr bwMode="auto">
          <a:xfrm flipV="1">
            <a:off x="1441450" y="2413000"/>
            <a:ext cx="514350" cy="12700"/>
          </a:xfrm>
          <a:prstGeom prst="line">
            <a:avLst/>
          </a:prstGeom>
          <a:noFill/>
          <a:ln w="12700">
            <a:solidFill>
              <a:schemeClr val="tx1"/>
            </a:solidFill>
            <a:round/>
            <a:headEnd/>
            <a:tailEnd/>
          </a:ln>
          <a:effectLst/>
        </p:spPr>
        <p:txBody>
          <a:bodyPr wrap="none" anchor="ctr"/>
          <a:lstStyle/>
          <a:p>
            <a:endParaRPr lang="en-US"/>
          </a:p>
        </p:txBody>
      </p:sp>
      <p:sp>
        <p:nvSpPr>
          <p:cNvPr id="165911" name="Line 25"/>
          <p:cNvSpPr>
            <a:spLocks noChangeShapeType="1"/>
          </p:cNvSpPr>
          <p:nvPr/>
        </p:nvSpPr>
        <p:spPr bwMode="auto">
          <a:xfrm>
            <a:off x="1530350" y="1720850"/>
            <a:ext cx="387350" cy="120650"/>
          </a:xfrm>
          <a:prstGeom prst="line">
            <a:avLst/>
          </a:prstGeom>
          <a:noFill/>
          <a:ln w="12700">
            <a:solidFill>
              <a:schemeClr val="tx1"/>
            </a:solidFill>
            <a:round/>
            <a:headEnd/>
            <a:tailEnd/>
          </a:ln>
          <a:effectLst/>
        </p:spPr>
        <p:txBody>
          <a:bodyPr wrap="none" anchor="ctr"/>
          <a:lstStyle/>
          <a:p>
            <a:endParaRPr lang="en-US"/>
          </a:p>
        </p:txBody>
      </p:sp>
      <p:sp>
        <p:nvSpPr>
          <p:cNvPr id="165912" name="Line 26"/>
          <p:cNvSpPr>
            <a:spLocks noChangeShapeType="1"/>
          </p:cNvSpPr>
          <p:nvPr/>
        </p:nvSpPr>
        <p:spPr bwMode="auto">
          <a:xfrm flipV="1">
            <a:off x="3906838" y="4008438"/>
            <a:ext cx="749300" cy="411162"/>
          </a:xfrm>
          <a:prstGeom prst="line">
            <a:avLst/>
          </a:prstGeom>
          <a:noFill/>
          <a:ln w="12700">
            <a:solidFill>
              <a:schemeClr val="tx1"/>
            </a:solidFill>
            <a:round/>
            <a:headEnd/>
            <a:tailEnd/>
          </a:ln>
          <a:effectLst/>
        </p:spPr>
        <p:txBody>
          <a:bodyPr wrap="none" anchor="ctr"/>
          <a:lstStyle/>
          <a:p>
            <a:endParaRPr lang="en-US"/>
          </a:p>
        </p:txBody>
      </p:sp>
      <p:sp>
        <p:nvSpPr>
          <p:cNvPr id="165913" name="Line 27"/>
          <p:cNvSpPr>
            <a:spLocks noChangeShapeType="1"/>
          </p:cNvSpPr>
          <p:nvPr/>
        </p:nvSpPr>
        <p:spPr bwMode="auto">
          <a:xfrm flipV="1">
            <a:off x="4246563" y="4475163"/>
            <a:ext cx="388937" cy="228600"/>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body" idx="4294967295"/>
          </p:nvPr>
        </p:nvSpPr>
        <p:spPr>
          <a:xfrm>
            <a:off x="317500" y="1316038"/>
            <a:ext cx="8534400" cy="2130425"/>
          </a:xfrm>
        </p:spPr>
        <p:txBody>
          <a:bodyPr/>
          <a:lstStyle/>
          <a:p>
            <a:pPr marL="460375" lvl="1" indent="-346075" algn="ctr" eaLnBrk="1" hangingPunct="1">
              <a:buFontTx/>
              <a:buNone/>
            </a:pPr>
            <a:r>
              <a:rPr lang="en-US" sz="4400" smtClean="0">
                <a:cs typeface="Times New Roman" pitchFamily="84" charset="0"/>
              </a:rPr>
              <a:t>   ANIMAL PHYLOGENY </a:t>
            </a:r>
            <a:br>
              <a:rPr lang="en-US" sz="4400" smtClean="0">
                <a:cs typeface="Times New Roman" pitchFamily="84" charset="0"/>
              </a:rPr>
            </a:br>
            <a:r>
              <a:rPr lang="en-US" sz="4400" smtClean="0">
                <a:cs typeface="Times New Roman" pitchFamily="84" charset="0"/>
              </a:rPr>
              <a:t>AND DIVERSITY REVISITED</a:t>
            </a:r>
          </a:p>
        </p:txBody>
      </p:sp>
      <p:sp>
        <p:nvSpPr>
          <p:cNvPr id="16896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68964"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68965" name="Line 4"/>
          <p:cNvSpPr>
            <a:spLocks noChangeShapeType="1"/>
          </p:cNvSpPr>
          <p:nvPr/>
        </p:nvSpPr>
        <p:spPr bwMode="auto">
          <a:xfrm>
            <a:off x="195263" y="1108075"/>
            <a:ext cx="8775700" cy="0"/>
          </a:xfrm>
          <a:prstGeom prst="line">
            <a:avLst/>
          </a:prstGeom>
          <a:noFill/>
          <a:ln w="76200">
            <a:solidFill>
              <a:schemeClr val="tx2"/>
            </a:solidFill>
            <a:round/>
            <a:headEnd/>
            <a:tailEnd/>
          </a:ln>
        </p:spPr>
        <p:txBody>
          <a:bodyPr wrap="none" anchor="ctr"/>
          <a:lstStyle/>
          <a:p>
            <a:endParaRPr lang="en-US"/>
          </a:p>
        </p:txBody>
      </p:sp>
      <p:sp>
        <p:nvSpPr>
          <p:cNvPr id="168966"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Tree>
    <p:custDataLst>
      <p:tags r:id="rId1"/>
    </p:custData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18_15_AnimalMolePhylo-U"/>
          <p:cNvPicPr>
            <a:picLocks noChangeAspect="1" noChangeArrowheads="1"/>
          </p:cNvPicPr>
          <p:nvPr/>
        </p:nvPicPr>
        <p:blipFill>
          <a:blip r:embed="rId3" cstate="print"/>
          <a:srcRect/>
          <a:stretch>
            <a:fillRect/>
          </a:stretch>
        </p:blipFill>
        <p:spPr bwMode="auto">
          <a:xfrm>
            <a:off x="1979613" y="136525"/>
            <a:ext cx="5183187" cy="6584950"/>
          </a:xfrm>
          <a:prstGeom prst="rect">
            <a:avLst/>
          </a:prstGeom>
          <a:noFill/>
          <a:ln w="9525">
            <a:noFill/>
            <a:miter lim="800000"/>
            <a:headEnd/>
            <a:tailEnd/>
          </a:ln>
        </p:spPr>
      </p:pic>
      <p:sp>
        <p:nvSpPr>
          <p:cNvPr id="17101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18.15</a:t>
            </a:r>
          </a:p>
        </p:txBody>
      </p:sp>
      <p:sp>
        <p:nvSpPr>
          <p:cNvPr id="171012" name="Text Box 3"/>
          <p:cNvSpPr txBox="1">
            <a:spLocks noChangeArrowheads="1"/>
          </p:cNvSpPr>
          <p:nvPr/>
        </p:nvSpPr>
        <p:spPr bwMode="auto">
          <a:xfrm>
            <a:off x="2473325" y="198438"/>
            <a:ext cx="750888" cy="433387"/>
          </a:xfrm>
          <a:prstGeom prst="rect">
            <a:avLst/>
          </a:prstGeom>
          <a:noFill/>
          <a:ln w="9525">
            <a:noFill/>
            <a:miter lim="800000"/>
            <a:headEnd/>
            <a:tailEnd/>
          </a:ln>
        </p:spPr>
        <p:txBody>
          <a:bodyPr wrap="none" lIns="0" tIns="0" rIns="0" bIns="0"/>
          <a:lstStyle/>
          <a:p>
            <a:pPr algn="ctr" eaLnBrk="0" hangingPunct="0"/>
            <a:r>
              <a:rPr lang="en-US" sz="1300" b="1"/>
              <a:t>No true</a:t>
            </a:r>
          </a:p>
          <a:p>
            <a:pPr algn="ctr" eaLnBrk="0" hangingPunct="0"/>
            <a:r>
              <a:rPr lang="en-US" sz="1300" b="1"/>
              <a:t>tissues</a:t>
            </a:r>
          </a:p>
        </p:txBody>
      </p:sp>
      <p:sp>
        <p:nvSpPr>
          <p:cNvPr id="171013" name="Text Box 3"/>
          <p:cNvSpPr txBox="1">
            <a:spLocks noChangeArrowheads="1"/>
          </p:cNvSpPr>
          <p:nvPr/>
        </p:nvSpPr>
        <p:spPr bwMode="auto">
          <a:xfrm>
            <a:off x="2073275" y="1277938"/>
            <a:ext cx="801688" cy="611187"/>
          </a:xfrm>
          <a:prstGeom prst="rect">
            <a:avLst/>
          </a:prstGeom>
          <a:noFill/>
          <a:ln w="9525">
            <a:noFill/>
            <a:miter lim="800000"/>
            <a:headEnd/>
            <a:tailEnd/>
          </a:ln>
        </p:spPr>
        <p:txBody>
          <a:bodyPr wrap="none" lIns="0" tIns="0" rIns="0" bIns="0"/>
          <a:lstStyle/>
          <a:p>
            <a:pPr algn="ctr" eaLnBrk="0" hangingPunct="0">
              <a:lnSpc>
                <a:spcPct val="90000"/>
              </a:lnSpc>
            </a:pPr>
            <a:r>
              <a:rPr lang="en-US" sz="1300" b="1"/>
              <a:t>Ancestral</a:t>
            </a:r>
          </a:p>
          <a:p>
            <a:pPr algn="ctr" eaLnBrk="0" hangingPunct="0">
              <a:lnSpc>
                <a:spcPct val="90000"/>
              </a:lnSpc>
            </a:pPr>
            <a:r>
              <a:rPr lang="en-US" sz="1300" b="1"/>
              <a:t>colonial</a:t>
            </a:r>
          </a:p>
          <a:p>
            <a:pPr algn="ctr" eaLnBrk="0" hangingPunct="0">
              <a:lnSpc>
                <a:spcPct val="90000"/>
              </a:lnSpc>
            </a:pPr>
            <a:r>
              <a:rPr lang="en-US" sz="1300" b="1"/>
              <a:t>protist</a:t>
            </a:r>
          </a:p>
        </p:txBody>
      </p:sp>
      <p:sp>
        <p:nvSpPr>
          <p:cNvPr id="171014" name="Text Box 3"/>
          <p:cNvSpPr txBox="1">
            <a:spLocks noChangeArrowheads="1"/>
          </p:cNvSpPr>
          <p:nvPr/>
        </p:nvSpPr>
        <p:spPr bwMode="auto">
          <a:xfrm>
            <a:off x="3159125" y="922338"/>
            <a:ext cx="846138" cy="382587"/>
          </a:xfrm>
          <a:prstGeom prst="rect">
            <a:avLst/>
          </a:prstGeom>
          <a:noFill/>
          <a:ln w="9525">
            <a:noFill/>
            <a:miter lim="800000"/>
            <a:headEnd/>
            <a:tailEnd/>
          </a:ln>
        </p:spPr>
        <p:txBody>
          <a:bodyPr wrap="none" lIns="0" tIns="0" rIns="0" bIns="0"/>
          <a:lstStyle/>
          <a:p>
            <a:pPr algn="ctr" eaLnBrk="0" hangingPunct="0">
              <a:lnSpc>
                <a:spcPct val="90000"/>
              </a:lnSpc>
            </a:pPr>
            <a:r>
              <a:rPr lang="en-US" sz="1300" b="1"/>
              <a:t>Radial</a:t>
            </a:r>
          </a:p>
          <a:p>
            <a:pPr algn="ctr" eaLnBrk="0" hangingPunct="0">
              <a:lnSpc>
                <a:spcPct val="90000"/>
              </a:lnSpc>
            </a:pPr>
            <a:r>
              <a:rPr lang="en-US" sz="1300" b="1"/>
              <a:t>symmetry</a:t>
            </a:r>
          </a:p>
        </p:txBody>
      </p:sp>
      <p:sp>
        <p:nvSpPr>
          <p:cNvPr id="171015" name="Text Box 3"/>
          <p:cNvSpPr txBox="1">
            <a:spLocks noChangeArrowheads="1"/>
          </p:cNvSpPr>
          <p:nvPr/>
        </p:nvSpPr>
        <p:spPr bwMode="auto">
          <a:xfrm>
            <a:off x="2505075" y="2598738"/>
            <a:ext cx="687388" cy="382587"/>
          </a:xfrm>
          <a:prstGeom prst="rect">
            <a:avLst/>
          </a:prstGeom>
          <a:noFill/>
          <a:ln w="9525">
            <a:noFill/>
            <a:miter lim="800000"/>
            <a:headEnd/>
            <a:tailEnd/>
          </a:ln>
        </p:spPr>
        <p:txBody>
          <a:bodyPr wrap="none" lIns="0" tIns="0" rIns="0" bIns="0"/>
          <a:lstStyle/>
          <a:p>
            <a:pPr algn="ctr" eaLnBrk="0" hangingPunct="0">
              <a:lnSpc>
                <a:spcPct val="90000"/>
              </a:lnSpc>
            </a:pPr>
            <a:r>
              <a:rPr lang="en-US" sz="1300" b="1"/>
              <a:t>True</a:t>
            </a:r>
          </a:p>
          <a:p>
            <a:pPr algn="ctr" eaLnBrk="0" hangingPunct="0">
              <a:lnSpc>
                <a:spcPct val="90000"/>
              </a:lnSpc>
            </a:pPr>
            <a:r>
              <a:rPr lang="en-US" sz="1300" b="1"/>
              <a:t>tissues</a:t>
            </a:r>
          </a:p>
        </p:txBody>
      </p:sp>
      <p:sp>
        <p:nvSpPr>
          <p:cNvPr id="171016" name="Text Box 3"/>
          <p:cNvSpPr txBox="1">
            <a:spLocks noChangeArrowheads="1"/>
          </p:cNvSpPr>
          <p:nvPr/>
        </p:nvSpPr>
        <p:spPr bwMode="auto">
          <a:xfrm>
            <a:off x="2987675" y="3582988"/>
            <a:ext cx="865188" cy="382587"/>
          </a:xfrm>
          <a:prstGeom prst="rect">
            <a:avLst/>
          </a:prstGeom>
          <a:noFill/>
          <a:ln w="9525">
            <a:noFill/>
            <a:miter lim="800000"/>
            <a:headEnd/>
            <a:tailEnd/>
          </a:ln>
        </p:spPr>
        <p:txBody>
          <a:bodyPr wrap="none" lIns="0" tIns="0" rIns="0" bIns="0"/>
          <a:lstStyle/>
          <a:p>
            <a:pPr algn="ctr" eaLnBrk="0" hangingPunct="0">
              <a:lnSpc>
                <a:spcPct val="90000"/>
              </a:lnSpc>
            </a:pPr>
            <a:r>
              <a:rPr lang="en-US" sz="1300" b="1"/>
              <a:t>Bilateral</a:t>
            </a:r>
          </a:p>
          <a:p>
            <a:pPr algn="ctr" eaLnBrk="0" hangingPunct="0">
              <a:lnSpc>
                <a:spcPct val="90000"/>
              </a:lnSpc>
            </a:pPr>
            <a:r>
              <a:rPr lang="en-US" sz="1300" b="1"/>
              <a:t>symmetry</a:t>
            </a:r>
          </a:p>
        </p:txBody>
      </p:sp>
      <p:sp>
        <p:nvSpPr>
          <p:cNvPr id="171017" name="Text Box 3"/>
          <p:cNvSpPr txBox="1">
            <a:spLocks noChangeArrowheads="1"/>
          </p:cNvSpPr>
          <p:nvPr/>
        </p:nvSpPr>
        <p:spPr bwMode="auto">
          <a:xfrm>
            <a:off x="5464175" y="661988"/>
            <a:ext cx="757238" cy="217487"/>
          </a:xfrm>
          <a:prstGeom prst="rect">
            <a:avLst/>
          </a:prstGeom>
          <a:noFill/>
          <a:ln w="9525">
            <a:noFill/>
            <a:miter lim="800000"/>
            <a:headEnd/>
            <a:tailEnd/>
          </a:ln>
        </p:spPr>
        <p:txBody>
          <a:bodyPr wrap="none" lIns="0" tIns="0" rIns="0" bIns="0"/>
          <a:lstStyle/>
          <a:p>
            <a:pPr eaLnBrk="0" hangingPunct="0"/>
            <a:r>
              <a:rPr lang="en-US" sz="1300" b="1"/>
              <a:t>Sponges</a:t>
            </a:r>
          </a:p>
        </p:txBody>
      </p:sp>
      <p:sp>
        <p:nvSpPr>
          <p:cNvPr id="171018" name="Text Box 3"/>
          <p:cNvSpPr txBox="1">
            <a:spLocks noChangeArrowheads="1"/>
          </p:cNvSpPr>
          <p:nvPr/>
        </p:nvSpPr>
        <p:spPr bwMode="auto">
          <a:xfrm>
            <a:off x="5464175" y="1296988"/>
            <a:ext cx="833438" cy="217487"/>
          </a:xfrm>
          <a:prstGeom prst="rect">
            <a:avLst/>
          </a:prstGeom>
          <a:noFill/>
          <a:ln w="9525">
            <a:noFill/>
            <a:miter lim="800000"/>
            <a:headEnd/>
            <a:tailEnd/>
          </a:ln>
        </p:spPr>
        <p:txBody>
          <a:bodyPr wrap="none" lIns="0" tIns="0" rIns="0" bIns="0"/>
          <a:lstStyle/>
          <a:p>
            <a:pPr eaLnBrk="0" hangingPunct="0"/>
            <a:r>
              <a:rPr lang="en-US" sz="1300" b="1"/>
              <a:t>Cnidarians</a:t>
            </a:r>
          </a:p>
        </p:txBody>
      </p:sp>
      <p:sp>
        <p:nvSpPr>
          <p:cNvPr id="171019" name="Text Box 3"/>
          <p:cNvSpPr txBox="1">
            <a:spLocks noChangeArrowheads="1"/>
          </p:cNvSpPr>
          <p:nvPr/>
        </p:nvSpPr>
        <p:spPr bwMode="auto">
          <a:xfrm>
            <a:off x="5464175" y="1893888"/>
            <a:ext cx="833438" cy="217487"/>
          </a:xfrm>
          <a:prstGeom prst="rect">
            <a:avLst/>
          </a:prstGeom>
          <a:noFill/>
          <a:ln w="9525">
            <a:noFill/>
            <a:miter lim="800000"/>
            <a:headEnd/>
            <a:tailEnd/>
          </a:ln>
        </p:spPr>
        <p:txBody>
          <a:bodyPr wrap="none" lIns="0" tIns="0" rIns="0" bIns="0"/>
          <a:lstStyle/>
          <a:p>
            <a:pPr eaLnBrk="0" hangingPunct="0"/>
            <a:r>
              <a:rPr lang="en-US" sz="1300" b="1"/>
              <a:t>Flatworms</a:t>
            </a:r>
          </a:p>
        </p:txBody>
      </p:sp>
      <p:sp>
        <p:nvSpPr>
          <p:cNvPr id="171020" name="Text Box 3"/>
          <p:cNvSpPr txBox="1">
            <a:spLocks noChangeArrowheads="1"/>
          </p:cNvSpPr>
          <p:nvPr/>
        </p:nvSpPr>
        <p:spPr bwMode="auto">
          <a:xfrm>
            <a:off x="5464175" y="2573338"/>
            <a:ext cx="833438" cy="217487"/>
          </a:xfrm>
          <a:prstGeom prst="rect">
            <a:avLst/>
          </a:prstGeom>
          <a:noFill/>
          <a:ln w="9525">
            <a:noFill/>
            <a:miter lim="800000"/>
            <a:headEnd/>
            <a:tailEnd/>
          </a:ln>
        </p:spPr>
        <p:txBody>
          <a:bodyPr wrap="none" lIns="0" tIns="0" rIns="0" bIns="0"/>
          <a:lstStyle/>
          <a:p>
            <a:pPr eaLnBrk="0" hangingPunct="0"/>
            <a:r>
              <a:rPr lang="en-US" sz="1300" b="1"/>
              <a:t>Molluscs</a:t>
            </a:r>
          </a:p>
        </p:txBody>
      </p:sp>
      <p:sp>
        <p:nvSpPr>
          <p:cNvPr id="171021" name="Text Box 3"/>
          <p:cNvSpPr txBox="1">
            <a:spLocks noChangeArrowheads="1"/>
          </p:cNvSpPr>
          <p:nvPr/>
        </p:nvSpPr>
        <p:spPr bwMode="auto">
          <a:xfrm>
            <a:off x="5464175" y="3246438"/>
            <a:ext cx="833438" cy="217487"/>
          </a:xfrm>
          <a:prstGeom prst="rect">
            <a:avLst/>
          </a:prstGeom>
          <a:noFill/>
          <a:ln w="9525">
            <a:noFill/>
            <a:miter lim="800000"/>
            <a:headEnd/>
            <a:tailEnd/>
          </a:ln>
        </p:spPr>
        <p:txBody>
          <a:bodyPr wrap="none" lIns="0" tIns="0" rIns="0" bIns="0"/>
          <a:lstStyle/>
          <a:p>
            <a:pPr eaLnBrk="0" hangingPunct="0"/>
            <a:r>
              <a:rPr lang="en-US" sz="1300" b="1"/>
              <a:t>Annelids</a:t>
            </a:r>
          </a:p>
        </p:txBody>
      </p:sp>
      <p:sp>
        <p:nvSpPr>
          <p:cNvPr id="171022" name="Text Box 3"/>
          <p:cNvSpPr txBox="1">
            <a:spLocks noChangeArrowheads="1"/>
          </p:cNvSpPr>
          <p:nvPr/>
        </p:nvSpPr>
        <p:spPr bwMode="auto">
          <a:xfrm>
            <a:off x="5464175" y="3919538"/>
            <a:ext cx="896938" cy="217487"/>
          </a:xfrm>
          <a:prstGeom prst="rect">
            <a:avLst/>
          </a:prstGeom>
          <a:noFill/>
          <a:ln w="9525">
            <a:noFill/>
            <a:miter lim="800000"/>
            <a:headEnd/>
            <a:tailEnd/>
          </a:ln>
        </p:spPr>
        <p:txBody>
          <a:bodyPr wrap="none" lIns="0" tIns="0" rIns="0" bIns="0"/>
          <a:lstStyle/>
          <a:p>
            <a:pPr eaLnBrk="0" hangingPunct="0"/>
            <a:r>
              <a:rPr lang="en-US" sz="1300" b="1"/>
              <a:t>Nematodes</a:t>
            </a:r>
          </a:p>
        </p:txBody>
      </p:sp>
      <p:sp>
        <p:nvSpPr>
          <p:cNvPr id="171023" name="Text Box 3"/>
          <p:cNvSpPr txBox="1">
            <a:spLocks noChangeArrowheads="1"/>
          </p:cNvSpPr>
          <p:nvPr/>
        </p:nvSpPr>
        <p:spPr bwMode="auto">
          <a:xfrm>
            <a:off x="5464175" y="4605338"/>
            <a:ext cx="896938" cy="217487"/>
          </a:xfrm>
          <a:prstGeom prst="rect">
            <a:avLst/>
          </a:prstGeom>
          <a:noFill/>
          <a:ln w="9525">
            <a:noFill/>
            <a:miter lim="800000"/>
            <a:headEnd/>
            <a:tailEnd/>
          </a:ln>
        </p:spPr>
        <p:txBody>
          <a:bodyPr wrap="none" lIns="0" tIns="0" rIns="0" bIns="0"/>
          <a:lstStyle/>
          <a:p>
            <a:pPr eaLnBrk="0" hangingPunct="0"/>
            <a:r>
              <a:rPr lang="en-US" sz="1300" b="1"/>
              <a:t>Arthropods</a:t>
            </a:r>
          </a:p>
        </p:txBody>
      </p:sp>
      <p:sp>
        <p:nvSpPr>
          <p:cNvPr id="171024" name="Text Box 3"/>
          <p:cNvSpPr txBox="1">
            <a:spLocks noChangeArrowheads="1"/>
          </p:cNvSpPr>
          <p:nvPr/>
        </p:nvSpPr>
        <p:spPr bwMode="auto">
          <a:xfrm>
            <a:off x="5464175" y="5411788"/>
            <a:ext cx="1049338" cy="217487"/>
          </a:xfrm>
          <a:prstGeom prst="rect">
            <a:avLst/>
          </a:prstGeom>
          <a:noFill/>
          <a:ln w="9525">
            <a:noFill/>
            <a:miter lim="800000"/>
            <a:headEnd/>
            <a:tailEnd/>
          </a:ln>
        </p:spPr>
        <p:txBody>
          <a:bodyPr wrap="none" lIns="0" tIns="0" rIns="0" bIns="0"/>
          <a:lstStyle/>
          <a:p>
            <a:pPr eaLnBrk="0" hangingPunct="0"/>
            <a:r>
              <a:rPr lang="en-US" sz="1300" b="1"/>
              <a:t>Echinoderms</a:t>
            </a:r>
          </a:p>
        </p:txBody>
      </p:sp>
      <p:sp>
        <p:nvSpPr>
          <p:cNvPr id="171025" name="Text Box 3"/>
          <p:cNvSpPr txBox="1">
            <a:spLocks noChangeArrowheads="1"/>
          </p:cNvSpPr>
          <p:nvPr/>
        </p:nvSpPr>
        <p:spPr bwMode="auto">
          <a:xfrm>
            <a:off x="5464175" y="6084888"/>
            <a:ext cx="1049338" cy="217487"/>
          </a:xfrm>
          <a:prstGeom prst="rect">
            <a:avLst/>
          </a:prstGeom>
          <a:noFill/>
          <a:ln w="9525">
            <a:noFill/>
            <a:miter lim="800000"/>
            <a:headEnd/>
            <a:tailEnd/>
          </a:ln>
        </p:spPr>
        <p:txBody>
          <a:bodyPr wrap="none" lIns="0" tIns="0" rIns="0" bIns="0"/>
          <a:lstStyle/>
          <a:p>
            <a:pPr eaLnBrk="0" hangingPunct="0"/>
            <a:r>
              <a:rPr lang="en-US" sz="1300" b="1"/>
              <a:t>Chordates</a:t>
            </a:r>
          </a:p>
        </p:txBody>
      </p:sp>
      <p:sp>
        <p:nvSpPr>
          <p:cNvPr id="171026" name="Text Box 3"/>
          <p:cNvSpPr txBox="1">
            <a:spLocks noChangeArrowheads="1"/>
          </p:cNvSpPr>
          <p:nvPr/>
        </p:nvSpPr>
        <p:spPr bwMode="auto">
          <a:xfrm rot="5400000">
            <a:off x="3978275" y="5710238"/>
            <a:ext cx="1392237" cy="217488"/>
          </a:xfrm>
          <a:prstGeom prst="rect">
            <a:avLst/>
          </a:prstGeom>
          <a:noFill/>
          <a:ln w="9525">
            <a:noFill/>
            <a:miter lim="800000"/>
            <a:headEnd/>
            <a:tailEnd/>
          </a:ln>
        </p:spPr>
        <p:txBody>
          <a:bodyPr wrap="none" lIns="0" tIns="0" rIns="0" bIns="0"/>
          <a:lstStyle/>
          <a:p>
            <a:pPr algn="ctr" eaLnBrk="0" hangingPunct="0"/>
            <a:r>
              <a:rPr lang="en-US" sz="1300" b="1"/>
              <a:t>Deuterostomes</a:t>
            </a:r>
          </a:p>
        </p:txBody>
      </p:sp>
      <p:sp>
        <p:nvSpPr>
          <p:cNvPr id="171027" name="Text Box 3"/>
          <p:cNvSpPr txBox="1">
            <a:spLocks noChangeArrowheads="1"/>
          </p:cNvSpPr>
          <p:nvPr/>
        </p:nvSpPr>
        <p:spPr bwMode="auto">
          <a:xfrm rot="5400000">
            <a:off x="4064000" y="4233863"/>
            <a:ext cx="1195387" cy="217488"/>
          </a:xfrm>
          <a:prstGeom prst="rect">
            <a:avLst/>
          </a:prstGeom>
          <a:noFill/>
          <a:ln w="9525">
            <a:noFill/>
            <a:miter lim="800000"/>
            <a:headEnd/>
            <a:tailEnd/>
          </a:ln>
        </p:spPr>
        <p:txBody>
          <a:bodyPr wrap="none" lIns="0" tIns="0" rIns="0" bIns="0"/>
          <a:lstStyle/>
          <a:p>
            <a:pPr algn="ctr" eaLnBrk="0" hangingPunct="0"/>
            <a:r>
              <a:rPr lang="en-US" sz="1300" b="1"/>
              <a:t>Ecdysozoans</a:t>
            </a:r>
          </a:p>
        </p:txBody>
      </p:sp>
      <p:sp>
        <p:nvSpPr>
          <p:cNvPr id="171028" name="Text Box 3"/>
          <p:cNvSpPr txBox="1">
            <a:spLocks noChangeArrowheads="1"/>
          </p:cNvSpPr>
          <p:nvPr/>
        </p:nvSpPr>
        <p:spPr bwMode="auto">
          <a:xfrm rot="5400000">
            <a:off x="3746500" y="2557463"/>
            <a:ext cx="1804987" cy="217488"/>
          </a:xfrm>
          <a:prstGeom prst="rect">
            <a:avLst/>
          </a:prstGeom>
          <a:noFill/>
          <a:ln w="9525">
            <a:noFill/>
            <a:miter lim="800000"/>
            <a:headEnd/>
            <a:tailEnd/>
          </a:ln>
        </p:spPr>
        <p:txBody>
          <a:bodyPr wrap="none" lIns="0" tIns="0" rIns="0" bIns="0"/>
          <a:lstStyle/>
          <a:p>
            <a:pPr algn="ctr" eaLnBrk="0" hangingPunct="0"/>
            <a:r>
              <a:rPr lang="en-US" sz="1300" b="1"/>
              <a:t>Lophotrochozoans</a:t>
            </a:r>
          </a:p>
        </p:txBody>
      </p:sp>
      <p:sp>
        <p:nvSpPr>
          <p:cNvPr id="171029" name="Text Box 3"/>
          <p:cNvSpPr txBox="1">
            <a:spLocks noChangeArrowheads="1"/>
          </p:cNvSpPr>
          <p:nvPr/>
        </p:nvSpPr>
        <p:spPr bwMode="auto">
          <a:xfrm rot="5400000">
            <a:off x="3575050" y="3275013"/>
            <a:ext cx="1030287" cy="217488"/>
          </a:xfrm>
          <a:prstGeom prst="rect">
            <a:avLst/>
          </a:prstGeom>
          <a:noFill/>
          <a:ln w="9525">
            <a:noFill/>
            <a:miter lim="800000"/>
            <a:headEnd/>
            <a:tailEnd/>
          </a:ln>
        </p:spPr>
        <p:txBody>
          <a:bodyPr wrap="none" lIns="0" tIns="0" rIns="0" bIns="0"/>
          <a:lstStyle/>
          <a:p>
            <a:pPr algn="ctr" eaLnBrk="0" hangingPunct="0"/>
            <a:r>
              <a:rPr lang="en-US" sz="1300" b="1"/>
              <a:t>Bilaterians</a:t>
            </a:r>
          </a:p>
        </p:txBody>
      </p:sp>
      <p:sp>
        <p:nvSpPr>
          <p:cNvPr id="171030" name="Text Box 3"/>
          <p:cNvSpPr txBox="1">
            <a:spLocks noChangeArrowheads="1"/>
          </p:cNvSpPr>
          <p:nvPr/>
        </p:nvSpPr>
        <p:spPr bwMode="auto">
          <a:xfrm rot="5400000">
            <a:off x="2765425" y="2325688"/>
            <a:ext cx="1354137" cy="217488"/>
          </a:xfrm>
          <a:prstGeom prst="rect">
            <a:avLst/>
          </a:prstGeom>
          <a:noFill/>
          <a:ln w="9525">
            <a:noFill/>
            <a:miter lim="800000"/>
            <a:headEnd/>
            <a:tailEnd/>
          </a:ln>
        </p:spPr>
        <p:txBody>
          <a:bodyPr wrap="none" lIns="0" tIns="0" rIns="0" bIns="0"/>
          <a:lstStyle/>
          <a:p>
            <a:pPr algn="ctr" eaLnBrk="0" hangingPunct="0"/>
            <a:r>
              <a:rPr lang="en-US" sz="1300" b="1"/>
              <a:t>Eumetazoans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ags/tag10.xml><?xml version="1.0" encoding="utf-8"?>
<p:tagLst xmlns:a="http://schemas.openxmlformats.org/drawingml/2006/main" xmlns:r="http://schemas.openxmlformats.org/officeDocument/2006/relationships" xmlns:p="http://schemas.openxmlformats.org/presentationml/2006/main">
  <p:tag name="TBTEXT" val=""/>
</p:tagLst>
</file>

<file path=ppt/tags/tag11.xml><?xml version="1.0" encoding="utf-8"?>
<p:tagLst xmlns:a="http://schemas.openxmlformats.org/drawingml/2006/main" xmlns:r="http://schemas.openxmlformats.org/officeDocument/2006/relationships" xmlns:p="http://schemas.openxmlformats.org/presentationml/2006/main">
  <p:tag name="TBTEXT" val=""/>
</p:tagLst>
</file>

<file path=ppt/tags/tag12.xml><?xml version="1.0" encoding="utf-8"?>
<p:tagLst xmlns:a="http://schemas.openxmlformats.org/drawingml/2006/main" xmlns:r="http://schemas.openxmlformats.org/officeDocument/2006/relationships" xmlns:p="http://schemas.openxmlformats.org/presentationml/2006/main">
  <p:tag name="TBTEXT" val=""/>
</p:tagLst>
</file>

<file path=ppt/tags/tag13.xml><?xml version="1.0" encoding="utf-8"?>
<p:tagLst xmlns:a="http://schemas.openxmlformats.org/drawingml/2006/main" xmlns:r="http://schemas.openxmlformats.org/officeDocument/2006/relationships" xmlns:p="http://schemas.openxmlformats.org/presentationml/2006/main">
  <p:tag name="TBTEXT" val=""/>
</p:tagLst>
</file>

<file path=ppt/tags/tag14.xml><?xml version="1.0" encoding="utf-8"?>
<p:tagLst xmlns:a="http://schemas.openxmlformats.org/drawingml/2006/main" xmlns:r="http://schemas.openxmlformats.org/officeDocument/2006/relationships" xmlns:p="http://schemas.openxmlformats.org/presentationml/2006/main">
  <p:tag name="TBTEXT" val=""/>
</p:tagLst>
</file>

<file path=ppt/tags/tag15.xml><?xml version="1.0" encoding="utf-8"?>
<p:tagLst xmlns:a="http://schemas.openxmlformats.org/drawingml/2006/main" xmlns:r="http://schemas.openxmlformats.org/officeDocument/2006/relationships" xmlns:p="http://schemas.openxmlformats.org/presentationml/2006/main">
  <p:tag name="TBTEXT" val=""/>
</p:tagLst>
</file>

<file path=ppt/tags/tag16.xml><?xml version="1.0" encoding="utf-8"?>
<p:tagLst xmlns:a="http://schemas.openxmlformats.org/drawingml/2006/main" xmlns:r="http://schemas.openxmlformats.org/officeDocument/2006/relationships" xmlns:p="http://schemas.openxmlformats.org/presentationml/2006/main">
  <p:tag name="TBTEXT" val=""/>
</p:tagLst>
</file>

<file path=ppt/tags/tag17.xml><?xml version="1.0" encoding="utf-8"?>
<p:tagLst xmlns:a="http://schemas.openxmlformats.org/drawingml/2006/main" xmlns:r="http://schemas.openxmlformats.org/officeDocument/2006/relationships" xmlns:p="http://schemas.openxmlformats.org/presentationml/2006/main">
  <p:tag name="TBTEXT" val=""/>
</p:tagLst>
</file>

<file path=ppt/tags/tag18.xml><?xml version="1.0" encoding="utf-8"?>
<p:tagLst xmlns:a="http://schemas.openxmlformats.org/drawingml/2006/main" xmlns:r="http://schemas.openxmlformats.org/officeDocument/2006/relationships" xmlns:p="http://schemas.openxmlformats.org/presentationml/2006/main">
  <p:tag name="TBTEXT" val=""/>
</p:tagLst>
</file>

<file path=ppt/tags/tag19.xml><?xml version="1.0" encoding="utf-8"?>
<p:tagLst xmlns:a="http://schemas.openxmlformats.org/drawingml/2006/main" xmlns:r="http://schemas.openxmlformats.org/officeDocument/2006/relationships" xmlns:p="http://schemas.openxmlformats.org/presentationml/2006/main">
  <p:tag name="TBTEXT" val=""/>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ags/tag20.xml><?xml version="1.0" encoding="utf-8"?>
<p:tagLst xmlns:a="http://schemas.openxmlformats.org/drawingml/2006/main" xmlns:r="http://schemas.openxmlformats.org/officeDocument/2006/relationships" xmlns:p="http://schemas.openxmlformats.org/presentationml/2006/main">
  <p:tag name="TBTEXT" val=""/>
</p:tagLst>
</file>

<file path=ppt/tags/tag21.xml><?xml version="1.0" encoding="utf-8"?>
<p:tagLst xmlns:a="http://schemas.openxmlformats.org/drawingml/2006/main" xmlns:r="http://schemas.openxmlformats.org/officeDocument/2006/relationships" xmlns:p="http://schemas.openxmlformats.org/presentationml/2006/main">
  <p:tag name="TBTEXT" val=""/>
</p:tagLst>
</file>

<file path=ppt/tags/tag22.xml><?xml version="1.0" encoding="utf-8"?>
<p:tagLst xmlns:a="http://schemas.openxmlformats.org/drawingml/2006/main" xmlns:r="http://schemas.openxmlformats.org/officeDocument/2006/relationships" xmlns:p="http://schemas.openxmlformats.org/presentationml/2006/main">
  <p:tag name="TBTEXT" val=""/>
</p:tagLst>
</file>

<file path=ppt/tags/tag23.xml><?xml version="1.0" encoding="utf-8"?>
<p:tagLst xmlns:a="http://schemas.openxmlformats.org/drawingml/2006/main" xmlns:r="http://schemas.openxmlformats.org/officeDocument/2006/relationships" xmlns:p="http://schemas.openxmlformats.org/presentationml/2006/main">
  <p:tag name="TBTEXT" val=""/>
</p:tagLst>
</file>

<file path=ppt/tags/tag24.xml><?xml version="1.0" encoding="utf-8"?>
<p:tagLst xmlns:a="http://schemas.openxmlformats.org/drawingml/2006/main" xmlns:r="http://schemas.openxmlformats.org/officeDocument/2006/relationships" xmlns:p="http://schemas.openxmlformats.org/presentationml/2006/main">
  <p:tag name="TBTEXT" val=""/>
</p:tagLst>
</file>

<file path=ppt/tags/tag25.xml><?xml version="1.0" encoding="utf-8"?>
<p:tagLst xmlns:a="http://schemas.openxmlformats.org/drawingml/2006/main" xmlns:r="http://schemas.openxmlformats.org/officeDocument/2006/relationships" xmlns:p="http://schemas.openxmlformats.org/presentationml/2006/main">
  <p:tag name="TBTEXT" val=""/>
</p:tagLst>
</file>

<file path=ppt/tags/tag26.xml><?xml version="1.0" encoding="utf-8"?>
<p:tagLst xmlns:a="http://schemas.openxmlformats.org/drawingml/2006/main" xmlns:r="http://schemas.openxmlformats.org/officeDocument/2006/relationships" xmlns:p="http://schemas.openxmlformats.org/presentationml/2006/main">
  <p:tag name="TBTEXT" val=""/>
</p:tagLst>
</file>

<file path=ppt/tags/tag27.xml><?xml version="1.0" encoding="utf-8"?>
<p:tagLst xmlns:a="http://schemas.openxmlformats.org/drawingml/2006/main" xmlns:r="http://schemas.openxmlformats.org/officeDocument/2006/relationships" xmlns:p="http://schemas.openxmlformats.org/presentationml/2006/main">
  <p:tag name="TBTEXT" val=""/>
</p:tagLst>
</file>

<file path=ppt/tags/tag28.xml><?xml version="1.0" encoding="utf-8"?>
<p:tagLst xmlns:a="http://schemas.openxmlformats.org/drawingml/2006/main" xmlns:r="http://schemas.openxmlformats.org/officeDocument/2006/relationships" xmlns:p="http://schemas.openxmlformats.org/presentationml/2006/main">
  <p:tag name="TBTEXT" val=""/>
</p:tagLst>
</file>

<file path=ppt/tags/tag29.xml><?xml version="1.0" encoding="utf-8"?>
<p:tagLst xmlns:a="http://schemas.openxmlformats.org/drawingml/2006/main" xmlns:r="http://schemas.openxmlformats.org/officeDocument/2006/relationships" xmlns:p="http://schemas.openxmlformats.org/presentationml/2006/main">
  <p:tag name="TBTEXT" val=""/>
</p:tagLst>
</file>

<file path=ppt/tags/tag3.xml><?xml version="1.0" encoding="utf-8"?>
<p:tagLst xmlns:a="http://schemas.openxmlformats.org/drawingml/2006/main" xmlns:r="http://schemas.openxmlformats.org/officeDocument/2006/relationships" xmlns:p="http://schemas.openxmlformats.org/presentationml/2006/main">
  <p:tag name="TBTEXT" val=""/>
</p:tagLst>
</file>

<file path=ppt/tags/tag30.xml><?xml version="1.0" encoding="utf-8"?>
<p:tagLst xmlns:a="http://schemas.openxmlformats.org/drawingml/2006/main" xmlns:r="http://schemas.openxmlformats.org/officeDocument/2006/relationships" xmlns:p="http://schemas.openxmlformats.org/presentationml/2006/main">
  <p:tag name="TBTEXT" val=""/>
</p:tagLst>
</file>

<file path=ppt/tags/tag31.xml><?xml version="1.0" encoding="utf-8"?>
<p:tagLst xmlns:a="http://schemas.openxmlformats.org/drawingml/2006/main" xmlns:r="http://schemas.openxmlformats.org/officeDocument/2006/relationships" xmlns:p="http://schemas.openxmlformats.org/presentationml/2006/main">
  <p:tag name="TBTEXT" val=""/>
</p:tagLst>
</file>

<file path=ppt/tags/tag32.xml><?xml version="1.0" encoding="utf-8"?>
<p:tagLst xmlns:a="http://schemas.openxmlformats.org/drawingml/2006/main" xmlns:r="http://schemas.openxmlformats.org/officeDocument/2006/relationships" xmlns:p="http://schemas.openxmlformats.org/presentationml/2006/main">
  <p:tag name="TBTEXT" val=""/>
</p:tagLst>
</file>

<file path=ppt/tags/tag33.xml><?xml version="1.0" encoding="utf-8"?>
<p:tagLst xmlns:a="http://schemas.openxmlformats.org/drawingml/2006/main" xmlns:r="http://schemas.openxmlformats.org/officeDocument/2006/relationships" xmlns:p="http://schemas.openxmlformats.org/presentationml/2006/main">
  <p:tag name="TBTEXT" val=""/>
</p:tagLst>
</file>

<file path=ppt/tags/tag34.xml><?xml version="1.0" encoding="utf-8"?>
<p:tagLst xmlns:a="http://schemas.openxmlformats.org/drawingml/2006/main" xmlns:r="http://schemas.openxmlformats.org/officeDocument/2006/relationships" xmlns:p="http://schemas.openxmlformats.org/presentationml/2006/main">
  <p:tag name="TBTEXT" val=""/>
</p:tagLst>
</file>

<file path=ppt/tags/tag35.xml><?xml version="1.0" encoding="utf-8"?>
<p:tagLst xmlns:a="http://schemas.openxmlformats.org/drawingml/2006/main" xmlns:r="http://schemas.openxmlformats.org/officeDocument/2006/relationships" xmlns:p="http://schemas.openxmlformats.org/presentationml/2006/main">
  <p:tag name="TBTEXT" val=""/>
</p:tagLst>
</file>

<file path=ppt/tags/tag36.xml><?xml version="1.0" encoding="utf-8"?>
<p:tagLst xmlns:a="http://schemas.openxmlformats.org/drawingml/2006/main" xmlns:r="http://schemas.openxmlformats.org/officeDocument/2006/relationships" xmlns:p="http://schemas.openxmlformats.org/presentationml/2006/main">
  <p:tag name="TBTEXT" val=""/>
</p:tagLst>
</file>

<file path=ppt/tags/tag37.xml><?xml version="1.0" encoding="utf-8"?>
<p:tagLst xmlns:a="http://schemas.openxmlformats.org/drawingml/2006/main" xmlns:r="http://schemas.openxmlformats.org/officeDocument/2006/relationships" xmlns:p="http://schemas.openxmlformats.org/presentationml/2006/main">
  <p:tag name="TBTEXT" val=""/>
</p:tagLst>
</file>

<file path=ppt/tags/tag38.xml><?xml version="1.0" encoding="utf-8"?>
<p:tagLst xmlns:a="http://schemas.openxmlformats.org/drawingml/2006/main" xmlns:r="http://schemas.openxmlformats.org/officeDocument/2006/relationships" xmlns:p="http://schemas.openxmlformats.org/presentationml/2006/main">
  <p:tag name="TBTEXT" val=""/>
</p:tagLst>
</file>

<file path=ppt/tags/tag39.xml><?xml version="1.0" encoding="utf-8"?>
<p:tagLst xmlns:a="http://schemas.openxmlformats.org/drawingml/2006/main" xmlns:r="http://schemas.openxmlformats.org/officeDocument/2006/relationships" xmlns:p="http://schemas.openxmlformats.org/presentationml/2006/main">
  <p:tag name="TBTEXT" val=""/>
</p:tagLst>
</file>

<file path=ppt/tags/tag4.xml><?xml version="1.0" encoding="utf-8"?>
<p:tagLst xmlns:a="http://schemas.openxmlformats.org/drawingml/2006/main" xmlns:r="http://schemas.openxmlformats.org/officeDocument/2006/relationships" xmlns:p="http://schemas.openxmlformats.org/presentationml/2006/main">
  <p:tag name="TBTEXT" val=""/>
</p:tagLst>
</file>

<file path=ppt/tags/tag40.xml><?xml version="1.0" encoding="utf-8"?>
<p:tagLst xmlns:a="http://schemas.openxmlformats.org/drawingml/2006/main" xmlns:r="http://schemas.openxmlformats.org/officeDocument/2006/relationships" xmlns:p="http://schemas.openxmlformats.org/presentationml/2006/main">
  <p:tag name="TBTEXT" val=""/>
</p:tagLst>
</file>

<file path=ppt/tags/tag41.xml><?xml version="1.0" encoding="utf-8"?>
<p:tagLst xmlns:a="http://schemas.openxmlformats.org/drawingml/2006/main" xmlns:r="http://schemas.openxmlformats.org/officeDocument/2006/relationships" xmlns:p="http://schemas.openxmlformats.org/presentationml/2006/main">
  <p:tag name="TBTEXT" val=""/>
</p:tagLst>
</file>

<file path=ppt/tags/tag42.xml><?xml version="1.0" encoding="utf-8"?>
<p:tagLst xmlns:a="http://schemas.openxmlformats.org/drawingml/2006/main" xmlns:r="http://schemas.openxmlformats.org/officeDocument/2006/relationships" xmlns:p="http://schemas.openxmlformats.org/presentationml/2006/main">
  <p:tag name="TBTEXT" val=""/>
</p:tagLst>
</file>

<file path=ppt/tags/tag43.xml><?xml version="1.0" encoding="utf-8"?>
<p:tagLst xmlns:a="http://schemas.openxmlformats.org/drawingml/2006/main" xmlns:r="http://schemas.openxmlformats.org/officeDocument/2006/relationships" xmlns:p="http://schemas.openxmlformats.org/presentationml/2006/main">
  <p:tag name="TBTEXT" val=""/>
</p:tagLst>
</file>

<file path=ppt/tags/tag44.xml><?xml version="1.0" encoding="utf-8"?>
<p:tagLst xmlns:a="http://schemas.openxmlformats.org/drawingml/2006/main" xmlns:r="http://schemas.openxmlformats.org/officeDocument/2006/relationships" xmlns:p="http://schemas.openxmlformats.org/presentationml/2006/main">
  <p:tag name="TBTEXT" val=""/>
</p:tagLst>
</file>

<file path=ppt/tags/tag45.xml><?xml version="1.0" encoding="utf-8"?>
<p:tagLst xmlns:a="http://schemas.openxmlformats.org/drawingml/2006/main" xmlns:r="http://schemas.openxmlformats.org/officeDocument/2006/relationships" xmlns:p="http://schemas.openxmlformats.org/presentationml/2006/main">
  <p:tag name="TBTEXT" val=""/>
</p:tagLst>
</file>

<file path=ppt/tags/tag5.xml><?xml version="1.0" encoding="utf-8"?>
<p:tagLst xmlns:a="http://schemas.openxmlformats.org/drawingml/2006/main" xmlns:r="http://schemas.openxmlformats.org/officeDocument/2006/relationships" xmlns:p="http://schemas.openxmlformats.org/presentationml/2006/main">
  <p:tag name="TBTEXT" val=""/>
</p:tagLst>
</file>

<file path=ppt/tags/tag6.xml><?xml version="1.0" encoding="utf-8"?>
<p:tagLst xmlns:a="http://schemas.openxmlformats.org/drawingml/2006/main" xmlns:r="http://schemas.openxmlformats.org/officeDocument/2006/relationships" xmlns:p="http://schemas.openxmlformats.org/presentationml/2006/main">
  <p:tag name="TBTEXT" val=""/>
</p:tagLst>
</file>

<file path=ppt/tags/tag7.xml><?xml version="1.0" encoding="utf-8"?>
<p:tagLst xmlns:a="http://schemas.openxmlformats.org/drawingml/2006/main" xmlns:r="http://schemas.openxmlformats.org/officeDocument/2006/relationships" xmlns:p="http://schemas.openxmlformats.org/presentationml/2006/main">
  <p:tag name="TBTEXT" val=""/>
</p:tagLst>
</file>

<file path=ppt/tags/tag8.xml><?xml version="1.0" encoding="utf-8"?>
<p:tagLst xmlns:a="http://schemas.openxmlformats.org/drawingml/2006/main" xmlns:r="http://schemas.openxmlformats.org/officeDocument/2006/relationships" xmlns:p="http://schemas.openxmlformats.org/presentationml/2006/main">
  <p:tag name="TBTEXT" val=""/>
</p:tagLst>
</file>

<file path=ppt/tags/tag9.xml><?xml version="1.0" encoding="utf-8"?>
<p:tagLst xmlns:a="http://schemas.openxmlformats.org/drawingml/2006/main" xmlns:r="http://schemas.openxmlformats.org/officeDocument/2006/relationships" xmlns:p="http://schemas.openxmlformats.org/presentationml/2006/main">
  <p:tag name="TBTEXT" val=""/>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68</TotalTime>
  <Words>23317</Words>
  <Application>Microsoft Office PowerPoint</Application>
  <PresentationFormat>On-screen Show (4:3)</PresentationFormat>
  <Paragraphs>1271</Paragraphs>
  <Slides>94</Slides>
  <Notes>93</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Concourse</vt:lpstr>
      <vt:lpstr>ANIMAL DIVERSITY</vt:lpstr>
      <vt:lpstr>Introduction</vt:lpstr>
      <vt:lpstr>Figure 18.0_1</vt:lpstr>
      <vt:lpstr>PowerPoint Presentation</vt:lpstr>
      <vt:lpstr>18.1 What is an animal?</vt:lpstr>
      <vt:lpstr>Figure 18.1A</vt:lpstr>
      <vt:lpstr>18.1 What is an animal?</vt:lpstr>
      <vt:lpstr>18.1 What is an animal?</vt:lpstr>
      <vt:lpstr>18.1 What is an animal?</vt:lpstr>
      <vt:lpstr>Figure 18.1B_s1</vt:lpstr>
      <vt:lpstr>Figure 18.1B_s2</vt:lpstr>
      <vt:lpstr>Figure 18.1B_s3</vt:lpstr>
      <vt:lpstr>Figure 18.1B_s4</vt:lpstr>
      <vt:lpstr>Figure 18.1B_s5</vt:lpstr>
      <vt:lpstr>Figure 18.1B_s6</vt:lpstr>
      <vt:lpstr>Figure 18.1B_s7</vt:lpstr>
      <vt:lpstr>Figure 18.1B_s8</vt:lpstr>
      <vt:lpstr>18.2 Animal diversification began more than half a billion years ago</vt:lpstr>
      <vt:lpstr>Figure 18.2B</vt:lpstr>
      <vt:lpstr>18.3 Animals can be characterized by basic features of their “body plan”</vt:lpstr>
      <vt:lpstr>18.3 Animals can be characterized by basic features of their “body plan”</vt:lpstr>
      <vt:lpstr>Figure 18.3A</vt:lpstr>
      <vt:lpstr>18.3 Animals can be characterized by basic features of their “body plan”</vt:lpstr>
      <vt:lpstr>18.3 Animals can be characterized by basic features of their “body plan”</vt:lpstr>
      <vt:lpstr>18.3 Animals can be characterized by basic features of their “body plan”</vt:lpstr>
      <vt:lpstr>Figure 18.3D</vt:lpstr>
      <vt:lpstr>Figure 18.3C</vt:lpstr>
      <vt:lpstr>Figure 18.3B</vt:lpstr>
      <vt:lpstr>18.4 The body plans of animals can be used to build phylogenetic trees</vt:lpstr>
      <vt:lpstr>Figure 18.4</vt:lpstr>
      <vt:lpstr>PowerPoint Presentation</vt:lpstr>
      <vt:lpstr>18.5 Sponges have a relatively simple, porous body</vt:lpstr>
      <vt:lpstr>18.5 Sponges have a relatively simple, porous body</vt:lpstr>
      <vt:lpstr>Figure 18.5A</vt:lpstr>
      <vt:lpstr>Figure 18.5B</vt:lpstr>
      <vt:lpstr>18.5 Sponges have a relatively simple, porous body</vt:lpstr>
      <vt:lpstr>18.5 Sponges have a relatively simple, porous body</vt:lpstr>
      <vt:lpstr>18.6 Cnidarians are radial animals with tentacles and stinging cells</vt:lpstr>
      <vt:lpstr>18.6 Cnidarians are radial animals with tentacles and stinging cells</vt:lpstr>
      <vt:lpstr>Figure 18.6A</vt:lpstr>
      <vt:lpstr>Figure 18.6B</vt:lpstr>
      <vt:lpstr>18.6 Cnidarians are radial animals with tentacles and stinging cells</vt:lpstr>
      <vt:lpstr>Figure 18.6C</vt:lpstr>
      <vt:lpstr>18.7 Flatworms are the simplest bilateral animals</vt:lpstr>
      <vt:lpstr>Figure 18.7A</vt:lpstr>
      <vt:lpstr>18.7 Flatworms are the simplest bilateral animals</vt:lpstr>
      <vt:lpstr>18.7 Flatworms are the simplest bilateral animals</vt:lpstr>
      <vt:lpstr>Figure 18.7B</vt:lpstr>
      <vt:lpstr>18.8 Nematodes have a pseudocoelom and a complete digestive tract</vt:lpstr>
      <vt:lpstr>Figure 18.8A</vt:lpstr>
      <vt:lpstr>Figure 18.8B</vt:lpstr>
      <vt:lpstr>18.9 Diverse molluscs are variations on a common body plan</vt:lpstr>
      <vt:lpstr>Figure 18.9A</vt:lpstr>
      <vt:lpstr>18.9 Diverse molluscs are variations on a common body plan</vt:lpstr>
      <vt:lpstr>18.9 Diverse molluscs are variations on a common body plan</vt:lpstr>
      <vt:lpstr>Figure 18.9C</vt:lpstr>
      <vt:lpstr>Figure 18.9D</vt:lpstr>
      <vt:lpstr>18.9 Diverse molluscs are variations on a common body plan</vt:lpstr>
      <vt:lpstr>Figure 18.9E</vt:lpstr>
      <vt:lpstr>18.10 Annelids are segmented worms</vt:lpstr>
      <vt:lpstr>18.10 Annelids are segmented worms</vt:lpstr>
      <vt:lpstr>Figure 18.10A</vt:lpstr>
      <vt:lpstr>18.10 Annelids are segmented worms</vt:lpstr>
      <vt:lpstr>Figure 18.10B</vt:lpstr>
      <vt:lpstr>Figure 18.10C</vt:lpstr>
      <vt:lpstr>18.11 Arthropods are segmented animals with jointed appendages and an exoskeleton</vt:lpstr>
      <vt:lpstr>18.11 Arthropods are segmented animals with jointed appendages and an exoskeleton</vt:lpstr>
      <vt:lpstr>Figure 18.11A</vt:lpstr>
      <vt:lpstr>Figure 18.11B</vt:lpstr>
      <vt:lpstr>18.11 Arthropods are segmented animals with jointed appendages and an exoskeleton</vt:lpstr>
      <vt:lpstr>Figure 18.11C</vt:lpstr>
      <vt:lpstr>18.11 Arthropods are segmented animals with jointed appendages and an exoskeleton</vt:lpstr>
      <vt:lpstr>Figure 18.11D</vt:lpstr>
      <vt:lpstr>Figure 18.11E</vt:lpstr>
      <vt:lpstr>18.11 Arthropods are segmented animals with jointed appendages and an exoskeleton</vt:lpstr>
      <vt:lpstr>Figure 18.11F</vt:lpstr>
      <vt:lpstr>18.12 EVOLUTION CONNECTION: Insects are the most successful group of animals</vt:lpstr>
      <vt:lpstr>18.12 EVOLUTION CONNECTION: Insects are the most successful group of animals</vt:lpstr>
      <vt:lpstr>18.12 EVOLUTION CONNECTION: Insects are the most successful group of animals</vt:lpstr>
      <vt:lpstr>Figure 18.12A</vt:lpstr>
      <vt:lpstr>Figure 18.12B</vt:lpstr>
      <vt:lpstr>Figure 18.12C</vt:lpstr>
      <vt:lpstr>Figure 18.12E</vt:lpstr>
      <vt:lpstr>18.13 Echinoderms have spiny skin, an endoskeleton, and a water vascular system for movement</vt:lpstr>
      <vt:lpstr>18.13 Echinoderms have spiny skin, an endoskeleton, and a water vascular system for movement</vt:lpstr>
      <vt:lpstr>Figure 18.13A</vt:lpstr>
      <vt:lpstr>Figure 18.13B</vt:lpstr>
      <vt:lpstr>Figure 18.13C</vt:lpstr>
      <vt:lpstr>18.14 Our own phylum, Chordata, is distinguished by four features</vt:lpstr>
      <vt:lpstr>18.14 Our own phylum, Chordata, is distinguished by four features</vt:lpstr>
      <vt:lpstr>Figure 18.14A</vt:lpstr>
      <vt:lpstr>Figure 18.14B</vt:lpstr>
      <vt:lpstr>PowerPoint Presentation</vt:lpstr>
      <vt:lpstr>Figure 18.15</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DIVERSITY</dc:title>
  <dc:creator>John Bruce</dc:creator>
  <cp:lastModifiedBy>Saint Viator</cp:lastModifiedBy>
  <cp:revision>25</cp:revision>
  <dcterms:created xsi:type="dcterms:W3CDTF">2013-08-15T01:58:12Z</dcterms:created>
  <dcterms:modified xsi:type="dcterms:W3CDTF">2014-04-14T12:52:47Z</dcterms:modified>
</cp:coreProperties>
</file>