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8.xml" ContentType="application/vnd.openxmlformats-officedocument.presentationml.tags+xml"/>
  <Override PartName="/ppt/notesSlides/notesSlide42.xml" ContentType="application/vnd.openxmlformats-officedocument.presentationml.notesSlide+xml"/>
  <Override PartName="/ppt/tags/tag19.xml" ContentType="application/vnd.openxmlformats-officedocument.presentationml.tags+xml"/>
  <Override PartName="/ppt/notesSlides/notesSlide43.xml" ContentType="application/vnd.openxmlformats-officedocument.presentationml.notesSlide+xml"/>
  <Override PartName="/ppt/tags/tag20.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21.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2.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0" r:id="rId34"/>
    <p:sldId id="288" r:id="rId35"/>
    <p:sldId id="289"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9F012F-9827-4E3E-8D25-416F1FC311AA}" type="datetimeFigureOut">
              <a:rPr lang="en-US" smtClean="0"/>
              <a:t>4/30/2014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5D16F-BE2C-4BC6-8E39-BC123B6A37BB}" type="slidenum">
              <a:rPr lang="en-US" smtClean="0"/>
              <a:t>‹#›</a:t>
            </a:fld>
            <a:endParaRPr lang="en-US"/>
          </a:p>
        </p:txBody>
      </p:sp>
    </p:spTree>
    <p:extLst>
      <p:ext uri="{BB962C8B-B14F-4D97-AF65-F5344CB8AC3E}">
        <p14:creationId xmlns:p14="http://schemas.microsoft.com/office/powerpoint/2010/main" val="197982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0770455-7AA8-4D34-A8D7-F4B7997B3072}" type="slidenum">
              <a:rPr lang="en-US" sz="1200">
                <a:latin typeface="Times New Roman" pitchFamily="84" charset="0"/>
              </a:rPr>
              <a:pPr algn="r" eaLnBrk="0" hangingPunct="0"/>
              <a:t>2</a:t>
            </a:fld>
            <a:endParaRPr lang="en-US" sz="1200">
              <a:latin typeface="Times New Roman" pitchFamily="84" charset="0"/>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4839D33-C22B-4586-88C5-01CCD0ACAF13}" type="slidenum">
              <a:rPr lang="en-US" sz="1200">
                <a:latin typeface="Times New Roman" pitchFamily="84" charset="0"/>
              </a:rPr>
              <a:pPr algn="r" eaLnBrk="0" hangingPunct="0"/>
              <a:t>11</a:t>
            </a:fld>
            <a:endParaRPr lang="en-US" sz="1200">
              <a:latin typeface="Times New Roman" pitchFamily="84" charset="0"/>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dirty="0" smtClean="0">
                <a:latin typeface="Times New Roman" pitchFamily="84" charset="0"/>
                <a:ea typeface="ＭＳ Ｐゴシック" pitchFamily="84" charset="-128"/>
              </a:rPr>
              <a:t>Student Misconceptions and Concerns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dirty="0"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dirty="0" err="1" smtClean="0">
                <a:latin typeface="Times New Roman" pitchFamily="84" charset="0"/>
                <a:ea typeface="ＭＳ Ｐゴシック" pitchFamily="84" charset="-128"/>
              </a:rPr>
              <a:t>Tiktaalik</a:t>
            </a:r>
            <a:r>
              <a:rPr lang="en-US" dirty="0"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dirty="0" smtClean="0">
                <a:latin typeface="Times New Roman" pitchFamily="84" charset="0"/>
                <a:ea typeface="ＭＳ Ｐゴシック" pitchFamily="84" charset="-128"/>
              </a:rPr>
              <a:t>Archaeopteryx</a:t>
            </a:r>
            <a:r>
              <a:rPr lang="en-US" dirty="0" smtClean="0">
                <a:latin typeface="Times New Roman" pitchFamily="84" charset="0"/>
                <a:ea typeface="ＭＳ Ｐゴシック" pitchFamily="84" charset="-128"/>
              </a:rPr>
              <a:t> and modern </a:t>
            </a:r>
            <a:r>
              <a:rPr lang="en-US" dirty="0" err="1" smtClean="0">
                <a:latin typeface="Times New Roman" pitchFamily="84" charset="0"/>
                <a:ea typeface="ＭＳ Ｐゴシック" pitchFamily="84" charset="-128"/>
              </a:rPr>
              <a:t>monotremes</a:t>
            </a:r>
            <a:r>
              <a:rPr lang="en-US" dirty="0" smtClean="0">
                <a:latin typeface="Times New Roman" pitchFamily="84" charset="0"/>
                <a:ea typeface="ＭＳ Ｐゴシック" pitchFamily="84" charset="-128"/>
              </a:rPr>
              <a:t>, will reveal the blurry boundary lines between our classifications of vertebrate groups.</a:t>
            </a:r>
          </a:p>
          <a:p>
            <a:pPr eaLnBrk="1"/>
            <a:r>
              <a:rPr lang="en-US" b="1" dirty="0" smtClean="0">
                <a:latin typeface="Times New Roman" pitchFamily="84" charset="0"/>
                <a:ea typeface="ＭＳ Ｐゴシック" pitchFamily="84" charset="-128"/>
              </a:rPr>
              <a:t>Teaching Tips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The wide, flat bodies of rays provide an obvious exception to the general rule that cartilaginous fishes have streamlined bodies. Their ventral mouths and flattened form are well adapted to a life on the ocean bottom.</a:t>
            </a:r>
          </a:p>
          <a:p>
            <a:pPr eaLnBrk="1"/>
            <a:r>
              <a:rPr lang="en-US" dirty="0" smtClean="0">
                <a:latin typeface="Times New Roman" pitchFamily="84" charset="0"/>
                <a:ea typeface="ＭＳ Ｐゴシック" pitchFamily="84" charset="-128"/>
              </a:rPr>
              <a:t>2. Of all of the vertebrate </a:t>
            </a:r>
            <a:r>
              <a:rPr lang="en-US" dirty="0" err="1" smtClean="0">
                <a:latin typeface="Times New Roman" pitchFamily="84" charset="0"/>
                <a:ea typeface="ＭＳ Ｐゴシック" pitchFamily="84" charset="-128"/>
              </a:rPr>
              <a:t>clades</a:t>
            </a:r>
            <a:r>
              <a:rPr lang="en-US" dirty="0" smtClean="0">
                <a:latin typeface="Times New Roman" pitchFamily="84" charset="0"/>
                <a:ea typeface="ＭＳ Ｐゴシック" pitchFamily="84" charset="-128"/>
              </a:rPr>
              <a:t> alive today, ray-finned fishes are the most abundant. As noted in Module 19.3, more than 27,000 species of ray-finned fishes have been identified.</a:t>
            </a:r>
          </a:p>
          <a:p>
            <a:pPr eaLnBrk="1"/>
            <a:r>
              <a:rPr lang="en-US" dirty="0" smtClean="0">
                <a:latin typeface="Times New Roman" pitchFamily="84" charset="0"/>
                <a:ea typeface="ＭＳ Ｐゴシック" pitchFamily="84" charset="-128"/>
              </a:rPr>
              <a:t>3. Sharks, unlike bony fishes, do not have swim bladders. To lift off the bottom, they swim using their stiff pectoral fins and tail for uplift (along with some buoyant materials in their body).</a:t>
            </a:r>
          </a:p>
          <a:p>
            <a:pPr eaLnBrk="1"/>
            <a:r>
              <a:rPr lang="en-US" dirty="0" smtClean="0">
                <a:latin typeface="Times New Roman" pitchFamily="84" charset="0"/>
                <a:ea typeface="ＭＳ Ｐゴシック" pitchFamily="84" charset="-128"/>
              </a:rPr>
              <a:t>4. The perception of sharks as menacing may be due in part to their particular method of maneuvering in water. Shark fins do not rotate to brake their forward movements. Cruising sharks that swim near an object of interest are not necessarily out to intimidate their prey (although it may have this effect). They may simply be curious, but unable to remain motionless while they investigate their environment.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5F3D4DE5-3549-4BE0-8D79-CD28EE312BD7}" type="slidenum">
              <a:rPr lang="en-US" sz="1200">
                <a:latin typeface="Times" pitchFamily="84" charset="0"/>
              </a:rPr>
              <a:pPr algn="r" eaLnBrk="0" hangingPunct="0"/>
              <a:t>12</a:t>
            </a:fld>
            <a:endParaRPr lang="en-US" sz="1200">
              <a:latin typeface="Times" pitchFamily="84" charset="0"/>
            </a:endParaRPr>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19.3A A hypothesis for the origin of vertebrate jaws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D559E02-A5E0-40FD-AC3E-4E58BE9727B3}" type="slidenum">
              <a:rPr lang="en-US" sz="1200">
                <a:latin typeface="Times New Roman" pitchFamily="84" charset="0"/>
              </a:rPr>
              <a:pPr algn="r" eaLnBrk="0" hangingPunct="0"/>
              <a:t>13</a:t>
            </a:fld>
            <a:endParaRPr lang="en-US" sz="1200">
              <a:latin typeface="Times New Roman" pitchFamily="84" charset="0"/>
            </a:endParaRPr>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wide, flat bodies of rays provide an obvious exception to the general rule that cartilaginous fishes have streamlined bodies. Their ventral mouths and flattened form are well adapted to a life on the ocean bottom.</a:t>
            </a:r>
          </a:p>
          <a:p>
            <a:pPr eaLnBrk="1"/>
            <a:r>
              <a:rPr lang="en-US" smtClean="0">
                <a:latin typeface="Times New Roman" pitchFamily="84" charset="0"/>
                <a:ea typeface="ＭＳ Ｐゴシック" pitchFamily="84" charset="-128"/>
              </a:rPr>
              <a:t>2. Of all of the vertebrate clades alive today, ray-finned fishes are the most abundant. As noted in Module 19.3, more than 27,000 species of ray-finned fishes have been identified.</a:t>
            </a:r>
          </a:p>
          <a:p>
            <a:pPr eaLnBrk="1"/>
            <a:r>
              <a:rPr lang="en-US" smtClean="0">
                <a:latin typeface="Times New Roman" pitchFamily="84" charset="0"/>
                <a:ea typeface="ＭＳ Ｐゴシック" pitchFamily="84" charset="-128"/>
              </a:rPr>
              <a:t>3. Sharks, unlike bony fishes, do not have swim bladders. To lift off the bottom, they swim using their stiff pectoral fins and tail for uplift (along with some buoyant materials in their body).</a:t>
            </a:r>
          </a:p>
          <a:p>
            <a:pPr eaLnBrk="1"/>
            <a:r>
              <a:rPr lang="en-US" smtClean="0">
                <a:latin typeface="Times New Roman" pitchFamily="84" charset="0"/>
                <a:ea typeface="ＭＳ Ｐゴシック" pitchFamily="84" charset="-128"/>
              </a:rPr>
              <a:t>4. The perception of sharks as menacing may be due in part to their particular method of maneuvering in water. Shark fins do not rotate to brake their forward movements. Cruising sharks that swim near an object of interest are not necessarily out to intimidate their prey (although it may have this effect). They may simply be curious, but unable to remain motionless while they investigate their environment.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D9F3D77-B530-481B-8DB9-5CBFA84699A2}" type="slidenum">
              <a:rPr lang="en-US" sz="1200">
                <a:latin typeface="Times New Roman" pitchFamily="84" charset="0"/>
              </a:rPr>
              <a:pPr algn="r" eaLnBrk="0" hangingPunct="0"/>
              <a:t>14</a:t>
            </a:fld>
            <a:endParaRPr lang="en-US" sz="1200">
              <a:latin typeface="Times New Roman" pitchFamily="84" charset="0"/>
            </a:endParaRPr>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wide, flat bodies of rays provide an obvious exception to the general rule that cartilaginous fishes have streamlined bodies. Their ventral mouths and flattened form are well adapted to a life on the ocean bottom.</a:t>
            </a:r>
          </a:p>
          <a:p>
            <a:pPr eaLnBrk="1"/>
            <a:r>
              <a:rPr lang="en-US" smtClean="0">
                <a:latin typeface="Times New Roman" pitchFamily="84" charset="0"/>
                <a:ea typeface="ＭＳ Ｐゴシック" pitchFamily="84" charset="-128"/>
              </a:rPr>
              <a:t>2. Of all of the vertebrate clades alive today, ray-finned fishes are the most abundant. As noted in Module 19.3, more than 27,000 species of ray-finned fishes have been identified.</a:t>
            </a:r>
          </a:p>
          <a:p>
            <a:pPr eaLnBrk="1"/>
            <a:r>
              <a:rPr lang="en-US" smtClean="0">
                <a:latin typeface="Times New Roman" pitchFamily="84" charset="0"/>
                <a:ea typeface="ＭＳ Ｐゴシック" pitchFamily="84" charset="-128"/>
              </a:rPr>
              <a:t>3. Sharks, unlike bony fishes, do not have swim bladders. To lift off the bottom, they swim using their stiff pectoral fins and tail for uplift (along with some buoyant materials in their body).</a:t>
            </a:r>
          </a:p>
          <a:p>
            <a:pPr eaLnBrk="1"/>
            <a:r>
              <a:rPr lang="en-US" smtClean="0">
                <a:latin typeface="Times New Roman" pitchFamily="84" charset="0"/>
                <a:ea typeface="ＭＳ Ｐゴシック" pitchFamily="84" charset="-128"/>
              </a:rPr>
              <a:t>4. The perception of sharks as menacing may be due in part to their particular method of maneuvering in water. Shark fins do not rotate to brake their forward movements. Cruising sharks that swim near an object of interest are not necessarily out to intimidate their prey (although it may have this effect). They may simply be curious, but unable to remain motionless while they investigate their environment.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6218B873-8BD1-4364-81BA-6AC17593F13C}" type="slidenum">
              <a:rPr lang="en-US" sz="1200">
                <a:latin typeface="Times" pitchFamily="84" charset="0"/>
              </a:rPr>
              <a:pPr algn="r" eaLnBrk="0" hangingPunct="0"/>
              <a:t>15</a:t>
            </a:fld>
            <a:endParaRPr lang="en-US" sz="1200">
              <a:latin typeface="Times" pitchFamily="84" charset="0"/>
            </a:endParaRPr>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19.3B A sand bar shark, a chondrichthyan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2863C1C5-D008-4A67-BD4B-BFE363F480E5}" type="slidenum">
              <a:rPr lang="en-US" sz="1200">
                <a:latin typeface="Times" pitchFamily="84" charset="0"/>
              </a:rPr>
              <a:pPr algn="r" eaLnBrk="0" hangingPunct="0"/>
              <a:t>16</a:t>
            </a:fld>
            <a:endParaRPr lang="en-US" sz="1200">
              <a:latin typeface="Times" pitchFamily="84" charset="0"/>
            </a:endParaRPr>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19.3C A manta ray, a chondrichthyan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2B9D8F6-8232-4996-A0E5-12C10ADF7EE1}" type="slidenum">
              <a:rPr lang="en-US" sz="1200">
                <a:latin typeface="Times New Roman" pitchFamily="84" charset="0"/>
              </a:rPr>
              <a:pPr algn="r" eaLnBrk="0" hangingPunct="0"/>
              <a:t>17</a:t>
            </a:fld>
            <a:endParaRPr lang="en-US" sz="1200">
              <a:latin typeface="Times New Roman" pitchFamily="84" charset="0"/>
            </a:endParaRPr>
          </a:p>
        </p:txBody>
      </p:sp>
      <p:sp>
        <p:nvSpPr>
          <p:cNvPr id="173059" name="Rectangle 2"/>
          <p:cNvSpPr>
            <a:spLocks noGrp="1" noRot="1" noChangeAspect="1" noChangeArrowheads="1" noTextEdit="1"/>
          </p:cNvSpPr>
          <p:nvPr>
            <p:ph type="sldImg"/>
          </p:nvPr>
        </p:nvSpPr>
        <p:spPr>
          <a:solidFill>
            <a:srgbClr val="FFFFFF"/>
          </a:solidFill>
          <a:ln/>
        </p:spPr>
      </p:sp>
      <p:sp>
        <p:nvSpPr>
          <p:cNvPr id="173060"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wide, flat bodies of rays provide an obvious exception to the general rule that cartilaginous fishes have streamlined bodies. Their ventral mouths and flattened form are well adapted to a life on the ocean bottom.</a:t>
            </a:r>
          </a:p>
          <a:p>
            <a:pPr eaLnBrk="1"/>
            <a:r>
              <a:rPr lang="en-US" smtClean="0">
                <a:latin typeface="Times New Roman" pitchFamily="84" charset="0"/>
                <a:ea typeface="ＭＳ Ｐゴシック" pitchFamily="84" charset="-128"/>
              </a:rPr>
              <a:t>2. Of all of the vertebrate clades alive today, ray-finned fishes are the most abundant. As noted in Module 19.3, more than 27,000 species of ray-finned fishes have been identified.</a:t>
            </a:r>
          </a:p>
          <a:p>
            <a:pPr eaLnBrk="1"/>
            <a:r>
              <a:rPr lang="en-US" smtClean="0">
                <a:latin typeface="Times New Roman" pitchFamily="84" charset="0"/>
                <a:ea typeface="ＭＳ Ｐゴシック" pitchFamily="84" charset="-128"/>
              </a:rPr>
              <a:t>3. Sharks, unlike bony fishes, do not have swim bladders. To lift off the bottom, they swim using their stiff pectoral fins and tail for uplift (along with some buoyant materials in their body).</a:t>
            </a:r>
          </a:p>
          <a:p>
            <a:pPr eaLnBrk="1"/>
            <a:r>
              <a:rPr lang="en-US" smtClean="0">
                <a:latin typeface="Times New Roman" pitchFamily="84" charset="0"/>
                <a:ea typeface="ＭＳ Ｐゴシック" pitchFamily="84" charset="-128"/>
              </a:rPr>
              <a:t>4. The perception of sharks as menacing may be due in part to their particular method of maneuvering in water. Shark fins do not rotate to brake their forward movements. Cruising sharks that swim near an object of interest are not necessarily out to intimidate their prey (although it may have this effect). They may simply be curious, but unable to remain motionless while they investigate their environment.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6C517248-E733-4CCB-A5EB-B973FE2B2F7F}" type="slidenum">
              <a:rPr lang="en-US" sz="1200">
                <a:latin typeface="Times" pitchFamily="84" charset="0"/>
              </a:rPr>
              <a:pPr algn="r" eaLnBrk="0" hangingPunct="0"/>
              <a:t>18</a:t>
            </a:fld>
            <a:endParaRPr lang="en-US" sz="1200">
              <a:latin typeface="Times" pitchFamily="84" charset="0"/>
            </a:endParaRPr>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19.3D The anatomical features of a ray-finned fish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703CC686-8014-479B-A943-2CCEE947ED22}" type="slidenum">
              <a:rPr lang="en-US" sz="1200">
                <a:latin typeface="Times" pitchFamily="84" charset="0"/>
              </a:rPr>
              <a:pPr algn="r" eaLnBrk="0" hangingPunct="0"/>
              <a:t>19</a:t>
            </a:fld>
            <a:endParaRPr lang="en-US" sz="1200">
              <a:latin typeface="Times" pitchFamily="84" charset="0"/>
            </a:endParaRPr>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19.3E A variety of ray-finned fishes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85425A3-A6CA-47D9-93ED-E10A8869AD7C}" type="slidenum">
              <a:rPr lang="en-US" sz="1200">
                <a:latin typeface="Times New Roman" pitchFamily="84" charset="0"/>
              </a:rPr>
              <a:pPr algn="r" eaLnBrk="0" hangingPunct="0"/>
              <a:t>20</a:t>
            </a:fld>
            <a:endParaRPr lang="en-US" sz="1200">
              <a:latin typeface="Times New Roman" pitchFamily="84" charset="0"/>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wide, flat bodies of rays provide an obvious exception to the general rule that cartilaginous fishes have streamlined bodies. Their ventral mouths and flattened form are well adapted to a life on the ocean bottom.</a:t>
            </a:r>
          </a:p>
          <a:p>
            <a:pPr eaLnBrk="1"/>
            <a:r>
              <a:rPr lang="en-US" smtClean="0">
                <a:latin typeface="Times New Roman" pitchFamily="84" charset="0"/>
                <a:ea typeface="ＭＳ Ｐゴシック" pitchFamily="84" charset="-128"/>
              </a:rPr>
              <a:t>2. Of all of the vertebrate clades alive today, ray-finned fishes are the most abundant. As noted in Module 19.3, more than 27,000 species of ray-finned fishes have been identified.</a:t>
            </a:r>
          </a:p>
          <a:p>
            <a:pPr eaLnBrk="1"/>
            <a:r>
              <a:rPr lang="en-US" smtClean="0">
                <a:latin typeface="Times New Roman" pitchFamily="84" charset="0"/>
                <a:ea typeface="ＭＳ Ｐゴシック" pitchFamily="84" charset="-128"/>
              </a:rPr>
              <a:t>3. Sharks, unlike bony fishes, do not have swim bladders. To lift off the bottom, they swim using their stiff pectoral fins and tail for uplift (along with some buoyant materials in their body).</a:t>
            </a:r>
          </a:p>
          <a:p>
            <a:pPr eaLnBrk="1"/>
            <a:r>
              <a:rPr lang="en-US" smtClean="0">
                <a:latin typeface="Times New Roman" pitchFamily="84" charset="0"/>
                <a:ea typeface="ＭＳ Ｐゴシック" pitchFamily="84" charset="-128"/>
              </a:rPr>
              <a:t>4. The perception of sharks as menacing may be due in part to their particular method of maneuvering in water. Shark fins do not rotate to brake their forward movements. Cruising sharks that swim near an object of interest are not necessarily out to intimidate their prey (although it may have this effect). They may simply be curious, but unable to remain motionless while they investigate their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3810EAFD-DD54-47C5-949E-86B7B599D8B7}" type="slidenum">
              <a:rPr lang="en-US" sz="1200">
                <a:latin typeface="Times" pitchFamily="84" charset="0"/>
              </a:rPr>
              <a:pPr algn="r" eaLnBrk="0" hangingPunct="0"/>
              <a:t>3</a:t>
            </a:fld>
            <a:endParaRPr lang="en-US" sz="1200">
              <a:latin typeface="Times" pitchFamily="84" charset="0"/>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19.0_1 Chapter 19: Big ideas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40AE7082-6285-4C1F-9CF6-9620091B3B0E}" type="slidenum">
              <a:rPr lang="en-US" sz="1200">
                <a:latin typeface="Times" pitchFamily="84" charset="0"/>
              </a:rPr>
              <a:pPr algn="r" eaLnBrk="0" hangingPunct="0"/>
              <a:t>21</a:t>
            </a:fld>
            <a:endParaRPr lang="en-US" sz="1200">
              <a:latin typeface="Times" pitchFamily="84" charset="0"/>
            </a:endParaRPr>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19.3F A lobe-finned lungfish (about 1 m long)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853CCBE-4157-4296-8857-97CACEEA2614}" type="slidenum">
              <a:rPr lang="en-US" sz="1200">
                <a:latin typeface="Times New Roman" pitchFamily="84" charset="0"/>
              </a:rPr>
              <a:pPr algn="r" eaLnBrk="0" hangingPunct="0"/>
              <a:t>22</a:t>
            </a:fld>
            <a:endParaRPr lang="en-US" sz="1200">
              <a:latin typeface="Times New Roman" pitchFamily="84" charset="0"/>
            </a:endParaRPr>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xfrm>
            <a:off x="728663" y="4357688"/>
            <a:ext cx="5486400" cy="4114800"/>
          </a:xfrm>
          <a:no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transition to a life on land required some major changes. You might ask your students to discuss the challenges of moving from an aquatic to terrestrial lifestyle. These include adaptations to breathing air, additional skeletal support to account for the loss of the support and buoyancy provided by water, loss of a lateral line system, adaptations to hearing in air, mechanisms to reduce water loss through the skin, etc. Reptiles were the first group to be independent of standing water.</a:t>
            </a:r>
          </a:p>
          <a:p>
            <a:pPr eaLnBrk="1"/>
            <a:r>
              <a:rPr lang="en-US" smtClean="0">
                <a:latin typeface="Times New Roman" pitchFamily="84" charset="0"/>
                <a:ea typeface="ＭＳ Ｐゴシック" pitchFamily="84" charset="-128"/>
              </a:rPr>
              <a:t>2. The way amphibians and reptiles move on land reveals the ancestral derivation of their anatomy. As an alligator swings its body from side to side, moving its legs forward, the lateral undulations of its vertebral column resemble those of a fish. In contrast, the movements of a dolphin in water reveal its more recent terrestrial ancestry. It moves its vertebral column vertically so that its back undulates in the same direction, just like a land mammal such as a horse.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2462A2B-EEB5-41D2-B1CE-DC574196599E}" type="slidenum">
              <a:rPr lang="en-US" sz="1200">
                <a:latin typeface="Times New Roman" pitchFamily="84" charset="0"/>
              </a:rPr>
              <a:pPr algn="r" eaLnBrk="0" hangingPunct="0"/>
              <a:t>23</a:t>
            </a:fld>
            <a:endParaRPr lang="en-US" sz="1200">
              <a:latin typeface="Times New Roman" pitchFamily="84" charset="0"/>
            </a:endParaRPr>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xfrm>
            <a:off x="728663" y="4357688"/>
            <a:ext cx="5486400" cy="4114800"/>
          </a:xfrm>
          <a:no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transition to a life on land required some major changes. You might ask your students to discuss the challenges of moving from an aquatic to terrestrial lifestyle. These include adaptations to breathing air, additional skeletal support to account for the loss of the support and buoyancy provided by water, loss of a lateral line system, adaptations to hearing in air, mechanisms to reduce water loss through the skin, etc. Reptiles were the first group to be independent of standing water.</a:t>
            </a:r>
          </a:p>
          <a:p>
            <a:pPr eaLnBrk="1"/>
            <a:r>
              <a:rPr lang="en-US" smtClean="0">
                <a:latin typeface="Times New Roman" pitchFamily="84" charset="0"/>
                <a:ea typeface="ＭＳ Ｐゴシック" pitchFamily="84" charset="-128"/>
              </a:rPr>
              <a:t>2. The way amphibians and reptiles move on land reveals the ancestral derivation of their anatomy. As an alligator swings its body from side to side, moving its legs forward, the lateral undulations of its vertebral column resemble those of a fish. In contrast, the movements of a dolphin in water reveal its more recent terrestrial ancestry. It moves its vertebral column vertically so that its back undulates in the same direction, just like a land mammal such as a horse.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CD89646A-7B43-437E-BDD0-C859D57A6DF4}" type="slidenum">
              <a:rPr lang="en-US" sz="1200">
                <a:latin typeface="Times" pitchFamily="84" charset="0"/>
              </a:rPr>
              <a:pPr algn="r" eaLnBrk="0" hangingPunct="0"/>
              <a:t>24</a:t>
            </a:fld>
            <a:endParaRPr lang="en-US" sz="1200">
              <a:latin typeface="Times" pitchFamily="84" charset="0"/>
            </a:endParaRPr>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19.4A_1 Some of the transitional forms in tetrapod evolution (part 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8AB769F9-A416-428A-A203-B3D8AC69914B}" type="slidenum">
              <a:rPr lang="en-US" sz="1200">
                <a:latin typeface="Times" pitchFamily="84" charset="0"/>
              </a:rPr>
              <a:pPr algn="r" eaLnBrk="0" hangingPunct="0"/>
              <a:t>25</a:t>
            </a:fld>
            <a:endParaRPr lang="en-US" sz="1200">
              <a:latin typeface="Times" pitchFamily="84" charset="0"/>
            </a:endParaRPr>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19.4A_2 Some of the transitional forms in tetrapod evolution (part 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5887D62E-1A37-4332-ABE9-17AF48B189E5}" type="slidenum">
              <a:rPr lang="en-US" sz="1200">
                <a:latin typeface="Times" pitchFamily="84" charset="0"/>
              </a:rPr>
              <a:pPr algn="r" eaLnBrk="0" hangingPunct="0"/>
              <a:t>26</a:t>
            </a:fld>
            <a:endParaRPr lang="en-US" sz="1200">
              <a:latin typeface="Times" pitchFamily="84" charset="0"/>
            </a:endParaRPr>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19.4C The first tetrapod, a four-limbed fish that lived in shallow water and could breathe air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BC86A44-1218-44FF-B262-6512F7C3D7CB}" type="slidenum">
              <a:rPr lang="en-US" sz="1200">
                <a:latin typeface="Times New Roman" pitchFamily="84" charset="0"/>
              </a:rPr>
              <a:pPr algn="r" eaLnBrk="0" hangingPunct="0"/>
              <a:t>27</a:t>
            </a:fld>
            <a:endParaRPr lang="en-US" sz="1200">
              <a:latin typeface="Times New Roman" pitchFamily="84"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transition to a life on land required some major changes. You might ask your students to discuss the challenges of moving from an aquatic to terrestrial lifestyle. These include adaptations to breathing air, additional skeletal support to account for the loss of the support and buoyancy provided by water, loss of a lateral line system, adaptations to hearing in air, mechanisms to reduce water loss through the skin, etc. Reptiles were the first group to be independent of standing water.</a:t>
            </a:r>
          </a:p>
          <a:p>
            <a:pPr eaLnBrk="1"/>
            <a:r>
              <a:rPr lang="en-US" smtClean="0">
                <a:latin typeface="Times New Roman" pitchFamily="84" charset="0"/>
                <a:ea typeface="ＭＳ Ｐゴシック" pitchFamily="84" charset="-128"/>
              </a:rPr>
              <a:t>2. The way amphibians and reptiles move on land reveals the ancestral derivation of their anatomy. As an alligator swings its body from side to side, moving its legs forward, the lateral undulations of its vertebral column resemble those of a fish. In contrast, the movements of a dolphin in water reveal its more recent terrestrial ancestry. It moves its vertebral column vertically so that its back undulates in the same direction, just like a land mammal such as a horse.</a:t>
            </a:r>
          </a:p>
          <a:p>
            <a:pPr eaLnBrk="1"/>
            <a:r>
              <a:rPr lang="en-US" smtClean="0">
                <a:latin typeface="Times New Roman" pitchFamily="84" charset="0"/>
                <a:ea typeface="ＭＳ Ｐゴシック" pitchFamily="84" charset="-128"/>
              </a:rPr>
              <a:t>3. Our knowledge about the basic development of vertebrates was significantly advanced by the early study of amphibian embryos. With clear outer layers, the detailed anatomy of many developing amphibians may be observed without disturbing the organism (see Figure 19.5D). Furthermore, their size permitted the identification of basic systems without requiring magnification.</a:t>
            </a:r>
          </a:p>
          <a:p>
            <a:pPr eaLnBrk="1"/>
            <a:r>
              <a:rPr lang="en-US" smtClean="0">
                <a:latin typeface="Times New Roman" pitchFamily="84" charset="0"/>
                <a:ea typeface="ＭＳ Ｐゴシック" pitchFamily="84" charset="-128"/>
              </a:rPr>
              <a:t>4. Adult salamanders are the only adult tetrapods that can completely regenerate a lost limb. Although some reptiles can regenerate portions of their tails, no other tetrapod can replace part or all of a limb. Even more amazingly, salamanders that suffer the partial loss of a limb regenerate only the missing sections. Research into the mechanisms of regeneration informs our understanding of limb development and brings hope that medical science may one day be able to achieve the same thing in humans.</a:t>
            </a:r>
          </a:p>
          <a:p>
            <a:pPr eaLnBrk="1"/>
            <a:r>
              <a:rPr lang="en-US" smtClean="0">
                <a:latin typeface="Times New Roman" pitchFamily="84" charset="0"/>
                <a:ea typeface="ＭＳ Ｐゴシック" pitchFamily="84" charset="-128"/>
              </a:rPr>
              <a:t>5. One of the most widely studied laboratory amphibians over the past 200 years has been the axolotl, a Mexican salamander that retains juvenile characteristics, including gills that persist into the adult state. These animals do not normally undergo metamorphosis, reproducing instead in their strictly aquatic form. Many images of these neotenic/paedomorphic axolotls can be found by performing a simple Internet image search for “axolotl.”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1552160B-4C00-4A1F-80C5-C49E73D1A70F}" type="slidenum">
              <a:rPr lang="en-US" sz="1200">
                <a:latin typeface="Times" pitchFamily="84" charset="0"/>
              </a:rPr>
              <a:pPr algn="r" eaLnBrk="0" hangingPunct="0"/>
              <a:t>28</a:t>
            </a:fld>
            <a:endParaRPr lang="en-US" sz="1200">
              <a:latin typeface="Times" pitchFamily="84" charset="0"/>
            </a:endParaRPr>
          </a:p>
        </p:txBody>
      </p:sp>
      <p:sp>
        <p:nvSpPr>
          <p:cNvPr id="192515" name="Rectangle 2"/>
          <p:cNvSpPr>
            <a:spLocks noGrp="1" noRot="1" noChangeAspect="1" noChangeArrowheads="1" noTextEdit="1"/>
          </p:cNvSpPr>
          <p:nvPr>
            <p:ph type="sldImg"/>
          </p:nvPr>
        </p:nvSpPr>
        <p:spPr>
          <a:solidFill>
            <a:srgbClr val="FFFFFF"/>
          </a:solidFill>
          <a:ln/>
        </p:spPr>
      </p:sp>
      <p:sp>
        <p:nvSpPr>
          <p:cNvPr id="19251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19.5A A redback salamander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D66F36A1-CA90-4EEE-B734-E99ABCD67EB3}" type="slidenum">
              <a:rPr lang="en-US" sz="1200">
                <a:latin typeface="Times" pitchFamily="84" charset="0"/>
              </a:rPr>
              <a:pPr algn="r" eaLnBrk="0" hangingPunct="0"/>
              <a:t>29</a:t>
            </a:fld>
            <a:endParaRPr lang="en-US" sz="1200">
              <a:latin typeface="Times" pitchFamily="84" charset="0"/>
            </a:endParaRPr>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19.5B A caecilian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C6542A5E-88CD-4DCC-BB8D-AF1EAF3831D4}" type="slidenum">
              <a:rPr lang="en-US" sz="1200">
                <a:latin typeface="Times" pitchFamily="84" charset="0"/>
              </a:rPr>
              <a:pPr algn="r" eaLnBrk="0" hangingPunct="0"/>
              <a:t>30</a:t>
            </a:fld>
            <a:endParaRPr lang="en-US" sz="1200">
              <a:latin typeface="Times" pitchFamily="84" charset="0"/>
            </a:endParaRPr>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19.5C An adult poison dart frog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6706D26C-B9B6-4F58-B022-B5163C304602}" type="slidenum">
              <a:rPr lang="en-US" sz="1200">
                <a:latin typeface="Times" pitchFamily="84" charset="0"/>
              </a:rPr>
              <a:pPr algn="r" eaLnBrk="0" hangingPunct="0"/>
              <a:t>4</a:t>
            </a:fld>
            <a:endParaRPr lang="en-US" sz="1200">
              <a:latin typeface="Times" pitchFamily="84" charset="0"/>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19.0_2 Duck-billed platypus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85A83E01-6095-4624-BD3F-AB3BDC672A7A}" type="slidenum">
              <a:rPr lang="en-US" sz="1200">
                <a:latin typeface="Times" pitchFamily="84" charset="0"/>
              </a:rPr>
              <a:pPr algn="r" eaLnBrk="0" hangingPunct="0"/>
              <a:t>31</a:t>
            </a:fld>
            <a:endParaRPr lang="en-US" sz="1200">
              <a:latin typeface="Times" pitchFamily="84" charset="0"/>
            </a:endParaRPr>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19.5D-E Frog eggs: a tadpole is developing in the center of each ball of jelly; tadpole undergoing metamorphosis (inset)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CD27654-808B-4F06-83C3-D7608DCA4A15}" type="slidenum">
              <a:rPr lang="en-US" sz="1200">
                <a:latin typeface="Times New Roman" pitchFamily="84" charset="0"/>
              </a:rPr>
              <a:pPr algn="r" eaLnBrk="0" hangingPunct="0"/>
              <a:t>32</a:t>
            </a:fld>
            <a:endParaRPr lang="en-US" sz="1200">
              <a:latin typeface="Times New Roman" pitchFamily="84" charset="0"/>
            </a:endParaRPr>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transition to a life on land required some major changes. You might ask your students to discuss the challenges of moving from an aquatic to terrestrial lifestyle. These include adaptations to breathing air, additional skeletal support to account for the loss of the support and buoyancy provided by water, loss of a lateral line system, adaptations to hearing in air, mechanisms to reduce water loss through the skin, etc. Reptiles were the first group to be independent of standing water.</a:t>
            </a:r>
          </a:p>
          <a:p>
            <a:pPr eaLnBrk="1"/>
            <a:r>
              <a:rPr lang="en-US" smtClean="0">
                <a:latin typeface="Times New Roman" pitchFamily="84" charset="0"/>
                <a:ea typeface="ＭＳ Ｐゴシック" pitchFamily="84" charset="-128"/>
              </a:rPr>
              <a:t>2. The way amphibians and reptiles move on land reveals the ancestral derivation of their anatomy. As an alligator swings its body from side to side, moving its legs forward, the lateral undulations of its vertebral column resemble those of a fish. In contrast, the movements of a dolphin in water reveal its more recent terrestrial ancestry. It moves its vertebral column vertically so that its back undulates in the same direction, just like a land mammal such as a horse.</a:t>
            </a:r>
          </a:p>
          <a:p>
            <a:pPr eaLnBrk="1"/>
            <a:r>
              <a:rPr lang="en-US" smtClean="0">
                <a:latin typeface="Times New Roman" pitchFamily="84" charset="0"/>
                <a:ea typeface="ＭＳ Ｐゴシック" pitchFamily="84" charset="-128"/>
              </a:rPr>
              <a:t>3. Reptiles diversified in the Mesozoic in much the same way that mammals have diversified today. To make this point, choose some well-known dinosaurs and compare their habitats to modern mammals that live in a similar ecological niche. (Triceratops was a grazer, much like a modern bison; a duck-billed hadrosaur shares much the same diet as a hippopotamus today; Tyrannosaurus rex may have been an aggressive hunter like a modern tiger.)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195BBD5-EA88-4F25-B766-D9260B8294D6}" type="slidenum">
              <a:rPr lang="en-US" sz="1200">
                <a:latin typeface="Times" pitchFamily="84" charset="0"/>
              </a:rPr>
              <a:pPr algn="r" eaLnBrk="0" hangingPunct="0"/>
              <a:t>33</a:t>
            </a:fld>
            <a:endParaRPr lang="en-US" sz="1200">
              <a:latin typeface="Times" pitchFamily="84" charset="0"/>
            </a:endParaRPr>
          </a:p>
        </p:txBody>
      </p:sp>
      <p:sp>
        <p:nvSpPr>
          <p:cNvPr id="204803" name="Rectangle 2"/>
          <p:cNvSpPr>
            <a:spLocks noGrp="1" noRot="1" noChangeAspect="1" noChangeArrowheads="1" noTextEdit="1"/>
          </p:cNvSpPr>
          <p:nvPr>
            <p:ph type="sldImg"/>
          </p:nvPr>
        </p:nvSpPr>
        <p:spPr>
          <a:solidFill>
            <a:srgbClr val="FFFFFF"/>
          </a:solidFill>
          <a:ln/>
        </p:spPr>
      </p:sp>
      <p:sp>
        <p:nvSpPr>
          <p:cNvPr id="20480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19.6B An amniotic egg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45EE360-A4AD-4FC2-950C-E3F8F04F13DB}" type="slidenum">
              <a:rPr lang="en-US" sz="1200">
                <a:latin typeface="Times New Roman" pitchFamily="84" charset="0"/>
              </a:rPr>
              <a:pPr algn="r" eaLnBrk="0" hangingPunct="0"/>
              <a:t>34</a:t>
            </a:fld>
            <a:endParaRPr lang="en-US" sz="1200">
              <a:latin typeface="Times New Roman" pitchFamily="8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dirty="0" smtClean="0">
                <a:latin typeface="Times New Roman" pitchFamily="84" charset="0"/>
                <a:ea typeface="ＭＳ Ｐゴシック" pitchFamily="84" charset="-128"/>
              </a:rPr>
              <a:t>Student Misconceptions and Concerns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dirty="0"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dirty="0" err="1" smtClean="0">
                <a:latin typeface="Times New Roman" pitchFamily="84" charset="0"/>
                <a:ea typeface="ＭＳ Ｐゴシック" pitchFamily="84" charset="-128"/>
              </a:rPr>
              <a:t>Tiktaalik</a:t>
            </a:r>
            <a:r>
              <a:rPr lang="en-US" dirty="0"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dirty="0" smtClean="0">
                <a:latin typeface="Times New Roman" pitchFamily="84" charset="0"/>
                <a:ea typeface="ＭＳ Ｐゴシック" pitchFamily="84" charset="-128"/>
              </a:rPr>
              <a:t>Archaeopteryx</a:t>
            </a:r>
            <a:r>
              <a:rPr lang="en-US" dirty="0" smtClean="0">
                <a:latin typeface="Times New Roman" pitchFamily="84" charset="0"/>
                <a:ea typeface="ＭＳ Ｐゴシック" pitchFamily="84" charset="-128"/>
              </a:rPr>
              <a:t> and modern </a:t>
            </a:r>
            <a:r>
              <a:rPr lang="en-US" dirty="0" err="1" smtClean="0">
                <a:latin typeface="Times New Roman" pitchFamily="84" charset="0"/>
                <a:ea typeface="ＭＳ Ｐゴシック" pitchFamily="84" charset="-128"/>
              </a:rPr>
              <a:t>monotremes</a:t>
            </a:r>
            <a:r>
              <a:rPr lang="en-US" dirty="0" smtClean="0">
                <a:latin typeface="Times New Roman" pitchFamily="84" charset="0"/>
                <a:ea typeface="ＭＳ Ｐゴシック" pitchFamily="84" charset="-128"/>
              </a:rPr>
              <a:t>, will reveal the blurry boundary lines between our classifications of vertebrate groups.</a:t>
            </a:r>
          </a:p>
          <a:p>
            <a:pPr eaLnBrk="1"/>
            <a:r>
              <a:rPr lang="en-US" b="1" dirty="0" smtClean="0">
                <a:latin typeface="Times New Roman" pitchFamily="84" charset="0"/>
                <a:ea typeface="ＭＳ Ｐゴシック" pitchFamily="84" charset="-128"/>
              </a:rPr>
              <a:t>Teaching Tips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The transition to a life on land required some major changes. You might ask your students to discuss the challenges of moving from an aquatic to terrestrial lifestyle. These include adaptations to breathing air, additional skeletal support to account for the loss of the support and buoyancy provided by water, loss of a lateral line system, adaptations to hearing in air, mechanisms to reduce water loss through the skin, etc. Reptiles were the first group to be independent of standing water.</a:t>
            </a:r>
          </a:p>
          <a:p>
            <a:pPr eaLnBrk="1"/>
            <a:r>
              <a:rPr lang="en-US" dirty="0" smtClean="0">
                <a:latin typeface="Times New Roman" pitchFamily="84" charset="0"/>
                <a:ea typeface="ＭＳ Ｐゴシック" pitchFamily="84" charset="-128"/>
              </a:rPr>
              <a:t>2. The way amphibians and reptiles move on land reveals the ancestral derivation of their anatomy. As an alligator swings its body from side to side, moving its legs forward, the lateral undulations of its vertebral column resemble those of a fish. In contrast, the movements of a dolphin in water reveal its more recent terrestrial ancestry. It moves its vertebral column vertically so that its back undulates in the same direction, just like a land mammal such as a horse.</a:t>
            </a:r>
          </a:p>
          <a:p>
            <a:pPr eaLnBrk="1"/>
            <a:r>
              <a:rPr lang="en-US" dirty="0" smtClean="0">
                <a:latin typeface="Times New Roman" pitchFamily="84" charset="0"/>
                <a:ea typeface="ＭＳ Ｐゴシック" pitchFamily="84" charset="-128"/>
              </a:rPr>
              <a:t>3. Reptiles diversified in the Mesozoic in much the same way that mammals have diversified today. To make this point, choose some well-known dinosaurs and compare their habitats to modern mammals that live in a similar ecological niche. (Triceratops was a grazer, much like a modern bison; a duck-billed </a:t>
            </a:r>
            <a:r>
              <a:rPr lang="en-US" dirty="0" err="1" smtClean="0">
                <a:latin typeface="Times New Roman" pitchFamily="84" charset="0"/>
                <a:ea typeface="ＭＳ Ｐゴシック" pitchFamily="84" charset="-128"/>
              </a:rPr>
              <a:t>hadrosaur</a:t>
            </a:r>
            <a:r>
              <a:rPr lang="en-US" dirty="0" smtClean="0">
                <a:latin typeface="Times New Roman" pitchFamily="84" charset="0"/>
                <a:ea typeface="ＭＳ Ｐゴシック" pitchFamily="84" charset="-128"/>
              </a:rPr>
              <a:t> shares much the same diet as a hippopotamus today; Tyrannosaurus </a:t>
            </a:r>
            <a:r>
              <a:rPr lang="en-US" dirty="0" err="1" smtClean="0">
                <a:latin typeface="Times New Roman" pitchFamily="84" charset="0"/>
                <a:ea typeface="ＭＳ Ｐゴシック" pitchFamily="84" charset="-128"/>
              </a:rPr>
              <a:t>rex</a:t>
            </a:r>
            <a:r>
              <a:rPr lang="en-US" dirty="0" smtClean="0">
                <a:latin typeface="Times New Roman" pitchFamily="84" charset="0"/>
                <a:ea typeface="ＭＳ Ｐゴシック" pitchFamily="84" charset="-128"/>
              </a:rPr>
              <a:t> may have been an aggressive hunter like a modern tiger.)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2FD729EA-CFF3-49F0-A56C-8B67F27F615A}" type="slidenum">
              <a:rPr lang="en-US" sz="1200">
                <a:latin typeface="Times" pitchFamily="84" charset="0"/>
              </a:rPr>
              <a:pPr algn="r" eaLnBrk="0" hangingPunct="0"/>
              <a:t>35</a:t>
            </a:fld>
            <a:endParaRPr lang="en-US" sz="1200">
              <a:latin typeface="Times" pitchFamily="84" charset="0"/>
            </a:endParaRPr>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19.6A A bull snake laying eggs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D92A6759-6DE2-4F14-9326-C888D8E0C7D3}" type="slidenum">
              <a:rPr lang="en-US" sz="1200">
                <a:latin typeface="Times" pitchFamily="84" charset="0"/>
              </a:rPr>
              <a:pPr algn="r" eaLnBrk="0" hangingPunct="0"/>
              <a:t>36</a:t>
            </a:fld>
            <a:endParaRPr lang="en-US" sz="1200">
              <a:latin typeface="Times" pitchFamily="84" charset="0"/>
            </a:endParaRPr>
          </a:p>
        </p:txBody>
      </p:sp>
      <p:sp>
        <p:nvSpPr>
          <p:cNvPr id="205827" name="Rectangle 2"/>
          <p:cNvSpPr>
            <a:spLocks noGrp="1" noRot="1" noChangeAspect="1" noChangeArrowheads="1" noTextEdit="1"/>
          </p:cNvSpPr>
          <p:nvPr>
            <p:ph type="sldImg"/>
          </p:nvPr>
        </p:nvSpPr>
        <p:spPr>
          <a:solidFill>
            <a:srgbClr val="FFFFFF"/>
          </a:solidFill>
          <a:ln/>
        </p:spPr>
      </p:sp>
      <p:sp>
        <p:nvSpPr>
          <p:cNvPr id="20582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19.6C A bearded dragon basking in the sun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F1761F0-815F-4C86-8EA0-1214782C5242}" type="slidenum">
              <a:rPr lang="en-US" sz="1200">
                <a:latin typeface="Times New Roman" pitchFamily="84" charset="0"/>
              </a:rPr>
              <a:pPr algn="r" eaLnBrk="0" hangingPunct="0"/>
              <a:t>37</a:t>
            </a:fld>
            <a:endParaRPr lang="en-US" sz="1200">
              <a:latin typeface="Times New Roman" pitchFamily="84" charset="0"/>
            </a:endParaRPr>
          </a:p>
        </p:txBody>
      </p:sp>
      <p:sp>
        <p:nvSpPr>
          <p:cNvPr id="206851" name="Rectangle 2"/>
          <p:cNvSpPr>
            <a:spLocks noGrp="1" noRot="1" noChangeAspect="1" noChangeArrowheads="1" noTextEdit="1"/>
          </p:cNvSpPr>
          <p:nvPr>
            <p:ph type="sldImg"/>
          </p:nvPr>
        </p:nvSpPr>
        <p:spPr>
          <a:solidFill>
            <a:srgbClr val="FFFFFF"/>
          </a:solidFill>
          <a:ln/>
        </p:spPr>
      </p:sp>
      <p:sp>
        <p:nvSpPr>
          <p:cNvPr id="206852"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intermediate nature of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can be demonstrated to your students. Have your students compare an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fossil to the skeleton of a modern chicken. Good photographs of both organisms can be sufficient. Have them note both the shared and unique characteristics of the two organisms.</a:t>
            </a:r>
          </a:p>
          <a:p>
            <a:pPr eaLnBrk="1"/>
            <a:r>
              <a:rPr lang="en-US" smtClean="0">
                <a:latin typeface="Times New Roman" pitchFamily="84" charset="0"/>
                <a:ea typeface="ＭＳ Ｐゴシック" pitchFamily="84" charset="-128"/>
              </a:rPr>
              <a:t>2. In the last few years, the debate about the evolution of birds has been punctuated by exciting new fossil discoveries from China. Your students should be able to find images and details about these recent discoveries on the Internet.</a:t>
            </a:r>
          </a:p>
          <a:p>
            <a:pPr eaLnBrk="1"/>
            <a:r>
              <a:rPr lang="en-US" smtClean="0">
                <a:latin typeface="Times New Roman" pitchFamily="84" charset="0"/>
                <a:ea typeface="ＭＳ Ｐゴシック" pitchFamily="84" charset="-128"/>
              </a:rPr>
              <a:t>3. Feathers perform several functions, typically in the same bird. They insulate, they provide species-specific coloration for identification by members of the same species, and they form aerodynamic surfaces. As you list these diverse functions, note that they did not arise simultaneously. Fossil evidence now reveals that feathers first evolved as identifying traits or as an important source of insulation, long before they played any role in flight.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682E08C-82BB-42A9-BEA9-C01813338AF7}" type="slidenum">
              <a:rPr lang="en-US" sz="1200">
                <a:latin typeface="Times New Roman" pitchFamily="84" charset="0"/>
              </a:rPr>
              <a:pPr algn="r" eaLnBrk="0" hangingPunct="0"/>
              <a:t>38</a:t>
            </a:fld>
            <a:endParaRPr lang="en-US" sz="1200">
              <a:latin typeface="Times New Roman" pitchFamily="84" charset="0"/>
            </a:endParaRPr>
          </a:p>
        </p:txBody>
      </p:sp>
      <p:sp>
        <p:nvSpPr>
          <p:cNvPr id="207875" name="Rectangle 2"/>
          <p:cNvSpPr>
            <a:spLocks noGrp="1" noRot="1" noChangeAspect="1" noChangeArrowheads="1" noTextEdit="1"/>
          </p:cNvSpPr>
          <p:nvPr>
            <p:ph type="sldImg"/>
          </p:nvPr>
        </p:nvSpPr>
        <p:spPr>
          <a:solidFill>
            <a:srgbClr val="FFFFFF"/>
          </a:solidFill>
          <a:ln/>
        </p:spPr>
      </p:sp>
      <p:sp>
        <p:nvSpPr>
          <p:cNvPr id="207876"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intermediate nature of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can be demonstrated to your students. Have your students compare an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fossil to the skeleton of a modern chicken. Good photographs of both organisms can be sufficient. Have them note both the shared and unique characteristics of the two organisms.</a:t>
            </a:r>
          </a:p>
          <a:p>
            <a:pPr eaLnBrk="1"/>
            <a:r>
              <a:rPr lang="en-US" smtClean="0">
                <a:latin typeface="Times New Roman" pitchFamily="84" charset="0"/>
                <a:ea typeface="ＭＳ Ｐゴシック" pitchFamily="84" charset="-128"/>
              </a:rPr>
              <a:t>2. In the last few years, the debate about the evolution of birds has been punctuated by exciting new fossil discoveries from China. Your students should be able to find images and details about these recent discoveries on the Internet.</a:t>
            </a:r>
          </a:p>
          <a:p>
            <a:pPr eaLnBrk="1"/>
            <a:r>
              <a:rPr lang="en-US" smtClean="0">
                <a:latin typeface="Times New Roman" pitchFamily="84" charset="0"/>
                <a:ea typeface="ＭＳ Ｐゴシック" pitchFamily="84" charset="-128"/>
              </a:rPr>
              <a:t>3. Feathers perform several functions, typically in the same bird. They insulate, they provide species-specific coloration for identification by members of the same species, and they form aerodynamic surfaces. As you list these diverse functions, note that they did not arise simultaneously. Fossil evidence now reveals that feathers first evolved as identifying traits or as an important source of insulation, long before they played any role in flight.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3C2D182-9593-4927-95A7-EF91CB1A5985}" type="slidenum">
              <a:rPr lang="en-US" sz="1200">
                <a:latin typeface="Times" pitchFamily="84" charset="0"/>
              </a:rPr>
              <a:pPr algn="r" eaLnBrk="0" hangingPunct="0"/>
              <a:t>39</a:t>
            </a:fld>
            <a:endParaRPr lang="en-US" sz="1200">
              <a:latin typeface="Times" pitchFamily="84" charset="0"/>
            </a:endParaRPr>
          </a:p>
        </p:txBody>
      </p:sp>
      <p:sp>
        <p:nvSpPr>
          <p:cNvPr id="208899" name="Rectangle 2"/>
          <p:cNvSpPr>
            <a:spLocks noGrp="1" noRot="1" noChangeAspect="1" noChangeArrowheads="1" noTextEdit="1"/>
          </p:cNvSpPr>
          <p:nvPr>
            <p:ph type="sldImg"/>
          </p:nvPr>
        </p:nvSpPr>
        <p:spPr>
          <a:solidFill>
            <a:srgbClr val="FFFFFF"/>
          </a:solidFill>
          <a:ln/>
        </p:spPr>
      </p:sp>
      <p:sp>
        <p:nvSpPr>
          <p:cNvPr id="20890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19.7A A soaring frigate bird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F1C3F8F-9E8C-477C-A802-A72925436CE4}" type="slidenum">
              <a:rPr lang="en-US" sz="1200">
                <a:latin typeface="Times" pitchFamily="84" charset="0"/>
              </a:rPr>
              <a:pPr algn="r" eaLnBrk="0" hangingPunct="0"/>
              <a:t>40</a:t>
            </a:fld>
            <a:endParaRPr lang="en-US" sz="1200">
              <a:latin typeface="Times" pitchFamily="84" charset="0"/>
            </a:endParaRPr>
          </a:p>
        </p:txBody>
      </p:sp>
      <p:sp>
        <p:nvSpPr>
          <p:cNvPr id="209923" name="Rectangle 2"/>
          <p:cNvSpPr>
            <a:spLocks noGrp="1" noRot="1" noChangeAspect="1" noChangeArrowheads="1" noTextEdit="1"/>
          </p:cNvSpPr>
          <p:nvPr>
            <p:ph type="sldImg"/>
          </p:nvPr>
        </p:nvSpPr>
        <p:spPr>
          <a:solidFill>
            <a:srgbClr val="FFFFFF"/>
          </a:solidFill>
          <a:ln/>
        </p:spPr>
      </p:sp>
      <p:sp>
        <p:nvSpPr>
          <p:cNvPr id="20992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19.7B A male wandering albatross performing a courtship display for a potential mate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81D54E1-FA0C-47F2-826C-FC990A61FFCB}" type="slidenum">
              <a:rPr lang="en-US" sz="1200">
                <a:latin typeface="Times New Roman" pitchFamily="84" charset="0"/>
              </a:rPr>
              <a:pPr algn="r" eaLnBrk="0" hangingPunct="0"/>
              <a:t>5</a:t>
            </a:fld>
            <a:endParaRPr lang="en-US" sz="1200">
              <a:latin typeface="Times New Roman" pitchFamily="84" charset="0"/>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768CE02-B2E0-4F86-B798-E2083104F8BB}" type="slidenum">
              <a:rPr lang="en-US" sz="1200">
                <a:latin typeface="Times New Roman" pitchFamily="84" charset="0"/>
              </a:rPr>
              <a:pPr algn="r" eaLnBrk="0" hangingPunct="0"/>
              <a:t>41</a:t>
            </a:fld>
            <a:endParaRPr lang="en-US" sz="1200">
              <a:latin typeface="Times New Roman" pitchFamily="84" charset="0"/>
            </a:endParaRPr>
          </a:p>
        </p:txBody>
      </p:sp>
      <p:sp>
        <p:nvSpPr>
          <p:cNvPr id="210947" name="Rectangle 2"/>
          <p:cNvSpPr>
            <a:spLocks noGrp="1" noRot="1" noChangeAspect="1" noChangeArrowheads="1" noTextEdit="1"/>
          </p:cNvSpPr>
          <p:nvPr>
            <p:ph type="sldImg"/>
          </p:nvPr>
        </p:nvSpPr>
        <p:spPr>
          <a:solidFill>
            <a:srgbClr val="FFFFFF"/>
          </a:solidFill>
          <a:ln/>
        </p:spPr>
      </p:sp>
      <p:sp>
        <p:nvSpPr>
          <p:cNvPr id="210948"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intermediate nature of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can be demonstrated to your students. Have your students compare an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fossil to the skeleton of a modern chicken. Good photographs of both organisms can be sufficient. Have them note both the shared and unique characteristics of the two organisms.</a:t>
            </a:r>
          </a:p>
          <a:p>
            <a:pPr eaLnBrk="1"/>
            <a:r>
              <a:rPr lang="en-US" smtClean="0">
                <a:latin typeface="Times New Roman" pitchFamily="84" charset="0"/>
                <a:ea typeface="ＭＳ Ｐゴシック" pitchFamily="84" charset="-128"/>
              </a:rPr>
              <a:t>2. In the last few years, the debate about the evolution of birds has been punctuated by exciting new fossil discoveries from China. Your students should be able to find images and details about these recent discoveries on the Internet.</a:t>
            </a:r>
          </a:p>
          <a:p>
            <a:pPr eaLnBrk="1"/>
            <a:r>
              <a:rPr lang="en-US" smtClean="0">
                <a:latin typeface="Times New Roman" pitchFamily="84" charset="0"/>
                <a:ea typeface="ＭＳ Ｐゴシック" pitchFamily="84" charset="-128"/>
              </a:rPr>
              <a:t>3. Feathers perform several functions, typically in the same bird. They insulate, they provide species-specific coloration for identification by members of the same species, and they form aerodynamic surfaces. As you list these diverse functions, note that they did not arise simultaneously. Fossil evidence now reveals that feathers first evolved as identifying traits or as an important source of insulation, long before they played any role in flight.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42432A36-1CEF-4ACA-BD66-BCD762BCCB30}" type="slidenum">
              <a:rPr lang="en-US" sz="1200">
                <a:latin typeface="Times" pitchFamily="84" charset="0"/>
              </a:rPr>
              <a:pPr algn="r" eaLnBrk="0" hangingPunct="0"/>
              <a:t>42</a:t>
            </a:fld>
            <a:endParaRPr lang="en-US" sz="1200">
              <a:latin typeface="Times" pitchFamily="84" charset="0"/>
            </a:endParaRPr>
          </a:p>
        </p:txBody>
      </p:sp>
      <p:sp>
        <p:nvSpPr>
          <p:cNvPr id="215043" name="Rectangle 2"/>
          <p:cNvSpPr>
            <a:spLocks noGrp="1" noRot="1" noChangeAspect="1" noChangeArrowheads="1" noTextEdit="1"/>
          </p:cNvSpPr>
          <p:nvPr>
            <p:ph type="sldImg"/>
          </p:nvPr>
        </p:nvSpPr>
        <p:spPr>
          <a:solidFill>
            <a:srgbClr val="FFFFFF"/>
          </a:solidFill>
          <a:ln/>
        </p:spPr>
      </p:sp>
      <p:sp>
        <p:nvSpPr>
          <p:cNvPr id="21504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19.7C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 extinct bird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4153DD5-F644-45E6-BFEB-AD2471B83B24}" type="slidenum">
              <a:rPr lang="en-US" sz="1200">
                <a:latin typeface="Times New Roman" pitchFamily="84" charset="0"/>
              </a:rPr>
              <a:pPr algn="r" eaLnBrk="0" hangingPunct="0"/>
              <a:t>43</a:t>
            </a:fld>
            <a:endParaRPr lang="en-US" sz="1200">
              <a:latin typeface="Times New Roman" pitchFamily="84" charset="0"/>
            </a:endParaRPr>
          </a:p>
        </p:txBody>
      </p:sp>
      <p:sp>
        <p:nvSpPr>
          <p:cNvPr id="216067" name="Rectangle 2"/>
          <p:cNvSpPr>
            <a:spLocks noGrp="1" noRot="1" noChangeAspect="1" noChangeArrowheads="1" noTextEdit="1"/>
          </p:cNvSpPr>
          <p:nvPr>
            <p:ph type="sldImg"/>
          </p:nvPr>
        </p:nvSpPr>
        <p:spPr>
          <a:solidFill>
            <a:srgbClr val="FFFFFF"/>
          </a:solidFill>
          <a:ln/>
        </p:spPr>
      </p:sp>
      <p:sp>
        <p:nvSpPr>
          <p:cNvPr id="216068"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way amphibians and reptiles move on land reveals the ancestral derivation of their anatomy. As an alligator swings its body from side to side, moving its legs forward, the lateral undulations of its vertebral column resemble those of a fish. In contrast, the movements of a dolphin in water reveal its more recent terrestrial ancestry. It moves its vertebral column vertically so that its back undulates in the same direction, just like a land mammal such as a horse.</a:t>
            </a:r>
          </a:p>
          <a:p>
            <a:pPr eaLnBrk="1"/>
            <a:r>
              <a:rPr lang="en-US" smtClean="0">
                <a:latin typeface="Times New Roman" pitchFamily="84" charset="0"/>
                <a:ea typeface="ＭＳ Ｐゴシック" pitchFamily="84" charset="-128"/>
              </a:rPr>
              <a:t>2. The distribution of marsupials on Earth is a fine example of biogeography. The geographic isolation of Australia has allowed them to evolve independently of much of eutherian evolution, resulting in greater diversification of marsupials. As suggested for the dinosaurs, students can be encouraged to draw parallels between the lifestyles of Australian marsupials and eutherian mammals that occupy similar ecological niches elsewhere in the world.</a:t>
            </a:r>
          </a:p>
          <a:p>
            <a:pPr eaLnBrk="1"/>
            <a:r>
              <a:rPr lang="en-US" smtClean="0">
                <a:latin typeface="Times New Roman" pitchFamily="84" charset="0"/>
                <a:ea typeface="ＭＳ Ｐゴシック" pitchFamily="84" charset="-128"/>
              </a:rPr>
              <a:t>3. Mammals and birds, with their endothermic physiology, require very efficient respiratory and circulatory systems to support high levels of metabolic activity. A bird or mammal the same size as a lizard requires about ten times as many calories per day.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4153DD5-F644-45E6-BFEB-AD2471B83B24}" type="slidenum">
              <a:rPr lang="en-US" sz="1200">
                <a:latin typeface="Times New Roman" pitchFamily="84" charset="0"/>
              </a:rPr>
              <a:pPr algn="r" eaLnBrk="0" hangingPunct="0"/>
              <a:t>44</a:t>
            </a:fld>
            <a:endParaRPr lang="en-US" sz="1200">
              <a:latin typeface="Times New Roman" pitchFamily="84" charset="0"/>
            </a:endParaRPr>
          </a:p>
        </p:txBody>
      </p:sp>
      <p:sp>
        <p:nvSpPr>
          <p:cNvPr id="216067" name="Rectangle 2"/>
          <p:cNvSpPr>
            <a:spLocks noGrp="1" noRot="1" noChangeAspect="1" noChangeArrowheads="1" noTextEdit="1"/>
          </p:cNvSpPr>
          <p:nvPr>
            <p:ph type="sldImg"/>
          </p:nvPr>
        </p:nvSpPr>
        <p:spPr>
          <a:solidFill>
            <a:srgbClr val="FFFFFF"/>
          </a:solidFill>
          <a:ln/>
        </p:spPr>
      </p:sp>
      <p:sp>
        <p:nvSpPr>
          <p:cNvPr id="216068"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way amphibians and reptiles move on land reveals the ancestral derivation of their anatomy. As an alligator swings its body from side to side, moving its legs forward, the lateral undulations of its vertebral column resemble those of a fish. In contrast, the movements of a dolphin in water reveal its more recent terrestrial ancestry. It moves its vertebral column vertically so that its back undulates in the same direction, just like a land mammal such as a horse.</a:t>
            </a:r>
          </a:p>
          <a:p>
            <a:pPr eaLnBrk="1"/>
            <a:r>
              <a:rPr lang="en-US" smtClean="0">
                <a:latin typeface="Times New Roman" pitchFamily="84" charset="0"/>
                <a:ea typeface="ＭＳ Ｐゴシック" pitchFamily="84" charset="-128"/>
              </a:rPr>
              <a:t>2. The distribution of marsupials on Earth is a fine example of biogeography. The geographic isolation of Australia has allowed them to evolve independently of much of eutherian evolution, resulting in greater diversification of marsupials. As suggested for the dinosaurs, students can be encouraged to draw parallels between the lifestyles of Australian marsupials and eutherian mammals that occupy similar ecological niches elsewhere in the world.</a:t>
            </a:r>
          </a:p>
          <a:p>
            <a:pPr eaLnBrk="1"/>
            <a:r>
              <a:rPr lang="en-US" smtClean="0">
                <a:latin typeface="Times New Roman" pitchFamily="84" charset="0"/>
                <a:ea typeface="ＭＳ Ｐゴシック" pitchFamily="84" charset="-128"/>
              </a:rPr>
              <a:t>3. Mammals and birds, with their endothermic physiology, require very efficient respiratory and circulatory systems to support high levels of metabolic activity. A bird or mammal the same size as a lizard requires about ten times as many calories per day.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902A5575-3300-4E29-A3FC-134B5084CAEB}" type="slidenum">
              <a:rPr lang="en-US" sz="1200">
                <a:latin typeface="Times New Roman" pitchFamily="84" charset="0"/>
              </a:rPr>
              <a:pPr algn="r" eaLnBrk="0" hangingPunct="0"/>
              <a:t>45</a:t>
            </a:fld>
            <a:endParaRPr lang="en-US" sz="1200">
              <a:latin typeface="Times New Roman" pitchFamily="84" charset="0"/>
            </a:endParaRPr>
          </a:p>
        </p:txBody>
      </p:sp>
      <p:sp>
        <p:nvSpPr>
          <p:cNvPr id="217091" name="Rectangle 2"/>
          <p:cNvSpPr>
            <a:spLocks noGrp="1" noRot="1" noChangeAspect="1" noChangeArrowheads="1" noTextEdit="1"/>
          </p:cNvSpPr>
          <p:nvPr>
            <p:ph type="sldImg"/>
          </p:nvPr>
        </p:nvSpPr>
        <p:spPr>
          <a:solidFill>
            <a:srgbClr val="FFFFFF"/>
          </a:solidFill>
          <a:ln/>
        </p:spPr>
      </p:sp>
      <p:sp>
        <p:nvSpPr>
          <p:cNvPr id="217092"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way amphibians and reptiles move on land reveals the ancestral derivation of their anatomy. As an alligator swings its body from side to side, moving its legs forward, the lateral undulations of its vertebral column resemble those of a fish. In contrast, the movements of a dolphin in water reveal its more recent terrestrial ancestry. It moves its vertebral column vertically so that its back undulates in the same direction, just like a land mammal such as a horse.</a:t>
            </a:r>
          </a:p>
          <a:p>
            <a:pPr eaLnBrk="1"/>
            <a:r>
              <a:rPr lang="en-US" smtClean="0">
                <a:latin typeface="Times New Roman" pitchFamily="84" charset="0"/>
                <a:ea typeface="ＭＳ Ｐゴシック" pitchFamily="84" charset="-128"/>
              </a:rPr>
              <a:t>2. The distribution of marsupials on Earth is a fine example of biogeography. The geographic isolation of Australia has allowed them to evolve independently of much of eutherian evolution, resulting in greater diversification of marsupials. As suggested for the dinosaurs, students can be encouraged to draw parallels between the lifestyles of Australian marsupials and eutherian mammals that occupy similar ecological niches elsewhere in the world.</a:t>
            </a:r>
          </a:p>
          <a:p>
            <a:pPr eaLnBrk="1"/>
            <a:r>
              <a:rPr lang="en-US" smtClean="0">
                <a:latin typeface="Times New Roman" pitchFamily="84" charset="0"/>
                <a:ea typeface="ＭＳ Ｐゴシック" pitchFamily="84" charset="-128"/>
              </a:rPr>
              <a:t>3. Mammals and birds, with their endothermic physiology, require very efficient respiratory and circulatory systems to support high levels of metabolic activity. A bird or mammal the same size as a lizard requires about ten times as many calories per day.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89E0D92-A120-4CD8-9E4F-E354A8754FC5}" type="slidenum">
              <a:rPr lang="en-US" sz="1200">
                <a:latin typeface="Times" pitchFamily="84" charset="0"/>
              </a:rPr>
              <a:pPr algn="r" eaLnBrk="0" hangingPunct="0"/>
              <a:t>46</a:t>
            </a:fld>
            <a:endParaRPr lang="en-US" sz="1200">
              <a:latin typeface="Times" pitchFamily="84" charset="0"/>
            </a:endParaRPr>
          </a:p>
        </p:txBody>
      </p:sp>
      <p:sp>
        <p:nvSpPr>
          <p:cNvPr id="218115" name="Rectangle 2"/>
          <p:cNvSpPr>
            <a:spLocks noGrp="1" noRot="1" noChangeAspect="1" noChangeArrowheads="1" noTextEdit="1"/>
          </p:cNvSpPr>
          <p:nvPr>
            <p:ph type="sldImg"/>
          </p:nvPr>
        </p:nvSpPr>
        <p:spPr>
          <a:solidFill>
            <a:srgbClr val="FFFFFF"/>
          </a:solidFill>
          <a:ln/>
        </p:spPr>
      </p:sp>
      <p:sp>
        <p:nvSpPr>
          <p:cNvPr id="21811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19.8A Monotremes: a duckbilled platypus with newly hatched young</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E59484E-1332-4444-A8CF-498B82F18626}" type="slidenum">
              <a:rPr lang="en-US" sz="1200">
                <a:latin typeface="Times New Roman" pitchFamily="84" charset="0"/>
              </a:rPr>
              <a:pPr algn="r" eaLnBrk="0" hangingPunct="0"/>
              <a:t>47</a:t>
            </a:fld>
            <a:endParaRPr lang="en-US" sz="1200">
              <a:latin typeface="Times New Roman" pitchFamily="84" charset="0"/>
            </a:endParaRPr>
          </a:p>
        </p:txBody>
      </p:sp>
      <p:sp>
        <p:nvSpPr>
          <p:cNvPr id="219139" name="Rectangle 2"/>
          <p:cNvSpPr>
            <a:spLocks noGrp="1" noRot="1" noChangeAspect="1" noChangeArrowheads="1" noTextEdit="1"/>
          </p:cNvSpPr>
          <p:nvPr>
            <p:ph type="sldImg"/>
          </p:nvPr>
        </p:nvSpPr>
        <p:spPr>
          <a:solidFill>
            <a:srgbClr val="FFFFFF"/>
          </a:solidFill>
          <a:ln/>
        </p:spPr>
      </p:sp>
      <p:sp>
        <p:nvSpPr>
          <p:cNvPr id="219140"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way amphibians and reptiles move on land reveals the ancestral derivation of their anatomy. As an alligator swings its body from side to side, moving its legs forward, the lateral undulations of its vertebral column resemble those of a fish. In contrast, the movements of a dolphin in water reveal its more recent terrestrial ancestry. It moves its vertebral column vertically so that its back undulates in the same direction, just like a land mammal such as a horse.</a:t>
            </a:r>
          </a:p>
          <a:p>
            <a:pPr eaLnBrk="1"/>
            <a:r>
              <a:rPr lang="en-US" smtClean="0">
                <a:latin typeface="Times New Roman" pitchFamily="84" charset="0"/>
                <a:ea typeface="ＭＳ Ｐゴシック" pitchFamily="84" charset="-128"/>
              </a:rPr>
              <a:t>2. The distribution of marsupials on Earth is a fine example of biogeography. The geographic isolation of Australia has allowed them to evolve independently of much of eutherian evolution, resulting in greater diversification of marsupials. As suggested for the dinosaurs, students can be encouraged to draw parallels between the lifestyles of Australian marsupials and eutherian mammals that occupy similar ecological niches elsewhere in the world.</a:t>
            </a:r>
          </a:p>
          <a:p>
            <a:pPr eaLnBrk="1"/>
            <a:r>
              <a:rPr lang="en-US" smtClean="0">
                <a:latin typeface="Times New Roman" pitchFamily="84" charset="0"/>
                <a:ea typeface="ＭＳ Ｐゴシック" pitchFamily="84" charset="-128"/>
              </a:rPr>
              <a:t>3. Mammals and birds, with their endothermic physiology, require very efficient respiratory and circulatory systems to support high levels of metabolic activity. A bird or mammal the same size as a lizard requires about ten times as many calories per day.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7523A388-4BFB-4E7D-9FDC-D72F8887DA5F}" type="slidenum">
              <a:rPr lang="en-US" sz="1200">
                <a:latin typeface="Times" pitchFamily="84" charset="0"/>
              </a:rPr>
              <a:pPr algn="r" eaLnBrk="0" hangingPunct="0"/>
              <a:t>48</a:t>
            </a:fld>
            <a:endParaRPr lang="en-US" sz="1200">
              <a:latin typeface="Times" pitchFamily="84" charset="0"/>
            </a:endParaRPr>
          </a:p>
        </p:txBody>
      </p:sp>
      <p:sp>
        <p:nvSpPr>
          <p:cNvPr id="220163" name="Rectangle 2"/>
          <p:cNvSpPr>
            <a:spLocks noGrp="1" noRot="1" noChangeAspect="1" noChangeArrowheads="1" noTextEdit="1"/>
          </p:cNvSpPr>
          <p:nvPr>
            <p:ph type="sldImg"/>
          </p:nvPr>
        </p:nvSpPr>
        <p:spPr>
          <a:solidFill>
            <a:srgbClr val="FFFFFF"/>
          </a:solidFill>
          <a:ln/>
        </p:spPr>
      </p:sp>
      <p:sp>
        <p:nvSpPr>
          <p:cNvPr id="22016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19.8B Marsupials: a gray kangaroo with her young in her pouch</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790C3B2F-7483-4E34-9D51-2A95EEF1F87A}" type="slidenum">
              <a:rPr lang="en-US" sz="1200">
                <a:latin typeface="Times" pitchFamily="84" charset="0"/>
              </a:rPr>
              <a:pPr algn="r" eaLnBrk="0" hangingPunct="0"/>
              <a:t>49</a:t>
            </a:fld>
            <a:endParaRPr lang="en-US" sz="1200">
              <a:latin typeface="Times" pitchFamily="84" charset="0"/>
            </a:endParaRPr>
          </a:p>
        </p:txBody>
      </p:sp>
      <p:sp>
        <p:nvSpPr>
          <p:cNvPr id="221187" name="Rectangle 2"/>
          <p:cNvSpPr>
            <a:spLocks noGrp="1" noRot="1" noChangeAspect="1" noChangeArrowheads="1" noTextEdit="1"/>
          </p:cNvSpPr>
          <p:nvPr>
            <p:ph type="sldImg"/>
          </p:nvPr>
        </p:nvSpPr>
        <p:spPr>
          <a:solidFill>
            <a:srgbClr val="FFFFFF"/>
          </a:solidFill>
          <a:ln/>
        </p:spPr>
      </p:sp>
      <p:sp>
        <p:nvSpPr>
          <p:cNvPr id="22118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19.8C Eutherians: a zebra with newborn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D755633-62BA-49D5-B5E0-7D6163E668D3}" type="slidenum">
              <a:rPr lang="en-US" sz="1200">
                <a:latin typeface="Times New Roman" pitchFamily="84" charset="0"/>
              </a:rPr>
              <a:pPr algn="r" eaLnBrk="0" hangingPunct="0"/>
              <a:t>50</a:t>
            </a:fld>
            <a:endParaRPr lang="en-US" sz="1200">
              <a:latin typeface="Times New Roman" pitchFamily="84" charset="0"/>
            </a:endParaRPr>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way amphibians and reptiles move on land reveals the ancestral derivation of their anatomy. As an alligator swings its body from side to side, moving its legs forward, the lateral undulations of its vertebral column resemble those of a fish. In contrast, the movements of a dolphin in water reveal its more recent terrestrial ancestry. It moves its vertebral column vertically so that its back undulates in the same direction, just like a land mammal such as a horse.</a:t>
            </a:r>
          </a:p>
          <a:p>
            <a:pPr eaLnBrk="1"/>
            <a:r>
              <a:rPr lang="en-US" smtClean="0">
                <a:latin typeface="Times New Roman" pitchFamily="84" charset="0"/>
                <a:ea typeface="ＭＳ Ｐゴシック" pitchFamily="84" charset="-128"/>
              </a:rPr>
              <a:t>2. The distribution of marsupials on Earth is a fine example of biogeography. The geographic isolation of Australia has allowed them to evolve independently of much of eutherian evolution, resulting in greater diversification of marsupials. As suggested for the dinosaurs, students can be encouraged to draw parallels between the lifestyles of Australian marsupials and eutherian mammals that occupy similar ecological niches elsewhere in the world.</a:t>
            </a:r>
          </a:p>
          <a:p>
            <a:pPr eaLnBrk="1"/>
            <a:r>
              <a:rPr lang="en-US" smtClean="0">
                <a:latin typeface="Times New Roman" pitchFamily="84" charset="0"/>
                <a:ea typeface="ＭＳ Ｐゴシック" pitchFamily="84" charset="-128"/>
              </a:rPr>
              <a:t>3. Mammals and birds, with their endothermic physiology, require very efficient respiratory and circulatory systems to support high levels of metabolic activity. A bird or mammal the same size as a lizard requires about ten times as many calories per day.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30B73017-E973-4AEE-9D84-ED1D20950F18}" type="slidenum">
              <a:rPr lang="en-US" sz="1200">
                <a:latin typeface="Times" pitchFamily="84" charset="0"/>
              </a:rPr>
              <a:pPr algn="r" eaLnBrk="0" hangingPunct="0"/>
              <a:t>6</a:t>
            </a:fld>
            <a:endParaRPr lang="en-US" sz="1200">
              <a:latin typeface="Times" pitchFamily="84" charset="0"/>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19.1 A phylogenetic tree of chordates, showing key derived characters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05F7358-806D-4819-98BF-6413D935913A}" type="slidenum">
              <a:rPr lang="en-US" sz="1200">
                <a:latin typeface="Times New Roman" pitchFamily="84" charset="0"/>
              </a:rPr>
              <a:pPr algn="r" eaLnBrk="0" hangingPunct="0"/>
              <a:t>7</a:t>
            </a:fld>
            <a:endParaRPr lang="en-US" sz="1200">
              <a:latin typeface="Times New Roman" pitchFamily="84" charset="0"/>
            </a:endParaRP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Lampreys possess vertebrae, but hagfishes do not (Figure 19.2). Thus, only lampreys are now classified as vertebrates, a distinction that may not have been made in textbooks used by students before they arrived at college.</a:t>
            </a:r>
          </a:p>
          <a:p>
            <a:pPr eaLnBrk="1"/>
            <a:r>
              <a:rPr lang="en-US" smtClean="0">
                <a:latin typeface="Times New Roman" pitchFamily="84" charset="0"/>
                <a:ea typeface="ＭＳ Ｐゴシック" pitchFamily="84" charset="-128"/>
              </a:rPr>
              <a:t>2. As the authors note in Module 19.2, “eel-skin” wallets and purses are typically made from the skin of hagfish. It is possible that one or more of your students has such an item.</a:t>
            </a:r>
          </a:p>
          <a:p>
            <a:pPr eaLnBrk="1"/>
            <a:r>
              <a:rPr lang="en-US" smtClean="0">
                <a:latin typeface="Times New Roman" pitchFamily="84" charset="0"/>
                <a:ea typeface="ＭＳ Ｐゴシック" pitchFamily="84" charset="-128"/>
              </a:rPr>
              <a:t>3. The movement of lampreys from Lake Ontario to the other Great Lakes was historically limited by Niagara Falls. However, the creation of canals (about 180 years ago) to bypass the falls created a channel for lamprey invasion. Lampreys are just one example of the tremendous problem of invasive (exotic) species.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17C5635-1906-40FA-9EAF-BAD04FC25951}" type="slidenum">
              <a:rPr lang="en-US" sz="1200">
                <a:latin typeface="Times New Roman" pitchFamily="84" charset="0"/>
              </a:rPr>
              <a:pPr algn="r" eaLnBrk="0" hangingPunct="0"/>
              <a:t>8</a:t>
            </a:fld>
            <a:endParaRPr lang="en-US" sz="1200">
              <a:latin typeface="Times New Roman" pitchFamily="84" charset="0"/>
            </a:endParaRPr>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xfrm>
            <a:off x="728663" y="4357688"/>
            <a:ext cx="5486400" cy="4114800"/>
          </a:xfrm>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classification of chordates has undergone some major changes with the rearrangement of vertebrate groups. Birds are now commonly classified as reptiles, an association likely not seen previously in older K–12 textbooks. Students may be surprised by this association. Better classification tools and the attempt to classify organisms only into monophyletic groups have required these reconsiderations.</a:t>
            </a:r>
          </a:p>
          <a:p>
            <a:pPr eaLnBrk="1"/>
            <a:r>
              <a:rPr lang="en-US" smtClean="0">
                <a:latin typeface="Times New Roman" pitchFamily="84" charset="0"/>
                <a:ea typeface="ＭＳ Ｐゴシック" pitchFamily="84" charset="-128"/>
              </a:rPr>
              <a:t>2. Students might think of vertebrate groups as sharply defined, lacking appreciation for the transitional organisms that illuminate aspects of the rich evolutionary history of vertebrates. Recent discoveries such as the 375-million-year-old fossil fish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 reveal important traits that are intermediate between ancient fishes and modern amphibians. Discussion of this important transitional species, as well as similar species such as </a:t>
            </a:r>
            <a:r>
              <a:rPr lang="en-US" i="1" smtClean="0">
                <a:latin typeface="Times New Roman" pitchFamily="84" charset="0"/>
                <a:ea typeface="ＭＳ Ｐゴシック" pitchFamily="84" charset="-128"/>
              </a:rPr>
              <a:t>Archaeopteryx</a:t>
            </a:r>
            <a:r>
              <a:rPr lang="en-US" smtClean="0">
                <a:latin typeface="Times New Roman" pitchFamily="84" charset="0"/>
                <a:ea typeface="ＭＳ Ｐゴシック" pitchFamily="84" charset="-128"/>
              </a:rPr>
              <a:t> and modern monotremes, will reveal the blurry boundary lines between our classifications of vertebrate groups.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Lampreys possess vertebrae, but hagfishes do not (Figure 19.2). Thus, only lampreys are now classified as vertebrates, a distinction that may not have been made in textbooks used by students before they arrived at college.</a:t>
            </a:r>
          </a:p>
          <a:p>
            <a:pPr eaLnBrk="1"/>
            <a:r>
              <a:rPr lang="en-US" smtClean="0">
                <a:latin typeface="Times New Roman" pitchFamily="84" charset="0"/>
                <a:ea typeface="ＭＳ Ｐゴシック" pitchFamily="84" charset="-128"/>
              </a:rPr>
              <a:t>2. As the authors note in Module 19.2, “eel-skin” wallets and purses are typically made from the skin of hagfish. It is possible that one or more of your students has such an item.</a:t>
            </a:r>
          </a:p>
          <a:p>
            <a:pPr eaLnBrk="1"/>
            <a:r>
              <a:rPr lang="en-US" smtClean="0">
                <a:latin typeface="Times New Roman" pitchFamily="84" charset="0"/>
                <a:ea typeface="ＭＳ Ｐゴシック" pitchFamily="84" charset="-128"/>
              </a:rPr>
              <a:t>3. The movement of lampreys from Lake Ontario to the other Great Lakes was historically limited by Niagara Falls. However, the creation of canals (about 180 years ago) to bypass the falls created a channel for lamprey invasion. Lampreys are just one example of the tremendous problem of invasive (exotic) species.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74D3365-F680-4112-B4E0-63CB642A3E11}" type="slidenum">
              <a:rPr lang="en-US" sz="1200">
                <a:latin typeface="Times" pitchFamily="84" charset="0"/>
              </a:rPr>
              <a:pPr algn="r" eaLnBrk="0" hangingPunct="0"/>
              <a:t>9</a:t>
            </a:fld>
            <a:endParaRPr lang="en-US" sz="1200">
              <a:latin typeface="Times" pitchFamily="84" charset="0"/>
            </a:endParaRPr>
          </a:p>
        </p:txBody>
      </p:sp>
      <p:sp>
        <p:nvSpPr>
          <p:cNvPr id="291843" name="Rectangle 2"/>
          <p:cNvSpPr>
            <a:spLocks noGrp="1" noRot="1" noChangeAspect="1" noChangeArrowheads="1" noTextEdit="1"/>
          </p:cNvSpPr>
          <p:nvPr>
            <p:ph type="sldImg"/>
          </p:nvPr>
        </p:nvSpPr>
        <p:spPr>
          <a:solidFill>
            <a:srgbClr val="FFFFFF"/>
          </a:solidFill>
          <a:ln/>
        </p:spPr>
      </p:sp>
      <p:sp>
        <p:nvSpPr>
          <p:cNvPr id="29184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19.2A Hagfish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DD91A9F1-E177-47EF-888A-1C815BC44282}" type="slidenum">
              <a:rPr lang="en-US" sz="1200">
                <a:latin typeface="Times" pitchFamily="84" charset="0"/>
              </a:rPr>
              <a:pPr algn="r" eaLnBrk="0" hangingPunct="0"/>
              <a:t>10</a:t>
            </a:fld>
            <a:endParaRPr lang="en-US" sz="1200">
              <a:latin typeface="Times" pitchFamily="84"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19.2B A sea lamprey, with its rasping mouth (inset)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343B296-F159-4FC2-AF3D-47851BEECEC3}" type="datetimeFigureOut">
              <a:rPr lang="en-US" smtClean="0"/>
              <a:t>4/30/2014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80D4DCAD-D452-4E7E-AA42-78E56360D54C}"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43B296-F159-4FC2-AF3D-47851BEECEC3}"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4DCAD-D452-4E7E-AA42-78E56360D5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43B296-F159-4FC2-AF3D-47851BEECEC3}"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4DCAD-D452-4E7E-AA42-78E56360D54C}"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343B296-F159-4FC2-AF3D-47851BEECEC3}"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4DCAD-D452-4E7E-AA42-78E56360D54C}"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343B296-F159-4FC2-AF3D-47851BEECEC3}" type="datetimeFigureOut">
              <a:rPr lang="en-US" smtClean="0"/>
              <a:t>4/30/2014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80D4DCAD-D452-4E7E-AA42-78E56360D54C}"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343B296-F159-4FC2-AF3D-47851BEECEC3}"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4DCAD-D452-4E7E-AA42-78E56360D54C}"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343B296-F159-4FC2-AF3D-47851BEECEC3}" type="datetimeFigureOut">
              <a:rPr lang="en-US" smtClean="0"/>
              <a:t>4/30/2014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4DCAD-D452-4E7E-AA42-78E56360D54C}"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43B296-F159-4FC2-AF3D-47851BEECEC3}" type="datetimeFigureOut">
              <a:rPr lang="en-US" smtClean="0"/>
              <a:t>4/30/2014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4DCAD-D452-4E7E-AA42-78E56360D54C}"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3B296-F159-4FC2-AF3D-47851BEECEC3}" type="datetimeFigureOut">
              <a:rPr lang="en-US" smtClean="0"/>
              <a:t>4/30/2014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4DCAD-D452-4E7E-AA42-78E56360D54C}"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43B296-F159-4FC2-AF3D-47851BEECEC3}"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4DCAD-D452-4E7E-AA42-78E56360D54C}"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43B296-F159-4FC2-AF3D-47851BEECEC3}"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4DCAD-D452-4E7E-AA42-78E56360D54C}"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343B296-F159-4FC2-AF3D-47851BEECEC3}" type="datetimeFigureOut">
              <a:rPr lang="en-US" smtClean="0"/>
              <a:t>4/30/2014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0D4DCAD-D452-4E7E-AA42-78E56360D54C}"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hyperlink" Target="file:///\\localhost\..\..\Program%20Files\TurningPoint\2003\Question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hyperlink" Target="file:///\\localhost\..\..\Program%20Files\TurningPoint\2003\Questions.htm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hyperlink" Target="file:///\\localhost\..\..\Program%20Files\TurningPoint\2003\Question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file:///\\localhost\..\..\Program%20Files\TurningPoint\2003\Question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hyperlink" Target="file:///\\localhost\..\..\Program%20Files\TurningPoint\2003\Questions.html"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hyperlink" Target="file:///\\localhost\..\..\Program%20Files\TurningPoint\2003\Question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hyperlink" Target="file:///\\localhost\..\..\Program%20Files\TurningPoint\2003\Questions.html"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file:///\\localhost\..\..\Program%20Files\TurningPoint\2003\Question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hyperlink" Target="file:///\\localhost\..\..\Program%20Files\TurningPoint\2003\Questions.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hyperlink" Target="file:///\\localhost\..\..\Program%20Files\TurningPoint\2003\Questions.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hyperlink" Target="file:///\\localhost\..\..\Program%20Files\TurningPoint\2003\Questions.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hyperlink" Target="file:///\\localhost\..\..\Program%20Files\TurningPoint\2003\Questions.html"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hyperlink" Target="file:///\\localhost\..\..\Program%20Files\TurningPoint\2003\Questions.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hyperlink" Target="file:///\\localhost\..\..\Program%20Files\TurningPoint\2003\Questions.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hyperlink" Target="file:///\\localhost\..\..\Program%20Files\TurningPoint\2003\Questions.html"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hyperlink" Target="file:///\\localhost\..\..\Program%20Files\TurningPoint\2003\Questions.html"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hyperlink" Target="file:///\\localhost\..\..\Program%20Files\TurningPoint\2003\Questions.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hyperlink" Target="file:///\\localhost\..\..\Program%20Files\TurningPoint\2003\Questions.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file:///\\localhost\..\..\Program%20Files\TurningPoint\2003\Questions.html"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hyperlink" Target="file:///\\localhost\..\..\Program%20Files\TurningPoint\2003\Question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hyperlink" Target="file:///\\localhost\..\..\Program%20Files\TurningPoint\2003\Questions.html"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file:///\\localhost\..\..\Program%20Files\TurningPoint\2003\Question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CHORDATES</a:t>
            </a:r>
            <a:endParaRPr lang="en-US" dirty="0"/>
          </a:p>
        </p:txBody>
      </p:sp>
      <p:sp>
        <p:nvSpPr>
          <p:cNvPr id="3" name="Subtitle 2"/>
          <p:cNvSpPr>
            <a:spLocks noGrp="1"/>
          </p:cNvSpPr>
          <p:nvPr>
            <p:ph type="subTitle" idx="1"/>
          </p:nvPr>
        </p:nvSpPr>
        <p:spPr/>
        <p:txBody>
          <a:bodyPr/>
          <a:lstStyle/>
          <a:p>
            <a:r>
              <a:rPr lang="en-US" dirty="0" smtClean="0"/>
              <a:t>Chapter 19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ctrTitle" idx="4294967295"/>
          </p:nvPr>
        </p:nvSpPr>
        <p:spPr bwMode="auto">
          <a:xfrm>
            <a:off x="152400" y="0"/>
            <a:ext cx="1981200" cy="304800"/>
          </a:xfrm>
          <a:prstGeom prst="rect">
            <a:avLst/>
          </a:prstGeom>
          <a:noFill/>
          <a:ln w="3175">
            <a:miter lim="800000"/>
            <a:headEnd/>
            <a:tailEnd/>
          </a:ln>
        </p:spPr>
        <p:txBody>
          <a:bodyPr/>
          <a:lstStyle/>
          <a:p>
            <a:pPr algn="l" eaLnBrk="1" hangingPunct="1"/>
            <a:r>
              <a:rPr lang="en-US" sz="1200">
                <a:latin typeface="Arial" charset="0"/>
              </a:rPr>
              <a:t>Figure 19.2B</a:t>
            </a:r>
          </a:p>
        </p:txBody>
      </p:sp>
      <p:pic>
        <p:nvPicPr>
          <p:cNvPr id="292867" name="Picture 3" descr="19_02b_SeaLamprey-L"/>
          <p:cNvPicPr>
            <a:picLocks noChangeAspect="1" noChangeArrowheads="1"/>
          </p:cNvPicPr>
          <p:nvPr/>
        </p:nvPicPr>
        <p:blipFill>
          <a:blip r:embed="rId3" cstate="print"/>
          <a:srcRect/>
          <a:stretch>
            <a:fillRect/>
          </a:stretch>
        </p:blipFill>
        <p:spPr bwMode="auto">
          <a:xfrm>
            <a:off x="647700" y="454025"/>
            <a:ext cx="7827963" cy="5973763"/>
          </a:xfrm>
          <a:prstGeom prst="rect">
            <a:avLst/>
          </a:prstGeom>
          <a:noFill/>
        </p:spPr>
      </p:pic>
      <p:sp>
        <p:nvSpPr>
          <p:cNvPr id="2" name="TextBox 1"/>
          <p:cNvSpPr txBox="1"/>
          <p:nvPr/>
        </p:nvSpPr>
        <p:spPr>
          <a:xfrm>
            <a:off x="990600" y="685800"/>
            <a:ext cx="2514600" cy="369332"/>
          </a:xfrm>
          <a:prstGeom prst="rect">
            <a:avLst/>
          </a:prstGeom>
          <a:noFill/>
        </p:spPr>
        <p:txBody>
          <a:bodyPr wrap="square" rtlCol="0">
            <a:spAutoFit/>
          </a:bodyPr>
          <a:lstStyle/>
          <a:p>
            <a:r>
              <a:rPr lang="en-US" dirty="0" smtClean="0"/>
              <a:t>Sea Lamprey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4294967295"/>
          </p:nvPr>
        </p:nvSpPr>
        <p:spPr>
          <a:xfrm>
            <a:off x="165100" y="1776413"/>
            <a:ext cx="8716963" cy="4967287"/>
          </a:xfrm>
        </p:spPr>
        <p:txBody>
          <a:bodyPr/>
          <a:lstStyle/>
          <a:p>
            <a:pPr marL="279400" lvl="1" indent="-277813" eaLnBrk="1" hangingPunct="1">
              <a:lnSpc>
                <a:spcPct val="90000"/>
              </a:lnSpc>
              <a:buFont typeface="Wingdings" pitchFamily="84" charset="2"/>
              <a:buChar char="§"/>
            </a:pPr>
            <a:r>
              <a:rPr lang="en-US" sz="2800" dirty="0" smtClean="0">
                <a:cs typeface="Times New Roman" pitchFamily="84" charset="0"/>
              </a:rPr>
              <a:t>Jawed vertebrates</a:t>
            </a:r>
          </a:p>
          <a:p>
            <a:pPr marL="812800" lvl="2" indent="-355600" eaLnBrk="1" hangingPunct="1">
              <a:lnSpc>
                <a:spcPct val="90000"/>
              </a:lnSpc>
            </a:pPr>
            <a:r>
              <a:rPr lang="en-US" sz="2400" dirty="0" smtClean="0">
                <a:cs typeface="Times New Roman" pitchFamily="84" charset="0"/>
              </a:rPr>
              <a:t>appeared in the fossil record about 470 million years ago and</a:t>
            </a:r>
          </a:p>
          <a:p>
            <a:pPr marL="812800" lvl="2" indent="-355600" eaLnBrk="1" hangingPunct="1">
              <a:lnSpc>
                <a:spcPct val="90000"/>
              </a:lnSpc>
            </a:pPr>
            <a:r>
              <a:rPr lang="en-US" sz="2400" dirty="0" smtClean="0">
                <a:cs typeface="Times New Roman" pitchFamily="84" charset="0"/>
              </a:rPr>
              <a:t>quickly diversified using their paired fins and tail to chase a wide variety of prey.</a:t>
            </a:r>
          </a:p>
          <a:p>
            <a:pPr marL="279400" lvl="1" indent="-277813" eaLnBrk="1" hangingPunct="1">
              <a:lnSpc>
                <a:spcPct val="90000"/>
              </a:lnSpc>
              <a:buFont typeface="Wingdings" pitchFamily="84" charset="2"/>
              <a:buChar char="§"/>
            </a:pPr>
            <a:r>
              <a:rPr lang="en-US" sz="2800" dirty="0" smtClean="0">
                <a:cs typeface="Times New Roman" pitchFamily="84" charset="0"/>
              </a:rPr>
              <a:t>Jaws may have evolved by modifications of skeletal supports of the anterior pharyngeal (gill) slits.</a:t>
            </a:r>
          </a:p>
          <a:p>
            <a:pPr marL="279400" lvl="1" indent="-277813" eaLnBrk="1" hangingPunct="1">
              <a:lnSpc>
                <a:spcPct val="90000"/>
              </a:lnSpc>
              <a:buFont typeface="Wingdings" pitchFamily="84" charset="2"/>
              <a:buChar char="§"/>
            </a:pPr>
            <a:r>
              <a:rPr lang="en-US" sz="2800" dirty="0" smtClean="0">
                <a:cs typeface="Times New Roman" pitchFamily="84" charset="0"/>
              </a:rPr>
              <a:t>The remaining gill slits remained as sites of gas exchange.</a:t>
            </a:r>
          </a:p>
        </p:txBody>
      </p:sp>
      <p:sp>
        <p:nvSpPr>
          <p:cNvPr id="3686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6868" name="Rectangle 4"/>
          <p:cNvSpPr>
            <a:spLocks noGrp="1" noChangeArrowheads="1"/>
          </p:cNvSpPr>
          <p:nvPr>
            <p:ph type="title" idx="4294967295"/>
          </p:nvPr>
        </p:nvSpPr>
        <p:spPr>
          <a:xfrm>
            <a:off x="173038" y="100013"/>
            <a:ext cx="8782050" cy="1314450"/>
          </a:xfrm>
        </p:spPr>
        <p:txBody>
          <a:bodyPr>
            <a:spAutoFit/>
          </a:bodyPr>
          <a:lstStyle/>
          <a:p>
            <a:pPr marL="809625" indent="-809625" eaLnBrk="1" hangingPunct="1"/>
            <a:r>
              <a:rPr lang="en-US" sz="3200" smtClean="0"/>
              <a:t>19.3 Jawed vertebrates with gills and paired fins include sharks, ray-finned fishes, and lobe-finned fishes</a:t>
            </a:r>
          </a:p>
        </p:txBody>
      </p:sp>
      <p:sp>
        <p:nvSpPr>
          <p:cNvPr id="3686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6870" name="Line 4"/>
          <p:cNvSpPr>
            <a:spLocks noChangeShapeType="1"/>
          </p:cNvSpPr>
          <p:nvPr/>
        </p:nvSpPr>
        <p:spPr bwMode="auto">
          <a:xfrm>
            <a:off x="195263" y="1527175"/>
            <a:ext cx="8775700" cy="0"/>
          </a:xfrm>
          <a:prstGeom prst="line">
            <a:avLst/>
          </a:prstGeom>
          <a:noFill/>
          <a:ln w="76200">
            <a:solidFill>
              <a:schemeClr val="tx2"/>
            </a:solidFill>
            <a:round/>
            <a:headEnd/>
            <a:tailEnd/>
          </a:ln>
        </p:spPr>
        <p:txBody>
          <a:bodyPr wrap="none" anchor="ctr"/>
          <a:lstStyle/>
          <a:p>
            <a:endParaRPr lang="en-US"/>
          </a:p>
        </p:txBody>
      </p:sp>
      <p:sp>
        <p:nvSpPr>
          <p:cNvPr id="3687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box(in)">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box(in)">
                                      <p:cBhvr>
                                        <p:cTn id="12" dur="500"/>
                                        <p:tgtEl>
                                          <p:spTgt spid="368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Effect transition="in" filter="box(in)">
                                      <p:cBhvr>
                                        <p:cTn id="17" dur="500"/>
                                        <p:tgtEl>
                                          <p:spTgt spid="368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6866">
                                            <p:txEl>
                                              <p:pRg st="3" end="3"/>
                                            </p:txEl>
                                          </p:spTgt>
                                        </p:tgtEl>
                                        <p:attrNameLst>
                                          <p:attrName>style.visibility</p:attrName>
                                        </p:attrNameLst>
                                      </p:cBhvr>
                                      <p:to>
                                        <p:strVal val="visible"/>
                                      </p:to>
                                    </p:set>
                                    <p:animEffect transition="in" filter="box(in)">
                                      <p:cBhvr>
                                        <p:cTn id="22" dur="500"/>
                                        <p:tgtEl>
                                          <p:spTgt spid="368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6866">
                                            <p:txEl>
                                              <p:pRg st="4" end="4"/>
                                            </p:txEl>
                                          </p:spTgt>
                                        </p:tgtEl>
                                        <p:attrNameLst>
                                          <p:attrName>style.visibility</p:attrName>
                                        </p:attrNameLst>
                                      </p:cBhvr>
                                      <p:to>
                                        <p:strVal val="visible"/>
                                      </p:to>
                                    </p:set>
                                    <p:animEffect transition="in" filter="box(in)">
                                      <p:cBhvr>
                                        <p:cTn id="27" dur="500"/>
                                        <p:tgtEl>
                                          <p:spTgt spid="36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19_03aVertebrateJaws-U"/>
          <p:cNvPicPr>
            <a:picLocks noChangeAspect="1" noChangeArrowheads="1"/>
          </p:cNvPicPr>
          <p:nvPr/>
        </p:nvPicPr>
        <p:blipFill>
          <a:blip r:embed="rId3" cstate="print"/>
          <a:srcRect/>
          <a:stretch>
            <a:fillRect/>
          </a:stretch>
        </p:blipFill>
        <p:spPr bwMode="auto">
          <a:xfrm>
            <a:off x="1330325" y="1020763"/>
            <a:ext cx="6481763" cy="4816475"/>
          </a:xfrm>
          <a:prstGeom prst="rect">
            <a:avLst/>
          </a:prstGeom>
          <a:noFill/>
          <a:ln w="9525">
            <a:noFill/>
            <a:miter lim="800000"/>
            <a:headEnd/>
            <a:tailEnd/>
          </a:ln>
        </p:spPr>
      </p:pic>
      <p:sp>
        <p:nvSpPr>
          <p:cNvPr id="3789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19.3A</a:t>
            </a:r>
          </a:p>
        </p:txBody>
      </p:sp>
      <p:sp>
        <p:nvSpPr>
          <p:cNvPr id="37892" name="Text Box 3"/>
          <p:cNvSpPr txBox="1">
            <a:spLocks noChangeArrowheads="1"/>
          </p:cNvSpPr>
          <p:nvPr/>
        </p:nvSpPr>
        <p:spPr bwMode="auto">
          <a:xfrm>
            <a:off x="1538288" y="1011238"/>
            <a:ext cx="471487" cy="509587"/>
          </a:xfrm>
          <a:prstGeom prst="rect">
            <a:avLst/>
          </a:prstGeom>
          <a:noFill/>
          <a:ln w="9525">
            <a:noFill/>
            <a:miter lim="800000"/>
            <a:headEnd/>
            <a:tailEnd/>
          </a:ln>
        </p:spPr>
        <p:txBody>
          <a:bodyPr wrap="none" lIns="0" tIns="0" rIns="0" bIns="0"/>
          <a:lstStyle/>
          <a:p>
            <a:pPr eaLnBrk="0" hangingPunct="0"/>
            <a:r>
              <a:rPr lang="en-US" sz="1800" b="1"/>
              <a:t>Gill</a:t>
            </a:r>
            <a:br>
              <a:rPr lang="en-US" sz="1800" b="1"/>
            </a:br>
            <a:r>
              <a:rPr lang="en-US" sz="1800" b="1"/>
              <a:t>slits</a:t>
            </a:r>
            <a:endParaRPr lang="en-US" sz="1000" b="1"/>
          </a:p>
        </p:txBody>
      </p:sp>
      <p:sp>
        <p:nvSpPr>
          <p:cNvPr id="37893" name="Text Box 3"/>
          <p:cNvSpPr txBox="1">
            <a:spLocks noChangeArrowheads="1"/>
          </p:cNvSpPr>
          <p:nvPr/>
        </p:nvSpPr>
        <p:spPr bwMode="auto">
          <a:xfrm>
            <a:off x="3116263" y="1287463"/>
            <a:ext cx="619125" cy="230187"/>
          </a:xfrm>
          <a:prstGeom prst="rect">
            <a:avLst/>
          </a:prstGeom>
          <a:noFill/>
          <a:ln w="9525">
            <a:noFill/>
            <a:miter lim="800000"/>
            <a:headEnd/>
            <a:tailEnd/>
          </a:ln>
        </p:spPr>
        <p:txBody>
          <a:bodyPr wrap="none" lIns="0" tIns="0" rIns="0" bIns="0"/>
          <a:lstStyle/>
          <a:p>
            <a:pPr eaLnBrk="0" hangingPunct="0"/>
            <a:r>
              <a:rPr lang="en-US" sz="1800" b="1"/>
              <a:t>Skull</a:t>
            </a:r>
            <a:endParaRPr lang="en-US" sz="1000" b="1"/>
          </a:p>
        </p:txBody>
      </p:sp>
      <p:sp>
        <p:nvSpPr>
          <p:cNvPr id="37894" name="Text Box 3"/>
          <p:cNvSpPr txBox="1">
            <a:spLocks noChangeArrowheads="1"/>
          </p:cNvSpPr>
          <p:nvPr/>
        </p:nvSpPr>
        <p:spPr bwMode="auto">
          <a:xfrm>
            <a:off x="2151063" y="1004888"/>
            <a:ext cx="987425" cy="512762"/>
          </a:xfrm>
          <a:prstGeom prst="rect">
            <a:avLst/>
          </a:prstGeom>
          <a:noFill/>
          <a:ln w="9525">
            <a:noFill/>
            <a:miter lim="800000"/>
            <a:headEnd/>
            <a:tailEnd/>
          </a:ln>
        </p:spPr>
        <p:txBody>
          <a:bodyPr wrap="none" lIns="0" tIns="0" rIns="0" bIns="0"/>
          <a:lstStyle/>
          <a:p>
            <a:pPr algn="ctr" eaLnBrk="0" hangingPunct="0"/>
            <a:r>
              <a:rPr lang="en-US" sz="1800" b="1"/>
              <a:t>Skeletal</a:t>
            </a:r>
            <a:br>
              <a:rPr lang="en-US" sz="1800" b="1"/>
            </a:br>
            <a:r>
              <a:rPr lang="en-US" sz="1800" b="1"/>
              <a:t>rods</a:t>
            </a:r>
            <a:endParaRPr lang="en-US" sz="1000" b="1"/>
          </a:p>
        </p:txBody>
      </p:sp>
      <p:sp>
        <p:nvSpPr>
          <p:cNvPr id="37895" name="Line 7"/>
          <p:cNvSpPr>
            <a:spLocks noChangeShapeType="1"/>
          </p:cNvSpPr>
          <p:nvPr/>
        </p:nvSpPr>
        <p:spPr bwMode="auto">
          <a:xfrm flipH="1">
            <a:off x="1595438" y="1544638"/>
            <a:ext cx="139700" cy="873125"/>
          </a:xfrm>
          <a:prstGeom prst="line">
            <a:avLst/>
          </a:prstGeom>
          <a:noFill/>
          <a:ln w="12700">
            <a:solidFill>
              <a:schemeClr val="tx1"/>
            </a:solidFill>
            <a:round/>
            <a:headEnd/>
            <a:tailEnd/>
          </a:ln>
          <a:effectLst/>
        </p:spPr>
        <p:txBody>
          <a:bodyPr wrap="none" anchor="ctr"/>
          <a:lstStyle/>
          <a:p>
            <a:endParaRPr lang="en-US"/>
          </a:p>
        </p:txBody>
      </p:sp>
      <p:sp>
        <p:nvSpPr>
          <p:cNvPr id="37896" name="Line 8"/>
          <p:cNvSpPr>
            <a:spLocks noChangeShapeType="1"/>
          </p:cNvSpPr>
          <p:nvPr/>
        </p:nvSpPr>
        <p:spPr bwMode="auto">
          <a:xfrm>
            <a:off x="1731963" y="1544638"/>
            <a:ext cx="152400" cy="817562"/>
          </a:xfrm>
          <a:prstGeom prst="line">
            <a:avLst/>
          </a:prstGeom>
          <a:noFill/>
          <a:ln w="12700">
            <a:solidFill>
              <a:schemeClr val="tx1"/>
            </a:solidFill>
            <a:round/>
            <a:headEnd/>
            <a:tailEnd/>
          </a:ln>
          <a:effectLst/>
        </p:spPr>
        <p:txBody>
          <a:bodyPr wrap="none" anchor="ctr"/>
          <a:lstStyle/>
          <a:p>
            <a:endParaRPr lang="en-US"/>
          </a:p>
        </p:txBody>
      </p:sp>
      <p:sp>
        <p:nvSpPr>
          <p:cNvPr id="37897" name="Line 9"/>
          <p:cNvSpPr>
            <a:spLocks noChangeShapeType="1"/>
          </p:cNvSpPr>
          <p:nvPr/>
        </p:nvSpPr>
        <p:spPr bwMode="auto">
          <a:xfrm flipH="1">
            <a:off x="2306638" y="1579563"/>
            <a:ext cx="330200" cy="508000"/>
          </a:xfrm>
          <a:prstGeom prst="line">
            <a:avLst/>
          </a:prstGeom>
          <a:noFill/>
          <a:ln w="12700">
            <a:solidFill>
              <a:schemeClr val="tx1"/>
            </a:solidFill>
            <a:round/>
            <a:headEnd/>
            <a:tailEnd/>
          </a:ln>
          <a:effectLst/>
        </p:spPr>
        <p:txBody>
          <a:bodyPr wrap="none" anchor="ctr"/>
          <a:lstStyle/>
          <a:p>
            <a:endParaRPr lang="en-US"/>
          </a:p>
        </p:txBody>
      </p:sp>
      <p:sp>
        <p:nvSpPr>
          <p:cNvPr id="37898" name="Line 10"/>
          <p:cNvSpPr>
            <a:spLocks noChangeShapeType="1"/>
          </p:cNvSpPr>
          <p:nvPr/>
        </p:nvSpPr>
        <p:spPr bwMode="auto">
          <a:xfrm flipH="1">
            <a:off x="2608263" y="1574800"/>
            <a:ext cx="28575" cy="566738"/>
          </a:xfrm>
          <a:prstGeom prst="line">
            <a:avLst/>
          </a:prstGeom>
          <a:noFill/>
          <a:ln w="12700">
            <a:solidFill>
              <a:schemeClr val="tx1"/>
            </a:solidFill>
            <a:round/>
            <a:headEnd/>
            <a:tailEnd/>
          </a:ln>
          <a:effectLst/>
        </p:spPr>
        <p:txBody>
          <a:bodyPr wrap="none" anchor="ctr"/>
          <a:lstStyle/>
          <a:p>
            <a:endParaRPr lang="en-US"/>
          </a:p>
        </p:txBody>
      </p:sp>
      <p:sp>
        <p:nvSpPr>
          <p:cNvPr id="37899" name="Line 11"/>
          <p:cNvSpPr>
            <a:spLocks noChangeShapeType="1"/>
          </p:cNvSpPr>
          <p:nvPr/>
        </p:nvSpPr>
        <p:spPr bwMode="auto">
          <a:xfrm>
            <a:off x="2636838" y="1574800"/>
            <a:ext cx="250825" cy="592138"/>
          </a:xfrm>
          <a:prstGeom prst="line">
            <a:avLst/>
          </a:prstGeom>
          <a:noFill/>
          <a:ln w="12700">
            <a:solidFill>
              <a:schemeClr val="tx1"/>
            </a:solidFill>
            <a:round/>
            <a:headEnd/>
            <a:tailEnd/>
          </a:ln>
          <a:effectLst/>
        </p:spPr>
        <p:txBody>
          <a:bodyPr wrap="none" anchor="ctr"/>
          <a:lstStyle/>
          <a:p>
            <a:endParaRPr lang="en-US"/>
          </a:p>
        </p:txBody>
      </p:sp>
      <p:sp>
        <p:nvSpPr>
          <p:cNvPr id="37900" name="Line 12"/>
          <p:cNvSpPr>
            <a:spLocks noChangeShapeType="1"/>
          </p:cNvSpPr>
          <p:nvPr/>
        </p:nvSpPr>
        <p:spPr bwMode="auto">
          <a:xfrm>
            <a:off x="2636838" y="1574800"/>
            <a:ext cx="492125" cy="668338"/>
          </a:xfrm>
          <a:prstGeom prst="line">
            <a:avLst/>
          </a:prstGeom>
          <a:noFill/>
          <a:ln w="12700">
            <a:solidFill>
              <a:schemeClr val="tx1"/>
            </a:solidFill>
            <a:round/>
            <a:headEnd/>
            <a:tailEnd/>
          </a:ln>
          <a:effectLst/>
        </p:spPr>
        <p:txBody>
          <a:bodyPr wrap="none" anchor="ctr"/>
          <a:lstStyle/>
          <a:p>
            <a:endParaRPr lang="en-US"/>
          </a:p>
        </p:txBody>
      </p:sp>
      <p:sp>
        <p:nvSpPr>
          <p:cNvPr id="37901" name="Line 13"/>
          <p:cNvSpPr>
            <a:spLocks noChangeShapeType="1"/>
          </p:cNvSpPr>
          <p:nvPr/>
        </p:nvSpPr>
        <p:spPr bwMode="auto">
          <a:xfrm>
            <a:off x="3403600" y="1608138"/>
            <a:ext cx="0" cy="314325"/>
          </a:xfrm>
          <a:prstGeom prst="line">
            <a:avLst/>
          </a:prstGeom>
          <a:noFill/>
          <a:ln w="12700">
            <a:solidFill>
              <a:schemeClr val="tx1"/>
            </a:solidFill>
            <a:round/>
            <a:headEnd/>
            <a:tailEnd/>
          </a:ln>
          <a:effectLst/>
        </p:spPr>
        <p:txBody>
          <a:bodyPr wrap="none" anchor="ctr"/>
          <a:lstStyle/>
          <a:p>
            <a:endParaRPr lang="en-US"/>
          </a:p>
        </p:txBody>
      </p:sp>
      <p:sp>
        <p:nvSpPr>
          <p:cNvPr id="37902" name="Line 14"/>
          <p:cNvSpPr>
            <a:spLocks noChangeShapeType="1"/>
          </p:cNvSpPr>
          <p:nvPr/>
        </p:nvSpPr>
        <p:spPr bwMode="auto">
          <a:xfrm>
            <a:off x="3944938" y="2501900"/>
            <a:ext cx="203200" cy="487363"/>
          </a:xfrm>
          <a:prstGeom prst="line">
            <a:avLst/>
          </a:prstGeom>
          <a:noFill/>
          <a:ln w="12700">
            <a:solidFill>
              <a:schemeClr val="tx1"/>
            </a:solidFill>
            <a:round/>
            <a:headEnd/>
            <a:tailEnd/>
          </a:ln>
          <a:effectLst/>
        </p:spPr>
        <p:txBody>
          <a:bodyPr wrap="none" anchor="ctr"/>
          <a:lstStyle/>
          <a:p>
            <a:endParaRPr lang="en-US"/>
          </a:p>
        </p:txBody>
      </p:sp>
      <p:sp>
        <p:nvSpPr>
          <p:cNvPr id="37903" name="Text Box 3"/>
          <p:cNvSpPr txBox="1">
            <a:spLocks noChangeArrowheads="1"/>
          </p:cNvSpPr>
          <p:nvPr/>
        </p:nvSpPr>
        <p:spPr bwMode="auto">
          <a:xfrm>
            <a:off x="3819525" y="2987675"/>
            <a:ext cx="619125" cy="230188"/>
          </a:xfrm>
          <a:prstGeom prst="rect">
            <a:avLst/>
          </a:prstGeom>
          <a:noFill/>
          <a:ln w="9525">
            <a:noFill/>
            <a:miter lim="800000"/>
            <a:headEnd/>
            <a:tailEnd/>
          </a:ln>
        </p:spPr>
        <p:txBody>
          <a:bodyPr wrap="none" lIns="0" tIns="0" rIns="0" bIns="0"/>
          <a:lstStyle/>
          <a:p>
            <a:pPr eaLnBrk="0" hangingPunct="0"/>
            <a:r>
              <a:rPr lang="en-US" sz="1800" b="1"/>
              <a:t>Mouth</a:t>
            </a:r>
            <a:endParaRPr lang="en-US" sz="1000" b="1"/>
          </a:p>
        </p:txBody>
      </p:sp>
      <p:sp>
        <p:nvSpPr>
          <p:cNvPr id="37904" name="Text Box 3"/>
          <p:cNvSpPr txBox="1">
            <a:spLocks noChangeArrowheads="1"/>
          </p:cNvSpPr>
          <p:nvPr/>
        </p:nvSpPr>
        <p:spPr bwMode="auto">
          <a:xfrm>
            <a:off x="5657850" y="5376863"/>
            <a:ext cx="1276350" cy="230187"/>
          </a:xfrm>
          <a:prstGeom prst="rect">
            <a:avLst/>
          </a:prstGeom>
          <a:noFill/>
          <a:ln w="9525">
            <a:noFill/>
            <a:miter lim="800000"/>
            <a:headEnd/>
            <a:tailEnd/>
          </a:ln>
        </p:spPr>
        <p:txBody>
          <a:bodyPr wrap="none" lIns="0" tIns="0" rIns="0" bIns="0"/>
          <a:lstStyle/>
          <a:p>
            <a:pPr eaLnBrk="0" hangingPunct="0"/>
            <a:r>
              <a:rPr lang="en-US" sz="1700" b="1"/>
              <a:t>Hinged jaw</a:t>
            </a:r>
          </a:p>
        </p:txBody>
      </p:sp>
      <p:sp>
        <p:nvSpPr>
          <p:cNvPr id="37905" name="Line 17"/>
          <p:cNvSpPr>
            <a:spLocks noChangeShapeType="1"/>
          </p:cNvSpPr>
          <p:nvPr/>
        </p:nvSpPr>
        <p:spPr bwMode="auto">
          <a:xfrm>
            <a:off x="6265863" y="4894263"/>
            <a:ext cx="0" cy="503237"/>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4294967295"/>
          </p:nvPr>
        </p:nvSpPr>
        <p:spPr>
          <a:xfrm>
            <a:off x="166688" y="1741488"/>
            <a:ext cx="8534400" cy="4483100"/>
          </a:xfrm>
        </p:spPr>
        <p:txBody>
          <a:bodyPr/>
          <a:lstStyle/>
          <a:p>
            <a:pPr marL="279400" lvl="1" indent="-277813" eaLnBrk="1" hangingPunct="1">
              <a:buFont typeface="Wingdings" pitchFamily="84" charset="2"/>
              <a:buChar char="§"/>
            </a:pPr>
            <a:r>
              <a:rPr lang="en-US" sz="2800" dirty="0" smtClean="0">
                <a:cs typeface="Times New Roman" pitchFamily="84" charset="0"/>
              </a:rPr>
              <a:t>Three lineages of jawed fishes with gills and paired fins are commonly called fishes:</a:t>
            </a:r>
          </a:p>
          <a:p>
            <a:pPr marL="812800" lvl="2" indent="-355600" eaLnBrk="1" hangingPunct="1">
              <a:buFont typeface="Times New Roman" pitchFamily="84" charset="0"/>
              <a:buAutoNum type="arabicPeriod"/>
            </a:pPr>
            <a:r>
              <a:rPr lang="en-US" sz="2400" dirty="0" err="1" smtClean="0">
                <a:cs typeface="Times New Roman" pitchFamily="84" charset="0"/>
              </a:rPr>
              <a:t>chondrichthyans</a:t>
            </a:r>
            <a:r>
              <a:rPr lang="en-US" sz="2400" dirty="0" smtClean="0">
                <a:cs typeface="Times New Roman" pitchFamily="84" charset="0"/>
              </a:rPr>
              <a:t>—sharks and rays,</a:t>
            </a:r>
          </a:p>
          <a:p>
            <a:pPr marL="812800" lvl="2" indent="-355600" eaLnBrk="1" hangingPunct="1">
              <a:buFont typeface="Times New Roman" pitchFamily="84" charset="0"/>
              <a:buAutoNum type="arabicPeriod"/>
            </a:pPr>
            <a:r>
              <a:rPr lang="en-US" sz="2400" dirty="0" smtClean="0">
                <a:cs typeface="Times New Roman" pitchFamily="84" charset="0"/>
              </a:rPr>
              <a:t>ray-finned fishes—tuna, trout, and goldfish, and </a:t>
            </a:r>
          </a:p>
          <a:p>
            <a:pPr marL="812800" lvl="2" indent="-355600" eaLnBrk="1" hangingPunct="1">
              <a:buFont typeface="Times New Roman" pitchFamily="84" charset="0"/>
              <a:buAutoNum type="arabicPeriod"/>
            </a:pPr>
            <a:r>
              <a:rPr lang="en-US" sz="2400" dirty="0" smtClean="0">
                <a:cs typeface="Times New Roman" pitchFamily="84" charset="0"/>
              </a:rPr>
              <a:t>lobe-finned fishes—coelacanths and lungfishes. </a:t>
            </a:r>
          </a:p>
        </p:txBody>
      </p:sp>
      <p:sp>
        <p:nvSpPr>
          <p:cNvPr id="3891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891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8917" name="Rectangle 9"/>
          <p:cNvSpPr>
            <a:spLocks noGrp="1" noChangeArrowheads="1"/>
          </p:cNvSpPr>
          <p:nvPr>
            <p:ph type="title" idx="4294967295"/>
          </p:nvPr>
        </p:nvSpPr>
        <p:spPr>
          <a:xfrm>
            <a:off x="173038" y="100013"/>
            <a:ext cx="8782050" cy="1314450"/>
          </a:xfrm>
        </p:spPr>
        <p:txBody>
          <a:bodyPr>
            <a:spAutoFit/>
          </a:bodyPr>
          <a:lstStyle/>
          <a:p>
            <a:pPr marL="809625" indent="-809625" eaLnBrk="1" hangingPunct="1"/>
            <a:r>
              <a:rPr lang="en-US" sz="3200" smtClean="0"/>
              <a:t>19.3 Jawed vertebrates with gills and paired fins include sharks, ray-finned fishes, and lobe-finned fishes</a:t>
            </a:r>
          </a:p>
        </p:txBody>
      </p:sp>
      <p:sp>
        <p:nvSpPr>
          <p:cNvPr id="38918" name="Line 4"/>
          <p:cNvSpPr>
            <a:spLocks noChangeShapeType="1"/>
          </p:cNvSpPr>
          <p:nvPr/>
        </p:nvSpPr>
        <p:spPr bwMode="auto">
          <a:xfrm>
            <a:off x="195263" y="1527175"/>
            <a:ext cx="8775700" cy="0"/>
          </a:xfrm>
          <a:prstGeom prst="line">
            <a:avLst/>
          </a:prstGeom>
          <a:noFill/>
          <a:ln w="76200">
            <a:solidFill>
              <a:schemeClr val="tx2"/>
            </a:solidFill>
            <a:round/>
            <a:headEnd/>
            <a:tailEnd/>
          </a:ln>
        </p:spPr>
        <p:txBody>
          <a:bodyPr wrap="none" anchor="ctr"/>
          <a:lstStyle/>
          <a:p>
            <a:endParaRPr lang="en-US"/>
          </a:p>
        </p:txBody>
      </p:sp>
      <p:sp>
        <p:nvSpPr>
          <p:cNvPr id="3891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box(in)">
                                      <p:cBhvr>
                                        <p:cTn id="7" dur="5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914">
                                            <p:txEl>
                                              <p:pRg st="1" end="1"/>
                                            </p:txEl>
                                          </p:spTgt>
                                        </p:tgtEl>
                                        <p:attrNameLst>
                                          <p:attrName>style.visibility</p:attrName>
                                        </p:attrNameLst>
                                      </p:cBhvr>
                                      <p:to>
                                        <p:strVal val="visible"/>
                                      </p:to>
                                    </p:set>
                                    <p:animEffect transition="in" filter="box(in)">
                                      <p:cBhvr>
                                        <p:cTn id="12" dur="500"/>
                                        <p:tgtEl>
                                          <p:spTgt spid="389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8914">
                                            <p:txEl>
                                              <p:pRg st="2" end="2"/>
                                            </p:txEl>
                                          </p:spTgt>
                                        </p:tgtEl>
                                        <p:attrNameLst>
                                          <p:attrName>style.visibility</p:attrName>
                                        </p:attrNameLst>
                                      </p:cBhvr>
                                      <p:to>
                                        <p:strVal val="visible"/>
                                      </p:to>
                                    </p:set>
                                    <p:animEffect transition="in" filter="box(in)">
                                      <p:cBhvr>
                                        <p:cTn id="17" dur="500"/>
                                        <p:tgtEl>
                                          <p:spTgt spid="389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8914">
                                            <p:txEl>
                                              <p:pRg st="3" end="3"/>
                                            </p:txEl>
                                          </p:spTgt>
                                        </p:tgtEl>
                                        <p:attrNameLst>
                                          <p:attrName>style.visibility</p:attrName>
                                        </p:attrNameLst>
                                      </p:cBhvr>
                                      <p:to>
                                        <p:strVal val="visible"/>
                                      </p:to>
                                    </p:set>
                                    <p:animEffect transition="in" filter="box(in)">
                                      <p:cBhvr>
                                        <p:cTn id="22" dur="500"/>
                                        <p:tgtEl>
                                          <p:spTgt spid="389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4294967295"/>
          </p:nvPr>
        </p:nvSpPr>
        <p:spPr>
          <a:xfrm>
            <a:off x="166688" y="1739900"/>
            <a:ext cx="8534400" cy="4808538"/>
          </a:xfrm>
        </p:spPr>
        <p:txBody>
          <a:bodyPr/>
          <a:lstStyle/>
          <a:p>
            <a:pPr marL="279400" lvl="1" indent="-277813" eaLnBrk="1" hangingPunct="1">
              <a:buFont typeface="Wingdings" pitchFamily="84" charset="2"/>
              <a:buChar char="§"/>
            </a:pPr>
            <a:r>
              <a:rPr lang="en-US" sz="2800" b="1" dirty="0" err="1" smtClean="0">
                <a:cs typeface="Times New Roman" pitchFamily="84" charset="0"/>
              </a:rPr>
              <a:t>Chondrichthyans</a:t>
            </a:r>
            <a:r>
              <a:rPr lang="en-US" sz="2800" b="1" dirty="0" smtClean="0">
                <a:cs typeface="Times New Roman" pitchFamily="84" charset="0"/>
              </a:rPr>
              <a:t> </a:t>
            </a:r>
            <a:r>
              <a:rPr lang="en-US" sz="2800" dirty="0" smtClean="0">
                <a:cs typeface="Times New Roman" pitchFamily="84" charset="0"/>
              </a:rPr>
              <a:t>have</a:t>
            </a:r>
          </a:p>
          <a:p>
            <a:pPr marL="812800" lvl="2" indent="-355600" eaLnBrk="1" hangingPunct="1"/>
            <a:r>
              <a:rPr lang="en-US" sz="2400" dirty="0" smtClean="0">
                <a:cs typeface="Times New Roman" pitchFamily="84" charset="0"/>
              </a:rPr>
              <a:t>a flexible skeleton made of cartilage,</a:t>
            </a:r>
          </a:p>
          <a:p>
            <a:pPr marL="812800" lvl="2" indent="-355600" eaLnBrk="1" hangingPunct="1"/>
            <a:r>
              <a:rPr lang="en-US" sz="2400" dirty="0" err="1" smtClean="0">
                <a:cs typeface="Times New Roman" pitchFamily="84" charset="0"/>
              </a:rPr>
              <a:t>electrosensors</a:t>
            </a:r>
            <a:r>
              <a:rPr lang="en-US" sz="2400" dirty="0" smtClean="0">
                <a:cs typeface="Times New Roman" pitchFamily="84" charset="0"/>
              </a:rPr>
              <a:t> on their heads, and </a:t>
            </a:r>
          </a:p>
          <a:p>
            <a:pPr marL="812800" lvl="2" indent="-355600" eaLnBrk="1" hangingPunct="1"/>
            <a:r>
              <a:rPr lang="en-US" sz="2400" dirty="0" smtClean="0">
                <a:cs typeface="Times New Roman" pitchFamily="84" charset="0"/>
              </a:rPr>
              <a:t>a </a:t>
            </a:r>
            <a:r>
              <a:rPr lang="en-US" sz="2400" b="1" dirty="0" smtClean="0">
                <a:cs typeface="Times New Roman" pitchFamily="84" charset="0"/>
              </a:rPr>
              <a:t>lateral line system </a:t>
            </a:r>
            <a:r>
              <a:rPr lang="en-US" sz="2400" dirty="0" smtClean="0">
                <a:cs typeface="Times New Roman" pitchFamily="84" charset="0"/>
              </a:rPr>
              <a:t>that</a:t>
            </a:r>
            <a:r>
              <a:rPr lang="en-US" sz="2400" b="1" dirty="0" smtClean="0">
                <a:cs typeface="Times New Roman" pitchFamily="84" charset="0"/>
              </a:rPr>
              <a:t> </a:t>
            </a:r>
            <a:r>
              <a:rPr lang="en-US" sz="2400" dirty="0" smtClean="0">
                <a:cs typeface="Times New Roman" pitchFamily="84" charset="0"/>
              </a:rPr>
              <a:t>helps them locate prey.</a:t>
            </a:r>
          </a:p>
          <a:p>
            <a:pPr marL="812800" lvl="2" indent="-355600" eaLnBrk="1" hangingPunct="1"/>
            <a:r>
              <a:rPr lang="en-US" sz="2400" dirty="0" smtClean="0">
                <a:cs typeface="Times New Roman" pitchFamily="84" charset="0"/>
              </a:rPr>
              <a:t>Most sharks are fast-swimming predators, with sharp vision and a keen sense of smell.</a:t>
            </a:r>
          </a:p>
          <a:p>
            <a:pPr marL="812800" lvl="2" indent="-355600" eaLnBrk="1" hangingPunct="1"/>
            <a:r>
              <a:rPr lang="en-US" sz="2400" dirty="0" smtClean="0">
                <a:cs typeface="Times New Roman" pitchFamily="84" charset="0"/>
              </a:rPr>
              <a:t>Most rays are adapted for life on the bottom, with </a:t>
            </a:r>
            <a:r>
              <a:rPr lang="en-US" sz="2400" dirty="0" err="1" smtClean="0">
                <a:cs typeface="Times New Roman" pitchFamily="84" charset="0"/>
              </a:rPr>
              <a:t>dorso</a:t>
            </a:r>
            <a:r>
              <a:rPr lang="en-US" sz="2400" dirty="0" smtClean="0">
                <a:cs typeface="Times New Roman" pitchFamily="84" charset="0"/>
              </a:rPr>
              <a:t>-ventrally flattened bodies and eyes on the top of their heads.</a:t>
            </a:r>
          </a:p>
        </p:txBody>
      </p:sp>
      <p:sp>
        <p:nvSpPr>
          <p:cNvPr id="3993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9940"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9941" name="Rectangle 9"/>
          <p:cNvSpPr>
            <a:spLocks noGrp="1" noChangeArrowheads="1"/>
          </p:cNvSpPr>
          <p:nvPr>
            <p:ph type="title" idx="4294967295"/>
          </p:nvPr>
        </p:nvSpPr>
        <p:spPr>
          <a:xfrm>
            <a:off x="173038" y="100013"/>
            <a:ext cx="8782050" cy="1314450"/>
          </a:xfrm>
        </p:spPr>
        <p:txBody>
          <a:bodyPr>
            <a:spAutoFit/>
          </a:bodyPr>
          <a:lstStyle/>
          <a:p>
            <a:pPr marL="809625" indent="-809625" eaLnBrk="1" hangingPunct="1"/>
            <a:r>
              <a:rPr lang="en-US" sz="3200" smtClean="0"/>
              <a:t>19.3 Jawed vertebrates with gills and paired fins include sharks, ray-finned fishes, and lobe-finned fishes</a:t>
            </a:r>
          </a:p>
        </p:txBody>
      </p:sp>
      <p:sp>
        <p:nvSpPr>
          <p:cNvPr id="39942" name="Line 4"/>
          <p:cNvSpPr>
            <a:spLocks noChangeShapeType="1"/>
          </p:cNvSpPr>
          <p:nvPr/>
        </p:nvSpPr>
        <p:spPr bwMode="auto">
          <a:xfrm>
            <a:off x="195263" y="1527175"/>
            <a:ext cx="8775700" cy="0"/>
          </a:xfrm>
          <a:prstGeom prst="line">
            <a:avLst/>
          </a:prstGeom>
          <a:noFill/>
          <a:ln w="76200">
            <a:solidFill>
              <a:schemeClr val="tx2"/>
            </a:solidFill>
            <a:round/>
            <a:headEnd/>
            <a:tailEnd/>
          </a:ln>
        </p:spPr>
        <p:txBody>
          <a:bodyPr wrap="none" anchor="ctr"/>
          <a:lstStyle/>
          <a:p>
            <a:endParaRPr lang="en-US"/>
          </a:p>
        </p:txBody>
      </p:sp>
      <p:sp>
        <p:nvSpPr>
          <p:cNvPr id="3994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diamond(in)">
                                      <p:cBhvr>
                                        <p:cTn id="7" dur="20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diamond(in)">
                                      <p:cBhvr>
                                        <p:cTn id="12" dur="2000"/>
                                        <p:tgtEl>
                                          <p:spTgt spid="399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9938">
                                            <p:txEl>
                                              <p:pRg st="2" end="2"/>
                                            </p:txEl>
                                          </p:spTgt>
                                        </p:tgtEl>
                                        <p:attrNameLst>
                                          <p:attrName>style.visibility</p:attrName>
                                        </p:attrNameLst>
                                      </p:cBhvr>
                                      <p:to>
                                        <p:strVal val="visible"/>
                                      </p:to>
                                    </p:set>
                                    <p:animEffect transition="in" filter="diamond(in)">
                                      <p:cBhvr>
                                        <p:cTn id="17" dur="2000"/>
                                        <p:tgtEl>
                                          <p:spTgt spid="399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9938">
                                            <p:txEl>
                                              <p:pRg st="3" end="3"/>
                                            </p:txEl>
                                          </p:spTgt>
                                        </p:tgtEl>
                                        <p:attrNameLst>
                                          <p:attrName>style.visibility</p:attrName>
                                        </p:attrNameLst>
                                      </p:cBhvr>
                                      <p:to>
                                        <p:strVal val="visible"/>
                                      </p:to>
                                    </p:set>
                                    <p:animEffect transition="in" filter="diamond(in)">
                                      <p:cBhvr>
                                        <p:cTn id="22" dur="2000"/>
                                        <p:tgtEl>
                                          <p:spTgt spid="399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9938">
                                            <p:txEl>
                                              <p:pRg st="4" end="4"/>
                                            </p:txEl>
                                          </p:spTgt>
                                        </p:tgtEl>
                                        <p:attrNameLst>
                                          <p:attrName>style.visibility</p:attrName>
                                        </p:attrNameLst>
                                      </p:cBhvr>
                                      <p:to>
                                        <p:strVal val="visible"/>
                                      </p:to>
                                    </p:set>
                                    <p:animEffect transition="in" filter="diamond(in)">
                                      <p:cBhvr>
                                        <p:cTn id="27" dur="2000"/>
                                        <p:tgtEl>
                                          <p:spTgt spid="399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9938">
                                            <p:txEl>
                                              <p:pRg st="5" end="5"/>
                                            </p:txEl>
                                          </p:spTgt>
                                        </p:tgtEl>
                                        <p:attrNameLst>
                                          <p:attrName>style.visibility</p:attrName>
                                        </p:attrNameLst>
                                      </p:cBhvr>
                                      <p:to>
                                        <p:strVal val="visible"/>
                                      </p:to>
                                    </p:set>
                                    <p:animEffect transition="in" filter="diamond(in)">
                                      <p:cBhvr>
                                        <p:cTn id="32" dur="2000"/>
                                        <p:tgtEl>
                                          <p:spTgt spid="399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19_03bSandBarShark-U"/>
          <p:cNvPicPr>
            <a:picLocks noChangeAspect="1" noChangeArrowheads="1"/>
          </p:cNvPicPr>
          <p:nvPr/>
        </p:nvPicPr>
        <p:blipFill>
          <a:blip r:embed="rId3" cstate="print"/>
          <a:srcRect/>
          <a:stretch>
            <a:fillRect/>
          </a:stretch>
        </p:blipFill>
        <p:spPr bwMode="auto">
          <a:xfrm>
            <a:off x="296863" y="682625"/>
            <a:ext cx="8548687" cy="5492750"/>
          </a:xfrm>
          <a:prstGeom prst="rect">
            <a:avLst/>
          </a:prstGeom>
          <a:noFill/>
          <a:ln w="9525">
            <a:noFill/>
            <a:miter lim="800000"/>
            <a:headEnd/>
            <a:tailEnd/>
          </a:ln>
        </p:spPr>
      </p:pic>
      <p:sp>
        <p:nvSpPr>
          <p:cNvPr id="4096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19.3B</a:t>
            </a:r>
          </a:p>
        </p:txBody>
      </p:sp>
      <p:sp>
        <p:nvSpPr>
          <p:cNvPr id="40964" name="Text Box 3"/>
          <p:cNvSpPr txBox="1">
            <a:spLocks noChangeArrowheads="1"/>
          </p:cNvSpPr>
          <p:nvPr/>
        </p:nvSpPr>
        <p:spPr bwMode="auto">
          <a:xfrm>
            <a:off x="1612900" y="4013200"/>
            <a:ext cx="801688" cy="217488"/>
          </a:xfrm>
          <a:prstGeom prst="rect">
            <a:avLst/>
          </a:prstGeom>
          <a:noFill/>
          <a:ln w="9525">
            <a:noFill/>
            <a:miter lim="800000"/>
            <a:headEnd/>
            <a:tailEnd/>
          </a:ln>
        </p:spPr>
        <p:txBody>
          <a:bodyPr wrap="none" lIns="0" tIns="0" rIns="0" bIns="0"/>
          <a:lstStyle/>
          <a:p>
            <a:pPr eaLnBrk="0" hangingPunct="0"/>
            <a:r>
              <a:rPr lang="en-US" sz="1700" b="1">
                <a:solidFill>
                  <a:schemeClr val="bg1"/>
                </a:solidFill>
              </a:rPr>
              <a:t>Gill openings</a:t>
            </a:r>
          </a:p>
        </p:txBody>
      </p:sp>
      <p:sp>
        <p:nvSpPr>
          <p:cNvPr id="40965" name="Line 5"/>
          <p:cNvSpPr>
            <a:spLocks noChangeShapeType="1"/>
          </p:cNvSpPr>
          <p:nvPr/>
        </p:nvSpPr>
        <p:spPr bwMode="auto">
          <a:xfrm flipV="1">
            <a:off x="2298700" y="3627438"/>
            <a:ext cx="685800" cy="411162"/>
          </a:xfrm>
          <a:prstGeom prst="line">
            <a:avLst/>
          </a:prstGeom>
          <a:noFill/>
          <a:ln w="12700">
            <a:solidFill>
              <a:schemeClr val="bg1"/>
            </a:solidFill>
            <a:round/>
            <a:headEnd/>
            <a:tailEnd/>
          </a:ln>
          <a:effectLst/>
        </p:spPr>
        <p:txBody>
          <a:bodyPr wrap="none" anchor="ctr"/>
          <a:lstStyle/>
          <a:p>
            <a:endParaRPr lang="en-US"/>
          </a:p>
        </p:txBody>
      </p:sp>
      <p:sp>
        <p:nvSpPr>
          <p:cNvPr id="40966" name="Line 6"/>
          <p:cNvSpPr>
            <a:spLocks noChangeShapeType="1"/>
          </p:cNvSpPr>
          <p:nvPr/>
        </p:nvSpPr>
        <p:spPr bwMode="auto">
          <a:xfrm flipV="1">
            <a:off x="2298700" y="3606800"/>
            <a:ext cx="515938" cy="431800"/>
          </a:xfrm>
          <a:prstGeom prst="line">
            <a:avLst/>
          </a:prstGeom>
          <a:noFill/>
          <a:ln w="12700">
            <a:solidFill>
              <a:schemeClr val="bg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9_03cMantaRay-L"/>
          <p:cNvPicPr>
            <a:picLocks noChangeAspect="1" noChangeArrowheads="1"/>
          </p:cNvPicPr>
          <p:nvPr/>
        </p:nvPicPr>
        <p:blipFill>
          <a:blip r:embed="rId3" cstate="print"/>
          <a:srcRect/>
          <a:stretch>
            <a:fillRect/>
          </a:stretch>
        </p:blipFill>
        <p:spPr bwMode="auto">
          <a:xfrm>
            <a:off x="296863" y="260350"/>
            <a:ext cx="8548687" cy="6584950"/>
          </a:xfrm>
          <a:prstGeom prst="rect">
            <a:avLst/>
          </a:prstGeom>
          <a:noFill/>
          <a:ln w="9525">
            <a:noFill/>
            <a:miter lim="800000"/>
            <a:headEnd/>
            <a:tailEnd/>
          </a:ln>
        </p:spPr>
      </p:pic>
      <p:sp>
        <p:nvSpPr>
          <p:cNvPr id="4198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19.3C</a:t>
            </a:r>
          </a:p>
        </p:txBody>
      </p:sp>
      <p:sp>
        <p:nvSpPr>
          <p:cNvPr id="2" name="TextBox 1"/>
          <p:cNvSpPr txBox="1"/>
          <p:nvPr/>
        </p:nvSpPr>
        <p:spPr>
          <a:xfrm>
            <a:off x="1447800" y="838200"/>
            <a:ext cx="2590800" cy="369332"/>
          </a:xfrm>
          <a:prstGeom prst="rect">
            <a:avLst/>
          </a:prstGeom>
          <a:noFill/>
        </p:spPr>
        <p:txBody>
          <a:bodyPr wrap="square" rtlCol="0">
            <a:spAutoFit/>
          </a:bodyPr>
          <a:lstStyle/>
          <a:p>
            <a:r>
              <a:rPr lang="en-US" dirty="0" smtClean="0"/>
              <a:t>Manta ray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a:xfrm>
            <a:off x="165100" y="1739900"/>
            <a:ext cx="8534400" cy="4821238"/>
          </a:xfrm>
        </p:spPr>
        <p:txBody>
          <a:bodyPr/>
          <a:lstStyle/>
          <a:p>
            <a:pPr marL="279400" lvl="1" indent="-277813" eaLnBrk="1" hangingPunct="1">
              <a:buFont typeface="Wingdings" pitchFamily="84" charset="2"/>
              <a:buChar char="§"/>
            </a:pPr>
            <a:r>
              <a:rPr lang="en-US" sz="2800" dirty="0" smtClean="0">
                <a:cs typeface="Times New Roman" pitchFamily="84" charset="0"/>
              </a:rPr>
              <a:t>Ray-finned fishes have</a:t>
            </a:r>
            <a:endParaRPr lang="en-US" i="1" dirty="0" smtClean="0">
              <a:cs typeface="Times New Roman" pitchFamily="84" charset="0"/>
            </a:endParaRPr>
          </a:p>
          <a:p>
            <a:pPr marL="812800" lvl="2" indent="-355600" eaLnBrk="1" hangingPunct="1"/>
            <a:r>
              <a:rPr lang="en-US" sz="2400" dirty="0" smtClean="0">
                <a:cs typeface="Times New Roman" pitchFamily="84" charset="0"/>
              </a:rPr>
              <a:t>an internal skeleton reinforced with a hard matrix of calcium phosphate (bone),</a:t>
            </a:r>
            <a:endParaRPr lang="en-US" sz="2400" baseline="-25000" dirty="0" smtClean="0">
              <a:cs typeface="Times New Roman" pitchFamily="84" charset="0"/>
            </a:endParaRPr>
          </a:p>
          <a:p>
            <a:pPr marL="812800" lvl="2" indent="-355600" eaLnBrk="1" hangingPunct="1"/>
            <a:r>
              <a:rPr lang="en-US" sz="2400" dirty="0" smtClean="0">
                <a:cs typeface="Times New Roman" pitchFamily="84" charset="0"/>
              </a:rPr>
              <a:t>flattened scales covered with mucus,</a:t>
            </a:r>
          </a:p>
          <a:p>
            <a:pPr marL="812800" lvl="2" indent="-355600" eaLnBrk="1" hangingPunct="1"/>
            <a:r>
              <a:rPr lang="en-US" sz="2400" dirty="0" smtClean="0">
                <a:cs typeface="Times New Roman" pitchFamily="84" charset="0"/>
              </a:rPr>
              <a:t>an </a:t>
            </a:r>
            <a:r>
              <a:rPr lang="en-US" sz="2400" b="1" dirty="0" smtClean="0">
                <a:cs typeface="Times New Roman" pitchFamily="84" charset="0"/>
              </a:rPr>
              <a:t>operculum </a:t>
            </a:r>
            <a:r>
              <a:rPr lang="en-US" sz="2400" dirty="0" smtClean="0">
                <a:cs typeface="Times New Roman" pitchFamily="84" charset="0"/>
              </a:rPr>
              <a:t>that covers a chamber of gills, and</a:t>
            </a:r>
          </a:p>
          <a:p>
            <a:pPr marL="812800" lvl="2" indent="-355600" eaLnBrk="1" hangingPunct="1"/>
            <a:r>
              <a:rPr lang="en-US" sz="2400" dirty="0" smtClean="0">
                <a:cs typeface="Times New Roman" pitchFamily="84" charset="0"/>
              </a:rPr>
              <a:t>a buoyant </a:t>
            </a:r>
            <a:r>
              <a:rPr lang="en-US" sz="2400" b="1" dirty="0" smtClean="0">
                <a:cs typeface="Times New Roman" pitchFamily="84" charset="0"/>
              </a:rPr>
              <a:t>swim bladder </a:t>
            </a:r>
            <a:r>
              <a:rPr lang="en-US" sz="2400" dirty="0" smtClean="0">
                <a:cs typeface="Times New Roman" pitchFamily="84" charset="0"/>
              </a:rPr>
              <a:t>(derived from an ancestral lung).</a:t>
            </a:r>
            <a:endParaRPr lang="en-US" dirty="0" smtClean="0">
              <a:cs typeface="Times New Roman" pitchFamily="84" charset="0"/>
            </a:endParaRPr>
          </a:p>
          <a:p>
            <a:pPr marL="279400" lvl="1" indent="-277813" eaLnBrk="1" hangingPunct="1">
              <a:buFont typeface="Wingdings" pitchFamily="84" charset="2"/>
              <a:buChar char="§"/>
            </a:pPr>
            <a:r>
              <a:rPr lang="en-US" sz="2800" dirty="0" smtClean="0">
                <a:cs typeface="Times New Roman" pitchFamily="84" charset="0"/>
              </a:rPr>
              <a:t>With more than 27,000 species, ray-finned fishes are the most diverse group of vertebrates.</a:t>
            </a:r>
          </a:p>
        </p:txBody>
      </p:sp>
      <p:sp>
        <p:nvSpPr>
          <p:cNvPr id="4301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301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3013" name="Rectangle 9"/>
          <p:cNvSpPr>
            <a:spLocks noGrp="1" noChangeArrowheads="1"/>
          </p:cNvSpPr>
          <p:nvPr>
            <p:ph type="title" idx="4294967295"/>
          </p:nvPr>
        </p:nvSpPr>
        <p:spPr>
          <a:xfrm>
            <a:off x="173038" y="100013"/>
            <a:ext cx="8782050" cy="1314450"/>
          </a:xfrm>
        </p:spPr>
        <p:txBody>
          <a:bodyPr>
            <a:spAutoFit/>
          </a:bodyPr>
          <a:lstStyle/>
          <a:p>
            <a:pPr marL="809625" indent="-809625" eaLnBrk="1" hangingPunct="1"/>
            <a:r>
              <a:rPr lang="en-US" sz="3200" smtClean="0"/>
              <a:t>19.3 Jawed vertebrates with gills and paired fins include sharks, ray-finned fishes, and lobe-finned fishes</a:t>
            </a:r>
          </a:p>
        </p:txBody>
      </p:sp>
      <p:sp>
        <p:nvSpPr>
          <p:cNvPr id="43014" name="Line 4"/>
          <p:cNvSpPr>
            <a:spLocks noChangeShapeType="1"/>
          </p:cNvSpPr>
          <p:nvPr/>
        </p:nvSpPr>
        <p:spPr bwMode="auto">
          <a:xfrm>
            <a:off x="195263" y="1527175"/>
            <a:ext cx="8775700" cy="0"/>
          </a:xfrm>
          <a:prstGeom prst="line">
            <a:avLst/>
          </a:prstGeom>
          <a:noFill/>
          <a:ln w="76200">
            <a:solidFill>
              <a:schemeClr val="tx2"/>
            </a:solidFill>
            <a:round/>
            <a:headEnd/>
            <a:tailEnd/>
          </a:ln>
        </p:spPr>
        <p:txBody>
          <a:bodyPr wrap="none" anchor="ctr"/>
          <a:lstStyle/>
          <a:p>
            <a:endParaRPr lang="en-US"/>
          </a:p>
        </p:txBody>
      </p:sp>
      <p:sp>
        <p:nvSpPr>
          <p:cNvPr id="4301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diamond(in)">
                                      <p:cBhvr>
                                        <p:cTn id="7" dur="20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diamond(in)">
                                      <p:cBhvr>
                                        <p:cTn id="12" dur="2000"/>
                                        <p:tgtEl>
                                          <p:spTgt spid="43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diamond(in)">
                                      <p:cBhvr>
                                        <p:cTn id="17" dur="2000"/>
                                        <p:tgtEl>
                                          <p:spTgt spid="43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diamond(in)">
                                      <p:cBhvr>
                                        <p:cTn id="22" dur="2000"/>
                                        <p:tgtEl>
                                          <p:spTgt spid="43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3010">
                                            <p:txEl>
                                              <p:pRg st="4" end="4"/>
                                            </p:txEl>
                                          </p:spTgt>
                                        </p:tgtEl>
                                        <p:attrNameLst>
                                          <p:attrName>style.visibility</p:attrName>
                                        </p:attrNameLst>
                                      </p:cBhvr>
                                      <p:to>
                                        <p:strVal val="visible"/>
                                      </p:to>
                                    </p:set>
                                    <p:animEffect transition="in" filter="diamond(in)">
                                      <p:cBhvr>
                                        <p:cTn id="27" dur="2000"/>
                                        <p:tgtEl>
                                          <p:spTgt spid="430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3010">
                                            <p:txEl>
                                              <p:pRg st="5" end="5"/>
                                            </p:txEl>
                                          </p:spTgt>
                                        </p:tgtEl>
                                        <p:attrNameLst>
                                          <p:attrName>style.visibility</p:attrName>
                                        </p:attrNameLst>
                                      </p:cBhvr>
                                      <p:to>
                                        <p:strVal val="visible"/>
                                      </p:to>
                                    </p:set>
                                    <p:animEffect transition="in" filter="diamond(in)">
                                      <p:cBhvr>
                                        <p:cTn id="32" dur="2000"/>
                                        <p:tgtEl>
                                          <p:spTgt spid="430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9_03d_RayFinnedAnatomy-U"/>
          <p:cNvPicPr>
            <a:picLocks noChangeAspect="1" noChangeArrowheads="1"/>
          </p:cNvPicPr>
          <p:nvPr/>
        </p:nvPicPr>
        <p:blipFill>
          <a:blip r:embed="rId3" cstate="print"/>
          <a:srcRect/>
          <a:stretch>
            <a:fillRect/>
          </a:stretch>
        </p:blipFill>
        <p:spPr bwMode="auto">
          <a:xfrm>
            <a:off x="1300163" y="593725"/>
            <a:ext cx="6542087" cy="5670550"/>
          </a:xfrm>
          <a:prstGeom prst="rect">
            <a:avLst/>
          </a:prstGeom>
          <a:noFill/>
          <a:ln w="9525">
            <a:noFill/>
            <a:miter lim="800000"/>
            <a:headEnd/>
            <a:tailEnd/>
          </a:ln>
        </p:spPr>
      </p:pic>
      <p:sp>
        <p:nvSpPr>
          <p:cNvPr id="4403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19.3D</a:t>
            </a:r>
          </a:p>
        </p:txBody>
      </p:sp>
      <p:sp>
        <p:nvSpPr>
          <p:cNvPr id="44036" name="Text Box 3"/>
          <p:cNvSpPr txBox="1">
            <a:spLocks noChangeArrowheads="1"/>
          </p:cNvSpPr>
          <p:nvPr/>
        </p:nvSpPr>
        <p:spPr bwMode="auto">
          <a:xfrm>
            <a:off x="1843088" y="1054100"/>
            <a:ext cx="801687" cy="217488"/>
          </a:xfrm>
          <a:prstGeom prst="rect">
            <a:avLst/>
          </a:prstGeom>
          <a:noFill/>
          <a:ln w="9525">
            <a:noFill/>
            <a:miter lim="800000"/>
            <a:headEnd/>
            <a:tailEnd/>
          </a:ln>
        </p:spPr>
        <p:txBody>
          <a:bodyPr wrap="none" lIns="0" tIns="0" rIns="0" bIns="0"/>
          <a:lstStyle/>
          <a:p>
            <a:pPr eaLnBrk="0" hangingPunct="0"/>
            <a:r>
              <a:rPr lang="en-US" sz="1700" b="1"/>
              <a:t>Gills</a:t>
            </a:r>
          </a:p>
        </p:txBody>
      </p:sp>
      <p:sp>
        <p:nvSpPr>
          <p:cNvPr id="44037" name="Text Box 3"/>
          <p:cNvSpPr txBox="1">
            <a:spLocks noChangeArrowheads="1"/>
          </p:cNvSpPr>
          <p:nvPr/>
        </p:nvSpPr>
        <p:spPr bwMode="auto">
          <a:xfrm>
            <a:off x="1320800" y="2693988"/>
            <a:ext cx="1274763" cy="222250"/>
          </a:xfrm>
          <a:prstGeom prst="rect">
            <a:avLst/>
          </a:prstGeom>
          <a:noFill/>
          <a:ln w="9525">
            <a:noFill/>
            <a:miter lim="800000"/>
            <a:headEnd/>
            <a:tailEnd/>
          </a:ln>
        </p:spPr>
        <p:txBody>
          <a:bodyPr wrap="none" lIns="0" tIns="0" rIns="0" bIns="0"/>
          <a:lstStyle/>
          <a:p>
            <a:pPr eaLnBrk="0" hangingPunct="0"/>
            <a:r>
              <a:rPr lang="en-US" sz="1700" b="1"/>
              <a:t>Operculum</a:t>
            </a:r>
          </a:p>
        </p:txBody>
      </p:sp>
      <p:sp>
        <p:nvSpPr>
          <p:cNvPr id="44038" name="Text Box 3"/>
          <p:cNvSpPr txBox="1">
            <a:spLocks noChangeArrowheads="1"/>
          </p:cNvSpPr>
          <p:nvPr/>
        </p:nvSpPr>
        <p:spPr bwMode="auto">
          <a:xfrm>
            <a:off x="2817813" y="600075"/>
            <a:ext cx="1274762" cy="222250"/>
          </a:xfrm>
          <a:prstGeom prst="rect">
            <a:avLst/>
          </a:prstGeom>
          <a:noFill/>
          <a:ln w="9525">
            <a:noFill/>
            <a:miter lim="800000"/>
            <a:headEnd/>
            <a:tailEnd/>
          </a:ln>
        </p:spPr>
        <p:txBody>
          <a:bodyPr wrap="none" lIns="0" tIns="0" rIns="0" bIns="0"/>
          <a:lstStyle/>
          <a:p>
            <a:pPr eaLnBrk="0" hangingPunct="0"/>
            <a:r>
              <a:rPr lang="en-US" sz="1700" b="1"/>
              <a:t>Bony skeleton</a:t>
            </a:r>
          </a:p>
        </p:txBody>
      </p:sp>
      <p:sp>
        <p:nvSpPr>
          <p:cNvPr id="44039" name="Line 7"/>
          <p:cNvSpPr>
            <a:spLocks noChangeShapeType="1"/>
          </p:cNvSpPr>
          <p:nvPr/>
        </p:nvSpPr>
        <p:spPr bwMode="auto">
          <a:xfrm>
            <a:off x="3576638" y="858838"/>
            <a:ext cx="0" cy="893762"/>
          </a:xfrm>
          <a:prstGeom prst="line">
            <a:avLst/>
          </a:prstGeom>
          <a:noFill/>
          <a:ln w="12700">
            <a:solidFill>
              <a:schemeClr val="tx1"/>
            </a:solidFill>
            <a:round/>
            <a:headEnd/>
            <a:tailEnd/>
          </a:ln>
          <a:effectLst/>
        </p:spPr>
        <p:txBody>
          <a:bodyPr wrap="none" anchor="ctr"/>
          <a:lstStyle/>
          <a:p>
            <a:endParaRPr lang="en-US"/>
          </a:p>
        </p:txBody>
      </p:sp>
      <p:sp>
        <p:nvSpPr>
          <p:cNvPr id="44040" name="Line 8"/>
          <p:cNvSpPr>
            <a:spLocks noChangeShapeType="1"/>
          </p:cNvSpPr>
          <p:nvPr/>
        </p:nvSpPr>
        <p:spPr bwMode="auto">
          <a:xfrm>
            <a:off x="2311400" y="1316038"/>
            <a:ext cx="381000" cy="754062"/>
          </a:xfrm>
          <a:prstGeom prst="line">
            <a:avLst/>
          </a:prstGeom>
          <a:noFill/>
          <a:ln w="12700">
            <a:solidFill>
              <a:schemeClr val="tx1"/>
            </a:solidFill>
            <a:round/>
            <a:headEnd/>
            <a:tailEnd/>
          </a:ln>
          <a:effectLst/>
        </p:spPr>
        <p:txBody>
          <a:bodyPr wrap="none" anchor="ctr"/>
          <a:lstStyle/>
          <a:p>
            <a:endParaRPr lang="en-US"/>
          </a:p>
        </p:txBody>
      </p:sp>
      <p:sp>
        <p:nvSpPr>
          <p:cNvPr id="44041" name="Line 9"/>
          <p:cNvSpPr>
            <a:spLocks noChangeShapeType="1"/>
          </p:cNvSpPr>
          <p:nvPr/>
        </p:nvSpPr>
        <p:spPr bwMode="auto">
          <a:xfrm flipV="1">
            <a:off x="1930400" y="2344738"/>
            <a:ext cx="381000" cy="381000"/>
          </a:xfrm>
          <a:prstGeom prst="line">
            <a:avLst/>
          </a:prstGeom>
          <a:noFill/>
          <a:ln w="12700">
            <a:solidFill>
              <a:schemeClr val="tx1"/>
            </a:solidFill>
            <a:round/>
            <a:headEnd/>
            <a:tailEnd/>
          </a:ln>
          <a:effectLst/>
        </p:spPr>
        <p:txBody>
          <a:bodyPr wrap="none" anchor="ctr"/>
          <a:lstStyle/>
          <a:p>
            <a:endParaRPr lang="en-US"/>
          </a:p>
        </p:txBody>
      </p:sp>
      <p:sp>
        <p:nvSpPr>
          <p:cNvPr id="44042" name="Line 10"/>
          <p:cNvSpPr>
            <a:spLocks noChangeShapeType="1"/>
          </p:cNvSpPr>
          <p:nvPr/>
        </p:nvSpPr>
        <p:spPr bwMode="auto">
          <a:xfrm flipV="1">
            <a:off x="2598738" y="2971800"/>
            <a:ext cx="187325" cy="287338"/>
          </a:xfrm>
          <a:prstGeom prst="line">
            <a:avLst/>
          </a:prstGeom>
          <a:noFill/>
          <a:ln w="12700">
            <a:solidFill>
              <a:schemeClr val="tx1"/>
            </a:solidFill>
            <a:round/>
            <a:headEnd/>
            <a:tailEnd/>
          </a:ln>
          <a:effectLst/>
        </p:spPr>
        <p:txBody>
          <a:bodyPr wrap="none" anchor="ctr"/>
          <a:lstStyle/>
          <a:p>
            <a:endParaRPr lang="en-US"/>
          </a:p>
        </p:txBody>
      </p:sp>
      <p:sp>
        <p:nvSpPr>
          <p:cNvPr id="44043" name="Line 11"/>
          <p:cNvSpPr>
            <a:spLocks noChangeShapeType="1"/>
          </p:cNvSpPr>
          <p:nvPr/>
        </p:nvSpPr>
        <p:spPr bwMode="auto">
          <a:xfrm>
            <a:off x="3065463" y="2608263"/>
            <a:ext cx="50800" cy="744537"/>
          </a:xfrm>
          <a:prstGeom prst="line">
            <a:avLst/>
          </a:prstGeom>
          <a:noFill/>
          <a:ln w="12700">
            <a:solidFill>
              <a:schemeClr val="tx1"/>
            </a:solidFill>
            <a:round/>
            <a:headEnd/>
            <a:tailEnd/>
          </a:ln>
          <a:effectLst/>
        </p:spPr>
        <p:txBody>
          <a:bodyPr wrap="none" anchor="ctr"/>
          <a:lstStyle/>
          <a:p>
            <a:endParaRPr lang="en-US"/>
          </a:p>
        </p:txBody>
      </p:sp>
      <p:sp>
        <p:nvSpPr>
          <p:cNvPr id="44044" name="Text Box 3"/>
          <p:cNvSpPr txBox="1">
            <a:spLocks noChangeArrowheads="1"/>
          </p:cNvSpPr>
          <p:nvPr/>
        </p:nvSpPr>
        <p:spPr bwMode="auto">
          <a:xfrm>
            <a:off x="1331913" y="3160713"/>
            <a:ext cx="1274762" cy="222250"/>
          </a:xfrm>
          <a:prstGeom prst="rect">
            <a:avLst/>
          </a:prstGeom>
          <a:noFill/>
          <a:ln w="9525">
            <a:noFill/>
            <a:miter lim="800000"/>
            <a:headEnd/>
            <a:tailEnd/>
          </a:ln>
        </p:spPr>
        <p:txBody>
          <a:bodyPr wrap="none" lIns="0" tIns="0" rIns="0" bIns="0"/>
          <a:lstStyle/>
          <a:p>
            <a:pPr eaLnBrk="0" hangingPunct="0"/>
            <a:r>
              <a:rPr lang="en-US" sz="1700" b="1"/>
              <a:t>Pectoral fin</a:t>
            </a:r>
          </a:p>
        </p:txBody>
      </p:sp>
      <p:sp>
        <p:nvSpPr>
          <p:cNvPr id="44045" name="Text Box 3"/>
          <p:cNvSpPr txBox="1">
            <a:spLocks noChangeArrowheads="1"/>
          </p:cNvSpPr>
          <p:nvPr/>
        </p:nvSpPr>
        <p:spPr bwMode="auto">
          <a:xfrm>
            <a:off x="2825750" y="3330575"/>
            <a:ext cx="1274763" cy="222250"/>
          </a:xfrm>
          <a:prstGeom prst="rect">
            <a:avLst/>
          </a:prstGeom>
          <a:noFill/>
          <a:ln w="9525">
            <a:noFill/>
            <a:miter lim="800000"/>
            <a:headEnd/>
            <a:tailEnd/>
          </a:ln>
        </p:spPr>
        <p:txBody>
          <a:bodyPr wrap="none" lIns="0" tIns="0" rIns="0" bIns="0"/>
          <a:lstStyle/>
          <a:p>
            <a:pPr eaLnBrk="0" hangingPunct="0"/>
            <a:r>
              <a:rPr lang="en-US" sz="1700" b="1"/>
              <a:t>Heart</a:t>
            </a:r>
          </a:p>
        </p:txBody>
      </p:sp>
      <p:sp>
        <p:nvSpPr>
          <p:cNvPr id="44046" name="Text Box 3"/>
          <p:cNvSpPr txBox="1">
            <a:spLocks noChangeArrowheads="1"/>
          </p:cNvSpPr>
          <p:nvPr/>
        </p:nvSpPr>
        <p:spPr bwMode="auto">
          <a:xfrm>
            <a:off x="5299075" y="3387725"/>
            <a:ext cx="1214438" cy="204788"/>
          </a:xfrm>
          <a:prstGeom prst="rect">
            <a:avLst/>
          </a:prstGeom>
          <a:noFill/>
          <a:ln w="9525">
            <a:noFill/>
            <a:miter lim="800000"/>
            <a:headEnd/>
            <a:tailEnd/>
          </a:ln>
        </p:spPr>
        <p:txBody>
          <a:bodyPr wrap="none" lIns="0" tIns="0" rIns="0" bIns="0"/>
          <a:lstStyle/>
          <a:p>
            <a:pPr eaLnBrk="0" hangingPunct="0"/>
            <a:r>
              <a:rPr lang="en-US" sz="1700" b="1"/>
              <a:t>Pelvic fin</a:t>
            </a:r>
          </a:p>
        </p:txBody>
      </p:sp>
      <p:sp>
        <p:nvSpPr>
          <p:cNvPr id="44047" name="Text Box 3"/>
          <p:cNvSpPr txBox="1">
            <a:spLocks noChangeArrowheads="1"/>
          </p:cNvSpPr>
          <p:nvPr/>
        </p:nvSpPr>
        <p:spPr bwMode="auto">
          <a:xfrm>
            <a:off x="6242050" y="3162300"/>
            <a:ext cx="1214438" cy="204788"/>
          </a:xfrm>
          <a:prstGeom prst="rect">
            <a:avLst/>
          </a:prstGeom>
          <a:noFill/>
          <a:ln w="9525">
            <a:noFill/>
            <a:miter lim="800000"/>
            <a:headEnd/>
            <a:tailEnd/>
          </a:ln>
        </p:spPr>
        <p:txBody>
          <a:bodyPr wrap="none" lIns="0" tIns="0" rIns="0" bIns="0"/>
          <a:lstStyle/>
          <a:p>
            <a:pPr eaLnBrk="0" hangingPunct="0"/>
            <a:r>
              <a:rPr lang="en-US" sz="1700" b="1"/>
              <a:t>Swim bladder</a:t>
            </a:r>
          </a:p>
        </p:txBody>
      </p:sp>
      <p:sp>
        <p:nvSpPr>
          <p:cNvPr id="44048" name="Text Box 3"/>
          <p:cNvSpPr txBox="1">
            <a:spLocks noChangeArrowheads="1"/>
          </p:cNvSpPr>
          <p:nvPr/>
        </p:nvSpPr>
        <p:spPr bwMode="auto">
          <a:xfrm>
            <a:off x="6975475" y="2760663"/>
            <a:ext cx="1214438" cy="204787"/>
          </a:xfrm>
          <a:prstGeom prst="rect">
            <a:avLst/>
          </a:prstGeom>
          <a:noFill/>
          <a:ln w="9525">
            <a:noFill/>
            <a:miter lim="800000"/>
            <a:headEnd/>
            <a:tailEnd/>
          </a:ln>
        </p:spPr>
        <p:txBody>
          <a:bodyPr wrap="none" lIns="0" tIns="0" rIns="0" bIns="0"/>
          <a:lstStyle/>
          <a:p>
            <a:pPr eaLnBrk="0" hangingPunct="0"/>
            <a:r>
              <a:rPr lang="en-US" sz="1700" b="1"/>
              <a:t>Anal fin</a:t>
            </a:r>
          </a:p>
        </p:txBody>
      </p:sp>
      <p:sp>
        <p:nvSpPr>
          <p:cNvPr id="44049" name="Text Box 3"/>
          <p:cNvSpPr txBox="1">
            <a:spLocks noChangeArrowheads="1"/>
          </p:cNvSpPr>
          <p:nvPr/>
        </p:nvSpPr>
        <p:spPr bwMode="auto">
          <a:xfrm>
            <a:off x="5427663" y="847725"/>
            <a:ext cx="1214437" cy="204788"/>
          </a:xfrm>
          <a:prstGeom prst="rect">
            <a:avLst/>
          </a:prstGeom>
          <a:noFill/>
          <a:ln w="9525">
            <a:noFill/>
            <a:miter lim="800000"/>
            <a:headEnd/>
            <a:tailEnd/>
          </a:ln>
        </p:spPr>
        <p:txBody>
          <a:bodyPr wrap="none" lIns="0" tIns="0" rIns="0" bIns="0"/>
          <a:lstStyle/>
          <a:p>
            <a:pPr eaLnBrk="0" hangingPunct="0"/>
            <a:r>
              <a:rPr lang="en-US" sz="1700" b="1"/>
              <a:t>Dorsal fin</a:t>
            </a:r>
          </a:p>
        </p:txBody>
      </p:sp>
      <p:sp>
        <p:nvSpPr>
          <p:cNvPr id="44050" name="Line 18"/>
          <p:cNvSpPr>
            <a:spLocks noChangeShapeType="1"/>
          </p:cNvSpPr>
          <p:nvPr/>
        </p:nvSpPr>
        <p:spPr bwMode="auto">
          <a:xfrm flipV="1">
            <a:off x="5087938" y="995363"/>
            <a:ext cx="288925" cy="266700"/>
          </a:xfrm>
          <a:prstGeom prst="line">
            <a:avLst/>
          </a:prstGeom>
          <a:noFill/>
          <a:ln w="12700">
            <a:solidFill>
              <a:schemeClr val="tx1"/>
            </a:solidFill>
            <a:round/>
            <a:headEnd/>
            <a:tailEnd/>
          </a:ln>
          <a:effectLst/>
        </p:spPr>
        <p:txBody>
          <a:bodyPr wrap="none" anchor="ctr"/>
          <a:lstStyle/>
          <a:p>
            <a:endParaRPr lang="en-US"/>
          </a:p>
        </p:txBody>
      </p:sp>
      <p:sp>
        <p:nvSpPr>
          <p:cNvPr id="44051" name="Line 19"/>
          <p:cNvSpPr>
            <a:spLocks noChangeShapeType="1"/>
          </p:cNvSpPr>
          <p:nvPr/>
        </p:nvSpPr>
        <p:spPr bwMode="auto">
          <a:xfrm>
            <a:off x="5029200" y="3078163"/>
            <a:ext cx="249238" cy="333375"/>
          </a:xfrm>
          <a:prstGeom prst="line">
            <a:avLst/>
          </a:prstGeom>
          <a:noFill/>
          <a:ln w="12700">
            <a:solidFill>
              <a:schemeClr val="tx1"/>
            </a:solidFill>
            <a:round/>
            <a:headEnd/>
            <a:tailEnd/>
          </a:ln>
          <a:effectLst/>
        </p:spPr>
        <p:txBody>
          <a:bodyPr wrap="none" anchor="ctr"/>
          <a:lstStyle/>
          <a:p>
            <a:endParaRPr lang="en-US"/>
          </a:p>
        </p:txBody>
      </p:sp>
      <p:sp>
        <p:nvSpPr>
          <p:cNvPr id="44052" name="Line 20"/>
          <p:cNvSpPr>
            <a:spLocks noChangeShapeType="1"/>
          </p:cNvSpPr>
          <p:nvPr/>
        </p:nvSpPr>
        <p:spPr bwMode="auto">
          <a:xfrm>
            <a:off x="5567363" y="2425700"/>
            <a:ext cx="676275" cy="779463"/>
          </a:xfrm>
          <a:prstGeom prst="line">
            <a:avLst/>
          </a:prstGeom>
          <a:noFill/>
          <a:ln w="12700">
            <a:solidFill>
              <a:schemeClr val="tx1"/>
            </a:solidFill>
            <a:round/>
            <a:headEnd/>
            <a:tailEnd/>
          </a:ln>
          <a:effectLst/>
        </p:spPr>
        <p:txBody>
          <a:bodyPr wrap="none" anchor="ctr"/>
          <a:lstStyle/>
          <a:p>
            <a:endParaRPr lang="en-US"/>
          </a:p>
        </p:txBody>
      </p:sp>
      <p:sp>
        <p:nvSpPr>
          <p:cNvPr id="44053" name="Line 21"/>
          <p:cNvSpPr>
            <a:spLocks noChangeShapeType="1"/>
          </p:cNvSpPr>
          <p:nvPr/>
        </p:nvSpPr>
        <p:spPr bwMode="auto">
          <a:xfrm>
            <a:off x="6456363" y="2684463"/>
            <a:ext cx="515937" cy="160337"/>
          </a:xfrm>
          <a:prstGeom prst="line">
            <a:avLst/>
          </a:prstGeom>
          <a:noFill/>
          <a:ln w="12700">
            <a:solidFill>
              <a:schemeClr val="tx1"/>
            </a:solidFill>
            <a:round/>
            <a:headEnd/>
            <a:tailEnd/>
          </a:ln>
          <a:effectLst/>
        </p:spPr>
        <p:txBody>
          <a:bodyPr wrap="none" anchor="ctr"/>
          <a:lstStyle/>
          <a:p>
            <a:endParaRPr lang="en-US"/>
          </a:p>
        </p:txBody>
      </p:sp>
      <p:sp>
        <p:nvSpPr>
          <p:cNvPr id="44054" name="Text Box 3"/>
          <p:cNvSpPr txBox="1">
            <a:spLocks noChangeArrowheads="1"/>
          </p:cNvSpPr>
          <p:nvPr/>
        </p:nvSpPr>
        <p:spPr bwMode="auto">
          <a:xfrm>
            <a:off x="1447800" y="5524500"/>
            <a:ext cx="1274763" cy="222250"/>
          </a:xfrm>
          <a:prstGeom prst="rect">
            <a:avLst/>
          </a:prstGeom>
          <a:noFill/>
          <a:ln w="9525">
            <a:noFill/>
            <a:miter lim="800000"/>
            <a:headEnd/>
            <a:tailEnd/>
          </a:ln>
        </p:spPr>
        <p:txBody>
          <a:bodyPr wrap="none" lIns="0" tIns="0" rIns="0" bIns="0"/>
          <a:lstStyle/>
          <a:p>
            <a:pPr eaLnBrk="0" hangingPunct="0"/>
            <a:r>
              <a:rPr lang="en-US" sz="1700" b="1"/>
              <a:t>A rainbow trout,</a:t>
            </a:r>
            <a:br>
              <a:rPr lang="en-US" sz="1700" b="1"/>
            </a:br>
            <a:r>
              <a:rPr lang="en-US" sz="1700" b="1"/>
              <a:t>a ray-fin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19_03e_RayFinnedFish-U"/>
          <p:cNvPicPr>
            <a:picLocks noChangeAspect="1" noChangeArrowheads="1"/>
          </p:cNvPicPr>
          <p:nvPr/>
        </p:nvPicPr>
        <p:blipFill>
          <a:blip r:embed="rId3" cstate="print"/>
          <a:srcRect/>
          <a:stretch>
            <a:fillRect/>
          </a:stretch>
        </p:blipFill>
        <p:spPr bwMode="auto">
          <a:xfrm>
            <a:off x="1611313" y="196850"/>
            <a:ext cx="5919787" cy="6584950"/>
          </a:xfrm>
          <a:prstGeom prst="rect">
            <a:avLst/>
          </a:prstGeom>
          <a:noFill/>
          <a:ln w="9525">
            <a:noFill/>
            <a:miter lim="800000"/>
            <a:headEnd/>
            <a:tailEnd/>
          </a:ln>
        </p:spPr>
      </p:pic>
      <p:sp>
        <p:nvSpPr>
          <p:cNvPr id="4710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19.3E</a:t>
            </a:r>
          </a:p>
        </p:txBody>
      </p:sp>
      <p:sp>
        <p:nvSpPr>
          <p:cNvPr id="47108" name="Text Box 3"/>
          <p:cNvSpPr txBox="1">
            <a:spLocks noChangeArrowheads="1"/>
          </p:cNvSpPr>
          <p:nvPr/>
        </p:nvSpPr>
        <p:spPr bwMode="auto">
          <a:xfrm>
            <a:off x="2552700" y="5635625"/>
            <a:ext cx="1792288" cy="255588"/>
          </a:xfrm>
          <a:prstGeom prst="rect">
            <a:avLst/>
          </a:prstGeom>
          <a:noFill/>
          <a:ln w="9525">
            <a:noFill/>
            <a:miter lim="800000"/>
            <a:headEnd/>
            <a:tailEnd/>
          </a:ln>
        </p:spPr>
        <p:txBody>
          <a:bodyPr wrap="none" lIns="0" tIns="0" rIns="0" bIns="0"/>
          <a:lstStyle/>
          <a:p>
            <a:pPr eaLnBrk="0" hangingPunct="0"/>
            <a:r>
              <a:rPr lang="en-US" sz="1700" b="1"/>
              <a:t>A balloon fish</a:t>
            </a:r>
          </a:p>
        </p:txBody>
      </p:sp>
      <p:sp>
        <p:nvSpPr>
          <p:cNvPr id="47109" name="Text Box 3"/>
          <p:cNvSpPr txBox="1">
            <a:spLocks noChangeArrowheads="1"/>
          </p:cNvSpPr>
          <p:nvPr/>
        </p:nvSpPr>
        <p:spPr bwMode="auto">
          <a:xfrm>
            <a:off x="4203700" y="6357938"/>
            <a:ext cx="1792288" cy="255587"/>
          </a:xfrm>
          <a:prstGeom prst="rect">
            <a:avLst/>
          </a:prstGeom>
          <a:noFill/>
          <a:ln w="9525">
            <a:noFill/>
            <a:miter lim="800000"/>
            <a:headEnd/>
            <a:tailEnd/>
          </a:ln>
        </p:spPr>
        <p:txBody>
          <a:bodyPr wrap="none" lIns="0" tIns="0" rIns="0" bIns="0"/>
          <a:lstStyle/>
          <a:p>
            <a:pPr eaLnBrk="0" hangingPunct="0"/>
            <a:r>
              <a:rPr lang="en-US" sz="1700" b="1"/>
              <a:t>A flounder</a:t>
            </a:r>
          </a:p>
        </p:txBody>
      </p:sp>
      <p:sp>
        <p:nvSpPr>
          <p:cNvPr id="47110" name="Text Box 3"/>
          <p:cNvSpPr txBox="1">
            <a:spLocks noChangeArrowheads="1"/>
          </p:cNvSpPr>
          <p:nvPr/>
        </p:nvSpPr>
        <p:spPr bwMode="auto">
          <a:xfrm>
            <a:off x="6159500" y="3260725"/>
            <a:ext cx="1792288" cy="255588"/>
          </a:xfrm>
          <a:prstGeom prst="rect">
            <a:avLst/>
          </a:prstGeom>
          <a:noFill/>
          <a:ln w="9525">
            <a:noFill/>
            <a:miter lim="800000"/>
            <a:headEnd/>
            <a:tailEnd/>
          </a:ln>
        </p:spPr>
        <p:txBody>
          <a:bodyPr wrap="none" lIns="0" tIns="0" rIns="0" bIns="0"/>
          <a:lstStyle/>
          <a:p>
            <a:pPr eaLnBrk="0" hangingPunct="0"/>
            <a:r>
              <a:rPr lang="en-US" sz="1700" b="1">
                <a:solidFill>
                  <a:schemeClr val="bg1"/>
                </a:solidFill>
              </a:rPr>
              <a:t>A seahorse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163513" y="1346200"/>
            <a:ext cx="8534400" cy="5270500"/>
          </a:xfrm>
        </p:spPr>
        <p:txBody>
          <a:bodyPr/>
          <a:lstStyle/>
          <a:p>
            <a:pPr marL="279400" lvl="2" indent="-276225" eaLnBrk="1" hangingPunct="1">
              <a:lnSpc>
                <a:spcPct val="90000"/>
              </a:lnSpc>
              <a:spcBef>
                <a:spcPct val="25000"/>
              </a:spcBef>
              <a:spcAft>
                <a:spcPct val="10000"/>
              </a:spcAft>
              <a:buFont typeface="Wingdings" pitchFamily="84" charset="2"/>
              <a:buChar char="§"/>
            </a:pPr>
            <a:r>
              <a:rPr lang="en-US" sz="2800" dirty="0" smtClean="0">
                <a:cs typeface="Times New Roman" pitchFamily="84" charset="0"/>
              </a:rPr>
              <a:t>The duck-billed platypus is a strange animal and hard to classify. It has</a:t>
            </a:r>
            <a:endParaRPr lang="en-US" sz="2400" dirty="0" smtClean="0">
              <a:cs typeface="Times New Roman" pitchFamily="84" charset="0"/>
            </a:endParaRPr>
          </a:p>
          <a:p>
            <a:pPr marL="812800" lvl="3" indent="-355600" eaLnBrk="1" hangingPunct="1">
              <a:lnSpc>
                <a:spcPct val="90000"/>
              </a:lnSpc>
              <a:spcBef>
                <a:spcPct val="25000"/>
              </a:spcBef>
              <a:spcAft>
                <a:spcPct val="10000"/>
              </a:spcAft>
            </a:pPr>
            <a:r>
              <a:rPr lang="en-US" sz="2400" dirty="0" smtClean="0">
                <a:cs typeface="Times New Roman" pitchFamily="84" charset="0"/>
              </a:rPr>
              <a:t>a furry body,</a:t>
            </a:r>
          </a:p>
          <a:p>
            <a:pPr marL="812800" lvl="3" indent="-355600" eaLnBrk="1" hangingPunct="1">
              <a:lnSpc>
                <a:spcPct val="90000"/>
              </a:lnSpc>
              <a:spcBef>
                <a:spcPct val="25000"/>
              </a:spcBef>
              <a:spcAft>
                <a:spcPct val="10000"/>
              </a:spcAft>
            </a:pPr>
            <a:r>
              <a:rPr lang="en-US" sz="2400" dirty="0" smtClean="0">
                <a:cs typeface="Times New Roman" pitchFamily="84" charset="0"/>
              </a:rPr>
              <a:t>bill and webbed feet that look like a duck, and</a:t>
            </a:r>
          </a:p>
          <a:p>
            <a:pPr marL="812800" lvl="3" indent="-355600" eaLnBrk="1" hangingPunct="1">
              <a:lnSpc>
                <a:spcPct val="90000"/>
              </a:lnSpc>
              <a:spcBef>
                <a:spcPct val="25000"/>
              </a:spcBef>
              <a:spcAft>
                <a:spcPct val="10000"/>
              </a:spcAft>
            </a:pPr>
            <a:r>
              <a:rPr lang="en-US" sz="2400" dirty="0" smtClean="0">
                <a:cs typeface="Times New Roman" pitchFamily="84" charset="0"/>
              </a:rPr>
              <a:t>mammary glands that produce milk for its young.</a:t>
            </a:r>
          </a:p>
          <a:p>
            <a:pPr marL="812800" lvl="3" indent="-355600" eaLnBrk="1" hangingPunct="1">
              <a:lnSpc>
                <a:spcPct val="90000"/>
              </a:lnSpc>
              <a:spcBef>
                <a:spcPct val="25000"/>
              </a:spcBef>
              <a:spcAft>
                <a:spcPct val="10000"/>
              </a:spcAft>
            </a:pPr>
            <a:r>
              <a:rPr lang="en-US" sz="2400" dirty="0" smtClean="0">
                <a:cs typeface="Times New Roman" pitchFamily="84" charset="0"/>
              </a:rPr>
              <a:t>In addition, it lays eggs!</a:t>
            </a:r>
          </a:p>
        </p:txBody>
      </p:sp>
      <p:sp>
        <p:nvSpPr>
          <p:cNvPr id="2253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2532" name="Rectangle 4"/>
          <p:cNvSpPr>
            <a:spLocks noGrp="1" noChangeArrowheads="1"/>
          </p:cNvSpPr>
          <p:nvPr>
            <p:ph type="title" idx="4294967295"/>
          </p:nvPr>
        </p:nvSpPr>
        <p:spPr>
          <a:xfrm>
            <a:off x="182563" y="103188"/>
            <a:ext cx="8782050" cy="438150"/>
          </a:xfrm>
        </p:spPr>
        <p:txBody>
          <a:bodyPr>
            <a:spAutoFit/>
          </a:bodyPr>
          <a:lstStyle/>
          <a:p>
            <a:pPr eaLnBrk="1" hangingPunct="1"/>
            <a:r>
              <a:rPr lang="en-US" sz="3200" smtClean="0"/>
              <a:t>Introduction</a:t>
            </a:r>
          </a:p>
        </p:txBody>
      </p:sp>
      <p:sp>
        <p:nvSpPr>
          <p:cNvPr id="2253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253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253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box(in)">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box(in)">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box(in)">
                                      <p:cBhvr>
                                        <p:cTn id="17" dur="500"/>
                                        <p:tgtEl>
                                          <p:spTgt spid="22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box(in)">
                                      <p:cBhvr>
                                        <p:cTn id="22" dur="500"/>
                                        <p:tgtEl>
                                          <p:spTgt spid="22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Effect transition="in" filter="box(in)">
                                      <p:cBhvr>
                                        <p:cTn id="27"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4294967295"/>
          </p:nvPr>
        </p:nvSpPr>
        <p:spPr>
          <a:xfrm>
            <a:off x="166688" y="1741488"/>
            <a:ext cx="8534400" cy="4789487"/>
          </a:xfrm>
        </p:spPr>
        <p:txBody>
          <a:bodyPr/>
          <a:lstStyle/>
          <a:p>
            <a:pPr marL="279400" lvl="1" indent="-277813" eaLnBrk="1" hangingPunct="1">
              <a:buFont typeface="Wingdings" pitchFamily="84" charset="2"/>
              <a:buChar char="§"/>
            </a:pPr>
            <a:r>
              <a:rPr lang="en-US" sz="2800" dirty="0" smtClean="0">
                <a:cs typeface="Times New Roman" pitchFamily="84" charset="0"/>
              </a:rPr>
              <a:t>Lobe-fins have muscular pelvic and pectoral fins that are supported by rod-shaped bones.</a:t>
            </a:r>
          </a:p>
          <a:p>
            <a:pPr marL="279400" lvl="1" indent="-277813" eaLnBrk="1" hangingPunct="1">
              <a:buFont typeface="Wingdings" pitchFamily="84" charset="2"/>
              <a:buChar char="§"/>
            </a:pPr>
            <a:r>
              <a:rPr lang="en-US" sz="2800" dirty="0" smtClean="0">
                <a:cs typeface="Times New Roman" pitchFamily="84" charset="0"/>
              </a:rPr>
              <a:t>Today, three lineages of lobe-fins survive:</a:t>
            </a:r>
          </a:p>
          <a:p>
            <a:pPr marL="812800" lvl="2" indent="-355600" eaLnBrk="1" hangingPunct="1">
              <a:buFont typeface="Times New Roman" pitchFamily="84" charset="0"/>
              <a:buAutoNum type="arabicPeriod"/>
            </a:pPr>
            <a:r>
              <a:rPr lang="en-US" sz="2400" dirty="0" smtClean="0">
                <a:cs typeface="Times New Roman" pitchFamily="84" charset="0"/>
              </a:rPr>
              <a:t>coelacanths, living deep in the oceans, were once thought to be extinct,</a:t>
            </a:r>
          </a:p>
          <a:p>
            <a:pPr marL="812800" lvl="2" indent="-355600" eaLnBrk="1" hangingPunct="1">
              <a:buFont typeface="Times New Roman" pitchFamily="84" charset="0"/>
              <a:buAutoNum type="arabicPeriod"/>
            </a:pPr>
            <a:r>
              <a:rPr lang="en-US" sz="2400" dirty="0" smtClean="0">
                <a:cs typeface="Times New Roman" pitchFamily="84" charset="0"/>
              </a:rPr>
              <a:t>lungfishes, which can gulp air into lungs, inhabit stagnant waters in the Southern Hemisphere, and</a:t>
            </a:r>
          </a:p>
          <a:p>
            <a:pPr marL="812800" lvl="2" indent="-355600" eaLnBrk="1" hangingPunct="1">
              <a:buFont typeface="Times New Roman" pitchFamily="84" charset="0"/>
              <a:buAutoNum type="arabicPeriod"/>
            </a:pPr>
            <a:r>
              <a:rPr lang="en-US" sz="2400" dirty="0" err="1" smtClean="0">
                <a:cs typeface="Times New Roman" pitchFamily="84" charset="0"/>
              </a:rPr>
              <a:t>tetrapods</a:t>
            </a:r>
            <a:r>
              <a:rPr lang="en-US" sz="2400" dirty="0" smtClean="0">
                <a:cs typeface="Times New Roman" pitchFamily="84" charset="0"/>
              </a:rPr>
              <a:t>, adapted to life on land, include terrestrial vertebrates.</a:t>
            </a:r>
          </a:p>
        </p:txBody>
      </p:sp>
      <p:sp>
        <p:nvSpPr>
          <p:cNvPr id="5120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1204"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1205" name="Rectangle 9"/>
          <p:cNvSpPr>
            <a:spLocks noGrp="1" noChangeArrowheads="1"/>
          </p:cNvSpPr>
          <p:nvPr>
            <p:ph type="title" idx="4294967295"/>
          </p:nvPr>
        </p:nvSpPr>
        <p:spPr>
          <a:xfrm>
            <a:off x="173038" y="100013"/>
            <a:ext cx="8782050" cy="1314450"/>
          </a:xfrm>
        </p:spPr>
        <p:txBody>
          <a:bodyPr>
            <a:spAutoFit/>
          </a:bodyPr>
          <a:lstStyle/>
          <a:p>
            <a:pPr marL="809625" indent="-809625" eaLnBrk="1" hangingPunct="1"/>
            <a:r>
              <a:rPr lang="en-US" sz="3200" smtClean="0"/>
              <a:t>19.3 Jawed vertebrates with gills and paired fins include sharks, ray-finned fishes, and lobe-finned fishes</a:t>
            </a:r>
          </a:p>
        </p:txBody>
      </p:sp>
      <p:sp>
        <p:nvSpPr>
          <p:cNvPr id="51206" name="Line 4"/>
          <p:cNvSpPr>
            <a:spLocks noChangeShapeType="1"/>
          </p:cNvSpPr>
          <p:nvPr/>
        </p:nvSpPr>
        <p:spPr bwMode="auto">
          <a:xfrm>
            <a:off x="195263" y="1527175"/>
            <a:ext cx="8775700" cy="0"/>
          </a:xfrm>
          <a:prstGeom prst="line">
            <a:avLst/>
          </a:prstGeom>
          <a:noFill/>
          <a:ln w="76200">
            <a:solidFill>
              <a:schemeClr val="tx2"/>
            </a:solidFill>
            <a:round/>
            <a:headEnd/>
            <a:tailEnd/>
          </a:ln>
        </p:spPr>
        <p:txBody>
          <a:bodyPr wrap="none" anchor="ctr"/>
          <a:lstStyle/>
          <a:p>
            <a:endParaRPr lang="en-US"/>
          </a:p>
        </p:txBody>
      </p:sp>
      <p:sp>
        <p:nvSpPr>
          <p:cNvPr id="5120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 calcmode="lin" valueType="num">
                                      <p:cBhvr additive="base">
                                        <p:cTn id="7" dur="5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2">
                                            <p:txEl>
                                              <p:pRg st="1" end="1"/>
                                            </p:txEl>
                                          </p:spTgt>
                                        </p:tgtEl>
                                        <p:attrNameLst>
                                          <p:attrName>style.visibility</p:attrName>
                                        </p:attrNameLst>
                                      </p:cBhvr>
                                      <p:to>
                                        <p:strVal val="visible"/>
                                      </p:to>
                                    </p:set>
                                    <p:anim calcmode="lin" valueType="num">
                                      <p:cBhvr additive="base">
                                        <p:cTn id="13" dur="5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2">
                                            <p:txEl>
                                              <p:pRg st="2" end="2"/>
                                            </p:txEl>
                                          </p:spTgt>
                                        </p:tgtEl>
                                        <p:attrNameLst>
                                          <p:attrName>style.visibility</p:attrName>
                                        </p:attrNameLst>
                                      </p:cBhvr>
                                      <p:to>
                                        <p:strVal val="visible"/>
                                      </p:to>
                                    </p:set>
                                    <p:anim calcmode="lin" valueType="num">
                                      <p:cBhvr additive="base">
                                        <p:cTn id="19" dur="5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2">
                                            <p:txEl>
                                              <p:pRg st="3" end="3"/>
                                            </p:txEl>
                                          </p:spTgt>
                                        </p:tgtEl>
                                        <p:attrNameLst>
                                          <p:attrName>style.visibility</p:attrName>
                                        </p:attrNameLst>
                                      </p:cBhvr>
                                      <p:to>
                                        <p:strVal val="visible"/>
                                      </p:to>
                                    </p:set>
                                    <p:anim calcmode="lin" valueType="num">
                                      <p:cBhvr additive="base">
                                        <p:cTn id="25" dur="5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02">
                                            <p:txEl>
                                              <p:pRg st="4" end="4"/>
                                            </p:txEl>
                                          </p:spTgt>
                                        </p:tgtEl>
                                        <p:attrNameLst>
                                          <p:attrName>style.visibility</p:attrName>
                                        </p:attrNameLst>
                                      </p:cBhvr>
                                      <p:to>
                                        <p:strVal val="visible"/>
                                      </p:to>
                                    </p:set>
                                    <p:anim calcmode="lin" valueType="num">
                                      <p:cBhvr additive="base">
                                        <p:cTn id="31" dur="500" fill="hold"/>
                                        <p:tgtEl>
                                          <p:spTgt spid="51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9_03fLobeFinnedLungfish-L"/>
          <p:cNvPicPr>
            <a:picLocks noChangeAspect="1" noChangeArrowheads="1"/>
          </p:cNvPicPr>
          <p:nvPr/>
        </p:nvPicPr>
        <p:blipFill>
          <a:blip r:embed="rId3" cstate="print"/>
          <a:srcRect/>
          <a:stretch>
            <a:fillRect/>
          </a:stretch>
        </p:blipFill>
        <p:spPr bwMode="auto">
          <a:xfrm>
            <a:off x="1327150" y="1528763"/>
            <a:ext cx="6488113" cy="3798887"/>
          </a:xfrm>
          <a:prstGeom prst="rect">
            <a:avLst/>
          </a:prstGeom>
          <a:noFill/>
          <a:ln w="9525">
            <a:noFill/>
            <a:miter lim="800000"/>
            <a:headEnd/>
            <a:tailEnd/>
          </a:ln>
        </p:spPr>
      </p:pic>
      <p:sp>
        <p:nvSpPr>
          <p:cNvPr id="5222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19.3F</a:t>
            </a:r>
          </a:p>
        </p:txBody>
      </p:sp>
      <p:sp>
        <p:nvSpPr>
          <p:cNvPr id="2" name="TextBox 1"/>
          <p:cNvSpPr txBox="1"/>
          <p:nvPr/>
        </p:nvSpPr>
        <p:spPr>
          <a:xfrm>
            <a:off x="1066800" y="762000"/>
            <a:ext cx="4038600" cy="369332"/>
          </a:xfrm>
          <a:prstGeom prst="rect">
            <a:avLst/>
          </a:prstGeom>
          <a:noFill/>
        </p:spPr>
        <p:txBody>
          <a:bodyPr wrap="square" rtlCol="0">
            <a:spAutoFit/>
          </a:bodyPr>
          <a:lstStyle/>
          <a:p>
            <a:r>
              <a:rPr lang="en-US" dirty="0" smtClean="0"/>
              <a:t>Lobe-finned lungfish</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4294967295"/>
          </p:nvPr>
        </p:nvSpPr>
        <p:spPr>
          <a:xfrm>
            <a:off x="168275" y="1744663"/>
            <a:ext cx="8534400" cy="4732337"/>
          </a:xfrm>
        </p:spPr>
        <p:txBody>
          <a:bodyPr/>
          <a:lstStyle/>
          <a:p>
            <a:pPr marL="279400" lvl="1" indent="-277813" eaLnBrk="1" hangingPunct="1">
              <a:buFont typeface="Wingdings" pitchFamily="84" charset="2"/>
              <a:buChar char="§"/>
            </a:pPr>
            <a:r>
              <a:rPr lang="en-US" sz="2800" dirty="0" smtClean="0">
                <a:cs typeface="Times New Roman" pitchFamily="84" charset="0"/>
              </a:rPr>
              <a:t>During the late Devonian, a line of lobe-finned fishes gave rise to </a:t>
            </a:r>
            <a:r>
              <a:rPr lang="en-US" sz="2800" b="1" dirty="0" err="1" smtClean="0">
                <a:cs typeface="Times New Roman" pitchFamily="84" charset="0"/>
              </a:rPr>
              <a:t>tetrapods</a:t>
            </a:r>
            <a:r>
              <a:rPr lang="en-US" sz="2800" dirty="0" smtClean="0">
                <a:cs typeface="Times New Roman" pitchFamily="84" charset="0"/>
              </a:rPr>
              <a:t>, jawed vertebrates with limbs and feet that can support weight on land.</a:t>
            </a:r>
          </a:p>
          <a:p>
            <a:pPr marL="279400" lvl="1" indent="-277813" eaLnBrk="1" hangingPunct="1">
              <a:buFont typeface="Wingdings" pitchFamily="84" charset="2"/>
              <a:buChar char="§"/>
            </a:pPr>
            <a:r>
              <a:rPr lang="en-US" sz="2800" dirty="0" smtClean="0">
                <a:cs typeface="Times New Roman" pitchFamily="84" charset="0"/>
              </a:rPr>
              <a:t>Adapting to life on land was a key event in vertebrate history.</a:t>
            </a:r>
          </a:p>
          <a:p>
            <a:pPr marL="279400" lvl="1" indent="-277813" eaLnBrk="1" hangingPunct="1">
              <a:buFont typeface="Wingdings" pitchFamily="84" charset="2"/>
              <a:buChar char="§"/>
            </a:pPr>
            <a:r>
              <a:rPr lang="en-US" sz="2800" dirty="0" smtClean="0">
                <a:cs typeface="Times New Roman" pitchFamily="84" charset="0"/>
              </a:rPr>
              <a:t>All subsequent groups are descendants of these early land-dwellers.</a:t>
            </a:r>
          </a:p>
        </p:txBody>
      </p:sp>
      <p:sp>
        <p:nvSpPr>
          <p:cNvPr id="5325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3252" name="Rectangle 4"/>
          <p:cNvSpPr>
            <a:spLocks noGrp="1" noChangeArrowheads="1"/>
          </p:cNvSpPr>
          <p:nvPr>
            <p:ph type="title" idx="4294967295"/>
          </p:nvPr>
        </p:nvSpPr>
        <p:spPr>
          <a:xfrm>
            <a:off x="173038" y="100013"/>
            <a:ext cx="8782050" cy="1314450"/>
          </a:xfrm>
        </p:spPr>
        <p:txBody>
          <a:bodyPr>
            <a:spAutoFit/>
          </a:bodyPr>
          <a:lstStyle/>
          <a:p>
            <a:pPr marL="798513" indent="-798513" eaLnBrk="1" hangingPunct="1"/>
            <a:r>
              <a:rPr lang="en-US" sz="3200" smtClean="0"/>
              <a:t>19.4 EVOLUTION CONNECTION: New fossil discoveries are filling in the gaps of tetrapod evolution</a:t>
            </a:r>
          </a:p>
        </p:txBody>
      </p:sp>
      <p:sp>
        <p:nvSpPr>
          <p:cNvPr id="5325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3254" name="Line 4"/>
          <p:cNvSpPr>
            <a:spLocks noChangeShapeType="1"/>
          </p:cNvSpPr>
          <p:nvPr/>
        </p:nvSpPr>
        <p:spPr bwMode="auto">
          <a:xfrm>
            <a:off x="195263" y="1527175"/>
            <a:ext cx="8775700" cy="0"/>
          </a:xfrm>
          <a:prstGeom prst="line">
            <a:avLst/>
          </a:prstGeom>
          <a:noFill/>
          <a:ln w="76200">
            <a:solidFill>
              <a:schemeClr val="tx2"/>
            </a:solidFill>
            <a:round/>
            <a:headEnd/>
            <a:tailEnd/>
          </a:ln>
        </p:spPr>
        <p:txBody>
          <a:bodyPr wrap="none" anchor="ctr"/>
          <a:lstStyle/>
          <a:p>
            <a:endParaRPr lang="en-US"/>
          </a:p>
        </p:txBody>
      </p:sp>
      <p:sp>
        <p:nvSpPr>
          <p:cNvPr id="5325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diamond(in)">
                                      <p:cBhvr>
                                        <p:cTn id="7" dur="20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diamond(in)">
                                      <p:cBhvr>
                                        <p:cTn id="12" dur="2000"/>
                                        <p:tgtEl>
                                          <p:spTgt spid="53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3250">
                                            <p:txEl>
                                              <p:pRg st="2" end="2"/>
                                            </p:txEl>
                                          </p:spTgt>
                                        </p:tgtEl>
                                        <p:attrNameLst>
                                          <p:attrName>style.visibility</p:attrName>
                                        </p:attrNameLst>
                                      </p:cBhvr>
                                      <p:to>
                                        <p:strVal val="visible"/>
                                      </p:to>
                                    </p:set>
                                    <p:animEffect transition="in" filter="diamond(in)">
                                      <p:cBhvr>
                                        <p:cTn id="17" dur="2000"/>
                                        <p:tgtEl>
                                          <p:spTgt spid="532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4294967295"/>
          </p:nvPr>
        </p:nvSpPr>
        <p:spPr>
          <a:xfrm>
            <a:off x="168275" y="1757363"/>
            <a:ext cx="8534400" cy="4813300"/>
          </a:xfrm>
        </p:spPr>
        <p:txBody>
          <a:bodyPr/>
          <a:lstStyle/>
          <a:p>
            <a:pPr marL="279400" lvl="1" indent="-277813" eaLnBrk="1" hangingPunct="1">
              <a:lnSpc>
                <a:spcPct val="95000"/>
              </a:lnSpc>
              <a:spcBef>
                <a:spcPct val="35000"/>
              </a:spcBef>
              <a:buFont typeface="Wingdings" pitchFamily="84" charset="2"/>
              <a:buChar char="§"/>
            </a:pPr>
            <a:r>
              <a:rPr lang="en-US" sz="2800" dirty="0" smtClean="0">
                <a:cs typeface="Times New Roman" pitchFamily="84" charset="0"/>
              </a:rPr>
              <a:t>Like plants, vertebrates faced obstacles on land in regard to</a:t>
            </a:r>
          </a:p>
          <a:p>
            <a:pPr marL="812800" lvl="2" indent="-355600" eaLnBrk="1" hangingPunct="1">
              <a:lnSpc>
                <a:spcPct val="95000"/>
              </a:lnSpc>
              <a:spcBef>
                <a:spcPct val="35000"/>
              </a:spcBef>
            </a:pPr>
            <a:r>
              <a:rPr lang="en-US" sz="2400" dirty="0" smtClean="0">
                <a:cs typeface="Times New Roman" pitchFamily="84" charset="0"/>
              </a:rPr>
              <a:t>gas exchange,</a:t>
            </a:r>
          </a:p>
          <a:p>
            <a:pPr marL="812800" lvl="2" indent="-355600" eaLnBrk="1" hangingPunct="1">
              <a:lnSpc>
                <a:spcPct val="95000"/>
              </a:lnSpc>
              <a:spcBef>
                <a:spcPct val="35000"/>
              </a:spcBef>
            </a:pPr>
            <a:r>
              <a:rPr lang="en-US" sz="2400" dirty="0" smtClean="0">
                <a:cs typeface="Times New Roman" pitchFamily="84" charset="0"/>
              </a:rPr>
              <a:t>water conservation,</a:t>
            </a:r>
          </a:p>
          <a:p>
            <a:pPr marL="812800" lvl="2" indent="-355600" eaLnBrk="1" hangingPunct="1">
              <a:lnSpc>
                <a:spcPct val="95000"/>
              </a:lnSpc>
              <a:spcBef>
                <a:spcPct val="35000"/>
              </a:spcBef>
            </a:pPr>
            <a:r>
              <a:rPr lang="en-US" sz="2400" dirty="0" smtClean="0">
                <a:cs typeface="Times New Roman" pitchFamily="84" charset="0"/>
              </a:rPr>
              <a:t>structural support, </a:t>
            </a:r>
          </a:p>
          <a:p>
            <a:pPr marL="812800" lvl="2" indent="-355600" eaLnBrk="1" hangingPunct="1">
              <a:lnSpc>
                <a:spcPct val="95000"/>
              </a:lnSpc>
              <a:spcBef>
                <a:spcPct val="35000"/>
              </a:spcBef>
            </a:pPr>
            <a:r>
              <a:rPr lang="en-US" sz="2400" dirty="0" smtClean="0">
                <a:cs typeface="Times New Roman" pitchFamily="84" charset="0"/>
              </a:rPr>
              <a:t>a means of locomotion,</a:t>
            </a:r>
          </a:p>
          <a:p>
            <a:pPr marL="812800" lvl="2" indent="-355600" eaLnBrk="1" hangingPunct="1">
              <a:lnSpc>
                <a:spcPct val="95000"/>
              </a:lnSpc>
              <a:spcBef>
                <a:spcPct val="35000"/>
              </a:spcBef>
            </a:pPr>
            <a:r>
              <a:rPr lang="en-US" sz="2400" dirty="0" smtClean="0">
                <a:cs typeface="Times New Roman" pitchFamily="84" charset="0"/>
              </a:rPr>
              <a:t>adapting sensory organs that worked well in water but not on land, and</a:t>
            </a:r>
          </a:p>
          <a:p>
            <a:pPr marL="812800" lvl="2" indent="-355600" eaLnBrk="1" hangingPunct="1">
              <a:lnSpc>
                <a:spcPct val="95000"/>
              </a:lnSpc>
              <a:spcBef>
                <a:spcPct val="35000"/>
              </a:spcBef>
            </a:pPr>
            <a:r>
              <a:rPr lang="en-US" sz="2400" dirty="0" smtClean="0">
                <a:cs typeface="Times New Roman" pitchFamily="84" charset="0"/>
              </a:rPr>
              <a:t>reproduction.</a:t>
            </a:r>
          </a:p>
        </p:txBody>
      </p:sp>
      <p:sp>
        <p:nvSpPr>
          <p:cNvPr id="5427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4276" name="Rectangle 4"/>
          <p:cNvSpPr>
            <a:spLocks noGrp="1" noChangeArrowheads="1"/>
          </p:cNvSpPr>
          <p:nvPr>
            <p:ph type="title" idx="4294967295"/>
          </p:nvPr>
        </p:nvSpPr>
        <p:spPr>
          <a:xfrm>
            <a:off x="173038" y="100013"/>
            <a:ext cx="8782050" cy="1314450"/>
          </a:xfrm>
        </p:spPr>
        <p:txBody>
          <a:bodyPr>
            <a:spAutoFit/>
          </a:bodyPr>
          <a:lstStyle/>
          <a:p>
            <a:pPr marL="798513" indent="-798513" eaLnBrk="1" hangingPunct="1"/>
            <a:r>
              <a:rPr lang="en-US" sz="3200" smtClean="0"/>
              <a:t>19.4 EVOLUTION CONNECTION: New fossil discoveries are filling in the gaps of tetrapod evolution</a:t>
            </a:r>
          </a:p>
        </p:txBody>
      </p:sp>
      <p:sp>
        <p:nvSpPr>
          <p:cNvPr id="5427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4278" name="Line 4"/>
          <p:cNvSpPr>
            <a:spLocks noChangeShapeType="1"/>
          </p:cNvSpPr>
          <p:nvPr/>
        </p:nvSpPr>
        <p:spPr bwMode="auto">
          <a:xfrm>
            <a:off x="195263" y="1527175"/>
            <a:ext cx="8775700" cy="0"/>
          </a:xfrm>
          <a:prstGeom prst="line">
            <a:avLst/>
          </a:prstGeom>
          <a:noFill/>
          <a:ln w="76200">
            <a:solidFill>
              <a:schemeClr val="tx2"/>
            </a:solidFill>
            <a:round/>
            <a:headEnd/>
            <a:tailEnd/>
          </a:ln>
        </p:spPr>
        <p:txBody>
          <a:bodyPr wrap="none" anchor="ctr"/>
          <a:lstStyle/>
          <a:p>
            <a:endParaRPr lang="en-US"/>
          </a:p>
        </p:txBody>
      </p:sp>
      <p:sp>
        <p:nvSpPr>
          <p:cNvPr id="542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checkerboard(across)">
                                      <p:cBhvr>
                                        <p:cTn id="7" dur="500"/>
                                        <p:tgtEl>
                                          <p:spTgt spid="54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4">
                                            <p:txEl>
                                              <p:pRg st="1" end="1"/>
                                            </p:txEl>
                                          </p:spTgt>
                                        </p:tgtEl>
                                        <p:attrNameLst>
                                          <p:attrName>style.visibility</p:attrName>
                                        </p:attrNameLst>
                                      </p:cBhvr>
                                      <p:to>
                                        <p:strVal val="visible"/>
                                      </p:to>
                                    </p:set>
                                    <p:animEffect transition="in" filter="checkerboard(across)">
                                      <p:cBhvr>
                                        <p:cTn id="12" dur="500"/>
                                        <p:tgtEl>
                                          <p:spTgt spid="542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74">
                                            <p:txEl>
                                              <p:pRg st="2" end="2"/>
                                            </p:txEl>
                                          </p:spTgt>
                                        </p:tgtEl>
                                        <p:attrNameLst>
                                          <p:attrName>style.visibility</p:attrName>
                                        </p:attrNameLst>
                                      </p:cBhvr>
                                      <p:to>
                                        <p:strVal val="visible"/>
                                      </p:to>
                                    </p:set>
                                    <p:animEffect transition="in" filter="checkerboard(across)">
                                      <p:cBhvr>
                                        <p:cTn id="17" dur="500"/>
                                        <p:tgtEl>
                                          <p:spTgt spid="542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4274">
                                            <p:txEl>
                                              <p:pRg st="3" end="3"/>
                                            </p:txEl>
                                          </p:spTgt>
                                        </p:tgtEl>
                                        <p:attrNameLst>
                                          <p:attrName>style.visibility</p:attrName>
                                        </p:attrNameLst>
                                      </p:cBhvr>
                                      <p:to>
                                        <p:strVal val="visible"/>
                                      </p:to>
                                    </p:set>
                                    <p:animEffect transition="in" filter="checkerboard(across)">
                                      <p:cBhvr>
                                        <p:cTn id="22" dur="500"/>
                                        <p:tgtEl>
                                          <p:spTgt spid="542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4274">
                                            <p:txEl>
                                              <p:pRg st="4" end="4"/>
                                            </p:txEl>
                                          </p:spTgt>
                                        </p:tgtEl>
                                        <p:attrNameLst>
                                          <p:attrName>style.visibility</p:attrName>
                                        </p:attrNameLst>
                                      </p:cBhvr>
                                      <p:to>
                                        <p:strVal val="visible"/>
                                      </p:to>
                                    </p:set>
                                    <p:animEffect transition="in" filter="checkerboard(across)">
                                      <p:cBhvr>
                                        <p:cTn id="27" dur="500"/>
                                        <p:tgtEl>
                                          <p:spTgt spid="542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4274">
                                            <p:txEl>
                                              <p:pRg st="5" end="5"/>
                                            </p:txEl>
                                          </p:spTgt>
                                        </p:tgtEl>
                                        <p:attrNameLst>
                                          <p:attrName>style.visibility</p:attrName>
                                        </p:attrNameLst>
                                      </p:cBhvr>
                                      <p:to>
                                        <p:strVal val="visible"/>
                                      </p:to>
                                    </p:set>
                                    <p:animEffect transition="in" filter="checkerboard(across)">
                                      <p:cBhvr>
                                        <p:cTn id="32" dur="500"/>
                                        <p:tgtEl>
                                          <p:spTgt spid="542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4274">
                                            <p:txEl>
                                              <p:pRg st="6" end="6"/>
                                            </p:txEl>
                                          </p:spTgt>
                                        </p:tgtEl>
                                        <p:attrNameLst>
                                          <p:attrName>style.visibility</p:attrName>
                                        </p:attrNameLst>
                                      </p:cBhvr>
                                      <p:to>
                                        <p:strVal val="visible"/>
                                      </p:to>
                                    </p:set>
                                    <p:animEffect transition="in" filter="checkerboard(across)">
                                      <p:cBhvr>
                                        <p:cTn id="37" dur="500"/>
                                        <p:tgtEl>
                                          <p:spTgt spid="542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19_04aaTetrapodEvolution-U"/>
          <p:cNvPicPr>
            <a:picLocks noChangeAspect="1" noChangeArrowheads="1"/>
          </p:cNvPicPr>
          <p:nvPr/>
        </p:nvPicPr>
        <p:blipFill>
          <a:blip r:embed="rId3" cstate="print"/>
          <a:srcRect/>
          <a:stretch>
            <a:fillRect/>
          </a:stretch>
        </p:blipFill>
        <p:spPr bwMode="auto">
          <a:xfrm>
            <a:off x="1327150" y="563563"/>
            <a:ext cx="6488113" cy="5730875"/>
          </a:xfrm>
          <a:prstGeom prst="rect">
            <a:avLst/>
          </a:prstGeom>
          <a:noFill/>
          <a:ln w="9525">
            <a:noFill/>
            <a:miter lim="800000"/>
            <a:headEnd/>
            <a:tailEnd/>
          </a:ln>
        </p:spPr>
      </p:pic>
      <p:sp>
        <p:nvSpPr>
          <p:cNvPr id="5632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19.4A_1</a:t>
            </a:r>
          </a:p>
        </p:txBody>
      </p:sp>
      <p:sp>
        <p:nvSpPr>
          <p:cNvPr id="56324" name="Text Box 3"/>
          <p:cNvSpPr txBox="1">
            <a:spLocks noChangeArrowheads="1"/>
          </p:cNvSpPr>
          <p:nvPr/>
        </p:nvSpPr>
        <p:spPr bwMode="auto">
          <a:xfrm>
            <a:off x="2171700" y="647700"/>
            <a:ext cx="1095375" cy="257175"/>
          </a:xfrm>
          <a:prstGeom prst="rect">
            <a:avLst/>
          </a:prstGeom>
          <a:noFill/>
          <a:ln w="9525">
            <a:noFill/>
            <a:miter lim="800000"/>
            <a:headEnd/>
            <a:tailEnd/>
          </a:ln>
        </p:spPr>
        <p:txBody>
          <a:bodyPr wrap="none" lIns="0" tIns="0" rIns="0" bIns="0"/>
          <a:lstStyle/>
          <a:p>
            <a:pPr eaLnBrk="0" hangingPunct="0"/>
            <a:r>
              <a:rPr lang="en-US" sz="1800" b="1"/>
              <a:t>Devonian</a:t>
            </a:r>
          </a:p>
        </p:txBody>
      </p:sp>
      <p:sp>
        <p:nvSpPr>
          <p:cNvPr id="56325" name="Text Box 3"/>
          <p:cNvSpPr txBox="1">
            <a:spLocks noChangeArrowheads="1"/>
          </p:cNvSpPr>
          <p:nvPr/>
        </p:nvSpPr>
        <p:spPr bwMode="auto">
          <a:xfrm>
            <a:off x="5105400" y="649288"/>
            <a:ext cx="1035050" cy="85725"/>
          </a:xfrm>
          <a:prstGeom prst="rect">
            <a:avLst/>
          </a:prstGeom>
          <a:noFill/>
          <a:ln w="9525">
            <a:noFill/>
            <a:miter lim="800000"/>
            <a:headEnd/>
            <a:tailEnd/>
          </a:ln>
        </p:spPr>
        <p:txBody>
          <a:bodyPr wrap="none" lIns="0" tIns="0" rIns="0" bIns="0"/>
          <a:lstStyle/>
          <a:p>
            <a:pPr eaLnBrk="0" hangingPunct="0"/>
            <a:r>
              <a:rPr lang="en-US" sz="1800" b="1"/>
              <a:t>Carboniferous</a:t>
            </a:r>
          </a:p>
        </p:txBody>
      </p:sp>
      <p:sp>
        <p:nvSpPr>
          <p:cNvPr id="56326" name="Text Box 3"/>
          <p:cNvSpPr txBox="1">
            <a:spLocks noChangeArrowheads="1"/>
          </p:cNvSpPr>
          <p:nvPr/>
        </p:nvSpPr>
        <p:spPr bwMode="auto">
          <a:xfrm>
            <a:off x="5441950" y="1222375"/>
            <a:ext cx="1035050" cy="85725"/>
          </a:xfrm>
          <a:prstGeom prst="rect">
            <a:avLst/>
          </a:prstGeom>
          <a:noFill/>
          <a:ln w="9525">
            <a:noFill/>
            <a:miter lim="800000"/>
            <a:headEnd/>
            <a:tailEnd/>
          </a:ln>
        </p:spPr>
        <p:txBody>
          <a:bodyPr wrap="none" lIns="0" tIns="0" rIns="0" bIns="0"/>
          <a:lstStyle/>
          <a:p>
            <a:pPr eaLnBrk="0" hangingPunct="0"/>
            <a:r>
              <a:rPr lang="en-US" sz="1800" b="1"/>
              <a:t>Ray-finned fish</a:t>
            </a:r>
          </a:p>
        </p:txBody>
      </p:sp>
      <p:sp>
        <p:nvSpPr>
          <p:cNvPr id="56327" name="Text Box 3"/>
          <p:cNvSpPr txBox="1">
            <a:spLocks noChangeArrowheads="1"/>
          </p:cNvSpPr>
          <p:nvPr/>
        </p:nvSpPr>
        <p:spPr bwMode="auto">
          <a:xfrm>
            <a:off x="5422900" y="2425700"/>
            <a:ext cx="1035050" cy="85725"/>
          </a:xfrm>
          <a:prstGeom prst="rect">
            <a:avLst/>
          </a:prstGeom>
          <a:noFill/>
          <a:ln w="9525">
            <a:noFill/>
            <a:miter lim="800000"/>
            <a:headEnd/>
            <a:tailEnd/>
          </a:ln>
        </p:spPr>
        <p:txBody>
          <a:bodyPr wrap="none" lIns="0" tIns="0" rIns="0" bIns="0"/>
          <a:lstStyle/>
          <a:p>
            <a:pPr eaLnBrk="0" hangingPunct="0"/>
            <a:r>
              <a:rPr lang="en-US" sz="1800" b="1"/>
              <a:t>Coelocanth</a:t>
            </a:r>
          </a:p>
        </p:txBody>
      </p:sp>
      <p:sp>
        <p:nvSpPr>
          <p:cNvPr id="56328" name="Text Box 3"/>
          <p:cNvSpPr txBox="1">
            <a:spLocks noChangeArrowheads="1"/>
          </p:cNvSpPr>
          <p:nvPr/>
        </p:nvSpPr>
        <p:spPr bwMode="auto">
          <a:xfrm>
            <a:off x="5295900" y="3516313"/>
            <a:ext cx="981075" cy="249237"/>
          </a:xfrm>
          <a:prstGeom prst="rect">
            <a:avLst/>
          </a:prstGeom>
          <a:noFill/>
          <a:ln w="9525">
            <a:noFill/>
            <a:miter lim="800000"/>
            <a:headEnd/>
            <a:tailEnd/>
          </a:ln>
        </p:spPr>
        <p:txBody>
          <a:bodyPr wrap="none" lIns="0" tIns="0" rIns="0" bIns="0"/>
          <a:lstStyle/>
          <a:p>
            <a:pPr eaLnBrk="0" hangingPunct="0"/>
            <a:r>
              <a:rPr lang="en-US" sz="1800" b="1"/>
              <a:t>Lungfish</a:t>
            </a:r>
          </a:p>
        </p:txBody>
      </p:sp>
      <p:sp>
        <p:nvSpPr>
          <p:cNvPr id="56329" name="Text Box 3"/>
          <p:cNvSpPr txBox="1">
            <a:spLocks noChangeArrowheads="1"/>
          </p:cNvSpPr>
          <p:nvPr/>
        </p:nvSpPr>
        <p:spPr bwMode="auto">
          <a:xfrm>
            <a:off x="1954213" y="4794250"/>
            <a:ext cx="1384300" cy="460375"/>
          </a:xfrm>
          <a:prstGeom prst="rect">
            <a:avLst/>
          </a:prstGeom>
          <a:noFill/>
          <a:ln w="9525">
            <a:noFill/>
            <a:miter lim="800000"/>
            <a:headEnd/>
            <a:tailEnd/>
          </a:ln>
        </p:spPr>
        <p:txBody>
          <a:bodyPr wrap="none" lIns="0" tIns="0" rIns="0" bIns="0"/>
          <a:lstStyle/>
          <a:p>
            <a:pPr eaLnBrk="0" hangingPunct="0">
              <a:lnSpc>
                <a:spcPct val="90000"/>
              </a:lnSpc>
            </a:pPr>
            <a:r>
              <a:rPr lang="en-US" sz="1800" b="1"/>
              <a:t>Time known</a:t>
            </a:r>
            <a:br>
              <a:rPr lang="en-US" sz="1800" b="1"/>
            </a:br>
            <a:r>
              <a:rPr lang="en-US" sz="1800" b="1"/>
              <a:t>to exist</a:t>
            </a:r>
          </a:p>
        </p:txBody>
      </p:sp>
      <p:sp>
        <p:nvSpPr>
          <p:cNvPr id="56330" name="Text Box 3"/>
          <p:cNvSpPr txBox="1">
            <a:spLocks noChangeArrowheads="1"/>
          </p:cNvSpPr>
          <p:nvPr/>
        </p:nvSpPr>
        <p:spPr bwMode="auto">
          <a:xfrm>
            <a:off x="3422650" y="5845175"/>
            <a:ext cx="1447800" cy="104775"/>
          </a:xfrm>
          <a:prstGeom prst="rect">
            <a:avLst/>
          </a:prstGeom>
          <a:noFill/>
          <a:ln w="9525">
            <a:noFill/>
            <a:miter lim="800000"/>
            <a:headEnd/>
            <a:tailEnd/>
          </a:ln>
        </p:spPr>
        <p:txBody>
          <a:bodyPr wrap="none" lIns="0" tIns="0" rIns="0" bIns="0"/>
          <a:lstStyle/>
          <a:p>
            <a:pPr eaLnBrk="0" hangingPunct="0"/>
            <a:r>
              <a:rPr lang="en-US" sz="1800" b="1"/>
              <a:t>Millions of years ago</a:t>
            </a:r>
          </a:p>
        </p:txBody>
      </p:sp>
      <p:sp>
        <p:nvSpPr>
          <p:cNvPr id="56331" name="Text Box 3"/>
          <p:cNvSpPr txBox="1">
            <a:spLocks noChangeArrowheads="1"/>
          </p:cNvSpPr>
          <p:nvPr/>
        </p:nvSpPr>
        <p:spPr bwMode="auto">
          <a:xfrm>
            <a:off x="1587500" y="5530850"/>
            <a:ext cx="409575" cy="219075"/>
          </a:xfrm>
          <a:prstGeom prst="rect">
            <a:avLst/>
          </a:prstGeom>
          <a:noFill/>
          <a:ln w="9525">
            <a:noFill/>
            <a:miter lim="800000"/>
            <a:headEnd/>
            <a:tailEnd/>
          </a:ln>
        </p:spPr>
        <p:txBody>
          <a:bodyPr wrap="none" lIns="0" tIns="0" rIns="0" bIns="0"/>
          <a:lstStyle/>
          <a:p>
            <a:pPr eaLnBrk="0" hangingPunct="0"/>
            <a:r>
              <a:rPr lang="en-US" sz="1800" b="1"/>
              <a:t>420</a:t>
            </a:r>
          </a:p>
        </p:txBody>
      </p:sp>
      <p:sp>
        <p:nvSpPr>
          <p:cNvPr id="56332" name="Text Box 3"/>
          <p:cNvSpPr txBox="1">
            <a:spLocks noChangeArrowheads="1"/>
          </p:cNvSpPr>
          <p:nvPr/>
        </p:nvSpPr>
        <p:spPr bwMode="auto">
          <a:xfrm>
            <a:off x="2263775" y="5532438"/>
            <a:ext cx="423863" cy="223837"/>
          </a:xfrm>
          <a:prstGeom prst="rect">
            <a:avLst/>
          </a:prstGeom>
          <a:noFill/>
          <a:ln w="9525">
            <a:noFill/>
            <a:miter lim="800000"/>
            <a:headEnd/>
            <a:tailEnd/>
          </a:ln>
        </p:spPr>
        <p:txBody>
          <a:bodyPr wrap="none" lIns="0" tIns="0" rIns="0" bIns="0"/>
          <a:lstStyle/>
          <a:p>
            <a:pPr eaLnBrk="0" hangingPunct="0"/>
            <a:r>
              <a:rPr lang="en-US" sz="1800" b="1"/>
              <a:t>400</a:t>
            </a:r>
          </a:p>
        </p:txBody>
      </p:sp>
      <p:sp>
        <p:nvSpPr>
          <p:cNvPr id="56333" name="Text Box 3"/>
          <p:cNvSpPr txBox="1">
            <a:spLocks noChangeArrowheads="1"/>
          </p:cNvSpPr>
          <p:nvPr/>
        </p:nvSpPr>
        <p:spPr bwMode="auto">
          <a:xfrm>
            <a:off x="2943225" y="5532438"/>
            <a:ext cx="404813" cy="223837"/>
          </a:xfrm>
          <a:prstGeom prst="rect">
            <a:avLst/>
          </a:prstGeom>
          <a:noFill/>
          <a:ln w="9525">
            <a:noFill/>
            <a:miter lim="800000"/>
            <a:headEnd/>
            <a:tailEnd/>
          </a:ln>
        </p:spPr>
        <p:txBody>
          <a:bodyPr wrap="none" lIns="0" tIns="0" rIns="0" bIns="0"/>
          <a:lstStyle/>
          <a:p>
            <a:pPr eaLnBrk="0" hangingPunct="0"/>
            <a:r>
              <a:rPr lang="en-US" sz="1800" b="1"/>
              <a:t>380</a:t>
            </a:r>
          </a:p>
        </p:txBody>
      </p:sp>
      <p:sp>
        <p:nvSpPr>
          <p:cNvPr id="56334" name="Text Box 3"/>
          <p:cNvSpPr txBox="1">
            <a:spLocks noChangeArrowheads="1"/>
          </p:cNvSpPr>
          <p:nvPr/>
        </p:nvSpPr>
        <p:spPr bwMode="auto">
          <a:xfrm>
            <a:off x="3621088" y="5532438"/>
            <a:ext cx="395287" cy="223837"/>
          </a:xfrm>
          <a:prstGeom prst="rect">
            <a:avLst/>
          </a:prstGeom>
          <a:noFill/>
          <a:ln w="9525">
            <a:noFill/>
            <a:miter lim="800000"/>
            <a:headEnd/>
            <a:tailEnd/>
          </a:ln>
        </p:spPr>
        <p:txBody>
          <a:bodyPr wrap="none" lIns="0" tIns="0" rIns="0" bIns="0"/>
          <a:lstStyle/>
          <a:p>
            <a:pPr eaLnBrk="0" hangingPunct="0"/>
            <a:r>
              <a:rPr lang="en-US" sz="1800" b="1"/>
              <a:t>360</a:t>
            </a:r>
          </a:p>
        </p:txBody>
      </p:sp>
      <p:sp>
        <p:nvSpPr>
          <p:cNvPr id="56335" name="Text Box 3"/>
          <p:cNvSpPr txBox="1">
            <a:spLocks noChangeArrowheads="1"/>
          </p:cNvSpPr>
          <p:nvPr/>
        </p:nvSpPr>
        <p:spPr bwMode="auto">
          <a:xfrm>
            <a:off x="4297363" y="5532438"/>
            <a:ext cx="412750" cy="225425"/>
          </a:xfrm>
          <a:prstGeom prst="rect">
            <a:avLst/>
          </a:prstGeom>
          <a:noFill/>
          <a:ln w="9525">
            <a:noFill/>
            <a:miter lim="800000"/>
            <a:headEnd/>
            <a:tailEnd/>
          </a:ln>
        </p:spPr>
        <p:txBody>
          <a:bodyPr wrap="none" lIns="0" tIns="0" rIns="0" bIns="0"/>
          <a:lstStyle/>
          <a:p>
            <a:pPr eaLnBrk="0" hangingPunct="0"/>
            <a:r>
              <a:rPr lang="en-US" sz="1800" b="1"/>
              <a:t>340</a:t>
            </a:r>
          </a:p>
        </p:txBody>
      </p:sp>
      <p:sp>
        <p:nvSpPr>
          <p:cNvPr id="56336" name="Text Box 3"/>
          <p:cNvSpPr txBox="1">
            <a:spLocks noChangeArrowheads="1"/>
          </p:cNvSpPr>
          <p:nvPr/>
        </p:nvSpPr>
        <p:spPr bwMode="auto">
          <a:xfrm>
            <a:off x="4975225" y="5530850"/>
            <a:ext cx="407988" cy="206375"/>
          </a:xfrm>
          <a:prstGeom prst="rect">
            <a:avLst/>
          </a:prstGeom>
          <a:noFill/>
          <a:ln w="9525">
            <a:noFill/>
            <a:miter lim="800000"/>
            <a:headEnd/>
            <a:tailEnd/>
          </a:ln>
        </p:spPr>
        <p:txBody>
          <a:bodyPr wrap="none" lIns="0" tIns="0" rIns="0" bIns="0"/>
          <a:lstStyle/>
          <a:p>
            <a:pPr eaLnBrk="0" hangingPunct="0"/>
            <a:r>
              <a:rPr lang="en-US" sz="1800" b="1"/>
              <a:t>320</a:t>
            </a:r>
          </a:p>
        </p:txBody>
      </p:sp>
      <p:sp>
        <p:nvSpPr>
          <p:cNvPr id="56337" name="Text Box 3"/>
          <p:cNvSpPr txBox="1">
            <a:spLocks noChangeArrowheads="1"/>
          </p:cNvSpPr>
          <p:nvPr/>
        </p:nvSpPr>
        <p:spPr bwMode="auto">
          <a:xfrm>
            <a:off x="5651500" y="5534025"/>
            <a:ext cx="407988" cy="211138"/>
          </a:xfrm>
          <a:prstGeom prst="rect">
            <a:avLst/>
          </a:prstGeom>
          <a:noFill/>
          <a:ln w="9525">
            <a:noFill/>
            <a:miter lim="800000"/>
            <a:headEnd/>
            <a:tailEnd/>
          </a:ln>
        </p:spPr>
        <p:txBody>
          <a:bodyPr wrap="none" lIns="0" tIns="0" rIns="0" bIns="0"/>
          <a:lstStyle/>
          <a:p>
            <a:pPr eaLnBrk="0" hangingPunct="0"/>
            <a:r>
              <a:rPr lang="en-US" sz="1800" b="1"/>
              <a:t>300</a:t>
            </a:r>
          </a:p>
        </p:txBody>
      </p:sp>
      <p:sp>
        <p:nvSpPr>
          <p:cNvPr id="56338" name="Text Box 3"/>
          <p:cNvSpPr txBox="1">
            <a:spLocks noChangeArrowheads="1"/>
          </p:cNvSpPr>
          <p:nvPr/>
        </p:nvSpPr>
        <p:spPr bwMode="auto">
          <a:xfrm>
            <a:off x="6332538" y="5532438"/>
            <a:ext cx="407987" cy="260350"/>
          </a:xfrm>
          <a:prstGeom prst="rect">
            <a:avLst/>
          </a:prstGeom>
          <a:noFill/>
          <a:ln w="9525">
            <a:noFill/>
            <a:miter lim="800000"/>
            <a:headEnd/>
            <a:tailEnd/>
          </a:ln>
        </p:spPr>
        <p:txBody>
          <a:bodyPr wrap="none" lIns="0" tIns="0" rIns="0" bIns="0"/>
          <a:lstStyle/>
          <a:p>
            <a:pPr eaLnBrk="0" hangingPunct="0"/>
            <a:r>
              <a:rPr lang="en-US" sz="1800" b="1"/>
              <a:t>280</a:t>
            </a:r>
          </a:p>
        </p:txBody>
      </p:sp>
      <p:sp>
        <p:nvSpPr>
          <p:cNvPr id="56339" name="Text Box 3"/>
          <p:cNvSpPr txBox="1">
            <a:spLocks noChangeArrowheads="1"/>
          </p:cNvSpPr>
          <p:nvPr/>
        </p:nvSpPr>
        <p:spPr bwMode="auto">
          <a:xfrm>
            <a:off x="6997700" y="5532438"/>
            <a:ext cx="425450" cy="236537"/>
          </a:xfrm>
          <a:prstGeom prst="rect">
            <a:avLst/>
          </a:prstGeom>
          <a:noFill/>
          <a:ln w="9525">
            <a:noFill/>
            <a:miter lim="800000"/>
            <a:headEnd/>
            <a:tailEnd/>
          </a:ln>
        </p:spPr>
        <p:txBody>
          <a:bodyPr wrap="none" lIns="0" tIns="0" rIns="0" bIns="0"/>
          <a:lstStyle/>
          <a:p>
            <a:pPr eaLnBrk="0" hangingPunct="0"/>
            <a:r>
              <a:rPr lang="en-US" sz="1800" b="1"/>
              <a:t>260</a:t>
            </a:r>
          </a:p>
        </p:txBody>
      </p:sp>
      <p:sp>
        <p:nvSpPr>
          <p:cNvPr id="56340" name="Text Box 3"/>
          <p:cNvSpPr txBox="1">
            <a:spLocks noChangeArrowheads="1"/>
          </p:cNvSpPr>
          <p:nvPr/>
        </p:nvSpPr>
        <p:spPr bwMode="auto">
          <a:xfrm>
            <a:off x="7650163" y="5530850"/>
            <a:ext cx="180975" cy="187325"/>
          </a:xfrm>
          <a:prstGeom prst="rect">
            <a:avLst/>
          </a:prstGeom>
          <a:noFill/>
          <a:ln w="9525">
            <a:noFill/>
            <a:miter lim="800000"/>
            <a:headEnd/>
            <a:tailEnd/>
          </a:ln>
        </p:spPr>
        <p:txBody>
          <a:bodyPr wrap="none" lIns="0" tIns="0" rIns="0" bIns="0"/>
          <a:lstStyle/>
          <a:p>
            <a:pPr eaLnBrk="0" hangingPunct="0"/>
            <a:r>
              <a:rPr lang="en-US" sz="1800" b="1"/>
              <a:t>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19_04abTetrapodEvolution-U"/>
          <p:cNvPicPr>
            <a:picLocks noChangeAspect="1" noChangeArrowheads="1"/>
          </p:cNvPicPr>
          <p:nvPr/>
        </p:nvPicPr>
        <p:blipFill>
          <a:blip r:embed="rId3" cstate="print"/>
          <a:srcRect/>
          <a:stretch>
            <a:fillRect/>
          </a:stretch>
        </p:blipFill>
        <p:spPr bwMode="auto">
          <a:xfrm>
            <a:off x="1839913" y="136525"/>
            <a:ext cx="5462587" cy="6584950"/>
          </a:xfrm>
          <a:prstGeom prst="rect">
            <a:avLst/>
          </a:prstGeom>
          <a:noFill/>
          <a:ln w="9525">
            <a:noFill/>
            <a:miter lim="800000"/>
            <a:headEnd/>
            <a:tailEnd/>
          </a:ln>
        </p:spPr>
      </p:pic>
      <p:sp>
        <p:nvSpPr>
          <p:cNvPr id="5734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19.4A_2</a:t>
            </a:r>
          </a:p>
        </p:txBody>
      </p:sp>
      <p:sp>
        <p:nvSpPr>
          <p:cNvPr id="57348" name="Text Box 3"/>
          <p:cNvSpPr txBox="1">
            <a:spLocks noChangeArrowheads="1"/>
          </p:cNvSpPr>
          <p:nvPr/>
        </p:nvSpPr>
        <p:spPr bwMode="auto">
          <a:xfrm>
            <a:off x="2541588" y="187325"/>
            <a:ext cx="949325" cy="244475"/>
          </a:xfrm>
          <a:prstGeom prst="rect">
            <a:avLst/>
          </a:prstGeom>
          <a:noFill/>
          <a:ln w="9525">
            <a:noFill/>
            <a:miter lim="800000"/>
            <a:headEnd/>
            <a:tailEnd/>
          </a:ln>
        </p:spPr>
        <p:txBody>
          <a:bodyPr wrap="none" lIns="0" tIns="0" rIns="0" bIns="0"/>
          <a:lstStyle/>
          <a:p>
            <a:pPr eaLnBrk="0" hangingPunct="0"/>
            <a:r>
              <a:rPr lang="en-US" sz="1600" b="1"/>
              <a:t>Devonian</a:t>
            </a:r>
          </a:p>
        </p:txBody>
      </p:sp>
      <p:sp>
        <p:nvSpPr>
          <p:cNvPr id="57349" name="Text Box 3"/>
          <p:cNvSpPr txBox="1">
            <a:spLocks noChangeArrowheads="1"/>
          </p:cNvSpPr>
          <p:nvPr/>
        </p:nvSpPr>
        <p:spPr bwMode="auto">
          <a:xfrm>
            <a:off x="4962525" y="185738"/>
            <a:ext cx="1393825" cy="200025"/>
          </a:xfrm>
          <a:prstGeom prst="rect">
            <a:avLst/>
          </a:prstGeom>
          <a:noFill/>
          <a:ln w="9525">
            <a:noFill/>
            <a:miter lim="800000"/>
            <a:headEnd/>
            <a:tailEnd/>
          </a:ln>
        </p:spPr>
        <p:txBody>
          <a:bodyPr wrap="none" lIns="0" tIns="0" rIns="0" bIns="0"/>
          <a:lstStyle/>
          <a:p>
            <a:pPr eaLnBrk="0" hangingPunct="0"/>
            <a:r>
              <a:rPr lang="en-US" sz="1600" b="1"/>
              <a:t>Carboniferous</a:t>
            </a:r>
          </a:p>
        </p:txBody>
      </p:sp>
      <p:sp>
        <p:nvSpPr>
          <p:cNvPr id="57350" name="Text Box 3"/>
          <p:cNvSpPr txBox="1">
            <a:spLocks noChangeArrowheads="1"/>
          </p:cNvSpPr>
          <p:nvPr/>
        </p:nvSpPr>
        <p:spPr bwMode="auto">
          <a:xfrm>
            <a:off x="2233613" y="4930775"/>
            <a:ext cx="755650" cy="644525"/>
          </a:xfrm>
          <a:prstGeom prst="rect">
            <a:avLst/>
          </a:prstGeom>
          <a:noFill/>
          <a:ln w="9525">
            <a:noFill/>
            <a:miter lim="800000"/>
            <a:headEnd/>
            <a:tailEnd/>
          </a:ln>
        </p:spPr>
        <p:txBody>
          <a:bodyPr wrap="none" lIns="0" tIns="0" rIns="0" bIns="0"/>
          <a:lstStyle/>
          <a:p>
            <a:pPr eaLnBrk="0" hangingPunct="0">
              <a:lnSpc>
                <a:spcPct val="85000"/>
              </a:lnSpc>
            </a:pPr>
            <a:r>
              <a:rPr lang="en-US" sz="1600" b="1"/>
              <a:t>Time </a:t>
            </a:r>
            <a:br>
              <a:rPr lang="en-US" sz="1600" b="1"/>
            </a:br>
            <a:r>
              <a:rPr lang="en-US" sz="1600" b="1"/>
              <a:t>known</a:t>
            </a:r>
            <a:br>
              <a:rPr lang="en-US" sz="1600" b="1"/>
            </a:br>
            <a:r>
              <a:rPr lang="en-US" sz="1600" b="1"/>
              <a:t>to exist</a:t>
            </a:r>
          </a:p>
        </p:txBody>
      </p:sp>
      <p:sp>
        <p:nvSpPr>
          <p:cNvPr id="57351" name="Text Box 3"/>
          <p:cNvSpPr txBox="1">
            <a:spLocks noChangeArrowheads="1"/>
          </p:cNvSpPr>
          <p:nvPr/>
        </p:nvSpPr>
        <p:spPr bwMode="auto">
          <a:xfrm>
            <a:off x="3543300" y="6283325"/>
            <a:ext cx="2425700" cy="298450"/>
          </a:xfrm>
          <a:prstGeom prst="rect">
            <a:avLst/>
          </a:prstGeom>
          <a:noFill/>
          <a:ln w="9525">
            <a:noFill/>
            <a:miter lim="800000"/>
            <a:headEnd/>
            <a:tailEnd/>
          </a:ln>
        </p:spPr>
        <p:txBody>
          <a:bodyPr wrap="none" lIns="0" tIns="0" rIns="0" bIns="0"/>
          <a:lstStyle/>
          <a:p>
            <a:pPr eaLnBrk="0" hangingPunct="0"/>
            <a:r>
              <a:rPr lang="en-US" sz="1600" b="1"/>
              <a:t>Millions of years ago</a:t>
            </a:r>
          </a:p>
        </p:txBody>
      </p:sp>
      <p:sp>
        <p:nvSpPr>
          <p:cNvPr id="57352" name="Text Box 3"/>
          <p:cNvSpPr txBox="1">
            <a:spLocks noChangeArrowheads="1"/>
          </p:cNvSpPr>
          <p:nvPr/>
        </p:nvSpPr>
        <p:spPr bwMode="auto">
          <a:xfrm>
            <a:off x="5619750" y="487363"/>
            <a:ext cx="1606550" cy="239712"/>
          </a:xfrm>
          <a:prstGeom prst="rect">
            <a:avLst/>
          </a:prstGeom>
          <a:noFill/>
          <a:ln w="9525">
            <a:noFill/>
            <a:miter lim="800000"/>
            <a:headEnd/>
            <a:tailEnd/>
          </a:ln>
        </p:spPr>
        <p:txBody>
          <a:bodyPr wrap="none" lIns="0" tIns="0" rIns="0" bIns="0"/>
          <a:lstStyle/>
          <a:p>
            <a:pPr eaLnBrk="0" hangingPunct="0"/>
            <a:r>
              <a:rPr lang="en-US" sz="1600" b="1" i="1"/>
              <a:t>Eusthenopteron</a:t>
            </a:r>
          </a:p>
        </p:txBody>
      </p:sp>
      <p:sp>
        <p:nvSpPr>
          <p:cNvPr id="57353" name="Text Box 3"/>
          <p:cNvSpPr txBox="1">
            <a:spLocks noChangeArrowheads="1"/>
          </p:cNvSpPr>
          <p:nvPr/>
        </p:nvSpPr>
        <p:spPr bwMode="auto">
          <a:xfrm>
            <a:off x="5741988" y="1393825"/>
            <a:ext cx="1454150" cy="242888"/>
          </a:xfrm>
          <a:prstGeom prst="rect">
            <a:avLst/>
          </a:prstGeom>
          <a:noFill/>
          <a:ln w="9525">
            <a:noFill/>
            <a:miter lim="800000"/>
            <a:headEnd/>
            <a:tailEnd/>
          </a:ln>
        </p:spPr>
        <p:txBody>
          <a:bodyPr wrap="none" lIns="0" tIns="0" rIns="0" bIns="0"/>
          <a:lstStyle/>
          <a:p>
            <a:pPr eaLnBrk="0" hangingPunct="0"/>
            <a:r>
              <a:rPr lang="en-US" sz="1600" b="1" i="1"/>
              <a:t>Panderichthys</a:t>
            </a:r>
          </a:p>
        </p:txBody>
      </p:sp>
      <p:sp>
        <p:nvSpPr>
          <p:cNvPr id="57354" name="Text Box 3"/>
          <p:cNvSpPr txBox="1">
            <a:spLocks noChangeArrowheads="1"/>
          </p:cNvSpPr>
          <p:nvPr/>
        </p:nvSpPr>
        <p:spPr bwMode="auto">
          <a:xfrm>
            <a:off x="5902325" y="2271713"/>
            <a:ext cx="857250" cy="233362"/>
          </a:xfrm>
          <a:prstGeom prst="rect">
            <a:avLst/>
          </a:prstGeom>
          <a:noFill/>
          <a:ln w="9525">
            <a:noFill/>
            <a:miter lim="800000"/>
            <a:headEnd/>
            <a:tailEnd/>
          </a:ln>
        </p:spPr>
        <p:txBody>
          <a:bodyPr wrap="none" lIns="0" tIns="0" rIns="0" bIns="0"/>
          <a:lstStyle/>
          <a:p>
            <a:pPr eaLnBrk="0" hangingPunct="0"/>
            <a:r>
              <a:rPr lang="en-US" sz="1600" b="1" i="1"/>
              <a:t>Tiktaalik</a:t>
            </a:r>
          </a:p>
        </p:txBody>
      </p:sp>
      <p:sp>
        <p:nvSpPr>
          <p:cNvPr id="57355" name="Text Box 3"/>
          <p:cNvSpPr txBox="1">
            <a:spLocks noChangeArrowheads="1"/>
          </p:cNvSpPr>
          <p:nvPr/>
        </p:nvSpPr>
        <p:spPr bwMode="auto">
          <a:xfrm>
            <a:off x="5824538" y="3105150"/>
            <a:ext cx="1358900" cy="230188"/>
          </a:xfrm>
          <a:prstGeom prst="rect">
            <a:avLst/>
          </a:prstGeom>
          <a:noFill/>
          <a:ln w="9525">
            <a:noFill/>
            <a:miter lim="800000"/>
            <a:headEnd/>
            <a:tailEnd/>
          </a:ln>
        </p:spPr>
        <p:txBody>
          <a:bodyPr wrap="none" lIns="0" tIns="0" rIns="0" bIns="0"/>
          <a:lstStyle/>
          <a:p>
            <a:pPr eaLnBrk="0" hangingPunct="0"/>
            <a:r>
              <a:rPr lang="en-US" sz="1600" b="1" i="1"/>
              <a:t>Acanthostega</a:t>
            </a:r>
          </a:p>
        </p:txBody>
      </p:sp>
      <p:sp>
        <p:nvSpPr>
          <p:cNvPr id="57356" name="Text Box 3"/>
          <p:cNvSpPr txBox="1">
            <a:spLocks noChangeArrowheads="1"/>
          </p:cNvSpPr>
          <p:nvPr/>
        </p:nvSpPr>
        <p:spPr bwMode="auto">
          <a:xfrm>
            <a:off x="5905500" y="4111625"/>
            <a:ext cx="1266825" cy="230188"/>
          </a:xfrm>
          <a:prstGeom prst="rect">
            <a:avLst/>
          </a:prstGeom>
          <a:noFill/>
          <a:ln w="9525">
            <a:noFill/>
            <a:miter lim="800000"/>
            <a:headEnd/>
            <a:tailEnd/>
          </a:ln>
        </p:spPr>
        <p:txBody>
          <a:bodyPr wrap="none" lIns="0" tIns="0" rIns="0" bIns="0"/>
          <a:lstStyle/>
          <a:p>
            <a:pPr eaLnBrk="0" hangingPunct="0"/>
            <a:r>
              <a:rPr lang="en-US" sz="1600" b="1" i="1"/>
              <a:t>Ichthyostega</a:t>
            </a:r>
          </a:p>
        </p:txBody>
      </p:sp>
      <p:sp>
        <p:nvSpPr>
          <p:cNvPr id="57357" name="Text Box 3"/>
          <p:cNvSpPr txBox="1">
            <a:spLocks noChangeArrowheads="1"/>
          </p:cNvSpPr>
          <p:nvPr/>
        </p:nvSpPr>
        <p:spPr bwMode="auto">
          <a:xfrm>
            <a:off x="4949825" y="4903788"/>
            <a:ext cx="2171700" cy="706437"/>
          </a:xfrm>
          <a:prstGeom prst="rect">
            <a:avLst/>
          </a:prstGeom>
          <a:noFill/>
          <a:ln w="9525">
            <a:noFill/>
            <a:miter lim="800000"/>
            <a:headEnd/>
            <a:tailEnd/>
          </a:ln>
        </p:spPr>
        <p:txBody>
          <a:bodyPr wrap="none" lIns="0" tIns="0" rIns="0" bIns="0"/>
          <a:lstStyle/>
          <a:p>
            <a:pPr algn="r" eaLnBrk="0" hangingPunct="0">
              <a:lnSpc>
                <a:spcPct val="85000"/>
              </a:lnSpc>
            </a:pPr>
            <a:r>
              <a:rPr lang="en-US" sz="1600" b="1"/>
              <a:t>Tetrapod with no gills,</a:t>
            </a:r>
            <a:br>
              <a:rPr lang="en-US" sz="1600" b="1"/>
            </a:br>
            <a:r>
              <a:rPr lang="en-US" sz="1600" b="1"/>
              <a:t>limbs better adapted</a:t>
            </a:r>
            <a:br>
              <a:rPr lang="en-US" sz="1600" b="1"/>
            </a:br>
            <a:r>
              <a:rPr lang="en-US" sz="1600" b="1"/>
              <a:t>for bearing weight</a:t>
            </a:r>
          </a:p>
        </p:txBody>
      </p:sp>
      <p:sp>
        <p:nvSpPr>
          <p:cNvPr id="57358" name="Text Box 3"/>
          <p:cNvSpPr txBox="1">
            <a:spLocks noChangeArrowheads="1"/>
          </p:cNvSpPr>
          <p:nvPr/>
        </p:nvSpPr>
        <p:spPr bwMode="auto">
          <a:xfrm>
            <a:off x="2060575" y="6027738"/>
            <a:ext cx="330200" cy="211137"/>
          </a:xfrm>
          <a:prstGeom prst="rect">
            <a:avLst/>
          </a:prstGeom>
          <a:noFill/>
          <a:ln w="9525">
            <a:noFill/>
            <a:miter lim="800000"/>
            <a:headEnd/>
            <a:tailEnd/>
          </a:ln>
        </p:spPr>
        <p:txBody>
          <a:bodyPr wrap="none" lIns="0" tIns="0" rIns="0" bIns="0"/>
          <a:lstStyle/>
          <a:p>
            <a:pPr eaLnBrk="0" hangingPunct="0"/>
            <a:r>
              <a:rPr lang="en-US" sz="1600" b="1"/>
              <a:t>420</a:t>
            </a:r>
          </a:p>
        </p:txBody>
      </p:sp>
      <p:sp>
        <p:nvSpPr>
          <p:cNvPr id="57359" name="Text Box 3"/>
          <p:cNvSpPr txBox="1">
            <a:spLocks noChangeArrowheads="1"/>
          </p:cNvSpPr>
          <p:nvPr/>
        </p:nvSpPr>
        <p:spPr bwMode="auto">
          <a:xfrm>
            <a:off x="2628900" y="6029325"/>
            <a:ext cx="341313" cy="203200"/>
          </a:xfrm>
          <a:prstGeom prst="rect">
            <a:avLst/>
          </a:prstGeom>
          <a:noFill/>
          <a:ln w="9525">
            <a:noFill/>
            <a:miter lim="800000"/>
            <a:headEnd/>
            <a:tailEnd/>
          </a:ln>
        </p:spPr>
        <p:txBody>
          <a:bodyPr wrap="none" lIns="0" tIns="0" rIns="0" bIns="0"/>
          <a:lstStyle/>
          <a:p>
            <a:pPr eaLnBrk="0" hangingPunct="0"/>
            <a:r>
              <a:rPr lang="en-US" sz="1600" b="1"/>
              <a:t>400</a:t>
            </a:r>
          </a:p>
        </p:txBody>
      </p:sp>
      <p:sp>
        <p:nvSpPr>
          <p:cNvPr id="57360" name="Text Box 3"/>
          <p:cNvSpPr txBox="1">
            <a:spLocks noChangeArrowheads="1"/>
          </p:cNvSpPr>
          <p:nvPr/>
        </p:nvSpPr>
        <p:spPr bwMode="auto">
          <a:xfrm>
            <a:off x="3190875" y="6029325"/>
            <a:ext cx="360363" cy="200025"/>
          </a:xfrm>
          <a:prstGeom prst="rect">
            <a:avLst/>
          </a:prstGeom>
          <a:noFill/>
          <a:ln w="9525">
            <a:noFill/>
            <a:miter lim="800000"/>
            <a:headEnd/>
            <a:tailEnd/>
          </a:ln>
        </p:spPr>
        <p:txBody>
          <a:bodyPr wrap="none" lIns="0" tIns="0" rIns="0" bIns="0"/>
          <a:lstStyle/>
          <a:p>
            <a:pPr eaLnBrk="0" hangingPunct="0"/>
            <a:r>
              <a:rPr lang="en-US" sz="1600" b="1"/>
              <a:t>380</a:t>
            </a:r>
          </a:p>
        </p:txBody>
      </p:sp>
      <p:sp>
        <p:nvSpPr>
          <p:cNvPr id="57361" name="Text Box 3"/>
          <p:cNvSpPr txBox="1">
            <a:spLocks noChangeArrowheads="1"/>
          </p:cNvSpPr>
          <p:nvPr/>
        </p:nvSpPr>
        <p:spPr bwMode="auto">
          <a:xfrm>
            <a:off x="3757613" y="6029325"/>
            <a:ext cx="341312" cy="198438"/>
          </a:xfrm>
          <a:prstGeom prst="rect">
            <a:avLst/>
          </a:prstGeom>
          <a:noFill/>
          <a:ln w="9525">
            <a:noFill/>
            <a:miter lim="800000"/>
            <a:headEnd/>
            <a:tailEnd/>
          </a:ln>
        </p:spPr>
        <p:txBody>
          <a:bodyPr wrap="none" lIns="0" tIns="0" rIns="0" bIns="0"/>
          <a:lstStyle/>
          <a:p>
            <a:pPr eaLnBrk="0" hangingPunct="0"/>
            <a:r>
              <a:rPr lang="en-US" sz="1600" b="1"/>
              <a:t>360</a:t>
            </a:r>
          </a:p>
        </p:txBody>
      </p:sp>
      <p:sp>
        <p:nvSpPr>
          <p:cNvPr id="57362" name="Text Box 3"/>
          <p:cNvSpPr txBox="1">
            <a:spLocks noChangeArrowheads="1"/>
          </p:cNvSpPr>
          <p:nvPr/>
        </p:nvSpPr>
        <p:spPr bwMode="auto">
          <a:xfrm>
            <a:off x="4330700" y="6029325"/>
            <a:ext cx="358775" cy="204788"/>
          </a:xfrm>
          <a:prstGeom prst="rect">
            <a:avLst/>
          </a:prstGeom>
          <a:noFill/>
          <a:ln w="9525">
            <a:noFill/>
            <a:miter lim="800000"/>
            <a:headEnd/>
            <a:tailEnd/>
          </a:ln>
        </p:spPr>
        <p:txBody>
          <a:bodyPr wrap="none" lIns="0" tIns="0" rIns="0" bIns="0"/>
          <a:lstStyle/>
          <a:p>
            <a:pPr eaLnBrk="0" hangingPunct="0"/>
            <a:r>
              <a:rPr lang="en-US" sz="1600" b="1"/>
              <a:t>340</a:t>
            </a:r>
          </a:p>
        </p:txBody>
      </p:sp>
      <p:sp>
        <p:nvSpPr>
          <p:cNvPr id="57363" name="Text Box 3"/>
          <p:cNvSpPr txBox="1">
            <a:spLocks noChangeArrowheads="1"/>
          </p:cNvSpPr>
          <p:nvPr/>
        </p:nvSpPr>
        <p:spPr bwMode="auto">
          <a:xfrm>
            <a:off x="4889500" y="6029325"/>
            <a:ext cx="361950" cy="188913"/>
          </a:xfrm>
          <a:prstGeom prst="rect">
            <a:avLst/>
          </a:prstGeom>
          <a:noFill/>
          <a:ln w="9525">
            <a:noFill/>
            <a:miter lim="800000"/>
            <a:headEnd/>
            <a:tailEnd/>
          </a:ln>
        </p:spPr>
        <p:txBody>
          <a:bodyPr wrap="none" lIns="0" tIns="0" rIns="0" bIns="0"/>
          <a:lstStyle/>
          <a:p>
            <a:pPr eaLnBrk="0" hangingPunct="0"/>
            <a:r>
              <a:rPr lang="en-US" sz="1600" b="1"/>
              <a:t>320</a:t>
            </a:r>
          </a:p>
        </p:txBody>
      </p:sp>
      <p:sp>
        <p:nvSpPr>
          <p:cNvPr id="57364" name="Text Box 3"/>
          <p:cNvSpPr txBox="1">
            <a:spLocks noChangeArrowheads="1"/>
          </p:cNvSpPr>
          <p:nvPr/>
        </p:nvSpPr>
        <p:spPr bwMode="auto">
          <a:xfrm>
            <a:off x="5461000" y="6027738"/>
            <a:ext cx="365125" cy="207962"/>
          </a:xfrm>
          <a:prstGeom prst="rect">
            <a:avLst/>
          </a:prstGeom>
          <a:noFill/>
          <a:ln w="9525">
            <a:noFill/>
            <a:miter lim="800000"/>
            <a:headEnd/>
            <a:tailEnd/>
          </a:ln>
        </p:spPr>
        <p:txBody>
          <a:bodyPr wrap="none" lIns="0" tIns="0" rIns="0" bIns="0"/>
          <a:lstStyle/>
          <a:p>
            <a:pPr eaLnBrk="0" hangingPunct="0"/>
            <a:r>
              <a:rPr lang="en-US" sz="1600" b="1"/>
              <a:t>300</a:t>
            </a:r>
          </a:p>
        </p:txBody>
      </p:sp>
      <p:sp>
        <p:nvSpPr>
          <p:cNvPr id="57365" name="Text Box 3"/>
          <p:cNvSpPr txBox="1">
            <a:spLocks noChangeArrowheads="1"/>
          </p:cNvSpPr>
          <p:nvPr/>
        </p:nvSpPr>
        <p:spPr bwMode="auto">
          <a:xfrm>
            <a:off x="6022975" y="6029325"/>
            <a:ext cx="369888" cy="203200"/>
          </a:xfrm>
          <a:prstGeom prst="rect">
            <a:avLst/>
          </a:prstGeom>
          <a:noFill/>
          <a:ln w="9525">
            <a:noFill/>
            <a:miter lim="800000"/>
            <a:headEnd/>
            <a:tailEnd/>
          </a:ln>
        </p:spPr>
        <p:txBody>
          <a:bodyPr wrap="none" lIns="0" tIns="0" rIns="0" bIns="0"/>
          <a:lstStyle/>
          <a:p>
            <a:pPr eaLnBrk="0" hangingPunct="0"/>
            <a:r>
              <a:rPr lang="en-US" sz="1600" b="1"/>
              <a:t>280</a:t>
            </a:r>
          </a:p>
        </p:txBody>
      </p:sp>
      <p:sp>
        <p:nvSpPr>
          <p:cNvPr id="57366" name="Text Box 3"/>
          <p:cNvSpPr txBox="1">
            <a:spLocks noChangeArrowheads="1"/>
          </p:cNvSpPr>
          <p:nvPr/>
        </p:nvSpPr>
        <p:spPr bwMode="auto">
          <a:xfrm>
            <a:off x="6594475" y="6027738"/>
            <a:ext cx="374650" cy="214312"/>
          </a:xfrm>
          <a:prstGeom prst="rect">
            <a:avLst/>
          </a:prstGeom>
          <a:noFill/>
          <a:ln w="9525">
            <a:noFill/>
            <a:miter lim="800000"/>
            <a:headEnd/>
            <a:tailEnd/>
          </a:ln>
        </p:spPr>
        <p:txBody>
          <a:bodyPr wrap="none" lIns="0" tIns="0" rIns="0" bIns="0"/>
          <a:lstStyle/>
          <a:p>
            <a:pPr eaLnBrk="0" hangingPunct="0"/>
            <a:r>
              <a:rPr lang="en-US" sz="1600" b="1"/>
              <a:t>260</a:t>
            </a:r>
          </a:p>
        </p:txBody>
      </p:sp>
      <p:sp>
        <p:nvSpPr>
          <p:cNvPr id="57367" name="Text Box 3"/>
          <p:cNvSpPr txBox="1">
            <a:spLocks noChangeArrowheads="1"/>
          </p:cNvSpPr>
          <p:nvPr/>
        </p:nvSpPr>
        <p:spPr bwMode="auto">
          <a:xfrm>
            <a:off x="7132638" y="6029325"/>
            <a:ext cx="120650" cy="214313"/>
          </a:xfrm>
          <a:prstGeom prst="rect">
            <a:avLst/>
          </a:prstGeom>
          <a:noFill/>
          <a:ln w="9525">
            <a:noFill/>
            <a:miter lim="800000"/>
            <a:headEnd/>
            <a:tailEnd/>
          </a:ln>
        </p:spPr>
        <p:txBody>
          <a:bodyPr wrap="none" lIns="0" tIns="0" rIns="0" bIns="0"/>
          <a:lstStyle/>
          <a:p>
            <a:pPr eaLnBrk="0" hangingPunct="0"/>
            <a:r>
              <a:rPr lang="en-US" sz="1600" b="1"/>
              <a:t>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19_04cFirstTetrapod-L"/>
          <p:cNvPicPr>
            <a:picLocks noChangeAspect="1" noChangeArrowheads="1"/>
          </p:cNvPicPr>
          <p:nvPr/>
        </p:nvPicPr>
        <p:blipFill>
          <a:blip r:embed="rId3" cstate="print"/>
          <a:srcRect/>
          <a:stretch>
            <a:fillRect/>
          </a:stretch>
        </p:blipFill>
        <p:spPr bwMode="auto">
          <a:xfrm>
            <a:off x="296863" y="474663"/>
            <a:ext cx="8548687" cy="5908675"/>
          </a:xfrm>
          <a:prstGeom prst="rect">
            <a:avLst/>
          </a:prstGeom>
          <a:noFill/>
          <a:ln w="9525">
            <a:noFill/>
            <a:miter lim="800000"/>
            <a:headEnd/>
            <a:tailEnd/>
          </a:ln>
        </p:spPr>
      </p:pic>
      <p:sp>
        <p:nvSpPr>
          <p:cNvPr id="6041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19.4C</a:t>
            </a:r>
          </a:p>
        </p:txBody>
      </p:sp>
      <p:sp>
        <p:nvSpPr>
          <p:cNvPr id="2" name="TextBox 1"/>
          <p:cNvSpPr txBox="1"/>
          <p:nvPr/>
        </p:nvSpPr>
        <p:spPr>
          <a:xfrm>
            <a:off x="914400" y="614157"/>
            <a:ext cx="7620000" cy="369332"/>
          </a:xfrm>
          <a:prstGeom prst="rect">
            <a:avLst/>
          </a:prstGeom>
          <a:noFill/>
        </p:spPr>
        <p:txBody>
          <a:bodyPr wrap="square" rtlCol="0">
            <a:spAutoFit/>
          </a:bodyPr>
          <a:lstStyle/>
          <a:p>
            <a:r>
              <a:rPr lang="en-US" dirty="0" smtClean="0"/>
              <a:t>Tetrapod- four limbed fish lived in shallow water, could breathe air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4294967295"/>
          </p:nvPr>
        </p:nvSpPr>
        <p:spPr>
          <a:xfrm>
            <a:off x="163513" y="1312863"/>
            <a:ext cx="8993187" cy="5270500"/>
          </a:xfrm>
        </p:spPr>
        <p:txBody>
          <a:bodyPr/>
          <a:lstStyle/>
          <a:p>
            <a:pPr marL="279400" lvl="1" indent="-277813" eaLnBrk="1" hangingPunct="1">
              <a:buFont typeface="Wingdings" pitchFamily="84" charset="2"/>
              <a:buChar char="§"/>
            </a:pPr>
            <a:r>
              <a:rPr lang="en-US" sz="2800" b="1" dirty="0" smtClean="0">
                <a:cs typeface="Times New Roman" pitchFamily="84" charset="0"/>
              </a:rPr>
              <a:t>Amphibians</a:t>
            </a:r>
            <a:endParaRPr lang="en-US" sz="2800" dirty="0" smtClean="0">
              <a:cs typeface="Times New Roman" pitchFamily="84" charset="0"/>
            </a:endParaRPr>
          </a:p>
          <a:p>
            <a:pPr marL="812800" lvl="2" indent="-355600" eaLnBrk="1" hangingPunct="1"/>
            <a:r>
              <a:rPr lang="en-US" sz="2400" dirty="0" smtClean="0">
                <a:cs typeface="Times New Roman" pitchFamily="84" charset="0"/>
              </a:rPr>
              <a:t>include salamanders, frogs, and caecilians,</a:t>
            </a:r>
          </a:p>
          <a:p>
            <a:pPr marL="812800" lvl="2" indent="-355600" eaLnBrk="1" hangingPunct="1"/>
            <a:r>
              <a:rPr lang="en-US" sz="2400" dirty="0" smtClean="0">
                <a:cs typeface="Times New Roman" pitchFamily="84" charset="0"/>
              </a:rPr>
              <a:t>use their moist skins to supplement their lungs for gas exchange,</a:t>
            </a:r>
          </a:p>
          <a:p>
            <a:pPr marL="812800" lvl="2" indent="-355600" eaLnBrk="1" hangingPunct="1"/>
            <a:r>
              <a:rPr lang="en-US" sz="2400" dirty="0" smtClean="0">
                <a:cs typeface="Times New Roman" pitchFamily="84" charset="0"/>
              </a:rPr>
              <a:t>often have poison glands in their skins,</a:t>
            </a:r>
          </a:p>
          <a:p>
            <a:pPr marL="812800" lvl="2" indent="-355600" eaLnBrk="1" hangingPunct="1"/>
            <a:r>
              <a:rPr lang="en-US" sz="2400" dirty="0" smtClean="0">
                <a:cs typeface="Times New Roman" pitchFamily="84" charset="0"/>
              </a:rPr>
              <a:t>usually return to standing water to reproduce,</a:t>
            </a:r>
          </a:p>
          <a:p>
            <a:pPr marL="812800" lvl="2" indent="-355600" eaLnBrk="1" hangingPunct="1"/>
            <a:r>
              <a:rPr lang="en-US" sz="2400" dirty="0" smtClean="0">
                <a:cs typeface="Times New Roman" pitchFamily="84" charset="0"/>
              </a:rPr>
              <a:t>undergo metamorphosis from a larval stage to the adult form, and</a:t>
            </a:r>
          </a:p>
          <a:p>
            <a:pPr marL="812800" lvl="2" indent="-355600" eaLnBrk="1" hangingPunct="1"/>
            <a:r>
              <a:rPr lang="en-US" sz="2400" dirty="0" smtClean="0">
                <a:cs typeface="Times New Roman" pitchFamily="84" charset="0"/>
              </a:rPr>
              <a:t>were the first </a:t>
            </a:r>
            <a:r>
              <a:rPr lang="en-US" sz="2400" dirty="0" err="1" smtClean="0">
                <a:cs typeface="Times New Roman" pitchFamily="84" charset="0"/>
              </a:rPr>
              <a:t>tetrapods</a:t>
            </a:r>
            <a:r>
              <a:rPr lang="en-US" sz="2400" dirty="0" smtClean="0">
                <a:cs typeface="Times New Roman" pitchFamily="84" charset="0"/>
              </a:rPr>
              <a:t> able to move on land.</a:t>
            </a:r>
          </a:p>
        </p:txBody>
      </p:sp>
      <p:sp>
        <p:nvSpPr>
          <p:cNvPr id="6144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1444" name="Rectangle 4"/>
          <p:cNvSpPr>
            <a:spLocks noGrp="1" noChangeArrowheads="1"/>
          </p:cNvSpPr>
          <p:nvPr>
            <p:ph type="title" idx="4294967295"/>
          </p:nvPr>
        </p:nvSpPr>
        <p:spPr>
          <a:xfrm>
            <a:off x="173038" y="100013"/>
            <a:ext cx="8782050" cy="876300"/>
          </a:xfrm>
        </p:spPr>
        <p:txBody>
          <a:bodyPr>
            <a:spAutoFit/>
          </a:bodyPr>
          <a:lstStyle/>
          <a:p>
            <a:pPr marL="809625" indent="-809625" eaLnBrk="1" hangingPunct="1"/>
            <a:r>
              <a:rPr lang="en-US" sz="3200" smtClean="0"/>
              <a:t>19.5 Amphibians are tetrapods—vertebrates with two pairs of limbs</a:t>
            </a:r>
          </a:p>
        </p:txBody>
      </p:sp>
      <p:sp>
        <p:nvSpPr>
          <p:cNvPr id="6144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144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144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diamond(in)">
                                      <p:cBhvr>
                                        <p:cTn id="7" dur="20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diamond(in)">
                                      <p:cBhvr>
                                        <p:cTn id="12" dur="2000"/>
                                        <p:tgtEl>
                                          <p:spTgt spid="61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diamond(in)">
                                      <p:cBhvr>
                                        <p:cTn id="17" dur="2000"/>
                                        <p:tgtEl>
                                          <p:spTgt spid="61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1442">
                                            <p:txEl>
                                              <p:pRg st="3" end="3"/>
                                            </p:txEl>
                                          </p:spTgt>
                                        </p:tgtEl>
                                        <p:attrNameLst>
                                          <p:attrName>style.visibility</p:attrName>
                                        </p:attrNameLst>
                                      </p:cBhvr>
                                      <p:to>
                                        <p:strVal val="visible"/>
                                      </p:to>
                                    </p:set>
                                    <p:animEffect transition="in" filter="diamond(in)">
                                      <p:cBhvr>
                                        <p:cTn id="22" dur="2000"/>
                                        <p:tgtEl>
                                          <p:spTgt spid="61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1442">
                                            <p:txEl>
                                              <p:pRg st="4" end="4"/>
                                            </p:txEl>
                                          </p:spTgt>
                                        </p:tgtEl>
                                        <p:attrNameLst>
                                          <p:attrName>style.visibility</p:attrName>
                                        </p:attrNameLst>
                                      </p:cBhvr>
                                      <p:to>
                                        <p:strVal val="visible"/>
                                      </p:to>
                                    </p:set>
                                    <p:animEffect transition="in" filter="diamond(in)">
                                      <p:cBhvr>
                                        <p:cTn id="27" dur="2000"/>
                                        <p:tgtEl>
                                          <p:spTgt spid="614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1442">
                                            <p:txEl>
                                              <p:pRg st="5" end="5"/>
                                            </p:txEl>
                                          </p:spTgt>
                                        </p:tgtEl>
                                        <p:attrNameLst>
                                          <p:attrName>style.visibility</p:attrName>
                                        </p:attrNameLst>
                                      </p:cBhvr>
                                      <p:to>
                                        <p:strVal val="visible"/>
                                      </p:to>
                                    </p:set>
                                    <p:animEffect transition="in" filter="diamond(in)">
                                      <p:cBhvr>
                                        <p:cTn id="32" dur="2000"/>
                                        <p:tgtEl>
                                          <p:spTgt spid="614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61442">
                                            <p:txEl>
                                              <p:pRg st="6" end="6"/>
                                            </p:txEl>
                                          </p:spTgt>
                                        </p:tgtEl>
                                        <p:attrNameLst>
                                          <p:attrName>style.visibility</p:attrName>
                                        </p:attrNameLst>
                                      </p:cBhvr>
                                      <p:to>
                                        <p:strVal val="visible"/>
                                      </p:to>
                                    </p:set>
                                    <p:animEffect transition="in" filter="diamond(in)">
                                      <p:cBhvr>
                                        <p:cTn id="37" dur="2000"/>
                                        <p:tgtEl>
                                          <p:spTgt spid="614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19_05aRedbackSalamander-L"/>
          <p:cNvPicPr>
            <a:picLocks noChangeAspect="1" noChangeArrowheads="1"/>
          </p:cNvPicPr>
          <p:nvPr/>
        </p:nvPicPr>
        <p:blipFill>
          <a:blip r:embed="rId3" cstate="print"/>
          <a:srcRect/>
          <a:stretch>
            <a:fillRect/>
          </a:stretch>
        </p:blipFill>
        <p:spPr bwMode="auto">
          <a:xfrm>
            <a:off x="1962150" y="941388"/>
            <a:ext cx="5219700" cy="4975225"/>
          </a:xfrm>
          <a:prstGeom prst="rect">
            <a:avLst/>
          </a:prstGeom>
          <a:noFill/>
          <a:ln w="9525">
            <a:noFill/>
            <a:miter lim="800000"/>
            <a:headEnd/>
            <a:tailEnd/>
          </a:ln>
        </p:spPr>
      </p:pic>
      <p:sp>
        <p:nvSpPr>
          <p:cNvPr id="6246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19.5A</a:t>
            </a:r>
          </a:p>
        </p:txBody>
      </p:sp>
      <p:sp>
        <p:nvSpPr>
          <p:cNvPr id="2" name="TextBox 1"/>
          <p:cNvSpPr txBox="1"/>
          <p:nvPr/>
        </p:nvSpPr>
        <p:spPr>
          <a:xfrm>
            <a:off x="1600200" y="609600"/>
            <a:ext cx="6172200" cy="369332"/>
          </a:xfrm>
          <a:prstGeom prst="rect">
            <a:avLst/>
          </a:prstGeom>
          <a:noFill/>
        </p:spPr>
        <p:txBody>
          <a:bodyPr wrap="square" rtlCol="0">
            <a:spAutoFit/>
          </a:bodyPr>
          <a:lstStyle/>
          <a:p>
            <a:r>
              <a:rPr lang="en-US" dirty="0" err="1" smtClean="0"/>
              <a:t>Redback</a:t>
            </a:r>
            <a:r>
              <a:rPr lang="en-US" dirty="0" smtClean="0"/>
              <a:t> salamander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19.5B</a:t>
            </a:r>
          </a:p>
        </p:txBody>
      </p:sp>
      <p:pic>
        <p:nvPicPr>
          <p:cNvPr id="63491" name="Picture 3" descr="19_05bCaecilian-L"/>
          <p:cNvPicPr>
            <a:picLocks noChangeAspect="1" noChangeArrowheads="1"/>
          </p:cNvPicPr>
          <p:nvPr/>
        </p:nvPicPr>
        <p:blipFill>
          <a:blip r:embed="rId3" cstate="print"/>
          <a:srcRect/>
          <a:stretch>
            <a:fillRect/>
          </a:stretch>
        </p:blipFill>
        <p:spPr bwMode="auto">
          <a:xfrm>
            <a:off x="2147888" y="1785938"/>
            <a:ext cx="4846637" cy="3286125"/>
          </a:xfrm>
          <a:prstGeom prst="rect">
            <a:avLst/>
          </a:prstGeom>
          <a:noFill/>
          <a:ln w="9525">
            <a:noFill/>
            <a:miter lim="800000"/>
            <a:headEnd/>
            <a:tailEnd/>
          </a:ln>
        </p:spPr>
      </p:pic>
      <p:sp>
        <p:nvSpPr>
          <p:cNvPr id="2" name="TextBox 1"/>
          <p:cNvSpPr txBox="1"/>
          <p:nvPr/>
        </p:nvSpPr>
        <p:spPr>
          <a:xfrm>
            <a:off x="838200" y="838200"/>
            <a:ext cx="7162800" cy="369332"/>
          </a:xfrm>
          <a:prstGeom prst="rect">
            <a:avLst/>
          </a:prstGeom>
          <a:noFill/>
        </p:spPr>
        <p:txBody>
          <a:bodyPr wrap="square" rtlCol="0">
            <a:spAutoFit/>
          </a:bodyPr>
          <a:lstStyle/>
          <a:p>
            <a:r>
              <a:rPr lang="en-US" dirty="0" smtClean="0"/>
              <a:t>Caecilian –simple salamander, resembles worm- lives hidden in ground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9_00aBigIdeas-U"/>
          <p:cNvPicPr>
            <a:picLocks noChangeAspect="1" noChangeArrowheads="1"/>
          </p:cNvPicPr>
          <p:nvPr/>
        </p:nvPicPr>
        <p:blipFill>
          <a:blip r:embed="rId3" cstate="print"/>
          <a:srcRect/>
          <a:stretch>
            <a:fillRect/>
          </a:stretch>
        </p:blipFill>
        <p:spPr bwMode="auto">
          <a:xfrm>
            <a:off x="1319213" y="234950"/>
            <a:ext cx="6505575" cy="6584950"/>
          </a:xfrm>
          <a:prstGeom prst="rect">
            <a:avLst/>
          </a:prstGeom>
          <a:noFill/>
          <a:ln w="9525">
            <a:noFill/>
            <a:miter lim="800000"/>
            <a:headEnd/>
            <a:tailEnd/>
          </a:ln>
        </p:spPr>
      </p:pic>
      <p:sp>
        <p:nvSpPr>
          <p:cNvPr id="2355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19.0_1</a:t>
            </a:r>
          </a:p>
        </p:txBody>
      </p:sp>
      <p:sp>
        <p:nvSpPr>
          <p:cNvPr id="23556" name="Text Box 3"/>
          <p:cNvSpPr txBox="1">
            <a:spLocks noChangeArrowheads="1"/>
          </p:cNvSpPr>
          <p:nvPr/>
        </p:nvSpPr>
        <p:spPr bwMode="auto">
          <a:xfrm>
            <a:off x="1358900" y="250825"/>
            <a:ext cx="2859088" cy="268288"/>
          </a:xfrm>
          <a:prstGeom prst="rect">
            <a:avLst/>
          </a:prstGeom>
          <a:noFill/>
          <a:ln w="9525">
            <a:noFill/>
            <a:miter lim="800000"/>
            <a:headEnd/>
            <a:tailEnd/>
          </a:ln>
        </p:spPr>
        <p:txBody>
          <a:bodyPr wrap="none" lIns="0" tIns="0" rIns="0" bIns="0"/>
          <a:lstStyle/>
          <a:p>
            <a:pPr eaLnBrk="0" hangingPunct="0"/>
            <a:r>
              <a:rPr lang="en-US" sz="1900" b="1"/>
              <a:t>Chapter 19: Big Ideas</a:t>
            </a:r>
          </a:p>
        </p:txBody>
      </p:sp>
      <p:sp>
        <p:nvSpPr>
          <p:cNvPr id="23557" name="Text Box 3"/>
          <p:cNvSpPr txBox="1">
            <a:spLocks noChangeArrowheads="1"/>
          </p:cNvSpPr>
          <p:nvPr/>
        </p:nvSpPr>
        <p:spPr bwMode="auto">
          <a:xfrm>
            <a:off x="1371600" y="3119438"/>
            <a:ext cx="3151188" cy="573087"/>
          </a:xfrm>
          <a:prstGeom prst="rect">
            <a:avLst/>
          </a:prstGeom>
          <a:noFill/>
          <a:ln w="9525">
            <a:noFill/>
            <a:miter lim="800000"/>
            <a:headEnd/>
            <a:tailEnd/>
          </a:ln>
        </p:spPr>
        <p:txBody>
          <a:bodyPr wrap="none" lIns="0" tIns="0" rIns="0" bIns="0"/>
          <a:lstStyle/>
          <a:p>
            <a:pPr algn="ctr" eaLnBrk="0" hangingPunct="0"/>
            <a:r>
              <a:rPr lang="en-US" sz="1900" b="1"/>
              <a:t>Vertebrate Evolution and</a:t>
            </a:r>
            <a:br>
              <a:rPr lang="en-US" sz="1900" b="1"/>
            </a:br>
            <a:r>
              <a:rPr lang="en-US" sz="1900" b="1"/>
              <a:t>Diversity</a:t>
            </a:r>
          </a:p>
        </p:txBody>
      </p:sp>
      <p:sp>
        <p:nvSpPr>
          <p:cNvPr id="23558" name="Text Box 3"/>
          <p:cNvSpPr txBox="1">
            <a:spLocks noChangeArrowheads="1"/>
          </p:cNvSpPr>
          <p:nvPr/>
        </p:nvSpPr>
        <p:spPr bwMode="auto">
          <a:xfrm>
            <a:off x="5346700" y="3121025"/>
            <a:ext cx="2135188" cy="255588"/>
          </a:xfrm>
          <a:prstGeom prst="rect">
            <a:avLst/>
          </a:prstGeom>
          <a:noFill/>
          <a:ln w="9525">
            <a:noFill/>
            <a:miter lim="800000"/>
            <a:headEnd/>
            <a:tailEnd/>
          </a:ln>
        </p:spPr>
        <p:txBody>
          <a:bodyPr wrap="none" lIns="0" tIns="0" rIns="0" bIns="0"/>
          <a:lstStyle/>
          <a:p>
            <a:pPr algn="ctr" eaLnBrk="0" hangingPunct="0"/>
            <a:r>
              <a:rPr lang="en-US" sz="1900" b="1"/>
              <a:t>Primate Diversity</a:t>
            </a:r>
          </a:p>
        </p:txBody>
      </p:sp>
      <p:sp>
        <p:nvSpPr>
          <p:cNvPr id="23559" name="Text Box 3"/>
          <p:cNvSpPr txBox="1">
            <a:spLocks noChangeArrowheads="1"/>
          </p:cNvSpPr>
          <p:nvPr/>
        </p:nvSpPr>
        <p:spPr bwMode="auto">
          <a:xfrm>
            <a:off x="1803400" y="6359525"/>
            <a:ext cx="2135188" cy="255588"/>
          </a:xfrm>
          <a:prstGeom prst="rect">
            <a:avLst/>
          </a:prstGeom>
          <a:noFill/>
          <a:ln w="9525">
            <a:noFill/>
            <a:miter lim="800000"/>
            <a:headEnd/>
            <a:tailEnd/>
          </a:ln>
        </p:spPr>
        <p:txBody>
          <a:bodyPr wrap="none" lIns="0" tIns="0" rIns="0" bIns="0"/>
          <a:lstStyle/>
          <a:p>
            <a:pPr algn="ctr" eaLnBrk="0" hangingPunct="0"/>
            <a:r>
              <a:rPr lang="en-US" sz="1900" b="1"/>
              <a:t>Hominin Evolution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19_05cPoisonDartFrog-L"/>
          <p:cNvPicPr>
            <a:picLocks noChangeAspect="1" noChangeArrowheads="1"/>
          </p:cNvPicPr>
          <p:nvPr/>
        </p:nvPicPr>
        <p:blipFill>
          <a:blip r:embed="rId3" cstate="print"/>
          <a:srcRect/>
          <a:stretch>
            <a:fillRect/>
          </a:stretch>
        </p:blipFill>
        <p:spPr bwMode="auto">
          <a:xfrm>
            <a:off x="1604963" y="1104900"/>
            <a:ext cx="5932487" cy="4646613"/>
          </a:xfrm>
          <a:prstGeom prst="rect">
            <a:avLst/>
          </a:prstGeom>
          <a:noFill/>
          <a:ln w="9525">
            <a:noFill/>
            <a:miter lim="800000"/>
            <a:headEnd/>
            <a:tailEnd/>
          </a:ln>
        </p:spPr>
      </p:pic>
      <p:sp>
        <p:nvSpPr>
          <p:cNvPr id="6451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19.5C</a:t>
            </a:r>
          </a:p>
        </p:txBody>
      </p:sp>
      <p:sp>
        <p:nvSpPr>
          <p:cNvPr id="2" name="TextBox 1"/>
          <p:cNvSpPr txBox="1"/>
          <p:nvPr/>
        </p:nvSpPr>
        <p:spPr>
          <a:xfrm>
            <a:off x="1066800" y="685800"/>
            <a:ext cx="6705600" cy="369332"/>
          </a:xfrm>
          <a:prstGeom prst="rect">
            <a:avLst/>
          </a:prstGeom>
          <a:noFill/>
        </p:spPr>
        <p:txBody>
          <a:bodyPr wrap="square" rtlCol="0">
            <a:spAutoFit/>
          </a:bodyPr>
          <a:lstStyle/>
          <a:p>
            <a:r>
              <a:rPr lang="en-US" dirty="0" smtClean="0"/>
              <a:t>Poison dart frog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19_05d_FrogEggsTadpole-L"/>
          <p:cNvPicPr>
            <a:picLocks noChangeAspect="1" noChangeArrowheads="1"/>
          </p:cNvPicPr>
          <p:nvPr/>
        </p:nvPicPr>
        <p:blipFill>
          <a:blip r:embed="rId3" cstate="print"/>
          <a:srcRect/>
          <a:stretch>
            <a:fillRect/>
          </a:stretch>
        </p:blipFill>
        <p:spPr bwMode="auto">
          <a:xfrm>
            <a:off x="1446213" y="196850"/>
            <a:ext cx="6249987" cy="6584950"/>
          </a:xfrm>
          <a:prstGeom prst="rect">
            <a:avLst/>
          </a:prstGeom>
          <a:noFill/>
          <a:ln w="9525">
            <a:noFill/>
            <a:miter lim="800000"/>
            <a:headEnd/>
            <a:tailEnd/>
          </a:ln>
        </p:spPr>
      </p:pic>
      <p:sp>
        <p:nvSpPr>
          <p:cNvPr id="6553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19.5D-E</a:t>
            </a:r>
          </a:p>
        </p:txBody>
      </p:sp>
      <p:sp>
        <p:nvSpPr>
          <p:cNvPr id="2" name="TextBox 1"/>
          <p:cNvSpPr txBox="1"/>
          <p:nvPr/>
        </p:nvSpPr>
        <p:spPr>
          <a:xfrm>
            <a:off x="609600" y="762000"/>
            <a:ext cx="2362200" cy="369332"/>
          </a:xfrm>
          <a:prstGeom prst="rect">
            <a:avLst/>
          </a:prstGeom>
          <a:noFill/>
        </p:spPr>
        <p:txBody>
          <a:bodyPr wrap="square" rtlCol="0">
            <a:spAutoFit/>
          </a:bodyPr>
          <a:lstStyle/>
          <a:p>
            <a:r>
              <a:rPr lang="en-US" dirty="0" smtClean="0"/>
              <a:t>Frog eggs &amp; tadpole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4294967295"/>
          </p:nvPr>
        </p:nvSpPr>
        <p:spPr>
          <a:xfrm>
            <a:off x="165100" y="1317625"/>
            <a:ext cx="8826500" cy="5383213"/>
          </a:xfrm>
        </p:spPr>
        <p:txBody>
          <a:bodyPr/>
          <a:lstStyle/>
          <a:p>
            <a:pPr marL="279400" lvl="1" indent="-277813" eaLnBrk="1" hangingPunct="1">
              <a:spcBef>
                <a:spcPct val="35000"/>
              </a:spcBef>
              <a:buFont typeface="Wingdings" pitchFamily="84" charset="2"/>
              <a:buChar char="§"/>
            </a:pPr>
            <a:r>
              <a:rPr lang="en-US" sz="2800" dirty="0" smtClean="0">
                <a:cs typeface="Times New Roman" pitchFamily="84" charset="0"/>
              </a:rPr>
              <a:t>Reptiles (including birds) and mammals are </a:t>
            </a:r>
            <a:r>
              <a:rPr lang="en-US" sz="2800" b="1" dirty="0" smtClean="0">
                <a:cs typeface="Times New Roman" pitchFamily="84" charset="0"/>
              </a:rPr>
              <a:t>amniotes</a:t>
            </a:r>
            <a:r>
              <a:rPr lang="en-US" sz="2800" dirty="0" smtClean="0">
                <a:cs typeface="Times New Roman" pitchFamily="84" charset="0"/>
              </a:rPr>
              <a:t>.</a:t>
            </a:r>
          </a:p>
          <a:p>
            <a:pPr marL="279400" lvl="1" indent="-277813" eaLnBrk="1" hangingPunct="1">
              <a:spcBef>
                <a:spcPct val="35000"/>
              </a:spcBef>
              <a:buFont typeface="Wingdings" pitchFamily="84" charset="2"/>
              <a:buChar char="§"/>
            </a:pPr>
            <a:r>
              <a:rPr lang="en-US" sz="2800" dirty="0" smtClean="0">
                <a:cs typeface="Times New Roman" pitchFamily="84" charset="0"/>
              </a:rPr>
              <a:t>The major derived character of this </a:t>
            </a:r>
            <a:r>
              <a:rPr lang="en-US" sz="2800" dirty="0" err="1" smtClean="0">
                <a:cs typeface="Times New Roman" pitchFamily="84" charset="0"/>
              </a:rPr>
              <a:t>clade</a:t>
            </a:r>
            <a:r>
              <a:rPr lang="en-US" sz="2800" dirty="0" smtClean="0">
                <a:cs typeface="Times New Roman" pitchFamily="84" charset="0"/>
              </a:rPr>
              <a:t> is an </a:t>
            </a:r>
            <a:r>
              <a:rPr lang="en-US" sz="2800" b="1" dirty="0" smtClean="0">
                <a:cs typeface="Times New Roman" pitchFamily="84" charset="0"/>
              </a:rPr>
              <a:t>amniotic egg</a:t>
            </a:r>
            <a:r>
              <a:rPr lang="en-US" sz="2800" dirty="0" smtClean="0">
                <a:cs typeface="Times New Roman" pitchFamily="84" charset="0"/>
              </a:rPr>
              <a:t> with four internal membranes.</a:t>
            </a:r>
          </a:p>
          <a:p>
            <a:pPr marL="812800" lvl="2" indent="-355600" eaLnBrk="1" hangingPunct="1">
              <a:spcBef>
                <a:spcPct val="35000"/>
              </a:spcBef>
              <a:buFont typeface="Times New Roman" pitchFamily="84" charset="0"/>
              <a:buAutoNum type="arabicPeriod"/>
            </a:pPr>
            <a:r>
              <a:rPr lang="en-US" sz="2400" dirty="0" smtClean="0">
                <a:cs typeface="Times New Roman" pitchFamily="84" charset="0"/>
              </a:rPr>
              <a:t>The amnion is a fluid-filled sac surrounding the embryo.</a:t>
            </a:r>
          </a:p>
          <a:p>
            <a:pPr marL="812800" lvl="2" indent="-355600" eaLnBrk="1" hangingPunct="1">
              <a:spcBef>
                <a:spcPct val="35000"/>
              </a:spcBef>
              <a:buFont typeface="Times New Roman" pitchFamily="84" charset="0"/>
              <a:buAutoNum type="arabicPeriod"/>
            </a:pPr>
            <a:r>
              <a:rPr lang="en-US" sz="2400" dirty="0" smtClean="0">
                <a:cs typeface="Times New Roman" pitchFamily="84" charset="0"/>
              </a:rPr>
              <a:t>The yolk sac contains a rich store of nutrients for the developing embryo.</a:t>
            </a:r>
          </a:p>
          <a:p>
            <a:pPr marL="812800" lvl="2" indent="-355600" eaLnBrk="1" hangingPunct="1">
              <a:spcBef>
                <a:spcPct val="35000"/>
              </a:spcBef>
              <a:buFont typeface="Times New Roman" pitchFamily="84" charset="0"/>
              <a:buAutoNum type="arabicPeriod"/>
            </a:pPr>
            <a:r>
              <a:rPr lang="en-US" sz="2400" dirty="0" smtClean="0">
                <a:cs typeface="Times New Roman" pitchFamily="84" charset="0"/>
              </a:rPr>
              <a:t>The </a:t>
            </a:r>
            <a:r>
              <a:rPr lang="en-US" sz="2400" dirty="0" err="1" smtClean="0">
                <a:cs typeface="Times New Roman" pitchFamily="84" charset="0"/>
              </a:rPr>
              <a:t>allantois</a:t>
            </a:r>
            <a:r>
              <a:rPr lang="en-US" sz="2400" dirty="0" smtClean="0">
                <a:cs typeface="Times New Roman" pitchFamily="84" charset="0"/>
              </a:rPr>
              <a:t> also helps dispose of metabolic waste.</a:t>
            </a:r>
          </a:p>
          <a:p>
            <a:pPr marL="812800" lvl="2" indent="-355600" eaLnBrk="1" hangingPunct="1">
              <a:spcBef>
                <a:spcPct val="35000"/>
              </a:spcBef>
              <a:buFont typeface="Times New Roman" pitchFamily="84" charset="0"/>
              <a:buAutoNum type="arabicPeriod"/>
            </a:pPr>
            <a:r>
              <a:rPr lang="en-US" sz="2400" dirty="0" smtClean="0">
                <a:cs typeface="Times New Roman" pitchFamily="84" charset="0"/>
              </a:rPr>
              <a:t>The </a:t>
            </a:r>
            <a:r>
              <a:rPr lang="en-US" sz="2400" dirty="0" err="1" smtClean="0">
                <a:cs typeface="Times New Roman" pitchFamily="84" charset="0"/>
              </a:rPr>
              <a:t>chorion</a:t>
            </a:r>
            <a:r>
              <a:rPr lang="en-US" sz="2400" dirty="0" smtClean="0">
                <a:cs typeface="Times New Roman" pitchFamily="84" charset="0"/>
              </a:rPr>
              <a:t> (and </a:t>
            </a:r>
            <a:r>
              <a:rPr lang="en-US" sz="2400" dirty="0" err="1" smtClean="0">
                <a:cs typeface="Times New Roman" pitchFamily="84" charset="0"/>
              </a:rPr>
              <a:t>allantois</a:t>
            </a:r>
            <a:r>
              <a:rPr lang="en-US" sz="2400" dirty="0" smtClean="0">
                <a:cs typeface="Times New Roman" pitchFamily="84" charset="0"/>
              </a:rPr>
              <a:t>) enable the embryo to obtain oxygen from the air and dispose of carbon dioxide.</a:t>
            </a:r>
          </a:p>
        </p:txBody>
      </p:sp>
      <p:sp>
        <p:nvSpPr>
          <p:cNvPr id="6861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8612" name="Rectangle 4"/>
          <p:cNvSpPr>
            <a:spLocks noGrp="1" noChangeArrowheads="1"/>
          </p:cNvSpPr>
          <p:nvPr>
            <p:ph type="title" idx="4294967295"/>
          </p:nvPr>
        </p:nvSpPr>
        <p:spPr>
          <a:xfrm>
            <a:off x="173038" y="100013"/>
            <a:ext cx="8782050" cy="876300"/>
          </a:xfrm>
        </p:spPr>
        <p:txBody>
          <a:bodyPr>
            <a:spAutoFit/>
          </a:bodyPr>
          <a:lstStyle/>
          <a:p>
            <a:pPr marL="798513" indent="-798513" eaLnBrk="1" hangingPunct="1"/>
            <a:r>
              <a:rPr lang="en-US" sz="3200" smtClean="0"/>
              <a:t>19.6 Reptiles are amniotes—tetrapods with a terrestrially adapted egg</a:t>
            </a:r>
          </a:p>
        </p:txBody>
      </p:sp>
      <p:sp>
        <p:nvSpPr>
          <p:cNvPr id="6861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861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861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anim calcmode="lin" valueType="num">
                                      <p:cBhvr additive="base">
                                        <p:cTn id="7" dur="500" fill="hold"/>
                                        <p:tgtEl>
                                          <p:spTgt spid="68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0">
                                            <p:txEl>
                                              <p:pRg st="1" end="1"/>
                                            </p:txEl>
                                          </p:spTgt>
                                        </p:tgtEl>
                                        <p:attrNameLst>
                                          <p:attrName>style.visibility</p:attrName>
                                        </p:attrNameLst>
                                      </p:cBhvr>
                                      <p:to>
                                        <p:strVal val="visible"/>
                                      </p:to>
                                    </p:set>
                                    <p:anim calcmode="lin" valueType="num">
                                      <p:cBhvr additive="base">
                                        <p:cTn id="13" dur="500" fill="hold"/>
                                        <p:tgtEl>
                                          <p:spTgt spid="686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610">
                                            <p:txEl>
                                              <p:pRg st="2" end="2"/>
                                            </p:txEl>
                                          </p:spTgt>
                                        </p:tgtEl>
                                        <p:attrNameLst>
                                          <p:attrName>style.visibility</p:attrName>
                                        </p:attrNameLst>
                                      </p:cBhvr>
                                      <p:to>
                                        <p:strVal val="visible"/>
                                      </p:to>
                                    </p:set>
                                    <p:anim calcmode="lin" valueType="num">
                                      <p:cBhvr additive="base">
                                        <p:cTn id="19" dur="500" fill="hold"/>
                                        <p:tgtEl>
                                          <p:spTgt spid="686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610">
                                            <p:txEl>
                                              <p:pRg st="3" end="3"/>
                                            </p:txEl>
                                          </p:spTgt>
                                        </p:tgtEl>
                                        <p:attrNameLst>
                                          <p:attrName>style.visibility</p:attrName>
                                        </p:attrNameLst>
                                      </p:cBhvr>
                                      <p:to>
                                        <p:strVal val="visible"/>
                                      </p:to>
                                    </p:set>
                                    <p:anim calcmode="lin" valueType="num">
                                      <p:cBhvr additive="base">
                                        <p:cTn id="25" dur="500" fill="hold"/>
                                        <p:tgtEl>
                                          <p:spTgt spid="686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8610">
                                            <p:txEl>
                                              <p:pRg st="4" end="4"/>
                                            </p:txEl>
                                          </p:spTgt>
                                        </p:tgtEl>
                                        <p:attrNameLst>
                                          <p:attrName>style.visibility</p:attrName>
                                        </p:attrNameLst>
                                      </p:cBhvr>
                                      <p:to>
                                        <p:strVal val="visible"/>
                                      </p:to>
                                    </p:set>
                                    <p:anim calcmode="lin" valueType="num">
                                      <p:cBhvr additive="base">
                                        <p:cTn id="31" dur="500" fill="hold"/>
                                        <p:tgtEl>
                                          <p:spTgt spid="686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86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8610">
                                            <p:txEl>
                                              <p:pRg st="5" end="5"/>
                                            </p:txEl>
                                          </p:spTgt>
                                        </p:tgtEl>
                                        <p:attrNameLst>
                                          <p:attrName>style.visibility</p:attrName>
                                        </p:attrNameLst>
                                      </p:cBhvr>
                                      <p:to>
                                        <p:strVal val="visible"/>
                                      </p:to>
                                    </p:set>
                                    <p:anim calcmode="lin" valueType="num">
                                      <p:cBhvr additive="base">
                                        <p:cTn id="37" dur="500" fill="hold"/>
                                        <p:tgtEl>
                                          <p:spTgt spid="686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86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19_06bAmnioticEgg-U"/>
          <p:cNvPicPr>
            <a:picLocks noChangeAspect="1" noChangeArrowheads="1"/>
          </p:cNvPicPr>
          <p:nvPr/>
        </p:nvPicPr>
        <p:blipFill>
          <a:blip r:embed="rId3" cstate="print"/>
          <a:srcRect/>
          <a:stretch>
            <a:fillRect/>
          </a:stretch>
        </p:blipFill>
        <p:spPr bwMode="auto">
          <a:xfrm>
            <a:off x="1174750" y="1673225"/>
            <a:ext cx="6792913" cy="3511550"/>
          </a:xfrm>
          <a:prstGeom prst="rect">
            <a:avLst/>
          </a:prstGeom>
          <a:noFill/>
          <a:ln w="9525">
            <a:noFill/>
            <a:miter lim="800000"/>
            <a:headEnd/>
            <a:tailEnd/>
          </a:ln>
        </p:spPr>
      </p:pic>
      <p:sp>
        <p:nvSpPr>
          <p:cNvPr id="7168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19.6B</a:t>
            </a:r>
          </a:p>
        </p:txBody>
      </p:sp>
      <p:sp>
        <p:nvSpPr>
          <p:cNvPr id="71684" name="Text Box 3"/>
          <p:cNvSpPr txBox="1">
            <a:spLocks noChangeArrowheads="1"/>
          </p:cNvSpPr>
          <p:nvPr/>
        </p:nvSpPr>
        <p:spPr bwMode="auto">
          <a:xfrm>
            <a:off x="2578100" y="1676400"/>
            <a:ext cx="801688" cy="217488"/>
          </a:xfrm>
          <a:prstGeom prst="rect">
            <a:avLst/>
          </a:prstGeom>
          <a:noFill/>
          <a:ln w="9525">
            <a:noFill/>
            <a:miter lim="800000"/>
            <a:headEnd/>
            <a:tailEnd/>
          </a:ln>
        </p:spPr>
        <p:txBody>
          <a:bodyPr wrap="none" lIns="0" tIns="0" rIns="0" bIns="0"/>
          <a:lstStyle/>
          <a:p>
            <a:pPr eaLnBrk="0" hangingPunct="0"/>
            <a:r>
              <a:rPr lang="en-US" sz="1700" b="1"/>
              <a:t>Embryo</a:t>
            </a:r>
          </a:p>
        </p:txBody>
      </p:sp>
      <p:sp>
        <p:nvSpPr>
          <p:cNvPr id="71685" name="Text Box 3"/>
          <p:cNvSpPr txBox="1">
            <a:spLocks noChangeArrowheads="1"/>
          </p:cNvSpPr>
          <p:nvPr/>
        </p:nvSpPr>
        <p:spPr bwMode="auto">
          <a:xfrm>
            <a:off x="6807200" y="2171700"/>
            <a:ext cx="801688" cy="217488"/>
          </a:xfrm>
          <a:prstGeom prst="rect">
            <a:avLst/>
          </a:prstGeom>
          <a:noFill/>
          <a:ln w="9525">
            <a:noFill/>
            <a:miter lim="800000"/>
            <a:headEnd/>
            <a:tailEnd/>
          </a:ln>
        </p:spPr>
        <p:txBody>
          <a:bodyPr wrap="none" lIns="0" tIns="0" rIns="0" bIns="0"/>
          <a:lstStyle/>
          <a:p>
            <a:pPr eaLnBrk="0" hangingPunct="0"/>
            <a:r>
              <a:rPr lang="en-US" sz="1700" b="1"/>
              <a:t>Allantois</a:t>
            </a:r>
          </a:p>
        </p:txBody>
      </p:sp>
      <p:sp>
        <p:nvSpPr>
          <p:cNvPr id="71686" name="Text Box 3"/>
          <p:cNvSpPr txBox="1">
            <a:spLocks noChangeArrowheads="1"/>
          </p:cNvSpPr>
          <p:nvPr/>
        </p:nvSpPr>
        <p:spPr bwMode="auto">
          <a:xfrm>
            <a:off x="6807200" y="2476500"/>
            <a:ext cx="801688" cy="217488"/>
          </a:xfrm>
          <a:prstGeom prst="rect">
            <a:avLst/>
          </a:prstGeom>
          <a:noFill/>
          <a:ln w="9525">
            <a:noFill/>
            <a:miter lim="800000"/>
            <a:headEnd/>
            <a:tailEnd/>
          </a:ln>
        </p:spPr>
        <p:txBody>
          <a:bodyPr wrap="none" lIns="0" tIns="0" rIns="0" bIns="0"/>
          <a:lstStyle/>
          <a:p>
            <a:pPr eaLnBrk="0" hangingPunct="0"/>
            <a:r>
              <a:rPr lang="en-US" sz="1700" b="1"/>
              <a:t>Chorion</a:t>
            </a:r>
          </a:p>
        </p:txBody>
      </p:sp>
      <p:sp>
        <p:nvSpPr>
          <p:cNvPr id="71687" name="Text Box 3"/>
          <p:cNvSpPr txBox="1">
            <a:spLocks noChangeArrowheads="1"/>
          </p:cNvSpPr>
          <p:nvPr/>
        </p:nvSpPr>
        <p:spPr bwMode="auto">
          <a:xfrm>
            <a:off x="6781800" y="3454400"/>
            <a:ext cx="1295400" cy="546100"/>
          </a:xfrm>
          <a:prstGeom prst="rect">
            <a:avLst/>
          </a:prstGeom>
          <a:noFill/>
          <a:ln w="9525">
            <a:noFill/>
            <a:miter lim="800000"/>
            <a:headEnd/>
            <a:tailEnd/>
          </a:ln>
        </p:spPr>
        <p:txBody>
          <a:bodyPr wrap="none" lIns="0" tIns="0" rIns="0" bIns="0"/>
          <a:lstStyle/>
          <a:p>
            <a:pPr eaLnBrk="0" hangingPunct="0"/>
            <a:r>
              <a:rPr lang="en-US" sz="1700" b="1"/>
              <a:t>Yolk</a:t>
            </a:r>
            <a:br>
              <a:rPr lang="en-US" sz="1700" b="1"/>
            </a:br>
            <a:r>
              <a:rPr lang="en-US" sz="1700" b="1"/>
              <a:t>(nutrients)</a:t>
            </a:r>
          </a:p>
        </p:txBody>
      </p:sp>
      <p:sp>
        <p:nvSpPr>
          <p:cNvPr id="71688" name="Text Box 3"/>
          <p:cNvSpPr txBox="1">
            <a:spLocks noChangeArrowheads="1"/>
          </p:cNvSpPr>
          <p:nvPr/>
        </p:nvSpPr>
        <p:spPr bwMode="auto">
          <a:xfrm>
            <a:off x="6540500" y="4152900"/>
            <a:ext cx="801688" cy="217488"/>
          </a:xfrm>
          <a:prstGeom prst="rect">
            <a:avLst/>
          </a:prstGeom>
          <a:noFill/>
          <a:ln w="9525">
            <a:noFill/>
            <a:miter lim="800000"/>
            <a:headEnd/>
            <a:tailEnd/>
          </a:ln>
        </p:spPr>
        <p:txBody>
          <a:bodyPr wrap="none" lIns="0" tIns="0" rIns="0" bIns="0"/>
          <a:lstStyle/>
          <a:p>
            <a:pPr eaLnBrk="0" hangingPunct="0"/>
            <a:r>
              <a:rPr lang="en-US" sz="1700" b="1"/>
              <a:t>Albumen</a:t>
            </a:r>
          </a:p>
        </p:txBody>
      </p:sp>
      <p:sp>
        <p:nvSpPr>
          <p:cNvPr id="71689" name="Text Box 3"/>
          <p:cNvSpPr txBox="1">
            <a:spLocks noChangeArrowheads="1"/>
          </p:cNvSpPr>
          <p:nvPr/>
        </p:nvSpPr>
        <p:spPr bwMode="auto">
          <a:xfrm>
            <a:off x="2095500" y="4152900"/>
            <a:ext cx="522288" cy="230188"/>
          </a:xfrm>
          <a:prstGeom prst="rect">
            <a:avLst/>
          </a:prstGeom>
          <a:noFill/>
          <a:ln w="9525">
            <a:noFill/>
            <a:miter lim="800000"/>
            <a:headEnd/>
            <a:tailEnd/>
          </a:ln>
        </p:spPr>
        <p:txBody>
          <a:bodyPr wrap="none" lIns="0" tIns="0" rIns="0" bIns="0"/>
          <a:lstStyle/>
          <a:p>
            <a:pPr eaLnBrk="0" hangingPunct="0"/>
            <a:r>
              <a:rPr lang="en-US" sz="1700" b="1"/>
              <a:t>Shell</a:t>
            </a:r>
          </a:p>
        </p:txBody>
      </p:sp>
      <p:sp>
        <p:nvSpPr>
          <p:cNvPr id="71690" name="Text Box 3"/>
          <p:cNvSpPr txBox="1">
            <a:spLocks noChangeArrowheads="1"/>
          </p:cNvSpPr>
          <p:nvPr/>
        </p:nvSpPr>
        <p:spPr bwMode="auto">
          <a:xfrm>
            <a:off x="1219200" y="3543300"/>
            <a:ext cx="522288" cy="230188"/>
          </a:xfrm>
          <a:prstGeom prst="rect">
            <a:avLst/>
          </a:prstGeom>
          <a:noFill/>
          <a:ln w="9525">
            <a:noFill/>
            <a:miter lim="800000"/>
            <a:headEnd/>
            <a:tailEnd/>
          </a:ln>
        </p:spPr>
        <p:txBody>
          <a:bodyPr wrap="none" lIns="0" tIns="0" rIns="0" bIns="0"/>
          <a:lstStyle/>
          <a:p>
            <a:pPr eaLnBrk="0" hangingPunct="0"/>
            <a:r>
              <a:rPr lang="en-US" sz="1700" b="1"/>
              <a:t>Yolk sac</a:t>
            </a:r>
          </a:p>
        </p:txBody>
      </p:sp>
      <p:sp>
        <p:nvSpPr>
          <p:cNvPr id="71691" name="Text Box 3"/>
          <p:cNvSpPr txBox="1">
            <a:spLocks noChangeArrowheads="1"/>
          </p:cNvSpPr>
          <p:nvPr/>
        </p:nvSpPr>
        <p:spPr bwMode="auto">
          <a:xfrm>
            <a:off x="1219200" y="2857500"/>
            <a:ext cx="522288" cy="230188"/>
          </a:xfrm>
          <a:prstGeom prst="rect">
            <a:avLst/>
          </a:prstGeom>
          <a:noFill/>
          <a:ln w="9525">
            <a:noFill/>
            <a:miter lim="800000"/>
            <a:headEnd/>
            <a:tailEnd/>
          </a:ln>
        </p:spPr>
        <p:txBody>
          <a:bodyPr wrap="none" lIns="0" tIns="0" rIns="0" bIns="0"/>
          <a:lstStyle/>
          <a:p>
            <a:pPr eaLnBrk="0" hangingPunct="0"/>
            <a:r>
              <a:rPr lang="en-US" sz="1700" b="1"/>
              <a:t>Amnion</a:t>
            </a:r>
          </a:p>
        </p:txBody>
      </p:sp>
      <p:sp>
        <p:nvSpPr>
          <p:cNvPr id="71692" name="Text Box 3"/>
          <p:cNvSpPr txBox="1">
            <a:spLocks noChangeArrowheads="1"/>
          </p:cNvSpPr>
          <p:nvPr/>
        </p:nvSpPr>
        <p:spPr bwMode="auto">
          <a:xfrm>
            <a:off x="1219200" y="1955800"/>
            <a:ext cx="1500188" cy="750888"/>
          </a:xfrm>
          <a:prstGeom prst="rect">
            <a:avLst/>
          </a:prstGeom>
          <a:noFill/>
          <a:ln w="9525">
            <a:noFill/>
            <a:miter lim="800000"/>
            <a:headEnd/>
            <a:tailEnd/>
          </a:ln>
        </p:spPr>
        <p:txBody>
          <a:bodyPr wrap="none" lIns="0" tIns="0" rIns="0" bIns="0"/>
          <a:lstStyle/>
          <a:p>
            <a:pPr eaLnBrk="0" hangingPunct="0"/>
            <a:r>
              <a:rPr lang="en-US" sz="1700" b="1"/>
              <a:t>Amniotic</a:t>
            </a:r>
            <a:br>
              <a:rPr lang="en-US" sz="1700" b="1"/>
            </a:br>
            <a:r>
              <a:rPr lang="en-US" sz="1700" b="1"/>
              <a:t>cavity with</a:t>
            </a:r>
            <a:br>
              <a:rPr lang="en-US" sz="1700" b="1"/>
            </a:br>
            <a:r>
              <a:rPr lang="en-US" sz="1700" b="1"/>
              <a:t>amniotic fluid</a:t>
            </a:r>
          </a:p>
        </p:txBody>
      </p:sp>
      <p:sp>
        <p:nvSpPr>
          <p:cNvPr id="71693" name="Line 13"/>
          <p:cNvSpPr>
            <a:spLocks noChangeShapeType="1"/>
          </p:cNvSpPr>
          <p:nvPr/>
        </p:nvSpPr>
        <p:spPr bwMode="auto">
          <a:xfrm>
            <a:off x="3454400" y="1820863"/>
            <a:ext cx="642938" cy="681037"/>
          </a:xfrm>
          <a:prstGeom prst="line">
            <a:avLst/>
          </a:prstGeom>
          <a:noFill/>
          <a:ln w="12700">
            <a:solidFill>
              <a:schemeClr val="tx1"/>
            </a:solidFill>
            <a:round/>
            <a:headEnd/>
            <a:tailEnd/>
          </a:ln>
          <a:effectLst/>
        </p:spPr>
        <p:txBody>
          <a:bodyPr wrap="none" anchor="ctr"/>
          <a:lstStyle/>
          <a:p>
            <a:endParaRPr lang="en-US"/>
          </a:p>
        </p:txBody>
      </p:sp>
      <p:sp>
        <p:nvSpPr>
          <p:cNvPr id="71694" name="Line 14"/>
          <p:cNvSpPr>
            <a:spLocks noChangeShapeType="1"/>
          </p:cNvSpPr>
          <p:nvPr/>
        </p:nvSpPr>
        <p:spPr bwMode="auto">
          <a:xfrm>
            <a:off x="2243138" y="2116138"/>
            <a:ext cx="1617662" cy="584200"/>
          </a:xfrm>
          <a:prstGeom prst="line">
            <a:avLst/>
          </a:prstGeom>
          <a:noFill/>
          <a:ln w="12700">
            <a:solidFill>
              <a:schemeClr val="tx1"/>
            </a:solidFill>
            <a:round/>
            <a:headEnd/>
            <a:tailEnd/>
          </a:ln>
          <a:effectLst/>
        </p:spPr>
        <p:txBody>
          <a:bodyPr wrap="none" anchor="ctr"/>
          <a:lstStyle/>
          <a:p>
            <a:endParaRPr lang="en-US"/>
          </a:p>
        </p:txBody>
      </p:sp>
      <p:sp>
        <p:nvSpPr>
          <p:cNvPr id="71695" name="Line 15"/>
          <p:cNvSpPr>
            <a:spLocks noChangeShapeType="1"/>
          </p:cNvSpPr>
          <p:nvPr/>
        </p:nvSpPr>
        <p:spPr bwMode="auto">
          <a:xfrm>
            <a:off x="2120900" y="2997200"/>
            <a:ext cx="1697038" cy="0"/>
          </a:xfrm>
          <a:prstGeom prst="line">
            <a:avLst/>
          </a:prstGeom>
          <a:noFill/>
          <a:ln w="12700">
            <a:solidFill>
              <a:schemeClr val="tx1"/>
            </a:solidFill>
            <a:round/>
            <a:headEnd/>
            <a:tailEnd/>
          </a:ln>
          <a:effectLst/>
        </p:spPr>
        <p:txBody>
          <a:bodyPr wrap="none" anchor="ctr"/>
          <a:lstStyle/>
          <a:p>
            <a:endParaRPr lang="en-US"/>
          </a:p>
        </p:txBody>
      </p:sp>
      <p:sp>
        <p:nvSpPr>
          <p:cNvPr id="71696" name="Line 16"/>
          <p:cNvSpPr>
            <a:spLocks noChangeShapeType="1"/>
          </p:cNvSpPr>
          <p:nvPr/>
        </p:nvSpPr>
        <p:spPr bwMode="auto">
          <a:xfrm flipV="1">
            <a:off x="2179638" y="3678238"/>
            <a:ext cx="1562100" cy="9525"/>
          </a:xfrm>
          <a:prstGeom prst="line">
            <a:avLst/>
          </a:prstGeom>
          <a:noFill/>
          <a:ln w="12700">
            <a:solidFill>
              <a:schemeClr val="tx1"/>
            </a:solidFill>
            <a:round/>
            <a:headEnd/>
            <a:tailEnd/>
          </a:ln>
          <a:effectLst/>
        </p:spPr>
        <p:txBody>
          <a:bodyPr wrap="none" anchor="ctr"/>
          <a:lstStyle/>
          <a:p>
            <a:endParaRPr lang="en-US"/>
          </a:p>
        </p:txBody>
      </p:sp>
      <p:sp>
        <p:nvSpPr>
          <p:cNvPr id="71697" name="Line 17"/>
          <p:cNvSpPr>
            <a:spLocks noChangeShapeType="1"/>
          </p:cNvSpPr>
          <p:nvPr/>
        </p:nvSpPr>
        <p:spPr bwMode="auto">
          <a:xfrm>
            <a:off x="2662238" y="4275138"/>
            <a:ext cx="377825" cy="0"/>
          </a:xfrm>
          <a:prstGeom prst="line">
            <a:avLst/>
          </a:prstGeom>
          <a:noFill/>
          <a:ln w="12700">
            <a:solidFill>
              <a:schemeClr val="tx1"/>
            </a:solidFill>
            <a:round/>
            <a:headEnd/>
            <a:tailEnd/>
          </a:ln>
          <a:effectLst/>
        </p:spPr>
        <p:txBody>
          <a:bodyPr wrap="none" anchor="ctr"/>
          <a:lstStyle/>
          <a:p>
            <a:endParaRPr lang="en-US"/>
          </a:p>
        </p:txBody>
      </p:sp>
      <p:sp>
        <p:nvSpPr>
          <p:cNvPr id="71698" name="Line 18"/>
          <p:cNvSpPr>
            <a:spLocks noChangeShapeType="1"/>
          </p:cNvSpPr>
          <p:nvPr/>
        </p:nvSpPr>
        <p:spPr bwMode="auto">
          <a:xfrm>
            <a:off x="5918200" y="4267200"/>
            <a:ext cx="571500" cy="0"/>
          </a:xfrm>
          <a:prstGeom prst="line">
            <a:avLst/>
          </a:prstGeom>
          <a:noFill/>
          <a:ln w="12700">
            <a:solidFill>
              <a:schemeClr val="tx1"/>
            </a:solidFill>
            <a:round/>
            <a:headEnd/>
            <a:tailEnd/>
          </a:ln>
          <a:effectLst/>
        </p:spPr>
        <p:txBody>
          <a:bodyPr wrap="none" anchor="ctr"/>
          <a:lstStyle/>
          <a:p>
            <a:endParaRPr lang="en-US"/>
          </a:p>
        </p:txBody>
      </p:sp>
      <p:sp>
        <p:nvSpPr>
          <p:cNvPr id="71699" name="Line 19"/>
          <p:cNvSpPr>
            <a:spLocks noChangeShapeType="1"/>
          </p:cNvSpPr>
          <p:nvPr/>
        </p:nvSpPr>
        <p:spPr bwMode="auto">
          <a:xfrm>
            <a:off x="5554663" y="3589338"/>
            <a:ext cx="1206500" cy="0"/>
          </a:xfrm>
          <a:prstGeom prst="line">
            <a:avLst/>
          </a:prstGeom>
          <a:noFill/>
          <a:ln w="12700">
            <a:solidFill>
              <a:schemeClr val="tx1"/>
            </a:solidFill>
            <a:round/>
            <a:headEnd/>
            <a:tailEnd/>
          </a:ln>
          <a:effectLst/>
        </p:spPr>
        <p:txBody>
          <a:bodyPr wrap="none" anchor="ctr"/>
          <a:lstStyle/>
          <a:p>
            <a:endParaRPr lang="en-US"/>
          </a:p>
        </p:txBody>
      </p:sp>
      <p:sp>
        <p:nvSpPr>
          <p:cNvPr id="71700" name="Line 20"/>
          <p:cNvSpPr>
            <a:spLocks noChangeShapeType="1"/>
          </p:cNvSpPr>
          <p:nvPr/>
        </p:nvSpPr>
        <p:spPr bwMode="auto">
          <a:xfrm>
            <a:off x="5849938" y="2608263"/>
            <a:ext cx="914400" cy="0"/>
          </a:xfrm>
          <a:prstGeom prst="line">
            <a:avLst/>
          </a:prstGeom>
          <a:noFill/>
          <a:ln w="12700">
            <a:solidFill>
              <a:schemeClr val="tx1"/>
            </a:solidFill>
            <a:round/>
            <a:headEnd/>
            <a:tailEnd/>
          </a:ln>
          <a:effectLst/>
        </p:spPr>
        <p:txBody>
          <a:bodyPr wrap="none" anchor="ctr"/>
          <a:lstStyle/>
          <a:p>
            <a:endParaRPr lang="en-US"/>
          </a:p>
        </p:txBody>
      </p:sp>
      <p:sp>
        <p:nvSpPr>
          <p:cNvPr id="71701" name="Line 21"/>
          <p:cNvSpPr>
            <a:spLocks noChangeShapeType="1"/>
          </p:cNvSpPr>
          <p:nvPr/>
        </p:nvSpPr>
        <p:spPr bwMode="auto">
          <a:xfrm>
            <a:off x="5334000" y="2298700"/>
            <a:ext cx="1422400" cy="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4294967295"/>
          </p:nvPr>
        </p:nvSpPr>
        <p:spPr>
          <a:xfrm>
            <a:off x="163513" y="1325563"/>
            <a:ext cx="8750300" cy="5270500"/>
          </a:xfrm>
        </p:spPr>
        <p:txBody>
          <a:bodyPr/>
          <a:lstStyle/>
          <a:p>
            <a:pPr marL="279400" lvl="1" indent="-277813" eaLnBrk="1" hangingPunct="1">
              <a:lnSpc>
                <a:spcPct val="95000"/>
              </a:lnSpc>
              <a:spcBef>
                <a:spcPct val="35000"/>
              </a:spcBef>
              <a:buFont typeface="Wingdings" pitchFamily="84" charset="2"/>
              <a:buChar char="§"/>
            </a:pPr>
            <a:r>
              <a:rPr lang="en-US" sz="2800" b="1" dirty="0" smtClean="0">
                <a:cs typeface="Times New Roman" pitchFamily="84" charset="0"/>
              </a:rPr>
              <a:t>Reptiles </a:t>
            </a:r>
          </a:p>
          <a:p>
            <a:pPr marL="812800" lvl="2" indent="-355600" eaLnBrk="1" hangingPunct="1">
              <a:lnSpc>
                <a:spcPct val="95000"/>
              </a:lnSpc>
              <a:spcBef>
                <a:spcPct val="35000"/>
              </a:spcBef>
            </a:pPr>
            <a:r>
              <a:rPr lang="en-US" sz="2400" dirty="0" smtClean="0">
                <a:cs typeface="Times New Roman" pitchFamily="84" charset="0"/>
              </a:rPr>
              <a:t>include lizards, snakes, turtles, crocodilians, birds, and extinct dinosaurs,</a:t>
            </a:r>
          </a:p>
          <a:p>
            <a:pPr marL="812800" lvl="2" indent="-355600" eaLnBrk="1" hangingPunct="1">
              <a:lnSpc>
                <a:spcPct val="95000"/>
              </a:lnSpc>
              <a:spcBef>
                <a:spcPct val="35000"/>
              </a:spcBef>
            </a:pPr>
            <a:r>
              <a:rPr lang="en-US" sz="2400" dirty="0" smtClean="0">
                <a:cs typeface="Times New Roman" pitchFamily="84" charset="0"/>
              </a:rPr>
              <a:t>have a skin covered with scales and waterproofed with keratin, </a:t>
            </a:r>
          </a:p>
          <a:p>
            <a:pPr marL="812800" lvl="2" indent="-355600" eaLnBrk="1" hangingPunct="1">
              <a:lnSpc>
                <a:spcPct val="95000"/>
              </a:lnSpc>
              <a:spcBef>
                <a:spcPct val="35000"/>
              </a:spcBef>
            </a:pPr>
            <a:r>
              <a:rPr lang="en-US" sz="2400" dirty="0" smtClean="0">
                <a:cs typeface="Times New Roman" pitchFamily="84" charset="0"/>
              </a:rPr>
              <a:t>obtain most of their oxygen using lungs, and</a:t>
            </a:r>
          </a:p>
          <a:p>
            <a:pPr marL="812800" lvl="2" indent="-355600" eaLnBrk="1" hangingPunct="1">
              <a:lnSpc>
                <a:spcPct val="95000"/>
              </a:lnSpc>
              <a:spcBef>
                <a:spcPct val="35000"/>
              </a:spcBef>
            </a:pPr>
            <a:r>
              <a:rPr lang="en-US" sz="2400" dirty="0" smtClean="0">
                <a:cs typeface="Times New Roman" pitchFamily="84" charset="0"/>
              </a:rPr>
              <a:t>are </a:t>
            </a:r>
            <a:r>
              <a:rPr lang="en-US" sz="2400" dirty="0" err="1" smtClean="0">
                <a:cs typeface="Times New Roman" pitchFamily="84" charset="0"/>
              </a:rPr>
              <a:t>ectothermic</a:t>
            </a:r>
            <a:r>
              <a:rPr lang="en-US" sz="2400" dirty="0" smtClean="0">
                <a:cs typeface="Times New Roman" pitchFamily="84" charset="0"/>
              </a:rPr>
              <a:t>, absorbing external heat rather than generating much of their own.</a:t>
            </a:r>
          </a:p>
        </p:txBody>
      </p:sp>
      <p:sp>
        <p:nvSpPr>
          <p:cNvPr id="6963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9636" name="Rectangle 4"/>
          <p:cNvSpPr>
            <a:spLocks noGrp="1" noChangeArrowheads="1"/>
          </p:cNvSpPr>
          <p:nvPr>
            <p:ph type="title" idx="4294967295"/>
          </p:nvPr>
        </p:nvSpPr>
        <p:spPr>
          <a:xfrm>
            <a:off x="173038" y="100013"/>
            <a:ext cx="8782050" cy="876300"/>
          </a:xfrm>
        </p:spPr>
        <p:txBody>
          <a:bodyPr>
            <a:spAutoFit/>
          </a:bodyPr>
          <a:lstStyle/>
          <a:p>
            <a:pPr marL="798513" indent="-798513" eaLnBrk="1" hangingPunct="1"/>
            <a:r>
              <a:rPr lang="en-US" sz="3200" dirty="0" smtClean="0"/>
              <a:t>19.6 Reptiles are amniotes—</a:t>
            </a:r>
            <a:r>
              <a:rPr lang="en-US" sz="3200" dirty="0" err="1" smtClean="0"/>
              <a:t>tetrapods</a:t>
            </a:r>
            <a:r>
              <a:rPr lang="en-US" sz="3200" dirty="0" smtClean="0"/>
              <a:t> with a terrestrially adapted egg</a:t>
            </a:r>
          </a:p>
        </p:txBody>
      </p:sp>
      <p:sp>
        <p:nvSpPr>
          <p:cNvPr id="6963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963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963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diamond(in)">
                                      <p:cBhvr>
                                        <p:cTn id="7" dur="20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9634">
                                            <p:txEl>
                                              <p:pRg st="1" end="1"/>
                                            </p:txEl>
                                          </p:spTgt>
                                        </p:tgtEl>
                                        <p:attrNameLst>
                                          <p:attrName>style.visibility</p:attrName>
                                        </p:attrNameLst>
                                      </p:cBhvr>
                                      <p:to>
                                        <p:strVal val="visible"/>
                                      </p:to>
                                    </p:set>
                                    <p:animEffect transition="in" filter="diamond(in)">
                                      <p:cBhvr>
                                        <p:cTn id="12" dur="2000"/>
                                        <p:tgtEl>
                                          <p:spTgt spid="696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9634">
                                            <p:txEl>
                                              <p:pRg st="2" end="2"/>
                                            </p:txEl>
                                          </p:spTgt>
                                        </p:tgtEl>
                                        <p:attrNameLst>
                                          <p:attrName>style.visibility</p:attrName>
                                        </p:attrNameLst>
                                      </p:cBhvr>
                                      <p:to>
                                        <p:strVal val="visible"/>
                                      </p:to>
                                    </p:set>
                                    <p:animEffect transition="in" filter="diamond(in)">
                                      <p:cBhvr>
                                        <p:cTn id="17" dur="2000"/>
                                        <p:tgtEl>
                                          <p:spTgt spid="696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9634">
                                            <p:txEl>
                                              <p:pRg st="3" end="3"/>
                                            </p:txEl>
                                          </p:spTgt>
                                        </p:tgtEl>
                                        <p:attrNameLst>
                                          <p:attrName>style.visibility</p:attrName>
                                        </p:attrNameLst>
                                      </p:cBhvr>
                                      <p:to>
                                        <p:strVal val="visible"/>
                                      </p:to>
                                    </p:set>
                                    <p:animEffect transition="in" filter="diamond(in)">
                                      <p:cBhvr>
                                        <p:cTn id="22" dur="2000"/>
                                        <p:tgtEl>
                                          <p:spTgt spid="696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9634">
                                            <p:txEl>
                                              <p:pRg st="4" end="4"/>
                                            </p:txEl>
                                          </p:spTgt>
                                        </p:tgtEl>
                                        <p:attrNameLst>
                                          <p:attrName>style.visibility</p:attrName>
                                        </p:attrNameLst>
                                      </p:cBhvr>
                                      <p:to>
                                        <p:strVal val="visible"/>
                                      </p:to>
                                    </p:set>
                                    <p:animEffect transition="in" filter="diamond(in)">
                                      <p:cBhvr>
                                        <p:cTn id="27" dur="2000"/>
                                        <p:tgtEl>
                                          <p:spTgt spid="696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19_06aBullSnakeEggs-L"/>
          <p:cNvPicPr>
            <a:picLocks noChangeAspect="1" noChangeArrowheads="1"/>
          </p:cNvPicPr>
          <p:nvPr/>
        </p:nvPicPr>
        <p:blipFill>
          <a:blip r:embed="rId3" cstate="print"/>
          <a:srcRect/>
          <a:stretch>
            <a:fillRect/>
          </a:stretch>
        </p:blipFill>
        <p:spPr bwMode="auto">
          <a:xfrm>
            <a:off x="296863" y="490538"/>
            <a:ext cx="8548687" cy="5876925"/>
          </a:xfrm>
          <a:prstGeom prst="rect">
            <a:avLst/>
          </a:prstGeom>
          <a:noFill/>
          <a:ln w="9525">
            <a:noFill/>
            <a:miter lim="800000"/>
            <a:headEnd/>
            <a:tailEnd/>
          </a:ln>
        </p:spPr>
      </p:pic>
      <p:sp>
        <p:nvSpPr>
          <p:cNvPr id="7065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19.6A</a:t>
            </a:r>
          </a:p>
        </p:txBody>
      </p:sp>
      <p:sp>
        <p:nvSpPr>
          <p:cNvPr id="2" name="TextBox 1"/>
          <p:cNvSpPr txBox="1"/>
          <p:nvPr/>
        </p:nvSpPr>
        <p:spPr>
          <a:xfrm>
            <a:off x="381000" y="762000"/>
            <a:ext cx="6172200" cy="369332"/>
          </a:xfrm>
          <a:prstGeom prst="rect">
            <a:avLst/>
          </a:prstGeom>
          <a:noFill/>
        </p:spPr>
        <p:txBody>
          <a:bodyPr wrap="square" rtlCol="0">
            <a:spAutoFit/>
          </a:bodyPr>
          <a:lstStyle/>
          <a:p>
            <a:r>
              <a:rPr lang="en-US" dirty="0" smtClean="0"/>
              <a:t>Bull snake  laying eggs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19_06cBeardedDragon-L"/>
          <p:cNvPicPr>
            <a:picLocks noChangeAspect="1" noChangeArrowheads="1"/>
          </p:cNvPicPr>
          <p:nvPr/>
        </p:nvPicPr>
        <p:blipFill>
          <a:blip r:embed="rId3" cstate="print"/>
          <a:srcRect/>
          <a:stretch>
            <a:fillRect/>
          </a:stretch>
        </p:blipFill>
        <p:spPr bwMode="auto">
          <a:xfrm>
            <a:off x="296863" y="279400"/>
            <a:ext cx="8548687" cy="6426200"/>
          </a:xfrm>
          <a:prstGeom prst="rect">
            <a:avLst/>
          </a:prstGeom>
          <a:noFill/>
          <a:ln w="9525">
            <a:noFill/>
            <a:miter lim="800000"/>
            <a:headEnd/>
            <a:tailEnd/>
          </a:ln>
        </p:spPr>
      </p:pic>
      <p:sp>
        <p:nvSpPr>
          <p:cNvPr id="7270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19.6C</a:t>
            </a:r>
          </a:p>
        </p:txBody>
      </p:sp>
      <p:sp>
        <p:nvSpPr>
          <p:cNvPr id="2" name="TextBox 1"/>
          <p:cNvSpPr txBox="1"/>
          <p:nvPr/>
        </p:nvSpPr>
        <p:spPr>
          <a:xfrm>
            <a:off x="1219200" y="5562600"/>
            <a:ext cx="5334000" cy="369332"/>
          </a:xfrm>
          <a:prstGeom prst="rect">
            <a:avLst/>
          </a:prstGeom>
          <a:noFill/>
        </p:spPr>
        <p:txBody>
          <a:bodyPr wrap="square" rtlCol="0">
            <a:spAutoFit/>
          </a:bodyPr>
          <a:lstStyle/>
          <a:p>
            <a:r>
              <a:rPr lang="en-US" dirty="0" smtClean="0"/>
              <a:t>Bearded dragon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4294967295"/>
          </p:nvPr>
        </p:nvSpPr>
        <p:spPr>
          <a:xfrm>
            <a:off x="165100" y="1330325"/>
            <a:ext cx="8534400" cy="5270500"/>
          </a:xfrm>
        </p:spPr>
        <p:txBody>
          <a:bodyPr/>
          <a:lstStyle/>
          <a:p>
            <a:pPr marL="279400" lvl="1" indent="-277813" eaLnBrk="1" hangingPunct="1">
              <a:lnSpc>
                <a:spcPct val="95000"/>
              </a:lnSpc>
              <a:spcBef>
                <a:spcPct val="30000"/>
              </a:spcBef>
              <a:spcAft>
                <a:spcPct val="10000"/>
              </a:spcAft>
              <a:buFont typeface="Wingdings" pitchFamily="84" charset="2"/>
              <a:buChar char="§"/>
            </a:pPr>
            <a:r>
              <a:rPr lang="en-US" sz="2800" dirty="0" smtClean="0">
                <a:cs typeface="Times New Roman" pitchFamily="84" charset="0"/>
              </a:rPr>
              <a:t>Most </a:t>
            </a:r>
            <a:r>
              <a:rPr lang="en-US" sz="2800" b="1" dirty="0" smtClean="0">
                <a:cs typeface="Times New Roman" pitchFamily="84" charset="0"/>
              </a:rPr>
              <a:t>birds </a:t>
            </a:r>
            <a:r>
              <a:rPr lang="en-US" sz="2800" dirty="0" smtClean="0">
                <a:cs typeface="Times New Roman" pitchFamily="84" charset="0"/>
              </a:rPr>
              <a:t>can fly, and nearly every part of their bodies reflects adaptations that enhance flight.</a:t>
            </a:r>
          </a:p>
          <a:p>
            <a:pPr marL="812800" lvl="2" indent="-355600" eaLnBrk="1" hangingPunct="1">
              <a:lnSpc>
                <a:spcPct val="95000"/>
              </a:lnSpc>
              <a:spcBef>
                <a:spcPct val="30000"/>
              </a:spcBef>
              <a:spcAft>
                <a:spcPct val="10000"/>
              </a:spcAft>
            </a:pPr>
            <a:r>
              <a:rPr lang="en-US" sz="2400" dirty="0" smtClean="0">
                <a:cs typeface="Times New Roman" pitchFamily="84" charset="0"/>
              </a:rPr>
              <a:t>The forelimbs have been remodeled as feather-covered wings that act as airfoils.</a:t>
            </a:r>
          </a:p>
          <a:p>
            <a:pPr marL="812800" lvl="2" indent="-355600" eaLnBrk="1" hangingPunct="1">
              <a:lnSpc>
                <a:spcPct val="95000"/>
              </a:lnSpc>
              <a:spcBef>
                <a:spcPct val="30000"/>
              </a:spcBef>
              <a:spcAft>
                <a:spcPct val="10000"/>
              </a:spcAft>
            </a:pPr>
            <a:r>
              <a:rPr lang="en-US" sz="2400" dirty="0" smtClean="0">
                <a:cs typeface="Times New Roman" pitchFamily="84" charset="0"/>
              </a:rPr>
              <a:t>Large flight muscles anchored to a central ridge along the breastbone provide power.</a:t>
            </a:r>
          </a:p>
          <a:p>
            <a:pPr marL="812800" lvl="2" indent="-355600" eaLnBrk="1" hangingPunct="1">
              <a:lnSpc>
                <a:spcPct val="95000"/>
              </a:lnSpc>
              <a:spcBef>
                <a:spcPct val="30000"/>
              </a:spcBef>
              <a:spcAft>
                <a:spcPct val="10000"/>
              </a:spcAft>
            </a:pPr>
            <a:r>
              <a:rPr lang="en-US" sz="2400" dirty="0" smtClean="0">
                <a:cs typeface="Times New Roman" pitchFamily="84" charset="0"/>
              </a:rPr>
              <a:t>Many features help reduce weight for flight:</a:t>
            </a:r>
          </a:p>
          <a:p>
            <a:pPr marL="1333500" lvl="3" indent="-330200" eaLnBrk="1" hangingPunct="1">
              <a:lnSpc>
                <a:spcPct val="95000"/>
              </a:lnSpc>
              <a:spcBef>
                <a:spcPct val="30000"/>
              </a:spcBef>
              <a:spcAft>
                <a:spcPct val="10000"/>
              </a:spcAft>
            </a:pPr>
            <a:r>
              <a:rPr lang="en-US" dirty="0" smtClean="0">
                <a:cs typeface="Times New Roman" pitchFamily="84" charset="0"/>
              </a:rPr>
              <a:t>Present-day birds lack teeth.</a:t>
            </a:r>
          </a:p>
          <a:p>
            <a:pPr marL="1333500" lvl="3" indent="-330200" eaLnBrk="1" hangingPunct="1">
              <a:lnSpc>
                <a:spcPct val="95000"/>
              </a:lnSpc>
              <a:spcBef>
                <a:spcPct val="30000"/>
              </a:spcBef>
              <a:spcAft>
                <a:spcPct val="10000"/>
              </a:spcAft>
            </a:pPr>
            <a:r>
              <a:rPr lang="en-US" dirty="0" smtClean="0">
                <a:cs typeface="Times New Roman" pitchFamily="84" charset="0"/>
              </a:rPr>
              <a:t>The tail is supported by only a few small vertebrae.</a:t>
            </a:r>
          </a:p>
          <a:p>
            <a:pPr marL="1333500" lvl="3" indent="-330200" eaLnBrk="1" hangingPunct="1">
              <a:lnSpc>
                <a:spcPct val="95000"/>
              </a:lnSpc>
              <a:spcBef>
                <a:spcPct val="30000"/>
              </a:spcBef>
              <a:spcAft>
                <a:spcPct val="10000"/>
              </a:spcAft>
            </a:pPr>
            <a:r>
              <a:rPr lang="en-US" dirty="0" smtClean="0">
                <a:cs typeface="Times New Roman" pitchFamily="84" charset="0"/>
              </a:rPr>
              <a:t>Feathers have hollow shafts.</a:t>
            </a:r>
          </a:p>
          <a:p>
            <a:pPr marL="1333500" lvl="3" indent="-330200" eaLnBrk="1" hangingPunct="1">
              <a:lnSpc>
                <a:spcPct val="95000"/>
              </a:lnSpc>
              <a:spcBef>
                <a:spcPct val="30000"/>
              </a:spcBef>
              <a:spcAft>
                <a:spcPct val="10000"/>
              </a:spcAft>
            </a:pPr>
            <a:r>
              <a:rPr lang="en-US" dirty="0" smtClean="0">
                <a:cs typeface="Times New Roman" pitchFamily="84" charset="0"/>
              </a:rPr>
              <a:t>Their bones have a honeycombed structure that makes them strong but light.</a:t>
            </a:r>
          </a:p>
        </p:txBody>
      </p:sp>
      <p:sp>
        <p:nvSpPr>
          <p:cNvPr id="7373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373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3733" name="Rectangle 9"/>
          <p:cNvSpPr>
            <a:spLocks noGrp="1" noChangeArrowheads="1"/>
          </p:cNvSpPr>
          <p:nvPr>
            <p:ph type="title" idx="4294967295"/>
          </p:nvPr>
        </p:nvSpPr>
        <p:spPr>
          <a:xfrm>
            <a:off x="173038" y="100013"/>
            <a:ext cx="8782050" cy="876300"/>
          </a:xfrm>
        </p:spPr>
        <p:txBody>
          <a:bodyPr>
            <a:spAutoFit/>
          </a:bodyPr>
          <a:lstStyle/>
          <a:p>
            <a:pPr marL="809625" indent="-809625" eaLnBrk="1" hangingPunct="1"/>
            <a:r>
              <a:rPr lang="en-US" sz="3200" smtClean="0"/>
              <a:t>19.7 Birds are feathered reptiles with adaptations for flight</a:t>
            </a:r>
          </a:p>
        </p:txBody>
      </p:sp>
      <p:sp>
        <p:nvSpPr>
          <p:cNvPr id="7373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373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diamond(in)">
                                      <p:cBhvr>
                                        <p:cTn id="7" dur="2000"/>
                                        <p:tgtEl>
                                          <p:spTgt spid="737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3730">
                                            <p:txEl>
                                              <p:pRg st="1" end="1"/>
                                            </p:txEl>
                                          </p:spTgt>
                                        </p:tgtEl>
                                        <p:attrNameLst>
                                          <p:attrName>style.visibility</p:attrName>
                                        </p:attrNameLst>
                                      </p:cBhvr>
                                      <p:to>
                                        <p:strVal val="visible"/>
                                      </p:to>
                                    </p:set>
                                    <p:animEffect transition="in" filter="diamond(in)">
                                      <p:cBhvr>
                                        <p:cTn id="12" dur="2000"/>
                                        <p:tgtEl>
                                          <p:spTgt spid="737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3730">
                                            <p:txEl>
                                              <p:pRg st="2" end="2"/>
                                            </p:txEl>
                                          </p:spTgt>
                                        </p:tgtEl>
                                        <p:attrNameLst>
                                          <p:attrName>style.visibility</p:attrName>
                                        </p:attrNameLst>
                                      </p:cBhvr>
                                      <p:to>
                                        <p:strVal val="visible"/>
                                      </p:to>
                                    </p:set>
                                    <p:animEffect transition="in" filter="diamond(in)">
                                      <p:cBhvr>
                                        <p:cTn id="17" dur="2000"/>
                                        <p:tgtEl>
                                          <p:spTgt spid="737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3730">
                                            <p:txEl>
                                              <p:pRg st="3" end="3"/>
                                            </p:txEl>
                                          </p:spTgt>
                                        </p:tgtEl>
                                        <p:attrNameLst>
                                          <p:attrName>style.visibility</p:attrName>
                                        </p:attrNameLst>
                                      </p:cBhvr>
                                      <p:to>
                                        <p:strVal val="visible"/>
                                      </p:to>
                                    </p:set>
                                    <p:animEffect transition="in" filter="diamond(in)">
                                      <p:cBhvr>
                                        <p:cTn id="22" dur="2000"/>
                                        <p:tgtEl>
                                          <p:spTgt spid="737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3730">
                                            <p:txEl>
                                              <p:pRg st="4" end="4"/>
                                            </p:txEl>
                                          </p:spTgt>
                                        </p:tgtEl>
                                        <p:attrNameLst>
                                          <p:attrName>style.visibility</p:attrName>
                                        </p:attrNameLst>
                                      </p:cBhvr>
                                      <p:to>
                                        <p:strVal val="visible"/>
                                      </p:to>
                                    </p:set>
                                    <p:animEffect transition="in" filter="diamond(in)">
                                      <p:cBhvr>
                                        <p:cTn id="27" dur="2000"/>
                                        <p:tgtEl>
                                          <p:spTgt spid="737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3730">
                                            <p:txEl>
                                              <p:pRg st="5" end="5"/>
                                            </p:txEl>
                                          </p:spTgt>
                                        </p:tgtEl>
                                        <p:attrNameLst>
                                          <p:attrName>style.visibility</p:attrName>
                                        </p:attrNameLst>
                                      </p:cBhvr>
                                      <p:to>
                                        <p:strVal val="visible"/>
                                      </p:to>
                                    </p:set>
                                    <p:animEffect transition="in" filter="diamond(in)">
                                      <p:cBhvr>
                                        <p:cTn id="32" dur="2000"/>
                                        <p:tgtEl>
                                          <p:spTgt spid="737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3730">
                                            <p:txEl>
                                              <p:pRg st="6" end="6"/>
                                            </p:txEl>
                                          </p:spTgt>
                                        </p:tgtEl>
                                        <p:attrNameLst>
                                          <p:attrName>style.visibility</p:attrName>
                                        </p:attrNameLst>
                                      </p:cBhvr>
                                      <p:to>
                                        <p:strVal val="visible"/>
                                      </p:to>
                                    </p:set>
                                    <p:animEffect transition="in" filter="diamond(in)">
                                      <p:cBhvr>
                                        <p:cTn id="37" dur="2000"/>
                                        <p:tgtEl>
                                          <p:spTgt spid="7373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3730">
                                            <p:txEl>
                                              <p:pRg st="7" end="7"/>
                                            </p:txEl>
                                          </p:spTgt>
                                        </p:tgtEl>
                                        <p:attrNameLst>
                                          <p:attrName>style.visibility</p:attrName>
                                        </p:attrNameLst>
                                      </p:cBhvr>
                                      <p:to>
                                        <p:strVal val="visible"/>
                                      </p:to>
                                    </p:set>
                                    <p:animEffect transition="in" filter="diamond(in)">
                                      <p:cBhvr>
                                        <p:cTn id="42" dur="2000"/>
                                        <p:tgtEl>
                                          <p:spTgt spid="737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4294967295"/>
          </p:nvPr>
        </p:nvSpPr>
        <p:spPr>
          <a:xfrm>
            <a:off x="165100" y="1330325"/>
            <a:ext cx="8534400" cy="5270500"/>
          </a:xfrm>
        </p:spPr>
        <p:txBody>
          <a:bodyPr/>
          <a:lstStyle/>
          <a:p>
            <a:pPr marL="279400" lvl="1" indent="-277813" eaLnBrk="1" hangingPunct="1">
              <a:lnSpc>
                <a:spcPct val="95000"/>
              </a:lnSpc>
              <a:spcBef>
                <a:spcPct val="30000"/>
              </a:spcBef>
              <a:spcAft>
                <a:spcPct val="10000"/>
              </a:spcAft>
              <a:buFont typeface="Wingdings" pitchFamily="84" charset="2"/>
              <a:buChar char="§"/>
            </a:pPr>
            <a:r>
              <a:rPr lang="en-US" sz="2800" dirty="0" smtClean="0">
                <a:cs typeface="Times New Roman" pitchFamily="84" charset="0"/>
              </a:rPr>
              <a:t>Flight is very costly, and present-day birds have a high rate of metabolism.</a:t>
            </a:r>
          </a:p>
          <a:p>
            <a:pPr marL="279400" lvl="1" indent="-277813" eaLnBrk="1" hangingPunct="1">
              <a:lnSpc>
                <a:spcPct val="95000"/>
              </a:lnSpc>
              <a:spcBef>
                <a:spcPct val="30000"/>
              </a:spcBef>
              <a:spcAft>
                <a:spcPct val="10000"/>
              </a:spcAft>
              <a:buFont typeface="Wingdings" pitchFamily="84" charset="2"/>
              <a:buChar char="§"/>
            </a:pPr>
            <a:r>
              <a:rPr lang="en-US" sz="2800" dirty="0" smtClean="0">
                <a:cs typeface="Times New Roman" pitchFamily="84" charset="0"/>
              </a:rPr>
              <a:t>Unlike other living reptiles, birds are endothermic, using heat generated by metabolism to maintain a warm, steady body temperature.</a:t>
            </a:r>
          </a:p>
          <a:p>
            <a:pPr marL="279400" lvl="1" indent="-277813" eaLnBrk="1" hangingPunct="1">
              <a:lnSpc>
                <a:spcPct val="95000"/>
              </a:lnSpc>
              <a:spcBef>
                <a:spcPct val="30000"/>
              </a:spcBef>
              <a:spcAft>
                <a:spcPct val="10000"/>
              </a:spcAft>
              <a:buFont typeface="Wingdings" pitchFamily="84" charset="2"/>
              <a:buChar char="§"/>
            </a:pPr>
            <a:r>
              <a:rPr lang="en-US" sz="2800" dirty="0" smtClean="0">
                <a:cs typeface="Times New Roman" pitchFamily="84" charset="0"/>
              </a:rPr>
              <a:t>Birds have relatively large brains and display complex behaviors. They have</a:t>
            </a:r>
          </a:p>
          <a:p>
            <a:pPr marL="812800" lvl="2" indent="-355600" eaLnBrk="1" hangingPunct="1">
              <a:lnSpc>
                <a:spcPct val="95000"/>
              </a:lnSpc>
              <a:spcBef>
                <a:spcPct val="30000"/>
              </a:spcBef>
              <a:spcAft>
                <a:spcPct val="10000"/>
              </a:spcAft>
            </a:pPr>
            <a:r>
              <a:rPr lang="en-US" sz="2400" dirty="0" smtClean="0">
                <a:cs typeface="Times New Roman" pitchFamily="84" charset="0"/>
              </a:rPr>
              <a:t>acute senses,</a:t>
            </a:r>
          </a:p>
          <a:p>
            <a:pPr marL="812800" lvl="2" indent="-355600" eaLnBrk="1" hangingPunct="1">
              <a:lnSpc>
                <a:spcPct val="95000"/>
              </a:lnSpc>
              <a:spcBef>
                <a:spcPct val="30000"/>
              </a:spcBef>
              <a:spcAft>
                <a:spcPct val="10000"/>
              </a:spcAft>
            </a:pPr>
            <a:r>
              <a:rPr lang="en-US" sz="2400" dirty="0" smtClean="0">
                <a:cs typeface="Times New Roman" pitchFamily="84" charset="0"/>
              </a:rPr>
              <a:t>fine muscle control, and</a:t>
            </a:r>
          </a:p>
          <a:p>
            <a:pPr marL="812800" lvl="2" indent="-355600" eaLnBrk="1" hangingPunct="1">
              <a:lnSpc>
                <a:spcPct val="95000"/>
              </a:lnSpc>
              <a:spcBef>
                <a:spcPct val="30000"/>
              </a:spcBef>
              <a:spcAft>
                <a:spcPct val="10000"/>
              </a:spcAft>
            </a:pPr>
            <a:r>
              <a:rPr lang="en-US" sz="2400" dirty="0" smtClean="0">
                <a:cs typeface="Times New Roman" pitchFamily="84" charset="0"/>
              </a:rPr>
              <a:t>excellent eyesight.</a:t>
            </a:r>
          </a:p>
        </p:txBody>
      </p:sp>
      <p:sp>
        <p:nvSpPr>
          <p:cNvPr id="7475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475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4757" name="Rectangle 9"/>
          <p:cNvSpPr>
            <a:spLocks noGrp="1" noChangeArrowheads="1"/>
          </p:cNvSpPr>
          <p:nvPr>
            <p:ph type="title" idx="4294967295"/>
          </p:nvPr>
        </p:nvSpPr>
        <p:spPr>
          <a:xfrm>
            <a:off x="173038" y="100013"/>
            <a:ext cx="8782050" cy="876300"/>
          </a:xfrm>
        </p:spPr>
        <p:txBody>
          <a:bodyPr>
            <a:spAutoFit/>
          </a:bodyPr>
          <a:lstStyle/>
          <a:p>
            <a:pPr marL="809625" indent="-809625" eaLnBrk="1" hangingPunct="1"/>
            <a:r>
              <a:rPr lang="en-US" sz="3200" smtClean="0"/>
              <a:t>19.7 Birds are feathered reptiles with adaptations for flight</a:t>
            </a:r>
          </a:p>
        </p:txBody>
      </p:sp>
      <p:sp>
        <p:nvSpPr>
          <p:cNvPr id="7475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475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 calcmode="lin" valueType="num">
                                      <p:cBhvr additive="base">
                                        <p:cTn id="7" dur="500" fill="hold"/>
                                        <p:tgtEl>
                                          <p:spTgt spid="74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4">
                                            <p:txEl>
                                              <p:pRg st="1" end="1"/>
                                            </p:txEl>
                                          </p:spTgt>
                                        </p:tgtEl>
                                        <p:attrNameLst>
                                          <p:attrName>style.visibility</p:attrName>
                                        </p:attrNameLst>
                                      </p:cBhvr>
                                      <p:to>
                                        <p:strVal val="visible"/>
                                      </p:to>
                                    </p:set>
                                    <p:anim calcmode="lin" valueType="num">
                                      <p:cBhvr additive="base">
                                        <p:cTn id="13" dur="500" fill="hold"/>
                                        <p:tgtEl>
                                          <p:spTgt spid="747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4">
                                            <p:txEl>
                                              <p:pRg st="2" end="2"/>
                                            </p:txEl>
                                          </p:spTgt>
                                        </p:tgtEl>
                                        <p:attrNameLst>
                                          <p:attrName>style.visibility</p:attrName>
                                        </p:attrNameLst>
                                      </p:cBhvr>
                                      <p:to>
                                        <p:strVal val="visible"/>
                                      </p:to>
                                    </p:set>
                                    <p:anim calcmode="lin" valueType="num">
                                      <p:cBhvr additive="base">
                                        <p:cTn id="19" dur="500" fill="hold"/>
                                        <p:tgtEl>
                                          <p:spTgt spid="747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4">
                                            <p:txEl>
                                              <p:pRg st="3" end="3"/>
                                            </p:txEl>
                                          </p:spTgt>
                                        </p:tgtEl>
                                        <p:attrNameLst>
                                          <p:attrName>style.visibility</p:attrName>
                                        </p:attrNameLst>
                                      </p:cBhvr>
                                      <p:to>
                                        <p:strVal val="visible"/>
                                      </p:to>
                                    </p:set>
                                    <p:anim calcmode="lin" valueType="num">
                                      <p:cBhvr additive="base">
                                        <p:cTn id="25" dur="500" fill="hold"/>
                                        <p:tgtEl>
                                          <p:spTgt spid="747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54">
                                            <p:txEl>
                                              <p:pRg st="4" end="4"/>
                                            </p:txEl>
                                          </p:spTgt>
                                        </p:tgtEl>
                                        <p:attrNameLst>
                                          <p:attrName>style.visibility</p:attrName>
                                        </p:attrNameLst>
                                      </p:cBhvr>
                                      <p:to>
                                        <p:strVal val="visible"/>
                                      </p:to>
                                    </p:set>
                                    <p:anim calcmode="lin" valueType="num">
                                      <p:cBhvr additive="base">
                                        <p:cTn id="31" dur="500" fill="hold"/>
                                        <p:tgtEl>
                                          <p:spTgt spid="7475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754">
                                            <p:txEl>
                                              <p:pRg st="5" end="5"/>
                                            </p:txEl>
                                          </p:spTgt>
                                        </p:tgtEl>
                                        <p:attrNameLst>
                                          <p:attrName>style.visibility</p:attrName>
                                        </p:attrNameLst>
                                      </p:cBhvr>
                                      <p:to>
                                        <p:strVal val="visible"/>
                                      </p:to>
                                    </p:set>
                                    <p:anim calcmode="lin" valueType="num">
                                      <p:cBhvr additive="base">
                                        <p:cTn id="37" dur="500" fill="hold"/>
                                        <p:tgtEl>
                                          <p:spTgt spid="7475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75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19_07aFrigateBird-L"/>
          <p:cNvPicPr>
            <a:picLocks noChangeAspect="1" noChangeArrowheads="1"/>
          </p:cNvPicPr>
          <p:nvPr/>
        </p:nvPicPr>
        <p:blipFill>
          <a:blip r:embed="rId3" cstate="print"/>
          <a:srcRect/>
          <a:stretch>
            <a:fillRect/>
          </a:stretch>
        </p:blipFill>
        <p:spPr bwMode="auto">
          <a:xfrm>
            <a:off x="2160588" y="657225"/>
            <a:ext cx="4822825" cy="5541963"/>
          </a:xfrm>
          <a:prstGeom prst="rect">
            <a:avLst/>
          </a:prstGeom>
          <a:noFill/>
          <a:ln w="9525">
            <a:noFill/>
            <a:miter lim="800000"/>
            <a:headEnd/>
            <a:tailEnd/>
          </a:ln>
        </p:spPr>
      </p:pic>
      <p:sp>
        <p:nvSpPr>
          <p:cNvPr id="7577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19.7A</a:t>
            </a:r>
          </a:p>
        </p:txBody>
      </p:sp>
      <p:sp>
        <p:nvSpPr>
          <p:cNvPr id="2" name="TextBox 1"/>
          <p:cNvSpPr txBox="1"/>
          <p:nvPr/>
        </p:nvSpPr>
        <p:spPr>
          <a:xfrm>
            <a:off x="3962400" y="914400"/>
            <a:ext cx="2438400" cy="369332"/>
          </a:xfrm>
          <a:prstGeom prst="rect">
            <a:avLst/>
          </a:prstGeom>
          <a:noFill/>
        </p:spPr>
        <p:txBody>
          <a:bodyPr wrap="square" rtlCol="0">
            <a:spAutoFit/>
          </a:bodyPr>
          <a:lstStyle/>
          <a:p>
            <a:r>
              <a:rPr lang="en-US" dirty="0" smtClean="0"/>
              <a:t>Frigate bird soaring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9_00bPlatypus-L"/>
          <p:cNvPicPr>
            <a:picLocks noChangeAspect="1" noChangeArrowheads="1"/>
          </p:cNvPicPr>
          <p:nvPr/>
        </p:nvPicPr>
        <p:blipFill>
          <a:blip r:embed="rId3" cstate="print"/>
          <a:srcRect/>
          <a:stretch>
            <a:fillRect/>
          </a:stretch>
        </p:blipFill>
        <p:spPr bwMode="auto">
          <a:xfrm>
            <a:off x="296863" y="487363"/>
            <a:ext cx="8548687" cy="5883275"/>
          </a:xfrm>
          <a:prstGeom prst="rect">
            <a:avLst/>
          </a:prstGeom>
          <a:noFill/>
          <a:ln w="9525">
            <a:noFill/>
            <a:miter lim="800000"/>
            <a:headEnd/>
            <a:tailEnd/>
          </a:ln>
        </p:spPr>
      </p:pic>
      <p:sp>
        <p:nvSpPr>
          <p:cNvPr id="2457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19.0_2</a:t>
            </a:r>
          </a:p>
        </p:txBody>
      </p:sp>
      <p:sp>
        <p:nvSpPr>
          <p:cNvPr id="2" name="TextBox 1"/>
          <p:cNvSpPr txBox="1"/>
          <p:nvPr/>
        </p:nvSpPr>
        <p:spPr>
          <a:xfrm>
            <a:off x="1295400" y="762000"/>
            <a:ext cx="3886200" cy="369332"/>
          </a:xfrm>
          <a:prstGeom prst="rect">
            <a:avLst/>
          </a:prstGeom>
          <a:noFill/>
        </p:spPr>
        <p:txBody>
          <a:bodyPr wrap="square" rtlCol="0">
            <a:spAutoFit/>
          </a:bodyPr>
          <a:lstStyle/>
          <a:p>
            <a:r>
              <a:rPr lang="en-US" dirty="0" smtClean="0"/>
              <a:t>Duck billed platypus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19_07bWanderingAlbatross-L"/>
          <p:cNvPicPr>
            <a:picLocks noChangeAspect="1" noChangeArrowheads="1"/>
          </p:cNvPicPr>
          <p:nvPr/>
        </p:nvPicPr>
        <p:blipFill>
          <a:blip r:embed="rId3" cstate="print"/>
          <a:srcRect/>
          <a:stretch>
            <a:fillRect/>
          </a:stretch>
        </p:blipFill>
        <p:spPr bwMode="auto">
          <a:xfrm>
            <a:off x="296863" y="606425"/>
            <a:ext cx="8548687" cy="5645150"/>
          </a:xfrm>
          <a:prstGeom prst="rect">
            <a:avLst/>
          </a:prstGeom>
          <a:noFill/>
          <a:ln w="9525">
            <a:noFill/>
            <a:miter lim="800000"/>
            <a:headEnd/>
            <a:tailEnd/>
          </a:ln>
        </p:spPr>
      </p:pic>
      <p:sp>
        <p:nvSpPr>
          <p:cNvPr id="7680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19.7B</a:t>
            </a:r>
          </a:p>
        </p:txBody>
      </p:sp>
      <p:sp>
        <p:nvSpPr>
          <p:cNvPr id="2" name="TextBox 1"/>
          <p:cNvSpPr txBox="1"/>
          <p:nvPr/>
        </p:nvSpPr>
        <p:spPr>
          <a:xfrm>
            <a:off x="1524000" y="152400"/>
            <a:ext cx="6934200" cy="369332"/>
          </a:xfrm>
          <a:prstGeom prst="rect">
            <a:avLst/>
          </a:prstGeom>
          <a:noFill/>
        </p:spPr>
        <p:txBody>
          <a:bodyPr wrap="square" rtlCol="0">
            <a:spAutoFit/>
          </a:bodyPr>
          <a:lstStyle/>
          <a:p>
            <a:r>
              <a:rPr lang="en-US" dirty="0" smtClean="0"/>
              <a:t>Male albatross courting female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163513" y="1312863"/>
            <a:ext cx="8534400" cy="5270500"/>
          </a:xfrm>
        </p:spPr>
        <p:txBody>
          <a:bodyPr/>
          <a:lstStyle/>
          <a:p>
            <a:pPr marL="279400" lvl="1" indent="-277813" eaLnBrk="1" hangingPunct="1">
              <a:buFont typeface="Wingdings" pitchFamily="84" charset="2"/>
              <a:buChar char="§"/>
            </a:pPr>
            <a:r>
              <a:rPr lang="en-US" sz="2800" b="1" dirty="0" smtClean="0">
                <a:cs typeface="Times New Roman" pitchFamily="84" charset="0"/>
              </a:rPr>
              <a:t>Birds</a:t>
            </a:r>
            <a:r>
              <a:rPr lang="en-US" sz="2800" dirty="0" smtClean="0">
                <a:cs typeface="Times New Roman" pitchFamily="84" charset="0"/>
              </a:rPr>
              <a:t> evolved from a lineage of small, two-legged dinosaurs called </a:t>
            </a:r>
            <a:r>
              <a:rPr lang="en-US" sz="2800" dirty="0" err="1" smtClean="0">
                <a:cs typeface="Times New Roman" pitchFamily="84" charset="0"/>
              </a:rPr>
              <a:t>theropods</a:t>
            </a:r>
            <a:r>
              <a:rPr lang="en-US" sz="2800" dirty="0" smtClean="0">
                <a:cs typeface="Times New Roman" pitchFamily="84" charset="0"/>
              </a:rPr>
              <a:t>.</a:t>
            </a:r>
          </a:p>
          <a:p>
            <a:pPr marL="812800" lvl="2" indent="-355600" eaLnBrk="1" hangingPunct="1"/>
            <a:r>
              <a:rPr lang="en-US" sz="2400" i="1" dirty="0" smtClean="0">
                <a:cs typeface="Times New Roman" pitchFamily="84" charset="0"/>
              </a:rPr>
              <a:t>Archaeopteryx </a:t>
            </a:r>
            <a:r>
              <a:rPr lang="en-US" sz="2400" dirty="0" smtClean="0">
                <a:cs typeface="Times New Roman" pitchFamily="84" charset="0"/>
              </a:rPr>
              <a:t>is the oldest, most primitive known bird (150 million years old), with feathered wings.</a:t>
            </a:r>
            <a:endParaRPr lang="en-US" sz="2400" b="1" dirty="0" smtClean="0">
              <a:cs typeface="Times New Roman" pitchFamily="84" charset="0"/>
            </a:endParaRPr>
          </a:p>
          <a:p>
            <a:pPr marL="812800" lvl="2" indent="-355600" eaLnBrk="1" hangingPunct="1"/>
            <a:r>
              <a:rPr lang="en-US" sz="2400" dirty="0" smtClean="0">
                <a:cs typeface="Times New Roman" pitchFamily="84" charset="0"/>
              </a:rPr>
              <a:t>It resembled a small bipedal dinosaur, with teeth, wing claws, and a long tail with many vertebrae.</a:t>
            </a:r>
            <a:endParaRPr lang="en-US" b="1" dirty="0" smtClean="0">
              <a:cs typeface="Times New Roman" pitchFamily="84" charset="0"/>
            </a:endParaRPr>
          </a:p>
        </p:txBody>
      </p:sp>
      <p:sp>
        <p:nvSpPr>
          <p:cNvPr id="7782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7828" name="Rectangle 4"/>
          <p:cNvSpPr>
            <a:spLocks noGrp="1" noChangeArrowheads="1"/>
          </p:cNvSpPr>
          <p:nvPr>
            <p:ph type="title" idx="4294967295"/>
          </p:nvPr>
        </p:nvSpPr>
        <p:spPr>
          <a:xfrm>
            <a:off x="173038" y="100013"/>
            <a:ext cx="8782050" cy="876300"/>
          </a:xfrm>
        </p:spPr>
        <p:txBody>
          <a:bodyPr>
            <a:spAutoFit/>
          </a:bodyPr>
          <a:lstStyle/>
          <a:p>
            <a:pPr marL="809625" indent="-809625" eaLnBrk="1" hangingPunct="1"/>
            <a:r>
              <a:rPr lang="en-US" sz="3200" smtClean="0"/>
              <a:t>19.7 Birds are feathered reptiles with adaptations for flight</a:t>
            </a:r>
          </a:p>
        </p:txBody>
      </p:sp>
      <p:sp>
        <p:nvSpPr>
          <p:cNvPr id="7782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783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783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Effect transition="in" filter="checkerboard(across)">
                                      <p:cBhvr>
                                        <p:cTn id="7" dur="500"/>
                                        <p:tgtEl>
                                          <p:spTgt spid="778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7826">
                                            <p:txEl>
                                              <p:pRg st="1" end="1"/>
                                            </p:txEl>
                                          </p:spTgt>
                                        </p:tgtEl>
                                        <p:attrNameLst>
                                          <p:attrName>style.visibility</p:attrName>
                                        </p:attrNameLst>
                                      </p:cBhvr>
                                      <p:to>
                                        <p:strVal val="visible"/>
                                      </p:to>
                                    </p:set>
                                    <p:animEffect transition="in" filter="checkerboard(across)">
                                      <p:cBhvr>
                                        <p:cTn id="12" dur="500"/>
                                        <p:tgtEl>
                                          <p:spTgt spid="778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7826">
                                            <p:txEl>
                                              <p:pRg st="2" end="2"/>
                                            </p:txEl>
                                          </p:spTgt>
                                        </p:tgtEl>
                                        <p:attrNameLst>
                                          <p:attrName>style.visibility</p:attrName>
                                        </p:attrNameLst>
                                      </p:cBhvr>
                                      <p:to>
                                        <p:strVal val="visible"/>
                                      </p:to>
                                    </p:set>
                                    <p:animEffect transition="in" filter="checkerboard(across)">
                                      <p:cBhvr>
                                        <p:cTn id="17" dur="500"/>
                                        <p:tgtEl>
                                          <p:spTgt spid="778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19_07cArchaeopteryx-U"/>
          <p:cNvPicPr>
            <a:picLocks noChangeAspect="1" noChangeArrowheads="1"/>
          </p:cNvPicPr>
          <p:nvPr/>
        </p:nvPicPr>
        <p:blipFill>
          <a:blip r:embed="rId3" cstate="print"/>
          <a:srcRect/>
          <a:stretch>
            <a:fillRect/>
          </a:stretch>
        </p:blipFill>
        <p:spPr bwMode="auto">
          <a:xfrm>
            <a:off x="1177925" y="642938"/>
            <a:ext cx="6786563" cy="5572125"/>
          </a:xfrm>
          <a:prstGeom prst="rect">
            <a:avLst/>
          </a:prstGeom>
          <a:noFill/>
          <a:ln w="9525">
            <a:noFill/>
            <a:miter lim="800000"/>
            <a:headEnd/>
            <a:tailEnd/>
          </a:ln>
        </p:spPr>
      </p:pic>
      <p:sp>
        <p:nvSpPr>
          <p:cNvPr id="7885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19.7C</a:t>
            </a:r>
          </a:p>
        </p:txBody>
      </p:sp>
      <p:sp>
        <p:nvSpPr>
          <p:cNvPr id="78852" name="Text Box 3"/>
          <p:cNvSpPr txBox="1">
            <a:spLocks noChangeArrowheads="1"/>
          </p:cNvSpPr>
          <p:nvPr/>
        </p:nvSpPr>
        <p:spPr bwMode="auto">
          <a:xfrm>
            <a:off x="2540000" y="5054600"/>
            <a:ext cx="801688" cy="217488"/>
          </a:xfrm>
          <a:prstGeom prst="rect">
            <a:avLst/>
          </a:prstGeom>
          <a:noFill/>
          <a:ln w="9525">
            <a:noFill/>
            <a:miter lim="800000"/>
            <a:headEnd/>
            <a:tailEnd/>
          </a:ln>
        </p:spPr>
        <p:txBody>
          <a:bodyPr wrap="none" lIns="0" tIns="0" rIns="0" bIns="0"/>
          <a:lstStyle/>
          <a:p>
            <a:pPr eaLnBrk="0" hangingPunct="0"/>
            <a:r>
              <a:rPr lang="en-US" sz="1800" b="1"/>
              <a:t>Feathers</a:t>
            </a:r>
            <a:endParaRPr lang="en-US" sz="1000" b="1"/>
          </a:p>
        </p:txBody>
      </p:sp>
      <p:sp>
        <p:nvSpPr>
          <p:cNvPr id="78853" name="Text Box 3"/>
          <p:cNvSpPr txBox="1">
            <a:spLocks noChangeArrowheads="1"/>
          </p:cNvSpPr>
          <p:nvPr/>
        </p:nvSpPr>
        <p:spPr bwMode="auto">
          <a:xfrm>
            <a:off x="2386013" y="800100"/>
            <a:ext cx="1563687" cy="446088"/>
          </a:xfrm>
          <a:prstGeom prst="rect">
            <a:avLst/>
          </a:prstGeom>
          <a:noFill/>
          <a:ln w="9525">
            <a:noFill/>
            <a:miter lim="800000"/>
            <a:headEnd/>
            <a:tailEnd/>
          </a:ln>
        </p:spPr>
        <p:txBody>
          <a:bodyPr wrap="none" lIns="0" tIns="0" rIns="0" bIns="0"/>
          <a:lstStyle/>
          <a:p>
            <a:pPr eaLnBrk="0" hangingPunct="0"/>
            <a:r>
              <a:rPr lang="en-US" sz="1700" b="1"/>
              <a:t>Teeth</a:t>
            </a:r>
            <a:br>
              <a:rPr lang="en-US" sz="1700" b="1"/>
            </a:br>
            <a:r>
              <a:rPr lang="en-US" sz="1700" b="1"/>
              <a:t>(like dinosaur)</a:t>
            </a:r>
          </a:p>
        </p:txBody>
      </p:sp>
      <p:sp>
        <p:nvSpPr>
          <p:cNvPr id="78854" name="Text Box 3"/>
          <p:cNvSpPr txBox="1">
            <a:spLocks noChangeArrowheads="1"/>
          </p:cNvSpPr>
          <p:nvPr/>
        </p:nvSpPr>
        <p:spPr bwMode="auto">
          <a:xfrm>
            <a:off x="5180013" y="647700"/>
            <a:ext cx="2706687" cy="255588"/>
          </a:xfrm>
          <a:prstGeom prst="rect">
            <a:avLst/>
          </a:prstGeom>
          <a:noFill/>
          <a:ln w="9525">
            <a:noFill/>
            <a:miter lim="800000"/>
            <a:headEnd/>
            <a:tailEnd/>
          </a:ln>
        </p:spPr>
        <p:txBody>
          <a:bodyPr wrap="none" lIns="0" tIns="0" rIns="0" bIns="0"/>
          <a:lstStyle/>
          <a:p>
            <a:pPr eaLnBrk="0" hangingPunct="0"/>
            <a:r>
              <a:rPr lang="en-US" sz="1700" b="1"/>
              <a:t>Wing claw (like dinosaur)</a:t>
            </a:r>
          </a:p>
        </p:txBody>
      </p:sp>
      <p:sp>
        <p:nvSpPr>
          <p:cNvPr id="78855" name="Text Box 3"/>
          <p:cNvSpPr txBox="1">
            <a:spLocks noChangeArrowheads="1"/>
          </p:cNvSpPr>
          <p:nvPr/>
        </p:nvSpPr>
        <p:spPr bwMode="auto">
          <a:xfrm>
            <a:off x="5791200" y="2425700"/>
            <a:ext cx="1766888" cy="750888"/>
          </a:xfrm>
          <a:prstGeom prst="rect">
            <a:avLst/>
          </a:prstGeom>
          <a:noFill/>
          <a:ln w="9525">
            <a:noFill/>
            <a:miter lim="800000"/>
            <a:headEnd/>
            <a:tailEnd/>
          </a:ln>
        </p:spPr>
        <p:txBody>
          <a:bodyPr wrap="none" lIns="0" tIns="0" rIns="0" bIns="0"/>
          <a:lstStyle/>
          <a:p>
            <a:pPr eaLnBrk="0" hangingPunct="0"/>
            <a:r>
              <a:rPr lang="en-US" sz="1700" b="1"/>
              <a:t>Long tail with</a:t>
            </a:r>
            <a:br>
              <a:rPr lang="en-US" sz="1700" b="1"/>
            </a:br>
            <a:r>
              <a:rPr lang="en-US" sz="1700" b="1"/>
              <a:t>many vertebrae</a:t>
            </a:r>
            <a:br>
              <a:rPr lang="en-US" sz="1700" b="1"/>
            </a:br>
            <a:r>
              <a:rPr lang="en-US" sz="1700" b="1"/>
              <a:t>(like dinosaur)</a:t>
            </a:r>
          </a:p>
        </p:txBody>
      </p:sp>
      <p:sp>
        <p:nvSpPr>
          <p:cNvPr id="78856" name="Line 8"/>
          <p:cNvSpPr>
            <a:spLocks noChangeShapeType="1"/>
          </p:cNvSpPr>
          <p:nvPr/>
        </p:nvSpPr>
        <p:spPr bwMode="auto">
          <a:xfrm flipV="1">
            <a:off x="2133600" y="1238250"/>
            <a:ext cx="222250" cy="520700"/>
          </a:xfrm>
          <a:prstGeom prst="line">
            <a:avLst/>
          </a:prstGeom>
          <a:noFill/>
          <a:ln w="12700">
            <a:solidFill>
              <a:schemeClr val="tx1"/>
            </a:solidFill>
            <a:round/>
            <a:headEnd/>
            <a:tailEnd/>
          </a:ln>
          <a:effectLst/>
        </p:spPr>
        <p:txBody>
          <a:bodyPr wrap="none" anchor="ctr"/>
          <a:lstStyle/>
          <a:p>
            <a:endParaRPr lang="en-US"/>
          </a:p>
        </p:txBody>
      </p:sp>
      <p:sp>
        <p:nvSpPr>
          <p:cNvPr id="78857" name="Line 9"/>
          <p:cNvSpPr>
            <a:spLocks noChangeShapeType="1"/>
          </p:cNvSpPr>
          <p:nvPr/>
        </p:nvSpPr>
        <p:spPr bwMode="auto">
          <a:xfrm flipV="1">
            <a:off x="4787900" y="819150"/>
            <a:ext cx="342900" cy="438150"/>
          </a:xfrm>
          <a:prstGeom prst="line">
            <a:avLst/>
          </a:prstGeom>
          <a:noFill/>
          <a:ln w="12700">
            <a:solidFill>
              <a:schemeClr val="tx1"/>
            </a:solidFill>
            <a:round/>
            <a:headEnd/>
            <a:tailEnd/>
          </a:ln>
          <a:effectLst/>
        </p:spPr>
        <p:txBody>
          <a:bodyPr wrap="none" anchor="ctr"/>
          <a:lstStyle/>
          <a:p>
            <a:endParaRPr lang="en-US"/>
          </a:p>
        </p:txBody>
      </p:sp>
      <p:sp>
        <p:nvSpPr>
          <p:cNvPr id="78858" name="Line 10"/>
          <p:cNvSpPr>
            <a:spLocks noChangeShapeType="1"/>
          </p:cNvSpPr>
          <p:nvPr/>
        </p:nvSpPr>
        <p:spPr bwMode="auto">
          <a:xfrm>
            <a:off x="2508250" y="4451350"/>
            <a:ext cx="533400" cy="577850"/>
          </a:xfrm>
          <a:prstGeom prst="line">
            <a:avLst/>
          </a:prstGeom>
          <a:noFill/>
          <a:ln w="12700">
            <a:solidFill>
              <a:schemeClr val="tx1"/>
            </a:solidFill>
            <a:round/>
            <a:headEnd/>
            <a:tailEnd/>
          </a:ln>
          <a:effectLst/>
        </p:spPr>
        <p:txBody>
          <a:bodyPr wrap="none" anchor="ctr"/>
          <a:lstStyle/>
          <a:p>
            <a:endParaRPr lang="en-US"/>
          </a:p>
        </p:txBody>
      </p:sp>
      <p:sp>
        <p:nvSpPr>
          <p:cNvPr id="78859" name="Line 11"/>
          <p:cNvSpPr>
            <a:spLocks noChangeShapeType="1"/>
          </p:cNvSpPr>
          <p:nvPr/>
        </p:nvSpPr>
        <p:spPr bwMode="auto">
          <a:xfrm flipH="1" flipV="1">
            <a:off x="2851150" y="3429000"/>
            <a:ext cx="196850" cy="1606550"/>
          </a:xfrm>
          <a:prstGeom prst="line">
            <a:avLst/>
          </a:prstGeom>
          <a:noFill/>
          <a:ln w="12700">
            <a:solidFill>
              <a:schemeClr val="tx1"/>
            </a:solidFill>
            <a:round/>
            <a:headEnd/>
            <a:tailEnd/>
          </a:ln>
          <a:effectLst/>
        </p:spPr>
        <p:txBody>
          <a:bodyPr wrap="none" anchor="ctr"/>
          <a:lstStyle/>
          <a:p>
            <a:endParaRPr lang="en-US"/>
          </a:p>
        </p:txBody>
      </p:sp>
      <p:sp>
        <p:nvSpPr>
          <p:cNvPr id="78860" name="Line 12"/>
          <p:cNvSpPr>
            <a:spLocks noChangeShapeType="1"/>
          </p:cNvSpPr>
          <p:nvPr/>
        </p:nvSpPr>
        <p:spPr bwMode="auto">
          <a:xfrm>
            <a:off x="6419850" y="3270250"/>
            <a:ext cx="0" cy="1162050"/>
          </a:xfrm>
          <a:prstGeom prst="line">
            <a:avLst/>
          </a:prstGeom>
          <a:noFill/>
          <a:ln w="12700">
            <a:solidFill>
              <a:schemeClr val="tx1"/>
            </a:solidFill>
            <a:round/>
            <a:headEnd/>
            <a:tailEnd/>
          </a:ln>
          <a:effectLst/>
        </p:spPr>
        <p:txBody>
          <a:bodyPr wrap="none" anchor="ctr"/>
          <a:lstStyle/>
          <a:p>
            <a:endParaRPr lang="en-US"/>
          </a:p>
        </p:txBody>
      </p:sp>
      <p:sp>
        <p:nvSpPr>
          <p:cNvPr id="2" name="TextBox 1"/>
          <p:cNvSpPr txBox="1"/>
          <p:nvPr/>
        </p:nvSpPr>
        <p:spPr>
          <a:xfrm>
            <a:off x="1752600" y="228600"/>
            <a:ext cx="6629400" cy="369332"/>
          </a:xfrm>
          <a:prstGeom prst="rect">
            <a:avLst/>
          </a:prstGeom>
          <a:noFill/>
        </p:spPr>
        <p:txBody>
          <a:bodyPr wrap="square" rtlCol="0">
            <a:spAutoFit/>
          </a:bodyPr>
          <a:lstStyle/>
          <a:p>
            <a:r>
              <a:rPr lang="en-US" dirty="0" smtClean="0"/>
              <a:t>archaeopteryx</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4294967295"/>
          </p:nvPr>
        </p:nvSpPr>
        <p:spPr>
          <a:xfrm>
            <a:off x="163513" y="1312863"/>
            <a:ext cx="8534400" cy="5270500"/>
          </a:xfrm>
        </p:spPr>
        <p:txBody>
          <a:bodyPr/>
          <a:lstStyle/>
          <a:p>
            <a:pPr marL="279400" lvl="1" indent="-277813" eaLnBrk="1" hangingPunct="1">
              <a:buFont typeface="Wingdings" pitchFamily="84" charset="2"/>
              <a:buChar char="§"/>
            </a:pPr>
            <a:r>
              <a:rPr lang="en-US" sz="2800" b="1" dirty="0" smtClean="0">
                <a:cs typeface="Times New Roman" pitchFamily="84" charset="0"/>
              </a:rPr>
              <a:t>Mammals </a:t>
            </a:r>
            <a:r>
              <a:rPr lang="en-US" sz="2800" dirty="0" smtClean="0">
                <a:cs typeface="Times New Roman" pitchFamily="84" charset="0"/>
              </a:rPr>
              <a:t>are endothermic amniotes with</a:t>
            </a:r>
            <a:endParaRPr lang="en-US" dirty="0" smtClean="0">
              <a:cs typeface="Times New Roman" pitchFamily="84" charset="0"/>
            </a:endParaRPr>
          </a:p>
          <a:p>
            <a:pPr marL="812800" lvl="2" indent="-355600" eaLnBrk="1" hangingPunct="1"/>
            <a:r>
              <a:rPr lang="en-US" sz="2400" b="1" dirty="0" smtClean="0">
                <a:cs typeface="Times New Roman" pitchFamily="84" charset="0"/>
              </a:rPr>
              <a:t>hair</a:t>
            </a:r>
            <a:r>
              <a:rPr lang="en-US" sz="2400" dirty="0" smtClean="0">
                <a:cs typeface="Times New Roman" pitchFamily="84" charset="0"/>
              </a:rPr>
              <a:t>, which insulates their bodies, and</a:t>
            </a:r>
          </a:p>
          <a:p>
            <a:pPr marL="812800" lvl="2" indent="-355600" eaLnBrk="1" hangingPunct="1"/>
            <a:r>
              <a:rPr lang="en-US" sz="2400" b="1" dirty="0" smtClean="0">
                <a:cs typeface="Times New Roman" pitchFamily="84" charset="0"/>
              </a:rPr>
              <a:t>mammary glands</a:t>
            </a:r>
            <a:r>
              <a:rPr lang="en-US" sz="2400" dirty="0" smtClean="0">
                <a:cs typeface="Times New Roman" pitchFamily="84" charset="0"/>
              </a:rPr>
              <a:t>, which produce milk.</a:t>
            </a:r>
          </a:p>
          <a:p>
            <a:pPr marL="279400" lvl="1" indent="-277813" eaLnBrk="1" hangingPunct="1">
              <a:buFont typeface="Wingdings" pitchFamily="84" charset="2"/>
              <a:buChar char="§"/>
            </a:pPr>
            <a:r>
              <a:rPr lang="en-US" sz="2800" dirty="0" smtClean="0">
                <a:cs typeface="Times New Roman" pitchFamily="84" charset="0"/>
              </a:rPr>
              <a:t>Mammals have efficient respiratory and circulatory systems that support their high rate of metabolism.</a:t>
            </a:r>
          </a:p>
          <a:p>
            <a:pPr marL="279400" lvl="1" indent="-277813" eaLnBrk="1" hangingPunct="1">
              <a:buFont typeface="Wingdings" pitchFamily="84" charset="2"/>
              <a:buChar char="§"/>
            </a:pPr>
            <a:r>
              <a:rPr lang="en-US" sz="2800" dirty="0" smtClean="0">
                <a:cs typeface="Times New Roman" pitchFamily="84" charset="0"/>
              </a:rPr>
              <a:t>Mammalian teeth are differentiated for many kinds of diets.</a:t>
            </a:r>
          </a:p>
        </p:txBody>
      </p:sp>
      <p:sp>
        <p:nvSpPr>
          <p:cNvPr id="7987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9876" name="Rectangle 4"/>
          <p:cNvSpPr>
            <a:spLocks noGrp="1" noChangeArrowheads="1"/>
          </p:cNvSpPr>
          <p:nvPr>
            <p:ph type="title" idx="4294967295"/>
          </p:nvPr>
        </p:nvSpPr>
        <p:spPr>
          <a:xfrm>
            <a:off x="173038" y="100013"/>
            <a:ext cx="8782050" cy="876300"/>
          </a:xfrm>
        </p:spPr>
        <p:txBody>
          <a:bodyPr>
            <a:spAutoFit/>
          </a:bodyPr>
          <a:lstStyle/>
          <a:p>
            <a:pPr marL="809625" indent="-809625" eaLnBrk="1" hangingPunct="1"/>
            <a:r>
              <a:rPr lang="en-US" sz="3200" smtClean="0"/>
              <a:t>19.8 Mammals are amniotes that have hair and produce milk</a:t>
            </a:r>
          </a:p>
        </p:txBody>
      </p:sp>
      <p:sp>
        <p:nvSpPr>
          <p:cNvPr id="7987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987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98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checkerboard(across)">
                                      <p:cBhvr>
                                        <p:cTn id="7" dur="500"/>
                                        <p:tgtEl>
                                          <p:spTgt spid="79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74">
                                            <p:txEl>
                                              <p:pRg st="1" end="1"/>
                                            </p:txEl>
                                          </p:spTgt>
                                        </p:tgtEl>
                                        <p:attrNameLst>
                                          <p:attrName>style.visibility</p:attrName>
                                        </p:attrNameLst>
                                      </p:cBhvr>
                                      <p:to>
                                        <p:strVal val="visible"/>
                                      </p:to>
                                    </p:set>
                                    <p:animEffect transition="in" filter="checkerboard(across)">
                                      <p:cBhvr>
                                        <p:cTn id="12" dur="500"/>
                                        <p:tgtEl>
                                          <p:spTgt spid="798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9874">
                                            <p:txEl>
                                              <p:pRg st="2" end="2"/>
                                            </p:txEl>
                                          </p:spTgt>
                                        </p:tgtEl>
                                        <p:attrNameLst>
                                          <p:attrName>style.visibility</p:attrName>
                                        </p:attrNameLst>
                                      </p:cBhvr>
                                      <p:to>
                                        <p:strVal val="visible"/>
                                      </p:to>
                                    </p:set>
                                    <p:animEffect transition="in" filter="checkerboard(across)">
                                      <p:cBhvr>
                                        <p:cTn id="17" dur="500"/>
                                        <p:tgtEl>
                                          <p:spTgt spid="798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9874">
                                            <p:txEl>
                                              <p:pRg st="3" end="3"/>
                                            </p:txEl>
                                          </p:spTgt>
                                        </p:tgtEl>
                                        <p:attrNameLst>
                                          <p:attrName>style.visibility</p:attrName>
                                        </p:attrNameLst>
                                      </p:cBhvr>
                                      <p:to>
                                        <p:strVal val="visible"/>
                                      </p:to>
                                    </p:set>
                                    <p:animEffect transition="in" filter="checkerboard(across)">
                                      <p:cBhvr>
                                        <p:cTn id="22" dur="500"/>
                                        <p:tgtEl>
                                          <p:spTgt spid="798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9874">
                                            <p:txEl>
                                              <p:pRg st="4" end="4"/>
                                            </p:txEl>
                                          </p:spTgt>
                                        </p:tgtEl>
                                        <p:attrNameLst>
                                          <p:attrName>style.visibility</p:attrName>
                                        </p:attrNameLst>
                                      </p:cBhvr>
                                      <p:to>
                                        <p:strVal val="visible"/>
                                      </p:to>
                                    </p:set>
                                    <p:animEffect transition="in" filter="checkerboard(across)">
                                      <p:cBhvr>
                                        <p:cTn id="27" dur="500"/>
                                        <p:tgtEl>
                                          <p:spTgt spid="798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bldLvl="5"/>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4294967295"/>
          </p:nvPr>
        </p:nvSpPr>
        <p:spPr>
          <a:xfrm>
            <a:off x="163513" y="1312863"/>
            <a:ext cx="8534400" cy="5270500"/>
          </a:xfrm>
        </p:spPr>
        <p:txBody>
          <a:bodyPr/>
          <a:lstStyle/>
          <a:p>
            <a:pPr marL="279400" lvl="1" indent="-277813" eaLnBrk="1" hangingPunct="1">
              <a:buFont typeface="Wingdings" pitchFamily="84" charset="2"/>
              <a:buChar char="§"/>
            </a:pPr>
            <a:r>
              <a:rPr lang="en-US" sz="2800" b="1" dirty="0" smtClean="0">
                <a:cs typeface="Times New Roman" pitchFamily="84" charset="0"/>
              </a:rPr>
              <a:t>Mammals </a:t>
            </a:r>
            <a:r>
              <a:rPr lang="en-US" sz="2800" dirty="0" smtClean="0">
                <a:cs typeface="Times New Roman" pitchFamily="84" charset="0"/>
              </a:rPr>
              <a:t>are endothermic amniotes with</a:t>
            </a:r>
            <a:endParaRPr lang="en-US" dirty="0" smtClean="0">
              <a:cs typeface="Times New Roman" pitchFamily="84" charset="0"/>
            </a:endParaRPr>
          </a:p>
          <a:p>
            <a:pPr marL="812800" lvl="2" indent="-355600" eaLnBrk="1" hangingPunct="1"/>
            <a:r>
              <a:rPr lang="en-US" sz="2400" b="1" dirty="0" smtClean="0">
                <a:cs typeface="Times New Roman" pitchFamily="84" charset="0"/>
              </a:rPr>
              <a:t>hair</a:t>
            </a:r>
            <a:r>
              <a:rPr lang="en-US" sz="2400" dirty="0" smtClean="0">
                <a:cs typeface="Times New Roman" pitchFamily="84" charset="0"/>
              </a:rPr>
              <a:t>, which insulates their bodies, and</a:t>
            </a:r>
          </a:p>
          <a:p>
            <a:pPr marL="812800" lvl="2" indent="-355600" eaLnBrk="1" hangingPunct="1"/>
            <a:r>
              <a:rPr lang="en-US" sz="2400" b="1" dirty="0" smtClean="0">
                <a:cs typeface="Times New Roman" pitchFamily="84" charset="0"/>
              </a:rPr>
              <a:t>mammary glands</a:t>
            </a:r>
            <a:r>
              <a:rPr lang="en-US" sz="2400" dirty="0" smtClean="0">
                <a:cs typeface="Times New Roman" pitchFamily="84" charset="0"/>
              </a:rPr>
              <a:t>, which produce milk.</a:t>
            </a:r>
          </a:p>
          <a:p>
            <a:pPr marL="279400" lvl="1" indent="-277813" eaLnBrk="1" hangingPunct="1">
              <a:buFont typeface="Wingdings" pitchFamily="84" charset="2"/>
              <a:buChar char="§"/>
            </a:pPr>
            <a:r>
              <a:rPr lang="en-US" sz="2800" dirty="0" smtClean="0">
                <a:cs typeface="Times New Roman" pitchFamily="84" charset="0"/>
              </a:rPr>
              <a:t>Mammals have efficient respiratory and circulatory systems that support their high rate of metabolism.</a:t>
            </a:r>
          </a:p>
          <a:p>
            <a:pPr marL="279400" lvl="1" indent="-277813" eaLnBrk="1" hangingPunct="1">
              <a:buFont typeface="Wingdings" pitchFamily="84" charset="2"/>
              <a:buChar char="§"/>
            </a:pPr>
            <a:r>
              <a:rPr lang="en-US" sz="2800" dirty="0" smtClean="0">
                <a:cs typeface="Times New Roman" pitchFamily="84" charset="0"/>
              </a:rPr>
              <a:t>Mammalian teeth are differentiated for many kinds of diets.</a:t>
            </a:r>
          </a:p>
        </p:txBody>
      </p:sp>
      <p:sp>
        <p:nvSpPr>
          <p:cNvPr id="7987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9876" name="Rectangle 4"/>
          <p:cNvSpPr>
            <a:spLocks noGrp="1" noChangeArrowheads="1"/>
          </p:cNvSpPr>
          <p:nvPr>
            <p:ph type="title" idx="4294967295"/>
          </p:nvPr>
        </p:nvSpPr>
        <p:spPr>
          <a:xfrm>
            <a:off x="173038" y="100013"/>
            <a:ext cx="8782050" cy="876300"/>
          </a:xfrm>
        </p:spPr>
        <p:txBody>
          <a:bodyPr>
            <a:spAutoFit/>
          </a:bodyPr>
          <a:lstStyle/>
          <a:p>
            <a:pPr marL="809625" indent="-809625" eaLnBrk="1" hangingPunct="1"/>
            <a:r>
              <a:rPr lang="en-US" sz="3200" smtClean="0"/>
              <a:t>19.8 Mammals are amniotes that have hair and produce milk</a:t>
            </a:r>
          </a:p>
        </p:txBody>
      </p:sp>
      <p:sp>
        <p:nvSpPr>
          <p:cNvPr id="7987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987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98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diamond(in)">
                                      <p:cBhvr>
                                        <p:cTn id="7" dur="2000"/>
                                        <p:tgtEl>
                                          <p:spTgt spid="79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9874">
                                            <p:txEl>
                                              <p:pRg st="1" end="1"/>
                                            </p:txEl>
                                          </p:spTgt>
                                        </p:tgtEl>
                                        <p:attrNameLst>
                                          <p:attrName>style.visibility</p:attrName>
                                        </p:attrNameLst>
                                      </p:cBhvr>
                                      <p:to>
                                        <p:strVal val="visible"/>
                                      </p:to>
                                    </p:set>
                                    <p:animEffect transition="in" filter="diamond(in)">
                                      <p:cBhvr>
                                        <p:cTn id="12" dur="2000"/>
                                        <p:tgtEl>
                                          <p:spTgt spid="798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9874">
                                            <p:txEl>
                                              <p:pRg st="2" end="2"/>
                                            </p:txEl>
                                          </p:spTgt>
                                        </p:tgtEl>
                                        <p:attrNameLst>
                                          <p:attrName>style.visibility</p:attrName>
                                        </p:attrNameLst>
                                      </p:cBhvr>
                                      <p:to>
                                        <p:strVal val="visible"/>
                                      </p:to>
                                    </p:set>
                                    <p:animEffect transition="in" filter="diamond(in)">
                                      <p:cBhvr>
                                        <p:cTn id="17" dur="2000"/>
                                        <p:tgtEl>
                                          <p:spTgt spid="798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9874">
                                            <p:txEl>
                                              <p:pRg st="3" end="3"/>
                                            </p:txEl>
                                          </p:spTgt>
                                        </p:tgtEl>
                                        <p:attrNameLst>
                                          <p:attrName>style.visibility</p:attrName>
                                        </p:attrNameLst>
                                      </p:cBhvr>
                                      <p:to>
                                        <p:strVal val="visible"/>
                                      </p:to>
                                    </p:set>
                                    <p:animEffect transition="in" filter="diamond(in)">
                                      <p:cBhvr>
                                        <p:cTn id="22" dur="2000"/>
                                        <p:tgtEl>
                                          <p:spTgt spid="798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9874">
                                            <p:txEl>
                                              <p:pRg st="4" end="4"/>
                                            </p:txEl>
                                          </p:spTgt>
                                        </p:tgtEl>
                                        <p:attrNameLst>
                                          <p:attrName>style.visibility</p:attrName>
                                        </p:attrNameLst>
                                      </p:cBhvr>
                                      <p:to>
                                        <p:strVal val="visible"/>
                                      </p:to>
                                    </p:set>
                                    <p:animEffect transition="in" filter="diamond(in)">
                                      <p:cBhvr>
                                        <p:cTn id="27" dur="2000"/>
                                        <p:tgtEl>
                                          <p:spTgt spid="798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4294967295"/>
          </p:nvPr>
        </p:nvSpPr>
        <p:spPr>
          <a:xfrm>
            <a:off x="168275" y="1312863"/>
            <a:ext cx="8721725" cy="5270500"/>
          </a:xfrm>
        </p:spPr>
        <p:txBody>
          <a:bodyPr/>
          <a:lstStyle/>
          <a:p>
            <a:pPr marL="279400" lvl="1" indent="-277813" eaLnBrk="1" hangingPunct="1">
              <a:buFont typeface="Wingdings" pitchFamily="84" charset="2"/>
              <a:buChar char="§"/>
            </a:pPr>
            <a:r>
              <a:rPr lang="en-US" sz="2800" b="1" dirty="0" err="1" smtClean="0">
                <a:cs typeface="Times New Roman" pitchFamily="84" charset="0"/>
              </a:rPr>
              <a:t>Monotremes</a:t>
            </a:r>
            <a:r>
              <a:rPr lang="en-US" sz="2800" dirty="0" smtClean="0">
                <a:cs typeface="Times New Roman" pitchFamily="84" charset="0"/>
              </a:rPr>
              <a:t> are egg-laying mammals. Living </a:t>
            </a:r>
            <a:r>
              <a:rPr lang="en-US" sz="2800" dirty="0" err="1" smtClean="0">
                <a:cs typeface="Times New Roman" pitchFamily="84" charset="0"/>
              </a:rPr>
              <a:t>monotremes</a:t>
            </a:r>
            <a:r>
              <a:rPr lang="en-US" sz="2800" dirty="0" smtClean="0">
                <a:cs typeface="Times New Roman" pitchFamily="84" charset="0"/>
              </a:rPr>
              <a:t> include</a:t>
            </a:r>
          </a:p>
          <a:p>
            <a:pPr marL="812800" lvl="2" indent="-355600" eaLnBrk="1" hangingPunct="1"/>
            <a:r>
              <a:rPr lang="en-US" sz="2400" dirty="0" smtClean="0">
                <a:cs typeface="Times New Roman" pitchFamily="84" charset="0"/>
              </a:rPr>
              <a:t>the duck-billed platypus and</a:t>
            </a:r>
          </a:p>
          <a:p>
            <a:pPr marL="812800" lvl="2" indent="-355600" eaLnBrk="1" hangingPunct="1"/>
            <a:r>
              <a:rPr lang="en-US" sz="2400" dirty="0" smtClean="0">
                <a:cs typeface="Times New Roman" pitchFamily="84" charset="0"/>
              </a:rPr>
              <a:t>echidnas.</a:t>
            </a:r>
          </a:p>
          <a:p>
            <a:pPr marL="279400" lvl="1" indent="-277813" eaLnBrk="1" hangingPunct="1">
              <a:buFont typeface="Wingdings" pitchFamily="84" charset="2"/>
              <a:buChar char="§"/>
            </a:pPr>
            <a:r>
              <a:rPr lang="en-US" sz="2800" dirty="0" smtClean="0">
                <a:cs typeface="Times New Roman" pitchFamily="84" charset="0"/>
              </a:rPr>
              <a:t>Unlike </a:t>
            </a:r>
            <a:r>
              <a:rPr lang="en-US" sz="2800" dirty="0" err="1" smtClean="0">
                <a:cs typeface="Times New Roman" pitchFamily="84" charset="0"/>
              </a:rPr>
              <a:t>monotremes</a:t>
            </a:r>
            <a:r>
              <a:rPr lang="en-US" sz="2800" dirty="0" smtClean="0">
                <a:cs typeface="Times New Roman" pitchFamily="84" charset="0"/>
              </a:rPr>
              <a:t>, the embryos of marsupials and </a:t>
            </a:r>
            <a:r>
              <a:rPr lang="en-US" sz="2800" dirty="0" err="1" smtClean="0">
                <a:cs typeface="Times New Roman" pitchFamily="84" charset="0"/>
              </a:rPr>
              <a:t>eutherians</a:t>
            </a:r>
            <a:r>
              <a:rPr lang="en-US" sz="2800" dirty="0" smtClean="0">
                <a:cs typeface="Times New Roman" pitchFamily="84" charset="0"/>
              </a:rPr>
              <a:t> are nurtured by a </a:t>
            </a:r>
            <a:r>
              <a:rPr lang="en-US" sz="2800" b="1" dirty="0" smtClean="0">
                <a:cs typeface="Times New Roman" pitchFamily="84" charset="0"/>
              </a:rPr>
              <a:t>placenta</a:t>
            </a:r>
            <a:r>
              <a:rPr lang="en-US" sz="2800" dirty="0" smtClean="0">
                <a:cs typeface="Times New Roman" pitchFamily="84" charset="0"/>
              </a:rPr>
              <a:t>, in which nutrients from the mother’s blood diffuse into the embryo’s blood.</a:t>
            </a:r>
          </a:p>
        </p:txBody>
      </p:sp>
      <p:sp>
        <p:nvSpPr>
          <p:cNvPr id="8089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0900"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0901" name="Rectangle 9"/>
          <p:cNvSpPr>
            <a:spLocks noGrp="1" noChangeArrowheads="1"/>
          </p:cNvSpPr>
          <p:nvPr>
            <p:ph type="title" idx="4294967295"/>
          </p:nvPr>
        </p:nvSpPr>
        <p:spPr>
          <a:xfrm>
            <a:off x="173038" y="100013"/>
            <a:ext cx="8782050" cy="876300"/>
          </a:xfrm>
        </p:spPr>
        <p:txBody>
          <a:bodyPr>
            <a:spAutoFit/>
          </a:bodyPr>
          <a:lstStyle/>
          <a:p>
            <a:pPr marL="809625" indent="-809625" eaLnBrk="1" hangingPunct="1"/>
            <a:r>
              <a:rPr lang="en-US" sz="3200" smtClean="0"/>
              <a:t>19.8 Mammals are amniotes that have hair and produce milk</a:t>
            </a:r>
          </a:p>
        </p:txBody>
      </p:sp>
      <p:sp>
        <p:nvSpPr>
          <p:cNvPr id="8090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090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Effect transition="in" filter="diamond(in)">
                                      <p:cBhvr>
                                        <p:cTn id="7" dur="2000"/>
                                        <p:tgtEl>
                                          <p:spTgt spid="80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0898">
                                            <p:txEl>
                                              <p:pRg st="1" end="1"/>
                                            </p:txEl>
                                          </p:spTgt>
                                        </p:tgtEl>
                                        <p:attrNameLst>
                                          <p:attrName>style.visibility</p:attrName>
                                        </p:attrNameLst>
                                      </p:cBhvr>
                                      <p:to>
                                        <p:strVal val="visible"/>
                                      </p:to>
                                    </p:set>
                                    <p:animEffect transition="in" filter="diamond(in)">
                                      <p:cBhvr>
                                        <p:cTn id="12" dur="2000"/>
                                        <p:tgtEl>
                                          <p:spTgt spid="80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0898">
                                            <p:txEl>
                                              <p:pRg st="2" end="2"/>
                                            </p:txEl>
                                          </p:spTgt>
                                        </p:tgtEl>
                                        <p:attrNameLst>
                                          <p:attrName>style.visibility</p:attrName>
                                        </p:attrNameLst>
                                      </p:cBhvr>
                                      <p:to>
                                        <p:strVal val="visible"/>
                                      </p:to>
                                    </p:set>
                                    <p:animEffect transition="in" filter="diamond(in)">
                                      <p:cBhvr>
                                        <p:cTn id="17" dur="2000"/>
                                        <p:tgtEl>
                                          <p:spTgt spid="808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0898">
                                            <p:txEl>
                                              <p:pRg st="3" end="3"/>
                                            </p:txEl>
                                          </p:spTgt>
                                        </p:tgtEl>
                                        <p:attrNameLst>
                                          <p:attrName>style.visibility</p:attrName>
                                        </p:attrNameLst>
                                      </p:cBhvr>
                                      <p:to>
                                        <p:strVal val="visible"/>
                                      </p:to>
                                    </p:set>
                                    <p:animEffect transition="in" filter="diamond(in)">
                                      <p:cBhvr>
                                        <p:cTn id="22" dur="2000"/>
                                        <p:tgtEl>
                                          <p:spTgt spid="808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bldLvl="5"/>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19_08aMonotremes-L"/>
          <p:cNvPicPr>
            <a:picLocks noChangeAspect="1" noChangeArrowheads="1"/>
          </p:cNvPicPr>
          <p:nvPr/>
        </p:nvPicPr>
        <p:blipFill>
          <a:blip r:embed="rId3" cstate="print"/>
          <a:srcRect/>
          <a:stretch>
            <a:fillRect/>
          </a:stretch>
        </p:blipFill>
        <p:spPr bwMode="auto">
          <a:xfrm>
            <a:off x="296863" y="544513"/>
            <a:ext cx="8548687" cy="5767387"/>
          </a:xfrm>
          <a:prstGeom prst="rect">
            <a:avLst/>
          </a:prstGeom>
          <a:noFill/>
          <a:ln w="9525">
            <a:noFill/>
            <a:miter lim="800000"/>
            <a:headEnd/>
            <a:tailEnd/>
          </a:ln>
        </p:spPr>
      </p:pic>
      <p:sp>
        <p:nvSpPr>
          <p:cNvPr id="8192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19.8A</a:t>
            </a:r>
          </a:p>
        </p:txBody>
      </p:sp>
      <p:sp>
        <p:nvSpPr>
          <p:cNvPr id="2" name="TextBox 1"/>
          <p:cNvSpPr txBox="1"/>
          <p:nvPr/>
        </p:nvSpPr>
        <p:spPr>
          <a:xfrm>
            <a:off x="1447800" y="152400"/>
            <a:ext cx="7010400" cy="369332"/>
          </a:xfrm>
          <a:prstGeom prst="rect">
            <a:avLst/>
          </a:prstGeom>
          <a:noFill/>
        </p:spPr>
        <p:txBody>
          <a:bodyPr wrap="square" rtlCol="0">
            <a:spAutoFit/>
          </a:bodyPr>
          <a:lstStyle/>
          <a:p>
            <a:r>
              <a:rPr lang="en-US" dirty="0" smtClean="0"/>
              <a:t>Duckbilled platypus with young</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4294967295"/>
          </p:nvPr>
        </p:nvSpPr>
        <p:spPr>
          <a:xfrm>
            <a:off x="168275" y="1312863"/>
            <a:ext cx="8772525" cy="5270500"/>
          </a:xfrm>
        </p:spPr>
        <p:txBody>
          <a:bodyPr/>
          <a:lstStyle/>
          <a:p>
            <a:pPr marL="279400" lvl="1" indent="-277813" eaLnBrk="1" hangingPunct="1">
              <a:buFont typeface="Wingdings" pitchFamily="84" charset="2"/>
              <a:buChar char="§"/>
            </a:pPr>
            <a:r>
              <a:rPr lang="en-US" sz="2800" b="1" dirty="0" smtClean="0">
                <a:cs typeface="Times New Roman" pitchFamily="84" charset="0"/>
              </a:rPr>
              <a:t>Marsupials </a:t>
            </a:r>
            <a:r>
              <a:rPr lang="en-US" sz="2800" dirty="0" smtClean="0">
                <a:cs typeface="Times New Roman" pitchFamily="84" charset="0"/>
              </a:rPr>
              <a:t>have a brief gestation and give birth to tiny, </a:t>
            </a:r>
            <a:r>
              <a:rPr lang="en-US" sz="2800" dirty="0" smtClean="0">
                <a:cs typeface="Times New Roman" pitchFamily="84" charset="0"/>
              </a:rPr>
              <a:t>underdeveloped </a:t>
            </a:r>
            <a:r>
              <a:rPr lang="en-US" sz="2800" dirty="0" smtClean="0">
                <a:cs typeface="Times New Roman" pitchFamily="84" charset="0"/>
              </a:rPr>
              <a:t>offspring that complete development while attached to the mother’s </a:t>
            </a:r>
            <a:r>
              <a:rPr lang="en-US" sz="2800" dirty="0" smtClean="0">
                <a:cs typeface="Times New Roman" pitchFamily="84" charset="0"/>
              </a:rPr>
              <a:t>nipples-located in a pouch.</a:t>
            </a:r>
          </a:p>
          <a:p>
            <a:pPr marL="279400" lvl="1" indent="-277813" eaLnBrk="1" hangingPunct="1">
              <a:buFont typeface="Wingdings" pitchFamily="84" charset="2"/>
              <a:buChar char="§"/>
            </a:pPr>
            <a:endParaRPr lang="en-US" sz="2800" dirty="0" smtClean="0">
              <a:cs typeface="Times New Roman" pitchFamily="84" charset="0"/>
            </a:endParaRPr>
          </a:p>
          <a:p>
            <a:pPr marL="279400" lvl="1" indent="-277813" eaLnBrk="1" hangingPunct="1">
              <a:buFont typeface="Wingdings" pitchFamily="84" charset="2"/>
              <a:buChar char="§"/>
            </a:pPr>
            <a:r>
              <a:rPr lang="en-US" sz="2800" b="1" dirty="0" err="1" smtClean="0">
                <a:cs typeface="Times New Roman" pitchFamily="84" charset="0"/>
              </a:rPr>
              <a:t>Eutherians</a:t>
            </a:r>
            <a:r>
              <a:rPr lang="en-US" sz="2800" b="1" dirty="0" smtClean="0">
                <a:cs typeface="Times New Roman" pitchFamily="84" charset="0"/>
              </a:rPr>
              <a:t> </a:t>
            </a:r>
            <a:r>
              <a:rPr lang="en-US" sz="2800" dirty="0" smtClean="0">
                <a:cs typeface="Times New Roman" pitchFamily="84" charset="0"/>
              </a:rPr>
              <a:t>are mammals that bear fully developed live young. They are commonly called </a:t>
            </a:r>
            <a:r>
              <a:rPr lang="en-US" sz="2800" b="1" dirty="0" smtClean="0">
                <a:cs typeface="Times New Roman" pitchFamily="84" charset="0"/>
              </a:rPr>
              <a:t>placental mammals </a:t>
            </a:r>
            <a:r>
              <a:rPr lang="en-US" sz="2800" dirty="0" smtClean="0">
                <a:cs typeface="Times New Roman" pitchFamily="84" charset="0"/>
              </a:rPr>
              <a:t>because their placentas are more complex than those of marsupials.</a:t>
            </a:r>
          </a:p>
          <a:p>
            <a:pPr marL="279400" lvl="1" indent="-277813" eaLnBrk="1" hangingPunct="1">
              <a:buFont typeface="Wingdings" pitchFamily="84" charset="2"/>
              <a:buChar char="§"/>
            </a:pPr>
            <a:endParaRPr lang="en-US" sz="2800" dirty="0" smtClean="0">
              <a:cs typeface="Times New Roman" pitchFamily="84" charset="0"/>
            </a:endParaRPr>
          </a:p>
        </p:txBody>
      </p:sp>
      <p:sp>
        <p:nvSpPr>
          <p:cNvPr id="8294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2948"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2949" name="Rectangle 9"/>
          <p:cNvSpPr>
            <a:spLocks noGrp="1" noChangeArrowheads="1"/>
          </p:cNvSpPr>
          <p:nvPr>
            <p:ph type="title" idx="4294967295"/>
          </p:nvPr>
        </p:nvSpPr>
        <p:spPr>
          <a:xfrm>
            <a:off x="173038" y="100013"/>
            <a:ext cx="8782050" cy="876300"/>
          </a:xfrm>
        </p:spPr>
        <p:txBody>
          <a:bodyPr>
            <a:spAutoFit/>
          </a:bodyPr>
          <a:lstStyle/>
          <a:p>
            <a:pPr marL="809625" indent="-809625" eaLnBrk="1" hangingPunct="1"/>
            <a:r>
              <a:rPr lang="en-US" sz="3200" smtClean="0"/>
              <a:t>19.8 Mammals are amniotes that have hair and produce milk</a:t>
            </a:r>
          </a:p>
        </p:txBody>
      </p:sp>
      <p:sp>
        <p:nvSpPr>
          <p:cNvPr id="8295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295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 calcmode="lin" valueType="num">
                                      <p:cBhvr additive="base">
                                        <p:cTn id="7" dur="500" fill="hold"/>
                                        <p:tgtEl>
                                          <p:spTgt spid="829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946">
                                            <p:txEl>
                                              <p:pRg st="2" end="2"/>
                                            </p:txEl>
                                          </p:spTgt>
                                        </p:tgtEl>
                                        <p:attrNameLst>
                                          <p:attrName>style.visibility</p:attrName>
                                        </p:attrNameLst>
                                      </p:cBhvr>
                                      <p:to>
                                        <p:strVal val="visible"/>
                                      </p:to>
                                    </p:set>
                                    <p:anim calcmode="lin" valueType="num">
                                      <p:cBhvr additive="base">
                                        <p:cTn id="13" dur="500" fill="hold"/>
                                        <p:tgtEl>
                                          <p:spTgt spid="829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19_08bMarsupials-L"/>
          <p:cNvPicPr>
            <a:picLocks noChangeAspect="1" noChangeArrowheads="1"/>
          </p:cNvPicPr>
          <p:nvPr/>
        </p:nvPicPr>
        <p:blipFill>
          <a:blip r:embed="rId3" cstate="print"/>
          <a:srcRect/>
          <a:stretch>
            <a:fillRect/>
          </a:stretch>
        </p:blipFill>
        <p:spPr bwMode="auto">
          <a:xfrm>
            <a:off x="428625" y="1593850"/>
            <a:ext cx="8286750" cy="3670300"/>
          </a:xfrm>
          <a:prstGeom prst="rect">
            <a:avLst/>
          </a:prstGeom>
          <a:noFill/>
          <a:ln w="9525">
            <a:noFill/>
            <a:miter lim="800000"/>
            <a:headEnd/>
            <a:tailEnd/>
          </a:ln>
        </p:spPr>
      </p:pic>
      <p:sp>
        <p:nvSpPr>
          <p:cNvPr id="8397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19.8B</a:t>
            </a:r>
          </a:p>
        </p:txBody>
      </p:sp>
      <p:sp>
        <p:nvSpPr>
          <p:cNvPr id="2" name="TextBox 1"/>
          <p:cNvSpPr txBox="1"/>
          <p:nvPr/>
        </p:nvSpPr>
        <p:spPr>
          <a:xfrm>
            <a:off x="914400" y="609600"/>
            <a:ext cx="3276600" cy="369332"/>
          </a:xfrm>
          <a:prstGeom prst="rect">
            <a:avLst/>
          </a:prstGeom>
          <a:noFill/>
        </p:spPr>
        <p:txBody>
          <a:bodyPr wrap="square" rtlCol="0">
            <a:spAutoFit/>
          </a:bodyPr>
          <a:lstStyle/>
          <a:p>
            <a:r>
              <a:rPr lang="en-US" dirty="0" smtClean="0"/>
              <a:t>Gray kangaroo with joey</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19_08cEutherians-L"/>
          <p:cNvPicPr>
            <a:picLocks noChangeAspect="1" noChangeArrowheads="1"/>
          </p:cNvPicPr>
          <p:nvPr/>
        </p:nvPicPr>
        <p:blipFill>
          <a:blip r:embed="rId3" cstate="print"/>
          <a:srcRect/>
          <a:stretch>
            <a:fillRect/>
          </a:stretch>
        </p:blipFill>
        <p:spPr bwMode="auto">
          <a:xfrm>
            <a:off x="3048000" y="239713"/>
            <a:ext cx="5919787" cy="6542087"/>
          </a:xfrm>
          <a:prstGeom prst="rect">
            <a:avLst/>
          </a:prstGeom>
          <a:noFill/>
          <a:ln w="9525">
            <a:noFill/>
            <a:miter lim="800000"/>
            <a:headEnd/>
            <a:tailEnd/>
          </a:ln>
        </p:spPr>
      </p:pic>
      <p:sp>
        <p:nvSpPr>
          <p:cNvPr id="8499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19.8C</a:t>
            </a:r>
          </a:p>
        </p:txBody>
      </p:sp>
      <p:sp>
        <p:nvSpPr>
          <p:cNvPr id="2" name="TextBox 1"/>
          <p:cNvSpPr txBox="1"/>
          <p:nvPr/>
        </p:nvSpPr>
        <p:spPr>
          <a:xfrm>
            <a:off x="457200" y="609600"/>
            <a:ext cx="1981200" cy="646331"/>
          </a:xfrm>
          <a:prstGeom prst="rect">
            <a:avLst/>
          </a:prstGeom>
          <a:noFill/>
        </p:spPr>
        <p:txBody>
          <a:bodyPr wrap="square" rtlCol="0">
            <a:spAutoFit/>
          </a:bodyPr>
          <a:lstStyle/>
          <a:p>
            <a:r>
              <a:rPr lang="en-US" dirty="0" err="1" smtClean="0"/>
              <a:t>Eutherian</a:t>
            </a:r>
            <a:r>
              <a:rPr lang="en-US" dirty="0" smtClean="0"/>
              <a:t>- zebra with newborn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320675" y="1249363"/>
            <a:ext cx="8534400" cy="5270500"/>
          </a:xfrm>
        </p:spPr>
        <p:txBody>
          <a:bodyPr/>
          <a:lstStyle/>
          <a:p>
            <a:pPr marL="460375" lvl="1" indent="-346075" algn="ctr" eaLnBrk="1" hangingPunct="1">
              <a:buFontTx/>
              <a:buNone/>
            </a:pPr>
            <a:r>
              <a:rPr lang="en-US" sz="4400" smtClean="0">
                <a:cs typeface="Times New Roman" pitchFamily="84" charset="0"/>
              </a:rPr>
              <a:t>VERTEBRATE EVOLUTION AND DIVERSITY</a:t>
            </a:r>
          </a:p>
        </p:txBody>
      </p:sp>
      <p:sp>
        <p:nvSpPr>
          <p:cNvPr id="2560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5604"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5605"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560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4294967295"/>
          </p:nvPr>
        </p:nvSpPr>
        <p:spPr>
          <a:xfrm>
            <a:off x="165100" y="1336675"/>
            <a:ext cx="8850313" cy="5422900"/>
          </a:xfrm>
        </p:spPr>
        <p:txBody>
          <a:bodyPr/>
          <a:lstStyle/>
          <a:p>
            <a:pPr marL="279400" lvl="1" indent="-277813" eaLnBrk="1" hangingPunct="1">
              <a:lnSpc>
                <a:spcPct val="95000"/>
              </a:lnSpc>
              <a:spcBef>
                <a:spcPct val="35000"/>
              </a:spcBef>
              <a:buFont typeface="Wingdings" pitchFamily="84" charset="2"/>
              <a:buChar char="§"/>
            </a:pPr>
            <a:r>
              <a:rPr lang="en-US" sz="2800" dirty="0" smtClean="0">
                <a:cs typeface="Times New Roman" pitchFamily="84" charset="0"/>
              </a:rPr>
              <a:t>The first true mammals arose 200 million years ago and were probably small, nocturnal insectivores.</a:t>
            </a:r>
            <a:endParaRPr lang="en-US" b="1" dirty="0" smtClean="0">
              <a:cs typeface="Times New Roman" pitchFamily="84" charset="0"/>
            </a:endParaRPr>
          </a:p>
          <a:p>
            <a:pPr marL="812800" lvl="2" indent="-355600" eaLnBrk="1" hangingPunct="1">
              <a:lnSpc>
                <a:spcPct val="95000"/>
              </a:lnSpc>
              <a:spcBef>
                <a:spcPct val="35000"/>
              </a:spcBef>
            </a:pPr>
            <a:r>
              <a:rPr lang="en-US" sz="2400" dirty="0" err="1" smtClean="0">
                <a:cs typeface="Times New Roman" pitchFamily="84" charset="0"/>
              </a:rPr>
              <a:t>Monotremes</a:t>
            </a:r>
            <a:r>
              <a:rPr lang="en-US" sz="2400" dirty="0" smtClean="0">
                <a:cs typeface="Times New Roman" pitchFamily="84" charset="0"/>
              </a:rPr>
              <a:t> are the oldest lineage of mammals.</a:t>
            </a:r>
          </a:p>
          <a:p>
            <a:pPr marL="812800" lvl="2" indent="-355600" eaLnBrk="1" hangingPunct="1">
              <a:lnSpc>
                <a:spcPct val="95000"/>
              </a:lnSpc>
              <a:spcBef>
                <a:spcPct val="35000"/>
              </a:spcBef>
            </a:pPr>
            <a:r>
              <a:rPr lang="en-US" sz="2400" dirty="0" smtClean="0">
                <a:cs typeface="Times New Roman" pitchFamily="84" charset="0"/>
              </a:rPr>
              <a:t>Marsupials diverged from </a:t>
            </a:r>
            <a:r>
              <a:rPr lang="en-US" sz="2400" dirty="0" err="1" smtClean="0">
                <a:cs typeface="Times New Roman" pitchFamily="84" charset="0"/>
              </a:rPr>
              <a:t>eutherians</a:t>
            </a:r>
            <a:r>
              <a:rPr lang="en-US" sz="2400" dirty="0" smtClean="0">
                <a:cs typeface="Times New Roman" pitchFamily="84" charset="0"/>
              </a:rPr>
              <a:t> (placental mammals) about 180 million years ago.</a:t>
            </a:r>
          </a:p>
          <a:p>
            <a:pPr marL="812800" lvl="2" indent="-355600" eaLnBrk="1" hangingPunct="1">
              <a:lnSpc>
                <a:spcPct val="95000"/>
              </a:lnSpc>
              <a:spcBef>
                <a:spcPct val="35000"/>
              </a:spcBef>
            </a:pPr>
            <a:r>
              <a:rPr lang="en-US" sz="2400" dirty="0" smtClean="0">
                <a:cs typeface="Times New Roman" pitchFamily="84" charset="0"/>
              </a:rPr>
              <a:t>Mammals underwent an adaptive radiation following the Cretaceous extinction of dinosaurs, giving rise to large terrestrial carnivores and herbivores, bats, and aquatic whales and porpoises.</a:t>
            </a:r>
          </a:p>
        </p:txBody>
      </p:sp>
      <p:sp>
        <p:nvSpPr>
          <p:cNvPr id="8601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6020"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6021" name="Rectangle 9"/>
          <p:cNvSpPr>
            <a:spLocks noGrp="1" noChangeArrowheads="1"/>
          </p:cNvSpPr>
          <p:nvPr>
            <p:ph type="title" idx="4294967295"/>
          </p:nvPr>
        </p:nvSpPr>
        <p:spPr>
          <a:xfrm>
            <a:off x="173038" y="100013"/>
            <a:ext cx="8782050" cy="876300"/>
          </a:xfrm>
        </p:spPr>
        <p:txBody>
          <a:bodyPr>
            <a:spAutoFit/>
          </a:bodyPr>
          <a:lstStyle/>
          <a:p>
            <a:pPr marL="809625" indent="-809625" eaLnBrk="1" hangingPunct="1"/>
            <a:r>
              <a:rPr lang="en-US" sz="3200" smtClean="0"/>
              <a:t>19.8 Mammals are amniotes that have hair and produce milk</a:t>
            </a:r>
          </a:p>
        </p:txBody>
      </p:sp>
      <p:sp>
        <p:nvSpPr>
          <p:cNvPr id="8602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602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checkerboard(across)">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6018">
                                            <p:txEl>
                                              <p:pRg st="1" end="1"/>
                                            </p:txEl>
                                          </p:spTgt>
                                        </p:tgtEl>
                                        <p:attrNameLst>
                                          <p:attrName>style.visibility</p:attrName>
                                        </p:attrNameLst>
                                      </p:cBhvr>
                                      <p:to>
                                        <p:strVal val="visible"/>
                                      </p:to>
                                    </p:set>
                                    <p:animEffect transition="in" filter="checkerboard(across)">
                                      <p:cBhvr>
                                        <p:cTn id="12" dur="500"/>
                                        <p:tgtEl>
                                          <p:spTgt spid="860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6018">
                                            <p:txEl>
                                              <p:pRg st="2" end="2"/>
                                            </p:txEl>
                                          </p:spTgt>
                                        </p:tgtEl>
                                        <p:attrNameLst>
                                          <p:attrName>style.visibility</p:attrName>
                                        </p:attrNameLst>
                                      </p:cBhvr>
                                      <p:to>
                                        <p:strVal val="visible"/>
                                      </p:to>
                                    </p:set>
                                    <p:animEffect transition="in" filter="checkerboard(across)">
                                      <p:cBhvr>
                                        <p:cTn id="17" dur="500"/>
                                        <p:tgtEl>
                                          <p:spTgt spid="860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6018">
                                            <p:txEl>
                                              <p:pRg st="3" end="3"/>
                                            </p:txEl>
                                          </p:spTgt>
                                        </p:tgtEl>
                                        <p:attrNameLst>
                                          <p:attrName>style.visibility</p:attrName>
                                        </p:attrNameLst>
                                      </p:cBhvr>
                                      <p:to>
                                        <p:strVal val="visible"/>
                                      </p:to>
                                    </p:set>
                                    <p:animEffect transition="in" filter="checkerboard(across)">
                                      <p:cBhvr>
                                        <p:cTn id="22" dur="500"/>
                                        <p:tgtEl>
                                          <p:spTgt spid="860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9_01ChordatePhylogeny-U"/>
          <p:cNvPicPr>
            <a:picLocks noChangeAspect="1" noChangeArrowheads="1"/>
          </p:cNvPicPr>
          <p:nvPr/>
        </p:nvPicPr>
        <p:blipFill>
          <a:blip r:embed="rId3" cstate="print"/>
          <a:srcRect/>
          <a:stretch>
            <a:fillRect/>
          </a:stretch>
        </p:blipFill>
        <p:spPr bwMode="auto">
          <a:xfrm>
            <a:off x="296863" y="334963"/>
            <a:ext cx="8548687" cy="6188075"/>
          </a:xfrm>
          <a:prstGeom prst="rect">
            <a:avLst/>
          </a:prstGeom>
          <a:noFill/>
          <a:ln w="9525">
            <a:noFill/>
            <a:miter lim="800000"/>
            <a:headEnd/>
            <a:tailEnd/>
          </a:ln>
        </p:spPr>
      </p:pic>
      <p:sp>
        <p:nvSpPr>
          <p:cNvPr id="2765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19.1</a:t>
            </a:r>
          </a:p>
        </p:txBody>
      </p:sp>
      <p:sp>
        <p:nvSpPr>
          <p:cNvPr id="27652" name="Text Box 3"/>
          <p:cNvSpPr txBox="1">
            <a:spLocks noChangeArrowheads="1"/>
          </p:cNvSpPr>
          <p:nvPr/>
        </p:nvSpPr>
        <p:spPr bwMode="auto">
          <a:xfrm>
            <a:off x="398463" y="1138238"/>
            <a:ext cx="801687" cy="217487"/>
          </a:xfrm>
          <a:prstGeom prst="rect">
            <a:avLst/>
          </a:prstGeom>
          <a:noFill/>
          <a:ln w="9525">
            <a:noFill/>
            <a:miter lim="800000"/>
            <a:headEnd/>
            <a:tailEnd/>
          </a:ln>
        </p:spPr>
        <p:txBody>
          <a:bodyPr wrap="none" lIns="0" tIns="0" rIns="0" bIns="0"/>
          <a:lstStyle/>
          <a:p>
            <a:pPr algn="ctr" eaLnBrk="0" hangingPunct="0"/>
            <a:r>
              <a:rPr lang="en-US" sz="1300" b="1"/>
              <a:t>Ancestral</a:t>
            </a:r>
            <a:br>
              <a:rPr lang="en-US" sz="1300" b="1"/>
            </a:br>
            <a:r>
              <a:rPr lang="en-US" sz="1300" b="1"/>
              <a:t>chordate</a:t>
            </a:r>
          </a:p>
        </p:txBody>
      </p:sp>
      <p:sp>
        <p:nvSpPr>
          <p:cNvPr id="27653" name="Text Box 3"/>
          <p:cNvSpPr txBox="1">
            <a:spLocks noChangeArrowheads="1"/>
          </p:cNvSpPr>
          <p:nvPr/>
        </p:nvSpPr>
        <p:spPr bwMode="auto">
          <a:xfrm>
            <a:off x="1084263" y="2041525"/>
            <a:ext cx="530225" cy="166688"/>
          </a:xfrm>
          <a:prstGeom prst="rect">
            <a:avLst/>
          </a:prstGeom>
          <a:noFill/>
          <a:ln w="9525">
            <a:noFill/>
            <a:miter lim="800000"/>
            <a:headEnd/>
            <a:tailEnd/>
          </a:ln>
        </p:spPr>
        <p:txBody>
          <a:bodyPr wrap="none" lIns="0" tIns="0" rIns="0" bIns="0"/>
          <a:lstStyle/>
          <a:p>
            <a:pPr algn="ctr" eaLnBrk="0" hangingPunct="0"/>
            <a:r>
              <a:rPr lang="en-US" sz="1300" b="1"/>
              <a:t>Brain</a:t>
            </a:r>
          </a:p>
        </p:txBody>
      </p:sp>
      <p:sp>
        <p:nvSpPr>
          <p:cNvPr id="27654" name="Text Box 3"/>
          <p:cNvSpPr txBox="1">
            <a:spLocks noChangeArrowheads="1"/>
          </p:cNvSpPr>
          <p:nvPr/>
        </p:nvSpPr>
        <p:spPr bwMode="auto">
          <a:xfrm>
            <a:off x="1528763" y="2630488"/>
            <a:ext cx="530225" cy="166687"/>
          </a:xfrm>
          <a:prstGeom prst="rect">
            <a:avLst/>
          </a:prstGeom>
          <a:noFill/>
          <a:ln w="9525">
            <a:noFill/>
            <a:miter lim="800000"/>
            <a:headEnd/>
            <a:tailEnd/>
          </a:ln>
        </p:spPr>
        <p:txBody>
          <a:bodyPr wrap="none" lIns="0" tIns="0" rIns="0" bIns="0"/>
          <a:lstStyle/>
          <a:p>
            <a:pPr algn="ctr" eaLnBrk="0" hangingPunct="0"/>
            <a:r>
              <a:rPr lang="en-US" sz="1300" b="1"/>
              <a:t>Head</a:t>
            </a:r>
          </a:p>
        </p:txBody>
      </p:sp>
      <p:sp>
        <p:nvSpPr>
          <p:cNvPr id="27655" name="Text Box 3"/>
          <p:cNvSpPr txBox="1">
            <a:spLocks noChangeArrowheads="1"/>
          </p:cNvSpPr>
          <p:nvPr/>
        </p:nvSpPr>
        <p:spPr bwMode="auto">
          <a:xfrm>
            <a:off x="957263" y="3209925"/>
            <a:ext cx="1474787" cy="161925"/>
          </a:xfrm>
          <a:prstGeom prst="rect">
            <a:avLst/>
          </a:prstGeom>
          <a:noFill/>
          <a:ln w="9525">
            <a:noFill/>
            <a:miter lim="800000"/>
            <a:headEnd/>
            <a:tailEnd/>
          </a:ln>
        </p:spPr>
        <p:txBody>
          <a:bodyPr wrap="none" lIns="0" tIns="0" rIns="0" bIns="0"/>
          <a:lstStyle/>
          <a:p>
            <a:pPr algn="ctr" eaLnBrk="0" hangingPunct="0"/>
            <a:r>
              <a:rPr lang="en-US" sz="1300" b="1"/>
              <a:t>Vertebral column</a:t>
            </a:r>
          </a:p>
        </p:txBody>
      </p:sp>
      <p:sp>
        <p:nvSpPr>
          <p:cNvPr id="27656" name="Text Box 3"/>
          <p:cNvSpPr txBox="1">
            <a:spLocks noChangeArrowheads="1"/>
          </p:cNvSpPr>
          <p:nvPr/>
        </p:nvSpPr>
        <p:spPr bwMode="auto">
          <a:xfrm>
            <a:off x="2401888" y="3771900"/>
            <a:ext cx="438150" cy="174625"/>
          </a:xfrm>
          <a:prstGeom prst="rect">
            <a:avLst/>
          </a:prstGeom>
          <a:noFill/>
          <a:ln w="9525">
            <a:noFill/>
            <a:miter lim="800000"/>
            <a:headEnd/>
            <a:tailEnd/>
          </a:ln>
        </p:spPr>
        <p:txBody>
          <a:bodyPr wrap="none" lIns="0" tIns="0" rIns="0" bIns="0"/>
          <a:lstStyle/>
          <a:p>
            <a:pPr algn="ctr" eaLnBrk="0" hangingPunct="0"/>
            <a:r>
              <a:rPr lang="en-US" sz="1300" b="1"/>
              <a:t>Jaws</a:t>
            </a:r>
          </a:p>
        </p:txBody>
      </p:sp>
      <p:sp>
        <p:nvSpPr>
          <p:cNvPr id="27657" name="Text Box 3"/>
          <p:cNvSpPr txBox="1">
            <a:spLocks noChangeArrowheads="1"/>
          </p:cNvSpPr>
          <p:nvPr/>
        </p:nvSpPr>
        <p:spPr bwMode="auto">
          <a:xfrm>
            <a:off x="1176338" y="4311650"/>
            <a:ext cx="2055812" cy="149225"/>
          </a:xfrm>
          <a:prstGeom prst="rect">
            <a:avLst/>
          </a:prstGeom>
          <a:noFill/>
          <a:ln w="9525">
            <a:noFill/>
            <a:miter lim="800000"/>
            <a:headEnd/>
            <a:tailEnd/>
          </a:ln>
        </p:spPr>
        <p:txBody>
          <a:bodyPr wrap="none" lIns="0" tIns="0" rIns="0" bIns="0"/>
          <a:lstStyle/>
          <a:p>
            <a:pPr algn="ctr" eaLnBrk="0" hangingPunct="0"/>
            <a:r>
              <a:rPr lang="en-US" sz="1300" b="1"/>
              <a:t>Lungs or lung derivatives</a:t>
            </a:r>
          </a:p>
        </p:txBody>
      </p:sp>
      <p:sp>
        <p:nvSpPr>
          <p:cNvPr id="27658" name="Text Box 3"/>
          <p:cNvSpPr txBox="1">
            <a:spLocks noChangeArrowheads="1"/>
          </p:cNvSpPr>
          <p:nvPr/>
        </p:nvSpPr>
        <p:spPr bwMode="auto">
          <a:xfrm>
            <a:off x="2878138" y="4876800"/>
            <a:ext cx="727075" cy="169863"/>
          </a:xfrm>
          <a:prstGeom prst="rect">
            <a:avLst/>
          </a:prstGeom>
          <a:noFill/>
          <a:ln w="9525">
            <a:noFill/>
            <a:miter lim="800000"/>
            <a:headEnd/>
            <a:tailEnd/>
          </a:ln>
        </p:spPr>
        <p:txBody>
          <a:bodyPr wrap="none" lIns="0" tIns="0" rIns="0" bIns="0"/>
          <a:lstStyle/>
          <a:p>
            <a:pPr algn="ctr" eaLnBrk="0" hangingPunct="0"/>
            <a:r>
              <a:rPr lang="en-US" sz="1300" b="1"/>
              <a:t>Lobed fins</a:t>
            </a:r>
          </a:p>
        </p:txBody>
      </p:sp>
      <p:sp>
        <p:nvSpPr>
          <p:cNvPr id="27659" name="Text Box 3"/>
          <p:cNvSpPr txBox="1">
            <a:spLocks noChangeArrowheads="1"/>
          </p:cNvSpPr>
          <p:nvPr/>
        </p:nvSpPr>
        <p:spPr bwMode="auto">
          <a:xfrm>
            <a:off x="3554413" y="5343525"/>
            <a:ext cx="727075" cy="169863"/>
          </a:xfrm>
          <a:prstGeom prst="rect">
            <a:avLst/>
          </a:prstGeom>
          <a:noFill/>
          <a:ln w="9525">
            <a:noFill/>
            <a:miter lim="800000"/>
            <a:headEnd/>
            <a:tailEnd/>
          </a:ln>
        </p:spPr>
        <p:txBody>
          <a:bodyPr wrap="none" lIns="0" tIns="0" rIns="0" bIns="0"/>
          <a:lstStyle/>
          <a:p>
            <a:pPr algn="ctr" eaLnBrk="0" hangingPunct="0"/>
            <a:r>
              <a:rPr lang="en-US" sz="1300" b="1"/>
              <a:t>Legs</a:t>
            </a:r>
          </a:p>
        </p:txBody>
      </p:sp>
      <p:sp>
        <p:nvSpPr>
          <p:cNvPr id="27660" name="Text Box 3"/>
          <p:cNvSpPr txBox="1">
            <a:spLocks noChangeArrowheads="1"/>
          </p:cNvSpPr>
          <p:nvPr/>
        </p:nvSpPr>
        <p:spPr bwMode="auto">
          <a:xfrm>
            <a:off x="3362325" y="5792788"/>
            <a:ext cx="1247775" cy="169862"/>
          </a:xfrm>
          <a:prstGeom prst="rect">
            <a:avLst/>
          </a:prstGeom>
          <a:noFill/>
          <a:ln w="9525">
            <a:noFill/>
            <a:miter lim="800000"/>
            <a:headEnd/>
            <a:tailEnd/>
          </a:ln>
        </p:spPr>
        <p:txBody>
          <a:bodyPr wrap="none" lIns="0" tIns="0" rIns="0" bIns="0"/>
          <a:lstStyle/>
          <a:p>
            <a:pPr algn="ctr" eaLnBrk="0" hangingPunct="0"/>
            <a:r>
              <a:rPr lang="en-US" sz="1300" b="1"/>
              <a:t>Amniotic egg</a:t>
            </a:r>
          </a:p>
        </p:txBody>
      </p:sp>
      <p:sp>
        <p:nvSpPr>
          <p:cNvPr id="27661" name="Text Box 3"/>
          <p:cNvSpPr txBox="1">
            <a:spLocks noChangeArrowheads="1"/>
          </p:cNvSpPr>
          <p:nvPr/>
        </p:nvSpPr>
        <p:spPr bwMode="auto">
          <a:xfrm>
            <a:off x="4589463" y="6089650"/>
            <a:ext cx="414337" cy="157163"/>
          </a:xfrm>
          <a:prstGeom prst="rect">
            <a:avLst/>
          </a:prstGeom>
          <a:noFill/>
          <a:ln w="9525">
            <a:noFill/>
            <a:miter lim="800000"/>
            <a:headEnd/>
            <a:tailEnd/>
          </a:ln>
        </p:spPr>
        <p:txBody>
          <a:bodyPr wrap="none" lIns="0" tIns="0" rIns="0" bIns="0"/>
          <a:lstStyle/>
          <a:p>
            <a:pPr algn="ctr" eaLnBrk="0" hangingPunct="0"/>
            <a:r>
              <a:rPr lang="en-US" sz="1300" b="1"/>
              <a:t>Milk</a:t>
            </a:r>
          </a:p>
        </p:txBody>
      </p:sp>
      <p:sp>
        <p:nvSpPr>
          <p:cNvPr id="27662" name="Text Box 3"/>
          <p:cNvSpPr txBox="1">
            <a:spLocks noChangeArrowheads="1"/>
          </p:cNvSpPr>
          <p:nvPr/>
        </p:nvSpPr>
        <p:spPr bwMode="auto">
          <a:xfrm>
            <a:off x="5272088" y="5821363"/>
            <a:ext cx="884237" cy="177800"/>
          </a:xfrm>
          <a:prstGeom prst="rect">
            <a:avLst/>
          </a:prstGeom>
          <a:noFill/>
          <a:ln w="9525">
            <a:noFill/>
            <a:miter lim="800000"/>
            <a:headEnd/>
            <a:tailEnd/>
          </a:ln>
        </p:spPr>
        <p:txBody>
          <a:bodyPr wrap="none" lIns="0" tIns="0" rIns="0" bIns="0"/>
          <a:lstStyle/>
          <a:p>
            <a:pPr eaLnBrk="0" hangingPunct="0"/>
            <a:r>
              <a:rPr lang="en-US" sz="1300" b="1"/>
              <a:t>Mammals</a:t>
            </a:r>
          </a:p>
        </p:txBody>
      </p:sp>
      <p:sp>
        <p:nvSpPr>
          <p:cNvPr id="27663" name="Text Box 3"/>
          <p:cNvSpPr txBox="1">
            <a:spLocks noChangeArrowheads="1"/>
          </p:cNvSpPr>
          <p:nvPr/>
        </p:nvSpPr>
        <p:spPr bwMode="auto">
          <a:xfrm>
            <a:off x="5275263" y="4662488"/>
            <a:ext cx="884237" cy="177800"/>
          </a:xfrm>
          <a:prstGeom prst="rect">
            <a:avLst/>
          </a:prstGeom>
          <a:noFill/>
          <a:ln w="9525">
            <a:noFill/>
            <a:miter lim="800000"/>
            <a:headEnd/>
            <a:tailEnd/>
          </a:ln>
        </p:spPr>
        <p:txBody>
          <a:bodyPr wrap="none" lIns="0" tIns="0" rIns="0" bIns="0"/>
          <a:lstStyle/>
          <a:p>
            <a:pPr eaLnBrk="0" hangingPunct="0"/>
            <a:r>
              <a:rPr lang="en-US" sz="1300" b="1"/>
              <a:t>Amphibians</a:t>
            </a:r>
          </a:p>
        </p:txBody>
      </p:sp>
      <p:sp>
        <p:nvSpPr>
          <p:cNvPr id="27664" name="Text Box 3"/>
          <p:cNvSpPr txBox="1">
            <a:spLocks noChangeArrowheads="1"/>
          </p:cNvSpPr>
          <p:nvPr/>
        </p:nvSpPr>
        <p:spPr bwMode="auto">
          <a:xfrm>
            <a:off x="5280025" y="4078288"/>
            <a:ext cx="884238" cy="177800"/>
          </a:xfrm>
          <a:prstGeom prst="rect">
            <a:avLst/>
          </a:prstGeom>
          <a:noFill/>
          <a:ln w="9525">
            <a:noFill/>
            <a:miter lim="800000"/>
            <a:headEnd/>
            <a:tailEnd/>
          </a:ln>
        </p:spPr>
        <p:txBody>
          <a:bodyPr wrap="none" lIns="0" tIns="0" rIns="0" bIns="0"/>
          <a:lstStyle/>
          <a:p>
            <a:pPr eaLnBrk="0" hangingPunct="0"/>
            <a:r>
              <a:rPr lang="en-US" sz="1300" b="1"/>
              <a:t>Lobe-fins</a:t>
            </a:r>
          </a:p>
        </p:txBody>
      </p:sp>
      <p:sp>
        <p:nvSpPr>
          <p:cNvPr id="27665" name="Text Box 3"/>
          <p:cNvSpPr txBox="1">
            <a:spLocks noChangeArrowheads="1"/>
          </p:cNvSpPr>
          <p:nvPr/>
        </p:nvSpPr>
        <p:spPr bwMode="auto">
          <a:xfrm rot="5400000">
            <a:off x="6863556" y="5718969"/>
            <a:ext cx="884238" cy="177800"/>
          </a:xfrm>
          <a:prstGeom prst="rect">
            <a:avLst/>
          </a:prstGeom>
          <a:noFill/>
          <a:ln w="9525">
            <a:noFill/>
            <a:miter lim="800000"/>
            <a:headEnd/>
            <a:tailEnd/>
          </a:ln>
        </p:spPr>
        <p:txBody>
          <a:bodyPr wrap="none" lIns="0" tIns="0" rIns="0" bIns="0"/>
          <a:lstStyle/>
          <a:p>
            <a:pPr eaLnBrk="0" hangingPunct="0"/>
            <a:r>
              <a:rPr lang="en-US" sz="1300" b="1"/>
              <a:t>Amniotes</a:t>
            </a:r>
          </a:p>
        </p:txBody>
      </p:sp>
      <p:sp>
        <p:nvSpPr>
          <p:cNvPr id="27666" name="Text Box 3"/>
          <p:cNvSpPr txBox="1">
            <a:spLocks noChangeArrowheads="1"/>
          </p:cNvSpPr>
          <p:nvPr/>
        </p:nvSpPr>
        <p:spPr bwMode="auto">
          <a:xfrm rot="5400000">
            <a:off x="7131844" y="5125244"/>
            <a:ext cx="884238" cy="177800"/>
          </a:xfrm>
          <a:prstGeom prst="rect">
            <a:avLst/>
          </a:prstGeom>
          <a:noFill/>
          <a:ln w="9525">
            <a:noFill/>
            <a:miter lim="800000"/>
            <a:headEnd/>
            <a:tailEnd/>
          </a:ln>
        </p:spPr>
        <p:txBody>
          <a:bodyPr wrap="none" lIns="0" tIns="0" rIns="0" bIns="0"/>
          <a:lstStyle/>
          <a:p>
            <a:pPr eaLnBrk="0" hangingPunct="0"/>
            <a:r>
              <a:rPr lang="en-US" sz="1300" b="1"/>
              <a:t>Tetrapods</a:t>
            </a:r>
          </a:p>
        </p:txBody>
      </p:sp>
      <p:sp>
        <p:nvSpPr>
          <p:cNvPr id="27667" name="Text Box 3"/>
          <p:cNvSpPr txBox="1">
            <a:spLocks noChangeArrowheads="1"/>
          </p:cNvSpPr>
          <p:nvPr/>
        </p:nvSpPr>
        <p:spPr bwMode="auto">
          <a:xfrm rot="5400000">
            <a:off x="7430294" y="3432969"/>
            <a:ext cx="884238" cy="177800"/>
          </a:xfrm>
          <a:prstGeom prst="rect">
            <a:avLst/>
          </a:prstGeom>
          <a:noFill/>
          <a:ln w="9525">
            <a:noFill/>
            <a:miter lim="800000"/>
            <a:headEnd/>
            <a:tailEnd/>
          </a:ln>
        </p:spPr>
        <p:txBody>
          <a:bodyPr wrap="none" lIns="0" tIns="0" rIns="0" bIns="0"/>
          <a:lstStyle/>
          <a:p>
            <a:pPr eaLnBrk="0" hangingPunct="0"/>
            <a:r>
              <a:rPr lang="en-US" sz="1300" b="1"/>
              <a:t>Jawed vertebrates</a:t>
            </a:r>
          </a:p>
        </p:txBody>
      </p:sp>
      <p:sp>
        <p:nvSpPr>
          <p:cNvPr id="27668" name="Text Box 3"/>
          <p:cNvSpPr txBox="1">
            <a:spLocks noChangeArrowheads="1"/>
          </p:cNvSpPr>
          <p:nvPr/>
        </p:nvSpPr>
        <p:spPr bwMode="auto">
          <a:xfrm>
            <a:off x="5273675" y="3492500"/>
            <a:ext cx="944563" cy="355600"/>
          </a:xfrm>
          <a:prstGeom prst="rect">
            <a:avLst/>
          </a:prstGeom>
          <a:noFill/>
          <a:ln w="9525">
            <a:noFill/>
            <a:miter lim="800000"/>
            <a:headEnd/>
            <a:tailEnd/>
          </a:ln>
        </p:spPr>
        <p:txBody>
          <a:bodyPr wrap="none" lIns="0" tIns="0" rIns="0" bIns="0"/>
          <a:lstStyle/>
          <a:p>
            <a:pPr eaLnBrk="0" hangingPunct="0"/>
            <a:r>
              <a:rPr lang="en-US" sz="1300" b="1"/>
              <a:t>Ray-finned</a:t>
            </a:r>
            <a:br>
              <a:rPr lang="en-US" sz="1300" b="1"/>
            </a:br>
            <a:r>
              <a:rPr lang="en-US" sz="1300" b="1"/>
              <a:t>fishes</a:t>
            </a:r>
          </a:p>
        </p:txBody>
      </p:sp>
      <p:sp>
        <p:nvSpPr>
          <p:cNvPr id="27669" name="Text Box 3"/>
          <p:cNvSpPr txBox="1">
            <a:spLocks noChangeArrowheads="1"/>
          </p:cNvSpPr>
          <p:nvPr/>
        </p:nvSpPr>
        <p:spPr bwMode="auto">
          <a:xfrm>
            <a:off x="5275263" y="2922588"/>
            <a:ext cx="944562" cy="355600"/>
          </a:xfrm>
          <a:prstGeom prst="rect">
            <a:avLst/>
          </a:prstGeom>
          <a:noFill/>
          <a:ln w="9525">
            <a:noFill/>
            <a:miter lim="800000"/>
            <a:headEnd/>
            <a:tailEnd/>
          </a:ln>
        </p:spPr>
        <p:txBody>
          <a:bodyPr wrap="none" lIns="0" tIns="0" rIns="0" bIns="0"/>
          <a:lstStyle/>
          <a:p>
            <a:pPr eaLnBrk="0" hangingPunct="0"/>
            <a:r>
              <a:rPr lang="en-US" sz="1300" b="1"/>
              <a:t>Sharks,</a:t>
            </a:r>
            <a:br>
              <a:rPr lang="en-US" sz="1300" b="1"/>
            </a:br>
            <a:r>
              <a:rPr lang="en-US" sz="1300" b="1"/>
              <a:t>rays</a:t>
            </a:r>
          </a:p>
        </p:txBody>
      </p:sp>
      <p:sp>
        <p:nvSpPr>
          <p:cNvPr id="27670" name="Text Box 3"/>
          <p:cNvSpPr txBox="1">
            <a:spLocks noChangeArrowheads="1"/>
          </p:cNvSpPr>
          <p:nvPr/>
        </p:nvSpPr>
        <p:spPr bwMode="auto">
          <a:xfrm>
            <a:off x="5275263" y="2343150"/>
            <a:ext cx="1012825" cy="190500"/>
          </a:xfrm>
          <a:prstGeom prst="rect">
            <a:avLst/>
          </a:prstGeom>
          <a:noFill/>
          <a:ln w="9525">
            <a:noFill/>
            <a:miter lim="800000"/>
            <a:headEnd/>
            <a:tailEnd/>
          </a:ln>
        </p:spPr>
        <p:txBody>
          <a:bodyPr wrap="none" lIns="0" tIns="0" rIns="0" bIns="0"/>
          <a:lstStyle/>
          <a:p>
            <a:pPr eaLnBrk="0" hangingPunct="0"/>
            <a:r>
              <a:rPr lang="en-US" sz="1300" b="1"/>
              <a:t>Lampreys</a:t>
            </a:r>
          </a:p>
        </p:txBody>
      </p:sp>
      <p:sp>
        <p:nvSpPr>
          <p:cNvPr id="27671" name="Text Box 3"/>
          <p:cNvSpPr txBox="1">
            <a:spLocks noChangeArrowheads="1"/>
          </p:cNvSpPr>
          <p:nvPr/>
        </p:nvSpPr>
        <p:spPr bwMode="auto">
          <a:xfrm>
            <a:off x="5273675" y="1754188"/>
            <a:ext cx="1012825" cy="190500"/>
          </a:xfrm>
          <a:prstGeom prst="rect">
            <a:avLst/>
          </a:prstGeom>
          <a:noFill/>
          <a:ln w="9525">
            <a:noFill/>
            <a:miter lim="800000"/>
            <a:headEnd/>
            <a:tailEnd/>
          </a:ln>
        </p:spPr>
        <p:txBody>
          <a:bodyPr wrap="none" lIns="0" tIns="0" rIns="0" bIns="0"/>
          <a:lstStyle/>
          <a:p>
            <a:pPr eaLnBrk="0" hangingPunct="0"/>
            <a:r>
              <a:rPr lang="en-US" sz="1300" b="1"/>
              <a:t>Hagfishes</a:t>
            </a:r>
          </a:p>
        </p:txBody>
      </p:sp>
      <p:sp>
        <p:nvSpPr>
          <p:cNvPr id="27672" name="Text Box 3"/>
          <p:cNvSpPr txBox="1">
            <a:spLocks noChangeArrowheads="1"/>
          </p:cNvSpPr>
          <p:nvPr/>
        </p:nvSpPr>
        <p:spPr bwMode="auto">
          <a:xfrm>
            <a:off x="5272088" y="1171575"/>
            <a:ext cx="1012825" cy="190500"/>
          </a:xfrm>
          <a:prstGeom prst="rect">
            <a:avLst/>
          </a:prstGeom>
          <a:noFill/>
          <a:ln w="9525">
            <a:noFill/>
            <a:miter lim="800000"/>
            <a:headEnd/>
            <a:tailEnd/>
          </a:ln>
        </p:spPr>
        <p:txBody>
          <a:bodyPr wrap="none" lIns="0" tIns="0" rIns="0" bIns="0"/>
          <a:lstStyle/>
          <a:p>
            <a:pPr eaLnBrk="0" hangingPunct="0"/>
            <a:r>
              <a:rPr lang="en-US" sz="1300" b="1"/>
              <a:t>Lancelets</a:t>
            </a:r>
          </a:p>
        </p:txBody>
      </p:sp>
      <p:sp>
        <p:nvSpPr>
          <p:cNvPr id="27673" name="Text Box 3"/>
          <p:cNvSpPr txBox="1">
            <a:spLocks noChangeArrowheads="1"/>
          </p:cNvSpPr>
          <p:nvPr/>
        </p:nvSpPr>
        <p:spPr bwMode="auto">
          <a:xfrm>
            <a:off x="5270500" y="592138"/>
            <a:ext cx="1012825" cy="190500"/>
          </a:xfrm>
          <a:prstGeom prst="rect">
            <a:avLst/>
          </a:prstGeom>
          <a:noFill/>
          <a:ln w="9525">
            <a:noFill/>
            <a:miter lim="800000"/>
            <a:headEnd/>
            <a:tailEnd/>
          </a:ln>
        </p:spPr>
        <p:txBody>
          <a:bodyPr wrap="none" lIns="0" tIns="0" rIns="0" bIns="0"/>
          <a:lstStyle/>
          <a:p>
            <a:pPr eaLnBrk="0" hangingPunct="0"/>
            <a:r>
              <a:rPr lang="en-US" sz="1300" b="1"/>
              <a:t>Tunicates</a:t>
            </a:r>
          </a:p>
        </p:txBody>
      </p:sp>
      <p:sp>
        <p:nvSpPr>
          <p:cNvPr id="27674" name="Text Box 3"/>
          <p:cNvSpPr txBox="1">
            <a:spLocks noChangeArrowheads="1"/>
          </p:cNvSpPr>
          <p:nvPr/>
        </p:nvSpPr>
        <p:spPr bwMode="auto">
          <a:xfrm rot="5400000">
            <a:off x="7711281" y="2829719"/>
            <a:ext cx="884238" cy="177800"/>
          </a:xfrm>
          <a:prstGeom prst="rect">
            <a:avLst/>
          </a:prstGeom>
          <a:noFill/>
          <a:ln w="9525">
            <a:noFill/>
            <a:miter lim="800000"/>
            <a:headEnd/>
            <a:tailEnd/>
          </a:ln>
        </p:spPr>
        <p:txBody>
          <a:bodyPr wrap="none" lIns="0" tIns="0" rIns="0" bIns="0"/>
          <a:lstStyle/>
          <a:p>
            <a:pPr eaLnBrk="0" hangingPunct="0"/>
            <a:r>
              <a:rPr lang="en-US" sz="1300" b="1"/>
              <a:t>Vertebrates</a:t>
            </a:r>
          </a:p>
        </p:txBody>
      </p:sp>
      <p:sp>
        <p:nvSpPr>
          <p:cNvPr id="27675" name="Text Box 3"/>
          <p:cNvSpPr txBox="1">
            <a:spLocks noChangeArrowheads="1"/>
          </p:cNvSpPr>
          <p:nvPr/>
        </p:nvSpPr>
        <p:spPr bwMode="auto">
          <a:xfrm rot="5400000">
            <a:off x="8258969" y="1046957"/>
            <a:ext cx="884237" cy="177800"/>
          </a:xfrm>
          <a:prstGeom prst="rect">
            <a:avLst/>
          </a:prstGeom>
          <a:noFill/>
          <a:ln w="9525">
            <a:noFill/>
            <a:miter lim="800000"/>
            <a:headEnd/>
            <a:tailEnd/>
          </a:ln>
        </p:spPr>
        <p:txBody>
          <a:bodyPr wrap="none" lIns="0" tIns="0" rIns="0" bIns="0"/>
          <a:lstStyle/>
          <a:p>
            <a:pPr eaLnBrk="0" hangingPunct="0"/>
            <a:r>
              <a:rPr lang="en-US" sz="1300" b="1"/>
              <a:t>Chordates</a:t>
            </a:r>
          </a:p>
        </p:txBody>
      </p:sp>
      <p:sp>
        <p:nvSpPr>
          <p:cNvPr id="27676" name="Text Box 3"/>
          <p:cNvSpPr txBox="1">
            <a:spLocks noChangeArrowheads="1"/>
          </p:cNvSpPr>
          <p:nvPr/>
        </p:nvSpPr>
        <p:spPr bwMode="auto">
          <a:xfrm rot="5400000">
            <a:off x="7976394" y="2247107"/>
            <a:ext cx="884237" cy="177800"/>
          </a:xfrm>
          <a:prstGeom prst="rect">
            <a:avLst/>
          </a:prstGeom>
          <a:noFill/>
          <a:ln w="9525">
            <a:noFill/>
            <a:miter lim="800000"/>
            <a:headEnd/>
            <a:tailEnd/>
          </a:ln>
        </p:spPr>
        <p:txBody>
          <a:bodyPr wrap="none" lIns="0" tIns="0" rIns="0" bIns="0"/>
          <a:lstStyle/>
          <a:p>
            <a:pPr eaLnBrk="0" hangingPunct="0"/>
            <a:r>
              <a:rPr lang="en-US" sz="1300" b="1"/>
              <a:t>Craniates</a:t>
            </a:r>
          </a:p>
        </p:txBody>
      </p:sp>
      <p:sp>
        <p:nvSpPr>
          <p:cNvPr id="27677" name="Text Box 3"/>
          <p:cNvSpPr txBox="1">
            <a:spLocks noChangeArrowheads="1"/>
          </p:cNvSpPr>
          <p:nvPr/>
        </p:nvSpPr>
        <p:spPr bwMode="auto">
          <a:xfrm>
            <a:off x="5283200" y="5257800"/>
            <a:ext cx="884238" cy="177800"/>
          </a:xfrm>
          <a:prstGeom prst="rect">
            <a:avLst/>
          </a:prstGeom>
          <a:noFill/>
          <a:ln w="9525">
            <a:noFill/>
            <a:miter lim="800000"/>
            <a:headEnd/>
            <a:tailEnd/>
          </a:ln>
        </p:spPr>
        <p:txBody>
          <a:bodyPr wrap="none" lIns="0" tIns="0" rIns="0" bIns="0"/>
          <a:lstStyle/>
          <a:p>
            <a:pPr eaLnBrk="0" hangingPunct="0"/>
            <a:r>
              <a:rPr lang="en-US" sz="1300" b="1"/>
              <a:t>Reptiles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4294967295"/>
          </p:nvPr>
        </p:nvSpPr>
        <p:spPr>
          <a:xfrm>
            <a:off x="168275" y="1312863"/>
            <a:ext cx="8534400" cy="5230812"/>
          </a:xfrm>
        </p:spPr>
        <p:txBody>
          <a:bodyPr/>
          <a:lstStyle/>
          <a:p>
            <a:pPr marL="279400" lvl="1" indent="-277813" eaLnBrk="1" hangingPunct="1">
              <a:spcAft>
                <a:spcPts val="75"/>
              </a:spcAft>
              <a:buFont typeface="Wingdings" pitchFamily="84" charset="2"/>
              <a:buChar char="§"/>
            </a:pPr>
            <a:r>
              <a:rPr lang="en-US" sz="2800" dirty="0" smtClean="0">
                <a:cs typeface="Times New Roman" pitchFamily="84" charset="0"/>
              </a:rPr>
              <a:t>Hagfishes and lampreys</a:t>
            </a:r>
          </a:p>
          <a:p>
            <a:pPr marL="812800" lvl="2" indent="-355600" eaLnBrk="1" hangingPunct="1">
              <a:spcAft>
                <a:spcPts val="75"/>
              </a:spcAft>
            </a:pPr>
            <a:r>
              <a:rPr lang="en-US" sz="2400" dirty="0" smtClean="0">
                <a:cs typeface="Times New Roman" pitchFamily="84" charset="0"/>
              </a:rPr>
              <a:t>are craniates,</a:t>
            </a:r>
          </a:p>
          <a:p>
            <a:pPr marL="812800" lvl="2" indent="-355600" eaLnBrk="1" hangingPunct="1">
              <a:spcAft>
                <a:spcPts val="75"/>
              </a:spcAft>
            </a:pPr>
            <a:r>
              <a:rPr lang="en-US" sz="2400" dirty="0" smtClean="0">
                <a:cs typeface="Times New Roman" pitchFamily="84" charset="0"/>
              </a:rPr>
              <a:t>have a notochord, but</a:t>
            </a:r>
          </a:p>
          <a:p>
            <a:pPr marL="812800" lvl="2" indent="-355600" eaLnBrk="1" hangingPunct="1">
              <a:spcAft>
                <a:spcPts val="75"/>
              </a:spcAft>
            </a:pPr>
            <a:r>
              <a:rPr lang="en-US" sz="2400" dirty="0" smtClean="0">
                <a:cs typeface="Times New Roman" pitchFamily="84" charset="0"/>
              </a:rPr>
              <a:t>lack hinged jaws and paired fins.</a:t>
            </a:r>
          </a:p>
          <a:p>
            <a:pPr marL="279400" lvl="1" indent="-277813" eaLnBrk="1" hangingPunct="1">
              <a:spcAft>
                <a:spcPts val="75"/>
              </a:spcAft>
              <a:buFont typeface="Wingdings" pitchFamily="84" charset="2"/>
              <a:buChar char="§"/>
            </a:pPr>
            <a:r>
              <a:rPr lang="en-US" sz="2800" dirty="0" smtClean="0">
                <a:cs typeface="Times New Roman" pitchFamily="84" charset="0"/>
              </a:rPr>
              <a:t>Lampreys but not hagfishes have rudimentary vertebral structures. Thus,</a:t>
            </a:r>
          </a:p>
          <a:p>
            <a:pPr marL="812800" lvl="2" indent="-355600" eaLnBrk="1" hangingPunct="1">
              <a:spcAft>
                <a:spcPts val="75"/>
              </a:spcAft>
            </a:pPr>
            <a:r>
              <a:rPr lang="en-US" sz="2400" dirty="0" smtClean="0">
                <a:cs typeface="Times New Roman" pitchFamily="84" charset="0"/>
              </a:rPr>
              <a:t>lampreys are vertebrates but</a:t>
            </a:r>
          </a:p>
          <a:p>
            <a:pPr marL="812800" lvl="2" indent="-355600" eaLnBrk="1" hangingPunct="1">
              <a:spcAft>
                <a:spcPts val="75"/>
              </a:spcAft>
            </a:pPr>
            <a:r>
              <a:rPr lang="en-US" sz="2400" dirty="0" smtClean="0">
                <a:cs typeface="Times New Roman" pitchFamily="84" charset="0"/>
              </a:rPr>
              <a:t>hagfishes are not vertebrates.</a:t>
            </a:r>
          </a:p>
        </p:txBody>
      </p:sp>
      <p:sp>
        <p:nvSpPr>
          <p:cNvPr id="2867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8676" name="Rectangle 4"/>
          <p:cNvSpPr>
            <a:spLocks noGrp="1" noChangeArrowheads="1"/>
          </p:cNvSpPr>
          <p:nvPr>
            <p:ph type="title" idx="4294967295"/>
          </p:nvPr>
        </p:nvSpPr>
        <p:spPr>
          <a:xfrm>
            <a:off x="173038" y="76498"/>
            <a:ext cx="8782050" cy="461665"/>
          </a:xfrm>
        </p:spPr>
        <p:txBody>
          <a:bodyPr>
            <a:spAutoFit/>
          </a:bodyPr>
          <a:lstStyle/>
          <a:p>
            <a:pPr eaLnBrk="1" hangingPunct="1"/>
            <a:r>
              <a:rPr lang="en-US" sz="2400" dirty="0" smtClean="0"/>
              <a:t>19.2 Hagfishes and lampreys lack hinged jaws</a:t>
            </a:r>
          </a:p>
        </p:txBody>
      </p:sp>
      <p:sp>
        <p:nvSpPr>
          <p:cNvPr id="2867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867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86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blinds(horizontal)">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blinds(horizontal)">
                                      <p:cBhvr>
                                        <p:cTn id="12" dur="500"/>
                                        <p:tgtEl>
                                          <p:spTgt spid="286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74">
                                            <p:txEl>
                                              <p:pRg st="2" end="2"/>
                                            </p:txEl>
                                          </p:spTgt>
                                        </p:tgtEl>
                                        <p:attrNameLst>
                                          <p:attrName>style.visibility</p:attrName>
                                        </p:attrNameLst>
                                      </p:cBhvr>
                                      <p:to>
                                        <p:strVal val="visible"/>
                                      </p:to>
                                    </p:set>
                                    <p:animEffect transition="in" filter="blinds(horizontal)">
                                      <p:cBhvr>
                                        <p:cTn id="17" dur="500"/>
                                        <p:tgtEl>
                                          <p:spTgt spid="286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74">
                                            <p:txEl>
                                              <p:pRg st="3" end="3"/>
                                            </p:txEl>
                                          </p:spTgt>
                                        </p:tgtEl>
                                        <p:attrNameLst>
                                          <p:attrName>style.visibility</p:attrName>
                                        </p:attrNameLst>
                                      </p:cBhvr>
                                      <p:to>
                                        <p:strVal val="visible"/>
                                      </p:to>
                                    </p:set>
                                    <p:animEffect transition="in" filter="blinds(horizontal)">
                                      <p:cBhvr>
                                        <p:cTn id="22" dur="500"/>
                                        <p:tgtEl>
                                          <p:spTgt spid="286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674">
                                            <p:txEl>
                                              <p:pRg st="4" end="4"/>
                                            </p:txEl>
                                          </p:spTgt>
                                        </p:tgtEl>
                                        <p:attrNameLst>
                                          <p:attrName>style.visibility</p:attrName>
                                        </p:attrNameLst>
                                      </p:cBhvr>
                                      <p:to>
                                        <p:strVal val="visible"/>
                                      </p:to>
                                    </p:set>
                                    <p:animEffect transition="in" filter="blinds(horizontal)">
                                      <p:cBhvr>
                                        <p:cTn id="27" dur="500"/>
                                        <p:tgtEl>
                                          <p:spTgt spid="286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674">
                                            <p:txEl>
                                              <p:pRg st="5" end="5"/>
                                            </p:txEl>
                                          </p:spTgt>
                                        </p:tgtEl>
                                        <p:attrNameLst>
                                          <p:attrName>style.visibility</p:attrName>
                                        </p:attrNameLst>
                                      </p:cBhvr>
                                      <p:to>
                                        <p:strVal val="visible"/>
                                      </p:to>
                                    </p:set>
                                    <p:animEffect transition="in" filter="blinds(horizontal)">
                                      <p:cBhvr>
                                        <p:cTn id="32" dur="500"/>
                                        <p:tgtEl>
                                          <p:spTgt spid="286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8674">
                                            <p:txEl>
                                              <p:pRg st="6" end="6"/>
                                            </p:txEl>
                                          </p:spTgt>
                                        </p:tgtEl>
                                        <p:attrNameLst>
                                          <p:attrName>style.visibility</p:attrName>
                                        </p:attrNameLst>
                                      </p:cBhvr>
                                      <p:to>
                                        <p:strVal val="visible"/>
                                      </p:to>
                                    </p:set>
                                    <p:animEffect transition="in" filter="blinds(horizontal)">
                                      <p:cBhvr>
                                        <p:cTn id="37" dur="500"/>
                                        <p:tgtEl>
                                          <p:spTgt spid="286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168275" y="1312863"/>
            <a:ext cx="8534400" cy="5270500"/>
          </a:xfrm>
        </p:spPr>
        <p:txBody>
          <a:bodyPr/>
          <a:lstStyle/>
          <a:p>
            <a:pPr marL="279400" lvl="1" indent="-277813" eaLnBrk="1" hangingPunct="1">
              <a:buFont typeface="Wingdings" pitchFamily="84" charset="2"/>
              <a:buChar char="§"/>
            </a:pPr>
            <a:r>
              <a:rPr lang="en-US" sz="2800" dirty="0" smtClean="0">
                <a:cs typeface="Times New Roman" pitchFamily="84" charset="0"/>
              </a:rPr>
              <a:t>Hagfishes are deep-sea scavengers that produce slime as an anti-predator defense.</a:t>
            </a:r>
          </a:p>
          <a:p>
            <a:pPr marL="279400" lvl="1" indent="-277813" eaLnBrk="1" hangingPunct="1">
              <a:buFont typeface="Wingdings" pitchFamily="84" charset="2"/>
              <a:buChar char="§"/>
            </a:pPr>
            <a:r>
              <a:rPr lang="en-US" sz="2800" dirty="0" smtClean="0">
                <a:cs typeface="Times New Roman" pitchFamily="84" charset="0"/>
              </a:rPr>
              <a:t>Lamprey adults are parasites that penetrate the sides of fishes with their rasping tongues.</a:t>
            </a:r>
            <a:endParaRPr lang="en-US" dirty="0" smtClean="0">
              <a:latin typeface="Times New Roman" pitchFamily="84" charset="0"/>
              <a:cs typeface="Times New Roman" pitchFamily="84" charset="0"/>
            </a:endParaRPr>
          </a:p>
          <a:p>
            <a:pPr marL="279400" lvl="1" indent="-277813" eaLnBrk="1" hangingPunct="1">
              <a:buFont typeface="Wingdings" pitchFamily="84" charset="2"/>
              <a:buChar char="§"/>
            </a:pPr>
            <a:r>
              <a:rPr lang="en-US" sz="2800" dirty="0" smtClean="0">
                <a:cs typeface="Times New Roman" pitchFamily="84" charset="0"/>
              </a:rPr>
              <a:t>Larval lampreys</a:t>
            </a:r>
          </a:p>
          <a:p>
            <a:pPr marL="812800" lvl="2" indent="-355600" eaLnBrk="1" hangingPunct="1"/>
            <a:r>
              <a:rPr lang="en-US" sz="2400" dirty="0" smtClean="0">
                <a:cs typeface="Times New Roman" pitchFamily="84" charset="0"/>
              </a:rPr>
              <a:t>resemble lancelets and</a:t>
            </a:r>
          </a:p>
          <a:p>
            <a:pPr marL="812800" lvl="2" indent="-355600" eaLnBrk="1" hangingPunct="1"/>
            <a:r>
              <a:rPr lang="en-US" sz="2400" dirty="0" smtClean="0">
                <a:cs typeface="Times New Roman" pitchFamily="84" charset="0"/>
              </a:rPr>
              <a:t>are suspension feeders that live in freshwater streams, where they feed, buried in sediment.</a:t>
            </a:r>
          </a:p>
        </p:txBody>
      </p:sp>
      <p:sp>
        <p:nvSpPr>
          <p:cNvPr id="2969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9700"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9701" name="Rectangle 9"/>
          <p:cNvSpPr>
            <a:spLocks noGrp="1" noChangeArrowheads="1"/>
          </p:cNvSpPr>
          <p:nvPr>
            <p:ph type="title" idx="4294967295"/>
          </p:nvPr>
        </p:nvSpPr>
        <p:spPr>
          <a:xfrm>
            <a:off x="173038" y="76498"/>
            <a:ext cx="8782050" cy="461665"/>
          </a:xfrm>
        </p:spPr>
        <p:txBody>
          <a:bodyPr>
            <a:spAutoFit/>
          </a:bodyPr>
          <a:lstStyle/>
          <a:p>
            <a:pPr eaLnBrk="1" hangingPunct="1"/>
            <a:r>
              <a:rPr lang="en-US" sz="2400" dirty="0" smtClean="0"/>
              <a:t>19.2 Hagfishes and lampreys lack hinged jaws</a:t>
            </a:r>
          </a:p>
        </p:txBody>
      </p:sp>
      <p:sp>
        <p:nvSpPr>
          <p:cNvPr id="2970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970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checkerboard(across)">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checkerboard(across)">
                                      <p:cBhvr>
                                        <p:cTn id="12" dur="500"/>
                                        <p:tgtEl>
                                          <p:spTgt spid="29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checkerboard(across)">
                                      <p:cBhvr>
                                        <p:cTn id="17" dur="500"/>
                                        <p:tgtEl>
                                          <p:spTgt spid="296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698">
                                            <p:txEl>
                                              <p:pRg st="3" end="3"/>
                                            </p:txEl>
                                          </p:spTgt>
                                        </p:tgtEl>
                                        <p:attrNameLst>
                                          <p:attrName>style.visibility</p:attrName>
                                        </p:attrNameLst>
                                      </p:cBhvr>
                                      <p:to>
                                        <p:strVal val="visible"/>
                                      </p:to>
                                    </p:set>
                                    <p:animEffect transition="in" filter="checkerboard(across)">
                                      <p:cBhvr>
                                        <p:cTn id="22" dur="500"/>
                                        <p:tgtEl>
                                          <p:spTgt spid="296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9698">
                                            <p:txEl>
                                              <p:pRg st="4" end="4"/>
                                            </p:txEl>
                                          </p:spTgt>
                                        </p:tgtEl>
                                        <p:attrNameLst>
                                          <p:attrName>style.visibility</p:attrName>
                                        </p:attrNameLst>
                                      </p:cBhvr>
                                      <p:to>
                                        <p:strVal val="visible"/>
                                      </p:to>
                                    </p:set>
                                    <p:animEffect transition="in" filter="checkerboard(across)">
                                      <p:cBhvr>
                                        <p:cTn id="27" dur="500"/>
                                        <p:tgtEl>
                                          <p:spTgt spid="296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19_02aaHagfish-U"/>
          <p:cNvPicPr>
            <a:picLocks noChangeAspect="1" noChangeArrowheads="1"/>
          </p:cNvPicPr>
          <p:nvPr/>
        </p:nvPicPr>
        <p:blipFill>
          <a:blip r:embed="rId3" cstate="print"/>
          <a:srcRect/>
          <a:stretch>
            <a:fillRect/>
          </a:stretch>
        </p:blipFill>
        <p:spPr bwMode="auto">
          <a:xfrm>
            <a:off x="1141413" y="669925"/>
            <a:ext cx="6859587" cy="5518150"/>
          </a:xfrm>
          <a:prstGeom prst="rect">
            <a:avLst/>
          </a:prstGeom>
          <a:noFill/>
          <a:ln w="9525">
            <a:noFill/>
            <a:miter lim="800000"/>
            <a:headEnd/>
            <a:tailEnd/>
          </a:ln>
        </p:spPr>
      </p:pic>
      <p:sp>
        <p:nvSpPr>
          <p:cNvPr id="290819" name="Rectangle 2"/>
          <p:cNvSpPr>
            <a:spLocks noGrp="1" noChangeArrowheads="1"/>
          </p:cNvSpPr>
          <p:nvPr>
            <p:ph type="ctrTitle" idx="4294967295"/>
          </p:nvPr>
        </p:nvSpPr>
        <p:spPr>
          <a:xfrm>
            <a:off x="152400" y="50800"/>
            <a:ext cx="1981200" cy="304800"/>
          </a:xfrm>
          <a:ln/>
        </p:spPr>
        <p:txBody>
          <a:bodyPr/>
          <a:lstStyle/>
          <a:p>
            <a:pPr marL="0" indent="0" eaLnBrk="1" hangingPunct="1"/>
            <a:r>
              <a:rPr lang="en-US" sz="1200" b="0" smtClean="0">
                <a:solidFill>
                  <a:schemeClr val="tx1"/>
                </a:solidFill>
                <a:latin typeface="Arial" charset="0"/>
              </a:rPr>
              <a:t>Figure 19.2A</a:t>
            </a:r>
          </a:p>
        </p:txBody>
      </p:sp>
      <p:sp>
        <p:nvSpPr>
          <p:cNvPr id="290820" name="Text Box 3"/>
          <p:cNvSpPr txBox="1">
            <a:spLocks noChangeArrowheads="1"/>
          </p:cNvSpPr>
          <p:nvPr/>
        </p:nvSpPr>
        <p:spPr bwMode="auto">
          <a:xfrm>
            <a:off x="3378200" y="685800"/>
            <a:ext cx="801688" cy="217488"/>
          </a:xfrm>
          <a:prstGeom prst="rect">
            <a:avLst/>
          </a:prstGeom>
          <a:noFill/>
          <a:ln w="9525">
            <a:noFill/>
            <a:miter lim="800000"/>
            <a:headEnd/>
            <a:tailEnd/>
          </a:ln>
        </p:spPr>
        <p:txBody>
          <a:bodyPr wrap="none" lIns="0" tIns="0" rIns="0" bIns="0"/>
          <a:lstStyle/>
          <a:p>
            <a:pPr eaLnBrk="0" hangingPunct="0"/>
            <a:r>
              <a:rPr lang="en-US" sz="1700" b="1"/>
              <a:t>Slime glands</a:t>
            </a:r>
          </a:p>
        </p:txBody>
      </p:sp>
      <p:sp>
        <p:nvSpPr>
          <p:cNvPr id="290821" name="Line 5"/>
          <p:cNvSpPr>
            <a:spLocks noChangeShapeType="1"/>
          </p:cNvSpPr>
          <p:nvPr/>
        </p:nvSpPr>
        <p:spPr bwMode="auto">
          <a:xfrm>
            <a:off x="4868863" y="846138"/>
            <a:ext cx="46037" cy="944562"/>
          </a:xfrm>
          <a:prstGeom prst="line">
            <a:avLst/>
          </a:prstGeom>
          <a:noFill/>
          <a:ln w="12700">
            <a:solidFill>
              <a:schemeClr val="tx1"/>
            </a:solidFill>
            <a:round/>
            <a:headEnd/>
            <a:tailEnd/>
          </a:ln>
          <a:effectLst/>
        </p:spPr>
        <p:txBody>
          <a:bodyPr wrap="none" anchor="ctr"/>
          <a:lstStyle/>
          <a:p>
            <a:endParaRPr lang="en-US"/>
          </a:p>
        </p:txBody>
      </p:sp>
      <p:sp>
        <p:nvSpPr>
          <p:cNvPr id="290822" name="Line 6"/>
          <p:cNvSpPr>
            <a:spLocks noChangeShapeType="1"/>
          </p:cNvSpPr>
          <p:nvPr/>
        </p:nvSpPr>
        <p:spPr bwMode="auto">
          <a:xfrm>
            <a:off x="4868863" y="846138"/>
            <a:ext cx="274637" cy="817562"/>
          </a:xfrm>
          <a:prstGeom prst="line">
            <a:avLst/>
          </a:prstGeom>
          <a:noFill/>
          <a:ln w="12700">
            <a:solidFill>
              <a:schemeClr val="tx1"/>
            </a:solidFill>
            <a:round/>
            <a:headEnd/>
            <a:tailEnd/>
          </a:ln>
          <a:effectLst/>
        </p:spPr>
        <p:txBody>
          <a:bodyPr wrap="none" anchor="ctr"/>
          <a:lstStyle/>
          <a:p>
            <a:endParaRPr lang="en-US"/>
          </a:p>
        </p:txBody>
      </p:sp>
      <p:sp>
        <p:nvSpPr>
          <p:cNvPr id="2" name="TextBox 1"/>
          <p:cNvSpPr txBox="1"/>
          <p:nvPr/>
        </p:nvSpPr>
        <p:spPr>
          <a:xfrm>
            <a:off x="609600" y="685800"/>
            <a:ext cx="2209800" cy="369332"/>
          </a:xfrm>
          <a:prstGeom prst="rect">
            <a:avLst/>
          </a:prstGeom>
          <a:noFill/>
        </p:spPr>
        <p:txBody>
          <a:bodyPr wrap="square" rtlCol="0">
            <a:spAutoFit/>
          </a:bodyPr>
          <a:lstStyle/>
          <a:p>
            <a:r>
              <a:rPr lang="en-US" dirty="0" smtClean="0"/>
              <a:t>Hagfish</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13.xml><?xml version="1.0" encoding="utf-8"?>
<p:tagLst xmlns:a="http://schemas.openxmlformats.org/drawingml/2006/main" xmlns:r="http://schemas.openxmlformats.org/officeDocument/2006/relationships" xmlns:p="http://schemas.openxmlformats.org/presentationml/2006/main">
  <p:tag name="TBTEXT" val=""/>
</p:tagLst>
</file>

<file path=ppt/tags/tag14.xml><?xml version="1.0" encoding="utf-8"?>
<p:tagLst xmlns:a="http://schemas.openxmlformats.org/drawingml/2006/main" xmlns:r="http://schemas.openxmlformats.org/officeDocument/2006/relationships" xmlns:p="http://schemas.openxmlformats.org/presentationml/2006/main">
  <p:tag name="TBTEXT" val=""/>
</p:tagLst>
</file>

<file path=ppt/tags/tag15.xml><?xml version="1.0" encoding="utf-8"?>
<p:tagLst xmlns:a="http://schemas.openxmlformats.org/drawingml/2006/main" xmlns:r="http://schemas.openxmlformats.org/officeDocument/2006/relationships" xmlns:p="http://schemas.openxmlformats.org/presentationml/2006/main">
  <p:tag name="TBTEXT" val=""/>
</p:tagLst>
</file>

<file path=ppt/tags/tag16.xml><?xml version="1.0" encoding="utf-8"?>
<p:tagLst xmlns:a="http://schemas.openxmlformats.org/drawingml/2006/main" xmlns:r="http://schemas.openxmlformats.org/officeDocument/2006/relationships" xmlns:p="http://schemas.openxmlformats.org/presentationml/2006/main">
  <p:tag name="TBTEXT" val=""/>
</p:tagLst>
</file>

<file path=ppt/tags/tag17.xml><?xml version="1.0" encoding="utf-8"?>
<p:tagLst xmlns:a="http://schemas.openxmlformats.org/drawingml/2006/main" xmlns:r="http://schemas.openxmlformats.org/officeDocument/2006/relationships" xmlns:p="http://schemas.openxmlformats.org/presentationml/2006/main">
  <p:tag name="TBTEXT" val=""/>
</p:tagLst>
</file>

<file path=ppt/tags/tag18.xml><?xml version="1.0" encoding="utf-8"?>
<p:tagLst xmlns:a="http://schemas.openxmlformats.org/drawingml/2006/main" xmlns:r="http://schemas.openxmlformats.org/officeDocument/2006/relationships" xmlns:p="http://schemas.openxmlformats.org/presentationml/2006/main">
  <p:tag name="TBTEXT" val=""/>
</p:tagLst>
</file>

<file path=ppt/tags/tag19.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20.xml><?xml version="1.0" encoding="utf-8"?>
<p:tagLst xmlns:a="http://schemas.openxmlformats.org/drawingml/2006/main" xmlns:r="http://schemas.openxmlformats.org/officeDocument/2006/relationships" xmlns:p="http://schemas.openxmlformats.org/presentationml/2006/main">
  <p:tag name="TBTEXT" val=""/>
</p:tagLst>
</file>

<file path=ppt/tags/tag21.xml><?xml version="1.0" encoding="utf-8"?>
<p:tagLst xmlns:a="http://schemas.openxmlformats.org/drawingml/2006/main" xmlns:r="http://schemas.openxmlformats.org/officeDocument/2006/relationships" xmlns:p="http://schemas.openxmlformats.org/presentationml/2006/main">
  <p:tag name="TBTEXT" val=""/>
</p:tagLst>
</file>

<file path=ppt/tags/tag22.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79</TotalTime>
  <Words>9282</Words>
  <Application>Microsoft Office PowerPoint</Application>
  <PresentationFormat>On-screen Show (4:3)</PresentationFormat>
  <Paragraphs>543</Paragraphs>
  <Slides>50</Slides>
  <Notes>49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Origin</vt:lpstr>
      <vt:lpstr>CHORDATES</vt:lpstr>
      <vt:lpstr>Introduction</vt:lpstr>
      <vt:lpstr>Figure 19.0_1</vt:lpstr>
      <vt:lpstr>Figure 19.0_2</vt:lpstr>
      <vt:lpstr>PowerPoint Presentation</vt:lpstr>
      <vt:lpstr>Figure 19.1</vt:lpstr>
      <vt:lpstr>19.2 Hagfishes and lampreys lack hinged jaws</vt:lpstr>
      <vt:lpstr>19.2 Hagfishes and lampreys lack hinged jaws</vt:lpstr>
      <vt:lpstr>Figure 19.2A</vt:lpstr>
      <vt:lpstr>Figure 19.2B</vt:lpstr>
      <vt:lpstr>19.3 Jawed vertebrates with gills and paired fins include sharks, ray-finned fishes, and lobe-finned fishes</vt:lpstr>
      <vt:lpstr>Figure 19.3A</vt:lpstr>
      <vt:lpstr>19.3 Jawed vertebrates with gills and paired fins include sharks, ray-finned fishes, and lobe-finned fishes</vt:lpstr>
      <vt:lpstr>19.3 Jawed vertebrates with gills and paired fins include sharks, ray-finned fishes, and lobe-finned fishes</vt:lpstr>
      <vt:lpstr>Figure 19.3B</vt:lpstr>
      <vt:lpstr>Figure 19.3C</vt:lpstr>
      <vt:lpstr>19.3 Jawed vertebrates with gills and paired fins include sharks, ray-finned fishes, and lobe-finned fishes</vt:lpstr>
      <vt:lpstr>Figure 19.3D</vt:lpstr>
      <vt:lpstr>Figure 19.3E</vt:lpstr>
      <vt:lpstr>19.3 Jawed vertebrates with gills and paired fins include sharks, ray-finned fishes, and lobe-finned fishes</vt:lpstr>
      <vt:lpstr>Figure 19.3F</vt:lpstr>
      <vt:lpstr>19.4 EVOLUTION CONNECTION: New fossil discoveries are filling in the gaps of tetrapod evolution</vt:lpstr>
      <vt:lpstr>19.4 EVOLUTION CONNECTION: New fossil discoveries are filling in the gaps of tetrapod evolution</vt:lpstr>
      <vt:lpstr>Figure 19.4A_1</vt:lpstr>
      <vt:lpstr>Figure 19.4A_2</vt:lpstr>
      <vt:lpstr>Figure 19.4C</vt:lpstr>
      <vt:lpstr>19.5 Amphibians are tetrapods—vertebrates with two pairs of limbs</vt:lpstr>
      <vt:lpstr>Figure 19.5A</vt:lpstr>
      <vt:lpstr>Figure 19.5B</vt:lpstr>
      <vt:lpstr>Figure 19.5C</vt:lpstr>
      <vt:lpstr>Figure 19.5D-E</vt:lpstr>
      <vt:lpstr>19.6 Reptiles are amniotes—tetrapods with a terrestrially adapted egg</vt:lpstr>
      <vt:lpstr>Figure 19.6B</vt:lpstr>
      <vt:lpstr>19.6 Reptiles are amniotes—tetrapods with a terrestrially adapted egg</vt:lpstr>
      <vt:lpstr>Figure 19.6A</vt:lpstr>
      <vt:lpstr>Figure 19.6C</vt:lpstr>
      <vt:lpstr>19.7 Birds are feathered reptiles with adaptations for flight</vt:lpstr>
      <vt:lpstr>19.7 Birds are feathered reptiles with adaptations for flight</vt:lpstr>
      <vt:lpstr>Figure 19.7A</vt:lpstr>
      <vt:lpstr>Figure 19.7B</vt:lpstr>
      <vt:lpstr>19.7 Birds are feathered reptiles with adaptations for flight</vt:lpstr>
      <vt:lpstr>Figure 19.7C</vt:lpstr>
      <vt:lpstr>19.8 Mammals are amniotes that have hair and produce milk</vt:lpstr>
      <vt:lpstr>19.8 Mammals are amniotes that have hair and produce milk</vt:lpstr>
      <vt:lpstr>19.8 Mammals are amniotes that have hair and produce milk</vt:lpstr>
      <vt:lpstr>Figure 19.8A</vt:lpstr>
      <vt:lpstr>19.8 Mammals are amniotes that have hair and produce milk</vt:lpstr>
      <vt:lpstr>Figure 19.8B</vt:lpstr>
      <vt:lpstr>Figure 19.8C</vt:lpstr>
      <vt:lpstr>19.8 Mammals are amniotes that have hair and produce milk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CHORDATES</dc:title>
  <dc:creator>John Bruce</dc:creator>
  <cp:lastModifiedBy>Saint Viator</cp:lastModifiedBy>
  <cp:revision>22</cp:revision>
  <dcterms:created xsi:type="dcterms:W3CDTF">2013-08-18T20:51:47Z</dcterms:created>
  <dcterms:modified xsi:type="dcterms:W3CDTF">2014-04-30T14:32:35Z</dcterms:modified>
</cp:coreProperties>
</file>