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tags/tag34.xml" ContentType="application/vnd.openxmlformats-officedocument.presentationml.tags+xml"/>
  <Override PartName="/ppt/notesSlides/notesSlide41.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38.xml" ContentType="application/vnd.openxmlformats-officedocument.presentationml.tags+xml"/>
  <Override PartName="/ppt/notesSlides/notesSlide45.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tags/tag40.xml" ContentType="application/vnd.openxmlformats-officedocument.presentationml.tags+xml"/>
  <Override PartName="/ppt/notesSlides/notesSlide47.xml" ContentType="application/vnd.openxmlformats-officedocument.presentationml.notesSlide+xml"/>
  <Override PartName="/ppt/tags/tag41.xml" ContentType="application/vnd.openxmlformats-officedocument.presentationml.tags+xml"/>
  <Override PartName="/ppt/notesSlides/notesSlide48.xml" ContentType="application/vnd.openxmlformats-officedocument.presentationml.notesSlide+xml"/>
  <Override PartName="/ppt/tags/tag42.xml" ContentType="application/vnd.openxmlformats-officedocument.presentationml.tags+xml"/>
  <Override PartName="/ppt/notesSlides/notesSlide49.xml" ContentType="application/vnd.openxmlformats-officedocument.presentationml.notesSlide+xml"/>
  <Override PartName="/ppt/tags/tag43.xml" ContentType="application/vnd.openxmlformats-officedocument.presentationml.tags+xml"/>
  <Override PartName="/ppt/notesSlides/notesSlide50.xml" ContentType="application/vnd.openxmlformats-officedocument.presentationml.notesSlide+xml"/>
  <Override PartName="/ppt/tags/tag44.xml" ContentType="application/vnd.openxmlformats-officedocument.presentationml.tags+xml"/>
  <Override PartName="/ppt/notesSlides/notesSlide51.xml" ContentType="application/vnd.openxmlformats-officedocument.presentationml.notesSlide+xml"/>
  <Override PartName="/ppt/tags/tag45.xml" ContentType="application/vnd.openxmlformats-officedocument.presentationml.tags+xml"/>
  <Override PartName="/ppt/notesSlides/notesSlide52.xml" ContentType="application/vnd.openxmlformats-officedocument.presentationml.notesSlide+xml"/>
  <Override PartName="/ppt/tags/tag46.xml" ContentType="application/vnd.openxmlformats-officedocument.presentationml.tags+xml"/>
  <Override PartName="/ppt/notesSlides/notesSlide53.xml" ContentType="application/vnd.openxmlformats-officedocument.presentationml.notesSlide+xml"/>
  <Override PartName="/ppt/tags/tag47.xml" ContentType="application/vnd.openxmlformats-officedocument.presentationml.tags+xml"/>
  <Override PartName="/ppt/notesSlides/notesSlide54.xml" ContentType="application/vnd.openxmlformats-officedocument.presentationml.notesSlide+xml"/>
  <Override PartName="/ppt/tags/tag48.xml" ContentType="application/vnd.openxmlformats-officedocument.presentationml.tags+xml"/>
  <Override PartName="/ppt/notesSlides/notesSlide55.xml" ContentType="application/vnd.openxmlformats-officedocument.presentationml.notesSlide+xml"/>
  <Override PartName="/ppt/tags/tag49.xml" ContentType="application/vnd.openxmlformats-officedocument.presentationml.tags+xml"/>
  <Override PartName="/ppt/notesSlides/notesSlide56.xml" ContentType="application/vnd.openxmlformats-officedocument.presentationml.notesSlide+xml"/>
  <Override PartName="/ppt/tags/tag50.xml" ContentType="application/vnd.openxmlformats-officedocument.presentationml.tags+xml"/>
  <Override PartName="/ppt/notesSlides/notesSlide57.xml" ContentType="application/vnd.openxmlformats-officedocument.presentationml.notesSlide+xml"/>
  <Override PartName="/ppt/tags/tag51.xml" ContentType="application/vnd.openxmlformats-officedocument.presentationml.tags+xml"/>
  <Override PartName="/ppt/notesSlides/notesSlide58.xml" ContentType="application/vnd.openxmlformats-officedocument.presentationml.notesSlide+xml"/>
  <Override PartName="/ppt/tags/tag52.xml" ContentType="application/vnd.openxmlformats-officedocument.presentationml.tags+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tags/tag57.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60" r:id="rId16"/>
    <p:sldId id="271" r:id="rId17"/>
    <p:sldId id="272" r:id="rId18"/>
    <p:sldId id="273" r:id="rId19"/>
    <p:sldId id="274" r:id="rId20"/>
    <p:sldId id="275" r:id="rId21"/>
    <p:sldId id="276" r:id="rId22"/>
    <p:sldId id="277" r:id="rId23"/>
    <p:sldId id="278" r:id="rId24"/>
    <p:sldId id="279" r:id="rId25"/>
    <p:sldId id="281" r:id="rId26"/>
    <p:sldId id="283" r:id="rId27"/>
    <p:sldId id="284" r:id="rId28"/>
    <p:sldId id="282" r:id="rId29"/>
    <p:sldId id="285" r:id="rId30"/>
    <p:sldId id="280" r:id="rId31"/>
    <p:sldId id="286" r:id="rId32"/>
    <p:sldId id="287" r:id="rId33"/>
    <p:sldId id="288" r:id="rId34"/>
    <p:sldId id="289" r:id="rId35"/>
    <p:sldId id="291" r:id="rId36"/>
    <p:sldId id="292" r:id="rId37"/>
    <p:sldId id="290" r:id="rId38"/>
    <p:sldId id="296" r:id="rId39"/>
    <p:sldId id="297" r:id="rId40"/>
    <p:sldId id="298" r:id="rId41"/>
    <p:sldId id="293" r:id="rId42"/>
    <p:sldId id="299" r:id="rId43"/>
    <p:sldId id="295" r:id="rId44"/>
    <p:sldId id="302" r:id="rId45"/>
    <p:sldId id="303" r:id="rId46"/>
    <p:sldId id="304" r:id="rId47"/>
    <p:sldId id="305" r:id="rId48"/>
    <p:sldId id="300" r:id="rId49"/>
    <p:sldId id="306" r:id="rId50"/>
    <p:sldId id="307" r:id="rId51"/>
    <p:sldId id="301" r:id="rId52"/>
    <p:sldId id="308" r:id="rId53"/>
    <p:sldId id="294" r:id="rId54"/>
    <p:sldId id="309" r:id="rId55"/>
    <p:sldId id="310" r:id="rId56"/>
    <p:sldId id="311" r:id="rId57"/>
    <p:sldId id="313" r:id="rId58"/>
    <p:sldId id="314" r:id="rId59"/>
    <p:sldId id="315" r:id="rId60"/>
    <p:sldId id="316" r:id="rId61"/>
    <p:sldId id="317" r:id="rId62"/>
    <p:sldId id="318" r:id="rId63"/>
    <p:sldId id="319" r:id="rId64"/>
    <p:sldId id="312" r:id="rId65"/>
    <p:sldId id="320" r:id="rId66"/>
    <p:sldId id="321" r:id="rId67"/>
    <p:sldId id="322" r:id="rId68"/>
    <p:sldId id="323" r:id="rId69"/>
    <p:sldId id="324" r:id="rId70"/>
    <p:sldId id="327" r:id="rId71"/>
    <p:sldId id="325" r:id="rId72"/>
    <p:sldId id="328" r:id="rId73"/>
    <p:sldId id="326" r:id="rId74"/>
    <p:sldId id="333" r:id="rId75"/>
    <p:sldId id="334" r:id="rId76"/>
    <p:sldId id="335" r:id="rId77"/>
    <p:sldId id="329" r:id="rId78"/>
    <p:sldId id="330" r:id="rId79"/>
    <p:sldId id="331" r:id="rId80"/>
    <p:sldId id="336" r:id="rId81"/>
    <p:sldId id="332" r:id="rId82"/>
    <p:sldId id="340" r:id="rId83"/>
    <p:sldId id="341" r:id="rId84"/>
    <p:sldId id="342" r:id="rId85"/>
    <p:sldId id="343" r:id="rId86"/>
    <p:sldId id="338" r:id="rId87"/>
    <p:sldId id="344" r:id="rId88"/>
    <p:sldId id="345" r:id="rId89"/>
    <p:sldId id="346" r:id="rId90"/>
    <p:sldId id="347" r:id="rId91"/>
    <p:sldId id="348" r:id="rId92"/>
    <p:sldId id="337" r:id="rId93"/>
    <p:sldId id="349" r:id="rId94"/>
    <p:sldId id="350" r:id="rId95"/>
    <p:sldId id="351" r:id="rId96"/>
    <p:sldId id="339" r:id="rId97"/>
    <p:sldId id="352" r:id="rId98"/>
    <p:sldId id="353" r:id="rId99"/>
    <p:sldId id="354"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E79985-B3BA-4F6A-A5F3-A66DDE7445D3}" type="datetimeFigureOut">
              <a:rPr lang="en-US" smtClean="0"/>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03916-2DB2-4BBE-8B6C-0D1E1C752BE6}" type="slidenum">
              <a:rPr lang="en-US" smtClean="0"/>
              <a:pPr/>
              <a:t>‹#›</a:t>
            </a:fld>
            <a:endParaRPr lang="en-US"/>
          </a:p>
        </p:txBody>
      </p:sp>
    </p:spTree>
    <p:extLst>
      <p:ext uri="{BB962C8B-B14F-4D97-AF65-F5344CB8AC3E}">
        <p14:creationId xmlns:p14="http://schemas.microsoft.com/office/powerpoint/2010/main" val="1571576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B003C64-07FD-4746-A531-0361E755AF77}" type="slidenum">
              <a:rPr lang="en-US" sz="1200">
                <a:latin typeface="Times New Roman" pitchFamily="84" charset="0"/>
              </a:rPr>
              <a:pPr algn="r" eaLnBrk="0" hangingPunct="0"/>
              <a:t>2</a:t>
            </a:fld>
            <a:endParaRPr lang="en-US" sz="1200">
              <a:latin typeface="Times New Roman" pitchFamily="84"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4F251F3-2601-4E72-9252-108FF8302306}" type="slidenum">
              <a:rPr lang="en-US" sz="1200">
                <a:latin typeface="Times" pitchFamily="84" charset="0"/>
              </a:rPr>
              <a:pPr algn="r" eaLnBrk="0" hangingPunct="0"/>
              <a:t>12</a:t>
            </a:fld>
            <a:endParaRPr lang="en-US" sz="1200">
              <a:latin typeface="Times" pitchFamily="84" charset="0"/>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21.1D </a:t>
            </a:r>
            <a:r>
              <a:rPr lang="en-US" smtClean="0">
                <a:solidFill>
                  <a:srgbClr val="000000"/>
                </a:solidFill>
                <a:latin typeface="Times" pitchFamily="84" charset="0"/>
                <a:ea typeface="ＭＳ Ｐゴシック" pitchFamily="84" charset="-128"/>
              </a:rPr>
              <a:t>A bulk feeder: a gray heron preparing to swallow a fish headfirst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67474FB-2771-4057-B3A4-0BD87AA62690}" type="slidenum">
              <a:rPr lang="en-US" sz="1200">
                <a:latin typeface="Times New Roman" pitchFamily="84" charset="0"/>
              </a:rPr>
              <a:pPr algn="r" eaLnBrk="0" hangingPunct="0"/>
              <a:t>13</a:t>
            </a:fld>
            <a:endParaRPr lang="en-US" sz="1200">
              <a:latin typeface="Times New Roman" pitchFamily="84" charset="0"/>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are likely familiar with the basics of the digestive system and the different types of animal diets. However, they are less likely to understand the distinctions between chemical and mechanical digestion and the specific roles of enzymes. An extra effort may be needed to differentiate between these important components of the digestive process.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If your class size permits, consider demonstrating the process of chemical digestion in the human mouth by distributing crackers to students. Have students chew the crackers and hold them in their mouths without swallowing. The sweet taste they may notice is produced by the sugars produced by the chemical breakdown of starch by amylase, a digestive enzyme found in human saliva.</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86BDA07-E11C-4C24-B881-E12ACC75B259}" type="slidenum">
              <a:rPr lang="en-US" sz="1200">
                <a:latin typeface="Times New Roman" pitchFamily="84" charset="0"/>
              </a:rPr>
              <a:pPr algn="r" eaLnBrk="0" hangingPunct="0"/>
              <a:t>17</a:t>
            </a:fld>
            <a:endParaRPr lang="en-US" sz="1200">
              <a:latin typeface="Times New Roman" pitchFamily="84"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p>
          <a:p>
            <a:pPr eaLnBrk="1" hangingPunct="1"/>
            <a:r>
              <a:rPr lang="en-US" smtClean="0">
                <a:latin typeface="Times New Roman" pitchFamily="84" charset="0"/>
                <a:ea typeface="ＭＳ Ｐゴシック" pitchFamily="84" charset="-128"/>
              </a:rPr>
              <a:t>Students are likely familiar with the basics of the digestive system and the different types of animal diets. However, they are less likely to understand the distinctions between chemical and mechanical digestion and the specific roles of enzymes. An extra effort may be needed to differentiate between these important components of the digestive process.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Challenge your students to explain why digestive tubes are more efficient than gastrovascular cavities (such as those found in cnidarians). Point out the advantages of the part-by-part specialization of the digestive tract permitted by the one-way flow of materials through a digestive tube with openings on both ends (mouth and anus). One-way digestive tracts are types of “disassembly” lines.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1F142A1-FCA6-411E-83C1-EDB19CA687D4}" type="slidenum">
              <a:rPr lang="en-US" sz="1200">
                <a:latin typeface="Times New Roman" pitchFamily="84" charset="0"/>
              </a:rPr>
              <a:pPr algn="r" eaLnBrk="0" hangingPunct="0"/>
              <a:t>18</a:t>
            </a:fld>
            <a:endParaRPr lang="en-US" sz="1200">
              <a:latin typeface="Times New Roman" pitchFamily="84"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Student Misconceptions and Concerns</a:t>
            </a:r>
          </a:p>
          <a:p>
            <a:pPr eaLnBrk="1" hangingPunct="1"/>
            <a:r>
              <a:rPr lang="en-US" smtClean="0">
                <a:latin typeface="Times New Roman" pitchFamily="84" charset="0"/>
                <a:ea typeface="ＭＳ Ｐゴシック" pitchFamily="84" charset="-128"/>
              </a:rPr>
              <a:t>Students are likely familiar with the basics of the digestive system and the different types of animal diets. However, they are less likely to understand the distinctions between chemical and mechanical digestion and the specific roles of enzymes. An extra effort may be needed to differentiate between these important components of the digestive process.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Challenge your students to explain why digestive tubes are more efficient than gastrovascular cavities (such as those found in cnidarians). Point out the advantages of the part-by-part specialization of the digestive tract permitted by the one-way flow of materials through a digestive tube with openings on both ends (mouth and anus). One-way digestive tracts are types of “disassembly” lines.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8E1C2AB-A57A-412D-A36C-8FD10E3C1835}" type="slidenum">
              <a:rPr lang="en-US" sz="1200">
                <a:latin typeface="Times New Roman" pitchFamily="84" charset="0"/>
              </a:rPr>
              <a:pPr algn="r" eaLnBrk="0" hangingPunct="0"/>
              <a:t>19</a:t>
            </a:fld>
            <a:endParaRPr lang="en-US" sz="1200">
              <a:latin typeface="Times New Roman" pitchFamily="84" charset="0"/>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Student Misconceptions and Concerns</a:t>
            </a:r>
          </a:p>
          <a:p>
            <a:pPr eaLnBrk="1" hangingPunct="1"/>
            <a:r>
              <a:rPr lang="en-US" smtClean="0">
                <a:latin typeface="Times New Roman" pitchFamily="84" charset="0"/>
                <a:ea typeface="ＭＳ Ｐゴシック" pitchFamily="84" charset="-128"/>
              </a:rPr>
              <a:t>Students are likely familiar with the basics of the digestive system and the different types of animal diets. However, they are less likely to understand the distinctions between chemical and mechanical digestion and the specific roles of enzymes. An extra effort may be needed to differentiate between these important components of the digestive process.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Challenge your students to explain why digestive tubes are more efficient than gastrovascular cavities (such as those found in cnidarians). Point out the advantages of the part-by-part specialization of the digestive tract permitted by the one-way flow of materials through a digestive tube with openings on both ends (mouth and anus). One-way digestive tracts are types of “disassembly” lines.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3F04C28-802D-4D98-BB59-F3E0ABADADBD}" type="slidenum">
              <a:rPr lang="en-US" sz="1200">
                <a:latin typeface="Times New Roman" pitchFamily="84" charset="0"/>
              </a:rPr>
              <a:pPr algn="r" eaLnBrk="0" hangingPunct="0"/>
              <a:t>22</a:t>
            </a:fld>
            <a:endParaRPr lang="en-US" sz="1200">
              <a:latin typeface="Times New Roman" pitchFamily="84" charset="0"/>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60D0CC-7DFE-455A-A832-DE4F34831F2F}" type="slidenum">
              <a:rPr lang="en-US" sz="1200">
                <a:latin typeface="Times New Roman" pitchFamily="84" charset="0"/>
              </a:rPr>
              <a:pPr algn="r" eaLnBrk="0" hangingPunct="0"/>
              <a:t>23</a:t>
            </a:fld>
            <a:endParaRPr lang="en-US" sz="1200">
              <a:latin typeface="Times New Roman" pitchFamily="84"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often confuse the structures and functions of the trachea and esophagus. You might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smtClean="0">
                <a:latin typeface="Times New Roman" pitchFamily="84" charset="0"/>
                <a:ea typeface="ＭＳ Ｐゴシック" pitchFamily="84" charset="-128"/>
              </a:rPr>
              <a:t>2. Students often confuse pain in the intestines with pain in the stomach. The looping nature of the colon causes fecal material to pass closely to the stomach on its way down the digestive tract. This may cause “stomach” pains before the need to defecate or the more painful contractions of the intestines associated with diarrhea. Young children therefore sometimes confuse the need to defecate with an upset stomach.</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Ask your students to identify the structures and processes of the human digestive tract that promote one-way flow. Peristalsis in the esophagus, stomach, and intestines, plus the operation of sphincters along the esophagus and stomach, encourage one-way flow. Of course, an exception occurs during vomiting, when contractions of the abdominal cavity force the stomach contents back up the digestive tract and the upper (cardiac) sphincter opens.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39E8575-3C94-4BD0-87EE-3C78FB052041}" type="slidenum">
              <a:rPr lang="en-US" sz="1200">
                <a:latin typeface="Times New Roman" pitchFamily="84" charset="0"/>
              </a:rPr>
              <a:pPr algn="r" eaLnBrk="0" hangingPunct="0"/>
              <a:t>24</a:t>
            </a:fld>
            <a:endParaRPr lang="en-US" sz="1200">
              <a:latin typeface="Times New Roman" pitchFamily="84" charset="0"/>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often confuse the structures and functions of the trachea and esophagus. You might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smtClean="0">
                <a:latin typeface="Times New Roman" pitchFamily="84" charset="0"/>
                <a:ea typeface="ＭＳ Ｐゴシック" pitchFamily="84" charset="-128"/>
              </a:rPr>
              <a:t>2. Students often confuse pain in the intestines with pain in the stomach. The looping nature of the colon causes fecal material to pass closely to the stomach on its way down the digestive tract. This may cause “stomach” pains before the need to defecate or the more painful contractions of the intestines associated with diarrhea. Young children therefore sometimes confuse the need to defecate with an upset stomach.</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Ask your students to identify the structures and processes of the human digestive tract that promote one-way flow. Peristalsis in the esophagus, stomach, and intestines, plus the operation of sphincters along the esophagus and stomach, encourage one-way flow. Of course, an exception occurs during vomiting, when contractions of the abdominal cavity force the stomach contents back up the digestive tract and the upper (cardiac) sphincter opens.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92ABDF4-4E7B-41DD-884B-F628D62C6A8C}" type="slidenum">
              <a:rPr lang="en-US" sz="1200">
                <a:latin typeface="Times New Roman" pitchFamily="84" charset="0"/>
              </a:rPr>
              <a:pPr algn="r" eaLnBrk="0" hangingPunct="0"/>
              <a:t>26</a:t>
            </a:fld>
            <a:endParaRPr lang="en-US" sz="1200">
              <a:latin typeface="Times New Roman" pitchFamily="84" charset="0"/>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role of saliva in causing food particles to adhere into a bolus and lubricating it for easy passage can be demonstrated by eating crackers or pretzels. You might wish to challenge your students to see how many pretzels/crackers they can chew and swallow in a short period of time, without the use of any beverages. The main factor limiting the speed of this consumption is the ability to produce sufficient saliva.</a:t>
            </a:r>
          </a:p>
          <a:p>
            <a:pPr eaLnBrk="1" hangingPunct="1"/>
            <a:r>
              <a:rPr lang="en-US" smtClean="0">
                <a:latin typeface="Times New Roman" pitchFamily="84" charset="0"/>
                <a:ea typeface="ＭＳ Ｐゴシック" pitchFamily="84" charset="-128"/>
              </a:rPr>
              <a:t>2. If you have not already discussed the functional significance of the structure of human teeth, consider the following exercise. Challenge your students to explain why the teeth in their mouths have different shapes. Help them to understand the form and function relationships of sharp incisors (best suited for cutting and biting) and the flatter, blunter surfaces of molars (more effective at smashing and grinding).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4DA4D5D-394F-4236-9384-DEB34227AAA2}" type="slidenum">
              <a:rPr lang="en-US" sz="1200">
                <a:latin typeface="Times New Roman" pitchFamily="84" charset="0"/>
              </a:rPr>
              <a:pPr algn="r" eaLnBrk="0" hangingPunct="0"/>
              <a:t>27</a:t>
            </a:fld>
            <a:endParaRPr lang="en-US" sz="1200">
              <a:latin typeface="Times New Roman" pitchFamily="84"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role of saliva in causing food particles to adhere into a bolus and lubricating it for easy passage can be demonstrated by eating crackers or pretzels. You might wish to challenge your students to see how many pretzels/crackers they can chew and swallow in a short period of time, without the use of any beverages. The main factor limiting the speed of this consumption is the ability to produce sufficient saliva.</a:t>
            </a:r>
          </a:p>
          <a:p>
            <a:pPr eaLnBrk="1" hangingPunct="1"/>
            <a:r>
              <a:rPr lang="en-US" smtClean="0">
                <a:latin typeface="Times New Roman" pitchFamily="84" charset="0"/>
                <a:ea typeface="ＭＳ Ｐゴシック" pitchFamily="84" charset="-128"/>
              </a:rPr>
              <a:t>2. If you have not already discussed the functional significance of the structure of human teeth, consider the following exercise. Challenge your students to explain why the teeth in their mouths have different shapes. Help them to understand the form and function relationships of sharp incisors (best suited for cutting and biting) and the flatter, blunter surfaces of molars (more effective at smashing and grinding).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3F9D928-738F-4849-9FE8-B80B58486D72}" type="slidenum">
              <a:rPr lang="en-US" sz="1200">
                <a:latin typeface="Times New Roman" pitchFamily="84" charset="0"/>
              </a:rPr>
              <a:pPr algn="r" eaLnBrk="0" hangingPunct="0"/>
              <a:t>3</a:t>
            </a:fld>
            <a:endParaRPr lang="en-US" sz="1200">
              <a:latin typeface="Times New Roman" pitchFamily="84"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D872068-BDC3-4E2D-B2E9-E4D32FE25F3A}" type="slidenum">
              <a:rPr lang="en-US" sz="1200">
                <a:latin typeface="Times New Roman" pitchFamily="84" charset="0"/>
              </a:rPr>
              <a:pPr algn="r" eaLnBrk="0" hangingPunct="0"/>
              <a:t>29</a:t>
            </a:fld>
            <a:endParaRPr lang="en-US" sz="1200">
              <a:latin typeface="Times New Roman" pitchFamily="84" charset="0"/>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Demonstrate the process of peristalsis: move a racquetball or golf ball through a tube sock by squeezing behind the ball.</a:t>
            </a:r>
          </a:p>
          <a:p>
            <a:pPr eaLnBrk="1" hangingPunct="1"/>
            <a:r>
              <a:rPr lang="en-US" smtClean="0">
                <a:latin typeface="Times New Roman" pitchFamily="84" charset="0"/>
                <a:ea typeface="ＭＳ Ｐゴシック" pitchFamily="84" charset="-128"/>
              </a:rPr>
              <a:t>2. Students often invert the “y” and “n” of pharynx and larynx. Consider emphasizing the “inks” sound in these words. This mistake is nearly as common as pronouncing “nuclear” as “nucular”!</a:t>
            </a:r>
          </a:p>
          <a:p>
            <a:pPr eaLnBrk="1" hangingPunct="1"/>
            <a:r>
              <a:rPr lang="en-US" smtClean="0">
                <a:latin typeface="Times New Roman" pitchFamily="84" charset="0"/>
                <a:ea typeface="ＭＳ Ｐゴシック" pitchFamily="84" charset="-128"/>
              </a:rPr>
              <a:t>3. The esophagus is so efficient at peristalsis that it can propel liquid water along its length against the forces of gravity. If one of your students is willing to endure a little discomfort, have the student fill his/her mouth with water and then bend over at the waist, so that the mouth is lower than the stomach. Ask the student to swallow, then to remain bent over for a further 20–30 seconds. Then ask them a simple question. In answering, your student will demonstrate that his/her mouth is now empty. (Some students might recognize this as a potential cure for hiccups.) It is possible that some water in the pharynx will leak back out the nasal passageway. Thus, this demonstration is best performed using water rather than carbonated beverages!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AF4EDB1-33A2-4857-9287-DAD4E50B05CA}" type="slidenum">
              <a:rPr lang="en-US" sz="1200">
                <a:latin typeface="Times New Roman" pitchFamily="84" charset="0"/>
              </a:rPr>
              <a:pPr algn="r" eaLnBrk="0" hangingPunct="0"/>
              <a:t>35</a:t>
            </a:fld>
            <a:endParaRPr lang="en-US" sz="1200">
              <a:latin typeface="Times New Roman" pitchFamily="84"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As noted by the authors, one of the important roles of stomach acids is to kill pathogens (mostly bacteria) that we ingest with our meals. Although it is best to wash our hands before we eat, saliva and stomach acids serve as a backup system.</a:t>
            </a:r>
          </a:p>
          <a:p>
            <a:pPr eaLnBrk="1" hangingPunct="1"/>
            <a:r>
              <a:rPr lang="en-US" smtClean="0">
                <a:latin typeface="Times New Roman" pitchFamily="84" charset="0"/>
                <a:ea typeface="ＭＳ Ｐゴシック" pitchFamily="84" charset="-128"/>
              </a:rPr>
              <a:t>2. The anticipation of a meal may result in an increase in the peristaltic activity of an empty stomach. The movement of gas pockets in the stomach and intestines lead to the sounds of a hungry stomach “growling.”</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A031F3A-B583-4E9D-9294-877D56B20326}" type="slidenum">
              <a:rPr lang="en-US" sz="1200">
                <a:latin typeface="Times New Roman" pitchFamily="84" charset="0"/>
              </a:rPr>
              <a:pPr algn="r" eaLnBrk="0" hangingPunct="0"/>
              <a:t>36</a:t>
            </a:fld>
            <a:endParaRPr lang="en-US" sz="1200">
              <a:latin typeface="Times New Roman" pitchFamily="84"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As noted by the authors, one of the important roles of stomach acids is to kill pathogens (mostly bacteria) that we ingest with our meals. Although it is best to wash our hands before we eat, saliva and stomach acids serve as a backup system.</a:t>
            </a:r>
          </a:p>
          <a:p>
            <a:pPr eaLnBrk="1" hangingPunct="1"/>
            <a:r>
              <a:rPr lang="en-US" smtClean="0">
                <a:latin typeface="Times New Roman" pitchFamily="84" charset="0"/>
                <a:ea typeface="ＭＳ Ｐゴシック" pitchFamily="84" charset="-128"/>
              </a:rPr>
              <a:t>2. The anticipation of a meal may result in an increase in the peristaltic activity of an empty stomach. The movement of gas pockets in the stomach and intestines lead to the sounds of a hungry stomach “growling.”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A7438E3-89CC-4110-9F5E-9719F17BE644}" type="slidenum">
              <a:rPr lang="en-US" sz="1200">
                <a:latin typeface="Times New Roman" pitchFamily="84" charset="0"/>
              </a:rPr>
              <a:pPr algn="r" eaLnBrk="0" hangingPunct="0"/>
              <a:t>38</a:t>
            </a:fld>
            <a:endParaRPr lang="en-US" sz="1200">
              <a:latin typeface="Times New Roman"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The finding that most human ulcers result from </a:t>
            </a:r>
            <a:r>
              <a:rPr lang="en-US" i="1" smtClean="0">
                <a:latin typeface="Times New Roman" pitchFamily="84" charset="0"/>
                <a:ea typeface="ＭＳ Ｐゴシック" pitchFamily="84" charset="-128"/>
              </a:rPr>
              <a:t>Helicobacter pylori</a:t>
            </a:r>
            <a:r>
              <a:rPr lang="en-US" smtClean="0">
                <a:latin typeface="Times New Roman" pitchFamily="84" charset="0"/>
                <a:ea typeface="ＭＳ Ｐゴシック" pitchFamily="84" charset="-128"/>
              </a:rPr>
              <a:t> infections represented a significant shift in medical understanding, and led to the 2005 Nobel Prize in Medicine being awarded to Drs. Robin Warren and Barry Marshall. This new explanation helps to illustrate the tentative nature of scientific knowledge, and the importance of the willingness to reject a hypothesis if another offers a better explanation.</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52E6A23-0507-4C18-81D1-2DA8C31B607F}" type="slidenum">
              <a:rPr lang="en-US" sz="1200">
                <a:latin typeface="Times New Roman" pitchFamily="84" charset="0"/>
              </a:rPr>
              <a:pPr algn="r" eaLnBrk="0" hangingPunct="0"/>
              <a:t>39</a:t>
            </a:fld>
            <a:endParaRPr lang="en-US" sz="1200">
              <a:latin typeface="Times New Roman" pitchFamily="8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same process of emulsification that helps break down fats in the small intestine also helps keep oil permanently mixed with vinegar in some commercial salad dressings.</a:t>
            </a:r>
          </a:p>
          <a:p>
            <a:pPr eaLnBrk="1" hangingPunct="1"/>
            <a:r>
              <a:rPr lang="en-US" smtClean="0">
                <a:latin typeface="Times New Roman" pitchFamily="84" charset="0"/>
                <a:ea typeface="ＭＳ Ｐゴシック" pitchFamily="84" charset="-128"/>
              </a:rPr>
              <a:t>2. A person who continues to vomit after emptying the stomach might eventually bring up a small amount of bitter-tasting green fluid. This is likely to be bile pulled up from the small intestine!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64B7D0A-A6A6-4CCF-94C2-EB848CB62D3F}" type="slidenum">
              <a:rPr lang="en-US" sz="1200">
                <a:latin typeface="Times New Roman" pitchFamily="84" charset="0"/>
              </a:rPr>
              <a:pPr algn="r" eaLnBrk="0" hangingPunct="0"/>
              <a:t>40</a:t>
            </a:fld>
            <a:endParaRPr lang="en-US" sz="1200">
              <a:latin typeface="Times New Roman"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same process of emulsification that helps break down fats in the small intestine also helps keep oil permanently mixed with vinegar in some commercial salad dressings.</a:t>
            </a:r>
          </a:p>
          <a:p>
            <a:pPr eaLnBrk="1" hangingPunct="1"/>
            <a:r>
              <a:rPr lang="en-US" smtClean="0">
                <a:latin typeface="Times New Roman" pitchFamily="84" charset="0"/>
                <a:ea typeface="ＭＳ Ｐゴシック" pitchFamily="84" charset="-128"/>
              </a:rPr>
              <a:t>2. A person who continues to vomit after emptying the stomach might eventually bring up a small amount of bitter-tasting green fluid. This is likely to be bile pulled up from the small intestine!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14D12EB-AC87-4228-8D85-29439C3E776B}" type="slidenum">
              <a:rPr lang="en-US" sz="1200">
                <a:latin typeface="Times New Roman" pitchFamily="84" charset="0"/>
              </a:rPr>
              <a:pPr algn="r" eaLnBrk="0" hangingPunct="0"/>
              <a:t>42</a:t>
            </a:fld>
            <a:endParaRPr lang="en-US" sz="1200">
              <a:latin typeface="Times New Roman"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same process of emulsification that helps break down fats in the small intestine also helps keep oil permanently mixed with vinegar in some commercial salad dressings.</a:t>
            </a:r>
          </a:p>
          <a:p>
            <a:pPr eaLnBrk="1" hangingPunct="1"/>
            <a:r>
              <a:rPr lang="en-US" smtClean="0">
                <a:latin typeface="Times New Roman" pitchFamily="84" charset="0"/>
                <a:ea typeface="ＭＳ Ｐゴシック" pitchFamily="84" charset="-128"/>
              </a:rPr>
              <a:t>2. A person who continues to vomit after emptying the stomach might eventually bring up a small amount of bitter-tasting green fluid. This is likely to be bile pulled up from the small intestine!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7911768-2725-453A-A194-7FD01069102E}" type="slidenum">
              <a:rPr lang="en-US" sz="1200">
                <a:latin typeface="Times New Roman" pitchFamily="84" charset="0"/>
              </a:rPr>
              <a:pPr algn="r" eaLnBrk="0" hangingPunct="0"/>
              <a:t>44</a:t>
            </a:fld>
            <a:endParaRPr lang="en-US" sz="1200">
              <a:latin typeface="Times New Roman" pitchFamily="84"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same process of emulsification that helps break down fats in the small intestine also helps keep oil permanently mixed with vinegar in some commercial salad dressings.</a:t>
            </a:r>
          </a:p>
          <a:p>
            <a:pPr eaLnBrk="1" hangingPunct="1"/>
            <a:r>
              <a:rPr lang="en-US" smtClean="0">
                <a:latin typeface="Times New Roman" pitchFamily="84" charset="0"/>
                <a:ea typeface="ＭＳ Ｐゴシック" pitchFamily="84" charset="-128"/>
              </a:rPr>
              <a:t>2. A person who continues to vomit after emptying the stomach might eventually bring up a small amount of bitter-tasting green fluid. This is likely to be bile pulled up from the small intestine!</a:t>
            </a:r>
          </a:p>
          <a:p>
            <a:endParaRPr lang="en-US" smtClean="0">
              <a:latin typeface="Times New Roman" pitchFamily="84" charset="0"/>
              <a:ea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0406210-C287-4B7F-B341-CEA860D299BB}" type="slidenum">
              <a:rPr lang="en-US" sz="1200">
                <a:latin typeface="Times New Roman" pitchFamily="84" charset="0"/>
              </a:rPr>
              <a:pPr algn="r" eaLnBrk="0" hangingPunct="0"/>
              <a:t>45</a:t>
            </a:fld>
            <a:endParaRPr lang="en-US" sz="1200">
              <a:latin typeface="Times New Roman" pitchFamily="8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same process of emulsification that helps break down fats in the small intestine also helps keep oil permanently mixed with vinegar in some commercial salad dressings.</a:t>
            </a:r>
          </a:p>
          <a:p>
            <a:pPr eaLnBrk="1" hangingPunct="1"/>
            <a:r>
              <a:rPr lang="en-US" smtClean="0">
                <a:latin typeface="Times New Roman" pitchFamily="84" charset="0"/>
                <a:ea typeface="ＭＳ Ｐゴシック" pitchFamily="84" charset="-128"/>
              </a:rPr>
              <a:t>2. A person who continues to vomit after emptying the stomach might eventually bring up a small amount of bitter-tasting green fluid. This is likely to be bile pulled up from the small intestine!</a:t>
            </a:r>
          </a:p>
          <a:p>
            <a:endParaRPr lang="en-US" smtClean="0">
              <a:latin typeface="Times New Roman" pitchFamily="84" charset="0"/>
              <a:ea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41EFCF6-04EE-42DD-A8C3-31CA6B09ABA3}" type="slidenum">
              <a:rPr lang="en-US" sz="1200">
                <a:latin typeface="Times New Roman" pitchFamily="84" charset="0"/>
              </a:rPr>
              <a:pPr algn="r" eaLnBrk="0" hangingPunct="0"/>
              <a:t>46</a:t>
            </a:fld>
            <a:endParaRPr lang="en-US" sz="1200">
              <a:latin typeface="Times New Roman"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liver is often said to “filter” the blood. However, unlike a coffee or air filter, the liver does not trap particles. Instead, chemicals are degraded by the liver into less toxic forms.</a:t>
            </a:r>
          </a:p>
          <a:p>
            <a:pPr eaLnBrk="1" hangingPunct="1"/>
            <a:r>
              <a:rPr lang="en-US" smtClean="0">
                <a:latin typeface="Times New Roman" pitchFamily="84" charset="0"/>
                <a:ea typeface="ＭＳ Ｐゴシック" pitchFamily="84" charset="-128"/>
              </a:rPr>
              <a:t>2. Students might wonder why they might need to take another dose of aspirin or other drug every four hours. What happened to the first dose? The liver is often involved in the breakdown of these medicines, which are eliminated from the bloodstream over time.</a:t>
            </a:r>
          </a:p>
          <a:p>
            <a:pPr eaLnBrk="1" hangingPunct="1"/>
            <a:r>
              <a:rPr lang="en-US" smtClean="0">
                <a:latin typeface="Times New Roman" pitchFamily="84" charset="0"/>
                <a:ea typeface="ＭＳ Ｐゴシック" pitchFamily="84" charset="-128"/>
              </a:rPr>
              <a:t>3. If a person’s gallbladder is removed, they will continue to produce bile; however, they will no longer have the capacity to release large amounts of it corresponding to the ingestion of a particularly fatty meal.</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24A87A1-825B-49BD-ADA5-EBA451B10388}" type="slidenum">
              <a:rPr lang="en-US" sz="1200">
                <a:latin typeface="Times" pitchFamily="84" charset="0"/>
              </a:rPr>
              <a:pPr algn="r" eaLnBrk="0" hangingPunct="0"/>
              <a:t>5</a:t>
            </a:fld>
            <a:endParaRPr lang="en-US" sz="1200">
              <a:latin typeface="Times" pitchFamily="84"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21.0_2 </a:t>
            </a:r>
            <a:r>
              <a:rPr lang="en-US" smtClean="0">
                <a:solidFill>
                  <a:srgbClr val="000000"/>
                </a:solidFill>
                <a:latin typeface="Times" pitchFamily="84" charset="0"/>
                <a:ea typeface="ＭＳ Ｐゴシック" pitchFamily="84" charset="-128"/>
              </a:rPr>
              <a:t>Junk food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277A3DB-4B0E-49F2-9871-2AF34F465BF6}" type="slidenum">
              <a:rPr lang="en-US" sz="1200">
                <a:latin typeface="Times New Roman" pitchFamily="84" charset="0"/>
              </a:rPr>
              <a:pPr algn="r" eaLnBrk="0" hangingPunct="0"/>
              <a:t>47</a:t>
            </a:fld>
            <a:endParaRPr lang="en-US" sz="1200">
              <a:latin typeface="Times New Roman" pitchFamily="84" charset="0"/>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liver is often said to “filter” the blood. However, unlike a coffee or air filter, the liver does not trap particles. Instead, chemicals are degraded by the liver into less toxic forms.</a:t>
            </a:r>
          </a:p>
          <a:p>
            <a:pPr eaLnBrk="1" hangingPunct="1"/>
            <a:r>
              <a:rPr lang="en-US" smtClean="0">
                <a:latin typeface="Times New Roman" pitchFamily="84" charset="0"/>
                <a:ea typeface="ＭＳ Ｐゴシック" pitchFamily="84" charset="-128"/>
              </a:rPr>
              <a:t>2. Students might wonder why they might need to take another dose of aspirin or other drug every four hours. What happened to the first dose? The liver is often involved in the breakdown of these medicines, which are eliminated from the bloodstream over time.</a:t>
            </a:r>
          </a:p>
          <a:p>
            <a:pPr eaLnBrk="1" hangingPunct="1"/>
            <a:r>
              <a:rPr lang="en-US" smtClean="0">
                <a:latin typeface="Times New Roman" pitchFamily="84" charset="0"/>
                <a:ea typeface="ＭＳ Ｐゴシック" pitchFamily="84" charset="-128"/>
              </a:rPr>
              <a:t>3. If a person’s gallbladder is removed, they will continue to produce bile; however, they will no longer have the capacity to release large amounts of it corresponding to the ingestion of a particularly fatty meal.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9E58751-E354-44BF-A65F-4554CD4C2AA7}" type="slidenum">
              <a:rPr lang="en-US" sz="1200">
                <a:latin typeface="Times New Roman" pitchFamily="84" charset="0"/>
              </a:rPr>
              <a:pPr algn="r" eaLnBrk="0" hangingPunct="0"/>
              <a:t>49</a:t>
            </a:fld>
            <a:endParaRPr lang="en-US" sz="1200">
              <a:latin typeface="Times New Roman" pitchFamily="84" charset="0"/>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Bacteria in the large intestine ferment some of the indigestible carbohydrates, releasing methane, carbon dioxide, and other gases. Most adult humans produce about 500 milliliters of this gas (flatulus) each day. A diet particularly high in certain carbohydrate-rich foods (such as beans) can greatly increase the quantity of flatulus that is produced.</a:t>
            </a:r>
          </a:p>
          <a:p>
            <a:pPr eaLnBrk="1" hangingPunct="1"/>
            <a:r>
              <a:rPr lang="en-US" smtClean="0">
                <a:latin typeface="Times New Roman" pitchFamily="84" charset="0"/>
                <a:ea typeface="ＭＳ Ｐゴシック" pitchFamily="84" charset="-128"/>
              </a:rPr>
              <a:t>2. In a 2009 report, the United Nations estimated that worldwide, approximately 1.5 million children (under the age of 5) die each year from diarrhea.  The report notes that the total annual deaths from diarrhea exceed the combined deaths caused by AIDS, malaria, and measles.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B8E2CCF-9202-4C0E-B2DF-CBEFC8215003}" type="slidenum">
              <a:rPr lang="en-US" sz="1200">
                <a:latin typeface="Times New Roman" pitchFamily="84" charset="0"/>
              </a:rPr>
              <a:pPr algn="r" eaLnBrk="0" hangingPunct="0"/>
              <a:t>50</a:t>
            </a:fld>
            <a:endParaRPr lang="en-US" sz="1200">
              <a:latin typeface="Times New Roman" pitchFamily="8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Bacteria in the large intestine ferment some of the indigestible carbohydrates, releasing methane, carbon dioxide, and other gases. Most adult humans produce about 500 milliliters of this gas (flatulus) each day. A diet particularly high in certain carbohydrate-rich foods (such as beans) can greatly increase the quantity of flatulus that is produced.</a:t>
            </a:r>
          </a:p>
          <a:p>
            <a:pPr eaLnBrk="1" hangingPunct="1"/>
            <a:r>
              <a:rPr lang="en-US" smtClean="0">
                <a:latin typeface="Times New Roman" pitchFamily="84" charset="0"/>
                <a:ea typeface="ＭＳ Ｐゴシック" pitchFamily="84" charset="-128"/>
              </a:rPr>
              <a:t>2. In a 2009 report, the United Nations estimated that worldwide, approximately 1.5 million children (under the age of 5) die each year from diarrhea.  The report notes that the total annual deaths from diarrhea exceed the combined deaths caused by AIDS, malaria, and measles.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C4CDF4D-D827-4353-9B6D-FBA917F2B53C}" type="slidenum">
              <a:rPr lang="en-US" sz="1200">
                <a:latin typeface="Times New Roman" pitchFamily="84" charset="0"/>
              </a:rPr>
              <a:pPr algn="r" eaLnBrk="0" hangingPunct="0"/>
              <a:t>52</a:t>
            </a:fld>
            <a:endParaRPr lang="en-US" sz="1200">
              <a:latin typeface="Times New Roman" pitchFamily="84" charset="0"/>
            </a:endParaRPr>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Many sharks have a spiral valve inside the intestine that increases the surface area in contact with the intestinal contents.</a:t>
            </a:r>
          </a:p>
          <a:p>
            <a:pPr eaLnBrk="1" hangingPunct="1"/>
            <a:r>
              <a:rPr lang="en-US" smtClean="0">
                <a:latin typeface="Times New Roman" pitchFamily="84" charset="0"/>
                <a:ea typeface="ＭＳ Ｐゴシック" pitchFamily="84" charset="-128"/>
              </a:rPr>
              <a:t>2. Before discussing the digestive tracts of carnivores and herbivores, have your students guess about the differences between them. Which digestive tract do they expect will be longer, and why do they think so? Beginning lectures with such basic questions stimulates student interest and exposes both their background knowledge and their misconceptions.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91EA170-4039-4A2B-A810-CBB6BE45D6C3}" type="slidenum">
              <a:rPr lang="en-US" sz="1200">
                <a:latin typeface="Times New Roman" pitchFamily="84" charset="0"/>
              </a:rPr>
              <a:pPr algn="r" eaLnBrk="0" hangingPunct="0"/>
              <a:t>54</a:t>
            </a:fld>
            <a:endParaRPr lang="en-US" sz="1200">
              <a:latin typeface="Times New Roman" pitchFamily="8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One of the challenges zookeepers face is to determine the essential nutrients required in the diets of exotic animals. Without an appreciation of the natural diet of a rare animal, certain dietary requirements may remain undetected, resulting in malnourishment.</a:t>
            </a:r>
          </a:p>
          <a:p>
            <a:pPr eaLnBrk="1" hangingPunct="1"/>
            <a:r>
              <a:rPr lang="en-US" smtClean="0">
                <a:latin typeface="Times New Roman" pitchFamily="84" charset="0"/>
                <a:ea typeface="ＭＳ Ｐゴシック" pitchFamily="84" charset="-128"/>
              </a:rPr>
              <a:t>2. The U.S. Department of Health and Human Services provides their Dietary Guidelines for All Americans at www.health.gov/dietaryguidelines.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2964B8D-4B49-4E44-8CA1-11C6AD23D8BC}" type="slidenum">
              <a:rPr lang="en-US" sz="1200">
                <a:latin typeface="Times New Roman" pitchFamily="84" charset="0"/>
              </a:rPr>
              <a:pPr algn="r" eaLnBrk="0" hangingPunct="0"/>
              <a:t>55</a:t>
            </a:fld>
            <a:endParaRPr lang="en-US" sz="1200">
              <a:latin typeface="Times New Roman" pitchFamily="8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One of the challenges zookeepers face is to determine the essential nutrients required in the diets of exotic animals. Without an appreciation of the natural diet of a rare animal, certain dietary requirements may remain undetected, resulting in malnourishment.</a:t>
            </a:r>
          </a:p>
          <a:p>
            <a:pPr eaLnBrk="1" hangingPunct="1"/>
            <a:r>
              <a:rPr lang="en-US" smtClean="0">
                <a:latin typeface="Times New Roman" pitchFamily="84" charset="0"/>
                <a:ea typeface="ＭＳ Ｐゴシック" pitchFamily="84" charset="-128"/>
              </a:rPr>
              <a:t>2. The U.S. Department of Health and Human Services provides their Dietary Guidelines for All Americans at www.health.gov/dietaryguidelines.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B3A5BC8-2D20-43C0-A230-0F99BCD6F4A8}" type="slidenum">
              <a:rPr lang="en-US" sz="1200">
                <a:latin typeface="Times New Roman" pitchFamily="84" charset="0"/>
              </a:rPr>
              <a:pPr algn="r" eaLnBrk="0" hangingPunct="0"/>
              <a:t>57</a:t>
            </a:fld>
            <a:endParaRPr lang="en-US" sz="1200">
              <a:latin typeface="Times New Roman"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U.S. Department of Health and Human Services provides their Dietary Guidelines for All Americans at www.health.gov/dietaryguidelines.</a:t>
            </a:r>
          </a:p>
          <a:p>
            <a:pPr eaLnBrk="1" hangingPunct="1"/>
            <a:r>
              <a:rPr lang="en-US" smtClean="0">
                <a:latin typeface="Times New Roman" pitchFamily="84" charset="0"/>
                <a:ea typeface="ＭＳ Ｐゴシック" pitchFamily="84" charset="-128"/>
              </a:rPr>
              <a:t>2. Students are often surprised to learn that the mineral iron in our diets is the same iron we use as a building material. You might wish to point out that like the rust formed by the reaction of oxygen and iron, blood is also red, due to the bonding of oxygen to iron in our red blood cells. Furthermore, the familiar “metal” taste we experience when we have a cut in our mouth is due to the presence of iron in our blood.</a:t>
            </a:r>
          </a:p>
          <a:p>
            <a:pPr eaLnBrk="1" hangingPunct="1"/>
            <a:r>
              <a:rPr lang="en-US" smtClean="0">
                <a:latin typeface="Times New Roman" pitchFamily="84" charset="0"/>
                <a:ea typeface="ＭＳ Ｐゴシック" pitchFamily="84" charset="-128"/>
              </a:rPr>
              <a:t>3. Students who take vitamins might recall that fat-soluble vitamins are often taken as gel capsules (such as vitamin E) while water-soluble vitamins are taken in crushable pill form.</a:t>
            </a:r>
          </a:p>
          <a:p>
            <a:pPr eaLnBrk="1" hangingPunct="1"/>
            <a:r>
              <a:rPr lang="en-US" smtClean="0">
                <a:latin typeface="Times New Roman" pitchFamily="84" charset="0"/>
                <a:ea typeface="ＭＳ Ｐゴシック" pitchFamily="84" charset="-128"/>
              </a:rPr>
              <a:t>4. Table 21.17A illustrates the details of vitamin requirements for humans. Students might benefit from a comparison of this table and the label from a bottle of daily vitamins.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4B8F223-ED9B-4524-816F-6015607E7475}" type="slidenum">
              <a:rPr lang="en-US" sz="1200">
                <a:latin typeface="Times" pitchFamily="84" charset="0"/>
              </a:rPr>
              <a:pPr algn="r" eaLnBrk="0" hangingPunct="0"/>
              <a:t>58</a:t>
            </a:fld>
            <a:endParaRPr lang="en-US" sz="1200">
              <a:latin typeface="Times"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Table 21.17A </a:t>
            </a:r>
            <a:r>
              <a:rPr lang="en-US" smtClean="0">
                <a:solidFill>
                  <a:srgbClr val="000000"/>
                </a:solidFill>
                <a:latin typeface="Times" pitchFamily="84" charset="0"/>
                <a:ea typeface="ＭＳ Ｐゴシック" pitchFamily="84" charset="-128"/>
              </a:rPr>
              <a:t>Vitamin Requirements of Humans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0E202AB-7217-4064-A1F2-E62C3F81377E}" type="slidenum">
              <a:rPr lang="en-US" sz="1200">
                <a:latin typeface="Times New Roman" pitchFamily="84" charset="0"/>
              </a:rPr>
              <a:pPr algn="r" eaLnBrk="0" hangingPunct="0"/>
              <a:t>59</a:t>
            </a:fld>
            <a:endParaRPr lang="en-US" sz="1200">
              <a:latin typeface="Times New Roman" pitchFamily="84"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U.S. Department of Health and Human Services provides their Dietary Guidelines for All Americans at www.health.gov/dietaryguidelines.</a:t>
            </a:r>
          </a:p>
          <a:p>
            <a:pPr eaLnBrk="1" hangingPunct="1"/>
            <a:r>
              <a:rPr lang="en-US" smtClean="0">
                <a:latin typeface="Times New Roman" pitchFamily="84" charset="0"/>
                <a:ea typeface="ＭＳ Ｐゴシック" pitchFamily="84" charset="-128"/>
              </a:rPr>
              <a:t>2. Students are often surprised to learn that the mineral iron in our diets is the same iron we use as a building material. You might wish to point out that like the rust formed by the reaction of oxygen and iron, blood is also red, due to the bonding of oxygen to iron in our red blood cells. Furthermore, the familiar “metal” taste we experience when we have a cut in our mouth is due to the presence of iron in our blood.</a:t>
            </a:r>
          </a:p>
          <a:p>
            <a:pPr eaLnBrk="1" hangingPunct="1"/>
            <a:r>
              <a:rPr lang="en-US" smtClean="0">
                <a:latin typeface="Times New Roman" pitchFamily="84" charset="0"/>
                <a:ea typeface="ＭＳ Ｐゴシック" pitchFamily="84" charset="-128"/>
              </a:rPr>
              <a:t>3. Students who take vitamins might recall that fat-soluble vitamins are often taken as gel capsules (such as vitamin E) while water-soluble vitamins are taken in crushable pill form.</a:t>
            </a:r>
          </a:p>
          <a:p>
            <a:pPr eaLnBrk="1" hangingPunct="1"/>
            <a:r>
              <a:rPr lang="en-US" smtClean="0">
                <a:latin typeface="Times New Roman" pitchFamily="84" charset="0"/>
                <a:ea typeface="ＭＳ Ｐゴシック" pitchFamily="84" charset="-128"/>
              </a:rPr>
              <a:t>4. Table 21.17A illustrates the details of vitamin requirements for humans. Students might benefit from a comparison of this table and the label from a bottle of daily vitamins.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E50CF45B-C111-454F-9928-62A8E24D28DA}" type="slidenum">
              <a:rPr lang="en-US" sz="1200">
                <a:latin typeface="Times" pitchFamily="84" charset="0"/>
              </a:rPr>
              <a:pPr algn="r" eaLnBrk="0" hangingPunct="0"/>
              <a:t>60</a:t>
            </a:fld>
            <a:endParaRPr lang="en-US" sz="1200">
              <a:latin typeface="Times" pitchFamily="8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Table 21.17B </a:t>
            </a:r>
            <a:r>
              <a:rPr lang="en-US" smtClean="0">
                <a:solidFill>
                  <a:srgbClr val="000000"/>
                </a:solidFill>
                <a:latin typeface="Times" pitchFamily="84" charset="0"/>
                <a:ea typeface="ＭＳ Ｐゴシック" pitchFamily="84" charset="-128"/>
              </a:rPr>
              <a:t>Mineral Requirements of Humans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65805B2-A354-4CC5-AE5B-0DA45A5F4257}" type="slidenum">
              <a:rPr lang="en-US" sz="1200">
                <a:latin typeface="Times New Roman" pitchFamily="84" charset="0"/>
              </a:rPr>
              <a:pPr algn="r" eaLnBrk="0" hangingPunct="0"/>
              <a:t>6</a:t>
            </a:fld>
            <a:endParaRPr lang="en-US" sz="1200">
              <a:latin typeface="Times New Roman" pitchFamily="84"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6CDD6AF-ACE5-4925-8FA0-389E21C8EC70}" type="slidenum">
              <a:rPr lang="en-US" sz="1200">
                <a:latin typeface="Times New Roman" pitchFamily="84" charset="0"/>
              </a:rPr>
              <a:pPr algn="r" eaLnBrk="0" hangingPunct="0"/>
              <a:t>61</a:t>
            </a:fld>
            <a:endParaRPr lang="en-US" sz="1200">
              <a:latin typeface="Times New Roman" pitchFamily="84" charset="0"/>
            </a:endParaRPr>
          </a:p>
        </p:txBody>
      </p:sp>
      <p:sp>
        <p:nvSpPr>
          <p:cNvPr id="244739" name="Rectangle 2"/>
          <p:cNvSpPr>
            <a:spLocks noGrp="1" noRot="1" noChangeAspect="1" noChangeArrowheads="1" noTextEdit="1"/>
          </p:cNvSpPr>
          <p:nvPr>
            <p:ph type="sldImg"/>
          </p:nvPr>
        </p:nvSpPr>
        <p:spPr>
          <a:solidFill>
            <a:srgbClr val="FFFFFF"/>
          </a:solidFill>
          <a:ln/>
        </p:spPr>
      </p:sp>
      <p:sp>
        <p:nvSpPr>
          <p:cNvPr id="244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Margarine commonly comes in liquid squeeze containers, in tubs, and in sticks. These forms reflect increasing amounts of hydrogenation, gradually increasing in firmness from a liquid, to a firmer spread, to a solid stick of margarine. As noted in the text, recent studies have suggested that unsaturated oils become increasingly unhealthy as they are hydrogenated. Public attention to hydrogenation and the health risks of the trans fats that result are causing many people to cut their consumption of trans fats.</a:t>
            </a:r>
          </a:p>
          <a:p>
            <a:pPr eaLnBrk="1" hangingPunct="1"/>
            <a:r>
              <a:rPr lang="en-US" smtClean="0">
                <a:latin typeface="Times New Roman" pitchFamily="84" charset="0"/>
                <a:ea typeface="ＭＳ Ｐゴシック" pitchFamily="84" charset="-128"/>
              </a:rPr>
              <a:t>2. The American Cancer Society’s website, www.cancer.org, has extensive information on the relationship between diet and cancer. Search within their website for “Common Questions About Diet and Cancer.”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576FDB4-AF63-4ABD-A265-33AA507C1013}" type="slidenum">
              <a:rPr lang="en-US" sz="1200">
                <a:latin typeface="Times New Roman" pitchFamily="84" charset="0"/>
              </a:rPr>
              <a:pPr algn="r" eaLnBrk="0" hangingPunct="0"/>
              <a:t>62</a:t>
            </a:fld>
            <a:endParaRPr lang="en-US" sz="1200">
              <a:latin typeface="Times New Roman" pitchFamily="84"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Margarine commonly comes in liquid squeeze containers, in tubs, and in sticks. These forms reflect increasing amounts of hydrogenation, gradually increasing in firmness from a liquid, to a firmer spread, to a solid stick of margarine. As noted in the text, recent studies have suggested that unsaturated oils become increasingly unhealthy as they are hydrogenated. Public attention to hydrogenation and the health risks of the trans fats that result are causing many people to cut their consumption of trans fats.</a:t>
            </a:r>
          </a:p>
          <a:p>
            <a:pPr eaLnBrk="1" hangingPunct="1"/>
            <a:r>
              <a:rPr lang="en-US" smtClean="0">
                <a:latin typeface="Times New Roman" pitchFamily="84" charset="0"/>
                <a:ea typeface="ＭＳ Ｐゴシック" pitchFamily="84" charset="-128"/>
              </a:rPr>
              <a:t>2. The American Cancer Society’s website, www.cancer.org, has extensive information on the relationship between diet and cancer. Search within their website for “Common Questions About Diet and Cancer.”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4428A56-EA8A-4958-BB84-E9769529EA00}" type="slidenum">
              <a:rPr lang="en-US" sz="1200">
                <a:latin typeface="Times New Roman" pitchFamily="84" charset="0"/>
              </a:rPr>
              <a:pPr algn="r" eaLnBrk="0" hangingPunct="0"/>
              <a:t>63</a:t>
            </a:fld>
            <a:endParaRPr lang="en-US" sz="1200">
              <a:latin typeface="Times New Roman" pitchFamily="84" charset="0"/>
            </a:endParaRPr>
          </a:p>
        </p:txBody>
      </p:sp>
      <p:sp>
        <p:nvSpPr>
          <p:cNvPr id="246787" name="Rectangle 2"/>
          <p:cNvSpPr>
            <a:spLocks noGrp="1" noRot="1" noChangeAspect="1" noChangeArrowheads="1" noTextEdit="1"/>
          </p:cNvSpPr>
          <p:nvPr>
            <p:ph type="sldImg"/>
          </p:nvPr>
        </p:nvSpPr>
        <p:spPr>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Given new choices and greater freedom away from home, young college students frequently experiment with their diets. The details on nutritional requirements are worth additional emphasis in lecture.</a:t>
            </a:r>
          </a:p>
          <a:p>
            <a:pPr eaLnBrk="1" hangingPunct="1"/>
            <a:r>
              <a:rPr lang="en-US" smtClean="0">
                <a:latin typeface="Times New Roman" pitchFamily="84" charset="0"/>
                <a:ea typeface="ＭＳ Ｐゴシック" pitchFamily="84" charset="-128"/>
              </a:rPr>
              <a:t>2. Advertising frequently creates false expectations about simple shortcuts to dieting. Consider emphasizing the importance of a well-balanced diet and exercise.</a:t>
            </a:r>
          </a:p>
          <a:p>
            <a:pPr eaLnBrk="1" hangingPunct="1"/>
            <a:r>
              <a:rPr lang="en-US" smtClean="0">
                <a:latin typeface="Times New Roman" pitchFamily="84" charset="0"/>
                <a:ea typeface="ＭＳ Ｐゴシック" pitchFamily="84" charset="-128"/>
              </a:rPr>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Margarine commonly comes in liquid squeeze containers, in tubs, and in sticks. These forms reflect increasing amounts of hydrogenation, gradually increasing in firmness from a liquid, to a firmer spread, to a solid stick of margarine. As noted in the text, recent studies have suggested that unsaturated oils become increasingly unhealthy as they are hydrogenated. Public attention to hydrogenation and the health risks of the trans fats that result are causing many people to cut their consumption of trans fats.</a:t>
            </a:r>
          </a:p>
          <a:p>
            <a:pPr eaLnBrk="1" hangingPunct="1"/>
            <a:r>
              <a:rPr lang="en-US" smtClean="0">
                <a:latin typeface="Times New Roman" pitchFamily="84" charset="0"/>
                <a:ea typeface="ＭＳ Ｐゴシック" pitchFamily="84" charset="-128"/>
              </a:rPr>
              <a:t>2. The American Cancer Society’s website, www.cancer.org, has extensive information on the relationship between diet and cancer. Search within their website for “Common Questions About Diet and Cancer.”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C05E88D-1519-40BF-914F-06E9D4E40AC8}" type="slidenum">
              <a:rPr lang="en-US" sz="1200">
                <a:latin typeface="Times New Roman" pitchFamily="84" charset="0"/>
              </a:rPr>
              <a:pPr algn="r" eaLnBrk="0" hangingPunct="0"/>
              <a:t>65</a:t>
            </a:fld>
            <a:endParaRPr lang="en-US" sz="1200">
              <a:latin typeface="Times New Roman" pitchFamily="84"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551CE88-3613-4A00-9EB1-C3060572C00D}" type="slidenum">
              <a:rPr lang="en-US" sz="1200">
                <a:latin typeface="Times New Roman" pitchFamily="84" charset="0"/>
              </a:rPr>
              <a:pPr algn="r" eaLnBrk="0" hangingPunct="0"/>
              <a:t>66</a:t>
            </a:fld>
            <a:endParaRPr lang="en-US" sz="1200">
              <a:latin typeface="Times New Roman" pitchFamily="84"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83C6A98-2685-40C2-94C8-D7D32B3C17C7}" type="slidenum">
              <a:rPr lang="en-US" sz="1200">
                <a:latin typeface="Times New Roman" pitchFamily="84" charset="0"/>
              </a:rPr>
              <a:pPr algn="r" eaLnBrk="0" hangingPunct="0"/>
              <a:t>67</a:t>
            </a:fld>
            <a:endParaRPr lang="en-US" sz="1200">
              <a:latin typeface="Times New Roman" pitchFamily="84"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As the authors note (in Module 22.1), it is important to distinguish between the use of the word </a:t>
            </a:r>
            <a:r>
              <a:rPr lang="en-US" i="1" smtClean="0">
                <a:latin typeface="Times New Roman" pitchFamily="84" charset="0"/>
                <a:ea typeface="ＭＳ Ｐゴシック" pitchFamily="84" charset="-128"/>
              </a:rPr>
              <a:t>respiration</a:t>
            </a:r>
            <a:r>
              <a:rPr lang="en-US" smtClean="0">
                <a:latin typeface="Times New Roman" pitchFamily="84" charset="0"/>
                <a:ea typeface="ＭＳ Ｐゴシック" pitchFamily="84" charset="-128"/>
              </a:rPr>
              <a:t> in the context of the whole organism (breathing) and in the context of cells (cellular respiration).</a:t>
            </a:r>
          </a:p>
          <a:p>
            <a:pPr eaLnBrk="1" hangingPunct="1"/>
            <a:r>
              <a:rPr lang="en-US" smtClean="0">
                <a:latin typeface="Times New Roman" pitchFamily="84" charset="0"/>
                <a:ea typeface="ＭＳ Ｐゴシック" pitchFamily="84" charset="-128"/>
              </a:rPr>
              <a:t>2. 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You may want to point out that in scientific artwork, it is common to identify blood vessels in the arterial system by coloring them red, and blood vessels in the venous system by coloring them blue. As experienced biologists, such expectations can be so routine that we forget that we might need to point this out to our students.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99BB776-5B37-4DD5-B079-D8DF266714B6}" type="slidenum">
              <a:rPr lang="en-US" sz="1200">
                <a:latin typeface="Times New Roman" pitchFamily="84" charset="0"/>
              </a:rPr>
              <a:pPr algn="r" eaLnBrk="0" hangingPunct="0"/>
              <a:t>68</a:t>
            </a:fld>
            <a:endParaRPr lang="en-US" sz="1200">
              <a:latin typeface="Times New Roman" pitchFamily="84"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As the authors note (in Module 22.1), it is important to distinguish between the use of the word </a:t>
            </a:r>
            <a:r>
              <a:rPr lang="en-US" i="1" smtClean="0">
                <a:latin typeface="Times New Roman" pitchFamily="84" charset="0"/>
                <a:ea typeface="ＭＳ Ｐゴシック" pitchFamily="84" charset="-128"/>
              </a:rPr>
              <a:t>respiration</a:t>
            </a:r>
            <a:r>
              <a:rPr lang="en-US" smtClean="0">
                <a:latin typeface="Times New Roman" pitchFamily="84" charset="0"/>
                <a:ea typeface="ＭＳ Ｐゴシック" pitchFamily="84" charset="-128"/>
              </a:rPr>
              <a:t> in the context of the whole organism (breathing) and in the context of cells (cellular respiration).</a:t>
            </a:r>
          </a:p>
          <a:p>
            <a:pPr eaLnBrk="1" hangingPunct="1"/>
            <a:r>
              <a:rPr lang="en-US" smtClean="0">
                <a:latin typeface="Times New Roman" pitchFamily="84" charset="0"/>
                <a:ea typeface="ＭＳ Ｐゴシック" pitchFamily="84" charset="-128"/>
              </a:rPr>
              <a:t>2. 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You may want to point out that in scientific artwork, it is common to identify blood vessels in the arterial system by coloring them red, and blood vessels in the venous system by coloring them blue. As experienced biologists, such expectations can be so routine that we forget that we might need to point this out to our students.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9F02A6B5-FBA9-4040-997B-5842722F09F9}" type="slidenum">
              <a:rPr lang="en-US" sz="1200">
                <a:latin typeface="Times New Roman" pitchFamily="84" charset="0"/>
              </a:rPr>
              <a:pPr algn="r" eaLnBrk="0" hangingPunct="0"/>
              <a:t>70</a:t>
            </a:fld>
            <a:endParaRPr lang="en-US" sz="1200">
              <a:latin typeface="Times New Roman" pitchFamily="84"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Salamanders in the family Plethodontidae are unusual terrestrial vertebrates that survive mainly on land as adults, yet have no lungs. The adults acquire all of their oxygen through their skin. Consider discussing with your class how this is possible. Their relatively small size, slow metabolic rates, preference for cool environments, and minimal physical activity all permit the absence of lungs.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607625D-6A53-40DE-B11D-67D0E5BC306B}" type="slidenum">
              <a:rPr lang="en-US" sz="1200">
                <a:latin typeface="Times New Roman" pitchFamily="84" charset="0"/>
              </a:rPr>
              <a:pPr algn="r" eaLnBrk="0" hangingPunct="0"/>
              <a:t>72</a:t>
            </a:fld>
            <a:endParaRPr lang="en-US" sz="1200">
              <a:latin typeface="Times New Roman" pitchFamily="84"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Salamanders in the family Plethodontidae are unusual terrestrial vertebrates that survive mainly on land as adults, yet have no lungs. The adults acquire all of their oxygen through their skin. Consider discussing with your class how this is possible. Their relatively small size, slow metabolic rates, preference for cool environments, and minimal physical activity all permit the absence of lungs.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D2E7F63-10AD-4CA8-AA4F-A2D37EC400F5}" type="slidenum">
              <a:rPr lang="en-US" sz="1200">
                <a:latin typeface="Times New Roman" pitchFamily="84" charset="0"/>
              </a:rPr>
              <a:pPr algn="r" eaLnBrk="0" hangingPunct="0"/>
              <a:t>74</a:t>
            </a:fld>
            <a:endParaRPr lang="en-US" sz="1200">
              <a:latin typeface="Times New Roman" pitchFamily="8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struggling to recall the conditions that increase the oxygen content of water might benefit by picturing in their mind a scenario that includes all the best conditions. A pool at the base of a waterfall, generated from melting snow, has a very high oxygen content because the water is (a) fresh, (b) cool, and (c) turbulent.</a:t>
            </a:r>
          </a:p>
          <a:p>
            <a:pPr eaLnBrk="1" hangingPunct="1"/>
            <a:r>
              <a:rPr lang="en-US" smtClean="0">
                <a:latin typeface="Times New Roman" pitchFamily="84" charset="0"/>
                <a:ea typeface="ＭＳ Ｐゴシック" pitchFamily="84" charset="-128"/>
              </a:rPr>
              <a:t>2. As the authors note in Module 22.3, the basic principles of countercurrent exchange apply to the transfer of gases and temperature. Countercurrent exchange as it applies to temperature is addressed in Chapter 25.</a:t>
            </a:r>
          </a:p>
          <a:p>
            <a:pPr eaLnBrk="1" hangingPunct="1"/>
            <a:r>
              <a:rPr lang="en-US" smtClean="0">
                <a:latin typeface="Times New Roman" pitchFamily="84" charset="0"/>
                <a:ea typeface="ＭＳ Ｐゴシック" pitchFamily="84" charset="-128"/>
              </a:rPr>
              <a:t>3. Challenge your class to explain why fish gills do not work well in air. As noted in Modules 22.2 and 22.3, respiratory surfaces need to remain moist. In addition, the surface area of the gills is greatly reduced as the filaments adhere to each other. You can visually demonstrate this point by simply lifting your hand and spreading your fingers apart, noting that gills are spaced like this in water. In air (bring your fingers together), the filaments adhere into one larger mass with less surface area.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2918B98-C398-49EE-90A5-C80D0CF573ED}" type="slidenum">
              <a:rPr lang="en-US" sz="1200">
                <a:latin typeface="Times New Roman" pitchFamily="84" charset="0"/>
              </a:rPr>
              <a:pPr algn="r" eaLnBrk="0" hangingPunct="0"/>
              <a:t>7</a:t>
            </a:fld>
            <a:endParaRPr lang="en-US" sz="1200">
              <a:latin typeface="Times New Roman" pitchFamily="84"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are likely familiar with the basics of the digestive system and the different types of animal diets. However, they are less likely to understand the distinctions between chemical and mechanical digestion and the specific roles of enzymes. An extra effort may be needed to differentiate between these important components of the digestive process.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If you have just completed Chapter 20, you may wish to point out the similarities between the ciliary mucus mechanism used to trap debris inhaled into our respiratory tract (Module 20.4) and the suspension feeding systems of clams.</a:t>
            </a:r>
          </a:p>
          <a:p>
            <a:pPr eaLnBrk="1" hangingPunct="1"/>
            <a:r>
              <a:rPr lang="en-US" smtClean="0">
                <a:latin typeface="Times New Roman" pitchFamily="84" charset="0"/>
                <a:ea typeface="ＭＳ Ｐゴシック" pitchFamily="84" charset="-128"/>
              </a:rPr>
              <a:t>2. Humans are omnivores. Consider contrasting the teeth of a carnivore (perhaps a cat), an herbivore (perhaps a rodent or bovine), and a human to reveal the intermediate pattern of omnivore teeth. If appropriate skeletal materials are unavailable, good images can suffice.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08BB788-E19B-4B79-BC47-75378A31795D}" type="slidenum">
              <a:rPr lang="en-US" sz="1200">
                <a:latin typeface="Times New Roman" pitchFamily="84" charset="0"/>
              </a:rPr>
              <a:pPr algn="r" eaLnBrk="0" hangingPunct="0"/>
              <a:t>75</a:t>
            </a:fld>
            <a:endParaRPr lang="en-US" sz="1200">
              <a:latin typeface="Times New Roman" pitchFamily="84"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struggling to recall the conditions that increase the oxygen content of water might benefit by picturing in their mind a scenario that includes all the best conditions. A pool at the base of a waterfall, generated from melting snow, has a very high oxygen content because the water is (a) fresh, (b) cool, and (c) turbulent.</a:t>
            </a:r>
          </a:p>
          <a:p>
            <a:pPr eaLnBrk="1" hangingPunct="1"/>
            <a:r>
              <a:rPr lang="en-US" smtClean="0">
                <a:latin typeface="Times New Roman" pitchFamily="84" charset="0"/>
                <a:ea typeface="ＭＳ Ｐゴシック" pitchFamily="84" charset="-128"/>
              </a:rPr>
              <a:t>2. As the authors note in Module 22.3, the basic principles of countercurrent exchange apply to the transfer of gases and temperature. Countercurrent exchange as it applies to temperature is addressed in Chapter 25.</a:t>
            </a:r>
          </a:p>
          <a:p>
            <a:pPr eaLnBrk="1" hangingPunct="1"/>
            <a:r>
              <a:rPr lang="en-US" smtClean="0">
                <a:latin typeface="Times New Roman" pitchFamily="84" charset="0"/>
                <a:ea typeface="ＭＳ Ｐゴシック" pitchFamily="84" charset="-128"/>
              </a:rPr>
              <a:t>3. Challenge your class to explain why fish gills do not work well in air. As noted in Modules 22.2 and 22.3, respiratory surfaces need to remain moist. In addition, the surface area of the gills is greatly reduced as the filaments adhere to each other. You can visually demonstrate this point by simply lifting your hand and spreading your fingers apart, noting that gills are spaced like this in water. In air (bring your fingers together), the filaments adhere into one larger mass with less surface area.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AFFAA97-5A0A-4DF0-8EEB-61F44602FC78}" type="slidenum">
              <a:rPr lang="en-US" sz="1200">
                <a:latin typeface="Times New Roman" pitchFamily="84" charset="0"/>
              </a:rPr>
              <a:pPr algn="r" eaLnBrk="0" hangingPunct="0"/>
              <a:t>76</a:t>
            </a:fld>
            <a:endParaRPr lang="en-US" sz="1200">
              <a:latin typeface="Times New Roman" pitchFamily="84"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struggling to recall the conditions that increase the oxygen content of water might benefit by picturing in their mind a scenario that includes all the best conditions. A pool at the base of a waterfall, generated from melting snow, has a very high oxygen content because the water is (a) fresh, (b) cool, and (c) turbulent.</a:t>
            </a:r>
          </a:p>
          <a:p>
            <a:pPr eaLnBrk="1" hangingPunct="1"/>
            <a:r>
              <a:rPr lang="en-US" smtClean="0">
                <a:latin typeface="Times New Roman" pitchFamily="84" charset="0"/>
                <a:ea typeface="ＭＳ Ｐゴシック" pitchFamily="84" charset="-128"/>
              </a:rPr>
              <a:t>2. As the authors note in Module 22.3, the basic principles of countercurrent exchange apply to the transfer of gases and temperature. Countercurrent exchange as it applies to temperature is addressed in Chapter 25.</a:t>
            </a:r>
          </a:p>
          <a:p>
            <a:pPr eaLnBrk="1" hangingPunct="1"/>
            <a:r>
              <a:rPr lang="en-US" smtClean="0">
                <a:latin typeface="Times New Roman" pitchFamily="84" charset="0"/>
                <a:ea typeface="ＭＳ Ｐゴシック" pitchFamily="84" charset="-128"/>
              </a:rPr>
              <a:t>3. Challenge your class to explain why fish gills do not work well in air. As noted in Modules 22.2 and 22.3, respiratory surfaces need to remain moist. In addition, the surface area of the gills is greatly reduced as the filaments adhere to each other. You can visually demonstrate this point by simply lifting your hand and spreading your fingers apart, noting that gills are spaced like this in water. In air (bring your fingers together), the filaments adhere into one larger mass with less surface area.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6457DD2-CD9E-427B-BA0D-39B1A1B14EBD}" type="slidenum">
              <a:rPr lang="en-US" sz="1200">
                <a:latin typeface="Times New Roman" pitchFamily="84" charset="0"/>
              </a:rPr>
              <a:pPr algn="r" eaLnBrk="0" hangingPunct="0"/>
              <a:t>80</a:t>
            </a:fld>
            <a:endParaRPr lang="en-US" sz="1200">
              <a:latin typeface="Times New Roman" pitchFamily="84"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You might mention to your class that most animals use tracheal systems. After all, insects are by far the dominant type of animal on Earth (at least 70% of all known animal species). Therefore, whatever insects do is automatically the most common animal adaptation!</a:t>
            </a:r>
          </a:p>
          <a:p>
            <a:pPr eaLnBrk="1" hangingPunct="1"/>
            <a:r>
              <a:rPr lang="en-US" smtClean="0">
                <a:latin typeface="Times New Roman" pitchFamily="84" charset="0"/>
                <a:ea typeface="ＭＳ Ｐゴシック" pitchFamily="84" charset="-128"/>
              </a:rPr>
              <a:t>2. In a very general sense, the tracheal system of insects is like the ductwork bringing outside air into the individual offices of a high-rise building. (But unlike a tracheal system, the air is removed from the building by another system.)</a:t>
            </a:r>
            <a:endParaRPr lang="en-US" smtClean="0">
              <a:latin typeface="Times" pitchFamily="84" charset="0"/>
              <a:ea typeface="ＭＳ Ｐゴシック" pitchFamily="8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8808BF5-B1C5-4957-AC64-3C5CAD24412F}" type="slidenum">
              <a:rPr lang="en-US" sz="1200">
                <a:latin typeface="Times New Roman" pitchFamily="84" charset="0"/>
              </a:rPr>
              <a:pPr algn="r" eaLnBrk="0" hangingPunct="0"/>
              <a:t>82</a:t>
            </a:fld>
            <a:endParaRPr lang="en-US" sz="1200">
              <a:latin typeface="Times New Roman" pitchFamily="84"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Respiratory structures such as gills, lungs, and insect tracheal systems are highly branched, reflecting an adaptation to increase the surface area and ultimately the surface-to-volume ratio of the animal. Students might not realize the common principles of adaptations to increase surface-to-volume ratios in the highly branched respiratory structures, as well as in the circulatory system (for example, the small size of red blood cells and tiny size of capillaries), discussed in detail in the next chapter. You might consider expanding on this principle as you address other systems that reflect such adaptations (for example, greater surface area of the digestive system for absorption of nutrients).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Many aquatic amphibians, such as the axolotl salamander, use gills, lungs, and skin surfaces for gas exchange. As noted in Module 22.5, this appears to be true of the first tetrapods such as </a:t>
            </a:r>
            <a:r>
              <a:rPr lang="en-US" i="1" smtClean="0">
                <a:latin typeface="Times New Roman" pitchFamily="84" charset="0"/>
                <a:ea typeface="ＭＳ Ｐゴシック" pitchFamily="84" charset="-128"/>
              </a:rPr>
              <a:t>Tiktaalik</a:t>
            </a:r>
            <a:r>
              <a:rPr lang="en-US" smtClean="0">
                <a:latin typeface="Times New Roman" pitchFamily="84" charset="0"/>
                <a:ea typeface="ＭＳ Ｐゴシック" pitchFamily="84" charset="-128"/>
              </a:rPr>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50196BA-60E0-4E67-903D-A2CC268256BF}" type="slidenum">
              <a:rPr lang="en-US" sz="1200">
                <a:latin typeface="Times New Roman" pitchFamily="84" charset="0"/>
              </a:rPr>
              <a:pPr algn="r" eaLnBrk="0" hangingPunct="0"/>
              <a:t>83</a:t>
            </a:fld>
            <a:endParaRPr lang="en-US" sz="1200">
              <a:latin typeface="Times New Roman" pitchFamily="84"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6C42D6C-9B01-46CB-8281-DDF3E5029A3F}" type="slidenum">
              <a:rPr lang="en-US" sz="1200">
                <a:latin typeface="Times New Roman" pitchFamily="84" charset="0"/>
              </a:rPr>
              <a:pPr algn="r" eaLnBrk="0" hangingPunct="0"/>
              <a:t>84</a:t>
            </a:fld>
            <a:endParaRPr lang="en-US" sz="1200">
              <a:latin typeface="Times New Roman" pitchFamily="84"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often confuse the structures and functions of the trachea and esophagus. To help them distinguish,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basic principles of the vocal cords can be demonstrated by inflating a balloon and letting air out, while stretching the neck of the balloon. If the balloon neck is stretched tightly, it will produce high-pitched sounds; when it is relaxed, it will produce lower-pitched sounds.</a:t>
            </a:r>
          </a:p>
          <a:p>
            <a:pPr eaLnBrk="1" hangingPunct="1"/>
            <a:r>
              <a:rPr lang="en-US" smtClean="0">
                <a:latin typeface="Times New Roman" pitchFamily="84" charset="0"/>
                <a:ea typeface="ＭＳ Ｐゴシック" pitchFamily="84" charset="-128"/>
              </a:rPr>
              <a:t>2. Students often appreciate explanations that help them understand their own experiences. When we struggle with respiratory infections or allergies, especially when the air is dry, thick mucus accumulates in our branchial system. A long, warm shower hydrates these mucus films, facilitating their movement up and out of our respiratory systems. Although students might have heard this advice, they might not have fully understood the mechanisms. (Sipping hot tea also helps to hydrate these mucus surfaces.)</a:t>
            </a:r>
          </a:p>
          <a:p>
            <a:pPr eaLnBrk="1" hangingPunct="1"/>
            <a:endParaRPr lang="en-US" b="1" smtClean="0">
              <a:latin typeface="Times" pitchFamily="84" charset="0"/>
              <a:ea typeface="ＭＳ Ｐゴシック" pitchFamily="8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42A398B-BB2A-4554-9B41-9DEB5DEBA8A8}" type="slidenum">
              <a:rPr lang="en-US" sz="1200">
                <a:latin typeface="Times New Roman" pitchFamily="84" charset="0"/>
              </a:rPr>
              <a:pPr algn="r" eaLnBrk="0" hangingPunct="0"/>
              <a:t>85</a:t>
            </a:fld>
            <a:endParaRPr lang="en-US" sz="1200">
              <a:latin typeface="Times New Roman" pitchFamily="84"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often confuse the structures and functions of the trachea and esophagus. To help them distinguish,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basic principles of the vocal cords can be demonstrated by inflating a balloon and letting air out, while stretching the neck of the balloon. If the balloon neck is stretched tightly, it will produce high-pitched sounds; when it is relaxed, it will produce lower-pitched sounds.</a:t>
            </a:r>
          </a:p>
          <a:p>
            <a:pPr eaLnBrk="1" hangingPunct="1"/>
            <a:r>
              <a:rPr lang="en-US" smtClean="0">
                <a:latin typeface="Times New Roman" pitchFamily="84" charset="0"/>
                <a:ea typeface="ＭＳ Ｐゴシック" pitchFamily="84" charset="-128"/>
              </a:rPr>
              <a:t>2. Students often appreciate explanations that help them understand their own experiences. When we struggle with respiratory infections or allergies, especially when the air is dry, thick mucus accumulates in our branchial system. A long, warm shower hydrates these mucus films, facilitating their movement up and out of our respiratory systems. Although students might have heard this advice, they might not have fully understood the mechanisms. (Sipping hot tea also helps to hydrate these mucus surfaces.)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0F6A8B4-6628-4700-A786-0F4096EF8C65}" type="slidenum">
              <a:rPr lang="en-US" sz="1200">
                <a:latin typeface="Times New Roman" pitchFamily="84" charset="0"/>
              </a:rPr>
              <a:pPr algn="r" eaLnBrk="0" hangingPunct="0"/>
              <a:t>87</a:t>
            </a:fld>
            <a:endParaRPr lang="en-US" sz="1200">
              <a:latin typeface="Times New Roman" pitchFamily="84"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often confuse the structures and functions of the trachea and esophagus. To help them distinguish,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basic principles of the vocal cords can be demonstrated by inflating a balloon and letting air out, while stretching the neck of the balloon. If the balloon neck is stretched tightly, it will produce high-pitched sounds; when it is relaxed, it will produce lower-pitched sounds.</a:t>
            </a:r>
          </a:p>
          <a:p>
            <a:pPr eaLnBrk="1" hangingPunct="1"/>
            <a:r>
              <a:rPr lang="en-US" smtClean="0">
                <a:latin typeface="Times New Roman" pitchFamily="84" charset="0"/>
                <a:ea typeface="ＭＳ Ｐゴシック" pitchFamily="84" charset="-128"/>
              </a:rPr>
              <a:t>2. Students often appreciate explanations that help them understand their own experiences. When we struggle with respiratory infections or allergies, especially when the air is dry, thick mucus accumulates in our branchial system. A long, warm shower hydrates these mucus films, facilitating their movement up and out of our respiratory systems. Although students might have heard this advice, they might not have fully understood the mechanisms. (Sipping hot tea also helps to hydrate these mucus surfaces.)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BBE6911-73A5-4530-9A1E-AA65ECE5F353}" type="slidenum">
              <a:rPr lang="en-US" sz="1200">
                <a:latin typeface="Times New Roman" pitchFamily="84" charset="0"/>
              </a:rPr>
              <a:pPr algn="r" eaLnBrk="0" hangingPunct="0"/>
              <a:t>88</a:t>
            </a:fld>
            <a:endParaRPr lang="en-US" sz="1200">
              <a:latin typeface="Times New Roman" pitchFamily="84"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often confuse the structures and functions of the trachea and esophagus. To help them distinguish,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basic principles of the vocal cords can be demonstrated by inflating a balloon and letting air out, while stretching the neck of the balloon. If the balloon neck is stretched tightly, it will produce high-pitched sounds; when it is relaxed, it will produce lower-pitched sounds.</a:t>
            </a:r>
          </a:p>
          <a:p>
            <a:pPr eaLnBrk="1" hangingPunct="1"/>
            <a:r>
              <a:rPr lang="en-US" smtClean="0">
                <a:latin typeface="Times New Roman" pitchFamily="84" charset="0"/>
                <a:ea typeface="ＭＳ Ｐゴシック" pitchFamily="84" charset="-128"/>
              </a:rPr>
              <a:t>2. Students often appreciate explanations that help them understand their own experiences. When we struggle with respiratory infections or allergies, especially when the air is dry, thick mucus accumulates in our branchial system. A long, warm shower hydrates these mucus films, facilitating their movement up and out of our respiratory systems. Although students might have heard this advice, they might not have fully understood the mechanisms. (Sipping hot tea also helps to hydrate these mucus surfaces.)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EC49C11-A9C5-4512-B5C7-0CB2F1D4E571}" type="slidenum">
              <a:rPr lang="en-US" sz="1200">
                <a:latin typeface="Times New Roman" pitchFamily="84" charset="0"/>
              </a:rPr>
              <a:pPr algn="r" eaLnBrk="0" hangingPunct="0"/>
              <a:t>89</a:t>
            </a:fld>
            <a:endParaRPr lang="en-US" sz="1200">
              <a:latin typeface="Times New Roman" pitchFamily="84"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often confuse the structures and functions of the trachea and esophagus. To help them distinguish, point out that the trachea has a structure and function like the hose of a vacuum cleaner. The rigid ribbed walls of the trachea keep the tube open as air is sucked through it. The esophagus, however, relies upon rhythmic changes in the shape of the walls (peristalsis) to push food toward the stomach. If the esophagus had stiff walls, it would not be able to perform this function.</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basic principles of the vocal cords can be demonstrated by inflating a balloon and letting air out, while stretching the neck of the balloon. If the balloon neck is stretched tightly, it will produce high-pitched sounds; when it is relaxed, it will produce lower-pitched sounds.</a:t>
            </a:r>
          </a:p>
          <a:p>
            <a:pPr eaLnBrk="1" hangingPunct="1"/>
            <a:r>
              <a:rPr lang="en-US" smtClean="0">
                <a:latin typeface="Times New Roman" pitchFamily="84" charset="0"/>
                <a:ea typeface="ＭＳ Ｐゴシック" pitchFamily="84" charset="-128"/>
              </a:rPr>
              <a:t>2. Students often appreciate explanations that help them understand their own experiences. When we struggle with respiratory infections or allergies, especially when the air is dry, thick mucus accumulates in our branchial system. A long, warm shower hydrates these mucus films, facilitating their movement up and out of our respiratory systems. Although students might have heard this advice, they might not have fully understood the mechanisms. (Sipping hot tea also helps to hydrate these mucus surfaces.)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C406A55-38E9-4F90-AFF0-B79B98746A88}" type="slidenum">
              <a:rPr lang="en-US" sz="1200">
                <a:latin typeface="Times New Roman" pitchFamily="84" charset="0"/>
              </a:rPr>
              <a:pPr algn="r" eaLnBrk="0" hangingPunct="0"/>
              <a:t>8</a:t>
            </a:fld>
            <a:endParaRPr lang="en-US" sz="1200">
              <a:latin typeface="Times New Roman" pitchFamily="84"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are likely familiar with the basics of the digestive system and the different types of animal diets. However, they are less likely to understand the distinctions between chemical and mechanical digestion and the specific roles of enzymes. An extra effort may be needed to differentiate between these important components of the digestive process.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If you have just completed Chapter 20, you may wish to point out the similarities between the ciliary mucus mechanism used to trap debris inhaled into our respiratory tract (Module 20.4) and the suspension feeding systems of clams.</a:t>
            </a:r>
          </a:p>
          <a:p>
            <a:pPr eaLnBrk="1" hangingPunct="1"/>
            <a:r>
              <a:rPr lang="en-US" smtClean="0">
                <a:latin typeface="Times New Roman" pitchFamily="84" charset="0"/>
                <a:ea typeface="ＭＳ Ｐゴシック" pitchFamily="84" charset="-128"/>
              </a:rPr>
              <a:t>2. Humans are omnivores. Consider contrasting the teeth of a carnivore (perhaps a cat), an herbivore (perhaps a rodent or bovine), and a human to reveal the intermediate pattern of omnivore teeth. If appropriate skeletal materials are unavailable, good images can suffice.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E8D49B7-D867-4EC0-B144-70349C1DD55F}" type="slidenum">
              <a:rPr lang="en-US" sz="1200">
                <a:latin typeface="Times New Roman" pitchFamily="84" charset="0"/>
              </a:rPr>
              <a:pPr algn="r" eaLnBrk="0" hangingPunct="0"/>
              <a:t>90</a:t>
            </a:fld>
            <a:endParaRPr lang="en-US" sz="1200">
              <a:latin typeface="Times New Roman" pitchFamily="84"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might misunderstand how the cilia lining our respiratory passages work. Cilia do not filter the air like a comb. Instead, cilia are covered by a layer of mucus. Dust particles adhere to sticky mucus, which is then swept up the respiratory tract by the cilia. If students clear their throats, they will identify the fate of this mucus. We swallow after clearing our throats!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The impact of smoking on public health is described in detail in Module 22.7. Despite this increasingly available information, many students still choose to smoke. Consider including some exercise in your class that will provide students with an opportunity to better understand the public health consequences of smoking.</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BC3EAF3-7A33-456D-A2D4-4B016AE9598B}" type="slidenum">
              <a:rPr lang="en-US" sz="1200">
                <a:latin typeface="Times New Roman" pitchFamily="84" charset="0"/>
              </a:rPr>
              <a:pPr algn="r" eaLnBrk="0" hangingPunct="0"/>
              <a:t>91</a:t>
            </a:fld>
            <a:endParaRPr lang="en-US" sz="1200">
              <a:latin typeface="Times New Roman" pitchFamily="84"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might misunderstand how the cilia lining our respiratory passages work. Cilia do not filter the air like a comb. Instead, cilia are covered by a layer of mucus. Dust particles adhere to sticky mucus, which is then swept up the respiratory tract by the cilia. If students clear their throats, they will identify the fate of this mucus. We swallow after clearing our throats!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The impact of smoking on public health is described in detail in Module 22.7. Despite this increasingly available information, many students still choose to smoke. Consider including some exercise in your class that will provide students with an opportunity to better understand the public health consequences of smoking.</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2F70E75-EE6D-4542-8B25-D0B81CBCF3DE}" type="slidenum">
              <a:rPr lang="en-US" sz="1200">
                <a:latin typeface="Times New Roman" pitchFamily="84" charset="0"/>
              </a:rPr>
              <a:pPr algn="r" eaLnBrk="0" hangingPunct="0"/>
              <a:t>93</a:t>
            </a:fld>
            <a:endParaRPr lang="en-US" sz="1200">
              <a:latin typeface="Times New Roman" pitchFamily="84" charset="0"/>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In its relaxed state, the human diaphragm is domed upward toward the heart. Contracting the diaphragm pushes down on the intestines and stomach, forcing the abdominal region outward. Thus, it can be more difficult to inhale after having consumed a large volume of food and/or drink.</a:t>
            </a:r>
          </a:p>
          <a:p>
            <a:pPr eaLnBrk="1" hangingPunct="1"/>
            <a:r>
              <a:rPr lang="en-US" smtClean="0">
                <a:latin typeface="Times New Roman" pitchFamily="84" charset="0"/>
                <a:ea typeface="ＭＳ Ｐゴシック" pitchFamily="84" charset="-128"/>
              </a:rPr>
              <a:t>2. Some of your students may have been taught to breathe deeply by actively extending their stomach outwards. Ask your class to explain why this permits them to take a deeper breath. (The answer: it allows the diaphragm to move down with less resistance from body organs in the abdominal cavity).</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D97136A-F097-49EA-ACA6-4833D6D0132B}" type="slidenum">
              <a:rPr lang="en-US" sz="1200">
                <a:latin typeface="Times New Roman" pitchFamily="84" charset="0"/>
              </a:rPr>
              <a:pPr algn="r" eaLnBrk="0" hangingPunct="0"/>
              <a:t>94</a:t>
            </a:fld>
            <a:endParaRPr lang="en-US" sz="1200">
              <a:latin typeface="Times New Roman" pitchFamily="84"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5"/>
          <p:cNvSpPr>
            <a:spLocks noGrp="1" noChangeArrowheads="1"/>
          </p:cNvSpPr>
          <p:nvPr>
            <p:ph type="body" idx="1"/>
          </p:nvPr>
        </p:nvSpPr>
        <p:spPr>
          <a:noFill/>
          <a:ln>
            <a:solidFill>
              <a:schemeClr val="tx1"/>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In its relaxed state, the human diaphragm is domed upward toward the heart. Contracting the diaphragm pushes down on the intestines and stomach, forcing the abdominal region outward. Thus, it can be more difficult to inhale after having consumed a large volume of food and/or drink.</a:t>
            </a:r>
          </a:p>
          <a:p>
            <a:pPr eaLnBrk="1" hangingPunct="1"/>
            <a:r>
              <a:rPr lang="en-US" smtClean="0">
                <a:latin typeface="Times New Roman" pitchFamily="84" charset="0"/>
                <a:ea typeface="ＭＳ Ｐゴシック" pitchFamily="84" charset="-128"/>
              </a:rPr>
              <a:t>2. Some of your students may have been taught to breathe deeply by actively extending their stomach outwards. Ask your class to explain why this permits them to take a deeper breath. (The answer: it allows the diaphragm to move down with less resistance from body organs in the abdominal cavity).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9187612-3072-4391-A5B9-9247C06BFDB8}" type="slidenum">
              <a:rPr lang="en-US" sz="1200">
                <a:latin typeface="Times New Roman" pitchFamily="84" charset="0"/>
              </a:rPr>
              <a:pPr algn="r" eaLnBrk="0" hangingPunct="0"/>
              <a:t>95</a:t>
            </a:fld>
            <a:endParaRPr lang="en-US" sz="1200">
              <a:latin typeface="Times New Roman" pitchFamily="84" charset="0"/>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As noted in Module 22.9, the breathing control centers in the brain are based upon the concentration of carbon dioxide in the blood (and the resulting changes in pH). Challenge your students to explain why this system is usually sufficient to provide adequate levels of oxygen in the blood. (The by-product of aerobic respiration is carbon dioxide.)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09A21AE-EE37-46EE-81CC-86082980057C}" type="slidenum">
              <a:rPr lang="en-US" sz="1200">
                <a:latin typeface="Times" pitchFamily="84" charset="0"/>
              </a:rPr>
              <a:pPr algn="r" eaLnBrk="0" hangingPunct="0"/>
              <a:t>9</a:t>
            </a:fld>
            <a:endParaRPr lang="en-US" sz="1200">
              <a:latin typeface="Times" pitchFamily="84"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21.1A </a:t>
            </a:r>
            <a:r>
              <a:rPr lang="en-US" smtClean="0">
                <a:solidFill>
                  <a:srgbClr val="000000"/>
                </a:solidFill>
                <a:latin typeface="Times" pitchFamily="84" charset="0"/>
                <a:ea typeface="ＭＳ Ｐゴシック" pitchFamily="84" charset="-128"/>
              </a:rPr>
              <a:t>A suspension feeder: a tube worm filtering food through its tentacles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30F7E78A-82B8-4E6C-BEA8-DD3E03862A76}" type="slidenum">
              <a:rPr lang="en-US" sz="1200">
                <a:latin typeface="Times" pitchFamily="84" charset="0"/>
              </a:rPr>
              <a:pPr algn="r" eaLnBrk="0" hangingPunct="0"/>
              <a:t>10</a:t>
            </a:fld>
            <a:endParaRPr lang="en-US" sz="1200">
              <a:latin typeface="Times" pitchFamily="84" charset="0"/>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21.1B </a:t>
            </a:r>
            <a:r>
              <a:rPr lang="en-US" smtClean="0">
                <a:solidFill>
                  <a:srgbClr val="000000"/>
                </a:solidFill>
                <a:latin typeface="Times" pitchFamily="84" charset="0"/>
                <a:ea typeface="ＭＳ Ｐゴシック" pitchFamily="84" charset="-128"/>
              </a:rPr>
              <a:t>A substrate feeder: a caterpillar eating its way through the soft tissues inside an oak leaf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C7CC174-BA9C-444F-B4EA-034FC1D874E0}" type="slidenum">
              <a:rPr lang="en-US" sz="1200">
                <a:latin typeface="Times" pitchFamily="84" charset="0"/>
              </a:rPr>
              <a:pPr algn="r" eaLnBrk="0" hangingPunct="0"/>
              <a:t>11</a:t>
            </a:fld>
            <a:endParaRPr lang="en-US" sz="1200">
              <a:latin typeface="Times" pitchFamily="84" charset="0"/>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pitchFamily="84" charset="0"/>
                <a:ea typeface="ＭＳ Ｐゴシック" pitchFamily="84" charset="-128"/>
              </a:rPr>
              <a:t>Figure 21.1C </a:t>
            </a:r>
            <a:r>
              <a:rPr lang="en-US" smtClean="0">
                <a:solidFill>
                  <a:srgbClr val="000000"/>
                </a:solidFill>
                <a:latin typeface="Times" pitchFamily="84" charset="0"/>
                <a:ea typeface="ＭＳ Ｐゴシック" pitchFamily="84" charset="-128"/>
              </a:rPr>
              <a:t>A fluid feeder: a mosquito sucking blood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80CB4B4-8267-4F8C-BBCE-1A27A0E3AC2E}" type="datetimeFigureOut">
              <a:rPr lang="en-US" smtClean="0"/>
              <a:pPr/>
              <a:t>5/13/2014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E2BF759-41BF-4EED-B828-7A438C91F17C}"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2BF759-41BF-4EED-B828-7A438C91F1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2BF759-41BF-4EED-B828-7A438C91F1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2BF759-41BF-4EED-B828-7A438C91F1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80CB4B4-8267-4F8C-BBCE-1A27A0E3AC2E}" type="datetimeFigureOut">
              <a:rPr lang="en-US" smtClean="0"/>
              <a:pPr/>
              <a:t>5/13/2014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E2BF759-41BF-4EED-B828-7A438C91F17C}"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E2BF759-41BF-4EED-B828-7A438C91F17C}"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E2BF759-41BF-4EED-B828-7A438C91F1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E2BF759-41BF-4EED-B828-7A438C91F17C}"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0CB4B4-8267-4F8C-BBCE-1A27A0E3AC2E}" type="datetimeFigureOut">
              <a:rPr lang="en-US" smtClean="0"/>
              <a:pPr/>
              <a:t>5/13/2014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E2BF759-41BF-4EED-B828-7A438C91F1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80CB4B4-8267-4F8C-BBCE-1A27A0E3AC2E}" type="datetimeFigureOut">
              <a:rPr lang="en-US" smtClean="0"/>
              <a:pPr/>
              <a:t>5/13/2014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E2BF759-41BF-4EED-B828-7A438C91F17C}"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80CB4B4-8267-4F8C-BBCE-1A27A0E3AC2E}" type="datetimeFigureOut">
              <a:rPr lang="en-US" smtClean="0"/>
              <a:pPr/>
              <a:t>5/13/2014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E2BF759-41BF-4EED-B828-7A438C91F17C}"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80CB4B4-8267-4F8C-BBCE-1A27A0E3AC2E}" type="datetimeFigureOut">
              <a:rPr lang="en-US" smtClean="0"/>
              <a:pPr/>
              <a:t>5/13/2014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E2BF759-41BF-4EED-B828-7A438C91F17C}"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file:///\\localhos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file:///\\localhost\..\..\Program%20Files\TurningPoint\2003\Questions.html"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file:///\\localhost\..\..\Program%20Files\TurningPoint\2003\Questions.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file:///\\localhost\..\..\Program%20Files\TurningPoint\2003\Questions.html"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hyperlink" Target="file:///\\localhost\..\..\Program%20Files\TurningPoint\2003\Questions.html"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hyperlink" Target="file:///\\localhost\..\..\Program%20Files\TurningPoint\2003\Questions.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hyperlink" Target="file:///\\localhost\..\..\Program%20Files\TurningPoint\2003\Questions.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hyperlink" Target="file:///\\localhost\..\..\Program%20Files\TurningPoint\2003\Questions.html"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hyperlink" Target="file:///\\localhost\..\..\Program%20Files\TurningPoint\2003\Questions.html"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hyperlink" Target="file:///\\localhost\..\..\Program%20Files\TurningPoint\2003\Questions.html"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hyperlink" Target="file:///\\localhost\..\..\Program%20Files\TurningPoint\2003\Questions.html"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hyperlink" Target="file:///\\localhost\..\..\Program%20Files\TurningPoint\2003\Questions.html"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hyperlink" Target="file:///\\localhost\..\..\Program%20Files\TurningPoint\2003\Questions.html"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hyperlink" Target="file:///\\localhost\..\..\Program%20Files\TurningPoint\2003\Questions.html"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hyperlink" Target="file:///\\localhost\..\..\Program%20Files\TurningPoint\2003\Questions.html"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hyperlink" Target="file:///\\localhost\..\..\Program%20Files\TurningPoint\2003\Questions.html"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hyperlink" Target="file:///\\localhost\..\..\Program%20Files\TurningPoint\2003\Questions.html"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hyperlink" Target="file:///\\localhost\..\..\Program%20Files\TurningPoint\2003\Questions.html"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hyperlink" Target="file:///\\localhost\..\..\Program%20Files\TurningPoint\2003\Questions.html"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hyperlink" Target="file:///\\localhost\..\..\Program%20Files\TurningPoint\2003\Questions.html"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hyperlink" Target="file:///\\localhost\..\..\Program%20Files\TurningPoint\2003\Questions.html"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hyperlink" Target="file:///\\localhost\..\..\Program%20Files\TurningPoint\2003\Questions.html"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hyperlink" Target="file:///\\localhost\..\..\Program%20Files\TurningPoint\2003\Questions.html"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hyperlink" Target="file:///\\localhost\..\..\Program%20Files\TurningPoint\2003\Questions.html"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hyperlink" Target="file:///\\localhost\..\..\Program%20Files\TurningPoint\2003\Questions.html"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hyperlink" Target="file:///\\localhost\..\..\Program%20Files\TurningPoint\2003\Questions.html"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hyperlink" Target="file:///\\localhost\..\..\Program%20Files\TurningPoint\2003\Questions.html"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hyperlink" Target="file:///\\localhost\..\..\Program%20Files\TurningPoint\2003\Questions.html" TargetMode="Externa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hyperlink" Target="file:///\\localhost\..\..\Program%20Files\TurningPoint\2003\Questions.html"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hyperlink" Target="file:///\\localhost\..\..\Program%20Files\TurningPoint\2003\Questions.html"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DIGESTION &amp; RESPIRATION</a:t>
            </a:r>
            <a:endParaRPr lang="en-US" dirty="0"/>
          </a:p>
        </p:txBody>
      </p:sp>
      <p:sp>
        <p:nvSpPr>
          <p:cNvPr id="3" name="Subtitle 2"/>
          <p:cNvSpPr>
            <a:spLocks noGrp="1"/>
          </p:cNvSpPr>
          <p:nvPr>
            <p:ph type="subTitle" idx="1"/>
          </p:nvPr>
        </p:nvSpPr>
        <p:spPr/>
        <p:txBody>
          <a:bodyPr/>
          <a:lstStyle/>
          <a:p>
            <a:r>
              <a:rPr lang="en-US" dirty="0" smtClean="0"/>
              <a:t>Chapter 21 &amp; 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1_01bSubstrateFeeder-U"/>
          <p:cNvPicPr>
            <a:picLocks noChangeAspect="1" noChangeArrowheads="1"/>
          </p:cNvPicPr>
          <p:nvPr/>
        </p:nvPicPr>
        <p:blipFill>
          <a:blip r:embed="rId3" cstate="print"/>
          <a:srcRect/>
          <a:stretch>
            <a:fillRect/>
          </a:stretch>
        </p:blipFill>
        <p:spPr bwMode="auto">
          <a:xfrm>
            <a:off x="1641474" y="1905000"/>
            <a:ext cx="5859463" cy="4194175"/>
          </a:xfrm>
          <a:prstGeom prst="rect">
            <a:avLst/>
          </a:prstGeom>
          <a:noFill/>
          <a:ln w="9525">
            <a:noFill/>
            <a:miter lim="800000"/>
            <a:headEnd/>
            <a:tailEnd/>
          </a:ln>
        </p:spPr>
      </p:pic>
      <p:sp>
        <p:nvSpPr>
          <p:cNvPr id="15363" name="Rectangle 2"/>
          <p:cNvSpPr>
            <a:spLocks noGrp="1" noChangeArrowheads="1"/>
          </p:cNvSpPr>
          <p:nvPr>
            <p:ph type="title"/>
          </p:nvPr>
        </p:nvSpPr>
        <p:spPr/>
        <p:txBody>
          <a:bodyPr>
            <a:normAutofit/>
          </a:bodyPr>
          <a:lstStyle/>
          <a:p>
            <a:pPr marL="0" indent="0" algn="ctr" eaLnBrk="1" hangingPunct="1"/>
            <a:r>
              <a:rPr lang="en-US" sz="1600" b="0" dirty="0" smtClean="0">
                <a:solidFill>
                  <a:schemeClr val="tx1"/>
                </a:solidFill>
                <a:latin typeface="Arial" charset="0"/>
              </a:rPr>
              <a:t>Figure 21.1BA </a:t>
            </a:r>
            <a:r>
              <a:rPr lang="en-US" sz="2000" b="0" dirty="0" smtClean="0">
                <a:solidFill>
                  <a:schemeClr val="tx1"/>
                </a:solidFill>
                <a:latin typeface="Arial" charset="0"/>
              </a:rPr>
              <a:t>Substrate feeder- caterpillar eating its way through soft tissue inside an oak leaf</a:t>
            </a:r>
          </a:p>
        </p:txBody>
      </p:sp>
      <p:sp>
        <p:nvSpPr>
          <p:cNvPr id="3" name="Content Placeholder 2"/>
          <p:cNvSpPr>
            <a:spLocks noGrp="1"/>
          </p:cNvSpPr>
          <p:nvPr>
            <p:ph idx="1"/>
          </p:nvPr>
        </p:nvSpPr>
        <p:spPr/>
        <p:txBody>
          <a:bodyPr/>
          <a:lstStyle/>
          <a:p>
            <a:endParaRPr lang="en-US"/>
          </a:p>
        </p:txBody>
      </p:sp>
      <p:sp>
        <p:nvSpPr>
          <p:cNvPr id="15364" name="Text Box 3"/>
          <p:cNvSpPr txBox="1">
            <a:spLocks noChangeArrowheads="1"/>
          </p:cNvSpPr>
          <p:nvPr/>
        </p:nvSpPr>
        <p:spPr bwMode="auto">
          <a:xfrm>
            <a:off x="3476625" y="2173288"/>
            <a:ext cx="1195388" cy="293687"/>
          </a:xfrm>
          <a:prstGeom prst="rect">
            <a:avLst/>
          </a:prstGeom>
          <a:noFill/>
          <a:ln w="9525">
            <a:noFill/>
            <a:miter lim="800000"/>
            <a:headEnd/>
            <a:tailEnd/>
          </a:ln>
        </p:spPr>
        <p:txBody>
          <a:bodyPr wrap="none" lIns="0" tIns="0" rIns="0" bIns="0"/>
          <a:lstStyle/>
          <a:p>
            <a:pPr eaLnBrk="0" hangingPunct="0"/>
            <a:r>
              <a:rPr lang="en-US" sz="1800" b="1"/>
              <a:t>Caterpillar</a:t>
            </a:r>
          </a:p>
        </p:txBody>
      </p:sp>
      <p:sp>
        <p:nvSpPr>
          <p:cNvPr id="15365" name="Text Box 3"/>
          <p:cNvSpPr txBox="1">
            <a:spLocks noChangeArrowheads="1"/>
          </p:cNvSpPr>
          <p:nvPr/>
        </p:nvSpPr>
        <p:spPr bwMode="auto">
          <a:xfrm>
            <a:off x="3044825" y="4535488"/>
            <a:ext cx="687388" cy="293687"/>
          </a:xfrm>
          <a:prstGeom prst="rect">
            <a:avLst/>
          </a:prstGeom>
          <a:noFill/>
          <a:ln w="9525">
            <a:noFill/>
            <a:miter lim="800000"/>
            <a:headEnd/>
            <a:tailEnd/>
          </a:ln>
        </p:spPr>
        <p:txBody>
          <a:bodyPr wrap="none" lIns="0" tIns="0" rIns="0" bIns="0"/>
          <a:lstStyle/>
          <a:p>
            <a:pPr eaLnBrk="0" hangingPunct="0"/>
            <a:r>
              <a:rPr lang="en-US" sz="1800" b="1"/>
              <a:t>Feces</a:t>
            </a:r>
          </a:p>
        </p:txBody>
      </p:sp>
      <p:grpSp>
        <p:nvGrpSpPr>
          <p:cNvPr id="2" name="Group 6"/>
          <p:cNvGrpSpPr>
            <a:grpSpLocks/>
          </p:cNvGrpSpPr>
          <p:nvPr/>
        </p:nvGrpSpPr>
        <p:grpSpPr bwMode="auto">
          <a:xfrm>
            <a:off x="4641850" y="2327275"/>
            <a:ext cx="628650" cy="42863"/>
            <a:chOff x="1768" y="3248"/>
            <a:chExt cx="424" cy="0"/>
          </a:xfrm>
        </p:grpSpPr>
        <p:sp>
          <p:nvSpPr>
            <p:cNvPr id="15369" name="Line 7"/>
            <p:cNvSpPr>
              <a:spLocks noChangeShapeType="1"/>
            </p:cNvSpPr>
            <p:nvPr/>
          </p:nvSpPr>
          <p:spPr bwMode="auto">
            <a:xfrm>
              <a:off x="1768" y="3248"/>
              <a:ext cx="424" cy="0"/>
            </a:xfrm>
            <a:prstGeom prst="line">
              <a:avLst/>
            </a:prstGeom>
            <a:noFill/>
            <a:ln w="25400">
              <a:solidFill>
                <a:schemeClr val="bg1"/>
              </a:solidFill>
              <a:round/>
              <a:headEnd/>
              <a:tailEnd/>
            </a:ln>
            <a:effectLst/>
          </p:spPr>
          <p:txBody>
            <a:bodyPr wrap="none" anchor="ctr"/>
            <a:lstStyle/>
            <a:p>
              <a:endParaRPr lang="en-US"/>
            </a:p>
          </p:txBody>
        </p:sp>
        <p:sp>
          <p:nvSpPr>
            <p:cNvPr id="15370" name="Line 8"/>
            <p:cNvSpPr>
              <a:spLocks noChangeShapeType="1"/>
            </p:cNvSpPr>
            <p:nvPr/>
          </p:nvSpPr>
          <p:spPr bwMode="auto">
            <a:xfrm>
              <a:off x="1768" y="3248"/>
              <a:ext cx="424" cy="0"/>
            </a:xfrm>
            <a:prstGeom prst="line">
              <a:avLst/>
            </a:prstGeom>
            <a:noFill/>
            <a:ln w="12700">
              <a:solidFill>
                <a:schemeClr val="tx1"/>
              </a:solidFill>
              <a:round/>
              <a:headEnd/>
              <a:tailEnd/>
            </a:ln>
            <a:effectLst/>
          </p:spPr>
          <p:txBody>
            <a:bodyPr wrap="none" anchor="ctr"/>
            <a:lstStyle/>
            <a:p>
              <a:endParaRPr lang="en-US"/>
            </a:p>
          </p:txBody>
        </p:sp>
      </p:grpSp>
      <p:sp>
        <p:nvSpPr>
          <p:cNvPr id="15367" name="Line 9"/>
          <p:cNvSpPr>
            <a:spLocks noChangeShapeType="1"/>
          </p:cNvSpPr>
          <p:nvPr/>
        </p:nvSpPr>
        <p:spPr bwMode="auto">
          <a:xfrm flipV="1">
            <a:off x="3727450" y="3771900"/>
            <a:ext cx="1073150" cy="895350"/>
          </a:xfrm>
          <a:prstGeom prst="line">
            <a:avLst/>
          </a:prstGeom>
          <a:noFill/>
          <a:ln w="25400">
            <a:solidFill>
              <a:schemeClr val="bg1"/>
            </a:solidFill>
            <a:round/>
            <a:headEnd/>
            <a:tailEnd/>
          </a:ln>
          <a:effectLst/>
        </p:spPr>
        <p:txBody>
          <a:bodyPr wrap="none" anchor="ctr"/>
          <a:lstStyle/>
          <a:p>
            <a:endParaRPr lang="en-US"/>
          </a:p>
        </p:txBody>
      </p:sp>
      <p:sp>
        <p:nvSpPr>
          <p:cNvPr id="15368" name="Line 10"/>
          <p:cNvSpPr>
            <a:spLocks noChangeShapeType="1"/>
          </p:cNvSpPr>
          <p:nvPr/>
        </p:nvSpPr>
        <p:spPr bwMode="auto">
          <a:xfrm flipV="1">
            <a:off x="3727450" y="3771900"/>
            <a:ext cx="1073150" cy="8953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21.1C</a:t>
            </a:r>
          </a:p>
        </p:txBody>
      </p:sp>
      <p:pic>
        <p:nvPicPr>
          <p:cNvPr id="16387" name="Picture 3" descr="21_01cFluidFeeder-U"/>
          <p:cNvPicPr>
            <a:picLocks noChangeAspect="1" noChangeArrowheads="1"/>
          </p:cNvPicPr>
          <p:nvPr/>
        </p:nvPicPr>
        <p:blipFill>
          <a:blip r:embed="rId3" cstate="print"/>
          <a:srcRect/>
          <a:stretch>
            <a:fillRect/>
          </a:stretch>
        </p:blipFill>
        <p:spPr bwMode="auto">
          <a:xfrm>
            <a:off x="296863" y="530225"/>
            <a:ext cx="8548687" cy="5797550"/>
          </a:xfrm>
          <a:prstGeom prst="rect">
            <a:avLst/>
          </a:prstGeom>
          <a:noFill/>
          <a:ln w="9525">
            <a:noFill/>
            <a:miter lim="800000"/>
            <a:headEnd/>
            <a:tailEnd/>
          </a:ln>
        </p:spPr>
      </p:pic>
      <p:sp>
        <p:nvSpPr>
          <p:cNvPr id="2" name="TextBox 1"/>
          <p:cNvSpPr txBox="1"/>
          <p:nvPr/>
        </p:nvSpPr>
        <p:spPr>
          <a:xfrm>
            <a:off x="914400" y="762000"/>
            <a:ext cx="7391400" cy="369332"/>
          </a:xfrm>
          <a:prstGeom prst="rect">
            <a:avLst/>
          </a:prstGeom>
          <a:noFill/>
        </p:spPr>
        <p:txBody>
          <a:bodyPr wrap="square" rtlCol="0">
            <a:spAutoFit/>
          </a:bodyPr>
          <a:lstStyle/>
          <a:p>
            <a:r>
              <a:rPr lang="en-US" dirty="0" smtClean="0"/>
              <a:t>A fluid feeder;  a mosquito sucking blood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1_01dBulkFeeder-U"/>
          <p:cNvPicPr>
            <a:picLocks noChangeAspect="1" noChangeArrowheads="1"/>
          </p:cNvPicPr>
          <p:nvPr/>
        </p:nvPicPr>
        <p:blipFill>
          <a:blip r:embed="rId3" cstate="print"/>
          <a:srcRect/>
          <a:stretch>
            <a:fillRect/>
          </a:stretch>
        </p:blipFill>
        <p:spPr bwMode="auto">
          <a:xfrm>
            <a:off x="392834" y="1192068"/>
            <a:ext cx="8413750" cy="5645150"/>
          </a:xfrm>
          <a:prstGeom prst="rect">
            <a:avLst/>
          </a:prstGeom>
          <a:noFill/>
          <a:ln w="9525">
            <a:noFill/>
            <a:miter lim="800000"/>
            <a:headEnd/>
            <a:tailEnd/>
          </a:ln>
        </p:spPr>
      </p:pic>
      <p:sp>
        <p:nvSpPr>
          <p:cNvPr id="174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21.1D</a:t>
            </a:r>
          </a:p>
        </p:txBody>
      </p:sp>
      <p:sp>
        <p:nvSpPr>
          <p:cNvPr id="2" name="TextBox 1"/>
          <p:cNvSpPr txBox="1"/>
          <p:nvPr/>
        </p:nvSpPr>
        <p:spPr>
          <a:xfrm>
            <a:off x="838200" y="609600"/>
            <a:ext cx="7620000" cy="381000"/>
          </a:xfrm>
          <a:prstGeom prst="rect">
            <a:avLst/>
          </a:prstGeom>
          <a:noFill/>
        </p:spPr>
        <p:txBody>
          <a:bodyPr wrap="square" rtlCol="0">
            <a:spAutoFit/>
          </a:bodyPr>
          <a:lstStyle/>
          <a:p>
            <a:r>
              <a:rPr lang="en-US" dirty="0" smtClean="0"/>
              <a:t>Bulk feeder: a gray heron eating a fish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843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8436" name="Rectangle 8"/>
          <p:cNvSpPr>
            <a:spLocks noGrp="1" noChangeArrowheads="1"/>
          </p:cNvSpPr>
          <p:nvPr>
            <p:ph type="title" idx="4294967295"/>
          </p:nvPr>
        </p:nvSpPr>
        <p:spPr>
          <a:xfrm>
            <a:off x="179388" y="103188"/>
            <a:ext cx="8775700" cy="822325"/>
          </a:xfrm>
        </p:spPr>
        <p:txBody>
          <a:bodyPr>
            <a:normAutofit fontScale="90000"/>
          </a:bodyPr>
          <a:lstStyle/>
          <a:p>
            <a:pPr marL="822325" indent="-822325"/>
            <a:r>
              <a:rPr lang="en-US" sz="3200" smtClean="0"/>
              <a:t>21.2 Overview: Food processing occurs in four   stages</a:t>
            </a:r>
          </a:p>
        </p:txBody>
      </p:sp>
      <p:sp>
        <p:nvSpPr>
          <p:cNvPr id="18437"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Food is processed in four stages.</a:t>
            </a:r>
          </a:p>
          <a:p>
            <a:pPr marL="812800" lvl="1" indent="-368300" eaLnBrk="1" hangingPunct="1">
              <a:buFont typeface="Times New Roman" pitchFamily="84" charset="0"/>
              <a:buAutoNum type="arabicPeriod"/>
            </a:pPr>
            <a:r>
              <a:rPr lang="en-US" b="1" dirty="0" smtClean="0"/>
              <a:t>Ingestion </a:t>
            </a:r>
            <a:r>
              <a:rPr lang="en-US" dirty="0" smtClean="0"/>
              <a:t>is the act of eating.</a:t>
            </a:r>
          </a:p>
          <a:p>
            <a:pPr marL="812800" lvl="1" indent="-368300" eaLnBrk="1" hangingPunct="1">
              <a:buFont typeface="Times New Roman" pitchFamily="84" charset="0"/>
              <a:buAutoNum type="arabicPeriod"/>
            </a:pPr>
            <a:r>
              <a:rPr lang="en-US" b="1" dirty="0" smtClean="0"/>
              <a:t>Digestion</a:t>
            </a:r>
            <a:r>
              <a:rPr lang="en-US" dirty="0" smtClean="0"/>
              <a:t> is the breaking down of food into molecules </a:t>
            </a:r>
            <a:r>
              <a:rPr lang="en-US" b="1" dirty="0" smtClean="0"/>
              <a:t>small </a:t>
            </a:r>
            <a:r>
              <a:rPr lang="en-US" dirty="0" smtClean="0"/>
              <a:t>enough for the body to absorb.</a:t>
            </a:r>
          </a:p>
          <a:p>
            <a:pPr marL="812800" lvl="1" indent="-368300" eaLnBrk="1" hangingPunct="1">
              <a:buFont typeface="Times New Roman" pitchFamily="84" charset="0"/>
              <a:buAutoNum type="arabicPeriod"/>
            </a:pPr>
            <a:r>
              <a:rPr lang="en-US" b="1" dirty="0" smtClean="0"/>
              <a:t>Absorption </a:t>
            </a:r>
            <a:r>
              <a:rPr lang="en-US" dirty="0" smtClean="0"/>
              <a:t>is the take-up of the products of digestion, usually by the cells lining the digestive tract.</a:t>
            </a:r>
          </a:p>
          <a:p>
            <a:pPr marL="812800" lvl="1" indent="-368300" eaLnBrk="1" hangingPunct="1">
              <a:buFont typeface="Times New Roman" pitchFamily="84" charset="0"/>
              <a:buAutoNum type="arabicPeriod"/>
            </a:pPr>
            <a:r>
              <a:rPr lang="en-US" b="1" dirty="0" smtClean="0"/>
              <a:t>Elimination </a:t>
            </a:r>
            <a:r>
              <a:rPr lang="en-US" dirty="0" smtClean="0"/>
              <a:t>is the removal of undigested materials out of the digestive tract.</a:t>
            </a:r>
          </a:p>
        </p:txBody>
      </p:sp>
      <p:sp>
        <p:nvSpPr>
          <p:cNvPr id="1843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84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 calcmode="lin" valueType="num">
                                      <p:cBhvr additive="base">
                                        <p:cTn id="13" dur="500" fill="hold"/>
                                        <p:tgtEl>
                                          <p:spTgt spid="184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anim calcmode="lin" valueType="num">
                                      <p:cBhvr additive="base">
                                        <p:cTn id="19" dur="5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7">
                                            <p:txEl>
                                              <p:pRg st="3" end="3"/>
                                            </p:txEl>
                                          </p:spTgt>
                                        </p:tgtEl>
                                        <p:attrNameLst>
                                          <p:attrName>style.visibility</p:attrName>
                                        </p:attrNameLst>
                                      </p:cBhvr>
                                      <p:to>
                                        <p:strVal val="visible"/>
                                      </p:to>
                                    </p:set>
                                    <p:anim calcmode="lin" valueType="num">
                                      <p:cBhvr additive="base">
                                        <p:cTn id="25" dur="500" fill="hold"/>
                                        <p:tgtEl>
                                          <p:spTgt spid="1843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7">
                                            <p:txEl>
                                              <p:pRg st="4" end="4"/>
                                            </p:txEl>
                                          </p:spTgt>
                                        </p:tgtEl>
                                        <p:attrNameLst>
                                          <p:attrName>style.visibility</p:attrName>
                                        </p:attrNameLst>
                                      </p:cBhvr>
                                      <p:to>
                                        <p:strVal val="visible"/>
                                      </p:to>
                                    </p:set>
                                    <p:anim calcmode="lin" valueType="num">
                                      <p:cBhvr additive="base">
                                        <p:cTn id="31" dur="500" fill="hold"/>
                                        <p:tgtEl>
                                          <p:spTgt spid="1843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D:\Chapter_21\B_Jpeg_Images\_21_Labeled_Images\21_02aFoodProcessing-L.jpg"/>
          <p:cNvPicPr>
            <a:picLocks noChangeAspect="1" noChangeArrowheads="1"/>
          </p:cNvPicPr>
          <p:nvPr/>
        </p:nvPicPr>
        <p:blipFill>
          <a:blip r:embed="rId2" cstate="print"/>
          <a:srcRect/>
          <a:stretch>
            <a:fillRect/>
          </a:stretch>
        </p:blipFill>
        <p:spPr bwMode="auto">
          <a:xfrm>
            <a:off x="298450" y="838200"/>
            <a:ext cx="8547100" cy="518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Chapter_21\B_Jpeg_Images\_21_Labeled_Images\21_02baChemicalDigestion-L.jpg"/>
          <p:cNvPicPr>
            <a:picLocks noChangeAspect="1" noChangeArrowheads="1"/>
          </p:cNvPicPr>
          <p:nvPr/>
        </p:nvPicPr>
        <p:blipFill>
          <a:blip r:embed="rId2" cstate="print"/>
          <a:srcRect/>
          <a:stretch>
            <a:fillRect/>
          </a:stretch>
        </p:blipFill>
        <p:spPr bwMode="auto">
          <a:xfrm>
            <a:off x="298450" y="542925"/>
            <a:ext cx="8547100" cy="5772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D:\Chapter_21\B_Jpeg_Images\_21_Labeled_Images\21_02bbChemicalDigestion-L.jpg"/>
          <p:cNvPicPr>
            <a:picLocks noChangeAspect="1" noChangeArrowheads="1"/>
          </p:cNvPicPr>
          <p:nvPr/>
        </p:nvPicPr>
        <p:blipFill>
          <a:blip r:embed="rId2" cstate="print"/>
          <a:srcRect/>
          <a:stretch>
            <a:fillRect/>
          </a:stretch>
        </p:blipFill>
        <p:spPr bwMode="auto">
          <a:xfrm>
            <a:off x="298450" y="434975"/>
            <a:ext cx="8547100" cy="59864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355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3556" name="Rectangle 8"/>
          <p:cNvSpPr>
            <a:spLocks noGrp="1" noChangeArrowheads="1"/>
          </p:cNvSpPr>
          <p:nvPr>
            <p:ph type="title" idx="4294967295"/>
          </p:nvPr>
        </p:nvSpPr>
        <p:spPr>
          <a:xfrm>
            <a:off x="173038" y="65088"/>
            <a:ext cx="8775700" cy="822325"/>
          </a:xfrm>
        </p:spPr>
        <p:txBody>
          <a:bodyPr>
            <a:normAutofit fontScale="90000"/>
          </a:bodyPr>
          <a:lstStyle/>
          <a:p>
            <a:pPr>
              <a:lnSpc>
                <a:spcPct val="100000"/>
              </a:lnSpc>
            </a:pPr>
            <a:r>
              <a:rPr lang="en-US" sz="3200" smtClean="0"/>
              <a:t>21.3 Digestion occurs in specialized compartments</a:t>
            </a:r>
          </a:p>
        </p:txBody>
      </p:sp>
      <p:sp>
        <p:nvSpPr>
          <p:cNvPr id="23557" name="Rectangle 9"/>
          <p:cNvSpPr>
            <a:spLocks noGrp="1" noChangeArrowheads="1"/>
          </p:cNvSpPr>
          <p:nvPr>
            <p:ph type="body" idx="4294967295"/>
          </p:nvPr>
        </p:nvSpPr>
        <p:spPr>
          <a:xfrm>
            <a:off x="166688" y="1331913"/>
            <a:ext cx="8801100" cy="5365750"/>
          </a:xfrm>
        </p:spPr>
        <p:txBody>
          <a:bodyPr/>
          <a:lstStyle/>
          <a:p>
            <a:pPr marL="0" indent="0" eaLnBrk="1" hangingPunct="1"/>
            <a:r>
              <a:rPr lang="en-US" sz="2700" dirty="0" smtClean="0"/>
              <a:t> Sponges digest food in vacuoles.</a:t>
            </a:r>
          </a:p>
          <a:p>
            <a:pPr marL="0" indent="0" eaLnBrk="1" hangingPunct="1"/>
            <a:r>
              <a:rPr lang="en-US" sz="2700" dirty="0" smtClean="0"/>
              <a:t> Most animals digest food in compartments.</a:t>
            </a:r>
          </a:p>
          <a:p>
            <a:pPr marL="279400" lvl="1" indent="-277813" eaLnBrk="1" hangingPunct="1">
              <a:buFont typeface="Wingdings" pitchFamily="84" charset="2"/>
              <a:buChar char="§"/>
            </a:pPr>
            <a:r>
              <a:rPr lang="en-US" sz="2700" dirty="0" smtClean="0"/>
              <a:t>Cnidarians and flatworms have a </a:t>
            </a:r>
            <a:r>
              <a:rPr lang="en-US" sz="2700" b="1" dirty="0" err="1" smtClean="0"/>
              <a:t>gastrovascular</a:t>
            </a:r>
            <a:r>
              <a:rPr lang="en-US" sz="2700" b="1" dirty="0" smtClean="0"/>
              <a:t> cavity </a:t>
            </a:r>
            <a:r>
              <a:rPr lang="en-US" sz="2700" dirty="0" smtClean="0"/>
              <a:t>with a single opening, the </a:t>
            </a:r>
            <a:r>
              <a:rPr lang="en-US" sz="2700" b="1" dirty="0" smtClean="0"/>
              <a:t>mouth</a:t>
            </a:r>
            <a:r>
              <a:rPr lang="en-US" sz="2700" dirty="0" smtClean="0"/>
              <a:t>.</a:t>
            </a:r>
          </a:p>
          <a:p>
            <a:pPr marL="812800" lvl="2" indent="-368300" eaLnBrk="1" hangingPunct="1"/>
            <a:r>
              <a:rPr lang="en-US" sz="2400" dirty="0" smtClean="0"/>
              <a:t>Food enters the mouth.</a:t>
            </a:r>
          </a:p>
          <a:p>
            <a:pPr marL="812800" lvl="2" indent="-368300" eaLnBrk="1" hangingPunct="1"/>
            <a:r>
              <a:rPr lang="en-US" sz="2300" dirty="0" smtClean="0"/>
              <a:t>Enzymes break down the food.</a:t>
            </a:r>
          </a:p>
          <a:p>
            <a:pPr marL="812800" lvl="2" indent="-368300" eaLnBrk="1" hangingPunct="1"/>
            <a:r>
              <a:rPr lang="en-US" sz="2300" dirty="0" smtClean="0"/>
              <a:t>Food particles move into cells lining the compartment.</a:t>
            </a:r>
          </a:p>
          <a:p>
            <a:pPr marL="812800" lvl="2" indent="-368300" eaLnBrk="1" hangingPunct="1"/>
            <a:r>
              <a:rPr lang="en-US" sz="2300" dirty="0" smtClean="0"/>
              <a:t>Undigested materials are expelled back out the mouth.</a:t>
            </a:r>
            <a:endParaRPr lang="en-US" sz="2400" dirty="0" smtClean="0"/>
          </a:p>
        </p:txBody>
      </p:sp>
      <p:sp>
        <p:nvSpPr>
          <p:cNvPr id="235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35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ox(in)">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box(in)">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box(in)">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box(in)">
                                      <p:cBhvr>
                                        <p:cTn id="22" dur="500"/>
                                        <p:tgtEl>
                                          <p:spTgt spid="23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557">
                                            <p:txEl>
                                              <p:pRg st="4" end="4"/>
                                            </p:txEl>
                                          </p:spTgt>
                                        </p:tgtEl>
                                        <p:attrNameLst>
                                          <p:attrName>style.visibility</p:attrName>
                                        </p:attrNameLst>
                                      </p:cBhvr>
                                      <p:to>
                                        <p:strVal val="visible"/>
                                      </p:to>
                                    </p:set>
                                    <p:animEffect transition="in" filter="box(in)">
                                      <p:cBhvr>
                                        <p:cTn id="27" dur="500"/>
                                        <p:tgtEl>
                                          <p:spTgt spid="23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557">
                                            <p:txEl>
                                              <p:pRg st="5" end="5"/>
                                            </p:txEl>
                                          </p:spTgt>
                                        </p:tgtEl>
                                        <p:attrNameLst>
                                          <p:attrName>style.visibility</p:attrName>
                                        </p:attrNameLst>
                                      </p:cBhvr>
                                      <p:to>
                                        <p:strVal val="visible"/>
                                      </p:to>
                                    </p:set>
                                    <p:animEffect transition="in" filter="box(in)">
                                      <p:cBhvr>
                                        <p:cTn id="32" dur="500"/>
                                        <p:tgtEl>
                                          <p:spTgt spid="23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557">
                                            <p:txEl>
                                              <p:pRg st="6" end="6"/>
                                            </p:txEl>
                                          </p:spTgt>
                                        </p:tgtEl>
                                        <p:attrNameLst>
                                          <p:attrName>style.visibility</p:attrName>
                                        </p:attrNameLst>
                                      </p:cBhvr>
                                      <p:to>
                                        <p:strVal val="visible"/>
                                      </p:to>
                                    </p:set>
                                    <p:animEffect transition="in" filter="box(in)">
                                      <p:cBhvr>
                                        <p:cTn id="37"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457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4580" name="Rectangle 9"/>
          <p:cNvSpPr>
            <a:spLocks noGrp="1" noChangeArrowheads="1"/>
          </p:cNvSpPr>
          <p:nvPr>
            <p:ph type="body" idx="4294967295"/>
          </p:nvPr>
        </p:nvSpPr>
        <p:spPr>
          <a:xfrm>
            <a:off x="163513" y="1317625"/>
            <a:ext cx="7645400" cy="5073650"/>
          </a:xfrm>
        </p:spPr>
        <p:txBody>
          <a:bodyPr/>
          <a:lstStyle/>
          <a:p>
            <a:pPr marL="279400" lvl="1" indent="-277813" eaLnBrk="1" hangingPunct="1">
              <a:spcBef>
                <a:spcPct val="40000"/>
              </a:spcBef>
              <a:buFont typeface="Wingdings" pitchFamily="84" charset="2"/>
              <a:buChar char="§"/>
            </a:pPr>
            <a:r>
              <a:rPr lang="en-US" sz="2800" dirty="0" smtClean="0"/>
              <a:t>Most animals have an </a:t>
            </a:r>
            <a:r>
              <a:rPr lang="en-US" sz="2800" b="1" dirty="0" smtClean="0"/>
              <a:t>alimentary canal </a:t>
            </a:r>
            <a:r>
              <a:rPr lang="en-US" sz="2800" dirty="0" smtClean="0"/>
              <a:t>with</a:t>
            </a:r>
          </a:p>
          <a:p>
            <a:pPr marL="812800" lvl="2" indent="-368300" eaLnBrk="1" hangingPunct="1">
              <a:spcBef>
                <a:spcPct val="40000"/>
              </a:spcBef>
            </a:pPr>
            <a:r>
              <a:rPr lang="en-US" sz="2400" dirty="0" smtClean="0"/>
              <a:t>a mouth,</a:t>
            </a:r>
          </a:p>
          <a:p>
            <a:pPr marL="812800" lvl="2" indent="-368300" eaLnBrk="1" hangingPunct="1">
              <a:spcBef>
                <a:spcPct val="40000"/>
              </a:spcBef>
            </a:pPr>
            <a:r>
              <a:rPr lang="en-US" sz="2400" dirty="0" smtClean="0"/>
              <a:t>an anus, and</a:t>
            </a:r>
          </a:p>
          <a:p>
            <a:pPr marL="812800" lvl="2" indent="-368300" eaLnBrk="1" hangingPunct="1">
              <a:spcBef>
                <a:spcPct val="40000"/>
              </a:spcBef>
            </a:pPr>
            <a:r>
              <a:rPr lang="en-US" sz="2400" dirty="0" smtClean="0"/>
              <a:t>specialized regions associated with one-way flow of food.</a:t>
            </a:r>
          </a:p>
        </p:txBody>
      </p:sp>
      <p:sp>
        <p:nvSpPr>
          <p:cNvPr id="24581" name="Rectangle 11"/>
          <p:cNvSpPr>
            <a:spLocks noGrp="1" noChangeArrowheads="1"/>
          </p:cNvSpPr>
          <p:nvPr>
            <p:ph type="title" idx="4294967295"/>
          </p:nvPr>
        </p:nvSpPr>
        <p:spPr>
          <a:xfrm>
            <a:off x="173038" y="65088"/>
            <a:ext cx="8775700" cy="822325"/>
          </a:xfrm>
        </p:spPr>
        <p:txBody>
          <a:bodyPr>
            <a:normAutofit fontScale="90000"/>
          </a:bodyPr>
          <a:lstStyle/>
          <a:p>
            <a:pPr>
              <a:lnSpc>
                <a:spcPct val="100000"/>
              </a:lnSpc>
            </a:pPr>
            <a:r>
              <a:rPr lang="en-US" sz="3200" smtClean="0"/>
              <a:t>21.3 Digestion occurs in specialized compartments</a:t>
            </a:r>
          </a:p>
        </p:txBody>
      </p:sp>
      <p:sp>
        <p:nvSpPr>
          <p:cNvPr id="2458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458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5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5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5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560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5604" name="Rectangle 9"/>
          <p:cNvSpPr>
            <a:spLocks noGrp="1" noChangeArrowheads="1"/>
          </p:cNvSpPr>
          <p:nvPr>
            <p:ph type="body" idx="4294967295"/>
          </p:nvPr>
        </p:nvSpPr>
        <p:spPr>
          <a:xfrm>
            <a:off x="163513" y="1317625"/>
            <a:ext cx="8775700" cy="5073650"/>
          </a:xfrm>
        </p:spPr>
        <p:txBody>
          <a:bodyPr/>
          <a:lstStyle/>
          <a:p>
            <a:pPr marL="279400" lvl="1" indent="-277813" eaLnBrk="1" hangingPunct="1">
              <a:spcBef>
                <a:spcPct val="25000"/>
              </a:spcBef>
              <a:buFont typeface="Wingdings" pitchFamily="84" charset="2"/>
              <a:buChar char="§"/>
            </a:pPr>
            <a:r>
              <a:rPr lang="en-US" sz="2800" dirty="0" smtClean="0"/>
              <a:t>The normal one-way flow moves food</a:t>
            </a:r>
          </a:p>
          <a:p>
            <a:pPr marL="812800" lvl="2" indent="-368300" eaLnBrk="1" hangingPunct="1">
              <a:spcBef>
                <a:spcPct val="25000"/>
              </a:spcBef>
            </a:pPr>
            <a:r>
              <a:rPr lang="en-US" sz="2400" dirty="0" smtClean="0"/>
              <a:t>into the </a:t>
            </a:r>
            <a:r>
              <a:rPr lang="en-US" sz="2400" b="1" dirty="0" smtClean="0"/>
              <a:t>pharynx </a:t>
            </a:r>
            <a:r>
              <a:rPr lang="en-US" sz="2400" dirty="0" smtClean="0"/>
              <a:t>or throat,</a:t>
            </a:r>
          </a:p>
          <a:p>
            <a:pPr marL="812800" lvl="2" indent="-368300" eaLnBrk="1" hangingPunct="1">
              <a:spcBef>
                <a:spcPct val="25000"/>
              </a:spcBef>
            </a:pPr>
            <a:r>
              <a:rPr lang="en-US" sz="2400" dirty="0" smtClean="0"/>
              <a:t>down the </a:t>
            </a:r>
            <a:r>
              <a:rPr lang="en-US" sz="2400" b="1" dirty="0" smtClean="0"/>
              <a:t>esophagus </a:t>
            </a:r>
            <a:r>
              <a:rPr lang="en-US" sz="2400" dirty="0" smtClean="0"/>
              <a:t>to a </a:t>
            </a:r>
          </a:p>
          <a:p>
            <a:pPr marL="1295400" lvl="3" indent="-317500" eaLnBrk="1" hangingPunct="1">
              <a:spcBef>
                <a:spcPct val="25000"/>
              </a:spcBef>
            </a:pPr>
            <a:r>
              <a:rPr lang="en-US" b="1" dirty="0" smtClean="0"/>
              <a:t>crop </a:t>
            </a:r>
            <a:r>
              <a:rPr lang="en-US" dirty="0" smtClean="0"/>
              <a:t>where food is softened and stored,</a:t>
            </a:r>
          </a:p>
          <a:p>
            <a:pPr marL="1295400" lvl="3" indent="-317500" eaLnBrk="1" hangingPunct="1">
              <a:spcBef>
                <a:spcPct val="25000"/>
              </a:spcBef>
            </a:pPr>
            <a:r>
              <a:rPr lang="en-US" b="1" dirty="0" smtClean="0"/>
              <a:t>gizzard</a:t>
            </a:r>
            <a:r>
              <a:rPr lang="en-US" dirty="0" smtClean="0"/>
              <a:t>, where food is ground and stored, and/or </a:t>
            </a:r>
          </a:p>
          <a:p>
            <a:pPr marL="1295400" lvl="3" indent="-317500" eaLnBrk="1" hangingPunct="1">
              <a:spcBef>
                <a:spcPct val="25000"/>
              </a:spcBef>
            </a:pPr>
            <a:r>
              <a:rPr lang="en-US" b="1" dirty="0" smtClean="0"/>
              <a:t>stomach </a:t>
            </a:r>
            <a:r>
              <a:rPr lang="en-US" dirty="0" smtClean="0"/>
              <a:t>where food is ground and stored,</a:t>
            </a:r>
          </a:p>
          <a:p>
            <a:pPr marL="812800" lvl="2" indent="-368300" eaLnBrk="1" hangingPunct="1">
              <a:spcBef>
                <a:spcPct val="25000"/>
              </a:spcBef>
            </a:pPr>
            <a:r>
              <a:rPr lang="en-US" sz="2400" dirty="0" smtClean="0"/>
              <a:t>to the </a:t>
            </a:r>
            <a:r>
              <a:rPr lang="en-US" sz="2400" b="1" dirty="0" smtClean="0"/>
              <a:t>intestines</a:t>
            </a:r>
            <a:r>
              <a:rPr lang="en-US" sz="2400" dirty="0" smtClean="0"/>
              <a:t>, where chemical digestion and nutrient absorption occur, and finally</a:t>
            </a:r>
          </a:p>
          <a:p>
            <a:pPr marL="812800" lvl="2" indent="-368300" eaLnBrk="1" hangingPunct="1">
              <a:spcBef>
                <a:spcPct val="25000"/>
              </a:spcBef>
            </a:pPr>
            <a:r>
              <a:rPr lang="en-US" sz="2400" dirty="0" smtClean="0"/>
              <a:t>undigested materials are expelled through the </a:t>
            </a:r>
            <a:r>
              <a:rPr lang="en-US" sz="2400" b="1" dirty="0" smtClean="0"/>
              <a:t>anus</a:t>
            </a:r>
            <a:r>
              <a:rPr lang="en-US" sz="2400" dirty="0" smtClean="0"/>
              <a:t>.</a:t>
            </a:r>
          </a:p>
          <a:p>
            <a:pPr marL="279400" lvl="1" indent="-277813" eaLnBrk="1" hangingPunct="1">
              <a:spcBef>
                <a:spcPct val="25000"/>
              </a:spcBef>
            </a:pPr>
            <a:endParaRPr lang="en-US" dirty="0" smtClean="0"/>
          </a:p>
        </p:txBody>
      </p:sp>
      <p:sp>
        <p:nvSpPr>
          <p:cNvPr id="25605" name="Rectangle 11"/>
          <p:cNvSpPr>
            <a:spLocks noGrp="1" noChangeArrowheads="1"/>
          </p:cNvSpPr>
          <p:nvPr>
            <p:ph type="title" idx="4294967295"/>
          </p:nvPr>
        </p:nvSpPr>
        <p:spPr>
          <a:xfrm>
            <a:off x="173038" y="65088"/>
            <a:ext cx="8775700" cy="822325"/>
          </a:xfrm>
        </p:spPr>
        <p:txBody>
          <a:bodyPr>
            <a:normAutofit fontScale="90000"/>
          </a:bodyPr>
          <a:lstStyle/>
          <a:p>
            <a:pPr algn="l">
              <a:lnSpc>
                <a:spcPct val="100000"/>
              </a:lnSpc>
            </a:pPr>
            <a:r>
              <a:rPr lang="en-US" sz="3200" dirty="0" smtClean="0"/>
              <a:t>21.3 Digestion occurs in </a:t>
            </a:r>
            <a:r>
              <a:rPr lang="en-US" sz="3200" dirty="0" err="1" smtClean="0"/>
              <a:t>specializedcompartments</a:t>
            </a:r>
            <a:endParaRPr lang="en-US" sz="3200" dirty="0" smtClean="0"/>
          </a:p>
        </p:txBody>
      </p:sp>
      <p:sp>
        <p:nvSpPr>
          <p:cNvPr id="2560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56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checkerboard(across)">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checkerboard(across)">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checkerboard(across)">
                                      <p:cBhvr>
                                        <p:cTn id="17" dur="500"/>
                                        <p:tgtEl>
                                          <p:spTgt spid="256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604">
                                            <p:txEl>
                                              <p:pRg st="3" end="3"/>
                                            </p:txEl>
                                          </p:spTgt>
                                        </p:tgtEl>
                                        <p:attrNameLst>
                                          <p:attrName>style.visibility</p:attrName>
                                        </p:attrNameLst>
                                      </p:cBhvr>
                                      <p:to>
                                        <p:strVal val="visible"/>
                                      </p:to>
                                    </p:set>
                                    <p:animEffect transition="in" filter="checkerboard(across)">
                                      <p:cBhvr>
                                        <p:cTn id="22" dur="500"/>
                                        <p:tgtEl>
                                          <p:spTgt spid="256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604">
                                            <p:txEl>
                                              <p:pRg st="4" end="4"/>
                                            </p:txEl>
                                          </p:spTgt>
                                        </p:tgtEl>
                                        <p:attrNameLst>
                                          <p:attrName>style.visibility</p:attrName>
                                        </p:attrNameLst>
                                      </p:cBhvr>
                                      <p:to>
                                        <p:strVal val="visible"/>
                                      </p:to>
                                    </p:set>
                                    <p:animEffect transition="in" filter="checkerboard(across)">
                                      <p:cBhvr>
                                        <p:cTn id="27" dur="500"/>
                                        <p:tgtEl>
                                          <p:spTgt spid="256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604">
                                            <p:txEl>
                                              <p:pRg st="5" end="5"/>
                                            </p:txEl>
                                          </p:spTgt>
                                        </p:tgtEl>
                                        <p:attrNameLst>
                                          <p:attrName>style.visibility</p:attrName>
                                        </p:attrNameLst>
                                      </p:cBhvr>
                                      <p:to>
                                        <p:strVal val="visible"/>
                                      </p:to>
                                    </p:set>
                                    <p:animEffect transition="in" filter="checkerboard(across)">
                                      <p:cBhvr>
                                        <p:cTn id="32" dur="500"/>
                                        <p:tgtEl>
                                          <p:spTgt spid="256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5604">
                                            <p:txEl>
                                              <p:pRg st="6" end="6"/>
                                            </p:txEl>
                                          </p:spTgt>
                                        </p:tgtEl>
                                        <p:attrNameLst>
                                          <p:attrName>style.visibility</p:attrName>
                                        </p:attrNameLst>
                                      </p:cBhvr>
                                      <p:to>
                                        <p:strVal val="visible"/>
                                      </p:to>
                                    </p:set>
                                    <p:animEffect transition="in" filter="checkerboard(across)">
                                      <p:cBhvr>
                                        <p:cTn id="37" dur="500"/>
                                        <p:tgtEl>
                                          <p:spTgt spid="256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604">
                                            <p:txEl>
                                              <p:pRg st="7" end="7"/>
                                            </p:txEl>
                                          </p:spTgt>
                                        </p:tgtEl>
                                        <p:attrNameLst>
                                          <p:attrName>style.visibility</p:attrName>
                                        </p:attrNameLst>
                                      </p:cBhvr>
                                      <p:to>
                                        <p:strVal val="visible"/>
                                      </p:to>
                                    </p:set>
                                    <p:animEffect transition="in" filter="checkerboard(across)">
                                      <p:cBhvr>
                                        <p:cTn id="42" dur="500"/>
                                        <p:tgtEl>
                                          <p:spTgt spid="256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17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72" name="Rectangle 11"/>
          <p:cNvSpPr>
            <a:spLocks noGrp="1" noChangeArrowheads="1"/>
          </p:cNvSpPr>
          <p:nvPr>
            <p:ph type="title" idx="4294967295"/>
          </p:nvPr>
        </p:nvSpPr>
        <p:spPr>
          <a:xfrm>
            <a:off x="180975" y="71438"/>
            <a:ext cx="8775700" cy="822325"/>
          </a:xfrm>
        </p:spPr>
        <p:txBody>
          <a:bodyPr/>
          <a:lstStyle/>
          <a:p>
            <a:pPr>
              <a:lnSpc>
                <a:spcPct val="100000"/>
              </a:lnSpc>
            </a:pPr>
            <a:r>
              <a:rPr lang="en-US" sz="3200" smtClean="0"/>
              <a:t>Introduction</a:t>
            </a:r>
            <a:endParaRPr lang="en-US" sz="3200" smtClean="0">
              <a:solidFill>
                <a:schemeClr val="tx1"/>
              </a:solidFill>
            </a:endParaRPr>
          </a:p>
        </p:txBody>
      </p:sp>
      <p:sp>
        <p:nvSpPr>
          <p:cNvPr id="7173" name="Rectangle 12"/>
          <p:cNvSpPr>
            <a:spLocks noGrp="1" noChangeArrowheads="1"/>
          </p:cNvSpPr>
          <p:nvPr>
            <p:ph type="body" idx="4294967295"/>
          </p:nvPr>
        </p:nvSpPr>
        <p:spPr>
          <a:xfrm>
            <a:off x="166688" y="1317625"/>
            <a:ext cx="8775700" cy="5073650"/>
          </a:xfrm>
        </p:spPr>
        <p:txBody>
          <a:bodyPr/>
          <a:lstStyle/>
          <a:p>
            <a:pPr marL="279400" indent="-279400" eaLnBrk="1" hangingPunct="1">
              <a:spcBef>
                <a:spcPct val="40000"/>
              </a:spcBef>
            </a:pPr>
            <a:r>
              <a:rPr lang="en-US" dirty="0" smtClean="0"/>
              <a:t>All animals must eat to provide</a:t>
            </a:r>
          </a:p>
          <a:p>
            <a:pPr marL="812800" lvl="1" indent="-368300" eaLnBrk="1" hangingPunct="1">
              <a:spcBef>
                <a:spcPct val="40000"/>
              </a:spcBef>
            </a:pPr>
            <a:r>
              <a:rPr lang="en-US" dirty="0" smtClean="0"/>
              <a:t>energy and</a:t>
            </a:r>
          </a:p>
          <a:p>
            <a:pPr marL="812800" lvl="1" indent="-368300" eaLnBrk="1" hangingPunct="1">
              <a:spcBef>
                <a:spcPct val="40000"/>
              </a:spcBef>
            </a:pPr>
            <a:r>
              <a:rPr lang="en-US" dirty="0" smtClean="0"/>
              <a:t>the building blocks used to assemble new molecules.</a:t>
            </a:r>
          </a:p>
          <a:p>
            <a:pPr marL="279400" indent="-279400" eaLnBrk="1" hangingPunct="1">
              <a:spcBef>
                <a:spcPct val="40000"/>
              </a:spcBef>
            </a:pPr>
            <a:r>
              <a:rPr lang="en-US" dirty="0" smtClean="0"/>
              <a:t>Animals also need essential</a:t>
            </a:r>
          </a:p>
          <a:p>
            <a:pPr marL="812800" lvl="1" indent="-368300" eaLnBrk="1" hangingPunct="1">
              <a:spcBef>
                <a:spcPct val="40000"/>
              </a:spcBef>
            </a:pPr>
            <a:r>
              <a:rPr lang="en-US" dirty="0" smtClean="0"/>
              <a:t>vitamins and</a:t>
            </a:r>
          </a:p>
          <a:p>
            <a:pPr marL="812800" lvl="1" indent="-368300" eaLnBrk="1" hangingPunct="1">
              <a:spcBef>
                <a:spcPct val="40000"/>
              </a:spcBef>
            </a:pPr>
            <a:r>
              <a:rPr lang="en-US" dirty="0" smtClean="0"/>
              <a:t>minerals.</a:t>
            </a:r>
          </a:p>
        </p:txBody>
      </p:sp>
      <p:sp>
        <p:nvSpPr>
          <p:cNvPr id="71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1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blinds(horizontal)">
                                      <p:cBhvr>
                                        <p:cTn id="7" dur="500"/>
                                        <p:tgtEl>
                                          <p:spTgt spid="7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3">
                                            <p:txEl>
                                              <p:pRg st="1" end="1"/>
                                            </p:txEl>
                                          </p:spTgt>
                                        </p:tgtEl>
                                        <p:attrNameLst>
                                          <p:attrName>style.visibility</p:attrName>
                                        </p:attrNameLst>
                                      </p:cBhvr>
                                      <p:to>
                                        <p:strVal val="visible"/>
                                      </p:to>
                                    </p:set>
                                    <p:animEffect transition="in" filter="blinds(horizontal)">
                                      <p:cBhvr>
                                        <p:cTn id="12" dur="500"/>
                                        <p:tgtEl>
                                          <p:spTgt spid="7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3">
                                            <p:txEl>
                                              <p:pRg st="2" end="2"/>
                                            </p:txEl>
                                          </p:spTgt>
                                        </p:tgtEl>
                                        <p:attrNameLst>
                                          <p:attrName>style.visibility</p:attrName>
                                        </p:attrNameLst>
                                      </p:cBhvr>
                                      <p:to>
                                        <p:strVal val="visible"/>
                                      </p:to>
                                    </p:set>
                                    <p:animEffect transition="in" filter="blinds(horizontal)">
                                      <p:cBhvr>
                                        <p:cTn id="17" dur="500"/>
                                        <p:tgtEl>
                                          <p:spTgt spid="7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3">
                                            <p:txEl>
                                              <p:pRg st="3" end="3"/>
                                            </p:txEl>
                                          </p:spTgt>
                                        </p:tgtEl>
                                        <p:attrNameLst>
                                          <p:attrName>style.visibility</p:attrName>
                                        </p:attrNameLst>
                                      </p:cBhvr>
                                      <p:to>
                                        <p:strVal val="visible"/>
                                      </p:to>
                                    </p:set>
                                    <p:animEffect transition="in" filter="blinds(horizontal)">
                                      <p:cBhvr>
                                        <p:cTn id="22" dur="500"/>
                                        <p:tgtEl>
                                          <p:spTgt spid="7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73">
                                            <p:txEl>
                                              <p:pRg st="4" end="4"/>
                                            </p:txEl>
                                          </p:spTgt>
                                        </p:tgtEl>
                                        <p:attrNameLst>
                                          <p:attrName>style.visibility</p:attrName>
                                        </p:attrNameLst>
                                      </p:cBhvr>
                                      <p:to>
                                        <p:strVal val="visible"/>
                                      </p:to>
                                    </p:set>
                                    <p:animEffect transition="in" filter="blinds(horizontal)">
                                      <p:cBhvr>
                                        <p:cTn id="27" dur="500"/>
                                        <p:tgtEl>
                                          <p:spTgt spid="71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73">
                                            <p:txEl>
                                              <p:pRg st="5" end="5"/>
                                            </p:txEl>
                                          </p:spTgt>
                                        </p:tgtEl>
                                        <p:attrNameLst>
                                          <p:attrName>style.visibility</p:attrName>
                                        </p:attrNameLst>
                                      </p:cBhvr>
                                      <p:to>
                                        <p:strVal val="visible"/>
                                      </p:to>
                                    </p:set>
                                    <p:animEffect transition="in" filter="blinds(horizontal)">
                                      <p:cBhvr>
                                        <p:cTn id="32" dur="500"/>
                                        <p:tgtEl>
                                          <p:spTgt spid="71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D:\Chapter_21\B_Jpeg_Images\_21_Labeled_Images\21_03aGastrovascCavity-L.jpg"/>
          <p:cNvPicPr>
            <a:picLocks noChangeAspect="1" noChangeArrowheads="1"/>
          </p:cNvPicPr>
          <p:nvPr/>
        </p:nvPicPr>
        <p:blipFill>
          <a:blip r:embed="rId2" cstate="print"/>
          <a:srcRect/>
          <a:stretch>
            <a:fillRect/>
          </a:stretch>
        </p:blipFill>
        <p:spPr bwMode="auto">
          <a:xfrm>
            <a:off x="655638" y="1647825"/>
            <a:ext cx="7832725" cy="35607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descr="D:\Chapter_21\B_Jpeg_Images\_21_Labeled_Images\21_03b_AlimentaryCanals-L.jpg"/>
          <p:cNvPicPr>
            <a:picLocks noChangeAspect="1" noChangeArrowheads="1"/>
          </p:cNvPicPr>
          <p:nvPr/>
        </p:nvPicPr>
        <p:blipFill>
          <a:blip r:embed="rId2" cstate="print"/>
          <a:srcRect/>
          <a:stretch>
            <a:fillRect/>
          </a:stretch>
        </p:blipFill>
        <p:spPr bwMode="auto">
          <a:xfrm>
            <a:off x="2703513" y="136525"/>
            <a:ext cx="3736975" cy="65833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174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1748" name="Rectangle 8"/>
          <p:cNvSpPr>
            <a:spLocks noGrp="1" noChangeArrowheads="1"/>
          </p:cNvSpPr>
          <p:nvPr>
            <p:ph type="body" idx="4294967295"/>
          </p:nvPr>
        </p:nvSpPr>
        <p:spPr>
          <a:xfrm>
            <a:off x="195263" y="1279525"/>
            <a:ext cx="8775700" cy="5073650"/>
          </a:xfrm>
        </p:spPr>
        <p:txBody>
          <a:bodyPr/>
          <a:lstStyle/>
          <a:p>
            <a:pPr marL="0" indent="0" algn="ctr" eaLnBrk="1" hangingPunct="1">
              <a:buFont typeface="Wingdings" pitchFamily="84" charset="2"/>
              <a:buNone/>
            </a:pPr>
            <a:r>
              <a:rPr lang="en-US" sz="4400" smtClean="0"/>
              <a:t>THE HUMAN DIGESTIVE SYSTEM</a:t>
            </a:r>
            <a:endParaRPr lang="en-US" sz="4400" b="1" smtClean="0"/>
          </a:p>
        </p:txBody>
      </p:sp>
      <p:sp>
        <p:nvSpPr>
          <p:cNvPr id="3174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175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277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2772" name="Rectangle 8"/>
          <p:cNvSpPr>
            <a:spLocks noGrp="1" noChangeArrowheads="1"/>
          </p:cNvSpPr>
          <p:nvPr>
            <p:ph type="title" idx="4294967295"/>
          </p:nvPr>
        </p:nvSpPr>
        <p:spPr>
          <a:xfrm>
            <a:off x="176213" y="103188"/>
            <a:ext cx="8775700" cy="822325"/>
          </a:xfrm>
        </p:spPr>
        <p:txBody>
          <a:bodyPr>
            <a:normAutofit fontScale="90000"/>
          </a:bodyPr>
          <a:lstStyle/>
          <a:p>
            <a:pPr marL="808038" indent="-808038" eaLnBrk="1" hangingPunct="1"/>
            <a:r>
              <a:rPr lang="en-US" sz="3200" smtClean="0"/>
              <a:t>21.4 The human digestive system consists of an alimentary canal and accessory glands</a:t>
            </a:r>
          </a:p>
        </p:txBody>
      </p:sp>
      <p:sp>
        <p:nvSpPr>
          <p:cNvPr id="32773" name="Rectangle 9"/>
          <p:cNvSpPr>
            <a:spLocks noGrp="1" noChangeArrowheads="1"/>
          </p:cNvSpPr>
          <p:nvPr>
            <p:ph type="body" idx="4294967295"/>
          </p:nvPr>
        </p:nvSpPr>
        <p:spPr>
          <a:xfrm>
            <a:off x="166688" y="1317625"/>
            <a:ext cx="8775700" cy="5073650"/>
          </a:xfrm>
        </p:spPr>
        <p:txBody>
          <a:bodyPr/>
          <a:lstStyle/>
          <a:p>
            <a:pPr marL="279400" indent="-279400" eaLnBrk="1" hangingPunct="1">
              <a:spcAft>
                <a:spcPts val="75"/>
              </a:spcAft>
            </a:pPr>
            <a:r>
              <a:rPr lang="en-US" dirty="0" smtClean="0"/>
              <a:t>In humans, food is</a:t>
            </a:r>
          </a:p>
          <a:p>
            <a:pPr marL="812800" lvl="1" indent="-368300" eaLnBrk="1" hangingPunct="1">
              <a:spcAft>
                <a:spcPts val="75"/>
              </a:spcAft>
            </a:pPr>
            <a:r>
              <a:rPr lang="en-US" dirty="0" smtClean="0"/>
              <a:t>ingested and chewed in the mouth or </a:t>
            </a:r>
            <a:r>
              <a:rPr lang="en-US" b="1" dirty="0" smtClean="0"/>
              <a:t>oral cavity</a:t>
            </a:r>
            <a:r>
              <a:rPr lang="en-US" dirty="0" smtClean="0"/>
              <a:t>,</a:t>
            </a:r>
          </a:p>
          <a:p>
            <a:pPr marL="812800" lvl="1" indent="-368300" eaLnBrk="1" hangingPunct="1">
              <a:spcAft>
                <a:spcPts val="75"/>
              </a:spcAft>
            </a:pPr>
            <a:r>
              <a:rPr lang="en-US" dirty="0" smtClean="0"/>
              <a:t>pushed by the tongue into the pharynx,</a:t>
            </a:r>
          </a:p>
          <a:p>
            <a:pPr marL="812800" lvl="1" indent="-368300" eaLnBrk="1" hangingPunct="1">
              <a:spcAft>
                <a:spcPts val="75"/>
              </a:spcAft>
            </a:pPr>
            <a:r>
              <a:rPr lang="en-US" dirty="0" smtClean="0"/>
              <a:t>moved along by alternating waves of contraction and relaxation by smooth muscle in the walls of the canal in a process called </a:t>
            </a:r>
            <a:r>
              <a:rPr lang="en-US" b="1" dirty="0" smtClean="0"/>
              <a:t>peristalsis</a:t>
            </a:r>
            <a:r>
              <a:rPr lang="en-US" dirty="0" smtClean="0"/>
              <a:t>, and</a:t>
            </a:r>
          </a:p>
          <a:p>
            <a:pPr marL="812800" lvl="1" indent="-368300" eaLnBrk="1" hangingPunct="1">
              <a:spcAft>
                <a:spcPts val="75"/>
              </a:spcAft>
            </a:pPr>
            <a:r>
              <a:rPr lang="en-US" dirty="0" smtClean="0"/>
              <a:t>moved in and out of the stomach by </a:t>
            </a:r>
            <a:r>
              <a:rPr lang="en-US" b="1" dirty="0" smtClean="0"/>
              <a:t>sphincters</a:t>
            </a:r>
            <a:r>
              <a:rPr lang="en-US" dirty="0" smtClean="0"/>
              <a:t>.</a:t>
            </a:r>
          </a:p>
        </p:txBody>
      </p:sp>
      <p:sp>
        <p:nvSpPr>
          <p:cNvPr id="327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27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diamond(in)">
                                      <p:cBhvr>
                                        <p:cTn id="7" dur="20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diamond(in)">
                                      <p:cBhvr>
                                        <p:cTn id="12" dur="20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diamond(in)">
                                      <p:cBhvr>
                                        <p:cTn id="17" dur="2000"/>
                                        <p:tgtEl>
                                          <p:spTgt spid="327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2773">
                                            <p:txEl>
                                              <p:pRg st="3" end="3"/>
                                            </p:txEl>
                                          </p:spTgt>
                                        </p:tgtEl>
                                        <p:attrNameLst>
                                          <p:attrName>style.visibility</p:attrName>
                                        </p:attrNameLst>
                                      </p:cBhvr>
                                      <p:to>
                                        <p:strVal val="visible"/>
                                      </p:to>
                                    </p:set>
                                    <p:animEffect transition="in" filter="diamond(in)">
                                      <p:cBhvr>
                                        <p:cTn id="22" dur="2000"/>
                                        <p:tgtEl>
                                          <p:spTgt spid="327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2773">
                                            <p:txEl>
                                              <p:pRg st="4" end="4"/>
                                            </p:txEl>
                                          </p:spTgt>
                                        </p:tgtEl>
                                        <p:attrNameLst>
                                          <p:attrName>style.visibility</p:attrName>
                                        </p:attrNameLst>
                                      </p:cBhvr>
                                      <p:to>
                                        <p:strVal val="visible"/>
                                      </p:to>
                                    </p:set>
                                    <p:animEffect transition="in" filter="diamond(in)">
                                      <p:cBhvr>
                                        <p:cTn id="27" dur="2000"/>
                                        <p:tgtEl>
                                          <p:spTgt spid="32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379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3796" name="Rectangle 8"/>
          <p:cNvSpPr>
            <a:spLocks noGrp="1" noChangeArrowheads="1"/>
          </p:cNvSpPr>
          <p:nvPr>
            <p:ph type="title" idx="4294967295"/>
          </p:nvPr>
        </p:nvSpPr>
        <p:spPr>
          <a:xfrm>
            <a:off x="176213" y="103188"/>
            <a:ext cx="8775700" cy="822325"/>
          </a:xfrm>
        </p:spPr>
        <p:txBody>
          <a:bodyPr>
            <a:normAutofit fontScale="90000"/>
          </a:bodyPr>
          <a:lstStyle/>
          <a:p>
            <a:pPr marL="808038" indent="-808038" eaLnBrk="1" hangingPunct="1"/>
            <a:r>
              <a:rPr lang="en-US" sz="3200" smtClean="0"/>
              <a:t>21.4 The human digestive system consists of an alimentary canal and accessory glands</a:t>
            </a:r>
          </a:p>
        </p:txBody>
      </p:sp>
      <p:sp>
        <p:nvSpPr>
          <p:cNvPr id="33797" name="Rectangle 9"/>
          <p:cNvSpPr>
            <a:spLocks noGrp="1" noChangeArrowheads="1"/>
          </p:cNvSpPr>
          <p:nvPr>
            <p:ph type="body" idx="4294967295"/>
          </p:nvPr>
        </p:nvSpPr>
        <p:spPr>
          <a:xfrm>
            <a:off x="166688" y="1317625"/>
            <a:ext cx="8775700" cy="5073650"/>
          </a:xfrm>
        </p:spPr>
        <p:txBody>
          <a:bodyPr/>
          <a:lstStyle/>
          <a:p>
            <a:pPr marL="292100" lvl="1" indent="-290513" eaLnBrk="1" hangingPunct="1">
              <a:spcAft>
                <a:spcPts val="75"/>
              </a:spcAft>
              <a:buFont typeface="Wingdings" pitchFamily="84" charset="2"/>
              <a:buChar char="§"/>
            </a:pPr>
            <a:r>
              <a:rPr lang="en-US" sz="2800" dirty="0" smtClean="0"/>
              <a:t>The final steps of digestion and nutrient absorption in humans occur in the small intestine.</a:t>
            </a:r>
          </a:p>
          <a:p>
            <a:pPr marL="292100" lvl="1" indent="-290513" eaLnBrk="1" hangingPunct="1">
              <a:spcAft>
                <a:spcPts val="75"/>
              </a:spcAft>
              <a:buFont typeface="Wingdings" pitchFamily="84" charset="2"/>
              <a:buChar char="§"/>
            </a:pPr>
            <a:r>
              <a:rPr lang="en-US" sz="2800" dirty="0" smtClean="0"/>
              <a:t>Undigested materials move through the large intestine, feces are stored in the rectum, and then expelled out the anus.</a:t>
            </a:r>
          </a:p>
        </p:txBody>
      </p:sp>
      <p:sp>
        <p:nvSpPr>
          <p:cNvPr id="3379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37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checkerboard(across)">
                                      <p:cBhvr>
                                        <p:cTn id="7" dur="500"/>
                                        <p:tgtEl>
                                          <p:spTgt spid="33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checkerboard(across)">
                                      <p:cBhvr>
                                        <p:cTn id="12" dur="500"/>
                                        <p:tgtEl>
                                          <p:spTgt spid="337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D:\Chapter_21\B_Jpeg_Images\_21_Labeled_Images\21_04_HumanDigestiveSys-L.jpg"/>
          <p:cNvPicPr>
            <a:picLocks noChangeAspect="1" noChangeArrowheads="1"/>
          </p:cNvPicPr>
          <p:nvPr/>
        </p:nvPicPr>
        <p:blipFill>
          <a:blip r:embed="rId2" cstate="print"/>
          <a:srcRect/>
          <a:stretch>
            <a:fillRect/>
          </a:stretch>
        </p:blipFill>
        <p:spPr bwMode="auto">
          <a:xfrm>
            <a:off x="358775" y="136525"/>
            <a:ext cx="8424863" cy="65833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789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7892" name="Rectangle 8"/>
          <p:cNvSpPr>
            <a:spLocks noGrp="1" noChangeArrowheads="1"/>
          </p:cNvSpPr>
          <p:nvPr>
            <p:ph type="title" idx="4294967295"/>
          </p:nvPr>
        </p:nvSpPr>
        <p:spPr>
          <a:xfrm>
            <a:off x="176213" y="65088"/>
            <a:ext cx="8775700" cy="822325"/>
          </a:xfrm>
        </p:spPr>
        <p:txBody>
          <a:bodyPr/>
          <a:lstStyle/>
          <a:p>
            <a:pPr>
              <a:lnSpc>
                <a:spcPct val="100000"/>
              </a:lnSpc>
            </a:pPr>
            <a:r>
              <a:rPr lang="en-US" sz="3200" smtClean="0"/>
              <a:t>21.5 Digestion begins in the oral cavity</a:t>
            </a:r>
          </a:p>
        </p:txBody>
      </p:sp>
      <p:sp>
        <p:nvSpPr>
          <p:cNvPr id="37893" name="Rectangle 9"/>
          <p:cNvSpPr>
            <a:spLocks noGrp="1" noChangeArrowheads="1"/>
          </p:cNvSpPr>
          <p:nvPr>
            <p:ph type="body" idx="4294967295"/>
          </p:nvPr>
        </p:nvSpPr>
        <p:spPr>
          <a:xfrm>
            <a:off x="168275" y="1317625"/>
            <a:ext cx="8485188" cy="5026025"/>
          </a:xfrm>
        </p:spPr>
        <p:txBody>
          <a:bodyPr/>
          <a:lstStyle/>
          <a:p>
            <a:pPr marL="357188" indent="-357188" eaLnBrk="1" hangingPunct="1"/>
            <a:r>
              <a:rPr lang="en-US" dirty="0" smtClean="0"/>
              <a:t>Mechanical digestion and chemical digestion begin in the mouth.</a:t>
            </a:r>
          </a:p>
          <a:p>
            <a:pPr marL="357188" indent="-357188" eaLnBrk="1" hangingPunct="1"/>
            <a:r>
              <a:rPr lang="en-US" dirty="0" smtClean="0"/>
              <a:t>Chewing cuts, smashes, and grinds food, making it easier to swallow.</a:t>
            </a:r>
          </a:p>
          <a:p>
            <a:pPr marL="357188" indent="-357188" eaLnBrk="1" hangingPunct="1"/>
            <a:r>
              <a:rPr lang="en-US" dirty="0" smtClean="0"/>
              <a:t>The tongue</a:t>
            </a:r>
          </a:p>
          <a:p>
            <a:pPr marL="1155700" lvl="1" indent="-357188" eaLnBrk="1" hangingPunct="1"/>
            <a:r>
              <a:rPr lang="en-US" dirty="0" smtClean="0"/>
              <a:t>tastes,</a:t>
            </a:r>
          </a:p>
          <a:p>
            <a:pPr marL="1155700" lvl="1" indent="-357188" eaLnBrk="1" hangingPunct="1"/>
            <a:r>
              <a:rPr lang="en-US" dirty="0" smtClean="0"/>
              <a:t>shapes the food into a ball called a </a:t>
            </a:r>
            <a:r>
              <a:rPr lang="en-US" b="1" dirty="0" smtClean="0"/>
              <a:t>bolus</a:t>
            </a:r>
            <a:r>
              <a:rPr lang="en-US" dirty="0" smtClean="0"/>
              <a:t>, and </a:t>
            </a:r>
          </a:p>
          <a:p>
            <a:pPr marL="1155700" lvl="1" indent="-357188" eaLnBrk="1" hangingPunct="1"/>
            <a:r>
              <a:rPr lang="en-US" dirty="0" smtClean="0"/>
              <a:t>moves it toward the pharynx.</a:t>
            </a:r>
            <a:endParaRPr lang="en-US" sz="2000" dirty="0" smtClean="0"/>
          </a:p>
        </p:txBody>
      </p:sp>
      <p:sp>
        <p:nvSpPr>
          <p:cNvPr id="3789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78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diamond(in)">
                                      <p:cBhvr>
                                        <p:cTn id="7" dur="20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diamond(in)">
                                      <p:cBhvr>
                                        <p:cTn id="12" dur="20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diamond(in)">
                                      <p:cBhvr>
                                        <p:cTn id="17" dur="2000"/>
                                        <p:tgtEl>
                                          <p:spTgt spid="37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diamond(in)">
                                      <p:cBhvr>
                                        <p:cTn id="22" dur="2000"/>
                                        <p:tgtEl>
                                          <p:spTgt spid="378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7893">
                                            <p:txEl>
                                              <p:pRg st="4" end="4"/>
                                            </p:txEl>
                                          </p:spTgt>
                                        </p:tgtEl>
                                        <p:attrNameLst>
                                          <p:attrName>style.visibility</p:attrName>
                                        </p:attrNameLst>
                                      </p:cBhvr>
                                      <p:to>
                                        <p:strVal val="visible"/>
                                      </p:to>
                                    </p:set>
                                    <p:animEffect transition="in" filter="diamond(in)">
                                      <p:cBhvr>
                                        <p:cTn id="27" dur="2000"/>
                                        <p:tgtEl>
                                          <p:spTgt spid="378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893">
                                            <p:txEl>
                                              <p:pRg st="5" end="5"/>
                                            </p:txEl>
                                          </p:spTgt>
                                        </p:tgtEl>
                                        <p:attrNameLst>
                                          <p:attrName>style.visibility</p:attrName>
                                        </p:attrNameLst>
                                      </p:cBhvr>
                                      <p:to>
                                        <p:strVal val="visible"/>
                                      </p:to>
                                    </p:set>
                                    <p:animEffect transition="in" filter="diamond(in)">
                                      <p:cBhvr>
                                        <p:cTn id="32" dur="2000"/>
                                        <p:tgtEl>
                                          <p:spTgt spid="378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891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8916" name="Rectangle 8"/>
          <p:cNvSpPr>
            <a:spLocks noGrp="1" noChangeArrowheads="1"/>
          </p:cNvSpPr>
          <p:nvPr>
            <p:ph type="title" idx="4294967295"/>
          </p:nvPr>
        </p:nvSpPr>
        <p:spPr>
          <a:xfrm>
            <a:off x="176213" y="65088"/>
            <a:ext cx="8775700" cy="822325"/>
          </a:xfrm>
        </p:spPr>
        <p:txBody>
          <a:bodyPr/>
          <a:lstStyle/>
          <a:p>
            <a:pPr>
              <a:lnSpc>
                <a:spcPct val="100000"/>
              </a:lnSpc>
            </a:pPr>
            <a:r>
              <a:rPr lang="en-US" sz="3200" smtClean="0"/>
              <a:t>21.5 Digestion begins in the oral cavity</a:t>
            </a:r>
          </a:p>
        </p:txBody>
      </p:sp>
      <p:sp>
        <p:nvSpPr>
          <p:cNvPr id="38917" name="Rectangle 9"/>
          <p:cNvSpPr>
            <a:spLocks noGrp="1" noChangeArrowheads="1"/>
          </p:cNvSpPr>
          <p:nvPr>
            <p:ph type="body" idx="4294967295"/>
          </p:nvPr>
        </p:nvSpPr>
        <p:spPr>
          <a:xfrm>
            <a:off x="165100" y="1309688"/>
            <a:ext cx="8501063" cy="5316537"/>
          </a:xfrm>
        </p:spPr>
        <p:txBody>
          <a:bodyPr/>
          <a:lstStyle/>
          <a:p>
            <a:pPr marL="279400" indent="-279400" eaLnBrk="1" hangingPunct="1"/>
            <a:r>
              <a:rPr lang="en-US" b="1" dirty="0" smtClean="0"/>
              <a:t>Salivary glands </a:t>
            </a:r>
            <a:r>
              <a:rPr lang="en-US" dirty="0" smtClean="0"/>
              <a:t>release</a:t>
            </a:r>
          </a:p>
          <a:p>
            <a:pPr marL="812800" lvl="1" indent="-368300" eaLnBrk="1" hangingPunct="1"/>
            <a:r>
              <a:rPr lang="en-US" dirty="0" smtClean="0"/>
              <a:t>a slippery glycoprotein that moistens and lubricates food for easier swallowing, </a:t>
            </a:r>
          </a:p>
          <a:p>
            <a:pPr marL="812800" lvl="1" indent="-368300" eaLnBrk="1" hangingPunct="1"/>
            <a:r>
              <a:rPr lang="en-US" dirty="0" smtClean="0"/>
              <a:t>buffers that neutralize acids,</a:t>
            </a:r>
          </a:p>
          <a:p>
            <a:pPr marL="812800" lvl="1" indent="-368300" eaLnBrk="1" hangingPunct="1"/>
            <a:r>
              <a:rPr lang="en-US" dirty="0" smtClean="0"/>
              <a:t>salivary enzyme amylase that begins the hydrolysis of starch, and</a:t>
            </a:r>
          </a:p>
          <a:p>
            <a:pPr marL="812800" lvl="1" indent="-368300" eaLnBrk="1" hangingPunct="1"/>
            <a:r>
              <a:rPr lang="en-US" dirty="0" smtClean="0"/>
              <a:t>antibacterial agents that kill some bacteria ingested with food.</a:t>
            </a:r>
            <a:endParaRPr lang="en-US" sz="1600" dirty="0" smtClean="0"/>
          </a:p>
        </p:txBody>
      </p:sp>
      <p:sp>
        <p:nvSpPr>
          <p:cNvPr id="3891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89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diamond(in)">
                                      <p:cBhvr>
                                        <p:cTn id="7" dur="2000"/>
                                        <p:tgtEl>
                                          <p:spTgt spid="389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diamond(in)">
                                      <p:cBhvr>
                                        <p:cTn id="12" dur="2000"/>
                                        <p:tgtEl>
                                          <p:spTgt spid="389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diamond(in)">
                                      <p:cBhvr>
                                        <p:cTn id="17" dur="2000"/>
                                        <p:tgtEl>
                                          <p:spTgt spid="389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diamond(in)">
                                      <p:cBhvr>
                                        <p:cTn id="22" dur="2000"/>
                                        <p:tgtEl>
                                          <p:spTgt spid="389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8917">
                                            <p:txEl>
                                              <p:pRg st="4" end="4"/>
                                            </p:txEl>
                                          </p:spTgt>
                                        </p:tgtEl>
                                        <p:attrNameLst>
                                          <p:attrName>style.visibility</p:attrName>
                                        </p:attrNameLst>
                                      </p:cBhvr>
                                      <p:to>
                                        <p:strVal val="visible"/>
                                      </p:to>
                                    </p:set>
                                    <p:animEffect transition="in" filter="diamond(in)">
                                      <p:cBhvr>
                                        <p:cTn id="27" dur="2000"/>
                                        <p:tgtEl>
                                          <p:spTgt spid="389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D:\Chapter_21\B_Jpeg_Images\_21_Labeled_Images\21_05HumanOralCavity-L.jpg"/>
          <p:cNvPicPr>
            <a:picLocks noChangeAspect="1" noChangeArrowheads="1"/>
          </p:cNvPicPr>
          <p:nvPr/>
        </p:nvPicPr>
        <p:blipFill>
          <a:blip r:embed="rId2" cstate="print"/>
          <a:srcRect/>
          <a:stretch>
            <a:fillRect/>
          </a:stretch>
        </p:blipFill>
        <p:spPr bwMode="auto">
          <a:xfrm>
            <a:off x="2038350" y="355600"/>
            <a:ext cx="5065713" cy="614521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198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1988" name="Rectangle 8"/>
          <p:cNvSpPr>
            <a:spLocks noGrp="1" noChangeArrowheads="1"/>
          </p:cNvSpPr>
          <p:nvPr>
            <p:ph type="title" idx="4294967295"/>
          </p:nvPr>
        </p:nvSpPr>
        <p:spPr>
          <a:xfrm>
            <a:off x="176213" y="103188"/>
            <a:ext cx="8775700" cy="822325"/>
          </a:xfrm>
        </p:spPr>
        <p:txBody>
          <a:bodyPr>
            <a:normAutofit fontScale="90000"/>
          </a:bodyPr>
          <a:lstStyle/>
          <a:p>
            <a:pPr marL="803275" indent="-803275"/>
            <a:r>
              <a:rPr lang="en-US" sz="3200" smtClean="0"/>
              <a:t>21.6 After swallowing, peristalsis moves food through the esophagus to the stomach</a:t>
            </a:r>
          </a:p>
        </p:txBody>
      </p:sp>
      <p:sp>
        <p:nvSpPr>
          <p:cNvPr id="41989"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Swallowed food and drink move from the pharynx,</a:t>
            </a:r>
          </a:p>
          <a:p>
            <a:pPr marL="812800" lvl="1" indent="-368300" eaLnBrk="1" hangingPunct="1"/>
            <a:r>
              <a:rPr lang="en-US" dirty="0" smtClean="0"/>
              <a:t>into the esophagus, and</a:t>
            </a:r>
          </a:p>
          <a:p>
            <a:pPr marL="812800" lvl="1" indent="-368300" eaLnBrk="1" hangingPunct="1"/>
            <a:r>
              <a:rPr lang="en-US" dirty="0" smtClean="0"/>
              <a:t>into the stomach.</a:t>
            </a:r>
          </a:p>
          <a:p>
            <a:pPr marL="279400" indent="-279400" eaLnBrk="1" hangingPunct="1"/>
            <a:r>
              <a:rPr lang="en-US" dirty="0" smtClean="0"/>
              <a:t>During swallowing,</a:t>
            </a:r>
          </a:p>
          <a:p>
            <a:pPr marL="812800" lvl="1" indent="-368300" eaLnBrk="1" hangingPunct="1"/>
            <a:r>
              <a:rPr lang="en-US" dirty="0" smtClean="0"/>
              <a:t>the tip of the larynx moves upward,</a:t>
            </a:r>
          </a:p>
          <a:p>
            <a:pPr marL="812800" lvl="1" indent="-368300" eaLnBrk="1" hangingPunct="1"/>
            <a:r>
              <a:rPr lang="en-US" dirty="0" smtClean="0"/>
              <a:t>preventing the food from entering the trachea.</a:t>
            </a:r>
          </a:p>
        </p:txBody>
      </p:sp>
      <p:sp>
        <p:nvSpPr>
          <p:cNvPr id="4199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19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diamond(in)">
                                      <p:cBhvr>
                                        <p:cTn id="7" dur="2000"/>
                                        <p:tgtEl>
                                          <p:spTgt spid="419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diamond(in)">
                                      <p:cBhvr>
                                        <p:cTn id="12" dur="2000"/>
                                        <p:tgtEl>
                                          <p:spTgt spid="419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1989">
                                            <p:txEl>
                                              <p:pRg st="2" end="2"/>
                                            </p:txEl>
                                          </p:spTgt>
                                        </p:tgtEl>
                                        <p:attrNameLst>
                                          <p:attrName>style.visibility</p:attrName>
                                        </p:attrNameLst>
                                      </p:cBhvr>
                                      <p:to>
                                        <p:strVal val="visible"/>
                                      </p:to>
                                    </p:set>
                                    <p:animEffect transition="in" filter="diamond(in)">
                                      <p:cBhvr>
                                        <p:cTn id="17" dur="2000"/>
                                        <p:tgtEl>
                                          <p:spTgt spid="419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1989">
                                            <p:txEl>
                                              <p:pRg st="3" end="3"/>
                                            </p:txEl>
                                          </p:spTgt>
                                        </p:tgtEl>
                                        <p:attrNameLst>
                                          <p:attrName>style.visibility</p:attrName>
                                        </p:attrNameLst>
                                      </p:cBhvr>
                                      <p:to>
                                        <p:strVal val="visible"/>
                                      </p:to>
                                    </p:set>
                                    <p:animEffect transition="in" filter="diamond(in)">
                                      <p:cBhvr>
                                        <p:cTn id="22" dur="2000"/>
                                        <p:tgtEl>
                                          <p:spTgt spid="419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1989">
                                            <p:txEl>
                                              <p:pRg st="4" end="4"/>
                                            </p:txEl>
                                          </p:spTgt>
                                        </p:tgtEl>
                                        <p:attrNameLst>
                                          <p:attrName>style.visibility</p:attrName>
                                        </p:attrNameLst>
                                      </p:cBhvr>
                                      <p:to>
                                        <p:strVal val="visible"/>
                                      </p:to>
                                    </p:set>
                                    <p:animEffect transition="in" filter="diamond(in)">
                                      <p:cBhvr>
                                        <p:cTn id="27" dur="2000"/>
                                        <p:tgtEl>
                                          <p:spTgt spid="419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1989">
                                            <p:txEl>
                                              <p:pRg st="5" end="5"/>
                                            </p:txEl>
                                          </p:spTgt>
                                        </p:tgtEl>
                                        <p:attrNameLst>
                                          <p:attrName>style.visibility</p:attrName>
                                        </p:attrNameLst>
                                      </p:cBhvr>
                                      <p:to>
                                        <p:strVal val="visible"/>
                                      </p:to>
                                    </p:set>
                                    <p:animEffect transition="in" filter="diamond(in)">
                                      <p:cBhvr>
                                        <p:cTn id="32" dur="2000"/>
                                        <p:tgtEl>
                                          <p:spTgt spid="419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19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196" name="Rectangle 11"/>
          <p:cNvSpPr>
            <a:spLocks noGrp="1" noChangeArrowheads="1"/>
          </p:cNvSpPr>
          <p:nvPr>
            <p:ph type="title" idx="4294967295"/>
          </p:nvPr>
        </p:nvSpPr>
        <p:spPr>
          <a:xfrm>
            <a:off x="179388" y="65088"/>
            <a:ext cx="8775700" cy="822325"/>
          </a:xfrm>
        </p:spPr>
        <p:txBody>
          <a:bodyPr/>
          <a:lstStyle/>
          <a:p>
            <a:pPr>
              <a:lnSpc>
                <a:spcPct val="100000"/>
              </a:lnSpc>
            </a:pPr>
            <a:r>
              <a:rPr lang="en-US" sz="3200" smtClean="0"/>
              <a:t>Introduction</a:t>
            </a:r>
            <a:endParaRPr lang="en-US" sz="3200" smtClean="0">
              <a:solidFill>
                <a:schemeClr val="tx1"/>
              </a:solidFill>
            </a:endParaRPr>
          </a:p>
        </p:txBody>
      </p:sp>
      <p:sp>
        <p:nvSpPr>
          <p:cNvPr id="8197" name="Rectangle 12"/>
          <p:cNvSpPr>
            <a:spLocks noGrp="1" noChangeArrowheads="1"/>
          </p:cNvSpPr>
          <p:nvPr>
            <p:ph type="body" idx="4294967295"/>
          </p:nvPr>
        </p:nvSpPr>
        <p:spPr>
          <a:xfrm>
            <a:off x="160338" y="1309688"/>
            <a:ext cx="8831262" cy="5395912"/>
          </a:xfrm>
        </p:spPr>
        <p:txBody>
          <a:bodyPr>
            <a:normAutofit lnSpcReduction="10000"/>
          </a:bodyPr>
          <a:lstStyle/>
          <a:p>
            <a:pPr marL="279400" indent="-279400" eaLnBrk="1" hangingPunct="1">
              <a:spcBef>
                <a:spcPct val="40000"/>
              </a:spcBef>
              <a:spcAft>
                <a:spcPts val="75"/>
              </a:spcAft>
            </a:pPr>
            <a:r>
              <a:rPr lang="en-US" dirty="0" smtClean="0"/>
              <a:t>The modern human diet in developed countries allows access to relatively cheap and available calorie-dense foods.</a:t>
            </a:r>
          </a:p>
          <a:p>
            <a:pPr marL="279400" indent="-279400" eaLnBrk="1" hangingPunct="1">
              <a:spcBef>
                <a:spcPct val="40000"/>
              </a:spcBef>
              <a:spcAft>
                <a:spcPts val="75"/>
              </a:spcAft>
            </a:pPr>
            <a:r>
              <a:rPr lang="en-US" dirty="0" smtClean="0"/>
              <a:t>This diet, combined with sedentary jobs and inactive lifestyles, has led to an obesity crisis in the United States leading to</a:t>
            </a:r>
          </a:p>
          <a:p>
            <a:pPr marL="812800" lvl="1" indent="-368300" eaLnBrk="1" hangingPunct="1">
              <a:spcBef>
                <a:spcPct val="40000"/>
              </a:spcBef>
              <a:spcAft>
                <a:spcPts val="75"/>
              </a:spcAft>
            </a:pPr>
            <a:r>
              <a:rPr lang="en-US" dirty="0" smtClean="0"/>
              <a:t>68% of people categorized as overweight and</a:t>
            </a:r>
          </a:p>
          <a:p>
            <a:pPr marL="812800" lvl="1" indent="-368300" eaLnBrk="1" hangingPunct="1">
              <a:spcBef>
                <a:spcPct val="40000"/>
              </a:spcBef>
              <a:spcAft>
                <a:spcPts val="75"/>
              </a:spcAft>
            </a:pPr>
            <a:r>
              <a:rPr lang="en-US" dirty="0" smtClean="0"/>
              <a:t>100 million people categorized as obese.</a:t>
            </a:r>
          </a:p>
          <a:p>
            <a:pPr marL="279400" indent="-279400" eaLnBrk="1" hangingPunct="1">
              <a:spcBef>
                <a:spcPct val="40000"/>
              </a:spcBef>
              <a:spcAft>
                <a:spcPts val="75"/>
              </a:spcAft>
            </a:pPr>
            <a:r>
              <a:rPr lang="en-US" dirty="0" smtClean="0"/>
              <a:t>Thus, the modern diet appears to be contributing to shorter, less healthy lives.</a:t>
            </a:r>
          </a:p>
        </p:txBody>
      </p:sp>
      <p:sp>
        <p:nvSpPr>
          <p:cNvPr id="819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1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box(in)">
                                      <p:cBhvr>
                                        <p:cTn id="7" dur="500"/>
                                        <p:tgtEl>
                                          <p:spTgt spid="8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box(in)">
                                      <p:cBhvr>
                                        <p:cTn id="12" dur="500"/>
                                        <p:tgtEl>
                                          <p:spTgt spid="8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7">
                                            <p:txEl>
                                              <p:pRg st="2" end="2"/>
                                            </p:txEl>
                                          </p:spTgt>
                                        </p:tgtEl>
                                        <p:attrNameLst>
                                          <p:attrName>style.visibility</p:attrName>
                                        </p:attrNameLst>
                                      </p:cBhvr>
                                      <p:to>
                                        <p:strVal val="visible"/>
                                      </p:to>
                                    </p:set>
                                    <p:animEffect transition="in" filter="box(in)">
                                      <p:cBhvr>
                                        <p:cTn id="17" dur="500"/>
                                        <p:tgtEl>
                                          <p:spTgt spid="8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7">
                                            <p:txEl>
                                              <p:pRg st="3" end="3"/>
                                            </p:txEl>
                                          </p:spTgt>
                                        </p:tgtEl>
                                        <p:attrNameLst>
                                          <p:attrName>style.visibility</p:attrName>
                                        </p:attrNameLst>
                                      </p:cBhvr>
                                      <p:to>
                                        <p:strVal val="visible"/>
                                      </p:to>
                                    </p:set>
                                    <p:animEffect transition="in" filter="box(in)">
                                      <p:cBhvr>
                                        <p:cTn id="22" dur="500"/>
                                        <p:tgtEl>
                                          <p:spTgt spid="81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7">
                                            <p:txEl>
                                              <p:pRg st="4" end="4"/>
                                            </p:txEl>
                                          </p:spTgt>
                                        </p:tgtEl>
                                        <p:attrNameLst>
                                          <p:attrName>style.visibility</p:attrName>
                                        </p:attrNameLst>
                                      </p:cBhvr>
                                      <p:to>
                                        <p:strVal val="visible"/>
                                      </p:to>
                                    </p:set>
                                    <p:animEffect transition="in" filter="box(in)">
                                      <p:cBhvr>
                                        <p:cTn id="27" dur="500"/>
                                        <p:tgtEl>
                                          <p:spTgt spid="81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D:\Chapter_21\B_Jpeg_Images\_21_Labeled_Images\21_06a_SwallowReflex_1-L.jpg"/>
          <p:cNvPicPr>
            <a:picLocks noChangeAspect="1" noChangeArrowheads="1"/>
          </p:cNvPicPr>
          <p:nvPr/>
        </p:nvPicPr>
        <p:blipFill>
          <a:blip r:embed="rId2" cstate="print"/>
          <a:srcRect/>
          <a:stretch>
            <a:fillRect/>
          </a:stretch>
        </p:blipFill>
        <p:spPr bwMode="auto">
          <a:xfrm>
            <a:off x="298450" y="2236788"/>
            <a:ext cx="8547100" cy="238283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D:\Chapter_21\B_Jpeg_Images\_21_Labeled_Images\21_06a_SwallowReflex_2-L.jpg"/>
          <p:cNvPicPr>
            <a:picLocks noChangeAspect="1" noChangeArrowheads="1"/>
          </p:cNvPicPr>
          <p:nvPr/>
        </p:nvPicPr>
        <p:blipFill>
          <a:blip r:embed="rId2" cstate="print"/>
          <a:srcRect/>
          <a:stretch>
            <a:fillRect/>
          </a:stretch>
        </p:blipFill>
        <p:spPr bwMode="auto">
          <a:xfrm>
            <a:off x="298450" y="2236788"/>
            <a:ext cx="8547100" cy="238283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D:\Chapter_21\B_Jpeg_Images\_21_Labeled_Images\21_06a_SwallowReflex_3-L.jpg"/>
          <p:cNvPicPr>
            <a:picLocks noChangeAspect="1" noChangeArrowheads="1"/>
          </p:cNvPicPr>
          <p:nvPr/>
        </p:nvPicPr>
        <p:blipFill>
          <a:blip r:embed="rId2" cstate="print"/>
          <a:srcRect/>
          <a:stretch>
            <a:fillRect/>
          </a:stretch>
        </p:blipFill>
        <p:spPr bwMode="auto">
          <a:xfrm>
            <a:off x="298450" y="2236788"/>
            <a:ext cx="8547100" cy="238283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D:\Chapter_21\B_Jpeg_Images\_21_Labeled_Images\21_06bPeristalsis-L.jpg"/>
          <p:cNvPicPr>
            <a:picLocks noChangeAspect="1" noChangeArrowheads="1"/>
          </p:cNvPicPr>
          <p:nvPr/>
        </p:nvPicPr>
        <p:blipFill>
          <a:blip r:embed="rId2" cstate="print"/>
          <a:srcRect/>
          <a:stretch>
            <a:fillRect/>
          </a:stretch>
        </p:blipFill>
        <p:spPr bwMode="auto">
          <a:xfrm>
            <a:off x="1822450" y="234950"/>
            <a:ext cx="5499100" cy="63881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D:\Chapter_21\B_Jpeg_Images\_21_Labeled_Images\21_07HeimlichManeuver-L.jpg"/>
          <p:cNvPicPr>
            <a:picLocks noChangeAspect="1" noChangeArrowheads="1"/>
          </p:cNvPicPr>
          <p:nvPr/>
        </p:nvPicPr>
        <p:blipFill>
          <a:blip r:embed="rId2" cstate="print"/>
          <a:srcRect/>
          <a:stretch>
            <a:fillRect/>
          </a:stretch>
        </p:blipFill>
        <p:spPr bwMode="auto">
          <a:xfrm>
            <a:off x="1328738" y="225425"/>
            <a:ext cx="6486525" cy="64071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222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2228" name="Rectangle 8"/>
          <p:cNvSpPr>
            <a:spLocks noGrp="1" noChangeArrowheads="1"/>
          </p:cNvSpPr>
          <p:nvPr>
            <p:ph type="title" idx="4294967295"/>
          </p:nvPr>
        </p:nvSpPr>
        <p:spPr>
          <a:xfrm>
            <a:off x="176213" y="103188"/>
            <a:ext cx="8775700" cy="822325"/>
          </a:xfrm>
        </p:spPr>
        <p:txBody>
          <a:bodyPr>
            <a:normAutofit fontScale="90000"/>
          </a:bodyPr>
          <a:lstStyle/>
          <a:p>
            <a:pPr marL="808038" indent="-808038"/>
            <a:r>
              <a:rPr lang="en-US" sz="3200" smtClean="0"/>
              <a:t>21.8 The stomach stores food and breaks it down with acid and enzymes</a:t>
            </a:r>
          </a:p>
        </p:txBody>
      </p:sp>
      <p:sp>
        <p:nvSpPr>
          <p:cNvPr id="52229" name="Rectangle 9"/>
          <p:cNvSpPr>
            <a:spLocks noGrp="1" noChangeArrowheads="1"/>
          </p:cNvSpPr>
          <p:nvPr>
            <p:ph type="body" idx="4294967295"/>
          </p:nvPr>
        </p:nvSpPr>
        <p:spPr>
          <a:xfrm>
            <a:off x="166688" y="1352550"/>
            <a:ext cx="8775700" cy="5245100"/>
          </a:xfrm>
        </p:spPr>
        <p:txBody>
          <a:bodyPr>
            <a:normAutofit lnSpcReduction="10000"/>
          </a:bodyPr>
          <a:lstStyle/>
          <a:p>
            <a:pPr marL="279400" indent="-279400" eaLnBrk="1" hangingPunct="1">
              <a:lnSpc>
                <a:spcPct val="90000"/>
              </a:lnSpc>
              <a:spcBef>
                <a:spcPct val="30000"/>
              </a:spcBef>
            </a:pPr>
            <a:r>
              <a:rPr lang="en-US" dirty="0" smtClean="0"/>
              <a:t>The stomach can stretch and store up to 2 liters of food and drink.</a:t>
            </a:r>
          </a:p>
          <a:p>
            <a:pPr marL="279400" indent="-279400" eaLnBrk="1" hangingPunct="1">
              <a:lnSpc>
                <a:spcPct val="90000"/>
              </a:lnSpc>
              <a:spcBef>
                <a:spcPct val="30000"/>
              </a:spcBef>
            </a:pPr>
            <a:r>
              <a:rPr lang="en-US" dirty="0" smtClean="0"/>
              <a:t>Some chemical digestion occurs in the stomach.</a:t>
            </a:r>
          </a:p>
          <a:p>
            <a:pPr marL="279400" indent="-279400" eaLnBrk="1" hangingPunct="1">
              <a:lnSpc>
                <a:spcPct val="90000"/>
              </a:lnSpc>
              <a:spcBef>
                <a:spcPct val="30000"/>
              </a:spcBef>
            </a:pPr>
            <a:r>
              <a:rPr lang="en-US" dirty="0" smtClean="0"/>
              <a:t>The stomach secretes </a:t>
            </a:r>
            <a:r>
              <a:rPr lang="en-US" b="1" dirty="0" smtClean="0"/>
              <a:t>gastric juice</a:t>
            </a:r>
            <a:r>
              <a:rPr lang="en-US" dirty="0" smtClean="0"/>
              <a:t>, made up of</a:t>
            </a:r>
          </a:p>
          <a:p>
            <a:pPr marL="812800" lvl="1" indent="-368300" eaLnBrk="1" hangingPunct="1">
              <a:lnSpc>
                <a:spcPct val="90000"/>
              </a:lnSpc>
              <a:spcBef>
                <a:spcPct val="30000"/>
              </a:spcBef>
            </a:pPr>
            <a:r>
              <a:rPr lang="en-US" dirty="0" smtClean="0"/>
              <a:t>mucus,</a:t>
            </a:r>
          </a:p>
          <a:p>
            <a:pPr marL="812800" lvl="1" indent="-368300" eaLnBrk="1" hangingPunct="1">
              <a:lnSpc>
                <a:spcPct val="90000"/>
              </a:lnSpc>
              <a:spcBef>
                <a:spcPct val="30000"/>
              </a:spcBef>
            </a:pPr>
            <a:r>
              <a:rPr lang="en-US" dirty="0" smtClean="0"/>
              <a:t>a protein-digesting enzyme, and</a:t>
            </a:r>
          </a:p>
          <a:p>
            <a:pPr marL="812800" lvl="1" indent="-368300" eaLnBrk="1" hangingPunct="1">
              <a:lnSpc>
                <a:spcPct val="90000"/>
              </a:lnSpc>
              <a:spcBef>
                <a:spcPct val="30000"/>
              </a:spcBef>
            </a:pPr>
            <a:r>
              <a:rPr lang="en-US" dirty="0" smtClean="0"/>
              <a:t>strong acid with a pH of about 2 that</a:t>
            </a:r>
          </a:p>
          <a:p>
            <a:pPr marL="1282700" lvl="2" indent="-317500" eaLnBrk="1" hangingPunct="1">
              <a:lnSpc>
                <a:spcPct val="90000"/>
              </a:lnSpc>
              <a:spcBef>
                <a:spcPct val="30000"/>
              </a:spcBef>
            </a:pPr>
            <a:r>
              <a:rPr lang="en-US" dirty="0" smtClean="0"/>
              <a:t>kills ingested bacteria,</a:t>
            </a:r>
          </a:p>
          <a:p>
            <a:pPr marL="1282700" lvl="2" indent="-317500" eaLnBrk="1" hangingPunct="1">
              <a:lnSpc>
                <a:spcPct val="90000"/>
              </a:lnSpc>
              <a:spcBef>
                <a:spcPct val="30000"/>
              </a:spcBef>
            </a:pPr>
            <a:r>
              <a:rPr lang="en-US" dirty="0" smtClean="0"/>
              <a:t>breaks apart cells in food, and</a:t>
            </a:r>
          </a:p>
          <a:p>
            <a:pPr marL="1282700" lvl="2" indent="-317500" eaLnBrk="1" hangingPunct="1">
              <a:lnSpc>
                <a:spcPct val="90000"/>
              </a:lnSpc>
              <a:spcBef>
                <a:spcPct val="30000"/>
              </a:spcBef>
            </a:pPr>
            <a:r>
              <a:rPr lang="en-US" dirty="0" smtClean="0"/>
              <a:t>denatures proteins.</a:t>
            </a:r>
          </a:p>
        </p:txBody>
      </p:sp>
      <p:sp>
        <p:nvSpPr>
          <p:cNvPr id="5223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22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additive="base">
                                        <p:cTn id="13" dur="500" fill="hold"/>
                                        <p:tgtEl>
                                          <p:spTgt spid="522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additive="base">
                                        <p:cTn id="19" dur="500" fill="hold"/>
                                        <p:tgtEl>
                                          <p:spTgt spid="522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additive="base">
                                        <p:cTn id="25" dur="500" fill="hold"/>
                                        <p:tgtEl>
                                          <p:spTgt spid="522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9">
                                            <p:txEl>
                                              <p:pRg st="4" end="4"/>
                                            </p:txEl>
                                          </p:spTgt>
                                        </p:tgtEl>
                                        <p:attrNameLst>
                                          <p:attrName>style.visibility</p:attrName>
                                        </p:attrNameLst>
                                      </p:cBhvr>
                                      <p:to>
                                        <p:strVal val="visible"/>
                                      </p:to>
                                    </p:set>
                                    <p:anim calcmode="lin" valueType="num">
                                      <p:cBhvr additive="base">
                                        <p:cTn id="31" dur="500" fill="hold"/>
                                        <p:tgtEl>
                                          <p:spTgt spid="522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29">
                                            <p:txEl>
                                              <p:pRg st="5" end="5"/>
                                            </p:txEl>
                                          </p:spTgt>
                                        </p:tgtEl>
                                        <p:attrNameLst>
                                          <p:attrName>style.visibility</p:attrName>
                                        </p:attrNameLst>
                                      </p:cBhvr>
                                      <p:to>
                                        <p:strVal val="visible"/>
                                      </p:to>
                                    </p:set>
                                    <p:anim calcmode="lin" valueType="num">
                                      <p:cBhvr additive="base">
                                        <p:cTn id="37" dur="500" fill="hold"/>
                                        <p:tgtEl>
                                          <p:spTgt spid="522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229">
                                            <p:txEl>
                                              <p:pRg st="6" end="6"/>
                                            </p:txEl>
                                          </p:spTgt>
                                        </p:tgtEl>
                                        <p:attrNameLst>
                                          <p:attrName>style.visibility</p:attrName>
                                        </p:attrNameLst>
                                      </p:cBhvr>
                                      <p:to>
                                        <p:strVal val="visible"/>
                                      </p:to>
                                    </p:set>
                                    <p:anim calcmode="lin" valueType="num">
                                      <p:cBhvr additive="base">
                                        <p:cTn id="43" dur="500" fill="hold"/>
                                        <p:tgtEl>
                                          <p:spTgt spid="5222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22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229">
                                            <p:txEl>
                                              <p:pRg st="7" end="7"/>
                                            </p:txEl>
                                          </p:spTgt>
                                        </p:tgtEl>
                                        <p:attrNameLst>
                                          <p:attrName>style.visibility</p:attrName>
                                        </p:attrNameLst>
                                      </p:cBhvr>
                                      <p:to>
                                        <p:strVal val="visible"/>
                                      </p:to>
                                    </p:set>
                                    <p:anim calcmode="lin" valueType="num">
                                      <p:cBhvr additive="base">
                                        <p:cTn id="49" dur="500" fill="hold"/>
                                        <p:tgtEl>
                                          <p:spTgt spid="5222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222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2229">
                                            <p:txEl>
                                              <p:pRg st="8" end="8"/>
                                            </p:txEl>
                                          </p:spTgt>
                                        </p:tgtEl>
                                        <p:attrNameLst>
                                          <p:attrName>style.visibility</p:attrName>
                                        </p:attrNameLst>
                                      </p:cBhvr>
                                      <p:to>
                                        <p:strVal val="visible"/>
                                      </p:to>
                                    </p:set>
                                    <p:anim calcmode="lin" valueType="num">
                                      <p:cBhvr additive="base">
                                        <p:cTn id="55" dur="500" fill="hold"/>
                                        <p:tgtEl>
                                          <p:spTgt spid="5222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222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427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4276"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What prevents the gastric juices from digesting the walls of the stomach?</a:t>
            </a:r>
          </a:p>
          <a:p>
            <a:pPr marL="812800" lvl="1" indent="-368300" eaLnBrk="1" hangingPunct="1"/>
            <a:r>
              <a:rPr lang="en-US" dirty="0" smtClean="0"/>
              <a:t>The secretion of pepsin in the inactive form of </a:t>
            </a:r>
            <a:r>
              <a:rPr lang="en-US" dirty="0" err="1" smtClean="0"/>
              <a:t>pepsinogen</a:t>
            </a:r>
            <a:r>
              <a:rPr lang="en-US" dirty="0" smtClean="0"/>
              <a:t> helps protect the cells of the gastric glands.</a:t>
            </a:r>
          </a:p>
          <a:p>
            <a:pPr marL="812800" lvl="1" indent="-368300" eaLnBrk="1" hangingPunct="1"/>
            <a:r>
              <a:rPr lang="en-US" dirty="0" smtClean="0"/>
              <a:t>Mucus helps protect the stomach lining against </a:t>
            </a:r>
            <a:r>
              <a:rPr lang="en-US" dirty="0" err="1" smtClean="0"/>
              <a:t>HCl</a:t>
            </a:r>
            <a:r>
              <a:rPr lang="en-US" dirty="0" smtClean="0"/>
              <a:t> and pepsin.</a:t>
            </a:r>
          </a:p>
          <a:p>
            <a:pPr marL="812800" lvl="1" indent="-368300" eaLnBrk="1" hangingPunct="1"/>
            <a:r>
              <a:rPr lang="en-US" dirty="0" smtClean="0"/>
              <a:t>New cells lining the stomach are produced about every three days to those that have been damaged.</a:t>
            </a:r>
          </a:p>
        </p:txBody>
      </p:sp>
      <p:sp>
        <p:nvSpPr>
          <p:cNvPr id="54277" name="Rectangle 11"/>
          <p:cNvSpPr>
            <a:spLocks noGrp="1" noChangeArrowheads="1"/>
          </p:cNvSpPr>
          <p:nvPr>
            <p:ph type="title" idx="4294967295"/>
          </p:nvPr>
        </p:nvSpPr>
        <p:spPr>
          <a:xfrm>
            <a:off x="176213" y="103188"/>
            <a:ext cx="8775700" cy="822325"/>
          </a:xfrm>
        </p:spPr>
        <p:txBody>
          <a:bodyPr>
            <a:normAutofit fontScale="90000"/>
          </a:bodyPr>
          <a:lstStyle/>
          <a:p>
            <a:pPr marL="808038" indent="-808038"/>
            <a:r>
              <a:rPr lang="en-US" sz="3200" smtClean="0"/>
              <a:t>21.8 The stomach stores food and breaks it down with acid and enzymes</a:t>
            </a:r>
          </a:p>
        </p:txBody>
      </p:sp>
      <p:sp>
        <p:nvSpPr>
          <p:cNvPr id="542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42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diamond(in)">
                                      <p:cBhvr>
                                        <p:cTn id="7" dur="2000"/>
                                        <p:tgtEl>
                                          <p:spTgt spid="54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76">
                                            <p:txEl>
                                              <p:pRg st="1" end="1"/>
                                            </p:txEl>
                                          </p:spTgt>
                                        </p:tgtEl>
                                        <p:attrNameLst>
                                          <p:attrName>style.visibility</p:attrName>
                                        </p:attrNameLst>
                                      </p:cBhvr>
                                      <p:to>
                                        <p:strVal val="visible"/>
                                      </p:to>
                                    </p:set>
                                    <p:animEffect transition="in" filter="diamond(in)">
                                      <p:cBhvr>
                                        <p:cTn id="12" dur="2000"/>
                                        <p:tgtEl>
                                          <p:spTgt spid="54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276">
                                            <p:txEl>
                                              <p:pRg st="2" end="2"/>
                                            </p:txEl>
                                          </p:spTgt>
                                        </p:tgtEl>
                                        <p:attrNameLst>
                                          <p:attrName>style.visibility</p:attrName>
                                        </p:attrNameLst>
                                      </p:cBhvr>
                                      <p:to>
                                        <p:strVal val="visible"/>
                                      </p:to>
                                    </p:set>
                                    <p:animEffect transition="in" filter="diamond(in)">
                                      <p:cBhvr>
                                        <p:cTn id="17" dur="2000"/>
                                        <p:tgtEl>
                                          <p:spTgt spid="54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4276">
                                            <p:txEl>
                                              <p:pRg st="3" end="3"/>
                                            </p:txEl>
                                          </p:spTgt>
                                        </p:tgtEl>
                                        <p:attrNameLst>
                                          <p:attrName>style.visibility</p:attrName>
                                        </p:attrNameLst>
                                      </p:cBhvr>
                                      <p:to>
                                        <p:strVal val="visible"/>
                                      </p:to>
                                    </p:set>
                                    <p:animEffect transition="in" filter="diamond(in)">
                                      <p:cBhvr>
                                        <p:cTn id="22" dur="2000"/>
                                        <p:tgtEl>
                                          <p:spTgt spid="54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D:\Chapter_21\B_Jpeg_Images\_21_Labeled_Images\21_08_Stomach-L.jpg"/>
          <p:cNvPicPr>
            <a:picLocks noChangeAspect="1" noChangeArrowheads="1"/>
          </p:cNvPicPr>
          <p:nvPr/>
        </p:nvPicPr>
        <p:blipFill>
          <a:blip r:embed="rId2" cstate="print"/>
          <a:srcRect/>
          <a:stretch>
            <a:fillRect/>
          </a:stretch>
        </p:blipFill>
        <p:spPr bwMode="auto">
          <a:xfrm>
            <a:off x="298450" y="666750"/>
            <a:ext cx="8547100" cy="55229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837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8372" name="Rectangle 8"/>
          <p:cNvSpPr>
            <a:spLocks noGrp="1" noChangeArrowheads="1"/>
          </p:cNvSpPr>
          <p:nvPr>
            <p:ph type="title" idx="4294967295"/>
          </p:nvPr>
        </p:nvSpPr>
        <p:spPr>
          <a:xfrm>
            <a:off x="176213" y="103188"/>
            <a:ext cx="8775700" cy="822325"/>
          </a:xfrm>
        </p:spPr>
        <p:txBody>
          <a:bodyPr>
            <a:normAutofit fontScale="90000"/>
          </a:bodyPr>
          <a:lstStyle/>
          <a:p>
            <a:pPr marL="808038" indent="-808038" eaLnBrk="1" hangingPunct="1"/>
            <a:r>
              <a:rPr lang="en-US" sz="3200" smtClean="0"/>
              <a:t>21.9 CONNECTION: Digestive ailments include acid reflux and gastric ulcers</a:t>
            </a:r>
          </a:p>
        </p:txBody>
      </p:sp>
      <p:sp>
        <p:nvSpPr>
          <p:cNvPr id="58373" name="Rectangle 9"/>
          <p:cNvSpPr>
            <a:spLocks noGrp="1" noChangeArrowheads="1"/>
          </p:cNvSpPr>
          <p:nvPr>
            <p:ph type="body" idx="4294967295"/>
          </p:nvPr>
        </p:nvSpPr>
        <p:spPr>
          <a:xfrm>
            <a:off x="166688" y="1317625"/>
            <a:ext cx="8775700" cy="5073650"/>
          </a:xfrm>
        </p:spPr>
        <p:txBody>
          <a:bodyPr>
            <a:normAutofit lnSpcReduction="10000"/>
          </a:bodyPr>
          <a:lstStyle/>
          <a:p>
            <a:pPr marL="279400" indent="-279400" eaLnBrk="1" hangingPunct="1"/>
            <a:r>
              <a:rPr lang="en-US" dirty="0" smtClean="0"/>
              <a:t>Acid reflux of </a:t>
            </a:r>
            <a:r>
              <a:rPr lang="en-US" dirty="0" err="1" smtClean="0"/>
              <a:t>chyme</a:t>
            </a:r>
            <a:r>
              <a:rPr lang="en-US" dirty="0" smtClean="0"/>
              <a:t> in the stomach back into the esophagus causes the feeling of heartburn.</a:t>
            </a:r>
          </a:p>
          <a:p>
            <a:pPr marL="279400" indent="-279400" eaLnBrk="1" hangingPunct="1"/>
            <a:r>
              <a:rPr lang="en-US" dirty="0" err="1" smtClean="0"/>
              <a:t>Gastroesophageal</a:t>
            </a:r>
            <a:r>
              <a:rPr lang="en-US" dirty="0" smtClean="0"/>
              <a:t> reflux disease (GERD) results from frequent and severe acid reflux that harms the lining of the esophagus.</a:t>
            </a:r>
          </a:p>
          <a:p>
            <a:pPr marL="279400" indent="-279400" eaLnBrk="1" hangingPunct="1"/>
            <a:r>
              <a:rPr lang="en-US" dirty="0" smtClean="0"/>
              <a:t>Open sores in the lining of the stomach, called ulcers, may form.</a:t>
            </a:r>
          </a:p>
          <a:p>
            <a:pPr marL="279400" indent="-279400" eaLnBrk="1" hangingPunct="1"/>
            <a:r>
              <a:rPr lang="en-US" dirty="0" smtClean="0"/>
              <a:t>Bacterial infections (</a:t>
            </a:r>
            <a:r>
              <a:rPr lang="en-US" i="1" dirty="0" smtClean="0"/>
              <a:t>Helicobacter pylori</a:t>
            </a:r>
            <a:r>
              <a:rPr lang="en-US" dirty="0" smtClean="0"/>
              <a:t>) in the stomach and duodenum can produce ulcers.</a:t>
            </a:r>
          </a:p>
        </p:txBody>
      </p:sp>
      <p:sp>
        <p:nvSpPr>
          <p:cNvPr id="583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83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Effect transition="in" filter="checkerboard(across)">
                                      <p:cBhvr>
                                        <p:cTn id="7" dur="500"/>
                                        <p:tgtEl>
                                          <p:spTgt spid="583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3">
                                            <p:txEl>
                                              <p:pRg st="1" end="1"/>
                                            </p:txEl>
                                          </p:spTgt>
                                        </p:tgtEl>
                                        <p:attrNameLst>
                                          <p:attrName>style.visibility</p:attrName>
                                        </p:attrNameLst>
                                      </p:cBhvr>
                                      <p:to>
                                        <p:strVal val="visible"/>
                                      </p:to>
                                    </p:set>
                                    <p:animEffect transition="in" filter="checkerboard(across)">
                                      <p:cBhvr>
                                        <p:cTn id="12" dur="500"/>
                                        <p:tgtEl>
                                          <p:spTgt spid="583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373">
                                            <p:txEl>
                                              <p:pRg st="2" end="2"/>
                                            </p:txEl>
                                          </p:spTgt>
                                        </p:tgtEl>
                                        <p:attrNameLst>
                                          <p:attrName>style.visibility</p:attrName>
                                        </p:attrNameLst>
                                      </p:cBhvr>
                                      <p:to>
                                        <p:strVal val="visible"/>
                                      </p:to>
                                    </p:set>
                                    <p:animEffect transition="in" filter="checkerboard(across)">
                                      <p:cBhvr>
                                        <p:cTn id="17" dur="500"/>
                                        <p:tgtEl>
                                          <p:spTgt spid="583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8373">
                                            <p:txEl>
                                              <p:pRg st="3" end="3"/>
                                            </p:txEl>
                                          </p:spTgt>
                                        </p:tgtEl>
                                        <p:attrNameLst>
                                          <p:attrName>style.visibility</p:attrName>
                                        </p:attrNameLst>
                                      </p:cBhvr>
                                      <p:to>
                                        <p:strVal val="visible"/>
                                      </p:to>
                                    </p:set>
                                    <p:animEffect transition="in" filter="checkerboard(across)">
                                      <p:cBhvr>
                                        <p:cTn id="22" dur="500"/>
                                        <p:tgtEl>
                                          <p:spTgt spid="583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041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0420" name="Rectangle 8"/>
          <p:cNvSpPr>
            <a:spLocks noGrp="1" noChangeArrowheads="1"/>
          </p:cNvSpPr>
          <p:nvPr>
            <p:ph type="title" idx="4294967295"/>
          </p:nvPr>
        </p:nvSpPr>
        <p:spPr>
          <a:xfrm>
            <a:off x="176213" y="103188"/>
            <a:ext cx="8775700" cy="822325"/>
          </a:xfrm>
        </p:spPr>
        <p:txBody>
          <a:bodyPr>
            <a:normAutofit fontScale="90000"/>
          </a:bodyPr>
          <a:lstStyle/>
          <a:p>
            <a:pPr marL="1004888" indent="-1004888"/>
            <a:r>
              <a:rPr lang="en-US" sz="3200" smtClean="0"/>
              <a:t>21.10 The small intestine is the major organ of chemical digestion and nutrient absorption</a:t>
            </a:r>
          </a:p>
        </p:txBody>
      </p:sp>
      <p:sp>
        <p:nvSpPr>
          <p:cNvPr id="60421"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The small intestine is</a:t>
            </a:r>
          </a:p>
          <a:p>
            <a:pPr marL="812800" lvl="1" indent="-368300" eaLnBrk="1" hangingPunct="1"/>
            <a:r>
              <a:rPr lang="en-US" dirty="0" smtClean="0"/>
              <a:t>named for its smaller diameter,</a:t>
            </a:r>
          </a:p>
          <a:p>
            <a:pPr marL="812800" lvl="1" indent="-368300" eaLnBrk="1" hangingPunct="1"/>
            <a:r>
              <a:rPr lang="en-US" dirty="0" smtClean="0"/>
              <a:t>about 6 meters long,</a:t>
            </a:r>
          </a:p>
          <a:p>
            <a:pPr marL="812800" lvl="1" indent="-368300" eaLnBrk="1" hangingPunct="1"/>
            <a:r>
              <a:rPr lang="en-US" dirty="0" smtClean="0"/>
              <a:t>the site of much chemical digestion, and</a:t>
            </a:r>
          </a:p>
          <a:p>
            <a:pPr marL="812800" lvl="1" indent="-368300" eaLnBrk="1" hangingPunct="1"/>
            <a:r>
              <a:rPr lang="en-US" dirty="0" smtClean="0"/>
              <a:t>where most nutrients are absorbed.</a:t>
            </a:r>
          </a:p>
        </p:txBody>
      </p:sp>
      <p:sp>
        <p:nvSpPr>
          <p:cNvPr id="6042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04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checkerboard(across)">
                                      <p:cBhvr>
                                        <p:cTn id="7" dur="500"/>
                                        <p:tgtEl>
                                          <p:spTgt spid="60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21">
                                            <p:txEl>
                                              <p:pRg st="1" end="1"/>
                                            </p:txEl>
                                          </p:spTgt>
                                        </p:tgtEl>
                                        <p:attrNameLst>
                                          <p:attrName>style.visibility</p:attrName>
                                        </p:attrNameLst>
                                      </p:cBhvr>
                                      <p:to>
                                        <p:strVal val="visible"/>
                                      </p:to>
                                    </p:set>
                                    <p:animEffect transition="in" filter="checkerboard(across)">
                                      <p:cBhvr>
                                        <p:cTn id="12" dur="500"/>
                                        <p:tgtEl>
                                          <p:spTgt spid="604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21">
                                            <p:txEl>
                                              <p:pRg st="2" end="2"/>
                                            </p:txEl>
                                          </p:spTgt>
                                        </p:tgtEl>
                                        <p:attrNameLst>
                                          <p:attrName>style.visibility</p:attrName>
                                        </p:attrNameLst>
                                      </p:cBhvr>
                                      <p:to>
                                        <p:strVal val="visible"/>
                                      </p:to>
                                    </p:set>
                                    <p:animEffect transition="in" filter="checkerboard(across)">
                                      <p:cBhvr>
                                        <p:cTn id="17" dur="500"/>
                                        <p:tgtEl>
                                          <p:spTgt spid="604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21">
                                            <p:txEl>
                                              <p:pRg st="3" end="3"/>
                                            </p:txEl>
                                          </p:spTgt>
                                        </p:tgtEl>
                                        <p:attrNameLst>
                                          <p:attrName>style.visibility</p:attrName>
                                        </p:attrNameLst>
                                      </p:cBhvr>
                                      <p:to>
                                        <p:strVal val="visible"/>
                                      </p:to>
                                    </p:set>
                                    <p:animEffect transition="in" filter="checkerboard(across)">
                                      <p:cBhvr>
                                        <p:cTn id="22" dur="500"/>
                                        <p:tgtEl>
                                          <p:spTgt spid="604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0421">
                                            <p:txEl>
                                              <p:pRg st="4" end="4"/>
                                            </p:txEl>
                                          </p:spTgt>
                                        </p:tgtEl>
                                        <p:attrNameLst>
                                          <p:attrName>style.visibility</p:attrName>
                                        </p:attrNameLst>
                                      </p:cBhvr>
                                      <p:to>
                                        <p:strVal val="visible"/>
                                      </p:to>
                                    </p:set>
                                    <p:animEffect transition="in" filter="checkerboard(across)">
                                      <p:cBhvr>
                                        <p:cTn id="27" dur="500"/>
                                        <p:tgtEl>
                                          <p:spTgt spid="604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Chapter_21\B_Jpeg_Images\_21_Labeled_Images\21_00aBigIdeas-L.jpg"/>
          <p:cNvPicPr>
            <a:picLocks noChangeAspect="1" noChangeArrowheads="1"/>
          </p:cNvPicPr>
          <p:nvPr/>
        </p:nvPicPr>
        <p:blipFill>
          <a:blip r:embed="rId2" cstate="print"/>
          <a:srcRect/>
          <a:stretch>
            <a:fillRect/>
          </a:stretch>
        </p:blipFill>
        <p:spPr bwMode="auto">
          <a:xfrm>
            <a:off x="1685925" y="136525"/>
            <a:ext cx="5772150" cy="65833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144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44" name="Rectangle 8"/>
          <p:cNvSpPr>
            <a:spLocks noGrp="1" noChangeArrowheads="1"/>
          </p:cNvSpPr>
          <p:nvPr>
            <p:ph type="title" idx="4294967295"/>
          </p:nvPr>
        </p:nvSpPr>
        <p:spPr>
          <a:xfrm>
            <a:off x="174625" y="109538"/>
            <a:ext cx="8775700" cy="822325"/>
          </a:xfrm>
        </p:spPr>
        <p:txBody>
          <a:bodyPr>
            <a:normAutofit fontScale="90000"/>
          </a:bodyPr>
          <a:lstStyle/>
          <a:p>
            <a:pPr marL="1004888" indent="-1004888"/>
            <a:r>
              <a:rPr lang="en-US" sz="3200" smtClean="0"/>
              <a:t>21.10 The small intestine is the major organ of chemical digestion and nutrient absorption</a:t>
            </a:r>
          </a:p>
        </p:txBody>
      </p:sp>
      <p:sp>
        <p:nvSpPr>
          <p:cNvPr id="61445" name="Rectangle 9"/>
          <p:cNvSpPr>
            <a:spLocks noGrp="1" noChangeArrowheads="1"/>
          </p:cNvSpPr>
          <p:nvPr>
            <p:ph type="body" idx="4294967295"/>
          </p:nvPr>
        </p:nvSpPr>
        <p:spPr>
          <a:xfrm>
            <a:off x="165100" y="1316038"/>
            <a:ext cx="8888413" cy="5392737"/>
          </a:xfrm>
        </p:spPr>
        <p:txBody>
          <a:bodyPr>
            <a:normAutofit lnSpcReduction="10000"/>
          </a:bodyPr>
          <a:lstStyle/>
          <a:p>
            <a:pPr marL="279400" indent="-279400" eaLnBrk="1" hangingPunct="1">
              <a:spcAft>
                <a:spcPts val="75"/>
              </a:spcAft>
            </a:pPr>
            <a:r>
              <a:rPr lang="en-US" dirty="0" smtClean="0"/>
              <a:t>The first 25 cm of the small intestine is the </a:t>
            </a:r>
            <a:r>
              <a:rPr lang="en-US" b="1" dirty="0" smtClean="0"/>
              <a:t>duodenum</a:t>
            </a:r>
            <a:r>
              <a:rPr lang="en-US" dirty="0" smtClean="0"/>
              <a:t>, where </a:t>
            </a:r>
            <a:r>
              <a:rPr lang="en-US" dirty="0" err="1" smtClean="0"/>
              <a:t>chyme</a:t>
            </a:r>
            <a:r>
              <a:rPr lang="en-US" dirty="0" smtClean="0"/>
              <a:t> squirted from the stomach mixes with digestive juices from the pancreas, liver, gallbladder, and gland cells in the intestinal wall.</a:t>
            </a:r>
          </a:p>
          <a:p>
            <a:pPr marL="812800" lvl="1" indent="-368300" eaLnBrk="1" hangingPunct="1">
              <a:spcAft>
                <a:spcPts val="75"/>
              </a:spcAft>
            </a:pPr>
            <a:r>
              <a:rPr lang="en-US" dirty="0" smtClean="0"/>
              <a:t>The </a:t>
            </a:r>
            <a:r>
              <a:rPr lang="en-US" b="1" dirty="0" smtClean="0"/>
              <a:t>pancreas </a:t>
            </a:r>
            <a:r>
              <a:rPr lang="en-US" dirty="0" smtClean="0"/>
              <a:t>produces pancreatic juice containing a mixture of digestive enzymes and an alkaline solution rich in bicarbonate.</a:t>
            </a:r>
          </a:p>
          <a:p>
            <a:pPr marL="812800" lvl="1" indent="-368300" eaLnBrk="1" hangingPunct="1">
              <a:spcAft>
                <a:spcPts val="75"/>
              </a:spcAft>
            </a:pPr>
            <a:r>
              <a:rPr lang="en-US" dirty="0" smtClean="0"/>
              <a:t>The </a:t>
            </a:r>
            <a:r>
              <a:rPr lang="en-US" b="1" dirty="0" smtClean="0"/>
              <a:t>liver </a:t>
            </a:r>
            <a:r>
              <a:rPr lang="en-US" dirty="0" smtClean="0"/>
              <a:t>produces bile, which is stored in the </a:t>
            </a:r>
            <a:r>
              <a:rPr lang="en-US" b="1" dirty="0" smtClean="0"/>
              <a:t>gallbladder </a:t>
            </a:r>
            <a:r>
              <a:rPr lang="en-US" dirty="0" smtClean="0"/>
              <a:t>until it is needed. Bile breaks up fats into small droplets that are more susceptible to attack by digestive enzymes. </a:t>
            </a:r>
          </a:p>
          <a:p>
            <a:pPr marL="812800" lvl="1" indent="-368300" eaLnBrk="1" hangingPunct="1">
              <a:spcAft>
                <a:spcPts val="75"/>
              </a:spcAft>
            </a:pPr>
            <a:r>
              <a:rPr lang="en-US" dirty="0" smtClean="0"/>
              <a:t>The intestinal wall produces digestive enzymes.</a:t>
            </a:r>
          </a:p>
        </p:txBody>
      </p:sp>
      <p:sp>
        <p:nvSpPr>
          <p:cNvPr id="614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14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checkerboard(across)">
                                      <p:cBhvr>
                                        <p:cTn id="7" dur="500"/>
                                        <p:tgtEl>
                                          <p:spTgt spid="61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5">
                                            <p:txEl>
                                              <p:pRg st="1" end="1"/>
                                            </p:txEl>
                                          </p:spTgt>
                                        </p:tgtEl>
                                        <p:attrNameLst>
                                          <p:attrName>style.visibility</p:attrName>
                                        </p:attrNameLst>
                                      </p:cBhvr>
                                      <p:to>
                                        <p:strVal val="visible"/>
                                      </p:to>
                                    </p:set>
                                    <p:animEffect transition="in" filter="checkerboard(across)">
                                      <p:cBhvr>
                                        <p:cTn id="12" dur="500"/>
                                        <p:tgtEl>
                                          <p:spTgt spid="61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45">
                                            <p:txEl>
                                              <p:pRg st="2" end="2"/>
                                            </p:txEl>
                                          </p:spTgt>
                                        </p:tgtEl>
                                        <p:attrNameLst>
                                          <p:attrName>style.visibility</p:attrName>
                                        </p:attrNameLst>
                                      </p:cBhvr>
                                      <p:to>
                                        <p:strVal val="visible"/>
                                      </p:to>
                                    </p:set>
                                    <p:animEffect transition="in" filter="checkerboard(across)">
                                      <p:cBhvr>
                                        <p:cTn id="17" dur="500"/>
                                        <p:tgtEl>
                                          <p:spTgt spid="614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45">
                                            <p:txEl>
                                              <p:pRg st="3" end="3"/>
                                            </p:txEl>
                                          </p:spTgt>
                                        </p:tgtEl>
                                        <p:attrNameLst>
                                          <p:attrName>style.visibility</p:attrName>
                                        </p:attrNameLst>
                                      </p:cBhvr>
                                      <p:to>
                                        <p:strVal val="visible"/>
                                      </p:to>
                                    </p:set>
                                    <p:animEffect transition="in" filter="checkerboard(across)">
                                      <p:cBhvr>
                                        <p:cTn id="22" dur="500"/>
                                        <p:tgtEl>
                                          <p:spTgt spid="614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D:\Chapter_21\B_Jpeg_Images\_21_Labeled_Images\21_10aSmallIntestine-L.jpg"/>
          <p:cNvPicPr>
            <a:picLocks noChangeAspect="1" noChangeArrowheads="1"/>
          </p:cNvPicPr>
          <p:nvPr/>
        </p:nvPicPr>
        <p:blipFill>
          <a:blip r:embed="rId2" cstate="print"/>
          <a:srcRect/>
          <a:stretch>
            <a:fillRect/>
          </a:stretch>
        </p:blipFill>
        <p:spPr bwMode="auto">
          <a:xfrm>
            <a:off x="1511300" y="1477963"/>
            <a:ext cx="6119813" cy="39020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451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4516" name="Rectangle 9"/>
          <p:cNvSpPr>
            <a:spLocks noGrp="1" noChangeArrowheads="1"/>
          </p:cNvSpPr>
          <p:nvPr>
            <p:ph type="body" idx="4294967295"/>
          </p:nvPr>
        </p:nvSpPr>
        <p:spPr>
          <a:xfrm>
            <a:off x="163513" y="1317625"/>
            <a:ext cx="8775700" cy="5073650"/>
          </a:xfrm>
        </p:spPr>
        <p:txBody>
          <a:bodyPr/>
          <a:lstStyle/>
          <a:p>
            <a:pPr marL="279400" lvl="1" indent="-277813" eaLnBrk="1" hangingPunct="1">
              <a:buFont typeface="Wingdings" pitchFamily="84" charset="2"/>
              <a:buChar char="§"/>
            </a:pPr>
            <a:r>
              <a:rPr lang="en-US" sz="2800" dirty="0" smtClean="0"/>
              <a:t>The surface area for absorption in the small intestine is greatly increased by</a:t>
            </a:r>
          </a:p>
          <a:p>
            <a:pPr marL="812800" lvl="2" indent="-368300" eaLnBrk="1" hangingPunct="1"/>
            <a:r>
              <a:rPr lang="en-US" sz="2400" dirty="0" smtClean="0"/>
              <a:t>folds of the intestinal lining,</a:t>
            </a:r>
          </a:p>
          <a:p>
            <a:pPr marL="812800" lvl="2" indent="-368300" eaLnBrk="1" hangingPunct="1"/>
            <a:r>
              <a:rPr lang="en-US" sz="2400" dirty="0" smtClean="0"/>
              <a:t>fingerlike projections called </a:t>
            </a:r>
            <a:r>
              <a:rPr lang="en-US" sz="2400" b="1" dirty="0" smtClean="0"/>
              <a:t>villi</a:t>
            </a:r>
            <a:r>
              <a:rPr lang="en-US" sz="2400" dirty="0" smtClean="0"/>
              <a:t>, </a:t>
            </a:r>
          </a:p>
        </p:txBody>
      </p:sp>
      <p:sp>
        <p:nvSpPr>
          <p:cNvPr id="64517" name="Rectangle 11"/>
          <p:cNvSpPr>
            <a:spLocks noGrp="1" noChangeArrowheads="1"/>
          </p:cNvSpPr>
          <p:nvPr>
            <p:ph type="title" idx="4294967295"/>
          </p:nvPr>
        </p:nvSpPr>
        <p:spPr>
          <a:xfrm>
            <a:off x="176213" y="103188"/>
            <a:ext cx="8775700" cy="822325"/>
          </a:xfrm>
        </p:spPr>
        <p:txBody>
          <a:bodyPr>
            <a:normAutofit fontScale="90000"/>
          </a:bodyPr>
          <a:lstStyle/>
          <a:p>
            <a:pPr marL="1004888" indent="-1004888"/>
            <a:r>
              <a:rPr lang="en-US" sz="3200" smtClean="0"/>
              <a:t>21.10 The small intestine is the major organ of chemical digestion and nutrient absorption</a:t>
            </a:r>
          </a:p>
        </p:txBody>
      </p:sp>
      <p:sp>
        <p:nvSpPr>
          <p:cNvPr id="6451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45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diamond(in)">
                                      <p:cBhvr>
                                        <p:cTn id="7" dur="2000"/>
                                        <p:tgtEl>
                                          <p:spTgt spid="64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4516">
                                            <p:txEl>
                                              <p:pRg st="1" end="1"/>
                                            </p:txEl>
                                          </p:spTgt>
                                        </p:tgtEl>
                                        <p:attrNameLst>
                                          <p:attrName>style.visibility</p:attrName>
                                        </p:attrNameLst>
                                      </p:cBhvr>
                                      <p:to>
                                        <p:strVal val="visible"/>
                                      </p:to>
                                    </p:set>
                                    <p:animEffect transition="in" filter="diamond(in)">
                                      <p:cBhvr>
                                        <p:cTn id="12" dur="2000"/>
                                        <p:tgtEl>
                                          <p:spTgt spid="64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4516">
                                            <p:txEl>
                                              <p:pRg st="2" end="2"/>
                                            </p:txEl>
                                          </p:spTgt>
                                        </p:tgtEl>
                                        <p:attrNameLst>
                                          <p:attrName>style.visibility</p:attrName>
                                        </p:attrNameLst>
                                      </p:cBhvr>
                                      <p:to>
                                        <p:strVal val="visible"/>
                                      </p:to>
                                    </p:set>
                                    <p:animEffect transition="in" filter="diamond(in)">
                                      <p:cBhvr>
                                        <p:cTn id="17" dur="2000"/>
                                        <p:tgtEl>
                                          <p:spTgt spid="645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D:\Chapter_21\B_Jpeg_Images\_21_Labeled_Images\21_10b_SmallIntestStruct-L.jpg"/>
          <p:cNvPicPr>
            <a:picLocks noChangeAspect="1" noChangeArrowheads="1"/>
          </p:cNvPicPr>
          <p:nvPr/>
        </p:nvPicPr>
        <p:blipFill>
          <a:blip r:embed="rId2" cstate="print"/>
          <a:srcRect/>
          <a:stretch>
            <a:fillRect/>
          </a:stretch>
        </p:blipFill>
        <p:spPr bwMode="auto">
          <a:xfrm>
            <a:off x="298450" y="962025"/>
            <a:ext cx="8547100" cy="493236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758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7588" name="Rectangle 9"/>
          <p:cNvSpPr>
            <a:spLocks noGrp="1" noChangeArrowheads="1"/>
          </p:cNvSpPr>
          <p:nvPr>
            <p:ph type="body" idx="4294967295"/>
          </p:nvPr>
        </p:nvSpPr>
        <p:spPr>
          <a:xfrm>
            <a:off x="163513" y="1317625"/>
            <a:ext cx="8775700" cy="5073650"/>
          </a:xfrm>
        </p:spPr>
        <p:txBody>
          <a:bodyPr/>
          <a:lstStyle/>
          <a:p>
            <a:pPr marL="279400" lvl="1" indent="-277813" eaLnBrk="1" hangingPunct="1">
              <a:buFont typeface="Wingdings" pitchFamily="84" charset="2"/>
              <a:buChar char="§"/>
            </a:pPr>
            <a:r>
              <a:rPr lang="en-US" sz="2800" dirty="0" smtClean="0"/>
              <a:t>Nutrients pass into epithelial cells by</a:t>
            </a:r>
            <a:endParaRPr lang="en-US" dirty="0" smtClean="0"/>
          </a:p>
          <a:p>
            <a:pPr marL="812800" lvl="2" indent="-368300" eaLnBrk="1" hangingPunct="1"/>
            <a:r>
              <a:rPr lang="en-US" sz="2400" dirty="0" smtClean="0"/>
              <a:t>diffusion and</a:t>
            </a:r>
          </a:p>
          <a:p>
            <a:pPr marL="812800" lvl="2" indent="-368300" eaLnBrk="1" hangingPunct="1"/>
            <a:r>
              <a:rPr lang="en-US" sz="2400" dirty="0" smtClean="0"/>
              <a:t>against concentration gradients.</a:t>
            </a:r>
          </a:p>
          <a:p>
            <a:pPr marL="279400" lvl="1" indent="-277813" eaLnBrk="1" hangingPunct="1">
              <a:buFont typeface="Wingdings" pitchFamily="84" charset="2"/>
              <a:buChar char="§"/>
            </a:pPr>
            <a:r>
              <a:rPr lang="en-US" sz="2800" dirty="0" smtClean="0"/>
              <a:t>Fatty acids and glycerol are</a:t>
            </a:r>
          </a:p>
          <a:p>
            <a:pPr marL="812800" lvl="2" indent="-368300" eaLnBrk="1" hangingPunct="1"/>
            <a:r>
              <a:rPr lang="en-US" sz="2400" dirty="0" smtClean="0"/>
              <a:t>recombined into fats,</a:t>
            </a:r>
          </a:p>
          <a:p>
            <a:pPr marL="812800" lvl="2" indent="-368300" eaLnBrk="1" hangingPunct="1"/>
            <a:r>
              <a:rPr lang="en-US" sz="2400" dirty="0" smtClean="0"/>
              <a:t>coated with proteins, and</a:t>
            </a:r>
          </a:p>
          <a:p>
            <a:pPr marL="812800" lvl="2" indent="-368300" eaLnBrk="1" hangingPunct="1"/>
            <a:r>
              <a:rPr lang="en-US" sz="2400" dirty="0" smtClean="0"/>
              <a:t>transported into lymph vessels.</a:t>
            </a:r>
          </a:p>
        </p:txBody>
      </p:sp>
      <p:sp>
        <p:nvSpPr>
          <p:cNvPr id="67589" name="Rectangle 11"/>
          <p:cNvSpPr>
            <a:spLocks noGrp="1" noChangeArrowheads="1"/>
          </p:cNvSpPr>
          <p:nvPr>
            <p:ph type="title" idx="4294967295"/>
          </p:nvPr>
        </p:nvSpPr>
        <p:spPr>
          <a:xfrm>
            <a:off x="176213" y="103188"/>
            <a:ext cx="8775700" cy="822325"/>
          </a:xfrm>
        </p:spPr>
        <p:txBody>
          <a:bodyPr>
            <a:normAutofit fontScale="90000"/>
          </a:bodyPr>
          <a:lstStyle/>
          <a:p>
            <a:pPr marL="1004888" indent="-1004888"/>
            <a:r>
              <a:rPr lang="en-US" sz="3200" smtClean="0"/>
              <a:t>21.10 The small intestine is the major organ of chemical digestion and nutrient absorption</a:t>
            </a:r>
          </a:p>
        </p:txBody>
      </p:sp>
      <p:sp>
        <p:nvSpPr>
          <p:cNvPr id="6759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75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Effect transition="in" filter="diamond(in)">
                                      <p:cBhvr>
                                        <p:cTn id="7" dur="2000"/>
                                        <p:tgtEl>
                                          <p:spTgt spid="67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7588">
                                            <p:txEl>
                                              <p:pRg st="1" end="1"/>
                                            </p:txEl>
                                          </p:spTgt>
                                        </p:tgtEl>
                                        <p:attrNameLst>
                                          <p:attrName>style.visibility</p:attrName>
                                        </p:attrNameLst>
                                      </p:cBhvr>
                                      <p:to>
                                        <p:strVal val="visible"/>
                                      </p:to>
                                    </p:set>
                                    <p:animEffect transition="in" filter="diamond(in)">
                                      <p:cBhvr>
                                        <p:cTn id="12" dur="2000"/>
                                        <p:tgtEl>
                                          <p:spTgt spid="675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7588">
                                            <p:txEl>
                                              <p:pRg st="2" end="2"/>
                                            </p:txEl>
                                          </p:spTgt>
                                        </p:tgtEl>
                                        <p:attrNameLst>
                                          <p:attrName>style.visibility</p:attrName>
                                        </p:attrNameLst>
                                      </p:cBhvr>
                                      <p:to>
                                        <p:strVal val="visible"/>
                                      </p:to>
                                    </p:set>
                                    <p:animEffect transition="in" filter="diamond(in)">
                                      <p:cBhvr>
                                        <p:cTn id="17" dur="2000"/>
                                        <p:tgtEl>
                                          <p:spTgt spid="675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7588">
                                            <p:txEl>
                                              <p:pRg st="3" end="3"/>
                                            </p:txEl>
                                          </p:spTgt>
                                        </p:tgtEl>
                                        <p:attrNameLst>
                                          <p:attrName>style.visibility</p:attrName>
                                        </p:attrNameLst>
                                      </p:cBhvr>
                                      <p:to>
                                        <p:strVal val="visible"/>
                                      </p:to>
                                    </p:set>
                                    <p:animEffect transition="in" filter="diamond(in)">
                                      <p:cBhvr>
                                        <p:cTn id="22" dur="2000"/>
                                        <p:tgtEl>
                                          <p:spTgt spid="675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7588">
                                            <p:txEl>
                                              <p:pRg st="4" end="4"/>
                                            </p:txEl>
                                          </p:spTgt>
                                        </p:tgtEl>
                                        <p:attrNameLst>
                                          <p:attrName>style.visibility</p:attrName>
                                        </p:attrNameLst>
                                      </p:cBhvr>
                                      <p:to>
                                        <p:strVal val="visible"/>
                                      </p:to>
                                    </p:set>
                                    <p:animEffect transition="in" filter="diamond(in)">
                                      <p:cBhvr>
                                        <p:cTn id="27" dur="2000"/>
                                        <p:tgtEl>
                                          <p:spTgt spid="675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7588">
                                            <p:txEl>
                                              <p:pRg st="5" end="5"/>
                                            </p:txEl>
                                          </p:spTgt>
                                        </p:tgtEl>
                                        <p:attrNameLst>
                                          <p:attrName>style.visibility</p:attrName>
                                        </p:attrNameLst>
                                      </p:cBhvr>
                                      <p:to>
                                        <p:strVal val="visible"/>
                                      </p:to>
                                    </p:set>
                                    <p:animEffect transition="in" filter="diamond(in)">
                                      <p:cBhvr>
                                        <p:cTn id="32" dur="2000"/>
                                        <p:tgtEl>
                                          <p:spTgt spid="675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7588">
                                            <p:txEl>
                                              <p:pRg st="6" end="6"/>
                                            </p:txEl>
                                          </p:spTgt>
                                        </p:tgtEl>
                                        <p:attrNameLst>
                                          <p:attrName>style.visibility</p:attrName>
                                        </p:attrNameLst>
                                      </p:cBhvr>
                                      <p:to>
                                        <p:strVal val="visible"/>
                                      </p:to>
                                    </p:set>
                                    <p:animEffect transition="in" filter="diamond(in)">
                                      <p:cBhvr>
                                        <p:cTn id="37" dur="2000"/>
                                        <p:tgtEl>
                                          <p:spTgt spid="675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861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8612" name="Rectangle 9"/>
          <p:cNvSpPr>
            <a:spLocks noGrp="1" noChangeArrowheads="1"/>
          </p:cNvSpPr>
          <p:nvPr>
            <p:ph type="body" idx="4294967295"/>
          </p:nvPr>
        </p:nvSpPr>
        <p:spPr>
          <a:xfrm>
            <a:off x="163513" y="1317625"/>
            <a:ext cx="8775700" cy="5073650"/>
          </a:xfrm>
        </p:spPr>
        <p:txBody>
          <a:bodyPr/>
          <a:lstStyle/>
          <a:p>
            <a:pPr marL="279400" lvl="1" indent="-277813" eaLnBrk="1" hangingPunct="1">
              <a:buFont typeface="Wingdings" pitchFamily="84" charset="2"/>
              <a:buChar char="§"/>
            </a:pPr>
            <a:r>
              <a:rPr lang="en-US" sz="2800" dirty="0" smtClean="0"/>
              <a:t>Other absorbed nutrients such as amino acids and sugars pass</a:t>
            </a:r>
          </a:p>
          <a:p>
            <a:pPr marL="812800" lvl="2" indent="-368300" eaLnBrk="1" hangingPunct="1"/>
            <a:r>
              <a:rPr lang="en-US" sz="2400" dirty="0" smtClean="0"/>
              <a:t>out of the intestinal epithelium,</a:t>
            </a:r>
          </a:p>
          <a:p>
            <a:pPr marL="812800" lvl="2" indent="-368300" eaLnBrk="1" hangingPunct="1"/>
            <a:r>
              <a:rPr lang="en-US" sz="2400" dirty="0" smtClean="0"/>
              <a:t>across the thin walls of the capillaries into blood, and finally to the liver.</a:t>
            </a:r>
            <a:endParaRPr lang="en-US" sz="2800" dirty="0" smtClean="0"/>
          </a:p>
        </p:txBody>
      </p:sp>
      <p:sp>
        <p:nvSpPr>
          <p:cNvPr id="68613" name="Rectangle 11"/>
          <p:cNvSpPr>
            <a:spLocks noGrp="1" noChangeArrowheads="1"/>
          </p:cNvSpPr>
          <p:nvPr>
            <p:ph type="title" idx="4294967295"/>
          </p:nvPr>
        </p:nvSpPr>
        <p:spPr>
          <a:xfrm>
            <a:off x="176213" y="103188"/>
            <a:ext cx="8775700" cy="822325"/>
          </a:xfrm>
        </p:spPr>
        <p:txBody>
          <a:bodyPr>
            <a:normAutofit fontScale="90000"/>
          </a:bodyPr>
          <a:lstStyle/>
          <a:p>
            <a:pPr marL="1004888" indent="-1004888"/>
            <a:r>
              <a:rPr lang="en-US" sz="3200" smtClean="0"/>
              <a:t>21.10 The small intestine is the major organ of chemical digestion and nutrient absorption</a:t>
            </a:r>
          </a:p>
        </p:txBody>
      </p:sp>
      <p:sp>
        <p:nvSpPr>
          <p:cNvPr id="6861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86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diamond(in)">
                                      <p:cBhvr>
                                        <p:cTn id="7" dur="2000"/>
                                        <p:tgtEl>
                                          <p:spTgt spid="68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diamond(in)">
                                      <p:cBhvr>
                                        <p:cTn id="12" dur="2000"/>
                                        <p:tgtEl>
                                          <p:spTgt spid="686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8612">
                                            <p:txEl>
                                              <p:pRg st="2" end="2"/>
                                            </p:txEl>
                                          </p:spTgt>
                                        </p:tgtEl>
                                        <p:attrNameLst>
                                          <p:attrName>style.visibility</p:attrName>
                                        </p:attrNameLst>
                                      </p:cBhvr>
                                      <p:to>
                                        <p:strVal val="visible"/>
                                      </p:to>
                                    </p:set>
                                    <p:animEffect transition="in" filter="diamond(in)">
                                      <p:cBhvr>
                                        <p:cTn id="17" dur="2000"/>
                                        <p:tgtEl>
                                          <p:spTgt spid="68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065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0660" name="Rectangle 8"/>
          <p:cNvSpPr>
            <a:spLocks noGrp="1" noChangeArrowheads="1"/>
          </p:cNvSpPr>
          <p:nvPr>
            <p:ph type="title" idx="4294967295"/>
          </p:nvPr>
        </p:nvSpPr>
        <p:spPr>
          <a:xfrm>
            <a:off x="176213" y="457200"/>
            <a:ext cx="8775700" cy="838200"/>
          </a:xfrm>
        </p:spPr>
        <p:txBody>
          <a:bodyPr>
            <a:noAutofit/>
          </a:bodyPr>
          <a:lstStyle/>
          <a:p>
            <a:pPr marL="1004888" indent="-1004888" algn="l"/>
            <a:r>
              <a:rPr lang="en-US" sz="2400" dirty="0" smtClean="0"/>
              <a:t>21.11 One of the liver’s many functions is processing nutrient-laden blood from the intestines</a:t>
            </a:r>
            <a:endParaRPr lang="en-US" sz="2400" dirty="0" smtClean="0">
              <a:solidFill>
                <a:schemeClr val="tx1"/>
              </a:solidFill>
            </a:endParaRPr>
          </a:p>
        </p:txBody>
      </p:sp>
      <p:sp>
        <p:nvSpPr>
          <p:cNvPr id="70661" name="Rectangle 11"/>
          <p:cNvSpPr>
            <a:spLocks noGrp="1" noChangeArrowheads="1"/>
          </p:cNvSpPr>
          <p:nvPr>
            <p:ph type="body" idx="4294967295"/>
          </p:nvPr>
        </p:nvSpPr>
        <p:spPr>
          <a:xfrm>
            <a:off x="168275" y="1741488"/>
            <a:ext cx="8534400" cy="4818062"/>
          </a:xfrm>
        </p:spPr>
        <p:txBody>
          <a:bodyPr/>
          <a:lstStyle/>
          <a:p>
            <a:pPr marL="279400" indent="-279400" eaLnBrk="1" hangingPunct="1"/>
            <a:r>
              <a:rPr lang="en-US" dirty="0" smtClean="0"/>
              <a:t>Blood from the digestive tract drains</a:t>
            </a:r>
          </a:p>
          <a:p>
            <a:pPr marL="812800" lvl="1" indent="-368300" eaLnBrk="1" hangingPunct="1"/>
            <a:r>
              <a:rPr lang="en-US" dirty="0" smtClean="0"/>
              <a:t>into the </a:t>
            </a:r>
            <a:r>
              <a:rPr lang="en-US" b="1" dirty="0" smtClean="0"/>
              <a:t>hepatic portal vein</a:t>
            </a:r>
          </a:p>
          <a:p>
            <a:pPr marL="812800" lvl="1" indent="-368300" eaLnBrk="1" hangingPunct="1"/>
            <a:r>
              <a:rPr lang="en-US" dirty="0" smtClean="0"/>
              <a:t>to the liver.</a:t>
            </a:r>
          </a:p>
        </p:txBody>
      </p:sp>
      <p:sp>
        <p:nvSpPr>
          <p:cNvPr id="70662" name="Line 4"/>
          <p:cNvSpPr>
            <a:spLocks noChangeShapeType="1"/>
          </p:cNvSpPr>
          <p:nvPr/>
        </p:nvSpPr>
        <p:spPr bwMode="auto">
          <a:xfrm>
            <a:off x="195263" y="1539875"/>
            <a:ext cx="8775700" cy="0"/>
          </a:xfrm>
          <a:prstGeom prst="line">
            <a:avLst/>
          </a:prstGeom>
          <a:noFill/>
          <a:ln w="76200">
            <a:solidFill>
              <a:schemeClr val="tx2"/>
            </a:solidFill>
            <a:round/>
            <a:headEnd/>
            <a:tailEnd/>
          </a:ln>
        </p:spPr>
        <p:txBody>
          <a:bodyPr wrap="none" anchor="ctr"/>
          <a:lstStyle/>
          <a:p>
            <a:endParaRPr lang="en-US"/>
          </a:p>
        </p:txBody>
      </p:sp>
      <p:sp>
        <p:nvSpPr>
          <p:cNvPr id="706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 calcmode="lin" valueType="num">
                                      <p:cBhvr additive="base">
                                        <p:cTn id="7" dur="500" fill="hold"/>
                                        <p:tgtEl>
                                          <p:spTgt spid="706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61">
                                            <p:txEl>
                                              <p:pRg st="1" end="1"/>
                                            </p:txEl>
                                          </p:spTgt>
                                        </p:tgtEl>
                                        <p:attrNameLst>
                                          <p:attrName>style.visibility</p:attrName>
                                        </p:attrNameLst>
                                      </p:cBhvr>
                                      <p:to>
                                        <p:strVal val="visible"/>
                                      </p:to>
                                    </p:set>
                                    <p:anim calcmode="lin" valueType="num">
                                      <p:cBhvr additive="base">
                                        <p:cTn id="13" dur="500" fill="hold"/>
                                        <p:tgtEl>
                                          <p:spTgt spid="706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61">
                                            <p:txEl>
                                              <p:pRg st="2" end="2"/>
                                            </p:txEl>
                                          </p:spTgt>
                                        </p:tgtEl>
                                        <p:attrNameLst>
                                          <p:attrName>style.visibility</p:attrName>
                                        </p:attrNameLst>
                                      </p:cBhvr>
                                      <p:to>
                                        <p:strVal val="visible"/>
                                      </p:to>
                                    </p:set>
                                    <p:anim calcmode="lin" valueType="num">
                                      <p:cBhvr additive="base">
                                        <p:cTn id="19" dur="500" fill="hold"/>
                                        <p:tgtEl>
                                          <p:spTgt spid="706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168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684" name="Rectangle 8"/>
          <p:cNvSpPr>
            <a:spLocks noGrp="1" noChangeArrowheads="1"/>
          </p:cNvSpPr>
          <p:nvPr>
            <p:ph type="title" idx="4294967295"/>
          </p:nvPr>
        </p:nvSpPr>
        <p:spPr>
          <a:xfrm>
            <a:off x="176213" y="457200"/>
            <a:ext cx="8775700" cy="1082675"/>
          </a:xfrm>
        </p:spPr>
        <p:txBody>
          <a:bodyPr>
            <a:noAutofit/>
          </a:bodyPr>
          <a:lstStyle/>
          <a:p>
            <a:pPr marL="1004888" indent="-1004888" algn="l"/>
            <a:r>
              <a:rPr lang="en-US" sz="2400" dirty="0" smtClean="0"/>
              <a:t/>
            </a:r>
            <a:br>
              <a:rPr lang="en-US" sz="2400" dirty="0" smtClean="0"/>
            </a:br>
            <a:r>
              <a:rPr lang="en-US" sz="2400" dirty="0"/>
              <a:t/>
            </a:r>
            <a:br>
              <a:rPr lang="en-US" sz="2400" dirty="0"/>
            </a:br>
            <a:r>
              <a:rPr lang="en-US" sz="2400" dirty="0" smtClean="0"/>
              <a:t>21.11 </a:t>
            </a:r>
            <a:r>
              <a:rPr lang="en-US" sz="2400" dirty="0" smtClean="0"/>
              <a:t>One of the liver’s many functions is processing nutrient-laden blood from the intestines</a:t>
            </a:r>
            <a:endParaRPr lang="en-US" sz="2400" dirty="0" smtClean="0">
              <a:solidFill>
                <a:schemeClr val="tx1"/>
              </a:solidFill>
            </a:endParaRPr>
          </a:p>
        </p:txBody>
      </p:sp>
      <p:sp>
        <p:nvSpPr>
          <p:cNvPr id="71685" name="Rectangle 11"/>
          <p:cNvSpPr>
            <a:spLocks noGrp="1" noChangeArrowheads="1"/>
          </p:cNvSpPr>
          <p:nvPr>
            <p:ph type="body" idx="4294967295"/>
          </p:nvPr>
        </p:nvSpPr>
        <p:spPr>
          <a:xfrm>
            <a:off x="168275" y="1741488"/>
            <a:ext cx="8534400" cy="4818062"/>
          </a:xfrm>
        </p:spPr>
        <p:txBody>
          <a:bodyPr>
            <a:normAutofit lnSpcReduction="10000"/>
          </a:bodyPr>
          <a:lstStyle/>
          <a:p>
            <a:pPr marL="279400" indent="-279400" eaLnBrk="1" hangingPunct="1">
              <a:spcAft>
                <a:spcPts val="75"/>
              </a:spcAft>
            </a:pPr>
            <a:r>
              <a:rPr lang="en-US" dirty="0" smtClean="0"/>
              <a:t>The liver performs many functions. The liver</a:t>
            </a:r>
          </a:p>
          <a:p>
            <a:pPr marL="812800" lvl="1" indent="-368300" eaLnBrk="1" hangingPunct="1">
              <a:spcAft>
                <a:spcPts val="75"/>
              </a:spcAft>
            </a:pPr>
            <a:r>
              <a:rPr lang="en-US" dirty="0" smtClean="0"/>
              <a:t>converts glucose in blood to glycogen,</a:t>
            </a:r>
          </a:p>
          <a:p>
            <a:pPr marL="812800" lvl="1" indent="-368300" eaLnBrk="1" hangingPunct="1">
              <a:spcAft>
                <a:spcPts val="75"/>
              </a:spcAft>
            </a:pPr>
            <a:r>
              <a:rPr lang="en-US" dirty="0" smtClean="0"/>
              <a:t>stores glycogen and releases sugars back into the blood as needed,</a:t>
            </a:r>
          </a:p>
          <a:p>
            <a:pPr marL="812800" lvl="1" indent="-368300" eaLnBrk="1" hangingPunct="1">
              <a:spcAft>
                <a:spcPts val="75"/>
              </a:spcAft>
            </a:pPr>
            <a:r>
              <a:rPr lang="en-US" dirty="0" smtClean="0"/>
              <a:t>synthesizes many proteins including blood-clotting proteins and lipoproteins that transport fats and cholesterol to body cells,</a:t>
            </a:r>
          </a:p>
          <a:p>
            <a:pPr marL="812800" lvl="1" indent="-368300" eaLnBrk="1" hangingPunct="1">
              <a:spcAft>
                <a:spcPts val="75"/>
              </a:spcAft>
            </a:pPr>
            <a:r>
              <a:rPr lang="en-US" dirty="0" smtClean="0"/>
              <a:t>modifies substances absorbed in the digestive tract into less toxic forms, and</a:t>
            </a:r>
          </a:p>
          <a:p>
            <a:pPr marL="812800" lvl="1" indent="-368300" eaLnBrk="1" hangingPunct="1">
              <a:spcAft>
                <a:spcPts val="75"/>
              </a:spcAft>
            </a:pPr>
            <a:r>
              <a:rPr lang="en-US" dirty="0" smtClean="0"/>
              <a:t>produces bile. </a:t>
            </a:r>
          </a:p>
        </p:txBody>
      </p:sp>
      <p:sp>
        <p:nvSpPr>
          <p:cNvPr id="71686" name="Line 4"/>
          <p:cNvSpPr>
            <a:spLocks noChangeShapeType="1"/>
          </p:cNvSpPr>
          <p:nvPr/>
        </p:nvSpPr>
        <p:spPr bwMode="auto">
          <a:xfrm>
            <a:off x="195263" y="1539875"/>
            <a:ext cx="8775700" cy="0"/>
          </a:xfrm>
          <a:prstGeom prst="line">
            <a:avLst/>
          </a:prstGeom>
          <a:noFill/>
          <a:ln w="76200">
            <a:solidFill>
              <a:schemeClr val="tx2"/>
            </a:solidFill>
            <a:round/>
            <a:headEnd/>
            <a:tailEnd/>
          </a:ln>
        </p:spPr>
        <p:txBody>
          <a:bodyPr wrap="none" anchor="ctr"/>
          <a:lstStyle/>
          <a:p>
            <a:endParaRPr lang="en-US"/>
          </a:p>
        </p:txBody>
      </p:sp>
      <p:sp>
        <p:nvSpPr>
          <p:cNvPr id="716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Effect transition="in" filter="checkerboard(across)">
                                      <p:cBhvr>
                                        <p:cTn id="7" dur="500"/>
                                        <p:tgtEl>
                                          <p:spTgt spid="716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Effect transition="in" filter="checkerboard(across)">
                                      <p:cBhvr>
                                        <p:cTn id="12" dur="500"/>
                                        <p:tgtEl>
                                          <p:spTgt spid="716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5">
                                            <p:txEl>
                                              <p:pRg st="2" end="2"/>
                                            </p:txEl>
                                          </p:spTgt>
                                        </p:tgtEl>
                                        <p:attrNameLst>
                                          <p:attrName>style.visibility</p:attrName>
                                        </p:attrNameLst>
                                      </p:cBhvr>
                                      <p:to>
                                        <p:strVal val="visible"/>
                                      </p:to>
                                    </p:set>
                                    <p:animEffect transition="in" filter="checkerboard(across)">
                                      <p:cBhvr>
                                        <p:cTn id="17" dur="500"/>
                                        <p:tgtEl>
                                          <p:spTgt spid="716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685">
                                            <p:txEl>
                                              <p:pRg st="3" end="3"/>
                                            </p:txEl>
                                          </p:spTgt>
                                        </p:tgtEl>
                                        <p:attrNameLst>
                                          <p:attrName>style.visibility</p:attrName>
                                        </p:attrNameLst>
                                      </p:cBhvr>
                                      <p:to>
                                        <p:strVal val="visible"/>
                                      </p:to>
                                    </p:set>
                                    <p:animEffect transition="in" filter="checkerboard(across)">
                                      <p:cBhvr>
                                        <p:cTn id="22" dur="500"/>
                                        <p:tgtEl>
                                          <p:spTgt spid="716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1685">
                                            <p:txEl>
                                              <p:pRg st="4" end="4"/>
                                            </p:txEl>
                                          </p:spTgt>
                                        </p:tgtEl>
                                        <p:attrNameLst>
                                          <p:attrName>style.visibility</p:attrName>
                                        </p:attrNameLst>
                                      </p:cBhvr>
                                      <p:to>
                                        <p:strVal val="visible"/>
                                      </p:to>
                                    </p:set>
                                    <p:animEffect transition="in" filter="checkerboard(across)">
                                      <p:cBhvr>
                                        <p:cTn id="27" dur="500"/>
                                        <p:tgtEl>
                                          <p:spTgt spid="716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1685">
                                            <p:txEl>
                                              <p:pRg st="5" end="5"/>
                                            </p:txEl>
                                          </p:spTgt>
                                        </p:tgtEl>
                                        <p:attrNameLst>
                                          <p:attrName>style.visibility</p:attrName>
                                        </p:attrNameLst>
                                      </p:cBhvr>
                                      <p:to>
                                        <p:strVal val="visible"/>
                                      </p:to>
                                    </p:set>
                                    <p:animEffect transition="in" filter="checkerboard(across)">
                                      <p:cBhvr>
                                        <p:cTn id="32" dur="500"/>
                                        <p:tgtEl>
                                          <p:spTgt spid="716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D:\Chapter_21\B_Jpeg_Images\_21_Labeled_Images\21_11HepaticPortalSystem-L.jpg"/>
          <p:cNvPicPr>
            <a:picLocks noChangeAspect="1" noChangeArrowheads="1"/>
          </p:cNvPicPr>
          <p:nvPr/>
        </p:nvPicPr>
        <p:blipFill>
          <a:blip r:embed="rId2" cstate="print"/>
          <a:srcRect/>
          <a:stretch>
            <a:fillRect/>
          </a:stretch>
        </p:blipFill>
        <p:spPr bwMode="auto">
          <a:xfrm>
            <a:off x="1163638" y="471488"/>
            <a:ext cx="6815137" cy="591343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373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3732" name="Rectangle 10"/>
          <p:cNvSpPr>
            <a:spLocks noGrp="1" noChangeArrowheads="1"/>
          </p:cNvSpPr>
          <p:nvPr>
            <p:ph type="title" idx="4294967295"/>
          </p:nvPr>
        </p:nvSpPr>
        <p:spPr>
          <a:xfrm>
            <a:off x="176213" y="381000"/>
            <a:ext cx="8775700" cy="727075"/>
          </a:xfrm>
        </p:spPr>
        <p:txBody>
          <a:bodyPr>
            <a:noAutofit/>
          </a:bodyPr>
          <a:lstStyle/>
          <a:p>
            <a:pPr marL="1028700" indent="-1028700" algn="ctr"/>
            <a:r>
              <a:rPr lang="en-US" sz="2400" dirty="0" smtClean="0"/>
              <a:t>21.12 The large intestine reclaims water and compacts the feces</a:t>
            </a:r>
          </a:p>
        </p:txBody>
      </p:sp>
      <p:sp>
        <p:nvSpPr>
          <p:cNvPr id="73733" name="Rectangle 11"/>
          <p:cNvSpPr>
            <a:spLocks noGrp="1" noChangeArrowheads="1"/>
          </p:cNvSpPr>
          <p:nvPr>
            <p:ph type="body" idx="4294967295"/>
          </p:nvPr>
        </p:nvSpPr>
        <p:spPr>
          <a:xfrm>
            <a:off x="166688" y="1317625"/>
            <a:ext cx="8775700" cy="5073650"/>
          </a:xfrm>
        </p:spPr>
        <p:txBody>
          <a:bodyPr/>
          <a:lstStyle/>
          <a:p>
            <a:pPr marL="279400" indent="-279400" eaLnBrk="1" hangingPunct="1">
              <a:spcAft>
                <a:spcPts val="75"/>
              </a:spcAft>
            </a:pPr>
            <a:r>
              <a:rPr lang="en-US" dirty="0" smtClean="0"/>
              <a:t>The </a:t>
            </a:r>
            <a:r>
              <a:rPr lang="en-US" b="1" dirty="0" smtClean="0"/>
              <a:t>large intestine</a:t>
            </a:r>
            <a:r>
              <a:rPr lang="en-US" dirty="0" smtClean="0"/>
              <a:t>, or </a:t>
            </a:r>
            <a:r>
              <a:rPr lang="en-US" b="1" dirty="0" smtClean="0"/>
              <a:t>colon</a:t>
            </a:r>
            <a:r>
              <a:rPr lang="en-US" dirty="0" smtClean="0"/>
              <a:t>,</a:t>
            </a:r>
          </a:p>
          <a:p>
            <a:pPr marL="812800" lvl="1" indent="-368300" eaLnBrk="1" hangingPunct="1">
              <a:spcAft>
                <a:spcPts val="75"/>
              </a:spcAft>
            </a:pPr>
            <a:r>
              <a:rPr lang="en-US" dirty="0" smtClean="0"/>
              <a:t>is about 1.5 m long and 5 cm in diameter,</a:t>
            </a:r>
          </a:p>
          <a:p>
            <a:pPr marL="812800" lvl="1" indent="-368300" eaLnBrk="1" hangingPunct="1">
              <a:spcAft>
                <a:spcPts val="75"/>
              </a:spcAft>
            </a:pPr>
            <a:r>
              <a:rPr lang="en-US" dirty="0" smtClean="0"/>
              <a:t>has a pouch called the </a:t>
            </a:r>
            <a:r>
              <a:rPr lang="en-US" b="1" dirty="0" err="1" smtClean="0"/>
              <a:t>cecum</a:t>
            </a:r>
            <a:r>
              <a:rPr lang="en-US" b="1" dirty="0" smtClean="0"/>
              <a:t> </a:t>
            </a:r>
            <a:r>
              <a:rPr lang="en-US" dirty="0" smtClean="0"/>
              <a:t>near its junction with the small intestine, which bears a small fingerlike extension, the </a:t>
            </a:r>
            <a:r>
              <a:rPr lang="en-US" b="1" dirty="0" smtClean="0"/>
              <a:t>appendix</a:t>
            </a:r>
            <a:r>
              <a:rPr lang="en-US" dirty="0" smtClean="0"/>
              <a:t>,</a:t>
            </a:r>
          </a:p>
          <a:p>
            <a:pPr marL="812800" lvl="1" indent="-368300" eaLnBrk="1" hangingPunct="1">
              <a:spcAft>
                <a:spcPts val="75"/>
              </a:spcAft>
            </a:pPr>
            <a:r>
              <a:rPr lang="en-US" dirty="0" smtClean="0"/>
              <a:t>contains large populations of </a:t>
            </a:r>
            <a:r>
              <a:rPr lang="en-US" i="1" dirty="0" smtClean="0"/>
              <a:t>E. coli</a:t>
            </a:r>
            <a:r>
              <a:rPr lang="en-US" dirty="0" smtClean="0"/>
              <a:t>, which produce important vitamins,</a:t>
            </a:r>
          </a:p>
          <a:p>
            <a:pPr marL="812800" lvl="1" indent="-368300" eaLnBrk="1" hangingPunct="1">
              <a:spcAft>
                <a:spcPts val="75"/>
              </a:spcAft>
            </a:pPr>
            <a:r>
              <a:rPr lang="en-US" dirty="0" smtClean="0"/>
              <a:t>absorbs these vitamins and water into the bloodstream, and</a:t>
            </a:r>
          </a:p>
          <a:p>
            <a:pPr marL="812800" lvl="1" indent="-368300" eaLnBrk="1" hangingPunct="1">
              <a:spcAft>
                <a:spcPts val="75"/>
              </a:spcAft>
            </a:pPr>
            <a:r>
              <a:rPr lang="en-US" dirty="0" smtClean="0"/>
              <a:t>helps form firm feces, which are stored in the </a:t>
            </a:r>
            <a:r>
              <a:rPr lang="en-US" b="1" dirty="0" smtClean="0"/>
              <a:t>rectum </a:t>
            </a:r>
            <a:r>
              <a:rPr lang="en-US" dirty="0" smtClean="0"/>
              <a:t>until elimination.</a:t>
            </a:r>
          </a:p>
        </p:txBody>
      </p:sp>
      <p:sp>
        <p:nvSpPr>
          <p:cNvPr id="7373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373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3">
                                            <p:txEl>
                                              <p:pRg st="0" end="0"/>
                                            </p:txEl>
                                          </p:spTgt>
                                        </p:tgtEl>
                                        <p:attrNameLst>
                                          <p:attrName>style.visibility</p:attrName>
                                        </p:attrNameLst>
                                      </p:cBhvr>
                                      <p:to>
                                        <p:strVal val="visible"/>
                                      </p:to>
                                    </p:set>
                                    <p:animEffect transition="in" filter="checkerboard(across)">
                                      <p:cBhvr>
                                        <p:cTn id="7" dur="500"/>
                                        <p:tgtEl>
                                          <p:spTgt spid="73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3">
                                            <p:txEl>
                                              <p:pRg st="1" end="1"/>
                                            </p:txEl>
                                          </p:spTgt>
                                        </p:tgtEl>
                                        <p:attrNameLst>
                                          <p:attrName>style.visibility</p:attrName>
                                        </p:attrNameLst>
                                      </p:cBhvr>
                                      <p:to>
                                        <p:strVal val="visible"/>
                                      </p:to>
                                    </p:set>
                                    <p:animEffect transition="in" filter="checkerboard(across)">
                                      <p:cBhvr>
                                        <p:cTn id="12" dur="500"/>
                                        <p:tgtEl>
                                          <p:spTgt spid="737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3733">
                                            <p:txEl>
                                              <p:pRg st="2" end="2"/>
                                            </p:txEl>
                                          </p:spTgt>
                                        </p:tgtEl>
                                        <p:attrNameLst>
                                          <p:attrName>style.visibility</p:attrName>
                                        </p:attrNameLst>
                                      </p:cBhvr>
                                      <p:to>
                                        <p:strVal val="visible"/>
                                      </p:to>
                                    </p:set>
                                    <p:animEffect transition="in" filter="checkerboard(across)">
                                      <p:cBhvr>
                                        <p:cTn id="17" dur="500"/>
                                        <p:tgtEl>
                                          <p:spTgt spid="737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3733">
                                            <p:txEl>
                                              <p:pRg st="3" end="3"/>
                                            </p:txEl>
                                          </p:spTgt>
                                        </p:tgtEl>
                                        <p:attrNameLst>
                                          <p:attrName>style.visibility</p:attrName>
                                        </p:attrNameLst>
                                      </p:cBhvr>
                                      <p:to>
                                        <p:strVal val="visible"/>
                                      </p:to>
                                    </p:set>
                                    <p:animEffect transition="in" filter="checkerboard(across)">
                                      <p:cBhvr>
                                        <p:cTn id="22" dur="500"/>
                                        <p:tgtEl>
                                          <p:spTgt spid="737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3733">
                                            <p:txEl>
                                              <p:pRg st="4" end="4"/>
                                            </p:txEl>
                                          </p:spTgt>
                                        </p:tgtEl>
                                        <p:attrNameLst>
                                          <p:attrName>style.visibility</p:attrName>
                                        </p:attrNameLst>
                                      </p:cBhvr>
                                      <p:to>
                                        <p:strVal val="visible"/>
                                      </p:to>
                                    </p:set>
                                    <p:animEffect transition="in" filter="checkerboard(across)">
                                      <p:cBhvr>
                                        <p:cTn id="27" dur="500"/>
                                        <p:tgtEl>
                                          <p:spTgt spid="737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3733">
                                            <p:txEl>
                                              <p:pRg st="5" end="5"/>
                                            </p:txEl>
                                          </p:spTgt>
                                        </p:tgtEl>
                                        <p:attrNameLst>
                                          <p:attrName>style.visibility</p:attrName>
                                        </p:attrNameLst>
                                      </p:cBhvr>
                                      <p:to>
                                        <p:strVal val="visible"/>
                                      </p:to>
                                    </p:set>
                                    <p:animEffect transition="in" filter="checkerboard(across)">
                                      <p:cBhvr>
                                        <p:cTn id="32" dur="500"/>
                                        <p:tgtEl>
                                          <p:spTgt spid="737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1_00bJunkFood-U"/>
          <p:cNvPicPr>
            <a:picLocks noChangeAspect="1" noChangeArrowheads="1"/>
          </p:cNvPicPr>
          <p:nvPr/>
        </p:nvPicPr>
        <p:blipFill>
          <a:blip r:embed="rId3" cstate="print"/>
          <a:srcRect/>
          <a:stretch>
            <a:fillRect/>
          </a:stretch>
        </p:blipFill>
        <p:spPr bwMode="auto">
          <a:xfrm>
            <a:off x="296863" y="577850"/>
            <a:ext cx="8548687" cy="5700713"/>
          </a:xfrm>
          <a:prstGeom prst="rect">
            <a:avLst/>
          </a:prstGeom>
          <a:noFill/>
          <a:ln w="9525">
            <a:noFill/>
            <a:miter lim="800000"/>
            <a:headEnd/>
            <a:tailEnd/>
          </a:ln>
        </p:spPr>
      </p:pic>
      <p:sp>
        <p:nvSpPr>
          <p:cNvPr id="1024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21.0_2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475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4756" name="Rectangle 10"/>
          <p:cNvSpPr>
            <a:spLocks noGrp="1" noChangeArrowheads="1"/>
          </p:cNvSpPr>
          <p:nvPr>
            <p:ph type="title" idx="4294967295"/>
          </p:nvPr>
        </p:nvSpPr>
        <p:spPr>
          <a:xfrm>
            <a:off x="176213" y="103188"/>
            <a:ext cx="8775700" cy="1116012"/>
          </a:xfrm>
        </p:spPr>
        <p:txBody>
          <a:bodyPr>
            <a:normAutofit/>
          </a:bodyPr>
          <a:lstStyle/>
          <a:p>
            <a:pPr marL="1028700" indent="-1028700" algn="l"/>
            <a:r>
              <a:rPr lang="en-US" sz="3200" dirty="0" smtClean="0"/>
              <a:t>21.12 The large intestine reclaims water and compacts the feces</a:t>
            </a:r>
          </a:p>
        </p:txBody>
      </p:sp>
      <p:sp>
        <p:nvSpPr>
          <p:cNvPr id="74757" name="Rectangle 11"/>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Diarrhea occurs when too little water is reclaimed from the contents of the large intestine.</a:t>
            </a:r>
          </a:p>
          <a:p>
            <a:pPr marL="279400" indent="-279400" eaLnBrk="1" hangingPunct="1"/>
            <a:r>
              <a:rPr lang="en-US" dirty="0" smtClean="0"/>
              <a:t>Constipation occurs when too much water is reclaimed.</a:t>
            </a:r>
          </a:p>
        </p:txBody>
      </p:sp>
      <p:sp>
        <p:nvSpPr>
          <p:cNvPr id="747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47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diamond(in)">
                                      <p:cBhvr>
                                        <p:cTn id="7" dur="2000"/>
                                        <p:tgtEl>
                                          <p:spTgt spid="74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4757">
                                            <p:txEl>
                                              <p:pRg st="1" end="1"/>
                                            </p:txEl>
                                          </p:spTgt>
                                        </p:tgtEl>
                                        <p:attrNameLst>
                                          <p:attrName>style.visibility</p:attrName>
                                        </p:attrNameLst>
                                      </p:cBhvr>
                                      <p:to>
                                        <p:strVal val="visible"/>
                                      </p:to>
                                    </p:set>
                                    <p:animEffect transition="in" filter="diamond(in)">
                                      <p:cBhvr>
                                        <p:cTn id="12" dur="2000"/>
                                        <p:tgtEl>
                                          <p:spTgt spid="74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bldLvl="5"/>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Chapter_21\B_Jpeg_Images\_21_Labeled_Images\21_12SmallLargeIntestine-L.jpg"/>
          <p:cNvPicPr>
            <a:picLocks noChangeAspect="1" noChangeArrowheads="1"/>
          </p:cNvPicPr>
          <p:nvPr/>
        </p:nvPicPr>
        <p:blipFill>
          <a:blip r:embed="rId2" cstate="print"/>
          <a:srcRect/>
          <a:stretch>
            <a:fillRect/>
          </a:stretch>
        </p:blipFill>
        <p:spPr bwMode="auto">
          <a:xfrm>
            <a:off x="630238" y="977900"/>
            <a:ext cx="7881937" cy="490061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680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6804" name="Rectangle 8"/>
          <p:cNvSpPr>
            <a:spLocks noGrp="1" noChangeArrowheads="1"/>
          </p:cNvSpPr>
          <p:nvPr>
            <p:ph type="title" idx="4294967295"/>
          </p:nvPr>
        </p:nvSpPr>
        <p:spPr>
          <a:xfrm>
            <a:off x="173038" y="103188"/>
            <a:ext cx="8775700" cy="1282700"/>
          </a:xfrm>
        </p:spPr>
        <p:txBody>
          <a:bodyPr>
            <a:normAutofit/>
          </a:bodyPr>
          <a:lstStyle/>
          <a:p>
            <a:pPr marL="1016000" indent="-1016000" algn="ctr" eaLnBrk="1" hangingPunct="1"/>
            <a:r>
              <a:rPr lang="en-US" sz="2400" dirty="0" smtClean="0"/>
              <a:t>21.13 EVOLUTION CONNECTION: Evolutionary adaptations of vertebrate digestive systems relate to diet</a:t>
            </a:r>
          </a:p>
        </p:txBody>
      </p:sp>
      <p:sp>
        <p:nvSpPr>
          <p:cNvPr id="76805" name="Rectangle 11"/>
          <p:cNvSpPr>
            <a:spLocks noGrp="1" noChangeArrowheads="1"/>
          </p:cNvSpPr>
          <p:nvPr>
            <p:ph type="body" idx="4294967295"/>
          </p:nvPr>
        </p:nvSpPr>
        <p:spPr>
          <a:xfrm>
            <a:off x="166688" y="1749425"/>
            <a:ext cx="8534400" cy="3914775"/>
          </a:xfrm>
        </p:spPr>
        <p:txBody>
          <a:bodyPr/>
          <a:lstStyle/>
          <a:p>
            <a:pPr marL="279400" indent="-279400" eaLnBrk="1" hangingPunct="1"/>
            <a:r>
              <a:rPr lang="en-US" dirty="0" smtClean="0"/>
              <a:t>The length of the digestive tract often correlates with diet. In general, the alimentary canals relative to their body size are</a:t>
            </a:r>
          </a:p>
          <a:p>
            <a:pPr marL="812800" lvl="1" indent="-368300" eaLnBrk="1" hangingPunct="1"/>
            <a:r>
              <a:rPr lang="en-US" dirty="0" smtClean="0"/>
              <a:t>longer in herbivores and omnivores and</a:t>
            </a:r>
          </a:p>
          <a:p>
            <a:pPr marL="812800" lvl="1" indent="-368300" eaLnBrk="1" hangingPunct="1"/>
            <a:r>
              <a:rPr lang="en-US" dirty="0" smtClean="0"/>
              <a:t>shorter in carnivores.</a:t>
            </a:r>
          </a:p>
        </p:txBody>
      </p:sp>
      <p:sp>
        <p:nvSpPr>
          <p:cNvPr id="76806" name="Line 4"/>
          <p:cNvSpPr>
            <a:spLocks noChangeShapeType="1"/>
          </p:cNvSpPr>
          <p:nvPr/>
        </p:nvSpPr>
        <p:spPr bwMode="auto">
          <a:xfrm>
            <a:off x="195263" y="1539875"/>
            <a:ext cx="8775700" cy="0"/>
          </a:xfrm>
          <a:prstGeom prst="line">
            <a:avLst/>
          </a:prstGeom>
          <a:noFill/>
          <a:ln w="76200">
            <a:solidFill>
              <a:schemeClr val="tx2"/>
            </a:solidFill>
            <a:round/>
            <a:headEnd/>
            <a:tailEnd/>
          </a:ln>
        </p:spPr>
        <p:txBody>
          <a:bodyPr wrap="none" anchor="ctr"/>
          <a:lstStyle/>
          <a:p>
            <a:endParaRPr lang="en-US"/>
          </a:p>
        </p:txBody>
      </p:sp>
      <p:sp>
        <p:nvSpPr>
          <p:cNvPr id="768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checkerboard(across)">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checkerboard(across)">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checkerboard(across)">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D:\Chapter_21\B_Jpeg_Images\_21_Labeled_Images\21_13_CarnHerbAlimentary-L.jpg"/>
          <p:cNvPicPr>
            <a:picLocks noChangeAspect="1" noChangeArrowheads="1"/>
          </p:cNvPicPr>
          <p:nvPr/>
        </p:nvPicPr>
        <p:blipFill>
          <a:blip r:embed="rId2" cstate="print"/>
          <a:srcRect/>
          <a:stretch>
            <a:fillRect/>
          </a:stretch>
        </p:blipFill>
        <p:spPr bwMode="auto">
          <a:xfrm>
            <a:off x="2028825" y="136525"/>
            <a:ext cx="5084763" cy="6583363"/>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909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9092" name="Rectangle 8"/>
          <p:cNvSpPr>
            <a:spLocks noGrp="1" noChangeArrowheads="1"/>
          </p:cNvSpPr>
          <p:nvPr>
            <p:ph type="title" idx="4294967295"/>
          </p:nvPr>
        </p:nvSpPr>
        <p:spPr>
          <a:xfrm>
            <a:off x="173038" y="65088"/>
            <a:ext cx="8775700" cy="822325"/>
          </a:xfrm>
        </p:spPr>
        <p:txBody>
          <a:bodyPr>
            <a:normAutofit/>
          </a:bodyPr>
          <a:lstStyle/>
          <a:p>
            <a:pPr marL="1004888" indent="-1004888" algn="l">
              <a:lnSpc>
                <a:spcPct val="100000"/>
              </a:lnSpc>
            </a:pPr>
            <a:r>
              <a:rPr lang="en-US" sz="2400" dirty="0" smtClean="0"/>
              <a:t>21.16 An animal’s diet must supply essential nutrients</a:t>
            </a:r>
          </a:p>
        </p:txBody>
      </p:sp>
      <p:sp>
        <p:nvSpPr>
          <p:cNvPr id="89093" name="Rectangle 9"/>
          <p:cNvSpPr>
            <a:spLocks noGrp="1" noChangeArrowheads="1"/>
          </p:cNvSpPr>
          <p:nvPr>
            <p:ph type="body" idx="4294967295"/>
          </p:nvPr>
        </p:nvSpPr>
        <p:spPr>
          <a:xfrm>
            <a:off x="166688" y="1317625"/>
            <a:ext cx="8775700" cy="5264150"/>
          </a:xfrm>
        </p:spPr>
        <p:txBody>
          <a:bodyPr/>
          <a:lstStyle/>
          <a:p>
            <a:pPr marL="279400" indent="-279400" eaLnBrk="1" hangingPunct="1"/>
            <a:r>
              <a:rPr lang="en-US" b="1" dirty="0" smtClean="0"/>
              <a:t>Essential nutrients </a:t>
            </a:r>
            <a:r>
              <a:rPr lang="en-US" dirty="0" smtClean="0"/>
              <a:t>cannot be made from any raw material.</a:t>
            </a:r>
          </a:p>
          <a:p>
            <a:pPr marL="279400" indent="-279400" eaLnBrk="1" hangingPunct="1"/>
            <a:r>
              <a:rPr lang="en-US" dirty="0" smtClean="0"/>
              <a:t>There are four classes of essential nutrients.</a:t>
            </a:r>
          </a:p>
          <a:p>
            <a:pPr marL="812800" lvl="1" indent="-368300" eaLnBrk="1" hangingPunct="1">
              <a:buFont typeface="Times New Roman" pitchFamily="84" charset="0"/>
              <a:buAutoNum type="arabicPeriod"/>
            </a:pPr>
            <a:r>
              <a:rPr lang="en-US" b="1" dirty="0" smtClean="0"/>
              <a:t>Essential fatty acids</a:t>
            </a:r>
            <a:r>
              <a:rPr lang="en-US" dirty="0" smtClean="0"/>
              <a:t>, such as </a:t>
            </a:r>
            <a:r>
              <a:rPr lang="en-US" dirty="0" err="1" smtClean="0"/>
              <a:t>linoleic</a:t>
            </a:r>
            <a:r>
              <a:rPr lang="en-US" dirty="0" smtClean="0"/>
              <a:t> acid, are</a:t>
            </a:r>
          </a:p>
          <a:p>
            <a:pPr marL="1295400" lvl="2" indent="-330200" eaLnBrk="1" hangingPunct="1"/>
            <a:r>
              <a:rPr lang="en-US" dirty="0" smtClean="0"/>
              <a:t>used to make phospholipids of cell membranes and</a:t>
            </a:r>
          </a:p>
          <a:p>
            <a:pPr marL="1295400" lvl="2" indent="-330200" eaLnBrk="1" hangingPunct="1"/>
            <a:r>
              <a:rPr lang="en-US" dirty="0" smtClean="0"/>
              <a:t>found in seeds, grains, and vegetables.</a:t>
            </a:r>
          </a:p>
          <a:p>
            <a:pPr marL="812800" lvl="1" indent="-368300" eaLnBrk="1" hangingPunct="1">
              <a:buFont typeface="Times New Roman" pitchFamily="84" charset="0"/>
              <a:buAutoNum type="arabicPeriod"/>
            </a:pPr>
            <a:r>
              <a:rPr lang="en-US" b="1" dirty="0" smtClean="0"/>
              <a:t>Essential amino acids </a:t>
            </a:r>
            <a:r>
              <a:rPr lang="en-US" dirty="0" smtClean="0"/>
              <a:t>are</a:t>
            </a:r>
          </a:p>
          <a:p>
            <a:pPr marL="1295400" lvl="2" indent="-330200" eaLnBrk="1" hangingPunct="1"/>
            <a:r>
              <a:rPr lang="en-US" dirty="0" smtClean="0"/>
              <a:t>used to make proteins and</a:t>
            </a:r>
          </a:p>
          <a:p>
            <a:pPr marL="1295400" lvl="2" indent="-330200" eaLnBrk="1" hangingPunct="1"/>
            <a:r>
              <a:rPr lang="en-US" dirty="0" smtClean="0"/>
              <a:t>found in meats, eggs, and milk.</a:t>
            </a:r>
          </a:p>
        </p:txBody>
      </p:sp>
      <p:sp>
        <p:nvSpPr>
          <p:cNvPr id="8909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90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9093">
                                            <p:txEl>
                                              <p:pRg st="0" end="0"/>
                                            </p:txEl>
                                          </p:spTgt>
                                        </p:tgtEl>
                                        <p:attrNameLst>
                                          <p:attrName>style.visibility</p:attrName>
                                        </p:attrNameLst>
                                      </p:cBhvr>
                                      <p:to>
                                        <p:strVal val="visible"/>
                                      </p:to>
                                    </p:set>
                                    <p:animEffect transition="in" filter="diamond(in)">
                                      <p:cBhvr>
                                        <p:cTn id="7" dur="2000"/>
                                        <p:tgtEl>
                                          <p:spTgt spid="890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9093">
                                            <p:txEl>
                                              <p:pRg st="1" end="1"/>
                                            </p:txEl>
                                          </p:spTgt>
                                        </p:tgtEl>
                                        <p:attrNameLst>
                                          <p:attrName>style.visibility</p:attrName>
                                        </p:attrNameLst>
                                      </p:cBhvr>
                                      <p:to>
                                        <p:strVal val="visible"/>
                                      </p:to>
                                    </p:set>
                                    <p:animEffect transition="in" filter="diamond(in)">
                                      <p:cBhvr>
                                        <p:cTn id="12" dur="2000"/>
                                        <p:tgtEl>
                                          <p:spTgt spid="890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9093">
                                            <p:txEl>
                                              <p:pRg st="2" end="2"/>
                                            </p:txEl>
                                          </p:spTgt>
                                        </p:tgtEl>
                                        <p:attrNameLst>
                                          <p:attrName>style.visibility</p:attrName>
                                        </p:attrNameLst>
                                      </p:cBhvr>
                                      <p:to>
                                        <p:strVal val="visible"/>
                                      </p:to>
                                    </p:set>
                                    <p:animEffect transition="in" filter="diamond(in)">
                                      <p:cBhvr>
                                        <p:cTn id="17" dur="2000"/>
                                        <p:tgtEl>
                                          <p:spTgt spid="890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9093">
                                            <p:txEl>
                                              <p:pRg st="3" end="3"/>
                                            </p:txEl>
                                          </p:spTgt>
                                        </p:tgtEl>
                                        <p:attrNameLst>
                                          <p:attrName>style.visibility</p:attrName>
                                        </p:attrNameLst>
                                      </p:cBhvr>
                                      <p:to>
                                        <p:strVal val="visible"/>
                                      </p:to>
                                    </p:set>
                                    <p:animEffect transition="in" filter="diamond(in)">
                                      <p:cBhvr>
                                        <p:cTn id="22" dur="2000"/>
                                        <p:tgtEl>
                                          <p:spTgt spid="890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9093">
                                            <p:txEl>
                                              <p:pRg st="4" end="4"/>
                                            </p:txEl>
                                          </p:spTgt>
                                        </p:tgtEl>
                                        <p:attrNameLst>
                                          <p:attrName>style.visibility</p:attrName>
                                        </p:attrNameLst>
                                      </p:cBhvr>
                                      <p:to>
                                        <p:strVal val="visible"/>
                                      </p:to>
                                    </p:set>
                                    <p:animEffect transition="in" filter="diamond(in)">
                                      <p:cBhvr>
                                        <p:cTn id="27" dur="2000"/>
                                        <p:tgtEl>
                                          <p:spTgt spid="890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9093">
                                            <p:txEl>
                                              <p:pRg st="5" end="5"/>
                                            </p:txEl>
                                          </p:spTgt>
                                        </p:tgtEl>
                                        <p:attrNameLst>
                                          <p:attrName>style.visibility</p:attrName>
                                        </p:attrNameLst>
                                      </p:cBhvr>
                                      <p:to>
                                        <p:strVal val="visible"/>
                                      </p:to>
                                    </p:set>
                                    <p:animEffect transition="in" filter="diamond(in)">
                                      <p:cBhvr>
                                        <p:cTn id="32" dur="2000"/>
                                        <p:tgtEl>
                                          <p:spTgt spid="890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9093">
                                            <p:txEl>
                                              <p:pRg st="6" end="6"/>
                                            </p:txEl>
                                          </p:spTgt>
                                        </p:tgtEl>
                                        <p:attrNameLst>
                                          <p:attrName>style.visibility</p:attrName>
                                        </p:attrNameLst>
                                      </p:cBhvr>
                                      <p:to>
                                        <p:strVal val="visible"/>
                                      </p:to>
                                    </p:set>
                                    <p:animEffect transition="in" filter="diamond(in)">
                                      <p:cBhvr>
                                        <p:cTn id="37" dur="2000"/>
                                        <p:tgtEl>
                                          <p:spTgt spid="890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9093">
                                            <p:txEl>
                                              <p:pRg st="7" end="7"/>
                                            </p:txEl>
                                          </p:spTgt>
                                        </p:tgtEl>
                                        <p:attrNameLst>
                                          <p:attrName>style.visibility</p:attrName>
                                        </p:attrNameLst>
                                      </p:cBhvr>
                                      <p:to>
                                        <p:strVal val="visible"/>
                                      </p:to>
                                    </p:set>
                                    <p:animEffect transition="in" filter="diamond(in)">
                                      <p:cBhvr>
                                        <p:cTn id="42" dur="2000"/>
                                        <p:tgtEl>
                                          <p:spTgt spid="890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011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0116" name="Rectangle 9"/>
          <p:cNvSpPr>
            <a:spLocks noGrp="1" noChangeArrowheads="1"/>
          </p:cNvSpPr>
          <p:nvPr>
            <p:ph type="body" idx="4294967295"/>
          </p:nvPr>
        </p:nvSpPr>
        <p:spPr>
          <a:xfrm>
            <a:off x="166688" y="1360488"/>
            <a:ext cx="8672512" cy="5372100"/>
          </a:xfrm>
        </p:spPr>
        <p:txBody>
          <a:bodyPr/>
          <a:lstStyle/>
          <a:p>
            <a:pPr marL="812800" lvl="2" indent="-368300" eaLnBrk="1" hangingPunct="1">
              <a:spcAft>
                <a:spcPts val="75"/>
              </a:spcAft>
              <a:buFont typeface="Times New Roman" pitchFamily="84" charset="0"/>
              <a:buAutoNum type="arabicPeriod" startAt="3"/>
            </a:pPr>
            <a:r>
              <a:rPr lang="en-US" sz="2400" b="1" dirty="0" smtClean="0"/>
              <a:t>Vitamins </a:t>
            </a:r>
            <a:r>
              <a:rPr lang="en-US" sz="2400" dirty="0" smtClean="0"/>
              <a:t>are organic nutrients discussed in Module 21.17.</a:t>
            </a:r>
          </a:p>
          <a:p>
            <a:pPr marL="812800" lvl="2" indent="-368300" eaLnBrk="1" hangingPunct="1">
              <a:spcAft>
                <a:spcPts val="75"/>
              </a:spcAft>
              <a:buFont typeface="Times New Roman" pitchFamily="84" charset="0"/>
              <a:buAutoNum type="arabicPeriod" startAt="3"/>
            </a:pPr>
            <a:r>
              <a:rPr lang="en-US" sz="2400" b="1" dirty="0" smtClean="0"/>
              <a:t>Minerals </a:t>
            </a:r>
            <a:r>
              <a:rPr lang="en-US" sz="2400" dirty="0" smtClean="0"/>
              <a:t>are simple inorganic nutrients discussed in Module 21.17.</a:t>
            </a:r>
          </a:p>
          <a:p>
            <a:pPr marL="279400" lvl="1" indent="-277813" eaLnBrk="1" hangingPunct="1">
              <a:spcAft>
                <a:spcPts val="75"/>
              </a:spcAft>
              <a:buFont typeface="Wingdings" pitchFamily="84" charset="2"/>
              <a:buChar char="§"/>
            </a:pPr>
            <a:r>
              <a:rPr lang="en-US" sz="2800" b="1" dirty="0" smtClean="0"/>
              <a:t>Malnutrition </a:t>
            </a:r>
            <a:r>
              <a:rPr lang="en-US" sz="2800" dirty="0" smtClean="0"/>
              <a:t>is a chronic deficiency in calories or one or more essential nutrients. The most common type of human malnutrition is protein deficiency.</a:t>
            </a:r>
          </a:p>
          <a:p>
            <a:pPr marL="279400" lvl="1" indent="-277813" eaLnBrk="1" hangingPunct="1">
              <a:spcAft>
                <a:spcPts val="75"/>
              </a:spcAft>
              <a:buFont typeface="Wingdings" pitchFamily="84" charset="2"/>
              <a:buChar char="§"/>
            </a:pPr>
            <a:r>
              <a:rPr lang="en-US" sz="2800" dirty="0" err="1" smtClean="0"/>
              <a:t>Undernutrition</a:t>
            </a:r>
            <a:r>
              <a:rPr lang="en-US" sz="2800" dirty="0" smtClean="0"/>
              <a:t> occurs when</a:t>
            </a:r>
          </a:p>
          <a:p>
            <a:pPr marL="812800" lvl="2" indent="-368300" eaLnBrk="1" hangingPunct="1">
              <a:spcAft>
                <a:spcPts val="75"/>
              </a:spcAft>
            </a:pPr>
            <a:r>
              <a:rPr lang="en-US" sz="2400" dirty="0" smtClean="0"/>
              <a:t>diets do not supply sufficient chemical energy or</a:t>
            </a:r>
          </a:p>
          <a:p>
            <a:pPr marL="812800" lvl="2" indent="-368300" eaLnBrk="1" hangingPunct="1">
              <a:spcAft>
                <a:spcPts val="75"/>
              </a:spcAft>
            </a:pPr>
            <a:r>
              <a:rPr lang="en-US" sz="2400" dirty="0" smtClean="0"/>
              <a:t>a person suffers from anorexia nervosa or </a:t>
            </a:r>
            <a:r>
              <a:rPr lang="en-US" sz="2400" dirty="0" err="1" smtClean="0"/>
              <a:t>bulemia</a:t>
            </a:r>
            <a:r>
              <a:rPr lang="en-US" sz="2400" dirty="0" smtClean="0"/>
              <a:t>.</a:t>
            </a:r>
          </a:p>
          <a:p>
            <a:pPr marL="812800" lvl="2" indent="-368300" eaLnBrk="1" hangingPunct="1">
              <a:buFont typeface="Times New Roman" pitchFamily="84" charset="0"/>
              <a:buAutoNum type="arabicPeriod" startAt="3"/>
            </a:pPr>
            <a:endParaRPr lang="en-US" dirty="0" smtClean="0"/>
          </a:p>
        </p:txBody>
      </p:sp>
      <p:sp>
        <p:nvSpPr>
          <p:cNvPr id="90117" name="Rectangle 11"/>
          <p:cNvSpPr>
            <a:spLocks noGrp="1" noChangeArrowheads="1"/>
          </p:cNvSpPr>
          <p:nvPr>
            <p:ph type="title" idx="4294967295"/>
          </p:nvPr>
        </p:nvSpPr>
        <p:spPr>
          <a:xfrm>
            <a:off x="173038" y="65088"/>
            <a:ext cx="8775700" cy="822325"/>
          </a:xfrm>
        </p:spPr>
        <p:txBody>
          <a:bodyPr>
            <a:noAutofit/>
          </a:bodyPr>
          <a:lstStyle/>
          <a:p>
            <a:pPr marL="1004888" indent="-1004888" algn="l">
              <a:lnSpc>
                <a:spcPct val="100000"/>
              </a:lnSpc>
            </a:pPr>
            <a:r>
              <a:rPr lang="en-US" sz="2400" dirty="0" smtClean="0"/>
              <a:t>21.16 An animal’s diet must supply essential nutrients</a:t>
            </a:r>
          </a:p>
        </p:txBody>
      </p:sp>
      <p:sp>
        <p:nvSpPr>
          <p:cNvPr id="9011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01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additive="base">
                                        <p:cTn id="7" dur="5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6">
                                            <p:txEl>
                                              <p:pRg st="1" end="1"/>
                                            </p:txEl>
                                          </p:spTgt>
                                        </p:tgtEl>
                                        <p:attrNameLst>
                                          <p:attrName>style.visibility</p:attrName>
                                        </p:attrNameLst>
                                      </p:cBhvr>
                                      <p:to>
                                        <p:strVal val="visible"/>
                                      </p:to>
                                    </p:set>
                                    <p:anim calcmode="lin" valueType="num">
                                      <p:cBhvr additive="base">
                                        <p:cTn id="13" dur="500" fill="hold"/>
                                        <p:tgtEl>
                                          <p:spTgt spid="901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6">
                                            <p:txEl>
                                              <p:pRg st="2" end="2"/>
                                            </p:txEl>
                                          </p:spTgt>
                                        </p:tgtEl>
                                        <p:attrNameLst>
                                          <p:attrName>style.visibility</p:attrName>
                                        </p:attrNameLst>
                                      </p:cBhvr>
                                      <p:to>
                                        <p:strVal val="visible"/>
                                      </p:to>
                                    </p:set>
                                    <p:anim calcmode="lin" valueType="num">
                                      <p:cBhvr additive="base">
                                        <p:cTn id="19" dur="500" fill="hold"/>
                                        <p:tgtEl>
                                          <p:spTgt spid="901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16">
                                            <p:txEl>
                                              <p:pRg st="3" end="3"/>
                                            </p:txEl>
                                          </p:spTgt>
                                        </p:tgtEl>
                                        <p:attrNameLst>
                                          <p:attrName>style.visibility</p:attrName>
                                        </p:attrNameLst>
                                      </p:cBhvr>
                                      <p:to>
                                        <p:strVal val="visible"/>
                                      </p:to>
                                    </p:set>
                                    <p:anim calcmode="lin" valueType="num">
                                      <p:cBhvr additive="base">
                                        <p:cTn id="25" dur="500" fill="hold"/>
                                        <p:tgtEl>
                                          <p:spTgt spid="901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16">
                                            <p:txEl>
                                              <p:pRg st="4" end="4"/>
                                            </p:txEl>
                                          </p:spTgt>
                                        </p:tgtEl>
                                        <p:attrNameLst>
                                          <p:attrName>style.visibility</p:attrName>
                                        </p:attrNameLst>
                                      </p:cBhvr>
                                      <p:to>
                                        <p:strVal val="visible"/>
                                      </p:to>
                                    </p:set>
                                    <p:anim calcmode="lin" valueType="num">
                                      <p:cBhvr additive="base">
                                        <p:cTn id="31" dur="500" fill="hold"/>
                                        <p:tgtEl>
                                          <p:spTgt spid="901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116">
                                            <p:txEl>
                                              <p:pRg st="5" end="5"/>
                                            </p:txEl>
                                          </p:spTgt>
                                        </p:tgtEl>
                                        <p:attrNameLst>
                                          <p:attrName>style.visibility</p:attrName>
                                        </p:attrNameLst>
                                      </p:cBhvr>
                                      <p:to>
                                        <p:strVal val="visible"/>
                                      </p:to>
                                    </p:set>
                                    <p:anim calcmode="lin" valueType="num">
                                      <p:cBhvr additive="base">
                                        <p:cTn id="37" dur="500" fill="hold"/>
                                        <p:tgtEl>
                                          <p:spTgt spid="901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D:\Chapter_21\B_Jpeg_Images\_21_Labeled_Images\21_16EssentlAminoAcidVeg-L.jpg"/>
          <p:cNvPicPr>
            <a:picLocks noChangeAspect="1" noChangeArrowheads="1"/>
          </p:cNvPicPr>
          <p:nvPr/>
        </p:nvPicPr>
        <p:blipFill>
          <a:blip r:embed="rId2" cstate="print"/>
          <a:srcRect/>
          <a:stretch>
            <a:fillRect/>
          </a:stretch>
        </p:blipFill>
        <p:spPr bwMode="auto">
          <a:xfrm>
            <a:off x="917575" y="136525"/>
            <a:ext cx="7308850" cy="658336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216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2164" name="Rectangle 8"/>
          <p:cNvSpPr>
            <a:spLocks noGrp="1" noChangeArrowheads="1"/>
          </p:cNvSpPr>
          <p:nvPr>
            <p:ph type="title" idx="4294967295"/>
          </p:nvPr>
        </p:nvSpPr>
        <p:spPr>
          <a:xfrm>
            <a:off x="176213" y="103188"/>
            <a:ext cx="8775700" cy="822325"/>
          </a:xfrm>
        </p:spPr>
        <p:txBody>
          <a:bodyPr>
            <a:noAutofit/>
          </a:bodyPr>
          <a:lstStyle/>
          <a:p>
            <a:pPr marL="1004888" indent="-1004888" algn="l"/>
            <a:r>
              <a:rPr lang="en-US" sz="2400" dirty="0" smtClean="0"/>
              <a:t>21.17 A healthy human diet includes 13 vitamins and many essential minerals</a:t>
            </a:r>
          </a:p>
        </p:txBody>
      </p:sp>
      <p:sp>
        <p:nvSpPr>
          <p:cNvPr id="92165"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Essential vitamins and minerals are</a:t>
            </a:r>
          </a:p>
          <a:p>
            <a:pPr marL="812800" lvl="1" indent="-368300" eaLnBrk="1" hangingPunct="1"/>
            <a:r>
              <a:rPr lang="en-US" dirty="0" smtClean="0"/>
              <a:t>required in minute amounts and</a:t>
            </a:r>
          </a:p>
          <a:p>
            <a:pPr marL="812800" lvl="1" indent="-368300" eaLnBrk="1" hangingPunct="1"/>
            <a:r>
              <a:rPr lang="en-US" dirty="0" smtClean="0"/>
              <a:t>absolutely essential to good health.</a:t>
            </a:r>
          </a:p>
          <a:p>
            <a:pPr marL="279400" indent="-279400" eaLnBrk="1" hangingPunct="1"/>
            <a:r>
              <a:rPr lang="en-US" b="1" dirty="0" smtClean="0"/>
              <a:t>Vitamins </a:t>
            </a:r>
            <a:r>
              <a:rPr lang="en-US" dirty="0" smtClean="0"/>
              <a:t>are organic nutrients that may be</a:t>
            </a:r>
          </a:p>
          <a:p>
            <a:pPr marL="812800" lvl="1" indent="-368300" eaLnBrk="1" hangingPunct="1"/>
            <a:r>
              <a:rPr lang="en-US" dirty="0" smtClean="0"/>
              <a:t>water soluble, such as vitamins B and C, or</a:t>
            </a:r>
          </a:p>
          <a:p>
            <a:pPr marL="812800" lvl="1" indent="-368300" eaLnBrk="1" hangingPunct="1"/>
            <a:r>
              <a:rPr lang="en-US" dirty="0" smtClean="0"/>
              <a:t>fat soluble, such as vitamins A, D, E, and K.</a:t>
            </a:r>
          </a:p>
        </p:txBody>
      </p:sp>
      <p:sp>
        <p:nvSpPr>
          <p:cNvPr id="9216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21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5">
                                            <p:txEl>
                                              <p:pRg st="0" end="0"/>
                                            </p:txEl>
                                          </p:spTgt>
                                        </p:tgtEl>
                                        <p:attrNameLst>
                                          <p:attrName>style.visibility</p:attrName>
                                        </p:attrNameLst>
                                      </p:cBhvr>
                                      <p:to>
                                        <p:strVal val="visible"/>
                                      </p:to>
                                    </p:set>
                                    <p:anim calcmode="lin" valueType="num">
                                      <p:cBhvr additive="base">
                                        <p:cTn id="7" dur="500" fill="hold"/>
                                        <p:tgtEl>
                                          <p:spTgt spid="921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5">
                                            <p:txEl>
                                              <p:pRg st="1" end="1"/>
                                            </p:txEl>
                                          </p:spTgt>
                                        </p:tgtEl>
                                        <p:attrNameLst>
                                          <p:attrName>style.visibility</p:attrName>
                                        </p:attrNameLst>
                                      </p:cBhvr>
                                      <p:to>
                                        <p:strVal val="visible"/>
                                      </p:to>
                                    </p:set>
                                    <p:anim calcmode="lin" valueType="num">
                                      <p:cBhvr additive="base">
                                        <p:cTn id="13" dur="500" fill="hold"/>
                                        <p:tgtEl>
                                          <p:spTgt spid="921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5">
                                            <p:txEl>
                                              <p:pRg st="2" end="2"/>
                                            </p:txEl>
                                          </p:spTgt>
                                        </p:tgtEl>
                                        <p:attrNameLst>
                                          <p:attrName>style.visibility</p:attrName>
                                        </p:attrNameLst>
                                      </p:cBhvr>
                                      <p:to>
                                        <p:strVal val="visible"/>
                                      </p:to>
                                    </p:set>
                                    <p:anim calcmode="lin" valueType="num">
                                      <p:cBhvr additive="base">
                                        <p:cTn id="19" dur="500" fill="hold"/>
                                        <p:tgtEl>
                                          <p:spTgt spid="921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5">
                                            <p:txEl>
                                              <p:pRg st="3" end="3"/>
                                            </p:txEl>
                                          </p:spTgt>
                                        </p:tgtEl>
                                        <p:attrNameLst>
                                          <p:attrName>style.visibility</p:attrName>
                                        </p:attrNameLst>
                                      </p:cBhvr>
                                      <p:to>
                                        <p:strVal val="visible"/>
                                      </p:to>
                                    </p:set>
                                    <p:anim calcmode="lin" valueType="num">
                                      <p:cBhvr additive="base">
                                        <p:cTn id="25" dur="500" fill="hold"/>
                                        <p:tgtEl>
                                          <p:spTgt spid="921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5">
                                            <p:txEl>
                                              <p:pRg st="4" end="4"/>
                                            </p:txEl>
                                          </p:spTgt>
                                        </p:tgtEl>
                                        <p:attrNameLst>
                                          <p:attrName>style.visibility</p:attrName>
                                        </p:attrNameLst>
                                      </p:cBhvr>
                                      <p:to>
                                        <p:strVal val="visible"/>
                                      </p:to>
                                    </p:set>
                                    <p:anim calcmode="lin" valueType="num">
                                      <p:cBhvr additive="base">
                                        <p:cTn id="31" dur="500" fill="hold"/>
                                        <p:tgtEl>
                                          <p:spTgt spid="9216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65">
                                            <p:txEl>
                                              <p:pRg st="5" end="5"/>
                                            </p:txEl>
                                          </p:spTgt>
                                        </p:tgtEl>
                                        <p:attrNameLst>
                                          <p:attrName>style.visibility</p:attrName>
                                        </p:attrNameLst>
                                      </p:cBhvr>
                                      <p:to>
                                        <p:strVal val="visible"/>
                                      </p:to>
                                    </p:set>
                                    <p:anim calcmode="lin" valueType="num">
                                      <p:cBhvr additive="base">
                                        <p:cTn id="37" dur="500" fill="hold"/>
                                        <p:tgtEl>
                                          <p:spTgt spid="9216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21_17a_VitRequirements_T-L"/>
          <p:cNvPicPr>
            <a:picLocks noChangeAspect="1" noChangeArrowheads="1"/>
          </p:cNvPicPr>
          <p:nvPr/>
        </p:nvPicPr>
        <p:blipFill>
          <a:blip r:embed="rId3" cstate="print"/>
          <a:srcRect/>
          <a:stretch>
            <a:fillRect/>
          </a:stretch>
        </p:blipFill>
        <p:spPr bwMode="auto">
          <a:xfrm>
            <a:off x="458788" y="225425"/>
            <a:ext cx="8224837" cy="6584950"/>
          </a:xfrm>
          <a:prstGeom prst="rect">
            <a:avLst/>
          </a:prstGeom>
          <a:noFill/>
          <a:ln w="9525">
            <a:noFill/>
            <a:miter lim="800000"/>
            <a:headEnd/>
            <a:tailEnd/>
          </a:ln>
        </p:spPr>
      </p:pic>
      <p:sp>
        <p:nvSpPr>
          <p:cNvPr id="9318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Table 21.17A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625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6260"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b="1" dirty="0" smtClean="0"/>
              <a:t>Minerals </a:t>
            </a:r>
            <a:r>
              <a:rPr lang="en-US" dirty="0" smtClean="0"/>
              <a:t>are simple inorganic nutrients.</a:t>
            </a:r>
          </a:p>
          <a:p>
            <a:pPr marL="812800" lvl="1" indent="-368300" eaLnBrk="1" hangingPunct="1"/>
            <a:r>
              <a:rPr lang="en-US" dirty="0" smtClean="0"/>
              <a:t>Calcium and phosphorus are required in larger amounts.</a:t>
            </a:r>
          </a:p>
          <a:p>
            <a:pPr marL="812800" lvl="1" indent="-368300" eaLnBrk="1" hangingPunct="1"/>
            <a:r>
              <a:rPr lang="en-US" dirty="0" smtClean="0"/>
              <a:t>Iron is needed to make hemoglobin.</a:t>
            </a:r>
          </a:p>
          <a:p>
            <a:pPr marL="812800" lvl="1" indent="-368300" eaLnBrk="1" hangingPunct="1"/>
            <a:r>
              <a:rPr lang="en-US" dirty="0" smtClean="0"/>
              <a:t>Iodine is required to make thyroid hormones.</a:t>
            </a:r>
          </a:p>
          <a:p>
            <a:pPr marL="812800" lvl="1" indent="-368300" eaLnBrk="1" hangingPunct="1"/>
            <a:r>
              <a:rPr lang="en-US" dirty="0" smtClean="0"/>
              <a:t>Most people ingest more salt than they need.</a:t>
            </a:r>
          </a:p>
        </p:txBody>
      </p:sp>
      <p:sp>
        <p:nvSpPr>
          <p:cNvPr id="96261" name="Rectangle 11"/>
          <p:cNvSpPr>
            <a:spLocks noGrp="1" noChangeArrowheads="1"/>
          </p:cNvSpPr>
          <p:nvPr>
            <p:ph type="title" idx="4294967295"/>
          </p:nvPr>
        </p:nvSpPr>
        <p:spPr>
          <a:xfrm>
            <a:off x="176213" y="103188"/>
            <a:ext cx="8775700" cy="822325"/>
          </a:xfrm>
        </p:spPr>
        <p:txBody>
          <a:bodyPr>
            <a:noAutofit/>
          </a:bodyPr>
          <a:lstStyle/>
          <a:p>
            <a:pPr marL="1004888" indent="-1004888" algn="l"/>
            <a:r>
              <a:rPr lang="en-US" sz="2400" dirty="0" smtClean="0"/>
              <a:t>21.17 A healthy human diet includes 13 vitamins and many essential minerals</a:t>
            </a:r>
          </a:p>
        </p:txBody>
      </p:sp>
      <p:sp>
        <p:nvSpPr>
          <p:cNvPr id="9626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62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Effect transition="in" filter="diamond(in)">
                                      <p:cBhvr>
                                        <p:cTn id="7" dur="2000"/>
                                        <p:tgtEl>
                                          <p:spTgt spid="96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6260">
                                            <p:txEl>
                                              <p:pRg st="1" end="1"/>
                                            </p:txEl>
                                          </p:spTgt>
                                        </p:tgtEl>
                                        <p:attrNameLst>
                                          <p:attrName>style.visibility</p:attrName>
                                        </p:attrNameLst>
                                      </p:cBhvr>
                                      <p:to>
                                        <p:strVal val="visible"/>
                                      </p:to>
                                    </p:set>
                                    <p:animEffect transition="in" filter="diamond(in)">
                                      <p:cBhvr>
                                        <p:cTn id="12" dur="2000"/>
                                        <p:tgtEl>
                                          <p:spTgt spid="96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6260">
                                            <p:txEl>
                                              <p:pRg st="2" end="2"/>
                                            </p:txEl>
                                          </p:spTgt>
                                        </p:tgtEl>
                                        <p:attrNameLst>
                                          <p:attrName>style.visibility</p:attrName>
                                        </p:attrNameLst>
                                      </p:cBhvr>
                                      <p:to>
                                        <p:strVal val="visible"/>
                                      </p:to>
                                    </p:set>
                                    <p:animEffect transition="in" filter="diamond(in)">
                                      <p:cBhvr>
                                        <p:cTn id="17" dur="2000"/>
                                        <p:tgtEl>
                                          <p:spTgt spid="96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6260">
                                            <p:txEl>
                                              <p:pRg st="3" end="3"/>
                                            </p:txEl>
                                          </p:spTgt>
                                        </p:tgtEl>
                                        <p:attrNameLst>
                                          <p:attrName>style.visibility</p:attrName>
                                        </p:attrNameLst>
                                      </p:cBhvr>
                                      <p:to>
                                        <p:strVal val="visible"/>
                                      </p:to>
                                    </p:set>
                                    <p:animEffect transition="in" filter="diamond(in)">
                                      <p:cBhvr>
                                        <p:cTn id="22" dur="2000"/>
                                        <p:tgtEl>
                                          <p:spTgt spid="96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6260">
                                            <p:txEl>
                                              <p:pRg st="4" end="4"/>
                                            </p:txEl>
                                          </p:spTgt>
                                        </p:tgtEl>
                                        <p:attrNameLst>
                                          <p:attrName>style.visibility</p:attrName>
                                        </p:attrNameLst>
                                      </p:cBhvr>
                                      <p:to>
                                        <p:strVal val="visible"/>
                                      </p:to>
                                    </p:set>
                                    <p:animEffect transition="in" filter="diamond(in)">
                                      <p:cBhvr>
                                        <p:cTn id="27" dur="2000"/>
                                        <p:tgtEl>
                                          <p:spTgt spid="962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8" name="Rectangle 8"/>
          <p:cNvSpPr>
            <a:spLocks noGrp="1" noChangeArrowheads="1"/>
          </p:cNvSpPr>
          <p:nvPr>
            <p:ph type="body" idx="4294967295"/>
          </p:nvPr>
        </p:nvSpPr>
        <p:spPr>
          <a:xfrm>
            <a:off x="1973263" y="1279525"/>
            <a:ext cx="5232400" cy="5073650"/>
          </a:xfrm>
        </p:spPr>
        <p:txBody>
          <a:bodyPr/>
          <a:lstStyle/>
          <a:p>
            <a:pPr marL="0" indent="0" algn="ctr">
              <a:spcBef>
                <a:spcPct val="0"/>
              </a:spcBef>
              <a:spcAft>
                <a:spcPct val="0"/>
              </a:spcAft>
              <a:buClrTx/>
              <a:buFontTx/>
              <a:buNone/>
            </a:pPr>
            <a:r>
              <a:rPr lang="en-US" sz="4400" smtClean="0"/>
              <a:t>OBTAINING </a:t>
            </a:r>
            <a:br>
              <a:rPr lang="en-US" sz="4400" smtClean="0"/>
            </a:br>
            <a:r>
              <a:rPr lang="en-US" sz="4400" smtClean="0"/>
              <a:t>AND PROCESSING </a:t>
            </a:r>
            <a:br>
              <a:rPr lang="en-US" sz="4400" smtClean="0"/>
            </a:br>
            <a:r>
              <a:rPr lang="en-US" sz="4400" smtClean="0"/>
              <a:t>FOOD</a:t>
            </a:r>
            <a:endParaRPr lang="en-US" sz="5400" smtClean="0">
              <a:solidFill>
                <a:schemeClr val="tx2"/>
              </a:solidFill>
            </a:endParaRPr>
          </a:p>
        </p:txBody>
      </p:sp>
      <p:sp>
        <p:nvSpPr>
          <p:cNvPr id="1126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27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Table 21.17B</a:t>
            </a:r>
          </a:p>
        </p:txBody>
      </p:sp>
      <p:pic>
        <p:nvPicPr>
          <p:cNvPr id="97283" name="Picture 3" descr="21_17bMinRequirements_T-L"/>
          <p:cNvPicPr>
            <a:picLocks noChangeAspect="1" noChangeArrowheads="1"/>
          </p:cNvPicPr>
          <p:nvPr/>
        </p:nvPicPr>
        <p:blipFill>
          <a:blip r:embed="rId3" cstate="print"/>
          <a:srcRect/>
          <a:stretch>
            <a:fillRect/>
          </a:stretch>
        </p:blipFill>
        <p:spPr bwMode="auto">
          <a:xfrm>
            <a:off x="296863" y="995363"/>
            <a:ext cx="8548687" cy="486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571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5716" name="Rectangle 8"/>
          <p:cNvSpPr>
            <a:spLocks noGrp="1" noChangeArrowheads="1"/>
          </p:cNvSpPr>
          <p:nvPr>
            <p:ph type="title" idx="4294967295"/>
          </p:nvPr>
        </p:nvSpPr>
        <p:spPr>
          <a:xfrm>
            <a:off x="176213" y="103188"/>
            <a:ext cx="8775700" cy="822325"/>
          </a:xfrm>
        </p:spPr>
        <p:txBody>
          <a:bodyPr>
            <a:noAutofit/>
          </a:bodyPr>
          <a:lstStyle/>
          <a:p>
            <a:pPr marL="1016000" indent="-1016000" algn="l" eaLnBrk="1" hangingPunct="1"/>
            <a:r>
              <a:rPr lang="en-US" sz="2400" dirty="0" smtClean="0"/>
              <a:t>21.22 CONNECTION: Diet can influence risk of cardiovascular disease and cancer</a:t>
            </a:r>
          </a:p>
        </p:txBody>
      </p:sp>
      <p:sp>
        <p:nvSpPr>
          <p:cNvPr id="115717" name="Rectangle 9"/>
          <p:cNvSpPr>
            <a:spLocks noGrp="1" noChangeArrowheads="1"/>
          </p:cNvSpPr>
          <p:nvPr>
            <p:ph type="body" idx="4294967295"/>
          </p:nvPr>
        </p:nvSpPr>
        <p:spPr>
          <a:xfrm>
            <a:off x="166688" y="1352550"/>
            <a:ext cx="8775700" cy="5073650"/>
          </a:xfrm>
        </p:spPr>
        <p:txBody>
          <a:bodyPr/>
          <a:lstStyle/>
          <a:p>
            <a:pPr marL="279400" indent="-279400" eaLnBrk="1" hangingPunct="1">
              <a:lnSpc>
                <a:spcPct val="90000"/>
              </a:lnSpc>
            </a:pPr>
            <a:r>
              <a:rPr lang="en-US" dirty="0" smtClean="0"/>
              <a:t>A healthy diet may reduce the risk of </a:t>
            </a:r>
          </a:p>
          <a:p>
            <a:pPr marL="812800" lvl="1" indent="-368300" eaLnBrk="1" hangingPunct="1">
              <a:lnSpc>
                <a:spcPct val="90000"/>
              </a:lnSpc>
            </a:pPr>
            <a:r>
              <a:rPr lang="en-US" dirty="0" smtClean="0"/>
              <a:t>cardiovascular disease and</a:t>
            </a:r>
          </a:p>
          <a:p>
            <a:pPr marL="812800" lvl="1" indent="-368300" eaLnBrk="1" hangingPunct="1">
              <a:lnSpc>
                <a:spcPct val="90000"/>
              </a:lnSpc>
            </a:pPr>
            <a:r>
              <a:rPr lang="en-US" dirty="0" smtClean="0"/>
              <a:t>cancer.</a:t>
            </a:r>
          </a:p>
        </p:txBody>
      </p:sp>
      <p:sp>
        <p:nvSpPr>
          <p:cNvPr id="11571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57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Effect transition="in" filter="diamond(in)">
                                      <p:cBhvr>
                                        <p:cTn id="7" dur="2000"/>
                                        <p:tgtEl>
                                          <p:spTgt spid="1157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5717">
                                            <p:txEl>
                                              <p:pRg st="1" end="1"/>
                                            </p:txEl>
                                          </p:spTgt>
                                        </p:tgtEl>
                                        <p:attrNameLst>
                                          <p:attrName>style.visibility</p:attrName>
                                        </p:attrNameLst>
                                      </p:cBhvr>
                                      <p:to>
                                        <p:strVal val="visible"/>
                                      </p:to>
                                    </p:set>
                                    <p:animEffect transition="in" filter="diamond(in)">
                                      <p:cBhvr>
                                        <p:cTn id="12" dur="2000"/>
                                        <p:tgtEl>
                                          <p:spTgt spid="1157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5717">
                                            <p:txEl>
                                              <p:pRg st="2" end="2"/>
                                            </p:txEl>
                                          </p:spTgt>
                                        </p:tgtEl>
                                        <p:attrNameLst>
                                          <p:attrName>style.visibility</p:attrName>
                                        </p:attrNameLst>
                                      </p:cBhvr>
                                      <p:to>
                                        <p:strVal val="visible"/>
                                      </p:to>
                                    </p:set>
                                    <p:animEffect transition="in" filter="diamond(in)">
                                      <p:cBhvr>
                                        <p:cTn id="17" dur="2000"/>
                                        <p:tgtEl>
                                          <p:spTgt spid="1157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673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6740" name="Rectangle 8"/>
          <p:cNvSpPr>
            <a:spLocks noGrp="1" noChangeArrowheads="1"/>
          </p:cNvSpPr>
          <p:nvPr>
            <p:ph type="title" idx="4294967295"/>
          </p:nvPr>
        </p:nvSpPr>
        <p:spPr>
          <a:xfrm>
            <a:off x="176213" y="103188"/>
            <a:ext cx="8775700" cy="822325"/>
          </a:xfrm>
        </p:spPr>
        <p:txBody>
          <a:bodyPr>
            <a:noAutofit/>
          </a:bodyPr>
          <a:lstStyle/>
          <a:p>
            <a:pPr marL="1016000" indent="-1016000" algn="l" eaLnBrk="1" hangingPunct="1"/>
            <a:r>
              <a:rPr lang="en-US" sz="2400" dirty="0" smtClean="0"/>
              <a:t>21.22 CONNECTION: Diet can influence risk of cardiovascular disease and cancer</a:t>
            </a:r>
          </a:p>
        </p:txBody>
      </p:sp>
      <p:sp>
        <p:nvSpPr>
          <p:cNvPr id="116741" name="Rectangle 9"/>
          <p:cNvSpPr>
            <a:spLocks noGrp="1" noChangeArrowheads="1"/>
          </p:cNvSpPr>
          <p:nvPr>
            <p:ph type="body" idx="4294967295"/>
          </p:nvPr>
        </p:nvSpPr>
        <p:spPr>
          <a:xfrm>
            <a:off x="166688" y="1352550"/>
            <a:ext cx="8775700" cy="5073650"/>
          </a:xfrm>
        </p:spPr>
        <p:txBody>
          <a:bodyPr/>
          <a:lstStyle/>
          <a:p>
            <a:pPr marL="279400" indent="-279400" eaLnBrk="1" hangingPunct="1">
              <a:lnSpc>
                <a:spcPct val="90000"/>
              </a:lnSpc>
            </a:pPr>
            <a:r>
              <a:rPr lang="en-US" dirty="0" smtClean="0"/>
              <a:t>Two main types of cholesterol occur in the blood.</a:t>
            </a:r>
          </a:p>
          <a:p>
            <a:pPr marL="812800" lvl="1" indent="-368300" eaLnBrk="1" hangingPunct="1">
              <a:lnSpc>
                <a:spcPct val="90000"/>
              </a:lnSpc>
              <a:buFont typeface="Times New Roman" pitchFamily="84" charset="0"/>
              <a:buAutoNum type="arabicPeriod"/>
            </a:pPr>
            <a:r>
              <a:rPr lang="en-US" b="1" dirty="0" smtClean="0"/>
              <a:t>Low-density lipoproteins (LDL) </a:t>
            </a:r>
            <a:r>
              <a:rPr lang="en-US" dirty="0" smtClean="0"/>
              <a:t>contribute to</a:t>
            </a:r>
          </a:p>
          <a:p>
            <a:pPr marL="1295400" lvl="2" indent="-330200" eaLnBrk="1" hangingPunct="1">
              <a:lnSpc>
                <a:spcPct val="90000"/>
              </a:lnSpc>
            </a:pPr>
            <a:r>
              <a:rPr lang="en-US" dirty="0" smtClean="0"/>
              <a:t>blocked blood vessels and</a:t>
            </a:r>
          </a:p>
          <a:p>
            <a:pPr marL="1295400" lvl="2" indent="-330200" eaLnBrk="1" hangingPunct="1">
              <a:lnSpc>
                <a:spcPct val="90000"/>
              </a:lnSpc>
            </a:pPr>
            <a:r>
              <a:rPr lang="en-US" dirty="0" smtClean="0"/>
              <a:t>higher blood pressure.</a:t>
            </a:r>
          </a:p>
          <a:p>
            <a:pPr marL="812800" lvl="1" indent="-368300" eaLnBrk="1" hangingPunct="1">
              <a:lnSpc>
                <a:spcPct val="90000"/>
              </a:lnSpc>
              <a:buFont typeface="Times New Roman" pitchFamily="84" charset="0"/>
              <a:buAutoNum type="arabicPeriod"/>
            </a:pPr>
            <a:r>
              <a:rPr lang="en-US" b="1" dirty="0" smtClean="0"/>
              <a:t>High-density lipoproteins (HDL) </a:t>
            </a:r>
            <a:r>
              <a:rPr lang="en-US" dirty="0" smtClean="0"/>
              <a:t>help to reduce blocked blood vessels.</a:t>
            </a:r>
          </a:p>
          <a:p>
            <a:pPr marL="1295400" lvl="2" indent="-330200" eaLnBrk="1" hangingPunct="1">
              <a:lnSpc>
                <a:spcPct val="90000"/>
              </a:lnSpc>
            </a:pPr>
            <a:r>
              <a:rPr lang="en-US" dirty="0" smtClean="0"/>
              <a:t>Exercise increases HDL levels.</a:t>
            </a:r>
          </a:p>
          <a:p>
            <a:pPr marL="1295400" lvl="2" indent="-330200" eaLnBrk="1" hangingPunct="1">
              <a:lnSpc>
                <a:spcPct val="90000"/>
              </a:lnSpc>
            </a:pPr>
            <a:r>
              <a:rPr lang="en-US" dirty="0" smtClean="0"/>
              <a:t>Smoking decreases HDL levels.</a:t>
            </a:r>
          </a:p>
          <a:p>
            <a:pPr marL="1295400" lvl="2" indent="-330200" eaLnBrk="1" hangingPunct="1">
              <a:lnSpc>
                <a:spcPct val="90000"/>
              </a:lnSpc>
            </a:pPr>
            <a:r>
              <a:rPr lang="en-US" dirty="0" smtClean="0"/>
              <a:t>Trans fats in the diet tend to increase LDL levels.</a:t>
            </a:r>
          </a:p>
          <a:p>
            <a:pPr marL="1295400" lvl="2" indent="-330200" eaLnBrk="1" hangingPunct="1">
              <a:lnSpc>
                <a:spcPct val="90000"/>
              </a:lnSpc>
            </a:pPr>
            <a:r>
              <a:rPr lang="en-US" dirty="0" smtClean="0"/>
              <a:t>Eating mainly unsaturated fats tends to lower LDL levels.</a:t>
            </a:r>
          </a:p>
        </p:txBody>
      </p:sp>
      <p:sp>
        <p:nvSpPr>
          <p:cNvPr id="11674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67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 calcmode="lin" valueType="num">
                                      <p:cBhvr additive="base">
                                        <p:cTn id="7" dur="500" fill="hold"/>
                                        <p:tgtEl>
                                          <p:spTgt spid="1167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1">
                                            <p:txEl>
                                              <p:pRg st="1" end="1"/>
                                            </p:txEl>
                                          </p:spTgt>
                                        </p:tgtEl>
                                        <p:attrNameLst>
                                          <p:attrName>style.visibility</p:attrName>
                                        </p:attrNameLst>
                                      </p:cBhvr>
                                      <p:to>
                                        <p:strVal val="visible"/>
                                      </p:to>
                                    </p:set>
                                    <p:anim calcmode="lin" valueType="num">
                                      <p:cBhvr additive="base">
                                        <p:cTn id="13" dur="500" fill="hold"/>
                                        <p:tgtEl>
                                          <p:spTgt spid="1167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41">
                                            <p:txEl>
                                              <p:pRg st="2" end="2"/>
                                            </p:txEl>
                                          </p:spTgt>
                                        </p:tgtEl>
                                        <p:attrNameLst>
                                          <p:attrName>style.visibility</p:attrName>
                                        </p:attrNameLst>
                                      </p:cBhvr>
                                      <p:to>
                                        <p:strVal val="visible"/>
                                      </p:to>
                                    </p:set>
                                    <p:anim calcmode="lin" valueType="num">
                                      <p:cBhvr additive="base">
                                        <p:cTn id="19" dur="500" fill="hold"/>
                                        <p:tgtEl>
                                          <p:spTgt spid="1167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6741">
                                            <p:txEl>
                                              <p:pRg st="3" end="3"/>
                                            </p:txEl>
                                          </p:spTgt>
                                        </p:tgtEl>
                                        <p:attrNameLst>
                                          <p:attrName>style.visibility</p:attrName>
                                        </p:attrNameLst>
                                      </p:cBhvr>
                                      <p:to>
                                        <p:strVal val="visible"/>
                                      </p:to>
                                    </p:set>
                                    <p:anim calcmode="lin" valueType="num">
                                      <p:cBhvr additive="base">
                                        <p:cTn id="25" dur="500" fill="hold"/>
                                        <p:tgtEl>
                                          <p:spTgt spid="1167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7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6741">
                                            <p:txEl>
                                              <p:pRg st="4" end="4"/>
                                            </p:txEl>
                                          </p:spTgt>
                                        </p:tgtEl>
                                        <p:attrNameLst>
                                          <p:attrName>style.visibility</p:attrName>
                                        </p:attrNameLst>
                                      </p:cBhvr>
                                      <p:to>
                                        <p:strVal val="visible"/>
                                      </p:to>
                                    </p:set>
                                    <p:anim calcmode="lin" valueType="num">
                                      <p:cBhvr additive="base">
                                        <p:cTn id="31" dur="500" fill="hold"/>
                                        <p:tgtEl>
                                          <p:spTgt spid="11674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7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6741">
                                            <p:txEl>
                                              <p:pRg st="5" end="5"/>
                                            </p:txEl>
                                          </p:spTgt>
                                        </p:tgtEl>
                                        <p:attrNameLst>
                                          <p:attrName>style.visibility</p:attrName>
                                        </p:attrNameLst>
                                      </p:cBhvr>
                                      <p:to>
                                        <p:strVal val="visible"/>
                                      </p:to>
                                    </p:set>
                                    <p:anim calcmode="lin" valueType="num">
                                      <p:cBhvr additive="base">
                                        <p:cTn id="37" dur="500" fill="hold"/>
                                        <p:tgtEl>
                                          <p:spTgt spid="11674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67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6741">
                                            <p:txEl>
                                              <p:pRg st="6" end="6"/>
                                            </p:txEl>
                                          </p:spTgt>
                                        </p:tgtEl>
                                        <p:attrNameLst>
                                          <p:attrName>style.visibility</p:attrName>
                                        </p:attrNameLst>
                                      </p:cBhvr>
                                      <p:to>
                                        <p:strVal val="visible"/>
                                      </p:to>
                                    </p:set>
                                    <p:anim calcmode="lin" valueType="num">
                                      <p:cBhvr additive="base">
                                        <p:cTn id="43" dur="500" fill="hold"/>
                                        <p:tgtEl>
                                          <p:spTgt spid="11674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67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6741">
                                            <p:txEl>
                                              <p:pRg st="7" end="7"/>
                                            </p:txEl>
                                          </p:spTgt>
                                        </p:tgtEl>
                                        <p:attrNameLst>
                                          <p:attrName>style.visibility</p:attrName>
                                        </p:attrNameLst>
                                      </p:cBhvr>
                                      <p:to>
                                        <p:strVal val="visible"/>
                                      </p:to>
                                    </p:set>
                                    <p:anim calcmode="lin" valueType="num">
                                      <p:cBhvr additive="base">
                                        <p:cTn id="49" dur="500" fill="hold"/>
                                        <p:tgtEl>
                                          <p:spTgt spid="11674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674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6741">
                                            <p:txEl>
                                              <p:pRg st="8" end="8"/>
                                            </p:txEl>
                                          </p:spTgt>
                                        </p:tgtEl>
                                        <p:attrNameLst>
                                          <p:attrName>style.visibility</p:attrName>
                                        </p:attrNameLst>
                                      </p:cBhvr>
                                      <p:to>
                                        <p:strVal val="visible"/>
                                      </p:to>
                                    </p:set>
                                    <p:anim calcmode="lin" valueType="num">
                                      <p:cBhvr additive="base">
                                        <p:cTn id="55" dur="500" fill="hold"/>
                                        <p:tgtEl>
                                          <p:spTgt spid="11674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674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776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7764"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The relationship between food and health is complex.</a:t>
            </a:r>
          </a:p>
          <a:p>
            <a:pPr marL="279400" indent="-279400" eaLnBrk="1" hangingPunct="1"/>
            <a:r>
              <a:rPr lang="en-US" dirty="0" smtClean="0"/>
              <a:t>The American Cancer Society recommends</a:t>
            </a:r>
          </a:p>
          <a:p>
            <a:pPr marL="812800" lvl="1" indent="-368300" eaLnBrk="1" hangingPunct="1"/>
            <a:r>
              <a:rPr lang="en-US" dirty="0" smtClean="0"/>
              <a:t>regular exercise and</a:t>
            </a:r>
          </a:p>
          <a:p>
            <a:pPr marL="812800" lvl="1" indent="-368300" eaLnBrk="1" hangingPunct="1"/>
            <a:r>
              <a:rPr lang="en-US" dirty="0" smtClean="0"/>
              <a:t>a diverse diet of healthy foods with an emphasis on plant sources.</a:t>
            </a:r>
          </a:p>
        </p:txBody>
      </p:sp>
      <p:sp>
        <p:nvSpPr>
          <p:cNvPr id="117765" name="Rectangle 11"/>
          <p:cNvSpPr>
            <a:spLocks noGrp="1" noChangeArrowheads="1"/>
          </p:cNvSpPr>
          <p:nvPr>
            <p:ph type="title" idx="4294967295"/>
          </p:nvPr>
        </p:nvSpPr>
        <p:spPr>
          <a:xfrm>
            <a:off x="176213" y="103188"/>
            <a:ext cx="8775700" cy="822325"/>
          </a:xfrm>
        </p:spPr>
        <p:txBody>
          <a:bodyPr>
            <a:noAutofit/>
          </a:bodyPr>
          <a:lstStyle/>
          <a:p>
            <a:pPr marL="1016000" indent="-1016000" algn="l" eaLnBrk="1" hangingPunct="1"/>
            <a:r>
              <a:rPr lang="en-US" sz="2400" dirty="0" smtClean="0"/>
              <a:t>21.22 CONNECTION: Diet can influence risk of cardiovascular disease and cancer</a:t>
            </a:r>
          </a:p>
        </p:txBody>
      </p:sp>
      <p:sp>
        <p:nvSpPr>
          <p:cNvPr id="11776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77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animEffect transition="in" filter="checkerboard(across)">
                                      <p:cBhvr>
                                        <p:cTn id="7" dur="500"/>
                                        <p:tgtEl>
                                          <p:spTgt spid="1177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7764">
                                            <p:txEl>
                                              <p:pRg st="1" end="1"/>
                                            </p:txEl>
                                          </p:spTgt>
                                        </p:tgtEl>
                                        <p:attrNameLst>
                                          <p:attrName>style.visibility</p:attrName>
                                        </p:attrNameLst>
                                      </p:cBhvr>
                                      <p:to>
                                        <p:strVal val="visible"/>
                                      </p:to>
                                    </p:set>
                                    <p:animEffect transition="in" filter="checkerboard(across)">
                                      <p:cBhvr>
                                        <p:cTn id="12" dur="500"/>
                                        <p:tgtEl>
                                          <p:spTgt spid="1177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7764">
                                            <p:txEl>
                                              <p:pRg st="2" end="2"/>
                                            </p:txEl>
                                          </p:spTgt>
                                        </p:tgtEl>
                                        <p:attrNameLst>
                                          <p:attrName>style.visibility</p:attrName>
                                        </p:attrNameLst>
                                      </p:cBhvr>
                                      <p:to>
                                        <p:strVal val="visible"/>
                                      </p:to>
                                    </p:set>
                                    <p:animEffect transition="in" filter="checkerboard(across)">
                                      <p:cBhvr>
                                        <p:cTn id="17" dur="500"/>
                                        <p:tgtEl>
                                          <p:spTgt spid="1177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7764">
                                            <p:txEl>
                                              <p:pRg st="3" end="3"/>
                                            </p:txEl>
                                          </p:spTgt>
                                        </p:tgtEl>
                                        <p:attrNameLst>
                                          <p:attrName>style.visibility</p:attrName>
                                        </p:attrNameLst>
                                      </p:cBhvr>
                                      <p:to>
                                        <p:strVal val="visible"/>
                                      </p:to>
                                    </p:set>
                                    <p:animEffect transition="in" filter="checkerboard(across)">
                                      <p:cBhvr>
                                        <p:cTn id="22" dur="500"/>
                                        <p:tgtEl>
                                          <p:spTgt spid="1177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bldLvl="5"/>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D:\Chapter_22\B_Jpeg_Images\_22_Labeled_Images\22_00aBigIdeas-L.jpg"/>
          <p:cNvPicPr>
            <a:picLocks noChangeAspect="1" noChangeArrowheads="1"/>
          </p:cNvPicPr>
          <p:nvPr/>
        </p:nvPicPr>
        <p:blipFill>
          <a:blip r:embed="rId2" cstate="print"/>
          <a:srcRect/>
          <a:stretch>
            <a:fillRect/>
          </a:stretch>
        </p:blipFill>
        <p:spPr bwMode="auto">
          <a:xfrm>
            <a:off x="1885950" y="136525"/>
            <a:ext cx="5370513" cy="6583363"/>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19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196" name="Rectangle 10"/>
          <p:cNvSpPr>
            <a:spLocks noGrp="1" noChangeArrowheads="1"/>
          </p:cNvSpPr>
          <p:nvPr>
            <p:ph type="title" idx="4294967295"/>
          </p:nvPr>
        </p:nvSpPr>
        <p:spPr>
          <a:xfrm>
            <a:off x="176213" y="61913"/>
            <a:ext cx="8775700" cy="822325"/>
          </a:xfrm>
        </p:spPr>
        <p:txBody>
          <a:bodyPr/>
          <a:lstStyle/>
          <a:p>
            <a:pPr>
              <a:lnSpc>
                <a:spcPct val="100000"/>
              </a:lnSpc>
            </a:pPr>
            <a:r>
              <a:rPr lang="en-US" sz="3200" smtClean="0"/>
              <a:t>Introduction</a:t>
            </a:r>
            <a:endParaRPr lang="en-US" sz="3200" smtClean="0">
              <a:solidFill>
                <a:schemeClr val="tx1"/>
              </a:solidFill>
            </a:endParaRPr>
          </a:p>
        </p:txBody>
      </p:sp>
      <p:sp>
        <p:nvSpPr>
          <p:cNvPr id="8197" name="Rectangle 11"/>
          <p:cNvSpPr>
            <a:spLocks noGrp="1" noChangeArrowheads="1"/>
          </p:cNvSpPr>
          <p:nvPr>
            <p:ph type="body" idx="4294967295"/>
          </p:nvPr>
        </p:nvSpPr>
        <p:spPr>
          <a:xfrm>
            <a:off x="168275" y="1314450"/>
            <a:ext cx="8775700" cy="5073650"/>
          </a:xfrm>
        </p:spPr>
        <p:txBody>
          <a:bodyPr/>
          <a:lstStyle/>
          <a:p>
            <a:pPr marL="279400" indent="-279400" eaLnBrk="1" hangingPunct="1"/>
            <a:r>
              <a:rPr lang="en-US" dirty="0" smtClean="0"/>
              <a:t>People cannot survive for long in the air at the world’s highest peaks in the Himalayan Mountains.</a:t>
            </a:r>
          </a:p>
          <a:p>
            <a:pPr marL="279400" indent="-279400" eaLnBrk="1" hangingPunct="1"/>
            <a:r>
              <a:rPr lang="en-US" dirty="0" smtClean="0"/>
              <a:t>Yet twice a year, flocks of geese migrate over the Himalayas.</a:t>
            </a:r>
          </a:p>
          <a:p>
            <a:pPr marL="279400" indent="-279400" eaLnBrk="1" hangingPunct="1"/>
            <a:r>
              <a:rPr lang="en-US" dirty="0" smtClean="0"/>
              <a:t>How can geese fly where people cannot breathe?</a:t>
            </a:r>
            <a:endParaRPr lang="en-US" sz="2400" dirty="0" smtClean="0"/>
          </a:p>
          <a:p>
            <a:pPr marL="812800" lvl="1" indent="-368300" eaLnBrk="1" hangingPunct="1"/>
            <a:r>
              <a:rPr lang="en-US" dirty="0" smtClean="0"/>
              <a:t>Geese have more efficient lungs than humans, and</a:t>
            </a:r>
          </a:p>
          <a:p>
            <a:pPr marL="812800" lvl="1" indent="-368300" eaLnBrk="1" hangingPunct="1"/>
            <a:r>
              <a:rPr lang="en-US" dirty="0" smtClean="0"/>
              <a:t>their hemoglobin has a very high affinity for oxygen. </a:t>
            </a:r>
          </a:p>
        </p:txBody>
      </p:sp>
      <p:sp>
        <p:nvSpPr>
          <p:cNvPr id="819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1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7">
                                            <p:txEl>
                                              <p:pRg st="1" end="1"/>
                                            </p:txEl>
                                          </p:spTgt>
                                        </p:tgtEl>
                                        <p:attrNameLst>
                                          <p:attrName>style.visibility</p:attrName>
                                        </p:attrNameLst>
                                      </p:cBhvr>
                                      <p:to>
                                        <p:strVal val="visible"/>
                                      </p:to>
                                    </p:set>
                                    <p:anim calcmode="lin" valueType="num">
                                      <p:cBhvr additive="base">
                                        <p:cTn id="13"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7">
                                            <p:txEl>
                                              <p:pRg st="2" end="2"/>
                                            </p:txEl>
                                          </p:spTgt>
                                        </p:tgtEl>
                                        <p:attrNameLst>
                                          <p:attrName>style.visibility</p:attrName>
                                        </p:attrNameLst>
                                      </p:cBhvr>
                                      <p:to>
                                        <p:strVal val="visible"/>
                                      </p:to>
                                    </p:set>
                                    <p:anim calcmode="lin" valueType="num">
                                      <p:cBhvr additive="base">
                                        <p:cTn id="19"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7">
                                            <p:txEl>
                                              <p:pRg st="3" end="3"/>
                                            </p:txEl>
                                          </p:spTgt>
                                        </p:tgtEl>
                                        <p:attrNameLst>
                                          <p:attrName>style.visibility</p:attrName>
                                        </p:attrNameLst>
                                      </p:cBhvr>
                                      <p:to>
                                        <p:strVal val="visible"/>
                                      </p:to>
                                    </p:set>
                                    <p:anim calcmode="lin" valueType="num">
                                      <p:cBhvr additive="base">
                                        <p:cTn id="25" dur="5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7">
                                            <p:txEl>
                                              <p:pRg st="4" end="4"/>
                                            </p:txEl>
                                          </p:spTgt>
                                        </p:tgtEl>
                                        <p:attrNameLst>
                                          <p:attrName>style.visibility</p:attrName>
                                        </p:attrNameLst>
                                      </p:cBhvr>
                                      <p:to>
                                        <p:strVal val="visible"/>
                                      </p:to>
                                    </p:set>
                                    <p:anim calcmode="lin" valueType="num">
                                      <p:cBhvr additive="base">
                                        <p:cTn id="31" dur="5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8" name="Rectangle 9"/>
          <p:cNvSpPr>
            <a:spLocks noGrp="1" noChangeArrowheads="1"/>
          </p:cNvSpPr>
          <p:nvPr>
            <p:ph type="body" idx="4294967295"/>
          </p:nvPr>
        </p:nvSpPr>
        <p:spPr>
          <a:xfrm>
            <a:off x="1793875" y="1279525"/>
            <a:ext cx="5549900" cy="5073650"/>
          </a:xfrm>
        </p:spPr>
        <p:txBody>
          <a:bodyPr/>
          <a:lstStyle/>
          <a:p>
            <a:pPr marL="0" indent="0" algn="ctr" eaLnBrk="1" hangingPunct="1">
              <a:buFont typeface="Wingdings" pitchFamily="84" charset="2"/>
              <a:buNone/>
            </a:pPr>
            <a:r>
              <a:rPr lang="en-US" sz="4400" smtClean="0"/>
              <a:t> MECHANISMS                 OF GAS EXCHANGE</a:t>
            </a:r>
          </a:p>
        </p:txBody>
      </p:sp>
      <p:sp>
        <p:nvSpPr>
          <p:cNvPr id="11269"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27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29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92" name="Rectangle 8"/>
          <p:cNvSpPr>
            <a:spLocks noGrp="1" noChangeArrowheads="1"/>
          </p:cNvSpPr>
          <p:nvPr>
            <p:ph type="title" idx="4294967295"/>
          </p:nvPr>
        </p:nvSpPr>
        <p:spPr>
          <a:xfrm>
            <a:off x="173038" y="100013"/>
            <a:ext cx="8775700" cy="1401762"/>
          </a:xfrm>
        </p:spPr>
        <p:txBody>
          <a:bodyPr>
            <a:normAutofit fontScale="90000"/>
          </a:bodyPr>
          <a:lstStyle/>
          <a:p>
            <a:pPr marL="803275" indent="-803275"/>
            <a:r>
              <a:rPr lang="en-US" sz="3200" dirty="0" smtClean="0"/>
              <a:t>22.1 Overview: Gas exchange in humans involves breathing, transport of gases, and exchange with body cells</a:t>
            </a:r>
            <a:endParaRPr lang="en-US" sz="3200" b="0" dirty="0" smtClean="0">
              <a:solidFill>
                <a:schemeClr val="tx1"/>
              </a:solidFill>
            </a:endParaRPr>
          </a:p>
        </p:txBody>
      </p:sp>
      <p:sp>
        <p:nvSpPr>
          <p:cNvPr id="12293" name="Rectangle 11"/>
          <p:cNvSpPr>
            <a:spLocks noGrp="1" noChangeArrowheads="1"/>
          </p:cNvSpPr>
          <p:nvPr>
            <p:ph type="body" idx="4294967295"/>
          </p:nvPr>
        </p:nvSpPr>
        <p:spPr>
          <a:xfrm>
            <a:off x="168275" y="1751013"/>
            <a:ext cx="8534400" cy="4895850"/>
          </a:xfrm>
        </p:spPr>
        <p:txBody>
          <a:bodyPr/>
          <a:lstStyle/>
          <a:p>
            <a:pPr marL="279400" lvl="1" indent="-277813" eaLnBrk="1" hangingPunct="1">
              <a:buFont typeface="Wingdings" pitchFamily="84" charset="2"/>
              <a:buChar char="§"/>
            </a:pPr>
            <a:r>
              <a:rPr lang="en-US" sz="2800" dirty="0" smtClean="0"/>
              <a:t>The process of </a:t>
            </a:r>
            <a:r>
              <a:rPr lang="en-US" sz="2800" b="1" dirty="0" smtClean="0"/>
              <a:t>gas exchange</a:t>
            </a:r>
            <a:r>
              <a:rPr lang="en-US" sz="2800" dirty="0" smtClean="0"/>
              <a:t> is sometimes called respiration, the interchange of </a:t>
            </a:r>
          </a:p>
          <a:p>
            <a:pPr marL="812800" lvl="2" indent="-368300" eaLnBrk="1" hangingPunct="1"/>
            <a:r>
              <a:rPr lang="en-US" sz="2400" dirty="0" smtClean="0"/>
              <a:t>O</a:t>
            </a:r>
            <a:r>
              <a:rPr lang="en-US" sz="2400" baseline="-25000" dirty="0" smtClean="0"/>
              <a:t>2</a:t>
            </a:r>
            <a:r>
              <a:rPr lang="en-US" sz="2400" dirty="0" smtClean="0"/>
              <a:t> and the waste product CO</a:t>
            </a:r>
            <a:r>
              <a:rPr lang="en-US" sz="2400" baseline="-25000" dirty="0" smtClean="0"/>
              <a:t>2</a:t>
            </a:r>
          </a:p>
          <a:p>
            <a:pPr marL="812800" lvl="2" indent="-368300" eaLnBrk="1" hangingPunct="1"/>
            <a:r>
              <a:rPr lang="en-US" sz="2400" dirty="0" smtClean="0"/>
              <a:t>between an organism and its environment</a:t>
            </a:r>
            <a:r>
              <a:rPr lang="en-US" dirty="0" smtClean="0"/>
              <a:t>.</a:t>
            </a:r>
            <a:endParaRPr lang="en-US" sz="2400" dirty="0" smtClean="0"/>
          </a:p>
        </p:txBody>
      </p:sp>
      <p:sp>
        <p:nvSpPr>
          <p:cNvPr id="12294"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122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diamond(in)">
                                      <p:cBhvr>
                                        <p:cTn id="7" dur="20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diamond(in)">
                                      <p:cBhvr>
                                        <p:cTn id="12" dur="20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diamond(in)">
                                      <p:cBhvr>
                                        <p:cTn id="17" dur="20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5"/>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31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316" name="Rectangle 8"/>
          <p:cNvSpPr>
            <a:spLocks noGrp="1" noChangeArrowheads="1"/>
          </p:cNvSpPr>
          <p:nvPr>
            <p:ph type="title" idx="4294967295"/>
          </p:nvPr>
        </p:nvSpPr>
        <p:spPr>
          <a:xfrm>
            <a:off x="173038" y="100013"/>
            <a:ext cx="8775700" cy="1401762"/>
          </a:xfrm>
        </p:spPr>
        <p:txBody>
          <a:bodyPr>
            <a:normAutofit fontScale="90000"/>
          </a:bodyPr>
          <a:lstStyle/>
          <a:p>
            <a:pPr marL="803275" indent="-803275"/>
            <a:r>
              <a:rPr lang="en-US" sz="3200" smtClean="0"/>
              <a:t>22.1 Overview: Gas exchange in humans involves breathing, transport of gases, and exchange with body cells</a:t>
            </a:r>
            <a:endParaRPr lang="en-US" sz="3200" b="0" smtClean="0">
              <a:solidFill>
                <a:schemeClr val="tx1"/>
              </a:solidFill>
            </a:endParaRPr>
          </a:p>
        </p:txBody>
      </p:sp>
      <p:sp>
        <p:nvSpPr>
          <p:cNvPr id="13317" name="Rectangle 11"/>
          <p:cNvSpPr>
            <a:spLocks noGrp="1" noChangeArrowheads="1"/>
          </p:cNvSpPr>
          <p:nvPr>
            <p:ph type="body" idx="4294967295"/>
          </p:nvPr>
        </p:nvSpPr>
        <p:spPr>
          <a:xfrm>
            <a:off x="166688" y="1749425"/>
            <a:ext cx="8675687" cy="4895850"/>
          </a:xfrm>
        </p:spPr>
        <p:txBody>
          <a:bodyPr>
            <a:normAutofit lnSpcReduction="10000"/>
          </a:bodyPr>
          <a:lstStyle/>
          <a:p>
            <a:pPr marL="279400" indent="-279400" eaLnBrk="1" hangingPunct="1">
              <a:spcAft>
                <a:spcPts val="75"/>
              </a:spcAft>
            </a:pPr>
            <a:r>
              <a:rPr lang="en-US" dirty="0" smtClean="0"/>
              <a:t>Three phases of gas exchange occur in humans and other animals with lungs:</a:t>
            </a:r>
          </a:p>
          <a:p>
            <a:pPr marL="812800" lvl="1" indent="-368300" eaLnBrk="1" hangingPunct="1">
              <a:spcAft>
                <a:spcPts val="75"/>
              </a:spcAft>
              <a:buFont typeface="Times New Roman" pitchFamily="84" charset="0"/>
              <a:buAutoNum type="arabicPeriod"/>
            </a:pPr>
            <a:r>
              <a:rPr lang="en-US" dirty="0" smtClean="0"/>
              <a:t>breathing,</a:t>
            </a:r>
          </a:p>
          <a:p>
            <a:pPr marL="812800" lvl="1" indent="-368300" eaLnBrk="1" hangingPunct="1">
              <a:spcAft>
                <a:spcPts val="75"/>
              </a:spcAft>
              <a:buFont typeface="Times New Roman" pitchFamily="84" charset="0"/>
              <a:buAutoNum type="arabicPeriod"/>
            </a:pPr>
            <a:r>
              <a:rPr lang="en-US" dirty="0" smtClean="0"/>
              <a:t>transport of oxygen and carbon dioxide in blood, and</a:t>
            </a:r>
          </a:p>
          <a:p>
            <a:pPr marL="812800" lvl="1" indent="-368300" eaLnBrk="1" hangingPunct="1">
              <a:spcAft>
                <a:spcPts val="75"/>
              </a:spcAft>
              <a:buFont typeface="Times New Roman" pitchFamily="84" charset="0"/>
              <a:buAutoNum type="arabicPeriod"/>
            </a:pPr>
            <a:r>
              <a:rPr lang="en-US" dirty="0" smtClean="0"/>
              <a:t>exchange of gases with body cells.</a:t>
            </a:r>
          </a:p>
          <a:p>
            <a:pPr marL="1257300" lvl="2" indent="-292100" eaLnBrk="1" hangingPunct="1">
              <a:spcAft>
                <a:spcPts val="75"/>
              </a:spcAft>
            </a:pPr>
            <a:r>
              <a:rPr lang="en-US" dirty="0" smtClean="0"/>
              <a:t>Body tissues take up oxygen and</a:t>
            </a:r>
          </a:p>
          <a:p>
            <a:pPr marL="1257300" lvl="2" indent="-292100" eaLnBrk="1" hangingPunct="1">
              <a:spcAft>
                <a:spcPts val="75"/>
              </a:spcAft>
            </a:pPr>
            <a:r>
              <a:rPr lang="en-US" dirty="0" smtClean="0"/>
              <a:t>release carbon dioxide.</a:t>
            </a:r>
          </a:p>
          <a:p>
            <a:pPr marL="279400" indent="-279400" eaLnBrk="1" hangingPunct="1">
              <a:spcAft>
                <a:spcPts val="75"/>
              </a:spcAft>
            </a:pPr>
            <a:r>
              <a:rPr lang="en-US" dirty="0" smtClean="0"/>
              <a:t>Cellular respiration requires a continuous supply of oxygen and the disposal of carbon dioxide.</a:t>
            </a:r>
          </a:p>
        </p:txBody>
      </p:sp>
      <p:sp>
        <p:nvSpPr>
          <p:cNvPr id="13318"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133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additive="base">
                                        <p:cTn id="7"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xEl>
                                              <p:pRg st="1" end="1"/>
                                            </p:txEl>
                                          </p:spTgt>
                                        </p:tgtEl>
                                        <p:attrNameLst>
                                          <p:attrName>style.visibility</p:attrName>
                                        </p:attrNameLst>
                                      </p:cBhvr>
                                      <p:to>
                                        <p:strVal val="visible"/>
                                      </p:to>
                                    </p:set>
                                    <p:anim calcmode="lin" valueType="num">
                                      <p:cBhvr additive="base">
                                        <p:cTn id="13"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7">
                                            <p:txEl>
                                              <p:pRg st="2" end="2"/>
                                            </p:txEl>
                                          </p:spTgt>
                                        </p:tgtEl>
                                        <p:attrNameLst>
                                          <p:attrName>style.visibility</p:attrName>
                                        </p:attrNameLst>
                                      </p:cBhvr>
                                      <p:to>
                                        <p:strVal val="visible"/>
                                      </p:to>
                                    </p:set>
                                    <p:anim calcmode="lin" valueType="num">
                                      <p:cBhvr additive="base">
                                        <p:cTn id="19"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7">
                                            <p:txEl>
                                              <p:pRg st="3" end="3"/>
                                            </p:txEl>
                                          </p:spTgt>
                                        </p:tgtEl>
                                        <p:attrNameLst>
                                          <p:attrName>style.visibility</p:attrName>
                                        </p:attrNameLst>
                                      </p:cBhvr>
                                      <p:to>
                                        <p:strVal val="visible"/>
                                      </p:to>
                                    </p:set>
                                    <p:anim calcmode="lin" valueType="num">
                                      <p:cBhvr additive="base">
                                        <p:cTn id="25"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7">
                                            <p:txEl>
                                              <p:pRg st="4" end="4"/>
                                            </p:txEl>
                                          </p:spTgt>
                                        </p:tgtEl>
                                        <p:attrNameLst>
                                          <p:attrName>style.visibility</p:attrName>
                                        </p:attrNameLst>
                                      </p:cBhvr>
                                      <p:to>
                                        <p:strVal val="visible"/>
                                      </p:to>
                                    </p:set>
                                    <p:anim calcmode="lin" valueType="num">
                                      <p:cBhvr additive="base">
                                        <p:cTn id="31"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7">
                                            <p:txEl>
                                              <p:pRg st="5" end="5"/>
                                            </p:txEl>
                                          </p:spTgt>
                                        </p:tgtEl>
                                        <p:attrNameLst>
                                          <p:attrName>style.visibility</p:attrName>
                                        </p:attrNameLst>
                                      </p:cBhvr>
                                      <p:to>
                                        <p:strVal val="visible"/>
                                      </p:to>
                                    </p:set>
                                    <p:anim calcmode="lin" valueType="num">
                                      <p:cBhvr additive="base">
                                        <p:cTn id="37" dur="500" fill="hold"/>
                                        <p:tgtEl>
                                          <p:spTgt spid="1331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7">
                                            <p:txEl>
                                              <p:pRg st="6" end="6"/>
                                            </p:txEl>
                                          </p:spTgt>
                                        </p:tgtEl>
                                        <p:attrNameLst>
                                          <p:attrName>style.visibility</p:attrName>
                                        </p:attrNameLst>
                                      </p:cBhvr>
                                      <p:to>
                                        <p:strVal val="visible"/>
                                      </p:to>
                                    </p:set>
                                    <p:anim calcmode="lin" valueType="num">
                                      <p:cBhvr additive="base">
                                        <p:cTn id="43" dur="500" fill="hold"/>
                                        <p:tgtEl>
                                          <p:spTgt spid="1331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5"/>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D:\Chapter_22\B_Jpeg_Images\_22_Labeled_Images\22_01GasExchangePhases-L.jpg"/>
          <p:cNvPicPr>
            <a:picLocks noChangeAspect="1" noChangeArrowheads="1"/>
          </p:cNvPicPr>
          <p:nvPr/>
        </p:nvPicPr>
        <p:blipFill>
          <a:blip r:embed="rId2" cstate="print"/>
          <a:srcRect/>
          <a:stretch>
            <a:fillRect/>
          </a:stretch>
        </p:blipFill>
        <p:spPr bwMode="auto">
          <a:xfrm>
            <a:off x="1547813" y="136525"/>
            <a:ext cx="6046787" cy="65833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29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92" name="Rectangle 8"/>
          <p:cNvSpPr>
            <a:spLocks noGrp="1" noChangeArrowheads="1"/>
          </p:cNvSpPr>
          <p:nvPr>
            <p:ph type="title" idx="4294967295"/>
          </p:nvPr>
        </p:nvSpPr>
        <p:spPr>
          <a:xfrm>
            <a:off x="190500" y="101600"/>
            <a:ext cx="8775700" cy="995363"/>
          </a:xfrm>
        </p:spPr>
        <p:txBody>
          <a:bodyPr>
            <a:normAutofit fontScale="90000"/>
          </a:bodyPr>
          <a:lstStyle/>
          <a:p>
            <a:pPr marL="812800" indent="-812800"/>
            <a:r>
              <a:rPr lang="en-US" sz="3200" smtClean="0"/>
              <a:t>21.1 Animals obtain and ingest their food in a variety of ways</a:t>
            </a:r>
          </a:p>
        </p:txBody>
      </p:sp>
      <p:sp>
        <p:nvSpPr>
          <p:cNvPr id="12293" name="Rectangle 9"/>
          <p:cNvSpPr>
            <a:spLocks noGrp="1" noChangeArrowheads="1"/>
          </p:cNvSpPr>
          <p:nvPr>
            <p:ph type="body" idx="4294967295"/>
          </p:nvPr>
        </p:nvSpPr>
        <p:spPr>
          <a:xfrm>
            <a:off x="166688" y="1317625"/>
            <a:ext cx="8775700" cy="5073650"/>
          </a:xfrm>
        </p:spPr>
        <p:txBody>
          <a:bodyPr/>
          <a:lstStyle/>
          <a:p>
            <a:pPr marL="279400" indent="-279400" eaLnBrk="1" hangingPunct="1"/>
            <a:r>
              <a:rPr lang="en-US" dirty="0" smtClean="0"/>
              <a:t>Most animals have one of three kinds of diets.</a:t>
            </a:r>
          </a:p>
          <a:p>
            <a:pPr marL="812800" lvl="1" indent="-368300" eaLnBrk="1" hangingPunct="1"/>
            <a:r>
              <a:rPr lang="en-US" b="1" dirty="0" smtClean="0"/>
              <a:t>Herbivores</a:t>
            </a:r>
            <a:r>
              <a:rPr lang="en-US" dirty="0" smtClean="0"/>
              <a:t> eat plants and include cattle, snails, and sea urchins.</a:t>
            </a:r>
          </a:p>
          <a:p>
            <a:pPr marL="812800" lvl="1" indent="-368300" eaLnBrk="1" hangingPunct="1"/>
            <a:r>
              <a:rPr lang="en-US" b="1" dirty="0" smtClean="0"/>
              <a:t>Carnivores</a:t>
            </a:r>
            <a:r>
              <a:rPr lang="en-US" dirty="0" smtClean="0"/>
              <a:t> eat meat and include lions, hawks, and  spiders.</a:t>
            </a:r>
          </a:p>
          <a:p>
            <a:pPr marL="812800" lvl="1" indent="-368300" eaLnBrk="1" hangingPunct="1"/>
            <a:r>
              <a:rPr lang="en-US" b="1" dirty="0" smtClean="0"/>
              <a:t>Omnivores </a:t>
            </a:r>
            <a:r>
              <a:rPr lang="en-US" dirty="0" smtClean="0"/>
              <a:t>eat plants and other animals and include humans, roaches, raccoons, and crows.</a:t>
            </a:r>
          </a:p>
        </p:txBody>
      </p:sp>
      <p:sp>
        <p:nvSpPr>
          <p:cNvPr id="1229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22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box(in)">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box(in)">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box(in)">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box(in)">
                                      <p:cBhvr>
                                        <p:cTn id="22"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36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364"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22.2 Animals exchange O</a:t>
            </a:r>
            <a:r>
              <a:rPr lang="en-US" sz="3200" baseline="-25000" smtClean="0"/>
              <a:t>2</a:t>
            </a:r>
            <a:r>
              <a:rPr lang="en-US" sz="3200" smtClean="0"/>
              <a:t> and CO</a:t>
            </a:r>
            <a:r>
              <a:rPr lang="en-US" sz="3200" baseline="-25000" smtClean="0"/>
              <a:t>2</a:t>
            </a:r>
            <a:r>
              <a:rPr lang="en-US" sz="3200" smtClean="0"/>
              <a:t> across moist body surfaces</a:t>
            </a:r>
            <a:endParaRPr lang="en-US" sz="3200" b="0" smtClean="0">
              <a:solidFill>
                <a:schemeClr val="tx1"/>
              </a:solidFill>
            </a:endParaRPr>
          </a:p>
        </p:txBody>
      </p:sp>
      <p:sp>
        <p:nvSpPr>
          <p:cNvPr id="15365"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Respiratory surfaces must be</a:t>
            </a:r>
          </a:p>
          <a:p>
            <a:pPr marL="812800" lvl="1" indent="-368300" eaLnBrk="1" hangingPunct="1"/>
            <a:r>
              <a:rPr lang="en-US" dirty="0" smtClean="0"/>
              <a:t>moist for diffusion of O</a:t>
            </a:r>
            <a:r>
              <a:rPr lang="en-US" baseline="-25000" dirty="0" smtClean="0"/>
              <a:t>2</a:t>
            </a:r>
            <a:r>
              <a:rPr lang="en-US" dirty="0" smtClean="0"/>
              <a:t> and CO</a:t>
            </a:r>
            <a:r>
              <a:rPr lang="en-US" baseline="-25000" dirty="0" smtClean="0"/>
              <a:t>2</a:t>
            </a:r>
            <a:r>
              <a:rPr lang="en-US" dirty="0" smtClean="0"/>
              <a:t> and</a:t>
            </a:r>
          </a:p>
          <a:p>
            <a:pPr marL="812800" lvl="1" indent="-368300" eaLnBrk="1" hangingPunct="1"/>
            <a:r>
              <a:rPr lang="en-US" dirty="0" smtClean="0"/>
              <a:t>thin, to best facilitate diffusion.</a:t>
            </a:r>
          </a:p>
          <a:p>
            <a:pPr marL="279400" indent="-279400" eaLnBrk="1" hangingPunct="1"/>
            <a:r>
              <a:rPr lang="en-US" dirty="0" smtClean="0"/>
              <a:t>The skin may be used for gas exchange in animals that are</a:t>
            </a:r>
          </a:p>
          <a:p>
            <a:pPr marL="812800" lvl="1" indent="-368300" eaLnBrk="1" hangingPunct="1"/>
            <a:r>
              <a:rPr lang="en-US" dirty="0" smtClean="0"/>
              <a:t>wet and</a:t>
            </a:r>
          </a:p>
          <a:p>
            <a:pPr marL="812800" lvl="1" indent="-368300" eaLnBrk="1" hangingPunct="1"/>
            <a:r>
              <a:rPr lang="en-US" dirty="0" smtClean="0"/>
              <a:t>small.</a:t>
            </a:r>
          </a:p>
          <a:p>
            <a:pPr marL="812800" lvl="1" indent="-368300" eaLnBrk="1" hangingPunct="1"/>
            <a:r>
              <a:rPr lang="en-US" dirty="0" smtClean="0"/>
              <a:t>Earthworms are an example.</a:t>
            </a:r>
          </a:p>
        </p:txBody>
      </p:sp>
      <p:sp>
        <p:nvSpPr>
          <p:cNvPr id="1536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53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diamond(in)">
                                      <p:cBhvr>
                                        <p:cTn id="7" dur="20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diamond(in)">
                                      <p:cBhvr>
                                        <p:cTn id="12" dur="20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diamond(in)">
                                      <p:cBhvr>
                                        <p:cTn id="17" dur="2000"/>
                                        <p:tgtEl>
                                          <p:spTgt spid="153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diamond(in)">
                                      <p:cBhvr>
                                        <p:cTn id="22" dur="2000"/>
                                        <p:tgtEl>
                                          <p:spTgt spid="153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diamond(in)">
                                      <p:cBhvr>
                                        <p:cTn id="27" dur="2000"/>
                                        <p:tgtEl>
                                          <p:spTgt spid="153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365">
                                            <p:txEl>
                                              <p:pRg st="5" end="5"/>
                                            </p:txEl>
                                          </p:spTgt>
                                        </p:tgtEl>
                                        <p:attrNameLst>
                                          <p:attrName>style.visibility</p:attrName>
                                        </p:attrNameLst>
                                      </p:cBhvr>
                                      <p:to>
                                        <p:strVal val="visible"/>
                                      </p:to>
                                    </p:set>
                                    <p:animEffect transition="in" filter="diamond(in)">
                                      <p:cBhvr>
                                        <p:cTn id="32" dur="2000"/>
                                        <p:tgtEl>
                                          <p:spTgt spid="153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5365">
                                            <p:txEl>
                                              <p:pRg st="6" end="6"/>
                                            </p:txEl>
                                          </p:spTgt>
                                        </p:tgtEl>
                                        <p:attrNameLst>
                                          <p:attrName>style.visibility</p:attrName>
                                        </p:attrNameLst>
                                      </p:cBhvr>
                                      <p:to>
                                        <p:strVal val="visible"/>
                                      </p:to>
                                    </p:set>
                                    <p:animEffect transition="in" filter="diamond(in)">
                                      <p:cBhvr>
                                        <p:cTn id="37" dur="2000"/>
                                        <p:tgtEl>
                                          <p:spTgt spid="153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5"/>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D:\Chapter_22\B_Jpeg_Images\_22_Labeled_Images\22_02aSkinGasExchange-L.jpg"/>
          <p:cNvPicPr>
            <a:picLocks noChangeAspect="1" noChangeArrowheads="1"/>
          </p:cNvPicPr>
          <p:nvPr/>
        </p:nvPicPr>
        <p:blipFill>
          <a:blip r:embed="rId2" cstate="print"/>
          <a:srcRect/>
          <a:stretch>
            <a:fillRect/>
          </a:stretch>
        </p:blipFill>
        <p:spPr bwMode="auto">
          <a:xfrm>
            <a:off x="1736725" y="1468438"/>
            <a:ext cx="5668963" cy="3919537"/>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741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7412"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22.2 Animals exchange O</a:t>
            </a:r>
            <a:r>
              <a:rPr lang="en-US" sz="3200" baseline="-25000" smtClean="0"/>
              <a:t>2</a:t>
            </a:r>
            <a:r>
              <a:rPr lang="en-US" sz="3200" smtClean="0"/>
              <a:t> and CO</a:t>
            </a:r>
            <a:r>
              <a:rPr lang="en-US" sz="3200" baseline="-25000" smtClean="0"/>
              <a:t>2</a:t>
            </a:r>
            <a:r>
              <a:rPr lang="en-US" sz="3200" smtClean="0"/>
              <a:t> across moist body surfaces</a:t>
            </a:r>
            <a:endParaRPr lang="en-US" sz="3200" b="0" smtClean="0">
              <a:solidFill>
                <a:schemeClr val="tx1"/>
              </a:solidFill>
            </a:endParaRPr>
          </a:p>
        </p:txBody>
      </p:sp>
      <p:sp>
        <p:nvSpPr>
          <p:cNvPr id="17413"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Most animals have specialized body parts that promote gas exchange:</a:t>
            </a:r>
          </a:p>
          <a:p>
            <a:pPr marL="812800" lvl="1" indent="-368300" eaLnBrk="1" hangingPunct="1"/>
            <a:r>
              <a:rPr lang="en-US" b="1" dirty="0" smtClean="0"/>
              <a:t>gills</a:t>
            </a:r>
            <a:r>
              <a:rPr lang="en-US" dirty="0" smtClean="0"/>
              <a:t> in fish and amphibians,</a:t>
            </a:r>
          </a:p>
          <a:p>
            <a:pPr marL="812800" lvl="1" indent="-368300" eaLnBrk="1" hangingPunct="1"/>
            <a:r>
              <a:rPr lang="en-US" b="1" dirty="0" smtClean="0"/>
              <a:t>tracheal systems</a:t>
            </a:r>
            <a:r>
              <a:rPr lang="en-US" dirty="0" smtClean="0"/>
              <a:t> in arthropods, and</a:t>
            </a:r>
          </a:p>
          <a:p>
            <a:pPr marL="812800" lvl="1" indent="-368300" eaLnBrk="1" hangingPunct="1"/>
            <a:r>
              <a:rPr lang="en-US" b="1" dirty="0" smtClean="0"/>
              <a:t>lungs</a:t>
            </a:r>
            <a:r>
              <a:rPr lang="en-US" dirty="0" smtClean="0"/>
              <a:t> in </a:t>
            </a:r>
            <a:r>
              <a:rPr lang="en-US" dirty="0" err="1" smtClean="0"/>
              <a:t>tetrapods</a:t>
            </a:r>
            <a:r>
              <a:rPr lang="en-US" dirty="0" smtClean="0"/>
              <a:t> that live on land, such as</a:t>
            </a:r>
          </a:p>
          <a:p>
            <a:pPr marL="1257300" lvl="2" indent="-292100" eaLnBrk="1" hangingPunct="1"/>
            <a:r>
              <a:rPr lang="en-US" dirty="0" smtClean="0"/>
              <a:t>amphibians,</a:t>
            </a:r>
          </a:p>
          <a:p>
            <a:pPr marL="1257300" lvl="2" indent="-292100" eaLnBrk="1" hangingPunct="1"/>
            <a:r>
              <a:rPr lang="en-US" dirty="0" smtClean="0"/>
              <a:t>reptiles including birds, and</a:t>
            </a:r>
          </a:p>
          <a:p>
            <a:pPr marL="1257300" lvl="2" indent="-292100" eaLnBrk="1" hangingPunct="1"/>
            <a:r>
              <a:rPr lang="en-US" dirty="0" smtClean="0"/>
              <a:t>mammals.</a:t>
            </a:r>
          </a:p>
        </p:txBody>
      </p:sp>
      <p:sp>
        <p:nvSpPr>
          <p:cNvPr id="1741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74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additive="base">
                                        <p:cTn id="7"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3">
                                            <p:txEl>
                                              <p:pRg st="1" end="1"/>
                                            </p:txEl>
                                          </p:spTgt>
                                        </p:tgtEl>
                                        <p:attrNameLst>
                                          <p:attrName>style.visibility</p:attrName>
                                        </p:attrNameLst>
                                      </p:cBhvr>
                                      <p:to>
                                        <p:strVal val="visible"/>
                                      </p:to>
                                    </p:set>
                                    <p:anim calcmode="lin" valueType="num">
                                      <p:cBhvr additive="base">
                                        <p:cTn id="13"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3">
                                            <p:txEl>
                                              <p:pRg st="2" end="2"/>
                                            </p:txEl>
                                          </p:spTgt>
                                        </p:tgtEl>
                                        <p:attrNameLst>
                                          <p:attrName>style.visibility</p:attrName>
                                        </p:attrNameLst>
                                      </p:cBhvr>
                                      <p:to>
                                        <p:strVal val="visible"/>
                                      </p:to>
                                    </p:set>
                                    <p:anim calcmode="lin" valueType="num">
                                      <p:cBhvr additive="base">
                                        <p:cTn id="19"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3">
                                            <p:txEl>
                                              <p:pRg st="3" end="3"/>
                                            </p:txEl>
                                          </p:spTgt>
                                        </p:tgtEl>
                                        <p:attrNameLst>
                                          <p:attrName>style.visibility</p:attrName>
                                        </p:attrNameLst>
                                      </p:cBhvr>
                                      <p:to>
                                        <p:strVal val="visible"/>
                                      </p:to>
                                    </p:set>
                                    <p:anim calcmode="lin" valueType="num">
                                      <p:cBhvr additive="base">
                                        <p:cTn id="25" dur="500" fill="hold"/>
                                        <p:tgtEl>
                                          <p:spTgt spid="174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3">
                                            <p:txEl>
                                              <p:pRg st="4" end="4"/>
                                            </p:txEl>
                                          </p:spTgt>
                                        </p:tgtEl>
                                        <p:attrNameLst>
                                          <p:attrName>style.visibility</p:attrName>
                                        </p:attrNameLst>
                                      </p:cBhvr>
                                      <p:to>
                                        <p:strVal val="visible"/>
                                      </p:to>
                                    </p:set>
                                    <p:anim calcmode="lin" valueType="num">
                                      <p:cBhvr additive="base">
                                        <p:cTn id="31" dur="500" fill="hold"/>
                                        <p:tgtEl>
                                          <p:spTgt spid="174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3">
                                            <p:txEl>
                                              <p:pRg st="5" end="5"/>
                                            </p:txEl>
                                          </p:spTgt>
                                        </p:tgtEl>
                                        <p:attrNameLst>
                                          <p:attrName>style.visibility</p:attrName>
                                        </p:attrNameLst>
                                      </p:cBhvr>
                                      <p:to>
                                        <p:strVal val="visible"/>
                                      </p:to>
                                    </p:set>
                                    <p:anim calcmode="lin" valueType="num">
                                      <p:cBhvr additive="base">
                                        <p:cTn id="37" dur="500" fill="hold"/>
                                        <p:tgtEl>
                                          <p:spTgt spid="174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13">
                                            <p:txEl>
                                              <p:pRg st="6" end="6"/>
                                            </p:txEl>
                                          </p:spTgt>
                                        </p:tgtEl>
                                        <p:attrNameLst>
                                          <p:attrName>style.visibility</p:attrName>
                                        </p:attrNameLst>
                                      </p:cBhvr>
                                      <p:to>
                                        <p:strVal val="visible"/>
                                      </p:to>
                                    </p:set>
                                    <p:anim calcmode="lin" valueType="num">
                                      <p:cBhvr additive="base">
                                        <p:cTn id="43" dur="500" fill="hold"/>
                                        <p:tgtEl>
                                          <p:spTgt spid="174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5"/>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D:\Chapter_22\B_Jpeg_Images\_22_Labeled_Images\22_02bGillsGasExchange-L.jpg"/>
          <p:cNvPicPr>
            <a:picLocks noChangeAspect="1" noChangeArrowheads="1"/>
          </p:cNvPicPr>
          <p:nvPr/>
        </p:nvPicPr>
        <p:blipFill>
          <a:blip r:embed="rId2" cstate="print"/>
          <a:srcRect/>
          <a:stretch>
            <a:fillRect/>
          </a:stretch>
        </p:blipFill>
        <p:spPr bwMode="auto">
          <a:xfrm>
            <a:off x="1889125" y="1023938"/>
            <a:ext cx="5364163" cy="4810125"/>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150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1508"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22.3 Gills are adapted for gas exchange in aquatic environments</a:t>
            </a:r>
            <a:endParaRPr lang="en-US" sz="3200" b="0" smtClean="0">
              <a:solidFill>
                <a:schemeClr val="tx1"/>
              </a:solidFill>
            </a:endParaRPr>
          </a:p>
        </p:txBody>
      </p:sp>
      <p:sp>
        <p:nvSpPr>
          <p:cNvPr id="21509"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Gills</a:t>
            </a:r>
          </a:p>
          <a:p>
            <a:pPr marL="812800" lvl="1" indent="-368300" eaLnBrk="1" hangingPunct="1"/>
            <a:r>
              <a:rPr lang="en-US" dirty="0" smtClean="0"/>
              <a:t>are extensions of the body,</a:t>
            </a:r>
          </a:p>
          <a:p>
            <a:pPr marL="812800" lvl="1" indent="-368300" eaLnBrk="1" hangingPunct="1"/>
            <a:r>
              <a:rPr lang="en-US" dirty="0" smtClean="0"/>
              <a:t>increase the surface to volume ratio, and</a:t>
            </a:r>
          </a:p>
          <a:p>
            <a:pPr marL="812800" lvl="1" indent="-368300" eaLnBrk="1" hangingPunct="1"/>
            <a:r>
              <a:rPr lang="en-US" dirty="0" smtClean="0"/>
              <a:t>increase the surface area for gas exchange.</a:t>
            </a:r>
          </a:p>
          <a:p>
            <a:pPr marL="1257300" lvl="2" indent="-292100" eaLnBrk="1" hangingPunct="1"/>
            <a:r>
              <a:rPr lang="en-US" dirty="0" smtClean="0"/>
              <a:t>Oxygen is absorbed.</a:t>
            </a:r>
          </a:p>
          <a:p>
            <a:pPr marL="1257300" lvl="2" indent="-292100" eaLnBrk="1" hangingPunct="1"/>
            <a:r>
              <a:rPr lang="en-US" dirty="0" smtClean="0"/>
              <a:t>Carbon dioxide is released.</a:t>
            </a:r>
          </a:p>
        </p:txBody>
      </p:sp>
      <p:sp>
        <p:nvSpPr>
          <p:cNvPr id="2151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151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9">
                                            <p:txEl>
                                              <p:pRg st="1" end="1"/>
                                            </p:txEl>
                                          </p:spTgt>
                                        </p:tgtEl>
                                        <p:attrNameLst>
                                          <p:attrName>style.visibility</p:attrName>
                                        </p:attrNameLst>
                                      </p:cBhvr>
                                      <p:to>
                                        <p:strVal val="visible"/>
                                      </p:to>
                                    </p:set>
                                    <p:anim calcmode="lin" valueType="num">
                                      <p:cBhvr additive="base">
                                        <p:cTn id="13" dur="500" fill="hold"/>
                                        <p:tgtEl>
                                          <p:spTgt spid="215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9">
                                            <p:txEl>
                                              <p:pRg st="2" end="2"/>
                                            </p:txEl>
                                          </p:spTgt>
                                        </p:tgtEl>
                                        <p:attrNameLst>
                                          <p:attrName>style.visibility</p:attrName>
                                        </p:attrNameLst>
                                      </p:cBhvr>
                                      <p:to>
                                        <p:strVal val="visible"/>
                                      </p:to>
                                    </p:set>
                                    <p:anim calcmode="lin" valueType="num">
                                      <p:cBhvr additive="base">
                                        <p:cTn id="19" dur="500" fill="hold"/>
                                        <p:tgtEl>
                                          <p:spTgt spid="215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9">
                                            <p:txEl>
                                              <p:pRg st="3" end="3"/>
                                            </p:txEl>
                                          </p:spTgt>
                                        </p:tgtEl>
                                        <p:attrNameLst>
                                          <p:attrName>style.visibility</p:attrName>
                                        </p:attrNameLst>
                                      </p:cBhvr>
                                      <p:to>
                                        <p:strVal val="visible"/>
                                      </p:to>
                                    </p:set>
                                    <p:anim calcmode="lin" valueType="num">
                                      <p:cBhvr additive="base">
                                        <p:cTn id="25" dur="500" fill="hold"/>
                                        <p:tgtEl>
                                          <p:spTgt spid="215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9">
                                            <p:txEl>
                                              <p:pRg st="4" end="4"/>
                                            </p:txEl>
                                          </p:spTgt>
                                        </p:tgtEl>
                                        <p:attrNameLst>
                                          <p:attrName>style.visibility</p:attrName>
                                        </p:attrNameLst>
                                      </p:cBhvr>
                                      <p:to>
                                        <p:strVal val="visible"/>
                                      </p:to>
                                    </p:set>
                                    <p:anim calcmode="lin" valueType="num">
                                      <p:cBhvr additive="base">
                                        <p:cTn id="31" dur="500" fill="hold"/>
                                        <p:tgtEl>
                                          <p:spTgt spid="2150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9">
                                            <p:txEl>
                                              <p:pRg st="5" end="5"/>
                                            </p:txEl>
                                          </p:spTgt>
                                        </p:tgtEl>
                                        <p:attrNameLst>
                                          <p:attrName>style.visibility</p:attrName>
                                        </p:attrNameLst>
                                      </p:cBhvr>
                                      <p:to>
                                        <p:strVal val="visible"/>
                                      </p:to>
                                    </p:set>
                                    <p:anim calcmode="lin" valueType="num">
                                      <p:cBhvr additive="base">
                                        <p:cTn id="37" dur="500" fill="hold"/>
                                        <p:tgtEl>
                                          <p:spTgt spid="2150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5"/>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253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2532"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22.3 Gills are adapted for gas exchange in aquatic environments</a:t>
            </a:r>
            <a:endParaRPr lang="en-US" sz="3200" b="0" smtClean="0">
              <a:solidFill>
                <a:schemeClr val="tx1"/>
              </a:solidFill>
            </a:endParaRPr>
          </a:p>
        </p:txBody>
      </p:sp>
      <p:sp>
        <p:nvSpPr>
          <p:cNvPr id="22533" name="Rectangle 9"/>
          <p:cNvSpPr>
            <a:spLocks noGrp="1" noChangeArrowheads="1"/>
          </p:cNvSpPr>
          <p:nvPr>
            <p:ph type="body" idx="4294967295"/>
          </p:nvPr>
        </p:nvSpPr>
        <p:spPr>
          <a:xfrm>
            <a:off x="163513" y="1314450"/>
            <a:ext cx="8775700" cy="5073650"/>
          </a:xfrm>
        </p:spPr>
        <p:txBody>
          <a:bodyPr/>
          <a:lstStyle/>
          <a:p>
            <a:pPr marL="279400" lvl="1" indent="-277813" eaLnBrk="1" hangingPunct="1">
              <a:buFont typeface="Wingdings" pitchFamily="84" charset="2"/>
              <a:buChar char="§"/>
            </a:pPr>
            <a:r>
              <a:rPr lang="en-US" sz="2800" dirty="0" smtClean="0"/>
              <a:t>In a fish, gas exchange is enhanced by</a:t>
            </a:r>
          </a:p>
          <a:p>
            <a:pPr marL="812800" lvl="2" indent="-368300" eaLnBrk="1" hangingPunct="1"/>
            <a:r>
              <a:rPr lang="en-US" sz="2400" b="1" dirty="0" smtClean="0"/>
              <a:t>ventilation</a:t>
            </a:r>
            <a:r>
              <a:rPr lang="en-US" sz="2400" dirty="0" smtClean="0"/>
              <a:t> of the gills (moving water past the gills) and</a:t>
            </a:r>
          </a:p>
          <a:p>
            <a:pPr marL="812800" lvl="2" indent="-368300" eaLnBrk="1" hangingPunct="1"/>
            <a:r>
              <a:rPr lang="en-US" sz="2400" b="1" dirty="0" smtClean="0"/>
              <a:t>countercurrent</a:t>
            </a:r>
            <a:r>
              <a:rPr lang="en-US" sz="2400" dirty="0" smtClean="0"/>
              <a:t> flow of water and blood.</a:t>
            </a:r>
          </a:p>
        </p:txBody>
      </p:sp>
      <p:sp>
        <p:nvSpPr>
          <p:cNvPr id="2253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253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3">
                                            <p:txEl>
                                              <p:pRg st="2" end="2"/>
                                            </p:txEl>
                                          </p:spTgt>
                                        </p:tgtEl>
                                        <p:attrNameLst>
                                          <p:attrName>style.visibility</p:attrName>
                                        </p:attrNameLst>
                                      </p:cBhvr>
                                      <p:to>
                                        <p:strVal val="visible"/>
                                      </p:to>
                                    </p:set>
                                    <p:anim calcmode="lin" valueType="num">
                                      <p:cBhvr additive="base">
                                        <p:cTn id="19"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355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3556"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22.3 Gills are adapted for gas exchange in aquatic environments</a:t>
            </a:r>
            <a:endParaRPr lang="en-US" sz="3200" b="0" smtClean="0">
              <a:solidFill>
                <a:schemeClr val="tx1"/>
              </a:solidFill>
            </a:endParaRPr>
          </a:p>
        </p:txBody>
      </p:sp>
      <p:sp>
        <p:nvSpPr>
          <p:cNvPr id="23557"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Gas exchange with water has its limits.</a:t>
            </a:r>
          </a:p>
          <a:p>
            <a:pPr marL="812800" lvl="1" indent="-368300" eaLnBrk="1" hangingPunct="1"/>
            <a:r>
              <a:rPr lang="en-US" dirty="0" smtClean="0"/>
              <a:t>Water holds only about 3% of the oxygen in air.</a:t>
            </a:r>
          </a:p>
          <a:p>
            <a:pPr marL="812800" lvl="1" indent="-368300" eaLnBrk="1" hangingPunct="1"/>
            <a:r>
              <a:rPr lang="en-US" dirty="0" smtClean="0"/>
              <a:t>Cold water holds more oxygen than warm water.</a:t>
            </a:r>
          </a:p>
          <a:p>
            <a:pPr marL="812800" lvl="1" indent="-368300" eaLnBrk="1" hangingPunct="1"/>
            <a:r>
              <a:rPr lang="en-US" dirty="0" smtClean="0"/>
              <a:t>Fresh water holds more oxygen than salt water.</a:t>
            </a:r>
          </a:p>
          <a:p>
            <a:pPr marL="812800" lvl="1" indent="-368300" eaLnBrk="1" hangingPunct="1"/>
            <a:r>
              <a:rPr lang="en-US" dirty="0" smtClean="0"/>
              <a:t>Turbulent water holds more oxygen than still water.</a:t>
            </a:r>
          </a:p>
        </p:txBody>
      </p:sp>
      <p:sp>
        <p:nvSpPr>
          <p:cNvPr id="235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35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 calcmode="lin" valueType="num">
                                      <p:cBhvr additive="base">
                                        <p:cTn id="7"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7">
                                            <p:txEl>
                                              <p:pRg st="1" end="1"/>
                                            </p:txEl>
                                          </p:spTgt>
                                        </p:tgtEl>
                                        <p:attrNameLst>
                                          <p:attrName>style.visibility</p:attrName>
                                        </p:attrNameLst>
                                      </p:cBhvr>
                                      <p:to>
                                        <p:strVal val="visible"/>
                                      </p:to>
                                    </p:set>
                                    <p:anim calcmode="lin" valueType="num">
                                      <p:cBhvr additive="base">
                                        <p:cTn id="13" dur="500" fill="hold"/>
                                        <p:tgtEl>
                                          <p:spTgt spid="235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7">
                                            <p:txEl>
                                              <p:pRg st="2" end="2"/>
                                            </p:txEl>
                                          </p:spTgt>
                                        </p:tgtEl>
                                        <p:attrNameLst>
                                          <p:attrName>style.visibility</p:attrName>
                                        </p:attrNameLst>
                                      </p:cBhvr>
                                      <p:to>
                                        <p:strVal val="visible"/>
                                      </p:to>
                                    </p:set>
                                    <p:anim calcmode="lin" valueType="num">
                                      <p:cBhvr additive="base">
                                        <p:cTn id="19" dur="500" fill="hold"/>
                                        <p:tgtEl>
                                          <p:spTgt spid="235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7">
                                            <p:txEl>
                                              <p:pRg st="3" end="3"/>
                                            </p:txEl>
                                          </p:spTgt>
                                        </p:tgtEl>
                                        <p:attrNameLst>
                                          <p:attrName>style.visibility</p:attrName>
                                        </p:attrNameLst>
                                      </p:cBhvr>
                                      <p:to>
                                        <p:strVal val="visible"/>
                                      </p:to>
                                    </p:set>
                                    <p:anim calcmode="lin" valueType="num">
                                      <p:cBhvr additive="base">
                                        <p:cTn id="25" dur="500" fill="hold"/>
                                        <p:tgtEl>
                                          <p:spTgt spid="2355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7">
                                            <p:txEl>
                                              <p:pRg st="4" end="4"/>
                                            </p:txEl>
                                          </p:spTgt>
                                        </p:tgtEl>
                                        <p:attrNameLst>
                                          <p:attrName>style.visibility</p:attrName>
                                        </p:attrNameLst>
                                      </p:cBhvr>
                                      <p:to>
                                        <p:strVal val="visible"/>
                                      </p:to>
                                    </p:set>
                                    <p:anim calcmode="lin" valueType="num">
                                      <p:cBhvr additive="base">
                                        <p:cTn id="31" dur="500" fill="hold"/>
                                        <p:tgtEl>
                                          <p:spTgt spid="2355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5"/>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D:\Chapter_22\B_Jpeg_Images\_22_Labeled_Images\22_02cTracheaGasExchange-L.jpg"/>
          <p:cNvPicPr>
            <a:picLocks noChangeAspect="1" noChangeArrowheads="1"/>
          </p:cNvPicPr>
          <p:nvPr/>
        </p:nvPicPr>
        <p:blipFill>
          <a:blip r:embed="rId2" cstate="print"/>
          <a:srcRect/>
          <a:stretch>
            <a:fillRect/>
          </a:stretch>
        </p:blipFill>
        <p:spPr bwMode="auto">
          <a:xfrm>
            <a:off x="1050925" y="1457325"/>
            <a:ext cx="7040563" cy="394335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D:\Chapter_22\B_Jpeg_Images\_22_Labeled_Images\22_02dLungsGasExchange-L.jpg"/>
          <p:cNvPicPr>
            <a:picLocks noChangeAspect="1" noChangeArrowheads="1"/>
          </p:cNvPicPr>
          <p:nvPr/>
        </p:nvPicPr>
        <p:blipFill>
          <a:blip r:embed="rId2" cstate="print"/>
          <a:srcRect/>
          <a:stretch>
            <a:fillRect/>
          </a:stretch>
        </p:blipFill>
        <p:spPr bwMode="auto">
          <a:xfrm>
            <a:off x="1371600" y="1050925"/>
            <a:ext cx="6400800" cy="4754563"/>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D:\Chapter_22\B_Jpeg_Images\_22_Labeled_Images\22_03_FishGills-L.jpg"/>
          <p:cNvPicPr>
            <a:picLocks noChangeAspect="1" noChangeArrowheads="1"/>
          </p:cNvPicPr>
          <p:nvPr/>
        </p:nvPicPr>
        <p:blipFill>
          <a:blip r:embed="rId2" cstate="print"/>
          <a:srcRect/>
          <a:stretch>
            <a:fillRect/>
          </a:stretch>
        </p:blipFill>
        <p:spPr bwMode="auto">
          <a:xfrm>
            <a:off x="298450" y="603250"/>
            <a:ext cx="8547100" cy="5651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31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316" name="Rectangle 9"/>
          <p:cNvSpPr>
            <a:spLocks noGrp="1" noChangeArrowheads="1"/>
          </p:cNvSpPr>
          <p:nvPr>
            <p:ph type="body" idx="4294967295"/>
          </p:nvPr>
        </p:nvSpPr>
        <p:spPr>
          <a:xfrm>
            <a:off x="163513" y="1317625"/>
            <a:ext cx="8993187" cy="5295900"/>
          </a:xfrm>
        </p:spPr>
        <p:txBody>
          <a:bodyPr/>
          <a:lstStyle/>
          <a:p>
            <a:pPr marL="279400" lvl="1" indent="-277813" eaLnBrk="1" hangingPunct="1">
              <a:spcAft>
                <a:spcPts val="75"/>
              </a:spcAft>
              <a:buFont typeface="Wingdings" pitchFamily="84" charset="2"/>
              <a:buChar char="§"/>
            </a:pPr>
            <a:r>
              <a:rPr lang="en-US" sz="2800" dirty="0" smtClean="0"/>
              <a:t>Animals obtain and ingest their food in different ways.</a:t>
            </a:r>
          </a:p>
          <a:p>
            <a:pPr marL="812800" lvl="2" indent="-368300" eaLnBrk="1" hangingPunct="1">
              <a:spcBef>
                <a:spcPct val="30000"/>
              </a:spcBef>
              <a:spcAft>
                <a:spcPts val="75"/>
              </a:spcAft>
            </a:pPr>
            <a:r>
              <a:rPr lang="en-US" sz="2400" b="1" dirty="0" smtClean="0"/>
              <a:t>Suspension feeders </a:t>
            </a:r>
            <a:r>
              <a:rPr lang="en-US" sz="2400" dirty="0" smtClean="0"/>
              <a:t>sift small organisms or food particles from water.</a:t>
            </a:r>
          </a:p>
          <a:p>
            <a:pPr marL="812800" lvl="2" indent="-368300" eaLnBrk="1" hangingPunct="1">
              <a:spcBef>
                <a:spcPct val="30000"/>
              </a:spcBef>
              <a:spcAft>
                <a:spcPts val="75"/>
              </a:spcAft>
            </a:pPr>
            <a:r>
              <a:rPr lang="en-US" sz="2400" b="1" dirty="0" smtClean="0"/>
              <a:t>Substrate feeders </a:t>
            </a:r>
            <a:r>
              <a:rPr lang="en-US" sz="2400" dirty="0" smtClean="0"/>
              <a:t>live in or on their food source and eat their way through it.</a:t>
            </a:r>
          </a:p>
          <a:p>
            <a:pPr marL="812800" lvl="2" indent="-368300" eaLnBrk="1" hangingPunct="1">
              <a:spcBef>
                <a:spcPct val="30000"/>
              </a:spcBef>
              <a:spcAft>
                <a:spcPts val="75"/>
              </a:spcAft>
            </a:pPr>
            <a:r>
              <a:rPr lang="en-US" sz="2400" b="1" dirty="0" smtClean="0"/>
              <a:t>Fluid feeders </a:t>
            </a:r>
            <a:r>
              <a:rPr lang="en-US" sz="2400" dirty="0" smtClean="0"/>
              <a:t>suck nutrient-rich fluids from a living host.</a:t>
            </a:r>
          </a:p>
          <a:p>
            <a:pPr marL="812800" lvl="2" indent="-368300" eaLnBrk="1" hangingPunct="1">
              <a:spcBef>
                <a:spcPct val="30000"/>
              </a:spcBef>
              <a:spcAft>
                <a:spcPts val="75"/>
              </a:spcAft>
            </a:pPr>
            <a:r>
              <a:rPr lang="en-US" sz="2400" b="1" dirty="0" smtClean="0"/>
              <a:t>Bulk feeders </a:t>
            </a:r>
            <a:r>
              <a:rPr lang="en-US" sz="2400" dirty="0" smtClean="0"/>
              <a:t>ingest large pieces of food.</a:t>
            </a:r>
          </a:p>
        </p:txBody>
      </p:sp>
      <p:sp>
        <p:nvSpPr>
          <p:cNvPr id="13317" name="Rectangle 19"/>
          <p:cNvSpPr>
            <a:spLocks noGrp="1" noChangeArrowheads="1"/>
          </p:cNvSpPr>
          <p:nvPr>
            <p:ph type="title" idx="4294967295"/>
          </p:nvPr>
        </p:nvSpPr>
        <p:spPr>
          <a:xfrm>
            <a:off x="193675" y="107950"/>
            <a:ext cx="8775700" cy="989013"/>
          </a:xfrm>
        </p:spPr>
        <p:txBody>
          <a:bodyPr>
            <a:normAutofit fontScale="90000"/>
          </a:bodyPr>
          <a:lstStyle/>
          <a:p>
            <a:pPr marL="812800" indent="-812800"/>
            <a:r>
              <a:rPr lang="en-US" sz="3200" smtClean="0"/>
              <a:t>21.1 Animals obtain and ingest their food in a variety of ways</a:t>
            </a:r>
          </a:p>
        </p:txBody>
      </p:sp>
      <p:sp>
        <p:nvSpPr>
          <p:cNvPr id="1331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3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867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6"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22.4 The tracheal system of insects provides direct exchange between the air and body cells</a:t>
            </a:r>
            <a:endParaRPr lang="en-US" sz="3200" b="0" smtClean="0">
              <a:solidFill>
                <a:schemeClr val="tx1"/>
              </a:solidFill>
            </a:endParaRPr>
          </a:p>
        </p:txBody>
      </p:sp>
      <p:sp>
        <p:nvSpPr>
          <p:cNvPr id="28677"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Insect tracheal systems use tiny branching tubes that</a:t>
            </a:r>
          </a:p>
          <a:p>
            <a:pPr marL="812800" lvl="1" indent="-368300" eaLnBrk="1" hangingPunct="1"/>
            <a:r>
              <a:rPr lang="en-US" dirty="0" smtClean="0"/>
              <a:t>reduce water loss and</a:t>
            </a:r>
          </a:p>
          <a:p>
            <a:pPr marL="812800" lvl="1" indent="-368300" eaLnBrk="1" hangingPunct="1"/>
            <a:r>
              <a:rPr lang="en-US" dirty="0" smtClean="0"/>
              <a:t>pipe air directly to cells.</a:t>
            </a:r>
            <a:endParaRPr lang="en-US" sz="2000" dirty="0" smtClean="0"/>
          </a:p>
        </p:txBody>
      </p:sp>
      <p:sp>
        <p:nvSpPr>
          <p:cNvPr id="286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86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7">
                                            <p:txEl>
                                              <p:pRg st="1" end="1"/>
                                            </p:txEl>
                                          </p:spTgt>
                                        </p:tgtEl>
                                        <p:attrNameLst>
                                          <p:attrName>style.visibility</p:attrName>
                                        </p:attrNameLst>
                                      </p:cBhvr>
                                      <p:to>
                                        <p:strVal val="visible"/>
                                      </p:to>
                                    </p:set>
                                    <p:anim calcmode="lin" valueType="num">
                                      <p:cBhvr additive="base">
                                        <p:cTn id="13" dur="5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7">
                                            <p:txEl>
                                              <p:pRg st="2" end="2"/>
                                            </p:txEl>
                                          </p:spTgt>
                                        </p:tgtEl>
                                        <p:attrNameLst>
                                          <p:attrName>style.visibility</p:attrName>
                                        </p:attrNameLst>
                                      </p:cBhvr>
                                      <p:to>
                                        <p:strVal val="visible"/>
                                      </p:to>
                                    </p:set>
                                    <p:anim calcmode="lin" valueType="num">
                                      <p:cBhvr additive="base">
                                        <p:cTn id="19" dur="5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5"/>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D:\Chapter_22\B_Jpeg_Images\_22_Labeled_Images\22_04a_TrachealSystem-L.jpg"/>
          <p:cNvPicPr>
            <a:picLocks noChangeAspect="1" noChangeArrowheads="1"/>
          </p:cNvPicPr>
          <p:nvPr/>
        </p:nvPicPr>
        <p:blipFill>
          <a:blip r:embed="rId2" cstate="print"/>
          <a:srcRect/>
          <a:stretch>
            <a:fillRect/>
          </a:stretch>
        </p:blipFill>
        <p:spPr bwMode="auto">
          <a:xfrm>
            <a:off x="1490663" y="288925"/>
            <a:ext cx="6162675" cy="6278563"/>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481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4820" name="Rectangle 8"/>
          <p:cNvSpPr>
            <a:spLocks noGrp="1" noChangeArrowheads="1"/>
          </p:cNvSpPr>
          <p:nvPr>
            <p:ph type="title" idx="4294967295"/>
          </p:nvPr>
        </p:nvSpPr>
        <p:spPr>
          <a:xfrm>
            <a:off x="173038" y="100013"/>
            <a:ext cx="8556625" cy="822325"/>
          </a:xfrm>
        </p:spPr>
        <p:txBody>
          <a:bodyPr>
            <a:normAutofit fontScale="90000"/>
          </a:bodyPr>
          <a:lstStyle/>
          <a:p>
            <a:pPr marL="814388" indent="-814388"/>
            <a:r>
              <a:rPr lang="en-US" sz="3200" smtClean="0"/>
              <a:t>22.5 CONNECTION:The evolution of lungs facilitated the movement of tetrapods onto land</a:t>
            </a:r>
          </a:p>
        </p:txBody>
      </p:sp>
      <p:sp>
        <p:nvSpPr>
          <p:cNvPr id="34821" name="Rectangle 11"/>
          <p:cNvSpPr>
            <a:spLocks noGrp="1" noChangeArrowheads="1"/>
          </p:cNvSpPr>
          <p:nvPr>
            <p:ph type="body" idx="4294967295"/>
          </p:nvPr>
        </p:nvSpPr>
        <p:spPr>
          <a:xfrm>
            <a:off x="165100" y="1749425"/>
            <a:ext cx="8674100" cy="4926013"/>
          </a:xfrm>
        </p:spPr>
        <p:txBody>
          <a:bodyPr/>
          <a:lstStyle/>
          <a:p>
            <a:pPr marL="279400" indent="-279400" eaLnBrk="1" hangingPunct="1"/>
            <a:r>
              <a:rPr lang="en-US" dirty="0" smtClean="0"/>
              <a:t>The first </a:t>
            </a:r>
            <a:r>
              <a:rPr lang="en-US" dirty="0" err="1" smtClean="0"/>
              <a:t>tetrapods</a:t>
            </a:r>
            <a:r>
              <a:rPr lang="en-US" dirty="0" smtClean="0"/>
              <a:t> on land diverged into three major lineages.</a:t>
            </a:r>
          </a:p>
          <a:p>
            <a:pPr marL="812800" lvl="1" indent="-368300" eaLnBrk="1" hangingPunct="1">
              <a:buFont typeface="Times New Roman" pitchFamily="84" charset="0"/>
              <a:buAutoNum type="arabicPeriod"/>
            </a:pPr>
            <a:r>
              <a:rPr lang="en-US" dirty="0" smtClean="0"/>
              <a:t>Amphibians use small lungs and their body surfaces.</a:t>
            </a:r>
          </a:p>
          <a:p>
            <a:pPr marL="812800" lvl="1" indent="-368300" eaLnBrk="1" hangingPunct="1">
              <a:buFont typeface="Times New Roman" pitchFamily="84" charset="0"/>
              <a:buAutoNum type="arabicPeriod"/>
            </a:pPr>
            <a:r>
              <a:rPr lang="en-US" dirty="0" err="1" smtClean="0"/>
              <a:t>Nonbird</a:t>
            </a:r>
            <a:r>
              <a:rPr lang="en-US" dirty="0" smtClean="0"/>
              <a:t> reptiles have</a:t>
            </a:r>
          </a:p>
          <a:p>
            <a:pPr marL="1257300" lvl="2" indent="-292100" eaLnBrk="1" hangingPunct="1"/>
            <a:r>
              <a:rPr lang="en-US" dirty="0" smtClean="0"/>
              <a:t>lower metabolic rates and</a:t>
            </a:r>
          </a:p>
          <a:p>
            <a:pPr marL="1257300" lvl="2" indent="-292100" eaLnBrk="1" hangingPunct="1"/>
            <a:r>
              <a:rPr lang="en-US" dirty="0" smtClean="0"/>
              <a:t>simpler lungs.</a:t>
            </a:r>
          </a:p>
          <a:p>
            <a:pPr marL="812800" lvl="1" indent="-368300" eaLnBrk="1" hangingPunct="1">
              <a:buFont typeface="Times New Roman" pitchFamily="84" charset="0"/>
              <a:buAutoNum type="arabicPeriod"/>
            </a:pPr>
            <a:r>
              <a:rPr lang="en-US" dirty="0" smtClean="0"/>
              <a:t>Birds and mammals have</a:t>
            </a:r>
          </a:p>
          <a:p>
            <a:pPr marL="1257300" lvl="2" indent="-292100" eaLnBrk="1" hangingPunct="1"/>
            <a:r>
              <a:rPr lang="en-US" dirty="0" smtClean="0"/>
              <a:t>higher metabolic rates and</a:t>
            </a:r>
          </a:p>
          <a:p>
            <a:pPr marL="1257300" lvl="2" indent="-292100" eaLnBrk="1" hangingPunct="1"/>
            <a:r>
              <a:rPr lang="en-US" dirty="0" smtClean="0"/>
              <a:t>more complex lungs.</a:t>
            </a:r>
          </a:p>
        </p:txBody>
      </p:sp>
      <p:sp>
        <p:nvSpPr>
          <p:cNvPr id="34822"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348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 calcmode="lin" valueType="num">
                                      <p:cBhvr additive="base">
                                        <p:cTn id="7" dur="500" fill="hold"/>
                                        <p:tgtEl>
                                          <p:spTgt spid="348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1">
                                            <p:txEl>
                                              <p:pRg st="1" end="1"/>
                                            </p:txEl>
                                          </p:spTgt>
                                        </p:tgtEl>
                                        <p:attrNameLst>
                                          <p:attrName>style.visibility</p:attrName>
                                        </p:attrNameLst>
                                      </p:cBhvr>
                                      <p:to>
                                        <p:strVal val="visible"/>
                                      </p:to>
                                    </p:set>
                                    <p:anim calcmode="lin" valueType="num">
                                      <p:cBhvr additive="base">
                                        <p:cTn id="13" dur="500" fill="hold"/>
                                        <p:tgtEl>
                                          <p:spTgt spid="348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21">
                                            <p:txEl>
                                              <p:pRg st="2" end="2"/>
                                            </p:txEl>
                                          </p:spTgt>
                                        </p:tgtEl>
                                        <p:attrNameLst>
                                          <p:attrName>style.visibility</p:attrName>
                                        </p:attrNameLst>
                                      </p:cBhvr>
                                      <p:to>
                                        <p:strVal val="visible"/>
                                      </p:to>
                                    </p:set>
                                    <p:anim calcmode="lin" valueType="num">
                                      <p:cBhvr additive="base">
                                        <p:cTn id="19" dur="500" fill="hold"/>
                                        <p:tgtEl>
                                          <p:spTgt spid="348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21">
                                            <p:txEl>
                                              <p:pRg st="3" end="3"/>
                                            </p:txEl>
                                          </p:spTgt>
                                        </p:tgtEl>
                                        <p:attrNameLst>
                                          <p:attrName>style.visibility</p:attrName>
                                        </p:attrNameLst>
                                      </p:cBhvr>
                                      <p:to>
                                        <p:strVal val="visible"/>
                                      </p:to>
                                    </p:set>
                                    <p:anim calcmode="lin" valueType="num">
                                      <p:cBhvr additive="base">
                                        <p:cTn id="25" dur="500" fill="hold"/>
                                        <p:tgtEl>
                                          <p:spTgt spid="348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21">
                                            <p:txEl>
                                              <p:pRg st="4" end="4"/>
                                            </p:txEl>
                                          </p:spTgt>
                                        </p:tgtEl>
                                        <p:attrNameLst>
                                          <p:attrName>style.visibility</p:attrName>
                                        </p:attrNameLst>
                                      </p:cBhvr>
                                      <p:to>
                                        <p:strVal val="visible"/>
                                      </p:to>
                                    </p:set>
                                    <p:anim calcmode="lin" valueType="num">
                                      <p:cBhvr additive="base">
                                        <p:cTn id="31" dur="500" fill="hold"/>
                                        <p:tgtEl>
                                          <p:spTgt spid="3482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21">
                                            <p:txEl>
                                              <p:pRg st="5" end="5"/>
                                            </p:txEl>
                                          </p:spTgt>
                                        </p:tgtEl>
                                        <p:attrNameLst>
                                          <p:attrName>style.visibility</p:attrName>
                                        </p:attrNameLst>
                                      </p:cBhvr>
                                      <p:to>
                                        <p:strVal val="visible"/>
                                      </p:to>
                                    </p:set>
                                    <p:anim calcmode="lin" valueType="num">
                                      <p:cBhvr additive="base">
                                        <p:cTn id="37" dur="500" fill="hold"/>
                                        <p:tgtEl>
                                          <p:spTgt spid="3482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21">
                                            <p:txEl>
                                              <p:pRg st="6" end="6"/>
                                            </p:txEl>
                                          </p:spTgt>
                                        </p:tgtEl>
                                        <p:attrNameLst>
                                          <p:attrName>style.visibility</p:attrName>
                                        </p:attrNameLst>
                                      </p:cBhvr>
                                      <p:to>
                                        <p:strVal val="visible"/>
                                      </p:to>
                                    </p:set>
                                    <p:anim calcmode="lin" valueType="num">
                                      <p:cBhvr additive="base">
                                        <p:cTn id="43" dur="500" fill="hold"/>
                                        <p:tgtEl>
                                          <p:spTgt spid="3482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821">
                                            <p:txEl>
                                              <p:pRg st="7" end="7"/>
                                            </p:txEl>
                                          </p:spTgt>
                                        </p:tgtEl>
                                        <p:attrNameLst>
                                          <p:attrName>style.visibility</p:attrName>
                                        </p:attrNameLst>
                                      </p:cBhvr>
                                      <p:to>
                                        <p:strVal val="visible"/>
                                      </p:to>
                                    </p:set>
                                    <p:anim calcmode="lin" valueType="num">
                                      <p:cBhvr additive="base">
                                        <p:cTn id="49" dur="500" fill="hold"/>
                                        <p:tgtEl>
                                          <p:spTgt spid="3482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bldLvl="5"/>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584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5844" name="Rectangle 9"/>
          <p:cNvSpPr>
            <a:spLocks noGrp="1" noChangeArrowheads="1"/>
          </p:cNvSpPr>
          <p:nvPr>
            <p:ph type="body" idx="4294967295"/>
          </p:nvPr>
        </p:nvSpPr>
        <p:spPr/>
        <p:txBody>
          <a:bodyPr/>
          <a:lstStyle/>
          <a:p>
            <a:pPr marL="177800" indent="-177800" algn="ctr" eaLnBrk="1" hangingPunct="1">
              <a:buFont typeface="Wingdings" pitchFamily="84" charset="2"/>
              <a:buNone/>
            </a:pPr>
            <a:r>
              <a:rPr lang="en-US" sz="4400" smtClean="0"/>
              <a:t> THE HUMAN RESPIRATORY SYSTEM </a:t>
            </a:r>
          </a:p>
        </p:txBody>
      </p:sp>
      <p:sp>
        <p:nvSpPr>
          <p:cNvPr id="3584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584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686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6868" name="Rectangle 8"/>
          <p:cNvSpPr>
            <a:spLocks noGrp="1" noChangeArrowheads="1"/>
          </p:cNvSpPr>
          <p:nvPr>
            <p:ph type="title" idx="4294967295"/>
          </p:nvPr>
        </p:nvSpPr>
        <p:spPr>
          <a:xfrm>
            <a:off x="173038" y="100013"/>
            <a:ext cx="8775700" cy="1325562"/>
          </a:xfrm>
        </p:spPr>
        <p:txBody>
          <a:bodyPr/>
          <a:lstStyle/>
          <a:p>
            <a:pPr marL="812800" indent="-812800"/>
            <a:r>
              <a:rPr lang="en-US" sz="3200" smtClean="0"/>
              <a:t>22.6 In mammals, branching tubes convey air to lungs located in the chest cavity</a:t>
            </a:r>
            <a:endParaRPr lang="en-US" sz="3200" b="0" smtClean="0">
              <a:solidFill>
                <a:schemeClr val="tx1"/>
              </a:solidFill>
            </a:endParaRPr>
          </a:p>
        </p:txBody>
      </p:sp>
      <p:sp>
        <p:nvSpPr>
          <p:cNvPr id="36869" name="Rectangle 11"/>
          <p:cNvSpPr>
            <a:spLocks noGrp="1" noChangeArrowheads="1"/>
          </p:cNvSpPr>
          <p:nvPr>
            <p:ph type="body" idx="4294967295"/>
          </p:nvPr>
        </p:nvSpPr>
        <p:spPr>
          <a:xfrm>
            <a:off x="161925" y="1311275"/>
            <a:ext cx="8601075" cy="5241925"/>
          </a:xfrm>
        </p:spPr>
        <p:txBody>
          <a:bodyPr/>
          <a:lstStyle/>
          <a:p>
            <a:pPr marL="279400" lvl="1" indent="-277813" eaLnBrk="1" hangingPunct="1">
              <a:spcAft>
                <a:spcPts val="75"/>
              </a:spcAft>
              <a:buFont typeface="Wingdings" pitchFamily="84" charset="2"/>
              <a:buChar char="§"/>
            </a:pPr>
            <a:r>
              <a:rPr lang="en-US" sz="2800" dirty="0" smtClean="0"/>
              <a:t>The </a:t>
            </a:r>
            <a:r>
              <a:rPr lang="en-US" sz="2800" b="1" dirty="0" smtClean="0"/>
              <a:t>diaphragm</a:t>
            </a:r>
          </a:p>
          <a:p>
            <a:pPr marL="812800" lvl="2" indent="-368300" eaLnBrk="1" hangingPunct="1">
              <a:spcAft>
                <a:spcPts val="75"/>
              </a:spcAft>
            </a:pPr>
            <a:r>
              <a:rPr lang="en-US" sz="2400" dirty="0" smtClean="0"/>
              <a:t>separates the abdominal cavity from the thoracic cavity and</a:t>
            </a:r>
          </a:p>
          <a:p>
            <a:pPr marL="812800" lvl="2" indent="-368300" eaLnBrk="1" hangingPunct="1">
              <a:spcAft>
                <a:spcPts val="75"/>
              </a:spcAft>
            </a:pPr>
            <a:r>
              <a:rPr lang="en-US" sz="2400" dirty="0" smtClean="0"/>
              <a:t>helps ventilate the lungs.</a:t>
            </a:r>
            <a:endParaRPr lang="en-US" dirty="0" smtClean="0"/>
          </a:p>
          <a:p>
            <a:pPr marL="279400" lvl="1" indent="-277813" eaLnBrk="1" hangingPunct="1">
              <a:spcAft>
                <a:spcPts val="75"/>
              </a:spcAft>
              <a:buFont typeface="Wingdings" pitchFamily="84" charset="2"/>
              <a:buChar char="§"/>
            </a:pPr>
            <a:r>
              <a:rPr lang="en-US" sz="2800" dirty="0" smtClean="0"/>
              <a:t>In mammals, air is inhaled through the nostrils into the nasal cavity. Air is</a:t>
            </a:r>
            <a:endParaRPr lang="en-US" dirty="0" smtClean="0"/>
          </a:p>
          <a:p>
            <a:pPr marL="812800" lvl="2" indent="-368300" eaLnBrk="1" hangingPunct="1">
              <a:spcAft>
                <a:spcPts val="75"/>
              </a:spcAft>
            </a:pPr>
            <a:r>
              <a:rPr lang="en-US" sz="2400" dirty="0" smtClean="0"/>
              <a:t>filtered by hairs and mucus surfaces,</a:t>
            </a:r>
          </a:p>
          <a:p>
            <a:pPr marL="812800" lvl="2" indent="-368300" eaLnBrk="1" hangingPunct="1">
              <a:spcAft>
                <a:spcPts val="75"/>
              </a:spcAft>
            </a:pPr>
            <a:r>
              <a:rPr lang="en-US" sz="2400" dirty="0" smtClean="0"/>
              <a:t>warmed and humidified, and</a:t>
            </a:r>
          </a:p>
          <a:p>
            <a:pPr marL="812800" lvl="2" indent="-368300" eaLnBrk="1" hangingPunct="1">
              <a:spcAft>
                <a:spcPts val="75"/>
              </a:spcAft>
            </a:pPr>
            <a:r>
              <a:rPr lang="en-US" sz="2400" dirty="0" smtClean="0"/>
              <a:t>sampled for odors.</a:t>
            </a:r>
            <a:endParaRPr lang="en-US" dirty="0" smtClean="0"/>
          </a:p>
          <a:p>
            <a:pPr marL="812800" lvl="2" indent="-368300" eaLnBrk="1" hangingPunct="1"/>
            <a:endParaRPr lang="en-US" dirty="0" smtClean="0"/>
          </a:p>
        </p:txBody>
      </p:sp>
      <p:sp>
        <p:nvSpPr>
          <p:cNvPr id="3687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687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checkerboard(across)">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9">
                                            <p:txEl>
                                              <p:pRg st="1" end="1"/>
                                            </p:txEl>
                                          </p:spTgt>
                                        </p:tgtEl>
                                        <p:attrNameLst>
                                          <p:attrName>style.visibility</p:attrName>
                                        </p:attrNameLst>
                                      </p:cBhvr>
                                      <p:to>
                                        <p:strVal val="visible"/>
                                      </p:to>
                                    </p:set>
                                    <p:animEffect transition="in" filter="checkerboard(across)">
                                      <p:cBhvr>
                                        <p:cTn id="12" dur="500"/>
                                        <p:tgtEl>
                                          <p:spTgt spid="36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69">
                                            <p:txEl>
                                              <p:pRg st="2" end="2"/>
                                            </p:txEl>
                                          </p:spTgt>
                                        </p:tgtEl>
                                        <p:attrNameLst>
                                          <p:attrName>style.visibility</p:attrName>
                                        </p:attrNameLst>
                                      </p:cBhvr>
                                      <p:to>
                                        <p:strVal val="visible"/>
                                      </p:to>
                                    </p:set>
                                    <p:animEffect transition="in" filter="checkerboard(across)">
                                      <p:cBhvr>
                                        <p:cTn id="17" dur="500"/>
                                        <p:tgtEl>
                                          <p:spTgt spid="368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869">
                                            <p:txEl>
                                              <p:pRg st="3" end="3"/>
                                            </p:txEl>
                                          </p:spTgt>
                                        </p:tgtEl>
                                        <p:attrNameLst>
                                          <p:attrName>style.visibility</p:attrName>
                                        </p:attrNameLst>
                                      </p:cBhvr>
                                      <p:to>
                                        <p:strVal val="visible"/>
                                      </p:to>
                                    </p:set>
                                    <p:animEffect transition="in" filter="checkerboard(across)">
                                      <p:cBhvr>
                                        <p:cTn id="22" dur="500"/>
                                        <p:tgtEl>
                                          <p:spTgt spid="368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6869">
                                            <p:txEl>
                                              <p:pRg st="4" end="4"/>
                                            </p:txEl>
                                          </p:spTgt>
                                        </p:tgtEl>
                                        <p:attrNameLst>
                                          <p:attrName>style.visibility</p:attrName>
                                        </p:attrNameLst>
                                      </p:cBhvr>
                                      <p:to>
                                        <p:strVal val="visible"/>
                                      </p:to>
                                    </p:set>
                                    <p:animEffect transition="in" filter="checkerboard(across)">
                                      <p:cBhvr>
                                        <p:cTn id="27" dur="500"/>
                                        <p:tgtEl>
                                          <p:spTgt spid="368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6869">
                                            <p:txEl>
                                              <p:pRg st="5" end="5"/>
                                            </p:txEl>
                                          </p:spTgt>
                                        </p:tgtEl>
                                        <p:attrNameLst>
                                          <p:attrName>style.visibility</p:attrName>
                                        </p:attrNameLst>
                                      </p:cBhvr>
                                      <p:to>
                                        <p:strVal val="visible"/>
                                      </p:to>
                                    </p:set>
                                    <p:animEffect transition="in" filter="checkerboard(across)">
                                      <p:cBhvr>
                                        <p:cTn id="32" dur="500"/>
                                        <p:tgtEl>
                                          <p:spTgt spid="368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6869">
                                            <p:txEl>
                                              <p:pRg st="6" end="6"/>
                                            </p:txEl>
                                          </p:spTgt>
                                        </p:tgtEl>
                                        <p:attrNameLst>
                                          <p:attrName>style.visibility</p:attrName>
                                        </p:attrNameLst>
                                      </p:cBhvr>
                                      <p:to>
                                        <p:strVal val="visible"/>
                                      </p:to>
                                    </p:set>
                                    <p:animEffect transition="in" filter="checkerboard(across)">
                                      <p:cBhvr>
                                        <p:cTn id="37" dur="500"/>
                                        <p:tgtEl>
                                          <p:spTgt spid="368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3789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37892" name="Rectangle 8"/>
          <p:cNvSpPr>
            <a:spLocks noGrp="1" noChangeArrowheads="1"/>
          </p:cNvSpPr>
          <p:nvPr>
            <p:ph type="title" idx="4294967295"/>
          </p:nvPr>
        </p:nvSpPr>
        <p:spPr>
          <a:xfrm>
            <a:off x="173038" y="100013"/>
            <a:ext cx="8775700" cy="1247775"/>
          </a:xfrm>
        </p:spPr>
        <p:txBody>
          <a:bodyPr/>
          <a:lstStyle/>
          <a:p>
            <a:pPr marL="812800" indent="-812800"/>
            <a:r>
              <a:rPr lang="en-US" sz="3200" smtClean="0"/>
              <a:t>22.6 In mammals, branching tubes convey air to lungs located in the chest cavity</a:t>
            </a:r>
            <a:endParaRPr lang="en-US" sz="3200" b="0" smtClean="0">
              <a:solidFill>
                <a:schemeClr val="tx1"/>
              </a:solidFill>
            </a:endParaRPr>
          </a:p>
        </p:txBody>
      </p:sp>
      <p:sp>
        <p:nvSpPr>
          <p:cNvPr id="37893" name="Rectangle 11"/>
          <p:cNvSpPr>
            <a:spLocks noGrp="1" noChangeArrowheads="1"/>
          </p:cNvSpPr>
          <p:nvPr>
            <p:ph type="body" idx="4294967295"/>
          </p:nvPr>
        </p:nvSpPr>
        <p:spPr>
          <a:xfrm>
            <a:off x="168275" y="1317625"/>
            <a:ext cx="8534400" cy="4589463"/>
          </a:xfrm>
        </p:spPr>
        <p:txBody>
          <a:bodyPr/>
          <a:lstStyle/>
          <a:p>
            <a:pPr marL="279400" indent="-279400" eaLnBrk="1" hangingPunct="1"/>
            <a:r>
              <a:rPr lang="en-US" dirty="0" smtClean="0"/>
              <a:t>From the nasal cavity, air next passes</a:t>
            </a:r>
          </a:p>
          <a:p>
            <a:pPr marL="812800" lvl="1" indent="-368300" eaLnBrk="1" hangingPunct="1"/>
            <a:r>
              <a:rPr lang="en-US" dirty="0" smtClean="0"/>
              <a:t>to the </a:t>
            </a:r>
            <a:r>
              <a:rPr lang="en-US" b="1" dirty="0" smtClean="0"/>
              <a:t>pharynx</a:t>
            </a:r>
            <a:r>
              <a:rPr lang="en-US" dirty="0" smtClean="0"/>
              <a:t>,</a:t>
            </a:r>
          </a:p>
          <a:p>
            <a:pPr marL="812800" lvl="1" indent="-368300" eaLnBrk="1" hangingPunct="1"/>
            <a:r>
              <a:rPr lang="en-US" dirty="0" smtClean="0"/>
              <a:t>then </a:t>
            </a:r>
            <a:r>
              <a:rPr lang="en-US" b="1" dirty="0" smtClean="0"/>
              <a:t>larynx</a:t>
            </a:r>
            <a:r>
              <a:rPr lang="en-US" dirty="0" smtClean="0"/>
              <a:t>, past the </a:t>
            </a:r>
            <a:r>
              <a:rPr lang="en-US" b="1" dirty="0" smtClean="0"/>
              <a:t>vocal cords</a:t>
            </a:r>
            <a:r>
              <a:rPr lang="en-US" dirty="0" smtClean="0"/>
              <a:t>,</a:t>
            </a:r>
          </a:p>
          <a:p>
            <a:pPr marL="812800" lvl="1" indent="-368300" eaLnBrk="1" hangingPunct="1"/>
            <a:r>
              <a:rPr lang="en-US" dirty="0" smtClean="0"/>
              <a:t>into the </a:t>
            </a:r>
            <a:r>
              <a:rPr lang="en-US" b="1" dirty="0" smtClean="0"/>
              <a:t>trachea</a:t>
            </a:r>
            <a:r>
              <a:rPr lang="en-US" dirty="0" smtClean="0"/>
              <a:t>, held open by cartilage rings,</a:t>
            </a:r>
          </a:p>
          <a:p>
            <a:pPr marL="812800" lvl="1" indent="-368300" eaLnBrk="1" hangingPunct="1"/>
            <a:r>
              <a:rPr lang="en-US" dirty="0" smtClean="0"/>
              <a:t>into the paired </a:t>
            </a:r>
            <a:r>
              <a:rPr lang="en-US" b="1" dirty="0" smtClean="0"/>
              <a:t>bronchi</a:t>
            </a:r>
            <a:r>
              <a:rPr lang="en-US" dirty="0" smtClean="0"/>
              <a:t>,</a:t>
            </a:r>
          </a:p>
          <a:p>
            <a:pPr marL="812800" lvl="1" indent="-368300" eaLnBrk="1" hangingPunct="1"/>
            <a:r>
              <a:rPr lang="en-US" dirty="0" smtClean="0"/>
              <a:t>into </a:t>
            </a:r>
            <a:r>
              <a:rPr lang="en-US" b="1" dirty="0" smtClean="0"/>
              <a:t>bronchioles</a:t>
            </a:r>
            <a:r>
              <a:rPr lang="en-US" dirty="0" smtClean="0"/>
              <a:t>, and finally</a:t>
            </a:r>
          </a:p>
          <a:p>
            <a:pPr marL="812800" lvl="1" indent="-368300" eaLnBrk="1" hangingPunct="1"/>
            <a:r>
              <a:rPr lang="en-US" dirty="0" smtClean="0"/>
              <a:t>to the </a:t>
            </a:r>
            <a:r>
              <a:rPr lang="en-US" b="1" dirty="0" smtClean="0"/>
              <a:t>alveoli</a:t>
            </a:r>
            <a:r>
              <a:rPr lang="en-US" dirty="0" smtClean="0"/>
              <a:t>, grapelike clusters of air sacs, where gas exchange occurs.</a:t>
            </a:r>
          </a:p>
        </p:txBody>
      </p:sp>
      <p:sp>
        <p:nvSpPr>
          <p:cNvPr id="3789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378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diamond(in)">
                                      <p:cBhvr>
                                        <p:cTn id="7" dur="20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diamond(in)">
                                      <p:cBhvr>
                                        <p:cTn id="12" dur="20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diamond(in)">
                                      <p:cBhvr>
                                        <p:cTn id="17" dur="2000"/>
                                        <p:tgtEl>
                                          <p:spTgt spid="37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diamond(in)">
                                      <p:cBhvr>
                                        <p:cTn id="22" dur="2000"/>
                                        <p:tgtEl>
                                          <p:spTgt spid="378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7893">
                                            <p:txEl>
                                              <p:pRg st="4" end="4"/>
                                            </p:txEl>
                                          </p:spTgt>
                                        </p:tgtEl>
                                        <p:attrNameLst>
                                          <p:attrName>style.visibility</p:attrName>
                                        </p:attrNameLst>
                                      </p:cBhvr>
                                      <p:to>
                                        <p:strVal val="visible"/>
                                      </p:to>
                                    </p:set>
                                    <p:animEffect transition="in" filter="diamond(in)">
                                      <p:cBhvr>
                                        <p:cTn id="27" dur="2000"/>
                                        <p:tgtEl>
                                          <p:spTgt spid="378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893">
                                            <p:txEl>
                                              <p:pRg st="5" end="5"/>
                                            </p:txEl>
                                          </p:spTgt>
                                        </p:tgtEl>
                                        <p:attrNameLst>
                                          <p:attrName>style.visibility</p:attrName>
                                        </p:attrNameLst>
                                      </p:cBhvr>
                                      <p:to>
                                        <p:strVal val="visible"/>
                                      </p:to>
                                    </p:set>
                                    <p:animEffect transition="in" filter="diamond(in)">
                                      <p:cBhvr>
                                        <p:cTn id="32" dur="2000"/>
                                        <p:tgtEl>
                                          <p:spTgt spid="378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7893">
                                            <p:txEl>
                                              <p:pRg st="6" end="6"/>
                                            </p:txEl>
                                          </p:spTgt>
                                        </p:tgtEl>
                                        <p:attrNameLst>
                                          <p:attrName>style.visibility</p:attrName>
                                        </p:attrNameLst>
                                      </p:cBhvr>
                                      <p:to>
                                        <p:strVal val="visible"/>
                                      </p:to>
                                    </p:set>
                                    <p:animEffect transition="in" filter="diamond(in)">
                                      <p:cBhvr>
                                        <p:cTn id="37" dur="2000"/>
                                        <p:tgtEl>
                                          <p:spTgt spid="378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bldLvl="5"/>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D:\Chapter_22\B_Jpeg_Images\_22_Labeled_Images\22_06a_HumanRespiratory-L.jpg"/>
          <p:cNvPicPr>
            <a:picLocks noChangeAspect="1" noChangeArrowheads="1"/>
          </p:cNvPicPr>
          <p:nvPr/>
        </p:nvPicPr>
        <p:blipFill>
          <a:blip r:embed="rId2" cstate="print"/>
          <a:srcRect/>
          <a:stretch>
            <a:fillRect/>
          </a:stretch>
        </p:blipFill>
        <p:spPr bwMode="auto">
          <a:xfrm>
            <a:off x="298450" y="898525"/>
            <a:ext cx="8547100" cy="5059363"/>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198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1988" name="Rectangle 8"/>
          <p:cNvSpPr>
            <a:spLocks noGrp="1" noChangeArrowheads="1"/>
          </p:cNvSpPr>
          <p:nvPr>
            <p:ph type="title" idx="4294967295"/>
          </p:nvPr>
        </p:nvSpPr>
        <p:spPr>
          <a:xfrm>
            <a:off x="173038" y="100013"/>
            <a:ext cx="8775700" cy="1344612"/>
          </a:xfrm>
        </p:spPr>
        <p:txBody>
          <a:bodyPr/>
          <a:lstStyle/>
          <a:p>
            <a:pPr marL="812800" indent="-812800"/>
            <a:r>
              <a:rPr lang="en-US" sz="3200" smtClean="0"/>
              <a:t>22.6 In mammals, branching tubes convey air to lungs located in the chest cavity</a:t>
            </a:r>
            <a:endParaRPr lang="en-US" sz="3200" b="0" smtClean="0">
              <a:solidFill>
                <a:schemeClr val="tx1"/>
              </a:solidFill>
            </a:endParaRPr>
          </a:p>
        </p:txBody>
      </p:sp>
      <p:sp>
        <p:nvSpPr>
          <p:cNvPr id="41989" name="Rectangle 11"/>
          <p:cNvSpPr>
            <a:spLocks noGrp="1" noChangeArrowheads="1"/>
          </p:cNvSpPr>
          <p:nvPr>
            <p:ph type="body" idx="4294967295"/>
          </p:nvPr>
        </p:nvSpPr>
        <p:spPr>
          <a:xfrm>
            <a:off x="168275" y="1319213"/>
            <a:ext cx="8534400" cy="4733925"/>
          </a:xfrm>
        </p:spPr>
        <p:txBody>
          <a:bodyPr/>
          <a:lstStyle/>
          <a:p>
            <a:pPr marL="279400" indent="-279400" eaLnBrk="1" hangingPunct="1"/>
            <a:r>
              <a:rPr lang="en-US" dirty="0" smtClean="0"/>
              <a:t>Alveoli are well adapted for gas exchange with high surface areas of capillaries.</a:t>
            </a:r>
          </a:p>
          <a:p>
            <a:pPr marL="279400" indent="-279400" eaLnBrk="1" hangingPunct="1"/>
            <a:r>
              <a:rPr lang="en-US" dirty="0" smtClean="0"/>
              <a:t>In alveoli,</a:t>
            </a:r>
          </a:p>
          <a:p>
            <a:pPr marL="812800" lvl="1" indent="-368300" eaLnBrk="1" hangingPunct="1"/>
            <a:r>
              <a:rPr lang="en-US" dirty="0" smtClean="0"/>
              <a:t> O</a:t>
            </a:r>
            <a:r>
              <a:rPr lang="en-US" baseline="-25000" dirty="0" smtClean="0"/>
              <a:t>2</a:t>
            </a:r>
            <a:r>
              <a:rPr lang="en-US" dirty="0" smtClean="0"/>
              <a:t> diffuses into the blood and</a:t>
            </a:r>
          </a:p>
          <a:p>
            <a:pPr marL="812800" lvl="1" indent="-368300" eaLnBrk="1" hangingPunct="1"/>
            <a:r>
              <a:rPr lang="en-US" dirty="0" smtClean="0"/>
              <a:t> CO</a:t>
            </a:r>
            <a:r>
              <a:rPr lang="en-US" baseline="-25000" dirty="0" smtClean="0"/>
              <a:t>2</a:t>
            </a:r>
            <a:r>
              <a:rPr lang="en-US" dirty="0" smtClean="0"/>
              <a:t> diffuses out of the blood.</a:t>
            </a:r>
          </a:p>
        </p:txBody>
      </p:sp>
      <p:sp>
        <p:nvSpPr>
          <p:cNvPr id="4199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19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500"/>
                                        <p:tgtEl>
                                          <p:spTgt spid="419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checkerboard(across)">
                                      <p:cBhvr>
                                        <p:cTn id="12" dur="500"/>
                                        <p:tgtEl>
                                          <p:spTgt spid="419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9">
                                            <p:txEl>
                                              <p:pRg st="2" end="2"/>
                                            </p:txEl>
                                          </p:spTgt>
                                        </p:tgtEl>
                                        <p:attrNameLst>
                                          <p:attrName>style.visibility</p:attrName>
                                        </p:attrNameLst>
                                      </p:cBhvr>
                                      <p:to>
                                        <p:strVal val="visible"/>
                                      </p:to>
                                    </p:set>
                                    <p:animEffect transition="in" filter="checkerboard(across)">
                                      <p:cBhvr>
                                        <p:cTn id="17" dur="500"/>
                                        <p:tgtEl>
                                          <p:spTgt spid="419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9">
                                            <p:txEl>
                                              <p:pRg st="3" end="3"/>
                                            </p:txEl>
                                          </p:spTgt>
                                        </p:tgtEl>
                                        <p:attrNameLst>
                                          <p:attrName>style.visibility</p:attrName>
                                        </p:attrNameLst>
                                      </p:cBhvr>
                                      <p:to>
                                        <p:strVal val="visible"/>
                                      </p:to>
                                    </p:set>
                                    <p:animEffect transition="in" filter="checkerboard(across)">
                                      <p:cBhvr>
                                        <p:cTn id="22" dur="500"/>
                                        <p:tgtEl>
                                          <p:spTgt spid="419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bldLvl="5"/>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403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4036" name="Rectangle 8"/>
          <p:cNvSpPr>
            <a:spLocks noGrp="1" noChangeArrowheads="1"/>
          </p:cNvSpPr>
          <p:nvPr>
            <p:ph type="title" idx="4294967295"/>
          </p:nvPr>
        </p:nvSpPr>
        <p:spPr>
          <a:xfrm>
            <a:off x="173038" y="100013"/>
            <a:ext cx="8775700" cy="1344612"/>
          </a:xfrm>
        </p:spPr>
        <p:txBody>
          <a:bodyPr/>
          <a:lstStyle/>
          <a:p>
            <a:pPr marL="812800" indent="-812800"/>
            <a:r>
              <a:rPr lang="en-US" sz="3200" smtClean="0"/>
              <a:t>22.6 In mammals, branching tubes convey air to lungs located in the chest cavity</a:t>
            </a:r>
            <a:endParaRPr lang="en-US" sz="3200" b="0" smtClean="0">
              <a:solidFill>
                <a:schemeClr val="tx1"/>
              </a:solidFill>
            </a:endParaRPr>
          </a:p>
        </p:txBody>
      </p:sp>
      <p:sp>
        <p:nvSpPr>
          <p:cNvPr id="44037" name="Rectangle 11"/>
          <p:cNvSpPr>
            <a:spLocks noGrp="1" noChangeArrowheads="1"/>
          </p:cNvSpPr>
          <p:nvPr>
            <p:ph type="body" idx="4294967295"/>
          </p:nvPr>
        </p:nvSpPr>
        <p:spPr>
          <a:xfrm>
            <a:off x="168275" y="1319213"/>
            <a:ext cx="8534400" cy="4733925"/>
          </a:xfrm>
        </p:spPr>
        <p:txBody>
          <a:bodyPr/>
          <a:lstStyle/>
          <a:p>
            <a:pPr marL="279400" indent="-279400" eaLnBrk="1" hangingPunct="1"/>
            <a:r>
              <a:rPr lang="en-US" b="1" dirty="0" smtClean="0"/>
              <a:t>Surfactants </a:t>
            </a:r>
            <a:r>
              <a:rPr lang="en-US" dirty="0" smtClean="0"/>
              <a:t>are specialized secretions required to keep the walls of the small alveoli from sticking shut.</a:t>
            </a:r>
          </a:p>
          <a:p>
            <a:pPr marL="812800" lvl="1" indent="-368300" eaLnBrk="1" hangingPunct="1"/>
            <a:r>
              <a:rPr lang="en-US" dirty="0" smtClean="0"/>
              <a:t>Babies born 6 weeks or more before their due date often struggle with respiratory distress syndrome due to an inadequate amount of lung surfactant.</a:t>
            </a:r>
          </a:p>
          <a:p>
            <a:pPr marL="812800" lvl="1" indent="-368300" eaLnBrk="1" hangingPunct="1"/>
            <a:r>
              <a:rPr lang="en-US" dirty="0" smtClean="0"/>
              <a:t>Artificial surfactants are now administered to preterm infants.</a:t>
            </a:r>
          </a:p>
        </p:txBody>
      </p:sp>
      <p:sp>
        <p:nvSpPr>
          <p:cNvPr id="4403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40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diamond(in)">
                                      <p:cBhvr>
                                        <p:cTn id="7" dur="20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diamond(in)">
                                      <p:cBhvr>
                                        <p:cTn id="12" dur="2000"/>
                                        <p:tgtEl>
                                          <p:spTgt spid="44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diamond(in)">
                                      <p:cBhvr>
                                        <p:cTn id="17" dur="2000"/>
                                        <p:tgtEl>
                                          <p:spTgt spid="440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5"/>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505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5060" name="Rectangle 8"/>
          <p:cNvSpPr>
            <a:spLocks noGrp="1" noChangeArrowheads="1"/>
          </p:cNvSpPr>
          <p:nvPr>
            <p:ph type="title" idx="4294967295"/>
          </p:nvPr>
        </p:nvSpPr>
        <p:spPr>
          <a:xfrm>
            <a:off x="173038" y="100013"/>
            <a:ext cx="8775700" cy="1344612"/>
          </a:xfrm>
        </p:spPr>
        <p:txBody>
          <a:bodyPr/>
          <a:lstStyle/>
          <a:p>
            <a:pPr marL="812800" indent="-812800"/>
            <a:r>
              <a:rPr lang="en-US" sz="3200" smtClean="0"/>
              <a:t>22.6 In mammals, branching tubes convey air to lungs located in the chest cavity</a:t>
            </a:r>
            <a:endParaRPr lang="en-US" sz="3200" b="0" smtClean="0">
              <a:solidFill>
                <a:schemeClr val="tx1"/>
              </a:solidFill>
            </a:endParaRPr>
          </a:p>
        </p:txBody>
      </p:sp>
      <p:sp>
        <p:nvSpPr>
          <p:cNvPr id="45061" name="Rectangle 11"/>
          <p:cNvSpPr>
            <a:spLocks noGrp="1" noChangeArrowheads="1"/>
          </p:cNvSpPr>
          <p:nvPr>
            <p:ph type="body" idx="4294967295"/>
          </p:nvPr>
        </p:nvSpPr>
        <p:spPr>
          <a:xfrm>
            <a:off x="168275" y="1319213"/>
            <a:ext cx="8534400" cy="4733925"/>
          </a:xfrm>
        </p:spPr>
        <p:txBody>
          <a:bodyPr/>
          <a:lstStyle/>
          <a:p>
            <a:pPr marL="279400" indent="-279400" eaLnBrk="1" hangingPunct="1"/>
            <a:r>
              <a:rPr lang="en-US" dirty="0" smtClean="0"/>
              <a:t>Exposure to pollutants can cause continual irritation and inflammation of the lungs.</a:t>
            </a:r>
          </a:p>
          <a:p>
            <a:pPr marL="812800" lvl="1" indent="-368300" eaLnBrk="1" hangingPunct="1"/>
            <a:r>
              <a:rPr lang="en-US" dirty="0" smtClean="0"/>
              <a:t>Examples of common lung pollutants include</a:t>
            </a:r>
          </a:p>
          <a:p>
            <a:pPr marL="1257300" lvl="2" indent="-292100" eaLnBrk="1" hangingPunct="1"/>
            <a:r>
              <a:rPr lang="en-US" dirty="0" smtClean="0"/>
              <a:t>air pollution and</a:t>
            </a:r>
          </a:p>
          <a:p>
            <a:pPr marL="1257300" lvl="2" indent="-292100" eaLnBrk="1" hangingPunct="1"/>
            <a:r>
              <a:rPr lang="en-US" dirty="0" smtClean="0"/>
              <a:t>tobacco smoke.</a:t>
            </a:r>
          </a:p>
          <a:p>
            <a:pPr marL="812800" lvl="1" indent="-368300" eaLnBrk="1" hangingPunct="1"/>
            <a:r>
              <a:rPr lang="en-US" dirty="0" smtClean="0"/>
              <a:t>Chronic obstructive pulmonary disease (COPD) can result, limiting</a:t>
            </a:r>
          </a:p>
          <a:p>
            <a:pPr marL="1257300" lvl="2" indent="-292100" eaLnBrk="1" hangingPunct="1"/>
            <a:r>
              <a:rPr lang="en-US" dirty="0" smtClean="0"/>
              <a:t>lung ventilation and</a:t>
            </a:r>
          </a:p>
          <a:p>
            <a:pPr marL="1257300" lvl="2" indent="-292100" eaLnBrk="1" hangingPunct="1"/>
            <a:r>
              <a:rPr lang="en-US" dirty="0" smtClean="0"/>
              <a:t>gas exchange.</a:t>
            </a:r>
          </a:p>
        </p:txBody>
      </p:sp>
      <p:sp>
        <p:nvSpPr>
          <p:cNvPr id="4506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50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additive="base">
                                        <p:cTn id="7"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1">
                                            <p:txEl>
                                              <p:pRg st="1" end="1"/>
                                            </p:txEl>
                                          </p:spTgt>
                                        </p:tgtEl>
                                        <p:attrNameLst>
                                          <p:attrName>style.visibility</p:attrName>
                                        </p:attrNameLst>
                                      </p:cBhvr>
                                      <p:to>
                                        <p:strVal val="visible"/>
                                      </p:to>
                                    </p:set>
                                    <p:anim calcmode="lin" valueType="num">
                                      <p:cBhvr additive="base">
                                        <p:cTn id="13" dur="500" fill="hold"/>
                                        <p:tgtEl>
                                          <p:spTgt spid="450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1">
                                            <p:txEl>
                                              <p:pRg st="2" end="2"/>
                                            </p:txEl>
                                          </p:spTgt>
                                        </p:tgtEl>
                                        <p:attrNameLst>
                                          <p:attrName>style.visibility</p:attrName>
                                        </p:attrNameLst>
                                      </p:cBhvr>
                                      <p:to>
                                        <p:strVal val="visible"/>
                                      </p:to>
                                    </p:set>
                                    <p:anim calcmode="lin" valueType="num">
                                      <p:cBhvr additive="base">
                                        <p:cTn id="19"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1">
                                            <p:txEl>
                                              <p:pRg st="3" end="3"/>
                                            </p:txEl>
                                          </p:spTgt>
                                        </p:tgtEl>
                                        <p:attrNameLst>
                                          <p:attrName>style.visibility</p:attrName>
                                        </p:attrNameLst>
                                      </p:cBhvr>
                                      <p:to>
                                        <p:strVal val="visible"/>
                                      </p:to>
                                    </p:set>
                                    <p:anim calcmode="lin" valueType="num">
                                      <p:cBhvr additive="base">
                                        <p:cTn id="25" dur="500" fill="hold"/>
                                        <p:tgtEl>
                                          <p:spTgt spid="450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61">
                                            <p:txEl>
                                              <p:pRg st="4" end="4"/>
                                            </p:txEl>
                                          </p:spTgt>
                                        </p:tgtEl>
                                        <p:attrNameLst>
                                          <p:attrName>style.visibility</p:attrName>
                                        </p:attrNameLst>
                                      </p:cBhvr>
                                      <p:to>
                                        <p:strVal val="visible"/>
                                      </p:to>
                                    </p:set>
                                    <p:anim calcmode="lin" valueType="num">
                                      <p:cBhvr additive="base">
                                        <p:cTn id="31" dur="500" fill="hold"/>
                                        <p:tgtEl>
                                          <p:spTgt spid="4506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61">
                                            <p:txEl>
                                              <p:pRg st="5" end="5"/>
                                            </p:txEl>
                                          </p:spTgt>
                                        </p:tgtEl>
                                        <p:attrNameLst>
                                          <p:attrName>style.visibility</p:attrName>
                                        </p:attrNameLst>
                                      </p:cBhvr>
                                      <p:to>
                                        <p:strVal val="visible"/>
                                      </p:to>
                                    </p:set>
                                    <p:anim calcmode="lin" valueType="num">
                                      <p:cBhvr additive="base">
                                        <p:cTn id="37" dur="500" fill="hold"/>
                                        <p:tgtEl>
                                          <p:spTgt spid="4506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61">
                                            <p:txEl>
                                              <p:pRg st="6" end="6"/>
                                            </p:txEl>
                                          </p:spTgt>
                                        </p:tgtEl>
                                        <p:attrNameLst>
                                          <p:attrName>style.visibility</p:attrName>
                                        </p:attrNameLst>
                                      </p:cBhvr>
                                      <p:to>
                                        <p:strVal val="visible"/>
                                      </p:to>
                                    </p:set>
                                    <p:anim calcmode="lin" valueType="num">
                                      <p:cBhvr additive="base">
                                        <p:cTn id="43" dur="500" fill="hold"/>
                                        <p:tgtEl>
                                          <p:spTgt spid="4506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6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1_01aSuspensionFeeder-U"/>
          <p:cNvPicPr>
            <a:picLocks noChangeAspect="1" noChangeArrowheads="1"/>
          </p:cNvPicPr>
          <p:nvPr/>
        </p:nvPicPr>
        <p:blipFill>
          <a:blip r:embed="rId3" cstate="print"/>
          <a:srcRect/>
          <a:stretch>
            <a:fillRect/>
          </a:stretch>
        </p:blipFill>
        <p:spPr bwMode="auto">
          <a:xfrm>
            <a:off x="1836738" y="153988"/>
            <a:ext cx="5468937" cy="6548437"/>
          </a:xfrm>
          <a:prstGeom prst="rect">
            <a:avLst/>
          </a:prstGeom>
          <a:noFill/>
          <a:ln w="9525">
            <a:noFill/>
            <a:miter lim="800000"/>
            <a:headEnd/>
            <a:tailEnd/>
          </a:ln>
        </p:spPr>
      </p:pic>
      <p:sp>
        <p:nvSpPr>
          <p:cNvPr id="14339" name="Rectangle 2"/>
          <p:cNvSpPr>
            <a:spLocks noGrp="1" noChangeArrowheads="1"/>
          </p:cNvSpPr>
          <p:nvPr>
            <p:ph type="title" idx="4294967295"/>
          </p:nvPr>
        </p:nvSpPr>
        <p:spPr>
          <a:xfrm>
            <a:off x="0" y="254000"/>
            <a:ext cx="8229600" cy="1143000"/>
          </a:xfrm>
        </p:spPr>
        <p:txBody>
          <a:bodyPr/>
          <a:lstStyle/>
          <a:p>
            <a:pPr marL="0" indent="0" eaLnBrk="1" hangingPunct="1"/>
            <a:r>
              <a:rPr lang="en-US" sz="1200" b="0" smtClean="0">
                <a:solidFill>
                  <a:schemeClr val="tx1"/>
                </a:solidFill>
                <a:latin typeface="Arial" charset="0"/>
              </a:rPr>
              <a:t>Figure 21.1A</a:t>
            </a:r>
          </a:p>
        </p:txBody>
      </p:sp>
      <p:sp>
        <p:nvSpPr>
          <p:cNvPr id="3" name="TextBox 2"/>
          <p:cNvSpPr txBox="1"/>
          <p:nvPr/>
        </p:nvSpPr>
        <p:spPr>
          <a:xfrm>
            <a:off x="1836738" y="533400"/>
            <a:ext cx="5326062" cy="369332"/>
          </a:xfrm>
          <a:prstGeom prst="rect">
            <a:avLst/>
          </a:prstGeom>
          <a:noFill/>
        </p:spPr>
        <p:txBody>
          <a:bodyPr wrap="square" rtlCol="0">
            <a:spAutoFit/>
          </a:bodyPr>
          <a:lstStyle/>
          <a:p>
            <a:r>
              <a:rPr lang="en-US" dirty="0" smtClean="0">
                <a:solidFill>
                  <a:schemeClr val="bg1"/>
                </a:solidFill>
              </a:rPr>
              <a:t>A tube worm- suspension feeder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608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6084"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22.7 CONNECTION: Smoking is a serious assault on the respiratory system</a:t>
            </a:r>
            <a:endParaRPr lang="en-US" sz="3200" b="0" smtClean="0">
              <a:solidFill>
                <a:schemeClr val="tx1"/>
              </a:solidFill>
            </a:endParaRPr>
          </a:p>
        </p:txBody>
      </p:sp>
      <p:sp>
        <p:nvSpPr>
          <p:cNvPr id="46085"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Mucus and cilia in the respiratory passages</a:t>
            </a:r>
          </a:p>
          <a:p>
            <a:pPr marL="812800" lvl="1" indent="-368300" eaLnBrk="1" hangingPunct="1"/>
            <a:r>
              <a:rPr lang="en-US" dirty="0" smtClean="0"/>
              <a:t>sweep contaminant-laden mucus up and out of the airways and</a:t>
            </a:r>
          </a:p>
          <a:p>
            <a:pPr marL="812800" lvl="1" indent="-368300" eaLnBrk="1" hangingPunct="1"/>
            <a:r>
              <a:rPr lang="en-US" dirty="0" smtClean="0"/>
              <a:t>can be damaged by smoking.</a:t>
            </a:r>
          </a:p>
          <a:p>
            <a:pPr marL="279400" indent="-279400" eaLnBrk="1" hangingPunct="1"/>
            <a:r>
              <a:rPr lang="en-US" dirty="0" smtClean="0"/>
              <a:t>One of the worst sources of lung-damaging air pollutants is tobacco smoke, containing more than 4,000 chemicals.</a:t>
            </a:r>
          </a:p>
          <a:p>
            <a:pPr marL="279400" indent="-279400" eaLnBrk="1" hangingPunct="1"/>
            <a:r>
              <a:rPr lang="en-US" dirty="0" smtClean="0"/>
              <a:t>Without healthy cilia, smokers must cough to clear dirty mucus from the trachea.</a:t>
            </a:r>
          </a:p>
        </p:txBody>
      </p:sp>
      <p:sp>
        <p:nvSpPr>
          <p:cNvPr id="4608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60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diamond(in)">
                                      <p:cBhvr>
                                        <p:cTn id="7" dur="20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diamond(in)">
                                      <p:cBhvr>
                                        <p:cTn id="12" dur="2000"/>
                                        <p:tgtEl>
                                          <p:spTgt spid="46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diamond(in)">
                                      <p:cBhvr>
                                        <p:cTn id="17" dur="2000"/>
                                        <p:tgtEl>
                                          <p:spTgt spid="460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6085">
                                            <p:txEl>
                                              <p:pRg st="3" end="3"/>
                                            </p:txEl>
                                          </p:spTgt>
                                        </p:tgtEl>
                                        <p:attrNameLst>
                                          <p:attrName>style.visibility</p:attrName>
                                        </p:attrNameLst>
                                      </p:cBhvr>
                                      <p:to>
                                        <p:strVal val="visible"/>
                                      </p:to>
                                    </p:set>
                                    <p:animEffect transition="in" filter="diamond(in)">
                                      <p:cBhvr>
                                        <p:cTn id="22" dur="2000"/>
                                        <p:tgtEl>
                                          <p:spTgt spid="460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6085">
                                            <p:txEl>
                                              <p:pRg st="4" end="4"/>
                                            </p:txEl>
                                          </p:spTgt>
                                        </p:tgtEl>
                                        <p:attrNameLst>
                                          <p:attrName>style.visibility</p:attrName>
                                        </p:attrNameLst>
                                      </p:cBhvr>
                                      <p:to>
                                        <p:strVal val="visible"/>
                                      </p:to>
                                    </p:set>
                                    <p:animEffect transition="in" filter="diamond(in)">
                                      <p:cBhvr>
                                        <p:cTn id="27" dur="20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710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7108"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22.7 CONNECTION: Smoking is a serious assault on the respiratory system</a:t>
            </a:r>
            <a:endParaRPr lang="en-US" sz="3200" b="0" smtClean="0">
              <a:solidFill>
                <a:schemeClr val="tx1"/>
              </a:solidFill>
            </a:endParaRPr>
          </a:p>
        </p:txBody>
      </p:sp>
      <p:sp>
        <p:nvSpPr>
          <p:cNvPr id="47109" name="Rectangle 9"/>
          <p:cNvSpPr>
            <a:spLocks noGrp="1" noChangeArrowheads="1"/>
          </p:cNvSpPr>
          <p:nvPr>
            <p:ph type="body" idx="4294967295"/>
          </p:nvPr>
        </p:nvSpPr>
        <p:spPr>
          <a:xfrm>
            <a:off x="166688" y="1314450"/>
            <a:ext cx="8672512" cy="5073650"/>
          </a:xfrm>
        </p:spPr>
        <p:txBody>
          <a:bodyPr/>
          <a:lstStyle/>
          <a:p>
            <a:pPr marL="279400" indent="-279400" eaLnBrk="1" hangingPunct="1">
              <a:spcAft>
                <a:spcPts val="675"/>
              </a:spcAft>
            </a:pPr>
            <a:r>
              <a:rPr lang="en-US" dirty="0" smtClean="0"/>
              <a:t>Smoking can cause</a:t>
            </a:r>
          </a:p>
          <a:p>
            <a:pPr marL="812800" lvl="1" indent="-368300" eaLnBrk="1" hangingPunct="1">
              <a:spcAft>
                <a:spcPts val="675"/>
              </a:spcAft>
            </a:pPr>
            <a:r>
              <a:rPr lang="en-US" dirty="0" smtClean="0"/>
              <a:t>lung cancer,</a:t>
            </a:r>
          </a:p>
          <a:p>
            <a:pPr marL="812800" lvl="1" indent="-368300" eaLnBrk="1" hangingPunct="1">
              <a:spcAft>
                <a:spcPts val="675"/>
              </a:spcAft>
            </a:pPr>
            <a:r>
              <a:rPr lang="en-US" dirty="0" smtClean="0"/>
              <a:t>cardiovascular disease, and</a:t>
            </a:r>
          </a:p>
          <a:p>
            <a:pPr marL="812800" lvl="1" indent="-368300" eaLnBrk="1" hangingPunct="1">
              <a:spcAft>
                <a:spcPts val="675"/>
              </a:spcAft>
            </a:pPr>
            <a:r>
              <a:rPr lang="en-US" dirty="0" smtClean="0"/>
              <a:t>emphysema.</a:t>
            </a:r>
          </a:p>
          <a:p>
            <a:pPr marL="279400" indent="-279400" eaLnBrk="1" hangingPunct="1">
              <a:spcAft>
                <a:spcPts val="675"/>
              </a:spcAft>
            </a:pPr>
            <a:r>
              <a:rPr lang="en-US" dirty="0" smtClean="0"/>
              <a:t>Smoking accounts for 90% of all lung cancer cases.</a:t>
            </a:r>
          </a:p>
          <a:p>
            <a:pPr marL="279400" indent="-279400" eaLnBrk="1" hangingPunct="1">
              <a:spcAft>
                <a:spcPts val="675"/>
              </a:spcAft>
            </a:pPr>
            <a:r>
              <a:rPr lang="en-US" dirty="0" smtClean="0"/>
              <a:t>Smoking increases the risk of other types of cancer.</a:t>
            </a:r>
          </a:p>
        </p:txBody>
      </p:sp>
      <p:sp>
        <p:nvSpPr>
          <p:cNvPr id="4711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711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diamond(in)">
                                      <p:cBhvr>
                                        <p:cTn id="7" dur="2000"/>
                                        <p:tgtEl>
                                          <p:spTgt spid="47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109">
                                            <p:txEl>
                                              <p:pRg st="1" end="1"/>
                                            </p:txEl>
                                          </p:spTgt>
                                        </p:tgtEl>
                                        <p:attrNameLst>
                                          <p:attrName>style.visibility</p:attrName>
                                        </p:attrNameLst>
                                      </p:cBhvr>
                                      <p:to>
                                        <p:strVal val="visible"/>
                                      </p:to>
                                    </p:set>
                                    <p:animEffect transition="in" filter="diamond(in)">
                                      <p:cBhvr>
                                        <p:cTn id="12" dur="2000"/>
                                        <p:tgtEl>
                                          <p:spTgt spid="47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7109">
                                            <p:txEl>
                                              <p:pRg st="2" end="2"/>
                                            </p:txEl>
                                          </p:spTgt>
                                        </p:tgtEl>
                                        <p:attrNameLst>
                                          <p:attrName>style.visibility</p:attrName>
                                        </p:attrNameLst>
                                      </p:cBhvr>
                                      <p:to>
                                        <p:strVal val="visible"/>
                                      </p:to>
                                    </p:set>
                                    <p:animEffect transition="in" filter="diamond(in)">
                                      <p:cBhvr>
                                        <p:cTn id="17" dur="2000"/>
                                        <p:tgtEl>
                                          <p:spTgt spid="47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7109">
                                            <p:txEl>
                                              <p:pRg st="3" end="3"/>
                                            </p:txEl>
                                          </p:spTgt>
                                        </p:tgtEl>
                                        <p:attrNameLst>
                                          <p:attrName>style.visibility</p:attrName>
                                        </p:attrNameLst>
                                      </p:cBhvr>
                                      <p:to>
                                        <p:strVal val="visible"/>
                                      </p:to>
                                    </p:set>
                                    <p:animEffect transition="in" filter="diamond(in)">
                                      <p:cBhvr>
                                        <p:cTn id="22" dur="2000"/>
                                        <p:tgtEl>
                                          <p:spTgt spid="47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7109">
                                            <p:txEl>
                                              <p:pRg st="4" end="4"/>
                                            </p:txEl>
                                          </p:spTgt>
                                        </p:tgtEl>
                                        <p:attrNameLst>
                                          <p:attrName>style.visibility</p:attrName>
                                        </p:attrNameLst>
                                      </p:cBhvr>
                                      <p:to>
                                        <p:strVal val="visible"/>
                                      </p:to>
                                    </p:set>
                                    <p:animEffect transition="in" filter="diamond(in)">
                                      <p:cBhvr>
                                        <p:cTn id="27" dur="2000"/>
                                        <p:tgtEl>
                                          <p:spTgt spid="47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7109">
                                            <p:txEl>
                                              <p:pRg st="5" end="5"/>
                                            </p:txEl>
                                          </p:spTgt>
                                        </p:tgtEl>
                                        <p:attrNameLst>
                                          <p:attrName>style.visibility</p:attrName>
                                        </p:attrNameLst>
                                      </p:cBhvr>
                                      <p:to>
                                        <p:strVal val="visible"/>
                                      </p:to>
                                    </p:set>
                                    <p:animEffect transition="in" filter="diamond(in)">
                                      <p:cBhvr>
                                        <p:cTn id="32" dur="2000"/>
                                        <p:tgtEl>
                                          <p:spTgt spid="47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bldLvl="5"/>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D:\Chapter_22\B_Jpeg_Images\_22_Labeled_Images\22_07LungCancer-L.jpg"/>
          <p:cNvPicPr>
            <a:picLocks noChangeAspect="1" noChangeArrowheads="1"/>
          </p:cNvPicPr>
          <p:nvPr/>
        </p:nvPicPr>
        <p:blipFill>
          <a:blip r:embed="rId2" cstate="print"/>
          <a:srcRect/>
          <a:stretch>
            <a:fillRect/>
          </a:stretch>
        </p:blipFill>
        <p:spPr bwMode="auto">
          <a:xfrm>
            <a:off x="603250" y="1316038"/>
            <a:ext cx="7937500" cy="4224337"/>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0179"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0180"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22.8 Negative pressure breathing ventilates your lungs</a:t>
            </a:r>
            <a:endParaRPr lang="en-US" sz="3200" b="0" smtClean="0">
              <a:solidFill>
                <a:schemeClr val="tx1"/>
              </a:solidFill>
            </a:endParaRPr>
          </a:p>
        </p:txBody>
      </p:sp>
      <p:sp>
        <p:nvSpPr>
          <p:cNvPr id="50181" name="Rectangle 9"/>
          <p:cNvSpPr>
            <a:spLocks noGrp="1" noChangeArrowheads="1"/>
          </p:cNvSpPr>
          <p:nvPr>
            <p:ph type="body" idx="4294967295"/>
          </p:nvPr>
        </p:nvSpPr>
        <p:spPr>
          <a:xfrm>
            <a:off x="166688" y="1314450"/>
            <a:ext cx="8775700" cy="5073650"/>
          </a:xfrm>
        </p:spPr>
        <p:txBody>
          <a:bodyPr/>
          <a:lstStyle/>
          <a:p>
            <a:pPr marL="279400" indent="-279400" eaLnBrk="1" hangingPunct="1">
              <a:spcAft>
                <a:spcPts val="75"/>
              </a:spcAft>
            </a:pPr>
            <a:r>
              <a:rPr lang="en-US" b="1" dirty="0" smtClean="0"/>
              <a:t>Breathing </a:t>
            </a:r>
            <a:r>
              <a:rPr lang="en-US" dirty="0" smtClean="0"/>
              <a:t>is the alternate inhalation and exhalation of air (ventilation).</a:t>
            </a:r>
          </a:p>
          <a:p>
            <a:pPr marL="279400" indent="-279400" eaLnBrk="1" hangingPunct="1">
              <a:spcAft>
                <a:spcPts val="75"/>
              </a:spcAft>
            </a:pPr>
            <a:r>
              <a:rPr lang="en-US" dirty="0" smtClean="0"/>
              <a:t>In mammals, inhalation occurs when </a:t>
            </a:r>
          </a:p>
          <a:p>
            <a:pPr marL="812800" lvl="1" indent="-368300" eaLnBrk="1" hangingPunct="1">
              <a:spcAft>
                <a:spcPts val="75"/>
              </a:spcAft>
            </a:pPr>
            <a:r>
              <a:rPr lang="en-US" dirty="0" smtClean="0"/>
              <a:t>the rib cage expands,</a:t>
            </a:r>
          </a:p>
          <a:p>
            <a:pPr marL="812800" lvl="1" indent="-368300" eaLnBrk="1" hangingPunct="1">
              <a:spcAft>
                <a:spcPts val="75"/>
              </a:spcAft>
            </a:pPr>
            <a:r>
              <a:rPr lang="en-US" dirty="0" smtClean="0"/>
              <a:t>the diaphragm moves downward,	</a:t>
            </a:r>
          </a:p>
          <a:p>
            <a:pPr marL="812800" lvl="1" indent="-368300" eaLnBrk="1" hangingPunct="1">
              <a:spcAft>
                <a:spcPts val="75"/>
              </a:spcAft>
            </a:pPr>
            <a:r>
              <a:rPr lang="en-US" dirty="0" smtClean="0"/>
              <a:t>the pressure around the lungs decreases, and	</a:t>
            </a:r>
          </a:p>
          <a:p>
            <a:pPr marL="812800" lvl="1" indent="-368300" eaLnBrk="1" hangingPunct="1">
              <a:spcAft>
                <a:spcPts val="75"/>
              </a:spcAft>
            </a:pPr>
            <a:r>
              <a:rPr lang="en-US" dirty="0" smtClean="0"/>
              <a:t>air is drawn into the respiratory tract.</a:t>
            </a:r>
          </a:p>
          <a:p>
            <a:pPr marL="279400" indent="-279400" eaLnBrk="1" hangingPunct="1">
              <a:spcAft>
                <a:spcPts val="75"/>
              </a:spcAft>
              <a:buFontTx/>
              <a:buChar char="–"/>
            </a:pPr>
            <a:r>
              <a:rPr lang="en-US" dirty="0" smtClean="0"/>
              <a:t>This type of ventilation is called </a:t>
            </a:r>
            <a:r>
              <a:rPr lang="en-US" b="1" dirty="0" smtClean="0"/>
              <a:t>negative pressure breathing.</a:t>
            </a:r>
          </a:p>
        </p:txBody>
      </p:sp>
      <p:sp>
        <p:nvSpPr>
          <p:cNvPr id="5018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018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diamond(in)">
                                      <p:cBhvr>
                                        <p:cTn id="7" dur="20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diamond(in)">
                                      <p:cBhvr>
                                        <p:cTn id="12" dur="20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diamond(in)">
                                      <p:cBhvr>
                                        <p:cTn id="17" dur="2000"/>
                                        <p:tgtEl>
                                          <p:spTgt spid="50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diamond(in)">
                                      <p:cBhvr>
                                        <p:cTn id="22" dur="2000"/>
                                        <p:tgtEl>
                                          <p:spTgt spid="501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0181">
                                            <p:txEl>
                                              <p:pRg st="4" end="4"/>
                                            </p:txEl>
                                          </p:spTgt>
                                        </p:tgtEl>
                                        <p:attrNameLst>
                                          <p:attrName>style.visibility</p:attrName>
                                        </p:attrNameLst>
                                      </p:cBhvr>
                                      <p:to>
                                        <p:strVal val="visible"/>
                                      </p:to>
                                    </p:set>
                                    <p:animEffect transition="in" filter="diamond(in)">
                                      <p:cBhvr>
                                        <p:cTn id="27" dur="2000"/>
                                        <p:tgtEl>
                                          <p:spTgt spid="501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0181">
                                            <p:txEl>
                                              <p:pRg st="5" end="5"/>
                                            </p:txEl>
                                          </p:spTgt>
                                        </p:tgtEl>
                                        <p:attrNameLst>
                                          <p:attrName>style.visibility</p:attrName>
                                        </p:attrNameLst>
                                      </p:cBhvr>
                                      <p:to>
                                        <p:strVal val="visible"/>
                                      </p:to>
                                    </p:set>
                                    <p:animEffect transition="in" filter="diamond(in)">
                                      <p:cBhvr>
                                        <p:cTn id="32" dur="2000"/>
                                        <p:tgtEl>
                                          <p:spTgt spid="501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0181">
                                            <p:txEl>
                                              <p:pRg st="6" end="6"/>
                                            </p:txEl>
                                          </p:spTgt>
                                        </p:tgtEl>
                                        <p:attrNameLst>
                                          <p:attrName>style.visibility</p:attrName>
                                        </p:attrNameLst>
                                      </p:cBhvr>
                                      <p:to>
                                        <p:strVal val="visible"/>
                                      </p:to>
                                    </p:set>
                                    <p:animEffect transition="in" filter="diamond(in)">
                                      <p:cBhvr>
                                        <p:cTn id="37" dur="2000"/>
                                        <p:tgtEl>
                                          <p:spTgt spid="501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bldLvl="5"/>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2227"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2228" name="Rectangle 8"/>
          <p:cNvSpPr>
            <a:spLocks noGrp="1" noChangeArrowheads="1"/>
          </p:cNvSpPr>
          <p:nvPr>
            <p:ph type="title" idx="4294967295"/>
          </p:nvPr>
        </p:nvSpPr>
        <p:spPr>
          <a:xfrm>
            <a:off x="173038" y="100013"/>
            <a:ext cx="8775700" cy="822325"/>
          </a:xfrm>
        </p:spPr>
        <p:txBody>
          <a:bodyPr>
            <a:normAutofit fontScale="90000"/>
          </a:bodyPr>
          <a:lstStyle/>
          <a:p>
            <a:pPr marL="812800" indent="-812800"/>
            <a:r>
              <a:rPr lang="en-US" sz="3200" smtClean="0"/>
              <a:t>22.8 Negative pressure breathing ventilates your lungs</a:t>
            </a:r>
            <a:endParaRPr lang="en-US" sz="3200" b="0" smtClean="0">
              <a:solidFill>
                <a:schemeClr val="tx1"/>
              </a:solidFill>
            </a:endParaRPr>
          </a:p>
        </p:txBody>
      </p:sp>
      <p:sp>
        <p:nvSpPr>
          <p:cNvPr id="52229"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Exhalation occurs when</a:t>
            </a:r>
          </a:p>
          <a:p>
            <a:pPr marL="812800" lvl="1" indent="-368300" eaLnBrk="1" hangingPunct="1"/>
            <a:r>
              <a:rPr lang="en-US" dirty="0" smtClean="0"/>
              <a:t>the rib cage contracts,</a:t>
            </a:r>
          </a:p>
          <a:p>
            <a:pPr marL="812800" lvl="1" indent="-368300" eaLnBrk="1" hangingPunct="1"/>
            <a:r>
              <a:rPr lang="en-US" dirty="0" smtClean="0"/>
              <a:t>the diaphragm moves upward,</a:t>
            </a:r>
          </a:p>
          <a:p>
            <a:pPr marL="812800" lvl="1" indent="-368300" eaLnBrk="1" hangingPunct="1"/>
            <a:r>
              <a:rPr lang="en-US" dirty="0" smtClean="0"/>
              <a:t>the pressure around the lungs increases, and</a:t>
            </a:r>
          </a:p>
          <a:p>
            <a:pPr marL="812800" lvl="1" indent="-368300" eaLnBrk="1" hangingPunct="1"/>
            <a:r>
              <a:rPr lang="en-US" dirty="0" smtClean="0"/>
              <a:t>air is forced out of the respiratory tract.</a:t>
            </a:r>
          </a:p>
        </p:txBody>
      </p:sp>
      <p:sp>
        <p:nvSpPr>
          <p:cNvPr id="5223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22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additive="base">
                                        <p:cTn id="13" dur="500" fill="hold"/>
                                        <p:tgtEl>
                                          <p:spTgt spid="522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additive="base">
                                        <p:cTn id="19" dur="500" fill="hold"/>
                                        <p:tgtEl>
                                          <p:spTgt spid="522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additive="base">
                                        <p:cTn id="25" dur="500" fill="hold"/>
                                        <p:tgtEl>
                                          <p:spTgt spid="522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9">
                                            <p:txEl>
                                              <p:pRg st="4" end="4"/>
                                            </p:txEl>
                                          </p:spTgt>
                                        </p:tgtEl>
                                        <p:attrNameLst>
                                          <p:attrName>style.visibility</p:attrName>
                                        </p:attrNameLst>
                                      </p:cBhvr>
                                      <p:to>
                                        <p:strVal val="visible"/>
                                      </p:to>
                                    </p:set>
                                    <p:anim calcmode="lin" valueType="num">
                                      <p:cBhvr additive="base">
                                        <p:cTn id="31" dur="500" fill="hold"/>
                                        <p:tgtEl>
                                          <p:spTgt spid="522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bldLvl="5"/>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427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4276" name="Rectangle 8"/>
          <p:cNvSpPr>
            <a:spLocks noGrp="1" noChangeArrowheads="1"/>
          </p:cNvSpPr>
          <p:nvPr>
            <p:ph type="title" idx="4294967295"/>
          </p:nvPr>
        </p:nvSpPr>
        <p:spPr>
          <a:xfrm>
            <a:off x="173038" y="61913"/>
            <a:ext cx="8775700" cy="822325"/>
          </a:xfrm>
        </p:spPr>
        <p:txBody>
          <a:bodyPr/>
          <a:lstStyle/>
          <a:p>
            <a:pPr>
              <a:lnSpc>
                <a:spcPct val="100000"/>
              </a:lnSpc>
            </a:pPr>
            <a:r>
              <a:rPr lang="en-US" sz="3200" smtClean="0"/>
              <a:t>22.9 Breathing is automatically controlled</a:t>
            </a:r>
            <a:endParaRPr lang="en-US" sz="3200" b="0" smtClean="0">
              <a:solidFill>
                <a:schemeClr val="tx1"/>
              </a:solidFill>
            </a:endParaRPr>
          </a:p>
        </p:txBody>
      </p:sp>
      <p:sp>
        <p:nvSpPr>
          <p:cNvPr id="54277" name="Rectangle 9"/>
          <p:cNvSpPr>
            <a:spLocks noGrp="1" noChangeArrowheads="1"/>
          </p:cNvSpPr>
          <p:nvPr>
            <p:ph type="body" idx="4294967295"/>
          </p:nvPr>
        </p:nvSpPr>
        <p:spPr>
          <a:xfrm>
            <a:off x="166688" y="1314450"/>
            <a:ext cx="8775700" cy="5073650"/>
          </a:xfrm>
        </p:spPr>
        <p:txBody>
          <a:bodyPr/>
          <a:lstStyle/>
          <a:p>
            <a:pPr marL="279400" indent="-279400" eaLnBrk="1" hangingPunct="1"/>
            <a:r>
              <a:rPr lang="en-US" dirty="0" smtClean="0"/>
              <a:t>Breathing is usually under automatic control.</a:t>
            </a:r>
          </a:p>
          <a:p>
            <a:pPr marL="279400" indent="-279400" eaLnBrk="1" hangingPunct="1"/>
            <a:r>
              <a:rPr lang="en-US" b="1" dirty="0" smtClean="0"/>
              <a:t>Breathing control centers</a:t>
            </a:r>
            <a:r>
              <a:rPr lang="en-US" dirty="0" smtClean="0"/>
              <a:t> in the brain sense and respond to CO</a:t>
            </a:r>
            <a:r>
              <a:rPr lang="en-US" baseline="-25000" dirty="0" smtClean="0"/>
              <a:t>2</a:t>
            </a:r>
            <a:r>
              <a:rPr lang="en-US" dirty="0" smtClean="0"/>
              <a:t> levels in the blood.</a:t>
            </a:r>
          </a:p>
          <a:p>
            <a:pPr marL="279400" indent="-279400" eaLnBrk="1" hangingPunct="1"/>
            <a:r>
              <a:rPr lang="en-US" dirty="0" smtClean="0"/>
              <a:t>A drop in blood pH increases the rate and depth of breathing.</a:t>
            </a:r>
          </a:p>
        </p:txBody>
      </p:sp>
      <p:sp>
        <p:nvSpPr>
          <p:cNvPr id="542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42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checkerboard(across)">
                                      <p:cBhvr>
                                        <p:cTn id="7" dur="500"/>
                                        <p:tgtEl>
                                          <p:spTgt spid="54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7">
                                            <p:txEl>
                                              <p:pRg st="1" end="1"/>
                                            </p:txEl>
                                          </p:spTgt>
                                        </p:tgtEl>
                                        <p:attrNameLst>
                                          <p:attrName>style.visibility</p:attrName>
                                        </p:attrNameLst>
                                      </p:cBhvr>
                                      <p:to>
                                        <p:strVal val="visible"/>
                                      </p:to>
                                    </p:set>
                                    <p:animEffect transition="in" filter="checkerboard(across)">
                                      <p:cBhvr>
                                        <p:cTn id="12" dur="500"/>
                                        <p:tgtEl>
                                          <p:spTgt spid="54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7">
                                            <p:txEl>
                                              <p:pRg st="2" end="2"/>
                                            </p:txEl>
                                          </p:spTgt>
                                        </p:tgtEl>
                                        <p:attrNameLst>
                                          <p:attrName>style.visibility</p:attrName>
                                        </p:attrNameLst>
                                      </p:cBhvr>
                                      <p:to>
                                        <p:strVal val="visible"/>
                                      </p:to>
                                    </p:set>
                                    <p:animEffect transition="in" filter="checkerboard(across)">
                                      <p:cBhvr>
                                        <p:cTn id="17" dur="500"/>
                                        <p:tgtEl>
                                          <p:spTgt spid="542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bldLvl="5"/>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D:\Chapter_22\B_Jpeg_Images\_22_Labeled_Images\22_08HumanBreathing-L.jpg"/>
          <p:cNvPicPr>
            <a:picLocks noChangeAspect="1" noChangeArrowheads="1"/>
          </p:cNvPicPr>
          <p:nvPr/>
        </p:nvPicPr>
        <p:blipFill>
          <a:blip r:embed="rId2" cstate="print"/>
          <a:srcRect/>
          <a:stretch>
            <a:fillRect/>
          </a:stretch>
        </p:blipFill>
        <p:spPr bwMode="auto">
          <a:xfrm>
            <a:off x="1001713" y="935038"/>
            <a:ext cx="7138987" cy="4986337"/>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Chapter_22\B_Jpeg_Images\_22_Labeled_Images\22_09RespNerveControl_1-L.jpg"/>
          <p:cNvPicPr>
            <a:picLocks noChangeAspect="1" noChangeArrowheads="1"/>
          </p:cNvPicPr>
          <p:nvPr/>
        </p:nvPicPr>
        <p:blipFill>
          <a:blip r:embed="rId2" cstate="print"/>
          <a:srcRect/>
          <a:stretch>
            <a:fillRect/>
          </a:stretch>
        </p:blipFill>
        <p:spPr bwMode="auto">
          <a:xfrm>
            <a:off x="928688" y="136525"/>
            <a:ext cx="7285037" cy="6583363"/>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hapter_22\B_Jpeg_Images\_22_Labeled_Images\22_09RespNerveControl_2-L.jpg"/>
          <p:cNvPicPr>
            <a:picLocks noChangeAspect="1" noChangeArrowheads="1"/>
          </p:cNvPicPr>
          <p:nvPr/>
        </p:nvPicPr>
        <p:blipFill>
          <a:blip r:embed="rId2" cstate="print"/>
          <a:srcRect/>
          <a:stretch>
            <a:fillRect/>
          </a:stretch>
        </p:blipFill>
        <p:spPr bwMode="auto">
          <a:xfrm>
            <a:off x="928688" y="136525"/>
            <a:ext cx="7285037" cy="6583363"/>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Chapter_22\B_Jpeg_Images\_22_Labeled_Images\22_09RespNerveControl_3-L.jpg"/>
          <p:cNvPicPr>
            <a:picLocks noChangeAspect="1" noChangeArrowheads="1"/>
          </p:cNvPicPr>
          <p:nvPr/>
        </p:nvPicPr>
        <p:blipFill>
          <a:blip r:embed="rId2" cstate="print"/>
          <a:srcRect/>
          <a:stretch>
            <a:fillRect/>
          </a:stretch>
        </p:blipFill>
        <p:spPr bwMode="auto">
          <a:xfrm>
            <a:off x="928688" y="136525"/>
            <a:ext cx="7285037" cy="6583363"/>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29.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30.xml><?xml version="1.0" encoding="utf-8"?>
<p:tagLst xmlns:a="http://schemas.openxmlformats.org/drawingml/2006/main" xmlns:r="http://schemas.openxmlformats.org/officeDocument/2006/relationships" xmlns:p="http://schemas.openxmlformats.org/presentationml/2006/main">
  <p:tag name="TBTEXT" val=""/>
</p:tagLst>
</file>

<file path=ppt/tags/tag31.xml><?xml version="1.0" encoding="utf-8"?>
<p:tagLst xmlns:a="http://schemas.openxmlformats.org/drawingml/2006/main" xmlns:r="http://schemas.openxmlformats.org/officeDocument/2006/relationships" xmlns:p="http://schemas.openxmlformats.org/presentationml/2006/main">
  <p:tag name="TBTEXT" val=""/>
</p:tagLst>
</file>

<file path=ppt/tags/tag32.xml><?xml version="1.0" encoding="utf-8"?>
<p:tagLst xmlns:a="http://schemas.openxmlformats.org/drawingml/2006/main" xmlns:r="http://schemas.openxmlformats.org/officeDocument/2006/relationships" xmlns:p="http://schemas.openxmlformats.org/presentationml/2006/main">
  <p:tag name="TBTEXT" val=""/>
</p:tagLst>
</file>

<file path=ppt/tags/tag33.xml><?xml version="1.0" encoding="utf-8"?>
<p:tagLst xmlns:a="http://schemas.openxmlformats.org/drawingml/2006/main" xmlns:r="http://schemas.openxmlformats.org/officeDocument/2006/relationships" xmlns:p="http://schemas.openxmlformats.org/presentationml/2006/main">
  <p:tag name="TBTEXT" val=""/>
</p:tagLst>
</file>

<file path=ppt/tags/tag34.xml><?xml version="1.0" encoding="utf-8"?>
<p:tagLst xmlns:a="http://schemas.openxmlformats.org/drawingml/2006/main" xmlns:r="http://schemas.openxmlformats.org/officeDocument/2006/relationships" xmlns:p="http://schemas.openxmlformats.org/presentationml/2006/main">
  <p:tag name="TBTEXT" val=""/>
</p:tagLst>
</file>

<file path=ppt/tags/tag35.xml><?xml version="1.0" encoding="utf-8"?>
<p:tagLst xmlns:a="http://schemas.openxmlformats.org/drawingml/2006/main" xmlns:r="http://schemas.openxmlformats.org/officeDocument/2006/relationships" xmlns:p="http://schemas.openxmlformats.org/presentationml/2006/main">
  <p:tag name="TBTEXT" val=""/>
</p:tagLst>
</file>

<file path=ppt/tags/tag36.xml><?xml version="1.0" encoding="utf-8"?>
<p:tagLst xmlns:a="http://schemas.openxmlformats.org/drawingml/2006/main" xmlns:r="http://schemas.openxmlformats.org/officeDocument/2006/relationships" xmlns:p="http://schemas.openxmlformats.org/presentationml/2006/main">
  <p:tag name="TBTEXT" val=""/>
</p:tagLst>
</file>

<file path=ppt/tags/tag37.xml><?xml version="1.0" encoding="utf-8"?>
<p:tagLst xmlns:a="http://schemas.openxmlformats.org/drawingml/2006/main" xmlns:r="http://schemas.openxmlformats.org/officeDocument/2006/relationships" xmlns:p="http://schemas.openxmlformats.org/presentationml/2006/main">
  <p:tag name="TBTEXT" val=""/>
</p:tagLst>
</file>

<file path=ppt/tags/tag38.xml><?xml version="1.0" encoding="utf-8"?>
<p:tagLst xmlns:a="http://schemas.openxmlformats.org/drawingml/2006/main" xmlns:r="http://schemas.openxmlformats.org/officeDocument/2006/relationships" xmlns:p="http://schemas.openxmlformats.org/presentationml/2006/main">
  <p:tag name="TBTEXT" val=""/>
</p:tagLst>
</file>

<file path=ppt/tags/tag39.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40.xml><?xml version="1.0" encoding="utf-8"?>
<p:tagLst xmlns:a="http://schemas.openxmlformats.org/drawingml/2006/main" xmlns:r="http://schemas.openxmlformats.org/officeDocument/2006/relationships" xmlns:p="http://schemas.openxmlformats.org/presentationml/2006/main">
  <p:tag name="TBTEXT" val=""/>
</p:tagLst>
</file>

<file path=ppt/tags/tag41.xml><?xml version="1.0" encoding="utf-8"?>
<p:tagLst xmlns:a="http://schemas.openxmlformats.org/drawingml/2006/main" xmlns:r="http://schemas.openxmlformats.org/officeDocument/2006/relationships" xmlns:p="http://schemas.openxmlformats.org/presentationml/2006/main">
  <p:tag name="TBTEXT" val=""/>
</p:tagLst>
</file>

<file path=ppt/tags/tag42.xml><?xml version="1.0" encoding="utf-8"?>
<p:tagLst xmlns:a="http://schemas.openxmlformats.org/drawingml/2006/main" xmlns:r="http://schemas.openxmlformats.org/officeDocument/2006/relationships" xmlns:p="http://schemas.openxmlformats.org/presentationml/2006/main">
  <p:tag name="TBTEXT" val=""/>
</p:tagLst>
</file>

<file path=ppt/tags/tag43.xml><?xml version="1.0" encoding="utf-8"?>
<p:tagLst xmlns:a="http://schemas.openxmlformats.org/drawingml/2006/main" xmlns:r="http://schemas.openxmlformats.org/officeDocument/2006/relationships" xmlns:p="http://schemas.openxmlformats.org/presentationml/2006/main">
  <p:tag name="TBTEXT" val=""/>
</p:tagLst>
</file>

<file path=ppt/tags/tag44.xml><?xml version="1.0" encoding="utf-8"?>
<p:tagLst xmlns:a="http://schemas.openxmlformats.org/drawingml/2006/main" xmlns:r="http://schemas.openxmlformats.org/officeDocument/2006/relationships" xmlns:p="http://schemas.openxmlformats.org/presentationml/2006/main">
  <p:tag name="TBTEXT" val=""/>
</p:tagLst>
</file>

<file path=ppt/tags/tag45.xml><?xml version="1.0" encoding="utf-8"?>
<p:tagLst xmlns:a="http://schemas.openxmlformats.org/drawingml/2006/main" xmlns:r="http://schemas.openxmlformats.org/officeDocument/2006/relationships" xmlns:p="http://schemas.openxmlformats.org/presentationml/2006/main">
  <p:tag name="TBTEXT" val=""/>
</p:tagLst>
</file>

<file path=ppt/tags/tag46.xml><?xml version="1.0" encoding="utf-8"?>
<p:tagLst xmlns:a="http://schemas.openxmlformats.org/drawingml/2006/main" xmlns:r="http://schemas.openxmlformats.org/officeDocument/2006/relationships" xmlns:p="http://schemas.openxmlformats.org/presentationml/2006/main">
  <p:tag name="TBTEXT" val=""/>
</p:tagLst>
</file>

<file path=ppt/tags/tag47.xml><?xml version="1.0" encoding="utf-8"?>
<p:tagLst xmlns:a="http://schemas.openxmlformats.org/drawingml/2006/main" xmlns:r="http://schemas.openxmlformats.org/officeDocument/2006/relationships" xmlns:p="http://schemas.openxmlformats.org/presentationml/2006/main">
  <p:tag name="TBTEXT" val=""/>
</p:tagLst>
</file>

<file path=ppt/tags/tag48.xml><?xml version="1.0" encoding="utf-8"?>
<p:tagLst xmlns:a="http://schemas.openxmlformats.org/drawingml/2006/main" xmlns:r="http://schemas.openxmlformats.org/officeDocument/2006/relationships" xmlns:p="http://schemas.openxmlformats.org/presentationml/2006/main">
  <p:tag name="TBTEXT" val=""/>
</p:tagLst>
</file>

<file path=ppt/tags/tag49.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50.xml><?xml version="1.0" encoding="utf-8"?>
<p:tagLst xmlns:a="http://schemas.openxmlformats.org/drawingml/2006/main" xmlns:r="http://schemas.openxmlformats.org/officeDocument/2006/relationships" xmlns:p="http://schemas.openxmlformats.org/presentationml/2006/main">
  <p:tag name="TBTEXT" val=""/>
</p:tagLst>
</file>

<file path=ppt/tags/tag51.xml><?xml version="1.0" encoding="utf-8"?>
<p:tagLst xmlns:a="http://schemas.openxmlformats.org/drawingml/2006/main" xmlns:r="http://schemas.openxmlformats.org/officeDocument/2006/relationships" xmlns:p="http://schemas.openxmlformats.org/presentationml/2006/main">
  <p:tag name="TBTEXT" val=""/>
</p:tagLst>
</file>

<file path=ppt/tags/tag52.xml><?xml version="1.0" encoding="utf-8"?>
<p:tagLst xmlns:a="http://schemas.openxmlformats.org/drawingml/2006/main" xmlns:r="http://schemas.openxmlformats.org/officeDocument/2006/relationships" xmlns:p="http://schemas.openxmlformats.org/presentationml/2006/main">
  <p:tag name="TBTEXT" val=""/>
</p:tagLst>
</file>

<file path=ppt/tags/tag53.xml><?xml version="1.0" encoding="utf-8"?>
<p:tagLst xmlns:a="http://schemas.openxmlformats.org/drawingml/2006/main" xmlns:r="http://schemas.openxmlformats.org/officeDocument/2006/relationships" xmlns:p="http://schemas.openxmlformats.org/presentationml/2006/main">
  <p:tag name="TBTEXT" val=""/>
</p:tagLst>
</file>

<file path=ppt/tags/tag54.xml><?xml version="1.0" encoding="utf-8"?>
<p:tagLst xmlns:a="http://schemas.openxmlformats.org/drawingml/2006/main" xmlns:r="http://schemas.openxmlformats.org/officeDocument/2006/relationships" xmlns:p="http://schemas.openxmlformats.org/presentationml/2006/main">
  <p:tag name="TBTEXT" val=""/>
</p:tagLst>
</file>

<file path=ppt/tags/tag55.xml><?xml version="1.0" encoding="utf-8"?>
<p:tagLst xmlns:a="http://schemas.openxmlformats.org/drawingml/2006/main" xmlns:r="http://schemas.openxmlformats.org/officeDocument/2006/relationships" xmlns:p="http://schemas.openxmlformats.org/presentationml/2006/main">
  <p:tag name="TBTEXT" val=""/>
</p:tagLst>
</file>

<file path=ppt/tags/tag56.xml><?xml version="1.0" encoding="utf-8"?>
<p:tagLst xmlns:a="http://schemas.openxmlformats.org/drawingml/2006/main" xmlns:r="http://schemas.openxmlformats.org/officeDocument/2006/relationships" xmlns:p="http://schemas.openxmlformats.org/presentationml/2006/main">
  <p:tag name="TBTEXT" val=""/>
</p:tagLst>
</file>

<file path=ppt/tags/tag57.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148</TotalTime>
  <Words>12727</Words>
  <Application>Microsoft Office PowerPoint</Application>
  <PresentationFormat>On-screen Show (4:3)</PresentationFormat>
  <Paragraphs>758</Paragraphs>
  <Slides>99</Slides>
  <Notes>64</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Foundry</vt:lpstr>
      <vt:lpstr>DIGESTION &amp; RESPIRATION</vt:lpstr>
      <vt:lpstr>Introduction</vt:lpstr>
      <vt:lpstr>Introduction</vt:lpstr>
      <vt:lpstr>PowerPoint Presentation</vt:lpstr>
      <vt:lpstr>Figure 21.0_2</vt:lpstr>
      <vt:lpstr>PowerPoint Presentation</vt:lpstr>
      <vt:lpstr>21.1 Animals obtain and ingest their food in a variety of ways</vt:lpstr>
      <vt:lpstr>21.1 Animals obtain and ingest their food in a variety of ways</vt:lpstr>
      <vt:lpstr>Figure 21.1A</vt:lpstr>
      <vt:lpstr>Figure 21.1BA Substrate feeder- caterpillar eating its way through soft tissue inside an oak leaf</vt:lpstr>
      <vt:lpstr>Figure 21.1C</vt:lpstr>
      <vt:lpstr>Figure 21.1D</vt:lpstr>
      <vt:lpstr>21.2 Overview: Food processing occurs in four   stages</vt:lpstr>
      <vt:lpstr>PowerPoint Presentation</vt:lpstr>
      <vt:lpstr>PowerPoint Presentation</vt:lpstr>
      <vt:lpstr>PowerPoint Presentation</vt:lpstr>
      <vt:lpstr>21.3 Digestion occurs in specialized compartments</vt:lpstr>
      <vt:lpstr>21.3 Digestion occurs in specialized compartments</vt:lpstr>
      <vt:lpstr>21.3 Digestion occurs in specializedcompartments</vt:lpstr>
      <vt:lpstr>PowerPoint Presentation</vt:lpstr>
      <vt:lpstr>PowerPoint Presentation</vt:lpstr>
      <vt:lpstr>PowerPoint Presentation</vt:lpstr>
      <vt:lpstr>21.4 The human digestive system consists of an alimentary canal and accessory glands</vt:lpstr>
      <vt:lpstr>21.4 The human digestive system consists of an alimentary canal and accessory glands</vt:lpstr>
      <vt:lpstr>PowerPoint Presentation</vt:lpstr>
      <vt:lpstr>21.5 Digestion begins in the oral cavity</vt:lpstr>
      <vt:lpstr>21.5 Digestion begins in the oral cavity</vt:lpstr>
      <vt:lpstr>PowerPoint Presentation</vt:lpstr>
      <vt:lpstr>21.6 After swallowing, peristalsis moves food through the esophagus to the stomach</vt:lpstr>
      <vt:lpstr>PowerPoint Presentation</vt:lpstr>
      <vt:lpstr>PowerPoint Presentation</vt:lpstr>
      <vt:lpstr>PowerPoint Presentation</vt:lpstr>
      <vt:lpstr>PowerPoint Presentation</vt:lpstr>
      <vt:lpstr>PowerPoint Presentation</vt:lpstr>
      <vt:lpstr>21.8 The stomach stores food and breaks it down with acid and enzymes</vt:lpstr>
      <vt:lpstr>21.8 The stomach stores food and breaks it down with acid and enzymes</vt:lpstr>
      <vt:lpstr>PowerPoint Presentation</vt:lpstr>
      <vt:lpstr>21.9 CONNECTION: Digestive ailments include acid reflux and gastric ulcers</vt:lpstr>
      <vt:lpstr>21.10 The small intestine is the major organ of chemical digestion and nutrient absorption</vt:lpstr>
      <vt:lpstr>21.10 The small intestine is the major organ of chemical digestion and nutrient absorption</vt:lpstr>
      <vt:lpstr>PowerPoint Presentation</vt:lpstr>
      <vt:lpstr>21.10 The small intestine is the major organ of chemical digestion and nutrient absorption</vt:lpstr>
      <vt:lpstr>PowerPoint Presentation</vt:lpstr>
      <vt:lpstr>21.10 The small intestine is the major organ of chemical digestion and nutrient absorption</vt:lpstr>
      <vt:lpstr>21.10 The small intestine is the major organ of chemical digestion and nutrient absorption</vt:lpstr>
      <vt:lpstr>21.11 One of the liver’s many functions is processing nutrient-laden blood from the intestines</vt:lpstr>
      <vt:lpstr>  21.11 One of the liver’s many functions is processing nutrient-laden blood from the intestines</vt:lpstr>
      <vt:lpstr>PowerPoint Presentation</vt:lpstr>
      <vt:lpstr>21.12 The large intestine reclaims water and compacts the feces</vt:lpstr>
      <vt:lpstr>21.12 The large intestine reclaims water and compacts the feces</vt:lpstr>
      <vt:lpstr>PowerPoint Presentation</vt:lpstr>
      <vt:lpstr>21.13 EVOLUTION CONNECTION: Evolutionary adaptations of vertebrate digestive systems relate to diet</vt:lpstr>
      <vt:lpstr>PowerPoint Presentation</vt:lpstr>
      <vt:lpstr>21.16 An animal’s diet must supply essential nutrients</vt:lpstr>
      <vt:lpstr>21.16 An animal’s diet must supply essential nutrients</vt:lpstr>
      <vt:lpstr>PowerPoint Presentation</vt:lpstr>
      <vt:lpstr>21.17 A healthy human diet includes 13 vitamins and many essential minerals</vt:lpstr>
      <vt:lpstr>Table 21.17A</vt:lpstr>
      <vt:lpstr>21.17 A healthy human diet includes 13 vitamins and many essential minerals</vt:lpstr>
      <vt:lpstr>Table 21.17B</vt:lpstr>
      <vt:lpstr>21.22 CONNECTION: Diet can influence risk of cardiovascular disease and cancer</vt:lpstr>
      <vt:lpstr>21.22 CONNECTION: Diet can influence risk of cardiovascular disease and cancer</vt:lpstr>
      <vt:lpstr>21.22 CONNECTION: Diet can influence risk of cardiovascular disease and cancer</vt:lpstr>
      <vt:lpstr>PowerPoint Presentation</vt:lpstr>
      <vt:lpstr>Introduction</vt:lpstr>
      <vt:lpstr>PowerPoint Presentation</vt:lpstr>
      <vt:lpstr>22.1 Overview: Gas exchange in humans involves breathing, transport of gases, and exchange with body cells</vt:lpstr>
      <vt:lpstr>22.1 Overview: Gas exchange in humans involves breathing, transport of gases, and exchange with body cells</vt:lpstr>
      <vt:lpstr>PowerPoint Presentation</vt:lpstr>
      <vt:lpstr>22.2 Animals exchange O2 and CO2 across moist body surfaces</vt:lpstr>
      <vt:lpstr>PowerPoint Presentation</vt:lpstr>
      <vt:lpstr>22.2 Animals exchange O2 and CO2 across moist body surfaces</vt:lpstr>
      <vt:lpstr>PowerPoint Presentation</vt:lpstr>
      <vt:lpstr>22.3 Gills are adapted for gas exchange in aquatic environments</vt:lpstr>
      <vt:lpstr>22.3 Gills are adapted for gas exchange in aquatic environments</vt:lpstr>
      <vt:lpstr>22.3 Gills are adapted for gas exchange in aquatic environments</vt:lpstr>
      <vt:lpstr>PowerPoint Presentation</vt:lpstr>
      <vt:lpstr>PowerPoint Presentation</vt:lpstr>
      <vt:lpstr>PowerPoint Presentation</vt:lpstr>
      <vt:lpstr>22.4 The tracheal system of insects provides direct exchange between the air and body cells</vt:lpstr>
      <vt:lpstr>PowerPoint Presentation</vt:lpstr>
      <vt:lpstr>22.5 CONNECTION:The evolution of lungs facilitated the movement of tetrapods onto land</vt:lpstr>
      <vt:lpstr>PowerPoint Presentation</vt:lpstr>
      <vt:lpstr>22.6 In mammals, branching tubes convey air to lungs located in the chest cavity</vt:lpstr>
      <vt:lpstr>22.6 In mammals, branching tubes convey air to lungs located in the chest cavity</vt:lpstr>
      <vt:lpstr>PowerPoint Presentation</vt:lpstr>
      <vt:lpstr>22.6 In mammals, branching tubes convey air to lungs located in the chest cavity</vt:lpstr>
      <vt:lpstr>22.6 In mammals, branching tubes convey air to lungs located in the chest cavity</vt:lpstr>
      <vt:lpstr>22.6 In mammals, branching tubes convey air to lungs located in the chest cavity</vt:lpstr>
      <vt:lpstr>22.7 CONNECTION: Smoking is a serious assault on the respiratory system</vt:lpstr>
      <vt:lpstr>22.7 CONNECTION: Smoking is a serious assault on the respiratory system</vt:lpstr>
      <vt:lpstr>PowerPoint Presentation</vt:lpstr>
      <vt:lpstr>22.8 Negative pressure breathing ventilates your lungs</vt:lpstr>
      <vt:lpstr>22.8 Negative pressure breathing ventilates your lungs</vt:lpstr>
      <vt:lpstr>22.9 Breathing is automatically controlled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&amp; RESPIRATION</dc:title>
  <dc:creator>John Bruce</dc:creator>
  <cp:lastModifiedBy>Saint Viator</cp:lastModifiedBy>
  <cp:revision>56</cp:revision>
  <dcterms:created xsi:type="dcterms:W3CDTF">2013-08-18T21:50:44Z</dcterms:created>
  <dcterms:modified xsi:type="dcterms:W3CDTF">2014-05-13T16:59:36Z</dcterms:modified>
</cp:coreProperties>
</file>