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tags/tag8.xml" ContentType="application/vnd.openxmlformats-officedocument.presentationml.tags+xml"/>
  <Override PartName="/ppt/notesSlides/notesSlide9.xml" ContentType="application/vnd.openxmlformats-officedocument.presentationml.notesSlide+xml"/>
  <Override PartName="/ppt/tags/tag9.xml" ContentType="application/vnd.openxmlformats-officedocument.presentationml.tags+xml"/>
  <Override PartName="/ppt/notesSlides/notesSlide10.xml" ContentType="application/vnd.openxmlformats-officedocument.presentationml.notesSlide+xml"/>
  <Override PartName="/ppt/tags/tag10.xml" ContentType="application/vnd.openxmlformats-officedocument.presentationml.tags+xml"/>
  <Override PartName="/ppt/notesSlides/notesSlide11.xml" ContentType="application/vnd.openxmlformats-officedocument.presentationml.notesSlide+xml"/>
  <Override PartName="/ppt/tags/tag11.xml" ContentType="application/vnd.openxmlformats-officedocument.presentationml.tags+xml"/>
  <Override PartName="/ppt/notesSlides/notesSlide12.xml" ContentType="application/vnd.openxmlformats-officedocument.presentationml.notesSlide+xml"/>
  <Override PartName="/ppt/tags/tag12.xml" ContentType="application/vnd.openxmlformats-officedocument.presentationml.tags+xml"/>
  <Override PartName="/ppt/notesSlides/notesSlide13.xml" ContentType="application/vnd.openxmlformats-officedocument.presentationml.notesSlide+xml"/>
  <Override PartName="/ppt/tags/tag13.xml" ContentType="application/vnd.openxmlformats-officedocument.presentationml.tags+xml"/>
  <Override PartName="/ppt/notesSlides/notesSlide14.xml" ContentType="application/vnd.openxmlformats-officedocument.presentationml.notesSlide+xml"/>
  <Override PartName="/ppt/tags/tag14.xml" ContentType="application/vnd.openxmlformats-officedocument.presentationml.tags+xml"/>
  <Override PartName="/ppt/notesSlides/notesSlide15.xml" ContentType="application/vnd.openxmlformats-officedocument.presentationml.notesSlide+xml"/>
  <Override PartName="/ppt/tags/tag15.xml" ContentType="application/vnd.openxmlformats-officedocument.presentationml.tags+xml"/>
  <Override PartName="/ppt/notesSlides/notesSlide16.xml" ContentType="application/vnd.openxmlformats-officedocument.presentationml.notesSlide+xml"/>
  <Override PartName="/ppt/tags/tag16.xml" ContentType="application/vnd.openxmlformats-officedocument.presentationml.tags+xml"/>
  <Override PartName="/ppt/notesSlides/notesSlide17.xml" ContentType="application/vnd.openxmlformats-officedocument.presentationml.notesSlide+xml"/>
  <Override PartName="/ppt/tags/tag17.xml" ContentType="application/vnd.openxmlformats-officedocument.presentationml.tags+xml"/>
  <Override PartName="/ppt/notesSlides/notesSlide18.xml" ContentType="application/vnd.openxmlformats-officedocument.presentationml.notesSlide+xml"/>
  <Override PartName="/ppt/tags/tag18.xml" ContentType="application/vnd.openxmlformats-officedocument.presentationml.tags+xml"/>
  <Override PartName="/ppt/notesSlides/notesSlide19.xml" ContentType="application/vnd.openxmlformats-officedocument.presentationml.notesSlide+xml"/>
  <Override PartName="/ppt/tags/tag19.xml" ContentType="application/vnd.openxmlformats-officedocument.presentationml.tags+xml"/>
  <Override PartName="/ppt/notesSlides/notesSlide20.xml" ContentType="application/vnd.openxmlformats-officedocument.presentationml.notesSlide+xml"/>
  <Override PartName="/ppt/tags/tag20.xml" ContentType="application/vnd.openxmlformats-officedocument.presentationml.tags+xml"/>
  <Override PartName="/ppt/notesSlides/notesSlide21.xml" ContentType="application/vnd.openxmlformats-officedocument.presentationml.notesSlide+xml"/>
  <Override PartName="/ppt/tags/tag21.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22.xml" ContentType="application/vnd.openxmlformats-officedocument.presentationml.tags+xml"/>
  <Override PartName="/ppt/notesSlides/notesSlide24.xml" ContentType="application/vnd.openxmlformats-officedocument.presentationml.notesSlide+xml"/>
  <Override PartName="/ppt/tags/tag23.xml" ContentType="application/vnd.openxmlformats-officedocument.presentationml.tag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ags/tag24.xml" ContentType="application/vnd.openxmlformats-officedocument.presentationml.tags+xml"/>
  <Override PartName="/ppt/notesSlides/notesSlide27.xml" ContentType="application/vnd.openxmlformats-officedocument.presentationml.notesSlide+xml"/>
  <Override PartName="/ppt/tags/tag25.xml" ContentType="application/vnd.openxmlformats-officedocument.presentationml.tag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tags/tag26.xml" ContentType="application/vnd.openxmlformats-officedocument.presentationml.tags+xml"/>
  <Override PartName="/ppt/notesSlides/notesSlide30.xml" ContentType="application/vnd.openxmlformats-officedocument.presentationml.notesSlide+xml"/>
  <Override PartName="/ppt/tags/tag27.xml" ContentType="application/vnd.openxmlformats-officedocument.presentationml.tags+xml"/>
  <Override PartName="/ppt/notesSlides/notesSlide31.xml" ContentType="application/vnd.openxmlformats-officedocument.presentationml.notesSlide+xml"/>
  <Override PartName="/ppt/tags/tag28.xml" ContentType="application/vnd.openxmlformats-officedocument.presentationml.tags+xml"/>
  <Override PartName="/ppt/notesSlides/notesSlide32.xml" ContentType="application/vnd.openxmlformats-officedocument.presentationml.notesSlide+xml"/>
  <Override PartName="/ppt/tags/tag29.xml" ContentType="application/vnd.openxmlformats-officedocument.presentationml.tags+xml"/>
  <Override PartName="/ppt/notesSlides/notesSlide33.xml" ContentType="application/vnd.openxmlformats-officedocument.presentationml.notesSlide+xml"/>
  <Override PartName="/ppt/tags/tag30.xml" ContentType="application/vnd.openxmlformats-officedocument.presentationml.tags+xml"/>
  <Override PartName="/ppt/notesSlides/notesSlide34.xml" ContentType="application/vnd.openxmlformats-officedocument.presentationml.notesSlide+xml"/>
  <Override PartName="/ppt/tags/tag31.xml" ContentType="application/vnd.openxmlformats-officedocument.presentationml.tags+xml"/>
  <Override PartName="/ppt/notesSlides/notesSlide35.xml" ContentType="application/vnd.openxmlformats-officedocument.presentationml.notesSlide+xml"/>
  <Override PartName="/ppt/tags/tag32.xml" ContentType="application/vnd.openxmlformats-officedocument.presentationml.tags+xml"/>
  <Override PartName="/ppt/notesSlides/notesSlide36.xml" ContentType="application/vnd.openxmlformats-officedocument.presentationml.notesSlide+xml"/>
  <Override PartName="/ppt/tags/tag33.xml" ContentType="application/vnd.openxmlformats-officedocument.presentationml.tags+xml"/>
  <Override PartName="/ppt/notesSlides/notesSlide37.xml" ContentType="application/vnd.openxmlformats-officedocument.presentationml.notesSlide+xml"/>
  <Override PartName="/ppt/tags/tag34.xml" ContentType="application/vnd.openxmlformats-officedocument.presentationml.tags+xml"/>
  <Override PartName="/ppt/notesSlides/notesSlide38.xml" ContentType="application/vnd.openxmlformats-officedocument.presentationml.notesSlide+xml"/>
  <Override PartName="/ppt/tags/tag35.xml" ContentType="application/vnd.openxmlformats-officedocument.presentationml.tags+xml"/>
  <Override PartName="/ppt/notesSlides/notesSlide39.xml" ContentType="application/vnd.openxmlformats-officedocument.presentationml.notesSlide+xml"/>
  <Override PartName="/ppt/tags/tag36.xml" ContentType="application/vnd.openxmlformats-officedocument.presentationml.tags+xml"/>
  <Override PartName="/ppt/notesSlides/notesSlide40.xml" ContentType="application/vnd.openxmlformats-officedocument.presentationml.notesSlide+xml"/>
  <Override PartName="/ppt/tags/tag37.xml" ContentType="application/vnd.openxmlformats-officedocument.presentationml.tags+xml"/>
  <Override PartName="/ppt/notesSlides/notesSlide41.xml" ContentType="application/vnd.openxmlformats-officedocument.presentationml.notesSlide+xml"/>
  <Override PartName="/ppt/tags/tag38.xml" ContentType="application/vnd.openxmlformats-officedocument.presentationml.tags+xml"/>
  <Override PartName="/ppt/notesSlides/notesSlide42.xml" ContentType="application/vnd.openxmlformats-officedocument.presentationml.notesSlide+xml"/>
  <Override PartName="/ppt/tags/tag39.xml" ContentType="application/vnd.openxmlformats-officedocument.presentationml.tags+xml"/>
  <Override PartName="/ppt/notesSlides/notesSlide43.xml" ContentType="application/vnd.openxmlformats-officedocument.presentationml.notesSlide+xml"/>
  <Override PartName="/ppt/tags/tag40.xml" ContentType="application/vnd.openxmlformats-officedocument.presentationml.tags+xml"/>
  <Override PartName="/ppt/notesSlides/notesSlide44.xml" ContentType="application/vnd.openxmlformats-officedocument.presentationml.notesSlide+xml"/>
  <Override PartName="/ppt/tags/tag41.xml" ContentType="application/vnd.openxmlformats-officedocument.presentationml.tags+xml"/>
  <Override PartName="/ppt/notesSlides/notesSlide45.xml" ContentType="application/vnd.openxmlformats-officedocument.presentationml.notesSlide+xml"/>
  <Override PartName="/ppt/tags/tag42.xml" ContentType="application/vnd.openxmlformats-officedocument.presentationml.tags+xml"/>
  <Override PartName="/ppt/notesSlides/notesSlide46.xml" ContentType="application/vnd.openxmlformats-officedocument.presentationml.notesSlide+xml"/>
  <Override PartName="/ppt/tags/tag43.xml" ContentType="application/vnd.openxmlformats-officedocument.presentationml.tags+xml"/>
  <Override PartName="/ppt/notesSlides/notesSlide47.xml" ContentType="application/vnd.openxmlformats-officedocument.presentationml.notesSlide+xml"/>
  <Override PartName="/ppt/tags/tag44.xml" ContentType="application/vnd.openxmlformats-officedocument.presentationml.tags+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tags/tag45.xml" ContentType="application/vnd.openxmlformats-officedocument.presentationml.tags+xml"/>
  <Override PartName="/ppt/notesSlides/notesSlide50.xml" ContentType="application/vnd.openxmlformats-officedocument.presentationml.notesSlide+xml"/>
  <Override PartName="/ppt/tags/tag46.xml" ContentType="application/vnd.openxmlformats-officedocument.presentationml.tags+xml"/>
  <Override PartName="/ppt/notesSlides/notesSlide51.xml" ContentType="application/vnd.openxmlformats-officedocument.presentationml.notesSlide+xml"/>
  <Override PartName="/ppt/tags/tag47.xml" ContentType="application/vnd.openxmlformats-officedocument.presentationml.tags+xml"/>
  <Override PartName="/ppt/notesSlides/notesSlide52.xml" ContentType="application/vnd.openxmlformats-officedocument.presentationml.notesSlide+xml"/>
  <Override PartName="/ppt/tags/tag48.xml" ContentType="application/vnd.openxmlformats-officedocument.presentationml.tags+xml"/>
  <Override PartName="/ppt/notesSlides/notesSlide53.xml" ContentType="application/vnd.openxmlformats-officedocument.presentationml.notesSlide+xml"/>
  <Override PartName="/ppt/tags/tag49.xml" ContentType="application/vnd.openxmlformats-officedocument.presentationml.tags+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96"/>
  </p:notesMasterIdLst>
  <p:sldIdLst>
    <p:sldId id="256" r:id="rId2"/>
    <p:sldId id="275" r:id="rId3"/>
    <p:sldId id="274" r:id="rId4"/>
    <p:sldId id="259" r:id="rId5"/>
    <p:sldId id="260" r:id="rId6"/>
    <p:sldId id="261" r:id="rId7"/>
    <p:sldId id="262" r:id="rId8"/>
    <p:sldId id="263" r:id="rId9"/>
    <p:sldId id="264" r:id="rId10"/>
    <p:sldId id="276" r:id="rId11"/>
    <p:sldId id="277" r:id="rId12"/>
    <p:sldId id="278" r:id="rId13"/>
    <p:sldId id="279" r:id="rId14"/>
    <p:sldId id="280" r:id="rId15"/>
    <p:sldId id="281" r:id="rId16"/>
    <p:sldId id="282" r:id="rId17"/>
    <p:sldId id="283" r:id="rId18"/>
    <p:sldId id="284" r:id="rId19"/>
    <p:sldId id="285" r:id="rId20"/>
    <p:sldId id="286" r:id="rId21"/>
    <p:sldId id="287" r:id="rId22"/>
    <p:sldId id="288" r:id="rId23"/>
    <p:sldId id="289" r:id="rId24"/>
    <p:sldId id="290" r:id="rId25"/>
    <p:sldId id="291" r:id="rId26"/>
    <p:sldId id="292" r:id="rId27"/>
    <p:sldId id="293" r:id="rId28"/>
    <p:sldId id="294" r:id="rId29"/>
    <p:sldId id="295" r:id="rId30"/>
    <p:sldId id="296" r:id="rId31"/>
    <p:sldId id="297" r:id="rId32"/>
    <p:sldId id="298" r:id="rId33"/>
    <p:sldId id="299" r:id="rId34"/>
    <p:sldId id="300" r:id="rId35"/>
    <p:sldId id="301" r:id="rId36"/>
    <p:sldId id="302" r:id="rId37"/>
    <p:sldId id="303" r:id="rId38"/>
    <p:sldId id="304" r:id="rId39"/>
    <p:sldId id="305" r:id="rId40"/>
    <p:sldId id="306" r:id="rId41"/>
    <p:sldId id="307" r:id="rId42"/>
    <p:sldId id="308" r:id="rId43"/>
    <p:sldId id="309" r:id="rId44"/>
    <p:sldId id="310" r:id="rId45"/>
    <p:sldId id="311" r:id="rId46"/>
    <p:sldId id="312" r:id="rId47"/>
    <p:sldId id="313" r:id="rId48"/>
    <p:sldId id="314" r:id="rId49"/>
    <p:sldId id="315" r:id="rId50"/>
    <p:sldId id="317" r:id="rId51"/>
    <p:sldId id="318" r:id="rId52"/>
    <p:sldId id="319" r:id="rId53"/>
    <p:sldId id="320" r:id="rId54"/>
    <p:sldId id="321" r:id="rId55"/>
    <p:sldId id="322" r:id="rId56"/>
    <p:sldId id="323" r:id="rId57"/>
    <p:sldId id="316" r:id="rId58"/>
    <p:sldId id="324" r:id="rId59"/>
    <p:sldId id="325" r:id="rId60"/>
    <p:sldId id="326" r:id="rId61"/>
    <p:sldId id="329" r:id="rId62"/>
    <p:sldId id="330" r:id="rId63"/>
    <p:sldId id="331" r:id="rId64"/>
    <p:sldId id="328" r:id="rId65"/>
    <p:sldId id="332" r:id="rId66"/>
    <p:sldId id="336" r:id="rId67"/>
    <p:sldId id="337" r:id="rId68"/>
    <p:sldId id="333" r:id="rId69"/>
    <p:sldId id="334" r:id="rId70"/>
    <p:sldId id="335" r:id="rId71"/>
    <p:sldId id="338" r:id="rId72"/>
    <p:sldId id="339" r:id="rId73"/>
    <p:sldId id="341" r:id="rId74"/>
    <p:sldId id="340" r:id="rId75"/>
    <p:sldId id="342" r:id="rId76"/>
    <p:sldId id="343" r:id="rId77"/>
    <p:sldId id="344" r:id="rId78"/>
    <p:sldId id="345" r:id="rId79"/>
    <p:sldId id="346" r:id="rId80"/>
    <p:sldId id="347" r:id="rId81"/>
    <p:sldId id="348" r:id="rId82"/>
    <p:sldId id="349" r:id="rId83"/>
    <p:sldId id="350" r:id="rId84"/>
    <p:sldId id="351" r:id="rId85"/>
    <p:sldId id="352" r:id="rId86"/>
    <p:sldId id="353" r:id="rId87"/>
    <p:sldId id="354" r:id="rId88"/>
    <p:sldId id="355" r:id="rId89"/>
    <p:sldId id="356" r:id="rId90"/>
    <p:sldId id="357" r:id="rId91"/>
    <p:sldId id="358" r:id="rId92"/>
    <p:sldId id="359" r:id="rId93"/>
    <p:sldId id="360" r:id="rId94"/>
    <p:sldId id="361" r:id="rId9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636" y="-11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04719C-FE11-4D15-A675-52B69F54B93A}" type="datetimeFigureOut">
              <a:rPr lang="en-US" smtClean="0"/>
              <a:t>3/21/2014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501343-760F-448A-ACB2-792F19DB25E4}" type="slidenum">
              <a:rPr lang="en-US" smtClean="0"/>
              <a:t>‹#›</a:t>
            </a:fld>
            <a:endParaRPr lang="en-US"/>
          </a:p>
        </p:txBody>
      </p:sp>
    </p:spTree>
    <p:extLst>
      <p:ext uri="{BB962C8B-B14F-4D97-AF65-F5344CB8AC3E}">
        <p14:creationId xmlns:p14="http://schemas.microsoft.com/office/powerpoint/2010/main" val="32218830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eaLnBrk="0" hangingPunct="0"/>
            <a:fld id="{7880EDC8-CEA7-42E7-A2F8-6D18E4FEA785}" type="slidenum">
              <a:rPr lang="en-US" sz="1200">
                <a:latin typeface="Times New Roman" pitchFamily="84" charset="0"/>
              </a:rPr>
              <a:pPr eaLnBrk="0" hangingPunct="0"/>
              <a:t>2</a:t>
            </a:fld>
            <a:endParaRPr lang="en-US" sz="1200">
              <a:latin typeface="Times New Roman" pitchFamily="84" charset="0"/>
            </a:endParaRPr>
          </a:p>
        </p:txBody>
      </p:sp>
      <p:sp>
        <p:nvSpPr>
          <p:cNvPr id="204803" name="Rectangle 2"/>
          <p:cNvSpPr>
            <a:spLocks noGrp="1" noRot="1" noChangeAspect="1" noChangeArrowheads="1" noTextEdit="1"/>
          </p:cNvSpPr>
          <p:nvPr>
            <p:ph type="sldImg"/>
          </p:nvPr>
        </p:nvSpPr>
        <p:spPr>
          <a:solidFill>
            <a:srgbClr val="FFFFFF"/>
          </a:solidFill>
          <a:ln/>
        </p:spPr>
      </p:sp>
      <p:sp>
        <p:nvSpPr>
          <p:cNvPr id="20480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Times New Roman" pitchFamily="84" charset="0"/>
              <a:ea typeface="ＭＳ Ｐゴシック" pitchFamily="8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eaLnBrk="0" hangingPunct="0"/>
            <a:fld id="{052A603E-9DF1-4FE1-9B95-3C677DBFD77D}" type="slidenum">
              <a:rPr lang="en-US" sz="1200">
                <a:latin typeface="Times New Roman" pitchFamily="84" charset="0"/>
              </a:rPr>
              <a:pPr eaLnBrk="0" hangingPunct="0"/>
              <a:t>14</a:t>
            </a:fld>
            <a:endParaRPr lang="en-US" sz="1200">
              <a:latin typeface="Times New Roman" pitchFamily="84" charset="0"/>
            </a:endParaRPr>
          </a:p>
        </p:txBody>
      </p:sp>
      <p:sp>
        <p:nvSpPr>
          <p:cNvPr id="221187" name="Rectangle 2"/>
          <p:cNvSpPr>
            <a:spLocks noGrp="1" noRot="1" noChangeAspect="1" noChangeArrowheads="1" noTextEdit="1"/>
          </p:cNvSpPr>
          <p:nvPr>
            <p:ph type="sldImg"/>
          </p:nvPr>
        </p:nvSpPr>
        <p:spPr>
          <a:solidFill>
            <a:srgbClr val="FFFFFF"/>
          </a:solidFill>
          <a:ln/>
        </p:spPr>
      </p:sp>
      <p:sp>
        <p:nvSpPr>
          <p:cNvPr id="221188"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1" smtClean="0">
                <a:solidFill>
                  <a:srgbClr val="000000"/>
                </a:solidFill>
                <a:latin typeface="Times New Roman" pitchFamily="84" charset="0"/>
                <a:ea typeface="ＭＳ Ｐゴシック" pitchFamily="84" charset="-128"/>
              </a:rPr>
              <a:t>Student Misconceptions and Concerns</a:t>
            </a:r>
          </a:p>
          <a:p>
            <a:pPr eaLnBrk="1" hangingPunct="1"/>
            <a:r>
              <a:rPr lang="en-US" smtClean="0">
                <a:solidFill>
                  <a:srgbClr val="000000"/>
                </a:solidFill>
                <a:latin typeface="Times New Roman" pitchFamily="84" charset="0"/>
                <a:ea typeface="ＭＳ Ｐゴシック" pitchFamily="84" charset="-128"/>
              </a:rPr>
              <a:t>1. Students often mistakenly conceive of evolution as a deliberate and directed process, in which organisms somehow acquire adaptations out of want or need. This chapter provides good examples of how evolution actually occurs. During the period when plants first moved onto land, the demands of a terrestrial environment selected among the diversity already existing within the various marginal plant species. For example, plants that produced structures that provided some physical support outside of water had an advantage over those without such structures. Plants did not evolve adaptations to address the needs of living on land. Instead, terrestrial adaptations in existing aquatic plants conveyed advantages in this new environment and were therefore favored.</a:t>
            </a:r>
          </a:p>
          <a:p>
            <a:pPr eaLnBrk="1" hangingPunct="1"/>
            <a:r>
              <a:rPr lang="en-US" smtClean="0">
                <a:solidFill>
                  <a:srgbClr val="000000"/>
                </a:solidFill>
                <a:latin typeface="Times New Roman" pitchFamily="84" charset="0"/>
                <a:ea typeface="ＭＳ Ｐゴシック" pitchFamily="84" charset="-128"/>
              </a:rPr>
              <a:t>2. The text identifies charophytes as the algal group most closely related to plants. Students might misinterpret this to mean that modern charophytes were the direct ancestors of plants. Instead, modern charophytes and plants share a common ancestor, but each has been evolving since the lineages diverged. This same confusion occurs when considering the evolutionary history of humans and chimps. Humans and chimps share a common ancestor. Modern humans did not evolve from modern chimps. Although such distinctions may be clear to us as instructors, beginning students with little experience can easily be confused.</a:t>
            </a:r>
          </a:p>
          <a:p>
            <a:pPr eaLnBrk="1" hangingPunct="1"/>
            <a:r>
              <a:rPr lang="en-US" b="1" smtClean="0">
                <a:solidFill>
                  <a:srgbClr val="000000"/>
                </a:solidFill>
                <a:latin typeface="Times New Roman" pitchFamily="84" charset="0"/>
                <a:ea typeface="ＭＳ Ｐゴシック" pitchFamily="84" charset="-128"/>
              </a:rPr>
              <a:t>Teaching Tips</a:t>
            </a:r>
          </a:p>
          <a:p>
            <a:pPr eaLnBrk="1" hangingPunct="1"/>
            <a:r>
              <a:rPr lang="en-US" smtClean="0">
                <a:solidFill>
                  <a:srgbClr val="000000"/>
                </a:solidFill>
                <a:latin typeface="Times New Roman" pitchFamily="84" charset="0"/>
                <a:ea typeface="ＭＳ Ｐゴシック" pitchFamily="84" charset="-128"/>
              </a:rPr>
              <a:t>1. Assign your students to work in small groups and list the demands of living on land versus in water. Having them consider the challenges that plants faced when they moved onto land prepares them for the discussion of the resulting adaptations in Chapter 17. </a:t>
            </a:r>
          </a:p>
          <a:p>
            <a:pPr eaLnBrk="1" hangingPunct="1"/>
            <a:r>
              <a:rPr lang="en-US" smtClean="0">
                <a:solidFill>
                  <a:srgbClr val="000000"/>
                </a:solidFill>
                <a:latin typeface="Times New Roman" pitchFamily="84" charset="0"/>
                <a:ea typeface="ＭＳ Ｐゴシック" pitchFamily="84" charset="-128"/>
              </a:rPr>
              <a:t>2. Water lilies and whales are two aquatic organisms that evolved from recent terrestrial ancestors. Students might contemplate the changes in these organisms as they returned to the aquatic environment from which their ancestors emerged.</a:t>
            </a:r>
          </a:p>
          <a:p>
            <a:pPr eaLnBrk="1" hangingPunct="1"/>
            <a:r>
              <a:rPr lang="en-US" smtClean="0">
                <a:solidFill>
                  <a:srgbClr val="000000"/>
                </a:solidFill>
                <a:latin typeface="Times New Roman" pitchFamily="84" charset="0"/>
                <a:ea typeface="ＭＳ Ｐゴシック" pitchFamily="84" charset="-128"/>
              </a:rPr>
              <a:t>3. Point out to your students that in an aquatic environment, resources such as nutrients and water are accessible to the entire plant. However, structural adaptations such as roots and shoots have evolved in plants that live on land, where such resources are less accessible.</a:t>
            </a:r>
          </a:p>
          <a:p>
            <a:pPr eaLnBrk="1" hangingPunct="1"/>
            <a:r>
              <a:rPr lang="en-US" smtClean="0">
                <a:solidFill>
                  <a:srgbClr val="000000"/>
                </a:solidFill>
                <a:latin typeface="Times New Roman" pitchFamily="84" charset="0"/>
                <a:ea typeface="ＭＳ Ｐゴシック" pitchFamily="84" charset="-128"/>
              </a:rPr>
              <a:t>4. Consider the analogy between vascular systems in plants and a major interstate highway, with traffic running in opposite directions. Highways, like vascular tissues, permit the widespread distribution of concentrated resources.</a:t>
            </a:r>
          </a:p>
          <a:p>
            <a:pPr eaLnBrk="1" hangingPunct="1"/>
            <a:r>
              <a:rPr lang="en-US" smtClean="0">
                <a:solidFill>
                  <a:srgbClr val="000000"/>
                </a:solidFill>
                <a:latin typeface="Times New Roman" pitchFamily="84" charset="0"/>
                <a:ea typeface="ＭＳ Ｐゴシック" pitchFamily="84" charset="-128"/>
              </a:rPr>
              <a:t>5. Have your students discuss the specific advantages of similar adaptations in the reproductive systems of plants and mammals. What are the advantages to keeping the developing embryos with the parent? (One example: The embryonic environment can be carefully regulated by the parent and the parent can better protect the young from damage, disease, or predation.)</a:t>
            </a:r>
            <a:endParaRPr lang="en-US" smtClean="0">
              <a:latin typeface="Times New Roman" pitchFamily="84" charset="0"/>
              <a:ea typeface="ＭＳ Ｐゴシック" pitchFamily="8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eaLnBrk="0" hangingPunct="0"/>
            <a:fld id="{F9F0DC2A-3DEE-42ED-BFDD-447AF5665469}" type="slidenum">
              <a:rPr lang="en-US" sz="1200">
                <a:latin typeface="Times New Roman" pitchFamily="84" charset="0"/>
              </a:rPr>
              <a:pPr eaLnBrk="0" hangingPunct="0"/>
              <a:t>16</a:t>
            </a:fld>
            <a:endParaRPr lang="en-US" sz="1200">
              <a:latin typeface="Times New Roman" pitchFamily="84" charset="0"/>
            </a:endParaRPr>
          </a:p>
        </p:txBody>
      </p:sp>
      <p:sp>
        <p:nvSpPr>
          <p:cNvPr id="224259" name="Rectangle 2"/>
          <p:cNvSpPr>
            <a:spLocks noGrp="1" noRot="1" noChangeAspect="1" noChangeArrowheads="1" noTextEdit="1"/>
          </p:cNvSpPr>
          <p:nvPr>
            <p:ph type="sldImg"/>
          </p:nvPr>
        </p:nvSpPr>
        <p:spPr>
          <a:solidFill>
            <a:srgbClr val="FFFFFF"/>
          </a:solidFill>
          <a:ln/>
        </p:spPr>
      </p:sp>
      <p:sp>
        <p:nvSpPr>
          <p:cNvPr id="224260"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1" smtClean="0">
                <a:solidFill>
                  <a:srgbClr val="000000"/>
                </a:solidFill>
                <a:latin typeface="Times New Roman" pitchFamily="84" charset="0"/>
                <a:ea typeface="ＭＳ Ｐゴシック" pitchFamily="84" charset="-128"/>
              </a:rPr>
              <a:t>Student Misconceptions and Concerns</a:t>
            </a:r>
          </a:p>
          <a:p>
            <a:pPr eaLnBrk="1" hangingPunct="1"/>
            <a:r>
              <a:rPr lang="en-US" smtClean="0">
                <a:solidFill>
                  <a:srgbClr val="000000"/>
                </a:solidFill>
                <a:latin typeface="Times New Roman" pitchFamily="84" charset="0"/>
                <a:ea typeface="ＭＳ Ｐゴシック" pitchFamily="84" charset="-128"/>
              </a:rPr>
              <a:t>1. Students often mistakenly conceive of evolution as a deliberate and directed process, in which organisms somehow acquire adaptations out of want or need. This chapter provides good examples of how evolution actually occurs. During the period when plants first moved onto land, the demands of a terrestrial environment selected among the diversity already existing within the various marginal plant species. For example, plants that produced structures that provided some physical support outside of water had an advantage over those without such structures. Plants did not evolve adaptations to address the needs of living on land. Instead, terrestrial adaptations in existing aquatic plants conveyed advantages in this new environment and were therefore favored.</a:t>
            </a:r>
          </a:p>
          <a:p>
            <a:pPr eaLnBrk="1" hangingPunct="1"/>
            <a:r>
              <a:rPr lang="en-US" smtClean="0">
                <a:solidFill>
                  <a:srgbClr val="000000"/>
                </a:solidFill>
                <a:latin typeface="Times New Roman" pitchFamily="84" charset="0"/>
                <a:ea typeface="ＭＳ Ｐゴシック" pitchFamily="84" charset="-128"/>
              </a:rPr>
              <a:t>2. The text identifies charophytes as the algal group most closely related to plants. Students might misinterpret this to mean that modern charophytes were the direct ancestors of plants. Instead, modern charophytes and plants share a common ancestor, but each has been evolving since the lineages diverged. This same confusion occurs when considering the evolutionary history of humans and chimps. Humans and chimps share a common ancestor. Modern humans did not evolve from modern chimps. Although such distinctions may be clear to us as instructors, beginning students with little experience can easily be confused.</a:t>
            </a:r>
          </a:p>
          <a:p>
            <a:pPr eaLnBrk="1" hangingPunct="1"/>
            <a:r>
              <a:rPr lang="en-US" b="1" smtClean="0">
                <a:solidFill>
                  <a:srgbClr val="000000"/>
                </a:solidFill>
                <a:latin typeface="Times New Roman" pitchFamily="84" charset="0"/>
                <a:ea typeface="ＭＳ Ｐゴシック" pitchFamily="84" charset="-128"/>
              </a:rPr>
              <a:t>Teaching Tips</a:t>
            </a:r>
          </a:p>
          <a:p>
            <a:pPr eaLnBrk="1" hangingPunct="1"/>
            <a:r>
              <a:rPr lang="en-US" smtClean="0">
                <a:solidFill>
                  <a:srgbClr val="000000"/>
                </a:solidFill>
                <a:latin typeface="Times New Roman" pitchFamily="84" charset="0"/>
                <a:ea typeface="ＭＳ Ｐゴシック" pitchFamily="84" charset="-128"/>
              </a:rPr>
              <a:t>1. An analogy exists between a chicken egg and the first seeds, although the parallels are limited: each consists of a developing embryo enclosed in a water-resistant packet, along with a store of food.</a:t>
            </a:r>
          </a:p>
          <a:p>
            <a:pPr eaLnBrk="1" hangingPunct="1"/>
            <a:r>
              <a:rPr lang="en-US" smtClean="0">
                <a:solidFill>
                  <a:srgbClr val="000000"/>
                </a:solidFill>
                <a:latin typeface="Times New Roman" pitchFamily="84" charset="0"/>
                <a:ea typeface="ＭＳ Ｐゴシック" pitchFamily="84" charset="-128"/>
              </a:rPr>
              <a:t>2. The support provided by many tightly packed mosses is analogous to the collective support of the many fibers of plush carpeting. Each fiber of carpet and each individual moss plant might easily collapse without the support of its neighbor.</a:t>
            </a:r>
            <a:endParaRPr lang="en-US" smtClean="0">
              <a:latin typeface="Times New Roman" pitchFamily="84" charset="0"/>
              <a:ea typeface="ＭＳ Ｐゴシック" pitchFamily="8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eaLnBrk="0" hangingPunct="0"/>
            <a:fld id="{9F43BA42-AEE5-4996-A41F-0EFA798B92F4}" type="slidenum">
              <a:rPr lang="en-US" sz="1200">
                <a:latin typeface="Times New Roman" pitchFamily="84" charset="0"/>
              </a:rPr>
              <a:pPr eaLnBrk="0" hangingPunct="0"/>
              <a:t>18</a:t>
            </a:fld>
            <a:endParaRPr lang="en-US" sz="1200">
              <a:latin typeface="Times New Roman" pitchFamily="84" charset="0"/>
            </a:endParaRPr>
          </a:p>
        </p:txBody>
      </p:sp>
      <p:sp>
        <p:nvSpPr>
          <p:cNvPr id="227331" name="Rectangle 2"/>
          <p:cNvSpPr>
            <a:spLocks noGrp="1" noRot="1" noChangeAspect="1" noChangeArrowheads="1" noTextEdit="1"/>
          </p:cNvSpPr>
          <p:nvPr>
            <p:ph type="sldImg"/>
          </p:nvPr>
        </p:nvSpPr>
        <p:spPr>
          <a:solidFill>
            <a:srgbClr val="FFFFFF"/>
          </a:solidFill>
          <a:ln/>
        </p:spPr>
      </p:sp>
      <p:sp>
        <p:nvSpPr>
          <p:cNvPr id="227332"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1" smtClean="0">
                <a:solidFill>
                  <a:srgbClr val="000000"/>
                </a:solidFill>
                <a:latin typeface="Times New Roman" pitchFamily="84" charset="0"/>
                <a:ea typeface="ＭＳ Ｐゴシック" pitchFamily="84" charset="-128"/>
              </a:rPr>
              <a:t>Student Misconceptions and Concerns</a:t>
            </a:r>
          </a:p>
          <a:p>
            <a:pPr eaLnBrk="1" hangingPunct="1"/>
            <a:r>
              <a:rPr lang="en-US" smtClean="0">
                <a:solidFill>
                  <a:srgbClr val="000000"/>
                </a:solidFill>
                <a:latin typeface="Times New Roman" pitchFamily="84" charset="0"/>
                <a:ea typeface="ＭＳ Ｐゴシック" pitchFamily="84" charset="-128"/>
              </a:rPr>
              <a:t>1. Students often mistakenly conceive of evolution as a deliberate and directed process, in which organisms somehow acquire adaptations out of want or need. This chapter provides good examples of how evolution actually occurs. During the period when plants first moved onto land, the demands of a terrestrial environment selected among the diversity already existing within the various marginal plant species. For example, plants that produced structures that provided some physical support outside of water had an advantage over those without such structures. Plants did not evolve adaptations to address the needs of living on land. Instead, terrestrial adaptations in existing aquatic plants conveyed advantages in this new environment and were therefore favored.</a:t>
            </a:r>
          </a:p>
          <a:p>
            <a:pPr eaLnBrk="1" hangingPunct="1"/>
            <a:r>
              <a:rPr lang="en-US" smtClean="0">
                <a:solidFill>
                  <a:srgbClr val="000000"/>
                </a:solidFill>
                <a:latin typeface="Times New Roman" pitchFamily="84" charset="0"/>
                <a:ea typeface="ＭＳ Ｐゴシック" pitchFamily="84" charset="-128"/>
              </a:rPr>
              <a:t>2. The text identifies charophytes as the algal group most closely related to plants. Students might misinterpret this to mean that modern charophytes were the direct ancestors of plants. Instead, modern charophytes and plants share a common ancestor, but each has been evolving since the lineages diverged. This same confusion occurs when considering the evolutionary history of humans and chimps. Humans and chimps share a common ancestor. Modern humans did not evolve from modern chimps. Although such distinctions may be clear to us as instructors, beginning students with little experience can easily be confused.</a:t>
            </a:r>
          </a:p>
          <a:p>
            <a:pPr eaLnBrk="1" hangingPunct="1"/>
            <a:r>
              <a:rPr lang="en-US" b="1" smtClean="0">
                <a:solidFill>
                  <a:srgbClr val="000000"/>
                </a:solidFill>
                <a:latin typeface="Times New Roman" pitchFamily="84" charset="0"/>
                <a:ea typeface="ＭＳ Ｐゴシック" pitchFamily="84" charset="-128"/>
              </a:rPr>
              <a:t>Teaching Tips</a:t>
            </a:r>
          </a:p>
          <a:p>
            <a:pPr eaLnBrk="1" hangingPunct="1"/>
            <a:r>
              <a:rPr lang="en-US" smtClean="0">
                <a:solidFill>
                  <a:srgbClr val="000000"/>
                </a:solidFill>
                <a:latin typeface="Times New Roman" pitchFamily="84" charset="0"/>
                <a:ea typeface="ＭＳ Ｐゴシック" pitchFamily="84" charset="-128"/>
              </a:rPr>
              <a:t>1. An analogy exists between a chicken egg and the first seeds, although the parallels are limited: each consists of a developing embryo enclosed in a water-resistant packet, along with a store of food.</a:t>
            </a:r>
          </a:p>
          <a:p>
            <a:pPr eaLnBrk="1" hangingPunct="1"/>
            <a:r>
              <a:rPr lang="en-US" smtClean="0">
                <a:solidFill>
                  <a:srgbClr val="000000"/>
                </a:solidFill>
                <a:latin typeface="Times New Roman" pitchFamily="84" charset="0"/>
                <a:ea typeface="ＭＳ Ｐゴシック" pitchFamily="84" charset="-128"/>
              </a:rPr>
              <a:t>2. The support provided by many tightly packed mosses is analogous to the collective support of the many fibers of plush carpeting. Each fiber of carpet and each individual moss plant might easily collapse without the support of its neighbor.</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eaLnBrk="0" hangingPunct="0"/>
            <a:fld id="{975DFB4A-8879-4A7C-95DE-4F76F66CFF0F}" type="slidenum">
              <a:rPr lang="en-US" sz="1200">
                <a:latin typeface="Times New Roman" pitchFamily="84" charset="0"/>
              </a:rPr>
              <a:pPr eaLnBrk="0" hangingPunct="0"/>
              <a:t>19</a:t>
            </a:fld>
            <a:endParaRPr lang="en-US" sz="1200">
              <a:latin typeface="Times New Roman" pitchFamily="84" charset="0"/>
            </a:endParaRPr>
          </a:p>
        </p:txBody>
      </p:sp>
      <p:sp>
        <p:nvSpPr>
          <p:cNvPr id="228355" name="Rectangle 2"/>
          <p:cNvSpPr>
            <a:spLocks noGrp="1" noRot="1" noChangeAspect="1" noChangeArrowheads="1" noTextEdit="1"/>
          </p:cNvSpPr>
          <p:nvPr>
            <p:ph type="sldImg"/>
          </p:nvPr>
        </p:nvSpPr>
        <p:spPr>
          <a:solidFill>
            <a:srgbClr val="FFFFFF"/>
          </a:solidFill>
          <a:ln/>
        </p:spPr>
      </p:sp>
      <p:sp>
        <p:nvSpPr>
          <p:cNvPr id="228356"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1" smtClean="0">
                <a:solidFill>
                  <a:srgbClr val="000000"/>
                </a:solidFill>
                <a:latin typeface="Times New Roman" pitchFamily="84" charset="0"/>
                <a:ea typeface="ＭＳ Ｐゴシック" pitchFamily="84" charset="-128"/>
              </a:rPr>
              <a:t>Student Misconceptions and Concerns</a:t>
            </a:r>
          </a:p>
          <a:p>
            <a:pPr eaLnBrk="1" hangingPunct="1"/>
            <a:r>
              <a:rPr lang="en-US" smtClean="0">
                <a:solidFill>
                  <a:srgbClr val="000000"/>
                </a:solidFill>
                <a:latin typeface="Times New Roman" pitchFamily="84" charset="0"/>
                <a:ea typeface="ＭＳ Ｐゴシック" pitchFamily="84" charset="-128"/>
              </a:rPr>
              <a:t>1. Students often mistakenly conceive of evolution as a deliberate and directed process, in which organisms somehow acquire adaptations out of want or need. This chapter provides good examples of how evolution actually occurs. During the period when plants first moved onto land, the demands of a terrestrial environment selected among the diversity already existing within the various marginal plant species. For example, plants that produced structures that provided some physical support outside of water had an advantage over those without such structures. Plants did not evolve adaptations to address the needs of living on land. Instead, terrestrial adaptations in existing aquatic plants conveyed advantages in this new environment and were therefore favored.</a:t>
            </a:r>
          </a:p>
          <a:p>
            <a:pPr eaLnBrk="1" hangingPunct="1"/>
            <a:r>
              <a:rPr lang="en-US" smtClean="0">
                <a:solidFill>
                  <a:srgbClr val="000000"/>
                </a:solidFill>
                <a:latin typeface="Times New Roman" pitchFamily="84" charset="0"/>
                <a:ea typeface="ＭＳ Ｐゴシック" pitchFamily="84" charset="-128"/>
              </a:rPr>
              <a:t>2. The text identifies charophytes as the algal group most closely related to plants. Students might misinterpret this to mean that modern charophytes were the direct ancestors of plants. Instead, modern charophytes and plants share a common ancestor, but each has been evolving since the lineages diverged. This same confusion occurs when considering the evolutionary history of humans and chimps. Humans and chimps share a common ancestor. Modern humans did not evolve from modern chimps. Although such distinctions may be clear to us as instructors, beginning students with little experience can easily be confused.</a:t>
            </a:r>
          </a:p>
          <a:p>
            <a:pPr eaLnBrk="1" hangingPunct="1"/>
            <a:r>
              <a:rPr lang="en-US" b="1" smtClean="0">
                <a:solidFill>
                  <a:srgbClr val="000000"/>
                </a:solidFill>
                <a:latin typeface="Times New Roman" pitchFamily="84" charset="0"/>
                <a:ea typeface="ＭＳ Ｐゴシック" pitchFamily="84" charset="-128"/>
              </a:rPr>
              <a:t>Teaching Tips</a:t>
            </a:r>
          </a:p>
          <a:p>
            <a:pPr eaLnBrk="1" hangingPunct="1"/>
            <a:r>
              <a:rPr lang="en-US" smtClean="0">
                <a:solidFill>
                  <a:srgbClr val="000000"/>
                </a:solidFill>
                <a:latin typeface="Times New Roman" pitchFamily="84" charset="0"/>
                <a:ea typeface="ＭＳ Ｐゴシック" pitchFamily="84" charset="-128"/>
              </a:rPr>
              <a:t>1. An analogy exists between a chicken egg and the first seeds, although the parallels are limited: each consists of a developing embryo enclosed in a water-resistant packet, along with a store of food.</a:t>
            </a:r>
          </a:p>
          <a:p>
            <a:pPr eaLnBrk="1" hangingPunct="1"/>
            <a:r>
              <a:rPr lang="en-US" smtClean="0">
                <a:solidFill>
                  <a:srgbClr val="000000"/>
                </a:solidFill>
                <a:latin typeface="Times New Roman" pitchFamily="84" charset="0"/>
                <a:ea typeface="ＭＳ Ｐゴシック" pitchFamily="84" charset="-128"/>
              </a:rPr>
              <a:t>2. The support provided by many tightly packed mosses is analogous to the collective support of the many fibers of plush carpeting. Each fiber of carpet and each individual moss plant might easily collapse without the support of its neighbor.</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eaLnBrk="0" hangingPunct="0"/>
            <a:fld id="{5FEA8293-1876-4D42-AA13-C1FDA0C05249}" type="slidenum">
              <a:rPr lang="en-US" sz="1200">
                <a:latin typeface="Times New Roman" pitchFamily="84" charset="0"/>
              </a:rPr>
              <a:pPr eaLnBrk="0" hangingPunct="0"/>
              <a:t>21</a:t>
            </a:fld>
            <a:endParaRPr lang="en-US" sz="1200">
              <a:latin typeface="Times New Roman" pitchFamily="84" charset="0"/>
            </a:endParaRPr>
          </a:p>
        </p:txBody>
      </p:sp>
      <p:sp>
        <p:nvSpPr>
          <p:cNvPr id="233475" name="Rectangle 2"/>
          <p:cNvSpPr>
            <a:spLocks noGrp="1" noRot="1" noChangeAspect="1" noChangeArrowheads="1" noTextEdit="1"/>
          </p:cNvSpPr>
          <p:nvPr>
            <p:ph type="sldImg"/>
          </p:nvPr>
        </p:nvSpPr>
        <p:spPr>
          <a:solidFill>
            <a:srgbClr val="FFFFFF"/>
          </a:solidFill>
          <a:ln/>
        </p:spPr>
      </p:sp>
      <p:sp>
        <p:nvSpPr>
          <p:cNvPr id="233476"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1" smtClean="0">
                <a:solidFill>
                  <a:srgbClr val="000000"/>
                </a:solidFill>
                <a:latin typeface="Times New Roman" pitchFamily="84" charset="0"/>
                <a:ea typeface="ＭＳ Ｐゴシック" pitchFamily="84" charset="-128"/>
              </a:rPr>
              <a:t>Student Misconceptions and Concerns</a:t>
            </a:r>
          </a:p>
          <a:p>
            <a:pPr eaLnBrk="1" hangingPunct="1"/>
            <a:r>
              <a:rPr lang="en-US" smtClean="0">
                <a:solidFill>
                  <a:srgbClr val="000000"/>
                </a:solidFill>
                <a:latin typeface="Times New Roman" pitchFamily="84" charset="0"/>
                <a:ea typeface="ＭＳ Ｐゴシック" pitchFamily="84" charset="-128"/>
              </a:rPr>
              <a:t>1. Students often mistakenly conceive of evolution as a deliberate and directed process, in which organisms somehow acquire adaptations out of want or need. This chapter provides good examples of how evolution actually occurs. During the period when plants first moved onto land, the demands of a terrestrial environment selected among the diversity already existing within the various marginal plant species. For example, plants that produced structures that provided some physical support outside of water had an advantage over those without such structures. Plants did not evolve adaptations to address the needs of living on land. Instead, terrestrial adaptations in existing aquatic plants conveyed advantages in this new environment and were therefore favored.</a:t>
            </a:r>
          </a:p>
          <a:p>
            <a:pPr eaLnBrk="1" hangingPunct="1"/>
            <a:r>
              <a:rPr lang="en-US" smtClean="0">
                <a:solidFill>
                  <a:srgbClr val="000000"/>
                </a:solidFill>
                <a:latin typeface="Times New Roman" pitchFamily="84" charset="0"/>
                <a:ea typeface="ＭＳ Ｐゴシック" pitchFamily="84" charset="-128"/>
              </a:rPr>
              <a:t>2. The text identifies charophytes as the algal group most closely related to plants. Students might misinterpret this to mean that modern charophytes were the direct ancestors of plants. Instead, modern charophytes and plants share a common ancestor, but each has been evolving since the lineages diverged. This same confusion occurs when considering the evolutionary history of humans and chimps. Humans and chimps share a common ancestor. Modern humans did not evolve from modern chimps. Although such distinctions may be clear to us as instructors, beginning students with little experience can easily be confused.</a:t>
            </a:r>
          </a:p>
          <a:p>
            <a:pPr eaLnBrk="1" hangingPunct="1"/>
            <a:r>
              <a:rPr lang="en-US" b="1" smtClean="0">
                <a:solidFill>
                  <a:srgbClr val="000000"/>
                </a:solidFill>
                <a:latin typeface="Times New Roman" pitchFamily="84" charset="0"/>
                <a:ea typeface="ＭＳ Ｐゴシック" pitchFamily="84" charset="-128"/>
              </a:rPr>
              <a:t>Teaching Tips</a:t>
            </a:r>
          </a:p>
          <a:p>
            <a:pPr eaLnBrk="1" hangingPunct="1"/>
            <a:r>
              <a:rPr lang="en-US" smtClean="0">
                <a:solidFill>
                  <a:srgbClr val="000000"/>
                </a:solidFill>
                <a:latin typeface="Times New Roman" pitchFamily="84" charset="0"/>
                <a:ea typeface="ＭＳ Ｐゴシック" pitchFamily="84" charset="-128"/>
              </a:rPr>
              <a:t>1. An analogy exists between a chicken egg and the first seeds, although the parallels are limited: each consists of a developing embryo enclosed in a water-resistant packet, along with a store of food.</a:t>
            </a:r>
          </a:p>
          <a:p>
            <a:pPr eaLnBrk="1" hangingPunct="1"/>
            <a:r>
              <a:rPr lang="en-US" smtClean="0">
                <a:solidFill>
                  <a:srgbClr val="000000"/>
                </a:solidFill>
                <a:latin typeface="Times New Roman" pitchFamily="84" charset="0"/>
                <a:ea typeface="ＭＳ Ｐゴシック" pitchFamily="84" charset="-128"/>
              </a:rPr>
              <a:t>2. The support provided by many tightly packed mosses is analogous to the collective support of the many fibers of plush carpeting. Each fiber of carpet and each individual moss plant might easily collapse without the support of its neighbor.</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eaLnBrk="0" hangingPunct="0"/>
            <a:fld id="{ED299B36-B686-449C-AC83-8FB9571B3279}" type="slidenum">
              <a:rPr lang="en-US" sz="1200">
                <a:latin typeface="Times New Roman" pitchFamily="84" charset="0"/>
              </a:rPr>
              <a:pPr eaLnBrk="0" hangingPunct="0"/>
              <a:t>23</a:t>
            </a:fld>
            <a:endParaRPr lang="en-US" sz="1200">
              <a:latin typeface="Times New Roman" pitchFamily="84" charset="0"/>
            </a:endParaRPr>
          </a:p>
        </p:txBody>
      </p:sp>
      <p:sp>
        <p:nvSpPr>
          <p:cNvPr id="237571" name="Rectangle 2"/>
          <p:cNvSpPr>
            <a:spLocks noGrp="1" noRot="1" noChangeAspect="1" noChangeArrowheads="1" noTextEdit="1"/>
          </p:cNvSpPr>
          <p:nvPr>
            <p:ph type="sldImg"/>
          </p:nvPr>
        </p:nvSpPr>
        <p:spPr>
          <a:solidFill>
            <a:srgbClr val="FFFFFF"/>
          </a:solidFill>
          <a:ln/>
        </p:spPr>
      </p:sp>
      <p:sp>
        <p:nvSpPr>
          <p:cNvPr id="237572"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1" smtClean="0">
                <a:solidFill>
                  <a:srgbClr val="000000"/>
                </a:solidFill>
                <a:latin typeface="Times New Roman" pitchFamily="84" charset="0"/>
                <a:ea typeface="ＭＳ Ｐゴシック" pitchFamily="84" charset="-128"/>
              </a:rPr>
              <a:t>Student Misconceptions and Concerns</a:t>
            </a:r>
          </a:p>
          <a:p>
            <a:pPr eaLnBrk="1" hangingPunct="1"/>
            <a:r>
              <a:rPr lang="en-US" smtClean="0">
                <a:solidFill>
                  <a:srgbClr val="000000"/>
                </a:solidFill>
                <a:latin typeface="Times New Roman" pitchFamily="84" charset="0"/>
                <a:ea typeface="ＭＳ Ｐゴシック" pitchFamily="84" charset="-128"/>
              </a:rPr>
              <a:t>1. Students often mistakenly conceive of evolution as a deliberate and directed process, in which organisms somehow acquire adaptations out of want or need. This chapter provides good examples of how evolution actually occurs. During the period when plants first moved onto land, the demands of a terrestrial environment selected among the diversity already existing within the various marginal plant species. For example, plants that produced structures that provided some physical support outside of water had an advantage over those without such structures. Plants did not evolve adaptations to address the needs of living on land. Instead, terrestrial adaptations in existing aquatic plants conveyed advantages in this new environment and were therefore favored.</a:t>
            </a:r>
          </a:p>
          <a:p>
            <a:pPr eaLnBrk="1" hangingPunct="1"/>
            <a:r>
              <a:rPr lang="en-US" smtClean="0">
                <a:solidFill>
                  <a:srgbClr val="000000"/>
                </a:solidFill>
                <a:latin typeface="Times New Roman" pitchFamily="84" charset="0"/>
                <a:ea typeface="ＭＳ Ｐゴシック" pitchFamily="84" charset="-128"/>
              </a:rPr>
              <a:t>2. The text identifies charophytes as the algal group most closely related to plants. Students might misinterpret this to mean that modern charophytes were the direct ancestors of plants. Instead, modern charophytes and plants share a common ancestor, but each has been evolving since the lineages diverged. This same confusion occurs when considering the evolutionary history of humans and chimps. Humans and chimps share a common ancestor. Modern humans did not evolve from modern chimps. Although such distinctions may be clear to us as instructors, beginning students with little experience can easily be confused.</a:t>
            </a:r>
          </a:p>
          <a:p>
            <a:pPr eaLnBrk="1" hangingPunct="1"/>
            <a:r>
              <a:rPr lang="en-US" b="1" smtClean="0">
                <a:solidFill>
                  <a:srgbClr val="000000"/>
                </a:solidFill>
                <a:latin typeface="Times New Roman" pitchFamily="84" charset="0"/>
                <a:ea typeface="ＭＳ Ｐゴシック" pitchFamily="84" charset="-128"/>
              </a:rPr>
              <a:t>Teaching Tips</a:t>
            </a:r>
          </a:p>
          <a:p>
            <a:pPr eaLnBrk="1" hangingPunct="1"/>
            <a:r>
              <a:rPr lang="en-US" smtClean="0">
                <a:solidFill>
                  <a:srgbClr val="000000"/>
                </a:solidFill>
                <a:latin typeface="Times New Roman" pitchFamily="84" charset="0"/>
                <a:ea typeface="ＭＳ Ｐゴシック" pitchFamily="84" charset="-128"/>
              </a:rPr>
              <a:t>1. An analogy exists between a chicken egg and the first seeds, although the parallels are limited: each consists of a developing embryo enclosed in a water-resistant packet, along with a store of food.</a:t>
            </a:r>
          </a:p>
          <a:p>
            <a:pPr eaLnBrk="1" hangingPunct="1"/>
            <a:r>
              <a:rPr lang="en-US" smtClean="0">
                <a:solidFill>
                  <a:srgbClr val="000000"/>
                </a:solidFill>
                <a:latin typeface="Times New Roman" pitchFamily="84" charset="0"/>
                <a:ea typeface="ＭＳ Ｐゴシック" pitchFamily="84" charset="-128"/>
              </a:rPr>
              <a:t>2. The support provided by many tightly packed mosses is analogous to the collective support of the many fibers of plush carpeting. Each fiber of carpet and each individual moss plant might easily collapse without the support of its neighbor.</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eaLnBrk="0" hangingPunct="0"/>
            <a:fld id="{2F71FBC3-1EF1-43AA-92A5-08B845FCD00F}" type="slidenum">
              <a:rPr lang="en-US" sz="1200">
                <a:latin typeface="Times New Roman" pitchFamily="84" charset="0"/>
              </a:rPr>
              <a:pPr eaLnBrk="0" hangingPunct="0"/>
              <a:t>24</a:t>
            </a:fld>
            <a:endParaRPr lang="en-US" sz="1200">
              <a:latin typeface="Times New Roman" pitchFamily="84" charset="0"/>
            </a:endParaRPr>
          </a:p>
        </p:txBody>
      </p:sp>
      <p:sp>
        <p:nvSpPr>
          <p:cNvPr id="238595" name="Rectangle 2"/>
          <p:cNvSpPr>
            <a:spLocks noGrp="1" noRot="1" noChangeAspect="1" noChangeArrowheads="1" noTextEdit="1"/>
          </p:cNvSpPr>
          <p:nvPr>
            <p:ph type="sldImg"/>
          </p:nvPr>
        </p:nvSpPr>
        <p:spPr>
          <a:solidFill>
            <a:srgbClr val="FFFFFF"/>
          </a:solidFill>
          <a:ln/>
        </p:spPr>
      </p:sp>
      <p:sp>
        <p:nvSpPr>
          <p:cNvPr id="238596"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1" smtClean="0">
                <a:solidFill>
                  <a:srgbClr val="000000"/>
                </a:solidFill>
                <a:latin typeface="Times New Roman" pitchFamily="84" charset="0"/>
                <a:ea typeface="ＭＳ Ｐゴシック" pitchFamily="84" charset="-128"/>
              </a:rPr>
              <a:t>Student Misconceptions and Concerns</a:t>
            </a:r>
          </a:p>
          <a:p>
            <a:pPr eaLnBrk="1" hangingPunct="1"/>
            <a:r>
              <a:rPr lang="en-US" smtClean="0">
                <a:solidFill>
                  <a:srgbClr val="000000"/>
                </a:solidFill>
                <a:latin typeface="Times New Roman" pitchFamily="84" charset="0"/>
                <a:ea typeface="ＭＳ Ｐゴシック" pitchFamily="84" charset="-128"/>
              </a:rPr>
              <a:t>1. Students often mistakenly conceive of evolution as a deliberate and directed process, in which organisms somehow acquire adaptations out of want or need. This chapter provides good examples of how evolution actually occurs. During the period when plants first moved onto land, the demands of a terrestrial environment selected among the diversity already existing within the various marginal plant species. For example, plants that produced structures that provided some physical support outside of water had an advantage over those without such structures. Plants did not evolve adaptations to address the needs of living on land. Instead, terrestrial adaptations in existing aquatic plants conveyed advantages in this new environment and were therefore favored.</a:t>
            </a:r>
          </a:p>
          <a:p>
            <a:pPr eaLnBrk="1" hangingPunct="1"/>
            <a:r>
              <a:rPr lang="en-US" smtClean="0">
                <a:solidFill>
                  <a:srgbClr val="000000"/>
                </a:solidFill>
                <a:latin typeface="Times New Roman" pitchFamily="84" charset="0"/>
                <a:ea typeface="ＭＳ Ｐゴシック" pitchFamily="84" charset="-128"/>
              </a:rPr>
              <a:t>2. The text identifies charophytes as the algal group most closely related to plants. Students might misinterpret this to mean that modern charophytes were the direct ancestors of plants. Instead, modern charophytes and plants share a common ancestor, but each has been evolving since the lineages diverged. This same confusion occurs when considering the evolutionary history of humans and chimps. Humans and chimps share a common ancestor. Modern humans did not evolve from modern chimps. Although such distinctions may be clear to us as instructors, beginning students with little experience can easily be confused.</a:t>
            </a:r>
          </a:p>
          <a:p>
            <a:pPr eaLnBrk="1" hangingPunct="1"/>
            <a:r>
              <a:rPr lang="en-US" b="1" smtClean="0">
                <a:solidFill>
                  <a:srgbClr val="000000"/>
                </a:solidFill>
                <a:latin typeface="Times New Roman" pitchFamily="84" charset="0"/>
                <a:ea typeface="ＭＳ Ｐゴシック" pitchFamily="84" charset="-128"/>
              </a:rPr>
              <a:t>Teaching Tips</a:t>
            </a:r>
          </a:p>
          <a:p>
            <a:pPr eaLnBrk="1" hangingPunct="1"/>
            <a:r>
              <a:rPr lang="en-US" smtClean="0">
                <a:solidFill>
                  <a:srgbClr val="000000"/>
                </a:solidFill>
                <a:latin typeface="Times New Roman" pitchFamily="84" charset="0"/>
                <a:ea typeface="ＭＳ Ｐゴシック" pitchFamily="84" charset="-128"/>
              </a:rPr>
              <a:t>1. An analogy exists between a chicken egg and the first seeds, although the parallels are limited: each consists of a developing embryo enclosed in a water-resistant packet, along with a store of food.</a:t>
            </a:r>
          </a:p>
          <a:p>
            <a:pPr eaLnBrk="1" hangingPunct="1"/>
            <a:r>
              <a:rPr lang="en-US" smtClean="0">
                <a:solidFill>
                  <a:srgbClr val="000000"/>
                </a:solidFill>
                <a:latin typeface="Times New Roman" pitchFamily="84" charset="0"/>
                <a:ea typeface="ＭＳ Ｐゴシック" pitchFamily="84" charset="-128"/>
              </a:rPr>
              <a:t>2. The support provided by many tightly packed mosses is analogous to the collective support of the many fibers of plush carpeting. Each fiber of carpet and each individual moss plant might easily collapse without the support of its neighbor.</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eaLnBrk="0" hangingPunct="0"/>
            <a:fld id="{EF341EB0-5C6A-4269-B816-1CFD6CDACE20}" type="slidenum">
              <a:rPr lang="en-US" sz="1200">
                <a:latin typeface="Times New Roman" pitchFamily="84" charset="0"/>
              </a:rPr>
              <a:pPr eaLnBrk="0" hangingPunct="0"/>
              <a:t>25</a:t>
            </a:fld>
            <a:endParaRPr lang="en-US" sz="1200">
              <a:latin typeface="Times New Roman" pitchFamily="84" charset="0"/>
            </a:endParaRPr>
          </a:p>
        </p:txBody>
      </p:sp>
      <p:sp>
        <p:nvSpPr>
          <p:cNvPr id="239619" name="Rectangle 2"/>
          <p:cNvSpPr>
            <a:spLocks noGrp="1" noRot="1" noChangeAspect="1" noChangeArrowheads="1" noTextEdit="1"/>
          </p:cNvSpPr>
          <p:nvPr>
            <p:ph type="sldImg"/>
          </p:nvPr>
        </p:nvSpPr>
        <p:spPr>
          <a:solidFill>
            <a:srgbClr val="FFFFFF"/>
          </a:solidFill>
          <a:ln/>
        </p:spPr>
      </p:sp>
      <p:sp>
        <p:nvSpPr>
          <p:cNvPr id="239620"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1" smtClean="0">
                <a:solidFill>
                  <a:srgbClr val="000000"/>
                </a:solidFill>
                <a:latin typeface="Times New Roman" pitchFamily="84" charset="0"/>
                <a:ea typeface="ＭＳ Ｐゴシック" pitchFamily="84" charset="-128"/>
              </a:rPr>
              <a:t>Student Misconceptions and Concerns</a:t>
            </a:r>
          </a:p>
          <a:p>
            <a:pPr eaLnBrk="1" hangingPunct="1"/>
            <a:r>
              <a:rPr lang="en-US" smtClean="0">
                <a:solidFill>
                  <a:srgbClr val="000000"/>
                </a:solidFill>
                <a:latin typeface="Times New Roman" pitchFamily="84" charset="0"/>
                <a:ea typeface="ＭＳ Ｐゴシック" pitchFamily="84" charset="-128"/>
              </a:rPr>
              <a:t>1. Students often mistakenly conceive of evolution as a deliberate and directed process, in which organisms somehow acquire adaptations out of want or need. This chapter provides good examples of how evolution actually occurs. During the period when plants first moved onto land, the demands of a terrestrial environment selected among the diversity already existing within the various marginal plant species. For example, plants that produced structures that provided some physical support outside of water had an advantage over those without such structures. Plants did not evolve adaptations to address the needs of living on land. Instead, terrestrial adaptations in existing aquatic plants conveyed advantages in this new environment and were therefore favored.</a:t>
            </a:r>
          </a:p>
          <a:p>
            <a:pPr eaLnBrk="1" hangingPunct="1"/>
            <a:r>
              <a:rPr lang="en-US" smtClean="0">
                <a:solidFill>
                  <a:srgbClr val="000000"/>
                </a:solidFill>
                <a:latin typeface="Times New Roman" pitchFamily="84" charset="0"/>
                <a:ea typeface="ＭＳ Ｐゴシック" pitchFamily="84" charset="-128"/>
              </a:rPr>
              <a:t>2. The text identifies charophytes as the algal group most closely related to plants. Students might misinterpret this to mean that modern charophytes were the direct ancestors of plants. Instead, modern charophytes and plants share a common ancestor, but each has been evolving since the lineages diverged. This same confusion occurs when considering the evolutionary history of humans and chimps. Humans and chimps share a common ancestor. Modern humans did not evolve from modern chimps. Although such distinctions may be clear to us as instructors, beginning students with little experience can easily be confused.</a:t>
            </a:r>
          </a:p>
          <a:p>
            <a:pPr eaLnBrk="1" hangingPunct="1"/>
            <a:r>
              <a:rPr lang="en-US" b="1" smtClean="0">
                <a:solidFill>
                  <a:srgbClr val="000000"/>
                </a:solidFill>
                <a:latin typeface="Times New Roman" pitchFamily="84" charset="0"/>
                <a:ea typeface="ＭＳ Ｐゴシック" pitchFamily="84" charset="-128"/>
              </a:rPr>
              <a:t>Teaching Tips</a:t>
            </a:r>
          </a:p>
          <a:p>
            <a:pPr eaLnBrk="1" hangingPunct="1"/>
            <a:r>
              <a:rPr lang="en-US" smtClean="0">
                <a:solidFill>
                  <a:srgbClr val="000000"/>
                </a:solidFill>
                <a:latin typeface="Times New Roman" pitchFamily="84" charset="0"/>
                <a:ea typeface="ＭＳ Ｐゴシック" pitchFamily="84" charset="-128"/>
              </a:rPr>
              <a:t>1. An analogy exists between a chicken egg and the first seeds, although the parallels are limited: each consists of a developing embryo enclosed in a water-resistant packet, along with a store of food.</a:t>
            </a:r>
          </a:p>
          <a:p>
            <a:pPr eaLnBrk="1" hangingPunct="1"/>
            <a:r>
              <a:rPr lang="en-US" smtClean="0">
                <a:solidFill>
                  <a:srgbClr val="000000"/>
                </a:solidFill>
                <a:latin typeface="Times New Roman" pitchFamily="84" charset="0"/>
                <a:ea typeface="ＭＳ Ｐゴシック" pitchFamily="84" charset="-128"/>
              </a:rPr>
              <a:t>2. The support provided by many tightly packed mosses is analogous to the collective support of the many fibers of plush carpeting. Each fiber of carpet and each individual moss plant might easily collapse without the support of its neighbor.</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eaLnBrk="0" hangingPunct="0"/>
            <a:fld id="{A07BACAA-97F4-4FEE-A93E-392E004F4FC4}" type="slidenum">
              <a:rPr lang="en-US" sz="1200">
                <a:latin typeface="Times New Roman" pitchFamily="84" charset="0"/>
              </a:rPr>
              <a:pPr eaLnBrk="0" hangingPunct="0"/>
              <a:t>27</a:t>
            </a:fld>
            <a:endParaRPr lang="en-US" sz="1200">
              <a:latin typeface="Times New Roman" pitchFamily="84" charset="0"/>
            </a:endParaRPr>
          </a:p>
        </p:txBody>
      </p:sp>
      <p:sp>
        <p:nvSpPr>
          <p:cNvPr id="245763" name="Rectangle 2"/>
          <p:cNvSpPr>
            <a:spLocks noGrp="1" noRot="1" noChangeAspect="1" noChangeArrowheads="1" noTextEdit="1"/>
          </p:cNvSpPr>
          <p:nvPr>
            <p:ph type="sldImg"/>
          </p:nvPr>
        </p:nvSpPr>
        <p:spPr>
          <a:solidFill>
            <a:srgbClr val="FFFFFF"/>
          </a:solidFill>
          <a:ln/>
        </p:spPr>
      </p:sp>
      <p:sp>
        <p:nvSpPr>
          <p:cNvPr id="245764"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1" smtClean="0">
                <a:solidFill>
                  <a:srgbClr val="000000"/>
                </a:solidFill>
                <a:latin typeface="Times New Roman" pitchFamily="84" charset="0"/>
                <a:ea typeface="ＭＳ Ｐゴシック" pitchFamily="84" charset="-128"/>
              </a:rPr>
              <a:t>Student Misconceptions and Concerns</a:t>
            </a:r>
          </a:p>
          <a:p>
            <a:pPr eaLnBrk="1" hangingPunct="1"/>
            <a:r>
              <a:rPr lang="en-US" smtClean="0">
                <a:solidFill>
                  <a:srgbClr val="000000"/>
                </a:solidFill>
                <a:latin typeface="Times New Roman" pitchFamily="84" charset="0"/>
                <a:ea typeface="ＭＳ Ｐゴシック" pitchFamily="84" charset="-128"/>
              </a:rPr>
              <a:t>1. Students often mistakenly conceive of evolution as a deliberate and directed process, in which organisms somehow acquire adaptations out of want or need. This chapter provides good examples of how evolution actually occurs. During the period when plants first moved onto land, the demands of a terrestrial environment selected among the diversity already existing within the various marginal plant species. For example, plants that produced structures that provided some physical support outside of water had an advantage over those without such structures. Plants did not evolve adaptations to address the needs of living on land. Instead, terrestrial adaptations in existing aquatic plants conveyed advantages in this new environment and were therefore favored.</a:t>
            </a:r>
          </a:p>
          <a:p>
            <a:pPr eaLnBrk="1" hangingPunct="1"/>
            <a:r>
              <a:rPr lang="en-US" smtClean="0">
                <a:solidFill>
                  <a:srgbClr val="000000"/>
                </a:solidFill>
                <a:latin typeface="Times New Roman" pitchFamily="84" charset="0"/>
                <a:ea typeface="ＭＳ Ｐゴシック" pitchFamily="84" charset="-128"/>
              </a:rPr>
              <a:t>2. The text identifies charophytes as the algal group most closely related to plants. Students might misinterpret this to mean that modern charophytes were the direct ancestors of plants. Instead, modern charophytes and plants share a common ancestor, but each has been evolving since the lineages diverged. This same confusion occurs when considering the evolutionary history of humans and chimps. Humans and chimps share a common ancestor. Modern humans did not evolve from modern chimps. Although such distinctions may be clear to us as instructors, beginning students with little experience can easily be confused.</a:t>
            </a:r>
          </a:p>
          <a:p>
            <a:pPr eaLnBrk="1" hangingPunct="1"/>
            <a:r>
              <a:rPr lang="en-US" b="1" smtClean="0">
                <a:solidFill>
                  <a:srgbClr val="000000"/>
                </a:solidFill>
                <a:latin typeface="Times New Roman" pitchFamily="84" charset="0"/>
                <a:ea typeface="ＭＳ Ｐゴシック" pitchFamily="84" charset="-128"/>
              </a:rPr>
              <a:t>Teaching Tips</a:t>
            </a:r>
          </a:p>
          <a:p>
            <a:pPr eaLnBrk="1" hangingPunct="1"/>
            <a:r>
              <a:rPr lang="en-US" smtClean="0">
                <a:solidFill>
                  <a:srgbClr val="000000"/>
                </a:solidFill>
                <a:latin typeface="Times New Roman" pitchFamily="84" charset="0"/>
                <a:ea typeface="ＭＳ Ｐゴシック" pitchFamily="84" charset="-128"/>
              </a:rPr>
              <a:t>1. An analogy exists between a chicken egg and the first seeds, although the parallels are limited: each consists of a developing embryo enclosed in a water-resistant packet, along with a store of food.</a:t>
            </a:r>
          </a:p>
          <a:p>
            <a:pPr eaLnBrk="1" hangingPunct="1"/>
            <a:r>
              <a:rPr lang="en-US" smtClean="0">
                <a:solidFill>
                  <a:srgbClr val="000000"/>
                </a:solidFill>
                <a:latin typeface="Times New Roman" pitchFamily="84" charset="0"/>
                <a:ea typeface="ＭＳ Ｐゴシック" pitchFamily="84" charset="-128"/>
              </a:rPr>
              <a:t>2. The support provided by many tightly packed mosses is analogous to the collective support of the many fibers of plush carpeting. Each fiber of carpet and each individual moss plant might easily collapse without the support of its neighbor.</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eaLnBrk="0" hangingPunct="0"/>
            <a:fld id="{D58A0E84-761C-4F21-94D4-216427E9FB0B}" type="slidenum">
              <a:rPr lang="en-US" sz="1200">
                <a:latin typeface="Times New Roman" pitchFamily="84" charset="0"/>
              </a:rPr>
              <a:pPr eaLnBrk="0" hangingPunct="0"/>
              <a:t>29</a:t>
            </a:fld>
            <a:endParaRPr lang="en-US" sz="1200">
              <a:latin typeface="Times New Roman" pitchFamily="84" charset="0"/>
            </a:endParaRPr>
          </a:p>
        </p:txBody>
      </p:sp>
      <p:sp>
        <p:nvSpPr>
          <p:cNvPr id="249859" name="Rectangle 2"/>
          <p:cNvSpPr>
            <a:spLocks noGrp="1" noRot="1" noChangeAspect="1" noChangeArrowheads="1" noTextEdit="1"/>
          </p:cNvSpPr>
          <p:nvPr>
            <p:ph type="sldImg"/>
          </p:nvPr>
        </p:nvSpPr>
        <p:spPr>
          <a:solidFill>
            <a:srgbClr val="FFFFFF"/>
          </a:solidFill>
          <a:ln/>
        </p:spPr>
      </p:sp>
      <p:sp>
        <p:nvSpPr>
          <p:cNvPr id="24986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Times New Roman" pitchFamily="84" charset="0"/>
              <a:ea typeface="ＭＳ Ｐゴシック" pitchFamily="8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eaLnBrk="0" hangingPunct="0"/>
            <a:fld id="{EA34EDB0-A8F2-40A4-B3D2-9CB4287FDABD}" type="slidenum">
              <a:rPr lang="en-US" sz="1200">
                <a:latin typeface="Times New Roman" pitchFamily="84" charset="0"/>
              </a:rPr>
              <a:pPr eaLnBrk="0" hangingPunct="0"/>
              <a:t>4</a:t>
            </a:fld>
            <a:endParaRPr lang="en-US" sz="1200">
              <a:latin typeface="Times New Roman" pitchFamily="84" charset="0"/>
            </a:endParaRPr>
          </a:p>
        </p:txBody>
      </p:sp>
      <p:sp>
        <p:nvSpPr>
          <p:cNvPr id="207875" name="Rectangle 2"/>
          <p:cNvSpPr>
            <a:spLocks noGrp="1" noRot="1" noChangeAspect="1" noChangeArrowheads="1" noTextEdit="1"/>
          </p:cNvSpPr>
          <p:nvPr>
            <p:ph type="sldImg"/>
          </p:nvPr>
        </p:nvSpPr>
        <p:spPr>
          <a:solidFill>
            <a:srgbClr val="FFFFFF"/>
          </a:solidFill>
          <a:ln/>
        </p:spPr>
      </p:sp>
      <p:sp>
        <p:nvSpPr>
          <p:cNvPr id="20787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Times New Roman" pitchFamily="84" charset="0"/>
              <a:ea typeface="ＭＳ Ｐゴシック" pitchFamily="84"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eaLnBrk="0" hangingPunct="0"/>
            <a:fld id="{D539A72A-3D42-416F-8091-CE2F7E9805A2}" type="slidenum">
              <a:rPr lang="en-US" sz="1200">
                <a:latin typeface="Times New Roman" pitchFamily="84" charset="0"/>
              </a:rPr>
              <a:pPr eaLnBrk="0" hangingPunct="0"/>
              <a:t>30</a:t>
            </a:fld>
            <a:endParaRPr lang="en-US" sz="1200">
              <a:latin typeface="Times New Roman" pitchFamily="84" charset="0"/>
            </a:endParaRPr>
          </a:p>
        </p:txBody>
      </p:sp>
      <p:sp>
        <p:nvSpPr>
          <p:cNvPr id="250883" name="Rectangle 2"/>
          <p:cNvSpPr>
            <a:spLocks noGrp="1" noRot="1" noChangeAspect="1" noChangeArrowheads="1" noTextEdit="1"/>
          </p:cNvSpPr>
          <p:nvPr>
            <p:ph type="sldImg"/>
          </p:nvPr>
        </p:nvSpPr>
        <p:spPr>
          <a:solidFill>
            <a:srgbClr val="FFFFFF"/>
          </a:solidFill>
          <a:ln/>
        </p:spPr>
      </p:sp>
      <p:sp>
        <p:nvSpPr>
          <p:cNvPr id="250884"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1" smtClean="0">
                <a:solidFill>
                  <a:srgbClr val="000000"/>
                </a:solidFill>
                <a:latin typeface="Times New Roman" pitchFamily="84" charset="0"/>
                <a:ea typeface="ＭＳ Ｐゴシック" pitchFamily="84" charset="-128"/>
              </a:rPr>
              <a:t>Student Misconceptions and Concerns</a:t>
            </a:r>
          </a:p>
          <a:p>
            <a:pPr eaLnBrk="1" hangingPunct="1"/>
            <a:r>
              <a:rPr lang="en-US" smtClean="0">
                <a:solidFill>
                  <a:srgbClr val="000000"/>
                </a:solidFill>
                <a:latin typeface="Times New Roman" pitchFamily="84" charset="0"/>
                <a:ea typeface="ＭＳ Ｐゴシック" pitchFamily="84" charset="-128"/>
              </a:rPr>
              <a:t>Students can easily confuse the animal and plant reproductive cycles. However, the unique feature of alternation of generations in plants (and certain algae) makes analogies and parallels challenging and potentially confusing when referencing animal life cycles. One possible relevant exercise would be to compare the timing of mitosis and meiosis in plant and animal life cycles.</a:t>
            </a:r>
          </a:p>
          <a:p>
            <a:pPr eaLnBrk="1" hangingPunct="1"/>
            <a:r>
              <a:rPr lang="en-US" b="1" smtClean="0">
                <a:solidFill>
                  <a:srgbClr val="000000"/>
                </a:solidFill>
                <a:latin typeface="Times New Roman" pitchFamily="84" charset="0"/>
                <a:ea typeface="ＭＳ Ｐゴシック" pitchFamily="84" charset="-128"/>
              </a:rPr>
              <a:t>Teaching Tips</a:t>
            </a:r>
          </a:p>
          <a:p>
            <a:pPr eaLnBrk="1" hangingPunct="1"/>
            <a:r>
              <a:rPr lang="en-US" smtClean="0">
                <a:solidFill>
                  <a:srgbClr val="000000"/>
                </a:solidFill>
                <a:latin typeface="Times New Roman" pitchFamily="84" charset="0"/>
                <a:ea typeface="ＭＳ Ｐゴシック" pitchFamily="84" charset="-128"/>
              </a:rPr>
              <a:t>1. The authors describe four key adaptations for life on land in Module 17.2. The following modules (17.3–17.13) describe how these adaptations distinguish the main lineages of the plant kingdom. This is consistent with good lecture advice: Tell them what you are going to tell them, tell them, then tell them what you told them (summarize).</a:t>
            </a:r>
          </a:p>
          <a:p>
            <a:pPr eaLnBrk="1" hangingPunct="1"/>
            <a:r>
              <a:rPr lang="en-US" smtClean="0">
                <a:solidFill>
                  <a:srgbClr val="000000"/>
                </a:solidFill>
                <a:latin typeface="Times New Roman" pitchFamily="84" charset="0"/>
                <a:ea typeface="ＭＳ Ｐゴシック" pitchFamily="84" charset="-128"/>
              </a:rPr>
              <a:t>2. Students might wonder if humans and other animals do not also qualify as having alternation of generations. Although we do have haploid gametes, the haploid and diploid stages do not include multicellular individuals.</a:t>
            </a:r>
            <a:endParaRPr lang="en-US" smtClean="0">
              <a:latin typeface="Times New Roman" pitchFamily="84" charset="0"/>
              <a:ea typeface="ＭＳ Ｐゴシック" pitchFamily="84"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eaLnBrk="0" hangingPunct="0"/>
            <a:fld id="{9C0F5EC8-F761-4C38-984C-C7B6B1D8E32D}" type="slidenum">
              <a:rPr lang="en-US" sz="1200">
                <a:latin typeface="Times New Roman" pitchFamily="84" charset="0"/>
              </a:rPr>
              <a:pPr eaLnBrk="0" hangingPunct="0"/>
              <a:t>36</a:t>
            </a:fld>
            <a:endParaRPr lang="en-US" sz="1200">
              <a:latin typeface="Times New Roman" pitchFamily="84" charset="0"/>
            </a:endParaRPr>
          </a:p>
        </p:txBody>
      </p:sp>
      <p:sp>
        <p:nvSpPr>
          <p:cNvPr id="257027" name="Rectangle 2"/>
          <p:cNvSpPr>
            <a:spLocks noGrp="1" noRot="1" noChangeAspect="1" noChangeArrowheads="1" noTextEdit="1"/>
          </p:cNvSpPr>
          <p:nvPr>
            <p:ph type="sldImg"/>
          </p:nvPr>
        </p:nvSpPr>
        <p:spPr>
          <a:solidFill>
            <a:srgbClr val="FFFFFF"/>
          </a:solidFill>
          <a:ln/>
        </p:spPr>
      </p:sp>
      <p:sp>
        <p:nvSpPr>
          <p:cNvPr id="257028"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1" smtClean="0">
                <a:solidFill>
                  <a:srgbClr val="000000"/>
                </a:solidFill>
                <a:latin typeface="Times New Roman" pitchFamily="84" charset="0"/>
                <a:ea typeface="ＭＳ Ｐゴシック" pitchFamily="84" charset="-128"/>
              </a:rPr>
              <a:t>Student Misconceptions and Concerns</a:t>
            </a:r>
          </a:p>
          <a:p>
            <a:pPr eaLnBrk="1" hangingPunct="1"/>
            <a:r>
              <a:rPr lang="en-US" smtClean="0">
                <a:solidFill>
                  <a:srgbClr val="000000"/>
                </a:solidFill>
                <a:latin typeface="Times New Roman" pitchFamily="84" charset="0"/>
                <a:ea typeface="ＭＳ Ｐゴシック" pitchFamily="84" charset="-128"/>
              </a:rPr>
              <a:t>Students can easily confuse the animal and plant reproductive cycles. However, the unique feature of alternation of generations in plants (and certain algae) makes analogies and parallels challenging and potentially confusing when referencing animal life cycles. One possible relevant exercise would be to compare the timing of mitosis and meiosis in plant and animal life cycles.</a:t>
            </a:r>
          </a:p>
          <a:p>
            <a:pPr eaLnBrk="1" hangingPunct="1"/>
            <a:r>
              <a:rPr lang="en-US" b="1" smtClean="0">
                <a:solidFill>
                  <a:srgbClr val="000000"/>
                </a:solidFill>
                <a:latin typeface="Times New Roman" pitchFamily="84" charset="0"/>
                <a:ea typeface="ＭＳ Ｐゴシック" pitchFamily="84" charset="-128"/>
              </a:rPr>
              <a:t>Teaching Tips</a:t>
            </a:r>
          </a:p>
          <a:p>
            <a:pPr eaLnBrk="1" hangingPunct="1"/>
            <a:r>
              <a:rPr lang="en-US" smtClean="0">
                <a:solidFill>
                  <a:srgbClr val="000000"/>
                </a:solidFill>
                <a:latin typeface="Times New Roman" pitchFamily="84" charset="0"/>
                <a:ea typeface="ＭＳ Ｐゴシック" pitchFamily="84" charset="-128"/>
              </a:rPr>
              <a:t>1. The authors describe four key adaptations for life on land in Module 17.2. The following modules (17.3–17.13) describe how these adaptations distinguish the main lineages of the plant kingdom. This is consistent with good lecture advice: Tell them what you are going to tell them, tell them, then tell them what you told them (summarize).</a:t>
            </a:r>
          </a:p>
          <a:p>
            <a:pPr eaLnBrk="1" hangingPunct="1"/>
            <a:r>
              <a:rPr lang="en-US" smtClean="0">
                <a:solidFill>
                  <a:srgbClr val="000000"/>
                </a:solidFill>
                <a:latin typeface="Times New Roman" pitchFamily="84" charset="0"/>
                <a:ea typeface="ＭＳ Ｐゴシック" pitchFamily="84" charset="-128"/>
              </a:rPr>
              <a:t>2. Students might wonder if humans and other animals do not also qualify as having alternation of generations. Although we do have haploid gametes, the haploid and diploid stages do not include multicellular individuals.</a:t>
            </a:r>
            <a:endParaRPr lang="en-US" smtClean="0">
              <a:latin typeface="Times New Roman" pitchFamily="84" charset="0"/>
              <a:ea typeface="ＭＳ Ｐゴシック" pitchFamily="84"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eaLnBrk="0" hangingPunct="0"/>
            <a:fld id="{D996F26A-8B2F-4D32-9486-29310CE2B458}" type="slidenum">
              <a:rPr lang="en-US" sz="1200">
                <a:latin typeface="Times New Roman" pitchFamily="84" charset="0"/>
              </a:rPr>
              <a:pPr eaLnBrk="0" hangingPunct="0"/>
              <a:t>37</a:t>
            </a:fld>
            <a:endParaRPr lang="en-US" sz="1200">
              <a:latin typeface="Times New Roman" pitchFamily="84" charset="0"/>
            </a:endParaRPr>
          </a:p>
        </p:txBody>
      </p:sp>
      <p:sp>
        <p:nvSpPr>
          <p:cNvPr id="258051" name="Rectangle 2"/>
          <p:cNvSpPr>
            <a:spLocks noGrp="1" noRot="1" noChangeAspect="1" noChangeArrowheads="1" noTextEdit="1"/>
          </p:cNvSpPr>
          <p:nvPr>
            <p:ph type="sldImg"/>
          </p:nvPr>
        </p:nvSpPr>
        <p:spPr>
          <a:solidFill>
            <a:srgbClr val="FFFFFF"/>
          </a:solidFill>
          <a:ln/>
        </p:spPr>
      </p:sp>
      <p:sp>
        <p:nvSpPr>
          <p:cNvPr id="258052" name="Rectangle 5"/>
          <p:cNvSpPr>
            <a:spLocks noGrp="1" noChangeArrowheads="1"/>
          </p:cNvSpPr>
          <p:nvPr>
            <p:ph type="body" idx="1"/>
          </p:nvPr>
        </p:nvSpPr>
        <p:spPr>
          <a:noFill/>
          <a:ln>
            <a:solidFill>
              <a:schemeClr val="tx1"/>
            </a:solidFill>
          </a:ln>
        </p:spPr>
        <p:txBody>
          <a:bodyPr/>
          <a:lstStyle/>
          <a:p>
            <a:pPr eaLnBrk="1" hangingPunct="1"/>
            <a:r>
              <a:rPr lang="en-US" b="1" smtClean="0">
                <a:solidFill>
                  <a:srgbClr val="000000"/>
                </a:solidFill>
                <a:latin typeface="Times New Roman" pitchFamily="84" charset="0"/>
                <a:ea typeface="ＭＳ Ｐゴシック" pitchFamily="84" charset="-128"/>
              </a:rPr>
              <a:t>Student Misconceptions and Concerns</a:t>
            </a:r>
          </a:p>
          <a:p>
            <a:pPr eaLnBrk="1" hangingPunct="1"/>
            <a:r>
              <a:rPr lang="en-US" smtClean="0">
                <a:solidFill>
                  <a:srgbClr val="000000"/>
                </a:solidFill>
                <a:latin typeface="Times New Roman" pitchFamily="84" charset="0"/>
                <a:ea typeface="ＭＳ Ｐゴシック" pitchFamily="84" charset="-128"/>
              </a:rPr>
              <a:t>Students can easily confuse the animal and plant reproductive cycles. However, the unique feature of alternation of generations in plants (and certain algae) makes analogies and parallels challenging and potentially confusing when referencing animal life cycles. One possible relevant exercise would be to compare the timing of mitosis and meiosis in plant and animal life cycles.</a:t>
            </a:r>
          </a:p>
          <a:p>
            <a:pPr eaLnBrk="1" hangingPunct="1"/>
            <a:r>
              <a:rPr lang="en-US" b="1" smtClean="0">
                <a:solidFill>
                  <a:srgbClr val="000000"/>
                </a:solidFill>
                <a:latin typeface="Times New Roman" pitchFamily="84" charset="0"/>
                <a:ea typeface="ＭＳ Ｐゴシック" pitchFamily="84" charset="-128"/>
              </a:rPr>
              <a:t>Teaching Tips</a:t>
            </a:r>
          </a:p>
          <a:p>
            <a:pPr eaLnBrk="1" hangingPunct="1"/>
            <a:r>
              <a:rPr lang="en-US" smtClean="0">
                <a:solidFill>
                  <a:srgbClr val="000000"/>
                </a:solidFill>
                <a:latin typeface="Times New Roman" pitchFamily="84" charset="0"/>
                <a:ea typeface="ＭＳ Ｐゴシック" pitchFamily="84" charset="-128"/>
              </a:rPr>
              <a:t>1. The authors describe four key adaptations for life on land in Module 17.2. The following modules (17.3–17.13) describe how these adaptations distinguish the main lineages of the plant kingdom. This is consistent with good lecture advice: Tell them what you are going to tell them, tell them, then tell them what you told them (summarize).</a:t>
            </a:r>
          </a:p>
          <a:p>
            <a:pPr eaLnBrk="1" hangingPunct="1"/>
            <a:r>
              <a:rPr lang="en-US" smtClean="0">
                <a:solidFill>
                  <a:srgbClr val="000000"/>
                </a:solidFill>
                <a:latin typeface="Times New Roman" pitchFamily="84" charset="0"/>
                <a:ea typeface="ＭＳ Ｐゴシック" pitchFamily="84" charset="-128"/>
              </a:rPr>
              <a:t>2. Students might wonder if humans and other animals do not also qualify as having alternation of generations. Although we do have haploid gametes, the haploid and diploid stages do not include multicellular individuals.</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7"/>
          <p:cNvSpPr txBox="1">
            <a:spLocks noGrp="1" noChangeArrowheads="1"/>
          </p:cNvSpPr>
          <p:nvPr/>
        </p:nvSpPr>
        <p:spPr bwMode="auto">
          <a:xfrm>
            <a:off x="3886200" y="8686800"/>
            <a:ext cx="2971800" cy="457200"/>
          </a:xfrm>
          <a:prstGeom prst="rect">
            <a:avLst/>
          </a:prstGeom>
          <a:noFill/>
          <a:ln w="25400">
            <a:noFill/>
            <a:miter lim="800000"/>
            <a:headEnd/>
            <a:tailEnd/>
          </a:ln>
        </p:spPr>
        <p:txBody>
          <a:bodyPr anchor="b"/>
          <a:lstStyle/>
          <a:p>
            <a:pPr eaLnBrk="0" hangingPunct="0"/>
            <a:fld id="{5B930FFD-8A01-4B67-BB80-8E1EF18AA4B2}" type="slidenum">
              <a:rPr lang="en-US" sz="1200">
                <a:latin typeface="Times" pitchFamily="84" charset="0"/>
              </a:rPr>
              <a:pPr eaLnBrk="0" hangingPunct="0"/>
              <a:t>43</a:t>
            </a:fld>
            <a:endParaRPr lang="en-US" sz="1200">
              <a:latin typeface="Times" pitchFamily="84" charset="0"/>
            </a:endParaRPr>
          </a:p>
        </p:txBody>
      </p:sp>
      <p:sp>
        <p:nvSpPr>
          <p:cNvPr id="265219" name="Rectangle 2"/>
          <p:cNvSpPr>
            <a:spLocks noGrp="1" noRot="1" noChangeAspect="1" noChangeArrowheads="1" noTextEdit="1"/>
          </p:cNvSpPr>
          <p:nvPr>
            <p:ph type="sldImg"/>
          </p:nvPr>
        </p:nvSpPr>
        <p:spPr>
          <a:solidFill>
            <a:srgbClr val="FFFFFF"/>
          </a:solidFill>
          <a:ln/>
        </p:spPr>
      </p:sp>
      <p:sp>
        <p:nvSpPr>
          <p:cNvPr id="265220" name="Rectangle 3"/>
          <p:cNvSpPr>
            <a:spLocks noGrp="1" noChangeArrowheads="1"/>
          </p:cNvSpPr>
          <p:nvPr>
            <p:ph type="body" idx="1"/>
          </p:nvPr>
        </p:nvSpPr>
        <p:spPr>
          <a:xfrm>
            <a:off x="914400" y="4330700"/>
            <a:ext cx="5029200" cy="4114800"/>
          </a:xfrm>
          <a:solidFill>
            <a:srgbClr val="FFFFFF"/>
          </a:solidFill>
          <a:ln>
            <a:solidFill>
              <a:srgbClr val="000000"/>
            </a:solidFill>
          </a:ln>
        </p:spPr>
        <p:txBody>
          <a:bodyPr/>
          <a:lstStyle/>
          <a:p>
            <a:pPr eaLnBrk="1" hangingPunct="1"/>
            <a:r>
              <a:rPr lang="en-US" dirty="0" smtClean="0">
                <a:latin typeface="Times New Roman" pitchFamily="84" charset="0"/>
                <a:ea typeface="ＭＳ Ｐゴシック" pitchFamily="84" charset="-128"/>
              </a:rPr>
              <a:t>Figure 17.4_6 Life cycle of a moss (moss sporangia)</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eaLnBrk="0" hangingPunct="0"/>
            <a:fld id="{AA569556-0CF1-46C1-8F4C-351F9A90325F}" type="slidenum">
              <a:rPr lang="en-US" sz="1200">
                <a:latin typeface="Times New Roman" pitchFamily="84" charset="0"/>
              </a:rPr>
              <a:pPr eaLnBrk="0" hangingPunct="0"/>
              <a:t>44</a:t>
            </a:fld>
            <a:endParaRPr lang="en-US" sz="1200">
              <a:latin typeface="Times New Roman" pitchFamily="84" charset="0"/>
            </a:endParaRPr>
          </a:p>
        </p:txBody>
      </p:sp>
      <p:sp>
        <p:nvSpPr>
          <p:cNvPr id="266243" name="Rectangle 2"/>
          <p:cNvSpPr>
            <a:spLocks noGrp="1" noRot="1" noChangeAspect="1" noChangeArrowheads="1" noTextEdit="1"/>
          </p:cNvSpPr>
          <p:nvPr>
            <p:ph type="sldImg"/>
          </p:nvPr>
        </p:nvSpPr>
        <p:spPr>
          <a:solidFill>
            <a:srgbClr val="FFFFFF"/>
          </a:solidFill>
          <a:ln/>
        </p:spPr>
      </p:sp>
      <p:sp>
        <p:nvSpPr>
          <p:cNvPr id="266244"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1" smtClean="0">
                <a:solidFill>
                  <a:srgbClr val="000000"/>
                </a:solidFill>
                <a:latin typeface="Times New Roman" pitchFamily="84" charset="0"/>
                <a:ea typeface="ＭＳ Ｐゴシック" pitchFamily="84" charset="-128"/>
              </a:rPr>
              <a:t>Student Misconceptions and Concerns</a:t>
            </a:r>
          </a:p>
          <a:p>
            <a:pPr eaLnBrk="1" hangingPunct="1"/>
            <a:r>
              <a:rPr lang="en-US" smtClean="0">
                <a:solidFill>
                  <a:srgbClr val="000000"/>
                </a:solidFill>
                <a:latin typeface="Times New Roman" pitchFamily="84" charset="0"/>
                <a:ea typeface="ＭＳ Ｐゴシック" pitchFamily="84" charset="-128"/>
              </a:rPr>
              <a:t>Students can easily confuse the animal and plant reproductive cycles. However, the unique feature of alternation of generations in plants (and certain algae) makes analogies and parallels challenging and potentially confusing when referencing animal life cycles. One possible relevant exercise would be to compare the timing of mitosis and meiosis in plant and animal life cycles.</a:t>
            </a:r>
          </a:p>
          <a:p>
            <a:pPr eaLnBrk="1" hangingPunct="1"/>
            <a:r>
              <a:rPr lang="en-US" b="1" smtClean="0">
                <a:solidFill>
                  <a:srgbClr val="000000"/>
                </a:solidFill>
                <a:latin typeface="Times New Roman" pitchFamily="84" charset="0"/>
                <a:ea typeface="ＭＳ Ｐゴシック" pitchFamily="84" charset="-128"/>
              </a:rPr>
              <a:t>Teaching Tips</a:t>
            </a:r>
          </a:p>
          <a:p>
            <a:pPr eaLnBrk="1" hangingPunct="1"/>
            <a:r>
              <a:rPr lang="en-US" smtClean="0">
                <a:solidFill>
                  <a:srgbClr val="000000"/>
                </a:solidFill>
                <a:latin typeface="Times New Roman" pitchFamily="84" charset="0"/>
                <a:ea typeface="ＭＳ Ｐゴシック" pitchFamily="84" charset="-128"/>
              </a:rPr>
              <a:t>1. The authors describe four key adaptations for life on land in Module 17.2. The following modules (17.3–17.13) describe how these adaptations distinguish the main lineages of the plant kingdom. This is consistent with good lecture advice: Tell them what you are going to tell them, tell them, then tell them what you told them (summarize).</a:t>
            </a:r>
          </a:p>
          <a:p>
            <a:pPr eaLnBrk="1" hangingPunct="1"/>
            <a:r>
              <a:rPr lang="en-US" smtClean="0">
                <a:solidFill>
                  <a:srgbClr val="000000"/>
                </a:solidFill>
                <a:latin typeface="Times New Roman" pitchFamily="84" charset="0"/>
                <a:ea typeface="ＭＳ Ｐゴシック" pitchFamily="84" charset="-128"/>
              </a:rPr>
              <a:t>2. Students might wonder if humans and other animals do not also qualify as having alternation of generations. Although we do have haploid gametes, the haploid and diploid stages do not include multicellular individuals.</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eaLnBrk="0" hangingPunct="0"/>
            <a:fld id="{33632034-4971-4CE4-901E-162B5D59B6AD}" type="slidenum">
              <a:rPr lang="en-US" sz="1200">
                <a:latin typeface="Times New Roman" pitchFamily="84" charset="0"/>
              </a:rPr>
              <a:pPr eaLnBrk="0" hangingPunct="0"/>
              <a:t>45</a:t>
            </a:fld>
            <a:endParaRPr lang="en-US" sz="1200">
              <a:latin typeface="Times New Roman" pitchFamily="84" charset="0"/>
            </a:endParaRPr>
          </a:p>
        </p:txBody>
      </p:sp>
      <p:sp>
        <p:nvSpPr>
          <p:cNvPr id="267267" name="Rectangle 2"/>
          <p:cNvSpPr>
            <a:spLocks noGrp="1" noRot="1" noChangeAspect="1" noChangeArrowheads="1" noTextEdit="1"/>
          </p:cNvSpPr>
          <p:nvPr>
            <p:ph type="sldImg"/>
          </p:nvPr>
        </p:nvSpPr>
        <p:spPr>
          <a:solidFill>
            <a:srgbClr val="FFFFFF"/>
          </a:solidFill>
          <a:ln/>
        </p:spPr>
      </p:sp>
      <p:sp>
        <p:nvSpPr>
          <p:cNvPr id="267268"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1" smtClean="0">
                <a:solidFill>
                  <a:srgbClr val="000000"/>
                </a:solidFill>
                <a:latin typeface="Times New Roman" pitchFamily="84" charset="0"/>
                <a:ea typeface="ＭＳ Ｐゴシック" pitchFamily="84" charset="-128"/>
              </a:rPr>
              <a:t>Student Misconceptions and Concerns</a:t>
            </a:r>
          </a:p>
          <a:p>
            <a:pPr eaLnBrk="1" hangingPunct="1"/>
            <a:r>
              <a:rPr lang="en-US" smtClean="0">
                <a:solidFill>
                  <a:srgbClr val="000000"/>
                </a:solidFill>
                <a:latin typeface="Times New Roman" pitchFamily="84" charset="0"/>
                <a:ea typeface="ＭＳ Ｐゴシック" pitchFamily="84" charset="-128"/>
              </a:rPr>
              <a:t>Students can easily confuse the animal and plant reproductive cycles. However, the unique feature of alternation of generations in plants (and certain algae) makes analogies and parallels challenging and potentially confusing when referencing animal life cycles. One possible relevant exercise would be to compare the timing of mitosis and meiosis in plant and animal life cycles.</a:t>
            </a:r>
          </a:p>
          <a:p>
            <a:pPr eaLnBrk="1" hangingPunct="1"/>
            <a:r>
              <a:rPr lang="en-US" b="1" smtClean="0">
                <a:solidFill>
                  <a:srgbClr val="000000"/>
                </a:solidFill>
                <a:latin typeface="Times New Roman" pitchFamily="84" charset="0"/>
                <a:ea typeface="ＭＳ Ｐゴシック" pitchFamily="84" charset="-128"/>
              </a:rPr>
              <a:t>Teaching Tips</a:t>
            </a:r>
          </a:p>
          <a:p>
            <a:pPr eaLnBrk="1" hangingPunct="1"/>
            <a:r>
              <a:rPr lang="en-US" smtClean="0">
                <a:solidFill>
                  <a:srgbClr val="000000"/>
                </a:solidFill>
                <a:latin typeface="Times New Roman" pitchFamily="84" charset="0"/>
                <a:ea typeface="ＭＳ Ｐゴシック" pitchFamily="84" charset="-128"/>
              </a:rPr>
              <a:t>1. The authors describe four key adaptations for life on land in Module 17.2. The following modules (17.3–17.13) describe how these adaptations distinguish the main lineages of the plant kingdom. This is consistent with good lecture advice: Tell them what you are going to tell them, tell them, then tell them what you told them (summarize).</a:t>
            </a:r>
          </a:p>
          <a:p>
            <a:pPr eaLnBrk="1" hangingPunct="1"/>
            <a:r>
              <a:rPr lang="en-US" smtClean="0">
                <a:solidFill>
                  <a:srgbClr val="000000"/>
                </a:solidFill>
                <a:latin typeface="Times New Roman" pitchFamily="84" charset="0"/>
                <a:ea typeface="ＭＳ Ｐゴシック" pitchFamily="84" charset="-128"/>
              </a:rPr>
              <a:t>2. Students might wonder if humans and other animals do not also qualify as having alternation of generations. Although we do have haploid gametes, the haploid and diploid stages do not include multicellular individuals.</a:t>
            </a:r>
            <a:endParaRPr lang="en-US" smtClean="0">
              <a:latin typeface="Times New Roman" pitchFamily="84" charset="0"/>
              <a:ea typeface="ＭＳ Ｐゴシック" pitchFamily="84"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Rectangle 7"/>
          <p:cNvSpPr txBox="1">
            <a:spLocks noGrp="1" noChangeArrowheads="1"/>
          </p:cNvSpPr>
          <p:nvPr/>
        </p:nvSpPr>
        <p:spPr bwMode="auto">
          <a:xfrm>
            <a:off x="3886200" y="8686800"/>
            <a:ext cx="2971800" cy="457200"/>
          </a:xfrm>
          <a:prstGeom prst="rect">
            <a:avLst/>
          </a:prstGeom>
          <a:noFill/>
          <a:ln w="25400">
            <a:noFill/>
            <a:miter lim="800000"/>
            <a:headEnd/>
            <a:tailEnd/>
          </a:ln>
        </p:spPr>
        <p:txBody>
          <a:bodyPr anchor="b"/>
          <a:lstStyle/>
          <a:p>
            <a:pPr eaLnBrk="0" hangingPunct="0"/>
            <a:fld id="{A90E349B-835E-4820-991E-738A32231E32}" type="slidenum">
              <a:rPr lang="en-US" sz="1200">
                <a:latin typeface="Times" pitchFamily="84" charset="0"/>
              </a:rPr>
              <a:pPr eaLnBrk="0" hangingPunct="0"/>
              <a:t>50</a:t>
            </a:fld>
            <a:endParaRPr lang="en-US" sz="1200">
              <a:latin typeface="Times" pitchFamily="84" charset="0"/>
            </a:endParaRPr>
          </a:p>
        </p:txBody>
      </p:sp>
      <p:sp>
        <p:nvSpPr>
          <p:cNvPr id="273411" name="Rectangle 2"/>
          <p:cNvSpPr>
            <a:spLocks noGrp="1" noRot="1" noChangeAspect="1" noChangeArrowheads="1" noTextEdit="1"/>
          </p:cNvSpPr>
          <p:nvPr>
            <p:ph type="sldImg"/>
          </p:nvPr>
        </p:nvSpPr>
        <p:spPr>
          <a:solidFill>
            <a:srgbClr val="FFFFFF"/>
          </a:solidFill>
          <a:ln/>
        </p:spPr>
      </p:sp>
      <p:sp>
        <p:nvSpPr>
          <p:cNvPr id="273412" name="Rectangle 3"/>
          <p:cNvSpPr>
            <a:spLocks noGrp="1" noChangeArrowheads="1"/>
          </p:cNvSpPr>
          <p:nvPr>
            <p:ph type="body" idx="1"/>
          </p:nvPr>
        </p:nvSpPr>
        <p:spPr>
          <a:xfrm>
            <a:off x="914400" y="4330700"/>
            <a:ext cx="5029200" cy="4114800"/>
          </a:xfrm>
          <a:solidFill>
            <a:srgbClr val="FFFFFF"/>
          </a:solidFill>
          <a:ln>
            <a:solidFill>
              <a:srgbClr val="000000"/>
            </a:solidFill>
          </a:ln>
        </p:spPr>
        <p:txBody>
          <a:bodyPr/>
          <a:lstStyle/>
          <a:p>
            <a:pPr eaLnBrk="1" hangingPunct="1"/>
            <a:r>
              <a:rPr lang="en-US" smtClean="0">
                <a:latin typeface="Times New Roman" pitchFamily="84" charset="0"/>
                <a:ea typeface="ＭＳ Ｐゴシック" pitchFamily="84" charset="-128"/>
              </a:rPr>
              <a:t>Figure 17.5_5 Life cycle of a fern (fern sporangia)</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eaLnBrk="0" hangingPunct="0"/>
            <a:fld id="{34954020-CA7E-43CC-BDAF-538A0E8F9122}" type="slidenum">
              <a:rPr lang="en-US" sz="1200">
                <a:latin typeface="Times New Roman" pitchFamily="84" charset="0"/>
              </a:rPr>
              <a:pPr eaLnBrk="0" hangingPunct="0"/>
              <a:t>51</a:t>
            </a:fld>
            <a:endParaRPr lang="en-US" sz="1200">
              <a:latin typeface="Times New Roman" pitchFamily="84" charset="0"/>
            </a:endParaRPr>
          </a:p>
        </p:txBody>
      </p:sp>
      <p:sp>
        <p:nvSpPr>
          <p:cNvPr id="274435" name="Rectangle 2"/>
          <p:cNvSpPr>
            <a:spLocks noGrp="1" noRot="1" noChangeAspect="1" noChangeArrowheads="1" noTextEdit="1"/>
          </p:cNvSpPr>
          <p:nvPr>
            <p:ph type="sldImg"/>
          </p:nvPr>
        </p:nvSpPr>
        <p:spPr>
          <a:solidFill>
            <a:srgbClr val="FFFFFF"/>
          </a:solidFill>
          <a:ln/>
        </p:spPr>
      </p:sp>
      <p:sp>
        <p:nvSpPr>
          <p:cNvPr id="274436"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1" smtClean="0">
                <a:solidFill>
                  <a:srgbClr val="000000"/>
                </a:solidFill>
                <a:latin typeface="Times New Roman" pitchFamily="84" charset="0"/>
                <a:ea typeface="ＭＳ Ｐゴシック" pitchFamily="84" charset="-128"/>
              </a:rPr>
              <a:t>Student Misconceptions and Concerns</a:t>
            </a:r>
          </a:p>
          <a:p>
            <a:pPr eaLnBrk="1" hangingPunct="1"/>
            <a:r>
              <a:rPr lang="en-US" smtClean="0">
                <a:solidFill>
                  <a:srgbClr val="000000"/>
                </a:solidFill>
                <a:latin typeface="Times New Roman" pitchFamily="84" charset="0"/>
                <a:ea typeface="ＭＳ Ｐゴシック" pitchFamily="84" charset="-128"/>
              </a:rPr>
              <a:t>Students often confuse global warming with the destruction of the ozone layer. This might be a good time to discuss or clarify global warming. The carbon removed from the air during the Carboniferous period has been locked up in coal (and other fossil fuels) for about 300 million years. By burning fossil fuels, we are reintroducing carbon that has been out of circulation for a significant time. Thus, there is a net gain in global carbon dioxide, which may act like glass in a car to reflect back heat (or glass in a greenhouse). Note that burning ethanol derived from corn does not directly contribute to global warming by adding sequestered carbon dioxide to the atmosphere. This is because the carbon in the ethanol was removed from the air only a year or two ago, instead of hundreds of millions of years ago (although the use of fossil fuels to raise corn does contribute to global warming).</a:t>
            </a:r>
          </a:p>
          <a:p>
            <a:pPr eaLnBrk="1" hangingPunct="1"/>
            <a:r>
              <a:rPr lang="en-US" b="1" smtClean="0">
                <a:solidFill>
                  <a:srgbClr val="000000"/>
                </a:solidFill>
                <a:latin typeface="Times New Roman" pitchFamily="84" charset="0"/>
                <a:ea typeface="ＭＳ Ｐゴシック" pitchFamily="84" charset="-128"/>
              </a:rPr>
              <a:t>Teaching Tips</a:t>
            </a:r>
          </a:p>
          <a:p>
            <a:pPr eaLnBrk="1" hangingPunct="1"/>
            <a:r>
              <a:rPr lang="en-US" smtClean="0">
                <a:solidFill>
                  <a:srgbClr val="000000"/>
                </a:solidFill>
                <a:latin typeface="Times New Roman" pitchFamily="84" charset="0"/>
                <a:ea typeface="ＭＳ Ｐゴシック" pitchFamily="84" charset="-128"/>
              </a:rPr>
              <a:t>1. The authors describe four key adaptations for life on land in Module 17.2. The following modules (17.3–17.13) describe how these adaptations distinguish the main lineages of the plant kingdom. This is consistent with good lecture advice: Tell them what you are going to tell them, tell them, then tell them what you told them (summarize).</a:t>
            </a:r>
          </a:p>
          <a:p>
            <a:pPr eaLnBrk="1" hangingPunct="1"/>
            <a:r>
              <a:rPr lang="en-US" smtClean="0">
                <a:solidFill>
                  <a:srgbClr val="000000"/>
                </a:solidFill>
                <a:latin typeface="Times New Roman" pitchFamily="84" charset="0"/>
                <a:ea typeface="ＭＳ Ｐゴシック" pitchFamily="84" charset="-128"/>
              </a:rPr>
              <a:t>2. Depending upon where your course is taught, coal may be an important part of the economy. The geology of these coal deposits helps us interpret the rich history of life on Earth. If you live in a coal region, consider devoting additional time to explaining how coal was deposited, why it is an important source of energy, and how the use of fossil fuels contributes to global warming.</a:t>
            </a:r>
            <a:endParaRPr lang="en-US" smtClean="0">
              <a:latin typeface="Times New Roman" pitchFamily="84" charset="0"/>
              <a:ea typeface="ＭＳ Ｐゴシック" pitchFamily="84"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eaLnBrk="0" hangingPunct="0"/>
            <a:fld id="{3C3368B4-D2BF-41E9-AD77-F8F45759E57E}" type="slidenum">
              <a:rPr lang="en-US" sz="1200">
                <a:latin typeface="Times New Roman" pitchFamily="84" charset="0"/>
              </a:rPr>
              <a:pPr eaLnBrk="0" hangingPunct="0"/>
              <a:t>52</a:t>
            </a:fld>
            <a:endParaRPr lang="en-US" sz="1200">
              <a:latin typeface="Times New Roman" pitchFamily="84" charset="0"/>
            </a:endParaRPr>
          </a:p>
        </p:txBody>
      </p:sp>
      <p:sp>
        <p:nvSpPr>
          <p:cNvPr id="275459" name="Rectangle 2"/>
          <p:cNvSpPr>
            <a:spLocks noGrp="1" noRot="1" noChangeAspect="1" noChangeArrowheads="1" noTextEdit="1"/>
          </p:cNvSpPr>
          <p:nvPr>
            <p:ph type="sldImg"/>
          </p:nvPr>
        </p:nvSpPr>
        <p:spPr>
          <a:solidFill>
            <a:srgbClr val="FFFFFF"/>
          </a:solidFill>
          <a:ln/>
        </p:spPr>
      </p:sp>
      <p:sp>
        <p:nvSpPr>
          <p:cNvPr id="275460"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1" smtClean="0">
                <a:solidFill>
                  <a:srgbClr val="000000"/>
                </a:solidFill>
                <a:latin typeface="Times New Roman" pitchFamily="84" charset="0"/>
                <a:ea typeface="ＭＳ Ｐゴシック" pitchFamily="84" charset="-128"/>
              </a:rPr>
              <a:t>Student Misconceptions and Concerns</a:t>
            </a:r>
          </a:p>
          <a:p>
            <a:pPr eaLnBrk="1" hangingPunct="1"/>
            <a:r>
              <a:rPr lang="en-US" smtClean="0">
                <a:solidFill>
                  <a:srgbClr val="000000"/>
                </a:solidFill>
                <a:latin typeface="Times New Roman" pitchFamily="84" charset="0"/>
                <a:ea typeface="ＭＳ Ｐゴシック" pitchFamily="84" charset="-128"/>
              </a:rPr>
              <a:t>Students often confuse global warming with the destruction of the ozone layer. This might be a good time to discuss or clarify global warming. The carbon removed from the air during the Carboniferous period has been locked up in coal (and other fossil fuels) for about 300 million years. By burning fossil fuels, we are reintroducing carbon that has been out of circulation for a significant time. Thus, there is a net gain in global carbon dioxide, which may act like glass in a car to reflect back heat (or glass in a greenhouse). Note that burning ethanol derived from corn does not directly contribute to global warming by adding sequestered carbon dioxide to the atmosphere. This is because the carbon in the ethanol was removed from the air only a year or two ago, instead of hundreds of millions of years ago (although the use of fossil fuels to raise corn does contribute to global warming).</a:t>
            </a:r>
          </a:p>
          <a:p>
            <a:pPr eaLnBrk="1" hangingPunct="1"/>
            <a:r>
              <a:rPr lang="en-US" b="1" smtClean="0">
                <a:solidFill>
                  <a:srgbClr val="000000"/>
                </a:solidFill>
                <a:latin typeface="Times New Roman" pitchFamily="84" charset="0"/>
                <a:ea typeface="ＭＳ Ｐゴシック" pitchFamily="84" charset="-128"/>
              </a:rPr>
              <a:t>Teaching Tips</a:t>
            </a:r>
          </a:p>
          <a:p>
            <a:pPr eaLnBrk="1" hangingPunct="1"/>
            <a:r>
              <a:rPr lang="en-US" smtClean="0">
                <a:solidFill>
                  <a:srgbClr val="000000"/>
                </a:solidFill>
                <a:latin typeface="Times New Roman" pitchFamily="84" charset="0"/>
                <a:ea typeface="ＭＳ Ｐゴシック" pitchFamily="84" charset="-128"/>
              </a:rPr>
              <a:t>1. The authors describe four key adaptations for life on land in Module 17.2. The following modules (17.3–17.13) describe how these adaptations distinguish the main lineages of the plant kingdom. This is consistent with good lecture advice: Tell them what you are going to tell them, tell them, then tell them what you told them (summarize).</a:t>
            </a:r>
          </a:p>
          <a:p>
            <a:pPr eaLnBrk="1" hangingPunct="1"/>
            <a:r>
              <a:rPr lang="en-US" smtClean="0">
                <a:solidFill>
                  <a:srgbClr val="000000"/>
                </a:solidFill>
                <a:latin typeface="Times New Roman" pitchFamily="84" charset="0"/>
                <a:ea typeface="ＭＳ Ｐゴシック" pitchFamily="84" charset="-128"/>
              </a:rPr>
              <a:t>2. Depending upon where your course is taught, coal may be an important part of the economy. The geology of these coal deposits helps us interpret the rich history of life on Earth. If you live in a coal region, consider devoting additional time to explaining how coal was deposited, why it is an important source of energy, and how the use of fossil fuels contributes to global warming.</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7"/>
          <p:cNvSpPr txBox="1">
            <a:spLocks noGrp="1" noChangeArrowheads="1"/>
          </p:cNvSpPr>
          <p:nvPr/>
        </p:nvSpPr>
        <p:spPr bwMode="auto">
          <a:xfrm>
            <a:off x="3886200" y="8686800"/>
            <a:ext cx="2971800" cy="457200"/>
          </a:xfrm>
          <a:prstGeom prst="rect">
            <a:avLst/>
          </a:prstGeom>
          <a:noFill/>
          <a:ln w="25400">
            <a:noFill/>
            <a:miter lim="800000"/>
            <a:headEnd/>
            <a:tailEnd/>
          </a:ln>
        </p:spPr>
        <p:txBody>
          <a:bodyPr anchor="b"/>
          <a:lstStyle/>
          <a:p>
            <a:pPr eaLnBrk="0" hangingPunct="0"/>
            <a:fld id="{7143306B-34CB-4A25-A9E8-3D5AC9240F23}" type="slidenum">
              <a:rPr lang="en-US" sz="1200">
                <a:latin typeface="Times" pitchFamily="84" charset="0"/>
              </a:rPr>
              <a:pPr eaLnBrk="0" hangingPunct="0"/>
              <a:t>53</a:t>
            </a:fld>
            <a:endParaRPr lang="en-US" sz="1200">
              <a:latin typeface="Times" pitchFamily="84" charset="0"/>
            </a:endParaRPr>
          </a:p>
        </p:txBody>
      </p:sp>
      <p:sp>
        <p:nvSpPr>
          <p:cNvPr id="276483" name="Rectangle 2"/>
          <p:cNvSpPr>
            <a:spLocks noGrp="1" noRot="1" noChangeAspect="1" noChangeArrowheads="1" noTextEdit="1"/>
          </p:cNvSpPr>
          <p:nvPr>
            <p:ph type="sldImg"/>
          </p:nvPr>
        </p:nvSpPr>
        <p:spPr>
          <a:solidFill>
            <a:srgbClr val="FFFFFF"/>
          </a:solidFill>
          <a:ln/>
        </p:spPr>
      </p:sp>
      <p:sp>
        <p:nvSpPr>
          <p:cNvPr id="276484" name="Rectangle 3"/>
          <p:cNvSpPr>
            <a:spLocks noGrp="1" noChangeArrowheads="1"/>
          </p:cNvSpPr>
          <p:nvPr>
            <p:ph type="body" idx="1"/>
          </p:nvPr>
        </p:nvSpPr>
        <p:spPr>
          <a:xfrm>
            <a:off x="914400" y="4330700"/>
            <a:ext cx="5029200" cy="4114800"/>
          </a:xfrm>
          <a:solidFill>
            <a:srgbClr val="FFFFFF"/>
          </a:solidFill>
          <a:ln>
            <a:solidFill>
              <a:srgbClr val="000000"/>
            </a:solidFill>
          </a:ln>
        </p:spPr>
        <p:txBody>
          <a:bodyPr/>
          <a:lstStyle/>
          <a:p>
            <a:pPr eaLnBrk="1" hangingPunct="1"/>
            <a:r>
              <a:rPr lang="en-US" smtClean="0">
                <a:latin typeface="Times New Roman" pitchFamily="84" charset="0"/>
                <a:ea typeface="ＭＳ Ｐゴシック" pitchFamily="84" charset="-128"/>
              </a:rPr>
              <a:t>Figure 17.6 A reconstruction of an extinct forest dominated by seedless plants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eaLnBrk="0" hangingPunct="0"/>
            <a:fld id="{262CDBC1-F055-4E6F-9C5A-4B65B8413F53}" type="slidenum">
              <a:rPr lang="en-US" sz="1200">
                <a:latin typeface="Times New Roman" pitchFamily="84" charset="0"/>
              </a:rPr>
              <a:pPr eaLnBrk="0" hangingPunct="0"/>
              <a:t>5</a:t>
            </a:fld>
            <a:endParaRPr lang="en-US" sz="1200">
              <a:latin typeface="Times New Roman" pitchFamily="84" charset="0"/>
            </a:endParaRPr>
          </a:p>
        </p:txBody>
      </p:sp>
      <p:sp>
        <p:nvSpPr>
          <p:cNvPr id="208899" name="Rectangle 2"/>
          <p:cNvSpPr>
            <a:spLocks noGrp="1" noRot="1" noChangeAspect="1" noChangeArrowheads="1" noTextEdit="1"/>
          </p:cNvSpPr>
          <p:nvPr>
            <p:ph type="sldImg"/>
          </p:nvPr>
        </p:nvSpPr>
        <p:spPr>
          <a:solidFill>
            <a:srgbClr val="FFFFFF"/>
          </a:solidFill>
          <a:ln/>
        </p:spPr>
      </p:sp>
      <p:sp>
        <p:nvSpPr>
          <p:cNvPr id="208900"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1" smtClean="0">
                <a:solidFill>
                  <a:srgbClr val="000000"/>
                </a:solidFill>
                <a:latin typeface="Times New Roman" pitchFamily="84" charset="0"/>
                <a:ea typeface="ＭＳ Ｐゴシック" pitchFamily="84" charset="-128"/>
              </a:rPr>
              <a:t>Student Misconceptions and Concerns</a:t>
            </a:r>
          </a:p>
          <a:p>
            <a:pPr eaLnBrk="1" hangingPunct="1"/>
            <a:r>
              <a:rPr lang="en-US" smtClean="0">
                <a:solidFill>
                  <a:srgbClr val="000000"/>
                </a:solidFill>
                <a:latin typeface="Times New Roman" pitchFamily="84" charset="0"/>
                <a:ea typeface="ＭＳ Ｐゴシック" pitchFamily="84" charset="-128"/>
              </a:rPr>
              <a:t>1. Students often mistakenly conceive of evolution as a deliberate and directed process, in which organisms somehow acquire adaptations out of want or need. This chapter provides good examples of how evolution actually occurs. During the period when plants first moved onto land, the demands of a terrestrial environment selected among the diversity already existing within the various marginal plant species. For example, plants that produced structures that provided some physical support outside of water had an advantage over those without such structures. Plants did not evolve adaptations to address the needs of living on land. Instead, terrestrial adaptations in existing aquatic plants conveyed advantages in this new environment and were therefore favored.</a:t>
            </a:r>
          </a:p>
          <a:p>
            <a:pPr eaLnBrk="1" hangingPunct="1"/>
            <a:r>
              <a:rPr lang="en-US" smtClean="0">
                <a:solidFill>
                  <a:srgbClr val="000000"/>
                </a:solidFill>
                <a:latin typeface="Times New Roman" pitchFamily="84" charset="0"/>
                <a:ea typeface="ＭＳ Ｐゴシック" pitchFamily="84" charset="-128"/>
              </a:rPr>
              <a:t>2. The text identifies charophytes as the algal group most closely related to plants. Students might misinterpret this to mean that modern charophytes were the direct ancestors of plants. Instead, modern charophytes and plants share a common ancestor, but each has been evolving since the lineages diverged. This same confusion occurs when considering the evolutionary history of humans and chimps. Humans and chimps share a common ancestor. Modern humans did not evolve from modern chimps. Although such distinctions may be clear to us as instructors, beginning students with little experience can easily be confused.</a:t>
            </a:r>
          </a:p>
          <a:p>
            <a:pPr eaLnBrk="1" hangingPunct="1"/>
            <a:r>
              <a:rPr lang="en-US" b="1" smtClean="0">
                <a:solidFill>
                  <a:srgbClr val="000000"/>
                </a:solidFill>
                <a:latin typeface="Times New Roman" pitchFamily="84" charset="0"/>
                <a:ea typeface="ＭＳ Ｐゴシック" pitchFamily="84" charset="-128"/>
              </a:rPr>
              <a:t>Teaching Tips</a:t>
            </a:r>
          </a:p>
          <a:p>
            <a:pPr eaLnBrk="1" hangingPunct="1"/>
            <a:r>
              <a:rPr lang="en-US" smtClean="0">
                <a:solidFill>
                  <a:srgbClr val="000000"/>
                </a:solidFill>
                <a:latin typeface="Times New Roman" pitchFamily="84" charset="0"/>
                <a:ea typeface="ＭＳ Ｐゴシック" pitchFamily="84" charset="-128"/>
              </a:rPr>
              <a:t>1. Assign your students to work in small groups and list the demands of living on land versus in water. Having them consider the challenges that plants faced when they moved onto land prepares them for the discussion of the resulting adaptations in Chapter 17. </a:t>
            </a:r>
          </a:p>
          <a:p>
            <a:pPr eaLnBrk="1" hangingPunct="1"/>
            <a:r>
              <a:rPr lang="en-US" smtClean="0">
                <a:solidFill>
                  <a:srgbClr val="000000"/>
                </a:solidFill>
                <a:latin typeface="Times New Roman" pitchFamily="84" charset="0"/>
                <a:ea typeface="ＭＳ Ｐゴシック" pitchFamily="84" charset="-128"/>
              </a:rPr>
              <a:t>2. Water lilies and whales are two aquatic organisms that evolved from recent terrestrial ancestors. Students might contemplate the changes in these organisms as they returned to the aquatic environment from which their ancestors emerged.</a:t>
            </a:r>
          </a:p>
          <a:p>
            <a:pPr eaLnBrk="1" hangingPunct="1"/>
            <a:r>
              <a:rPr lang="en-US" smtClean="0">
                <a:solidFill>
                  <a:srgbClr val="000000"/>
                </a:solidFill>
                <a:latin typeface="Times New Roman" pitchFamily="84" charset="0"/>
                <a:ea typeface="ＭＳ Ｐゴシック" pitchFamily="84" charset="-128"/>
              </a:rPr>
              <a:t>3. Point out to your students that in an aquatic environment, resources such as nutrients and water are accessible to the entire plant. However, structural adaptations such as roots and shoots have evolved in plants that live on land, where such resources are less accessible.</a:t>
            </a:r>
          </a:p>
          <a:p>
            <a:pPr eaLnBrk="1" hangingPunct="1"/>
            <a:r>
              <a:rPr lang="en-US" smtClean="0">
                <a:solidFill>
                  <a:srgbClr val="000000"/>
                </a:solidFill>
                <a:latin typeface="Times New Roman" pitchFamily="84" charset="0"/>
                <a:ea typeface="ＭＳ Ｐゴシック" pitchFamily="84" charset="-128"/>
              </a:rPr>
              <a:t>4. Consider the analogy between vascular systems in plants and a major interstate highway, with traffic running in opposite directions. Highways, like vascular tissues, permit the widespread distribution of concentrated resources.</a:t>
            </a:r>
          </a:p>
          <a:p>
            <a:pPr eaLnBrk="1" hangingPunct="1"/>
            <a:r>
              <a:rPr lang="en-US" smtClean="0">
                <a:solidFill>
                  <a:srgbClr val="000000"/>
                </a:solidFill>
                <a:latin typeface="Times New Roman" pitchFamily="84" charset="0"/>
                <a:ea typeface="ＭＳ Ｐゴシック" pitchFamily="84" charset="-128"/>
              </a:rPr>
              <a:t>5. Have your students discuss the specific advantages of similar adaptations in the reproductive systems of plants and mammals. What are the advantages to keeping the developing embryos with the parent? (One example: The embryonic environment can be carefully regulated by the parent and the parent can better protect the young from damage, disease, or predation.)</a:t>
            </a:r>
            <a:endParaRPr lang="en-US" smtClean="0">
              <a:latin typeface="Times New Roman" pitchFamily="84" charset="0"/>
              <a:ea typeface="ＭＳ Ｐゴシック" pitchFamily="84"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eaLnBrk="0" hangingPunct="0"/>
            <a:fld id="{9943381E-9E37-4F2C-9463-294FCD1B7E8B}" type="slidenum">
              <a:rPr lang="en-US" sz="1200">
                <a:latin typeface="Times New Roman" pitchFamily="84" charset="0"/>
              </a:rPr>
              <a:pPr eaLnBrk="0" hangingPunct="0"/>
              <a:t>54</a:t>
            </a:fld>
            <a:endParaRPr lang="en-US" sz="1200">
              <a:latin typeface="Times New Roman" pitchFamily="84" charset="0"/>
            </a:endParaRPr>
          </a:p>
        </p:txBody>
      </p:sp>
      <p:sp>
        <p:nvSpPr>
          <p:cNvPr id="277507" name="Rectangle 2"/>
          <p:cNvSpPr>
            <a:spLocks noGrp="1" noRot="1" noChangeAspect="1" noChangeArrowheads="1" noTextEdit="1"/>
          </p:cNvSpPr>
          <p:nvPr>
            <p:ph type="sldImg"/>
          </p:nvPr>
        </p:nvSpPr>
        <p:spPr>
          <a:solidFill>
            <a:srgbClr val="FFFFFF"/>
          </a:solidFill>
          <a:ln/>
        </p:spPr>
      </p:sp>
      <p:sp>
        <p:nvSpPr>
          <p:cNvPr id="277508"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1" smtClean="0">
                <a:solidFill>
                  <a:srgbClr val="000000"/>
                </a:solidFill>
                <a:latin typeface="Times New Roman" pitchFamily="84" charset="0"/>
                <a:ea typeface="ＭＳ Ｐゴシック" pitchFamily="84" charset="-128"/>
              </a:rPr>
              <a:t>Student Misconceptions and Concerns</a:t>
            </a:r>
          </a:p>
          <a:p>
            <a:pPr eaLnBrk="1" hangingPunct="1"/>
            <a:r>
              <a:rPr lang="en-US" smtClean="0">
                <a:solidFill>
                  <a:srgbClr val="000000"/>
                </a:solidFill>
                <a:latin typeface="Times New Roman" pitchFamily="84" charset="0"/>
                <a:ea typeface="ＭＳ Ｐゴシック" pitchFamily="84" charset="-128"/>
              </a:rPr>
              <a:t>Students often confuse global warming with the destruction of the ozone layer. This might be a good time to discuss or clarify global warming. The carbon removed from the air during the Carboniferous period has been locked up in coal (and other fossil fuels) for about 300 million years. By burning fossil fuels, we are reintroducing carbon that has been out of circulation for a significant time. Thus, there is a net gain in global carbon dioxide, which may act like glass in a car to reflect back heat (or glass in a greenhouse). Note that burning ethanol derived from corn does not directly contribute to global warming by adding sequestered carbon dioxide to the atmosphere. This is because the carbon in the ethanol was removed from the air only a year or two ago, instead of hundreds of millions of years ago (although the use of fossil fuels to raise corn does contribute to global warming).</a:t>
            </a:r>
          </a:p>
          <a:p>
            <a:pPr eaLnBrk="1" hangingPunct="1"/>
            <a:r>
              <a:rPr lang="en-US" b="1" smtClean="0">
                <a:solidFill>
                  <a:srgbClr val="000000"/>
                </a:solidFill>
                <a:latin typeface="Times New Roman" pitchFamily="84" charset="0"/>
                <a:ea typeface="ＭＳ Ｐゴシック" pitchFamily="84" charset="-128"/>
              </a:rPr>
              <a:t>Teaching Tips</a:t>
            </a:r>
          </a:p>
          <a:p>
            <a:pPr eaLnBrk="1" hangingPunct="1"/>
            <a:r>
              <a:rPr lang="en-US" smtClean="0">
                <a:solidFill>
                  <a:srgbClr val="000000"/>
                </a:solidFill>
                <a:latin typeface="Times New Roman" pitchFamily="84" charset="0"/>
                <a:ea typeface="ＭＳ Ｐゴシック" pitchFamily="84" charset="-128"/>
              </a:rPr>
              <a:t>1. The authors describe four key adaptations for life on land in Module 17.2. The following modules (17.3–17.13) describe how these adaptations distinguish the main lineages of the plant kingdom. This is consistent with good lecture advice: Tell them what you are going to tell them, tell them, then tell them what you told them (summarize).</a:t>
            </a:r>
          </a:p>
          <a:p>
            <a:pPr eaLnBrk="1" hangingPunct="1"/>
            <a:r>
              <a:rPr lang="en-US" smtClean="0">
                <a:solidFill>
                  <a:srgbClr val="000000"/>
                </a:solidFill>
                <a:latin typeface="Times New Roman" pitchFamily="84" charset="0"/>
                <a:ea typeface="ＭＳ Ｐゴシック" pitchFamily="84" charset="-128"/>
              </a:rPr>
              <a:t>2. Depending upon where your course is taught, coal may be an important part of the economy. The geology of these coal deposits helps us interpret the rich history of life on Earth. If you live in a coal region, consider devoting additional time to explaining how coal was deposited, why it is an important source of energy, and how the use of fossil fuels contributes to global warming.</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eaLnBrk="0" hangingPunct="0"/>
            <a:fld id="{8F19064B-1C26-4848-8AA5-D2E0FE19C70C}" type="slidenum">
              <a:rPr lang="en-US" sz="1200">
                <a:latin typeface="Times New Roman" pitchFamily="84" charset="0"/>
              </a:rPr>
              <a:pPr eaLnBrk="0" hangingPunct="0"/>
              <a:t>55</a:t>
            </a:fld>
            <a:endParaRPr lang="en-US" sz="1200">
              <a:latin typeface="Times New Roman" pitchFamily="84" charset="0"/>
            </a:endParaRPr>
          </a:p>
        </p:txBody>
      </p:sp>
      <p:sp>
        <p:nvSpPr>
          <p:cNvPr id="278531" name="Rectangle 2"/>
          <p:cNvSpPr>
            <a:spLocks noGrp="1" noRot="1" noChangeAspect="1" noChangeArrowheads="1" noTextEdit="1"/>
          </p:cNvSpPr>
          <p:nvPr>
            <p:ph type="sldImg"/>
          </p:nvPr>
        </p:nvSpPr>
        <p:spPr>
          <a:solidFill>
            <a:srgbClr val="FFFFFF"/>
          </a:solidFill>
          <a:ln/>
        </p:spPr>
      </p:sp>
      <p:sp>
        <p:nvSpPr>
          <p:cNvPr id="278532"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1" smtClean="0">
                <a:solidFill>
                  <a:srgbClr val="000000"/>
                </a:solidFill>
                <a:latin typeface="Times New Roman" pitchFamily="84" charset="0"/>
                <a:ea typeface="ＭＳ Ｐゴシック" pitchFamily="84" charset="-128"/>
              </a:rPr>
              <a:t>Teaching Tips</a:t>
            </a:r>
          </a:p>
          <a:p>
            <a:pPr eaLnBrk="1" hangingPunct="1"/>
            <a:r>
              <a:rPr lang="en-US" smtClean="0">
                <a:solidFill>
                  <a:srgbClr val="000000"/>
                </a:solidFill>
                <a:latin typeface="Times New Roman" pitchFamily="84" charset="0"/>
                <a:ea typeface="ＭＳ Ｐゴシック" pitchFamily="84" charset="-128"/>
              </a:rPr>
              <a:t>1. The authors describe four key adaptations for life on land in Module 17.2. The following modules (17.3–17.13) describe how these adaptations distinguish the main lineages of the plant kingdom. This is consistent with good lecture advice: Tell them what you are going to tell them, tell them, then tell them what you told them (summarize).</a:t>
            </a:r>
          </a:p>
          <a:p>
            <a:pPr eaLnBrk="1" hangingPunct="1"/>
            <a:r>
              <a:rPr lang="en-US" smtClean="0">
                <a:solidFill>
                  <a:srgbClr val="000000"/>
                </a:solidFill>
                <a:latin typeface="Times New Roman" pitchFamily="84" charset="0"/>
                <a:ea typeface="ＭＳ Ｐゴシック" pitchFamily="84" charset="-128"/>
              </a:rPr>
              <a:t>2. As the authors note, much time can pass between pollination, fertilization, and the production of seeds in pine trees. This entire process may take two years. This lengthy period of time, the alternation of generations, and other specific details of the gymnosperm life cycle can create confusion. Students with little experience in plant biology may need considerable support in fitting all of these details into the life cycle.</a:t>
            </a:r>
          </a:p>
          <a:p>
            <a:pPr eaLnBrk="1" hangingPunct="1"/>
            <a:r>
              <a:rPr lang="en-US" smtClean="0">
                <a:solidFill>
                  <a:srgbClr val="000000"/>
                </a:solidFill>
                <a:latin typeface="Times New Roman" pitchFamily="84" charset="0"/>
                <a:ea typeface="ＭＳ Ｐゴシック" pitchFamily="84" charset="-128"/>
              </a:rPr>
              <a:t>3. As François Jacob suggested, evolution works as a tinkerer and not like an engineer. New forms evolve by remodeling old forms. As the text notes, gymnosperm cones are modified shoots and angiosperm flowers represent the remodeling of leaves. These examples of remodeling might be a subject you may want to explore in additional detail as an important lesson in evolution.</a:t>
            </a:r>
          </a:p>
          <a:p>
            <a:pPr eaLnBrk="1" hangingPunct="1"/>
            <a:endParaRPr lang="en-US" smtClean="0">
              <a:latin typeface="Times New Roman" pitchFamily="84" charset="0"/>
              <a:ea typeface="ＭＳ Ｐゴシック" pitchFamily="84" charset="-128"/>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eaLnBrk="0" hangingPunct="0"/>
            <a:fld id="{E39C1E98-FC3E-4C91-A6B6-9699E5423F55}" type="slidenum">
              <a:rPr lang="en-US" sz="1200">
                <a:latin typeface="Times New Roman" pitchFamily="84" charset="0"/>
              </a:rPr>
              <a:pPr eaLnBrk="0" hangingPunct="0"/>
              <a:t>56</a:t>
            </a:fld>
            <a:endParaRPr lang="en-US" sz="1200">
              <a:latin typeface="Times New Roman" pitchFamily="84" charset="0"/>
            </a:endParaRPr>
          </a:p>
        </p:txBody>
      </p:sp>
      <p:sp>
        <p:nvSpPr>
          <p:cNvPr id="279555" name="Rectangle 2"/>
          <p:cNvSpPr>
            <a:spLocks noGrp="1" noRot="1" noChangeAspect="1" noChangeArrowheads="1" noTextEdit="1"/>
          </p:cNvSpPr>
          <p:nvPr>
            <p:ph type="sldImg"/>
          </p:nvPr>
        </p:nvSpPr>
        <p:spPr>
          <a:solidFill>
            <a:srgbClr val="FFFFFF"/>
          </a:solidFill>
          <a:ln/>
        </p:spPr>
      </p:sp>
      <p:sp>
        <p:nvSpPr>
          <p:cNvPr id="279556"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1" smtClean="0">
                <a:solidFill>
                  <a:srgbClr val="000000"/>
                </a:solidFill>
                <a:latin typeface="Times New Roman" pitchFamily="84" charset="0"/>
                <a:ea typeface="ＭＳ Ｐゴシック" pitchFamily="84" charset="-128"/>
              </a:rPr>
              <a:t>Teaching Tips</a:t>
            </a:r>
          </a:p>
          <a:p>
            <a:pPr eaLnBrk="1" hangingPunct="1"/>
            <a:r>
              <a:rPr lang="en-US" smtClean="0">
                <a:solidFill>
                  <a:srgbClr val="000000"/>
                </a:solidFill>
                <a:latin typeface="Times New Roman" pitchFamily="84" charset="0"/>
                <a:ea typeface="ＭＳ Ｐゴシック" pitchFamily="84" charset="-128"/>
              </a:rPr>
              <a:t>1. The authors describe four key adaptations for life on land in Module 17.2. The following modules (17.3–17.13) describe how these adaptations distinguish the main lineages of the plant kingdom. This is consistent with good lecture advice: Tell them what you are going to tell them, tell them, then tell them what you told them (summarize).</a:t>
            </a:r>
          </a:p>
          <a:p>
            <a:pPr eaLnBrk="1" hangingPunct="1"/>
            <a:r>
              <a:rPr lang="en-US" smtClean="0">
                <a:solidFill>
                  <a:srgbClr val="000000"/>
                </a:solidFill>
                <a:latin typeface="Times New Roman" pitchFamily="84" charset="0"/>
                <a:ea typeface="ＭＳ Ｐゴシック" pitchFamily="84" charset="-128"/>
              </a:rPr>
              <a:t>2. As the authors note, much time can pass between pollination, fertilization, and the production of seeds in pine trees. This entire process may take two years. This lengthy period of time, the alternation of generations, and other specific details of the gymnosperm life cycle can create confusion. Students with little experience in plant biology may need considerable support in fitting all of these details into the life cycle.</a:t>
            </a:r>
          </a:p>
          <a:p>
            <a:pPr eaLnBrk="1" hangingPunct="1"/>
            <a:r>
              <a:rPr lang="en-US" smtClean="0">
                <a:solidFill>
                  <a:srgbClr val="000000"/>
                </a:solidFill>
                <a:latin typeface="Times New Roman" pitchFamily="84" charset="0"/>
                <a:ea typeface="ＭＳ Ｐゴシック" pitchFamily="84" charset="-128"/>
              </a:rPr>
              <a:t>3. As François Jacob suggested, evolution works as a tinkerer and not like an engineer. New forms evolve by remodeling old forms. As the text notes, gymnosperm cones are modified shoots and angiosperm flowers represent the remodeling of leaves. These examples of remodeling might be a subject you may want to explore in additional detail as an important lesson in evolution.</a:t>
            </a:r>
            <a:endParaRPr lang="en-US" smtClean="0">
              <a:latin typeface="Times New Roman" pitchFamily="84" charset="0"/>
              <a:ea typeface="ＭＳ Ｐゴシック" pitchFamily="84" charset="-128"/>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eaLnBrk="0" hangingPunct="0"/>
            <a:fld id="{7D8D98FD-065B-4A47-9DD0-0C132D70DCF8}" type="slidenum">
              <a:rPr lang="en-US" sz="1200">
                <a:latin typeface="Times New Roman" pitchFamily="84" charset="0"/>
              </a:rPr>
              <a:pPr eaLnBrk="0" hangingPunct="0"/>
              <a:t>61</a:t>
            </a:fld>
            <a:endParaRPr lang="en-US" sz="1200">
              <a:latin typeface="Times New Roman" pitchFamily="84" charset="0"/>
            </a:endParaRPr>
          </a:p>
        </p:txBody>
      </p:sp>
      <p:sp>
        <p:nvSpPr>
          <p:cNvPr id="289795" name="Rectangle 2"/>
          <p:cNvSpPr>
            <a:spLocks noGrp="1" noRot="1" noChangeAspect="1" noChangeArrowheads="1" noTextEdit="1"/>
          </p:cNvSpPr>
          <p:nvPr>
            <p:ph type="sldImg"/>
          </p:nvPr>
        </p:nvSpPr>
        <p:spPr>
          <a:solidFill>
            <a:srgbClr val="FFFFFF"/>
          </a:solidFill>
          <a:ln/>
        </p:spPr>
      </p:sp>
      <p:sp>
        <p:nvSpPr>
          <p:cNvPr id="289796"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1" smtClean="0">
                <a:solidFill>
                  <a:srgbClr val="000000"/>
                </a:solidFill>
                <a:latin typeface="Times New Roman" pitchFamily="84" charset="0"/>
                <a:ea typeface="ＭＳ Ｐゴシック" pitchFamily="84" charset="-128"/>
              </a:rPr>
              <a:t>Teaching Tips</a:t>
            </a:r>
          </a:p>
          <a:p>
            <a:pPr eaLnBrk="1" hangingPunct="1"/>
            <a:r>
              <a:rPr lang="en-US" smtClean="0">
                <a:solidFill>
                  <a:srgbClr val="000000"/>
                </a:solidFill>
                <a:latin typeface="Times New Roman" pitchFamily="84" charset="0"/>
                <a:ea typeface="ＭＳ Ｐゴシック" pitchFamily="84" charset="-128"/>
              </a:rPr>
              <a:t>1. The authors describe four key adaptations for life on land in Module 17.2. The following modules (17.3–17.13) describe how these adaptations distinguish the main lineages of the plant kingdom. This is consistent with good lecture advice: Tell them what you are going to tell them, tell them, then tell them what you told them (summarize).</a:t>
            </a:r>
          </a:p>
          <a:p>
            <a:pPr eaLnBrk="1" hangingPunct="1"/>
            <a:r>
              <a:rPr lang="en-US" smtClean="0">
                <a:solidFill>
                  <a:srgbClr val="000000"/>
                </a:solidFill>
                <a:latin typeface="Times New Roman" pitchFamily="84" charset="0"/>
                <a:ea typeface="ＭＳ Ｐゴシック" pitchFamily="84" charset="-128"/>
              </a:rPr>
              <a:t>2. As François Jacob suggested, evolution works as a tinkerer and not like an engineer. New forms evolve by remodeling old forms. As the text notes, gymnosperm cones are modified shoots and angiosperm flowers represent the remodeling of leaves. These examples of remodeling might be a subject you may want to explore in additional detail as an important lesson in evolution.</a:t>
            </a:r>
          </a:p>
          <a:p>
            <a:pPr eaLnBrk="1" hangingPunct="1"/>
            <a:r>
              <a:rPr lang="en-US" smtClean="0">
                <a:solidFill>
                  <a:srgbClr val="000000"/>
                </a:solidFill>
                <a:latin typeface="Times New Roman" pitchFamily="84" charset="0"/>
                <a:ea typeface="ＭＳ Ｐゴシック" pitchFamily="84" charset="-128"/>
              </a:rPr>
              <a:t>3. Floral shops frequently discard magnificent flowers that are just beyond their peak. Teachers can obtain free discards by contacting local floral shops and sharing their educational needs. Having a variety of flowers on hand can brighten up any discussion of angiosperms.</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eaLnBrk="0" hangingPunct="0"/>
            <a:fld id="{91DE6BBD-720E-436E-9C59-D1D49A73F98D}" type="slidenum">
              <a:rPr lang="en-US" sz="1200">
                <a:latin typeface="Times New Roman" pitchFamily="84" charset="0"/>
              </a:rPr>
              <a:pPr eaLnBrk="0" hangingPunct="0"/>
              <a:t>62</a:t>
            </a:fld>
            <a:endParaRPr lang="en-US" sz="1200">
              <a:latin typeface="Times New Roman" pitchFamily="84" charset="0"/>
            </a:endParaRPr>
          </a:p>
        </p:txBody>
      </p:sp>
      <p:sp>
        <p:nvSpPr>
          <p:cNvPr id="291843" name="Rectangle 2"/>
          <p:cNvSpPr>
            <a:spLocks noGrp="1" noRot="1" noChangeAspect="1" noChangeArrowheads="1" noTextEdit="1"/>
          </p:cNvSpPr>
          <p:nvPr>
            <p:ph type="sldImg"/>
          </p:nvPr>
        </p:nvSpPr>
        <p:spPr>
          <a:solidFill>
            <a:srgbClr val="FFFFFF"/>
          </a:solidFill>
          <a:ln/>
        </p:spPr>
      </p:sp>
      <p:sp>
        <p:nvSpPr>
          <p:cNvPr id="291844"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1" smtClean="0">
                <a:solidFill>
                  <a:srgbClr val="000000"/>
                </a:solidFill>
                <a:latin typeface="Times New Roman" pitchFamily="84" charset="0"/>
                <a:ea typeface="ＭＳ Ｐゴシック" pitchFamily="84" charset="-128"/>
              </a:rPr>
              <a:t>Teaching Tips</a:t>
            </a:r>
          </a:p>
          <a:p>
            <a:pPr eaLnBrk="1" hangingPunct="1"/>
            <a:r>
              <a:rPr lang="en-US" smtClean="0">
                <a:solidFill>
                  <a:srgbClr val="000000"/>
                </a:solidFill>
                <a:latin typeface="Times New Roman" pitchFamily="84" charset="0"/>
                <a:ea typeface="ＭＳ Ｐゴシック" pitchFamily="84" charset="-128"/>
              </a:rPr>
              <a:t>1. The authors describe four key adaptations for life on land in Module 17.2. The following modules (17.3–17.13) describe how these adaptations distinguish the main lineages of the plant kingdom. This is consistent with good lecture advice: Tell them what you are going to tell them, tell them, then tell them what you told them (summarize).</a:t>
            </a:r>
          </a:p>
          <a:p>
            <a:pPr eaLnBrk="1" hangingPunct="1"/>
            <a:r>
              <a:rPr lang="en-US" smtClean="0">
                <a:solidFill>
                  <a:srgbClr val="000000"/>
                </a:solidFill>
                <a:latin typeface="Times New Roman" pitchFamily="84" charset="0"/>
                <a:ea typeface="ＭＳ Ｐゴシック" pitchFamily="84" charset="-128"/>
              </a:rPr>
              <a:t>2. As François Jacob suggested, evolution works as a tinkerer and not like an engineer. New forms evolve by remodeling old forms. As the text notes, gymnosperm cones are modified shoots and angiosperm flowers represent the remodeling of leaves. These examples of remodeling might be a subject you may want to explore in additional detail as an important lesson in evolution.</a:t>
            </a:r>
          </a:p>
          <a:p>
            <a:pPr eaLnBrk="1" hangingPunct="1"/>
            <a:r>
              <a:rPr lang="en-US" smtClean="0">
                <a:solidFill>
                  <a:srgbClr val="000000"/>
                </a:solidFill>
                <a:latin typeface="Times New Roman" pitchFamily="84" charset="0"/>
                <a:ea typeface="ＭＳ Ｐゴシック" pitchFamily="84" charset="-128"/>
              </a:rPr>
              <a:t>3. Floral shops frequently discard magnificent flowers that are just beyond their peak. Teachers can obtain free discards by contacting local floral shops and sharing their educational needs. Having a variety of flowers on hand can brighten up any discussion of angiosperms.</a:t>
            </a:r>
            <a:endParaRPr lang="en-US" smtClean="0">
              <a:latin typeface="Times New Roman" pitchFamily="84" charset="0"/>
              <a:ea typeface="ＭＳ Ｐゴシック" pitchFamily="84" charset="-128"/>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eaLnBrk="0" hangingPunct="0"/>
            <a:fld id="{3B2850D2-5396-427A-B040-76FD31135027}" type="slidenum">
              <a:rPr lang="en-US" sz="1200">
                <a:latin typeface="Times New Roman" pitchFamily="84" charset="0"/>
              </a:rPr>
              <a:pPr eaLnBrk="0" hangingPunct="0"/>
              <a:t>63</a:t>
            </a:fld>
            <a:endParaRPr lang="en-US" sz="1200">
              <a:latin typeface="Times New Roman" pitchFamily="84" charset="0"/>
            </a:endParaRPr>
          </a:p>
        </p:txBody>
      </p:sp>
      <p:sp>
        <p:nvSpPr>
          <p:cNvPr id="292867" name="Rectangle 2"/>
          <p:cNvSpPr>
            <a:spLocks noGrp="1" noRot="1" noChangeAspect="1" noChangeArrowheads="1" noTextEdit="1"/>
          </p:cNvSpPr>
          <p:nvPr>
            <p:ph type="sldImg"/>
          </p:nvPr>
        </p:nvSpPr>
        <p:spPr>
          <a:solidFill>
            <a:srgbClr val="FFFFFF"/>
          </a:solidFill>
          <a:ln/>
        </p:spPr>
      </p:sp>
      <p:sp>
        <p:nvSpPr>
          <p:cNvPr id="292868"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1" smtClean="0">
                <a:solidFill>
                  <a:srgbClr val="000000"/>
                </a:solidFill>
                <a:latin typeface="Times New Roman" pitchFamily="84" charset="0"/>
                <a:ea typeface="ＭＳ Ｐゴシック" pitchFamily="84" charset="-128"/>
              </a:rPr>
              <a:t>Teaching Tips</a:t>
            </a:r>
          </a:p>
          <a:p>
            <a:pPr eaLnBrk="1" hangingPunct="1"/>
            <a:r>
              <a:rPr lang="en-US" smtClean="0">
                <a:solidFill>
                  <a:srgbClr val="000000"/>
                </a:solidFill>
                <a:latin typeface="Times New Roman" pitchFamily="84" charset="0"/>
                <a:ea typeface="ＭＳ Ｐゴシック" pitchFamily="84" charset="-128"/>
              </a:rPr>
              <a:t>1. The authors describe four key adaptations for life on land in Module 17.2. The following modules (17.3–17.13) describe how these adaptations distinguish the main lineages of the plant kingdom. This is consistent with good lecture advice: Tell them what you are going to tell them, tell them, then tell them what you told them (summarize).</a:t>
            </a:r>
          </a:p>
          <a:p>
            <a:pPr eaLnBrk="1" hangingPunct="1"/>
            <a:r>
              <a:rPr lang="en-US" smtClean="0">
                <a:solidFill>
                  <a:srgbClr val="000000"/>
                </a:solidFill>
                <a:latin typeface="Times New Roman" pitchFamily="84" charset="0"/>
                <a:ea typeface="ＭＳ Ｐゴシック" pitchFamily="84" charset="-128"/>
              </a:rPr>
              <a:t>2. As François Jacob suggested, evolution works as a tinkerer and not like an engineer. New forms evolve by remodeling old forms. As the text notes, gymnosperm cones are modified shoots and angiosperm flowers represent the remodeling of leaves. These examples of remodeling might be a subject you may want to explore in additional detail as an important lesson in evolution.</a:t>
            </a:r>
          </a:p>
          <a:p>
            <a:pPr eaLnBrk="1" hangingPunct="1"/>
            <a:r>
              <a:rPr lang="en-US" smtClean="0">
                <a:solidFill>
                  <a:srgbClr val="000000"/>
                </a:solidFill>
                <a:latin typeface="Times New Roman" pitchFamily="84" charset="0"/>
                <a:ea typeface="ＭＳ Ｐゴシック" pitchFamily="84" charset="-128"/>
              </a:rPr>
              <a:t>3. Floral shops frequently discard magnificent flowers that are just beyond their peak. Teachers can obtain free discards by contacting local floral shops and sharing their educational needs. Having a variety of flowers on hand can brighten up any discussion of angiosperms.</a:t>
            </a:r>
            <a:endParaRPr lang="en-US" smtClean="0">
              <a:latin typeface="Times New Roman" pitchFamily="84" charset="0"/>
              <a:ea typeface="ＭＳ Ｐゴシック" pitchFamily="84" charset="-128"/>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eaLnBrk="0" hangingPunct="0"/>
            <a:fld id="{8104FBFB-6801-4307-B604-023C4F92BE39}" type="slidenum">
              <a:rPr lang="en-US" sz="1200">
                <a:latin typeface="Times New Roman" pitchFamily="84" charset="0"/>
              </a:rPr>
              <a:pPr eaLnBrk="0" hangingPunct="0"/>
              <a:t>66</a:t>
            </a:fld>
            <a:endParaRPr lang="en-US" sz="1200">
              <a:latin typeface="Times New Roman" pitchFamily="84" charset="0"/>
            </a:endParaRPr>
          </a:p>
        </p:txBody>
      </p:sp>
      <p:sp>
        <p:nvSpPr>
          <p:cNvPr id="299011" name="Rectangle 2"/>
          <p:cNvSpPr>
            <a:spLocks noGrp="1" noRot="1" noChangeAspect="1" noChangeArrowheads="1" noTextEdit="1"/>
          </p:cNvSpPr>
          <p:nvPr>
            <p:ph type="sldImg"/>
          </p:nvPr>
        </p:nvSpPr>
        <p:spPr>
          <a:solidFill>
            <a:srgbClr val="FFFFFF"/>
          </a:solidFill>
          <a:ln/>
        </p:spPr>
      </p:sp>
      <p:sp>
        <p:nvSpPr>
          <p:cNvPr id="299012"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1" smtClean="0">
                <a:solidFill>
                  <a:srgbClr val="000000"/>
                </a:solidFill>
                <a:latin typeface="Times New Roman" pitchFamily="84" charset="0"/>
                <a:ea typeface="ＭＳ Ｐゴシック" pitchFamily="84" charset="-128"/>
              </a:rPr>
              <a:t>Teaching Tips</a:t>
            </a:r>
          </a:p>
          <a:p>
            <a:pPr eaLnBrk="1" hangingPunct="1"/>
            <a:r>
              <a:rPr lang="en-US" smtClean="0">
                <a:solidFill>
                  <a:srgbClr val="000000"/>
                </a:solidFill>
                <a:latin typeface="Times New Roman" pitchFamily="84" charset="0"/>
                <a:ea typeface="ＭＳ Ｐゴシック" pitchFamily="84" charset="-128"/>
              </a:rPr>
              <a:t>1. The authors describe four key adaptations for life on land in Module 17.2. The following modules (17.3–17.13) describe how these adaptations distinguish the main lineages of the plant kingdom. This is consistent with good lecture advice: Tell them what you are going to tell them, tell them, then tell them what you told them (summarize).</a:t>
            </a:r>
          </a:p>
          <a:p>
            <a:pPr eaLnBrk="1" hangingPunct="1"/>
            <a:r>
              <a:rPr lang="en-US" smtClean="0">
                <a:solidFill>
                  <a:srgbClr val="000000"/>
                </a:solidFill>
                <a:latin typeface="Times New Roman" pitchFamily="84" charset="0"/>
                <a:ea typeface="ＭＳ Ｐゴシック" pitchFamily="84" charset="-128"/>
              </a:rPr>
              <a:t>2. Floral shops frequently discard magnificent flowers that are just beyond their peak. Teachers can obtain free discards by contacting local floral shops and sharing their educational needs. Having a variety of flowers on hand can brighten up any discussion of angiosperms.</a:t>
            </a:r>
          </a:p>
          <a:p>
            <a:pPr eaLnBrk="1" hangingPunct="1"/>
            <a:r>
              <a:rPr lang="en-US" smtClean="0">
                <a:solidFill>
                  <a:srgbClr val="000000"/>
                </a:solidFill>
                <a:latin typeface="Times New Roman" pitchFamily="84" charset="0"/>
                <a:ea typeface="ＭＳ Ｐゴシック" pitchFamily="84" charset="-128"/>
              </a:rPr>
              <a:t>3. Before lecturing on the examples of angiosperm and animal cooperation, let your students try to name as many as they can. They may be assigned to do so as an in-class activity in small groups, or they may compile lists individually that can be brought into class or e-mailed to the instructor.</a:t>
            </a:r>
          </a:p>
          <a:p>
            <a:pPr eaLnBrk="1" hangingPunct="1"/>
            <a:endParaRPr lang="en-US" smtClean="0">
              <a:latin typeface="Times New Roman" pitchFamily="84" charset="0"/>
              <a:ea typeface="ＭＳ Ｐゴシック" pitchFamily="84" charset="-128"/>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eaLnBrk="0" hangingPunct="0"/>
            <a:fld id="{79AB891D-77D2-4511-AEF6-EB3B13B39E03}" type="slidenum">
              <a:rPr lang="en-US" sz="1200">
                <a:latin typeface="Times New Roman" pitchFamily="84" charset="0"/>
              </a:rPr>
              <a:pPr eaLnBrk="0" hangingPunct="0"/>
              <a:t>67</a:t>
            </a:fld>
            <a:endParaRPr lang="en-US" sz="1200">
              <a:latin typeface="Times New Roman" pitchFamily="84" charset="0"/>
            </a:endParaRPr>
          </a:p>
        </p:txBody>
      </p:sp>
      <p:sp>
        <p:nvSpPr>
          <p:cNvPr id="300035" name="Rectangle 2"/>
          <p:cNvSpPr>
            <a:spLocks noGrp="1" noRot="1" noChangeAspect="1" noChangeArrowheads="1" noTextEdit="1"/>
          </p:cNvSpPr>
          <p:nvPr>
            <p:ph type="sldImg"/>
          </p:nvPr>
        </p:nvSpPr>
        <p:spPr>
          <a:solidFill>
            <a:srgbClr val="FFFFFF"/>
          </a:solidFill>
          <a:ln/>
        </p:spPr>
      </p:sp>
      <p:sp>
        <p:nvSpPr>
          <p:cNvPr id="300036"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1" smtClean="0">
                <a:solidFill>
                  <a:srgbClr val="000000"/>
                </a:solidFill>
                <a:latin typeface="Times New Roman" pitchFamily="84" charset="0"/>
                <a:ea typeface="ＭＳ Ｐゴシック" pitchFamily="84" charset="-128"/>
              </a:rPr>
              <a:t>Teaching Tips</a:t>
            </a:r>
          </a:p>
          <a:p>
            <a:pPr eaLnBrk="1" hangingPunct="1"/>
            <a:r>
              <a:rPr lang="en-US" smtClean="0">
                <a:solidFill>
                  <a:srgbClr val="000000"/>
                </a:solidFill>
                <a:latin typeface="Times New Roman" pitchFamily="84" charset="0"/>
                <a:ea typeface="ＭＳ Ｐゴシック" pitchFamily="84" charset="-128"/>
              </a:rPr>
              <a:t>1. The authors describe four key adaptations for life on land in Module 17.2. The following modules (17.3–17.13) describe how these adaptations distinguish the main lineages of the plant kingdom. This is consistent with good lecture advice: Tell them what you are going to tell them, tell them, then tell them what you told them (summarize).</a:t>
            </a:r>
          </a:p>
          <a:p>
            <a:pPr eaLnBrk="1" hangingPunct="1"/>
            <a:r>
              <a:rPr lang="en-US" smtClean="0">
                <a:solidFill>
                  <a:srgbClr val="000000"/>
                </a:solidFill>
                <a:latin typeface="Times New Roman" pitchFamily="84" charset="0"/>
                <a:ea typeface="ＭＳ Ｐゴシック" pitchFamily="84" charset="-128"/>
              </a:rPr>
              <a:t>2. Floral shops frequently discard magnificent flowers that are just beyond their peak. Teachers can obtain free discards by contacting local floral shops and sharing their educational needs. Having a variety of flowers on hand can brighten up any discussion of angiosperms.</a:t>
            </a:r>
          </a:p>
          <a:p>
            <a:pPr eaLnBrk="1" hangingPunct="1"/>
            <a:r>
              <a:rPr lang="en-US" smtClean="0">
                <a:solidFill>
                  <a:srgbClr val="000000"/>
                </a:solidFill>
                <a:latin typeface="Times New Roman" pitchFamily="84" charset="0"/>
                <a:ea typeface="ＭＳ Ｐゴシック" pitchFamily="84" charset="-128"/>
              </a:rPr>
              <a:t>3. Before lecturing on the examples of angiosperm and animal cooperation, let your students try to name as many as they can. They may be assigned to do so as an in-class activity in small groups, or they may compile lists individually that can be brought into class or e-mailed to the instructor.</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eaLnBrk="0" hangingPunct="0"/>
            <a:fld id="{ACD2DC62-562D-4964-B033-9F713CC7235E}" type="slidenum">
              <a:rPr lang="en-US" sz="1200">
                <a:latin typeface="Times New Roman" pitchFamily="84" charset="0"/>
              </a:rPr>
              <a:pPr eaLnBrk="0" hangingPunct="0"/>
              <a:t>73</a:t>
            </a:fld>
            <a:endParaRPr lang="en-US" sz="1200">
              <a:latin typeface="Times New Roman" pitchFamily="84" charset="0"/>
            </a:endParaRPr>
          </a:p>
        </p:txBody>
      </p:sp>
      <p:sp>
        <p:nvSpPr>
          <p:cNvPr id="310275" name="Rectangle 2"/>
          <p:cNvSpPr>
            <a:spLocks noGrp="1" noRot="1" noChangeAspect="1" noChangeArrowheads="1" noTextEdit="1"/>
          </p:cNvSpPr>
          <p:nvPr>
            <p:ph type="sldImg"/>
          </p:nvPr>
        </p:nvSpPr>
        <p:spPr>
          <a:solidFill>
            <a:srgbClr val="FFFFFF"/>
          </a:solidFill>
          <a:ln/>
        </p:spPr>
      </p:sp>
      <p:sp>
        <p:nvSpPr>
          <p:cNvPr id="310276"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1" smtClean="0">
                <a:solidFill>
                  <a:srgbClr val="000000"/>
                </a:solidFill>
                <a:latin typeface="Times New Roman" pitchFamily="84" charset="0"/>
                <a:ea typeface="ＭＳ Ｐゴシック" pitchFamily="84" charset="-128"/>
              </a:rPr>
              <a:t>Teaching Tips</a:t>
            </a:r>
          </a:p>
          <a:p>
            <a:pPr eaLnBrk="1" hangingPunct="1"/>
            <a:r>
              <a:rPr lang="en-US" smtClean="0">
                <a:solidFill>
                  <a:srgbClr val="000000"/>
                </a:solidFill>
                <a:latin typeface="Times New Roman" pitchFamily="84" charset="0"/>
                <a:ea typeface="ＭＳ Ｐゴシック" pitchFamily="84" charset="-128"/>
              </a:rPr>
              <a:t>1. The authors describe four key adaptations for life on land in Module 17.2. The following modules (17.3–17.13) describe how these adaptations distinguish the main lineages of the plant kingdom. This is consistent with good lecture advice: Tell them what you are going to tell them, tell them, then tell them what you told them (summarize).</a:t>
            </a:r>
          </a:p>
          <a:p>
            <a:pPr eaLnBrk="1" hangingPunct="1"/>
            <a:r>
              <a:rPr lang="en-US" smtClean="0">
                <a:solidFill>
                  <a:srgbClr val="000000"/>
                </a:solidFill>
                <a:latin typeface="Times New Roman" pitchFamily="84" charset="0"/>
                <a:ea typeface="ＭＳ Ｐゴシック" pitchFamily="84" charset="-128"/>
              </a:rPr>
              <a:t>2. Before lecturing on the examples of angiosperm and animal cooperation, let your students try to name as many as they can. They may be assigned to do so as an in-class activity in small groups, or they may compile lists individually that can be brought into class or e-mailed to the instructor.</a:t>
            </a:r>
          </a:p>
          <a:p>
            <a:pPr eaLnBrk="1" hangingPunct="1"/>
            <a:r>
              <a:rPr lang="en-US" smtClean="0">
                <a:solidFill>
                  <a:srgbClr val="000000"/>
                </a:solidFill>
                <a:latin typeface="Times New Roman" pitchFamily="84" charset="0"/>
                <a:ea typeface="ＭＳ Ｐゴシック" pitchFamily="84" charset="-128"/>
              </a:rPr>
              <a:t>3. The symbiotic relationships between angiosperms and animals are extensive. Challenge students to list all of the ways that plant reproduction benefits from animals (examples include the role of nectar in attracting pollinators, seed dispersal in fruit, and hitchhiker strategies such as that revealed in Figure 17.10B). Not all animals benefit from these relationships.</a:t>
            </a:r>
          </a:p>
          <a:p>
            <a:pPr eaLnBrk="1" hangingPunct="1"/>
            <a:endParaRPr lang="en-US" smtClean="0">
              <a:latin typeface="Times New Roman" pitchFamily="84" charset="0"/>
              <a:ea typeface="ＭＳ Ｐゴシック" pitchFamily="84" charset="-128"/>
            </a:endParaRPr>
          </a:p>
          <a:p>
            <a:pPr eaLnBrk="1" hangingPunct="1"/>
            <a:endParaRPr lang="en-US" smtClean="0">
              <a:latin typeface="Times New Roman" pitchFamily="84" charset="0"/>
              <a:ea typeface="ＭＳ Ｐゴシック" pitchFamily="84" charset="-128"/>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eaLnBrk="0" hangingPunct="0"/>
            <a:fld id="{9F235B40-95DB-4C68-9A07-59A3856C9119}" type="slidenum">
              <a:rPr lang="en-US" sz="1200">
                <a:latin typeface="Times New Roman" pitchFamily="84" charset="0"/>
              </a:rPr>
              <a:pPr eaLnBrk="0" hangingPunct="0"/>
              <a:t>75</a:t>
            </a:fld>
            <a:endParaRPr lang="en-US" sz="1200">
              <a:latin typeface="Times New Roman" pitchFamily="84" charset="0"/>
            </a:endParaRPr>
          </a:p>
        </p:txBody>
      </p:sp>
      <p:sp>
        <p:nvSpPr>
          <p:cNvPr id="319491" name="Rectangle 2"/>
          <p:cNvSpPr>
            <a:spLocks noGrp="1" noRot="1" noChangeAspect="1" noChangeArrowheads="1" noTextEdit="1"/>
          </p:cNvSpPr>
          <p:nvPr>
            <p:ph type="sldImg"/>
          </p:nvPr>
        </p:nvSpPr>
        <p:spPr>
          <a:solidFill>
            <a:srgbClr val="FFFFFF"/>
          </a:solidFill>
          <a:ln/>
        </p:spPr>
      </p:sp>
      <p:sp>
        <p:nvSpPr>
          <p:cNvPr id="319492"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1" smtClean="0">
                <a:solidFill>
                  <a:srgbClr val="000000"/>
                </a:solidFill>
                <a:latin typeface="Times New Roman" pitchFamily="84" charset="0"/>
                <a:ea typeface="ＭＳ Ｐゴシック" pitchFamily="84" charset="-128"/>
              </a:rPr>
              <a:t>Teaching Tips</a:t>
            </a:r>
          </a:p>
          <a:p>
            <a:pPr eaLnBrk="1" hangingPunct="1"/>
            <a:r>
              <a:rPr lang="en-US" smtClean="0">
                <a:solidFill>
                  <a:srgbClr val="000000"/>
                </a:solidFill>
                <a:latin typeface="Times New Roman" pitchFamily="84" charset="0"/>
                <a:ea typeface="ＭＳ Ｐゴシック" pitchFamily="84" charset="-128"/>
              </a:rPr>
              <a:t>1. The authors describe four key adaptations for life on land in Module 17.2. The following modules (17.3–17.13) describe how these adaptations distinguish the main lineages of the plant kingdom. This is consistent with good lecture advice: Tell them what you are going to tell them, tell them, then tell them what you told them (summarize).</a:t>
            </a:r>
          </a:p>
          <a:p>
            <a:pPr eaLnBrk="1" hangingPunct="1"/>
            <a:r>
              <a:rPr lang="en-US" smtClean="0">
                <a:solidFill>
                  <a:srgbClr val="000000"/>
                </a:solidFill>
                <a:latin typeface="Times New Roman" pitchFamily="84" charset="0"/>
                <a:ea typeface="ＭＳ Ｐゴシック" pitchFamily="84" charset="-128"/>
              </a:rPr>
              <a:t>2. Before lecturing on the examples of angiosperm and animal cooperation, let your students try to name as many as they can. They may be assigned to do so as an in-class activity in small groups, or they may compile lists individually that can be brought into class or e-mailed to the instructor.</a:t>
            </a:r>
          </a:p>
          <a:p>
            <a:pPr eaLnBrk="1" hangingPunct="1"/>
            <a:r>
              <a:rPr lang="en-US" smtClean="0">
                <a:solidFill>
                  <a:srgbClr val="000000"/>
                </a:solidFill>
                <a:latin typeface="Times New Roman" pitchFamily="84" charset="0"/>
                <a:ea typeface="ＭＳ Ｐゴシック" pitchFamily="84" charset="-128"/>
              </a:rPr>
              <a:t>3. The symbiotic relationships between angiosperms and animals are extensive. Challenge students to list all of the ways that plant reproduction benefits from animals (examples include the role of nectar in attracting pollinators, seed dispersal in fruit, and hitchhiker strategies such as that revealed in Figure 17.10B). Not all animals benefit from these relationships.</a:t>
            </a:r>
          </a:p>
          <a:p>
            <a:pPr eaLnBrk="1" hangingPunct="1"/>
            <a:r>
              <a:rPr lang="en-US" smtClean="0">
                <a:solidFill>
                  <a:srgbClr val="000000"/>
                </a:solidFill>
                <a:latin typeface="Times New Roman" pitchFamily="84" charset="0"/>
                <a:ea typeface="ＭＳ Ｐゴシック" pitchFamily="84" charset="-128"/>
              </a:rPr>
              <a:t>4. You might have your class spend a minute just listing the plant-derived materials in your classroom. These will include cotton cloth, wood for pencils, paper in many forms, etc. In addition, have students try to imagine how they could spend an entire day without encountering plants or plant products.</a:t>
            </a:r>
          </a:p>
          <a:p>
            <a:pPr eaLnBrk="1" hangingPunct="1"/>
            <a:endParaRPr lang="en-US" smtClean="0">
              <a:latin typeface="Times New Roman" pitchFamily="84" charset="0"/>
              <a:ea typeface="ＭＳ Ｐゴシック" pitchFamily="8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7"/>
          <p:cNvSpPr txBox="1">
            <a:spLocks noGrp="1" noChangeArrowheads="1"/>
          </p:cNvSpPr>
          <p:nvPr/>
        </p:nvSpPr>
        <p:spPr bwMode="auto">
          <a:xfrm>
            <a:off x="3886200" y="8686800"/>
            <a:ext cx="2971800" cy="457200"/>
          </a:xfrm>
          <a:prstGeom prst="rect">
            <a:avLst/>
          </a:prstGeom>
          <a:noFill/>
          <a:ln w="25400">
            <a:noFill/>
            <a:miter lim="800000"/>
            <a:headEnd/>
            <a:tailEnd/>
          </a:ln>
        </p:spPr>
        <p:txBody>
          <a:bodyPr anchor="b"/>
          <a:lstStyle/>
          <a:p>
            <a:pPr eaLnBrk="0" hangingPunct="0"/>
            <a:fld id="{71A97D85-B7C3-4F10-9933-BB56334951D6}" type="slidenum">
              <a:rPr lang="en-US" sz="1200">
                <a:latin typeface="Times" pitchFamily="84" charset="0"/>
              </a:rPr>
              <a:pPr eaLnBrk="0" hangingPunct="0"/>
              <a:t>6</a:t>
            </a:fld>
            <a:endParaRPr lang="en-US" sz="1200">
              <a:latin typeface="Times" pitchFamily="84" charset="0"/>
            </a:endParaRPr>
          </a:p>
        </p:txBody>
      </p:sp>
      <p:sp>
        <p:nvSpPr>
          <p:cNvPr id="209923" name="Rectangle 2"/>
          <p:cNvSpPr>
            <a:spLocks noGrp="1" noRot="1" noChangeAspect="1" noChangeArrowheads="1" noTextEdit="1"/>
          </p:cNvSpPr>
          <p:nvPr>
            <p:ph type="sldImg"/>
          </p:nvPr>
        </p:nvSpPr>
        <p:spPr>
          <a:solidFill>
            <a:srgbClr val="FFFFFF"/>
          </a:solidFill>
          <a:ln/>
        </p:spPr>
      </p:sp>
      <p:sp>
        <p:nvSpPr>
          <p:cNvPr id="209924" name="Rectangle 3"/>
          <p:cNvSpPr>
            <a:spLocks noGrp="1" noChangeArrowheads="1"/>
          </p:cNvSpPr>
          <p:nvPr>
            <p:ph type="body" idx="1"/>
          </p:nvPr>
        </p:nvSpPr>
        <p:spPr>
          <a:xfrm>
            <a:off x="914400" y="4330700"/>
            <a:ext cx="5029200" cy="4114800"/>
          </a:xfrm>
          <a:solidFill>
            <a:srgbClr val="FFFFFF"/>
          </a:solidFill>
          <a:ln>
            <a:solidFill>
              <a:srgbClr val="000000"/>
            </a:solidFill>
          </a:ln>
        </p:spPr>
        <p:txBody>
          <a:bodyPr/>
          <a:lstStyle/>
          <a:p>
            <a:pPr eaLnBrk="1" hangingPunct="1"/>
            <a:r>
              <a:rPr lang="en-US" smtClean="0">
                <a:latin typeface="Times New Roman" pitchFamily="84" charset="0"/>
                <a:ea typeface="ＭＳ Ｐゴシック" pitchFamily="84" charset="-128"/>
              </a:rPr>
              <a:t>Figure 17.1A </a:t>
            </a:r>
            <a:r>
              <a:rPr lang="en-US" i="1" smtClean="0">
                <a:latin typeface="Times New Roman" pitchFamily="84" charset="0"/>
                <a:ea typeface="ＭＳ Ｐゴシック" pitchFamily="84" charset="-128"/>
              </a:rPr>
              <a:t>Chara</a:t>
            </a:r>
            <a:r>
              <a:rPr lang="en-US" smtClean="0">
                <a:latin typeface="Times New Roman" pitchFamily="84" charset="0"/>
                <a:ea typeface="ＭＳ Ｐゴシック" pitchFamily="84" charset="-128"/>
              </a:rPr>
              <a:t>, an elaborate charophyte</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eaLnBrk="0" hangingPunct="0"/>
            <a:fld id="{0E1293E3-5B57-421D-A3B5-4F2C5DAEC8F7}" type="slidenum">
              <a:rPr lang="en-US" sz="1200">
                <a:latin typeface="Times New Roman" pitchFamily="84" charset="0"/>
              </a:rPr>
              <a:pPr eaLnBrk="0" hangingPunct="0"/>
              <a:t>76</a:t>
            </a:fld>
            <a:endParaRPr lang="en-US" sz="1200">
              <a:latin typeface="Times New Roman" pitchFamily="84" charset="0"/>
            </a:endParaRPr>
          </a:p>
        </p:txBody>
      </p:sp>
      <p:sp>
        <p:nvSpPr>
          <p:cNvPr id="321539" name="Rectangle 2"/>
          <p:cNvSpPr>
            <a:spLocks noGrp="1" noRot="1" noChangeAspect="1" noChangeArrowheads="1" noTextEdit="1"/>
          </p:cNvSpPr>
          <p:nvPr>
            <p:ph type="sldImg"/>
          </p:nvPr>
        </p:nvSpPr>
        <p:spPr>
          <a:solidFill>
            <a:srgbClr val="FFFFFF"/>
          </a:solidFill>
          <a:ln/>
        </p:spPr>
      </p:sp>
      <p:sp>
        <p:nvSpPr>
          <p:cNvPr id="321540"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1" smtClean="0">
                <a:solidFill>
                  <a:srgbClr val="000000"/>
                </a:solidFill>
                <a:latin typeface="Times New Roman" pitchFamily="84" charset="0"/>
                <a:ea typeface="ＭＳ Ｐゴシック" pitchFamily="84" charset="-128"/>
              </a:rPr>
              <a:t>Teaching Tips</a:t>
            </a:r>
          </a:p>
          <a:p>
            <a:pPr eaLnBrk="1" hangingPunct="1"/>
            <a:r>
              <a:rPr lang="en-US" smtClean="0">
                <a:solidFill>
                  <a:srgbClr val="000000"/>
                </a:solidFill>
                <a:latin typeface="Times New Roman" pitchFamily="84" charset="0"/>
                <a:ea typeface="ＭＳ Ｐゴシック" pitchFamily="84" charset="-128"/>
              </a:rPr>
              <a:t>1. The authors describe four key adaptations for life on land in Module 17.2. The following modules (17.3–17.13) describe how these adaptations distinguish the main lineages of the plant kingdom. This is consistent with good lecture advice: Tell them what you are going to tell them, tell them, then tell them what you told them (summarize).</a:t>
            </a:r>
          </a:p>
          <a:p>
            <a:pPr eaLnBrk="1" hangingPunct="1"/>
            <a:r>
              <a:rPr lang="en-US" smtClean="0">
                <a:solidFill>
                  <a:srgbClr val="000000"/>
                </a:solidFill>
                <a:latin typeface="Times New Roman" pitchFamily="84" charset="0"/>
                <a:ea typeface="ＭＳ Ｐゴシック" pitchFamily="84" charset="-128"/>
              </a:rPr>
              <a:t>2. Before lecturing on the examples of angiosperm and animal cooperation, let your students try to name as many as they can. They may be assigned to do so as an in-class activity in small groups, or they may compile lists individually that can be brought into class or e-mailed to the instructor.</a:t>
            </a:r>
          </a:p>
          <a:p>
            <a:pPr eaLnBrk="1" hangingPunct="1"/>
            <a:r>
              <a:rPr lang="en-US" smtClean="0">
                <a:solidFill>
                  <a:srgbClr val="000000"/>
                </a:solidFill>
                <a:latin typeface="Times New Roman" pitchFamily="84" charset="0"/>
                <a:ea typeface="ＭＳ Ｐゴシック" pitchFamily="84" charset="-128"/>
              </a:rPr>
              <a:t>3. The symbiotic relationships between angiosperms and animals are extensive. Challenge students to list all of the ways that plant reproduction benefits from animals (examples include the role of nectar in attracting pollinators, seed dispersal in fruit, and hitchhiker strategies such as that revealed in Figure 17.10B). Not all animals benefit from these relationships.</a:t>
            </a:r>
          </a:p>
          <a:p>
            <a:pPr eaLnBrk="1" hangingPunct="1"/>
            <a:r>
              <a:rPr lang="en-US" smtClean="0">
                <a:solidFill>
                  <a:srgbClr val="000000"/>
                </a:solidFill>
                <a:latin typeface="Times New Roman" pitchFamily="84" charset="0"/>
                <a:ea typeface="ＭＳ Ｐゴシック" pitchFamily="84" charset="-128"/>
              </a:rPr>
              <a:t>4. You might have your class spend a minute just listing the plant-derived materials in your classroom. These will include cotton cloth, wood for pencils, paper in many forms, etc. In addition, have students try to imagine how they could spend an entire day without encountering plants or plant products.</a:t>
            </a:r>
          </a:p>
          <a:p>
            <a:pPr eaLnBrk="1" hangingPunct="1"/>
            <a:r>
              <a:rPr lang="en-US" smtClean="0">
                <a:solidFill>
                  <a:srgbClr val="000000"/>
                </a:solidFill>
                <a:latin typeface="Times New Roman" pitchFamily="84" charset="0"/>
                <a:ea typeface="ＭＳ Ｐゴシック" pitchFamily="84" charset="-128"/>
              </a:rPr>
              <a:t>5. The tremendous volume of pollen released into the air is apparent to anyone suffering from allergies. You might wish to have your students find the pollen counts for your area, information that is commonly provided as part of weather reports. It might be interesting to track the pollen counts as you go through the semester.</a:t>
            </a:r>
          </a:p>
          <a:p>
            <a:pPr eaLnBrk="1" hangingPunct="1"/>
            <a:endParaRPr lang="en-US" smtClean="0">
              <a:latin typeface="Times New Roman" pitchFamily="84" charset="0"/>
              <a:ea typeface="ＭＳ Ｐゴシック" pitchFamily="84" charset="-128"/>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eaLnBrk="0" hangingPunct="0"/>
            <a:fld id="{27CC8F11-6022-430B-ADA5-27EB659D2D85}" type="slidenum">
              <a:rPr lang="en-US" sz="1200">
                <a:latin typeface="Times New Roman" pitchFamily="84" charset="0"/>
              </a:rPr>
              <a:pPr eaLnBrk="0" hangingPunct="0"/>
              <a:t>77</a:t>
            </a:fld>
            <a:endParaRPr lang="en-US" sz="1200">
              <a:latin typeface="Times New Roman" pitchFamily="84" charset="0"/>
            </a:endParaRPr>
          </a:p>
        </p:txBody>
      </p:sp>
      <p:sp>
        <p:nvSpPr>
          <p:cNvPr id="326659" name="Rectangle 2"/>
          <p:cNvSpPr>
            <a:spLocks noGrp="1" noRot="1" noChangeAspect="1" noChangeArrowheads="1" noTextEdit="1"/>
          </p:cNvSpPr>
          <p:nvPr>
            <p:ph type="sldImg"/>
          </p:nvPr>
        </p:nvSpPr>
        <p:spPr>
          <a:solidFill>
            <a:srgbClr val="FFFFFF"/>
          </a:solidFill>
          <a:ln/>
        </p:spPr>
      </p:sp>
      <p:sp>
        <p:nvSpPr>
          <p:cNvPr id="326660"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1" smtClean="0">
                <a:solidFill>
                  <a:srgbClr val="000000"/>
                </a:solidFill>
                <a:latin typeface="Times New Roman" pitchFamily="84" charset="0"/>
                <a:ea typeface="ＭＳ Ｐゴシック" pitchFamily="84" charset="-128"/>
              </a:rPr>
              <a:t>Teaching Tips</a:t>
            </a:r>
          </a:p>
          <a:p>
            <a:pPr eaLnBrk="1" hangingPunct="1"/>
            <a:r>
              <a:rPr lang="en-US" smtClean="0">
                <a:solidFill>
                  <a:srgbClr val="000000"/>
                </a:solidFill>
                <a:latin typeface="Times New Roman" pitchFamily="84" charset="0"/>
                <a:ea typeface="ＭＳ Ｐゴシック" pitchFamily="84" charset="-128"/>
              </a:rPr>
              <a:t>1. The authors describe four key adaptations for life on land in Module 17.2. The following modules (17.3–17.13) describe how these adaptations distinguish the main lineages of the plant kingdom. This is consistent with good lecture advice: Tell them what you are going to tell them, tell them, then tell them what you told them (summarize).</a:t>
            </a:r>
          </a:p>
          <a:p>
            <a:pPr eaLnBrk="1" hangingPunct="1"/>
            <a:r>
              <a:rPr lang="en-US" smtClean="0">
                <a:solidFill>
                  <a:srgbClr val="000000"/>
                </a:solidFill>
                <a:latin typeface="Times New Roman" pitchFamily="84" charset="0"/>
                <a:ea typeface="ＭＳ Ｐゴシック" pitchFamily="84" charset="-128"/>
              </a:rPr>
              <a:t>2. Before lecturing on the examples of angiosperm and animal cooperation, let your students try to name as many as they can. They may be assigned to do so as an in-class activity in small groups, or they may compile lists individually that can be brought into class or e-mailed to the instructor.</a:t>
            </a:r>
          </a:p>
          <a:p>
            <a:pPr eaLnBrk="1" hangingPunct="1"/>
            <a:r>
              <a:rPr lang="en-US" smtClean="0">
                <a:solidFill>
                  <a:srgbClr val="000000"/>
                </a:solidFill>
                <a:latin typeface="Times New Roman" pitchFamily="84" charset="0"/>
                <a:ea typeface="ＭＳ Ｐゴシック" pitchFamily="84" charset="-128"/>
              </a:rPr>
              <a:t>3. You might have your class spend a minute just listing the plant-derived materials in your classroom. These will include cotton cloth, wood for pencils, paper in many forms, etc. In addition, have students try to imagine how they could spend an entire day without encountering plants or plant products.</a:t>
            </a:r>
          </a:p>
          <a:p>
            <a:pPr eaLnBrk="1" hangingPunct="1"/>
            <a:r>
              <a:rPr lang="en-US" smtClean="0">
                <a:solidFill>
                  <a:srgbClr val="000000"/>
                </a:solidFill>
                <a:latin typeface="Times New Roman" pitchFamily="84" charset="0"/>
                <a:ea typeface="ＭＳ Ｐゴシック" pitchFamily="84" charset="-128"/>
              </a:rPr>
              <a:t>4. Referencing local examples of monoculture replacing a more diverse native ecosystem can help reinforce the content of Module 17.13. Encouraging students to look around your community and note where old-growth forest has been replaced with a single fast-growing species, or where native prairies have given way to vast fields of corn, wheat, or soybeans, will bring home the loss of plant diversity as modeled in their own backyard.</a:t>
            </a:r>
            <a:endParaRPr lang="en-US" smtClean="0">
              <a:latin typeface="Times New Roman" pitchFamily="84" charset="0"/>
              <a:ea typeface="ＭＳ Ｐゴシック" pitchFamily="84" charset="-128"/>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eaLnBrk="0" hangingPunct="0"/>
            <a:fld id="{85DF700D-03EE-456C-AE47-2A8BFF3ADE9F}" type="slidenum">
              <a:rPr lang="en-US" sz="1200">
                <a:latin typeface="Times New Roman" pitchFamily="84" charset="0"/>
              </a:rPr>
              <a:pPr eaLnBrk="0" hangingPunct="0"/>
              <a:t>78</a:t>
            </a:fld>
            <a:endParaRPr lang="en-US" sz="1200">
              <a:latin typeface="Times New Roman" pitchFamily="84" charset="0"/>
            </a:endParaRPr>
          </a:p>
        </p:txBody>
      </p:sp>
      <p:sp>
        <p:nvSpPr>
          <p:cNvPr id="332803" name="Rectangle 2"/>
          <p:cNvSpPr>
            <a:spLocks noGrp="1" noRot="1" noChangeAspect="1" noChangeArrowheads="1" noTextEdit="1"/>
          </p:cNvSpPr>
          <p:nvPr>
            <p:ph type="sldImg"/>
          </p:nvPr>
        </p:nvSpPr>
        <p:spPr>
          <a:solidFill>
            <a:srgbClr val="FFFFFF"/>
          </a:solidFill>
          <a:ln/>
        </p:spPr>
      </p:sp>
      <p:sp>
        <p:nvSpPr>
          <p:cNvPr id="33280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Times New Roman" pitchFamily="84" charset="0"/>
              <a:ea typeface="ＭＳ Ｐゴシック" pitchFamily="84" charset="-128"/>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eaLnBrk="0" hangingPunct="0"/>
            <a:fld id="{6132FA43-1E2A-4401-9C8F-619307207A48}" type="slidenum">
              <a:rPr lang="en-US" sz="1200">
                <a:latin typeface="Times New Roman" pitchFamily="84" charset="0"/>
              </a:rPr>
              <a:pPr eaLnBrk="0" hangingPunct="0"/>
              <a:t>79</a:t>
            </a:fld>
            <a:endParaRPr lang="en-US" sz="1200">
              <a:latin typeface="Times New Roman" pitchFamily="84" charset="0"/>
            </a:endParaRPr>
          </a:p>
        </p:txBody>
      </p:sp>
      <p:sp>
        <p:nvSpPr>
          <p:cNvPr id="333827" name="Rectangle 2"/>
          <p:cNvSpPr>
            <a:spLocks noGrp="1" noRot="1" noChangeAspect="1" noChangeArrowheads="1" noTextEdit="1"/>
          </p:cNvSpPr>
          <p:nvPr>
            <p:ph type="sldImg"/>
          </p:nvPr>
        </p:nvSpPr>
        <p:spPr>
          <a:solidFill>
            <a:srgbClr val="FFFFFF"/>
          </a:solidFill>
          <a:ln/>
        </p:spPr>
      </p:sp>
      <p:sp>
        <p:nvSpPr>
          <p:cNvPr id="333828"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1" smtClean="0">
                <a:solidFill>
                  <a:srgbClr val="000000"/>
                </a:solidFill>
                <a:latin typeface="Times New Roman" pitchFamily="84" charset="0"/>
                <a:ea typeface="ＭＳ Ｐゴシック" pitchFamily="84" charset="-128"/>
              </a:rPr>
              <a:t>Student Misconceptions and Concerns</a:t>
            </a:r>
          </a:p>
          <a:p>
            <a:pPr eaLnBrk="1" hangingPunct="1"/>
            <a:r>
              <a:rPr lang="en-US" smtClean="0">
                <a:solidFill>
                  <a:srgbClr val="000000"/>
                </a:solidFill>
                <a:latin typeface="Times New Roman" pitchFamily="84" charset="0"/>
                <a:ea typeface="ＭＳ Ｐゴシック" pitchFamily="84" charset="-128"/>
              </a:rPr>
              <a:t>1. The diverse ecological and medical roles of fungi are often underappreciated by students. Consider quizzing your students on the ecological importance of fungi and the medical and ecological significance of fungi to humans before assigning or lecturing on these topics. Such assessments can generate increased student interest and help you evaluate their background knowledge.</a:t>
            </a:r>
          </a:p>
          <a:p>
            <a:pPr eaLnBrk="1" hangingPunct="1"/>
            <a:r>
              <a:rPr lang="en-US" smtClean="0">
                <a:solidFill>
                  <a:srgbClr val="000000"/>
                </a:solidFill>
                <a:latin typeface="Times New Roman" pitchFamily="84" charset="0"/>
                <a:ea typeface="ＭＳ Ｐゴシック" pitchFamily="84" charset="-128"/>
              </a:rPr>
              <a:t>2. Students often view fungi as some type of plant. However, many differences between them exist (for example, fungi are not photosynthetic and have cell walls made of chitin instead of cellulose). Emphasize these basic differences early in your lectures to clearly distinguish fungi as a separate group.</a:t>
            </a:r>
          </a:p>
          <a:p>
            <a:pPr eaLnBrk="1" hangingPunct="1"/>
            <a:r>
              <a:rPr lang="en-US" b="1" smtClean="0">
                <a:solidFill>
                  <a:srgbClr val="000000"/>
                </a:solidFill>
                <a:latin typeface="Times New Roman" pitchFamily="84" charset="0"/>
                <a:ea typeface="ＭＳ Ｐゴシック" pitchFamily="84" charset="-128"/>
              </a:rPr>
              <a:t>Teaching Tips</a:t>
            </a:r>
          </a:p>
          <a:p>
            <a:pPr eaLnBrk="1" hangingPunct="1"/>
            <a:r>
              <a:rPr lang="en-US" smtClean="0">
                <a:solidFill>
                  <a:srgbClr val="000000"/>
                </a:solidFill>
                <a:latin typeface="Times New Roman" pitchFamily="84" charset="0"/>
                <a:ea typeface="ＭＳ Ｐゴシック" pitchFamily="84" charset="-128"/>
              </a:rPr>
              <a:t>1. The physical relationship between a fungus and its hyphae is generally analogous to a fire hydrant and the underground water pipes. Only the fire hydrant emerges above the surface of the ground.</a:t>
            </a:r>
          </a:p>
          <a:p>
            <a:pPr eaLnBrk="1" hangingPunct="1"/>
            <a:r>
              <a:rPr lang="en-US" smtClean="0">
                <a:solidFill>
                  <a:srgbClr val="000000"/>
                </a:solidFill>
                <a:latin typeface="Times New Roman" pitchFamily="84" charset="0"/>
                <a:ea typeface="ＭＳ Ｐゴシック" pitchFamily="84" charset="-128"/>
              </a:rPr>
              <a:t>2. Ask your students to distinguish between fungi and animals. Both are multicellular heterotrophs lacking cellulose. Students will have to dig a little to discover that fungi have cell walls primarily composed of chitin. You might further challenge them to identify animals that also absorb their nutrients directly from their environments (for example, tapeworms).</a:t>
            </a:r>
          </a:p>
          <a:p>
            <a:pPr eaLnBrk="1" hangingPunct="1"/>
            <a:endParaRPr lang="en-US" smtClean="0">
              <a:latin typeface="Times New Roman" pitchFamily="84" charset="0"/>
              <a:ea typeface="ＭＳ Ｐゴシック" pitchFamily="84" charset="-128"/>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eaLnBrk="0" hangingPunct="0"/>
            <a:fld id="{F8FB7E50-26D0-4B7D-BA5C-1D6FFAD6C4DB}" type="slidenum">
              <a:rPr lang="en-US" sz="1200">
                <a:latin typeface="Times New Roman" pitchFamily="84" charset="0"/>
              </a:rPr>
              <a:pPr eaLnBrk="0" hangingPunct="0"/>
              <a:t>80</a:t>
            </a:fld>
            <a:endParaRPr lang="en-US" sz="1200">
              <a:latin typeface="Times New Roman" pitchFamily="84" charset="0"/>
            </a:endParaRPr>
          </a:p>
        </p:txBody>
      </p:sp>
      <p:sp>
        <p:nvSpPr>
          <p:cNvPr id="335875" name="Rectangle 2"/>
          <p:cNvSpPr>
            <a:spLocks noGrp="1" noRot="1" noChangeAspect="1" noChangeArrowheads="1" noTextEdit="1"/>
          </p:cNvSpPr>
          <p:nvPr>
            <p:ph type="sldImg"/>
          </p:nvPr>
        </p:nvSpPr>
        <p:spPr>
          <a:solidFill>
            <a:srgbClr val="FFFFFF"/>
          </a:solidFill>
          <a:ln/>
        </p:spPr>
      </p:sp>
      <p:sp>
        <p:nvSpPr>
          <p:cNvPr id="335876"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1" smtClean="0">
                <a:solidFill>
                  <a:srgbClr val="000000"/>
                </a:solidFill>
                <a:latin typeface="Times New Roman" pitchFamily="84" charset="0"/>
                <a:ea typeface="ＭＳ Ｐゴシック" pitchFamily="84" charset="-128"/>
              </a:rPr>
              <a:t>Student Misconceptions and Concerns</a:t>
            </a:r>
          </a:p>
          <a:p>
            <a:pPr eaLnBrk="1" hangingPunct="1"/>
            <a:r>
              <a:rPr lang="en-US" smtClean="0">
                <a:solidFill>
                  <a:srgbClr val="000000"/>
                </a:solidFill>
                <a:latin typeface="Times New Roman" pitchFamily="84" charset="0"/>
                <a:ea typeface="ＭＳ Ｐゴシック" pitchFamily="84" charset="-128"/>
              </a:rPr>
              <a:t>1. The diverse ecological and medical roles of fungi are often underappreciated by students. Consider quizzing your students on the ecological importance of fungi and the medical and ecological significance of fungi to humans before assigning or lecturing on these topics. Such assessments can generate increased student interest and help you evaluate their background knowledge.</a:t>
            </a:r>
          </a:p>
          <a:p>
            <a:pPr eaLnBrk="1" hangingPunct="1"/>
            <a:r>
              <a:rPr lang="en-US" smtClean="0">
                <a:solidFill>
                  <a:srgbClr val="000000"/>
                </a:solidFill>
                <a:latin typeface="Times New Roman" pitchFamily="84" charset="0"/>
                <a:ea typeface="ＭＳ Ｐゴシック" pitchFamily="84" charset="-128"/>
              </a:rPr>
              <a:t>2. Students often view fungi as some type of plant. However, many differences between them exist (for example, fungi are not photosynthetic and have cell walls made of chitin instead of cellulose). Emphasize these basic differences early in your lectures to clearly distinguish fungi as a separate group.</a:t>
            </a:r>
          </a:p>
          <a:p>
            <a:pPr eaLnBrk="1" hangingPunct="1"/>
            <a:r>
              <a:rPr lang="en-US" b="1" smtClean="0">
                <a:solidFill>
                  <a:srgbClr val="000000"/>
                </a:solidFill>
                <a:latin typeface="Times New Roman" pitchFamily="84" charset="0"/>
                <a:ea typeface="ＭＳ Ｐゴシック" pitchFamily="84" charset="-128"/>
              </a:rPr>
              <a:t>Teaching Tips</a:t>
            </a:r>
          </a:p>
          <a:p>
            <a:pPr eaLnBrk="1" hangingPunct="1"/>
            <a:r>
              <a:rPr lang="en-US" smtClean="0">
                <a:solidFill>
                  <a:srgbClr val="000000"/>
                </a:solidFill>
                <a:latin typeface="Times New Roman" pitchFamily="84" charset="0"/>
                <a:ea typeface="ＭＳ Ｐゴシック" pitchFamily="84" charset="-128"/>
              </a:rPr>
              <a:t>1. The physical relationship between a fungus and its hyphae is generally analogous to a fire hydrant and the underground water pipes. Only the fire hydrant emerges above the surface of the ground.</a:t>
            </a:r>
          </a:p>
          <a:p>
            <a:pPr eaLnBrk="1" hangingPunct="1"/>
            <a:r>
              <a:rPr lang="en-US" smtClean="0">
                <a:solidFill>
                  <a:srgbClr val="000000"/>
                </a:solidFill>
                <a:latin typeface="Times New Roman" pitchFamily="84" charset="0"/>
                <a:ea typeface="ＭＳ Ｐゴシック" pitchFamily="84" charset="-128"/>
              </a:rPr>
              <a:t>2. Ask your students to distinguish between fungi and animals. Both are multicellular heterotrophs lacking cellulose. Students will have to dig a little to discover that fungi have cell walls primarily composed of chitin. You might further challenge them to identify animals that also absorb their nutrients directly from their environments (for example, tapeworms).</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eaLnBrk="0" hangingPunct="0"/>
            <a:fld id="{D88B6D5B-F757-4FC3-B989-12707148D6A2}" type="slidenum">
              <a:rPr lang="en-US" sz="1200">
                <a:latin typeface="Times New Roman" pitchFamily="84" charset="0"/>
              </a:rPr>
              <a:pPr eaLnBrk="0" hangingPunct="0"/>
              <a:t>82</a:t>
            </a:fld>
            <a:endParaRPr lang="en-US" sz="1200">
              <a:latin typeface="Times New Roman" pitchFamily="84" charset="0"/>
            </a:endParaRPr>
          </a:p>
        </p:txBody>
      </p:sp>
      <p:sp>
        <p:nvSpPr>
          <p:cNvPr id="342019" name="Rectangle 2"/>
          <p:cNvSpPr>
            <a:spLocks noGrp="1" noRot="1" noChangeAspect="1" noChangeArrowheads="1" noTextEdit="1"/>
          </p:cNvSpPr>
          <p:nvPr>
            <p:ph type="sldImg"/>
          </p:nvPr>
        </p:nvSpPr>
        <p:spPr>
          <a:solidFill>
            <a:srgbClr val="FFFFFF"/>
          </a:solidFill>
          <a:ln/>
        </p:spPr>
      </p:sp>
      <p:sp>
        <p:nvSpPr>
          <p:cNvPr id="342020"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1" smtClean="0">
                <a:solidFill>
                  <a:srgbClr val="000000"/>
                </a:solidFill>
                <a:latin typeface="Times New Roman" pitchFamily="84" charset="0"/>
                <a:ea typeface="ＭＳ Ｐゴシック" pitchFamily="84" charset="-128"/>
              </a:rPr>
              <a:t>Student Misconceptions and Concerns</a:t>
            </a:r>
          </a:p>
          <a:p>
            <a:pPr eaLnBrk="1" hangingPunct="1"/>
            <a:r>
              <a:rPr lang="en-US" smtClean="0">
                <a:solidFill>
                  <a:srgbClr val="000000"/>
                </a:solidFill>
                <a:latin typeface="Times New Roman" pitchFamily="84" charset="0"/>
                <a:ea typeface="ＭＳ Ｐゴシック" pitchFamily="84" charset="-128"/>
              </a:rPr>
              <a:t>1. The diverse ecological and medical roles of fungi are often underappreciated by students. Consider quizzing your students on the ecological importance of fungi and the medical and ecological significance of fungi to humans before assigning or lecturing on these topics. Such assessments can generate increased student interest and help you evaluate their background knowledge.</a:t>
            </a:r>
          </a:p>
          <a:p>
            <a:pPr eaLnBrk="1" hangingPunct="1"/>
            <a:r>
              <a:rPr lang="en-US" smtClean="0">
                <a:solidFill>
                  <a:srgbClr val="000000"/>
                </a:solidFill>
                <a:latin typeface="Times New Roman" pitchFamily="84" charset="0"/>
                <a:ea typeface="ＭＳ Ｐゴシック" pitchFamily="84" charset="-128"/>
              </a:rPr>
              <a:t>2. Students often view fungi as some type of plant. However, many differences between them exist (for example, fungi are not photosynthetic and have cell walls made of chitin instead of cellulose). Emphasize these basic differences early in your lectures to clearly distinguish fungi as a separate group.</a:t>
            </a:r>
          </a:p>
          <a:p>
            <a:pPr eaLnBrk="1" hangingPunct="1"/>
            <a:r>
              <a:rPr lang="en-US" b="1" smtClean="0">
                <a:solidFill>
                  <a:srgbClr val="000000"/>
                </a:solidFill>
                <a:latin typeface="Times New Roman" pitchFamily="84" charset="0"/>
                <a:ea typeface="ＭＳ Ｐゴシック" pitchFamily="84" charset="-128"/>
              </a:rPr>
              <a:t>Teaching Tips</a:t>
            </a:r>
          </a:p>
          <a:p>
            <a:pPr eaLnBrk="1" hangingPunct="1"/>
            <a:r>
              <a:rPr lang="en-US" smtClean="0">
                <a:solidFill>
                  <a:srgbClr val="000000"/>
                </a:solidFill>
                <a:latin typeface="Times New Roman" pitchFamily="84" charset="0"/>
                <a:ea typeface="ＭＳ Ｐゴシック" pitchFamily="84" charset="-128"/>
              </a:rPr>
              <a:t>1. The physical relationship between a fungus and its hyphae is generally analogous to a fire hydrant and the underground water pipes. Only the fire hydrant emerges above the surface of the ground.</a:t>
            </a:r>
          </a:p>
          <a:p>
            <a:pPr eaLnBrk="1" hangingPunct="1"/>
            <a:r>
              <a:rPr lang="en-US" smtClean="0">
                <a:solidFill>
                  <a:srgbClr val="000000"/>
                </a:solidFill>
                <a:latin typeface="Times New Roman" pitchFamily="84" charset="0"/>
                <a:ea typeface="ＭＳ Ｐゴシック" pitchFamily="84" charset="-128"/>
              </a:rPr>
              <a:t>2. Ask your students to distinguish between fungi and animals. Both are multicellular heterotrophs lacking cellulose. Students will have to dig a little to discover that fungi have cell walls primarily composed of chitin. You might further challenge them to identify animals that also absorb their nutrients directly from their environments (for example, tapeworms).</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eaLnBrk="0" hangingPunct="0"/>
            <a:fld id="{3CB0D41C-CDCD-43FB-803F-2E484FABDDC9}" type="slidenum">
              <a:rPr lang="en-US" sz="1200">
                <a:latin typeface="Times New Roman" pitchFamily="84" charset="0"/>
              </a:rPr>
              <a:pPr eaLnBrk="0" hangingPunct="0"/>
              <a:t>83</a:t>
            </a:fld>
            <a:endParaRPr lang="en-US" sz="1200">
              <a:latin typeface="Times New Roman" pitchFamily="84" charset="0"/>
            </a:endParaRPr>
          </a:p>
        </p:txBody>
      </p:sp>
      <p:sp>
        <p:nvSpPr>
          <p:cNvPr id="343043" name="Rectangle 2"/>
          <p:cNvSpPr>
            <a:spLocks noGrp="1" noRot="1" noChangeAspect="1" noChangeArrowheads="1" noTextEdit="1"/>
          </p:cNvSpPr>
          <p:nvPr>
            <p:ph type="sldImg"/>
          </p:nvPr>
        </p:nvSpPr>
        <p:spPr>
          <a:solidFill>
            <a:srgbClr val="FFFFFF"/>
          </a:solidFill>
          <a:ln/>
        </p:spPr>
      </p:sp>
      <p:sp>
        <p:nvSpPr>
          <p:cNvPr id="343044"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1" smtClean="0">
                <a:solidFill>
                  <a:srgbClr val="000000"/>
                </a:solidFill>
                <a:latin typeface="Times New Roman" pitchFamily="84" charset="0"/>
                <a:ea typeface="ＭＳ Ｐゴシック" pitchFamily="84" charset="-128"/>
              </a:rPr>
              <a:t>Student Misconceptions and Concerns</a:t>
            </a:r>
          </a:p>
          <a:p>
            <a:pPr eaLnBrk="1" hangingPunct="1"/>
            <a:r>
              <a:rPr lang="en-US" smtClean="0">
                <a:solidFill>
                  <a:srgbClr val="000000"/>
                </a:solidFill>
                <a:latin typeface="Times New Roman" pitchFamily="84" charset="0"/>
                <a:ea typeface="ＭＳ Ｐゴシック" pitchFamily="84" charset="-128"/>
              </a:rPr>
              <a:t>1. The diverse ecological and medical roles of fungi are often underappreciated by students. Consider quizzing your students on the ecological importance of fungi and the medical and ecological significance of fungi to humans before assigning or lecturing on these topics. Such assessments can generate increased student interest and help you evaluate their background knowledge.</a:t>
            </a:r>
          </a:p>
          <a:p>
            <a:pPr eaLnBrk="1" hangingPunct="1"/>
            <a:r>
              <a:rPr lang="en-US" smtClean="0">
                <a:solidFill>
                  <a:srgbClr val="000000"/>
                </a:solidFill>
                <a:latin typeface="Times New Roman" pitchFamily="84" charset="0"/>
                <a:ea typeface="ＭＳ Ｐゴシック" pitchFamily="84" charset="-128"/>
              </a:rPr>
              <a:t>2. Students often view fungi as some type of plant. However, many differences between them exist (for example, fungi are not photosynthetic and have cell walls made of chitin instead of cellulose). Emphasize these basic differences early in your lectures to clearly distinguish fungi as a separate group.</a:t>
            </a:r>
          </a:p>
          <a:p>
            <a:pPr eaLnBrk="1" hangingPunct="1"/>
            <a:r>
              <a:rPr lang="en-US" b="1" smtClean="0">
                <a:solidFill>
                  <a:srgbClr val="000000"/>
                </a:solidFill>
                <a:latin typeface="Times New Roman" pitchFamily="84" charset="0"/>
                <a:ea typeface="ＭＳ Ｐゴシック" pitchFamily="84" charset="-128"/>
              </a:rPr>
              <a:t>Teaching Tips</a:t>
            </a:r>
          </a:p>
          <a:p>
            <a:pPr eaLnBrk="1" hangingPunct="1"/>
            <a:r>
              <a:rPr lang="en-US" smtClean="0">
                <a:solidFill>
                  <a:srgbClr val="000000"/>
                </a:solidFill>
                <a:latin typeface="Times New Roman" pitchFamily="84" charset="0"/>
                <a:ea typeface="ＭＳ Ｐゴシック" pitchFamily="84" charset="-128"/>
              </a:rPr>
              <a:t>1. The physical relationship between a fungus and its hyphae is generally analogous to a fire hydrant and the underground water pipes. Only the fire hydrant emerges above the surface of the ground.</a:t>
            </a:r>
          </a:p>
          <a:p>
            <a:pPr eaLnBrk="1" hangingPunct="1"/>
            <a:r>
              <a:rPr lang="en-US" smtClean="0">
                <a:solidFill>
                  <a:srgbClr val="000000"/>
                </a:solidFill>
                <a:latin typeface="Times New Roman" pitchFamily="84" charset="0"/>
                <a:ea typeface="ＭＳ Ｐゴシック" pitchFamily="84" charset="-128"/>
              </a:rPr>
              <a:t>2. Ask your students to distinguish between fungi and animals. Both are multicellular heterotrophs lacking cellulose. Students will have to dig a little to discover that fungi have cell walls primarily composed of chitin. You might further challenge them to identify animals that also absorb their nutrients directly from their environments (for example, tapeworms).</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1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eaLnBrk="0" hangingPunct="0"/>
            <a:fld id="{34E2E1E2-8141-425A-A7DD-C6EFFBC2A797}" type="slidenum">
              <a:rPr lang="en-US" sz="1200">
                <a:latin typeface="Times New Roman" pitchFamily="84" charset="0"/>
              </a:rPr>
              <a:pPr eaLnBrk="0" hangingPunct="0"/>
              <a:t>85</a:t>
            </a:fld>
            <a:endParaRPr lang="en-US" sz="1200">
              <a:latin typeface="Times New Roman" pitchFamily="84" charset="0"/>
            </a:endParaRPr>
          </a:p>
        </p:txBody>
      </p:sp>
      <p:sp>
        <p:nvSpPr>
          <p:cNvPr id="350211" name="Rectangle 2"/>
          <p:cNvSpPr>
            <a:spLocks noGrp="1" noRot="1" noChangeAspect="1" noChangeArrowheads="1" noTextEdit="1"/>
          </p:cNvSpPr>
          <p:nvPr>
            <p:ph type="sldImg"/>
          </p:nvPr>
        </p:nvSpPr>
        <p:spPr>
          <a:solidFill>
            <a:srgbClr val="FFFFFF"/>
          </a:solidFill>
          <a:ln/>
        </p:spPr>
      </p:sp>
      <p:sp>
        <p:nvSpPr>
          <p:cNvPr id="350212"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1" smtClean="0">
                <a:solidFill>
                  <a:srgbClr val="000000"/>
                </a:solidFill>
                <a:latin typeface="Times New Roman" pitchFamily="84" charset="0"/>
                <a:ea typeface="ＭＳ Ｐゴシック" pitchFamily="84" charset="-128"/>
              </a:rPr>
              <a:t>Student Misconceptions and Concerns</a:t>
            </a:r>
          </a:p>
          <a:p>
            <a:pPr eaLnBrk="1" hangingPunct="1"/>
            <a:r>
              <a:rPr lang="en-US" smtClean="0">
                <a:solidFill>
                  <a:srgbClr val="000000"/>
                </a:solidFill>
                <a:latin typeface="Times New Roman" pitchFamily="84" charset="0"/>
                <a:ea typeface="ＭＳ Ｐゴシック" pitchFamily="84" charset="-128"/>
              </a:rPr>
              <a:t>1. The diverse ecological and medical roles of fungi are often underappreciated by students. Consider quizzing your students on the ecological importance of fungi and the medical and ecological significance of fungi to humans before assigning or lecturing on these topics. Such assessments can generate increased student interest and help you evaluate their background knowledge.</a:t>
            </a:r>
          </a:p>
          <a:p>
            <a:pPr eaLnBrk="1" hangingPunct="1"/>
            <a:r>
              <a:rPr lang="en-US" smtClean="0">
                <a:solidFill>
                  <a:srgbClr val="000000"/>
                </a:solidFill>
                <a:latin typeface="Times New Roman" pitchFamily="84" charset="0"/>
                <a:ea typeface="ＭＳ Ｐゴシック" pitchFamily="84" charset="-128"/>
              </a:rPr>
              <a:t>2. Students often view fungi as some type of plant. However, many differences between them exist (for example, fungi are not photosynthetic and have cell walls made of chitin instead of cellulose). Emphasize these basic differences early in your lectures to clearly distinguish fungi as a separate group.</a:t>
            </a:r>
          </a:p>
          <a:p>
            <a:pPr eaLnBrk="1" hangingPunct="1"/>
            <a:r>
              <a:rPr lang="en-US" b="1" smtClean="0">
                <a:solidFill>
                  <a:srgbClr val="000000"/>
                </a:solidFill>
                <a:latin typeface="Times New Roman" pitchFamily="84" charset="0"/>
                <a:ea typeface="ＭＳ Ｐゴシック" pitchFamily="84" charset="-128"/>
              </a:rPr>
              <a:t>Teaching Tips</a:t>
            </a:r>
          </a:p>
          <a:p>
            <a:pPr eaLnBrk="1" hangingPunct="1"/>
            <a:r>
              <a:rPr lang="en-US" smtClean="0">
                <a:solidFill>
                  <a:srgbClr val="000000"/>
                </a:solidFill>
                <a:latin typeface="Times New Roman" pitchFamily="84" charset="0"/>
                <a:ea typeface="ＭＳ Ｐゴシック" pitchFamily="84" charset="-128"/>
              </a:rPr>
              <a:t>The heterokaryotic stage is like the merger of two kingdoms in which both kings continue to rule.</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8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eaLnBrk="0" hangingPunct="0"/>
            <a:fld id="{3261688E-7BDF-48C7-A869-92D7598DE99D}" type="slidenum">
              <a:rPr lang="en-US" sz="1200">
                <a:latin typeface="Times New Roman" pitchFamily="84" charset="0"/>
              </a:rPr>
              <a:pPr eaLnBrk="0" hangingPunct="0"/>
              <a:t>87</a:t>
            </a:fld>
            <a:endParaRPr lang="en-US" sz="1200">
              <a:latin typeface="Times New Roman" pitchFamily="84" charset="0"/>
            </a:endParaRPr>
          </a:p>
        </p:txBody>
      </p:sp>
      <p:sp>
        <p:nvSpPr>
          <p:cNvPr id="378883" name="Rectangle 2"/>
          <p:cNvSpPr>
            <a:spLocks noGrp="1" noRot="1" noChangeAspect="1" noChangeArrowheads="1" noTextEdit="1"/>
          </p:cNvSpPr>
          <p:nvPr>
            <p:ph type="sldImg"/>
          </p:nvPr>
        </p:nvSpPr>
        <p:spPr>
          <a:solidFill>
            <a:srgbClr val="FFFFFF"/>
          </a:solidFill>
          <a:ln/>
        </p:spPr>
      </p:sp>
      <p:sp>
        <p:nvSpPr>
          <p:cNvPr id="378884"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1" smtClean="0">
                <a:solidFill>
                  <a:srgbClr val="000000"/>
                </a:solidFill>
                <a:latin typeface="Times New Roman" pitchFamily="84" charset="0"/>
                <a:ea typeface="ＭＳ Ｐゴシック" pitchFamily="84" charset="-128"/>
              </a:rPr>
              <a:t>Student Misconceptions and Concerns</a:t>
            </a:r>
          </a:p>
          <a:p>
            <a:pPr eaLnBrk="1" hangingPunct="1"/>
            <a:r>
              <a:rPr lang="en-US" smtClean="0">
                <a:solidFill>
                  <a:srgbClr val="000000"/>
                </a:solidFill>
                <a:latin typeface="Times New Roman" pitchFamily="84" charset="0"/>
                <a:ea typeface="ＭＳ Ｐゴシック" pitchFamily="84" charset="-128"/>
              </a:rPr>
              <a:t>1. The diverse ecological and medical roles of fungi are often underappreciated by students. Consider quizzing your students on the ecological importance of fungi and the medical and ecological significance of fungi to humans before assigning or lecturing on these topics. Such assessments can generate increased student interest and help you evaluate their background knowledge.</a:t>
            </a:r>
          </a:p>
          <a:p>
            <a:pPr eaLnBrk="1" hangingPunct="1"/>
            <a:r>
              <a:rPr lang="en-US" smtClean="0">
                <a:solidFill>
                  <a:srgbClr val="000000"/>
                </a:solidFill>
                <a:latin typeface="Times New Roman" pitchFamily="84" charset="0"/>
                <a:ea typeface="ＭＳ Ｐゴシック" pitchFamily="84" charset="-128"/>
              </a:rPr>
              <a:t>2. Students often view fungi as some type of plant. However, many differences between them exist (for example, fungi are not photosynthetic and have cell walls made of chitin instead of cellulose). Emphasize these basic differences early in your lectures to clearly distinguish fungi as a separate group.</a:t>
            </a:r>
          </a:p>
          <a:p>
            <a:pPr eaLnBrk="1" hangingPunct="1"/>
            <a:r>
              <a:rPr lang="en-US" b="1" smtClean="0">
                <a:solidFill>
                  <a:srgbClr val="000000"/>
                </a:solidFill>
                <a:latin typeface="Times New Roman" pitchFamily="84" charset="0"/>
                <a:ea typeface="ＭＳ Ｐゴシック" pitchFamily="84" charset="-128"/>
              </a:rPr>
              <a:t>Teaching Tips</a:t>
            </a:r>
          </a:p>
          <a:p>
            <a:pPr eaLnBrk="1" hangingPunct="1"/>
            <a:r>
              <a:rPr lang="en-US" smtClean="0">
                <a:solidFill>
                  <a:srgbClr val="000000"/>
                </a:solidFill>
                <a:latin typeface="Times New Roman" pitchFamily="84" charset="0"/>
                <a:ea typeface="ＭＳ Ｐゴシック" pitchFamily="84" charset="-128"/>
              </a:rPr>
              <a:t>1. Students often mistakenly conceive of evolution as a deliberate and directed process. Like the elm trees described in Module 17.18, American chestnut trees were nearly driven to extinction because they did not possess adaptations that would have helped them survive the blight fungus. If evolution results from need, why then would the chestnuts or elm trees suffer? (For details on the chestnut blight, see the website of the American Phytopathological Society at www.apsnet.org/online/feature/chestnut/.)</a:t>
            </a:r>
          </a:p>
          <a:p>
            <a:pPr eaLnBrk="1" hangingPunct="1"/>
            <a:r>
              <a:rPr lang="en-US" smtClean="0">
                <a:solidFill>
                  <a:srgbClr val="000000"/>
                </a:solidFill>
                <a:latin typeface="Times New Roman" pitchFamily="84" charset="0"/>
                <a:ea typeface="ＭＳ Ｐゴシック" pitchFamily="84" charset="-128"/>
              </a:rPr>
              <a:t>2. Module 17.18 describes a variety of examples of fungal disease, noting that 80% of plant diseases are from fungi. Further, human diseases include athlete’s foot, ringworm, and vaginal yeast infections. If certain fungal infections are particularly problematic in your region, consider emphasizing them in your lecture.</a:t>
            </a:r>
          </a:p>
          <a:p>
            <a:pPr eaLnBrk="1" hangingPunct="1"/>
            <a:r>
              <a:rPr lang="en-US" smtClean="0">
                <a:solidFill>
                  <a:srgbClr val="000000"/>
                </a:solidFill>
                <a:latin typeface="Times New Roman" pitchFamily="84" charset="0"/>
                <a:ea typeface="ＭＳ Ｐゴシック" pitchFamily="84" charset="-128"/>
              </a:rPr>
              <a:t>3. Students are unlikely to appreciate the roles that fungi play in natural environments, or in causing human diseases, or the benefits of fungi to human society, including bioremediation and the production of drugs, alcoholic beverages, baked goods, or fuel. To increase student interest, consider starting your lectures on fungi by noting the many effects of fungi on human life. Also, consider outside of class student assignments to investigate specific roles of fungi that may be of particular interest to students with medical, agricultural, environmental, or industrial majors.</a:t>
            </a:r>
            <a:endParaRPr lang="en-US" sz="900" smtClean="0">
              <a:latin typeface="Times New Roman" pitchFamily="84" charset="0"/>
              <a:ea typeface="ＭＳ Ｐゴシック" pitchFamily="84" charset="-128"/>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930" name="Rectangle 7"/>
          <p:cNvSpPr txBox="1">
            <a:spLocks noGrp="1" noChangeArrowheads="1"/>
          </p:cNvSpPr>
          <p:nvPr/>
        </p:nvSpPr>
        <p:spPr bwMode="auto">
          <a:xfrm>
            <a:off x="3886200" y="8686800"/>
            <a:ext cx="2971800" cy="457200"/>
          </a:xfrm>
          <a:prstGeom prst="rect">
            <a:avLst/>
          </a:prstGeom>
          <a:noFill/>
          <a:ln w="25400">
            <a:noFill/>
            <a:miter lim="800000"/>
            <a:headEnd/>
            <a:tailEnd/>
          </a:ln>
        </p:spPr>
        <p:txBody>
          <a:bodyPr anchor="b"/>
          <a:lstStyle/>
          <a:p>
            <a:pPr eaLnBrk="0" hangingPunct="0"/>
            <a:fld id="{5C40D029-5C9E-4F76-8C5E-FE8A1A71EB93}" type="slidenum">
              <a:rPr lang="en-US" sz="1200">
                <a:latin typeface="Times" pitchFamily="84" charset="0"/>
              </a:rPr>
              <a:pPr eaLnBrk="0" hangingPunct="0"/>
              <a:t>88</a:t>
            </a:fld>
            <a:endParaRPr lang="en-US" sz="1200">
              <a:latin typeface="Times" pitchFamily="84" charset="0"/>
            </a:endParaRPr>
          </a:p>
        </p:txBody>
      </p:sp>
      <p:sp>
        <p:nvSpPr>
          <p:cNvPr id="380931" name="Rectangle 2"/>
          <p:cNvSpPr>
            <a:spLocks noGrp="1" noRot="1" noChangeAspect="1" noChangeArrowheads="1" noTextEdit="1"/>
          </p:cNvSpPr>
          <p:nvPr>
            <p:ph type="sldImg"/>
          </p:nvPr>
        </p:nvSpPr>
        <p:spPr>
          <a:solidFill>
            <a:srgbClr val="FFFFFF"/>
          </a:solidFill>
          <a:ln/>
        </p:spPr>
      </p:sp>
      <p:sp>
        <p:nvSpPr>
          <p:cNvPr id="380932" name="Rectangle 3"/>
          <p:cNvSpPr>
            <a:spLocks noGrp="1" noChangeArrowheads="1"/>
          </p:cNvSpPr>
          <p:nvPr>
            <p:ph type="body" idx="1"/>
          </p:nvPr>
        </p:nvSpPr>
        <p:spPr>
          <a:xfrm>
            <a:off x="914400" y="4330700"/>
            <a:ext cx="5029200" cy="4114800"/>
          </a:xfrm>
          <a:solidFill>
            <a:srgbClr val="FFFFFF"/>
          </a:solidFill>
          <a:ln>
            <a:solidFill>
              <a:srgbClr val="000000"/>
            </a:solidFill>
          </a:ln>
        </p:spPr>
        <p:txBody>
          <a:bodyPr/>
          <a:lstStyle/>
          <a:p>
            <a:pPr eaLnBrk="1" hangingPunct="1"/>
            <a:r>
              <a:rPr lang="en-US" smtClean="0">
                <a:latin typeface="Times New Roman" pitchFamily="84" charset="0"/>
                <a:ea typeface="ＭＳ Ｐゴシック" pitchFamily="84" charset="-128"/>
              </a:rPr>
              <a:t>Figure 17.18B Corn smut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eaLnBrk="0" hangingPunct="0"/>
            <a:fld id="{A1045ED0-167D-4E79-B53B-0DCFF579135B}" type="slidenum">
              <a:rPr lang="en-US" sz="1200">
                <a:latin typeface="Times New Roman" pitchFamily="84" charset="0"/>
              </a:rPr>
              <a:pPr eaLnBrk="0" hangingPunct="0"/>
              <a:t>7</a:t>
            </a:fld>
            <a:endParaRPr lang="en-US" sz="1200">
              <a:latin typeface="Times New Roman" pitchFamily="84" charset="0"/>
            </a:endParaRPr>
          </a:p>
        </p:txBody>
      </p:sp>
      <p:sp>
        <p:nvSpPr>
          <p:cNvPr id="211971" name="Rectangle 2"/>
          <p:cNvSpPr>
            <a:spLocks noGrp="1" noRot="1" noChangeAspect="1" noChangeArrowheads="1" noTextEdit="1"/>
          </p:cNvSpPr>
          <p:nvPr>
            <p:ph type="sldImg"/>
          </p:nvPr>
        </p:nvSpPr>
        <p:spPr>
          <a:solidFill>
            <a:srgbClr val="FFFFFF"/>
          </a:solidFill>
          <a:ln/>
        </p:spPr>
      </p:sp>
      <p:sp>
        <p:nvSpPr>
          <p:cNvPr id="211972"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1" smtClean="0">
                <a:solidFill>
                  <a:srgbClr val="000000"/>
                </a:solidFill>
                <a:latin typeface="Times New Roman" pitchFamily="84" charset="0"/>
                <a:ea typeface="ＭＳ Ｐゴシック" pitchFamily="84" charset="-128"/>
              </a:rPr>
              <a:t>Student Misconceptions and Concerns</a:t>
            </a:r>
          </a:p>
          <a:p>
            <a:pPr eaLnBrk="1" hangingPunct="1"/>
            <a:r>
              <a:rPr lang="en-US" smtClean="0">
                <a:solidFill>
                  <a:srgbClr val="000000"/>
                </a:solidFill>
                <a:latin typeface="Times New Roman" pitchFamily="84" charset="0"/>
                <a:ea typeface="ＭＳ Ｐゴシック" pitchFamily="84" charset="-128"/>
              </a:rPr>
              <a:t>1. Students often mistakenly conceive of evolution as a deliberate and directed process, in which organisms somehow acquire adaptations out of want or need. This chapter provides good examples of how evolution actually occurs. During the period when plants first moved onto land, the demands of a terrestrial environment selected among the diversity already existing within the various marginal plant species. For example, plants that produced structures that provided some physical support outside of water had an advantage over those without such structures. Plants did not evolve adaptations to address the needs of living on land. Instead, terrestrial adaptations in existing aquatic plants conveyed advantages in this new environment and were therefore favored.</a:t>
            </a:r>
          </a:p>
          <a:p>
            <a:pPr eaLnBrk="1" hangingPunct="1"/>
            <a:r>
              <a:rPr lang="en-US" smtClean="0">
                <a:solidFill>
                  <a:srgbClr val="000000"/>
                </a:solidFill>
                <a:latin typeface="Times New Roman" pitchFamily="84" charset="0"/>
                <a:ea typeface="ＭＳ Ｐゴシック" pitchFamily="84" charset="-128"/>
              </a:rPr>
              <a:t>2. The text identifies charophytes as the algal group most closely related to plants. Students might misinterpret this to mean that modern charophytes were the direct ancestors of plants. Instead, modern charophytes and plants share a common ancestor, but each has been evolving since the lineages diverged. This same confusion occurs when considering the evolutionary history of humans and chimps. Humans and chimps share a common ancestor. Modern humans did not evolve from modern chimps. Although such distinctions may be clear to us as instructors, beginning students with little experience can easily be confused.</a:t>
            </a:r>
          </a:p>
          <a:p>
            <a:pPr eaLnBrk="1" hangingPunct="1"/>
            <a:r>
              <a:rPr lang="en-US" b="1" smtClean="0">
                <a:solidFill>
                  <a:srgbClr val="000000"/>
                </a:solidFill>
                <a:latin typeface="Times New Roman" pitchFamily="84" charset="0"/>
                <a:ea typeface="ＭＳ Ｐゴシック" pitchFamily="84" charset="-128"/>
              </a:rPr>
              <a:t>Teaching Tips</a:t>
            </a:r>
          </a:p>
          <a:p>
            <a:pPr eaLnBrk="1" hangingPunct="1"/>
            <a:r>
              <a:rPr lang="en-US" smtClean="0">
                <a:solidFill>
                  <a:srgbClr val="000000"/>
                </a:solidFill>
                <a:latin typeface="Times New Roman" pitchFamily="84" charset="0"/>
                <a:ea typeface="ＭＳ Ｐゴシック" pitchFamily="84" charset="-128"/>
              </a:rPr>
              <a:t>1. Assign your students to work in small groups and list the demands of living on land versus in water. Having them consider the challenges that plants faced when they moved onto land prepares them for the discussion of the resulting adaptations in Chapter 17. </a:t>
            </a:r>
          </a:p>
          <a:p>
            <a:pPr eaLnBrk="1" hangingPunct="1"/>
            <a:r>
              <a:rPr lang="en-US" smtClean="0">
                <a:solidFill>
                  <a:srgbClr val="000000"/>
                </a:solidFill>
                <a:latin typeface="Times New Roman" pitchFamily="84" charset="0"/>
                <a:ea typeface="ＭＳ Ｐゴシック" pitchFamily="84" charset="-128"/>
              </a:rPr>
              <a:t>2. Water lilies and whales are two aquatic organisms that evolved from recent terrestrial ancestors. Students might contemplate the changes in these organisms as they returned to the aquatic environment from which their ancestors emerged.</a:t>
            </a:r>
          </a:p>
          <a:p>
            <a:pPr eaLnBrk="1" hangingPunct="1"/>
            <a:r>
              <a:rPr lang="en-US" smtClean="0">
                <a:solidFill>
                  <a:srgbClr val="000000"/>
                </a:solidFill>
                <a:latin typeface="Times New Roman" pitchFamily="84" charset="0"/>
                <a:ea typeface="ＭＳ Ｐゴシック" pitchFamily="84" charset="-128"/>
              </a:rPr>
              <a:t>3. Point out to your students that in an aquatic environment, resources such as nutrients and water are accessible to the entire plant. However, structural adaptations such as roots and shoots have evolved in plants that live on land, where such resources are less accessible.</a:t>
            </a:r>
          </a:p>
          <a:p>
            <a:pPr eaLnBrk="1" hangingPunct="1"/>
            <a:r>
              <a:rPr lang="en-US" smtClean="0">
                <a:solidFill>
                  <a:srgbClr val="000000"/>
                </a:solidFill>
                <a:latin typeface="Times New Roman" pitchFamily="84" charset="0"/>
                <a:ea typeface="ＭＳ Ｐゴシック" pitchFamily="84" charset="-128"/>
              </a:rPr>
              <a:t>4. Consider the analogy between vascular systems in plants and a major interstate highway, with traffic running in opposite directions. Highways, like vascular tissues, permit the widespread distribution of concentrated resources.</a:t>
            </a:r>
          </a:p>
          <a:p>
            <a:pPr eaLnBrk="1" hangingPunct="1"/>
            <a:r>
              <a:rPr lang="en-US" smtClean="0">
                <a:solidFill>
                  <a:srgbClr val="000000"/>
                </a:solidFill>
                <a:latin typeface="Times New Roman" pitchFamily="84" charset="0"/>
                <a:ea typeface="ＭＳ Ｐゴシック" pitchFamily="84" charset="-128"/>
              </a:rPr>
              <a:t>5. Have your students discuss the specific advantages of similar adaptations in the reproductive systems of plants and mammals. What are the advantages to keeping the developing embryos with the parent? (One example: The embryonic environment can be carefully regulated by the parent and the parent can better protect the young from damage, disease, or predation.)</a:t>
            </a:r>
            <a:endParaRPr lang="en-US" smtClean="0">
              <a:latin typeface="Times New Roman" pitchFamily="84" charset="0"/>
              <a:ea typeface="ＭＳ Ｐゴシック" pitchFamily="84" charset="-128"/>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97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eaLnBrk="0" hangingPunct="0"/>
            <a:fld id="{63F84165-AAF5-4DC0-8189-47FCB0617B05}" type="slidenum">
              <a:rPr lang="en-US" sz="1200">
                <a:latin typeface="Times New Roman" pitchFamily="84" charset="0"/>
              </a:rPr>
              <a:pPr eaLnBrk="0" hangingPunct="0"/>
              <a:t>89</a:t>
            </a:fld>
            <a:endParaRPr lang="en-US" sz="1200">
              <a:latin typeface="Times New Roman" pitchFamily="84" charset="0"/>
            </a:endParaRPr>
          </a:p>
        </p:txBody>
      </p:sp>
      <p:sp>
        <p:nvSpPr>
          <p:cNvPr id="382979" name="Rectangle 2"/>
          <p:cNvSpPr>
            <a:spLocks noGrp="1" noRot="1" noChangeAspect="1" noChangeArrowheads="1" noTextEdit="1"/>
          </p:cNvSpPr>
          <p:nvPr>
            <p:ph type="sldImg"/>
          </p:nvPr>
        </p:nvSpPr>
        <p:spPr>
          <a:solidFill>
            <a:srgbClr val="FFFFFF"/>
          </a:solidFill>
          <a:ln/>
        </p:spPr>
      </p:sp>
      <p:sp>
        <p:nvSpPr>
          <p:cNvPr id="382980"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1" smtClean="0">
                <a:solidFill>
                  <a:srgbClr val="000000"/>
                </a:solidFill>
                <a:latin typeface="Times New Roman" pitchFamily="84" charset="0"/>
                <a:ea typeface="ＭＳ Ｐゴシック" pitchFamily="84" charset="-128"/>
              </a:rPr>
              <a:t>Student Misconceptions and Concerns</a:t>
            </a:r>
          </a:p>
          <a:p>
            <a:pPr eaLnBrk="1" hangingPunct="1"/>
            <a:r>
              <a:rPr lang="en-US" smtClean="0">
                <a:solidFill>
                  <a:srgbClr val="000000"/>
                </a:solidFill>
                <a:latin typeface="Times New Roman" pitchFamily="84" charset="0"/>
                <a:ea typeface="ＭＳ Ｐゴシック" pitchFamily="84" charset="-128"/>
              </a:rPr>
              <a:t>1. The diverse ecological and medical roles of fungi are often underappreciated by students. Consider quizzing your students on the ecological importance of fungi and the medical and ecological significance of fungi to humans before assigning or lecturing on these topics. Such assessments can generate increased student interest and help you evaluate their background knowledge.</a:t>
            </a:r>
          </a:p>
          <a:p>
            <a:pPr eaLnBrk="1" hangingPunct="1"/>
            <a:r>
              <a:rPr lang="en-US" smtClean="0">
                <a:solidFill>
                  <a:srgbClr val="000000"/>
                </a:solidFill>
                <a:latin typeface="Times New Roman" pitchFamily="84" charset="0"/>
                <a:ea typeface="ＭＳ Ｐゴシック" pitchFamily="84" charset="-128"/>
              </a:rPr>
              <a:t>2. Students often view fungi as some type of plant. However, many differences between them exist (for example, fungi are not photosynthetic and have cell walls made of chitin instead of cellulose). Emphasize these basic differences early in your lectures to clearly distinguish fungi as a separate group.</a:t>
            </a:r>
          </a:p>
          <a:p>
            <a:pPr eaLnBrk="1" hangingPunct="1"/>
            <a:r>
              <a:rPr lang="en-US" b="1" smtClean="0">
                <a:solidFill>
                  <a:srgbClr val="000000"/>
                </a:solidFill>
                <a:latin typeface="Times New Roman" pitchFamily="84" charset="0"/>
                <a:ea typeface="ＭＳ Ｐゴシック" pitchFamily="84" charset="-128"/>
              </a:rPr>
              <a:t>Teaching Tips</a:t>
            </a:r>
          </a:p>
          <a:p>
            <a:pPr eaLnBrk="1" hangingPunct="1"/>
            <a:r>
              <a:rPr lang="en-US" smtClean="0">
                <a:solidFill>
                  <a:srgbClr val="000000"/>
                </a:solidFill>
                <a:latin typeface="Times New Roman" pitchFamily="84" charset="0"/>
                <a:ea typeface="ＭＳ Ｐゴシック" pitchFamily="84" charset="-128"/>
              </a:rPr>
              <a:t>1. Students often mistakenly conceive of evolution as a deliberate and directed process. Like the elm trees described in Module 17.18, American chestnut trees were nearly driven to extinction because they did not possess adaptations that would have helped them survive the blight fungus. If evolution results from need, why then would the chestnuts or elm trees suffer? (For details on the chestnut blight, see the website of the American Phytopathological Society at www.apsnet.org/online/feature/chestnut/.)</a:t>
            </a:r>
          </a:p>
          <a:p>
            <a:pPr eaLnBrk="1" hangingPunct="1"/>
            <a:r>
              <a:rPr lang="en-US" smtClean="0">
                <a:solidFill>
                  <a:srgbClr val="000000"/>
                </a:solidFill>
                <a:latin typeface="Times New Roman" pitchFamily="84" charset="0"/>
                <a:ea typeface="ＭＳ Ｐゴシック" pitchFamily="84" charset="-128"/>
              </a:rPr>
              <a:t>2. Module 17.18 describes a variety of examples of fungal disease, noting that 80% of plant diseases are from fungi. Further, human diseases include athlete’s foot, ringworm, and vaginal yeast infections. If certain fungal infections are particularly problematic in your region, consider emphasizing them in your lecture.</a:t>
            </a:r>
          </a:p>
          <a:p>
            <a:pPr eaLnBrk="1" hangingPunct="1"/>
            <a:r>
              <a:rPr lang="en-US" smtClean="0">
                <a:solidFill>
                  <a:srgbClr val="000000"/>
                </a:solidFill>
                <a:latin typeface="Times New Roman" pitchFamily="84" charset="0"/>
                <a:ea typeface="ＭＳ Ｐゴシック" pitchFamily="84" charset="-128"/>
              </a:rPr>
              <a:t>3. Students are unlikely to appreciate the roles that fungi play in natural environments, or in causing human diseases, or the benefits of fungi to human society, including bioremediation and the production of drugs, alcoholic beverages, baked goods, or fuel. To increase student interest, consider starting your lectures on fungi by noting the many effects of fungi on human life. Also, consider outside of class student assignments to investigate specific roles of fungi that may be of particular interest to students with medical, agricultural, environmental, or industrial majors.</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00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eaLnBrk="0" hangingPunct="0"/>
            <a:fld id="{5D4CE3CD-7068-46AA-A67B-2236A1C17C46}" type="slidenum">
              <a:rPr lang="en-US" sz="1200">
                <a:latin typeface="Times New Roman" pitchFamily="84" charset="0"/>
              </a:rPr>
              <a:pPr eaLnBrk="0" hangingPunct="0"/>
              <a:t>90</a:t>
            </a:fld>
            <a:endParaRPr lang="en-US" sz="1200">
              <a:latin typeface="Times New Roman" pitchFamily="84" charset="0"/>
            </a:endParaRPr>
          </a:p>
        </p:txBody>
      </p:sp>
      <p:sp>
        <p:nvSpPr>
          <p:cNvPr id="384003" name="Rectangle 2"/>
          <p:cNvSpPr>
            <a:spLocks noGrp="1" noRot="1" noChangeAspect="1" noChangeArrowheads="1" noTextEdit="1"/>
          </p:cNvSpPr>
          <p:nvPr>
            <p:ph type="sldImg"/>
          </p:nvPr>
        </p:nvSpPr>
        <p:spPr>
          <a:solidFill>
            <a:srgbClr val="FFFFFF"/>
          </a:solidFill>
          <a:ln/>
        </p:spPr>
      </p:sp>
      <p:sp>
        <p:nvSpPr>
          <p:cNvPr id="384004"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1" smtClean="0">
                <a:solidFill>
                  <a:srgbClr val="000000"/>
                </a:solidFill>
                <a:latin typeface="Times New Roman" pitchFamily="84" charset="0"/>
                <a:ea typeface="ＭＳ Ｐゴシック" pitchFamily="84" charset="-128"/>
              </a:rPr>
              <a:t>Student Misconceptions and Concerns</a:t>
            </a:r>
          </a:p>
          <a:p>
            <a:pPr eaLnBrk="1" hangingPunct="1"/>
            <a:r>
              <a:rPr lang="en-US" smtClean="0">
                <a:solidFill>
                  <a:srgbClr val="000000"/>
                </a:solidFill>
                <a:latin typeface="Times New Roman" pitchFamily="84" charset="0"/>
                <a:ea typeface="ＭＳ Ｐゴシック" pitchFamily="84" charset="-128"/>
              </a:rPr>
              <a:t>1. The diverse ecological and medical roles of fungi are often underappreciated by students. Consider quizzing your students on the ecological importance of fungi and the medical and ecological significance of fungi to humans before assigning or lecturing on these topics. Such assessments can generate increased student interest and help you evaluate their background knowledge.</a:t>
            </a:r>
          </a:p>
          <a:p>
            <a:pPr eaLnBrk="1" hangingPunct="1"/>
            <a:r>
              <a:rPr lang="en-US" smtClean="0">
                <a:solidFill>
                  <a:srgbClr val="000000"/>
                </a:solidFill>
                <a:latin typeface="Times New Roman" pitchFamily="84" charset="0"/>
                <a:ea typeface="ＭＳ Ｐゴシック" pitchFamily="84" charset="-128"/>
              </a:rPr>
              <a:t>2. Students often view fungi as some type of plant. However, many differences between them exist (for example, fungi are not photosynthetic and have cell walls made of chitin instead of cellulose). Emphasize these basic differences early in your lectures to clearly distinguish fungi as a separate group.</a:t>
            </a:r>
          </a:p>
          <a:p>
            <a:pPr eaLnBrk="1" hangingPunct="1"/>
            <a:r>
              <a:rPr lang="en-US" b="1" smtClean="0">
                <a:solidFill>
                  <a:srgbClr val="000000"/>
                </a:solidFill>
                <a:latin typeface="Times New Roman" pitchFamily="84" charset="0"/>
                <a:ea typeface="ＭＳ Ｐゴシック" pitchFamily="84" charset="-128"/>
              </a:rPr>
              <a:t>Teaching Tips</a:t>
            </a:r>
          </a:p>
          <a:p>
            <a:pPr eaLnBrk="1" hangingPunct="1"/>
            <a:r>
              <a:rPr lang="en-US" smtClean="0">
                <a:solidFill>
                  <a:srgbClr val="000000"/>
                </a:solidFill>
                <a:latin typeface="Times New Roman" pitchFamily="84" charset="0"/>
                <a:ea typeface="ＭＳ Ｐゴシック" pitchFamily="84" charset="-128"/>
              </a:rPr>
              <a:t>Students are unlikely to appreciate the roles that fungi play in natural environments, or in causing human diseases, or the benefits of fungi to human society, including bioremediation and the production of drugs, alcoholic beverages, baked goods, or fuel. To increase student interest, consider starting your lectures on fungi by noting the many effects of fungi on human life. Also, consider outside of class student assignments to investigate specific roles of fungi that may be of particular interest to students with medical, agricultural, environmental, or industrial majors.</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5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eaLnBrk="0" hangingPunct="0"/>
            <a:fld id="{B7055C3D-1179-4C36-AB40-FA2084C69F15}" type="slidenum">
              <a:rPr lang="en-US" sz="1200">
                <a:latin typeface="Times New Roman" pitchFamily="84" charset="0"/>
              </a:rPr>
              <a:pPr eaLnBrk="0" hangingPunct="0"/>
              <a:t>91</a:t>
            </a:fld>
            <a:endParaRPr lang="en-US" sz="1200">
              <a:latin typeface="Times New Roman" pitchFamily="84" charset="0"/>
            </a:endParaRPr>
          </a:p>
        </p:txBody>
      </p:sp>
      <p:sp>
        <p:nvSpPr>
          <p:cNvPr id="386051" name="Rectangle 2"/>
          <p:cNvSpPr>
            <a:spLocks noGrp="1" noRot="1" noChangeAspect="1" noChangeArrowheads="1" noTextEdit="1"/>
          </p:cNvSpPr>
          <p:nvPr>
            <p:ph type="sldImg"/>
          </p:nvPr>
        </p:nvSpPr>
        <p:spPr>
          <a:solidFill>
            <a:srgbClr val="FFFFFF"/>
          </a:solidFill>
          <a:ln/>
        </p:spPr>
      </p:sp>
      <p:sp>
        <p:nvSpPr>
          <p:cNvPr id="386052"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1" smtClean="0">
                <a:solidFill>
                  <a:srgbClr val="000000"/>
                </a:solidFill>
                <a:latin typeface="Times New Roman" pitchFamily="84" charset="0"/>
                <a:ea typeface="ＭＳ Ｐゴシック" pitchFamily="84" charset="-128"/>
              </a:rPr>
              <a:t>Student Misconceptions and Concerns</a:t>
            </a:r>
          </a:p>
          <a:p>
            <a:pPr eaLnBrk="1" hangingPunct="1"/>
            <a:r>
              <a:rPr lang="en-US" smtClean="0">
                <a:solidFill>
                  <a:srgbClr val="000000"/>
                </a:solidFill>
                <a:latin typeface="Times New Roman" pitchFamily="84" charset="0"/>
                <a:ea typeface="ＭＳ Ｐゴシック" pitchFamily="84" charset="-128"/>
              </a:rPr>
              <a:t>1. The diverse ecological and medical roles of fungi are often underappreciated by students. Consider quizzing your students on the ecological importance of fungi and the medical and ecological significance of fungi to humans before assigning or lecturing on these topics. Such assessments can generate increased student interest and help you evaluate their background knowledge.</a:t>
            </a:r>
          </a:p>
          <a:p>
            <a:pPr eaLnBrk="1" hangingPunct="1"/>
            <a:r>
              <a:rPr lang="en-US" smtClean="0">
                <a:solidFill>
                  <a:srgbClr val="000000"/>
                </a:solidFill>
                <a:latin typeface="Times New Roman" pitchFamily="84" charset="0"/>
                <a:ea typeface="ＭＳ Ｐゴシック" pitchFamily="84" charset="-128"/>
              </a:rPr>
              <a:t>2. Students often view fungi as some type of plant. However, many differences between them exist (for example, fungi are not photosynthetic and have cell walls made of chitin instead of cellulose). Emphasize these basic differences early in your lectures to clearly distinguish fungi as a separate group.</a:t>
            </a:r>
          </a:p>
          <a:p>
            <a:pPr eaLnBrk="1" hangingPunct="1"/>
            <a:r>
              <a:rPr lang="en-US" b="1" smtClean="0">
                <a:solidFill>
                  <a:srgbClr val="000000"/>
                </a:solidFill>
                <a:latin typeface="Times New Roman" pitchFamily="84" charset="0"/>
                <a:ea typeface="ＭＳ Ｐゴシック" pitchFamily="84" charset="-128"/>
              </a:rPr>
              <a:t>Teaching Tips</a:t>
            </a:r>
          </a:p>
          <a:p>
            <a:pPr eaLnBrk="1" hangingPunct="1"/>
            <a:r>
              <a:rPr lang="en-US" smtClean="0">
                <a:solidFill>
                  <a:srgbClr val="000000"/>
                </a:solidFill>
                <a:latin typeface="Times New Roman" pitchFamily="84" charset="0"/>
                <a:ea typeface="ＭＳ Ｐゴシック" pitchFamily="84" charset="-128"/>
              </a:rPr>
              <a:t>Students are unlikely to appreciate the roles that fungi play in natural environments, or in causing human diseases, or the benefits of fungi to human society, including bioremediation and the production of drugs, alcoholic beverages, baked goods, or fuel. To increase student interest, consider starting your lectures on fungi by noting the many effects of fungi on human life. Also, consider outside of class student assignments to investigate specific roles of fungi that may be of particular interest to students with medical, agricultural, environmental, or industrial majors.</a:t>
            </a:r>
            <a:endParaRPr lang="en-US" b="1" smtClean="0">
              <a:solidFill>
                <a:srgbClr val="000000"/>
              </a:solidFill>
              <a:latin typeface="Times New Roman" pitchFamily="84" charset="0"/>
              <a:ea typeface="ＭＳ Ｐゴシック" pitchFamily="84" charset="-128"/>
            </a:endParaRPr>
          </a:p>
          <a:p>
            <a:pPr eaLnBrk="1" hangingPunct="1"/>
            <a:endParaRPr lang="en-US" smtClean="0">
              <a:latin typeface="Times New Roman" pitchFamily="84" charset="0"/>
              <a:ea typeface="ＭＳ Ｐゴシック" pitchFamily="84" charset="-128"/>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14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eaLnBrk="0" hangingPunct="0"/>
            <a:fld id="{7D0B48A7-F477-4123-B83E-4A55A4CB7529}" type="slidenum">
              <a:rPr lang="en-US" sz="1200">
                <a:latin typeface="Times New Roman" pitchFamily="84" charset="0"/>
              </a:rPr>
              <a:pPr eaLnBrk="0" hangingPunct="0"/>
              <a:t>92</a:t>
            </a:fld>
            <a:endParaRPr lang="en-US" sz="1200">
              <a:latin typeface="Times New Roman" pitchFamily="84" charset="0"/>
            </a:endParaRPr>
          </a:p>
        </p:txBody>
      </p:sp>
      <p:sp>
        <p:nvSpPr>
          <p:cNvPr id="390147" name="Rectangle 2"/>
          <p:cNvSpPr>
            <a:spLocks noGrp="1" noRot="1" noChangeAspect="1" noChangeArrowheads="1" noTextEdit="1"/>
          </p:cNvSpPr>
          <p:nvPr>
            <p:ph type="sldImg"/>
          </p:nvPr>
        </p:nvSpPr>
        <p:spPr>
          <a:solidFill>
            <a:srgbClr val="FFFFFF"/>
          </a:solidFill>
          <a:ln/>
        </p:spPr>
      </p:sp>
      <p:sp>
        <p:nvSpPr>
          <p:cNvPr id="390148"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1" smtClean="0">
                <a:solidFill>
                  <a:srgbClr val="000000"/>
                </a:solidFill>
                <a:latin typeface="Times New Roman" pitchFamily="84" charset="0"/>
                <a:ea typeface="ＭＳ Ｐゴシック" pitchFamily="84" charset="-128"/>
              </a:rPr>
              <a:t>Student Misconceptions and Concerns</a:t>
            </a:r>
          </a:p>
          <a:p>
            <a:pPr eaLnBrk="1" hangingPunct="1"/>
            <a:r>
              <a:rPr lang="en-US" smtClean="0">
                <a:solidFill>
                  <a:srgbClr val="000000"/>
                </a:solidFill>
                <a:latin typeface="Times New Roman" pitchFamily="84" charset="0"/>
                <a:ea typeface="ＭＳ Ｐゴシック" pitchFamily="84" charset="-128"/>
              </a:rPr>
              <a:t>1. The diverse ecological and medical roles of fungi are often underappreciated by students. Consider quizzing your students on the ecological importance of fungi and the medical and ecological significance of fungi to humans before assigning or lecturing on these topics. Such assessments can generate increased student interest and help you evaluate their background knowledge.</a:t>
            </a:r>
          </a:p>
          <a:p>
            <a:pPr eaLnBrk="1" hangingPunct="1"/>
            <a:r>
              <a:rPr lang="en-US" smtClean="0">
                <a:solidFill>
                  <a:srgbClr val="000000"/>
                </a:solidFill>
                <a:latin typeface="Times New Roman" pitchFamily="84" charset="0"/>
                <a:ea typeface="ＭＳ Ｐゴシック" pitchFamily="84" charset="-128"/>
              </a:rPr>
              <a:t>2. Students often view fungi as some type of plant. However, many differences between them exist (for example, fungi are not photosynthetic and have cell walls made of chitin instead of cellulose). Emphasize these basic differences early in your lectures to clearly distinguish fungi as a separate group.</a:t>
            </a:r>
          </a:p>
          <a:p>
            <a:pPr eaLnBrk="1" hangingPunct="1"/>
            <a:r>
              <a:rPr lang="en-US" b="1" smtClean="0">
                <a:solidFill>
                  <a:srgbClr val="000000"/>
                </a:solidFill>
                <a:latin typeface="Times New Roman" pitchFamily="84" charset="0"/>
                <a:ea typeface="ＭＳ Ｐゴシック" pitchFamily="84" charset="-128"/>
              </a:rPr>
              <a:t>Teaching Tips</a:t>
            </a:r>
          </a:p>
          <a:p>
            <a:pPr eaLnBrk="1" hangingPunct="1"/>
            <a:r>
              <a:rPr lang="en-US" smtClean="0">
                <a:solidFill>
                  <a:srgbClr val="000000"/>
                </a:solidFill>
                <a:latin typeface="Times New Roman" pitchFamily="84" charset="0"/>
                <a:ea typeface="ＭＳ Ｐゴシック" pitchFamily="84" charset="-128"/>
              </a:rPr>
              <a:t>Wonderful coverage of lichens can be found at the aptly named www.lichen.com/!</a:t>
            </a:r>
          </a:p>
          <a:p>
            <a:pPr eaLnBrk="1" hangingPunct="1"/>
            <a:endParaRPr lang="en-US" smtClean="0">
              <a:latin typeface="Times New Roman" pitchFamily="84" charset="0"/>
              <a:ea typeface="ＭＳ Ｐゴシック" pitchFamily="84" charset="-128"/>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17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eaLnBrk="0" hangingPunct="0"/>
            <a:fld id="{7EB07505-329F-43D4-B95C-517D2AAF8103}" type="slidenum">
              <a:rPr lang="en-US" sz="1200">
                <a:latin typeface="Times New Roman" pitchFamily="84" charset="0"/>
              </a:rPr>
              <a:pPr eaLnBrk="0" hangingPunct="0"/>
              <a:t>93</a:t>
            </a:fld>
            <a:endParaRPr lang="en-US" sz="1200">
              <a:latin typeface="Times New Roman" pitchFamily="84" charset="0"/>
            </a:endParaRPr>
          </a:p>
        </p:txBody>
      </p:sp>
      <p:sp>
        <p:nvSpPr>
          <p:cNvPr id="391171" name="Rectangle 2"/>
          <p:cNvSpPr>
            <a:spLocks noGrp="1" noRot="1" noChangeAspect="1" noChangeArrowheads="1" noTextEdit="1"/>
          </p:cNvSpPr>
          <p:nvPr>
            <p:ph type="sldImg"/>
          </p:nvPr>
        </p:nvSpPr>
        <p:spPr>
          <a:solidFill>
            <a:srgbClr val="FFFFFF"/>
          </a:solidFill>
          <a:ln/>
        </p:spPr>
      </p:sp>
      <p:sp>
        <p:nvSpPr>
          <p:cNvPr id="391172"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1" smtClean="0">
                <a:solidFill>
                  <a:srgbClr val="000000"/>
                </a:solidFill>
                <a:latin typeface="Times New Roman" pitchFamily="84" charset="0"/>
                <a:ea typeface="ＭＳ Ｐゴシック" pitchFamily="84" charset="-128"/>
              </a:rPr>
              <a:t>Student Misconceptions and Concerns</a:t>
            </a:r>
          </a:p>
          <a:p>
            <a:pPr eaLnBrk="1" hangingPunct="1"/>
            <a:r>
              <a:rPr lang="en-US" smtClean="0">
                <a:solidFill>
                  <a:srgbClr val="000000"/>
                </a:solidFill>
                <a:latin typeface="Times New Roman" pitchFamily="84" charset="0"/>
                <a:ea typeface="ＭＳ Ｐゴシック" pitchFamily="84" charset="-128"/>
              </a:rPr>
              <a:t>1. The diverse ecological and medical roles of fungi are often underappreciated by students. Consider quizzing your students on the ecological importance of fungi and the medical and ecological significance of fungi to humans before assigning or lecturing on these topics. Such assessments can generate increased student interest and help you evaluate their background knowledge.</a:t>
            </a:r>
          </a:p>
          <a:p>
            <a:pPr eaLnBrk="1" hangingPunct="1"/>
            <a:r>
              <a:rPr lang="en-US" smtClean="0">
                <a:solidFill>
                  <a:srgbClr val="000000"/>
                </a:solidFill>
                <a:latin typeface="Times New Roman" pitchFamily="84" charset="0"/>
                <a:ea typeface="ＭＳ Ｐゴシック" pitchFamily="84" charset="-128"/>
              </a:rPr>
              <a:t>2. Students often view fungi as some type of plant. However, many differences between them exist (for example, fungi are not photosynthetic and have cell walls made of chitin instead of cellulose). Emphasize these basic differences early in your lectures to clearly distinguish fungi as a separate group.</a:t>
            </a:r>
          </a:p>
          <a:p>
            <a:pPr eaLnBrk="1" hangingPunct="1"/>
            <a:r>
              <a:rPr lang="en-US" b="1" smtClean="0">
                <a:solidFill>
                  <a:srgbClr val="000000"/>
                </a:solidFill>
                <a:latin typeface="Times New Roman" pitchFamily="84" charset="0"/>
                <a:ea typeface="ＭＳ Ｐゴシック" pitchFamily="84" charset="-128"/>
              </a:rPr>
              <a:t>Teaching Tips</a:t>
            </a:r>
          </a:p>
          <a:p>
            <a:pPr eaLnBrk="1" hangingPunct="1"/>
            <a:r>
              <a:rPr lang="en-US" smtClean="0">
                <a:solidFill>
                  <a:srgbClr val="000000"/>
                </a:solidFill>
                <a:latin typeface="Times New Roman" pitchFamily="84" charset="0"/>
                <a:ea typeface="ＭＳ Ｐゴシック" pitchFamily="84" charset="-128"/>
              </a:rPr>
              <a:t>Wonderful coverage of lichens can be found at the aptly named www.lichen.com/!</a:t>
            </a:r>
          </a:p>
          <a:p>
            <a:pPr eaLnBrk="1" hangingPunct="1"/>
            <a:endParaRPr lang="en-US" smtClean="0">
              <a:latin typeface="Times New Roman" pitchFamily="84" charset="0"/>
              <a:ea typeface="ＭＳ Ｐゴシック" pitchFamily="8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eaLnBrk="0" hangingPunct="0"/>
            <a:fld id="{66476183-D04B-4F58-B9EC-7B3C4C16EFB6}" type="slidenum">
              <a:rPr lang="en-US" sz="1200">
                <a:latin typeface="Times New Roman" pitchFamily="84" charset="0"/>
              </a:rPr>
              <a:pPr eaLnBrk="0" hangingPunct="0"/>
              <a:t>8</a:t>
            </a:fld>
            <a:endParaRPr lang="en-US" sz="1200">
              <a:latin typeface="Times New Roman" pitchFamily="84" charset="0"/>
            </a:endParaRPr>
          </a:p>
        </p:txBody>
      </p:sp>
      <p:sp>
        <p:nvSpPr>
          <p:cNvPr id="212995" name="Rectangle 2"/>
          <p:cNvSpPr>
            <a:spLocks noGrp="1" noRot="1" noChangeAspect="1" noChangeArrowheads="1" noTextEdit="1"/>
          </p:cNvSpPr>
          <p:nvPr>
            <p:ph type="sldImg"/>
          </p:nvPr>
        </p:nvSpPr>
        <p:spPr>
          <a:solidFill>
            <a:srgbClr val="FFFFFF"/>
          </a:solidFill>
          <a:ln/>
        </p:spPr>
      </p:sp>
      <p:sp>
        <p:nvSpPr>
          <p:cNvPr id="212996"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1" smtClean="0">
                <a:solidFill>
                  <a:srgbClr val="000000"/>
                </a:solidFill>
                <a:latin typeface="Times New Roman" pitchFamily="84" charset="0"/>
                <a:ea typeface="ＭＳ Ｐゴシック" pitchFamily="84" charset="-128"/>
              </a:rPr>
              <a:t>Student Misconceptions and Concerns</a:t>
            </a:r>
          </a:p>
          <a:p>
            <a:pPr eaLnBrk="1" hangingPunct="1"/>
            <a:r>
              <a:rPr lang="en-US" smtClean="0">
                <a:solidFill>
                  <a:srgbClr val="000000"/>
                </a:solidFill>
                <a:latin typeface="Times New Roman" pitchFamily="84" charset="0"/>
                <a:ea typeface="ＭＳ Ｐゴシック" pitchFamily="84" charset="-128"/>
              </a:rPr>
              <a:t>1. Students often mistakenly conceive of evolution as a deliberate and directed process, in which organisms somehow acquire adaptations out of want or need. This chapter provides good examples of how evolution actually occurs. During the period when plants first moved onto land, the demands of a terrestrial environment selected among the diversity already existing within the various marginal plant species. For example, plants that produced structures that provided some physical support outside of water had an advantage over those without such structures. Plants did not evolve adaptations to address the needs of living on land. Instead, terrestrial adaptations in existing aquatic plants conveyed advantages in this new environment and were therefore favored.</a:t>
            </a:r>
          </a:p>
          <a:p>
            <a:pPr eaLnBrk="1" hangingPunct="1"/>
            <a:r>
              <a:rPr lang="en-US" smtClean="0">
                <a:solidFill>
                  <a:srgbClr val="000000"/>
                </a:solidFill>
                <a:latin typeface="Times New Roman" pitchFamily="84" charset="0"/>
                <a:ea typeface="ＭＳ Ｐゴシック" pitchFamily="84" charset="-128"/>
              </a:rPr>
              <a:t>2. The text identifies charophytes as the algal group most closely related to plants. Students might misinterpret this to mean that modern charophytes were the direct ancestors of plants. Instead, modern charophytes and plants share a common ancestor, but each has been evolving since the lineages diverged. This same confusion occurs when considering the evolutionary history of humans and chimps. Humans and chimps share a common ancestor. Modern humans did not evolve from modern chimps. Although such distinctions may be clear to us as instructors, beginning students with little experience can easily be confused.</a:t>
            </a:r>
          </a:p>
          <a:p>
            <a:pPr eaLnBrk="1" hangingPunct="1"/>
            <a:r>
              <a:rPr lang="en-US" b="1" smtClean="0">
                <a:solidFill>
                  <a:srgbClr val="000000"/>
                </a:solidFill>
                <a:latin typeface="Times New Roman" pitchFamily="84" charset="0"/>
                <a:ea typeface="ＭＳ Ｐゴシック" pitchFamily="84" charset="-128"/>
              </a:rPr>
              <a:t>Teaching Tips</a:t>
            </a:r>
          </a:p>
          <a:p>
            <a:pPr eaLnBrk="1" hangingPunct="1"/>
            <a:r>
              <a:rPr lang="en-US" smtClean="0">
                <a:solidFill>
                  <a:srgbClr val="000000"/>
                </a:solidFill>
                <a:latin typeface="Times New Roman" pitchFamily="84" charset="0"/>
                <a:ea typeface="ＭＳ Ｐゴシック" pitchFamily="84" charset="-128"/>
              </a:rPr>
              <a:t>1. Assign your students to work in small groups and list the demands of living on land versus in water. Having them consider the challenges that plants faced when they moved onto land prepares them for the discussion of the resulting adaptations in Chapter 17. </a:t>
            </a:r>
          </a:p>
          <a:p>
            <a:pPr eaLnBrk="1" hangingPunct="1"/>
            <a:r>
              <a:rPr lang="en-US" smtClean="0">
                <a:solidFill>
                  <a:srgbClr val="000000"/>
                </a:solidFill>
                <a:latin typeface="Times New Roman" pitchFamily="84" charset="0"/>
                <a:ea typeface="ＭＳ Ｐゴシック" pitchFamily="84" charset="-128"/>
              </a:rPr>
              <a:t>2. Water lilies and whales are two aquatic organisms that evolved from recent terrestrial ancestors. Students might contemplate the changes in these organisms as they returned to the aquatic environment from which their ancestors emerged.</a:t>
            </a:r>
          </a:p>
          <a:p>
            <a:pPr eaLnBrk="1" hangingPunct="1"/>
            <a:r>
              <a:rPr lang="en-US" smtClean="0">
                <a:solidFill>
                  <a:srgbClr val="000000"/>
                </a:solidFill>
                <a:latin typeface="Times New Roman" pitchFamily="84" charset="0"/>
                <a:ea typeface="ＭＳ Ｐゴシック" pitchFamily="84" charset="-128"/>
              </a:rPr>
              <a:t>3. Point out to your students that in an aquatic environment, resources such as nutrients and water are accessible to the entire plant. However, structural adaptations such as roots and shoots have evolved in plants that live on land, where such resources are less accessible.</a:t>
            </a:r>
          </a:p>
          <a:p>
            <a:pPr eaLnBrk="1" hangingPunct="1"/>
            <a:r>
              <a:rPr lang="en-US" smtClean="0">
                <a:solidFill>
                  <a:srgbClr val="000000"/>
                </a:solidFill>
                <a:latin typeface="Times New Roman" pitchFamily="84" charset="0"/>
                <a:ea typeface="ＭＳ Ｐゴシック" pitchFamily="84" charset="-128"/>
              </a:rPr>
              <a:t>4. Consider the analogy between vascular systems in plants and a major interstate highway, with traffic running in opposite directions. Highways, like vascular tissues, permit the widespread distribution of concentrated resources.</a:t>
            </a:r>
          </a:p>
          <a:p>
            <a:pPr eaLnBrk="1" hangingPunct="1"/>
            <a:r>
              <a:rPr lang="en-US" smtClean="0">
                <a:solidFill>
                  <a:srgbClr val="000000"/>
                </a:solidFill>
                <a:latin typeface="Times New Roman" pitchFamily="84" charset="0"/>
                <a:ea typeface="ＭＳ Ｐゴシック" pitchFamily="84" charset="-128"/>
              </a:rPr>
              <a:t>5. Have your students discuss the specific advantages of similar adaptations in the reproductive systems of plants and mammals. What are the advantages to keeping the developing embryos with the parent? (One example: The embryonic environment can be carefully regulated by the parent and the parent can better protect the young from damage, disease, or predation.)</a:t>
            </a:r>
            <a:endParaRPr lang="en-US" smtClean="0">
              <a:latin typeface="Times New Roman" pitchFamily="84" charset="0"/>
              <a:ea typeface="ＭＳ Ｐゴシック" pitchFamily="8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eaLnBrk="0" hangingPunct="0"/>
            <a:fld id="{26DC8232-311E-4D99-BBC5-5E2793C2F677}" type="slidenum">
              <a:rPr lang="en-US" sz="1200">
                <a:latin typeface="Times New Roman" pitchFamily="84" charset="0"/>
              </a:rPr>
              <a:pPr eaLnBrk="0" hangingPunct="0"/>
              <a:t>9</a:t>
            </a:fld>
            <a:endParaRPr lang="en-US" sz="1200">
              <a:latin typeface="Times New Roman" pitchFamily="84" charset="0"/>
            </a:endParaRPr>
          </a:p>
        </p:txBody>
      </p:sp>
      <p:sp>
        <p:nvSpPr>
          <p:cNvPr id="214019" name="Rectangle 2"/>
          <p:cNvSpPr>
            <a:spLocks noGrp="1" noRot="1" noChangeAspect="1" noChangeArrowheads="1" noTextEdit="1"/>
          </p:cNvSpPr>
          <p:nvPr>
            <p:ph type="sldImg"/>
          </p:nvPr>
        </p:nvSpPr>
        <p:spPr>
          <a:solidFill>
            <a:srgbClr val="FFFFFF"/>
          </a:solidFill>
          <a:ln/>
        </p:spPr>
      </p:sp>
      <p:sp>
        <p:nvSpPr>
          <p:cNvPr id="214020"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1" smtClean="0">
                <a:solidFill>
                  <a:srgbClr val="000000"/>
                </a:solidFill>
                <a:latin typeface="Times New Roman" pitchFamily="84" charset="0"/>
                <a:ea typeface="ＭＳ Ｐゴシック" pitchFamily="84" charset="-128"/>
              </a:rPr>
              <a:t>Student Misconceptions and Concerns</a:t>
            </a:r>
          </a:p>
          <a:p>
            <a:pPr eaLnBrk="1" hangingPunct="1"/>
            <a:r>
              <a:rPr lang="en-US" smtClean="0">
                <a:solidFill>
                  <a:srgbClr val="000000"/>
                </a:solidFill>
                <a:latin typeface="Times New Roman" pitchFamily="84" charset="0"/>
                <a:ea typeface="ＭＳ Ｐゴシック" pitchFamily="84" charset="-128"/>
              </a:rPr>
              <a:t>1. Students often mistakenly conceive of evolution as a deliberate and directed process, in which organisms somehow acquire adaptations out of want or need. This chapter provides good examples of how evolution actually occurs. During the period when plants first moved onto land, the demands of a terrestrial environment selected among the diversity already existing within the various marginal plant species. For example, plants that produced structures that provided some physical support outside of water had an advantage over those without such structures. Plants did not evolve adaptations to address the needs of living on land. Instead, terrestrial adaptations in existing aquatic plants conveyed advantages in this new environment and were therefore favored.</a:t>
            </a:r>
          </a:p>
          <a:p>
            <a:pPr eaLnBrk="1" hangingPunct="1"/>
            <a:r>
              <a:rPr lang="en-US" smtClean="0">
                <a:solidFill>
                  <a:srgbClr val="000000"/>
                </a:solidFill>
                <a:latin typeface="Times New Roman" pitchFamily="84" charset="0"/>
                <a:ea typeface="ＭＳ Ｐゴシック" pitchFamily="84" charset="-128"/>
              </a:rPr>
              <a:t>2. The text identifies charophytes as the algal group most closely related to plants. Students might misinterpret this to mean that modern charophytes were the direct ancestors of plants. Instead, modern charophytes and plants share a common ancestor, but each has been evolving since the lineages diverged. This same confusion occurs when considering the evolutionary history of humans and chimps. Humans and chimps share a common ancestor. Modern humans did not evolve from modern chimps. Although such distinctions may be clear to us as instructors, beginning students with little experience can easily be confused.</a:t>
            </a:r>
          </a:p>
          <a:p>
            <a:pPr eaLnBrk="1" hangingPunct="1"/>
            <a:r>
              <a:rPr lang="en-US" b="1" smtClean="0">
                <a:solidFill>
                  <a:srgbClr val="000000"/>
                </a:solidFill>
                <a:latin typeface="Times New Roman" pitchFamily="84" charset="0"/>
                <a:ea typeface="ＭＳ Ｐゴシック" pitchFamily="84" charset="-128"/>
              </a:rPr>
              <a:t>Teaching Tips</a:t>
            </a:r>
          </a:p>
          <a:p>
            <a:pPr eaLnBrk="1" hangingPunct="1"/>
            <a:r>
              <a:rPr lang="en-US" smtClean="0">
                <a:solidFill>
                  <a:srgbClr val="000000"/>
                </a:solidFill>
                <a:latin typeface="Times New Roman" pitchFamily="84" charset="0"/>
                <a:ea typeface="ＭＳ Ｐゴシック" pitchFamily="84" charset="-128"/>
              </a:rPr>
              <a:t>1. Assign your students to work in small groups and list the demands of living on land versus in water. Having them consider the challenges that plants faced when they moved onto land prepares them for the discussion of the resulting adaptations in Chapter 17. </a:t>
            </a:r>
          </a:p>
          <a:p>
            <a:pPr eaLnBrk="1" hangingPunct="1"/>
            <a:r>
              <a:rPr lang="en-US" smtClean="0">
                <a:solidFill>
                  <a:srgbClr val="000000"/>
                </a:solidFill>
                <a:latin typeface="Times New Roman" pitchFamily="84" charset="0"/>
                <a:ea typeface="ＭＳ Ｐゴシック" pitchFamily="84" charset="-128"/>
              </a:rPr>
              <a:t>2. Water lilies and whales are two aquatic organisms that evolved from recent terrestrial ancestors. Students might contemplate the changes in these organisms as they returned to the aquatic environment from which their ancestors emerged.</a:t>
            </a:r>
          </a:p>
          <a:p>
            <a:pPr eaLnBrk="1" hangingPunct="1"/>
            <a:r>
              <a:rPr lang="en-US" smtClean="0">
                <a:solidFill>
                  <a:srgbClr val="000000"/>
                </a:solidFill>
                <a:latin typeface="Times New Roman" pitchFamily="84" charset="0"/>
                <a:ea typeface="ＭＳ Ｐゴシック" pitchFamily="84" charset="-128"/>
              </a:rPr>
              <a:t>3. Point out to your students that in an aquatic environment, resources such as nutrients and water are accessible to the entire plant. However, structural adaptations such as roots and shoots have evolved in plants that live on land, where such resources are less accessible.</a:t>
            </a:r>
          </a:p>
          <a:p>
            <a:pPr eaLnBrk="1" hangingPunct="1"/>
            <a:r>
              <a:rPr lang="en-US" smtClean="0">
                <a:solidFill>
                  <a:srgbClr val="000000"/>
                </a:solidFill>
                <a:latin typeface="Times New Roman" pitchFamily="84" charset="0"/>
                <a:ea typeface="ＭＳ Ｐゴシック" pitchFamily="84" charset="-128"/>
              </a:rPr>
              <a:t>4. Consider the analogy between vascular systems in plants and a major interstate highway, with traffic running in opposite directions. Highways, like vascular tissues, permit the widespread distribution of concentrated resources.</a:t>
            </a:r>
          </a:p>
          <a:p>
            <a:pPr eaLnBrk="1" hangingPunct="1"/>
            <a:r>
              <a:rPr lang="en-US" smtClean="0">
                <a:solidFill>
                  <a:srgbClr val="000000"/>
                </a:solidFill>
                <a:latin typeface="Times New Roman" pitchFamily="84" charset="0"/>
                <a:ea typeface="ＭＳ Ｐゴシック" pitchFamily="84" charset="-128"/>
              </a:rPr>
              <a:t>5. Have your students discuss the specific advantages of similar adaptations in the reproductive systems of plants and mammals. What are the advantages to keeping the developing embryos with the parent? (One example: The embryonic environment can be carefully regulated by the parent and the parent can better protect the young from damage, disease, or predation.)</a:t>
            </a:r>
            <a:endParaRPr lang="en-US" smtClean="0">
              <a:latin typeface="Times New Roman" pitchFamily="84" charset="0"/>
              <a:ea typeface="ＭＳ Ｐゴシック" pitchFamily="8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eaLnBrk="0" hangingPunct="0"/>
            <a:fld id="{B122C1A0-7C33-402E-89C8-75015454933A}" type="slidenum">
              <a:rPr lang="en-US" sz="1200">
                <a:latin typeface="Times New Roman" pitchFamily="84" charset="0"/>
              </a:rPr>
              <a:pPr eaLnBrk="0" hangingPunct="0"/>
              <a:t>12</a:t>
            </a:fld>
            <a:endParaRPr lang="en-US" sz="1200">
              <a:latin typeface="Times New Roman" pitchFamily="84" charset="0"/>
            </a:endParaRPr>
          </a:p>
        </p:txBody>
      </p:sp>
      <p:sp>
        <p:nvSpPr>
          <p:cNvPr id="218115" name="Rectangle 2"/>
          <p:cNvSpPr>
            <a:spLocks noGrp="1" noRot="1" noChangeAspect="1" noChangeArrowheads="1" noTextEdit="1"/>
          </p:cNvSpPr>
          <p:nvPr>
            <p:ph type="sldImg"/>
          </p:nvPr>
        </p:nvSpPr>
        <p:spPr>
          <a:solidFill>
            <a:srgbClr val="FFFFFF"/>
          </a:solidFill>
          <a:ln/>
        </p:spPr>
      </p:sp>
      <p:sp>
        <p:nvSpPr>
          <p:cNvPr id="218116"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1" smtClean="0">
                <a:solidFill>
                  <a:srgbClr val="000000"/>
                </a:solidFill>
                <a:latin typeface="Times New Roman" pitchFamily="84" charset="0"/>
                <a:ea typeface="ＭＳ Ｐゴシック" pitchFamily="84" charset="-128"/>
              </a:rPr>
              <a:t>Student Misconceptions and Concerns</a:t>
            </a:r>
          </a:p>
          <a:p>
            <a:pPr eaLnBrk="1" hangingPunct="1"/>
            <a:r>
              <a:rPr lang="en-US" smtClean="0">
                <a:solidFill>
                  <a:srgbClr val="000000"/>
                </a:solidFill>
                <a:latin typeface="Times New Roman" pitchFamily="84" charset="0"/>
                <a:ea typeface="ＭＳ Ｐゴシック" pitchFamily="84" charset="-128"/>
              </a:rPr>
              <a:t>1. Students often mistakenly conceive of evolution as a deliberate and directed process, in which organisms somehow acquire adaptations out of want or need. This chapter provides good examples of how evolution actually occurs. During the period when plants first moved onto land, the demands of a terrestrial environment selected among the diversity already existing within the various marginal plant species. For example, plants that produced structures that provided some physical support outside of water had an advantage over those without such structures. Plants did not evolve adaptations to address the needs of living on land. Instead, terrestrial adaptations in existing aquatic plants conveyed advantages in this new environment and were therefore favored.</a:t>
            </a:r>
          </a:p>
          <a:p>
            <a:pPr eaLnBrk="1" hangingPunct="1"/>
            <a:r>
              <a:rPr lang="en-US" smtClean="0">
                <a:solidFill>
                  <a:srgbClr val="000000"/>
                </a:solidFill>
                <a:latin typeface="Times New Roman" pitchFamily="84" charset="0"/>
                <a:ea typeface="ＭＳ Ｐゴシック" pitchFamily="84" charset="-128"/>
              </a:rPr>
              <a:t>2. The text identifies charophytes as the algal group most closely related to plants. Students might misinterpret this to mean that modern charophytes were the direct ancestors of plants. Instead, modern charophytes and plants share a common ancestor, but each has been evolving since the lineages diverged. This same confusion occurs when considering the evolutionary history of humans and chimps. Humans and chimps share a common ancestor. Modern humans did not evolve from modern chimps. Although such distinctions may be clear to us as instructors, beginning students with little experience can easily be confused.</a:t>
            </a:r>
          </a:p>
          <a:p>
            <a:pPr eaLnBrk="1" hangingPunct="1"/>
            <a:r>
              <a:rPr lang="en-US" b="1" smtClean="0">
                <a:solidFill>
                  <a:srgbClr val="000000"/>
                </a:solidFill>
                <a:latin typeface="Times New Roman" pitchFamily="84" charset="0"/>
                <a:ea typeface="ＭＳ Ｐゴシック" pitchFamily="84" charset="-128"/>
              </a:rPr>
              <a:t>Teaching Tips</a:t>
            </a:r>
          </a:p>
          <a:p>
            <a:pPr eaLnBrk="1" hangingPunct="1"/>
            <a:r>
              <a:rPr lang="en-US" smtClean="0">
                <a:solidFill>
                  <a:srgbClr val="000000"/>
                </a:solidFill>
                <a:latin typeface="Times New Roman" pitchFamily="84" charset="0"/>
                <a:ea typeface="ＭＳ Ｐゴシック" pitchFamily="84" charset="-128"/>
              </a:rPr>
              <a:t>1. Assign your students to work in small groups and list the demands of living on land versus in water. Having them consider the challenges that plants faced when they moved onto land prepares them for the discussion of the resulting adaptations in Chapter 17. </a:t>
            </a:r>
          </a:p>
          <a:p>
            <a:pPr eaLnBrk="1" hangingPunct="1"/>
            <a:r>
              <a:rPr lang="en-US" smtClean="0">
                <a:solidFill>
                  <a:srgbClr val="000000"/>
                </a:solidFill>
                <a:latin typeface="Times New Roman" pitchFamily="84" charset="0"/>
                <a:ea typeface="ＭＳ Ｐゴシック" pitchFamily="84" charset="-128"/>
              </a:rPr>
              <a:t>2. Water lilies and whales are two aquatic organisms that evolved from recent terrestrial ancestors. Students might contemplate the changes in these organisms as they returned to the aquatic environment from which their ancestors emerged.</a:t>
            </a:r>
          </a:p>
          <a:p>
            <a:pPr eaLnBrk="1" hangingPunct="1"/>
            <a:r>
              <a:rPr lang="en-US" smtClean="0">
                <a:solidFill>
                  <a:srgbClr val="000000"/>
                </a:solidFill>
                <a:latin typeface="Times New Roman" pitchFamily="84" charset="0"/>
                <a:ea typeface="ＭＳ Ｐゴシック" pitchFamily="84" charset="-128"/>
              </a:rPr>
              <a:t>3. Point out to your students that in an aquatic environment, resources such as nutrients and water are accessible to the entire plant. However, structural adaptations such as roots and shoots have evolved in plants that live on land, where such resources are less accessible.</a:t>
            </a:r>
          </a:p>
          <a:p>
            <a:pPr eaLnBrk="1" hangingPunct="1"/>
            <a:r>
              <a:rPr lang="en-US" smtClean="0">
                <a:solidFill>
                  <a:srgbClr val="000000"/>
                </a:solidFill>
                <a:latin typeface="Times New Roman" pitchFamily="84" charset="0"/>
                <a:ea typeface="ＭＳ Ｐゴシック" pitchFamily="84" charset="-128"/>
              </a:rPr>
              <a:t>4. Consider the analogy between vascular systems in plants and a major interstate highway, with traffic running in opposite directions. Highways, like vascular tissues, permit the widespread distribution of concentrated resources.</a:t>
            </a:r>
          </a:p>
          <a:p>
            <a:pPr eaLnBrk="1" hangingPunct="1"/>
            <a:r>
              <a:rPr lang="en-US" smtClean="0">
                <a:solidFill>
                  <a:srgbClr val="000000"/>
                </a:solidFill>
                <a:latin typeface="Times New Roman" pitchFamily="84" charset="0"/>
                <a:ea typeface="ＭＳ Ｐゴシック" pitchFamily="84" charset="-128"/>
              </a:rPr>
              <a:t>5. Have your students discuss the specific advantages of similar adaptations in the reproductive systems of plants and mammals. What are the advantages to keeping the developing embryos with the parent? (One example: The embryonic environment can be carefully regulated by the parent and the parent can better protect the young from damage, disease, or predation.)</a:t>
            </a:r>
            <a:endParaRPr lang="en-US" smtClean="0">
              <a:latin typeface="Times New Roman" pitchFamily="84" charset="0"/>
              <a:ea typeface="ＭＳ Ｐゴシック" pitchFamily="8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eaLnBrk="0" hangingPunct="0"/>
            <a:fld id="{2698BCD3-D00A-49A4-9D5A-EEDDDFFED6A2}" type="slidenum">
              <a:rPr lang="en-US" sz="1200">
                <a:latin typeface="Times New Roman" pitchFamily="84" charset="0"/>
              </a:rPr>
              <a:pPr eaLnBrk="0" hangingPunct="0"/>
              <a:t>13</a:t>
            </a:fld>
            <a:endParaRPr lang="en-US" sz="1200">
              <a:latin typeface="Times New Roman" pitchFamily="84" charset="0"/>
            </a:endParaRPr>
          </a:p>
        </p:txBody>
      </p:sp>
      <p:sp>
        <p:nvSpPr>
          <p:cNvPr id="220163" name="Rectangle 2"/>
          <p:cNvSpPr>
            <a:spLocks noGrp="1" noRot="1" noChangeAspect="1" noChangeArrowheads="1" noTextEdit="1"/>
          </p:cNvSpPr>
          <p:nvPr>
            <p:ph type="sldImg"/>
          </p:nvPr>
        </p:nvSpPr>
        <p:spPr>
          <a:solidFill>
            <a:srgbClr val="FFFFFF"/>
          </a:solidFill>
          <a:ln/>
        </p:spPr>
      </p:sp>
      <p:sp>
        <p:nvSpPr>
          <p:cNvPr id="220164"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1" smtClean="0">
                <a:solidFill>
                  <a:srgbClr val="000000"/>
                </a:solidFill>
                <a:latin typeface="Times New Roman" pitchFamily="84" charset="0"/>
                <a:ea typeface="ＭＳ Ｐゴシック" pitchFamily="84" charset="-128"/>
              </a:rPr>
              <a:t>Student Misconceptions and Concerns</a:t>
            </a:r>
          </a:p>
          <a:p>
            <a:pPr eaLnBrk="1" hangingPunct="1"/>
            <a:r>
              <a:rPr lang="en-US" smtClean="0">
                <a:solidFill>
                  <a:srgbClr val="000000"/>
                </a:solidFill>
                <a:latin typeface="Times New Roman" pitchFamily="84" charset="0"/>
                <a:ea typeface="ＭＳ Ｐゴシック" pitchFamily="84" charset="-128"/>
              </a:rPr>
              <a:t>1. Students often mistakenly conceive of evolution as a deliberate and directed process, in which organisms somehow acquire adaptations out of want or need. This chapter provides good examples of how evolution actually occurs. During the period when plants first moved onto land, the demands of a terrestrial environment selected among the diversity already existing within the various marginal plant species. For example, plants that produced structures that provided some physical support outside of water had an advantage over those without such structures. Plants did not evolve adaptations to address the needs of living on land. Instead, terrestrial adaptations in existing aquatic plants conveyed advantages in this new environment and were therefore favored.</a:t>
            </a:r>
          </a:p>
          <a:p>
            <a:pPr eaLnBrk="1" hangingPunct="1"/>
            <a:r>
              <a:rPr lang="en-US" smtClean="0">
                <a:solidFill>
                  <a:srgbClr val="000000"/>
                </a:solidFill>
                <a:latin typeface="Times New Roman" pitchFamily="84" charset="0"/>
                <a:ea typeface="ＭＳ Ｐゴシック" pitchFamily="84" charset="-128"/>
              </a:rPr>
              <a:t>2. The text identifies charophytes as the algal group most closely related to plants. Students might misinterpret this to mean that modern charophytes were the direct ancestors of plants. Instead, modern charophytes and plants share a common ancestor, but each has been evolving since the lineages diverged. This same confusion occurs when considering the evolutionary history of humans and chimps. Humans and chimps share a common ancestor. Modern humans did not evolve from modern chimps. Although such distinctions may be clear to us as instructors, beginning students with little experience can easily be confused.</a:t>
            </a:r>
          </a:p>
          <a:p>
            <a:pPr eaLnBrk="1" hangingPunct="1"/>
            <a:r>
              <a:rPr lang="en-US" b="1" smtClean="0">
                <a:solidFill>
                  <a:srgbClr val="000000"/>
                </a:solidFill>
                <a:latin typeface="Times New Roman" pitchFamily="84" charset="0"/>
                <a:ea typeface="ＭＳ Ｐゴシック" pitchFamily="84" charset="-128"/>
              </a:rPr>
              <a:t>Teaching Tips</a:t>
            </a:r>
          </a:p>
          <a:p>
            <a:pPr eaLnBrk="1" hangingPunct="1"/>
            <a:r>
              <a:rPr lang="en-US" smtClean="0">
                <a:solidFill>
                  <a:srgbClr val="000000"/>
                </a:solidFill>
                <a:latin typeface="Times New Roman" pitchFamily="84" charset="0"/>
                <a:ea typeface="ＭＳ Ｐゴシック" pitchFamily="84" charset="-128"/>
              </a:rPr>
              <a:t>1. Assign your students to work in small groups and list the demands of living on land versus in water. Having them consider the challenges that plants faced when they moved onto land prepares them for the discussion of the resulting adaptations in Chapter 17. </a:t>
            </a:r>
          </a:p>
          <a:p>
            <a:pPr eaLnBrk="1" hangingPunct="1"/>
            <a:r>
              <a:rPr lang="en-US" smtClean="0">
                <a:solidFill>
                  <a:srgbClr val="000000"/>
                </a:solidFill>
                <a:latin typeface="Times New Roman" pitchFamily="84" charset="0"/>
                <a:ea typeface="ＭＳ Ｐゴシック" pitchFamily="84" charset="-128"/>
              </a:rPr>
              <a:t>2. Water lilies and whales are two aquatic organisms that evolved from recent terrestrial ancestors. Students might contemplate the changes in these organisms as they returned to the aquatic environment from which their ancestors emerged.</a:t>
            </a:r>
          </a:p>
          <a:p>
            <a:pPr eaLnBrk="1" hangingPunct="1"/>
            <a:r>
              <a:rPr lang="en-US" smtClean="0">
                <a:solidFill>
                  <a:srgbClr val="000000"/>
                </a:solidFill>
                <a:latin typeface="Times New Roman" pitchFamily="84" charset="0"/>
                <a:ea typeface="ＭＳ Ｐゴシック" pitchFamily="84" charset="-128"/>
              </a:rPr>
              <a:t>3. Point out to your students that in an aquatic environment, resources such as nutrients and water are accessible to the entire plant. However, structural adaptations such as roots and shoots have evolved in plants that live on land, where such resources are less accessible.</a:t>
            </a:r>
          </a:p>
          <a:p>
            <a:pPr eaLnBrk="1" hangingPunct="1"/>
            <a:r>
              <a:rPr lang="en-US" smtClean="0">
                <a:solidFill>
                  <a:srgbClr val="000000"/>
                </a:solidFill>
                <a:latin typeface="Times New Roman" pitchFamily="84" charset="0"/>
                <a:ea typeface="ＭＳ Ｐゴシック" pitchFamily="84" charset="-128"/>
              </a:rPr>
              <a:t>4. Consider the analogy between vascular systems in plants and a major interstate highway, with traffic running in opposite directions. Highways, like vascular tissues, permit the widespread distribution of concentrated resources.</a:t>
            </a:r>
          </a:p>
          <a:p>
            <a:pPr eaLnBrk="1" hangingPunct="1"/>
            <a:r>
              <a:rPr lang="en-US" smtClean="0">
                <a:solidFill>
                  <a:srgbClr val="000000"/>
                </a:solidFill>
                <a:latin typeface="Times New Roman" pitchFamily="84" charset="0"/>
                <a:ea typeface="ＭＳ Ｐゴシック" pitchFamily="84" charset="-128"/>
              </a:rPr>
              <a:t>5. Have your students discuss the specific advantages of similar adaptations in the reproductive systems of plants and mammals. What are the advantages to keeping the developing embryos with the parent? (One example: The embryonic environment can be carefully regulated by the parent and the parent can better protect the young from damage, disease, or predation.)</a:t>
            </a:r>
            <a:endParaRPr lang="en-US" smtClean="0">
              <a:latin typeface="Times New Roman" pitchFamily="84" charset="0"/>
              <a:ea typeface="ＭＳ Ｐゴシック" pitchFamily="8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F52D7530-9874-4D5F-9D35-A8D9E4D1DCF5}" type="datetimeFigureOut">
              <a:rPr lang="en-US" smtClean="0"/>
              <a:t>3/21/2014</a:t>
            </a:fld>
            <a:endParaRPr lang="en-US"/>
          </a:p>
        </p:txBody>
      </p:sp>
      <p:sp>
        <p:nvSpPr>
          <p:cNvPr id="16" name="Slide Number Placeholder 15"/>
          <p:cNvSpPr>
            <a:spLocks noGrp="1"/>
          </p:cNvSpPr>
          <p:nvPr>
            <p:ph type="sldNum" sz="quarter" idx="11"/>
          </p:nvPr>
        </p:nvSpPr>
        <p:spPr/>
        <p:txBody>
          <a:bodyPr/>
          <a:lstStyle/>
          <a:p>
            <a:fld id="{F449E99F-3EA6-405A-A08A-028699875E09}"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52D7530-9874-4D5F-9D35-A8D9E4D1DCF5}" type="datetimeFigureOut">
              <a:rPr lang="en-US" smtClean="0"/>
              <a:t>3/21/2014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49E99F-3EA6-405A-A08A-028699875E0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52D7530-9874-4D5F-9D35-A8D9E4D1DCF5}" type="datetimeFigureOut">
              <a:rPr lang="en-US" smtClean="0"/>
              <a:t>3/21/2014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49E99F-3EA6-405A-A08A-028699875E0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F52D7530-9874-4D5F-9D35-A8D9E4D1DCF5}" type="datetimeFigureOut">
              <a:rPr lang="en-US" smtClean="0"/>
              <a:t>3/21/2014</a:t>
            </a:fld>
            <a:endParaRPr lang="en-US"/>
          </a:p>
        </p:txBody>
      </p:sp>
      <p:sp>
        <p:nvSpPr>
          <p:cNvPr id="15" name="Slide Number Placeholder 14"/>
          <p:cNvSpPr>
            <a:spLocks noGrp="1"/>
          </p:cNvSpPr>
          <p:nvPr>
            <p:ph type="sldNum" sz="quarter" idx="15"/>
          </p:nvPr>
        </p:nvSpPr>
        <p:spPr/>
        <p:txBody>
          <a:bodyPr/>
          <a:lstStyle>
            <a:lvl1pPr algn="ctr">
              <a:defRPr/>
            </a:lvl1pPr>
          </a:lstStyle>
          <a:p>
            <a:fld id="{F449E99F-3EA6-405A-A08A-028699875E09}" type="slidenum">
              <a:rPr lang="en-US" smtClean="0"/>
              <a:t>‹#›</a:t>
            </a:fld>
            <a:endParaRPr lang="en-US"/>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F52D7530-9874-4D5F-9D35-A8D9E4D1DCF5}" type="datetimeFigureOut">
              <a:rPr lang="en-US" smtClean="0"/>
              <a:t>3/21/2014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49E99F-3EA6-405A-A08A-028699875E09}" type="slidenum">
              <a:rPr lang="en-US" smtClean="0"/>
              <a:t>‹#›</a:t>
            </a:fld>
            <a:endParaRPr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F52D7530-9874-4D5F-9D35-A8D9E4D1DCF5}" type="datetimeFigureOut">
              <a:rPr lang="en-US" smtClean="0"/>
              <a:t>3/21/2014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49E99F-3EA6-405A-A08A-028699875E09}" type="slidenum">
              <a:rPr lang="en-US" smtClean="0"/>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F449E99F-3EA6-405A-A08A-028699875E09}" type="slidenum">
              <a:rPr lang="en-US" smtClean="0"/>
              <a:t>‹#›</a:t>
            </a:fld>
            <a:endParaRPr lang="en-US"/>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F52D7530-9874-4D5F-9D35-A8D9E4D1DCF5}" type="datetimeFigureOut">
              <a:rPr lang="en-US" smtClean="0"/>
              <a:t>3/21/2014</a:t>
            </a:fld>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52D7530-9874-4D5F-9D35-A8D9E4D1DCF5}" type="datetimeFigureOut">
              <a:rPr lang="en-US" smtClean="0"/>
              <a:t>3/21/2014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449E99F-3EA6-405A-A08A-028699875E09}" type="slidenum">
              <a:rPr lang="en-US" smtClean="0"/>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2D7530-9874-4D5F-9D35-A8D9E4D1DCF5}" type="datetimeFigureOut">
              <a:rPr lang="en-US" smtClean="0"/>
              <a:t>3/21/2014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449E99F-3EA6-405A-A08A-028699875E0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F52D7530-9874-4D5F-9D35-A8D9E4D1DCF5}" type="datetimeFigureOut">
              <a:rPr lang="en-US" smtClean="0"/>
              <a:t>3/21/2014</a:t>
            </a:fld>
            <a:endParaRPr lang="en-US"/>
          </a:p>
        </p:txBody>
      </p:sp>
      <p:sp>
        <p:nvSpPr>
          <p:cNvPr id="9" name="Slide Number Placeholder 8"/>
          <p:cNvSpPr>
            <a:spLocks noGrp="1"/>
          </p:cNvSpPr>
          <p:nvPr>
            <p:ph type="sldNum" sz="quarter" idx="15"/>
          </p:nvPr>
        </p:nvSpPr>
        <p:spPr/>
        <p:txBody>
          <a:bodyPr/>
          <a:lstStyle/>
          <a:p>
            <a:fld id="{F449E99F-3EA6-405A-A08A-028699875E09}" type="slidenum">
              <a:rPr lang="en-US" smtClean="0"/>
              <a:t>‹#›</a:t>
            </a:fld>
            <a:endParaRPr lang="en-US"/>
          </a:p>
        </p:txBody>
      </p:sp>
      <p:sp>
        <p:nvSpPr>
          <p:cNvPr id="10" name="Footer Placeholder 9"/>
          <p:cNvSpPr>
            <a:spLocks noGrp="1"/>
          </p:cNvSpPr>
          <p:nvPr>
            <p:ph type="ftr" sz="quarter" idx="16"/>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F52D7530-9874-4D5F-9D35-A8D9E4D1DCF5}" type="datetimeFigureOut">
              <a:rPr lang="en-US" smtClean="0"/>
              <a:t>3/21/2014</a:t>
            </a:fld>
            <a:endParaRPr lang="en-US"/>
          </a:p>
        </p:txBody>
      </p:sp>
      <p:sp>
        <p:nvSpPr>
          <p:cNvPr id="9" name="Slide Number Placeholder 8"/>
          <p:cNvSpPr>
            <a:spLocks noGrp="1"/>
          </p:cNvSpPr>
          <p:nvPr>
            <p:ph type="sldNum" sz="quarter" idx="11"/>
          </p:nvPr>
        </p:nvSpPr>
        <p:spPr/>
        <p:txBody>
          <a:bodyPr/>
          <a:lstStyle/>
          <a:p>
            <a:fld id="{F449E99F-3EA6-405A-A08A-028699875E09}"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F52D7530-9874-4D5F-9D35-A8D9E4D1DCF5}" type="datetimeFigureOut">
              <a:rPr lang="en-US" smtClean="0"/>
              <a:t>3/21/2014</a:t>
            </a:fld>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F449E99F-3EA6-405A-A08A-028699875E09}" type="slidenum">
              <a:rPr lang="en-US" smtClean="0"/>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hyperlink" Target="17_15AllomycesZoospore_SV.mpg" TargetMode="Externa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8.xml"/><Relationship Id="rId4" Type="http://schemas.openxmlformats.org/officeDocument/2006/relationships/hyperlink" Target="17_15AllomycesZoospore_SV.mpg" TargetMode="Externa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ags" Target="../tags/tag9.xml"/><Relationship Id="rId4" Type="http://schemas.openxmlformats.org/officeDocument/2006/relationships/hyperlink" Target="17_15AllomycesZoospore_SV.mpg"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ags" Target="../tags/tag10.xml"/><Relationship Id="rId4" Type="http://schemas.openxmlformats.org/officeDocument/2006/relationships/hyperlink" Target="17_15AllomycesZoospore_SV.mpg"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tags" Target="../tags/tag11.xml"/><Relationship Id="rId4" Type="http://schemas.openxmlformats.org/officeDocument/2006/relationships/hyperlink" Target="17_15AllomycesZoospore_SV.mpg" TargetMode="Externa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tags" Target="../tags/tag12.xml"/><Relationship Id="rId4" Type="http://schemas.openxmlformats.org/officeDocument/2006/relationships/hyperlink" Target="17_15AllomycesZoospore_SV.mpg" TargetMode="Externa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hyperlink" Target="file:///\\localhost\..\..\Program%20Files\TurningPoint\2003\Questions.html"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tags" Target="../tags/tag13.xml"/><Relationship Id="rId4" Type="http://schemas.openxmlformats.org/officeDocument/2006/relationships/hyperlink" Target="17_15AllomycesZoospore_SV.mpg"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tags" Target="../tags/tag14.xml"/><Relationship Id="rId4" Type="http://schemas.openxmlformats.org/officeDocument/2006/relationships/hyperlink" Target="17_15AllomycesZoospore_SV.mpg" TargetMode="Externa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tags" Target="../tags/tag15.xml"/><Relationship Id="rId4" Type="http://schemas.openxmlformats.org/officeDocument/2006/relationships/hyperlink" Target="17_15AllomycesZoospore_SV.mpg" TargetMode="Externa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tags" Target="../tags/tag16.xml"/><Relationship Id="rId4" Type="http://schemas.openxmlformats.org/officeDocument/2006/relationships/hyperlink" Target="17_15AllomycesZoospore_SV.mpg" TargetMode="External"/></Relationships>
</file>

<file path=ppt/slides/_rels/slide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tags" Target="../tags/tag17.xml"/><Relationship Id="rId4" Type="http://schemas.openxmlformats.org/officeDocument/2006/relationships/hyperlink" Target="17_15AllomycesZoospore_SV.mpg" TargetMode="External"/></Relationships>
</file>

<file path=ppt/slides/_rels/slide2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tags" Target="../tags/tag18.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tags" Target="../tags/tag19.xml"/></Relationships>
</file>

<file path=ppt/slides/_rels/slide3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tags" Target="../tags/tag20.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tags" Target="../tags/tag21.xml"/></Relationships>
</file>

<file path=ppt/slides/_rels/slide3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4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7.xml"/><Relationship Id="rId1" Type="http://schemas.openxmlformats.org/officeDocument/2006/relationships/tags" Target="../tags/tag22.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7.xml"/><Relationship Id="rId1" Type="http://schemas.openxmlformats.org/officeDocument/2006/relationships/tags" Target="../tags/tag23.xml"/></Relationships>
</file>

<file path=ppt/slides/_rels/slide4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hyperlink" Target="17_15AllomycesZoospore_SV.mpg" TargetMode="External"/></Relationships>
</file>

<file path=ppt/slides/_rels/slide5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7.xml"/><Relationship Id="rId1" Type="http://schemas.openxmlformats.org/officeDocument/2006/relationships/tags" Target="../tags/tag24.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7.xml"/><Relationship Id="rId1" Type="http://schemas.openxmlformats.org/officeDocument/2006/relationships/tags" Target="../tags/tag25.xml"/></Relationships>
</file>

<file path=ppt/slides/_rels/slide5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7.xml"/><Relationship Id="rId1" Type="http://schemas.openxmlformats.org/officeDocument/2006/relationships/tags" Target="../tags/tag26.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7.xml"/><Relationship Id="rId1" Type="http://schemas.openxmlformats.org/officeDocument/2006/relationships/tags" Target="../tags/tag27.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7.xml"/><Relationship Id="rId1" Type="http://schemas.openxmlformats.org/officeDocument/2006/relationships/tags" Target="../tags/tag28.xml"/></Relationships>
</file>

<file path=ppt/slides/_rels/slide5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7.xml"/><Relationship Id="rId1" Type="http://schemas.openxmlformats.org/officeDocument/2006/relationships/tags" Target="../tags/tag29.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7.xml"/><Relationship Id="rId1" Type="http://schemas.openxmlformats.org/officeDocument/2006/relationships/tags" Target="../tags/tag30.xml"/></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7.xml"/><Relationship Id="rId1" Type="http://schemas.openxmlformats.org/officeDocument/2006/relationships/tags" Target="../tags/tag31.xml"/></Relationships>
</file>

<file path=ppt/slides/_rels/slide6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7.xml"/><Relationship Id="rId1" Type="http://schemas.openxmlformats.org/officeDocument/2006/relationships/tags" Target="../tags/tag32.xml"/></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7.xml"/><Relationship Id="rId1" Type="http://schemas.openxmlformats.org/officeDocument/2006/relationships/tags" Target="../tags/tag33.xml"/></Relationships>
</file>

<file path=ppt/slides/_rels/slide6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4.xml"/><Relationship Id="rId4" Type="http://schemas.openxmlformats.org/officeDocument/2006/relationships/hyperlink" Target="17_15AllomycesZoospore_SV.mpg" TargetMode="External"/></Relationships>
</file>

<file path=ppt/slides/_rels/slide7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7.xml"/><Relationship Id="rId1" Type="http://schemas.openxmlformats.org/officeDocument/2006/relationships/tags" Target="../tags/tag34.xml"/></Relationships>
</file>

<file path=ppt/slides/_rels/slide74.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7.xml"/><Relationship Id="rId1" Type="http://schemas.openxmlformats.org/officeDocument/2006/relationships/tags" Target="../tags/tag35.xml"/></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7.xml"/><Relationship Id="rId1" Type="http://schemas.openxmlformats.org/officeDocument/2006/relationships/tags" Target="../tags/tag36.xml"/></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7.xml"/><Relationship Id="rId1" Type="http://schemas.openxmlformats.org/officeDocument/2006/relationships/tags" Target="../tags/tag37.xml"/></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7.xml"/><Relationship Id="rId1" Type="http://schemas.openxmlformats.org/officeDocument/2006/relationships/tags" Target="../tags/tag38.xml"/></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7.xml"/><Relationship Id="rId1" Type="http://schemas.openxmlformats.org/officeDocument/2006/relationships/tags" Target="../tags/tag39.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5.xml"/><Relationship Id="rId4" Type="http://schemas.openxmlformats.org/officeDocument/2006/relationships/hyperlink" Target="17_15AllomycesZoospore_SV.mpg" TargetMode="External"/></Relationships>
</file>

<file path=ppt/slides/_rels/slide80.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7.xml"/><Relationship Id="rId1" Type="http://schemas.openxmlformats.org/officeDocument/2006/relationships/tags" Target="../tags/tag40.xml"/></Relationships>
</file>

<file path=ppt/slides/_rels/slide81.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7.xml"/><Relationship Id="rId1" Type="http://schemas.openxmlformats.org/officeDocument/2006/relationships/tags" Target="../tags/tag41.xml"/></Relationships>
</file>

<file path=ppt/slides/_rels/slide83.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7.xml"/><Relationship Id="rId1" Type="http://schemas.openxmlformats.org/officeDocument/2006/relationships/tags" Target="../tags/tag42.xml"/></Relationships>
</file>

<file path=ppt/slides/_rels/slide84.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7.xml"/><Relationship Id="rId1" Type="http://schemas.openxmlformats.org/officeDocument/2006/relationships/tags" Target="../tags/tag43.xml"/></Relationships>
</file>

<file path=ppt/slides/_rels/slide86.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7.xml"/><Relationship Id="rId1" Type="http://schemas.openxmlformats.org/officeDocument/2006/relationships/tags" Target="../tags/tag44.xml"/></Relationships>
</file>

<file path=ppt/slides/_rels/slide8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7.xml"/><Relationship Id="rId1" Type="http://schemas.openxmlformats.org/officeDocument/2006/relationships/tags" Target="../tags/tag45.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6.xml"/><Relationship Id="rId4" Type="http://schemas.openxmlformats.org/officeDocument/2006/relationships/hyperlink" Target="17_15AllomycesZoospore_SV.mpg" TargetMode="External"/></Relationships>
</file>

<file path=ppt/slides/_rels/slide90.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7.xml"/><Relationship Id="rId1" Type="http://schemas.openxmlformats.org/officeDocument/2006/relationships/tags" Target="../tags/tag46.xml"/></Relationships>
</file>

<file path=ppt/slides/_rels/slide91.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7.xml"/><Relationship Id="rId1" Type="http://schemas.openxmlformats.org/officeDocument/2006/relationships/tags" Target="../tags/tag47.xml"/><Relationship Id="rId4" Type="http://schemas.openxmlformats.org/officeDocument/2006/relationships/hyperlink" Target="17_15AllomycesZoospore_SV.mpg" TargetMode="External"/></Relationships>
</file>

<file path=ppt/slides/_rels/slide92.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7.xml"/><Relationship Id="rId1" Type="http://schemas.openxmlformats.org/officeDocument/2006/relationships/tags" Target="../tags/tag48.xml"/><Relationship Id="rId4" Type="http://schemas.openxmlformats.org/officeDocument/2006/relationships/hyperlink" Target="17_15AllomycesZoospore_SV.mpg" TargetMode="External"/></Relationships>
</file>

<file path=ppt/slides/_rels/slide93.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7.xml"/><Relationship Id="rId1" Type="http://schemas.openxmlformats.org/officeDocument/2006/relationships/tags" Target="../tags/tag49.xml"/><Relationship Id="rId4" Type="http://schemas.openxmlformats.org/officeDocument/2006/relationships/hyperlink" Target="17_15AllomycesZoospore_SV.mpg" TargetMode="External"/></Relationships>
</file>

<file path=ppt/slides/_rels/slide94.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Chapter 17</a:t>
            </a:r>
            <a:endParaRPr lang="en-US" dirty="0"/>
          </a:p>
        </p:txBody>
      </p:sp>
      <p:sp>
        <p:nvSpPr>
          <p:cNvPr id="2" name="Title 1"/>
          <p:cNvSpPr>
            <a:spLocks noGrp="1"/>
          </p:cNvSpPr>
          <p:nvPr>
            <p:ph type="ctrTitle"/>
          </p:nvPr>
        </p:nvSpPr>
        <p:spPr/>
        <p:txBody>
          <a:bodyPr/>
          <a:lstStyle/>
          <a:p>
            <a:r>
              <a:rPr lang="en-US" dirty="0" smtClean="0"/>
              <a:t>PLANTS &amp; FUNGI</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4" name="Picture 2" descr="D:\Chapter_17\B_Jpeg_Images\_17_Labeled_Images\17_01caTerrestrialAdapt-L.jpg"/>
          <p:cNvPicPr>
            <a:picLocks noChangeAspect="1" noChangeArrowheads="1"/>
          </p:cNvPicPr>
          <p:nvPr/>
        </p:nvPicPr>
        <p:blipFill>
          <a:blip r:embed="rId2" cstate="print"/>
          <a:srcRect/>
          <a:stretch>
            <a:fillRect/>
          </a:stretch>
        </p:blipFill>
        <p:spPr bwMode="auto">
          <a:xfrm>
            <a:off x="298450" y="315913"/>
            <a:ext cx="8547100" cy="6224587"/>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pic>
        <p:nvPicPr>
          <p:cNvPr id="4098" name="Picture 2" descr="D:\Chapter_17\B_Jpeg_Images\_17_Labeled_Images\17_01cbTerrestrialAdapt-L.jpg"/>
          <p:cNvPicPr>
            <a:picLocks noChangeAspect="1" noChangeArrowheads="1"/>
          </p:cNvPicPr>
          <p:nvPr/>
        </p:nvPicPr>
        <p:blipFill>
          <a:blip r:embed="rId2" cstate="print"/>
          <a:srcRect/>
          <a:stretch>
            <a:fillRect/>
          </a:stretch>
        </p:blipFill>
        <p:spPr bwMode="auto">
          <a:xfrm>
            <a:off x="1624013" y="136525"/>
            <a:ext cx="5894387" cy="6583363"/>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eaLnBrk="0" hangingPunct="0"/>
            <a:r>
              <a:rPr lang="en-US" sz="1400" b="1">
                <a:latin typeface="Tahoma" pitchFamily="84" charset="0"/>
              </a:rPr>
              <a:t>0</a:t>
            </a:r>
          </a:p>
        </p:txBody>
      </p:sp>
      <p:sp>
        <p:nvSpPr>
          <p:cNvPr id="28678" name="Rectangle 8"/>
          <p:cNvSpPr>
            <a:spLocks noGrp="1" noChangeArrowheads="1"/>
          </p:cNvSpPr>
          <p:nvPr>
            <p:ph idx="1"/>
          </p:nvPr>
        </p:nvSpPr>
        <p:spPr/>
        <p:txBody>
          <a:bodyPr/>
          <a:lstStyle/>
          <a:p>
            <a:pPr marL="292100" indent="-292100" eaLnBrk="1" hangingPunct="1">
              <a:lnSpc>
                <a:spcPct val="90000"/>
              </a:lnSpc>
            </a:pPr>
            <a:r>
              <a:rPr lang="en-US" dirty="0" smtClean="0"/>
              <a:t>Land plants maintain moisture in their cells using</a:t>
            </a:r>
          </a:p>
          <a:p>
            <a:pPr marL="812800" lvl="1" indent="-368300" eaLnBrk="1" hangingPunct="1">
              <a:lnSpc>
                <a:spcPct val="90000"/>
              </a:lnSpc>
            </a:pPr>
            <a:r>
              <a:rPr lang="en-US" dirty="0" smtClean="0"/>
              <a:t>a waxy cuticle and</a:t>
            </a:r>
          </a:p>
          <a:p>
            <a:pPr marL="812800" lvl="1" indent="-368300" eaLnBrk="1" hangingPunct="1">
              <a:lnSpc>
                <a:spcPct val="90000"/>
              </a:lnSpc>
            </a:pPr>
            <a:r>
              <a:rPr lang="en-US" dirty="0" smtClean="0"/>
              <a:t>cells that regulate the opening and closing of stomata.</a:t>
            </a:r>
          </a:p>
          <a:p>
            <a:pPr marL="292100" indent="-292100" eaLnBrk="1" hangingPunct="1">
              <a:lnSpc>
                <a:spcPct val="90000"/>
              </a:lnSpc>
            </a:pPr>
            <a:r>
              <a:rPr lang="en-US" dirty="0" smtClean="0"/>
              <a:t>Land plants obtain</a:t>
            </a:r>
          </a:p>
          <a:p>
            <a:pPr marL="812800" lvl="1" indent="-368300" eaLnBrk="1" hangingPunct="1">
              <a:lnSpc>
                <a:spcPct val="90000"/>
              </a:lnSpc>
            </a:pPr>
            <a:r>
              <a:rPr lang="en-US" dirty="0" smtClean="0"/>
              <a:t>water and minerals from roots in the soil and</a:t>
            </a:r>
          </a:p>
          <a:p>
            <a:pPr marL="812800" lvl="1" indent="-368300" eaLnBrk="1" hangingPunct="1">
              <a:lnSpc>
                <a:spcPct val="90000"/>
              </a:lnSpc>
            </a:pPr>
            <a:r>
              <a:rPr lang="en-US" dirty="0" smtClean="0"/>
              <a:t>CO</a:t>
            </a:r>
            <a:r>
              <a:rPr lang="en-US" baseline="-25000" dirty="0" smtClean="0"/>
              <a:t>2 </a:t>
            </a:r>
            <a:r>
              <a:rPr lang="en-US" dirty="0" smtClean="0"/>
              <a:t>from the air and sunlight through leaves.</a:t>
            </a:r>
          </a:p>
          <a:p>
            <a:pPr marL="292100" indent="-292100" eaLnBrk="1" hangingPunct="1">
              <a:lnSpc>
                <a:spcPct val="90000"/>
              </a:lnSpc>
            </a:pPr>
            <a:r>
              <a:rPr lang="en-US" dirty="0" smtClean="0"/>
              <a:t>Growth-producing regions of cell division, called </a:t>
            </a:r>
            <a:r>
              <a:rPr lang="en-US" b="1" dirty="0" smtClean="0"/>
              <a:t>apical </a:t>
            </a:r>
            <a:r>
              <a:rPr lang="en-US" b="1" dirty="0" err="1" smtClean="0"/>
              <a:t>meristems</a:t>
            </a:r>
            <a:r>
              <a:rPr lang="en-US" dirty="0" smtClean="0"/>
              <a:t>, are found near the tips of stems and roots.</a:t>
            </a:r>
          </a:p>
        </p:txBody>
      </p:sp>
      <p:sp>
        <p:nvSpPr>
          <p:cNvPr id="28675" name="Rectangle 3"/>
          <p:cNvSpPr>
            <a:spLocks noGrp="1" noChangeArrowheads="1"/>
          </p:cNvSpPr>
          <p:nvPr>
            <p:ph type="title"/>
          </p:nvPr>
        </p:nvSpPr>
        <p:spPr/>
        <p:txBody>
          <a:bodyPr>
            <a:spAutoFit/>
          </a:bodyPr>
          <a:lstStyle/>
          <a:p>
            <a:pPr eaLnBrk="1" hangingPunct="1"/>
            <a:r>
              <a:rPr lang="en-US" sz="3200" dirty="0" smtClean="0"/>
              <a:t>17.1 Plants have adaptations for life on land</a:t>
            </a:r>
          </a:p>
        </p:txBody>
      </p:sp>
      <p:sp>
        <p:nvSpPr>
          <p:cNvPr id="28676" name="Rectangle 4"/>
          <p:cNvSpPr>
            <a:spLocks noChangeArrowheads="1"/>
          </p:cNvSpPr>
          <p:nvPr/>
        </p:nvSpPr>
        <p:spPr bwMode="auto">
          <a:xfrm>
            <a:off x="5502275" y="1273175"/>
            <a:ext cx="184150" cy="579438"/>
          </a:xfrm>
          <a:prstGeom prst="rect">
            <a:avLst/>
          </a:prstGeom>
          <a:noFill/>
          <a:ln w="9525">
            <a:noFill/>
            <a:miter lim="800000"/>
            <a:headEnd/>
            <a:tailEnd/>
          </a:ln>
        </p:spPr>
        <p:txBody>
          <a:bodyPr wrap="none">
            <a:spAutoFit/>
          </a:bodyPr>
          <a:lstStyle/>
          <a:p>
            <a:pPr eaLnBrk="0" hangingPunct="0"/>
            <a:endParaRPr lang="en-US" sz="3200"/>
          </a:p>
        </p:txBody>
      </p:sp>
      <p:sp>
        <p:nvSpPr>
          <p:cNvPr id="28677" name="Line 6"/>
          <p:cNvSpPr>
            <a:spLocks noChangeShapeType="1"/>
          </p:cNvSpPr>
          <p:nvPr/>
        </p:nvSpPr>
        <p:spPr bwMode="auto">
          <a:xfrm>
            <a:off x="182563" y="6535738"/>
            <a:ext cx="8775700" cy="0"/>
          </a:xfrm>
          <a:prstGeom prst="line">
            <a:avLst/>
          </a:prstGeom>
          <a:noFill/>
          <a:ln w="19050">
            <a:solidFill>
              <a:schemeClr val="tx1"/>
            </a:solidFill>
            <a:round/>
            <a:headEnd/>
            <a:tailEnd/>
          </a:ln>
        </p:spPr>
        <p:txBody>
          <a:bodyPr wrap="none" anchor="ctr"/>
          <a:lstStyle/>
          <a:p>
            <a:endParaRPr lang="en-US"/>
          </a:p>
        </p:txBody>
      </p:sp>
      <p:sp>
        <p:nvSpPr>
          <p:cNvPr id="28679" name="Line 4"/>
          <p:cNvSpPr>
            <a:spLocks noChangeShapeType="1"/>
          </p:cNvSpPr>
          <p:nvPr/>
        </p:nvSpPr>
        <p:spPr bwMode="auto">
          <a:xfrm>
            <a:off x="195263" y="1371600"/>
            <a:ext cx="8775700" cy="0"/>
          </a:xfrm>
          <a:prstGeom prst="line">
            <a:avLst/>
          </a:prstGeom>
          <a:noFill/>
          <a:ln w="76200">
            <a:solidFill>
              <a:schemeClr val="tx2"/>
            </a:solidFill>
            <a:round/>
            <a:headEnd/>
            <a:tailEnd/>
          </a:ln>
        </p:spPr>
        <p:txBody>
          <a:bodyPr wrap="none" anchor="ctr"/>
          <a:lstStyle/>
          <a:p>
            <a:endParaRPr lang="en-US"/>
          </a:p>
        </p:txBody>
      </p:sp>
      <p:sp>
        <p:nvSpPr>
          <p:cNvPr id="28680" name="Text Box 6"/>
          <p:cNvSpPr txBox="1">
            <a:spLocks noChangeArrowheads="1"/>
          </p:cNvSpPr>
          <p:nvPr/>
        </p:nvSpPr>
        <p:spPr bwMode="auto">
          <a:xfrm>
            <a:off x="182563" y="6626225"/>
            <a:ext cx="8775700" cy="136525"/>
          </a:xfrm>
          <a:prstGeom prst="rect">
            <a:avLst/>
          </a:prstGeom>
          <a:noFill/>
          <a:ln w="9525">
            <a:noFill/>
            <a:miter lim="800000"/>
            <a:headEnd/>
            <a:tailEnd/>
          </a:ln>
        </p:spPr>
        <p:txBody>
          <a:bodyPr lIns="0" tIns="0" rIns="0" bIns="0" anchor="ctr"/>
          <a:lstStyle/>
          <a:p>
            <a:pPr algn="l" eaLnBrk="0" hangingPunct="0">
              <a:spcBef>
                <a:spcPct val="50000"/>
              </a:spcBef>
            </a:pPr>
            <a:r>
              <a:rPr lang="en-US" sz="900"/>
              <a:t>© 2012 Pearson Education, Inc.</a:t>
            </a:r>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8678">
                                            <p:txEl>
                                              <p:pRg st="0" end="0"/>
                                            </p:txEl>
                                          </p:spTgt>
                                        </p:tgtEl>
                                        <p:attrNameLst>
                                          <p:attrName>style.visibility</p:attrName>
                                        </p:attrNameLst>
                                      </p:cBhvr>
                                      <p:to>
                                        <p:strVal val="visible"/>
                                      </p:to>
                                    </p:set>
                                    <p:animEffect transition="in" filter="checkerboard(across)">
                                      <p:cBhvr>
                                        <p:cTn id="7" dur="500"/>
                                        <p:tgtEl>
                                          <p:spTgt spid="2867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8678">
                                            <p:txEl>
                                              <p:pRg st="1" end="1"/>
                                            </p:txEl>
                                          </p:spTgt>
                                        </p:tgtEl>
                                        <p:attrNameLst>
                                          <p:attrName>style.visibility</p:attrName>
                                        </p:attrNameLst>
                                      </p:cBhvr>
                                      <p:to>
                                        <p:strVal val="visible"/>
                                      </p:to>
                                    </p:set>
                                    <p:animEffect transition="in" filter="checkerboard(across)">
                                      <p:cBhvr>
                                        <p:cTn id="12" dur="500"/>
                                        <p:tgtEl>
                                          <p:spTgt spid="2867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8678">
                                            <p:txEl>
                                              <p:pRg st="2" end="2"/>
                                            </p:txEl>
                                          </p:spTgt>
                                        </p:tgtEl>
                                        <p:attrNameLst>
                                          <p:attrName>style.visibility</p:attrName>
                                        </p:attrNameLst>
                                      </p:cBhvr>
                                      <p:to>
                                        <p:strVal val="visible"/>
                                      </p:to>
                                    </p:set>
                                    <p:animEffect transition="in" filter="checkerboard(across)">
                                      <p:cBhvr>
                                        <p:cTn id="17" dur="500"/>
                                        <p:tgtEl>
                                          <p:spTgt spid="2867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28678">
                                            <p:txEl>
                                              <p:pRg st="3" end="3"/>
                                            </p:txEl>
                                          </p:spTgt>
                                        </p:tgtEl>
                                        <p:attrNameLst>
                                          <p:attrName>style.visibility</p:attrName>
                                        </p:attrNameLst>
                                      </p:cBhvr>
                                      <p:to>
                                        <p:strVal val="visible"/>
                                      </p:to>
                                    </p:set>
                                    <p:animEffect transition="in" filter="checkerboard(across)">
                                      <p:cBhvr>
                                        <p:cTn id="22" dur="500"/>
                                        <p:tgtEl>
                                          <p:spTgt spid="2867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28678">
                                            <p:txEl>
                                              <p:pRg st="4" end="4"/>
                                            </p:txEl>
                                          </p:spTgt>
                                        </p:tgtEl>
                                        <p:attrNameLst>
                                          <p:attrName>style.visibility</p:attrName>
                                        </p:attrNameLst>
                                      </p:cBhvr>
                                      <p:to>
                                        <p:strVal val="visible"/>
                                      </p:to>
                                    </p:set>
                                    <p:animEffect transition="in" filter="checkerboard(across)">
                                      <p:cBhvr>
                                        <p:cTn id="27" dur="500"/>
                                        <p:tgtEl>
                                          <p:spTgt spid="2867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28678">
                                            <p:txEl>
                                              <p:pRg st="5" end="5"/>
                                            </p:txEl>
                                          </p:spTgt>
                                        </p:tgtEl>
                                        <p:attrNameLst>
                                          <p:attrName>style.visibility</p:attrName>
                                        </p:attrNameLst>
                                      </p:cBhvr>
                                      <p:to>
                                        <p:strVal val="visible"/>
                                      </p:to>
                                    </p:set>
                                    <p:animEffect transition="in" filter="checkerboard(across)">
                                      <p:cBhvr>
                                        <p:cTn id="32" dur="500"/>
                                        <p:tgtEl>
                                          <p:spTgt spid="2867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28678">
                                            <p:txEl>
                                              <p:pRg st="6" end="6"/>
                                            </p:txEl>
                                          </p:spTgt>
                                        </p:tgtEl>
                                        <p:attrNameLst>
                                          <p:attrName>style.visibility</p:attrName>
                                        </p:attrNameLst>
                                      </p:cBhvr>
                                      <p:to>
                                        <p:strVal val="visible"/>
                                      </p:to>
                                    </p:set>
                                    <p:animEffect transition="in" filter="checkerboard(across)">
                                      <p:cBhvr>
                                        <p:cTn id="37" dur="500"/>
                                        <p:tgtEl>
                                          <p:spTgt spid="2867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8" grpId="0" build="p" bldLvl="5"/>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eaLnBrk="0" hangingPunct="0"/>
            <a:r>
              <a:rPr lang="en-US" sz="1400" b="1">
                <a:latin typeface="Tahoma" pitchFamily="84" charset="0"/>
              </a:rPr>
              <a:t>0</a:t>
            </a:r>
          </a:p>
        </p:txBody>
      </p:sp>
      <p:sp>
        <p:nvSpPr>
          <p:cNvPr id="30723" name="Rectangle 3"/>
          <p:cNvSpPr>
            <a:spLocks noGrp="1" noChangeArrowheads="1"/>
          </p:cNvSpPr>
          <p:nvPr>
            <p:ph type="title" idx="4294967295"/>
          </p:nvPr>
        </p:nvSpPr>
        <p:spPr>
          <a:xfrm>
            <a:off x="180975" y="109538"/>
            <a:ext cx="8534400" cy="438150"/>
          </a:xfrm>
        </p:spPr>
        <p:txBody>
          <a:bodyPr>
            <a:spAutoFit/>
          </a:bodyPr>
          <a:lstStyle/>
          <a:p>
            <a:pPr eaLnBrk="1" hangingPunct="1"/>
            <a:r>
              <a:rPr lang="en-US" sz="3200" smtClean="0"/>
              <a:t>17.1 Plants have adaptations for life on land</a:t>
            </a:r>
          </a:p>
        </p:txBody>
      </p:sp>
      <p:sp>
        <p:nvSpPr>
          <p:cNvPr id="30724" name="Rectangle 4"/>
          <p:cNvSpPr>
            <a:spLocks noChangeArrowheads="1"/>
          </p:cNvSpPr>
          <p:nvPr/>
        </p:nvSpPr>
        <p:spPr bwMode="auto">
          <a:xfrm>
            <a:off x="5507038" y="1273175"/>
            <a:ext cx="184150" cy="579438"/>
          </a:xfrm>
          <a:prstGeom prst="rect">
            <a:avLst/>
          </a:prstGeom>
          <a:noFill/>
          <a:ln w="9525">
            <a:noFill/>
            <a:miter lim="800000"/>
            <a:headEnd/>
            <a:tailEnd/>
          </a:ln>
        </p:spPr>
        <p:txBody>
          <a:bodyPr wrap="none">
            <a:spAutoFit/>
          </a:bodyPr>
          <a:lstStyle/>
          <a:p>
            <a:pPr eaLnBrk="0" hangingPunct="0"/>
            <a:endParaRPr lang="en-US" sz="3200"/>
          </a:p>
        </p:txBody>
      </p:sp>
      <p:sp>
        <p:nvSpPr>
          <p:cNvPr id="30725" name="Line 6"/>
          <p:cNvSpPr>
            <a:spLocks noChangeShapeType="1"/>
          </p:cNvSpPr>
          <p:nvPr/>
        </p:nvSpPr>
        <p:spPr bwMode="auto">
          <a:xfrm>
            <a:off x="182563" y="6535738"/>
            <a:ext cx="8775700" cy="0"/>
          </a:xfrm>
          <a:prstGeom prst="line">
            <a:avLst/>
          </a:prstGeom>
          <a:noFill/>
          <a:ln w="19050">
            <a:solidFill>
              <a:schemeClr val="tx1"/>
            </a:solidFill>
            <a:round/>
            <a:headEnd/>
            <a:tailEnd/>
          </a:ln>
        </p:spPr>
        <p:txBody>
          <a:bodyPr wrap="none" anchor="ctr"/>
          <a:lstStyle/>
          <a:p>
            <a:endParaRPr lang="en-US"/>
          </a:p>
        </p:txBody>
      </p:sp>
      <p:sp>
        <p:nvSpPr>
          <p:cNvPr id="30726" name="Rectangle 8"/>
          <p:cNvSpPr>
            <a:spLocks noGrp="1" noChangeArrowheads="1"/>
          </p:cNvSpPr>
          <p:nvPr>
            <p:ph type="body" idx="4294967295"/>
          </p:nvPr>
        </p:nvSpPr>
        <p:spPr>
          <a:xfrm>
            <a:off x="169863" y="1317625"/>
            <a:ext cx="8775700" cy="5073650"/>
          </a:xfrm>
        </p:spPr>
        <p:txBody>
          <a:bodyPr/>
          <a:lstStyle/>
          <a:p>
            <a:pPr marL="292100" indent="-292100" eaLnBrk="1" hangingPunct="1"/>
            <a:r>
              <a:rPr lang="en-US" dirty="0" smtClean="0"/>
              <a:t>In many land plants, water and minerals move up from roots to stems and leaves using </a:t>
            </a:r>
            <a:r>
              <a:rPr lang="en-US" b="1" dirty="0" smtClean="0"/>
              <a:t>vascular tissues</a:t>
            </a:r>
            <a:r>
              <a:rPr lang="en-US" dirty="0" smtClean="0"/>
              <a:t>.</a:t>
            </a:r>
          </a:p>
          <a:p>
            <a:pPr marL="812800" lvl="1" indent="-368300" eaLnBrk="1" hangingPunct="1"/>
            <a:r>
              <a:rPr lang="en-US" b="1" dirty="0" smtClean="0"/>
              <a:t>Xylem</a:t>
            </a:r>
            <a:endParaRPr lang="en-US" dirty="0" smtClean="0"/>
          </a:p>
          <a:p>
            <a:pPr marL="1295400" lvl="2" indent="-330200" eaLnBrk="1" hangingPunct="1"/>
            <a:r>
              <a:rPr lang="en-US" dirty="0" smtClean="0"/>
              <a:t>consists of dead cells and</a:t>
            </a:r>
          </a:p>
          <a:p>
            <a:pPr marL="1295400" lvl="2" indent="-330200" eaLnBrk="1" hangingPunct="1"/>
            <a:r>
              <a:rPr lang="en-US" dirty="0" smtClean="0"/>
              <a:t>conveys water and minerals.</a:t>
            </a:r>
          </a:p>
          <a:p>
            <a:pPr marL="812800" lvl="1" indent="-368300" eaLnBrk="1" hangingPunct="1"/>
            <a:r>
              <a:rPr lang="en-US" b="1" dirty="0" smtClean="0"/>
              <a:t>Phloem</a:t>
            </a:r>
            <a:endParaRPr lang="en-US" dirty="0" smtClean="0"/>
          </a:p>
          <a:p>
            <a:pPr marL="1295400" lvl="2" indent="-330200" eaLnBrk="1" hangingPunct="1"/>
            <a:r>
              <a:rPr lang="en-US" dirty="0" smtClean="0"/>
              <a:t>consists of living cells and</a:t>
            </a:r>
          </a:p>
          <a:p>
            <a:pPr marL="1295400" lvl="2" indent="-330200" eaLnBrk="1" hangingPunct="1"/>
            <a:r>
              <a:rPr lang="en-US" dirty="0" smtClean="0"/>
              <a:t>conveys sugars.</a:t>
            </a:r>
          </a:p>
        </p:txBody>
      </p:sp>
      <p:sp>
        <p:nvSpPr>
          <p:cNvPr id="30727" name="Line 4"/>
          <p:cNvSpPr>
            <a:spLocks noChangeShapeType="1"/>
          </p:cNvSpPr>
          <p:nvPr/>
        </p:nvSpPr>
        <p:spPr bwMode="auto">
          <a:xfrm>
            <a:off x="195263" y="1108075"/>
            <a:ext cx="8775700" cy="0"/>
          </a:xfrm>
          <a:prstGeom prst="line">
            <a:avLst/>
          </a:prstGeom>
          <a:noFill/>
          <a:ln w="76200">
            <a:solidFill>
              <a:schemeClr val="tx2"/>
            </a:solidFill>
            <a:round/>
            <a:headEnd/>
            <a:tailEnd/>
          </a:ln>
        </p:spPr>
        <p:txBody>
          <a:bodyPr wrap="none" anchor="ctr"/>
          <a:lstStyle/>
          <a:p>
            <a:endParaRPr lang="en-US"/>
          </a:p>
        </p:txBody>
      </p:sp>
      <p:sp>
        <p:nvSpPr>
          <p:cNvPr id="30728" name="Text Box 6"/>
          <p:cNvSpPr txBox="1">
            <a:spLocks noChangeArrowheads="1"/>
          </p:cNvSpPr>
          <p:nvPr/>
        </p:nvSpPr>
        <p:spPr bwMode="auto">
          <a:xfrm>
            <a:off x="182563" y="6626225"/>
            <a:ext cx="8775700" cy="136525"/>
          </a:xfrm>
          <a:prstGeom prst="rect">
            <a:avLst/>
          </a:prstGeom>
          <a:noFill/>
          <a:ln w="9525">
            <a:noFill/>
            <a:miter lim="800000"/>
            <a:headEnd/>
            <a:tailEnd/>
          </a:ln>
        </p:spPr>
        <p:txBody>
          <a:bodyPr lIns="0" tIns="0" rIns="0" bIns="0" anchor="ctr"/>
          <a:lstStyle/>
          <a:p>
            <a:pPr algn="l" eaLnBrk="0" hangingPunct="0">
              <a:spcBef>
                <a:spcPct val="50000"/>
              </a:spcBef>
            </a:pPr>
            <a:r>
              <a:rPr lang="en-US" sz="900"/>
              <a:t>© 2012 Pearson Education, Inc.</a:t>
            </a:r>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0726">
                                            <p:txEl>
                                              <p:pRg st="0" end="0"/>
                                            </p:txEl>
                                          </p:spTgt>
                                        </p:tgtEl>
                                        <p:attrNameLst>
                                          <p:attrName>style.visibility</p:attrName>
                                        </p:attrNameLst>
                                      </p:cBhvr>
                                      <p:to>
                                        <p:strVal val="visible"/>
                                      </p:to>
                                    </p:set>
                                    <p:animEffect transition="in" filter="checkerboard(across)">
                                      <p:cBhvr>
                                        <p:cTn id="7" dur="500"/>
                                        <p:tgtEl>
                                          <p:spTgt spid="3072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0726">
                                            <p:txEl>
                                              <p:pRg st="1" end="1"/>
                                            </p:txEl>
                                          </p:spTgt>
                                        </p:tgtEl>
                                        <p:attrNameLst>
                                          <p:attrName>style.visibility</p:attrName>
                                        </p:attrNameLst>
                                      </p:cBhvr>
                                      <p:to>
                                        <p:strVal val="visible"/>
                                      </p:to>
                                    </p:set>
                                    <p:animEffect transition="in" filter="checkerboard(across)">
                                      <p:cBhvr>
                                        <p:cTn id="12" dur="500"/>
                                        <p:tgtEl>
                                          <p:spTgt spid="3072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0726">
                                            <p:txEl>
                                              <p:pRg st="2" end="2"/>
                                            </p:txEl>
                                          </p:spTgt>
                                        </p:tgtEl>
                                        <p:attrNameLst>
                                          <p:attrName>style.visibility</p:attrName>
                                        </p:attrNameLst>
                                      </p:cBhvr>
                                      <p:to>
                                        <p:strVal val="visible"/>
                                      </p:to>
                                    </p:set>
                                    <p:animEffect transition="in" filter="checkerboard(across)">
                                      <p:cBhvr>
                                        <p:cTn id="17" dur="500"/>
                                        <p:tgtEl>
                                          <p:spTgt spid="3072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0726">
                                            <p:txEl>
                                              <p:pRg st="3" end="3"/>
                                            </p:txEl>
                                          </p:spTgt>
                                        </p:tgtEl>
                                        <p:attrNameLst>
                                          <p:attrName>style.visibility</p:attrName>
                                        </p:attrNameLst>
                                      </p:cBhvr>
                                      <p:to>
                                        <p:strVal val="visible"/>
                                      </p:to>
                                    </p:set>
                                    <p:animEffect transition="in" filter="checkerboard(across)">
                                      <p:cBhvr>
                                        <p:cTn id="22" dur="500"/>
                                        <p:tgtEl>
                                          <p:spTgt spid="3072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30726">
                                            <p:txEl>
                                              <p:pRg st="4" end="4"/>
                                            </p:txEl>
                                          </p:spTgt>
                                        </p:tgtEl>
                                        <p:attrNameLst>
                                          <p:attrName>style.visibility</p:attrName>
                                        </p:attrNameLst>
                                      </p:cBhvr>
                                      <p:to>
                                        <p:strVal val="visible"/>
                                      </p:to>
                                    </p:set>
                                    <p:animEffect transition="in" filter="checkerboard(across)">
                                      <p:cBhvr>
                                        <p:cTn id="27" dur="500"/>
                                        <p:tgtEl>
                                          <p:spTgt spid="3072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30726">
                                            <p:txEl>
                                              <p:pRg st="5" end="5"/>
                                            </p:txEl>
                                          </p:spTgt>
                                        </p:tgtEl>
                                        <p:attrNameLst>
                                          <p:attrName>style.visibility</p:attrName>
                                        </p:attrNameLst>
                                      </p:cBhvr>
                                      <p:to>
                                        <p:strVal val="visible"/>
                                      </p:to>
                                    </p:set>
                                    <p:animEffect transition="in" filter="checkerboard(across)">
                                      <p:cBhvr>
                                        <p:cTn id="32" dur="500"/>
                                        <p:tgtEl>
                                          <p:spTgt spid="3072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30726">
                                            <p:txEl>
                                              <p:pRg st="6" end="6"/>
                                            </p:txEl>
                                          </p:spTgt>
                                        </p:tgtEl>
                                        <p:attrNameLst>
                                          <p:attrName>style.visibility</p:attrName>
                                        </p:attrNameLst>
                                      </p:cBhvr>
                                      <p:to>
                                        <p:strVal val="visible"/>
                                      </p:to>
                                    </p:set>
                                    <p:animEffect transition="in" filter="checkerboard(across)">
                                      <p:cBhvr>
                                        <p:cTn id="37" dur="500"/>
                                        <p:tgtEl>
                                          <p:spTgt spid="3072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6" grpId="0" build="p" bldLvl="5"/>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eaLnBrk="0" hangingPunct="0"/>
            <a:r>
              <a:rPr lang="en-US" sz="1400" b="1">
                <a:latin typeface="Tahoma" pitchFamily="84" charset="0"/>
              </a:rPr>
              <a:t>0</a:t>
            </a:r>
          </a:p>
        </p:txBody>
      </p:sp>
      <p:sp>
        <p:nvSpPr>
          <p:cNvPr id="31747" name="Rectangle 3"/>
          <p:cNvSpPr>
            <a:spLocks noGrp="1" noChangeArrowheads="1"/>
          </p:cNvSpPr>
          <p:nvPr>
            <p:ph type="title" idx="4294967295"/>
          </p:nvPr>
        </p:nvSpPr>
        <p:spPr>
          <a:xfrm>
            <a:off x="180975" y="109538"/>
            <a:ext cx="8534400" cy="438150"/>
          </a:xfrm>
        </p:spPr>
        <p:txBody>
          <a:bodyPr>
            <a:spAutoFit/>
          </a:bodyPr>
          <a:lstStyle/>
          <a:p>
            <a:pPr eaLnBrk="1" hangingPunct="1"/>
            <a:r>
              <a:rPr lang="en-US" sz="3200" smtClean="0"/>
              <a:t>17.1 Plants have adaptations for life on land</a:t>
            </a:r>
          </a:p>
        </p:txBody>
      </p:sp>
      <p:sp>
        <p:nvSpPr>
          <p:cNvPr id="31748" name="Rectangle 4"/>
          <p:cNvSpPr>
            <a:spLocks noChangeArrowheads="1"/>
          </p:cNvSpPr>
          <p:nvPr/>
        </p:nvSpPr>
        <p:spPr bwMode="auto">
          <a:xfrm>
            <a:off x="5508625" y="1273175"/>
            <a:ext cx="184150" cy="579438"/>
          </a:xfrm>
          <a:prstGeom prst="rect">
            <a:avLst/>
          </a:prstGeom>
          <a:noFill/>
          <a:ln w="9525">
            <a:noFill/>
            <a:miter lim="800000"/>
            <a:headEnd/>
            <a:tailEnd/>
          </a:ln>
        </p:spPr>
        <p:txBody>
          <a:bodyPr wrap="none">
            <a:spAutoFit/>
          </a:bodyPr>
          <a:lstStyle/>
          <a:p>
            <a:pPr eaLnBrk="0" hangingPunct="0"/>
            <a:endParaRPr lang="en-US" sz="3200"/>
          </a:p>
        </p:txBody>
      </p:sp>
      <p:sp>
        <p:nvSpPr>
          <p:cNvPr id="31749" name="Line 6"/>
          <p:cNvSpPr>
            <a:spLocks noChangeShapeType="1"/>
          </p:cNvSpPr>
          <p:nvPr/>
        </p:nvSpPr>
        <p:spPr bwMode="auto">
          <a:xfrm>
            <a:off x="182563" y="6535738"/>
            <a:ext cx="8775700" cy="0"/>
          </a:xfrm>
          <a:prstGeom prst="line">
            <a:avLst/>
          </a:prstGeom>
          <a:noFill/>
          <a:ln w="19050">
            <a:solidFill>
              <a:schemeClr val="tx1"/>
            </a:solidFill>
            <a:round/>
            <a:headEnd/>
            <a:tailEnd/>
          </a:ln>
        </p:spPr>
        <p:txBody>
          <a:bodyPr wrap="none" anchor="ctr"/>
          <a:lstStyle/>
          <a:p>
            <a:endParaRPr lang="en-US"/>
          </a:p>
        </p:txBody>
      </p:sp>
      <p:sp>
        <p:nvSpPr>
          <p:cNvPr id="31750" name="Rectangle 8"/>
          <p:cNvSpPr>
            <a:spLocks noGrp="1" noChangeArrowheads="1"/>
          </p:cNvSpPr>
          <p:nvPr>
            <p:ph type="body" idx="4294967295"/>
          </p:nvPr>
        </p:nvSpPr>
        <p:spPr>
          <a:xfrm>
            <a:off x="169863" y="1317625"/>
            <a:ext cx="8775700" cy="5073650"/>
          </a:xfrm>
        </p:spPr>
        <p:txBody>
          <a:bodyPr/>
          <a:lstStyle/>
          <a:p>
            <a:pPr marL="292100" indent="-292100" eaLnBrk="1" hangingPunct="1"/>
            <a:r>
              <a:rPr lang="en-US" dirty="0" smtClean="0"/>
              <a:t>Many land plants support their body against the pull of gravity using </a:t>
            </a:r>
            <a:r>
              <a:rPr lang="en-US" b="1" dirty="0" smtClean="0"/>
              <a:t>lignin</a:t>
            </a:r>
            <a:r>
              <a:rPr lang="en-US" dirty="0" smtClean="0"/>
              <a:t>.</a:t>
            </a:r>
          </a:p>
          <a:p>
            <a:pPr marL="292100" indent="-292100" eaLnBrk="1" hangingPunct="1"/>
            <a:r>
              <a:rPr lang="en-US" dirty="0" smtClean="0"/>
              <a:t>The absence of lignified cell walls in mosses and other plants that lack vascular tissue limits their height.</a:t>
            </a:r>
          </a:p>
        </p:txBody>
      </p:sp>
      <p:sp>
        <p:nvSpPr>
          <p:cNvPr id="31751" name="Line 4"/>
          <p:cNvSpPr>
            <a:spLocks noChangeShapeType="1"/>
          </p:cNvSpPr>
          <p:nvPr/>
        </p:nvSpPr>
        <p:spPr bwMode="auto">
          <a:xfrm>
            <a:off x="195263" y="1108075"/>
            <a:ext cx="8775700" cy="0"/>
          </a:xfrm>
          <a:prstGeom prst="line">
            <a:avLst/>
          </a:prstGeom>
          <a:noFill/>
          <a:ln w="76200">
            <a:solidFill>
              <a:schemeClr val="tx2"/>
            </a:solidFill>
            <a:round/>
            <a:headEnd/>
            <a:tailEnd/>
          </a:ln>
        </p:spPr>
        <p:txBody>
          <a:bodyPr wrap="none" anchor="ctr"/>
          <a:lstStyle/>
          <a:p>
            <a:endParaRPr lang="en-US"/>
          </a:p>
        </p:txBody>
      </p:sp>
      <p:sp>
        <p:nvSpPr>
          <p:cNvPr id="31752" name="Text Box 6"/>
          <p:cNvSpPr txBox="1">
            <a:spLocks noChangeArrowheads="1"/>
          </p:cNvSpPr>
          <p:nvPr/>
        </p:nvSpPr>
        <p:spPr bwMode="auto">
          <a:xfrm>
            <a:off x="182563" y="6626225"/>
            <a:ext cx="8775700" cy="136525"/>
          </a:xfrm>
          <a:prstGeom prst="rect">
            <a:avLst/>
          </a:prstGeom>
          <a:noFill/>
          <a:ln w="9525">
            <a:noFill/>
            <a:miter lim="800000"/>
            <a:headEnd/>
            <a:tailEnd/>
          </a:ln>
        </p:spPr>
        <p:txBody>
          <a:bodyPr lIns="0" tIns="0" rIns="0" bIns="0" anchor="ctr"/>
          <a:lstStyle/>
          <a:p>
            <a:pPr algn="l" eaLnBrk="0" hangingPunct="0">
              <a:spcBef>
                <a:spcPct val="50000"/>
              </a:spcBef>
            </a:pPr>
            <a:r>
              <a:rPr lang="en-US" sz="900"/>
              <a:t>© 2012 Pearson Education, Inc.</a:t>
            </a:r>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1750">
                                            <p:txEl>
                                              <p:pRg st="0" end="0"/>
                                            </p:txEl>
                                          </p:spTgt>
                                        </p:tgtEl>
                                        <p:attrNameLst>
                                          <p:attrName>style.visibility</p:attrName>
                                        </p:attrNameLst>
                                      </p:cBhvr>
                                      <p:to>
                                        <p:strVal val="visible"/>
                                      </p:to>
                                    </p:set>
                                    <p:animEffect transition="in" filter="diamond(in)">
                                      <p:cBhvr>
                                        <p:cTn id="7" dur="2000"/>
                                        <p:tgtEl>
                                          <p:spTgt spid="3175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1750">
                                            <p:txEl>
                                              <p:pRg st="1" end="1"/>
                                            </p:txEl>
                                          </p:spTgt>
                                        </p:tgtEl>
                                        <p:attrNameLst>
                                          <p:attrName>style.visibility</p:attrName>
                                        </p:attrNameLst>
                                      </p:cBhvr>
                                      <p:to>
                                        <p:strVal val="visible"/>
                                      </p:to>
                                    </p:set>
                                    <p:animEffect transition="in" filter="diamond(in)">
                                      <p:cBhvr>
                                        <p:cTn id="12" dur="2000"/>
                                        <p:tgtEl>
                                          <p:spTgt spid="3175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50" grpId="0" build="p" bldLvl="5"/>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D:\Chapter_17\B_Jpeg_Images\_17_Labeled_Images\17_UN01ReviewConcepts-L.jpg"/>
          <p:cNvPicPr>
            <a:picLocks noChangeAspect="1" noChangeArrowheads="1"/>
          </p:cNvPicPr>
          <p:nvPr/>
        </p:nvPicPr>
        <p:blipFill>
          <a:blip r:embed="rId2" cstate="print"/>
          <a:srcRect/>
          <a:stretch>
            <a:fillRect/>
          </a:stretch>
        </p:blipFill>
        <p:spPr bwMode="auto">
          <a:xfrm>
            <a:off x="838200" y="504825"/>
            <a:ext cx="7467600" cy="5846763"/>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eaLnBrk="0" hangingPunct="0"/>
            <a:r>
              <a:rPr lang="en-US" sz="1400" b="1">
                <a:latin typeface="Tahoma" pitchFamily="84" charset="0"/>
              </a:rPr>
              <a:t>0</a:t>
            </a:r>
          </a:p>
        </p:txBody>
      </p:sp>
      <p:sp>
        <p:nvSpPr>
          <p:cNvPr id="34819" name="Rectangle 4"/>
          <p:cNvSpPr>
            <a:spLocks noChangeArrowheads="1"/>
          </p:cNvSpPr>
          <p:nvPr/>
        </p:nvSpPr>
        <p:spPr bwMode="auto">
          <a:xfrm>
            <a:off x="5499100" y="1273175"/>
            <a:ext cx="184150" cy="579438"/>
          </a:xfrm>
          <a:prstGeom prst="rect">
            <a:avLst/>
          </a:prstGeom>
          <a:noFill/>
          <a:ln w="9525">
            <a:noFill/>
            <a:miter lim="800000"/>
            <a:headEnd/>
            <a:tailEnd/>
          </a:ln>
        </p:spPr>
        <p:txBody>
          <a:bodyPr wrap="none">
            <a:spAutoFit/>
          </a:bodyPr>
          <a:lstStyle/>
          <a:p>
            <a:pPr eaLnBrk="0" hangingPunct="0"/>
            <a:endParaRPr lang="en-US" sz="3200"/>
          </a:p>
        </p:txBody>
      </p:sp>
      <p:sp>
        <p:nvSpPr>
          <p:cNvPr id="34820" name="Line 6"/>
          <p:cNvSpPr>
            <a:spLocks noChangeShapeType="1"/>
          </p:cNvSpPr>
          <p:nvPr/>
        </p:nvSpPr>
        <p:spPr bwMode="auto">
          <a:xfrm>
            <a:off x="182563" y="6535738"/>
            <a:ext cx="8775700" cy="0"/>
          </a:xfrm>
          <a:prstGeom prst="line">
            <a:avLst/>
          </a:prstGeom>
          <a:noFill/>
          <a:ln w="19050">
            <a:solidFill>
              <a:schemeClr val="tx1"/>
            </a:solidFill>
            <a:round/>
            <a:headEnd/>
            <a:tailEnd/>
          </a:ln>
        </p:spPr>
        <p:txBody>
          <a:bodyPr wrap="none" anchor="ctr"/>
          <a:lstStyle/>
          <a:p>
            <a:endParaRPr lang="en-US"/>
          </a:p>
        </p:txBody>
      </p:sp>
      <p:sp>
        <p:nvSpPr>
          <p:cNvPr id="34821" name="Rectangle 10"/>
          <p:cNvSpPr>
            <a:spLocks noGrp="1" noChangeArrowheads="1"/>
          </p:cNvSpPr>
          <p:nvPr>
            <p:ph type="title" idx="4294967295"/>
          </p:nvPr>
        </p:nvSpPr>
        <p:spPr>
          <a:xfrm>
            <a:off x="0" y="106363"/>
            <a:ext cx="8775700" cy="822325"/>
          </a:xfrm>
        </p:spPr>
        <p:txBody>
          <a:bodyPr>
            <a:normAutofit fontScale="90000"/>
          </a:bodyPr>
          <a:lstStyle/>
          <a:p>
            <a:pPr marL="820738" indent="-820738" eaLnBrk="1" hangingPunct="1"/>
            <a:r>
              <a:rPr lang="en-US" sz="3200" smtClean="0"/>
              <a:t>17.2 Plant diversity reflects the evolutionary history of the plant kingdom</a:t>
            </a:r>
          </a:p>
        </p:txBody>
      </p:sp>
      <p:sp>
        <p:nvSpPr>
          <p:cNvPr id="34822" name="Rectangle 12"/>
          <p:cNvSpPr>
            <a:spLocks noGrp="1" noChangeArrowheads="1"/>
          </p:cNvSpPr>
          <p:nvPr>
            <p:ph type="body" idx="4294967295"/>
          </p:nvPr>
        </p:nvSpPr>
        <p:spPr>
          <a:xfrm>
            <a:off x="0" y="1317625"/>
            <a:ext cx="8775700" cy="5073650"/>
          </a:xfrm>
        </p:spPr>
        <p:txBody>
          <a:bodyPr/>
          <a:lstStyle/>
          <a:p>
            <a:pPr marL="292100" indent="-292100" eaLnBrk="1" hangingPunct="1"/>
            <a:r>
              <a:rPr lang="en-US" dirty="0" smtClean="0"/>
              <a:t>Four key adaptations for life on land distinguish the main lineages of the plant kingdom.</a:t>
            </a:r>
          </a:p>
          <a:p>
            <a:pPr marL="812800" lvl="1" indent="-368300" eaLnBrk="1" hangingPunct="1"/>
            <a:r>
              <a:rPr lang="en-US" dirty="0" smtClean="0"/>
              <a:t>Dependent embryos are present in all plants.</a:t>
            </a:r>
          </a:p>
          <a:p>
            <a:pPr marL="812800" lvl="1" indent="-368300" eaLnBrk="1" hangingPunct="1"/>
            <a:r>
              <a:rPr lang="en-US" dirty="0" smtClean="0"/>
              <a:t>Lignified vascular tissues mark a lineage that gave rise to most living plants.</a:t>
            </a:r>
          </a:p>
          <a:p>
            <a:pPr marL="812800" lvl="1" indent="-368300" eaLnBrk="1" hangingPunct="1"/>
            <a:r>
              <a:rPr lang="en-US" dirty="0" smtClean="0"/>
              <a:t>Seeds are found in a lineage that includes all living gymnosperms and angiosperms.</a:t>
            </a:r>
          </a:p>
          <a:p>
            <a:pPr marL="812800" lvl="1" indent="-368300" eaLnBrk="1" hangingPunct="1"/>
            <a:r>
              <a:rPr lang="en-US" dirty="0" smtClean="0"/>
              <a:t>Flowers mark the angiosperm lineage.</a:t>
            </a:r>
          </a:p>
        </p:txBody>
      </p:sp>
      <p:sp>
        <p:nvSpPr>
          <p:cNvPr id="34823" name="Line 4"/>
          <p:cNvSpPr>
            <a:spLocks noChangeShapeType="1"/>
          </p:cNvSpPr>
          <p:nvPr/>
        </p:nvSpPr>
        <p:spPr bwMode="auto">
          <a:xfrm>
            <a:off x="195263" y="1108075"/>
            <a:ext cx="8775700" cy="0"/>
          </a:xfrm>
          <a:prstGeom prst="line">
            <a:avLst/>
          </a:prstGeom>
          <a:noFill/>
          <a:ln w="76200">
            <a:solidFill>
              <a:schemeClr val="tx2"/>
            </a:solidFill>
            <a:round/>
            <a:headEnd/>
            <a:tailEnd/>
          </a:ln>
        </p:spPr>
        <p:txBody>
          <a:bodyPr wrap="none" anchor="ctr"/>
          <a:lstStyle/>
          <a:p>
            <a:endParaRPr lang="en-US"/>
          </a:p>
        </p:txBody>
      </p:sp>
      <p:sp>
        <p:nvSpPr>
          <p:cNvPr id="34824" name="Text Box 6"/>
          <p:cNvSpPr txBox="1">
            <a:spLocks noChangeArrowheads="1"/>
          </p:cNvSpPr>
          <p:nvPr/>
        </p:nvSpPr>
        <p:spPr bwMode="auto">
          <a:xfrm>
            <a:off x="182563" y="6626225"/>
            <a:ext cx="8775700" cy="136525"/>
          </a:xfrm>
          <a:prstGeom prst="rect">
            <a:avLst/>
          </a:prstGeom>
          <a:noFill/>
          <a:ln w="9525">
            <a:noFill/>
            <a:miter lim="800000"/>
            <a:headEnd/>
            <a:tailEnd/>
          </a:ln>
        </p:spPr>
        <p:txBody>
          <a:bodyPr lIns="0" tIns="0" rIns="0" bIns="0" anchor="ctr"/>
          <a:lstStyle/>
          <a:p>
            <a:pPr algn="l" eaLnBrk="0" hangingPunct="0">
              <a:spcBef>
                <a:spcPct val="50000"/>
              </a:spcBef>
            </a:pPr>
            <a:r>
              <a:rPr lang="en-US" sz="900"/>
              <a:t>© 2012 Pearson Education, Inc.</a:t>
            </a:r>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4822">
                                            <p:txEl>
                                              <p:pRg st="0" end="0"/>
                                            </p:txEl>
                                          </p:spTgt>
                                        </p:tgtEl>
                                        <p:attrNameLst>
                                          <p:attrName>style.visibility</p:attrName>
                                        </p:attrNameLst>
                                      </p:cBhvr>
                                      <p:to>
                                        <p:strVal val="visible"/>
                                      </p:to>
                                    </p:set>
                                    <p:animEffect transition="in" filter="diamond(in)">
                                      <p:cBhvr>
                                        <p:cTn id="7" dur="2000"/>
                                        <p:tgtEl>
                                          <p:spTgt spid="3482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4822">
                                            <p:txEl>
                                              <p:pRg st="1" end="1"/>
                                            </p:txEl>
                                          </p:spTgt>
                                        </p:tgtEl>
                                        <p:attrNameLst>
                                          <p:attrName>style.visibility</p:attrName>
                                        </p:attrNameLst>
                                      </p:cBhvr>
                                      <p:to>
                                        <p:strVal val="visible"/>
                                      </p:to>
                                    </p:set>
                                    <p:animEffect transition="in" filter="diamond(in)">
                                      <p:cBhvr>
                                        <p:cTn id="12" dur="2000"/>
                                        <p:tgtEl>
                                          <p:spTgt spid="3482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34822">
                                            <p:txEl>
                                              <p:pRg st="2" end="2"/>
                                            </p:txEl>
                                          </p:spTgt>
                                        </p:tgtEl>
                                        <p:attrNameLst>
                                          <p:attrName>style.visibility</p:attrName>
                                        </p:attrNameLst>
                                      </p:cBhvr>
                                      <p:to>
                                        <p:strVal val="visible"/>
                                      </p:to>
                                    </p:set>
                                    <p:animEffect transition="in" filter="diamond(in)">
                                      <p:cBhvr>
                                        <p:cTn id="17" dur="2000"/>
                                        <p:tgtEl>
                                          <p:spTgt spid="3482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34822">
                                            <p:txEl>
                                              <p:pRg st="3" end="3"/>
                                            </p:txEl>
                                          </p:spTgt>
                                        </p:tgtEl>
                                        <p:attrNameLst>
                                          <p:attrName>style.visibility</p:attrName>
                                        </p:attrNameLst>
                                      </p:cBhvr>
                                      <p:to>
                                        <p:strVal val="visible"/>
                                      </p:to>
                                    </p:set>
                                    <p:animEffect transition="in" filter="diamond(in)">
                                      <p:cBhvr>
                                        <p:cTn id="22" dur="2000"/>
                                        <p:tgtEl>
                                          <p:spTgt spid="3482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34822">
                                            <p:txEl>
                                              <p:pRg st="4" end="4"/>
                                            </p:txEl>
                                          </p:spTgt>
                                        </p:tgtEl>
                                        <p:attrNameLst>
                                          <p:attrName>style.visibility</p:attrName>
                                        </p:attrNameLst>
                                      </p:cBhvr>
                                      <p:to>
                                        <p:strVal val="visible"/>
                                      </p:to>
                                    </p:set>
                                    <p:animEffect transition="in" filter="diamond(in)">
                                      <p:cBhvr>
                                        <p:cTn id="27" dur="2000"/>
                                        <p:tgtEl>
                                          <p:spTgt spid="3482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2" grpId="0" build="p" bldLvl="5"/>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146" name="Picture 2" descr="D:\Chapter_17\B_Jpeg_Images\_17_Labeled_Images\17_02a_PlantEvolution-L.jpg"/>
          <p:cNvPicPr>
            <a:picLocks noChangeAspect="1" noChangeArrowheads="1"/>
          </p:cNvPicPr>
          <p:nvPr/>
        </p:nvPicPr>
        <p:blipFill>
          <a:blip r:embed="rId2" cstate="print"/>
          <a:srcRect/>
          <a:stretch>
            <a:fillRect/>
          </a:stretch>
        </p:blipFill>
        <p:spPr bwMode="auto">
          <a:xfrm>
            <a:off x="298450" y="1304925"/>
            <a:ext cx="8547100" cy="424815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eaLnBrk="0" hangingPunct="0"/>
            <a:r>
              <a:rPr lang="en-US" sz="1400" b="1">
                <a:latin typeface="Tahoma" pitchFamily="84" charset="0"/>
              </a:rPr>
              <a:t>0</a:t>
            </a:r>
          </a:p>
        </p:txBody>
      </p:sp>
      <p:sp>
        <p:nvSpPr>
          <p:cNvPr id="37891" name="Rectangle 4"/>
          <p:cNvSpPr>
            <a:spLocks noChangeArrowheads="1"/>
          </p:cNvSpPr>
          <p:nvPr/>
        </p:nvSpPr>
        <p:spPr bwMode="auto">
          <a:xfrm>
            <a:off x="5503863" y="1273175"/>
            <a:ext cx="184150" cy="579438"/>
          </a:xfrm>
          <a:prstGeom prst="rect">
            <a:avLst/>
          </a:prstGeom>
          <a:noFill/>
          <a:ln w="9525">
            <a:noFill/>
            <a:miter lim="800000"/>
            <a:headEnd/>
            <a:tailEnd/>
          </a:ln>
        </p:spPr>
        <p:txBody>
          <a:bodyPr wrap="none">
            <a:spAutoFit/>
          </a:bodyPr>
          <a:lstStyle/>
          <a:p>
            <a:pPr eaLnBrk="0" hangingPunct="0"/>
            <a:endParaRPr lang="en-US" sz="3200"/>
          </a:p>
        </p:txBody>
      </p:sp>
      <p:sp>
        <p:nvSpPr>
          <p:cNvPr id="37892" name="Line 6"/>
          <p:cNvSpPr>
            <a:spLocks noChangeShapeType="1"/>
          </p:cNvSpPr>
          <p:nvPr/>
        </p:nvSpPr>
        <p:spPr bwMode="auto">
          <a:xfrm>
            <a:off x="182563" y="6535738"/>
            <a:ext cx="8775700" cy="0"/>
          </a:xfrm>
          <a:prstGeom prst="line">
            <a:avLst/>
          </a:prstGeom>
          <a:noFill/>
          <a:ln w="19050">
            <a:solidFill>
              <a:schemeClr val="tx1"/>
            </a:solidFill>
            <a:round/>
            <a:headEnd/>
            <a:tailEnd/>
          </a:ln>
        </p:spPr>
        <p:txBody>
          <a:bodyPr wrap="none" anchor="ctr"/>
          <a:lstStyle/>
          <a:p>
            <a:endParaRPr lang="en-US"/>
          </a:p>
        </p:txBody>
      </p:sp>
      <p:sp>
        <p:nvSpPr>
          <p:cNvPr id="37893" name="Rectangle 10"/>
          <p:cNvSpPr>
            <a:spLocks noGrp="1" noChangeArrowheads="1"/>
          </p:cNvSpPr>
          <p:nvPr>
            <p:ph type="title" idx="4294967295"/>
          </p:nvPr>
        </p:nvSpPr>
        <p:spPr>
          <a:xfrm>
            <a:off x="182563" y="106363"/>
            <a:ext cx="8775700" cy="822325"/>
          </a:xfrm>
        </p:spPr>
        <p:txBody>
          <a:bodyPr>
            <a:normAutofit fontScale="90000"/>
          </a:bodyPr>
          <a:lstStyle/>
          <a:p>
            <a:pPr marL="820738" indent="-820738" eaLnBrk="1" hangingPunct="1"/>
            <a:r>
              <a:rPr lang="en-US" sz="3200" smtClean="0"/>
              <a:t>17.2 Plant diversity reflects the evolutionary history of the plant kingdom</a:t>
            </a:r>
          </a:p>
        </p:txBody>
      </p:sp>
      <p:sp>
        <p:nvSpPr>
          <p:cNvPr id="37894" name="Rectangle 12"/>
          <p:cNvSpPr>
            <a:spLocks noGrp="1" noChangeArrowheads="1"/>
          </p:cNvSpPr>
          <p:nvPr>
            <p:ph type="body" idx="4294967295"/>
          </p:nvPr>
        </p:nvSpPr>
        <p:spPr>
          <a:xfrm>
            <a:off x="169863" y="1317625"/>
            <a:ext cx="8775700" cy="5073650"/>
          </a:xfrm>
        </p:spPr>
        <p:txBody>
          <a:bodyPr/>
          <a:lstStyle/>
          <a:p>
            <a:pPr marL="292100" indent="-292100" eaLnBrk="1" hangingPunct="1"/>
            <a:r>
              <a:rPr lang="en-US" dirty="0" smtClean="0"/>
              <a:t>Early diversification of plants gave rise to seedless, nonvascular plants called </a:t>
            </a:r>
            <a:r>
              <a:rPr lang="en-US" b="1" dirty="0" smtClean="0"/>
              <a:t>bryophytes</a:t>
            </a:r>
            <a:r>
              <a:rPr lang="en-US" dirty="0" smtClean="0"/>
              <a:t>, including</a:t>
            </a:r>
          </a:p>
          <a:p>
            <a:pPr marL="812800" lvl="1" indent="-368300" eaLnBrk="1" hangingPunct="1"/>
            <a:r>
              <a:rPr lang="en-US" dirty="0" smtClean="0"/>
              <a:t>mosses,</a:t>
            </a:r>
          </a:p>
          <a:p>
            <a:pPr marL="812800" lvl="1" indent="-368300" eaLnBrk="1" hangingPunct="1"/>
            <a:r>
              <a:rPr lang="en-US" dirty="0" smtClean="0"/>
              <a:t>liverworts, and</a:t>
            </a:r>
          </a:p>
          <a:p>
            <a:pPr marL="812800" lvl="1" indent="-368300" eaLnBrk="1" hangingPunct="1"/>
            <a:r>
              <a:rPr lang="en-US" dirty="0" smtClean="0"/>
              <a:t>hornworts.</a:t>
            </a:r>
          </a:p>
        </p:txBody>
      </p:sp>
      <p:sp>
        <p:nvSpPr>
          <p:cNvPr id="37895" name="Line 4"/>
          <p:cNvSpPr>
            <a:spLocks noChangeShapeType="1"/>
          </p:cNvSpPr>
          <p:nvPr/>
        </p:nvSpPr>
        <p:spPr bwMode="auto">
          <a:xfrm>
            <a:off x="195263" y="1108075"/>
            <a:ext cx="8775700" cy="0"/>
          </a:xfrm>
          <a:prstGeom prst="line">
            <a:avLst/>
          </a:prstGeom>
          <a:noFill/>
          <a:ln w="76200">
            <a:solidFill>
              <a:schemeClr val="tx2"/>
            </a:solidFill>
            <a:round/>
            <a:headEnd/>
            <a:tailEnd/>
          </a:ln>
        </p:spPr>
        <p:txBody>
          <a:bodyPr wrap="none" anchor="ctr"/>
          <a:lstStyle/>
          <a:p>
            <a:endParaRPr lang="en-US"/>
          </a:p>
        </p:txBody>
      </p:sp>
      <p:sp>
        <p:nvSpPr>
          <p:cNvPr id="37896" name="Text Box 6"/>
          <p:cNvSpPr txBox="1">
            <a:spLocks noChangeArrowheads="1"/>
          </p:cNvSpPr>
          <p:nvPr/>
        </p:nvSpPr>
        <p:spPr bwMode="auto">
          <a:xfrm>
            <a:off x="182563" y="6626225"/>
            <a:ext cx="8775700" cy="136525"/>
          </a:xfrm>
          <a:prstGeom prst="rect">
            <a:avLst/>
          </a:prstGeom>
          <a:noFill/>
          <a:ln w="9525">
            <a:noFill/>
            <a:miter lim="800000"/>
            <a:headEnd/>
            <a:tailEnd/>
          </a:ln>
        </p:spPr>
        <p:txBody>
          <a:bodyPr lIns="0" tIns="0" rIns="0" bIns="0" anchor="ctr"/>
          <a:lstStyle/>
          <a:p>
            <a:pPr algn="l" eaLnBrk="0" hangingPunct="0">
              <a:spcBef>
                <a:spcPct val="50000"/>
              </a:spcBef>
            </a:pPr>
            <a:r>
              <a:rPr lang="en-US" sz="900"/>
              <a:t>© 2012 Pearson Education, Inc.</a:t>
            </a:r>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7894">
                                            <p:txEl>
                                              <p:pRg st="0" end="0"/>
                                            </p:txEl>
                                          </p:spTgt>
                                        </p:tgtEl>
                                        <p:attrNameLst>
                                          <p:attrName>style.visibility</p:attrName>
                                        </p:attrNameLst>
                                      </p:cBhvr>
                                      <p:to>
                                        <p:strVal val="visible"/>
                                      </p:to>
                                    </p:set>
                                    <p:animEffect transition="in" filter="diamond(in)">
                                      <p:cBhvr>
                                        <p:cTn id="7" dur="2000"/>
                                        <p:tgtEl>
                                          <p:spTgt spid="3789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7894">
                                            <p:txEl>
                                              <p:pRg st="1" end="1"/>
                                            </p:txEl>
                                          </p:spTgt>
                                        </p:tgtEl>
                                        <p:attrNameLst>
                                          <p:attrName>style.visibility</p:attrName>
                                        </p:attrNameLst>
                                      </p:cBhvr>
                                      <p:to>
                                        <p:strVal val="visible"/>
                                      </p:to>
                                    </p:set>
                                    <p:animEffect transition="in" filter="diamond(in)">
                                      <p:cBhvr>
                                        <p:cTn id="12" dur="2000"/>
                                        <p:tgtEl>
                                          <p:spTgt spid="3789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37894">
                                            <p:txEl>
                                              <p:pRg st="2" end="2"/>
                                            </p:txEl>
                                          </p:spTgt>
                                        </p:tgtEl>
                                        <p:attrNameLst>
                                          <p:attrName>style.visibility</p:attrName>
                                        </p:attrNameLst>
                                      </p:cBhvr>
                                      <p:to>
                                        <p:strVal val="visible"/>
                                      </p:to>
                                    </p:set>
                                    <p:animEffect transition="in" filter="diamond(in)">
                                      <p:cBhvr>
                                        <p:cTn id="17" dur="2000"/>
                                        <p:tgtEl>
                                          <p:spTgt spid="3789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37894">
                                            <p:txEl>
                                              <p:pRg st="3" end="3"/>
                                            </p:txEl>
                                          </p:spTgt>
                                        </p:tgtEl>
                                        <p:attrNameLst>
                                          <p:attrName>style.visibility</p:attrName>
                                        </p:attrNameLst>
                                      </p:cBhvr>
                                      <p:to>
                                        <p:strVal val="visible"/>
                                      </p:to>
                                    </p:set>
                                    <p:animEffect transition="in" filter="diamond(in)">
                                      <p:cBhvr>
                                        <p:cTn id="22" dur="2000"/>
                                        <p:tgtEl>
                                          <p:spTgt spid="3789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4" grpId="0" build="p" bldLvl="5"/>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eaLnBrk="0" hangingPunct="0"/>
            <a:r>
              <a:rPr lang="en-US" sz="1400" b="1">
                <a:latin typeface="Tahoma" pitchFamily="84" charset="0"/>
              </a:rPr>
              <a:t>0</a:t>
            </a:r>
          </a:p>
        </p:txBody>
      </p:sp>
      <p:sp>
        <p:nvSpPr>
          <p:cNvPr id="38915" name="Rectangle 4"/>
          <p:cNvSpPr>
            <a:spLocks noChangeArrowheads="1"/>
          </p:cNvSpPr>
          <p:nvPr/>
        </p:nvSpPr>
        <p:spPr bwMode="auto">
          <a:xfrm>
            <a:off x="5502275" y="1273175"/>
            <a:ext cx="184150" cy="579438"/>
          </a:xfrm>
          <a:prstGeom prst="rect">
            <a:avLst/>
          </a:prstGeom>
          <a:noFill/>
          <a:ln w="9525">
            <a:noFill/>
            <a:miter lim="800000"/>
            <a:headEnd/>
            <a:tailEnd/>
          </a:ln>
        </p:spPr>
        <p:txBody>
          <a:bodyPr wrap="none">
            <a:spAutoFit/>
          </a:bodyPr>
          <a:lstStyle/>
          <a:p>
            <a:pPr eaLnBrk="0" hangingPunct="0"/>
            <a:endParaRPr lang="en-US" sz="3200"/>
          </a:p>
        </p:txBody>
      </p:sp>
      <p:sp>
        <p:nvSpPr>
          <p:cNvPr id="38916" name="Line 6"/>
          <p:cNvSpPr>
            <a:spLocks noChangeShapeType="1"/>
          </p:cNvSpPr>
          <p:nvPr/>
        </p:nvSpPr>
        <p:spPr bwMode="auto">
          <a:xfrm>
            <a:off x="182563" y="6535738"/>
            <a:ext cx="8775700" cy="0"/>
          </a:xfrm>
          <a:prstGeom prst="line">
            <a:avLst/>
          </a:prstGeom>
          <a:noFill/>
          <a:ln w="19050">
            <a:solidFill>
              <a:schemeClr val="tx1"/>
            </a:solidFill>
            <a:round/>
            <a:headEnd/>
            <a:tailEnd/>
          </a:ln>
        </p:spPr>
        <p:txBody>
          <a:bodyPr wrap="none" anchor="ctr"/>
          <a:lstStyle/>
          <a:p>
            <a:endParaRPr lang="en-US"/>
          </a:p>
        </p:txBody>
      </p:sp>
      <p:sp>
        <p:nvSpPr>
          <p:cNvPr id="38917" name="Rectangle 10"/>
          <p:cNvSpPr>
            <a:spLocks noGrp="1" noChangeArrowheads="1"/>
          </p:cNvSpPr>
          <p:nvPr>
            <p:ph type="title" idx="4294967295"/>
          </p:nvPr>
        </p:nvSpPr>
        <p:spPr>
          <a:xfrm>
            <a:off x="182563" y="106363"/>
            <a:ext cx="8775700" cy="822325"/>
          </a:xfrm>
        </p:spPr>
        <p:txBody>
          <a:bodyPr>
            <a:normAutofit fontScale="90000"/>
          </a:bodyPr>
          <a:lstStyle/>
          <a:p>
            <a:pPr marL="820738" indent="-820738" eaLnBrk="1" hangingPunct="1"/>
            <a:r>
              <a:rPr lang="en-US" sz="3200" smtClean="0"/>
              <a:t>17.2 Plant diversity reflects the evolutionary history of the plant kingdom</a:t>
            </a:r>
          </a:p>
        </p:txBody>
      </p:sp>
      <p:sp>
        <p:nvSpPr>
          <p:cNvPr id="38918" name="Rectangle 12"/>
          <p:cNvSpPr>
            <a:spLocks noGrp="1" noChangeArrowheads="1"/>
          </p:cNvSpPr>
          <p:nvPr>
            <p:ph type="body" idx="4294967295"/>
          </p:nvPr>
        </p:nvSpPr>
        <p:spPr>
          <a:xfrm>
            <a:off x="169863" y="1317625"/>
            <a:ext cx="8775700" cy="5073650"/>
          </a:xfrm>
        </p:spPr>
        <p:txBody>
          <a:bodyPr/>
          <a:lstStyle/>
          <a:p>
            <a:pPr marL="292100" indent="-292100" eaLnBrk="1" hangingPunct="1"/>
            <a:r>
              <a:rPr lang="en-US" dirty="0" smtClean="0"/>
              <a:t>These plants resemble other plants in having apical </a:t>
            </a:r>
            <a:r>
              <a:rPr lang="en-US" dirty="0" err="1" smtClean="0"/>
              <a:t>meristems</a:t>
            </a:r>
            <a:r>
              <a:rPr lang="en-US" dirty="0" smtClean="0"/>
              <a:t> and embryos retained on the parent plant, but they lack</a:t>
            </a:r>
          </a:p>
          <a:p>
            <a:pPr marL="812800" lvl="1" indent="-368300" eaLnBrk="1" hangingPunct="1"/>
            <a:r>
              <a:rPr lang="en-US" dirty="0" smtClean="0"/>
              <a:t>true roots,</a:t>
            </a:r>
          </a:p>
          <a:p>
            <a:pPr marL="812800" lvl="1" indent="-368300" eaLnBrk="1" hangingPunct="1"/>
            <a:r>
              <a:rPr lang="en-US" dirty="0" smtClean="0"/>
              <a:t>leaves, and</a:t>
            </a:r>
          </a:p>
          <a:p>
            <a:pPr marL="812800" lvl="1" indent="-368300" eaLnBrk="1" hangingPunct="1"/>
            <a:r>
              <a:rPr lang="en-US" dirty="0" smtClean="0"/>
              <a:t>lignified cell walls.</a:t>
            </a:r>
          </a:p>
        </p:txBody>
      </p:sp>
      <p:sp>
        <p:nvSpPr>
          <p:cNvPr id="38919" name="Line 4"/>
          <p:cNvSpPr>
            <a:spLocks noChangeShapeType="1"/>
          </p:cNvSpPr>
          <p:nvPr/>
        </p:nvSpPr>
        <p:spPr bwMode="auto">
          <a:xfrm>
            <a:off x="195263" y="1108075"/>
            <a:ext cx="8775700" cy="0"/>
          </a:xfrm>
          <a:prstGeom prst="line">
            <a:avLst/>
          </a:prstGeom>
          <a:noFill/>
          <a:ln w="76200">
            <a:solidFill>
              <a:schemeClr val="tx2"/>
            </a:solidFill>
            <a:round/>
            <a:headEnd/>
            <a:tailEnd/>
          </a:ln>
        </p:spPr>
        <p:txBody>
          <a:bodyPr wrap="none" anchor="ctr"/>
          <a:lstStyle/>
          <a:p>
            <a:endParaRPr lang="en-US"/>
          </a:p>
        </p:txBody>
      </p:sp>
      <p:sp>
        <p:nvSpPr>
          <p:cNvPr id="38920" name="Text Box 6"/>
          <p:cNvSpPr txBox="1">
            <a:spLocks noChangeArrowheads="1"/>
          </p:cNvSpPr>
          <p:nvPr/>
        </p:nvSpPr>
        <p:spPr bwMode="auto">
          <a:xfrm>
            <a:off x="182563" y="6626225"/>
            <a:ext cx="8775700" cy="136525"/>
          </a:xfrm>
          <a:prstGeom prst="rect">
            <a:avLst/>
          </a:prstGeom>
          <a:noFill/>
          <a:ln w="9525">
            <a:noFill/>
            <a:miter lim="800000"/>
            <a:headEnd/>
            <a:tailEnd/>
          </a:ln>
        </p:spPr>
        <p:txBody>
          <a:bodyPr lIns="0" tIns="0" rIns="0" bIns="0" anchor="ctr"/>
          <a:lstStyle/>
          <a:p>
            <a:pPr algn="l" eaLnBrk="0" hangingPunct="0">
              <a:spcBef>
                <a:spcPct val="50000"/>
              </a:spcBef>
            </a:pPr>
            <a:r>
              <a:rPr lang="en-US" sz="900"/>
              <a:t>© 2012 Pearson Education, Inc.</a:t>
            </a:r>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8918">
                                            <p:txEl>
                                              <p:pRg st="0" end="0"/>
                                            </p:txEl>
                                          </p:spTgt>
                                        </p:tgtEl>
                                        <p:attrNameLst>
                                          <p:attrName>style.visibility</p:attrName>
                                        </p:attrNameLst>
                                      </p:cBhvr>
                                      <p:to>
                                        <p:strVal val="visible"/>
                                      </p:to>
                                    </p:set>
                                    <p:animEffect transition="in" filter="diamond(in)">
                                      <p:cBhvr>
                                        <p:cTn id="7" dur="2000"/>
                                        <p:tgtEl>
                                          <p:spTgt spid="3891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8918">
                                            <p:txEl>
                                              <p:pRg st="1" end="1"/>
                                            </p:txEl>
                                          </p:spTgt>
                                        </p:tgtEl>
                                        <p:attrNameLst>
                                          <p:attrName>style.visibility</p:attrName>
                                        </p:attrNameLst>
                                      </p:cBhvr>
                                      <p:to>
                                        <p:strVal val="visible"/>
                                      </p:to>
                                    </p:set>
                                    <p:animEffect transition="in" filter="diamond(in)">
                                      <p:cBhvr>
                                        <p:cTn id="12" dur="2000"/>
                                        <p:tgtEl>
                                          <p:spTgt spid="3891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38918">
                                            <p:txEl>
                                              <p:pRg st="2" end="2"/>
                                            </p:txEl>
                                          </p:spTgt>
                                        </p:tgtEl>
                                        <p:attrNameLst>
                                          <p:attrName>style.visibility</p:attrName>
                                        </p:attrNameLst>
                                      </p:cBhvr>
                                      <p:to>
                                        <p:strVal val="visible"/>
                                      </p:to>
                                    </p:set>
                                    <p:animEffect transition="in" filter="diamond(in)">
                                      <p:cBhvr>
                                        <p:cTn id="17" dur="2000"/>
                                        <p:tgtEl>
                                          <p:spTgt spid="3891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38918">
                                            <p:txEl>
                                              <p:pRg st="3" end="3"/>
                                            </p:txEl>
                                          </p:spTgt>
                                        </p:tgtEl>
                                        <p:attrNameLst>
                                          <p:attrName>style.visibility</p:attrName>
                                        </p:attrNameLst>
                                      </p:cBhvr>
                                      <p:to>
                                        <p:strVal val="visible"/>
                                      </p:to>
                                    </p:set>
                                    <p:animEffect transition="in" filter="diamond(in)">
                                      <p:cBhvr>
                                        <p:cTn id="22" dur="2000"/>
                                        <p:tgtEl>
                                          <p:spTgt spid="3891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8" grpId="0" build="p" bldLvl="5"/>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eaLnBrk="0" hangingPunct="0"/>
            <a:r>
              <a:rPr lang="en-US" sz="1400" b="1">
                <a:latin typeface="Tahoma" pitchFamily="84" charset="0"/>
              </a:rPr>
              <a:t>0</a:t>
            </a:r>
          </a:p>
        </p:txBody>
      </p:sp>
      <p:sp>
        <p:nvSpPr>
          <p:cNvPr id="15363" name="Line 6"/>
          <p:cNvSpPr>
            <a:spLocks noChangeShapeType="1"/>
          </p:cNvSpPr>
          <p:nvPr/>
        </p:nvSpPr>
        <p:spPr bwMode="auto">
          <a:xfrm>
            <a:off x="182563" y="6535738"/>
            <a:ext cx="8775700" cy="0"/>
          </a:xfrm>
          <a:prstGeom prst="line">
            <a:avLst/>
          </a:prstGeom>
          <a:noFill/>
          <a:ln w="19050">
            <a:solidFill>
              <a:schemeClr val="tx1"/>
            </a:solidFill>
            <a:round/>
            <a:headEnd/>
            <a:tailEnd/>
          </a:ln>
        </p:spPr>
        <p:txBody>
          <a:bodyPr wrap="none" anchor="ctr"/>
          <a:lstStyle/>
          <a:p>
            <a:endParaRPr lang="en-US"/>
          </a:p>
        </p:txBody>
      </p:sp>
      <p:sp>
        <p:nvSpPr>
          <p:cNvPr id="15364" name="Rectangle 9"/>
          <p:cNvSpPr>
            <a:spLocks noGrp="1" noChangeArrowheads="1"/>
          </p:cNvSpPr>
          <p:nvPr>
            <p:ph type="title" idx="4294967295"/>
          </p:nvPr>
        </p:nvSpPr>
        <p:spPr>
          <a:xfrm>
            <a:off x="182563" y="106363"/>
            <a:ext cx="8775700" cy="822325"/>
          </a:xfrm>
        </p:spPr>
        <p:txBody>
          <a:bodyPr/>
          <a:lstStyle/>
          <a:p>
            <a:pPr eaLnBrk="1" hangingPunct="1"/>
            <a:r>
              <a:rPr lang="en-US" sz="3200" smtClean="0"/>
              <a:t>Introduction</a:t>
            </a:r>
          </a:p>
        </p:txBody>
      </p:sp>
      <p:sp>
        <p:nvSpPr>
          <p:cNvPr id="15365" name="Rectangle 11"/>
          <p:cNvSpPr>
            <a:spLocks noGrp="1" noChangeArrowheads="1"/>
          </p:cNvSpPr>
          <p:nvPr>
            <p:ph type="body" idx="4294967295"/>
          </p:nvPr>
        </p:nvSpPr>
        <p:spPr>
          <a:xfrm>
            <a:off x="169863" y="1343025"/>
            <a:ext cx="8775700" cy="5073650"/>
          </a:xfrm>
        </p:spPr>
        <p:txBody>
          <a:bodyPr/>
          <a:lstStyle/>
          <a:p>
            <a:pPr marL="292100" lvl="1" indent="-290513" eaLnBrk="1" hangingPunct="1">
              <a:lnSpc>
                <a:spcPct val="90000"/>
              </a:lnSpc>
              <a:buFont typeface="Wingdings" pitchFamily="84" charset="2"/>
              <a:buChar char="§"/>
            </a:pPr>
            <a:r>
              <a:rPr lang="en-US" sz="2800" dirty="0" smtClean="0"/>
              <a:t>The Venus flytrap has adaptations to</a:t>
            </a:r>
          </a:p>
          <a:p>
            <a:pPr marL="812800" lvl="2" indent="-368300" eaLnBrk="1" hangingPunct="1">
              <a:lnSpc>
                <a:spcPct val="90000"/>
              </a:lnSpc>
            </a:pPr>
            <a:r>
              <a:rPr lang="en-US" sz="2400" dirty="0" smtClean="0"/>
              <a:t>capture and</a:t>
            </a:r>
          </a:p>
          <a:p>
            <a:pPr marL="812800" lvl="2" indent="-368300" eaLnBrk="1" hangingPunct="1">
              <a:lnSpc>
                <a:spcPct val="90000"/>
              </a:lnSpc>
            </a:pPr>
            <a:r>
              <a:rPr lang="en-US" sz="2400" dirty="0" smtClean="0"/>
              <a:t>digest insects.</a:t>
            </a:r>
          </a:p>
          <a:p>
            <a:pPr marL="292100" lvl="1" indent="-290513" eaLnBrk="1" hangingPunct="1">
              <a:lnSpc>
                <a:spcPct val="90000"/>
              </a:lnSpc>
              <a:buFont typeface="Wingdings" pitchFamily="84" charset="2"/>
              <a:buChar char="§"/>
            </a:pPr>
            <a:r>
              <a:rPr lang="en-US" sz="2800" dirty="0" smtClean="0"/>
              <a:t>More than 600 species of plants</a:t>
            </a:r>
          </a:p>
          <a:p>
            <a:pPr marL="812800" lvl="2" indent="-368300" eaLnBrk="1" hangingPunct="1">
              <a:lnSpc>
                <a:spcPct val="90000"/>
              </a:lnSpc>
            </a:pPr>
            <a:r>
              <a:rPr lang="en-US" sz="2400" dirty="0" smtClean="0"/>
              <a:t>are carnivores and</a:t>
            </a:r>
          </a:p>
          <a:p>
            <a:pPr marL="812800" lvl="2" indent="-368300" eaLnBrk="1" hangingPunct="1">
              <a:lnSpc>
                <a:spcPct val="90000"/>
              </a:lnSpc>
            </a:pPr>
            <a:r>
              <a:rPr lang="en-US" sz="2400" dirty="0" smtClean="0"/>
              <a:t>typically live where soil nutrients, including nitrogen levels, are poor.</a:t>
            </a:r>
          </a:p>
          <a:p>
            <a:pPr marL="292100" lvl="1" indent="-290513" eaLnBrk="1" hangingPunct="1">
              <a:lnSpc>
                <a:spcPct val="90000"/>
              </a:lnSpc>
              <a:buFont typeface="Wingdings" pitchFamily="84" charset="2"/>
              <a:buChar char="§"/>
            </a:pPr>
            <a:r>
              <a:rPr lang="en-US" sz="2800" dirty="0" smtClean="0"/>
              <a:t>Carnivorous plants absorb and use nutrients, including nitrogen, from animals.</a:t>
            </a:r>
          </a:p>
        </p:txBody>
      </p:sp>
      <p:sp>
        <p:nvSpPr>
          <p:cNvPr id="15366" name="Line 4"/>
          <p:cNvSpPr>
            <a:spLocks noChangeShapeType="1"/>
          </p:cNvSpPr>
          <p:nvPr/>
        </p:nvSpPr>
        <p:spPr bwMode="auto">
          <a:xfrm>
            <a:off x="195263" y="1108075"/>
            <a:ext cx="8775700" cy="0"/>
          </a:xfrm>
          <a:prstGeom prst="line">
            <a:avLst/>
          </a:prstGeom>
          <a:noFill/>
          <a:ln w="76200">
            <a:solidFill>
              <a:schemeClr val="tx2"/>
            </a:solidFill>
            <a:round/>
            <a:headEnd/>
            <a:tailEnd/>
          </a:ln>
        </p:spPr>
        <p:txBody>
          <a:bodyPr wrap="none" anchor="ctr"/>
          <a:lstStyle/>
          <a:p>
            <a:endParaRPr lang="en-US"/>
          </a:p>
        </p:txBody>
      </p:sp>
      <p:sp>
        <p:nvSpPr>
          <p:cNvPr id="15367" name="Text Box 6"/>
          <p:cNvSpPr txBox="1">
            <a:spLocks noChangeArrowheads="1"/>
          </p:cNvSpPr>
          <p:nvPr/>
        </p:nvSpPr>
        <p:spPr bwMode="auto">
          <a:xfrm>
            <a:off x="182563" y="6626225"/>
            <a:ext cx="8775700" cy="136525"/>
          </a:xfrm>
          <a:prstGeom prst="rect">
            <a:avLst/>
          </a:prstGeom>
          <a:noFill/>
          <a:ln w="9525">
            <a:noFill/>
            <a:miter lim="800000"/>
            <a:headEnd/>
            <a:tailEnd/>
          </a:ln>
        </p:spPr>
        <p:txBody>
          <a:bodyPr lIns="0" tIns="0" rIns="0" bIns="0" anchor="ctr"/>
          <a:lstStyle/>
          <a:p>
            <a:pPr algn="l" eaLnBrk="0" hangingPunct="0">
              <a:spcBef>
                <a:spcPct val="50000"/>
              </a:spcBef>
            </a:pPr>
            <a:r>
              <a:rPr lang="en-US" sz="900"/>
              <a:t>© 2012 Pearson Education, Inc.</a:t>
            </a:r>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365">
                                            <p:txEl>
                                              <p:pRg st="0" end="0"/>
                                            </p:txEl>
                                          </p:spTgt>
                                        </p:tgtEl>
                                        <p:attrNameLst>
                                          <p:attrName>style.visibility</p:attrName>
                                        </p:attrNameLst>
                                      </p:cBhvr>
                                      <p:to>
                                        <p:strVal val="visible"/>
                                      </p:to>
                                    </p:set>
                                    <p:anim calcmode="lin" valueType="num">
                                      <p:cBhvr additive="base">
                                        <p:cTn id="7" dur="500" fill="hold"/>
                                        <p:tgtEl>
                                          <p:spTgt spid="1536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36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365">
                                            <p:txEl>
                                              <p:pRg st="1" end="1"/>
                                            </p:txEl>
                                          </p:spTgt>
                                        </p:tgtEl>
                                        <p:attrNameLst>
                                          <p:attrName>style.visibility</p:attrName>
                                        </p:attrNameLst>
                                      </p:cBhvr>
                                      <p:to>
                                        <p:strVal val="visible"/>
                                      </p:to>
                                    </p:set>
                                    <p:anim calcmode="lin" valueType="num">
                                      <p:cBhvr additive="base">
                                        <p:cTn id="13" dur="500" fill="hold"/>
                                        <p:tgtEl>
                                          <p:spTgt spid="1536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36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365">
                                            <p:txEl>
                                              <p:pRg st="2" end="2"/>
                                            </p:txEl>
                                          </p:spTgt>
                                        </p:tgtEl>
                                        <p:attrNameLst>
                                          <p:attrName>style.visibility</p:attrName>
                                        </p:attrNameLst>
                                      </p:cBhvr>
                                      <p:to>
                                        <p:strVal val="visible"/>
                                      </p:to>
                                    </p:set>
                                    <p:anim calcmode="lin" valueType="num">
                                      <p:cBhvr additive="base">
                                        <p:cTn id="19" dur="500" fill="hold"/>
                                        <p:tgtEl>
                                          <p:spTgt spid="1536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36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5365">
                                            <p:txEl>
                                              <p:pRg st="3" end="3"/>
                                            </p:txEl>
                                          </p:spTgt>
                                        </p:tgtEl>
                                        <p:attrNameLst>
                                          <p:attrName>style.visibility</p:attrName>
                                        </p:attrNameLst>
                                      </p:cBhvr>
                                      <p:to>
                                        <p:strVal val="visible"/>
                                      </p:to>
                                    </p:set>
                                    <p:anim calcmode="lin" valueType="num">
                                      <p:cBhvr additive="base">
                                        <p:cTn id="25" dur="500" fill="hold"/>
                                        <p:tgtEl>
                                          <p:spTgt spid="1536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536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5365">
                                            <p:txEl>
                                              <p:pRg st="4" end="4"/>
                                            </p:txEl>
                                          </p:spTgt>
                                        </p:tgtEl>
                                        <p:attrNameLst>
                                          <p:attrName>style.visibility</p:attrName>
                                        </p:attrNameLst>
                                      </p:cBhvr>
                                      <p:to>
                                        <p:strVal val="visible"/>
                                      </p:to>
                                    </p:set>
                                    <p:anim calcmode="lin" valueType="num">
                                      <p:cBhvr additive="base">
                                        <p:cTn id="31" dur="500" fill="hold"/>
                                        <p:tgtEl>
                                          <p:spTgt spid="1536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536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5365">
                                            <p:txEl>
                                              <p:pRg st="5" end="5"/>
                                            </p:txEl>
                                          </p:spTgt>
                                        </p:tgtEl>
                                        <p:attrNameLst>
                                          <p:attrName>style.visibility</p:attrName>
                                        </p:attrNameLst>
                                      </p:cBhvr>
                                      <p:to>
                                        <p:strVal val="visible"/>
                                      </p:to>
                                    </p:set>
                                    <p:anim calcmode="lin" valueType="num">
                                      <p:cBhvr additive="base">
                                        <p:cTn id="37" dur="500" fill="hold"/>
                                        <p:tgtEl>
                                          <p:spTgt spid="1536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536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5365">
                                            <p:txEl>
                                              <p:pRg st="6" end="6"/>
                                            </p:txEl>
                                          </p:spTgt>
                                        </p:tgtEl>
                                        <p:attrNameLst>
                                          <p:attrName>style.visibility</p:attrName>
                                        </p:attrNameLst>
                                      </p:cBhvr>
                                      <p:to>
                                        <p:strVal val="visible"/>
                                      </p:to>
                                    </p:set>
                                    <p:anim calcmode="lin" valueType="num">
                                      <p:cBhvr additive="base">
                                        <p:cTn id="43" dur="500" fill="hold"/>
                                        <p:tgtEl>
                                          <p:spTgt spid="1536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536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5" grpId="0" build="p" bldLvl="5"/>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7170" name="Picture 2" descr="D:\Chapter_17\B_Jpeg_Images\_17_Labeled_Images\17_02b_Bryophytes-L.jpg"/>
          <p:cNvPicPr>
            <a:picLocks noChangeAspect="1" noChangeArrowheads="1"/>
          </p:cNvPicPr>
          <p:nvPr/>
        </p:nvPicPr>
        <p:blipFill>
          <a:blip r:embed="rId2" cstate="print"/>
          <a:srcRect/>
          <a:stretch>
            <a:fillRect/>
          </a:stretch>
        </p:blipFill>
        <p:spPr bwMode="auto">
          <a:xfrm>
            <a:off x="838200" y="136525"/>
            <a:ext cx="7467600" cy="6583363"/>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eaLnBrk="0" hangingPunct="0"/>
            <a:r>
              <a:rPr lang="en-US" sz="1400" b="1">
                <a:latin typeface="Tahoma" pitchFamily="84" charset="0"/>
              </a:rPr>
              <a:t>0</a:t>
            </a:r>
          </a:p>
        </p:txBody>
      </p:sp>
      <p:sp>
        <p:nvSpPr>
          <p:cNvPr id="44035" name="Rectangle 4"/>
          <p:cNvSpPr>
            <a:spLocks noChangeArrowheads="1"/>
          </p:cNvSpPr>
          <p:nvPr/>
        </p:nvSpPr>
        <p:spPr bwMode="auto">
          <a:xfrm>
            <a:off x="5499100" y="1273175"/>
            <a:ext cx="184150" cy="579438"/>
          </a:xfrm>
          <a:prstGeom prst="rect">
            <a:avLst/>
          </a:prstGeom>
          <a:noFill/>
          <a:ln w="9525">
            <a:noFill/>
            <a:miter lim="800000"/>
            <a:headEnd/>
            <a:tailEnd/>
          </a:ln>
        </p:spPr>
        <p:txBody>
          <a:bodyPr wrap="none">
            <a:spAutoFit/>
          </a:bodyPr>
          <a:lstStyle/>
          <a:p>
            <a:pPr eaLnBrk="0" hangingPunct="0"/>
            <a:endParaRPr lang="en-US" sz="3200"/>
          </a:p>
        </p:txBody>
      </p:sp>
      <p:sp>
        <p:nvSpPr>
          <p:cNvPr id="44036" name="Line 6"/>
          <p:cNvSpPr>
            <a:spLocks noChangeShapeType="1"/>
          </p:cNvSpPr>
          <p:nvPr/>
        </p:nvSpPr>
        <p:spPr bwMode="auto">
          <a:xfrm>
            <a:off x="182563" y="6535738"/>
            <a:ext cx="8775700" cy="0"/>
          </a:xfrm>
          <a:prstGeom prst="line">
            <a:avLst/>
          </a:prstGeom>
          <a:noFill/>
          <a:ln w="19050">
            <a:solidFill>
              <a:schemeClr val="tx1"/>
            </a:solidFill>
            <a:round/>
            <a:headEnd/>
            <a:tailEnd/>
          </a:ln>
        </p:spPr>
        <p:txBody>
          <a:bodyPr wrap="none" anchor="ctr"/>
          <a:lstStyle/>
          <a:p>
            <a:endParaRPr lang="en-US"/>
          </a:p>
        </p:txBody>
      </p:sp>
      <p:sp>
        <p:nvSpPr>
          <p:cNvPr id="44037" name="Rectangle 10"/>
          <p:cNvSpPr>
            <a:spLocks noGrp="1" noChangeArrowheads="1"/>
          </p:cNvSpPr>
          <p:nvPr>
            <p:ph type="title" idx="4294967295"/>
          </p:nvPr>
        </p:nvSpPr>
        <p:spPr>
          <a:xfrm>
            <a:off x="182563" y="106363"/>
            <a:ext cx="8775700" cy="822325"/>
          </a:xfrm>
        </p:spPr>
        <p:txBody>
          <a:bodyPr>
            <a:normAutofit fontScale="90000"/>
          </a:bodyPr>
          <a:lstStyle/>
          <a:p>
            <a:pPr marL="820738" indent="-820738" eaLnBrk="1" hangingPunct="1"/>
            <a:r>
              <a:rPr lang="en-US" sz="3200" smtClean="0"/>
              <a:t>17.2 Plant diversity reflects the evolutionary history of the plant kingdom</a:t>
            </a:r>
          </a:p>
        </p:txBody>
      </p:sp>
      <p:sp>
        <p:nvSpPr>
          <p:cNvPr id="44038" name="Rectangle 12"/>
          <p:cNvSpPr>
            <a:spLocks noGrp="1" noChangeArrowheads="1"/>
          </p:cNvSpPr>
          <p:nvPr>
            <p:ph type="body" idx="4294967295"/>
          </p:nvPr>
        </p:nvSpPr>
        <p:spPr>
          <a:xfrm>
            <a:off x="169863" y="1317625"/>
            <a:ext cx="8775700" cy="5073650"/>
          </a:xfrm>
        </p:spPr>
        <p:txBody>
          <a:bodyPr/>
          <a:lstStyle/>
          <a:p>
            <a:pPr marL="292100" indent="-292100" eaLnBrk="1" hangingPunct="1"/>
            <a:r>
              <a:rPr lang="en-US" dirty="0" smtClean="0"/>
              <a:t>About 425 million years ago, vascular plants evolved with lignin-hardened vascular tissues.</a:t>
            </a:r>
          </a:p>
          <a:p>
            <a:pPr marL="292100" indent="-292100" eaLnBrk="1" hangingPunct="1"/>
            <a:r>
              <a:rPr lang="en-US" dirty="0" smtClean="0"/>
              <a:t>The </a:t>
            </a:r>
            <a:r>
              <a:rPr lang="en-US" b="1" dirty="0" smtClean="0"/>
              <a:t>seedless vascular plants </a:t>
            </a:r>
            <a:r>
              <a:rPr lang="en-US" dirty="0" smtClean="0"/>
              <a:t>include</a:t>
            </a:r>
          </a:p>
          <a:p>
            <a:pPr marL="812800" lvl="1" indent="-368300" eaLnBrk="1" hangingPunct="1"/>
            <a:r>
              <a:rPr lang="en-US" dirty="0" err="1" smtClean="0"/>
              <a:t>lycophytes</a:t>
            </a:r>
            <a:r>
              <a:rPr lang="en-US" dirty="0" smtClean="0"/>
              <a:t> (including club mosses) and</a:t>
            </a:r>
          </a:p>
          <a:p>
            <a:pPr marL="812800" lvl="1" indent="-368300" eaLnBrk="1" hangingPunct="1"/>
            <a:r>
              <a:rPr lang="en-US" dirty="0" err="1" smtClean="0"/>
              <a:t>pterophytes</a:t>
            </a:r>
            <a:r>
              <a:rPr lang="en-US" dirty="0" smtClean="0"/>
              <a:t> (ferns and their relatives).</a:t>
            </a:r>
          </a:p>
        </p:txBody>
      </p:sp>
      <p:sp>
        <p:nvSpPr>
          <p:cNvPr id="44039" name="Line 4"/>
          <p:cNvSpPr>
            <a:spLocks noChangeShapeType="1"/>
          </p:cNvSpPr>
          <p:nvPr/>
        </p:nvSpPr>
        <p:spPr bwMode="auto">
          <a:xfrm>
            <a:off x="195263" y="1108075"/>
            <a:ext cx="8775700" cy="0"/>
          </a:xfrm>
          <a:prstGeom prst="line">
            <a:avLst/>
          </a:prstGeom>
          <a:noFill/>
          <a:ln w="76200">
            <a:solidFill>
              <a:schemeClr val="tx2"/>
            </a:solidFill>
            <a:round/>
            <a:headEnd/>
            <a:tailEnd/>
          </a:ln>
        </p:spPr>
        <p:txBody>
          <a:bodyPr wrap="none" anchor="ctr"/>
          <a:lstStyle/>
          <a:p>
            <a:endParaRPr lang="en-US"/>
          </a:p>
        </p:txBody>
      </p:sp>
      <p:sp>
        <p:nvSpPr>
          <p:cNvPr id="44040" name="Text Box 6"/>
          <p:cNvSpPr txBox="1">
            <a:spLocks noChangeArrowheads="1"/>
          </p:cNvSpPr>
          <p:nvPr/>
        </p:nvSpPr>
        <p:spPr bwMode="auto">
          <a:xfrm>
            <a:off x="182563" y="6626225"/>
            <a:ext cx="8775700" cy="136525"/>
          </a:xfrm>
          <a:prstGeom prst="rect">
            <a:avLst/>
          </a:prstGeom>
          <a:noFill/>
          <a:ln w="9525">
            <a:noFill/>
            <a:miter lim="800000"/>
            <a:headEnd/>
            <a:tailEnd/>
          </a:ln>
        </p:spPr>
        <p:txBody>
          <a:bodyPr lIns="0" tIns="0" rIns="0" bIns="0" anchor="ctr"/>
          <a:lstStyle/>
          <a:p>
            <a:pPr algn="l" eaLnBrk="0" hangingPunct="0">
              <a:spcBef>
                <a:spcPct val="50000"/>
              </a:spcBef>
            </a:pPr>
            <a:r>
              <a:rPr lang="en-US" sz="900"/>
              <a:t>© 2012 Pearson Education, Inc.</a:t>
            </a:r>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4038">
                                            <p:txEl>
                                              <p:pRg st="0" end="0"/>
                                            </p:txEl>
                                          </p:spTgt>
                                        </p:tgtEl>
                                        <p:attrNameLst>
                                          <p:attrName>style.visibility</p:attrName>
                                        </p:attrNameLst>
                                      </p:cBhvr>
                                      <p:to>
                                        <p:strVal val="visible"/>
                                      </p:to>
                                    </p:set>
                                    <p:animEffect transition="in" filter="diamond(in)">
                                      <p:cBhvr>
                                        <p:cTn id="7" dur="2000"/>
                                        <p:tgtEl>
                                          <p:spTgt spid="4403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44038">
                                            <p:txEl>
                                              <p:pRg st="1" end="1"/>
                                            </p:txEl>
                                          </p:spTgt>
                                        </p:tgtEl>
                                        <p:attrNameLst>
                                          <p:attrName>style.visibility</p:attrName>
                                        </p:attrNameLst>
                                      </p:cBhvr>
                                      <p:to>
                                        <p:strVal val="visible"/>
                                      </p:to>
                                    </p:set>
                                    <p:animEffect transition="in" filter="diamond(in)">
                                      <p:cBhvr>
                                        <p:cTn id="12" dur="2000"/>
                                        <p:tgtEl>
                                          <p:spTgt spid="4403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44038">
                                            <p:txEl>
                                              <p:pRg st="2" end="2"/>
                                            </p:txEl>
                                          </p:spTgt>
                                        </p:tgtEl>
                                        <p:attrNameLst>
                                          <p:attrName>style.visibility</p:attrName>
                                        </p:attrNameLst>
                                      </p:cBhvr>
                                      <p:to>
                                        <p:strVal val="visible"/>
                                      </p:to>
                                    </p:set>
                                    <p:animEffect transition="in" filter="diamond(in)">
                                      <p:cBhvr>
                                        <p:cTn id="17" dur="2000"/>
                                        <p:tgtEl>
                                          <p:spTgt spid="4403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44038">
                                            <p:txEl>
                                              <p:pRg st="3" end="3"/>
                                            </p:txEl>
                                          </p:spTgt>
                                        </p:tgtEl>
                                        <p:attrNameLst>
                                          <p:attrName>style.visibility</p:attrName>
                                        </p:attrNameLst>
                                      </p:cBhvr>
                                      <p:to>
                                        <p:strVal val="visible"/>
                                      </p:to>
                                    </p:set>
                                    <p:animEffect transition="in" filter="diamond(in)">
                                      <p:cBhvr>
                                        <p:cTn id="22" dur="2000"/>
                                        <p:tgtEl>
                                          <p:spTgt spid="4403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8" grpId="0" build="p" bldLvl="5"/>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D:\Chapter_17\B_Jpeg_Images\_17_Labeled_Images\17_02c_SeedlessVascular-L.jpg"/>
          <p:cNvPicPr>
            <a:picLocks noChangeAspect="1" noChangeArrowheads="1"/>
          </p:cNvPicPr>
          <p:nvPr/>
        </p:nvPicPr>
        <p:blipFill>
          <a:blip r:embed="rId2" cstate="print"/>
          <a:srcRect/>
          <a:stretch>
            <a:fillRect/>
          </a:stretch>
        </p:blipFill>
        <p:spPr bwMode="auto">
          <a:xfrm>
            <a:off x="731838" y="136525"/>
            <a:ext cx="7680325" cy="6583363"/>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eaLnBrk="0" hangingPunct="0"/>
            <a:r>
              <a:rPr lang="en-US" sz="1400" b="1">
                <a:latin typeface="Tahoma" pitchFamily="84" charset="0"/>
              </a:rPr>
              <a:t>0</a:t>
            </a:r>
          </a:p>
        </p:txBody>
      </p:sp>
      <p:sp>
        <p:nvSpPr>
          <p:cNvPr id="48131" name="Rectangle 4"/>
          <p:cNvSpPr>
            <a:spLocks noChangeArrowheads="1"/>
          </p:cNvSpPr>
          <p:nvPr/>
        </p:nvSpPr>
        <p:spPr bwMode="auto">
          <a:xfrm>
            <a:off x="5502275" y="1273175"/>
            <a:ext cx="184150" cy="579438"/>
          </a:xfrm>
          <a:prstGeom prst="rect">
            <a:avLst/>
          </a:prstGeom>
          <a:noFill/>
          <a:ln w="9525">
            <a:noFill/>
            <a:miter lim="800000"/>
            <a:headEnd/>
            <a:tailEnd/>
          </a:ln>
        </p:spPr>
        <p:txBody>
          <a:bodyPr wrap="none">
            <a:spAutoFit/>
          </a:bodyPr>
          <a:lstStyle/>
          <a:p>
            <a:pPr eaLnBrk="0" hangingPunct="0"/>
            <a:endParaRPr lang="en-US" sz="3200"/>
          </a:p>
        </p:txBody>
      </p:sp>
      <p:sp>
        <p:nvSpPr>
          <p:cNvPr id="48132" name="Line 6"/>
          <p:cNvSpPr>
            <a:spLocks noChangeShapeType="1"/>
          </p:cNvSpPr>
          <p:nvPr/>
        </p:nvSpPr>
        <p:spPr bwMode="auto">
          <a:xfrm>
            <a:off x="182563" y="6535738"/>
            <a:ext cx="8775700" cy="0"/>
          </a:xfrm>
          <a:prstGeom prst="line">
            <a:avLst/>
          </a:prstGeom>
          <a:noFill/>
          <a:ln w="19050">
            <a:solidFill>
              <a:schemeClr val="tx1"/>
            </a:solidFill>
            <a:round/>
            <a:headEnd/>
            <a:tailEnd/>
          </a:ln>
        </p:spPr>
        <p:txBody>
          <a:bodyPr wrap="none" anchor="ctr"/>
          <a:lstStyle/>
          <a:p>
            <a:endParaRPr lang="en-US"/>
          </a:p>
        </p:txBody>
      </p:sp>
      <p:sp>
        <p:nvSpPr>
          <p:cNvPr id="48133" name="Rectangle 10"/>
          <p:cNvSpPr>
            <a:spLocks noGrp="1" noChangeArrowheads="1"/>
          </p:cNvSpPr>
          <p:nvPr>
            <p:ph type="title" idx="4294967295"/>
          </p:nvPr>
        </p:nvSpPr>
        <p:spPr>
          <a:xfrm>
            <a:off x="182563" y="106363"/>
            <a:ext cx="8775700" cy="822325"/>
          </a:xfrm>
        </p:spPr>
        <p:txBody>
          <a:bodyPr>
            <a:normAutofit fontScale="90000"/>
          </a:bodyPr>
          <a:lstStyle/>
          <a:p>
            <a:pPr marL="820738" indent="-820738" eaLnBrk="1" hangingPunct="1"/>
            <a:r>
              <a:rPr lang="en-US" sz="3200" smtClean="0"/>
              <a:t>17.2 Plant diversity reflects the evolutionary history of the plant kingdom</a:t>
            </a:r>
          </a:p>
        </p:txBody>
      </p:sp>
      <p:sp>
        <p:nvSpPr>
          <p:cNvPr id="48134" name="Rectangle 12"/>
          <p:cNvSpPr>
            <a:spLocks noGrp="1" noChangeArrowheads="1"/>
          </p:cNvSpPr>
          <p:nvPr>
            <p:ph type="body" idx="4294967295"/>
          </p:nvPr>
        </p:nvSpPr>
        <p:spPr>
          <a:xfrm>
            <a:off x="169863" y="1317625"/>
            <a:ext cx="8775700" cy="5073650"/>
          </a:xfrm>
        </p:spPr>
        <p:txBody>
          <a:bodyPr/>
          <a:lstStyle/>
          <a:p>
            <a:pPr marL="292100" indent="-292100" eaLnBrk="1" hangingPunct="1"/>
            <a:r>
              <a:rPr lang="en-US" dirty="0" smtClean="0"/>
              <a:t>The first vascular plants with seeds evolved about 360 million years ago.</a:t>
            </a:r>
          </a:p>
          <a:p>
            <a:pPr marL="292100" indent="-292100" eaLnBrk="1" hangingPunct="1"/>
            <a:r>
              <a:rPr lang="en-US" dirty="0" smtClean="0"/>
              <a:t>A </a:t>
            </a:r>
            <a:r>
              <a:rPr lang="en-US" b="1" dirty="0" smtClean="0"/>
              <a:t>seed </a:t>
            </a:r>
            <a:r>
              <a:rPr lang="en-US" dirty="0" smtClean="0"/>
              <a:t>consists of an embryo packaged with a food supply within a protective covering.</a:t>
            </a:r>
          </a:p>
        </p:txBody>
      </p:sp>
      <p:sp>
        <p:nvSpPr>
          <p:cNvPr id="48135" name="Line 4"/>
          <p:cNvSpPr>
            <a:spLocks noChangeShapeType="1"/>
          </p:cNvSpPr>
          <p:nvPr/>
        </p:nvSpPr>
        <p:spPr bwMode="auto">
          <a:xfrm>
            <a:off x="195263" y="1108075"/>
            <a:ext cx="8775700" cy="0"/>
          </a:xfrm>
          <a:prstGeom prst="line">
            <a:avLst/>
          </a:prstGeom>
          <a:noFill/>
          <a:ln w="76200">
            <a:solidFill>
              <a:schemeClr val="tx2"/>
            </a:solidFill>
            <a:round/>
            <a:headEnd/>
            <a:tailEnd/>
          </a:ln>
        </p:spPr>
        <p:txBody>
          <a:bodyPr wrap="none" anchor="ctr"/>
          <a:lstStyle/>
          <a:p>
            <a:endParaRPr lang="en-US"/>
          </a:p>
        </p:txBody>
      </p:sp>
      <p:sp>
        <p:nvSpPr>
          <p:cNvPr id="48136" name="Text Box 6"/>
          <p:cNvSpPr txBox="1">
            <a:spLocks noChangeArrowheads="1"/>
          </p:cNvSpPr>
          <p:nvPr/>
        </p:nvSpPr>
        <p:spPr bwMode="auto">
          <a:xfrm>
            <a:off x="182563" y="6626225"/>
            <a:ext cx="8775700" cy="136525"/>
          </a:xfrm>
          <a:prstGeom prst="rect">
            <a:avLst/>
          </a:prstGeom>
          <a:noFill/>
          <a:ln w="9525">
            <a:noFill/>
            <a:miter lim="800000"/>
            <a:headEnd/>
            <a:tailEnd/>
          </a:ln>
        </p:spPr>
        <p:txBody>
          <a:bodyPr lIns="0" tIns="0" rIns="0" bIns="0" anchor="ctr"/>
          <a:lstStyle/>
          <a:p>
            <a:pPr algn="l" eaLnBrk="0" hangingPunct="0">
              <a:spcBef>
                <a:spcPct val="50000"/>
              </a:spcBef>
            </a:pPr>
            <a:r>
              <a:rPr lang="en-US" sz="900"/>
              <a:t>© 2012 Pearson Education, Inc.</a:t>
            </a:r>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8134">
                                            <p:txEl>
                                              <p:pRg st="0" end="0"/>
                                            </p:txEl>
                                          </p:spTgt>
                                        </p:tgtEl>
                                        <p:attrNameLst>
                                          <p:attrName>style.visibility</p:attrName>
                                        </p:attrNameLst>
                                      </p:cBhvr>
                                      <p:to>
                                        <p:strVal val="visible"/>
                                      </p:to>
                                    </p:set>
                                    <p:animEffect transition="in" filter="diamond(in)">
                                      <p:cBhvr>
                                        <p:cTn id="7" dur="2000"/>
                                        <p:tgtEl>
                                          <p:spTgt spid="4813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48134">
                                            <p:txEl>
                                              <p:pRg st="1" end="1"/>
                                            </p:txEl>
                                          </p:spTgt>
                                        </p:tgtEl>
                                        <p:attrNameLst>
                                          <p:attrName>style.visibility</p:attrName>
                                        </p:attrNameLst>
                                      </p:cBhvr>
                                      <p:to>
                                        <p:strVal val="visible"/>
                                      </p:to>
                                    </p:set>
                                    <p:animEffect transition="in" filter="diamond(in)">
                                      <p:cBhvr>
                                        <p:cTn id="12" dur="2000"/>
                                        <p:tgtEl>
                                          <p:spTgt spid="4813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4" grpId="0" build="p" bldLvl="5"/>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eaLnBrk="0" hangingPunct="0"/>
            <a:r>
              <a:rPr lang="en-US" sz="1400" b="1">
                <a:latin typeface="Tahoma" pitchFamily="84" charset="0"/>
              </a:rPr>
              <a:t>0</a:t>
            </a:r>
          </a:p>
        </p:txBody>
      </p:sp>
      <p:sp>
        <p:nvSpPr>
          <p:cNvPr id="49155" name="Rectangle 4"/>
          <p:cNvSpPr>
            <a:spLocks noChangeArrowheads="1"/>
          </p:cNvSpPr>
          <p:nvPr/>
        </p:nvSpPr>
        <p:spPr bwMode="auto">
          <a:xfrm>
            <a:off x="5502275" y="1273175"/>
            <a:ext cx="184150" cy="579438"/>
          </a:xfrm>
          <a:prstGeom prst="rect">
            <a:avLst/>
          </a:prstGeom>
          <a:noFill/>
          <a:ln w="9525">
            <a:noFill/>
            <a:miter lim="800000"/>
            <a:headEnd/>
            <a:tailEnd/>
          </a:ln>
        </p:spPr>
        <p:txBody>
          <a:bodyPr wrap="none">
            <a:spAutoFit/>
          </a:bodyPr>
          <a:lstStyle/>
          <a:p>
            <a:pPr eaLnBrk="0" hangingPunct="0"/>
            <a:endParaRPr lang="en-US" sz="3200"/>
          </a:p>
        </p:txBody>
      </p:sp>
      <p:sp>
        <p:nvSpPr>
          <p:cNvPr id="49156" name="Line 6"/>
          <p:cNvSpPr>
            <a:spLocks noChangeShapeType="1"/>
          </p:cNvSpPr>
          <p:nvPr/>
        </p:nvSpPr>
        <p:spPr bwMode="auto">
          <a:xfrm>
            <a:off x="182563" y="6535738"/>
            <a:ext cx="8775700" cy="0"/>
          </a:xfrm>
          <a:prstGeom prst="line">
            <a:avLst/>
          </a:prstGeom>
          <a:noFill/>
          <a:ln w="19050">
            <a:solidFill>
              <a:schemeClr val="tx1"/>
            </a:solidFill>
            <a:round/>
            <a:headEnd/>
            <a:tailEnd/>
          </a:ln>
        </p:spPr>
        <p:txBody>
          <a:bodyPr wrap="none" anchor="ctr"/>
          <a:lstStyle/>
          <a:p>
            <a:endParaRPr lang="en-US"/>
          </a:p>
        </p:txBody>
      </p:sp>
      <p:sp>
        <p:nvSpPr>
          <p:cNvPr id="49157" name="Rectangle 10"/>
          <p:cNvSpPr>
            <a:spLocks noGrp="1" noChangeArrowheads="1"/>
          </p:cNvSpPr>
          <p:nvPr>
            <p:ph type="title" idx="4294967295"/>
          </p:nvPr>
        </p:nvSpPr>
        <p:spPr>
          <a:xfrm>
            <a:off x="174625" y="109538"/>
            <a:ext cx="8775700" cy="822325"/>
          </a:xfrm>
        </p:spPr>
        <p:txBody>
          <a:bodyPr>
            <a:normAutofit fontScale="90000"/>
          </a:bodyPr>
          <a:lstStyle/>
          <a:p>
            <a:pPr marL="820738" indent="-820738" eaLnBrk="1" hangingPunct="1"/>
            <a:r>
              <a:rPr lang="en-US" sz="3200" smtClean="0"/>
              <a:t>17.2 Plant diversity reflects the evolutionary history of the plant kingdom</a:t>
            </a:r>
          </a:p>
        </p:txBody>
      </p:sp>
      <p:sp>
        <p:nvSpPr>
          <p:cNvPr id="49158" name="Rectangle 12"/>
          <p:cNvSpPr>
            <a:spLocks noGrp="1" noChangeArrowheads="1"/>
          </p:cNvSpPr>
          <p:nvPr>
            <p:ph type="body" idx="4294967295"/>
          </p:nvPr>
        </p:nvSpPr>
        <p:spPr>
          <a:xfrm>
            <a:off x="169863" y="1317625"/>
            <a:ext cx="8775700" cy="5073650"/>
          </a:xfrm>
        </p:spPr>
        <p:txBody>
          <a:bodyPr/>
          <a:lstStyle/>
          <a:p>
            <a:pPr marL="292100" indent="-292100" eaLnBrk="1" hangingPunct="1"/>
            <a:r>
              <a:rPr lang="en-US" dirty="0" smtClean="0"/>
              <a:t>Vascular plants with seeds include</a:t>
            </a:r>
          </a:p>
          <a:p>
            <a:pPr marL="812800" lvl="1" indent="-368300" eaLnBrk="1" hangingPunct="1"/>
            <a:r>
              <a:rPr lang="en-US" b="1" dirty="0" smtClean="0"/>
              <a:t>gymnosperms </a:t>
            </a:r>
            <a:r>
              <a:rPr lang="en-US" dirty="0" smtClean="0"/>
              <a:t>(including ginkgo,</a:t>
            </a:r>
            <a:r>
              <a:rPr lang="en-US" i="1" dirty="0" smtClean="0"/>
              <a:t> </a:t>
            </a:r>
            <a:r>
              <a:rPr lang="en-US" dirty="0" smtClean="0"/>
              <a:t>cycad, and conifer species) and</a:t>
            </a:r>
          </a:p>
          <a:p>
            <a:pPr marL="812800" lvl="1" indent="-368300" eaLnBrk="1" hangingPunct="1"/>
            <a:r>
              <a:rPr lang="en-US" b="1" dirty="0" smtClean="0"/>
              <a:t>angiosperms </a:t>
            </a:r>
            <a:r>
              <a:rPr lang="en-US" dirty="0" smtClean="0"/>
              <a:t>(such as flowering trees and grasses).</a:t>
            </a:r>
          </a:p>
        </p:txBody>
      </p:sp>
      <p:sp>
        <p:nvSpPr>
          <p:cNvPr id="49159" name="Line 4"/>
          <p:cNvSpPr>
            <a:spLocks noChangeShapeType="1"/>
          </p:cNvSpPr>
          <p:nvPr/>
        </p:nvSpPr>
        <p:spPr bwMode="auto">
          <a:xfrm>
            <a:off x="195263" y="1108075"/>
            <a:ext cx="8775700" cy="0"/>
          </a:xfrm>
          <a:prstGeom prst="line">
            <a:avLst/>
          </a:prstGeom>
          <a:noFill/>
          <a:ln w="76200">
            <a:solidFill>
              <a:schemeClr val="tx2"/>
            </a:solidFill>
            <a:round/>
            <a:headEnd/>
            <a:tailEnd/>
          </a:ln>
        </p:spPr>
        <p:txBody>
          <a:bodyPr wrap="none" anchor="ctr"/>
          <a:lstStyle/>
          <a:p>
            <a:endParaRPr lang="en-US"/>
          </a:p>
        </p:txBody>
      </p:sp>
      <p:sp>
        <p:nvSpPr>
          <p:cNvPr id="49160" name="Text Box 6"/>
          <p:cNvSpPr txBox="1">
            <a:spLocks noChangeArrowheads="1"/>
          </p:cNvSpPr>
          <p:nvPr/>
        </p:nvSpPr>
        <p:spPr bwMode="auto">
          <a:xfrm>
            <a:off x="182563" y="6626225"/>
            <a:ext cx="8775700" cy="136525"/>
          </a:xfrm>
          <a:prstGeom prst="rect">
            <a:avLst/>
          </a:prstGeom>
          <a:noFill/>
          <a:ln w="9525">
            <a:noFill/>
            <a:miter lim="800000"/>
            <a:headEnd/>
            <a:tailEnd/>
          </a:ln>
        </p:spPr>
        <p:txBody>
          <a:bodyPr lIns="0" tIns="0" rIns="0" bIns="0" anchor="ctr"/>
          <a:lstStyle/>
          <a:p>
            <a:pPr algn="l" eaLnBrk="0" hangingPunct="0">
              <a:spcBef>
                <a:spcPct val="50000"/>
              </a:spcBef>
            </a:pPr>
            <a:r>
              <a:rPr lang="en-US" sz="900"/>
              <a:t>© 2012 Pearson Education, Inc.</a:t>
            </a:r>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9158">
                                            <p:txEl>
                                              <p:pRg st="0" end="0"/>
                                            </p:txEl>
                                          </p:spTgt>
                                        </p:tgtEl>
                                        <p:attrNameLst>
                                          <p:attrName>style.visibility</p:attrName>
                                        </p:attrNameLst>
                                      </p:cBhvr>
                                      <p:to>
                                        <p:strVal val="visible"/>
                                      </p:to>
                                    </p:set>
                                    <p:anim calcmode="lin" valueType="num">
                                      <p:cBhvr additive="base">
                                        <p:cTn id="7" dur="500" fill="hold"/>
                                        <p:tgtEl>
                                          <p:spTgt spid="4915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915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9158">
                                            <p:txEl>
                                              <p:pRg st="1" end="1"/>
                                            </p:txEl>
                                          </p:spTgt>
                                        </p:tgtEl>
                                        <p:attrNameLst>
                                          <p:attrName>style.visibility</p:attrName>
                                        </p:attrNameLst>
                                      </p:cBhvr>
                                      <p:to>
                                        <p:strVal val="visible"/>
                                      </p:to>
                                    </p:set>
                                    <p:anim calcmode="lin" valueType="num">
                                      <p:cBhvr additive="base">
                                        <p:cTn id="13" dur="500" fill="hold"/>
                                        <p:tgtEl>
                                          <p:spTgt spid="4915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915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9158">
                                            <p:txEl>
                                              <p:pRg st="2" end="2"/>
                                            </p:txEl>
                                          </p:spTgt>
                                        </p:tgtEl>
                                        <p:attrNameLst>
                                          <p:attrName>style.visibility</p:attrName>
                                        </p:attrNameLst>
                                      </p:cBhvr>
                                      <p:to>
                                        <p:strVal val="visible"/>
                                      </p:to>
                                    </p:set>
                                    <p:anim calcmode="lin" valueType="num">
                                      <p:cBhvr additive="base">
                                        <p:cTn id="19" dur="500" fill="hold"/>
                                        <p:tgtEl>
                                          <p:spTgt spid="4915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915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8" grpId="0" build="p" bldLvl="5"/>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eaLnBrk="0" hangingPunct="0"/>
            <a:r>
              <a:rPr lang="en-US" sz="1400" b="1">
                <a:latin typeface="Tahoma" pitchFamily="84" charset="0"/>
              </a:rPr>
              <a:t>0</a:t>
            </a:r>
          </a:p>
        </p:txBody>
      </p:sp>
      <p:sp>
        <p:nvSpPr>
          <p:cNvPr id="50179" name="Rectangle 4"/>
          <p:cNvSpPr>
            <a:spLocks noChangeArrowheads="1"/>
          </p:cNvSpPr>
          <p:nvPr/>
        </p:nvSpPr>
        <p:spPr bwMode="auto">
          <a:xfrm>
            <a:off x="5503863" y="1273175"/>
            <a:ext cx="184150" cy="579438"/>
          </a:xfrm>
          <a:prstGeom prst="rect">
            <a:avLst/>
          </a:prstGeom>
          <a:noFill/>
          <a:ln w="9525">
            <a:noFill/>
            <a:miter lim="800000"/>
            <a:headEnd/>
            <a:tailEnd/>
          </a:ln>
        </p:spPr>
        <p:txBody>
          <a:bodyPr wrap="none">
            <a:spAutoFit/>
          </a:bodyPr>
          <a:lstStyle/>
          <a:p>
            <a:pPr eaLnBrk="0" hangingPunct="0"/>
            <a:endParaRPr lang="en-US" sz="3200"/>
          </a:p>
        </p:txBody>
      </p:sp>
      <p:sp>
        <p:nvSpPr>
          <p:cNvPr id="50180" name="Line 6"/>
          <p:cNvSpPr>
            <a:spLocks noChangeShapeType="1"/>
          </p:cNvSpPr>
          <p:nvPr/>
        </p:nvSpPr>
        <p:spPr bwMode="auto">
          <a:xfrm>
            <a:off x="182563" y="6535738"/>
            <a:ext cx="8775700" cy="0"/>
          </a:xfrm>
          <a:prstGeom prst="line">
            <a:avLst/>
          </a:prstGeom>
          <a:noFill/>
          <a:ln w="19050">
            <a:solidFill>
              <a:schemeClr val="tx1"/>
            </a:solidFill>
            <a:round/>
            <a:headEnd/>
            <a:tailEnd/>
          </a:ln>
        </p:spPr>
        <p:txBody>
          <a:bodyPr wrap="none" anchor="ctr"/>
          <a:lstStyle/>
          <a:p>
            <a:endParaRPr lang="en-US"/>
          </a:p>
        </p:txBody>
      </p:sp>
      <p:sp>
        <p:nvSpPr>
          <p:cNvPr id="50181" name="Rectangle 10"/>
          <p:cNvSpPr>
            <a:spLocks noGrp="1" noChangeArrowheads="1"/>
          </p:cNvSpPr>
          <p:nvPr>
            <p:ph type="title" idx="4294967295"/>
          </p:nvPr>
        </p:nvSpPr>
        <p:spPr>
          <a:xfrm>
            <a:off x="182563" y="106363"/>
            <a:ext cx="8775700" cy="822325"/>
          </a:xfrm>
        </p:spPr>
        <p:txBody>
          <a:bodyPr>
            <a:normAutofit fontScale="90000"/>
          </a:bodyPr>
          <a:lstStyle/>
          <a:p>
            <a:pPr marL="820738" indent="-820738" eaLnBrk="1" hangingPunct="1"/>
            <a:r>
              <a:rPr lang="en-US" sz="3200" smtClean="0"/>
              <a:t>17.2 Plant diversity reflects the evolutionary history of the plant kingdom</a:t>
            </a:r>
          </a:p>
        </p:txBody>
      </p:sp>
      <p:sp>
        <p:nvSpPr>
          <p:cNvPr id="50182" name="Rectangle 12"/>
          <p:cNvSpPr>
            <a:spLocks noGrp="1" noChangeArrowheads="1"/>
          </p:cNvSpPr>
          <p:nvPr>
            <p:ph type="body" idx="4294967295"/>
          </p:nvPr>
        </p:nvSpPr>
        <p:spPr>
          <a:xfrm>
            <a:off x="169863" y="1317625"/>
            <a:ext cx="8775700" cy="5073650"/>
          </a:xfrm>
        </p:spPr>
        <p:txBody>
          <a:bodyPr/>
          <a:lstStyle/>
          <a:p>
            <a:pPr marL="292100" indent="-292100" eaLnBrk="1" hangingPunct="1"/>
            <a:r>
              <a:rPr lang="en-US" b="1" dirty="0" smtClean="0"/>
              <a:t>Gymnosperms</a:t>
            </a:r>
          </a:p>
          <a:p>
            <a:pPr marL="812800" lvl="1" indent="-368300" eaLnBrk="1" hangingPunct="1"/>
            <a:r>
              <a:rPr lang="en-US" dirty="0" smtClean="0"/>
              <a:t>have naked seeds that are not produced in special chambers and</a:t>
            </a:r>
          </a:p>
          <a:p>
            <a:pPr marL="812800" lvl="1" indent="-368300" eaLnBrk="1" hangingPunct="1"/>
            <a:r>
              <a:rPr lang="en-US" dirty="0" smtClean="0"/>
              <a:t>include ginkgo,</a:t>
            </a:r>
            <a:r>
              <a:rPr lang="en-US" i="1" dirty="0" smtClean="0"/>
              <a:t> </a:t>
            </a:r>
            <a:r>
              <a:rPr lang="en-US" dirty="0" smtClean="0"/>
              <a:t>cycad, and conifer species.</a:t>
            </a:r>
          </a:p>
        </p:txBody>
      </p:sp>
      <p:sp>
        <p:nvSpPr>
          <p:cNvPr id="50183" name="Line 4"/>
          <p:cNvSpPr>
            <a:spLocks noChangeShapeType="1"/>
          </p:cNvSpPr>
          <p:nvPr/>
        </p:nvSpPr>
        <p:spPr bwMode="auto">
          <a:xfrm>
            <a:off x="195263" y="1108075"/>
            <a:ext cx="8775700" cy="0"/>
          </a:xfrm>
          <a:prstGeom prst="line">
            <a:avLst/>
          </a:prstGeom>
          <a:noFill/>
          <a:ln w="76200">
            <a:solidFill>
              <a:schemeClr val="tx2"/>
            </a:solidFill>
            <a:round/>
            <a:headEnd/>
            <a:tailEnd/>
          </a:ln>
        </p:spPr>
        <p:txBody>
          <a:bodyPr wrap="none" anchor="ctr"/>
          <a:lstStyle/>
          <a:p>
            <a:endParaRPr lang="en-US"/>
          </a:p>
        </p:txBody>
      </p:sp>
      <p:sp>
        <p:nvSpPr>
          <p:cNvPr id="50184" name="Text Box 6"/>
          <p:cNvSpPr txBox="1">
            <a:spLocks noChangeArrowheads="1"/>
          </p:cNvSpPr>
          <p:nvPr/>
        </p:nvSpPr>
        <p:spPr bwMode="auto">
          <a:xfrm>
            <a:off x="182563" y="6626225"/>
            <a:ext cx="8775700" cy="136525"/>
          </a:xfrm>
          <a:prstGeom prst="rect">
            <a:avLst/>
          </a:prstGeom>
          <a:noFill/>
          <a:ln w="9525">
            <a:noFill/>
            <a:miter lim="800000"/>
            <a:headEnd/>
            <a:tailEnd/>
          </a:ln>
        </p:spPr>
        <p:txBody>
          <a:bodyPr lIns="0" tIns="0" rIns="0" bIns="0" anchor="ctr"/>
          <a:lstStyle/>
          <a:p>
            <a:pPr algn="l" eaLnBrk="0" hangingPunct="0">
              <a:spcBef>
                <a:spcPct val="50000"/>
              </a:spcBef>
            </a:pPr>
            <a:r>
              <a:rPr lang="en-US" sz="900"/>
              <a:t>© 2012 Pearson Education, Inc.</a:t>
            </a:r>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0182">
                                            <p:txEl>
                                              <p:pRg st="0" end="0"/>
                                            </p:txEl>
                                          </p:spTgt>
                                        </p:tgtEl>
                                        <p:attrNameLst>
                                          <p:attrName>style.visibility</p:attrName>
                                        </p:attrNameLst>
                                      </p:cBhvr>
                                      <p:to>
                                        <p:strVal val="visible"/>
                                      </p:to>
                                    </p:set>
                                    <p:anim calcmode="lin" valueType="num">
                                      <p:cBhvr additive="base">
                                        <p:cTn id="7" dur="500" fill="hold"/>
                                        <p:tgtEl>
                                          <p:spTgt spid="5018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018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0182">
                                            <p:txEl>
                                              <p:pRg st="1" end="1"/>
                                            </p:txEl>
                                          </p:spTgt>
                                        </p:tgtEl>
                                        <p:attrNameLst>
                                          <p:attrName>style.visibility</p:attrName>
                                        </p:attrNameLst>
                                      </p:cBhvr>
                                      <p:to>
                                        <p:strVal val="visible"/>
                                      </p:to>
                                    </p:set>
                                    <p:anim calcmode="lin" valueType="num">
                                      <p:cBhvr additive="base">
                                        <p:cTn id="13" dur="500" fill="hold"/>
                                        <p:tgtEl>
                                          <p:spTgt spid="5018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018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0182">
                                            <p:txEl>
                                              <p:pRg st="2" end="2"/>
                                            </p:txEl>
                                          </p:spTgt>
                                        </p:tgtEl>
                                        <p:attrNameLst>
                                          <p:attrName>style.visibility</p:attrName>
                                        </p:attrNameLst>
                                      </p:cBhvr>
                                      <p:to>
                                        <p:strVal val="visible"/>
                                      </p:to>
                                    </p:set>
                                    <p:anim calcmode="lin" valueType="num">
                                      <p:cBhvr additive="base">
                                        <p:cTn id="19" dur="500" fill="hold"/>
                                        <p:tgtEl>
                                          <p:spTgt spid="5018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018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2" grpId="0" build="p" bldLvl="5"/>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9218" name="Picture 2" descr="D:\Chapter_17\B_Jpeg_Images\_17_Labeled_Images\17_02d_Gymnosperms-L.jpg"/>
          <p:cNvPicPr>
            <a:picLocks noChangeAspect="1" noChangeArrowheads="1"/>
          </p:cNvPicPr>
          <p:nvPr/>
        </p:nvPicPr>
        <p:blipFill>
          <a:blip r:embed="rId2" cstate="print"/>
          <a:srcRect/>
          <a:stretch>
            <a:fillRect/>
          </a:stretch>
        </p:blipFill>
        <p:spPr bwMode="auto">
          <a:xfrm>
            <a:off x="298450" y="1212850"/>
            <a:ext cx="8547100" cy="4432300"/>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eaLnBrk="0" hangingPunct="0"/>
            <a:r>
              <a:rPr lang="en-US" sz="1400" b="1">
                <a:latin typeface="Tahoma" pitchFamily="84" charset="0"/>
              </a:rPr>
              <a:t>0</a:t>
            </a:r>
          </a:p>
        </p:txBody>
      </p:sp>
      <p:sp>
        <p:nvSpPr>
          <p:cNvPr id="56323" name="Rectangle 4"/>
          <p:cNvSpPr>
            <a:spLocks noChangeArrowheads="1"/>
          </p:cNvSpPr>
          <p:nvPr/>
        </p:nvSpPr>
        <p:spPr bwMode="auto">
          <a:xfrm>
            <a:off x="5500688" y="1273175"/>
            <a:ext cx="184150" cy="579438"/>
          </a:xfrm>
          <a:prstGeom prst="rect">
            <a:avLst/>
          </a:prstGeom>
          <a:noFill/>
          <a:ln w="9525">
            <a:noFill/>
            <a:miter lim="800000"/>
            <a:headEnd/>
            <a:tailEnd/>
          </a:ln>
        </p:spPr>
        <p:txBody>
          <a:bodyPr wrap="none">
            <a:spAutoFit/>
          </a:bodyPr>
          <a:lstStyle/>
          <a:p>
            <a:pPr eaLnBrk="0" hangingPunct="0"/>
            <a:endParaRPr lang="en-US" sz="3200"/>
          </a:p>
        </p:txBody>
      </p:sp>
      <p:sp>
        <p:nvSpPr>
          <p:cNvPr id="56324" name="Line 6"/>
          <p:cNvSpPr>
            <a:spLocks noChangeShapeType="1"/>
          </p:cNvSpPr>
          <p:nvPr/>
        </p:nvSpPr>
        <p:spPr bwMode="auto">
          <a:xfrm>
            <a:off x="182563" y="6535738"/>
            <a:ext cx="8775700" cy="0"/>
          </a:xfrm>
          <a:prstGeom prst="line">
            <a:avLst/>
          </a:prstGeom>
          <a:noFill/>
          <a:ln w="19050">
            <a:solidFill>
              <a:schemeClr val="tx1"/>
            </a:solidFill>
            <a:round/>
            <a:headEnd/>
            <a:tailEnd/>
          </a:ln>
        </p:spPr>
        <p:txBody>
          <a:bodyPr wrap="none" anchor="ctr"/>
          <a:lstStyle/>
          <a:p>
            <a:endParaRPr lang="en-US"/>
          </a:p>
        </p:txBody>
      </p:sp>
      <p:sp>
        <p:nvSpPr>
          <p:cNvPr id="56325" name="Rectangle 10"/>
          <p:cNvSpPr>
            <a:spLocks noGrp="1" noChangeArrowheads="1"/>
          </p:cNvSpPr>
          <p:nvPr>
            <p:ph type="title" idx="4294967295"/>
          </p:nvPr>
        </p:nvSpPr>
        <p:spPr>
          <a:xfrm>
            <a:off x="182563" y="106363"/>
            <a:ext cx="8775700" cy="822325"/>
          </a:xfrm>
        </p:spPr>
        <p:txBody>
          <a:bodyPr>
            <a:normAutofit fontScale="90000"/>
          </a:bodyPr>
          <a:lstStyle/>
          <a:p>
            <a:pPr marL="820738" indent="-820738" eaLnBrk="1" hangingPunct="1"/>
            <a:r>
              <a:rPr lang="en-US" sz="3200" smtClean="0"/>
              <a:t>17.2 Plant diversity reflects the evolutionary history of the plant kingdom</a:t>
            </a:r>
          </a:p>
        </p:txBody>
      </p:sp>
      <p:sp>
        <p:nvSpPr>
          <p:cNvPr id="56326" name="Rectangle 12"/>
          <p:cNvSpPr>
            <a:spLocks noGrp="1" noChangeArrowheads="1"/>
          </p:cNvSpPr>
          <p:nvPr>
            <p:ph type="body" idx="4294967295"/>
          </p:nvPr>
        </p:nvSpPr>
        <p:spPr>
          <a:xfrm>
            <a:off x="169863" y="1317625"/>
            <a:ext cx="8775700" cy="5073650"/>
          </a:xfrm>
        </p:spPr>
        <p:txBody>
          <a:bodyPr/>
          <a:lstStyle/>
          <a:p>
            <a:pPr marL="292100" indent="-292100" eaLnBrk="1" hangingPunct="1"/>
            <a:r>
              <a:rPr lang="en-US" b="1" dirty="0" smtClean="0"/>
              <a:t>Angiosperms</a:t>
            </a:r>
            <a:endParaRPr lang="en-US" dirty="0" smtClean="0"/>
          </a:p>
          <a:p>
            <a:pPr marL="812800" lvl="1" indent="-368300" eaLnBrk="1" hangingPunct="1"/>
            <a:r>
              <a:rPr lang="en-US" dirty="0" smtClean="0"/>
              <a:t>are flowering plants and</a:t>
            </a:r>
          </a:p>
          <a:p>
            <a:pPr marL="812800" lvl="1" indent="-368300" eaLnBrk="1" hangingPunct="1"/>
            <a:r>
              <a:rPr lang="en-US" dirty="0" smtClean="0"/>
              <a:t>include flowering trees and grasses.</a:t>
            </a:r>
          </a:p>
        </p:txBody>
      </p:sp>
      <p:sp>
        <p:nvSpPr>
          <p:cNvPr id="56327" name="Line 4"/>
          <p:cNvSpPr>
            <a:spLocks noChangeShapeType="1"/>
          </p:cNvSpPr>
          <p:nvPr/>
        </p:nvSpPr>
        <p:spPr bwMode="auto">
          <a:xfrm>
            <a:off x="195263" y="1108075"/>
            <a:ext cx="8775700" cy="0"/>
          </a:xfrm>
          <a:prstGeom prst="line">
            <a:avLst/>
          </a:prstGeom>
          <a:noFill/>
          <a:ln w="76200">
            <a:solidFill>
              <a:schemeClr val="tx2"/>
            </a:solidFill>
            <a:round/>
            <a:headEnd/>
            <a:tailEnd/>
          </a:ln>
        </p:spPr>
        <p:txBody>
          <a:bodyPr wrap="none" anchor="ctr"/>
          <a:lstStyle/>
          <a:p>
            <a:endParaRPr lang="en-US"/>
          </a:p>
        </p:txBody>
      </p:sp>
      <p:sp>
        <p:nvSpPr>
          <p:cNvPr id="56328" name="Text Box 6"/>
          <p:cNvSpPr txBox="1">
            <a:spLocks noChangeArrowheads="1"/>
          </p:cNvSpPr>
          <p:nvPr/>
        </p:nvSpPr>
        <p:spPr bwMode="auto">
          <a:xfrm>
            <a:off x="182563" y="6626225"/>
            <a:ext cx="8775700" cy="136525"/>
          </a:xfrm>
          <a:prstGeom prst="rect">
            <a:avLst/>
          </a:prstGeom>
          <a:noFill/>
          <a:ln w="9525">
            <a:noFill/>
            <a:miter lim="800000"/>
            <a:headEnd/>
            <a:tailEnd/>
          </a:ln>
        </p:spPr>
        <p:txBody>
          <a:bodyPr lIns="0" tIns="0" rIns="0" bIns="0" anchor="ctr"/>
          <a:lstStyle/>
          <a:p>
            <a:pPr algn="l" eaLnBrk="0" hangingPunct="0">
              <a:spcBef>
                <a:spcPct val="50000"/>
              </a:spcBef>
            </a:pPr>
            <a:r>
              <a:rPr lang="en-US" sz="900"/>
              <a:t>© 2012 Pearson Education, Inc.</a:t>
            </a:r>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6326">
                                            <p:txEl>
                                              <p:pRg st="0" end="0"/>
                                            </p:txEl>
                                          </p:spTgt>
                                        </p:tgtEl>
                                        <p:attrNameLst>
                                          <p:attrName>style.visibility</p:attrName>
                                        </p:attrNameLst>
                                      </p:cBhvr>
                                      <p:to>
                                        <p:strVal val="visible"/>
                                      </p:to>
                                    </p:set>
                                    <p:anim calcmode="lin" valueType="num">
                                      <p:cBhvr additive="base">
                                        <p:cTn id="7" dur="500" fill="hold"/>
                                        <p:tgtEl>
                                          <p:spTgt spid="5632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632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6326">
                                            <p:txEl>
                                              <p:pRg st="1" end="1"/>
                                            </p:txEl>
                                          </p:spTgt>
                                        </p:tgtEl>
                                        <p:attrNameLst>
                                          <p:attrName>style.visibility</p:attrName>
                                        </p:attrNameLst>
                                      </p:cBhvr>
                                      <p:to>
                                        <p:strVal val="visible"/>
                                      </p:to>
                                    </p:set>
                                    <p:anim calcmode="lin" valueType="num">
                                      <p:cBhvr additive="base">
                                        <p:cTn id="13" dur="500" fill="hold"/>
                                        <p:tgtEl>
                                          <p:spTgt spid="5632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632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6326">
                                            <p:txEl>
                                              <p:pRg st="2" end="2"/>
                                            </p:txEl>
                                          </p:spTgt>
                                        </p:tgtEl>
                                        <p:attrNameLst>
                                          <p:attrName>style.visibility</p:attrName>
                                        </p:attrNameLst>
                                      </p:cBhvr>
                                      <p:to>
                                        <p:strVal val="visible"/>
                                      </p:to>
                                    </p:set>
                                    <p:anim calcmode="lin" valueType="num">
                                      <p:cBhvr additive="base">
                                        <p:cTn id="19" dur="500" fill="hold"/>
                                        <p:tgtEl>
                                          <p:spTgt spid="5632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632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6" grpId="0" build="p" bldLvl="5"/>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D:\Chapter_17\B_Jpeg_Images\_17_Labeled_Images\17_02e_Angiosperms-L.jpg"/>
          <p:cNvPicPr>
            <a:picLocks noChangeAspect="1" noChangeArrowheads="1"/>
          </p:cNvPicPr>
          <p:nvPr/>
        </p:nvPicPr>
        <p:blipFill>
          <a:blip r:embed="rId2" cstate="print"/>
          <a:srcRect/>
          <a:stretch>
            <a:fillRect/>
          </a:stretch>
        </p:blipFill>
        <p:spPr bwMode="auto">
          <a:xfrm>
            <a:off x="1447800" y="136525"/>
            <a:ext cx="6248400" cy="6583363"/>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3"/>
          <p:cNvSpPr>
            <a:spLocks noGrp="1" noChangeArrowheads="1"/>
          </p:cNvSpPr>
          <p:nvPr>
            <p:ph type="body" idx="4294967295"/>
          </p:nvPr>
        </p:nvSpPr>
        <p:spPr>
          <a:xfrm>
            <a:off x="322263" y="1263650"/>
            <a:ext cx="8534400" cy="2724150"/>
          </a:xfrm>
        </p:spPr>
        <p:txBody>
          <a:bodyPr/>
          <a:lstStyle/>
          <a:p>
            <a:pPr marL="0" indent="0" algn="ctr" eaLnBrk="1" hangingPunct="1">
              <a:buFont typeface="Wingdings" pitchFamily="84" charset="2"/>
              <a:buNone/>
            </a:pPr>
            <a:r>
              <a:rPr lang="en-US" sz="4400" smtClean="0"/>
              <a:t>ALTERNATION </a:t>
            </a:r>
            <a:br>
              <a:rPr lang="en-US" sz="4400" smtClean="0"/>
            </a:br>
            <a:r>
              <a:rPr lang="en-US" sz="4400" smtClean="0"/>
              <a:t>OF GENERATIONS </a:t>
            </a:r>
            <a:br>
              <a:rPr lang="en-US" sz="4400" smtClean="0"/>
            </a:br>
            <a:r>
              <a:rPr lang="en-US" sz="4400" smtClean="0"/>
              <a:t>AND PLANT LIFE CYCLES</a:t>
            </a:r>
            <a:endParaRPr lang="en-US" sz="4400" b="1" smtClean="0"/>
          </a:p>
        </p:txBody>
      </p:sp>
      <p:sp>
        <p:nvSpPr>
          <p:cNvPr id="60419" name="Line 5"/>
          <p:cNvSpPr>
            <a:spLocks noChangeShapeType="1"/>
          </p:cNvSpPr>
          <p:nvPr/>
        </p:nvSpPr>
        <p:spPr bwMode="auto">
          <a:xfrm>
            <a:off x="182563" y="6535738"/>
            <a:ext cx="8775700" cy="0"/>
          </a:xfrm>
          <a:prstGeom prst="line">
            <a:avLst/>
          </a:prstGeom>
          <a:noFill/>
          <a:ln w="19050">
            <a:solidFill>
              <a:schemeClr val="tx1"/>
            </a:solidFill>
            <a:round/>
            <a:headEnd/>
            <a:tailEnd/>
          </a:ln>
        </p:spPr>
        <p:txBody>
          <a:bodyPr wrap="none" anchor="ctr"/>
          <a:lstStyle/>
          <a:p>
            <a:endParaRPr lang="en-US"/>
          </a:p>
        </p:txBody>
      </p:sp>
      <p:sp>
        <p:nvSpPr>
          <p:cNvPr id="60420" name="Line 4"/>
          <p:cNvSpPr>
            <a:spLocks noChangeShapeType="1"/>
          </p:cNvSpPr>
          <p:nvPr/>
        </p:nvSpPr>
        <p:spPr bwMode="auto">
          <a:xfrm>
            <a:off x="195263" y="1108075"/>
            <a:ext cx="8775700" cy="0"/>
          </a:xfrm>
          <a:prstGeom prst="line">
            <a:avLst/>
          </a:prstGeom>
          <a:noFill/>
          <a:ln w="76200">
            <a:solidFill>
              <a:schemeClr val="tx2"/>
            </a:solidFill>
            <a:round/>
            <a:headEnd/>
            <a:tailEnd/>
          </a:ln>
        </p:spPr>
        <p:txBody>
          <a:bodyPr wrap="none" anchor="ctr"/>
          <a:lstStyle/>
          <a:p>
            <a:endParaRPr lang="en-US"/>
          </a:p>
        </p:txBody>
      </p:sp>
      <p:sp>
        <p:nvSpPr>
          <p:cNvPr id="60421" name="Text Box 6"/>
          <p:cNvSpPr txBox="1">
            <a:spLocks noChangeArrowheads="1"/>
          </p:cNvSpPr>
          <p:nvPr/>
        </p:nvSpPr>
        <p:spPr bwMode="auto">
          <a:xfrm>
            <a:off x="182563" y="6626225"/>
            <a:ext cx="8775700" cy="136525"/>
          </a:xfrm>
          <a:prstGeom prst="rect">
            <a:avLst/>
          </a:prstGeom>
          <a:noFill/>
          <a:ln w="9525">
            <a:noFill/>
            <a:miter lim="800000"/>
            <a:headEnd/>
            <a:tailEnd/>
          </a:ln>
        </p:spPr>
        <p:txBody>
          <a:bodyPr lIns="0" tIns="0" rIns="0" bIns="0" anchor="ctr"/>
          <a:lstStyle/>
          <a:p>
            <a:pPr algn="l" eaLnBrk="0" hangingPunct="0">
              <a:spcBef>
                <a:spcPct val="50000"/>
              </a:spcBef>
            </a:pPr>
            <a:r>
              <a:rPr lang="en-US" sz="900"/>
              <a:t>© 2012 Pearson Education, Inc.</a:t>
            </a:r>
            <a:endParaRPr lang="en-US"/>
          </a:p>
        </p:txBody>
      </p:sp>
    </p:spTree>
    <p:custDataLst>
      <p:tags r:id="rId1"/>
    </p:custData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descr="D:\Chapter_17\B_Jpeg_Images\_17_Labeled_Images\17_00aBigIdeas-L.jpg"/>
          <p:cNvPicPr>
            <a:picLocks noChangeAspect="1" noChangeArrowheads="1"/>
          </p:cNvPicPr>
          <p:nvPr/>
        </p:nvPicPr>
        <p:blipFill>
          <a:blip r:embed="rId2" cstate="print"/>
          <a:srcRect/>
          <a:stretch>
            <a:fillRect/>
          </a:stretch>
        </p:blipFill>
        <p:spPr bwMode="auto">
          <a:xfrm>
            <a:off x="1995488" y="136525"/>
            <a:ext cx="5151437" cy="6583363"/>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body" idx="4294967295"/>
          </p:nvPr>
        </p:nvSpPr>
        <p:spPr>
          <a:xfrm>
            <a:off x="166688" y="1312863"/>
            <a:ext cx="8628062" cy="5303837"/>
          </a:xfrm>
        </p:spPr>
        <p:txBody>
          <a:bodyPr/>
          <a:lstStyle/>
          <a:p>
            <a:pPr marL="292100" indent="-292100" eaLnBrk="1" hangingPunct="1"/>
            <a:r>
              <a:rPr lang="en-US" dirty="0" smtClean="0"/>
              <a:t>Plants have an </a:t>
            </a:r>
            <a:r>
              <a:rPr lang="en-US" b="1" dirty="0" smtClean="0"/>
              <a:t>alternation of generations </a:t>
            </a:r>
            <a:r>
              <a:rPr lang="en-US" dirty="0" smtClean="0"/>
              <a:t>in which the haploid and diploid stages are distinct, </a:t>
            </a:r>
            <a:r>
              <a:rPr lang="en-US" dirty="0" err="1" smtClean="0"/>
              <a:t>multicellular</a:t>
            </a:r>
            <a:r>
              <a:rPr lang="en-US" dirty="0" smtClean="0"/>
              <a:t> bodies.</a:t>
            </a:r>
          </a:p>
          <a:p>
            <a:pPr marL="812800" lvl="1" indent="-368300" eaLnBrk="1" hangingPunct="1"/>
            <a:r>
              <a:rPr lang="en-US" dirty="0" smtClean="0"/>
              <a:t>The haploid </a:t>
            </a:r>
            <a:r>
              <a:rPr lang="en-US" b="1" dirty="0" smtClean="0"/>
              <a:t>gametophyte</a:t>
            </a:r>
            <a:r>
              <a:rPr lang="en-US" dirty="0" smtClean="0"/>
              <a:t> produces gametes (eggs or sperm) by mitosis.</a:t>
            </a:r>
          </a:p>
          <a:p>
            <a:pPr marL="812800" lvl="1" indent="-368300" eaLnBrk="1" hangingPunct="1"/>
            <a:r>
              <a:rPr lang="en-US" dirty="0" smtClean="0"/>
              <a:t>Fertilization results in a diploid zygote.</a:t>
            </a:r>
          </a:p>
          <a:p>
            <a:pPr marL="812800" lvl="1" indent="-368300" eaLnBrk="1" hangingPunct="1"/>
            <a:r>
              <a:rPr lang="en-US" dirty="0" smtClean="0"/>
              <a:t>The zygote develops into the diploid </a:t>
            </a:r>
            <a:r>
              <a:rPr lang="en-US" b="1" dirty="0" err="1" smtClean="0"/>
              <a:t>sporophyte</a:t>
            </a:r>
            <a:r>
              <a:rPr lang="en-US" dirty="0" smtClean="0"/>
              <a:t>, which produces haploid spores by meiosis.</a:t>
            </a:r>
          </a:p>
          <a:p>
            <a:pPr marL="812800" lvl="1" indent="-368300" eaLnBrk="1" hangingPunct="1"/>
            <a:r>
              <a:rPr lang="en-US" dirty="0" smtClean="0"/>
              <a:t>Spores grow into gametophytes.</a:t>
            </a:r>
          </a:p>
        </p:txBody>
      </p:sp>
      <p:sp>
        <p:nvSpPr>
          <p:cNvPr id="61443" name="Rectangle 8"/>
          <p:cNvSpPr>
            <a:spLocks noGrp="1" noChangeArrowheads="1"/>
          </p:cNvSpPr>
          <p:nvPr>
            <p:ph type="title" idx="4294967295"/>
          </p:nvPr>
        </p:nvSpPr>
        <p:spPr>
          <a:xfrm>
            <a:off x="180975" y="98425"/>
            <a:ext cx="8534400" cy="876300"/>
          </a:xfrm>
        </p:spPr>
        <p:txBody>
          <a:bodyPr>
            <a:spAutoFit/>
          </a:bodyPr>
          <a:lstStyle/>
          <a:p>
            <a:pPr marL="809625" indent="-809625" eaLnBrk="1" hangingPunct="1"/>
            <a:r>
              <a:rPr lang="en-US" sz="3200" smtClean="0"/>
              <a:t>17.3 Haploid and diploid generations alternate in plant life cycles</a:t>
            </a:r>
          </a:p>
        </p:txBody>
      </p:sp>
      <p:sp>
        <p:nvSpPr>
          <p:cNvPr id="61444" name="Line 10"/>
          <p:cNvSpPr>
            <a:spLocks noChangeShapeType="1"/>
          </p:cNvSpPr>
          <p:nvPr/>
        </p:nvSpPr>
        <p:spPr bwMode="auto">
          <a:xfrm>
            <a:off x="182563" y="6535738"/>
            <a:ext cx="8775700" cy="0"/>
          </a:xfrm>
          <a:prstGeom prst="line">
            <a:avLst/>
          </a:prstGeom>
          <a:noFill/>
          <a:ln w="19050">
            <a:solidFill>
              <a:schemeClr val="tx1"/>
            </a:solidFill>
            <a:round/>
            <a:headEnd/>
            <a:tailEnd/>
          </a:ln>
        </p:spPr>
        <p:txBody>
          <a:bodyPr wrap="none" anchor="ctr"/>
          <a:lstStyle/>
          <a:p>
            <a:endParaRPr lang="en-US"/>
          </a:p>
        </p:txBody>
      </p:sp>
      <p:sp>
        <p:nvSpPr>
          <p:cNvPr id="61445" name="Line 4"/>
          <p:cNvSpPr>
            <a:spLocks noChangeShapeType="1"/>
          </p:cNvSpPr>
          <p:nvPr/>
        </p:nvSpPr>
        <p:spPr bwMode="auto">
          <a:xfrm>
            <a:off x="195263" y="1108075"/>
            <a:ext cx="8775700" cy="0"/>
          </a:xfrm>
          <a:prstGeom prst="line">
            <a:avLst/>
          </a:prstGeom>
          <a:noFill/>
          <a:ln w="76200">
            <a:solidFill>
              <a:schemeClr val="tx2"/>
            </a:solidFill>
            <a:round/>
            <a:headEnd/>
            <a:tailEnd/>
          </a:ln>
        </p:spPr>
        <p:txBody>
          <a:bodyPr wrap="none" anchor="ctr"/>
          <a:lstStyle/>
          <a:p>
            <a:endParaRPr lang="en-US"/>
          </a:p>
        </p:txBody>
      </p:sp>
      <p:sp>
        <p:nvSpPr>
          <p:cNvPr id="61446" name="Text Box 6"/>
          <p:cNvSpPr txBox="1">
            <a:spLocks noChangeArrowheads="1"/>
          </p:cNvSpPr>
          <p:nvPr/>
        </p:nvSpPr>
        <p:spPr bwMode="auto">
          <a:xfrm>
            <a:off x="182563" y="6626225"/>
            <a:ext cx="8775700" cy="136525"/>
          </a:xfrm>
          <a:prstGeom prst="rect">
            <a:avLst/>
          </a:prstGeom>
          <a:noFill/>
          <a:ln w="9525">
            <a:noFill/>
            <a:miter lim="800000"/>
            <a:headEnd/>
            <a:tailEnd/>
          </a:ln>
        </p:spPr>
        <p:txBody>
          <a:bodyPr lIns="0" tIns="0" rIns="0" bIns="0" anchor="ctr"/>
          <a:lstStyle/>
          <a:p>
            <a:pPr algn="l" eaLnBrk="0" hangingPunct="0">
              <a:spcBef>
                <a:spcPct val="50000"/>
              </a:spcBef>
            </a:pPr>
            <a:r>
              <a:rPr lang="en-US" sz="900"/>
              <a:t>© 2012 Pearson Education, Inc.</a:t>
            </a:r>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61442">
                                            <p:txEl>
                                              <p:pRg st="0" end="0"/>
                                            </p:txEl>
                                          </p:spTgt>
                                        </p:tgtEl>
                                        <p:attrNameLst>
                                          <p:attrName>style.visibility</p:attrName>
                                        </p:attrNameLst>
                                      </p:cBhvr>
                                      <p:to>
                                        <p:strVal val="visible"/>
                                      </p:to>
                                    </p:set>
                                    <p:animEffect transition="in" filter="diamond(in)">
                                      <p:cBhvr>
                                        <p:cTn id="7" dur="2000"/>
                                        <p:tgtEl>
                                          <p:spTgt spid="6144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61442">
                                            <p:txEl>
                                              <p:pRg st="1" end="1"/>
                                            </p:txEl>
                                          </p:spTgt>
                                        </p:tgtEl>
                                        <p:attrNameLst>
                                          <p:attrName>style.visibility</p:attrName>
                                        </p:attrNameLst>
                                      </p:cBhvr>
                                      <p:to>
                                        <p:strVal val="visible"/>
                                      </p:to>
                                    </p:set>
                                    <p:animEffect transition="in" filter="diamond(in)">
                                      <p:cBhvr>
                                        <p:cTn id="12" dur="2000"/>
                                        <p:tgtEl>
                                          <p:spTgt spid="6144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61442">
                                            <p:txEl>
                                              <p:pRg st="2" end="2"/>
                                            </p:txEl>
                                          </p:spTgt>
                                        </p:tgtEl>
                                        <p:attrNameLst>
                                          <p:attrName>style.visibility</p:attrName>
                                        </p:attrNameLst>
                                      </p:cBhvr>
                                      <p:to>
                                        <p:strVal val="visible"/>
                                      </p:to>
                                    </p:set>
                                    <p:animEffect transition="in" filter="diamond(in)">
                                      <p:cBhvr>
                                        <p:cTn id="17" dur="2000"/>
                                        <p:tgtEl>
                                          <p:spTgt spid="6144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61442">
                                            <p:txEl>
                                              <p:pRg st="3" end="3"/>
                                            </p:txEl>
                                          </p:spTgt>
                                        </p:tgtEl>
                                        <p:attrNameLst>
                                          <p:attrName>style.visibility</p:attrName>
                                        </p:attrNameLst>
                                      </p:cBhvr>
                                      <p:to>
                                        <p:strVal val="visible"/>
                                      </p:to>
                                    </p:set>
                                    <p:animEffect transition="in" filter="diamond(in)">
                                      <p:cBhvr>
                                        <p:cTn id="22" dur="2000"/>
                                        <p:tgtEl>
                                          <p:spTgt spid="6144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61442">
                                            <p:txEl>
                                              <p:pRg st="4" end="4"/>
                                            </p:txEl>
                                          </p:spTgt>
                                        </p:tgtEl>
                                        <p:attrNameLst>
                                          <p:attrName>style.visibility</p:attrName>
                                        </p:attrNameLst>
                                      </p:cBhvr>
                                      <p:to>
                                        <p:strVal val="visible"/>
                                      </p:to>
                                    </p:set>
                                    <p:animEffect transition="in" filter="diamond(in)">
                                      <p:cBhvr>
                                        <p:cTn id="27" dur="2000"/>
                                        <p:tgtEl>
                                          <p:spTgt spid="6144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2" grpId="0" build="p" bldLvl="5"/>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D:\Chapter_17\B_Jpeg_Images\_17_Labeled_Images\17_03AlternGenerations_1-L.jpg"/>
          <p:cNvPicPr>
            <a:picLocks noChangeAspect="1" noChangeArrowheads="1"/>
          </p:cNvPicPr>
          <p:nvPr/>
        </p:nvPicPr>
        <p:blipFill>
          <a:blip r:embed="rId2" cstate="print"/>
          <a:srcRect/>
          <a:stretch>
            <a:fillRect/>
          </a:stretch>
        </p:blipFill>
        <p:spPr bwMode="auto">
          <a:xfrm>
            <a:off x="298450" y="523875"/>
            <a:ext cx="8547100" cy="5810250"/>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D:\Chapter_17\B_Jpeg_Images\_17_Labeled_Images\17_03AlternGenerations_2-L.jpg"/>
          <p:cNvPicPr>
            <a:picLocks noChangeAspect="1" noChangeArrowheads="1"/>
          </p:cNvPicPr>
          <p:nvPr/>
        </p:nvPicPr>
        <p:blipFill>
          <a:blip r:embed="rId2" cstate="print"/>
          <a:srcRect/>
          <a:stretch>
            <a:fillRect/>
          </a:stretch>
        </p:blipFill>
        <p:spPr bwMode="auto">
          <a:xfrm>
            <a:off x="298450" y="523875"/>
            <a:ext cx="8547100" cy="5810250"/>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D:\Chapter_17\B_Jpeg_Images\_17_Labeled_Images\17_03AlternGenerations_3-L.jpg"/>
          <p:cNvPicPr>
            <a:picLocks noChangeAspect="1" noChangeArrowheads="1"/>
          </p:cNvPicPr>
          <p:nvPr/>
        </p:nvPicPr>
        <p:blipFill>
          <a:blip r:embed="rId2" cstate="print"/>
          <a:srcRect/>
          <a:stretch>
            <a:fillRect/>
          </a:stretch>
        </p:blipFill>
        <p:spPr bwMode="auto">
          <a:xfrm>
            <a:off x="298450" y="523875"/>
            <a:ext cx="8547100" cy="5810250"/>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D:\Chapter_17\B_Jpeg_Images\_17_Labeled_Images\17_03AlternGenerations_4-L.jpg"/>
          <p:cNvPicPr>
            <a:picLocks noChangeAspect="1" noChangeArrowheads="1"/>
          </p:cNvPicPr>
          <p:nvPr/>
        </p:nvPicPr>
        <p:blipFill>
          <a:blip r:embed="rId2" cstate="print"/>
          <a:srcRect/>
          <a:stretch>
            <a:fillRect/>
          </a:stretch>
        </p:blipFill>
        <p:spPr bwMode="auto">
          <a:xfrm>
            <a:off x="298450" y="523875"/>
            <a:ext cx="8547100" cy="5810250"/>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D:\Chapter_17\B_Jpeg_Images\_17_Labeled_Images\17_03AlternGenerations_5-L.jpg"/>
          <p:cNvPicPr>
            <a:picLocks noChangeAspect="1" noChangeArrowheads="1"/>
          </p:cNvPicPr>
          <p:nvPr/>
        </p:nvPicPr>
        <p:blipFill>
          <a:blip r:embed="rId2" cstate="print"/>
          <a:srcRect/>
          <a:stretch>
            <a:fillRect/>
          </a:stretch>
        </p:blipFill>
        <p:spPr bwMode="auto">
          <a:xfrm>
            <a:off x="298450" y="523875"/>
            <a:ext cx="8547100" cy="5810250"/>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body" idx="4294967295"/>
          </p:nvPr>
        </p:nvSpPr>
        <p:spPr>
          <a:xfrm>
            <a:off x="166688" y="1320800"/>
            <a:ext cx="8628062" cy="5245100"/>
          </a:xfrm>
        </p:spPr>
        <p:txBody>
          <a:bodyPr/>
          <a:lstStyle/>
          <a:p>
            <a:pPr marL="292100" indent="-292100" eaLnBrk="1" hangingPunct="1"/>
            <a:r>
              <a:rPr lang="en-US" dirty="0" smtClean="0"/>
              <a:t>Gametophytes make up a bed of moss.</a:t>
            </a:r>
          </a:p>
          <a:p>
            <a:pPr marL="812800" lvl="1" indent="-368300" eaLnBrk="1" hangingPunct="1">
              <a:lnSpc>
                <a:spcPct val="120000"/>
              </a:lnSpc>
            </a:pPr>
            <a:r>
              <a:rPr lang="en-US" dirty="0" smtClean="0"/>
              <a:t>Gametes develop in male and female </a:t>
            </a:r>
            <a:r>
              <a:rPr lang="en-US" dirty="0" err="1" smtClean="0"/>
              <a:t>gametangia</a:t>
            </a:r>
            <a:r>
              <a:rPr lang="en-US" dirty="0" smtClean="0"/>
              <a:t>.</a:t>
            </a:r>
          </a:p>
          <a:p>
            <a:pPr marL="812800" lvl="1" indent="-368300" eaLnBrk="1" hangingPunct="1"/>
            <a:r>
              <a:rPr lang="en-US" dirty="0" smtClean="0"/>
              <a:t>Sperm swim through water to the egg in the female </a:t>
            </a:r>
            <a:r>
              <a:rPr lang="en-US" dirty="0" err="1" smtClean="0"/>
              <a:t>gametangium</a:t>
            </a:r>
            <a:r>
              <a:rPr lang="en-US" dirty="0" smtClean="0"/>
              <a:t>.</a:t>
            </a:r>
          </a:p>
          <a:p>
            <a:pPr marL="292100" indent="-292100" eaLnBrk="1" hangingPunct="1">
              <a:buFont typeface="Wingdings" pitchFamily="84" charset="2"/>
              <a:buNone/>
            </a:pPr>
            <a:endParaRPr lang="en-US" dirty="0" smtClean="0"/>
          </a:p>
        </p:txBody>
      </p:sp>
      <p:sp>
        <p:nvSpPr>
          <p:cNvPr id="67587" name="Rectangle 3"/>
          <p:cNvSpPr>
            <a:spLocks noGrp="1" noChangeArrowheads="1"/>
          </p:cNvSpPr>
          <p:nvPr>
            <p:ph type="title" idx="4294967295"/>
          </p:nvPr>
        </p:nvSpPr>
        <p:spPr>
          <a:xfrm>
            <a:off x="180975" y="109538"/>
            <a:ext cx="8534400" cy="876300"/>
          </a:xfrm>
        </p:spPr>
        <p:txBody>
          <a:bodyPr>
            <a:spAutoFit/>
          </a:bodyPr>
          <a:lstStyle/>
          <a:p>
            <a:pPr marL="812800" indent="-812800" eaLnBrk="1" hangingPunct="1"/>
            <a:r>
              <a:rPr lang="en-US" sz="3200" smtClean="0"/>
              <a:t>17.4 The life cycle of a moss is dominated by the gametophyte</a:t>
            </a:r>
          </a:p>
        </p:txBody>
      </p:sp>
      <p:sp>
        <p:nvSpPr>
          <p:cNvPr id="67588" name="Line 5"/>
          <p:cNvSpPr>
            <a:spLocks noChangeShapeType="1"/>
          </p:cNvSpPr>
          <p:nvPr/>
        </p:nvSpPr>
        <p:spPr bwMode="auto">
          <a:xfrm>
            <a:off x="182563" y="6535738"/>
            <a:ext cx="8775700" cy="0"/>
          </a:xfrm>
          <a:prstGeom prst="line">
            <a:avLst/>
          </a:prstGeom>
          <a:noFill/>
          <a:ln w="19050">
            <a:solidFill>
              <a:schemeClr val="tx1"/>
            </a:solidFill>
            <a:round/>
            <a:headEnd/>
            <a:tailEnd/>
          </a:ln>
        </p:spPr>
        <p:txBody>
          <a:bodyPr wrap="none" anchor="ctr"/>
          <a:lstStyle/>
          <a:p>
            <a:endParaRPr lang="en-US"/>
          </a:p>
        </p:txBody>
      </p:sp>
      <p:sp>
        <p:nvSpPr>
          <p:cNvPr id="67589" name="Line 4"/>
          <p:cNvSpPr>
            <a:spLocks noChangeShapeType="1"/>
          </p:cNvSpPr>
          <p:nvPr/>
        </p:nvSpPr>
        <p:spPr bwMode="auto">
          <a:xfrm>
            <a:off x="195263" y="1108075"/>
            <a:ext cx="8775700" cy="0"/>
          </a:xfrm>
          <a:prstGeom prst="line">
            <a:avLst/>
          </a:prstGeom>
          <a:noFill/>
          <a:ln w="76200">
            <a:solidFill>
              <a:schemeClr val="tx2"/>
            </a:solidFill>
            <a:round/>
            <a:headEnd/>
            <a:tailEnd/>
          </a:ln>
        </p:spPr>
        <p:txBody>
          <a:bodyPr wrap="none" anchor="ctr"/>
          <a:lstStyle/>
          <a:p>
            <a:endParaRPr lang="en-US"/>
          </a:p>
        </p:txBody>
      </p:sp>
      <p:sp>
        <p:nvSpPr>
          <p:cNvPr id="67590" name="Text Box 6"/>
          <p:cNvSpPr txBox="1">
            <a:spLocks noChangeArrowheads="1"/>
          </p:cNvSpPr>
          <p:nvPr/>
        </p:nvSpPr>
        <p:spPr bwMode="auto">
          <a:xfrm>
            <a:off x="182563" y="6626225"/>
            <a:ext cx="8775700" cy="136525"/>
          </a:xfrm>
          <a:prstGeom prst="rect">
            <a:avLst/>
          </a:prstGeom>
          <a:noFill/>
          <a:ln w="9525">
            <a:noFill/>
            <a:miter lim="800000"/>
            <a:headEnd/>
            <a:tailEnd/>
          </a:ln>
        </p:spPr>
        <p:txBody>
          <a:bodyPr lIns="0" tIns="0" rIns="0" bIns="0" anchor="ctr"/>
          <a:lstStyle/>
          <a:p>
            <a:pPr algn="l" eaLnBrk="0" hangingPunct="0">
              <a:spcBef>
                <a:spcPct val="50000"/>
              </a:spcBef>
            </a:pPr>
            <a:r>
              <a:rPr lang="en-US" sz="900"/>
              <a:t>© 2012 Pearson Education, Inc.</a:t>
            </a:r>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67586">
                                            <p:txEl>
                                              <p:pRg st="0" end="0"/>
                                            </p:txEl>
                                          </p:spTgt>
                                        </p:tgtEl>
                                        <p:attrNameLst>
                                          <p:attrName>style.visibility</p:attrName>
                                        </p:attrNameLst>
                                      </p:cBhvr>
                                      <p:to>
                                        <p:strVal val="visible"/>
                                      </p:to>
                                    </p:set>
                                    <p:animEffect transition="in" filter="diamond(in)">
                                      <p:cBhvr>
                                        <p:cTn id="7" dur="2000"/>
                                        <p:tgtEl>
                                          <p:spTgt spid="6758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67586">
                                            <p:txEl>
                                              <p:pRg st="1" end="1"/>
                                            </p:txEl>
                                          </p:spTgt>
                                        </p:tgtEl>
                                        <p:attrNameLst>
                                          <p:attrName>style.visibility</p:attrName>
                                        </p:attrNameLst>
                                      </p:cBhvr>
                                      <p:to>
                                        <p:strVal val="visible"/>
                                      </p:to>
                                    </p:set>
                                    <p:animEffect transition="in" filter="diamond(in)">
                                      <p:cBhvr>
                                        <p:cTn id="12" dur="2000"/>
                                        <p:tgtEl>
                                          <p:spTgt spid="6758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67586">
                                            <p:txEl>
                                              <p:pRg st="2" end="2"/>
                                            </p:txEl>
                                          </p:spTgt>
                                        </p:tgtEl>
                                        <p:attrNameLst>
                                          <p:attrName>style.visibility</p:attrName>
                                        </p:attrNameLst>
                                      </p:cBhvr>
                                      <p:to>
                                        <p:strVal val="visible"/>
                                      </p:to>
                                    </p:set>
                                    <p:animEffect transition="in" filter="diamond(in)">
                                      <p:cBhvr>
                                        <p:cTn id="17" dur="2000"/>
                                        <p:tgtEl>
                                          <p:spTgt spid="6758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6" grpId="0" build="p" bldLvl="5"/>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body" idx="4294967295"/>
          </p:nvPr>
        </p:nvSpPr>
        <p:spPr>
          <a:xfrm>
            <a:off x="166688" y="1346200"/>
            <a:ext cx="8628062" cy="5245100"/>
          </a:xfrm>
        </p:spPr>
        <p:txBody>
          <a:bodyPr/>
          <a:lstStyle/>
          <a:p>
            <a:pPr marL="292100" indent="-292100" eaLnBrk="1" hangingPunct="1">
              <a:lnSpc>
                <a:spcPct val="90000"/>
              </a:lnSpc>
            </a:pPr>
            <a:r>
              <a:rPr lang="en-US" dirty="0" smtClean="0"/>
              <a:t>The zygote</a:t>
            </a:r>
          </a:p>
          <a:p>
            <a:pPr marL="812800" lvl="1" indent="-368300" eaLnBrk="1" hangingPunct="1">
              <a:lnSpc>
                <a:spcPct val="90000"/>
              </a:lnSpc>
            </a:pPr>
            <a:r>
              <a:rPr lang="en-US" dirty="0" smtClean="0"/>
              <a:t>develops within the </a:t>
            </a:r>
            <a:r>
              <a:rPr lang="en-US" dirty="0" err="1" smtClean="0"/>
              <a:t>gametangium</a:t>
            </a:r>
            <a:r>
              <a:rPr lang="en-US" dirty="0" smtClean="0"/>
              <a:t> into a mature </a:t>
            </a:r>
            <a:r>
              <a:rPr lang="en-US" dirty="0" err="1" smtClean="0"/>
              <a:t>sporophyte</a:t>
            </a:r>
            <a:r>
              <a:rPr lang="en-US" dirty="0" smtClean="0"/>
              <a:t>,</a:t>
            </a:r>
          </a:p>
          <a:p>
            <a:pPr marL="812800" lvl="1" indent="-368300" eaLnBrk="1" hangingPunct="1">
              <a:lnSpc>
                <a:spcPct val="90000"/>
              </a:lnSpc>
            </a:pPr>
            <a:r>
              <a:rPr lang="en-US" dirty="0" smtClean="0"/>
              <a:t>which remains attached to the gametophyte.</a:t>
            </a:r>
          </a:p>
          <a:p>
            <a:pPr marL="292100" indent="-292100" eaLnBrk="1" hangingPunct="1">
              <a:lnSpc>
                <a:spcPct val="90000"/>
              </a:lnSpc>
            </a:pPr>
            <a:r>
              <a:rPr lang="en-US" dirty="0" smtClean="0"/>
              <a:t>Meiosis occurs in sporangia at the tips of the </a:t>
            </a:r>
            <a:r>
              <a:rPr lang="en-US" dirty="0" err="1" smtClean="0"/>
              <a:t>sporophyte</a:t>
            </a:r>
            <a:r>
              <a:rPr lang="en-US" dirty="0" smtClean="0"/>
              <a:t> stalks.</a:t>
            </a:r>
          </a:p>
          <a:p>
            <a:pPr marL="292100" indent="-292100" eaLnBrk="1" hangingPunct="1">
              <a:lnSpc>
                <a:spcPct val="90000"/>
              </a:lnSpc>
            </a:pPr>
            <a:r>
              <a:rPr lang="en-US" dirty="0" smtClean="0"/>
              <a:t>Haploid spores are released from the sporangium and develop into gametophyte plants.</a:t>
            </a:r>
          </a:p>
        </p:txBody>
      </p:sp>
      <p:sp>
        <p:nvSpPr>
          <p:cNvPr id="68611" name="Rectangle 3"/>
          <p:cNvSpPr>
            <a:spLocks noGrp="1" noChangeArrowheads="1"/>
          </p:cNvSpPr>
          <p:nvPr>
            <p:ph type="title" idx="4294967295"/>
          </p:nvPr>
        </p:nvSpPr>
        <p:spPr>
          <a:xfrm>
            <a:off x="180975" y="109538"/>
            <a:ext cx="8534400" cy="876300"/>
          </a:xfrm>
        </p:spPr>
        <p:txBody>
          <a:bodyPr>
            <a:spAutoFit/>
          </a:bodyPr>
          <a:lstStyle/>
          <a:p>
            <a:pPr marL="812800" indent="-812800" eaLnBrk="1" hangingPunct="1"/>
            <a:r>
              <a:rPr lang="en-US" sz="3200" smtClean="0"/>
              <a:t>17.4 The life cycle of a moss is dominated by the gametophyte</a:t>
            </a:r>
          </a:p>
        </p:txBody>
      </p:sp>
      <p:sp>
        <p:nvSpPr>
          <p:cNvPr id="68612" name="Line 5"/>
          <p:cNvSpPr>
            <a:spLocks noChangeShapeType="1"/>
          </p:cNvSpPr>
          <p:nvPr/>
        </p:nvSpPr>
        <p:spPr bwMode="auto">
          <a:xfrm>
            <a:off x="182563" y="6535738"/>
            <a:ext cx="8775700" cy="0"/>
          </a:xfrm>
          <a:prstGeom prst="line">
            <a:avLst/>
          </a:prstGeom>
          <a:noFill/>
          <a:ln w="19050">
            <a:solidFill>
              <a:schemeClr val="tx1"/>
            </a:solidFill>
            <a:round/>
            <a:headEnd/>
            <a:tailEnd/>
          </a:ln>
        </p:spPr>
        <p:txBody>
          <a:bodyPr wrap="none" anchor="ctr"/>
          <a:lstStyle/>
          <a:p>
            <a:endParaRPr lang="en-US"/>
          </a:p>
        </p:txBody>
      </p:sp>
      <p:sp>
        <p:nvSpPr>
          <p:cNvPr id="68613" name="Line 4"/>
          <p:cNvSpPr>
            <a:spLocks noChangeShapeType="1"/>
          </p:cNvSpPr>
          <p:nvPr/>
        </p:nvSpPr>
        <p:spPr bwMode="auto">
          <a:xfrm>
            <a:off x="195263" y="1108075"/>
            <a:ext cx="8775700" cy="0"/>
          </a:xfrm>
          <a:prstGeom prst="line">
            <a:avLst/>
          </a:prstGeom>
          <a:noFill/>
          <a:ln w="76200">
            <a:solidFill>
              <a:schemeClr val="tx2"/>
            </a:solidFill>
            <a:round/>
            <a:headEnd/>
            <a:tailEnd/>
          </a:ln>
        </p:spPr>
        <p:txBody>
          <a:bodyPr wrap="none" anchor="ctr"/>
          <a:lstStyle/>
          <a:p>
            <a:endParaRPr lang="en-US"/>
          </a:p>
        </p:txBody>
      </p:sp>
      <p:sp>
        <p:nvSpPr>
          <p:cNvPr id="68614" name="Text Box 6"/>
          <p:cNvSpPr txBox="1">
            <a:spLocks noChangeArrowheads="1"/>
          </p:cNvSpPr>
          <p:nvPr/>
        </p:nvSpPr>
        <p:spPr bwMode="auto">
          <a:xfrm>
            <a:off x="182563" y="6626225"/>
            <a:ext cx="8775700" cy="136525"/>
          </a:xfrm>
          <a:prstGeom prst="rect">
            <a:avLst/>
          </a:prstGeom>
          <a:noFill/>
          <a:ln w="9525">
            <a:noFill/>
            <a:miter lim="800000"/>
            <a:headEnd/>
            <a:tailEnd/>
          </a:ln>
        </p:spPr>
        <p:txBody>
          <a:bodyPr lIns="0" tIns="0" rIns="0" bIns="0" anchor="ctr"/>
          <a:lstStyle/>
          <a:p>
            <a:pPr algn="l" eaLnBrk="0" hangingPunct="0">
              <a:spcBef>
                <a:spcPct val="50000"/>
              </a:spcBef>
            </a:pPr>
            <a:r>
              <a:rPr lang="en-US" sz="900"/>
              <a:t>© 2012 Pearson Education, Inc.</a:t>
            </a:r>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8610">
                                            <p:txEl>
                                              <p:pRg st="0" end="0"/>
                                            </p:txEl>
                                          </p:spTgt>
                                        </p:tgtEl>
                                        <p:attrNameLst>
                                          <p:attrName>style.visibility</p:attrName>
                                        </p:attrNameLst>
                                      </p:cBhvr>
                                      <p:to>
                                        <p:strVal val="visible"/>
                                      </p:to>
                                    </p:set>
                                    <p:animEffect transition="in" filter="checkerboard(across)">
                                      <p:cBhvr>
                                        <p:cTn id="7" dur="500"/>
                                        <p:tgtEl>
                                          <p:spTgt spid="686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8610">
                                            <p:txEl>
                                              <p:pRg st="1" end="1"/>
                                            </p:txEl>
                                          </p:spTgt>
                                        </p:tgtEl>
                                        <p:attrNameLst>
                                          <p:attrName>style.visibility</p:attrName>
                                        </p:attrNameLst>
                                      </p:cBhvr>
                                      <p:to>
                                        <p:strVal val="visible"/>
                                      </p:to>
                                    </p:set>
                                    <p:animEffect transition="in" filter="checkerboard(across)">
                                      <p:cBhvr>
                                        <p:cTn id="12" dur="500"/>
                                        <p:tgtEl>
                                          <p:spTgt spid="686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68610">
                                            <p:txEl>
                                              <p:pRg st="2" end="2"/>
                                            </p:txEl>
                                          </p:spTgt>
                                        </p:tgtEl>
                                        <p:attrNameLst>
                                          <p:attrName>style.visibility</p:attrName>
                                        </p:attrNameLst>
                                      </p:cBhvr>
                                      <p:to>
                                        <p:strVal val="visible"/>
                                      </p:to>
                                    </p:set>
                                    <p:animEffect transition="in" filter="checkerboard(across)">
                                      <p:cBhvr>
                                        <p:cTn id="17" dur="500"/>
                                        <p:tgtEl>
                                          <p:spTgt spid="686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68610">
                                            <p:txEl>
                                              <p:pRg st="3" end="3"/>
                                            </p:txEl>
                                          </p:spTgt>
                                        </p:tgtEl>
                                        <p:attrNameLst>
                                          <p:attrName>style.visibility</p:attrName>
                                        </p:attrNameLst>
                                      </p:cBhvr>
                                      <p:to>
                                        <p:strVal val="visible"/>
                                      </p:to>
                                    </p:set>
                                    <p:animEffect transition="in" filter="checkerboard(across)">
                                      <p:cBhvr>
                                        <p:cTn id="22" dur="500"/>
                                        <p:tgtEl>
                                          <p:spTgt spid="6861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68610">
                                            <p:txEl>
                                              <p:pRg st="4" end="4"/>
                                            </p:txEl>
                                          </p:spTgt>
                                        </p:tgtEl>
                                        <p:attrNameLst>
                                          <p:attrName>style.visibility</p:attrName>
                                        </p:attrNameLst>
                                      </p:cBhvr>
                                      <p:to>
                                        <p:strVal val="visible"/>
                                      </p:to>
                                    </p:set>
                                    <p:animEffect transition="in" filter="checkerboard(across)">
                                      <p:cBhvr>
                                        <p:cTn id="27" dur="500"/>
                                        <p:tgtEl>
                                          <p:spTgt spid="686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0" grpId="0" build="p" bldLvl="5"/>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D:\Chapter_17\B_Jpeg_Images\_17_Labeled_Images\17_04_MossLifeCycle_1-L.jpg"/>
          <p:cNvPicPr>
            <a:picLocks noChangeAspect="1" noChangeArrowheads="1"/>
          </p:cNvPicPr>
          <p:nvPr/>
        </p:nvPicPr>
        <p:blipFill>
          <a:blip r:embed="rId2" cstate="print"/>
          <a:srcRect/>
          <a:stretch>
            <a:fillRect/>
          </a:stretch>
        </p:blipFill>
        <p:spPr bwMode="auto">
          <a:xfrm>
            <a:off x="298450" y="885825"/>
            <a:ext cx="8547100" cy="5084763"/>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D:\Chapter_17\B_Jpeg_Images\_17_Labeled_Images\17_04_MossLifeCycle_2-L.jpg"/>
          <p:cNvPicPr>
            <a:picLocks noChangeAspect="1" noChangeArrowheads="1"/>
          </p:cNvPicPr>
          <p:nvPr/>
        </p:nvPicPr>
        <p:blipFill>
          <a:blip r:embed="rId2" cstate="print"/>
          <a:srcRect/>
          <a:stretch>
            <a:fillRect/>
          </a:stretch>
        </p:blipFill>
        <p:spPr bwMode="auto">
          <a:xfrm>
            <a:off x="298450" y="885825"/>
            <a:ext cx="8547100" cy="5084763"/>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type="body" idx="4294967295"/>
          </p:nvPr>
        </p:nvSpPr>
        <p:spPr>
          <a:xfrm>
            <a:off x="322263" y="1285875"/>
            <a:ext cx="8534400" cy="2436813"/>
          </a:xfrm>
        </p:spPr>
        <p:txBody>
          <a:bodyPr/>
          <a:lstStyle/>
          <a:p>
            <a:pPr marL="0" indent="0" algn="ctr" eaLnBrk="1" hangingPunct="1">
              <a:buFont typeface="Wingdings" pitchFamily="84" charset="2"/>
              <a:buNone/>
            </a:pPr>
            <a:r>
              <a:rPr lang="en-US" sz="4400" smtClean="0"/>
              <a:t>PLANT EVOLUTION               AND DIVERSITY</a:t>
            </a:r>
            <a:endParaRPr lang="en-US" sz="4400" b="1" smtClean="0"/>
          </a:p>
        </p:txBody>
      </p:sp>
      <p:sp>
        <p:nvSpPr>
          <p:cNvPr id="18435" name="Line 5"/>
          <p:cNvSpPr>
            <a:spLocks noChangeShapeType="1"/>
          </p:cNvSpPr>
          <p:nvPr/>
        </p:nvSpPr>
        <p:spPr bwMode="auto">
          <a:xfrm>
            <a:off x="182563" y="6535738"/>
            <a:ext cx="8775700" cy="0"/>
          </a:xfrm>
          <a:prstGeom prst="line">
            <a:avLst/>
          </a:prstGeom>
          <a:noFill/>
          <a:ln w="19050">
            <a:solidFill>
              <a:schemeClr val="tx1"/>
            </a:solidFill>
            <a:round/>
            <a:headEnd/>
            <a:tailEnd/>
          </a:ln>
        </p:spPr>
        <p:txBody>
          <a:bodyPr wrap="none" anchor="ctr"/>
          <a:lstStyle/>
          <a:p>
            <a:endParaRPr lang="en-US"/>
          </a:p>
        </p:txBody>
      </p:sp>
      <p:sp>
        <p:nvSpPr>
          <p:cNvPr id="18436" name="Line 4"/>
          <p:cNvSpPr>
            <a:spLocks noChangeShapeType="1"/>
          </p:cNvSpPr>
          <p:nvPr/>
        </p:nvSpPr>
        <p:spPr bwMode="auto">
          <a:xfrm>
            <a:off x="195263" y="1108075"/>
            <a:ext cx="8775700" cy="0"/>
          </a:xfrm>
          <a:prstGeom prst="line">
            <a:avLst/>
          </a:prstGeom>
          <a:noFill/>
          <a:ln w="76200">
            <a:solidFill>
              <a:schemeClr val="tx2"/>
            </a:solidFill>
            <a:round/>
            <a:headEnd/>
            <a:tailEnd/>
          </a:ln>
        </p:spPr>
        <p:txBody>
          <a:bodyPr wrap="none" anchor="ctr"/>
          <a:lstStyle/>
          <a:p>
            <a:endParaRPr lang="en-US"/>
          </a:p>
        </p:txBody>
      </p:sp>
      <p:sp>
        <p:nvSpPr>
          <p:cNvPr id="18437" name="Text Box 6"/>
          <p:cNvSpPr txBox="1">
            <a:spLocks noChangeArrowheads="1"/>
          </p:cNvSpPr>
          <p:nvPr/>
        </p:nvSpPr>
        <p:spPr bwMode="auto">
          <a:xfrm>
            <a:off x="182563" y="6626225"/>
            <a:ext cx="8775700" cy="136525"/>
          </a:xfrm>
          <a:prstGeom prst="rect">
            <a:avLst/>
          </a:prstGeom>
          <a:noFill/>
          <a:ln w="9525">
            <a:noFill/>
            <a:miter lim="800000"/>
            <a:headEnd/>
            <a:tailEnd/>
          </a:ln>
        </p:spPr>
        <p:txBody>
          <a:bodyPr lIns="0" tIns="0" rIns="0" bIns="0" anchor="ctr"/>
          <a:lstStyle/>
          <a:p>
            <a:pPr algn="l" eaLnBrk="0" hangingPunct="0">
              <a:spcBef>
                <a:spcPct val="50000"/>
              </a:spcBef>
            </a:pPr>
            <a:r>
              <a:rPr lang="en-US" sz="900"/>
              <a:t>© 2012 Pearson Education, Inc.</a:t>
            </a:r>
            <a:endParaRPr lang="en-US"/>
          </a:p>
        </p:txBody>
      </p:sp>
    </p:spTree>
    <p:custDataLst>
      <p:tags r:id="rId1"/>
    </p:custData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D:\Chapter_17\B_Jpeg_Images\_17_Labeled_Images\17_04_MossLifeCycle_3-L.jpg"/>
          <p:cNvPicPr>
            <a:picLocks noChangeAspect="1" noChangeArrowheads="1"/>
          </p:cNvPicPr>
          <p:nvPr/>
        </p:nvPicPr>
        <p:blipFill>
          <a:blip r:embed="rId2" cstate="print"/>
          <a:srcRect/>
          <a:stretch>
            <a:fillRect/>
          </a:stretch>
        </p:blipFill>
        <p:spPr bwMode="auto">
          <a:xfrm>
            <a:off x="298450" y="885825"/>
            <a:ext cx="8547100" cy="5084763"/>
          </a:xfrm>
          <a:prstGeom prst="rect">
            <a:avLst/>
          </a:prstGeom>
          <a:noFill/>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D:\Chapter_17\B_Jpeg_Images\_17_Labeled_Images\17_04_MossLifeCycle_4-L.jpg"/>
          <p:cNvPicPr>
            <a:picLocks noChangeAspect="1" noChangeArrowheads="1"/>
          </p:cNvPicPr>
          <p:nvPr/>
        </p:nvPicPr>
        <p:blipFill>
          <a:blip r:embed="rId2" cstate="print"/>
          <a:srcRect/>
          <a:stretch>
            <a:fillRect/>
          </a:stretch>
        </p:blipFill>
        <p:spPr bwMode="auto">
          <a:xfrm>
            <a:off x="298450" y="885825"/>
            <a:ext cx="8547100" cy="5084763"/>
          </a:xfrm>
          <a:prstGeom prst="rect">
            <a:avLst/>
          </a:prstGeom>
          <a:noFill/>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D:\Chapter_17\B_Jpeg_Images\_17_Labeled_Images\17_04_MossLifeCycle_5-L.jpg"/>
          <p:cNvPicPr>
            <a:picLocks noChangeAspect="1" noChangeArrowheads="1"/>
          </p:cNvPicPr>
          <p:nvPr/>
        </p:nvPicPr>
        <p:blipFill>
          <a:blip r:embed="rId2" cstate="print"/>
          <a:srcRect/>
          <a:stretch>
            <a:fillRect/>
          </a:stretch>
        </p:blipFill>
        <p:spPr bwMode="auto">
          <a:xfrm>
            <a:off x="298450" y="885825"/>
            <a:ext cx="8547100" cy="5084763"/>
          </a:xfrm>
          <a:prstGeom prst="rect">
            <a:avLst/>
          </a:prstGeom>
          <a:noFill/>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74754" name="Rectangle 2"/>
          <p:cNvSpPr>
            <a:spLocks noGrp="1" noChangeArrowheads="1"/>
          </p:cNvSpPr>
          <p:nvPr>
            <p:ph type="title"/>
          </p:nvPr>
        </p:nvSpPr>
        <p:spPr/>
        <p:txBody>
          <a:bodyPr>
            <a:normAutofit/>
          </a:bodyPr>
          <a:lstStyle/>
          <a:p>
            <a:pPr marL="0" indent="0" eaLnBrk="1" hangingPunct="1"/>
            <a:r>
              <a:rPr lang="en-US" sz="1800" b="0" dirty="0" smtClean="0">
                <a:solidFill>
                  <a:schemeClr val="tx1"/>
                </a:solidFill>
                <a:latin typeface="Arial" charset="0"/>
              </a:rPr>
              <a:t>Figure 17.4_6		</a:t>
            </a:r>
            <a:r>
              <a:rPr lang="en-US" sz="3600" b="0" dirty="0" smtClean="0">
                <a:solidFill>
                  <a:schemeClr val="tx1"/>
                </a:solidFill>
                <a:latin typeface="Arial" charset="0"/>
              </a:rPr>
              <a:t>moss sporangia</a:t>
            </a:r>
          </a:p>
        </p:txBody>
      </p:sp>
      <p:pic>
        <p:nvPicPr>
          <p:cNvPr id="74755" name="Picture 3" descr="17_04aMossLifeCycle-L"/>
          <p:cNvPicPr>
            <a:picLocks noChangeAspect="1" noChangeArrowheads="1"/>
          </p:cNvPicPr>
          <p:nvPr/>
        </p:nvPicPr>
        <p:blipFill>
          <a:blip r:embed="rId3" cstate="print"/>
          <a:srcRect/>
          <a:stretch>
            <a:fillRect/>
          </a:stretch>
        </p:blipFill>
        <p:spPr bwMode="auto">
          <a:xfrm>
            <a:off x="3660775" y="1992313"/>
            <a:ext cx="1822450" cy="28717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5"/>
          <p:cNvSpPr>
            <a:spLocks noGrp="1" noChangeArrowheads="1"/>
          </p:cNvSpPr>
          <p:nvPr>
            <p:ph type="title" idx="4294967295"/>
          </p:nvPr>
        </p:nvSpPr>
        <p:spPr>
          <a:xfrm>
            <a:off x="179388" y="98425"/>
            <a:ext cx="8534400" cy="876300"/>
          </a:xfrm>
        </p:spPr>
        <p:txBody>
          <a:bodyPr>
            <a:spAutoFit/>
          </a:bodyPr>
          <a:lstStyle/>
          <a:p>
            <a:pPr marL="809625" indent="-809625" eaLnBrk="1" hangingPunct="1"/>
            <a:r>
              <a:rPr lang="en-US" sz="3200" smtClean="0"/>
              <a:t>17.5 Ferns, like most plants, have a life cycle dominated by the sporophyte</a:t>
            </a:r>
          </a:p>
        </p:txBody>
      </p:sp>
      <p:sp>
        <p:nvSpPr>
          <p:cNvPr id="75779" name="Line 27"/>
          <p:cNvSpPr>
            <a:spLocks noChangeShapeType="1"/>
          </p:cNvSpPr>
          <p:nvPr/>
        </p:nvSpPr>
        <p:spPr bwMode="auto">
          <a:xfrm>
            <a:off x="182563" y="6535738"/>
            <a:ext cx="8775700" cy="0"/>
          </a:xfrm>
          <a:prstGeom prst="line">
            <a:avLst/>
          </a:prstGeom>
          <a:noFill/>
          <a:ln w="19050">
            <a:solidFill>
              <a:schemeClr val="tx1"/>
            </a:solidFill>
            <a:round/>
            <a:headEnd/>
            <a:tailEnd/>
          </a:ln>
        </p:spPr>
        <p:txBody>
          <a:bodyPr wrap="none" anchor="ctr"/>
          <a:lstStyle/>
          <a:p>
            <a:endParaRPr lang="en-US"/>
          </a:p>
        </p:txBody>
      </p:sp>
      <p:sp>
        <p:nvSpPr>
          <p:cNvPr id="75780" name="Rectangle 29"/>
          <p:cNvSpPr>
            <a:spLocks noGrp="1" noChangeArrowheads="1"/>
          </p:cNvSpPr>
          <p:nvPr>
            <p:ph type="body" idx="4294967295"/>
          </p:nvPr>
        </p:nvSpPr>
        <p:spPr>
          <a:xfrm>
            <a:off x="168275" y="1208088"/>
            <a:ext cx="8628063" cy="5189537"/>
          </a:xfrm>
        </p:spPr>
        <p:txBody>
          <a:bodyPr/>
          <a:lstStyle/>
          <a:p>
            <a:pPr marL="292100" indent="-292100" eaLnBrk="1" hangingPunct="1">
              <a:lnSpc>
                <a:spcPct val="130000"/>
              </a:lnSpc>
            </a:pPr>
            <a:r>
              <a:rPr lang="en-US" dirty="0" smtClean="0"/>
              <a:t>Fern gametophytes are small and inconspicuous.</a:t>
            </a:r>
          </a:p>
          <a:p>
            <a:pPr marL="292100" indent="-292100" eaLnBrk="1" hangingPunct="1">
              <a:lnSpc>
                <a:spcPct val="130000"/>
              </a:lnSpc>
            </a:pPr>
            <a:r>
              <a:rPr lang="en-US" dirty="0" smtClean="0"/>
              <a:t>Gametophytes produce flagellated sperm that swim to the egg and fertilize it to produce a zygote.</a:t>
            </a:r>
          </a:p>
          <a:p>
            <a:pPr marL="292100" indent="-292100" eaLnBrk="1" hangingPunct="1">
              <a:lnSpc>
                <a:spcPct val="130000"/>
              </a:lnSpc>
            </a:pPr>
            <a:r>
              <a:rPr lang="en-US" dirty="0" smtClean="0"/>
              <a:t>The zygote initially develops within the female </a:t>
            </a:r>
            <a:r>
              <a:rPr lang="en-US" dirty="0" err="1" smtClean="0"/>
              <a:t>gametangia</a:t>
            </a:r>
            <a:r>
              <a:rPr lang="en-US" dirty="0" smtClean="0"/>
              <a:t> but eventually develops into an independent </a:t>
            </a:r>
            <a:r>
              <a:rPr lang="en-US" dirty="0" err="1" smtClean="0"/>
              <a:t>sporophyte</a:t>
            </a:r>
            <a:r>
              <a:rPr lang="en-US" dirty="0" smtClean="0"/>
              <a:t>.</a:t>
            </a:r>
          </a:p>
        </p:txBody>
      </p:sp>
      <p:sp>
        <p:nvSpPr>
          <p:cNvPr id="75781" name="Line 4"/>
          <p:cNvSpPr>
            <a:spLocks noChangeShapeType="1"/>
          </p:cNvSpPr>
          <p:nvPr/>
        </p:nvSpPr>
        <p:spPr bwMode="auto">
          <a:xfrm>
            <a:off x="195263" y="1108075"/>
            <a:ext cx="8775700" cy="0"/>
          </a:xfrm>
          <a:prstGeom prst="line">
            <a:avLst/>
          </a:prstGeom>
          <a:noFill/>
          <a:ln w="76200">
            <a:solidFill>
              <a:schemeClr val="tx2"/>
            </a:solidFill>
            <a:round/>
            <a:headEnd/>
            <a:tailEnd/>
          </a:ln>
        </p:spPr>
        <p:txBody>
          <a:bodyPr wrap="none" anchor="ctr"/>
          <a:lstStyle/>
          <a:p>
            <a:endParaRPr lang="en-US"/>
          </a:p>
        </p:txBody>
      </p:sp>
      <p:sp>
        <p:nvSpPr>
          <p:cNvPr id="75782" name="Text Box 6"/>
          <p:cNvSpPr txBox="1">
            <a:spLocks noChangeArrowheads="1"/>
          </p:cNvSpPr>
          <p:nvPr/>
        </p:nvSpPr>
        <p:spPr bwMode="auto">
          <a:xfrm>
            <a:off x="182563" y="6626225"/>
            <a:ext cx="8775700" cy="136525"/>
          </a:xfrm>
          <a:prstGeom prst="rect">
            <a:avLst/>
          </a:prstGeom>
          <a:noFill/>
          <a:ln w="9525">
            <a:noFill/>
            <a:miter lim="800000"/>
            <a:headEnd/>
            <a:tailEnd/>
          </a:ln>
        </p:spPr>
        <p:txBody>
          <a:bodyPr lIns="0" tIns="0" rIns="0" bIns="0" anchor="ctr"/>
          <a:lstStyle/>
          <a:p>
            <a:pPr algn="l" eaLnBrk="0" hangingPunct="0">
              <a:spcBef>
                <a:spcPct val="50000"/>
              </a:spcBef>
            </a:pPr>
            <a:r>
              <a:rPr lang="en-US" sz="900"/>
              <a:t>© 2012 Pearson Education, Inc.</a:t>
            </a:r>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5780">
                                            <p:txEl>
                                              <p:pRg st="0" end="0"/>
                                            </p:txEl>
                                          </p:spTgt>
                                        </p:tgtEl>
                                        <p:attrNameLst>
                                          <p:attrName>style.visibility</p:attrName>
                                        </p:attrNameLst>
                                      </p:cBhvr>
                                      <p:to>
                                        <p:strVal val="visible"/>
                                      </p:to>
                                    </p:set>
                                    <p:anim calcmode="lin" valueType="num">
                                      <p:cBhvr additive="base">
                                        <p:cTn id="7" dur="500" fill="hold"/>
                                        <p:tgtEl>
                                          <p:spTgt spid="7578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578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5780">
                                            <p:txEl>
                                              <p:pRg st="1" end="1"/>
                                            </p:txEl>
                                          </p:spTgt>
                                        </p:tgtEl>
                                        <p:attrNameLst>
                                          <p:attrName>style.visibility</p:attrName>
                                        </p:attrNameLst>
                                      </p:cBhvr>
                                      <p:to>
                                        <p:strVal val="visible"/>
                                      </p:to>
                                    </p:set>
                                    <p:anim calcmode="lin" valueType="num">
                                      <p:cBhvr additive="base">
                                        <p:cTn id="13" dur="500" fill="hold"/>
                                        <p:tgtEl>
                                          <p:spTgt spid="7578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578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5780">
                                            <p:txEl>
                                              <p:pRg st="2" end="2"/>
                                            </p:txEl>
                                          </p:spTgt>
                                        </p:tgtEl>
                                        <p:attrNameLst>
                                          <p:attrName>style.visibility</p:attrName>
                                        </p:attrNameLst>
                                      </p:cBhvr>
                                      <p:to>
                                        <p:strVal val="visible"/>
                                      </p:to>
                                    </p:set>
                                    <p:anim calcmode="lin" valueType="num">
                                      <p:cBhvr additive="base">
                                        <p:cTn id="19" dur="500" fill="hold"/>
                                        <p:tgtEl>
                                          <p:spTgt spid="7578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5780">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80"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idx="4294967295"/>
          </p:nvPr>
        </p:nvSpPr>
        <p:spPr>
          <a:xfrm>
            <a:off x="179388" y="98425"/>
            <a:ext cx="8534400" cy="876300"/>
          </a:xfrm>
        </p:spPr>
        <p:txBody>
          <a:bodyPr>
            <a:spAutoFit/>
          </a:bodyPr>
          <a:lstStyle/>
          <a:p>
            <a:pPr marL="809625" indent="-809625" eaLnBrk="1" hangingPunct="1"/>
            <a:r>
              <a:rPr lang="en-US" sz="3200" smtClean="0"/>
              <a:t>17.5 Ferns, like most plants, have a life cycle dominated by the sporophyte</a:t>
            </a:r>
          </a:p>
        </p:txBody>
      </p:sp>
      <p:sp>
        <p:nvSpPr>
          <p:cNvPr id="76803" name="Line 4"/>
          <p:cNvSpPr>
            <a:spLocks noChangeShapeType="1"/>
          </p:cNvSpPr>
          <p:nvPr/>
        </p:nvSpPr>
        <p:spPr bwMode="auto">
          <a:xfrm>
            <a:off x="182563" y="6535738"/>
            <a:ext cx="8775700" cy="0"/>
          </a:xfrm>
          <a:prstGeom prst="line">
            <a:avLst/>
          </a:prstGeom>
          <a:noFill/>
          <a:ln w="19050">
            <a:solidFill>
              <a:schemeClr val="tx1"/>
            </a:solidFill>
            <a:round/>
            <a:headEnd/>
            <a:tailEnd/>
          </a:ln>
        </p:spPr>
        <p:txBody>
          <a:bodyPr wrap="none" anchor="ctr"/>
          <a:lstStyle/>
          <a:p>
            <a:endParaRPr lang="en-US"/>
          </a:p>
        </p:txBody>
      </p:sp>
      <p:sp>
        <p:nvSpPr>
          <p:cNvPr id="76804" name="Rectangle 6"/>
          <p:cNvSpPr>
            <a:spLocks noGrp="1" noChangeArrowheads="1"/>
          </p:cNvSpPr>
          <p:nvPr>
            <p:ph type="body" idx="4294967295"/>
          </p:nvPr>
        </p:nvSpPr>
        <p:spPr>
          <a:xfrm>
            <a:off x="168275" y="1309688"/>
            <a:ext cx="8628063" cy="5189537"/>
          </a:xfrm>
        </p:spPr>
        <p:txBody>
          <a:bodyPr/>
          <a:lstStyle/>
          <a:p>
            <a:pPr marL="292100" indent="-292100" eaLnBrk="1" hangingPunct="1"/>
            <a:r>
              <a:rPr lang="en-US" dirty="0" smtClean="0"/>
              <a:t>Sporangia develop on the underside of the leaves of the </a:t>
            </a:r>
            <a:r>
              <a:rPr lang="en-US" dirty="0" err="1" smtClean="0"/>
              <a:t>sporophyte</a:t>
            </a:r>
            <a:r>
              <a:rPr lang="en-US" dirty="0" smtClean="0"/>
              <a:t>.</a:t>
            </a:r>
          </a:p>
          <a:p>
            <a:pPr marL="292100" indent="-292100" eaLnBrk="1" hangingPunct="1"/>
            <a:r>
              <a:rPr lang="en-US" dirty="0" smtClean="0"/>
              <a:t>Within the sporangia, cells undergo meiosis to produce haploid spores.</a:t>
            </a:r>
          </a:p>
          <a:p>
            <a:pPr marL="292100" indent="-292100" eaLnBrk="1" hangingPunct="1"/>
            <a:r>
              <a:rPr lang="en-US" dirty="0" smtClean="0"/>
              <a:t>Spores are released and develop into gametophytes.</a:t>
            </a:r>
          </a:p>
        </p:txBody>
      </p:sp>
      <p:sp>
        <p:nvSpPr>
          <p:cNvPr id="76805" name="Line 4"/>
          <p:cNvSpPr>
            <a:spLocks noChangeShapeType="1"/>
          </p:cNvSpPr>
          <p:nvPr/>
        </p:nvSpPr>
        <p:spPr bwMode="auto">
          <a:xfrm>
            <a:off x="195263" y="1108075"/>
            <a:ext cx="8775700" cy="0"/>
          </a:xfrm>
          <a:prstGeom prst="line">
            <a:avLst/>
          </a:prstGeom>
          <a:noFill/>
          <a:ln w="76200">
            <a:solidFill>
              <a:schemeClr val="tx2"/>
            </a:solidFill>
            <a:round/>
            <a:headEnd/>
            <a:tailEnd/>
          </a:ln>
        </p:spPr>
        <p:txBody>
          <a:bodyPr wrap="none" anchor="ctr"/>
          <a:lstStyle/>
          <a:p>
            <a:endParaRPr lang="en-US"/>
          </a:p>
        </p:txBody>
      </p:sp>
      <p:sp>
        <p:nvSpPr>
          <p:cNvPr id="76806" name="Text Box 6"/>
          <p:cNvSpPr txBox="1">
            <a:spLocks noChangeArrowheads="1"/>
          </p:cNvSpPr>
          <p:nvPr/>
        </p:nvSpPr>
        <p:spPr bwMode="auto">
          <a:xfrm>
            <a:off x="182563" y="6626225"/>
            <a:ext cx="8775700" cy="136525"/>
          </a:xfrm>
          <a:prstGeom prst="rect">
            <a:avLst/>
          </a:prstGeom>
          <a:noFill/>
          <a:ln w="9525">
            <a:noFill/>
            <a:miter lim="800000"/>
            <a:headEnd/>
            <a:tailEnd/>
          </a:ln>
        </p:spPr>
        <p:txBody>
          <a:bodyPr lIns="0" tIns="0" rIns="0" bIns="0" anchor="ctr"/>
          <a:lstStyle/>
          <a:p>
            <a:pPr algn="l" eaLnBrk="0" hangingPunct="0">
              <a:spcBef>
                <a:spcPct val="50000"/>
              </a:spcBef>
            </a:pPr>
            <a:r>
              <a:rPr lang="en-US" sz="900"/>
              <a:t>© 2012 Pearson Education, Inc.</a:t>
            </a:r>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6804">
                                            <p:txEl>
                                              <p:pRg st="0" end="0"/>
                                            </p:txEl>
                                          </p:spTgt>
                                        </p:tgtEl>
                                        <p:attrNameLst>
                                          <p:attrName>style.visibility</p:attrName>
                                        </p:attrNameLst>
                                      </p:cBhvr>
                                      <p:to>
                                        <p:strVal val="visible"/>
                                      </p:to>
                                    </p:set>
                                    <p:anim calcmode="lin" valueType="num">
                                      <p:cBhvr additive="base">
                                        <p:cTn id="7" dur="500" fill="hold"/>
                                        <p:tgtEl>
                                          <p:spTgt spid="7680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680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6804">
                                            <p:txEl>
                                              <p:pRg st="1" end="1"/>
                                            </p:txEl>
                                          </p:spTgt>
                                        </p:tgtEl>
                                        <p:attrNameLst>
                                          <p:attrName>style.visibility</p:attrName>
                                        </p:attrNameLst>
                                      </p:cBhvr>
                                      <p:to>
                                        <p:strVal val="visible"/>
                                      </p:to>
                                    </p:set>
                                    <p:anim calcmode="lin" valueType="num">
                                      <p:cBhvr additive="base">
                                        <p:cTn id="13" dur="500" fill="hold"/>
                                        <p:tgtEl>
                                          <p:spTgt spid="7680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680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6804">
                                            <p:txEl>
                                              <p:pRg st="2" end="2"/>
                                            </p:txEl>
                                          </p:spTgt>
                                        </p:tgtEl>
                                        <p:attrNameLst>
                                          <p:attrName>style.visibility</p:attrName>
                                        </p:attrNameLst>
                                      </p:cBhvr>
                                      <p:to>
                                        <p:strVal val="visible"/>
                                      </p:to>
                                    </p:set>
                                    <p:anim calcmode="lin" valueType="num">
                                      <p:cBhvr additive="base">
                                        <p:cTn id="19" dur="500" fill="hold"/>
                                        <p:tgtEl>
                                          <p:spTgt spid="7680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680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4"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D:\Chapter_17\B_Jpeg_Images\_17_Labeled_Images\17_05_FernLifeCycle_1-L.jpg"/>
          <p:cNvPicPr>
            <a:picLocks noChangeAspect="1" noChangeArrowheads="1"/>
          </p:cNvPicPr>
          <p:nvPr/>
        </p:nvPicPr>
        <p:blipFill>
          <a:blip r:embed="rId2" cstate="print"/>
          <a:srcRect/>
          <a:stretch>
            <a:fillRect/>
          </a:stretch>
        </p:blipFill>
        <p:spPr bwMode="auto">
          <a:xfrm>
            <a:off x="298450" y="234950"/>
            <a:ext cx="8547100" cy="6388100"/>
          </a:xfrm>
          <a:prstGeom prst="rect">
            <a:avLst/>
          </a:prstGeom>
          <a:noFill/>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D:\Chapter_17\B_Jpeg_Images\_17_Labeled_Images\17_05_FernLifeCycle_2-L.jpg"/>
          <p:cNvPicPr>
            <a:picLocks noChangeAspect="1" noChangeArrowheads="1"/>
          </p:cNvPicPr>
          <p:nvPr/>
        </p:nvPicPr>
        <p:blipFill>
          <a:blip r:embed="rId2" cstate="print"/>
          <a:srcRect/>
          <a:stretch>
            <a:fillRect/>
          </a:stretch>
        </p:blipFill>
        <p:spPr bwMode="auto">
          <a:xfrm>
            <a:off x="298450" y="234950"/>
            <a:ext cx="8547100" cy="6388100"/>
          </a:xfrm>
          <a:prstGeom prst="rect">
            <a:avLst/>
          </a:prstGeom>
          <a:noFill/>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D:\Chapter_17\B_Jpeg_Images\_17_Labeled_Images\17_05_FernLifeCycle_3-L.jpg"/>
          <p:cNvPicPr>
            <a:picLocks noChangeAspect="1" noChangeArrowheads="1"/>
          </p:cNvPicPr>
          <p:nvPr/>
        </p:nvPicPr>
        <p:blipFill>
          <a:blip r:embed="rId2" cstate="print"/>
          <a:srcRect/>
          <a:stretch>
            <a:fillRect/>
          </a:stretch>
        </p:blipFill>
        <p:spPr bwMode="auto">
          <a:xfrm>
            <a:off x="298450" y="234950"/>
            <a:ext cx="8547100" cy="6388100"/>
          </a:xfrm>
          <a:prstGeom prst="rect">
            <a:avLst/>
          </a:prstGeom>
          <a:noFill/>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D:\Chapter_17\B_Jpeg_Images\_17_Labeled_Images\17_05_FernLifeCycle_4-L.jpg"/>
          <p:cNvPicPr>
            <a:picLocks noChangeAspect="1" noChangeArrowheads="1"/>
          </p:cNvPicPr>
          <p:nvPr/>
        </p:nvPicPr>
        <p:blipFill>
          <a:blip r:embed="rId2" cstate="print"/>
          <a:srcRect/>
          <a:stretch>
            <a:fillRect/>
          </a:stretch>
        </p:blipFill>
        <p:spPr bwMode="auto">
          <a:xfrm>
            <a:off x="298450" y="234950"/>
            <a:ext cx="8547100" cy="638810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idx="1"/>
          </p:nvPr>
        </p:nvSpPr>
        <p:spPr/>
        <p:txBody>
          <a:bodyPr/>
          <a:lstStyle/>
          <a:p>
            <a:pPr marL="292100" indent="-292100" eaLnBrk="1" hangingPunct="1">
              <a:lnSpc>
                <a:spcPct val="90000"/>
              </a:lnSpc>
            </a:pPr>
            <a:r>
              <a:rPr lang="en-US" dirty="0" smtClean="0"/>
              <a:t>More than 500 million years ago, the algal ancestors of plants may have </a:t>
            </a:r>
            <a:r>
              <a:rPr lang="en-US" dirty="0" smtClean="0"/>
              <a:t>lived near </a:t>
            </a:r>
            <a:r>
              <a:rPr lang="en-US" dirty="0" smtClean="0"/>
              <a:t> </a:t>
            </a:r>
            <a:r>
              <a:rPr lang="en-US" b="1" dirty="0" smtClean="0"/>
              <a:t>moist fringes of lakes and coastal salt marshes.</a:t>
            </a:r>
          </a:p>
          <a:p>
            <a:pPr marL="292100" indent="-292100" eaLnBrk="1" hangingPunct="1">
              <a:lnSpc>
                <a:spcPct val="90000"/>
              </a:lnSpc>
            </a:pPr>
            <a:r>
              <a:rPr lang="en-US" dirty="0" smtClean="0"/>
              <a:t>Plants and green algae called</a:t>
            </a:r>
            <a:r>
              <a:rPr lang="en-US" b="1" dirty="0" smtClean="0"/>
              <a:t> </a:t>
            </a:r>
            <a:r>
              <a:rPr lang="en-US" b="1" dirty="0" err="1" smtClean="0"/>
              <a:t>charophytes</a:t>
            </a:r>
            <a:endParaRPr lang="en-US" b="1" dirty="0" smtClean="0"/>
          </a:p>
          <a:p>
            <a:pPr marL="812800" lvl="1" indent="-368300" eaLnBrk="1" hangingPunct="1">
              <a:lnSpc>
                <a:spcPct val="90000"/>
              </a:lnSpc>
            </a:pPr>
            <a:r>
              <a:rPr lang="en-US" dirty="0" smtClean="0"/>
              <a:t>are thought to have evolved from a common ancestor,</a:t>
            </a:r>
          </a:p>
          <a:p>
            <a:pPr marL="812800" lvl="1" indent="-368300" eaLnBrk="1" hangingPunct="1">
              <a:lnSpc>
                <a:spcPct val="90000"/>
              </a:lnSpc>
            </a:pPr>
            <a:r>
              <a:rPr lang="en-US" dirty="0" smtClean="0"/>
              <a:t>have complex </a:t>
            </a:r>
            <a:r>
              <a:rPr lang="en-US" dirty="0" err="1" smtClean="0"/>
              <a:t>multicellular</a:t>
            </a:r>
            <a:r>
              <a:rPr lang="en-US" dirty="0" smtClean="0"/>
              <a:t> bodies, and</a:t>
            </a:r>
          </a:p>
          <a:p>
            <a:pPr marL="812800" lvl="1" indent="-368300" eaLnBrk="1" hangingPunct="1">
              <a:lnSpc>
                <a:spcPct val="90000"/>
              </a:lnSpc>
            </a:pPr>
            <a:r>
              <a:rPr lang="en-US" dirty="0" smtClean="0"/>
              <a:t>are photosynthetic eukaryotes.</a:t>
            </a:r>
          </a:p>
          <a:p>
            <a:pPr marL="812800" lvl="1" indent="-368300" eaLnBrk="1" hangingPunct="1">
              <a:lnSpc>
                <a:spcPct val="90000"/>
              </a:lnSpc>
            </a:pPr>
            <a:endParaRPr lang="en-US" dirty="0" smtClean="0"/>
          </a:p>
          <a:p>
            <a:pPr marL="812800" lvl="1" indent="-368300" eaLnBrk="1" hangingPunct="1">
              <a:lnSpc>
                <a:spcPct val="90000"/>
              </a:lnSpc>
            </a:pPr>
            <a:endParaRPr lang="en-US" dirty="0" smtClean="0"/>
          </a:p>
        </p:txBody>
      </p:sp>
      <p:sp>
        <p:nvSpPr>
          <p:cNvPr id="19460" name="Rectangle 9"/>
          <p:cNvSpPr>
            <a:spLocks noGrp="1" noChangeArrowheads="1"/>
          </p:cNvSpPr>
          <p:nvPr>
            <p:ph type="title"/>
          </p:nvPr>
        </p:nvSpPr>
        <p:spPr/>
        <p:txBody>
          <a:bodyPr>
            <a:spAutoFit/>
          </a:bodyPr>
          <a:lstStyle/>
          <a:p>
            <a:pPr eaLnBrk="1" hangingPunct="1"/>
            <a:r>
              <a:rPr lang="en-US" sz="3200" smtClean="0"/>
              <a:t>17.1 Plants have adaptations for life on land</a:t>
            </a:r>
          </a:p>
        </p:txBody>
      </p:sp>
      <p:sp>
        <p:nvSpPr>
          <p:cNvPr id="19459"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eaLnBrk="0" hangingPunct="0"/>
            <a:r>
              <a:rPr lang="en-US" sz="1400" b="1">
                <a:latin typeface="Tahoma" pitchFamily="84" charset="0"/>
              </a:rPr>
              <a:t>0</a:t>
            </a:r>
          </a:p>
        </p:txBody>
      </p:sp>
      <p:sp>
        <p:nvSpPr>
          <p:cNvPr id="19461" name="Rectangle 10"/>
          <p:cNvSpPr>
            <a:spLocks noChangeArrowheads="1"/>
          </p:cNvSpPr>
          <p:nvPr/>
        </p:nvSpPr>
        <p:spPr bwMode="auto">
          <a:xfrm>
            <a:off x="5492750" y="1273175"/>
            <a:ext cx="184150" cy="579438"/>
          </a:xfrm>
          <a:prstGeom prst="rect">
            <a:avLst/>
          </a:prstGeom>
          <a:noFill/>
          <a:ln w="9525">
            <a:noFill/>
            <a:miter lim="800000"/>
            <a:headEnd/>
            <a:tailEnd/>
          </a:ln>
        </p:spPr>
        <p:txBody>
          <a:bodyPr wrap="none">
            <a:spAutoFit/>
          </a:bodyPr>
          <a:lstStyle/>
          <a:p>
            <a:pPr eaLnBrk="0" hangingPunct="0"/>
            <a:endParaRPr lang="en-US" sz="3200"/>
          </a:p>
        </p:txBody>
      </p:sp>
      <p:sp>
        <p:nvSpPr>
          <p:cNvPr id="19462" name="Line 12"/>
          <p:cNvSpPr>
            <a:spLocks noChangeShapeType="1"/>
          </p:cNvSpPr>
          <p:nvPr/>
        </p:nvSpPr>
        <p:spPr bwMode="auto">
          <a:xfrm>
            <a:off x="182563" y="6535738"/>
            <a:ext cx="8775700" cy="0"/>
          </a:xfrm>
          <a:prstGeom prst="line">
            <a:avLst/>
          </a:prstGeom>
          <a:noFill/>
          <a:ln w="19050">
            <a:solidFill>
              <a:schemeClr val="tx1"/>
            </a:solidFill>
            <a:round/>
            <a:headEnd/>
            <a:tailEnd/>
          </a:ln>
        </p:spPr>
        <p:txBody>
          <a:bodyPr wrap="none" anchor="ctr"/>
          <a:lstStyle/>
          <a:p>
            <a:endParaRPr lang="en-US"/>
          </a:p>
        </p:txBody>
      </p:sp>
      <p:sp>
        <p:nvSpPr>
          <p:cNvPr id="19463" name="Line 4"/>
          <p:cNvSpPr>
            <a:spLocks noChangeShapeType="1"/>
          </p:cNvSpPr>
          <p:nvPr/>
        </p:nvSpPr>
        <p:spPr bwMode="auto">
          <a:xfrm>
            <a:off x="368300" y="1447800"/>
            <a:ext cx="8775700" cy="0"/>
          </a:xfrm>
          <a:prstGeom prst="line">
            <a:avLst/>
          </a:prstGeom>
          <a:noFill/>
          <a:ln w="76200">
            <a:solidFill>
              <a:schemeClr val="tx2"/>
            </a:solidFill>
            <a:round/>
            <a:headEnd/>
            <a:tailEnd/>
          </a:ln>
        </p:spPr>
        <p:txBody>
          <a:bodyPr wrap="none" anchor="ctr"/>
          <a:lstStyle/>
          <a:p>
            <a:endParaRPr lang="en-US"/>
          </a:p>
        </p:txBody>
      </p:sp>
      <p:sp>
        <p:nvSpPr>
          <p:cNvPr id="19464" name="Text Box 6"/>
          <p:cNvSpPr txBox="1">
            <a:spLocks noChangeArrowheads="1"/>
          </p:cNvSpPr>
          <p:nvPr/>
        </p:nvSpPr>
        <p:spPr bwMode="auto">
          <a:xfrm>
            <a:off x="182563" y="6626225"/>
            <a:ext cx="8775700" cy="136525"/>
          </a:xfrm>
          <a:prstGeom prst="rect">
            <a:avLst/>
          </a:prstGeom>
          <a:noFill/>
          <a:ln w="9525">
            <a:noFill/>
            <a:miter lim="800000"/>
            <a:headEnd/>
            <a:tailEnd/>
          </a:ln>
        </p:spPr>
        <p:txBody>
          <a:bodyPr lIns="0" tIns="0" rIns="0" bIns="0" anchor="ctr"/>
          <a:lstStyle/>
          <a:p>
            <a:pPr algn="l" eaLnBrk="0" hangingPunct="0">
              <a:spcBef>
                <a:spcPct val="50000"/>
              </a:spcBef>
            </a:pPr>
            <a:r>
              <a:rPr lang="en-US" sz="900"/>
              <a:t>© 2012 Pearson Education, Inc.</a:t>
            </a:r>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9458">
                                            <p:txEl>
                                              <p:pRg st="0" end="0"/>
                                            </p:txEl>
                                          </p:spTgt>
                                        </p:tgtEl>
                                        <p:attrNameLst>
                                          <p:attrName>style.visibility</p:attrName>
                                        </p:attrNameLst>
                                      </p:cBhvr>
                                      <p:to>
                                        <p:strVal val="visible"/>
                                      </p:to>
                                    </p:set>
                                    <p:animEffect transition="in" filter="blinds(horizontal)">
                                      <p:cBhvr>
                                        <p:cTn id="7" dur="500"/>
                                        <p:tgtEl>
                                          <p:spTgt spid="194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9458">
                                            <p:txEl>
                                              <p:pRg st="1" end="1"/>
                                            </p:txEl>
                                          </p:spTgt>
                                        </p:tgtEl>
                                        <p:attrNameLst>
                                          <p:attrName>style.visibility</p:attrName>
                                        </p:attrNameLst>
                                      </p:cBhvr>
                                      <p:to>
                                        <p:strVal val="visible"/>
                                      </p:to>
                                    </p:set>
                                    <p:animEffect transition="in" filter="blinds(horizontal)">
                                      <p:cBhvr>
                                        <p:cTn id="12" dur="500"/>
                                        <p:tgtEl>
                                          <p:spTgt spid="194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9458">
                                            <p:txEl>
                                              <p:pRg st="2" end="2"/>
                                            </p:txEl>
                                          </p:spTgt>
                                        </p:tgtEl>
                                        <p:attrNameLst>
                                          <p:attrName>style.visibility</p:attrName>
                                        </p:attrNameLst>
                                      </p:cBhvr>
                                      <p:to>
                                        <p:strVal val="visible"/>
                                      </p:to>
                                    </p:set>
                                    <p:animEffect transition="in" filter="blinds(horizontal)">
                                      <p:cBhvr>
                                        <p:cTn id="17" dur="500"/>
                                        <p:tgtEl>
                                          <p:spTgt spid="1945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9458">
                                            <p:txEl>
                                              <p:pRg st="3" end="3"/>
                                            </p:txEl>
                                          </p:spTgt>
                                        </p:tgtEl>
                                        <p:attrNameLst>
                                          <p:attrName>style.visibility</p:attrName>
                                        </p:attrNameLst>
                                      </p:cBhvr>
                                      <p:to>
                                        <p:strVal val="visible"/>
                                      </p:to>
                                    </p:set>
                                    <p:animEffect transition="in" filter="blinds(horizontal)">
                                      <p:cBhvr>
                                        <p:cTn id="22" dur="500"/>
                                        <p:tgtEl>
                                          <p:spTgt spid="1945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9458">
                                            <p:txEl>
                                              <p:pRg st="4" end="4"/>
                                            </p:txEl>
                                          </p:spTgt>
                                        </p:tgtEl>
                                        <p:attrNameLst>
                                          <p:attrName>style.visibility</p:attrName>
                                        </p:attrNameLst>
                                      </p:cBhvr>
                                      <p:to>
                                        <p:strVal val="visible"/>
                                      </p:to>
                                    </p:set>
                                    <p:animEffect transition="in" filter="blinds(horizontal)">
                                      <p:cBhvr>
                                        <p:cTn id="27" dur="500"/>
                                        <p:tgtEl>
                                          <p:spTgt spid="1945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build="p" bldLvl="5"/>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81922" name="Rectangle 2"/>
          <p:cNvSpPr>
            <a:spLocks noGrp="1" noChangeArrowheads="1"/>
          </p:cNvSpPr>
          <p:nvPr>
            <p:ph type="title"/>
          </p:nvPr>
        </p:nvSpPr>
        <p:spPr/>
        <p:txBody>
          <a:bodyPr>
            <a:normAutofit/>
          </a:bodyPr>
          <a:lstStyle/>
          <a:p>
            <a:pPr marL="0" indent="0" eaLnBrk="1" hangingPunct="1"/>
            <a:r>
              <a:rPr lang="en-US" sz="2400" b="0" dirty="0" smtClean="0">
                <a:solidFill>
                  <a:schemeClr val="tx1"/>
                </a:solidFill>
                <a:latin typeface="Arial" charset="0"/>
              </a:rPr>
              <a:t>Figure 17.5_5          fern </a:t>
            </a:r>
            <a:r>
              <a:rPr lang="en-US" sz="2400" b="0" dirty="0" err="1" smtClean="0">
                <a:solidFill>
                  <a:schemeClr val="tx1"/>
                </a:solidFill>
                <a:latin typeface="Arial" charset="0"/>
              </a:rPr>
              <a:t>sori</a:t>
            </a:r>
            <a:r>
              <a:rPr lang="en-US" sz="2400" b="0" dirty="0" smtClean="0">
                <a:solidFill>
                  <a:schemeClr val="tx1"/>
                </a:solidFill>
                <a:latin typeface="Arial" charset="0"/>
              </a:rPr>
              <a:t> </a:t>
            </a:r>
            <a:r>
              <a:rPr lang="en-US" sz="2400" b="0" smtClean="0">
                <a:solidFill>
                  <a:schemeClr val="tx1"/>
                </a:solidFill>
                <a:latin typeface="Arial" charset="0"/>
              </a:rPr>
              <a:t>(sporangia)</a:t>
            </a:r>
            <a:endParaRPr lang="en-US" sz="2400" b="0" dirty="0" smtClean="0">
              <a:solidFill>
                <a:schemeClr val="tx1"/>
              </a:solidFill>
              <a:latin typeface="Arial" charset="0"/>
            </a:endParaRPr>
          </a:p>
        </p:txBody>
      </p:sp>
      <p:pic>
        <p:nvPicPr>
          <p:cNvPr id="81923" name="Picture 3" descr="17_05aFernLifeCycle-L"/>
          <p:cNvPicPr>
            <a:picLocks noChangeAspect="1" noChangeArrowheads="1"/>
          </p:cNvPicPr>
          <p:nvPr/>
        </p:nvPicPr>
        <p:blipFill>
          <a:blip r:embed="rId3" cstate="print"/>
          <a:srcRect/>
          <a:stretch>
            <a:fillRect/>
          </a:stretch>
        </p:blipFill>
        <p:spPr bwMode="auto">
          <a:xfrm>
            <a:off x="3508375" y="1785938"/>
            <a:ext cx="2127250" cy="3286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idx="4294967295"/>
          </p:nvPr>
        </p:nvSpPr>
        <p:spPr>
          <a:xfrm>
            <a:off x="179388" y="109538"/>
            <a:ext cx="8453437" cy="874712"/>
          </a:xfrm>
        </p:spPr>
        <p:txBody>
          <a:bodyPr>
            <a:normAutofit fontScale="90000"/>
          </a:bodyPr>
          <a:lstStyle/>
          <a:p>
            <a:pPr marL="820738" indent="-820738" eaLnBrk="1" hangingPunct="1"/>
            <a:r>
              <a:rPr lang="en-US" sz="3200" smtClean="0"/>
              <a:t>17.6 Seedless vascular plants dominated vast “coal forests”</a:t>
            </a:r>
          </a:p>
        </p:txBody>
      </p:sp>
      <p:sp>
        <p:nvSpPr>
          <p:cNvPr id="82947" name="Line 4"/>
          <p:cNvSpPr>
            <a:spLocks noChangeShapeType="1"/>
          </p:cNvSpPr>
          <p:nvPr/>
        </p:nvSpPr>
        <p:spPr bwMode="auto">
          <a:xfrm>
            <a:off x="182563" y="6535738"/>
            <a:ext cx="8775700" cy="0"/>
          </a:xfrm>
          <a:prstGeom prst="line">
            <a:avLst/>
          </a:prstGeom>
          <a:noFill/>
          <a:ln w="19050">
            <a:solidFill>
              <a:schemeClr val="tx1"/>
            </a:solidFill>
            <a:round/>
            <a:headEnd/>
            <a:tailEnd/>
          </a:ln>
        </p:spPr>
        <p:txBody>
          <a:bodyPr wrap="none" anchor="ctr"/>
          <a:lstStyle/>
          <a:p>
            <a:endParaRPr lang="en-US"/>
          </a:p>
        </p:txBody>
      </p:sp>
      <p:sp>
        <p:nvSpPr>
          <p:cNvPr id="82948" name="Rectangle 6"/>
          <p:cNvSpPr>
            <a:spLocks noGrp="1" noChangeArrowheads="1"/>
          </p:cNvSpPr>
          <p:nvPr>
            <p:ph type="body" idx="4294967295"/>
          </p:nvPr>
        </p:nvSpPr>
        <p:spPr>
          <a:xfrm>
            <a:off x="166688" y="1312863"/>
            <a:ext cx="8534400" cy="5302250"/>
          </a:xfrm>
        </p:spPr>
        <p:txBody>
          <a:bodyPr/>
          <a:lstStyle/>
          <a:p>
            <a:pPr marL="292100" indent="-292100" eaLnBrk="1" hangingPunct="1"/>
            <a:r>
              <a:rPr lang="en-US" dirty="0" smtClean="0"/>
              <a:t>Two groups of seedless plants formed vast ancient forests in low-lying wetlands during the Carboniferous period (360–299 million years ago):</a:t>
            </a:r>
          </a:p>
          <a:p>
            <a:pPr marL="812800" lvl="1" indent="-368300" eaLnBrk="1" hangingPunct="1"/>
            <a:r>
              <a:rPr lang="en-US" dirty="0" err="1" smtClean="0"/>
              <a:t>lycophytes</a:t>
            </a:r>
            <a:r>
              <a:rPr lang="en-US" dirty="0" smtClean="0"/>
              <a:t> (such as club mosses) and</a:t>
            </a:r>
          </a:p>
          <a:p>
            <a:pPr marL="812800" lvl="1" indent="-368300" eaLnBrk="1" hangingPunct="1"/>
            <a:r>
              <a:rPr lang="en-US" dirty="0" err="1" smtClean="0"/>
              <a:t>pterophytes</a:t>
            </a:r>
            <a:r>
              <a:rPr lang="en-US" dirty="0" smtClean="0"/>
              <a:t> (such as ferns).</a:t>
            </a:r>
          </a:p>
          <a:p>
            <a:pPr marL="292100" indent="-292100" eaLnBrk="1" hangingPunct="1"/>
            <a:r>
              <a:rPr lang="en-US" dirty="0" smtClean="0"/>
              <a:t>When these plants died, they formed peat deposits that eventually formed coal.</a:t>
            </a:r>
          </a:p>
        </p:txBody>
      </p:sp>
      <p:sp>
        <p:nvSpPr>
          <p:cNvPr id="82949" name="Line 4"/>
          <p:cNvSpPr>
            <a:spLocks noChangeShapeType="1"/>
          </p:cNvSpPr>
          <p:nvPr/>
        </p:nvSpPr>
        <p:spPr bwMode="auto">
          <a:xfrm>
            <a:off x="195263" y="1108075"/>
            <a:ext cx="8775700" cy="0"/>
          </a:xfrm>
          <a:prstGeom prst="line">
            <a:avLst/>
          </a:prstGeom>
          <a:noFill/>
          <a:ln w="76200">
            <a:solidFill>
              <a:schemeClr val="tx2"/>
            </a:solidFill>
            <a:round/>
            <a:headEnd/>
            <a:tailEnd/>
          </a:ln>
        </p:spPr>
        <p:txBody>
          <a:bodyPr wrap="none" anchor="ctr"/>
          <a:lstStyle/>
          <a:p>
            <a:endParaRPr lang="en-US"/>
          </a:p>
        </p:txBody>
      </p:sp>
      <p:sp>
        <p:nvSpPr>
          <p:cNvPr id="82950" name="Text Box 6"/>
          <p:cNvSpPr txBox="1">
            <a:spLocks noChangeArrowheads="1"/>
          </p:cNvSpPr>
          <p:nvPr/>
        </p:nvSpPr>
        <p:spPr bwMode="auto">
          <a:xfrm>
            <a:off x="182563" y="6626225"/>
            <a:ext cx="8775700" cy="136525"/>
          </a:xfrm>
          <a:prstGeom prst="rect">
            <a:avLst/>
          </a:prstGeom>
          <a:noFill/>
          <a:ln w="9525">
            <a:noFill/>
            <a:miter lim="800000"/>
            <a:headEnd/>
            <a:tailEnd/>
          </a:ln>
        </p:spPr>
        <p:txBody>
          <a:bodyPr lIns="0" tIns="0" rIns="0" bIns="0" anchor="ctr"/>
          <a:lstStyle/>
          <a:p>
            <a:pPr algn="l" eaLnBrk="0" hangingPunct="0">
              <a:spcBef>
                <a:spcPct val="50000"/>
              </a:spcBef>
            </a:pPr>
            <a:r>
              <a:rPr lang="en-US" sz="900"/>
              <a:t>© 2012 Pearson Education, Inc.</a:t>
            </a:r>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2948">
                                            <p:txEl>
                                              <p:pRg st="0" end="0"/>
                                            </p:txEl>
                                          </p:spTgt>
                                        </p:tgtEl>
                                        <p:attrNameLst>
                                          <p:attrName>style.visibility</p:attrName>
                                        </p:attrNameLst>
                                      </p:cBhvr>
                                      <p:to>
                                        <p:strVal val="visible"/>
                                      </p:to>
                                    </p:set>
                                    <p:anim calcmode="lin" valueType="num">
                                      <p:cBhvr additive="base">
                                        <p:cTn id="7" dur="500" fill="hold"/>
                                        <p:tgtEl>
                                          <p:spTgt spid="8294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294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2948">
                                            <p:txEl>
                                              <p:pRg st="1" end="1"/>
                                            </p:txEl>
                                          </p:spTgt>
                                        </p:tgtEl>
                                        <p:attrNameLst>
                                          <p:attrName>style.visibility</p:attrName>
                                        </p:attrNameLst>
                                      </p:cBhvr>
                                      <p:to>
                                        <p:strVal val="visible"/>
                                      </p:to>
                                    </p:set>
                                    <p:anim calcmode="lin" valueType="num">
                                      <p:cBhvr additive="base">
                                        <p:cTn id="13" dur="500" fill="hold"/>
                                        <p:tgtEl>
                                          <p:spTgt spid="8294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294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2948">
                                            <p:txEl>
                                              <p:pRg st="2" end="2"/>
                                            </p:txEl>
                                          </p:spTgt>
                                        </p:tgtEl>
                                        <p:attrNameLst>
                                          <p:attrName>style.visibility</p:attrName>
                                        </p:attrNameLst>
                                      </p:cBhvr>
                                      <p:to>
                                        <p:strVal val="visible"/>
                                      </p:to>
                                    </p:set>
                                    <p:anim calcmode="lin" valueType="num">
                                      <p:cBhvr additive="base">
                                        <p:cTn id="19" dur="500" fill="hold"/>
                                        <p:tgtEl>
                                          <p:spTgt spid="8294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294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2948">
                                            <p:txEl>
                                              <p:pRg st="3" end="3"/>
                                            </p:txEl>
                                          </p:spTgt>
                                        </p:tgtEl>
                                        <p:attrNameLst>
                                          <p:attrName>style.visibility</p:attrName>
                                        </p:attrNameLst>
                                      </p:cBhvr>
                                      <p:to>
                                        <p:strVal val="visible"/>
                                      </p:to>
                                    </p:set>
                                    <p:anim calcmode="lin" valueType="num">
                                      <p:cBhvr additive="base">
                                        <p:cTn id="25" dur="500" fill="hold"/>
                                        <p:tgtEl>
                                          <p:spTgt spid="8294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2948">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8" grpId="0" build="p" bldLvl="5"/>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idx="4294967295"/>
          </p:nvPr>
        </p:nvSpPr>
        <p:spPr>
          <a:xfrm>
            <a:off x="179388" y="109538"/>
            <a:ext cx="8453437" cy="874712"/>
          </a:xfrm>
        </p:spPr>
        <p:txBody>
          <a:bodyPr>
            <a:normAutofit fontScale="90000"/>
          </a:bodyPr>
          <a:lstStyle/>
          <a:p>
            <a:pPr marL="820738" indent="-820738" eaLnBrk="1" hangingPunct="1"/>
            <a:r>
              <a:rPr lang="en-US" sz="3200" smtClean="0"/>
              <a:t>17.6 Seedless vascular plants dominated vast “coal forests”</a:t>
            </a:r>
          </a:p>
        </p:txBody>
      </p:sp>
      <p:sp>
        <p:nvSpPr>
          <p:cNvPr id="83971" name="Line 4"/>
          <p:cNvSpPr>
            <a:spLocks noChangeShapeType="1"/>
          </p:cNvSpPr>
          <p:nvPr/>
        </p:nvSpPr>
        <p:spPr bwMode="auto">
          <a:xfrm>
            <a:off x="182563" y="6535738"/>
            <a:ext cx="8775700" cy="0"/>
          </a:xfrm>
          <a:prstGeom prst="line">
            <a:avLst/>
          </a:prstGeom>
          <a:noFill/>
          <a:ln w="19050">
            <a:solidFill>
              <a:schemeClr val="tx1"/>
            </a:solidFill>
            <a:round/>
            <a:headEnd/>
            <a:tailEnd/>
          </a:ln>
        </p:spPr>
        <p:txBody>
          <a:bodyPr wrap="none" anchor="ctr"/>
          <a:lstStyle/>
          <a:p>
            <a:endParaRPr lang="en-US"/>
          </a:p>
        </p:txBody>
      </p:sp>
      <p:sp>
        <p:nvSpPr>
          <p:cNvPr id="83972" name="Rectangle 6"/>
          <p:cNvSpPr>
            <a:spLocks noGrp="1" noChangeArrowheads="1"/>
          </p:cNvSpPr>
          <p:nvPr>
            <p:ph type="body" idx="4294967295"/>
          </p:nvPr>
        </p:nvSpPr>
        <p:spPr>
          <a:xfrm>
            <a:off x="166688" y="1312863"/>
            <a:ext cx="8534400" cy="5302250"/>
          </a:xfrm>
        </p:spPr>
        <p:txBody>
          <a:bodyPr/>
          <a:lstStyle/>
          <a:p>
            <a:pPr marL="292100" indent="-292100" eaLnBrk="1" hangingPunct="1"/>
            <a:r>
              <a:rPr lang="en-US" dirty="0" smtClean="0"/>
              <a:t>Coal, oil, and natural gas are </a:t>
            </a:r>
            <a:r>
              <a:rPr lang="en-US" b="1" dirty="0" smtClean="0"/>
              <a:t>fossil fuels.</a:t>
            </a:r>
            <a:endParaRPr lang="en-US" dirty="0" smtClean="0"/>
          </a:p>
          <a:p>
            <a:pPr marL="812800" lvl="1" indent="-368300" eaLnBrk="1" hangingPunct="1"/>
            <a:r>
              <a:rPr lang="en-US" dirty="0" smtClean="0"/>
              <a:t>Oil and natural gas formed from marine organisms.</a:t>
            </a:r>
          </a:p>
          <a:p>
            <a:pPr marL="812800" lvl="1" indent="-368300" eaLnBrk="1" hangingPunct="1"/>
            <a:r>
              <a:rPr lang="en-US" dirty="0" smtClean="0"/>
              <a:t>Coal formed from seedless plants.</a:t>
            </a:r>
          </a:p>
          <a:p>
            <a:pPr marL="292100" indent="-292100" eaLnBrk="1" hangingPunct="1"/>
            <a:r>
              <a:rPr lang="en-US" dirty="0" smtClean="0"/>
              <a:t>Burning fossil fuels releases CO</a:t>
            </a:r>
            <a:r>
              <a:rPr lang="en-US" baseline="-25000" dirty="0" smtClean="0"/>
              <a:t>2</a:t>
            </a:r>
            <a:r>
              <a:rPr lang="en-US" dirty="0" smtClean="0"/>
              <a:t> and other greenhouse gases into the atmosphere, which are now causing a warming climate.</a:t>
            </a:r>
          </a:p>
        </p:txBody>
      </p:sp>
      <p:sp>
        <p:nvSpPr>
          <p:cNvPr id="83973" name="Line 4"/>
          <p:cNvSpPr>
            <a:spLocks noChangeShapeType="1"/>
          </p:cNvSpPr>
          <p:nvPr/>
        </p:nvSpPr>
        <p:spPr bwMode="auto">
          <a:xfrm>
            <a:off x="195263" y="1108075"/>
            <a:ext cx="8775700" cy="0"/>
          </a:xfrm>
          <a:prstGeom prst="line">
            <a:avLst/>
          </a:prstGeom>
          <a:noFill/>
          <a:ln w="76200">
            <a:solidFill>
              <a:schemeClr val="tx2"/>
            </a:solidFill>
            <a:round/>
            <a:headEnd/>
            <a:tailEnd/>
          </a:ln>
        </p:spPr>
        <p:txBody>
          <a:bodyPr wrap="none" anchor="ctr"/>
          <a:lstStyle/>
          <a:p>
            <a:endParaRPr lang="en-US"/>
          </a:p>
        </p:txBody>
      </p:sp>
      <p:sp>
        <p:nvSpPr>
          <p:cNvPr id="83974" name="Text Box 6"/>
          <p:cNvSpPr txBox="1">
            <a:spLocks noChangeArrowheads="1"/>
          </p:cNvSpPr>
          <p:nvPr/>
        </p:nvSpPr>
        <p:spPr bwMode="auto">
          <a:xfrm>
            <a:off x="182563" y="6626225"/>
            <a:ext cx="8775700" cy="136525"/>
          </a:xfrm>
          <a:prstGeom prst="rect">
            <a:avLst/>
          </a:prstGeom>
          <a:noFill/>
          <a:ln w="9525">
            <a:noFill/>
            <a:miter lim="800000"/>
            <a:headEnd/>
            <a:tailEnd/>
          </a:ln>
        </p:spPr>
        <p:txBody>
          <a:bodyPr lIns="0" tIns="0" rIns="0" bIns="0" anchor="ctr"/>
          <a:lstStyle/>
          <a:p>
            <a:pPr algn="l" eaLnBrk="0" hangingPunct="0">
              <a:spcBef>
                <a:spcPct val="50000"/>
              </a:spcBef>
            </a:pPr>
            <a:r>
              <a:rPr lang="en-US" sz="900"/>
              <a:t>© 2012 Pearson Education, Inc.</a:t>
            </a:r>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3972">
                                            <p:txEl>
                                              <p:pRg st="0" end="0"/>
                                            </p:txEl>
                                          </p:spTgt>
                                        </p:tgtEl>
                                        <p:attrNameLst>
                                          <p:attrName>style.visibility</p:attrName>
                                        </p:attrNameLst>
                                      </p:cBhvr>
                                      <p:to>
                                        <p:strVal val="visible"/>
                                      </p:to>
                                    </p:set>
                                    <p:anim calcmode="lin" valueType="num">
                                      <p:cBhvr additive="base">
                                        <p:cTn id="7" dur="500" fill="hold"/>
                                        <p:tgtEl>
                                          <p:spTgt spid="8397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397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3972">
                                            <p:txEl>
                                              <p:pRg st="1" end="1"/>
                                            </p:txEl>
                                          </p:spTgt>
                                        </p:tgtEl>
                                        <p:attrNameLst>
                                          <p:attrName>style.visibility</p:attrName>
                                        </p:attrNameLst>
                                      </p:cBhvr>
                                      <p:to>
                                        <p:strVal val="visible"/>
                                      </p:to>
                                    </p:set>
                                    <p:anim calcmode="lin" valueType="num">
                                      <p:cBhvr additive="base">
                                        <p:cTn id="11" dur="500" fill="hold"/>
                                        <p:tgtEl>
                                          <p:spTgt spid="8397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83972">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83972">
                                            <p:txEl>
                                              <p:pRg st="2" end="2"/>
                                            </p:txEl>
                                          </p:spTgt>
                                        </p:tgtEl>
                                        <p:attrNameLst>
                                          <p:attrName>style.visibility</p:attrName>
                                        </p:attrNameLst>
                                      </p:cBhvr>
                                      <p:to>
                                        <p:strVal val="visible"/>
                                      </p:to>
                                    </p:set>
                                    <p:anim calcmode="lin" valueType="num">
                                      <p:cBhvr additive="base">
                                        <p:cTn id="15" dur="500" fill="hold"/>
                                        <p:tgtEl>
                                          <p:spTgt spid="83972">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8397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83972">
                                            <p:txEl>
                                              <p:pRg st="3" end="3"/>
                                            </p:txEl>
                                          </p:spTgt>
                                        </p:tgtEl>
                                        <p:attrNameLst>
                                          <p:attrName>style.visibility</p:attrName>
                                        </p:attrNameLst>
                                      </p:cBhvr>
                                      <p:to>
                                        <p:strVal val="visible"/>
                                      </p:to>
                                    </p:set>
                                    <p:anim calcmode="lin" valueType="num">
                                      <p:cBhvr additive="base">
                                        <p:cTn id="21" dur="500" fill="hold"/>
                                        <p:tgtEl>
                                          <p:spTgt spid="83972">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8397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2"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2" descr="17_06ExtinctForest-L"/>
          <p:cNvPicPr>
            <a:picLocks noChangeAspect="1" noChangeArrowheads="1"/>
          </p:cNvPicPr>
          <p:nvPr/>
        </p:nvPicPr>
        <p:blipFill>
          <a:blip r:embed="rId3" cstate="print"/>
          <a:srcRect/>
          <a:stretch>
            <a:fillRect/>
          </a:stretch>
        </p:blipFill>
        <p:spPr bwMode="auto">
          <a:xfrm>
            <a:off x="296863" y="339725"/>
            <a:ext cx="8548687" cy="6176963"/>
          </a:xfrm>
          <a:prstGeom prst="rect">
            <a:avLst/>
          </a:prstGeom>
          <a:noFill/>
          <a:ln w="9525">
            <a:noFill/>
            <a:miter lim="800000"/>
            <a:headEnd/>
            <a:tailEnd/>
          </a:ln>
        </p:spPr>
      </p:pic>
      <p:sp>
        <p:nvSpPr>
          <p:cNvPr id="84995" name="Rectangle 2"/>
          <p:cNvSpPr>
            <a:spLocks noGrp="1" noChangeArrowheads="1"/>
          </p:cNvSpPr>
          <p:nvPr>
            <p:ph type="ctrTitle" idx="4294967295"/>
          </p:nvPr>
        </p:nvSpPr>
        <p:spPr>
          <a:xfrm>
            <a:off x="152400" y="50800"/>
            <a:ext cx="1981200" cy="304800"/>
          </a:xfrm>
        </p:spPr>
        <p:txBody>
          <a:bodyPr/>
          <a:lstStyle/>
          <a:p>
            <a:pPr marL="0" indent="0" eaLnBrk="1" hangingPunct="1"/>
            <a:r>
              <a:rPr lang="en-US" sz="1200" b="0" smtClean="0">
                <a:solidFill>
                  <a:schemeClr val="tx1"/>
                </a:solidFill>
                <a:latin typeface="Arial" charset="0"/>
              </a:rPr>
              <a:t>Figure 17.6</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idx="4294967295"/>
          </p:nvPr>
        </p:nvSpPr>
        <p:spPr>
          <a:xfrm>
            <a:off x="179388" y="109538"/>
            <a:ext cx="8453437" cy="874712"/>
          </a:xfrm>
        </p:spPr>
        <p:txBody>
          <a:bodyPr>
            <a:normAutofit fontScale="90000"/>
          </a:bodyPr>
          <a:lstStyle/>
          <a:p>
            <a:pPr marL="820738" indent="-820738" eaLnBrk="1" hangingPunct="1"/>
            <a:r>
              <a:rPr lang="en-US" sz="3200" smtClean="0"/>
              <a:t>17.6 Seedless vascular plants dominated vast “coal forests”</a:t>
            </a:r>
          </a:p>
        </p:txBody>
      </p:sp>
      <p:sp>
        <p:nvSpPr>
          <p:cNvPr id="86019" name="Line 4"/>
          <p:cNvSpPr>
            <a:spLocks noChangeShapeType="1"/>
          </p:cNvSpPr>
          <p:nvPr/>
        </p:nvSpPr>
        <p:spPr bwMode="auto">
          <a:xfrm>
            <a:off x="182563" y="6535738"/>
            <a:ext cx="8775700" cy="0"/>
          </a:xfrm>
          <a:prstGeom prst="line">
            <a:avLst/>
          </a:prstGeom>
          <a:noFill/>
          <a:ln w="19050">
            <a:solidFill>
              <a:schemeClr val="tx1"/>
            </a:solidFill>
            <a:round/>
            <a:headEnd/>
            <a:tailEnd/>
          </a:ln>
        </p:spPr>
        <p:txBody>
          <a:bodyPr wrap="none" anchor="ctr"/>
          <a:lstStyle/>
          <a:p>
            <a:endParaRPr lang="en-US"/>
          </a:p>
        </p:txBody>
      </p:sp>
      <p:sp>
        <p:nvSpPr>
          <p:cNvPr id="86020" name="Rectangle 6"/>
          <p:cNvSpPr>
            <a:spLocks noGrp="1" noChangeArrowheads="1"/>
          </p:cNvSpPr>
          <p:nvPr>
            <p:ph type="body" idx="4294967295"/>
          </p:nvPr>
        </p:nvSpPr>
        <p:spPr>
          <a:xfrm>
            <a:off x="166688" y="1312863"/>
            <a:ext cx="8534400" cy="5302250"/>
          </a:xfrm>
        </p:spPr>
        <p:txBody>
          <a:bodyPr/>
          <a:lstStyle/>
          <a:p>
            <a:pPr marL="292100" indent="-292100" eaLnBrk="1" hangingPunct="1"/>
            <a:r>
              <a:rPr lang="en-US" dirty="0" smtClean="0"/>
              <a:t>As temperatures dropped during the late Carboniferous,</a:t>
            </a:r>
          </a:p>
          <a:p>
            <a:pPr marL="812800" lvl="1" indent="-368300" eaLnBrk="1" hangingPunct="1"/>
            <a:r>
              <a:rPr lang="en-US" dirty="0" smtClean="0"/>
              <a:t>glaciers formed,</a:t>
            </a:r>
          </a:p>
          <a:p>
            <a:pPr marL="812800" lvl="1" indent="-368300" eaLnBrk="1" hangingPunct="1"/>
            <a:r>
              <a:rPr lang="en-US" dirty="0" smtClean="0"/>
              <a:t>the climate turned drier,</a:t>
            </a:r>
          </a:p>
          <a:p>
            <a:pPr marL="812800" lvl="1" indent="-368300" eaLnBrk="1" hangingPunct="1"/>
            <a:r>
              <a:rPr lang="en-US" dirty="0" smtClean="0"/>
              <a:t>the vast swamps and forests began to disappear, and</a:t>
            </a:r>
          </a:p>
          <a:p>
            <a:pPr marL="812800" lvl="1" indent="-368300" eaLnBrk="1" hangingPunct="1"/>
            <a:r>
              <a:rPr lang="en-US" dirty="0" smtClean="0"/>
              <a:t>wind-dispersed pollen and protective seeds gave seed plants a competitive advantage.</a:t>
            </a:r>
          </a:p>
        </p:txBody>
      </p:sp>
      <p:sp>
        <p:nvSpPr>
          <p:cNvPr id="86021" name="Line 4"/>
          <p:cNvSpPr>
            <a:spLocks noChangeShapeType="1"/>
          </p:cNvSpPr>
          <p:nvPr/>
        </p:nvSpPr>
        <p:spPr bwMode="auto">
          <a:xfrm>
            <a:off x="195263" y="1108075"/>
            <a:ext cx="8775700" cy="0"/>
          </a:xfrm>
          <a:prstGeom prst="line">
            <a:avLst/>
          </a:prstGeom>
          <a:noFill/>
          <a:ln w="76200">
            <a:solidFill>
              <a:schemeClr val="tx2"/>
            </a:solidFill>
            <a:round/>
            <a:headEnd/>
            <a:tailEnd/>
          </a:ln>
        </p:spPr>
        <p:txBody>
          <a:bodyPr wrap="none" anchor="ctr"/>
          <a:lstStyle/>
          <a:p>
            <a:endParaRPr lang="en-US"/>
          </a:p>
        </p:txBody>
      </p:sp>
      <p:sp>
        <p:nvSpPr>
          <p:cNvPr id="86022" name="Text Box 6"/>
          <p:cNvSpPr txBox="1">
            <a:spLocks noChangeArrowheads="1"/>
          </p:cNvSpPr>
          <p:nvPr/>
        </p:nvSpPr>
        <p:spPr bwMode="auto">
          <a:xfrm>
            <a:off x="182563" y="6626225"/>
            <a:ext cx="8775700" cy="136525"/>
          </a:xfrm>
          <a:prstGeom prst="rect">
            <a:avLst/>
          </a:prstGeom>
          <a:noFill/>
          <a:ln w="9525">
            <a:noFill/>
            <a:miter lim="800000"/>
            <a:headEnd/>
            <a:tailEnd/>
          </a:ln>
        </p:spPr>
        <p:txBody>
          <a:bodyPr lIns="0" tIns="0" rIns="0" bIns="0" anchor="ctr"/>
          <a:lstStyle/>
          <a:p>
            <a:pPr algn="l" eaLnBrk="0" hangingPunct="0">
              <a:spcBef>
                <a:spcPct val="50000"/>
              </a:spcBef>
            </a:pPr>
            <a:r>
              <a:rPr lang="en-US" sz="900"/>
              <a:t>© 2012 Pearson Education, Inc.</a:t>
            </a:r>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6020">
                                            <p:txEl>
                                              <p:pRg st="0" end="0"/>
                                            </p:txEl>
                                          </p:spTgt>
                                        </p:tgtEl>
                                        <p:attrNameLst>
                                          <p:attrName>style.visibility</p:attrName>
                                        </p:attrNameLst>
                                      </p:cBhvr>
                                      <p:to>
                                        <p:strVal val="visible"/>
                                      </p:to>
                                    </p:set>
                                    <p:anim calcmode="lin" valueType="num">
                                      <p:cBhvr additive="base">
                                        <p:cTn id="7" dur="500" fill="hold"/>
                                        <p:tgtEl>
                                          <p:spTgt spid="8602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602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6020">
                                            <p:txEl>
                                              <p:pRg st="1" end="1"/>
                                            </p:txEl>
                                          </p:spTgt>
                                        </p:tgtEl>
                                        <p:attrNameLst>
                                          <p:attrName>style.visibility</p:attrName>
                                        </p:attrNameLst>
                                      </p:cBhvr>
                                      <p:to>
                                        <p:strVal val="visible"/>
                                      </p:to>
                                    </p:set>
                                    <p:anim calcmode="lin" valueType="num">
                                      <p:cBhvr additive="base">
                                        <p:cTn id="13" dur="500" fill="hold"/>
                                        <p:tgtEl>
                                          <p:spTgt spid="8602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602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6020">
                                            <p:txEl>
                                              <p:pRg st="2" end="2"/>
                                            </p:txEl>
                                          </p:spTgt>
                                        </p:tgtEl>
                                        <p:attrNameLst>
                                          <p:attrName>style.visibility</p:attrName>
                                        </p:attrNameLst>
                                      </p:cBhvr>
                                      <p:to>
                                        <p:strVal val="visible"/>
                                      </p:to>
                                    </p:set>
                                    <p:anim calcmode="lin" valueType="num">
                                      <p:cBhvr additive="base">
                                        <p:cTn id="19" dur="500" fill="hold"/>
                                        <p:tgtEl>
                                          <p:spTgt spid="8602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602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6020">
                                            <p:txEl>
                                              <p:pRg st="3" end="3"/>
                                            </p:txEl>
                                          </p:spTgt>
                                        </p:tgtEl>
                                        <p:attrNameLst>
                                          <p:attrName>style.visibility</p:attrName>
                                        </p:attrNameLst>
                                      </p:cBhvr>
                                      <p:to>
                                        <p:strVal val="visible"/>
                                      </p:to>
                                    </p:set>
                                    <p:anim calcmode="lin" valueType="num">
                                      <p:cBhvr additive="base">
                                        <p:cTn id="25" dur="500" fill="hold"/>
                                        <p:tgtEl>
                                          <p:spTgt spid="86020">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602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6020">
                                            <p:txEl>
                                              <p:pRg st="4" end="4"/>
                                            </p:txEl>
                                          </p:spTgt>
                                        </p:tgtEl>
                                        <p:attrNameLst>
                                          <p:attrName>style.visibility</p:attrName>
                                        </p:attrNameLst>
                                      </p:cBhvr>
                                      <p:to>
                                        <p:strVal val="visible"/>
                                      </p:to>
                                    </p:set>
                                    <p:anim calcmode="lin" valueType="num">
                                      <p:cBhvr additive="base">
                                        <p:cTn id="31" dur="500" fill="hold"/>
                                        <p:tgtEl>
                                          <p:spTgt spid="86020">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6020">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20" grpId="0" build="p" bldLvl="5"/>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idx="4294967295"/>
          </p:nvPr>
        </p:nvSpPr>
        <p:spPr>
          <a:xfrm>
            <a:off x="180975" y="109538"/>
            <a:ext cx="8483600" cy="914400"/>
          </a:xfrm>
        </p:spPr>
        <p:txBody>
          <a:bodyPr>
            <a:normAutofit fontScale="90000"/>
          </a:bodyPr>
          <a:lstStyle/>
          <a:p>
            <a:pPr marL="798513" indent="-798513" eaLnBrk="1" hangingPunct="1"/>
            <a:r>
              <a:rPr lang="en-US" sz="3200" smtClean="0"/>
              <a:t>17.7 A pine tree is a sporophyte with gametophytes in its cones</a:t>
            </a:r>
          </a:p>
        </p:txBody>
      </p:sp>
      <p:sp>
        <p:nvSpPr>
          <p:cNvPr id="87043" name="Line 4"/>
          <p:cNvSpPr>
            <a:spLocks noChangeShapeType="1"/>
          </p:cNvSpPr>
          <p:nvPr/>
        </p:nvSpPr>
        <p:spPr bwMode="auto">
          <a:xfrm>
            <a:off x="182563" y="6535738"/>
            <a:ext cx="8775700" cy="0"/>
          </a:xfrm>
          <a:prstGeom prst="line">
            <a:avLst/>
          </a:prstGeom>
          <a:noFill/>
          <a:ln w="19050">
            <a:solidFill>
              <a:schemeClr val="tx1"/>
            </a:solidFill>
            <a:round/>
            <a:headEnd/>
            <a:tailEnd/>
          </a:ln>
        </p:spPr>
        <p:txBody>
          <a:bodyPr wrap="none" anchor="ctr"/>
          <a:lstStyle/>
          <a:p>
            <a:endParaRPr lang="en-US"/>
          </a:p>
        </p:txBody>
      </p:sp>
      <p:sp>
        <p:nvSpPr>
          <p:cNvPr id="87044" name="Rectangle 6"/>
          <p:cNvSpPr>
            <a:spLocks noGrp="1" noChangeArrowheads="1"/>
          </p:cNvSpPr>
          <p:nvPr>
            <p:ph type="body" idx="4294967295"/>
          </p:nvPr>
        </p:nvSpPr>
        <p:spPr>
          <a:xfrm>
            <a:off x="166688" y="1309688"/>
            <a:ext cx="8686800" cy="5183187"/>
          </a:xfrm>
        </p:spPr>
        <p:txBody>
          <a:bodyPr/>
          <a:lstStyle/>
          <a:p>
            <a:pPr marL="292100" indent="-292100" eaLnBrk="1" hangingPunct="1">
              <a:spcBef>
                <a:spcPct val="25000"/>
              </a:spcBef>
              <a:spcAft>
                <a:spcPct val="0"/>
              </a:spcAft>
            </a:pPr>
            <a:r>
              <a:rPr lang="en-US" dirty="0" smtClean="0"/>
              <a:t>A pine tree is a </a:t>
            </a:r>
            <a:r>
              <a:rPr lang="en-US" dirty="0" err="1" smtClean="0"/>
              <a:t>sporophyte</a:t>
            </a:r>
            <a:r>
              <a:rPr lang="en-US" dirty="0" smtClean="0"/>
              <a:t>.</a:t>
            </a:r>
          </a:p>
          <a:p>
            <a:pPr marL="292100" indent="-292100" eaLnBrk="1" hangingPunct="1">
              <a:spcBef>
                <a:spcPct val="25000"/>
              </a:spcBef>
              <a:spcAft>
                <a:spcPct val="0"/>
              </a:spcAft>
            </a:pPr>
            <a:r>
              <a:rPr lang="en-US" dirty="0" smtClean="0"/>
              <a:t>Tiny gametophytes grow in </a:t>
            </a:r>
            <a:r>
              <a:rPr lang="en-US" dirty="0" err="1" smtClean="0"/>
              <a:t>sporophyte</a:t>
            </a:r>
            <a:r>
              <a:rPr lang="en-US" dirty="0" smtClean="0"/>
              <a:t> cones.</a:t>
            </a:r>
          </a:p>
          <a:p>
            <a:pPr marL="292100" indent="-292100" eaLnBrk="1" hangingPunct="1">
              <a:spcBef>
                <a:spcPct val="25000"/>
              </a:spcBef>
              <a:spcAft>
                <a:spcPct val="0"/>
              </a:spcAft>
            </a:pPr>
            <a:r>
              <a:rPr lang="en-US" dirty="0" smtClean="0"/>
              <a:t>The </a:t>
            </a:r>
            <a:r>
              <a:rPr lang="en-US" b="1" dirty="0" smtClean="0"/>
              <a:t>ovule</a:t>
            </a:r>
            <a:r>
              <a:rPr lang="en-US" dirty="0" smtClean="0"/>
              <a:t> is a key adaptation, a protective device for all the female stages in the life cycle, as well as the site of</a:t>
            </a:r>
          </a:p>
          <a:p>
            <a:pPr marL="812800" lvl="1" indent="-368300" eaLnBrk="1" hangingPunct="1">
              <a:spcBef>
                <a:spcPct val="25000"/>
              </a:spcBef>
              <a:spcAft>
                <a:spcPct val="0"/>
              </a:spcAft>
            </a:pPr>
            <a:r>
              <a:rPr lang="en-US" b="1" dirty="0" smtClean="0"/>
              <a:t>pollination</a:t>
            </a:r>
            <a:r>
              <a:rPr lang="en-US" dirty="0" smtClean="0"/>
              <a:t>,</a:t>
            </a:r>
          </a:p>
          <a:p>
            <a:pPr marL="812800" lvl="1" indent="-368300" eaLnBrk="1" hangingPunct="1">
              <a:spcBef>
                <a:spcPct val="25000"/>
              </a:spcBef>
              <a:spcAft>
                <a:spcPct val="0"/>
              </a:spcAft>
            </a:pPr>
            <a:r>
              <a:rPr lang="en-US" dirty="0" smtClean="0"/>
              <a:t>fertilization, and</a:t>
            </a:r>
          </a:p>
          <a:p>
            <a:pPr marL="812800" lvl="1" indent="-368300" eaLnBrk="1" hangingPunct="1">
              <a:spcBef>
                <a:spcPct val="25000"/>
              </a:spcBef>
              <a:spcAft>
                <a:spcPct val="0"/>
              </a:spcAft>
            </a:pPr>
            <a:r>
              <a:rPr lang="en-US" dirty="0" smtClean="0"/>
              <a:t>embryonic development.</a:t>
            </a:r>
          </a:p>
        </p:txBody>
      </p:sp>
      <p:sp>
        <p:nvSpPr>
          <p:cNvPr id="87045" name="Line 4"/>
          <p:cNvSpPr>
            <a:spLocks noChangeShapeType="1"/>
          </p:cNvSpPr>
          <p:nvPr/>
        </p:nvSpPr>
        <p:spPr bwMode="auto">
          <a:xfrm>
            <a:off x="195263" y="1108075"/>
            <a:ext cx="8775700" cy="0"/>
          </a:xfrm>
          <a:prstGeom prst="line">
            <a:avLst/>
          </a:prstGeom>
          <a:noFill/>
          <a:ln w="76200">
            <a:solidFill>
              <a:schemeClr val="tx2"/>
            </a:solidFill>
            <a:round/>
            <a:headEnd/>
            <a:tailEnd/>
          </a:ln>
        </p:spPr>
        <p:txBody>
          <a:bodyPr wrap="none" anchor="ctr"/>
          <a:lstStyle/>
          <a:p>
            <a:endParaRPr lang="en-US"/>
          </a:p>
        </p:txBody>
      </p:sp>
      <p:sp>
        <p:nvSpPr>
          <p:cNvPr id="87046" name="Text Box 6"/>
          <p:cNvSpPr txBox="1">
            <a:spLocks noChangeArrowheads="1"/>
          </p:cNvSpPr>
          <p:nvPr/>
        </p:nvSpPr>
        <p:spPr bwMode="auto">
          <a:xfrm>
            <a:off x="182563" y="6626225"/>
            <a:ext cx="8775700" cy="136525"/>
          </a:xfrm>
          <a:prstGeom prst="rect">
            <a:avLst/>
          </a:prstGeom>
          <a:noFill/>
          <a:ln w="9525">
            <a:noFill/>
            <a:miter lim="800000"/>
            <a:headEnd/>
            <a:tailEnd/>
          </a:ln>
        </p:spPr>
        <p:txBody>
          <a:bodyPr lIns="0" tIns="0" rIns="0" bIns="0" anchor="ctr"/>
          <a:lstStyle/>
          <a:p>
            <a:pPr algn="l" eaLnBrk="0" hangingPunct="0">
              <a:spcBef>
                <a:spcPct val="50000"/>
              </a:spcBef>
            </a:pPr>
            <a:r>
              <a:rPr lang="en-US" sz="900"/>
              <a:t>© 2012 Pearson Education, Inc.</a:t>
            </a:r>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7044">
                                            <p:txEl>
                                              <p:pRg st="0" end="0"/>
                                            </p:txEl>
                                          </p:spTgt>
                                        </p:tgtEl>
                                        <p:attrNameLst>
                                          <p:attrName>style.visibility</p:attrName>
                                        </p:attrNameLst>
                                      </p:cBhvr>
                                      <p:to>
                                        <p:strVal val="visible"/>
                                      </p:to>
                                    </p:set>
                                    <p:animEffect transition="in" filter="blinds(horizontal)">
                                      <p:cBhvr>
                                        <p:cTn id="7" dur="500"/>
                                        <p:tgtEl>
                                          <p:spTgt spid="8704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7044">
                                            <p:txEl>
                                              <p:pRg st="1" end="1"/>
                                            </p:txEl>
                                          </p:spTgt>
                                        </p:tgtEl>
                                        <p:attrNameLst>
                                          <p:attrName>style.visibility</p:attrName>
                                        </p:attrNameLst>
                                      </p:cBhvr>
                                      <p:to>
                                        <p:strVal val="visible"/>
                                      </p:to>
                                    </p:set>
                                    <p:animEffect transition="in" filter="blinds(horizontal)">
                                      <p:cBhvr>
                                        <p:cTn id="12" dur="500"/>
                                        <p:tgtEl>
                                          <p:spTgt spid="8704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7044">
                                            <p:txEl>
                                              <p:pRg st="2" end="2"/>
                                            </p:txEl>
                                          </p:spTgt>
                                        </p:tgtEl>
                                        <p:attrNameLst>
                                          <p:attrName>style.visibility</p:attrName>
                                        </p:attrNameLst>
                                      </p:cBhvr>
                                      <p:to>
                                        <p:strVal val="visible"/>
                                      </p:to>
                                    </p:set>
                                    <p:animEffect transition="in" filter="blinds(horizontal)">
                                      <p:cBhvr>
                                        <p:cTn id="17" dur="500"/>
                                        <p:tgtEl>
                                          <p:spTgt spid="8704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7044">
                                            <p:txEl>
                                              <p:pRg st="3" end="3"/>
                                            </p:txEl>
                                          </p:spTgt>
                                        </p:tgtEl>
                                        <p:attrNameLst>
                                          <p:attrName>style.visibility</p:attrName>
                                        </p:attrNameLst>
                                      </p:cBhvr>
                                      <p:to>
                                        <p:strVal val="visible"/>
                                      </p:to>
                                    </p:set>
                                    <p:animEffect transition="in" filter="blinds(horizontal)">
                                      <p:cBhvr>
                                        <p:cTn id="22" dur="500"/>
                                        <p:tgtEl>
                                          <p:spTgt spid="8704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87044">
                                            <p:txEl>
                                              <p:pRg st="4" end="4"/>
                                            </p:txEl>
                                          </p:spTgt>
                                        </p:tgtEl>
                                        <p:attrNameLst>
                                          <p:attrName>style.visibility</p:attrName>
                                        </p:attrNameLst>
                                      </p:cBhvr>
                                      <p:to>
                                        <p:strVal val="visible"/>
                                      </p:to>
                                    </p:set>
                                    <p:animEffect transition="in" filter="blinds(horizontal)">
                                      <p:cBhvr>
                                        <p:cTn id="27" dur="500"/>
                                        <p:tgtEl>
                                          <p:spTgt spid="8704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87044">
                                            <p:txEl>
                                              <p:pRg st="5" end="5"/>
                                            </p:txEl>
                                          </p:spTgt>
                                        </p:tgtEl>
                                        <p:attrNameLst>
                                          <p:attrName>style.visibility</p:attrName>
                                        </p:attrNameLst>
                                      </p:cBhvr>
                                      <p:to>
                                        <p:strVal val="visible"/>
                                      </p:to>
                                    </p:set>
                                    <p:animEffect transition="in" filter="blinds(horizontal)">
                                      <p:cBhvr>
                                        <p:cTn id="32" dur="500"/>
                                        <p:tgtEl>
                                          <p:spTgt spid="8704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4" grpId="0" build="p" bldLvl="5"/>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idx="4294967295"/>
          </p:nvPr>
        </p:nvSpPr>
        <p:spPr>
          <a:xfrm>
            <a:off x="180975" y="109538"/>
            <a:ext cx="8483600" cy="914400"/>
          </a:xfrm>
        </p:spPr>
        <p:txBody>
          <a:bodyPr>
            <a:normAutofit fontScale="90000"/>
          </a:bodyPr>
          <a:lstStyle/>
          <a:p>
            <a:pPr marL="798513" indent="-798513" eaLnBrk="1" hangingPunct="1"/>
            <a:r>
              <a:rPr lang="en-US" sz="3200" smtClean="0"/>
              <a:t>17.7 A pine tree is a sporophyte with gametophytes in its cones</a:t>
            </a:r>
          </a:p>
        </p:txBody>
      </p:sp>
      <p:sp>
        <p:nvSpPr>
          <p:cNvPr id="88067" name="Line 4"/>
          <p:cNvSpPr>
            <a:spLocks noChangeShapeType="1"/>
          </p:cNvSpPr>
          <p:nvPr/>
        </p:nvSpPr>
        <p:spPr bwMode="auto">
          <a:xfrm>
            <a:off x="182563" y="6535738"/>
            <a:ext cx="8775700" cy="0"/>
          </a:xfrm>
          <a:prstGeom prst="line">
            <a:avLst/>
          </a:prstGeom>
          <a:noFill/>
          <a:ln w="19050">
            <a:solidFill>
              <a:schemeClr val="tx1"/>
            </a:solidFill>
            <a:round/>
            <a:headEnd/>
            <a:tailEnd/>
          </a:ln>
        </p:spPr>
        <p:txBody>
          <a:bodyPr wrap="none" anchor="ctr"/>
          <a:lstStyle/>
          <a:p>
            <a:endParaRPr lang="en-US"/>
          </a:p>
        </p:txBody>
      </p:sp>
      <p:sp>
        <p:nvSpPr>
          <p:cNvPr id="88068" name="Rectangle 6"/>
          <p:cNvSpPr>
            <a:spLocks noGrp="1" noChangeArrowheads="1"/>
          </p:cNvSpPr>
          <p:nvPr>
            <p:ph type="body" idx="4294967295"/>
          </p:nvPr>
        </p:nvSpPr>
        <p:spPr>
          <a:xfrm>
            <a:off x="166688" y="1309688"/>
            <a:ext cx="8686800" cy="5183187"/>
          </a:xfrm>
        </p:spPr>
        <p:txBody>
          <a:bodyPr/>
          <a:lstStyle/>
          <a:p>
            <a:pPr marL="292100" indent="-292100" eaLnBrk="1" hangingPunct="1">
              <a:spcBef>
                <a:spcPct val="40000"/>
              </a:spcBef>
              <a:spcAft>
                <a:spcPct val="10000"/>
              </a:spcAft>
            </a:pPr>
            <a:r>
              <a:rPr lang="en-US" dirty="0" smtClean="0"/>
              <a:t>A sperm from a pollen grain fertilizes an egg in the female gametophyte.</a:t>
            </a:r>
          </a:p>
          <a:p>
            <a:pPr marL="292100" indent="-292100" eaLnBrk="1" hangingPunct="1">
              <a:spcBef>
                <a:spcPct val="40000"/>
              </a:spcBef>
              <a:spcAft>
                <a:spcPct val="10000"/>
              </a:spcAft>
            </a:pPr>
            <a:r>
              <a:rPr lang="en-US" dirty="0" smtClean="0"/>
              <a:t>The zygote develops into a </a:t>
            </a:r>
            <a:r>
              <a:rPr lang="en-US" dirty="0" err="1" smtClean="0"/>
              <a:t>sporophyte</a:t>
            </a:r>
            <a:r>
              <a:rPr lang="en-US" dirty="0" smtClean="0"/>
              <a:t> embryo.</a:t>
            </a:r>
          </a:p>
          <a:p>
            <a:pPr marL="292100" indent="-292100" eaLnBrk="1" hangingPunct="1">
              <a:spcBef>
                <a:spcPct val="40000"/>
              </a:spcBef>
              <a:spcAft>
                <a:spcPct val="10000"/>
              </a:spcAft>
            </a:pPr>
            <a:r>
              <a:rPr lang="en-US" dirty="0" smtClean="0"/>
              <a:t>The ovule becomes the seed with</a:t>
            </a:r>
          </a:p>
          <a:p>
            <a:pPr marL="812800" lvl="1" indent="-368300" eaLnBrk="1" hangingPunct="1">
              <a:spcBef>
                <a:spcPct val="40000"/>
              </a:spcBef>
              <a:spcAft>
                <a:spcPct val="10000"/>
              </a:spcAft>
            </a:pPr>
            <a:r>
              <a:rPr lang="en-US" dirty="0" smtClean="0"/>
              <a:t>stored food and</a:t>
            </a:r>
          </a:p>
          <a:p>
            <a:pPr marL="812800" lvl="1" indent="-368300" eaLnBrk="1" hangingPunct="1">
              <a:spcBef>
                <a:spcPct val="40000"/>
              </a:spcBef>
              <a:spcAft>
                <a:spcPct val="10000"/>
              </a:spcAft>
            </a:pPr>
            <a:r>
              <a:rPr lang="en-US" dirty="0" smtClean="0"/>
              <a:t>a protective </a:t>
            </a:r>
            <a:r>
              <a:rPr lang="en-US" b="1" dirty="0" smtClean="0"/>
              <a:t>seed coat</a:t>
            </a:r>
            <a:r>
              <a:rPr lang="en-US" dirty="0" smtClean="0"/>
              <a:t>.</a:t>
            </a:r>
          </a:p>
          <a:p>
            <a:pPr marL="292100" indent="-292100" eaLnBrk="1" hangingPunct="1">
              <a:spcBef>
                <a:spcPct val="40000"/>
              </a:spcBef>
              <a:spcAft>
                <a:spcPct val="10000"/>
              </a:spcAft>
            </a:pPr>
            <a:r>
              <a:rPr lang="en-US" dirty="0" smtClean="0"/>
              <a:t>The seed is a key adaptation for life on land and a major factor in the success of seed plants.</a:t>
            </a:r>
          </a:p>
        </p:txBody>
      </p:sp>
      <p:sp>
        <p:nvSpPr>
          <p:cNvPr id="88069" name="Line 4"/>
          <p:cNvSpPr>
            <a:spLocks noChangeShapeType="1"/>
          </p:cNvSpPr>
          <p:nvPr/>
        </p:nvSpPr>
        <p:spPr bwMode="auto">
          <a:xfrm>
            <a:off x="195263" y="1108075"/>
            <a:ext cx="8775700" cy="0"/>
          </a:xfrm>
          <a:prstGeom prst="line">
            <a:avLst/>
          </a:prstGeom>
          <a:noFill/>
          <a:ln w="76200">
            <a:solidFill>
              <a:schemeClr val="tx2"/>
            </a:solidFill>
            <a:round/>
            <a:headEnd/>
            <a:tailEnd/>
          </a:ln>
        </p:spPr>
        <p:txBody>
          <a:bodyPr wrap="none" anchor="ctr"/>
          <a:lstStyle/>
          <a:p>
            <a:endParaRPr lang="en-US"/>
          </a:p>
        </p:txBody>
      </p:sp>
      <p:sp>
        <p:nvSpPr>
          <p:cNvPr id="88070" name="Text Box 6"/>
          <p:cNvSpPr txBox="1">
            <a:spLocks noChangeArrowheads="1"/>
          </p:cNvSpPr>
          <p:nvPr/>
        </p:nvSpPr>
        <p:spPr bwMode="auto">
          <a:xfrm>
            <a:off x="182563" y="6626225"/>
            <a:ext cx="8775700" cy="136525"/>
          </a:xfrm>
          <a:prstGeom prst="rect">
            <a:avLst/>
          </a:prstGeom>
          <a:noFill/>
          <a:ln w="9525">
            <a:noFill/>
            <a:miter lim="800000"/>
            <a:headEnd/>
            <a:tailEnd/>
          </a:ln>
        </p:spPr>
        <p:txBody>
          <a:bodyPr lIns="0" tIns="0" rIns="0" bIns="0" anchor="ctr"/>
          <a:lstStyle/>
          <a:p>
            <a:pPr algn="l" eaLnBrk="0" hangingPunct="0">
              <a:spcBef>
                <a:spcPct val="50000"/>
              </a:spcBef>
            </a:pPr>
            <a:r>
              <a:rPr lang="en-US" sz="900"/>
              <a:t>© 2012 Pearson Education, Inc.</a:t>
            </a:r>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8068">
                                            <p:txEl>
                                              <p:pRg st="0" end="0"/>
                                            </p:txEl>
                                          </p:spTgt>
                                        </p:tgtEl>
                                        <p:attrNameLst>
                                          <p:attrName>style.visibility</p:attrName>
                                        </p:attrNameLst>
                                      </p:cBhvr>
                                      <p:to>
                                        <p:strVal val="visible"/>
                                      </p:to>
                                    </p:set>
                                    <p:animEffect transition="in" filter="blinds(horizontal)">
                                      <p:cBhvr>
                                        <p:cTn id="7" dur="500"/>
                                        <p:tgtEl>
                                          <p:spTgt spid="8806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8068">
                                            <p:txEl>
                                              <p:pRg st="1" end="1"/>
                                            </p:txEl>
                                          </p:spTgt>
                                        </p:tgtEl>
                                        <p:attrNameLst>
                                          <p:attrName>style.visibility</p:attrName>
                                        </p:attrNameLst>
                                      </p:cBhvr>
                                      <p:to>
                                        <p:strVal val="visible"/>
                                      </p:to>
                                    </p:set>
                                    <p:animEffect transition="in" filter="blinds(horizontal)">
                                      <p:cBhvr>
                                        <p:cTn id="12" dur="500"/>
                                        <p:tgtEl>
                                          <p:spTgt spid="8806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8068">
                                            <p:txEl>
                                              <p:pRg st="2" end="2"/>
                                            </p:txEl>
                                          </p:spTgt>
                                        </p:tgtEl>
                                        <p:attrNameLst>
                                          <p:attrName>style.visibility</p:attrName>
                                        </p:attrNameLst>
                                      </p:cBhvr>
                                      <p:to>
                                        <p:strVal val="visible"/>
                                      </p:to>
                                    </p:set>
                                    <p:animEffect transition="in" filter="blinds(horizontal)">
                                      <p:cBhvr>
                                        <p:cTn id="17" dur="500"/>
                                        <p:tgtEl>
                                          <p:spTgt spid="8806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8068">
                                            <p:txEl>
                                              <p:pRg st="3" end="3"/>
                                            </p:txEl>
                                          </p:spTgt>
                                        </p:tgtEl>
                                        <p:attrNameLst>
                                          <p:attrName>style.visibility</p:attrName>
                                        </p:attrNameLst>
                                      </p:cBhvr>
                                      <p:to>
                                        <p:strVal val="visible"/>
                                      </p:to>
                                    </p:set>
                                    <p:animEffect transition="in" filter="blinds(horizontal)">
                                      <p:cBhvr>
                                        <p:cTn id="22" dur="500"/>
                                        <p:tgtEl>
                                          <p:spTgt spid="8806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88068">
                                            <p:txEl>
                                              <p:pRg st="4" end="4"/>
                                            </p:txEl>
                                          </p:spTgt>
                                        </p:tgtEl>
                                        <p:attrNameLst>
                                          <p:attrName>style.visibility</p:attrName>
                                        </p:attrNameLst>
                                      </p:cBhvr>
                                      <p:to>
                                        <p:strVal val="visible"/>
                                      </p:to>
                                    </p:set>
                                    <p:animEffect transition="in" filter="blinds(horizontal)">
                                      <p:cBhvr>
                                        <p:cTn id="27" dur="500"/>
                                        <p:tgtEl>
                                          <p:spTgt spid="8806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88068">
                                            <p:txEl>
                                              <p:pRg st="5" end="5"/>
                                            </p:txEl>
                                          </p:spTgt>
                                        </p:tgtEl>
                                        <p:attrNameLst>
                                          <p:attrName>style.visibility</p:attrName>
                                        </p:attrNameLst>
                                      </p:cBhvr>
                                      <p:to>
                                        <p:strVal val="visible"/>
                                      </p:to>
                                    </p:set>
                                    <p:animEffect transition="in" filter="blinds(horizontal)">
                                      <p:cBhvr>
                                        <p:cTn id="32" dur="500"/>
                                        <p:tgtEl>
                                          <p:spTgt spid="8806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8" grpId="0" build="p" bldLvl="5"/>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D:\Chapter_17\B_Jpeg_Images\_17_Labeled_Images\17_07_PineLifeCycle_1-L.jpg"/>
          <p:cNvPicPr>
            <a:picLocks noChangeAspect="1" noChangeArrowheads="1"/>
          </p:cNvPicPr>
          <p:nvPr/>
        </p:nvPicPr>
        <p:blipFill>
          <a:blip r:embed="rId2" cstate="print"/>
          <a:srcRect/>
          <a:stretch>
            <a:fillRect/>
          </a:stretch>
        </p:blipFill>
        <p:spPr bwMode="auto">
          <a:xfrm>
            <a:off x="298450" y="450850"/>
            <a:ext cx="8547100" cy="5956300"/>
          </a:xfrm>
          <a:prstGeom prst="rect">
            <a:avLst/>
          </a:prstGeom>
          <a:noFill/>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D:\Chapter_17\B_Jpeg_Images\_17_Labeled_Images\17_07_PineLifeCycle_2-L.jpg"/>
          <p:cNvPicPr>
            <a:picLocks noChangeAspect="1" noChangeArrowheads="1"/>
          </p:cNvPicPr>
          <p:nvPr/>
        </p:nvPicPr>
        <p:blipFill>
          <a:blip r:embed="rId2" cstate="print"/>
          <a:srcRect/>
          <a:stretch>
            <a:fillRect/>
          </a:stretch>
        </p:blipFill>
        <p:spPr bwMode="auto">
          <a:xfrm>
            <a:off x="298450" y="450850"/>
            <a:ext cx="8547100" cy="5956300"/>
          </a:xfrm>
          <a:prstGeom prst="rect">
            <a:avLst/>
          </a:prstGeom>
          <a:noFill/>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D:\Chapter_17\B_Jpeg_Images\_17_Labeled_Images\17_07_PineLifeCycle_3-L.jpg"/>
          <p:cNvPicPr>
            <a:picLocks noChangeAspect="1" noChangeArrowheads="1"/>
          </p:cNvPicPr>
          <p:nvPr/>
        </p:nvPicPr>
        <p:blipFill>
          <a:blip r:embed="rId2" cstate="print"/>
          <a:srcRect/>
          <a:stretch>
            <a:fillRect/>
          </a:stretch>
        </p:blipFill>
        <p:spPr bwMode="auto">
          <a:xfrm>
            <a:off x="298450" y="450850"/>
            <a:ext cx="8547100" cy="59563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17_01aChara-L"/>
          <p:cNvPicPr>
            <a:picLocks noChangeAspect="1" noChangeArrowheads="1"/>
          </p:cNvPicPr>
          <p:nvPr/>
        </p:nvPicPr>
        <p:blipFill>
          <a:blip r:embed="rId3" cstate="print"/>
          <a:srcRect/>
          <a:stretch>
            <a:fillRect/>
          </a:stretch>
        </p:blipFill>
        <p:spPr bwMode="auto">
          <a:xfrm>
            <a:off x="2333625" y="700088"/>
            <a:ext cx="4475163" cy="5456237"/>
          </a:xfrm>
          <a:prstGeom prst="rect">
            <a:avLst/>
          </a:prstGeom>
          <a:noFill/>
          <a:ln w="9525">
            <a:noFill/>
            <a:miter lim="800000"/>
            <a:headEnd/>
            <a:tailEnd/>
          </a:ln>
        </p:spPr>
      </p:pic>
      <p:sp>
        <p:nvSpPr>
          <p:cNvPr id="2" name="Content Placeholder 1"/>
          <p:cNvSpPr>
            <a:spLocks noGrp="1"/>
          </p:cNvSpPr>
          <p:nvPr>
            <p:ph idx="1"/>
          </p:nvPr>
        </p:nvSpPr>
        <p:spPr/>
        <p:txBody>
          <a:bodyPr/>
          <a:lstStyle/>
          <a:p>
            <a:endParaRPr lang="en-US" dirty="0"/>
          </a:p>
        </p:txBody>
      </p:sp>
      <p:sp>
        <p:nvSpPr>
          <p:cNvPr id="20483" name="Rectangle 2"/>
          <p:cNvSpPr>
            <a:spLocks noGrp="1" noChangeArrowheads="1"/>
          </p:cNvSpPr>
          <p:nvPr>
            <p:ph type="title"/>
          </p:nvPr>
        </p:nvSpPr>
        <p:spPr/>
        <p:txBody>
          <a:bodyPr>
            <a:normAutofit/>
          </a:bodyPr>
          <a:lstStyle/>
          <a:p>
            <a:pPr marL="0" indent="0" eaLnBrk="1" hangingPunct="1"/>
            <a:r>
              <a:rPr lang="en-US" sz="2400" b="0" dirty="0" err="1" smtClean="0">
                <a:solidFill>
                  <a:schemeClr val="tx1"/>
                </a:solidFill>
                <a:latin typeface="Arial" charset="0"/>
              </a:rPr>
              <a:t>Chara</a:t>
            </a:r>
            <a:r>
              <a:rPr lang="en-US" sz="2400" b="0" dirty="0" smtClean="0">
                <a:solidFill>
                  <a:schemeClr val="tx1"/>
                </a:solidFill>
                <a:latin typeface="Arial" charset="0"/>
              </a:rPr>
              <a:t> a </a:t>
            </a:r>
            <a:r>
              <a:rPr lang="en-US" sz="2400" b="0" dirty="0" err="1" smtClean="0">
                <a:solidFill>
                  <a:schemeClr val="tx1"/>
                </a:solidFill>
                <a:latin typeface="Arial" charset="0"/>
              </a:rPr>
              <a:t>charophyte</a:t>
            </a:r>
            <a:endParaRPr lang="en-US" sz="2400" b="0" dirty="0" smtClean="0">
              <a:solidFill>
                <a:schemeClr val="tx1"/>
              </a:solidFill>
              <a:latin typeface="Arial" charset="0"/>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D:\Chapter_17\B_Jpeg_Images\_17_Labeled_Images\17_07_PineLifeCycle_4-L.jpg"/>
          <p:cNvPicPr>
            <a:picLocks noChangeAspect="1" noChangeArrowheads="1"/>
          </p:cNvPicPr>
          <p:nvPr/>
        </p:nvPicPr>
        <p:blipFill>
          <a:blip r:embed="rId2" cstate="print"/>
          <a:srcRect/>
          <a:stretch>
            <a:fillRect/>
          </a:stretch>
        </p:blipFill>
        <p:spPr bwMode="auto">
          <a:xfrm>
            <a:off x="298450" y="450850"/>
            <a:ext cx="8547100" cy="5956300"/>
          </a:xfrm>
          <a:prstGeom prst="rect">
            <a:avLst/>
          </a:prstGeom>
          <a:noFill/>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idx="4294967295"/>
          </p:nvPr>
        </p:nvSpPr>
        <p:spPr>
          <a:xfrm>
            <a:off x="180975" y="109538"/>
            <a:ext cx="8483600" cy="914400"/>
          </a:xfrm>
        </p:spPr>
        <p:txBody>
          <a:bodyPr>
            <a:normAutofit fontScale="90000"/>
          </a:bodyPr>
          <a:lstStyle/>
          <a:p>
            <a:pPr marL="820738" indent="-820738" eaLnBrk="1" hangingPunct="1"/>
            <a:r>
              <a:rPr lang="en-US" sz="3200" smtClean="0"/>
              <a:t>17.8 The flower is the centerpiece of angiosperm reproduction</a:t>
            </a:r>
          </a:p>
        </p:txBody>
      </p:sp>
      <p:sp>
        <p:nvSpPr>
          <p:cNvPr id="97283" name="Line 4"/>
          <p:cNvSpPr>
            <a:spLocks noChangeShapeType="1"/>
          </p:cNvSpPr>
          <p:nvPr/>
        </p:nvSpPr>
        <p:spPr bwMode="auto">
          <a:xfrm>
            <a:off x="182563" y="6535738"/>
            <a:ext cx="8775700" cy="0"/>
          </a:xfrm>
          <a:prstGeom prst="line">
            <a:avLst/>
          </a:prstGeom>
          <a:noFill/>
          <a:ln w="19050">
            <a:solidFill>
              <a:schemeClr val="tx1"/>
            </a:solidFill>
            <a:round/>
            <a:headEnd/>
            <a:tailEnd/>
          </a:ln>
        </p:spPr>
        <p:txBody>
          <a:bodyPr wrap="none" anchor="ctr"/>
          <a:lstStyle/>
          <a:p>
            <a:endParaRPr lang="en-US"/>
          </a:p>
        </p:txBody>
      </p:sp>
      <p:sp>
        <p:nvSpPr>
          <p:cNvPr id="97284" name="Rectangle 6"/>
          <p:cNvSpPr>
            <a:spLocks noGrp="1" noChangeArrowheads="1"/>
          </p:cNvSpPr>
          <p:nvPr>
            <p:ph type="body" idx="4294967295"/>
          </p:nvPr>
        </p:nvSpPr>
        <p:spPr>
          <a:xfrm>
            <a:off x="166688" y="1308100"/>
            <a:ext cx="8686800" cy="4940300"/>
          </a:xfrm>
        </p:spPr>
        <p:txBody>
          <a:bodyPr/>
          <a:lstStyle/>
          <a:p>
            <a:pPr marL="292100" indent="-292100" eaLnBrk="1" hangingPunct="1"/>
            <a:r>
              <a:rPr lang="en-US" dirty="0" smtClean="0"/>
              <a:t>Flowers house separate male and female sporangia and gametophytes.</a:t>
            </a:r>
          </a:p>
          <a:p>
            <a:pPr marL="292100" indent="-292100" eaLnBrk="1" hangingPunct="1"/>
            <a:r>
              <a:rPr lang="en-US" dirty="0" smtClean="0"/>
              <a:t>Flowers are the sites of</a:t>
            </a:r>
          </a:p>
          <a:p>
            <a:pPr marL="812800" lvl="1" indent="-368300" eaLnBrk="1" hangingPunct="1"/>
            <a:r>
              <a:rPr lang="en-US" dirty="0" smtClean="0"/>
              <a:t>pollination and</a:t>
            </a:r>
          </a:p>
          <a:p>
            <a:pPr marL="812800" lvl="1" indent="-368300" eaLnBrk="1" hangingPunct="1"/>
            <a:r>
              <a:rPr lang="en-US" dirty="0" smtClean="0"/>
              <a:t>fertilization.</a:t>
            </a:r>
          </a:p>
        </p:txBody>
      </p:sp>
      <p:sp>
        <p:nvSpPr>
          <p:cNvPr id="97285" name="Line 4"/>
          <p:cNvSpPr>
            <a:spLocks noChangeShapeType="1"/>
          </p:cNvSpPr>
          <p:nvPr/>
        </p:nvSpPr>
        <p:spPr bwMode="auto">
          <a:xfrm>
            <a:off x="195263" y="1108075"/>
            <a:ext cx="8775700" cy="0"/>
          </a:xfrm>
          <a:prstGeom prst="line">
            <a:avLst/>
          </a:prstGeom>
          <a:noFill/>
          <a:ln w="76200">
            <a:solidFill>
              <a:schemeClr val="tx2"/>
            </a:solidFill>
            <a:round/>
            <a:headEnd/>
            <a:tailEnd/>
          </a:ln>
        </p:spPr>
        <p:txBody>
          <a:bodyPr wrap="none" anchor="ctr"/>
          <a:lstStyle/>
          <a:p>
            <a:endParaRPr lang="en-US"/>
          </a:p>
        </p:txBody>
      </p:sp>
      <p:sp>
        <p:nvSpPr>
          <p:cNvPr id="97286" name="Text Box 6"/>
          <p:cNvSpPr txBox="1">
            <a:spLocks noChangeArrowheads="1"/>
          </p:cNvSpPr>
          <p:nvPr/>
        </p:nvSpPr>
        <p:spPr bwMode="auto">
          <a:xfrm>
            <a:off x="182563" y="6626225"/>
            <a:ext cx="8775700" cy="136525"/>
          </a:xfrm>
          <a:prstGeom prst="rect">
            <a:avLst/>
          </a:prstGeom>
          <a:noFill/>
          <a:ln w="9525">
            <a:noFill/>
            <a:miter lim="800000"/>
            <a:headEnd/>
            <a:tailEnd/>
          </a:ln>
        </p:spPr>
        <p:txBody>
          <a:bodyPr lIns="0" tIns="0" rIns="0" bIns="0" anchor="ctr"/>
          <a:lstStyle/>
          <a:p>
            <a:pPr algn="l" eaLnBrk="0" hangingPunct="0">
              <a:spcBef>
                <a:spcPct val="50000"/>
              </a:spcBef>
            </a:pPr>
            <a:r>
              <a:rPr lang="en-US" sz="900"/>
              <a:t>© 2012 Pearson Education, Inc.</a:t>
            </a:r>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7284">
                                            <p:txEl>
                                              <p:pRg st="0" end="0"/>
                                            </p:txEl>
                                          </p:spTgt>
                                        </p:tgtEl>
                                        <p:attrNameLst>
                                          <p:attrName>style.visibility</p:attrName>
                                        </p:attrNameLst>
                                      </p:cBhvr>
                                      <p:to>
                                        <p:strVal val="visible"/>
                                      </p:to>
                                    </p:set>
                                    <p:animEffect transition="in" filter="checkerboard(across)">
                                      <p:cBhvr>
                                        <p:cTn id="7" dur="500"/>
                                        <p:tgtEl>
                                          <p:spTgt spid="9728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97284">
                                            <p:txEl>
                                              <p:pRg st="1" end="1"/>
                                            </p:txEl>
                                          </p:spTgt>
                                        </p:tgtEl>
                                        <p:attrNameLst>
                                          <p:attrName>style.visibility</p:attrName>
                                        </p:attrNameLst>
                                      </p:cBhvr>
                                      <p:to>
                                        <p:strVal val="visible"/>
                                      </p:to>
                                    </p:set>
                                    <p:animEffect transition="in" filter="checkerboard(across)">
                                      <p:cBhvr>
                                        <p:cTn id="12" dur="500"/>
                                        <p:tgtEl>
                                          <p:spTgt spid="9728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97284">
                                            <p:txEl>
                                              <p:pRg st="2" end="2"/>
                                            </p:txEl>
                                          </p:spTgt>
                                        </p:tgtEl>
                                        <p:attrNameLst>
                                          <p:attrName>style.visibility</p:attrName>
                                        </p:attrNameLst>
                                      </p:cBhvr>
                                      <p:to>
                                        <p:strVal val="visible"/>
                                      </p:to>
                                    </p:set>
                                    <p:animEffect transition="in" filter="checkerboard(across)">
                                      <p:cBhvr>
                                        <p:cTn id="17" dur="500"/>
                                        <p:tgtEl>
                                          <p:spTgt spid="9728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97284">
                                            <p:txEl>
                                              <p:pRg st="3" end="3"/>
                                            </p:txEl>
                                          </p:spTgt>
                                        </p:tgtEl>
                                        <p:attrNameLst>
                                          <p:attrName>style.visibility</p:attrName>
                                        </p:attrNameLst>
                                      </p:cBhvr>
                                      <p:to>
                                        <p:strVal val="visible"/>
                                      </p:to>
                                    </p:set>
                                    <p:animEffect transition="in" filter="checkerboard(across)">
                                      <p:cBhvr>
                                        <p:cTn id="22" dur="500"/>
                                        <p:tgtEl>
                                          <p:spTgt spid="9728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4" grpId="0" build="p" bldLvl="5"/>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idx="4294967295"/>
          </p:nvPr>
        </p:nvSpPr>
        <p:spPr>
          <a:xfrm>
            <a:off x="180975" y="109538"/>
            <a:ext cx="8483600" cy="914400"/>
          </a:xfrm>
        </p:spPr>
        <p:txBody>
          <a:bodyPr>
            <a:normAutofit fontScale="90000"/>
          </a:bodyPr>
          <a:lstStyle/>
          <a:p>
            <a:pPr marL="820738" indent="-820738" eaLnBrk="1" hangingPunct="1"/>
            <a:r>
              <a:rPr lang="en-US" sz="3200" smtClean="0"/>
              <a:t>17.8 The flower is the centerpiece of angiosperm reproduction</a:t>
            </a:r>
          </a:p>
        </p:txBody>
      </p:sp>
      <p:sp>
        <p:nvSpPr>
          <p:cNvPr id="98307" name="Line 4"/>
          <p:cNvSpPr>
            <a:spLocks noChangeShapeType="1"/>
          </p:cNvSpPr>
          <p:nvPr/>
        </p:nvSpPr>
        <p:spPr bwMode="auto">
          <a:xfrm>
            <a:off x="182563" y="6535738"/>
            <a:ext cx="8775700" cy="0"/>
          </a:xfrm>
          <a:prstGeom prst="line">
            <a:avLst/>
          </a:prstGeom>
          <a:noFill/>
          <a:ln w="19050">
            <a:solidFill>
              <a:schemeClr val="tx1"/>
            </a:solidFill>
            <a:round/>
            <a:headEnd/>
            <a:tailEnd/>
          </a:ln>
        </p:spPr>
        <p:txBody>
          <a:bodyPr wrap="none" anchor="ctr"/>
          <a:lstStyle/>
          <a:p>
            <a:endParaRPr lang="en-US"/>
          </a:p>
        </p:txBody>
      </p:sp>
      <p:sp>
        <p:nvSpPr>
          <p:cNvPr id="98308" name="Rectangle 6"/>
          <p:cNvSpPr>
            <a:spLocks noGrp="1" noChangeArrowheads="1"/>
          </p:cNvSpPr>
          <p:nvPr>
            <p:ph type="body" idx="4294967295"/>
          </p:nvPr>
        </p:nvSpPr>
        <p:spPr>
          <a:xfrm>
            <a:off x="166688" y="1308100"/>
            <a:ext cx="8686800" cy="4940300"/>
          </a:xfrm>
        </p:spPr>
        <p:txBody>
          <a:bodyPr/>
          <a:lstStyle/>
          <a:p>
            <a:pPr marL="292100" indent="-292100" eaLnBrk="1" hangingPunct="1"/>
            <a:r>
              <a:rPr lang="en-US" dirty="0" smtClean="0"/>
              <a:t>Flowers usually consist of</a:t>
            </a:r>
            <a:endParaRPr lang="en-US" sz="2000" dirty="0" smtClean="0"/>
          </a:p>
          <a:p>
            <a:pPr marL="812800" lvl="1" indent="-368300" eaLnBrk="1" hangingPunct="1"/>
            <a:r>
              <a:rPr lang="en-US" b="1" dirty="0" smtClean="0"/>
              <a:t>sepals</a:t>
            </a:r>
            <a:r>
              <a:rPr lang="en-US" dirty="0" smtClean="0"/>
              <a:t>,</a:t>
            </a:r>
            <a:r>
              <a:rPr lang="en-US" b="1" dirty="0" smtClean="0"/>
              <a:t> </a:t>
            </a:r>
            <a:r>
              <a:rPr lang="en-US" dirty="0" smtClean="0"/>
              <a:t>which enclose the flower before it opens,</a:t>
            </a:r>
          </a:p>
          <a:p>
            <a:pPr marL="812800" lvl="1" indent="-368300" eaLnBrk="1" hangingPunct="1"/>
            <a:r>
              <a:rPr lang="en-US" b="1" dirty="0" smtClean="0"/>
              <a:t>petals</a:t>
            </a:r>
            <a:r>
              <a:rPr lang="en-US" dirty="0" smtClean="0"/>
              <a:t>,</a:t>
            </a:r>
            <a:r>
              <a:rPr lang="en-US" b="1" dirty="0" smtClean="0"/>
              <a:t> </a:t>
            </a:r>
            <a:r>
              <a:rPr lang="en-US" dirty="0" smtClean="0"/>
              <a:t>which attract animal pollinators,</a:t>
            </a:r>
          </a:p>
          <a:p>
            <a:pPr marL="812800" lvl="1" indent="-368300" eaLnBrk="1" hangingPunct="1"/>
            <a:r>
              <a:rPr lang="en-US" b="1" dirty="0" smtClean="0"/>
              <a:t>stamens</a:t>
            </a:r>
            <a:r>
              <a:rPr lang="en-US" dirty="0" smtClean="0"/>
              <a:t>, which include a filament and </a:t>
            </a:r>
            <a:r>
              <a:rPr lang="en-US" b="1" dirty="0" smtClean="0"/>
              <a:t>anther</a:t>
            </a:r>
            <a:r>
              <a:rPr lang="en-US" dirty="0" smtClean="0"/>
              <a:t>, a sac at the top of each filament that contains male sporangia and releases pollen, and</a:t>
            </a:r>
          </a:p>
          <a:p>
            <a:pPr marL="812800" lvl="1" indent="-368300" eaLnBrk="1" hangingPunct="1"/>
            <a:r>
              <a:rPr lang="en-US" b="1" dirty="0" err="1" smtClean="0"/>
              <a:t>carpels</a:t>
            </a:r>
            <a:r>
              <a:rPr lang="en-US" dirty="0" smtClean="0"/>
              <a:t>, the female reproductive structure, which produce eggs.</a:t>
            </a:r>
            <a:endParaRPr lang="en-US" sz="1800" dirty="0" smtClean="0"/>
          </a:p>
        </p:txBody>
      </p:sp>
      <p:sp>
        <p:nvSpPr>
          <p:cNvPr id="98309" name="Line 4"/>
          <p:cNvSpPr>
            <a:spLocks noChangeShapeType="1"/>
          </p:cNvSpPr>
          <p:nvPr/>
        </p:nvSpPr>
        <p:spPr bwMode="auto">
          <a:xfrm>
            <a:off x="195263" y="1108075"/>
            <a:ext cx="8775700" cy="0"/>
          </a:xfrm>
          <a:prstGeom prst="line">
            <a:avLst/>
          </a:prstGeom>
          <a:noFill/>
          <a:ln w="76200">
            <a:solidFill>
              <a:schemeClr val="tx2"/>
            </a:solidFill>
            <a:round/>
            <a:headEnd/>
            <a:tailEnd/>
          </a:ln>
        </p:spPr>
        <p:txBody>
          <a:bodyPr wrap="none" anchor="ctr"/>
          <a:lstStyle/>
          <a:p>
            <a:endParaRPr lang="en-US"/>
          </a:p>
        </p:txBody>
      </p:sp>
      <p:sp>
        <p:nvSpPr>
          <p:cNvPr id="98310" name="Text Box 6"/>
          <p:cNvSpPr txBox="1">
            <a:spLocks noChangeArrowheads="1"/>
          </p:cNvSpPr>
          <p:nvPr/>
        </p:nvSpPr>
        <p:spPr bwMode="auto">
          <a:xfrm>
            <a:off x="182563" y="6626225"/>
            <a:ext cx="8775700" cy="136525"/>
          </a:xfrm>
          <a:prstGeom prst="rect">
            <a:avLst/>
          </a:prstGeom>
          <a:noFill/>
          <a:ln w="9525">
            <a:noFill/>
            <a:miter lim="800000"/>
            <a:headEnd/>
            <a:tailEnd/>
          </a:ln>
        </p:spPr>
        <p:txBody>
          <a:bodyPr lIns="0" tIns="0" rIns="0" bIns="0" anchor="ctr"/>
          <a:lstStyle/>
          <a:p>
            <a:pPr algn="l" eaLnBrk="0" hangingPunct="0">
              <a:spcBef>
                <a:spcPct val="50000"/>
              </a:spcBef>
            </a:pPr>
            <a:r>
              <a:rPr lang="en-US" sz="900"/>
              <a:t>© 2012 Pearson Education, Inc.</a:t>
            </a:r>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8308">
                                            <p:txEl>
                                              <p:pRg st="0" end="0"/>
                                            </p:txEl>
                                          </p:spTgt>
                                        </p:tgtEl>
                                        <p:attrNameLst>
                                          <p:attrName>style.visibility</p:attrName>
                                        </p:attrNameLst>
                                      </p:cBhvr>
                                      <p:to>
                                        <p:strVal val="visible"/>
                                      </p:to>
                                    </p:set>
                                    <p:anim calcmode="lin" valueType="num">
                                      <p:cBhvr additive="base">
                                        <p:cTn id="7" dur="500" fill="hold"/>
                                        <p:tgtEl>
                                          <p:spTgt spid="9830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830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8308">
                                            <p:txEl>
                                              <p:pRg st="1" end="1"/>
                                            </p:txEl>
                                          </p:spTgt>
                                        </p:tgtEl>
                                        <p:attrNameLst>
                                          <p:attrName>style.visibility</p:attrName>
                                        </p:attrNameLst>
                                      </p:cBhvr>
                                      <p:to>
                                        <p:strVal val="visible"/>
                                      </p:to>
                                    </p:set>
                                    <p:anim calcmode="lin" valueType="num">
                                      <p:cBhvr additive="base">
                                        <p:cTn id="13" dur="500" fill="hold"/>
                                        <p:tgtEl>
                                          <p:spTgt spid="9830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830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8308">
                                            <p:txEl>
                                              <p:pRg st="2" end="2"/>
                                            </p:txEl>
                                          </p:spTgt>
                                        </p:tgtEl>
                                        <p:attrNameLst>
                                          <p:attrName>style.visibility</p:attrName>
                                        </p:attrNameLst>
                                      </p:cBhvr>
                                      <p:to>
                                        <p:strVal val="visible"/>
                                      </p:to>
                                    </p:set>
                                    <p:anim calcmode="lin" valueType="num">
                                      <p:cBhvr additive="base">
                                        <p:cTn id="19" dur="500" fill="hold"/>
                                        <p:tgtEl>
                                          <p:spTgt spid="9830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830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8308">
                                            <p:txEl>
                                              <p:pRg st="3" end="3"/>
                                            </p:txEl>
                                          </p:spTgt>
                                        </p:tgtEl>
                                        <p:attrNameLst>
                                          <p:attrName>style.visibility</p:attrName>
                                        </p:attrNameLst>
                                      </p:cBhvr>
                                      <p:to>
                                        <p:strVal val="visible"/>
                                      </p:to>
                                    </p:set>
                                    <p:anim calcmode="lin" valueType="num">
                                      <p:cBhvr additive="base">
                                        <p:cTn id="25" dur="500" fill="hold"/>
                                        <p:tgtEl>
                                          <p:spTgt spid="9830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830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8308">
                                            <p:txEl>
                                              <p:pRg st="4" end="4"/>
                                            </p:txEl>
                                          </p:spTgt>
                                        </p:tgtEl>
                                        <p:attrNameLst>
                                          <p:attrName>style.visibility</p:attrName>
                                        </p:attrNameLst>
                                      </p:cBhvr>
                                      <p:to>
                                        <p:strVal val="visible"/>
                                      </p:to>
                                    </p:set>
                                    <p:anim calcmode="lin" valueType="num">
                                      <p:cBhvr additive="base">
                                        <p:cTn id="31" dur="500" fill="hold"/>
                                        <p:tgtEl>
                                          <p:spTgt spid="98308">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8308">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8" grpId="0" build="p" bldLvl="5"/>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idx="4294967295"/>
          </p:nvPr>
        </p:nvSpPr>
        <p:spPr>
          <a:xfrm>
            <a:off x="180975" y="109538"/>
            <a:ext cx="8483600" cy="914400"/>
          </a:xfrm>
        </p:spPr>
        <p:txBody>
          <a:bodyPr>
            <a:normAutofit fontScale="90000"/>
          </a:bodyPr>
          <a:lstStyle/>
          <a:p>
            <a:pPr marL="820738" indent="-820738" eaLnBrk="1" hangingPunct="1"/>
            <a:r>
              <a:rPr lang="en-US" sz="3200" smtClean="0"/>
              <a:t>17.8 The flower is the centerpiece of angiosperm reproduction</a:t>
            </a:r>
          </a:p>
        </p:txBody>
      </p:sp>
      <p:sp>
        <p:nvSpPr>
          <p:cNvPr id="99331" name="Line 4"/>
          <p:cNvSpPr>
            <a:spLocks noChangeShapeType="1"/>
          </p:cNvSpPr>
          <p:nvPr/>
        </p:nvSpPr>
        <p:spPr bwMode="auto">
          <a:xfrm>
            <a:off x="182563" y="6535738"/>
            <a:ext cx="8775700" cy="0"/>
          </a:xfrm>
          <a:prstGeom prst="line">
            <a:avLst/>
          </a:prstGeom>
          <a:noFill/>
          <a:ln w="19050">
            <a:solidFill>
              <a:schemeClr val="tx1"/>
            </a:solidFill>
            <a:round/>
            <a:headEnd/>
            <a:tailEnd/>
          </a:ln>
        </p:spPr>
        <p:txBody>
          <a:bodyPr wrap="none" anchor="ctr"/>
          <a:lstStyle/>
          <a:p>
            <a:endParaRPr lang="en-US"/>
          </a:p>
        </p:txBody>
      </p:sp>
      <p:sp>
        <p:nvSpPr>
          <p:cNvPr id="99332" name="Rectangle 6"/>
          <p:cNvSpPr>
            <a:spLocks noGrp="1" noChangeArrowheads="1"/>
          </p:cNvSpPr>
          <p:nvPr>
            <p:ph type="body" idx="4294967295"/>
          </p:nvPr>
        </p:nvSpPr>
        <p:spPr>
          <a:xfrm>
            <a:off x="166688" y="1309688"/>
            <a:ext cx="8686800" cy="4945062"/>
          </a:xfrm>
        </p:spPr>
        <p:txBody>
          <a:bodyPr/>
          <a:lstStyle/>
          <a:p>
            <a:pPr marL="292100" indent="-292100" eaLnBrk="1" hangingPunct="1"/>
            <a:r>
              <a:rPr lang="en-US" dirty="0" smtClean="0"/>
              <a:t>Ovules develop into seeds.</a:t>
            </a:r>
          </a:p>
          <a:p>
            <a:pPr marL="292100" indent="-292100" eaLnBrk="1" hangingPunct="1"/>
            <a:r>
              <a:rPr lang="en-US" dirty="0" smtClean="0"/>
              <a:t>Ovaries mature into fruit.</a:t>
            </a:r>
          </a:p>
        </p:txBody>
      </p:sp>
      <p:sp>
        <p:nvSpPr>
          <p:cNvPr id="99333" name="Line 4"/>
          <p:cNvSpPr>
            <a:spLocks noChangeShapeType="1"/>
          </p:cNvSpPr>
          <p:nvPr/>
        </p:nvSpPr>
        <p:spPr bwMode="auto">
          <a:xfrm>
            <a:off x="195263" y="1108075"/>
            <a:ext cx="8775700" cy="0"/>
          </a:xfrm>
          <a:prstGeom prst="line">
            <a:avLst/>
          </a:prstGeom>
          <a:noFill/>
          <a:ln w="76200">
            <a:solidFill>
              <a:schemeClr val="tx2"/>
            </a:solidFill>
            <a:round/>
            <a:headEnd/>
            <a:tailEnd/>
          </a:ln>
        </p:spPr>
        <p:txBody>
          <a:bodyPr wrap="none" anchor="ctr"/>
          <a:lstStyle/>
          <a:p>
            <a:endParaRPr lang="en-US"/>
          </a:p>
        </p:txBody>
      </p:sp>
      <p:sp>
        <p:nvSpPr>
          <p:cNvPr id="99334" name="Text Box 6"/>
          <p:cNvSpPr txBox="1">
            <a:spLocks noChangeArrowheads="1"/>
          </p:cNvSpPr>
          <p:nvPr/>
        </p:nvSpPr>
        <p:spPr bwMode="auto">
          <a:xfrm>
            <a:off x="182563" y="6626225"/>
            <a:ext cx="8775700" cy="136525"/>
          </a:xfrm>
          <a:prstGeom prst="rect">
            <a:avLst/>
          </a:prstGeom>
          <a:noFill/>
          <a:ln w="9525">
            <a:noFill/>
            <a:miter lim="800000"/>
            <a:headEnd/>
            <a:tailEnd/>
          </a:ln>
        </p:spPr>
        <p:txBody>
          <a:bodyPr lIns="0" tIns="0" rIns="0" bIns="0" anchor="ctr"/>
          <a:lstStyle/>
          <a:p>
            <a:pPr algn="l" eaLnBrk="0" hangingPunct="0">
              <a:spcBef>
                <a:spcPct val="50000"/>
              </a:spcBef>
            </a:pPr>
            <a:r>
              <a:rPr lang="en-US" sz="900"/>
              <a:t>© 2012 Pearson Education, Inc.</a:t>
            </a:r>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9332">
                                            <p:txEl>
                                              <p:pRg st="0" end="0"/>
                                            </p:txEl>
                                          </p:spTgt>
                                        </p:tgtEl>
                                        <p:attrNameLst>
                                          <p:attrName>style.visibility</p:attrName>
                                        </p:attrNameLst>
                                      </p:cBhvr>
                                      <p:to>
                                        <p:strVal val="visible"/>
                                      </p:to>
                                    </p:set>
                                    <p:anim calcmode="lin" valueType="num">
                                      <p:cBhvr additive="base">
                                        <p:cTn id="7" dur="500" fill="hold"/>
                                        <p:tgtEl>
                                          <p:spTgt spid="9933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933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9332">
                                            <p:txEl>
                                              <p:pRg st="1" end="1"/>
                                            </p:txEl>
                                          </p:spTgt>
                                        </p:tgtEl>
                                        <p:attrNameLst>
                                          <p:attrName>style.visibility</p:attrName>
                                        </p:attrNameLst>
                                      </p:cBhvr>
                                      <p:to>
                                        <p:strVal val="visible"/>
                                      </p:to>
                                    </p:set>
                                    <p:anim calcmode="lin" valueType="num">
                                      <p:cBhvr additive="base">
                                        <p:cTn id="13" dur="500" fill="hold"/>
                                        <p:tgtEl>
                                          <p:spTgt spid="9933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933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2"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D:\Chapter_17\B_Jpeg_Images\_17_Labeled_Images\17_08a_FloralDiversity-L.jpg"/>
          <p:cNvPicPr>
            <a:picLocks noChangeAspect="1" noChangeArrowheads="1"/>
          </p:cNvPicPr>
          <p:nvPr/>
        </p:nvPicPr>
        <p:blipFill>
          <a:blip r:embed="rId2" cstate="print"/>
          <a:srcRect/>
          <a:stretch>
            <a:fillRect/>
          </a:stretch>
        </p:blipFill>
        <p:spPr bwMode="auto">
          <a:xfrm>
            <a:off x="1190625" y="136525"/>
            <a:ext cx="6761163" cy="6583363"/>
          </a:xfrm>
          <a:prstGeom prst="rect">
            <a:avLst/>
          </a:prstGeom>
          <a:noFill/>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D:\Chapter_17\B_Jpeg_Images\_17_Labeled_Images\17_08bFlowerStructure-L.jpg"/>
          <p:cNvPicPr>
            <a:picLocks noChangeAspect="1" noChangeArrowheads="1"/>
          </p:cNvPicPr>
          <p:nvPr/>
        </p:nvPicPr>
        <p:blipFill>
          <a:blip r:embed="rId2" cstate="print"/>
          <a:srcRect/>
          <a:stretch>
            <a:fillRect/>
          </a:stretch>
        </p:blipFill>
        <p:spPr bwMode="auto">
          <a:xfrm>
            <a:off x="1050925" y="941388"/>
            <a:ext cx="7040563" cy="4973637"/>
          </a:xfrm>
          <a:prstGeom prst="rect">
            <a:avLst/>
          </a:prstGeom>
          <a:noFill/>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idx="4294967295"/>
          </p:nvPr>
        </p:nvSpPr>
        <p:spPr>
          <a:xfrm>
            <a:off x="180975" y="109538"/>
            <a:ext cx="8521700" cy="914400"/>
          </a:xfrm>
        </p:spPr>
        <p:txBody>
          <a:bodyPr>
            <a:normAutofit fontScale="90000"/>
          </a:bodyPr>
          <a:lstStyle/>
          <a:p>
            <a:pPr marL="809625" indent="-809625" eaLnBrk="1" hangingPunct="1"/>
            <a:r>
              <a:rPr lang="en-US" sz="3200" smtClean="0"/>
              <a:t>17.9 The angiosperm plant is a sporophyte with gametophytes in its flowers</a:t>
            </a:r>
          </a:p>
        </p:txBody>
      </p:sp>
      <p:sp>
        <p:nvSpPr>
          <p:cNvPr id="105475" name="Line 4"/>
          <p:cNvSpPr>
            <a:spLocks noChangeShapeType="1"/>
          </p:cNvSpPr>
          <p:nvPr/>
        </p:nvSpPr>
        <p:spPr bwMode="auto">
          <a:xfrm>
            <a:off x="182563" y="6535738"/>
            <a:ext cx="8775700" cy="0"/>
          </a:xfrm>
          <a:prstGeom prst="line">
            <a:avLst/>
          </a:prstGeom>
          <a:noFill/>
          <a:ln w="19050">
            <a:solidFill>
              <a:schemeClr val="tx1"/>
            </a:solidFill>
            <a:round/>
            <a:headEnd/>
            <a:tailEnd/>
          </a:ln>
        </p:spPr>
        <p:txBody>
          <a:bodyPr wrap="none" anchor="ctr"/>
          <a:lstStyle/>
          <a:p>
            <a:endParaRPr lang="en-US"/>
          </a:p>
        </p:txBody>
      </p:sp>
      <p:sp>
        <p:nvSpPr>
          <p:cNvPr id="105476" name="Rectangle 6"/>
          <p:cNvSpPr>
            <a:spLocks noGrp="1" noChangeArrowheads="1"/>
          </p:cNvSpPr>
          <p:nvPr>
            <p:ph type="body" idx="4294967295"/>
          </p:nvPr>
        </p:nvSpPr>
        <p:spPr>
          <a:xfrm>
            <a:off x="168275" y="1312863"/>
            <a:ext cx="8686800" cy="5081587"/>
          </a:xfrm>
        </p:spPr>
        <p:txBody>
          <a:bodyPr/>
          <a:lstStyle/>
          <a:p>
            <a:pPr marL="292100" indent="-292100">
              <a:spcBef>
                <a:spcPct val="25000"/>
              </a:spcBef>
            </a:pPr>
            <a:r>
              <a:rPr lang="en-US" dirty="0" smtClean="0"/>
              <a:t>Key events in a typical angiosperm life cycle</a:t>
            </a:r>
          </a:p>
          <a:p>
            <a:pPr marL="812800" lvl="1" indent="-368300">
              <a:spcBef>
                <a:spcPct val="25000"/>
              </a:spcBef>
              <a:buFontTx/>
              <a:buAutoNum type="arabicPeriod"/>
            </a:pPr>
            <a:r>
              <a:rPr lang="en-US" dirty="0" smtClean="0"/>
              <a:t>Meiosis in the anthers produces haploid spores that form the male gametophyte (pollen grains).</a:t>
            </a:r>
          </a:p>
          <a:p>
            <a:pPr marL="812800" lvl="1" indent="-368300">
              <a:spcBef>
                <a:spcPct val="25000"/>
              </a:spcBef>
              <a:buFontTx/>
              <a:buAutoNum type="arabicPeriod"/>
            </a:pPr>
            <a:r>
              <a:rPr lang="en-US" dirty="0" smtClean="0"/>
              <a:t>Meiosis in the ovule produces a haploid spore that forms the few cells of the female gametophyte, one of which becomes the egg.</a:t>
            </a:r>
          </a:p>
          <a:p>
            <a:pPr marL="812800" lvl="1" indent="-368300">
              <a:spcBef>
                <a:spcPct val="25000"/>
              </a:spcBef>
              <a:buFontTx/>
              <a:buAutoNum type="arabicPeriod"/>
            </a:pPr>
            <a:r>
              <a:rPr lang="en-US" dirty="0" smtClean="0"/>
              <a:t>Pollination occurs when a pollen grain lands on the stigma. A pollen tube grows from the pollen grain to the ovule.</a:t>
            </a:r>
          </a:p>
          <a:p>
            <a:pPr marL="812800" lvl="1" indent="-368300">
              <a:spcBef>
                <a:spcPct val="25000"/>
              </a:spcBef>
              <a:buFontTx/>
              <a:buAutoNum type="arabicPeriod"/>
            </a:pPr>
            <a:r>
              <a:rPr lang="en-US" dirty="0" smtClean="0"/>
              <a:t>The tube carries a sperm that fertilizes the egg to form a zygote.</a:t>
            </a:r>
          </a:p>
        </p:txBody>
      </p:sp>
      <p:sp>
        <p:nvSpPr>
          <p:cNvPr id="105477" name="Line 4"/>
          <p:cNvSpPr>
            <a:spLocks noChangeShapeType="1"/>
          </p:cNvSpPr>
          <p:nvPr/>
        </p:nvSpPr>
        <p:spPr bwMode="auto">
          <a:xfrm>
            <a:off x="195263" y="1108075"/>
            <a:ext cx="8775700" cy="0"/>
          </a:xfrm>
          <a:prstGeom prst="line">
            <a:avLst/>
          </a:prstGeom>
          <a:noFill/>
          <a:ln w="76200">
            <a:solidFill>
              <a:schemeClr val="tx2"/>
            </a:solidFill>
            <a:round/>
            <a:headEnd/>
            <a:tailEnd/>
          </a:ln>
        </p:spPr>
        <p:txBody>
          <a:bodyPr wrap="none" anchor="ctr"/>
          <a:lstStyle/>
          <a:p>
            <a:endParaRPr lang="en-US"/>
          </a:p>
        </p:txBody>
      </p:sp>
      <p:sp>
        <p:nvSpPr>
          <p:cNvPr id="105478" name="Text Box 6"/>
          <p:cNvSpPr txBox="1">
            <a:spLocks noChangeArrowheads="1"/>
          </p:cNvSpPr>
          <p:nvPr/>
        </p:nvSpPr>
        <p:spPr bwMode="auto">
          <a:xfrm>
            <a:off x="182563" y="6626225"/>
            <a:ext cx="8775700" cy="136525"/>
          </a:xfrm>
          <a:prstGeom prst="rect">
            <a:avLst/>
          </a:prstGeom>
          <a:noFill/>
          <a:ln w="9525">
            <a:noFill/>
            <a:miter lim="800000"/>
            <a:headEnd/>
            <a:tailEnd/>
          </a:ln>
        </p:spPr>
        <p:txBody>
          <a:bodyPr lIns="0" tIns="0" rIns="0" bIns="0" anchor="ctr"/>
          <a:lstStyle/>
          <a:p>
            <a:pPr algn="l" eaLnBrk="0" hangingPunct="0">
              <a:spcBef>
                <a:spcPct val="50000"/>
              </a:spcBef>
            </a:pPr>
            <a:r>
              <a:rPr lang="en-US" sz="900"/>
              <a:t>© 2012 Pearson Education, Inc.</a:t>
            </a:r>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5476">
                                            <p:txEl>
                                              <p:pRg st="0" end="0"/>
                                            </p:txEl>
                                          </p:spTgt>
                                        </p:tgtEl>
                                        <p:attrNameLst>
                                          <p:attrName>style.visibility</p:attrName>
                                        </p:attrNameLst>
                                      </p:cBhvr>
                                      <p:to>
                                        <p:strVal val="visible"/>
                                      </p:to>
                                    </p:set>
                                    <p:anim calcmode="lin" valueType="num">
                                      <p:cBhvr additive="base">
                                        <p:cTn id="7" dur="500" fill="hold"/>
                                        <p:tgtEl>
                                          <p:spTgt spid="10547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547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5476">
                                            <p:txEl>
                                              <p:pRg st="1" end="1"/>
                                            </p:txEl>
                                          </p:spTgt>
                                        </p:tgtEl>
                                        <p:attrNameLst>
                                          <p:attrName>style.visibility</p:attrName>
                                        </p:attrNameLst>
                                      </p:cBhvr>
                                      <p:to>
                                        <p:strVal val="visible"/>
                                      </p:to>
                                    </p:set>
                                    <p:anim calcmode="lin" valueType="num">
                                      <p:cBhvr additive="base">
                                        <p:cTn id="13" dur="500" fill="hold"/>
                                        <p:tgtEl>
                                          <p:spTgt spid="10547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547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5476">
                                            <p:txEl>
                                              <p:pRg st="2" end="2"/>
                                            </p:txEl>
                                          </p:spTgt>
                                        </p:tgtEl>
                                        <p:attrNameLst>
                                          <p:attrName>style.visibility</p:attrName>
                                        </p:attrNameLst>
                                      </p:cBhvr>
                                      <p:to>
                                        <p:strVal val="visible"/>
                                      </p:to>
                                    </p:set>
                                    <p:anim calcmode="lin" valueType="num">
                                      <p:cBhvr additive="base">
                                        <p:cTn id="19" dur="500" fill="hold"/>
                                        <p:tgtEl>
                                          <p:spTgt spid="10547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547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5476">
                                            <p:txEl>
                                              <p:pRg st="3" end="3"/>
                                            </p:txEl>
                                          </p:spTgt>
                                        </p:tgtEl>
                                        <p:attrNameLst>
                                          <p:attrName>style.visibility</p:attrName>
                                        </p:attrNameLst>
                                      </p:cBhvr>
                                      <p:to>
                                        <p:strVal val="visible"/>
                                      </p:to>
                                    </p:set>
                                    <p:anim calcmode="lin" valueType="num">
                                      <p:cBhvr additive="base">
                                        <p:cTn id="25" dur="500" fill="hold"/>
                                        <p:tgtEl>
                                          <p:spTgt spid="10547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547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5476">
                                            <p:txEl>
                                              <p:pRg st="4" end="4"/>
                                            </p:txEl>
                                          </p:spTgt>
                                        </p:tgtEl>
                                        <p:attrNameLst>
                                          <p:attrName>style.visibility</p:attrName>
                                        </p:attrNameLst>
                                      </p:cBhvr>
                                      <p:to>
                                        <p:strVal val="visible"/>
                                      </p:to>
                                    </p:set>
                                    <p:anim calcmode="lin" valueType="num">
                                      <p:cBhvr additive="base">
                                        <p:cTn id="31" dur="500" fill="hold"/>
                                        <p:tgtEl>
                                          <p:spTgt spid="10547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547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76" grpId="0" build="p" bldLvl="5"/>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idx="4294967295"/>
          </p:nvPr>
        </p:nvSpPr>
        <p:spPr>
          <a:xfrm>
            <a:off x="180975" y="109538"/>
            <a:ext cx="8521700" cy="914400"/>
          </a:xfrm>
        </p:spPr>
        <p:txBody>
          <a:bodyPr>
            <a:normAutofit fontScale="90000"/>
          </a:bodyPr>
          <a:lstStyle/>
          <a:p>
            <a:pPr marL="809625" indent="-809625" eaLnBrk="1" hangingPunct="1"/>
            <a:r>
              <a:rPr lang="en-US" sz="3200" smtClean="0"/>
              <a:t>17.9 The angiosperm plant is a sporophyte with gametophytes in its flowers</a:t>
            </a:r>
          </a:p>
        </p:txBody>
      </p:sp>
      <p:sp>
        <p:nvSpPr>
          <p:cNvPr id="106499" name="Line 4"/>
          <p:cNvSpPr>
            <a:spLocks noChangeShapeType="1"/>
          </p:cNvSpPr>
          <p:nvPr/>
        </p:nvSpPr>
        <p:spPr bwMode="auto">
          <a:xfrm>
            <a:off x="182563" y="6535738"/>
            <a:ext cx="8775700" cy="0"/>
          </a:xfrm>
          <a:prstGeom prst="line">
            <a:avLst/>
          </a:prstGeom>
          <a:noFill/>
          <a:ln w="19050">
            <a:solidFill>
              <a:schemeClr val="tx1"/>
            </a:solidFill>
            <a:round/>
            <a:headEnd/>
            <a:tailEnd/>
          </a:ln>
        </p:spPr>
        <p:txBody>
          <a:bodyPr wrap="none" anchor="ctr"/>
          <a:lstStyle/>
          <a:p>
            <a:endParaRPr lang="en-US"/>
          </a:p>
        </p:txBody>
      </p:sp>
      <p:sp>
        <p:nvSpPr>
          <p:cNvPr id="106500" name="Rectangle 6"/>
          <p:cNvSpPr>
            <a:spLocks noGrp="1" noChangeArrowheads="1"/>
          </p:cNvSpPr>
          <p:nvPr>
            <p:ph type="body" idx="4294967295"/>
          </p:nvPr>
        </p:nvSpPr>
        <p:spPr>
          <a:xfrm>
            <a:off x="168275" y="1312863"/>
            <a:ext cx="8686800" cy="5081587"/>
          </a:xfrm>
        </p:spPr>
        <p:txBody>
          <a:bodyPr/>
          <a:lstStyle/>
          <a:p>
            <a:pPr marL="292100" indent="-292100">
              <a:spcBef>
                <a:spcPct val="25000"/>
              </a:spcBef>
            </a:pPr>
            <a:r>
              <a:rPr lang="en-US" dirty="0" smtClean="0"/>
              <a:t>Key events in a typical angiosperm life cycle, </a:t>
            </a:r>
            <a:r>
              <a:rPr lang="en-US" i="1" dirty="0" smtClean="0"/>
              <a:t>continued</a:t>
            </a:r>
            <a:endParaRPr lang="en-US" sz="2000" dirty="0" smtClean="0"/>
          </a:p>
          <a:p>
            <a:pPr marL="812800" lvl="1" indent="-368300">
              <a:spcBef>
                <a:spcPct val="25000"/>
              </a:spcBef>
              <a:buFont typeface="Times New Roman" pitchFamily="84" charset="0"/>
              <a:buAutoNum type="arabicPeriod" startAt="5"/>
            </a:pPr>
            <a:r>
              <a:rPr lang="en-US" dirty="0" smtClean="0"/>
              <a:t>Each ovule develops into a seed, consisting of</a:t>
            </a:r>
          </a:p>
          <a:p>
            <a:pPr marL="1295400" lvl="2" indent="-330200">
              <a:spcBef>
                <a:spcPct val="25000"/>
              </a:spcBef>
            </a:pPr>
            <a:r>
              <a:rPr lang="en-US" dirty="0" smtClean="0"/>
              <a:t>an embryo (a new </a:t>
            </a:r>
            <a:r>
              <a:rPr lang="en-US" dirty="0" err="1" smtClean="0"/>
              <a:t>sporophyte</a:t>
            </a:r>
            <a:r>
              <a:rPr lang="en-US" dirty="0" smtClean="0"/>
              <a:t>) surrounded by a food supply and </a:t>
            </a:r>
          </a:p>
          <a:p>
            <a:pPr marL="1295400" lvl="2" indent="-330200">
              <a:spcBef>
                <a:spcPct val="25000"/>
              </a:spcBef>
            </a:pPr>
            <a:r>
              <a:rPr lang="en-US" dirty="0" smtClean="0"/>
              <a:t>a seed coat derived from the integuments.</a:t>
            </a:r>
          </a:p>
          <a:p>
            <a:pPr marL="812800" lvl="1" indent="-368300">
              <a:spcBef>
                <a:spcPct val="25000"/>
              </a:spcBef>
              <a:buFont typeface="Times New Roman" pitchFamily="84" charset="0"/>
              <a:buAutoNum type="arabicPeriod" startAt="5"/>
            </a:pPr>
            <a:r>
              <a:rPr lang="en-US" dirty="0" smtClean="0"/>
              <a:t>While the seeds develop, the ovary’s wall thickens, forming the fruit that encloses the seeds.</a:t>
            </a:r>
          </a:p>
          <a:p>
            <a:pPr marL="812800" lvl="1" indent="-368300">
              <a:spcBef>
                <a:spcPct val="25000"/>
              </a:spcBef>
              <a:buFont typeface="Times New Roman" pitchFamily="84" charset="0"/>
              <a:buAutoNum type="arabicPeriod" startAt="5"/>
            </a:pPr>
            <a:r>
              <a:rPr lang="en-US" dirty="0" smtClean="0"/>
              <a:t>When conditions are favorable, a seed germinates.</a:t>
            </a:r>
            <a:endParaRPr lang="en-US" sz="1800" dirty="0" smtClean="0"/>
          </a:p>
        </p:txBody>
      </p:sp>
      <p:sp>
        <p:nvSpPr>
          <p:cNvPr id="106501" name="Line 4"/>
          <p:cNvSpPr>
            <a:spLocks noChangeShapeType="1"/>
          </p:cNvSpPr>
          <p:nvPr/>
        </p:nvSpPr>
        <p:spPr bwMode="auto">
          <a:xfrm>
            <a:off x="195263" y="1108075"/>
            <a:ext cx="8775700" cy="0"/>
          </a:xfrm>
          <a:prstGeom prst="line">
            <a:avLst/>
          </a:prstGeom>
          <a:noFill/>
          <a:ln w="76200">
            <a:solidFill>
              <a:schemeClr val="tx2"/>
            </a:solidFill>
            <a:round/>
            <a:headEnd/>
            <a:tailEnd/>
          </a:ln>
        </p:spPr>
        <p:txBody>
          <a:bodyPr wrap="none" anchor="ctr"/>
          <a:lstStyle/>
          <a:p>
            <a:endParaRPr lang="en-US"/>
          </a:p>
        </p:txBody>
      </p:sp>
      <p:sp>
        <p:nvSpPr>
          <p:cNvPr id="106502" name="Text Box 6"/>
          <p:cNvSpPr txBox="1">
            <a:spLocks noChangeArrowheads="1"/>
          </p:cNvSpPr>
          <p:nvPr/>
        </p:nvSpPr>
        <p:spPr bwMode="auto">
          <a:xfrm>
            <a:off x="182563" y="6626225"/>
            <a:ext cx="8775700" cy="136525"/>
          </a:xfrm>
          <a:prstGeom prst="rect">
            <a:avLst/>
          </a:prstGeom>
          <a:noFill/>
          <a:ln w="9525">
            <a:noFill/>
            <a:miter lim="800000"/>
            <a:headEnd/>
            <a:tailEnd/>
          </a:ln>
        </p:spPr>
        <p:txBody>
          <a:bodyPr lIns="0" tIns="0" rIns="0" bIns="0" anchor="ctr"/>
          <a:lstStyle/>
          <a:p>
            <a:pPr algn="l" eaLnBrk="0" hangingPunct="0">
              <a:spcBef>
                <a:spcPct val="50000"/>
              </a:spcBef>
            </a:pPr>
            <a:r>
              <a:rPr lang="en-US" sz="900"/>
              <a:t>© 2012 Pearson Education, Inc.</a:t>
            </a:r>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6500">
                                            <p:txEl>
                                              <p:pRg st="0" end="0"/>
                                            </p:txEl>
                                          </p:spTgt>
                                        </p:tgtEl>
                                        <p:attrNameLst>
                                          <p:attrName>style.visibility</p:attrName>
                                        </p:attrNameLst>
                                      </p:cBhvr>
                                      <p:to>
                                        <p:strVal val="visible"/>
                                      </p:to>
                                    </p:set>
                                    <p:anim calcmode="lin" valueType="num">
                                      <p:cBhvr additive="base">
                                        <p:cTn id="7" dur="500" fill="hold"/>
                                        <p:tgtEl>
                                          <p:spTgt spid="10650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650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6500">
                                            <p:txEl>
                                              <p:pRg st="1" end="1"/>
                                            </p:txEl>
                                          </p:spTgt>
                                        </p:tgtEl>
                                        <p:attrNameLst>
                                          <p:attrName>style.visibility</p:attrName>
                                        </p:attrNameLst>
                                      </p:cBhvr>
                                      <p:to>
                                        <p:strVal val="visible"/>
                                      </p:to>
                                    </p:set>
                                    <p:anim calcmode="lin" valueType="num">
                                      <p:cBhvr additive="base">
                                        <p:cTn id="13" dur="500" fill="hold"/>
                                        <p:tgtEl>
                                          <p:spTgt spid="10650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650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6500">
                                            <p:txEl>
                                              <p:pRg st="2" end="2"/>
                                            </p:txEl>
                                          </p:spTgt>
                                        </p:tgtEl>
                                        <p:attrNameLst>
                                          <p:attrName>style.visibility</p:attrName>
                                        </p:attrNameLst>
                                      </p:cBhvr>
                                      <p:to>
                                        <p:strVal val="visible"/>
                                      </p:to>
                                    </p:set>
                                    <p:anim calcmode="lin" valueType="num">
                                      <p:cBhvr additive="base">
                                        <p:cTn id="19" dur="500" fill="hold"/>
                                        <p:tgtEl>
                                          <p:spTgt spid="10650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650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6500">
                                            <p:txEl>
                                              <p:pRg st="3" end="3"/>
                                            </p:txEl>
                                          </p:spTgt>
                                        </p:tgtEl>
                                        <p:attrNameLst>
                                          <p:attrName>style.visibility</p:attrName>
                                        </p:attrNameLst>
                                      </p:cBhvr>
                                      <p:to>
                                        <p:strVal val="visible"/>
                                      </p:to>
                                    </p:set>
                                    <p:anim calcmode="lin" valueType="num">
                                      <p:cBhvr additive="base">
                                        <p:cTn id="25" dur="500" fill="hold"/>
                                        <p:tgtEl>
                                          <p:spTgt spid="106500">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650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6500">
                                            <p:txEl>
                                              <p:pRg st="4" end="4"/>
                                            </p:txEl>
                                          </p:spTgt>
                                        </p:tgtEl>
                                        <p:attrNameLst>
                                          <p:attrName>style.visibility</p:attrName>
                                        </p:attrNameLst>
                                      </p:cBhvr>
                                      <p:to>
                                        <p:strVal val="visible"/>
                                      </p:to>
                                    </p:set>
                                    <p:anim calcmode="lin" valueType="num">
                                      <p:cBhvr additive="base">
                                        <p:cTn id="31" dur="500" fill="hold"/>
                                        <p:tgtEl>
                                          <p:spTgt spid="106500">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650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6500">
                                            <p:txEl>
                                              <p:pRg st="5" end="5"/>
                                            </p:txEl>
                                          </p:spTgt>
                                        </p:tgtEl>
                                        <p:attrNameLst>
                                          <p:attrName>style.visibility</p:attrName>
                                        </p:attrNameLst>
                                      </p:cBhvr>
                                      <p:to>
                                        <p:strVal val="visible"/>
                                      </p:to>
                                    </p:set>
                                    <p:anim calcmode="lin" valueType="num">
                                      <p:cBhvr additive="base">
                                        <p:cTn id="37" dur="500" fill="hold"/>
                                        <p:tgtEl>
                                          <p:spTgt spid="106500">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06500">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500" grpId="0" build="p" bldLvl="5"/>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D:\Chapter_17\B_Jpeg_Images\_17_Labeled_Images\17_09_AngioLifeCycle_1-L.jpg"/>
          <p:cNvPicPr>
            <a:picLocks noChangeAspect="1" noChangeArrowheads="1"/>
          </p:cNvPicPr>
          <p:nvPr/>
        </p:nvPicPr>
        <p:blipFill>
          <a:blip r:embed="rId2" cstate="print"/>
          <a:srcRect/>
          <a:stretch>
            <a:fillRect/>
          </a:stretch>
        </p:blipFill>
        <p:spPr bwMode="auto">
          <a:xfrm>
            <a:off x="536575" y="136525"/>
            <a:ext cx="8070850" cy="6583363"/>
          </a:xfrm>
          <a:prstGeom prst="rect">
            <a:avLst/>
          </a:prstGeom>
          <a:noFill/>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D:\Chapter_17\B_Jpeg_Images\_17_Labeled_Images\17_09_AngioLifeCycle_2-L.jpg"/>
          <p:cNvPicPr>
            <a:picLocks noChangeAspect="1" noChangeArrowheads="1"/>
          </p:cNvPicPr>
          <p:nvPr/>
        </p:nvPicPr>
        <p:blipFill>
          <a:blip r:embed="rId2" cstate="print"/>
          <a:srcRect/>
          <a:stretch>
            <a:fillRect/>
          </a:stretch>
        </p:blipFill>
        <p:spPr bwMode="auto">
          <a:xfrm>
            <a:off x="536575" y="136525"/>
            <a:ext cx="8070850" cy="6583363"/>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eaLnBrk="0" hangingPunct="0"/>
            <a:r>
              <a:rPr lang="en-US" sz="1400" b="1">
                <a:latin typeface="Tahoma" pitchFamily="84" charset="0"/>
              </a:rPr>
              <a:t>0</a:t>
            </a:r>
          </a:p>
        </p:txBody>
      </p:sp>
      <p:sp>
        <p:nvSpPr>
          <p:cNvPr id="22531" name="Rectangle 3"/>
          <p:cNvSpPr>
            <a:spLocks noGrp="1" noChangeArrowheads="1"/>
          </p:cNvSpPr>
          <p:nvPr>
            <p:ph type="title" idx="4294967295"/>
          </p:nvPr>
        </p:nvSpPr>
        <p:spPr>
          <a:xfrm>
            <a:off x="180975" y="109538"/>
            <a:ext cx="8534400" cy="438150"/>
          </a:xfrm>
        </p:spPr>
        <p:txBody>
          <a:bodyPr>
            <a:spAutoFit/>
          </a:bodyPr>
          <a:lstStyle/>
          <a:p>
            <a:pPr eaLnBrk="1" hangingPunct="1"/>
            <a:r>
              <a:rPr lang="en-US" sz="3200" smtClean="0"/>
              <a:t>17.1 Plants have adaptations for life on land</a:t>
            </a:r>
          </a:p>
        </p:txBody>
      </p:sp>
      <p:sp>
        <p:nvSpPr>
          <p:cNvPr id="22532" name="Rectangle 4"/>
          <p:cNvSpPr>
            <a:spLocks noChangeArrowheads="1"/>
          </p:cNvSpPr>
          <p:nvPr/>
        </p:nvSpPr>
        <p:spPr bwMode="auto">
          <a:xfrm>
            <a:off x="5495925" y="1273175"/>
            <a:ext cx="184150" cy="579438"/>
          </a:xfrm>
          <a:prstGeom prst="rect">
            <a:avLst/>
          </a:prstGeom>
          <a:noFill/>
          <a:ln w="9525">
            <a:noFill/>
            <a:miter lim="800000"/>
            <a:headEnd/>
            <a:tailEnd/>
          </a:ln>
        </p:spPr>
        <p:txBody>
          <a:bodyPr wrap="none">
            <a:spAutoFit/>
          </a:bodyPr>
          <a:lstStyle/>
          <a:p>
            <a:pPr eaLnBrk="0" hangingPunct="0"/>
            <a:endParaRPr lang="en-US" sz="3200"/>
          </a:p>
        </p:txBody>
      </p:sp>
      <p:sp>
        <p:nvSpPr>
          <p:cNvPr id="22533" name="Line 6"/>
          <p:cNvSpPr>
            <a:spLocks noChangeShapeType="1"/>
          </p:cNvSpPr>
          <p:nvPr/>
        </p:nvSpPr>
        <p:spPr bwMode="auto">
          <a:xfrm>
            <a:off x="182563" y="6535738"/>
            <a:ext cx="8775700" cy="0"/>
          </a:xfrm>
          <a:prstGeom prst="line">
            <a:avLst/>
          </a:prstGeom>
          <a:noFill/>
          <a:ln w="19050">
            <a:solidFill>
              <a:schemeClr val="tx1"/>
            </a:solidFill>
            <a:round/>
            <a:headEnd/>
            <a:tailEnd/>
          </a:ln>
        </p:spPr>
        <p:txBody>
          <a:bodyPr wrap="none" anchor="ctr"/>
          <a:lstStyle/>
          <a:p>
            <a:endParaRPr lang="en-US"/>
          </a:p>
        </p:txBody>
      </p:sp>
      <p:sp>
        <p:nvSpPr>
          <p:cNvPr id="22534" name="Rectangle 8"/>
          <p:cNvSpPr>
            <a:spLocks noGrp="1" noChangeArrowheads="1"/>
          </p:cNvSpPr>
          <p:nvPr>
            <p:ph type="body" idx="4294967295"/>
          </p:nvPr>
        </p:nvSpPr>
        <p:spPr>
          <a:xfrm>
            <a:off x="169863" y="1317625"/>
            <a:ext cx="8775700" cy="5073650"/>
          </a:xfrm>
        </p:spPr>
        <p:txBody>
          <a:bodyPr/>
          <a:lstStyle/>
          <a:p>
            <a:pPr marL="292100" indent="-292100" eaLnBrk="1" hangingPunct="1"/>
            <a:r>
              <a:rPr lang="en-US" dirty="0" smtClean="0"/>
              <a:t>Life on land offered many opportunities for plant adaptations that took advantage of </a:t>
            </a:r>
            <a:endParaRPr lang="en-US" sz="2400" dirty="0" smtClean="0"/>
          </a:p>
          <a:p>
            <a:pPr marL="812800" lvl="1" indent="-368300" eaLnBrk="1" hangingPunct="1"/>
            <a:r>
              <a:rPr lang="en-US" dirty="0" smtClean="0"/>
              <a:t>unlimited sunlight,</a:t>
            </a:r>
          </a:p>
          <a:p>
            <a:pPr marL="812800" lvl="1" indent="-368300" eaLnBrk="1" hangingPunct="1"/>
            <a:r>
              <a:rPr lang="en-US" dirty="0" smtClean="0"/>
              <a:t>abundant CO</a:t>
            </a:r>
            <a:r>
              <a:rPr lang="en-US" baseline="-25000" dirty="0" smtClean="0"/>
              <a:t>2</a:t>
            </a:r>
            <a:r>
              <a:rPr lang="en-US" dirty="0" smtClean="0"/>
              <a:t>,</a:t>
            </a:r>
            <a:r>
              <a:rPr lang="en-US" baseline="-25000" dirty="0" smtClean="0"/>
              <a:t> </a:t>
            </a:r>
            <a:r>
              <a:rPr lang="en-US" dirty="0" smtClean="0"/>
              <a:t>and</a:t>
            </a:r>
          </a:p>
          <a:p>
            <a:pPr marL="812800" lvl="1" indent="-368300" eaLnBrk="1" hangingPunct="1"/>
            <a:r>
              <a:rPr lang="en-US" dirty="0" smtClean="0"/>
              <a:t>initially, few pathogens or herbivores.</a:t>
            </a:r>
          </a:p>
        </p:txBody>
      </p:sp>
      <p:sp>
        <p:nvSpPr>
          <p:cNvPr id="22535" name="Line 4"/>
          <p:cNvSpPr>
            <a:spLocks noChangeShapeType="1"/>
          </p:cNvSpPr>
          <p:nvPr/>
        </p:nvSpPr>
        <p:spPr bwMode="auto">
          <a:xfrm>
            <a:off x="195263" y="1108075"/>
            <a:ext cx="8775700" cy="0"/>
          </a:xfrm>
          <a:prstGeom prst="line">
            <a:avLst/>
          </a:prstGeom>
          <a:noFill/>
          <a:ln w="76200">
            <a:solidFill>
              <a:schemeClr val="tx2"/>
            </a:solidFill>
            <a:round/>
            <a:headEnd/>
            <a:tailEnd/>
          </a:ln>
        </p:spPr>
        <p:txBody>
          <a:bodyPr wrap="none" anchor="ctr"/>
          <a:lstStyle/>
          <a:p>
            <a:endParaRPr lang="en-US"/>
          </a:p>
        </p:txBody>
      </p:sp>
      <p:sp>
        <p:nvSpPr>
          <p:cNvPr id="22536" name="Text Box 6"/>
          <p:cNvSpPr txBox="1">
            <a:spLocks noChangeArrowheads="1"/>
          </p:cNvSpPr>
          <p:nvPr/>
        </p:nvSpPr>
        <p:spPr bwMode="auto">
          <a:xfrm>
            <a:off x="182563" y="6626225"/>
            <a:ext cx="8775700" cy="136525"/>
          </a:xfrm>
          <a:prstGeom prst="rect">
            <a:avLst/>
          </a:prstGeom>
          <a:noFill/>
          <a:ln w="9525">
            <a:noFill/>
            <a:miter lim="800000"/>
            <a:headEnd/>
            <a:tailEnd/>
          </a:ln>
        </p:spPr>
        <p:txBody>
          <a:bodyPr lIns="0" tIns="0" rIns="0" bIns="0" anchor="ctr"/>
          <a:lstStyle/>
          <a:p>
            <a:pPr algn="l" eaLnBrk="0" hangingPunct="0">
              <a:spcBef>
                <a:spcPct val="50000"/>
              </a:spcBef>
            </a:pPr>
            <a:r>
              <a:rPr lang="en-US" sz="900"/>
              <a:t>© 2012 Pearson Education, Inc.</a:t>
            </a:r>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2534">
                                            <p:txEl>
                                              <p:pRg st="0" end="0"/>
                                            </p:txEl>
                                          </p:spTgt>
                                        </p:tgtEl>
                                        <p:attrNameLst>
                                          <p:attrName>style.visibility</p:attrName>
                                        </p:attrNameLst>
                                      </p:cBhvr>
                                      <p:to>
                                        <p:strVal val="visible"/>
                                      </p:to>
                                    </p:set>
                                    <p:animEffect transition="in" filter="box(in)">
                                      <p:cBhvr>
                                        <p:cTn id="7" dur="500"/>
                                        <p:tgtEl>
                                          <p:spTgt spid="2253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2534">
                                            <p:txEl>
                                              <p:pRg st="1" end="1"/>
                                            </p:txEl>
                                          </p:spTgt>
                                        </p:tgtEl>
                                        <p:attrNameLst>
                                          <p:attrName>style.visibility</p:attrName>
                                        </p:attrNameLst>
                                      </p:cBhvr>
                                      <p:to>
                                        <p:strVal val="visible"/>
                                      </p:to>
                                    </p:set>
                                    <p:animEffect transition="in" filter="box(in)">
                                      <p:cBhvr>
                                        <p:cTn id="12" dur="500"/>
                                        <p:tgtEl>
                                          <p:spTgt spid="2253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2534">
                                            <p:txEl>
                                              <p:pRg st="2" end="2"/>
                                            </p:txEl>
                                          </p:spTgt>
                                        </p:tgtEl>
                                        <p:attrNameLst>
                                          <p:attrName>style.visibility</p:attrName>
                                        </p:attrNameLst>
                                      </p:cBhvr>
                                      <p:to>
                                        <p:strVal val="visible"/>
                                      </p:to>
                                    </p:set>
                                    <p:animEffect transition="in" filter="box(in)">
                                      <p:cBhvr>
                                        <p:cTn id="17" dur="500"/>
                                        <p:tgtEl>
                                          <p:spTgt spid="2253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22534">
                                            <p:txEl>
                                              <p:pRg st="3" end="3"/>
                                            </p:txEl>
                                          </p:spTgt>
                                        </p:tgtEl>
                                        <p:attrNameLst>
                                          <p:attrName>style.visibility</p:attrName>
                                        </p:attrNameLst>
                                      </p:cBhvr>
                                      <p:to>
                                        <p:strVal val="visible"/>
                                      </p:to>
                                    </p:set>
                                    <p:animEffect transition="in" filter="box(in)">
                                      <p:cBhvr>
                                        <p:cTn id="22" dur="500"/>
                                        <p:tgtEl>
                                          <p:spTgt spid="2253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4" grpId="0" build="p" bldLvl="5"/>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D:\Chapter_17\B_Jpeg_Images\_17_Labeled_Images\17_09_AngioLifeCycle_3-L.jpg"/>
          <p:cNvPicPr>
            <a:picLocks noChangeAspect="1" noChangeArrowheads="1"/>
          </p:cNvPicPr>
          <p:nvPr/>
        </p:nvPicPr>
        <p:blipFill>
          <a:blip r:embed="rId2" cstate="print"/>
          <a:srcRect/>
          <a:stretch>
            <a:fillRect/>
          </a:stretch>
        </p:blipFill>
        <p:spPr bwMode="auto">
          <a:xfrm>
            <a:off x="536575" y="136525"/>
            <a:ext cx="8070850" cy="6583363"/>
          </a:xfrm>
          <a:prstGeom prst="rect">
            <a:avLst/>
          </a:prstGeom>
          <a:noFill/>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D:\Chapter_17\B_Jpeg_Images\_17_Labeled_Images\17_09_AngioLifeCycle_4-L.jpg"/>
          <p:cNvPicPr>
            <a:picLocks noChangeAspect="1" noChangeArrowheads="1"/>
          </p:cNvPicPr>
          <p:nvPr/>
        </p:nvPicPr>
        <p:blipFill>
          <a:blip r:embed="rId2" cstate="print"/>
          <a:srcRect/>
          <a:stretch>
            <a:fillRect/>
          </a:stretch>
        </p:blipFill>
        <p:spPr bwMode="auto">
          <a:xfrm>
            <a:off x="536575" y="136525"/>
            <a:ext cx="8070850" cy="6583363"/>
          </a:xfrm>
          <a:prstGeom prst="rect">
            <a:avLst/>
          </a:prstGeom>
          <a:noFill/>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D:\Chapter_17\B_Jpeg_Images\_17_Labeled_Images\17_09_AngioLifeCycle_5-L.jpg"/>
          <p:cNvPicPr>
            <a:picLocks noChangeAspect="1" noChangeArrowheads="1"/>
          </p:cNvPicPr>
          <p:nvPr/>
        </p:nvPicPr>
        <p:blipFill>
          <a:blip r:embed="rId2" cstate="print"/>
          <a:srcRect/>
          <a:stretch>
            <a:fillRect/>
          </a:stretch>
        </p:blipFill>
        <p:spPr bwMode="auto">
          <a:xfrm>
            <a:off x="536575" y="136525"/>
            <a:ext cx="8070850" cy="6583363"/>
          </a:xfrm>
          <a:prstGeom prst="rect">
            <a:avLst/>
          </a:prstGeom>
          <a:noFill/>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idx="4294967295"/>
          </p:nvPr>
        </p:nvSpPr>
        <p:spPr>
          <a:xfrm>
            <a:off x="180975" y="109538"/>
            <a:ext cx="8534400" cy="914400"/>
          </a:xfrm>
        </p:spPr>
        <p:txBody>
          <a:bodyPr>
            <a:normAutofit fontScale="90000"/>
          </a:bodyPr>
          <a:lstStyle/>
          <a:p>
            <a:pPr marL="1011238" indent="-1011238" eaLnBrk="1" hangingPunct="1"/>
            <a:r>
              <a:rPr lang="en-US" sz="3200" smtClean="0"/>
              <a:t>17.10 The structure of a fruit reflects its function in seed dispersal</a:t>
            </a:r>
          </a:p>
        </p:txBody>
      </p:sp>
      <p:sp>
        <p:nvSpPr>
          <p:cNvPr id="113667" name="Line 4"/>
          <p:cNvSpPr>
            <a:spLocks noChangeShapeType="1"/>
          </p:cNvSpPr>
          <p:nvPr/>
        </p:nvSpPr>
        <p:spPr bwMode="auto">
          <a:xfrm>
            <a:off x="182563" y="6535738"/>
            <a:ext cx="8775700" cy="0"/>
          </a:xfrm>
          <a:prstGeom prst="line">
            <a:avLst/>
          </a:prstGeom>
          <a:noFill/>
          <a:ln w="19050">
            <a:solidFill>
              <a:schemeClr val="tx1"/>
            </a:solidFill>
            <a:round/>
            <a:headEnd/>
            <a:tailEnd/>
          </a:ln>
        </p:spPr>
        <p:txBody>
          <a:bodyPr wrap="none" anchor="ctr"/>
          <a:lstStyle/>
          <a:p>
            <a:endParaRPr lang="en-US"/>
          </a:p>
        </p:txBody>
      </p:sp>
      <p:sp>
        <p:nvSpPr>
          <p:cNvPr id="113668" name="Rectangle 6"/>
          <p:cNvSpPr>
            <a:spLocks noGrp="1" noChangeArrowheads="1"/>
          </p:cNvSpPr>
          <p:nvPr>
            <p:ph type="body" idx="4294967295"/>
          </p:nvPr>
        </p:nvSpPr>
        <p:spPr>
          <a:xfrm>
            <a:off x="166688" y="1312863"/>
            <a:ext cx="8534400" cy="5064125"/>
          </a:xfrm>
        </p:spPr>
        <p:txBody>
          <a:bodyPr/>
          <a:lstStyle/>
          <a:p>
            <a:pPr marL="292100" indent="-292100" eaLnBrk="1" hangingPunct="1">
              <a:spcBef>
                <a:spcPct val="35000"/>
              </a:spcBef>
              <a:spcAft>
                <a:spcPct val="10000"/>
              </a:spcAft>
            </a:pPr>
            <a:r>
              <a:rPr lang="en-US" b="1" dirty="0" smtClean="0"/>
              <a:t>Fruits </a:t>
            </a:r>
            <a:r>
              <a:rPr lang="en-US" dirty="0" smtClean="0"/>
              <a:t>are</a:t>
            </a:r>
          </a:p>
          <a:p>
            <a:pPr marL="812800" lvl="1" indent="-368300" eaLnBrk="1" hangingPunct="1">
              <a:spcBef>
                <a:spcPct val="35000"/>
              </a:spcBef>
              <a:spcAft>
                <a:spcPct val="10000"/>
              </a:spcAft>
            </a:pPr>
            <a:r>
              <a:rPr lang="en-US" dirty="0" smtClean="0"/>
              <a:t>ripened ovaries of flowers and</a:t>
            </a:r>
          </a:p>
          <a:p>
            <a:pPr marL="812800" lvl="1" indent="-368300" eaLnBrk="1" hangingPunct="1">
              <a:spcBef>
                <a:spcPct val="35000"/>
              </a:spcBef>
              <a:spcAft>
                <a:spcPct val="10000"/>
              </a:spcAft>
            </a:pPr>
            <a:r>
              <a:rPr lang="en-US" dirty="0" smtClean="0"/>
              <a:t>adaptations that disperse seeds.</a:t>
            </a:r>
          </a:p>
          <a:p>
            <a:pPr marL="292100" indent="-292100" eaLnBrk="1" hangingPunct="1">
              <a:spcBef>
                <a:spcPct val="35000"/>
              </a:spcBef>
              <a:spcAft>
                <a:spcPct val="10000"/>
              </a:spcAft>
            </a:pPr>
            <a:r>
              <a:rPr lang="en-US" dirty="0" smtClean="0"/>
              <a:t>Seed dispersal mechanisms include relying on</a:t>
            </a:r>
          </a:p>
          <a:p>
            <a:pPr marL="812800" lvl="1" indent="-368300" eaLnBrk="1" hangingPunct="1">
              <a:spcBef>
                <a:spcPct val="35000"/>
              </a:spcBef>
              <a:spcAft>
                <a:spcPct val="10000"/>
              </a:spcAft>
            </a:pPr>
            <a:r>
              <a:rPr lang="en-US" dirty="0" smtClean="0"/>
              <a:t>wind,</a:t>
            </a:r>
          </a:p>
          <a:p>
            <a:pPr marL="812800" lvl="1" indent="-368300" eaLnBrk="1" hangingPunct="1">
              <a:spcBef>
                <a:spcPct val="35000"/>
              </a:spcBef>
              <a:spcAft>
                <a:spcPct val="10000"/>
              </a:spcAft>
            </a:pPr>
            <a:r>
              <a:rPr lang="en-US" dirty="0" smtClean="0"/>
              <a:t>hitching a ride on animals, or</a:t>
            </a:r>
          </a:p>
          <a:p>
            <a:pPr marL="812800" lvl="1" indent="-368300" eaLnBrk="1" hangingPunct="1">
              <a:spcBef>
                <a:spcPct val="35000"/>
              </a:spcBef>
              <a:spcAft>
                <a:spcPct val="10000"/>
              </a:spcAft>
            </a:pPr>
            <a:r>
              <a:rPr lang="en-US" dirty="0" smtClean="0"/>
              <a:t>fleshy, edible fruits that attract animals, which then deposit the seed in a supply of natural fertilizer at some distance from the parent plant.</a:t>
            </a:r>
          </a:p>
        </p:txBody>
      </p:sp>
      <p:sp>
        <p:nvSpPr>
          <p:cNvPr id="113669" name="Line 4"/>
          <p:cNvSpPr>
            <a:spLocks noChangeShapeType="1"/>
          </p:cNvSpPr>
          <p:nvPr/>
        </p:nvSpPr>
        <p:spPr bwMode="auto">
          <a:xfrm>
            <a:off x="195263" y="1108075"/>
            <a:ext cx="8775700" cy="0"/>
          </a:xfrm>
          <a:prstGeom prst="line">
            <a:avLst/>
          </a:prstGeom>
          <a:noFill/>
          <a:ln w="76200">
            <a:solidFill>
              <a:schemeClr val="tx2"/>
            </a:solidFill>
            <a:round/>
            <a:headEnd/>
            <a:tailEnd/>
          </a:ln>
        </p:spPr>
        <p:txBody>
          <a:bodyPr wrap="none" anchor="ctr"/>
          <a:lstStyle/>
          <a:p>
            <a:endParaRPr lang="en-US"/>
          </a:p>
        </p:txBody>
      </p:sp>
      <p:sp>
        <p:nvSpPr>
          <p:cNvPr id="113670" name="Text Box 6"/>
          <p:cNvSpPr txBox="1">
            <a:spLocks noChangeArrowheads="1"/>
          </p:cNvSpPr>
          <p:nvPr/>
        </p:nvSpPr>
        <p:spPr bwMode="auto">
          <a:xfrm>
            <a:off x="182563" y="6626225"/>
            <a:ext cx="8775700" cy="136525"/>
          </a:xfrm>
          <a:prstGeom prst="rect">
            <a:avLst/>
          </a:prstGeom>
          <a:noFill/>
          <a:ln w="9525">
            <a:noFill/>
            <a:miter lim="800000"/>
            <a:headEnd/>
            <a:tailEnd/>
          </a:ln>
        </p:spPr>
        <p:txBody>
          <a:bodyPr lIns="0" tIns="0" rIns="0" bIns="0" anchor="ctr"/>
          <a:lstStyle/>
          <a:p>
            <a:pPr algn="l" eaLnBrk="0" hangingPunct="0">
              <a:spcBef>
                <a:spcPct val="50000"/>
              </a:spcBef>
            </a:pPr>
            <a:r>
              <a:rPr lang="en-US" sz="900"/>
              <a:t>© 2012 Pearson Education, Inc.</a:t>
            </a:r>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3668">
                                            <p:txEl>
                                              <p:pRg st="0" end="0"/>
                                            </p:txEl>
                                          </p:spTgt>
                                        </p:tgtEl>
                                        <p:attrNameLst>
                                          <p:attrName>style.visibility</p:attrName>
                                        </p:attrNameLst>
                                      </p:cBhvr>
                                      <p:to>
                                        <p:strVal val="visible"/>
                                      </p:to>
                                    </p:set>
                                    <p:anim calcmode="lin" valueType="num">
                                      <p:cBhvr additive="base">
                                        <p:cTn id="7" dur="500" fill="hold"/>
                                        <p:tgtEl>
                                          <p:spTgt spid="11366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366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3668">
                                            <p:txEl>
                                              <p:pRg st="1" end="1"/>
                                            </p:txEl>
                                          </p:spTgt>
                                        </p:tgtEl>
                                        <p:attrNameLst>
                                          <p:attrName>style.visibility</p:attrName>
                                        </p:attrNameLst>
                                      </p:cBhvr>
                                      <p:to>
                                        <p:strVal val="visible"/>
                                      </p:to>
                                    </p:set>
                                    <p:anim calcmode="lin" valueType="num">
                                      <p:cBhvr additive="base">
                                        <p:cTn id="13" dur="500" fill="hold"/>
                                        <p:tgtEl>
                                          <p:spTgt spid="11366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366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3668">
                                            <p:txEl>
                                              <p:pRg st="2" end="2"/>
                                            </p:txEl>
                                          </p:spTgt>
                                        </p:tgtEl>
                                        <p:attrNameLst>
                                          <p:attrName>style.visibility</p:attrName>
                                        </p:attrNameLst>
                                      </p:cBhvr>
                                      <p:to>
                                        <p:strVal val="visible"/>
                                      </p:to>
                                    </p:set>
                                    <p:anim calcmode="lin" valueType="num">
                                      <p:cBhvr additive="base">
                                        <p:cTn id="19" dur="500" fill="hold"/>
                                        <p:tgtEl>
                                          <p:spTgt spid="11366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366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3668">
                                            <p:txEl>
                                              <p:pRg st="3" end="3"/>
                                            </p:txEl>
                                          </p:spTgt>
                                        </p:tgtEl>
                                        <p:attrNameLst>
                                          <p:attrName>style.visibility</p:attrName>
                                        </p:attrNameLst>
                                      </p:cBhvr>
                                      <p:to>
                                        <p:strVal val="visible"/>
                                      </p:to>
                                    </p:set>
                                    <p:anim calcmode="lin" valueType="num">
                                      <p:cBhvr additive="base">
                                        <p:cTn id="25" dur="500" fill="hold"/>
                                        <p:tgtEl>
                                          <p:spTgt spid="11366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366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3668">
                                            <p:txEl>
                                              <p:pRg st="4" end="4"/>
                                            </p:txEl>
                                          </p:spTgt>
                                        </p:tgtEl>
                                        <p:attrNameLst>
                                          <p:attrName>style.visibility</p:attrName>
                                        </p:attrNameLst>
                                      </p:cBhvr>
                                      <p:to>
                                        <p:strVal val="visible"/>
                                      </p:to>
                                    </p:set>
                                    <p:anim calcmode="lin" valueType="num">
                                      <p:cBhvr additive="base">
                                        <p:cTn id="31" dur="500" fill="hold"/>
                                        <p:tgtEl>
                                          <p:spTgt spid="113668">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1366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13668">
                                            <p:txEl>
                                              <p:pRg st="5" end="5"/>
                                            </p:txEl>
                                          </p:spTgt>
                                        </p:tgtEl>
                                        <p:attrNameLst>
                                          <p:attrName>style.visibility</p:attrName>
                                        </p:attrNameLst>
                                      </p:cBhvr>
                                      <p:to>
                                        <p:strVal val="visible"/>
                                      </p:to>
                                    </p:set>
                                    <p:anim calcmode="lin" valueType="num">
                                      <p:cBhvr additive="base">
                                        <p:cTn id="37" dur="500" fill="hold"/>
                                        <p:tgtEl>
                                          <p:spTgt spid="113668">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13668">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13668">
                                            <p:txEl>
                                              <p:pRg st="6" end="6"/>
                                            </p:txEl>
                                          </p:spTgt>
                                        </p:tgtEl>
                                        <p:attrNameLst>
                                          <p:attrName>style.visibility</p:attrName>
                                        </p:attrNameLst>
                                      </p:cBhvr>
                                      <p:to>
                                        <p:strVal val="visible"/>
                                      </p:to>
                                    </p:set>
                                    <p:anim calcmode="lin" valueType="num">
                                      <p:cBhvr additive="base">
                                        <p:cTn id="43" dur="500" fill="hold"/>
                                        <p:tgtEl>
                                          <p:spTgt spid="113668">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13668">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68" grpId="0" build="p" bldLvl="5"/>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D:\Chapter_17\B_Jpeg_Images\_17_Labeled_Images\17_10_SeedDispersal-L.jpg"/>
          <p:cNvPicPr>
            <a:picLocks noChangeAspect="1" noChangeArrowheads="1"/>
          </p:cNvPicPr>
          <p:nvPr/>
        </p:nvPicPr>
        <p:blipFill>
          <a:blip r:embed="rId2" cstate="print"/>
          <a:srcRect/>
          <a:stretch>
            <a:fillRect/>
          </a:stretch>
        </p:blipFill>
        <p:spPr bwMode="auto">
          <a:xfrm>
            <a:off x="298450" y="1693863"/>
            <a:ext cx="8547100" cy="3468687"/>
          </a:xfrm>
          <a:prstGeom prst="rect">
            <a:avLst/>
          </a:prstGeom>
          <a:noFill/>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idx="4294967295"/>
          </p:nvPr>
        </p:nvSpPr>
        <p:spPr>
          <a:xfrm>
            <a:off x="179388" y="109538"/>
            <a:ext cx="8534400" cy="914400"/>
          </a:xfrm>
        </p:spPr>
        <p:txBody>
          <a:bodyPr>
            <a:normAutofit fontScale="90000"/>
          </a:bodyPr>
          <a:lstStyle/>
          <a:p>
            <a:pPr marL="1011238" indent="-1011238" eaLnBrk="1" hangingPunct="1"/>
            <a:r>
              <a:rPr lang="en-US" sz="3200" smtClean="0"/>
              <a:t>17.11 CONNECTION: Angiosperms sustain us—and add spice to our diets</a:t>
            </a:r>
          </a:p>
        </p:txBody>
      </p:sp>
      <p:sp>
        <p:nvSpPr>
          <p:cNvPr id="121859" name="Line 4"/>
          <p:cNvSpPr>
            <a:spLocks noChangeShapeType="1"/>
          </p:cNvSpPr>
          <p:nvPr/>
        </p:nvSpPr>
        <p:spPr bwMode="auto">
          <a:xfrm>
            <a:off x="182563" y="6535738"/>
            <a:ext cx="8775700" cy="0"/>
          </a:xfrm>
          <a:prstGeom prst="line">
            <a:avLst/>
          </a:prstGeom>
          <a:noFill/>
          <a:ln w="19050">
            <a:solidFill>
              <a:schemeClr val="tx1"/>
            </a:solidFill>
            <a:round/>
            <a:headEnd/>
            <a:tailEnd/>
          </a:ln>
        </p:spPr>
        <p:txBody>
          <a:bodyPr wrap="none" anchor="ctr"/>
          <a:lstStyle/>
          <a:p>
            <a:endParaRPr lang="en-US"/>
          </a:p>
        </p:txBody>
      </p:sp>
      <p:sp>
        <p:nvSpPr>
          <p:cNvPr id="121860" name="Rectangle 6"/>
          <p:cNvSpPr>
            <a:spLocks noGrp="1" noChangeArrowheads="1"/>
          </p:cNvSpPr>
          <p:nvPr>
            <p:ph type="body" idx="4294967295"/>
          </p:nvPr>
        </p:nvSpPr>
        <p:spPr>
          <a:xfrm>
            <a:off x="168275" y="1311275"/>
            <a:ext cx="8585200" cy="4005263"/>
          </a:xfrm>
        </p:spPr>
        <p:txBody>
          <a:bodyPr/>
          <a:lstStyle/>
          <a:p>
            <a:pPr marL="292100" indent="-292100" eaLnBrk="1" hangingPunct="1"/>
            <a:r>
              <a:rPr lang="en-US" dirty="0" smtClean="0"/>
              <a:t>Most human food is provided by the fruits and seeds of angiosperms.</a:t>
            </a:r>
          </a:p>
          <a:p>
            <a:pPr marL="812800" lvl="1" indent="-368300" eaLnBrk="1" hangingPunct="1"/>
            <a:r>
              <a:rPr lang="en-US" dirty="0" smtClean="0"/>
              <a:t>Corn, rice, wheat, and other grains are dry fruits.</a:t>
            </a:r>
          </a:p>
          <a:p>
            <a:pPr marL="812800" lvl="1" indent="-368300" eaLnBrk="1" hangingPunct="1"/>
            <a:r>
              <a:rPr lang="en-US" dirty="0" smtClean="0"/>
              <a:t>Apples, cherries, tomatoes, and squash are fleshy fruits.</a:t>
            </a:r>
          </a:p>
          <a:p>
            <a:pPr marL="812800" lvl="1" indent="-368300" eaLnBrk="1" hangingPunct="1"/>
            <a:r>
              <a:rPr lang="en-US" dirty="0" smtClean="0"/>
              <a:t>Spices such as nutmeg, cinnamon, cumin, cloves, ginger, and licorice are also angiosperm fruits.</a:t>
            </a:r>
          </a:p>
        </p:txBody>
      </p:sp>
      <p:sp>
        <p:nvSpPr>
          <p:cNvPr id="121861" name="Line 4"/>
          <p:cNvSpPr>
            <a:spLocks noChangeShapeType="1"/>
          </p:cNvSpPr>
          <p:nvPr/>
        </p:nvSpPr>
        <p:spPr bwMode="auto">
          <a:xfrm>
            <a:off x="195263" y="1108075"/>
            <a:ext cx="8775700" cy="0"/>
          </a:xfrm>
          <a:prstGeom prst="line">
            <a:avLst/>
          </a:prstGeom>
          <a:noFill/>
          <a:ln w="76200">
            <a:solidFill>
              <a:schemeClr val="tx2"/>
            </a:solidFill>
            <a:round/>
            <a:headEnd/>
            <a:tailEnd/>
          </a:ln>
        </p:spPr>
        <p:txBody>
          <a:bodyPr wrap="none" anchor="ctr"/>
          <a:lstStyle/>
          <a:p>
            <a:endParaRPr lang="en-US"/>
          </a:p>
        </p:txBody>
      </p:sp>
      <p:sp>
        <p:nvSpPr>
          <p:cNvPr id="121862" name="Text Box 6"/>
          <p:cNvSpPr txBox="1">
            <a:spLocks noChangeArrowheads="1"/>
          </p:cNvSpPr>
          <p:nvPr/>
        </p:nvSpPr>
        <p:spPr bwMode="auto">
          <a:xfrm>
            <a:off x="182563" y="6626225"/>
            <a:ext cx="8775700" cy="136525"/>
          </a:xfrm>
          <a:prstGeom prst="rect">
            <a:avLst/>
          </a:prstGeom>
          <a:noFill/>
          <a:ln w="9525">
            <a:noFill/>
            <a:miter lim="800000"/>
            <a:headEnd/>
            <a:tailEnd/>
          </a:ln>
        </p:spPr>
        <p:txBody>
          <a:bodyPr lIns="0" tIns="0" rIns="0" bIns="0" anchor="ctr"/>
          <a:lstStyle/>
          <a:p>
            <a:pPr algn="l" eaLnBrk="0" hangingPunct="0">
              <a:spcBef>
                <a:spcPct val="50000"/>
              </a:spcBef>
            </a:pPr>
            <a:r>
              <a:rPr lang="en-US" sz="900"/>
              <a:t>© 2012 Pearson Education, Inc.</a:t>
            </a:r>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1860">
                                            <p:txEl>
                                              <p:pRg st="0" end="0"/>
                                            </p:txEl>
                                          </p:spTgt>
                                        </p:tgtEl>
                                        <p:attrNameLst>
                                          <p:attrName>style.visibility</p:attrName>
                                        </p:attrNameLst>
                                      </p:cBhvr>
                                      <p:to>
                                        <p:strVal val="visible"/>
                                      </p:to>
                                    </p:set>
                                    <p:anim calcmode="lin" valueType="num">
                                      <p:cBhvr additive="base">
                                        <p:cTn id="7" dur="500" fill="hold"/>
                                        <p:tgtEl>
                                          <p:spTgt spid="12186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186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1860">
                                            <p:txEl>
                                              <p:pRg st="1" end="1"/>
                                            </p:txEl>
                                          </p:spTgt>
                                        </p:tgtEl>
                                        <p:attrNameLst>
                                          <p:attrName>style.visibility</p:attrName>
                                        </p:attrNameLst>
                                      </p:cBhvr>
                                      <p:to>
                                        <p:strVal val="visible"/>
                                      </p:to>
                                    </p:set>
                                    <p:anim calcmode="lin" valueType="num">
                                      <p:cBhvr additive="base">
                                        <p:cTn id="13" dur="500" fill="hold"/>
                                        <p:tgtEl>
                                          <p:spTgt spid="12186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186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1860">
                                            <p:txEl>
                                              <p:pRg st="2" end="2"/>
                                            </p:txEl>
                                          </p:spTgt>
                                        </p:tgtEl>
                                        <p:attrNameLst>
                                          <p:attrName>style.visibility</p:attrName>
                                        </p:attrNameLst>
                                      </p:cBhvr>
                                      <p:to>
                                        <p:strVal val="visible"/>
                                      </p:to>
                                    </p:set>
                                    <p:anim calcmode="lin" valueType="num">
                                      <p:cBhvr additive="base">
                                        <p:cTn id="19" dur="500" fill="hold"/>
                                        <p:tgtEl>
                                          <p:spTgt spid="12186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186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1860">
                                            <p:txEl>
                                              <p:pRg st="3" end="3"/>
                                            </p:txEl>
                                          </p:spTgt>
                                        </p:tgtEl>
                                        <p:attrNameLst>
                                          <p:attrName>style.visibility</p:attrName>
                                        </p:attrNameLst>
                                      </p:cBhvr>
                                      <p:to>
                                        <p:strVal val="visible"/>
                                      </p:to>
                                    </p:set>
                                    <p:anim calcmode="lin" valueType="num">
                                      <p:cBhvr additive="base">
                                        <p:cTn id="25" dur="500" fill="hold"/>
                                        <p:tgtEl>
                                          <p:spTgt spid="121860">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21860">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60" grpId="0" build="p" bldLvl="5"/>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idx="4294967295"/>
          </p:nvPr>
        </p:nvSpPr>
        <p:spPr>
          <a:xfrm>
            <a:off x="174625" y="109538"/>
            <a:ext cx="8816975" cy="1325562"/>
          </a:xfrm>
        </p:spPr>
        <p:txBody>
          <a:bodyPr/>
          <a:lstStyle/>
          <a:p>
            <a:pPr marL="1011238" indent="-1011238" eaLnBrk="1" hangingPunct="1"/>
            <a:r>
              <a:rPr lang="en-US" sz="3200" smtClean="0"/>
              <a:t>17.12 EVOLUTION CONNECTION: Pollination by animals has influenced angiosperm evolution</a:t>
            </a:r>
          </a:p>
        </p:txBody>
      </p:sp>
      <p:sp>
        <p:nvSpPr>
          <p:cNvPr id="123907" name="Line 4"/>
          <p:cNvSpPr>
            <a:spLocks noChangeShapeType="1"/>
          </p:cNvSpPr>
          <p:nvPr/>
        </p:nvSpPr>
        <p:spPr bwMode="auto">
          <a:xfrm>
            <a:off x="176213" y="6535738"/>
            <a:ext cx="8775700" cy="0"/>
          </a:xfrm>
          <a:prstGeom prst="line">
            <a:avLst/>
          </a:prstGeom>
          <a:noFill/>
          <a:ln w="19050">
            <a:solidFill>
              <a:schemeClr val="tx1"/>
            </a:solidFill>
            <a:round/>
            <a:headEnd/>
            <a:tailEnd/>
          </a:ln>
        </p:spPr>
        <p:txBody>
          <a:bodyPr wrap="none" anchor="ctr"/>
          <a:lstStyle/>
          <a:p>
            <a:endParaRPr lang="en-US"/>
          </a:p>
        </p:txBody>
      </p:sp>
      <p:sp>
        <p:nvSpPr>
          <p:cNvPr id="123908" name="Rectangle 6"/>
          <p:cNvSpPr>
            <a:spLocks noGrp="1" noChangeArrowheads="1"/>
          </p:cNvSpPr>
          <p:nvPr>
            <p:ph type="body" idx="4294967295"/>
          </p:nvPr>
        </p:nvSpPr>
        <p:spPr>
          <a:xfrm>
            <a:off x="168275" y="1779588"/>
            <a:ext cx="8585200" cy="4678362"/>
          </a:xfrm>
        </p:spPr>
        <p:txBody>
          <a:bodyPr/>
          <a:lstStyle/>
          <a:p>
            <a:pPr marL="292100" indent="-292100" eaLnBrk="1" hangingPunct="1">
              <a:lnSpc>
                <a:spcPct val="90000"/>
              </a:lnSpc>
            </a:pPr>
            <a:r>
              <a:rPr lang="en-US" dirty="0" smtClean="0"/>
              <a:t>About 90% of angiosperms use animals to transfer their pollen.</a:t>
            </a:r>
            <a:endParaRPr lang="en-US" sz="2400" dirty="0" smtClean="0"/>
          </a:p>
          <a:p>
            <a:pPr marL="812800" lvl="1" indent="-368300" eaLnBrk="1" hangingPunct="1">
              <a:lnSpc>
                <a:spcPct val="90000"/>
              </a:lnSpc>
            </a:pPr>
            <a:r>
              <a:rPr lang="en-US" dirty="0" smtClean="0"/>
              <a:t>Birds are usually attracted by colorful flowers, but not scent.</a:t>
            </a:r>
          </a:p>
          <a:p>
            <a:pPr marL="812800" lvl="1" indent="-368300" eaLnBrk="1" hangingPunct="1">
              <a:lnSpc>
                <a:spcPct val="90000"/>
              </a:lnSpc>
            </a:pPr>
            <a:r>
              <a:rPr lang="en-US" dirty="0" smtClean="0"/>
              <a:t>Most beetles are attracted by fruity odors, but are indifferent to color.</a:t>
            </a:r>
          </a:p>
          <a:p>
            <a:pPr marL="812800" lvl="1" indent="-368300" eaLnBrk="1" hangingPunct="1">
              <a:lnSpc>
                <a:spcPct val="90000"/>
              </a:lnSpc>
            </a:pPr>
            <a:r>
              <a:rPr lang="en-US" dirty="0" smtClean="0"/>
              <a:t>Night-flying bats and moths are usually attracted by large, highly scented flowers.</a:t>
            </a:r>
          </a:p>
          <a:p>
            <a:pPr marL="812800" lvl="1" indent="-368300" eaLnBrk="1" hangingPunct="1">
              <a:lnSpc>
                <a:spcPct val="90000"/>
              </a:lnSpc>
            </a:pPr>
            <a:r>
              <a:rPr lang="en-US" dirty="0" smtClean="0"/>
              <a:t>Wind-pollinated flowers typically produce large amounts of pollen.</a:t>
            </a:r>
          </a:p>
        </p:txBody>
      </p:sp>
      <p:sp>
        <p:nvSpPr>
          <p:cNvPr id="123909" name="Line 4"/>
          <p:cNvSpPr>
            <a:spLocks noChangeShapeType="1"/>
          </p:cNvSpPr>
          <p:nvPr/>
        </p:nvSpPr>
        <p:spPr bwMode="auto">
          <a:xfrm>
            <a:off x="174625" y="1533525"/>
            <a:ext cx="8775700" cy="0"/>
          </a:xfrm>
          <a:prstGeom prst="line">
            <a:avLst/>
          </a:prstGeom>
          <a:noFill/>
          <a:ln w="76200">
            <a:solidFill>
              <a:schemeClr val="tx2"/>
            </a:solidFill>
            <a:round/>
            <a:headEnd/>
            <a:tailEnd/>
          </a:ln>
        </p:spPr>
        <p:txBody>
          <a:bodyPr wrap="none" anchor="ctr"/>
          <a:lstStyle/>
          <a:p>
            <a:endParaRPr lang="en-US"/>
          </a:p>
        </p:txBody>
      </p:sp>
      <p:sp>
        <p:nvSpPr>
          <p:cNvPr id="123910" name="Text Box 6"/>
          <p:cNvSpPr txBox="1">
            <a:spLocks noChangeArrowheads="1"/>
          </p:cNvSpPr>
          <p:nvPr/>
        </p:nvSpPr>
        <p:spPr bwMode="auto">
          <a:xfrm>
            <a:off x="182563" y="6626225"/>
            <a:ext cx="8775700" cy="136525"/>
          </a:xfrm>
          <a:prstGeom prst="rect">
            <a:avLst/>
          </a:prstGeom>
          <a:noFill/>
          <a:ln w="9525">
            <a:noFill/>
            <a:miter lim="800000"/>
            <a:headEnd/>
            <a:tailEnd/>
          </a:ln>
        </p:spPr>
        <p:txBody>
          <a:bodyPr lIns="0" tIns="0" rIns="0" bIns="0" anchor="ctr"/>
          <a:lstStyle/>
          <a:p>
            <a:pPr algn="l" eaLnBrk="0" hangingPunct="0">
              <a:spcBef>
                <a:spcPct val="50000"/>
              </a:spcBef>
            </a:pPr>
            <a:r>
              <a:rPr lang="en-US" sz="900"/>
              <a:t>© 2012 Pearson Education, Inc.</a:t>
            </a:r>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23908">
                                            <p:txEl>
                                              <p:pRg st="0" end="0"/>
                                            </p:txEl>
                                          </p:spTgt>
                                        </p:tgtEl>
                                        <p:attrNameLst>
                                          <p:attrName>style.visibility</p:attrName>
                                        </p:attrNameLst>
                                      </p:cBhvr>
                                      <p:to>
                                        <p:strVal val="visible"/>
                                      </p:to>
                                    </p:set>
                                    <p:animEffect transition="in" filter="diamond(in)">
                                      <p:cBhvr>
                                        <p:cTn id="7" dur="2000"/>
                                        <p:tgtEl>
                                          <p:spTgt spid="12390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23908">
                                            <p:txEl>
                                              <p:pRg st="1" end="1"/>
                                            </p:txEl>
                                          </p:spTgt>
                                        </p:tgtEl>
                                        <p:attrNameLst>
                                          <p:attrName>style.visibility</p:attrName>
                                        </p:attrNameLst>
                                      </p:cBhvr>
                                      <p:to>
                                        <p:strVal val="visible"/>
                                      </p:to>
                                    </p:set>
                                    <p:animEffect transition="in" filter="diamond(in)">
                                      <p:cBhvr>
                                        <p:cTn id="12" dur="2000"/>
                                        <p:tgtEl>
                                          <p:spTgt spid="12390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123908">
                                            <p:txEl>
                                              <p:pRg st="2" end="2"/>
                                            </p:txEl>
                                          </p:spTgt>
                                        </p:tgtEl>
                                        <p:attrNameLst>
                                          <p:attrName>style.visibility</p:attrName>
                                        </p:attrNameLst>
                                      </p:cBhvr>
                                      <p:to>
                                        <p:strVal val="visible"/>
                                      </p:to>
                                    </p:set>
                                    <p:animEffect transition="in" filter="diamond(in)">
                                      <p:cBhvr>
                                        <p:cTn id="17" dur="2000"/>
                                        <p:tgtEl>
                                          <p:spTgt spid="12390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123908">
                                            <p:txEl>
                                              <p:pRg st="3" end="3"/>
                                            </p:txEl>
                                          </p:spTgt>
                                        </p:tgtEl>
                                        <p:attrNameLst>
                                          <p:attrName>style.visibility</p:attrName>
                                        </p:attrNameLst>
                                      </p:cBhvr>
                                      <p:to>
                                        <p:strVal val="visible"/>
                                      </p:to>
                                    </p:set>
                                    <p:animEffect transition="in" filter="diamond(in)">
                                      <p:cBhvr>
                                        <p:cTn id="22" dur="2000"/>
                                        <p:tgtEl>
                                          <p:spTgt spid="12390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123908">
                                            <p:txEl>
                                              <p:pRg st="4" end="4"/>
                                            </p:txEl>
                                          </p:spTgt>
                                        </p:tgtEl>
                                        <p:attrNameLst>
                                          <p:attrName>style.visibility</p:attrName>
                                        </p:attrNameLst>
                                      </p:cBhvr>
                                      <p:to>
                                        <p:strVal val="visible"/>
                                      </p:to>
                                    </p:set>
                                    <p:animEffect transition="in" filter="diamond(in)">
                                      <p:cBhvr>
                                        <p:cTn id="27" dur="2000"/>
                                        <p:tgtEl>
                                          <p:spTgt spid="12390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08" grpId="0" build="p" bldLvl="5"/>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idx="4294967295"/>
          </p:nvPr>
        </p:nvSpPr>
        <p:spPr>
          <a:xfrm>
            <a:off x="180975" y="109538"/>
            <a:ext cx="8534400" cy="914400"/>
          </a:xfrm>
        </p:spPr>
        <p:txBody>
          <a:bodyPr>
            <a:normAutofit fontScale="90000"/>
          </a:bodyPr>
          <a:lstStyle/>
          <a:p>
            <a:pPr marL="1011238" indent="-1011238" eaLnBrk="1" hangingPunct="1"/>
            <a:r>
              <a:rPr lang="en-US" sz="3200" smtClean="0"/>
              <a:t>17.13 CONNECTION: Plant diversity is vital to the future of the world’s food supply</a:t>
            </a:r>
          </a:p>
        </p:txBody>
      </p:sp>
      <p:sp>
        <p:nvSpPr>
          <p:cNvPr id="129027" name="Line 4"/>
          <p:cNvSpPr>
            <a:spLocks noChangeShapeType="1"/>
          </p:cNvSpPr>
          <p:nvPr/>
        </p:nvSpPr>
        <p:spPr bwMode="auto">
          <a:xfrm>
            <a:off x="182563" y="6535738"/>
            <a:ext cx="8775700" cy="0"/>
          </a:xfrm>
          <a:prstGeom prst="line">
            <a:avLst/>
          </a:prstGeom>
          <a:noFill/>
          <a:ln w="19050">
            <a:solidFill>
              <a:schemeClr val="tx1"/>
            </a:solidFill>
            <a:round/>
            <a:headEnd/>
            <a:tailEnd/>
          </a:ln>
        </p:spPr>
        <p:txBody>
          <a:bodyPr wrap="none" anchor="ctr"/>
          <a:lstStyle/>
          <a:p>
            <a:endParaRPr lang="en-US"/>
          </a:p>
        </p:txBody>
      </p:sp>
      <p:sp>
        <p:nvSpPr>
          <p:cNvPr id="129028" name="Rectangle 6"/>
          <p:cNvSpPr>
            <a:spLocks noChangeArrowheads="1"/>
          </p:cNvSpPr>
          <p:nvPr/>
        </p:nvSpPr>
        <p:spPr bwMode="auto">
          <a:xfrm>
            <a:off x="3481388" y="4129088"/>
            <a:ext cx="184150" cy="457200"/>
          </a:xfrm>
          <a:prstGeom prst="rect">
            <a:avLst/>
          </a:prstGeom>
          <a:noFill/>
          <a:ln w="9525">
            <a:noFill/>
            <a:miter lim="800000"/>
            <a:headEnd/>
            <a:tailEnd/>
          </a:ln>
        </p:spPr>
        <p:txBody>
          <a:bodyPr wrap="none">
            <a:spAutoFit/>
          </a:bodyPr>
          <a:lstStyle/>
          <a:p>
            <a:pPr eaLnBrk="0" hangingPunct="0"/>
            <a:endParaRPr lang="en-US"/>
          </a:p>
        </p:txBody>
      </p:sp>
      <p:sp>
        <p:nvSpPr>
          <p:cNvPr id="129029" name="Rectangle 7"/>
          <p:cNvSpPr>
            <a:spLocks noGrp="1" noChangeArrowheads="1"/>
          </p:cNvSpPr>
          <p:nvPr>
            <p:ph type="body" idx="4294967295"/>
          </p:nvPr>
        </p:nvSpPr>
        <p:spPr>
          <a:xfrm>
            <a:off x="166688" y="1309688"/>
            <a:ext cx="8585200" cy="4602162"/>
          </a:xfrm>
        </p:spPr>
        <p:txBody>
          <a:bodyPr/>
          <a:lstStyle/>
          <a:p>
            <a:pPr marL="292100" indent="-292100" eaLnBrk="1" hangingPunct="1"/>
            <a:r>
              <a:rPr lang="en-US" dirty="0" smtClean="0"/>
              <a:t>Most of the world’s population is now fed by varieties of</a:t>
            </a:r>
          </a:p>
          <a:p>
            <a:pPr marL="812800" lvl="1" indent="-368300" eaLnBrk="1" hangingPunct="1"/>
            <a:r>
              <a:rPr lang="en-US" dirty="0" smtClean="0"/>
              <a:t>rice,</a:t>
            </a:r>
          </a:p>
          <a:p>
            <a:pPr marL="812800" lvl="1" indent="-368300" eaLnBrk="1" hangingPunct="1"/>
            <a:r>
              <a:rPr lang="en-US" dirty="0" smtClean="0"/>
              <a:t>wheat,</a:t>
            </a:r>
          </a:p>
          <a:p>
            <a:pPr marL="812800" lvl="1" indent="-368300" eaLnBrk="1" hangingPunct="1"/>
            <a:r>
              <a:rPr lang="en-US" dirty="0" smtClean="0"/>
              <a:t>corn, and </a:t>
            </a:r>
          </a:p>
          <a:p>
            <a:pPr marL="812800" lvl="1" indent="-368300" eaLnBrk="1" hangingPunct="1"/>
            <a:r>
              <a:rPr lang="en-US" dirty="0" smtClean="0"/>
              <a:t>soybeans.</a:t>
            </a:r>
          </a:p>
          <a:p>
            <a:pPr marL="812800" lvl="1" indent="-368300" eaLnBrk="1" hangingPunct="1"/>
            <a:r>
              <a:rPr lang="en-US" dirty="0" smtClean="0"/>
              <a:t>Agriculture has changed the landscape.</a:t>
            </a:r>
          </a:p>
        </p:txBody>
      </p:sp>
      <p:sp>
        <p:nvSpPr>
          <p:cNvPr id="129030" name="Line 4"/>
          <p:cNvSpPr>
            <a:spLocks noChangeShapeType="1"/>
          </p:cNvSpPr>
          <p:nvPr/>
        </p:nvSpPr>
        <p:spPr bwMode="auto">
          <a:xfrm>
            <a:off x="195263" y="1108075"/>
            <a:ext cx="8775700" cy="0"/>
          </a:xfrm>
          <a:prstGeom prst="line">
            <a:avLst/>
          </a:prstGeom>
          <a:noFill/>
          <a:ln w="76200">
            <a:solidFill>
              <a:schemeClr val="tx2"/>
            </a:solidFill>
            <a:round/>
            <a:headEnd/>
            <a:tailEnd/>
          </a:ln>
        </p:spPr>
        <p:txBody>
          <a:bodyPr wrap="none" anchor="ctr"/>
          <a:lstStyle/>
          <a:p>
            <a:endParaRPr lang="en-US"/>
          </a:p>
        </p:txBody>
      </p:sp>
      <p:sp>
        <p:nvSpPr>
          <p:cNvPr id="129031" name="Text Box 6"/>
          <p:cNvSpPr txBox="1">
            <a:spLocks noChangeArrowheads="1"/>
          </p:cNvSpPr>
          <p:nvPr/>
        </p:nvSpPr>
        <p:spPr bwMode="auto">
          <a:xfrm>
            <a:off x="182563" y="6626225"/>
            <a:ext cx="8775700" cy="136525"/>
          </a:xfrm>
          <a:prstGeom prst="rect">
            <a:avLst/>
          </a:prstGeom>
          <a:noFill/>
          <a:ln w="9525">
            <a:noFill/>
            <a:miter lim="800000"/>
            <a:headEnd/>
            <a:tailEnd/>
          </a:ln>
        </p:spPr>
        <p:txBody>
          <a:bodyPr lIns="0" tIns="0" rIns="0" bIns="0" anchor="ctr"/>
          <a:lstStyle/>
          <a:p>
            <a:pPr algn="l" eaLnBrk="0" hangingPunct="0">
              <a:spcBef>
                <a:spcPct val="50000"/>
              </a:spcBef>
            </a:pPr>
            <a:r>
              <a:rPr lang="en-US" sz="900"/>
              <a:t>© 2012 Pearson Education, Inc.</a:t>
            </a:r>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29029">
                                            <p:txEl>
                                              <p:pRg st="0" end="0"/>
                                            </p:txEl>
                                          </p:spTgt>
                                        </p:tgtEl>
                                        <p:attrNameLst>
                                          <p:attrName>style.visibility</p:attrName>
                                        </p:attrNameLst>
                                      </p:cBhvr>
                                      <p:to>
                                        <p:strVal val="visible"/>
                                      </p:to>
                                    </p:set>
                                    <p:animEffect transition="in" filter="diamond(in)">
                                      <p:cBhvr>
                                        <p:cTn id="7" dur="2000"/>
                                        <p:tgtEl>
                                          <p:spTgt spid="129029">
                                            <p:txEl>
                                              <p:pRg st="0" end="0"/>
                                            </p:txEl>
                                          </p:spTgt>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129029">
                                            <p:txEl>
                                              <p:pRg st="1" end="1"/>
                                            </p:txEl>
                                          </p:spTgt>
                                        </p:tgtEl>
                                        <p:attrNameLst>
                                          <p:attrName>style.visibility</p:attrName>
                                        </p:attrNameLst>
                                      </p:cBhvr>
                                      <p:to>
                                        <p:strVal val="visible"/>
                                      </p:to>
                                    </p:set>
                                    <p:animEffect transition="in" filter="diamond(in)">
                                      <p:cBhvr>
                                        <p:cTn id="10" dur="2000"/>
                                        <p:tgtEl>
                                          <p:spTgt spid="129029">
                                            <p:txEl>
                                              <p:pRg st="1" end="1"/>
                                            </p:txEl>
                                          </p:spTgt>
                                        </p:tgtEl>
                                      </p:cBhvr>
                                    </p:animEffect>
                                  </p:childTnLst>
                                </p:cTn>
                              </p:par>
                              <p:par>
                                <p:cTn id="11" presetID="8" presetClass="entr" presetSubtype="16" fill="hold" grpId="0" nodeType="withEffect">
                                  <p:stCondLst>
                                    <p:cond delay="0"/>
                                  </p:stCondLst>
                                  <p:childTnLst>
                                    <p:set>
                                      <p:cBhvr>
                                        <p:cTn id="12" dur="1" fill="hold">
                                          <p:stCondLst>
                                            <p:cond delay="0"/>
                                          </p:stCondLst>
                                        </p:cTn>
                                        <p:tgtEl>
                                          <p:spTgt spid="129029">
                                            <p:txEl>
                                              <p:pRg st="2" end="2"/>
                                            </p:txEl>
                                          </p:spTgt>
                                        </p:tgtEl>
                                        <p:attrNameLst>
                                          <p:attrName>style.visibility</p:attrName>
                                        </p:attrNameLst>
                                      </p:cBhvr>
                                      <p:to>
                                        <p:strVal val="visible"/>
                                      </p:to>
                                    </p:set>
                                    <p:animEffect transition="in" filter="diamond(in)">
                                      <p:cBhvr>
                                        <p:cTn id="13" dur="2000"/>
                                        <p:tgtEl>
                                          <p:spTgt spid="129029">
                                            <p:txEl>
                                              <p:pRg st="2" end="2"/>
                                            </p:txEl>
                                          </p:spTgt>
                                        </p:tgtEl>
                                      </p:cBhvr>
                                    </p:animEffect>
                                  </p:childTnLst>
                                </p:cTn>
                              </p:par>
                              <p:par>
                                <p:cTn id="14" presetID="8" presetClass="entr" presetSubtype="16" fill="hold" grpId="0" nodeType="withEffect">
                                  <p:stCondLst>
                                    <p:cond delay="0"/>
                                  </p:stCondLst>
                                  <p:childTnLst>
                                    <p:set>
                                      <p:cBhvr>
                                        <p:cTn id="15" dur="1" fill="hold">
                                          <p:stCondLst>
                                            <p:cond delay="0"/>
                                          </p:stCondLst>
                                        </p:cTn>
                                        <p:tgtEl>
                                          <p:spTgt spid="129029">
                                            <p:txEl>
                                              <p:pRg st="3" end="3"/>
                                            </p:txEl>
                                          </p:spTgt>
                                        </p:tgtEl>
                                        <p:attrNameLst>
                                          <p:attrName>style.visibility</p:attrName>
                                        </p:attrNameLst>
                                      </p:cBhvr>
                                      <p:to>
                                        <p:strVal val="visible"/>
                                      </p:to>
                                    </p:set>
                                    <p:animEffect transition="in" filter="diamond(in)">
                                      <p:cBhvr>
                                        <p:cTn id="16" dur="2000"/>
                                        <p:tgtEl>
                                          <p:spTgt spid="129029">
                                            <p:txEl>
                                              <p:pRg st="3" end="3"/>
                                            </p:txEl>
                                          </p:spTgt>
                                        </p:tgtEl>
                                      </p:cBhvr>
                                    </p:animEffect>
                                  </p:childTnLst>
                                </p:cTn>
                              </p:par>
                              <p:par>
                                <p:cTn id="17" presetID="8" presetClass="entr" presetSubtype="16" fill="hold" grpId="0" nodeType="withEffect">
                                  <p:stCondLst>
                                    <p:cond delay="0"/>
                                  </p:stCondLst>
                                  <p:childTnLst>
                                    <p:set>
                                      <p:cBhvr>
                                        <p:cTn id="18" dur="1" fill="hold">
                                          <p:stCondLst>
                                            <p:cond delay="0"/>
                                          </p:stCondLst>
                                        </p:cTn>
                                        <p:tgtEl>
                                          <p:spTgt spid="129029">
                                            <p:txEl>
                                              <p:pRg st="4" end="4"/>
                                            </p:txEl>
                                          </p:spTgt>
                                        </p:tgtEl>
                                        <p:attrNameLst>
                                          <p:attrName>style.visibility</p:attrName>
                                        </p:attrNameLst>
                                      </p:cBhvr>
                                      <p:to>
                                        <p:strVal val="visible"/>
                                      </p:to>
                                    </p:set>
                                    <p:animEffect transition="in" filter="diamond(in)">
                                      <p:cBhvr>
                                        <p:cTn id="19" dur="2000"/>
                                        <p:tgtEl>
                                          <p:spTgt spid="129029">
                                            <p:txEl>
                                              <p:pRg st="4" end="4"/>
                                            </p:txEl>
                                          </p:spTgt>
                                        </p:tgtEl>
                                      </p:cBhvr>
                                    </p:animEffect>
                                  </p:childTnLst>
                                </p:cTn>
                              </p:par>
                              <p:par>
                                <p:cTn id="20" presetID="8" presetClass="entr" presetSubtype="16" fill="hold" grpId="0" nodeType="withEffect">
                                  <p:stCondLst>
                                    <p:cond delay="0"/>
                                  </p:stCondLst>
                                  <p:childTnLst>
                                    <p:set>
                                      <p:cBhvr>
                                        <p:cTn id="21" dur="1" fill="hold">
                                          <p:stCondLst>
                                            <p:cond delay="0"/>
                                          </p:stCondLst>
                                        </p:cTn>
                                        <p:tgtEl>
                                          <p:spTgt spid="129029">
                                            <p:txEl>
                                              <p:pRg st="5" end="5"/>
                                            </p:txEl>
                                          </p:spTgt>
                                        </p:tgtEl>
                                        <p:attrNameLst>
                                          <p:attrName>style.visibility</p:attrName>
                                        </p:attrNameLst>
                                      </p:cBhvr>
                                      <p:to>
                                        <p:strVal val="visible"/>
                                      </p:to>
                                    </p:set>
                                    <p:animEffect transition="in" filter="diamond(in)">
                                      <p:cBhvr>
                                        <p:cTn id="22" dur="2000"/>
                                        <p:tgtEl>
                                          <p:spTgt spid="12902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29" grpId="0" build="p"/>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body" idx="4294967295"/>
          </p:nvPr>
        </p:nvSpPr>
        <p:spPr>
          <a:xfrm>
            <a:off x="322263" y="1285875"/>
            <a:ext cx="8534400" cy="1079500"/>
          </a:xfrm>
        </p:spPr>
        <p:txBody>
          <a:bodyPr/>
          <a:lstStyle/>
          <a:p>
            <a:pPr marL="0" indent="0" algn="ctr" eaLnBrk="1" hangingPunct="1">
              <a:buFont typeface="Wingdings" pitchFamily="84" charset="2"/>
              <a:buNone/>
            </a:pPr>
            <a:r>
              <a:rPr lang="en-US" sz="4400" smtClean="0"/>
              <a:t>DIVERSITY OF FUNGI</a:t>
            </a:r>
          </a:p>
        </p:txBody>
      </p:sp>
      <p:sp>
        <p:nvSpPr>
          <p:cNvPr id="135171" name="Line 4"/>
          <p:cNvSpPr>
            <a:spLocks noChangeShapeType="1"/>
          </p:cNvSpPr>
          <p:nvPr/>
        </p:nvSpPr>
        <p:spPr bwMode="auto">
          <a:xfrm>
            <a:off x="182563" y="6535738"/>
            <a:ext cx="8775700" cy="0"/>
          </a:xfrm>
          <a:prstGeom prst="line">
            <a:avLst/>
          </a:prstGeom>
          <a:noFill/>
          <a:ln w="19050">
            <a:solidFill>
              <a:schemeClr val="tx1"/>
            </a:solidFill>
            <a:round/>
            <a:headEnd/>
            <a:tailEnd/>
          </a:ln>
        </p:spPr>
        <p:txBody>
          <a:bodyPr wrap="none" anchor="ctr"/>
          <a:lstStyle/>
          <a:p>
            <a:endParaRPr lang="en-US"/>
          </a:p>
        </p:txBody>
      </p:sp>
      <p:sp>
        <p:nvSpPr>
          <p:cNvPr id="135172" name="Line 4"/>
          <p:cNvSpPr>
            <a:spLocks noChangeShapeType="1"/>
          </p:cNvSpPr>
          <p:nvPr/>
        </p:nvSpPr>
        <p:spPr bwMode="auto">
          <a:xfrm>
            <a:off x="195263" y="1108075"/>
            <a:ext cx="8775700" cy="0"/>
          </a:xfrm>
          <a:prstGeom prst="line">
            <a:avLst/>
          </a:prstGeom>
          <a:noFill/>
          <a:ln w="76200">
            <a:solidFill>
              <a:schemeClr val="tx2"/>
            </a:solidFill>
            <a:round/>
            <a:headEnd/>
            <a:tailEnd/>
          </a:ln>
        </p:spPr>
        <p:txBody>
          <a:bodyPr wrap="none" anchor="ctr"/>
          <a:lstStyle/>
          <a:p>
            <a:endParaRPr lang="en-US"/>
          </a:p>
        </p:txBody>
      </p:sp>
      <p:sp>
        <p:nvSpPr>
          <p:cNvPr id="135173" name="Text Box 6"/>
          <p:cNvSpPr txBox="1">
            <a:spLocks noChangeArrowheads="1"/>
          </p:cNvSpPr>
          <p:nvPr/>
        </p:nvSpPr>
        <p:spPr bwMode="auto">
          <a:xfrm>
            <a:off x="182563" y="6626225"/>
            <a:ext cx="8775700" cy="136525"/>
          </a:xfrm>
          <a:prstGeom prst="rect">
            <a:avLst/>
          </a:prstGeom>
          <a:noFill/>
          <a:ln w="9525">
            <a:noFill/>
            <a:miter lim="800000"/>
            <a:headEnd/>
            <a:tailEnd/>
          </a:ln>
        </p:spPr>
        <p:txBody>
          <a:bodyPr lIns="0" tIns="0" rIns="0" bIns="0" anchor="ctr"/>
          <a:lstStyle/>
          <a:p>
            <a:pPr algn="l" eaLnBrk="0" hangingPunct="0">
              <a:spcBef>
                <a:spcPct val="50000"/>
              </a:spcBef>
            </a:pPr>
            <a:r>
              <a:rPr lang="en-US" sz="900"/>
              <a:t>© 2012 Pearson Education, Inc.</a:t>
            </a:r>
            <a:endParaRPr lang="en-US"/>
          </a:p>
        </p:txBody>
      </p:sp>
    </p:spTree>
    <p:custDataLst>
      <p:tags r:id="rId1"/>
    </p:custData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idx="4294967295"/>
          </p:nvPr>
        </p:nvSpPr>
        <p:spPr>
          <a:xfrm>
            <a:off x="179388" y="109538"/>
            <a:ext cx="8534400" cy="914400"/>
          </a:xfrm>
        </p:spPr>
        <p:txBody>
          <a:bodyPr>
            <a:normAutofit fontScale="90000"/>
          </a:bodyPr>
          <a:lstStyle/>
          <a:p>
            <a:pPr marL="1011238" indent="-1011238" eaLnBrk="1" hangingPunct="1"/>
            <a:r>
              <a:rPr lang="en-US" sz="3200" smtClean="0"/>
              <a:t>17.14 Fungi absorb food after digesting it outside their bodies</a:t>
            </a:r>
          </a:p>
        </p:txBody>
      </p:sp>
      <p:sp>
        <p:nvSpPr>
          <p:cNvPr id="136195" name="Line 4"/>
          <p:cNvSpPr>
            <a:spLocks noChangeShapeType="1"/>
          </p:cNvSpPr>
          <p:nvPr/>
        </p:nvSpPr>
        <p:spPr bwMode="auto">
          <a:xfrm>
            <a:off x="182563" y="6535738"/>
            <a:ext cx="8775700" cy="0"/>
          </a:xfrm>
          <a:prstGeom prst="line">
            <a:avLst/>
          </a:prstGeom>
          <a:noFill/>
          <a:ln w="19050">
            <a:solidFill>
              <a:schemeClr val="tx1"/>
            </a:solidFill>
            <a:round/>
            <a:headEnd/>
            <a:tailEnd/>
          </a:ln>
        </p:spPr>
        <p:txBody>
          <a:bodyPr wrap="none" anchor="ctr"/>
          <a:lstStyle/>
          <a:p>
            <a:endParaRPr lang="en-US"/>
          </a:p>
        </p:txBody>
      </p:sp>
      <p:sp>
        <p:nvSpPr>
          <p:cNvPr id="136196" name="Rectangle 6"/>
          <p:cNvSpPr>
            <a:spLocks noGrp="1" noChangeArrowheads="1"/>
          </p:cNvSpPr>
          <p:nvPr>
            <p:ph type="body" idx="4294967295"/>
          </p:nvPr>
        </p:nvSpPr>
        <p:spPr>
          <a:xfrm>
            <a:off x="168275" y="1208088"/>
            <a:ext cx="8832850" cy="5197475"/>
          </a:xfrm>
        </p:spPr>
        <p:txBody>
          <a:bodyPr/>
          <a:lstStyle/>
          <a:p>
            <a:pPr marL="292100" indent="-292100" eaLnBrk="1" hangingPunct="1">
              <a:lnSpc>
                <a:spcPct val="130000"/>
              </a:lnSpc>
              <a:spcBef>
                <a:spcPct val="25000"/>
              </a:spcBef>
              <a:spcAft>
                <a:spcPct val="10000"/>
              </a:spcAft>
            </a:pPr>
            <a:r>
              <a:rPr lang="en-US" dirty="0" smtClean="0"/>
              <a:t>Fungi</a:t>
            </a:r>
          </a:p>
          <a:p>
            <a:pPr marL="812800" lvl="1" indent="-368300" eaLnBrk="1" hangingPunct="1">
              <a:lnSpc>
                <a:spcPct val="130000"/>
              </a:lnSpc>
              <a:spcBef>
                <a:spcPct val="25000"/>
              </a:spcBef>
              <a:spcAft>
                <a:spcPct val="10000"/>
              </a:spcAft>
            </a:pPr>
            <a:r>
              <a:rPr lang="en-US" dirty="0" smtClean="0"/>
              <a:t>are absorptive heterotrophic eukaryotes,</a:t>
            </a:r>
          </a:p>
          <a:p>
            <a:pPr marL="812800" lvl="1" indent="-368300" eaLnBrk="1" hangingPunct="1">
              <a:lnSpc>
                <a:spcPct val="130000"/>
              </a:lnSpc>
              <a:spcBef>
                <a:spcPct val="25000"/>
              </a:spcBef>
              <a:spcAft>
                <a:spcPct val="10000"/>
              </a:spcAft>
            </a:pPr>
            <a:r>
              <a:rPr lang="en-US" dirty="0" smtClean="0"/>
              <a:t>secrete powerful enzymes to digest their food externally, and </a:t>
            </a:r>
          </a:p>
          <a:p>
            <a:pPr marL="812800" lvl="1" indent="-368300" eaLnBrk="1" hangingPunct="1">
              <a:lnSpc>
                <a:spcPct val="130000"/>
              </a:lnSpc>
              <a:spcBef>
                <a:spcPct val="25000"/>
              </a:spcBef>
              <a:spcAft>
                <a:spcPct val="10000"/>
              </a:spcAft>
            </a:pPr>
            <a:r>
              <a:rPr lang="en-US" dirty="0" smtClean="0"/>
              <a:t>acquire their nutrients by </a:t>
            </a:r>
            <a:r>
              <a:rPr lang="en-US" b="1" dirty="0" smtClean="0"/>
              <a:t>absorption</a:t>
            </a:r>
            <a:r>
              <a:rPr lang="en-US" dirty="0" smtClean="0"/>
              <a:t>.</a:t>
            </a:r>
          </a:p>
        </p:txBody>
      </p:sp>
      <p:sp>
        <p:nvSpPr>
          <p:cNvPr id="136197" name="Line 4"/>
          <p:cNvSpPr>
            <a:spLocks noChangeShapeType="1"/>
          </p:cNvSpPr>
          <p:nvPr/>
        </p:nvSpPr>
        <p:spPr bwMode="auto">
          <a:xfrm>
            <a:off x="195263" y="1108075"/>
            <a:ext cx="8775700" cy="0"/>
          </a:xfrm>
          <a:prstGeom prst="line">
            <a:avLst/>
          </a:prstGeom>
          <a:noFill/>
          <a:ln w="76200">
            <a:solidFill>
              <a:schemeClr val="tx2"/>
            </a:solidFill>
            <a:round/>
            <a:headEnd/>
            <a:tailEnd/>
          </a:ln>
        </p:spPr>
        <p:txBody>
          <a:bodyPr wrap="none" anchor="ctr"/>
          <a:lstStyle/>
          <a:p>
            <a:endParaRPr lang="en-US"/>
          </a:p>
        </p:txBody>
      </p:sp>
      <p:sp>
        <p:nvSpPr>
          <p:cNvPr id="136198" name="Text Box 6"/>
          <p:cNvSpPr txBox="1">
            <a:spLocks noChangeArrowheads="1"/>
          </p:cNvSpPr>
          <p:nvPr/>
        </p:nvSpPr>
        <p:spPr bwMode="auto">
          <a:xfrm>
            <a:off x="182563" y="6626225"/>
            <a:ext cx="8775700" cy="136525"/>
          </a:xfrm>
          <a:prstGeom prst="rect">
            <a:avLst/>
          </a:prstGeom>
          <a:noFill/>
          <a:ln w="9525">
            <a:noFill/>
            <a:miter lim="800000"/>
            <a:headEnd/>
            <a:tailEnd/>
          </a:ln>
        </p:spPr>
        <p:txBody>
          <a:bodyPr lIns="0" tIns="0" rIns="0" bIns="0" anchor="ctr"/>
          <a:lstStyle/>
          <a:p>
            <a:pPr algn="l" eaLnBrk="0" hangingPunct="0">
              <a:spcBef>
                <a:spcPct val="50000"/>
              </a:spcBef>
            </a:pPr>
            <a:r>
              <a:rPr lang="en-US" sz="900"/>
              <a:t>© 2012 Pearson Education, Inc.</a:t>
            </a:r>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36196">
                                            <p:txEl>
                                              <p:pRg st="0" end="0"/>
                                            </p:txEl>
                                          </p:spTgt>
                                        </p:tgtEl>
                                        <p:attrNameLst>
                                          <p:attrName>style.visibility</p:attrName>
                                        </p:attrNameLst>
                                      </p:cBhvr>
                                      <p:to>
                                        <p:strVal val="visible"/>
                                      </p:to>
                                    </p:set>
                                    <p:animEffect transition="in" filter="diamond(in)">
                                      <p:cBhvr>
                                        <p:cTn id="7" dur="2000"/>
                                        <p:tgtEl>
                                          <p:spTgt spid="13619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36196">
                                            <p:txEl>
                                              <p:pRg st="1" end="1"/>
                                            </p:txEl>
                                          </p:spTgt>
                                        </p:tgtEl>
                                        <p:attrNameLst>
                                          <p:attrName>style.visibility</p:attrName>
                                        </p:attrNameLst>
                                      </p:cBhvr>
                                      <p:to>
                                        <p:strVal val="visible"/>
                                      </p:to>
                                    </p:set>
                                    <p:animEffect transition="in" filter="diamond(in)">
                                      <p:cBhvr>
                                        <p:cTn id="12" dur="2000"/>
                                        <p:tgtEl>
                                          <p:spTgt spid="13619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136196">
                                            <p:txEl>
                                              <p:pRg st="2" end="2"/>
                                            </p:txEl>
                                          </p:spTgt>
                                        </p:tgtEl>
                                        <p:attrNameLst>
                                          <p:attrName>style.visibility</p:attrName>
                                        </p:attrNameLst>
                                      </p:cBhvr>
                                      <p:to>
                                        <p:strVal val="visible"/>
                                      </p:to>
                                    </p:set>
                                    <p:animEffect transition="in" filter="diamond(in)">
                                      <p:cBhvr>
                                        <p:cTn id="17" dur="2000"/>
                                        <p:tgtEl>
                                          <p:spTgt spid="13619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136196">
                                            <p:txEl>
                                              <p:pRg st="3" end="3"/>
                                            </p:txEl>
                                          </p:spTgt>
                                        </p:tgtEl>
                                        <p:attrNameLst>
                                          <p:attrName>style.visibility</p:attrName>
                                        </p:attrNameLst>
                                      </p:cBhvr>
                                      <p:to>
                                        <p:strVal val="visible"/>
                                      </p:to>
                                    </p:set>
                                    <p:animEffect transition="in" filter="diamond(in)">
                                      <p:cBhvr>
                                        <p:cTn id="22" dur="2000"/>
                                        <p:tgtEl>
                                          <p:spTgt spid="13619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196" grpId="0" build="p" bldLvl="5"/>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eaLnBrk="0" hangingPunct="0"/>
            <a:r>
              <a:rPr lang="en-US" sz="1400" b="1">
                <a:latin typeface="Tahoma" pitchFamily="84" charset="0"/>
              </a:rPr>
              <a:t>0</a:t>
            </a:r>
          </a:p>
        </p:txBody>
      </p:sp>
      <p:sp>
        <p:nvSpPr>
          <p:cNvPr id="23555" name="Rectangle 3"/>
          <p:cNvSpPr>
            <a:spLocks noGrp="1" noChangeArrowheads="1"/>
          </p:cNvSpPr>
          <p:nvPr>
            <p:ph type="title" idx="4294967295"/>
          </p:nvPr>
        </p:nvSpPr>
        <p:spPr>
          <a:xfrm>
            <a:off x="180975" y="109538"/>
            <a:ext cx="8534400" cy="438150"/>
          </a:xfrm>
        </p:spPr>
        <p:txBody>
          <a:bodyPr>
            <a:spAutoFit/>
          </a:bodyPr>
          <a:lstStyle/>
          <a:p>
            <a:pPr eaLnBrk="1" hangingPunct="1"/>
            <a:r>
              <a:rPr lang="en-US" sz="3200" smtClean="0"/>
              <a:t>17.1 Plants have adaptations for life on land</a:t>
            </a:r>
          </a:p>
        </p:txBody>
      </p:sp>
      <p:sp>
        <p:nvSpPr>
          <p:cNvPr id="23556" name="Rectangle 4"/>
          <p:cNvSpPr>
            <a:spLocks noChangeArrowheads="1"/>
          </p:cNvSpPr>
          <p:nvPr/>
        </p:nvSpPr>
        <p:spPr bwMode="auto">
          <a:xfrm>
            <a:off x="5502275" y="1273175"/>
            <a:ext cx="184150" cy="579438"/>
          </a:xfrm>
          <a:prstGeom prst="rect">
            <a:avLst/>
          </a:prstGeom>
          <a:noFill/>
          <a:ln w="9525">
            <a:noFill/>
            <a:miter lim="800000"/>
            <a:headEnd/>
            <a:tailEnd/>
          </a:ln>
        </p:spPr>
        <p:txBody>
          <a:bodyPr wrap="none">
            <a:spAutoFit/>
          </a:bodyPr>
          <a:lstStyle/>
          <a:p>
            <a:pPr eaLnBrk="0" hangingPunct="0"/>
            <a:endParaRPr lang="en-US" sz="3200"/>
          </a:p>
        </p:txBody>
      </p:sp>
      <p:sp>
        <p:nvSpPr>
          <p:cNvPr id="23557" name="Line 6"/>
          <p:cNvSpPr>
            <a:spLocks noChangeShapeType="1"/>
          </p:cNvSpPr>
          <p:nvPr/>
        </p:nvSpPr>
        <p:spPr bwMode="auto">
          <a:xfrm>
            <a:off x="182563" y="6535738"/>
            <a:ext cx="8775700" cy="0"/>
          </a:xfrm>
          <a:prstGeom prst="line">
            <a:avLst/>
          </a:prstGeom>
          <a:noFill/>
          <a:ln w="19050">
            <a:solidFill>
              <a:schemeClr val="tx1"/>
            </a:solidFill>
            <a:round/>
            <a:headEnd/>
            <a:tailEnd/>
          </a:ln>
        </p:spPr>
        <p:txBody>
          <a:bodyPr wrap="none" anchor="ctr"/>
          <a:lstStyle/>
          <a:p>
            <a:endParaRPr lang="en-US"/>
          </a:p>
        </p:txBody>
      </p:sp>
      <p:sp>
        <p:nvSpPr>
          <p:cNvPr id="23558" name="Rectangle 10"/>
          <p:cNvSpPr>
            <a:spLocks noGrp="1" noChangeArrowheads="1"/>
          </p:cNvSpPr>
          <p:nvPr>
            <p:ph type="body" idx="4294967295"/>
          </p:nvPr>
        </p:nvSpPr>
        <p:spPr>
          <a:xfrm>
            <a:off x="169863" y="1317625"/>
            <a:ext cx="8775700" cy="5073650"/>
          </a:xfrm>
        </p:spPr>
        <p:txBody>
          <a:bodyPr/>
          <a:lstStyle/>
          <a:p>
            <a:pPr marL="292100" indent="-292100" eaLnBrk="1" hangingPunct="1"/>
            <a:r>
              <a:rPr lang="en-US" dirty="0" smtClean="0"/>
              <a:t>But life on land had disadvantages too. On land, plants must</a:t>
            </a:r>
          </a:p>
          <a:p>
            <a:pPr marL="812800" lvl="1" indent="-368300" eaLnBrk="1" hangingPunct="1"/>
            <a:r>
              <a:rPr lang="en-US" dirty="0" smtClean="0"/>
              <a:t>maintain moisture inside their cells, to keep from drying out,</a:t>
            </a:r>
          </a:p>
          <a:p>
            <a:pPr marL="812800" lvl="1" indent="-368300" eaLnBrk="1" hangingPunct="1"/>
            <a:r>
              <a:rPr lang="en-US" dirty="0" smtClean="0"/>
              <a:t>support their body in a </a:t>
            </a:r>
            <a:r>
              <a:rPr lang="en-US" dirty="0" smtClean="0"/>
              <a:t>non-buoyant </a:t>
            </a:r>
            <a:r>
              <a:rPr lang="en-US" dirty="0" smtClean="0"/>
              <a:t>medium,</a:t>
            </a:r>
          </a:p>
          <a:p>
            <a:pPr marL="812800" lvl="1" indent="-368300" eaLnBrk="1" hangingPunct="1"/>
            <a:r>
              <a:rPr lang="en-US" dirty="0" smtClean="0"/>
              <a:t>reproduce and disperse offspring without water, and</a:t>
            </a:r>
          </a:p>
          <a:p>
            <a:pPr marL="812800" lvl="1" indent="-368300" eaLnBrk="1" hangingPunct="1"/>
            <a:r>
              <a:rPr lang="en-US" dirty="0" smtClean="0"/>
              <a:t>obtain resources from soil and air.</a:t>
            </a:r>
          </a:p>
        </p:txBody>
      </p:sp>
      <p:sp>
        <p:nvSpPr>
          <p:cNvPr id="23559" name="Line 4"/>
          <p:cNvSpPr>
            <a:spLocks noChangeShapeType="1"/>
          </p:cNvSpPr>
          <p:nvPr/>
        </p:nvSpPr>
        <p:spPr bwMode="auto">
          <a:xfrm>
            <a:off x="195263" y="1108075"/>
            <a:ext cx="8775700" cy="0"/>
          </a:xfrm>
          <a:prstGeom prst="line">
            <a:avLst/>
          </a:prstGeom>
          <a:noFill/>
          <a:ln w="76200">
            <a:solidFill>
              <a:schemeClr val="tx2"/>
            </a:solidFill>
            <a:round/>
            <a:headEnd/>
            <a:tailEnd/>
          </a:ln>
        </p:spPr>
        <p:txBody>
          <a:bodyPr wrap="none" anchor="ctr"/>
          <a:lstStyle/>
          <a:p>
            <a:endParaRPr lang="en-US"/>
          </a:p>
        </p:txBody>
      </p:sp>
      <p:sp>
        <p:nvSpPr>
          <p:cNvPr id="23560" name="Text Box 6"/>
          <p:cNvSpPr txBox="1">
            <a:spLocks noChangeArrowheads="1"/>
          </p:cNvSpPr>
          <p:nvPr/>
        </p:nvSpPr>
        <p:spPr bwMode="auto">
          <a:xfrm>
            <a:off x="182563" y="6626225"/>
            <a:ext cx="8775700" cy="136525"/>
          </a:xfrm>
          <a:prstGeom prst="rect">
            <a:avLst/>
          </a:prstGeom>
          <a:noFill/>
          <a:ln w="9525">
            <a:noFill/>
            <a:miter lim="800000"/>
            <a:headEnd/>
            <a:tailEnd/>
          </a:ln>
        </p:spPr>
        <p:txBody>
          <a:bodyPr lIns="0" tIns="0" rIns="0" bIns="0" anchor="ctr"/>
          <a:lstStyle/>
          <a:p>
            <a:pPr algn="l" eaLnBrk="0" hangingPunct="0">
              <a:spcBef>
                <a:spcPct val="50000"/>
              </a:spcBef>
            </a:pPr>
            <a:r>
              <a:rPr lang="en-US" sz="900"/>
              <a:t>© 2012 Pearson Education, Inc.</a:t>
            </a:r>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3558">
                                            <p:txEl>
                                              <p:pRg st="0" end="0"/>
                                            </p:txEl>
                                          </p:spTgt>
                                        </p:tgtEl>
                                        <p:attrNameLst>
                                          <p:attrName>style.visibility</p:attrName>
                                        </p:attrNameLst>
                                      </p:cBhvr>
                                      <p:to>
                                        <p:strVal val="visible"/>
                                      </p:to>
                                    </p:set>
                                    <p:animEffect transition="in" filter="checkerboard(across)">
                                      <p:cBhvr>
                                        <p:cTn id="7" dur="500"/>
                                        <p:tgtEl>
                                          <p:spTgt spid="235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3558">
                                            <p:txEl>
                                              <p:pRg st="1" end="1"/>
                                            </p:txEl>
                                          </p:spTgt>
                                        </p:tgtEl>
                                        <p:attrNameLst>
                                          <p:attrName>style.visibility</p:attrName>
                                        </p:attrNameLst>
                                      </p:cBhvr>
                                      <p:to>
                                        <p:strVal val="visible"/>
                                      </p:to>
                                    </p:set>
                                    <p:animEffect transition="in" filter="checkerboard(across)">
                                      <p:cBhvr>
                                        <p:cTn id="12" dur="500"/>
                                        <p:tgtEl>
                                          <p:spTgt spid="235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3558">
                                            <p:txEl>
                                              <p:pRg st="2" end="2"/>
                                            </p:txEl>
                                          </p:spTgt>
                                        </p:tgtEl>
                                        <p:attrNameLst>
                                          <p:attrName>style.visibility</p:attrName>
                                        </p:attrNameLst>
                                      </p:cBhvr>
                                      <p:to>
                                        <p:strVal val="visible"/>
                                      </p:to>
                                    </p:set>
                                    <p:animEffect transition="in" filter="checkerboard(across)">
                                      <p:cBhvr>
                                        <p:cTn id="17" dur="500"/>
                                        <p:tgtEl>
                                          <p:spTgt spid="2355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23558">
                                            <p:txEl>
                                              <p:pRg st="3" end="3"/>
                                            </p:txEl>
                                          </p:spTgt>
                                        </p:tgtEl>
                                        <p:attrNameLst>
                                          <p:attrName>style.visibility</p:attrName>
                                        </p:attrNameLst>
                                      </p:cBhvr>
                                      <p:to>
                                        <p:strVal val="visible"/>
                                      </p:to>
                                    </p:set>
                                    <p:animEffect transition="in" filter="checkerboard(across)">
                                      <p:cBhvr>
                                        <p:cTn id="22" dur="500"/>
                                        <p:tgtEl>
                                          <p:spTgt spid="2355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23558">
                                            <p:txEl>
                                              <p:pRg st="4" end="4"/>
                                            </p:txEl>
                                          </p:spTgt>
                                        </p:tgtEl>
                                        <p:attrNameLst>
                                          <p:attrName>style.visibility</p:attrName>
                                        </p:attrNameLst>
                                      </p:cBhvr>
                                      <p:to>
                                        <p:strVal val="visible"/>
                                      </p:to>
                                    </p:set>
                                    <p:animEffect transition="in" filter="checkerboard(across)">
                                      <p:cBhvr>
                                        <p:cTn id="27" dur="500"/>
                                        <p:tgtEl>
                                          <p:spTgt spid="2355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8" grpId="0" build="p" bldLvl="5"/>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idx="4294967295"/>
          </p:nvPr>
        </p:nvSpPr>
        <p:spPr>
          <a:xfrm>
            <a:off x="179388" y="109538"/>
            <a:ext cx="8534400" cy="914400"/>
          </a:xfrm>
        </p:spPr>
        <p:txBody>
          <a:bodyPr>
            <a:normAutofit fontScale="90000"/>
          </a:bodyPr>
          <a:lstStyle/>
          <a:p>
            <a:pPr marL="1011238" indent="-1011238" eaLnBrk="1" hangingPunct="1"/>
            <a:r>
              <a:rPr lang="en-US" sz="3200" smtClean="0"/>
              <a:t>17.14 Fungi absorb food after digesting it outside their bodies</a:t>
            </a:r>
          </a:p>
        </p:txBody>
      </p:sp>
      <p:sp>
        <p:nvSpPr>
          <p:cNvPr id="137219" name="Line 4"/>
          <p:cNvSpPr>
            <a:spLocks noChangeShapeType="1"/>
          </p:cNvSpPr>
          <p:nvPr/>
        </p:nvSpPr>
        <p:spPr bwMode="auto">
          <a:xfrm>
            <a:off x="182563" y="6535738"/>
            <a:ext cx="8775700" cy="0"/>
          </a:xfrm>
          <a:prstGeom prst="line">
            <a:avLst/>
          </a:prstGeom>
          <a:noFill/>
          <a:ln w="19050">
            <a:solidFill>
              <a:schemeClr val="tx1"/>
            </a:solidFill>
            <a:round/>
            <a:headEnd/>
            <a:tailEnd/>
          </a:ln>
        </p:spPr>
        <p:txBody>
          <a:bodyPr wrap="none" anchor="ctr"/>
          <a:lstStyle/>
          <a:p>
            <a:endParaRPr lang="en-US"/>
          </a:p>
        </p:txBody>
      </p:sp>
      <p:sp>
        <p:nvSpPr>
          <p:cNvPr id="137220" name="Rectangle 6"/>
          <p:cNvSpPr>
            <a:spLocks noGrp="1" noChangeArrowheads="1"/>
          </p:cNvSpPr>
          <p:nvPr>
            <p:ph type="body" idx="4294967295"/>
          </p:nvPr>
        </p:nvSpPr>
        <p:spPr>
          <a:xfrm>
            <a:off x="168275" y="1246188"/>
            <a:ext cx="8832850" cy="5197475"/>
          </a:xfrm>
        </p:spPr>
        <p:txBody>
          <a:bodyPr/>
          <a:lstStyle/>
          <a:p>
            <a:pPr marL="292100" indent="-292100" eaLnBrk="1" hangingPunct="1">
              <a:lnSpc>
                <a:spcPct val="120000"/>
              </a:lnSpc>
              <a:spcBef>
                <a:spcPct val="25000"/>
              </a:spcBef>
              <a:spcAft>
                <a:spcPct val="10000"/>
              </a:spcAft>
            </a:pPr>
            <a:r>
              <a:rPr lang="en-US" dirty="0" smtClean="0"/>
              <a:t>Most fungi consist of a mass of threadlike </a:t>
            </a:r>
            <a:r>
              <a:rPr lang="en-US" b="1" dirty="0" err="1" smtClean="0"/>
              <a:t>hyphae</a:t>
            </a:r>
            <a:r>
              <a:rPr lang="en-US" dirty="0" smtClean="0"/>
              <a:t> making up a </a:t>
            </a:r>
            <a:r>
              <a:rPr lang="en-US" b="1" dirty="0" smtClean="0"/>
              <a:t>mycelium.</a:t>
            </a:r>
            <a:endParaRPr lang="en-US" dirty="0" smtClean="0"/>
          </a:p>
          <a:p>
            <a:pPr marL="292100" indent="-292100" eaLnBrk="1" hangingPunct="1">
              <a:lnSpc>
                <a:spcPct val="120000"/>
              </a:lnSpc>
              <a:spcBef>
                <a:spcPct val="25000"/>
              </a:spcBef>
              <a:spcAft>
                <a:spcPct val="10000"/>
              </a:spcAft>
            </a:pPr>
            <a:r>
              <a:rPr lang="en-US" dirty="0" err="1" smtClean="0"/>
              <a:t>Hyphal</a:t>
            </a:r>
            <a:r>
              <a:rPr lang="en-US" dirty="0" smtClean="0"/>
              <a:t> cells</a:t>
            </a:r>
          </a:p>
          <a:p>
            <a:pPr marL="812800" lvl="1" indent="-368300" eaLnBrk="1" hangingPunct="1">
              <a:lnSpc>
                <a:spcPct val="120000"/>
              </a:lnSpc>
              <a:spcBef>
                <a:spcPct val="25000"/>
              </a:spcBef>
              <a:spcAft>
                <a:spcPct val="10000"/>
              </a:spcAft>
            </a:pPr>
            <a:r>
              <a:rPr lang="en-US" dirty="0" smtClean="0"/>
              <a:t>are separated by cross-walls with pores large enough for </a:t>
            </a:r>
            <a:r>
              <a:rPr lang="en-US" dirty="0" err="1" smtClean="0"/>
              <a:t>ribosomes</a:t>
            </a:r>
            <a:r>
              <a:rPr lang="en-US" dirty="0" smtClean="0"/>
              <a:t>, mitochondria, and nuclei to cross,</a:t>
            </a:r>
          </a:p>
          <a:p>
            <a:pPr marL="812800" lvl="1" indent="-368300" eaLnBrk="1" hangingPunct="1">
              <a:lnSpc>
                <a:spcPct val="120000"/>
              </a:lnSpc>
              <a:spcBef>
                <a:spcPct val="25000"/>
              </a:spcBef>
              <a:spcAft>
                <a:spcPct val="10000"/>
              </a:spcAft>
            </a:pPr>
            <a:r>
              <a:rPr lang="en-US" dirty="0" smtClean="0"/>
              <a:t>are sometimes multinucleate without cross-walls, and</a:t>
            </a:r>
          </a:p>
          <a:p>
            <a:pPr marL="812800" lvl="1" indent="-368300" eaLnBrk="1" hangingPunct="1">
              <a:lnSpc>
                <a:spcPct val="120000"/>
              </a:lnSpc>
              <a:spcBef>
                <a:spcPct val="25000"/>
              </a:spcBef>
              <a:spcAft>
                <a:spcPct val="10000"/>
              </a:spcAft>
            </a:pPr>
            <a:r>
              <a:rPr lang="en-US" dirty="0" smtClean="0"/>
              <a:t>have a huge surface area to secrete digestive enzymes and absorb food.</a:t>
            </a:r>
          </a:p>
        </p:txBody>
      </p:sp>
      <p:sp>
        <p:nvSpPr>
          <p:cNvPr id="137221" name="Line 4"/>
          <p:cNvSpPr>
            <a:spLocks noChangeShapeType="1"/>
          </p:cNvSpPr>
          <p:nvPr/>
        </p:nvSpPr>
        <p:spPr bwMode="auto">
          <a:xfrm>
            <a:off x="195263" y="1108075"/>
            <a:ext cx="8775700" cy="0"/>
          </a:xfrm>
          <a:prstGeom prst="line">
            <a:avLst/>
          </a:prstGeom>
          <a:noFill/>
          <a:ln w="76200">
            <a:solidFill>
              <a:schemeClr val="tx2"/>
            </a:solidFill>
            <a:round/>
            <a:headEnd/>
            <a:tailEnd/>
          </a:ln>
        </p:spPr>
        <p:txBody>
          <a:bodyPr wrap="none" anchor="ctr"/>
          <a:lstStyle/>
          <a:p>
            <a:endParaRPr lang="en-US"/>
          </a:p>
        </p:txBody>
      </p:sp>
      <p:sp>
        <p:nvSpPr>
          <p:cNvPr id="137222" name="Text Box 6"/>
          <p:cNvSpPr txBox="1">
            <a:spLocks noChangeArrowheads="1"/>
          </p:cNvSpPr>
          <p:nvPr/>
        </p:nvSpPr>
        <p:spPr bwMode="auto">
          <a:xfrm>
            <a:off x="182563" y="6626225"/>
            <a:ext cx="8775700" cy="136525"/>
          </a:xfrm>
          <a:prstGeom prst="rect">
            <a:avLst/>
          </a:prstGeom>
          <a:noFill/>
          <a:ln w="9525">
            <a:noFill/>
            <a:miter lim="800000"/>
            <a:headEnd/>
            <a:tailEnd/>
          </a:ln>
        </p:spPr>
        <p:txBody>
          <a:bodyPr lIns="0" tIns="0" rIns="0" bIns="0" anchor="ctr"/>
          <a:lstStyle/>
          <a:p>
            <a:pPr algn="l" eaLnBrk="0" hangingPunct="0">
              <a:spcBef>
                <a:spcPct val="50000"/>
              </a:spcBef>
            </a:pPr>
            <a:r>
              <a:rPr lang="en-US" sz="900"/>
              <a:t>© 2012 Pearson Education, Inc.</a:t>
            </a:r>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37220">
                                            <p:txEl>
                                              <p:pRg st="0" end="0"/>
                                            </p:txEl>
                                          </p:spTgt>
                                        </p:tgtEl>
                                        <p:attrNameLst>
                                          <p:attrName>style.visibility</p:attrName>
                                        </p:attrNameLst>
                                      </p:cBhvr>
                                      <p:to>
                                        <p:strVal val="visible"/>
                                      </p:to>
                                    </p:set>
                                    <p:animEffect transition="in" filter="box(in)">
                                      <p:cBhvr>
                                        <p:cTn id="7" dur="500"/>
                                        <p:tgtEl>
                                          <p:spTgt spid="1372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37220">
                                            <p:txEl>
                                              <p:pRg st="1" end="1"/>
                                            </p:txEl>
                                          </p:spTgt>
                                        </p:tgtEl>
                                        <p:attrNameLst>
                                          <p:attrName>style.visibility</p:attrName>
                                        </p:attrNameLst>
                                      </p:cBhvr>
                                      <p:to>
                                        <p:strVal val="visible"/>
                                      </p:to>
                                    </p:set>
                                    <p:animEffect transition="in" filter="box(in)">
                                      <p:cBhvr>
                                        <p:cTn id="12" dur="500"/>
                                        <p:tgtEl>
                                          <p:spTgt spid="13722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37220">
                                            <p:txEl>
                                              <p:pRg st="2" end="2"/>
                                            </p:txEl>
                                          </p:spTgt>
                                        </p:tgtEl>
                                        <p:attrNameLst>
                                          <p:attrName>style.visibility</p:attrName>
                                        </p:attrNameLst>
                                      </p:cBhvr>
                                      <p:to>
                                        <p:strVal val="visible"/>
                                      </p:to>
                                    </p:set>
                                    <p:animEffect transition="in" filter="box(in)">
                                      <p:cBhvr>
                                        <p:cTn id="17" dur="500"/>
                                        <p:tgtEl>
                                          <p:spTgt spid="13722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37220">
                                            <p:txEl>
                                              <p:pRg st="3" end="3"/>
                                            </p:txEl>
                                          </p:spTgt>
                                        </p:tgtEl>
                                        <p:attrNameLst>
                                          <p:attrName>style.visibility</p:attrName>
                                        </p:attrNameLst>
                                      </p:cBhvr>
                                      <p:to>
                                        <p:strVal val="visible"/>
                                      </p:to>
                                    </p:set>
                                    <p:animEffect transition="in" filter="box(in)">
                                      <p:cBhvr>
                                        <p:cTn id="22" dur="500"/>
                                        <p:tgtEl>
                                          <p:spTgt spid="13722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37220">
                                            <p:txEl>
                                              <p:pRg st="4" end="4"/>
                                            </p:txEl>
                                          </p:spTgt>
                                        </p:tgtEl>
                                        <p:attrNameLst>
                                          <p:attrName>style.visibility</p:attrName>
                                        </p:attrNameLst>
                                      </p:cBhvr>
                                      <p:to>
                                        <p:strVal val="visible"/>
                                      </p:to>
                                    </p:set>
                                    <p:animEffect transition="in" filter="box(in)">
                                      <p:cBhvr>
                                        <p:cTn id="27" dur="500"/>
                                        <p:tgtEl>
                                          <p:spTgt spid="13722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20" grpId="0" build="p" bldLvl="5"/>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D:\Chapter_17\B_Jpeg_Images\_17_Labeled_Images\17_14b_FungalStructures-L.jpg"/>
          <p:cNvPicPr>
            <a:picLocks noChangeAspect="1" noChangeArrowheads="1"/>
          </p:cNvPicPr>
          <p:nvPr/>
        </p:nvPicPr>
        <p:blipFill>
          <a:blip r:embed="rId2" cstate="print"/>
          <a:srcRect/>
          <a:stretch>
            <a:fillRect/>
          </a:stretch>
        </p:blipFill>
        <p:spPr bwMode="auto">
          <a:xfrm>
            <a:off x="1371600" y="234950"/>
            <a:ext cx="6400800" cy="6388100"/>
          </a:xfrm>
          <a:prstGeom prst="rect">
            <a:avLst/>
          </a:prstGeom>
          <a:noFill/>
        </p:spPr>
      </p:pic>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idx="4294967295"/>
          </p:nvPr>
        </p:nvSpPr>
        <p:spPr>
          <a:xfrm>
            <a:off x="179388" y="109538"/>
            <a:ext cx="8534400" cy="914400"/>
          </a:xfrm>
        </p:spPr>
        <p:txBody>
          <a:bodyPr>
            <a:normAutofit fontScale="90000"/>
          </a:bodyPr>
          <a:lstStyle/>
          <a:p>
            <a:pPr marL="1011238" indent="-1011238" eaLnBrk="1" hangingPunct="1"/>
            <a:r>
              <a:rPr lang="en-US" sz="3200" smtClean="0"/>
              <a:t>17.14 Fungi absorb food after digesting it outside their bodies</a:t>
            </a:r>
          </a:p>
        </p:txBody>
      </p:sp>
      <p:sp>
        <p:nvSpPr>
          <p:cNvPr id="143363" name="Line 4"/>
          <p:cNvSpPr>
            <a:spLocks noChangeShapeType="1"/>
          </p:cNvSpPr>
          <p:nvPr/>
        </p:nvSpPr>
        <p:spPr bwMode="auto">
          <a:xfrm>
            <a:off x="182563" y="6535738"/>
            <a:ext cx="8775700" cy="0"/>
          </a:xfrm>
          <a:prstGeom prst="line">
            <a:avLst/>
          </a:prstGeom>
          <a:noFill/>
          <a:ln w="19050">
            <a:solidFill>
              <a:schemeClr val="tx1"/>
            </a:solidFill>
            <a:round/>
            <a:headEnd/>
            <a:tailEnd/>
          </a:ln>
        </p:spPr>
        <p:txBody>
          <a:bodyPr wrap="none" anchor="ctr"/>
          <a:lstStyle/>
          <a:p>
            <a:endParaRPr lang="en-US"/>
          </a:p>
        </p:txBody>
      </p:sp>
      <p:sp>
        <p:nvSpPr>
          <p:cNvPr id="143364" name="Rectangle 6"/>
          <p:cNvSpPr>
            <a:spLocks noGrp="1" noChangeArrowheads="1"/>
          </p:cNvSpPr>
          <p:nvPr>
            <p:ph type="body" idx="4294967295"/>
          </p:nvPr>
        </p:nvSpPr>
        <p:spPr>
          <a:xfrm>
            <a:off x="168275" y="1246188"/>
            <a:ext cx="8832850" cy="5197475"/>
          </a:xfrm>
        </p:spPr>
        <p:txBody>
          <a:bodyPr/>
          <a:lstStyle/>
          <a:p>
            <a:pPr marL="292100" indent="-292100" eaLnBrk="1" hangingPunct="1">
              <a:lnSpc>
                <a:spcPct val="120000"/>
              </a:lnSpc>
              <a:spcBef>
                <a:spcPct val="25000"/>
              </a:spcBef>
              <a:spcAft>
                <a:spcPct val="10000"/>
              </a:spcAft>
            </a:pPr>
            <a:r>
              <a:rPr lang="en-US" dirty="0" smtClean="0"/>
              <a:t>Fungal </a:t>
            </a:r>
            <a:r>
              <a:rPr lang="en-US" dirty="0" err="1" smtClean="0"/>
              <a:t>hyphae</a:t>
            </a:r>
            <a:endParaRPr lang="en-US" dirty="0" smtClean="0"/>
          </a:p>
          <a:p>
            <a:pPr marL="812800" lvl="1" indent="-368300" eaLnBrk="1" hangingPunct="1">
              <a:lnSpc>
                <a:spcPct val="120000"/>
              </a:lnSpc>
              <a:spcBef>
                <a:spcPct val="25000"/>
              </a:spcBef>
              <a:spcAft>
                <a:spcPct val="10000"/>
              </a:spcAft>
            </a:pPr>
            <a:r>
              <a:rPr lang="en-US" dirty="0" smtClean="0"/>
              <a:t>are surrounded by a cell wall made of </a:t>
            </a:r>
            <a:r>
              <a:rPr lang="en-US" b="1" dirty="0" smtClean="0"/>
              <a:t>chitin </a:t>
            </a:r>
            <a:r>
              <a:rPr lang="en-US" dirty="0" smtClean="0"/>
              <a:t>instead of cellulose.</a:t>
            </a:r>
          </a:p>
          <a:p>
            <a:pPr marL="292100" indent="-292100" eaLnBrk="1" hangingPunct="1">
              <a:lnSpc>
                <a:spcPct val="120000"/>
              </a:lnSpc>
              <a:spcBef>
                <a:spcPct val="25000"/>
              </a:spcBef>
              <a:spcAft>
                <a:spcPct val="10000"/>
              </a:spcAft>
            </a:pPr>
            <a:r>
              <a:rPr lang="en-US" dirty="0" smtClean="0"/>
              <a:t>Some fungi</a:t>
            </a:r>
          </a:p>
          <a:p>
            <a:pPr marL="812800" lvl="1" indent="-368300" eaLnBrk="1" hangingPunct="1">
              <a:lnSpc>
                <a:spcPct val="120000"/>
              </a:lnSpc>
              <a:spcBef>
                <a:spcPct val="25000"/>
              </a:spcBef>
              <a:spcAft>
                <a:spcPct val="10000"/>
              </a:spcAft>
            </a:pPr>
            <a:r>
              <a:rPr lang="en-US" dirty="0" smtClean="0"/>
              <a:t>are </a:t>
            </a:r>
            <a:r>
              <a:rPr lang="en-US" b="1" dirty="0" smtClean="0"/>
              <a:t>parasites</a:t>
            </a:r>
            <a:r>
              <a:rPr lang="en-US" dirty="0" smtClean="0"/>
              <a:t> and</a:t>
            </a:r>
          </a:p>
          <a:p>
            <a:pPr marL="812800" lvl="1" indent="-368300" eaLnBrk="1" hangingPunct="1">
              <a:lnSpc>
                <a:spcPct val="120000"/>
              </a:lnSpc>
              <a:spcBef>
                <a:spcPct val="25000"/>
              </a:spcBef>
              <a:spcAft>
                <a:spcPct val="10000"/>
              </a:spcAft>
            </a:pPr>
            <a:r>
              <a:rPr lang="en-US" dirty="0" smtClean="0"/>
              <a:t>obtain their nutrients at the expense of living plants or animals.</a:t>
            </a:r>
          </a:p>
          <a:p>
            <a:pPr marL="812800" lvl="1" indent="-368300" eaLnBrk="1" hangingPunct="1">
              <a:lnSpc>
                <a:spcPct val="90000"/>
              </a:lnSpc>
              <a:spcBef>
                <a:spcPct val="25000"/>
              </a:spcBef>
              <a:spcAft>
                <a:spcPct val="10000"/>
              </a:spcAft>
            </a:pPr>
            <a:endParaRPr lang="en-US" dirty="0" smtClean="0"/>
          </a:p>
        </p:txBody>
      </p:sp>
      <p:sp>
        <p:nvSpPr>
          <p:cNvPr id="143365" name="Line 4"/>
          <p:cNvSpPr>
            <a:spLocks noChangeShapeType="1"/>
          </p:cNvSpPr>
          <p:nvPr/>
        </p:nvSpPr>
        <p:spPr bwMode="auto">
          <a:xfrm>
            <a:off x="195263" y="1108075"/>
            <a:ext cx="8775700" cy="0"/>
          </a:xfrm>
          <a:prstGeom prst="line">
            <a:avLst/>
          </a:prstGeom>
          <a:noFill/>
          <a:ln w="76200">
            <a:solidFill>
              <a:schemeClr val="tx2"/>
            </a:solidFill>
            <a:round/>
            <a:headEnd/>
            <a:tailEnd/>
          </a:ln>
        </p:spPr>
        <p:txBody>
          <a:bodyPr wrap="none" anchor="ctr"/>
          <a:lstStyle/>
          <a:p>
            <a:endParaRPr lang="en-US"/>
          </a:p>
        </p:txBody>
      </p:sp>
      <p:sp>
        <p:nvSpPr>
          <p:cNvPr id="143366" name="Text Box 6"/>
          <p:cNvSpPr txBox="1">
            <a:spLocks noChangeArrowheads="1"/>
          </p:cNvSpPr>
          <p:nvPr/>
        </p:nvSpPr>
        <p:spPr bwMode="auto">
          <a:xfrm>
            <a:off x="182563" y="6626225"/>
            <a:ext cx="8775700" cy="136525"/>
          </a:xfrm>
          <a:prstGeom prst="rect">
            <a:avLst/>
          </a:prstGeom>
          <a:noFill/>
          <a:ln w="9525">
            <a:noFill/>
            <a:miter lim="800000"/>
            <a:headEnd/>
            <a:tailEnd/>
          </a:ln>
        </p:spPr>
        <p:txBody>
          <a:bodyPr lIns="0" tIns="0" rIns="0" bIns="0" anchor="ctr"/>
          <a:lstStyle/>
          <a:p>
            <a:pPr algn="l" eaLnBrk="0" hangingPunct="0">
              <a:spcBef>
                <a:spcPct val="50000"/>
              </a:spcBef>
            </a:pPr>
            <a:r>
              <a:rPr lang="en-US" sz="900"/>
              <a:t>© 2012 Pearson Education, Inc.</a:t>
            </a:r>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3364">
                                            <p:txEl>
                                              <p:pRg st="0" end="0"/>
                                            </p:txEl>
                                          </p:spTgt>
                                        </p:tgtEl>
                                        <p:attrNameLst>
                                          <p:attrName>style.visibility</p:attrName>
                                        </p:attrNameLst>
                                      </p:cBhvr>
                                      <p:to>
                                        <p:strVal val="visible"/>
                                      </p:to>
                                    </p:set>
                                    <p:anim calcmode="lin" valueType="num">
                                      <p:cBhvr additive="base">
                                        <p:cTn id="7" dur="500" fill="hold"/>
                                        <p:tgtEl>
                                          <p:spTgt spid="14336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336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3364">
                                            <p:txEl>
                                              <p:pRg st="1" end="1"/>
                                            </p:txEl>
                                          </p:spTgt>
                                        </p:tgtEl>
                                        <p:attrNameLst>
                                          <p:attrName>style.visibility</p:attrName>
                                        </p:attrNameLst>
                                      </p:cBhvr>
                                      <p:to>
                                        <p:strVal val="visible"/>
                                      </p:to>
                                    </p:set>
                                    <p:anim calcmode="lin" valueType="num">
                                      <p:cBhvr additive="base">
                                        <p:cTn id="13" dur="500" fill="hold"/>
                                        <p:tgtEl>
                                          <p:spTgt spid="14336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336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3364">
                                            <p:txEl>
                                              <p:pRg st="2" end="2"/>
                                            </p:txEl>
                                          </p:spTgt>
                                        </p:tgtEl>
                                        <p:attrNameLst>
                                          <p:attrName>style.visibility</p:attrName>
                                        </p:attrNameLst>
                                      </p:cBhvr>
                                      <p:to>
                                        <p:strVal val="visible"/>
                                      </p:to>
                                    </p:set>
                                    <p:anim calcmode="lin" valueType="num">
                                      <p:cBhvr additive="base">
                                        <p:cTn id="19" dur="500" fill="hold"/>
                                        <p:tgtEl>
                                          <p:spTgt spid="14336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336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3364">
                                            <p:txEl>
                                              <p:pRg st="3" end="3"/>
                                            </p:txEl>
                                          </p:spTgt>
                                        </p:tgtEl>
                                        <p:attrNameLst>
                                          <p:attrName>style.visibility</p:attrName>
                                        </p:attrNameLst>
                                      </p:cBhvr>
                                      <p:to>
                                        <p:strVal val="visible"/>
                                      </p:to>
                                    </p:set>
                                    <p:anim calcmode="lin" valueType="num">
                                      <p:cBhvr additive="base">
                                        <p:cTn id="25" dur="500" fill="hold"/>
                                        <p:tgtEl>
                                          <p:spTgt spid="14336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336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43364">
                                            <p:txEl>
                                              <p:pRg st="4" end="4"/>
                                            </p:txEl>
                                          </p:spTgt>
                                        </p:tgtEl>
                                        <p:attrNameLst>
                                          <p:attrName>style.visibility</p:attrName>
                                        </p:attrNameLst>
                                      </p:cBhvr>
                                      <p:to>
                                        <p:strVal val="visible"/>
                                      </p:to>
                                    </p:set>
                                    <p:anim calcmode="lin" valueType="num">
                                      <p:cBhvr additive="base">
                                        <p:cTn id="31" dur="500" fill="hold"/>
                                        <p:tgtEl>
                                          <p:spTgt spid="14336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4336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64" grpId="0" build="p" bldLvl="5"/>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title" idx="4294967295"/>
          </p:nvPr>
        </p:nvSpPr>
        <p:spPr>
          <a:xfrm>
            <a:off x="179388" y="109538"/>
            <a:ext cx="8534400" cy="914400"/>
          </a:xfrm>
        </p:spPr>
        <p:txBody>
          <a:bodyPr>
            <a:normAutofit fontScale="90000"/>
          </a:bodyPr>
          <a:lstStyle/>
          <a:p>
            <a:pPr marL="1011238" indent="-1011238" eaLnBrk="1" hangingPunct="1"/>
            <a:r>
              <a:rPr lang="en-US" sz="3200" smtClean="0"/>
              <a:t>17.14 Fungi absorb food after digesting it outside their bodies</a:t>
            </a:r>
          </a:p>
        </p:txBody>
      </p:sp>
      <p:sp>
        <p:nvSpPr>
          <p:cNvPr id="144387" name="Line 4"/>
          <p:cNvSpPr>
            <a:spLocks noChangeShapeType="1"/>
          </p:cNvSpPr>
          <p:nvPr/>
        </p:nvSpPr>
        <p:spPr bwMode="auto">
          <a:xfrm>
            <a:off x="182563" y="6535738"/>
            <a:ext cx="8775700" cy="0"/>
          </a:xfrm>
          <a:prstGeom prst="line">
            <a:avLst/>
          </a:prstGeom>
          <a:noFill/>
          <a:ln w="19050">
            <a:solidFill>
              <a:schemeClr val="tx1"/>
            </a:solidFill>
            <a:round/>
            <a:headEnd/>
            <a:tailEnd/>
          </a:ln>
        </p:spPr>
        <p:txBody>
          <a:bodyPr wrap="none" anchor="ctr"/>
          <a:lstStyle/>
          <a:p>
            <a:endParaRPr lang="en-US"/>
          </a:p>
        </p:txBody>
      </p:sp>
      <p:sp>
        <p:nvSpPr>
          <p:cNvPr id="144388" name="Rectangle 6"/>
          <p:cNvSpPr>
            <a:spLocks noGrp="1" noChangeArrowheads="1"/>
          </p:cNvSpPr>
          <p:nvPr>
            <p:ph type="body" idx="4294967295"/>
          </p:nvPr>
        </p:nvSpPr>
        <p:spPr>
          <a:xfrm>
            <a:off x="168275" y="1284288"/>
            <a:ext cx="8578850" cy="5248275"/>
          </a:xfrm>
        </p:spPr>
        <p:txBody>
          <a:bodyPr/>
          <a:lstStyle/>
          <a:p>
            <a:pPr marL="292100" indent="-292100" eaLnBrk="1" hangingPunct="1">
              <a:lnSpc>
                <a:spcPct val="110000"/>
              </a:lnSpc>
              <a:spcBef>
                <a:spcPct val="25000"/>
              </a:spcBef>
              <a:spcAft>
                <a:spcPct val="10000"/>
              </a:spcAft>
            </a:pPr>
            <a:r>
              <a:rPr lang="en-US" b="1" dirty="0" err="1" smtClean="0"/>
              <a:t>Mycorrhizae</a:t>
            </a:r>
            <a:r>
              <a:rPr lang="en-US" dirty="0" smtClean="0"/>
              <a:t> (plural)</a:t>
            </a:r>
          </a:p>
          <a:p>
            <a:pPr marL="812800" lvl="1" indent="-368300" eaLnBrk="1" hangingPunct="1">
              <a:lnSpc>
                <a:spcPct val="110000"/>
              </a:lnSpc>
              <a:spcBef>
                <a:spcPct val="25000"/>
              </a:spcBef>
              <a:spcAft>
                <a:spcPct val="10000"/>
              </a:spcAft>
            </a:pPr>
            <a:r>
              <a:rPr lang="en-US" dirty="0" smtClean="0"/>
              <a:t>represent a symbiotic relationship between fungi and plant root cells and</a:t>
            </a:r>
          </a:p>
          <a:p>
            <a:pPr marL="812800" lvl="1" indent="-368300" eaLnBrk="1" hangingPunct="1">
              <a:lnSpc>
                <a:spcPct val="110000"/>
              </a:lnSpc>
              <a:spcBef>
                <a:spcPct val="25000"/>
              </a:spcBef>
              <a:spcAft>
                <a:spcPct val="10000"/>
              </a:spcAft>
            </a:pPr>
            <a:r>
              <a:rPr lang="en-US" dirty="0" smtClean="0"/>
              <a:t>are present in nearly all vascular plants.</a:t>
            </a:r>
          </a:p>
          <a:p>
            <a:pPr marL="292100" indent="-292100" eaLnBrk="1" hangingPunct="1">
              <a:lnSpc>
                <a:spcPct val="110000"/>
              </a:lnSpc>
              <a:spcBef>
                <a:spcPct val="25000"/>
              </a:spcBef>
              <a:spcAft>
                <a:spcPct val="10000"/>
              </a:spcAft>
            </a:pPr>
            <a:r>
              <a:rPr lang="en-US" dirty="0" err="1" smtClean="0"/>
              <a:t>Mycorrhizal</a:t>
            </a:r>
            <a:r>
              <a:rPr lang="en-US" dirty="0" smtClean="0"/>
              <a:t> fungi absorb phosphorus and other essential materials from the soil and make them available to the plant.</a:t>
            </a:r>
          </a:p>
          <a:p>
            <a:pPr marL="292100" indent="-292100" eaLnBrk="1" hangingPunct="1">
              <a:lnSpc>
                <a:spcPct val="110000"/>
              </a:lnSpc>
              <a:spcBef>
                <a:spcPct val="25000"/>
              </a:spcBef>
              <a:spcAft>
                <a:spcPct val="10000"/>
              </a:spcAft>
            </a:pPr>
            <a:r>
              <a:rPr lang="en-US" dirty="0" smtClean="0"/>
              <a:t>Sugars produced by the plant through photosynthesis nourish the </a:t>
            </a:r>
            <a:r>
              <a:rPr lang="en-US" dirty="0" err="1" smtClean="0"/>
              <a:t>mycorrhizal</a:t>
            </a:r>
            <a:r>
              <a:rPr lang="en-US" dirty="0" smtClean="0"/>
              <a:t> fungi.</a:t>
            </a:r>
          </a:p>
        </p:txBody>
      </p:sp>
      <p:sp>
        <p:nvSpPr>
          <p:cNvPr id="144389" name="Line 4"/>
          <p:cNvSpPr>
            <a:spLocks noChangeShapeType="1"/>
          </p:cNvSpPr>
          <p:nvPr/>
        </p:nvSpPr>
        <p:spPr bwMode="auto">
          <a:xfrm>
            <a:off x="195263" y="1108075"/>
            <a:ext cx="8775700" cy="0"/>
          </a:xfrm>
          <a:prstGeom prst="line">
            <a:avLst/>
          </a:prstGeom>
          <a:noFill/>
          <a:ln w="76200">
            <a:solidFill>
              <a:schemeClr val="tx2"/>
            </a:solidFill>
            <a:round/>
            <a:headEnd/>
            <a:tailEnd/>
          </a:ln>
        </p:spPr>
        <p:txBody>
          <a:bodyPr wrap="none" anchor="ctr"/>
          <a:lstStyle/>
          <a:p>
            <a:endParaRPr lang="en-US"/>
          </a:p>
        </p:txBody>
      </p:sp>
      <p:sp>
        <p:nvSpPr>
          <p:cNvPr id="144390" name="Text Box 6"/>
          <p:cNvSpPr txBox="1">
            <a:spLocks noChangeArrowheads="1"/>
          </p:cNvSpPr>
          <p:nvPr/>
        </p:nvSpPr>
        <p:spPr bwMode="auto">
          <a:xfrm>
            <a:off x="182563" y="6626225"/>
            <a:ext cx="8775700" cy="136525"/>
          </a:xfrm>
          <a:prstGeom prst="rect">
            <a:avLst/>
          </a:prstGeom>
          <a:noFill/>
          <a:ln w="9525">
            <a:noFill/>
            <a:miter lim="800000"/>
            <a:headEnd/>
            <a:tailEnd/>
          </a:ln>
        </p:spPr>
        <p:txBody>
          <a:bodyPr lIns="0" tIns="0" rIns="0" bIns="0" anchor="ctr"/>
          <a:lstStyle/>
          <a:p>
            <a:pPr algn="l" eaLnBrk="0" hangingPunct="0">
              <a:spcBef>
                <a:spcPct val="50000"/>
              </a:spcBef>
            </a:pPr>
            <a:r>
              <a:rPr lang="en-US" sz="900"/>
              <a:t>© 2012 Pearson Education, Inc.</a:t>
            </a:r>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4388">
                                            <p:txEl>
                                              <p:pRg st="0" end="0"/>
                                            </p:txEl>
                                          </p:spTgt>
                                        </p:tgtEl>
                                        <p:attrNameLst>
                                          <p:attrName>style.visibility</p:attrName>
                                        </p:attrNameLst>
                                      </p:cBhvr>
                                      <p:to>
                                        <p:strVal val="visible"/>
                                      </p:to>
                                    </p:set>
                                    <p:anim calcmode="lin" valueType="num">
                                      <p:cBhvr additive="base">
                                        <p:cTn id="7" dur="500" fill="hold"/>
                                        <p:tgtEl>
                                          <p:spTgt spid="14438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438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4388">
                                            <p:txEl>
                                              <p:pRg st="1" end="1"/>
                                            </p:txEl>
                                          </p:spTgt>
                                        </p:tgtEl>
                                        <p:attrNameLst>
                                          <p:attrName>style.visibility</p:attrName>
                                        </p:attrNameLst>
                                      </p:cBhvr>
                                      <p:to>
                                        <p:strVal val="visible"/>
                                      </p:to>
                                    </p:set>
                                    <p:anim calcmode="lin" valueType="num">
                                      <p:cBhvr additive="base">
                                        <p:cTn id="13" dur="500" fill="hold"/>
                                        <p:tgtEl>
                                          <p:spTgt spid="14438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438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4388">
                                            <p:txEl>
                                              <p:pRg st="2" end="2"/>
                                            </p:txEl>
                                          </p:spTgt>
                                        </p:tgtEl>
                                        <p:attrNameLst>
                                          <p:attrName>style.visibility</p:attrName>
                                        </p:attrNameLst>
                                      </p:cBhvr>
                                      <p:to>
                                        <p:strVal val="visible"/>
                                      </p:to>
                                    </p:set>
                                    <p:anim calcmode="lin" valueType="num">
                                      <p:cBhvr additive="base">
                                        <p:cTn id="19" dur="500" fill="hold"/>
                                        <p:tgtEl>
                                          <p:spTgt spid="14438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438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4388">
                                            <p:txEl>
                                              <p:pRg st="3" end="3"/>
                                            </p:txEl>
                                          </p:spTgt>
                                        </p:tgtEl>
                                        <p:attrNameLst>
                                          <p:attrName>style.visibility</p:attrName>
                                        </p:attrNameLst>
                                      </p:cBhvr>
                                      <p:to>
                                        <p:strVal val="visible"/>
                                      </p:to>
                                    </p:set>
                                    <p:anim calcmode="lin" valueType="num">
                                      <p:cBhvr additive="base">
                                        <p:cTn id="25" dur="500" fill="hold"/>
                                        <p:tgtEl>
                                          <p:spTgt spid="14438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438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44388">
                                            <p:txEl>
                                              <p:pRg st="4" end="4"/>
                                            </p:txEl>
                                          </p:spTgt>
                                        </p:tgtEl>
                                        <p:attrNameLst>
                                          <p:attrName>style.visibility</p:attrName>
                                        </p:attrNameLst>
                                      </p:cBhvr>
                                      <p:to>
                                        <p:strVal val="visible"/>
                                      </p:to>
                                    </p:set>
                                    <p:anim calcmode="lin" valueType="num">
                                      <p:cBhvr additive="base">
                                        <p:cTn id="31" dur="500" fill="hold"/>
                                        <p:tgtEl>
                                          <p:spTgt spid="144388">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44388">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388" grpId="0" build="p" bldLvl="5"/>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D:\Chapter_17\B_Jpeg_Images\_17_Labeled_Images\17_15FungusLifeCycle-L.jpg"/>
          <p:cNvPicPr>
            <a:picLocks noChangeAspect="1" noChangeArrowheads="1"/>
          </p:cNvPicPr>
          <p:nvPr/>
        </p:nvPicPr>
        <p:blipFill>
          <a:blip r:embed="rId2" cstate="print"/>
          <a:srcRect/>
          <a:stretch>
            <a:fillRect/>
          </a:stretch>
        </p:blipFill>
        <p:spPr bwMode="auto">
          <a:xfrm>
            <a:off x="298450" y="1127125"/>
            <a:ext cx="8547100" cy="4602163"/>
          </a:xfrm>
          <a:prstGeom prst="rect">
            <a:avLst/>
          </a:prstGeom>
          <a:noFill/>
        </p:spPr>
      </p:pic>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title" idx="4294967295"/>
          </p:nvPr>
        </p:nvSpPr>
        <p:spPr>
          <a:xfrm>
            <a:off x="180975" y="109538"/>
            <a:ext cx="8534400" cy="914400"/>
          </a:xfrm>
        </p:spPr>
        <p:txBody>
          <a:bodyPr>
            <a:normAutofit fontScale="90000"/>
          </a:bodyPr>
          <a:lstStyle/>
          <a:p>
            <a:pPr marL="1028700" indent="-1028700" eaLnBrk="1" hangingPunct="1"/>
            <a:r>
              <a:rPr lang="en-US" sz="3200" smtClean="0"/>
              <a:t>17.15 Fungi produce spores in both asexual and sexual life cycles</a:t>
            </a:r>
          </a:p>
        </p:txBody>
      </p:sp>
      <p:sp>
        <p:nvSpPr>
          <p:cNvPr id="149507" name="Line 4"/>
          <p:cNvSpPr>
            <a:spLocks noChangeShapeType="1"/>
          </p:cNvSpPr>
          <p:nvPr/>
        </p:nvSpPr>
        <p:spPr bwMode="auto">
          <a:xfrm>
            <a:off x="182563" y="6535738"/>
            <a:ext cx="8775700" cy="0"/>
          </a:xfrm>
          <a:prstGeom prst="line">
            <a:avLst/>
          </a:prstGeom>
          <a:noFill/>
          <a:ln w="19050">
            <a:solidFill>
              <a:schemeClr val="tx1"/>
            </a:solidFill>
            <a:round/>
            <a:headEnd/>
            <a:tailEnd/>
          </a:ln>
        </p:spPr>
        <p:txBody>
          <a:bodyPr wrap="none" anchor="ctr"/>
          <a:lstStyle/>
          <a:p>
            <a:endParaRPr lang="en-US"/>
          </a:p>
        </p:txBody>
      </p:sp>
      <p:sp>
        <p:nvSpPr>
          <p:cNvPr id="149508" name="Rectangle 6"/>
          <p:cNvSpPr>
            <a:spLocks noGrp="1" noChangeArrowheads="1"/>
          </p:cNvSpPr>
          <p:nvPr>
            <p:ph type="body" idx="4294967295"/>
          </p:nvPr>
        </p:nvSpPr>
        <p:spPr>
          <a:xfrm>
            <a:off x="168275" y="1308100"/>
            <a:ext cx="8585200" cy="5213350"/>
          </a:xfrm>
        </p:spPr>
        <p:txBody>
          <a:bodyPr/>
          <a:lstStyle/>
          <a:p>
            <a:pPr marL="292100" indent="-292100" eaLnBrk="1" hangingPunct="1"/>
            <a:r>
              <a:rPr lang="en-US" b="1" dirty="0" smtClean="0"/>
              <a:t>Molds</a:t>
            </a:r>
            <a:r>
              <a:rPr lang="en-US" dirty="0" smtClean="0"/>
              <a:t> are any rapidly growing fungus that reproduces asexually by producing spores.</a:t>
            </a:r>
          </a:p>
          <a:p>
            <a:pPr marL="292100" indent="-292100" eaLnBrk="1" hangingPunct="1"/>
            <a:r>
              <a:rPr lang="en-US" b="1" dirty="0" smtClean="0"/>
              <a:t>Yeasts</a:t>
            </a:r>
            <a:r>
              <a:rPr lang="en-US" dirty="0" smtClean="0"/>
              <a:t> are single-celled fungi that reproduce asexually by cell division or budding.</a:t>
            </a:r>
          </a:p>
        </p:txBody>
      </p:sp>
      <p:sp>
        <p:nvSpPr>
          <p:cNvPr id="149509" name="Line 4"/>
          <p:cNvSpPr>
            <a:spLocks noChangeShapeType="1"/>
          </p:cNvSpPr>
          <p:nvPr/>
        </p:nvSpPr>
        <p:spPr bwMode="auto">
          <a:xfrm>
            <a:off x="195263" y="1108075"/>
            <a:ext cx="8775700" cy="0"/>
          </a:xfrm>
          <a:prstGeom prst="line">
            <a:avLst/>
          </a:prstGeom>
          <a:noFill/>
          <a:ln w="76200">
            <a:solidFill>
              <a:schemeClr val="tx2"/>
            </a:solidFill>
            <a:round/>
            <a:headEnd/>
            <a:tailEnd/>
          </a:ln>
        </p:spPr>
        <p:txBody>
          <a:bodyPr wrap="none" anchor="ctr"/>
          <a:lstStyle/>
          <a:p>
            <a:endParaRPr lang="en-US"/>
          </a:p>
        </p:txBody>
      </p:sp>
      <p:sp>
        <p:nvSpPr>
          <p:cNvPr id="149510" name="Text Box 6"/>
          <p:cNvSpPr txBox="1">
            <a:spLocks noChangeArrowheads="1"/>
          </p:cNvSpPr>
          <p:nvPr/>
        </p:nvSpPr>
        <p:spPr bwMode="auto">
          <a:xfrm>
            <a:off x="182563" y="6626225"/>
            <a:ext cx="8775700" cy="136525"/>
          </a:xfrm>
          <a:prstGeom prst="rect">
            <a:avLst/>
          </a:prstGeom>
          <a:noFill/>
          <a:ln w="9525">
            <a:noFill/>
            <a:miter lim="800000"/>
            <a:headEnd/>
            <a:tailEnd/>
          </a:ln>
        </p:spPr>
        <p:txBody>
          <a:bodyPr lIns="0" tIns="0" rIns="0" bIns="0" anchor="ctr"/>
          <a:lstStyle/>
          <a:p>
            <a:pPr algn="l" eaLnBrk="0" hangingPunct="0">
              <a:spcBef>
                <a:spcPct val="50000"/>
              </a:spcBef>
            </a:pPr>
            <a:r>
              <a:rPr lang="en-US" sz="900"/>
              <a:t>© 2012 Pearson Education, Inc.</a:t>
            </a:r>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9508">
                                            <p:txEl>
                                              <p:pRg st="0" end="0"/>
                                            </p:txEl>
                                          </p:spTgt>
                                        </p:tgtEl>
                                        <p:attrNameLst>
                                          <p:attrName>style.visibility</p:attrName>
                                        </p:attrNameLst>
                                      </p:cBhvr>
                                      <p:to>
                                        <p:strVal val="visible"/>
                                      </p:to>
                                    </p:set>
                                    <p:animEffect transition="in" filter="blinds(horizontal)">
                                      <p:cBhvr>
                                        <p:cTn id="7" dur="500"/>
                                        <p:tgtEl>
                                          <p:spTgt spid="14950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49508">
                                            <p:txEl>
                                              <p:pRg st="1" end="1"/>
                                            </p:txEl>
                                          </p:spTgt>
                                        </p:tgtEl>
                                        <p:attrNameLst>
                                          <p:attrName>style.visibility</p:attrName>
                                        </p:attrNameLst>
                                      </p:cBhvr>
                                      <p:to>
                                        <p:strVal val="visible"/>
                                      </p:to>
                                    </p:set>
                                    <p:animEffect transition="in" filter="blinds(horizontal)">
                                      <p:cBhvr>
                                        <p:cTn id="12" dur="500"/>
                                        <p:tgtEl>
                                          <p:spTgt spid="14950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508" grpId="0" build="p"/>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D:\Chapter_17\B_Jpeg_Images\_17_Labeled_Images\17_16aFungiPhylogeny-L.jpg"/>
          <p:cNvPicPr>
            <a:picLocks noChangeAspect="1" noChangeArrowheads="1"/>
          </p:cNvPicPr>
          <p:nvPr/>
        </p:nvPicPr>
        <p:blipFill>
          <a:blip r:embed="rId2" cstate="print"/>
          <a:srcRect/>
          <a:stretch>
            <a:fillRect/>
          </a:stretch>
        </p:blipFill>
        <p:spPr bwMode="auto">
          <a:xfrm>
            <a:off x="1212850" y="477838"/>
            <a:ext cx="6718300" cy="5900737"/>
          </a:xfrm>
          <a:prstGeom prst="rect">
            <a:avLst/>
          </a:prstGeom>
          <a:noFill/>
        </p:spPr>
      </p:pic>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ChangeArrowheads="1"/>
          </p:cNvSpPr>
          <p:nvPr>
            <p:ph type="title" idx="4294967295"/>
          </p:nvPr>
        </p:nvSpPr>
        <p:spPr>
          <a:xfrm>
            <a:off x="180975" y="109538"/>
            <a:ext cx="8534400" cy="914400"/>
          </a:xfrm>
        </p:spPr>
        <p:txBody>
          <a:bodyPr>
            <a:normAutofit fontScale="90000"/>
          </a:bodyPr>
          <a:lstStyle/>
          <a:p>
            <a:pPr marL="1011238" indent="-1011238" eaLnBrk="1" hangingPunct="1"/>
            <a:r>
              <a:rPr lang="en-US" sz="3200" smtClean="0"/>
              <a:t>17.18 CONNECTION: Parasitic fungi harm plants and animals</a:t>
            </a:r>
          </a:p>
        </p:txBody>
      </p:sp>
      <p:sp>
        <p:nvSpPr>
          <p:cNvPr id="178179" name="Line 4"/>
          <p:cNvSpPr>
            <a:spLocks noChangeShapeType="1"/>
          </p:cNvSpPr>
          <p:nvPr/>
        </p:nvSpPr>
        <p:spPr bwMode="auto">
          <a:xfrm>
            <a:off x="182563" y="6535738"/>
            <a:ext cx="8775700" cy="0"/>
          </a:xfrm>
          <a:prstGeom prst="line">
            <a:avLst/>
          </a:prstGeom>
          <a:noFill/>
          <a:ln w="19050">
            <a:solidFill>
              <a:schemeClr val="tx1"/>
            </a:solidFill>
            <a:round/>
            <a:headEnd/>
            <a:tailEnd/>
          </a:ln>
        </p:spPr>
        <p:txBody>
          <a:bodyPr wrap="none" anchor="ctr"/>
          <a:lstStyle/>
          <a:p>
            <a:endParaRPr lang="en-US"/>
          </a:p>
        </p:txBody>
      </p:sp>
      <p:sp>
        <p:nvSpPr>
          <p:cNvPr id="178180" name="Rectangle 6"/>
          <p:cNvSpPr>
            <a:spLocks noGrp="1" noChangeArrowheads="1"/>
          </p:cNvSpPr>
          <p:nvPr>
            <p:ph type="body" idx="4294967295"/>
          </p:nvPr>
        </p:nvSpPr>
        <p:spPr>
          <a:xfrm>
            <a:off x="166688" y="1311275"/>
            <a:ext cx="8585200" cy="5207000"/>
          </a:xfrm>
        </p:spPr>
        <p:txBody>
          <a:bodyPr/>
          <a:lstStyle/>
          <a:p>
            <a:pPr marL="292100" indent="-292100" eaLnBrk="1" hangingPunct="1"/>
            <a:r>
              <a:rPr lang="en-US" dirty="0" smtClean="0"/>
              <a:t>Of the 100,000 known species of fungi, about 30% are either parasites or pathogens in or on plants.</a:t>
            </a:r>
          </a:p>
          <a:p>
            <a:pPr marL="292100" indent="-292100" eaLnBrk="1" hangingPunct="1"/>
            <a:r>
              <a:rPr lang="en-US" dirty="0" smtClean="0"/>
              <a:t>About 80% of plant diseases are caused by fungi.</a:t>
            </a:r>
          </a:p>
          <a:p>
            <a:pPr marL="812800" lvl="1" indent="-368300" eaLnBrk="1" hangingPunct="1"/>
            <a:r>
              <a:rPr lang="en-US" dirty="0" smtClean="0"/>
              <a:t>Between 10 and 50% of the world’s fruit harvest is lost each year to fungal attack.</a:t>
            </a:r>
          </a:p>
          <a:p>
            <a:pPr marL="812800" lvl="1" indent="-368300" eaLnBrk="1" hangingPunct="1"/>
            <a:r>
              <a:rPr lang="en-US" dirty="0" smtClean="0"/>
              <a:t>A variety of fungi, including smuts and rusts, infect grain crops.</a:t>
            </a:r>
          </a:p>
        </p:txBody>
      </p:sp>
      <p:sp>
        <p:nvSpPr>
          <p:cNvPr id="178181" name="Line 4"/>
          <p:cNvSpPr>
            <a:spLocks noChangeShapeType="1"/>
          </p:cNvSpPr>
          <p:nvPr/>
        </p:nvSpPr>
        <p:spPr bwMode="auto">
          <a:xfrm>
            <a:off x="195263" y="1108075"/>
            <a:ext cx="8775700" cy="0"/>
          </a:xfrm>
          <a:prstGeom prst="line">
            <a:avLst/>
          </a:prstGeom>
          <a:noFill/>
          <a:ln w="76200">
            <a:solidFill>
              <a:schemeClr val="tx2"/>
            </a:solidFill>
            <a:round/>
            <a:headEnd/>
            <a:tailEnd/>
          </a:ln>
        </p:spPr>
        <p:txBody>
          <a:bodyPr wrap="none" anchor="ctr"/>
          <a:lstStyle/>
          <a:p>
            <a:endParaRPr lang="en-US"/>
          </a:p>
        </p:txBody>
      </p:sp>
      <p:sp>
        <p:nvSpPr>
          <p:cNvPr id="178182" name="Text Box 6"/>
          <p:cNvSpPr txBox="1">
            <a:spLocks noChangeArrowheads="1"/>
          </p:cNvSpPr>
          <p:nvPr/>
        </p:nvSpPr>
        <p:spPr bwMode="auto">
          <a:xfrm>
            <a:off x="182563" y="6626225"/>
            <a:ext cx="8775700" cy="136525"/>
          </a:xfrm>
          <a:prstGeom prst="rect">
            <a:avLst/>
          </a:prstGeom>
          <a:noFill/>
          <a:ln w="9525">
            <a:noFill/>
            <a:miter lim="800000"/>
            <a:headEnd/>
            <a:tailEnd/>
          </a:ln>
        </p:spPr>
        <p:txBody>
          <a:bodyPr lIns="0" tIns="0" rIns="0" bIns="0" anchor="ctr"/>
          <a:lstStyle/>
          <a:p>
            <a:pPr algn="l" eaLnBrk="0" hangingPunct="0">
              <a:spcBef>
                <a:spcPct val="50000"/>
              </a:spcBef>
            </a:pPr>
            <a:r>
              <a:rPr lang="en-US" sz="900"/>
              <a:t>© 2012 Pearson Education, Inc.</a:t>
            </a:r>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78180">
                                            <p:txEl>
                                              <p:pRg st="0" end="0"/>
                                            </p:txEl>
                                          </p:spTgt>
                                        </p:tgtEl>
                                        <p:attrNameLst>
                                          <p:attrName>style.visibility</p:attrName>
                                        </p:attrNameLst>
                                      </p:cBhvr>
                                      <p:to>
                                        <p:strVal val="visible"/>
                                      </p:to>
                                    </p:set>
                                    <p:animEffect transition="in" filter="box(in)">
                                      <p:cBhvr>
                                        <p:cTn id="7" dur="500"/>
                                        <p:tgtEl>
                                          <p:spTgt spid="17818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78180">
                                            <p:txEl>
                                              <p:pRg st="1" end="1"/>
                                            </p:txEl>
                                          </p:spTgt>
                                        </p:tgtEl>
                                        <p:attrNameLst>
                                          <p:attrName>style.visibility</p:attrName>
                                        </p:attrNameLst>
                                      </p:cBhvr>
                                      <p:to>
                                        <p:strVal val="visible"/>
                                      </p:to>
                                    </p:set>
                                    <p:animEffect transition="in" filter="box(in)">
                                      <p:cBhvr>
                                        <p:cTn id="12" dur="500"/>
                                        <p:tgtEl>
                                          <p:spTgt spid="17818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78180">
                                            <p:txEl>
                                              <p:pRg st="2" end="2"/>
                                            </p:txEl>
                                          </p:spTgt>
                                        </p:tgtEl>
                                        <p:attrNameLst>
                                          <p:attrName>style.visibility</p:attrName>
                                        </p:attrNameLst>
                                      </p:cBhvr>
                                      <p:to>
                                        <p:strVal val="visible"/>
                                      </p:to>
                                    </p:set>
                                    <p:animEffect transition="in" filter="box(in)">
                                      <p:cBhvr>
                                        <p:cTn id="17" dur="500"/>
                                        <p:tgtEl>
                                          <p:spTgt spid="17818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78180">
                                            <p:txEl>
                                              <p:pRg st="3" end="3"/>
                                            </p:txEl>
                                          </p:spTgt>
                                        </p:tgtEl>
                                        <p:attrNameLst>
                                          <p:attrName>style.visibility</p:attrName>
                                        </p:attrNameLst>
                                      </p:cBhvr>
                                      <p:to>
                                        <p:strVal val="visible"/>
                                      </p:to>
                                    </p:set>
                                    <p:animEffect transition="in" filter="box(in)">
                                      <p:cBhvr>
                                        <p:cTn id="22" dur="500"/>
                                        <p:tgtEl>
                                          <p:spTgt spid="17818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180" grpId="0" build="p" bldLvl="5"/>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ctrTitle" idx="4294967295"/>
          </p:nvPr>
        </p:nvSpPr>
        <p:spPr>
          <a:xfrm>
            <a:off x="152400" y="50800"/>
            <a:ext cx="1981200" cy="304800"/>
          </a:xfrm>
        </p:spPr>
        <p:txBody>
          <a:bodyPr/>
          <a:lstStyle/>
          <a:p>
            <a:pPr marL="0" indent="0" eaLnBrk="1" hangingPunct="1"/>
            <a:r>
              <a:rPr lang="en-US" sz="1200" b="0" smtClean="0">
                <a:solidFill>
                  <a:schemeClr val="tx1"/>
                </a:solidFill>
                <a:latin typeface="Arial" charset="0"/>
              </a:rPr>
              <a:t>Figure 17.18B</a:t>
            </a:r>
          </a:p>
        </p:txBody>
      </p:sp>
      <p:pic>
        <p:nvPicPr>
          <p:cNvPr id="180227" name="Picture 3" descr="17_18bCornSmut-L"/>
          <p:cNvPicPr>
            <a:picLocks noChangeAspect="1" noChangeArrowheads="1"/>
          </p:cNvPicPr>
          <p:nvPr/>
        </p:nvPicPr>
        <p:blipFill>
          <a:blip r:embed="rId3" cstate="print"/>
          <a:srcRect/>
          <a:stretch>
            <a:fillRect/>
          </a:stretch>
        </p:blipFill>
        <p:spPr bwMode="auto">
          <a:xfrm>
            <a:off x="3214688" y="1196975"/>
            <a:ext cx="2713037" cy="44624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ChangeArrowheads="1"/>
          </p:cNvSpPr>
          <p:nvPr>
            <p:ph type="title" idx="4294967295"/>
          </p:nvPr>
        </p:nvSpPr>
        <p:spPr>
          <a:xfrm>
            <a:off x="180975" y="109538"/>
            <a:ext cx="8534400" cy="914400"/>
          </a:xfrm>
        </p:spPr>
        <p:txBody>
          <a:bodyPr>
            <a:normAutofit fontScale="90000"/>
          </a:bodyPr>
          <a:lstStyle/>
          <a:p>
            <a:pPr marL="1011238" indent="-1011238" eaLnBrk="1" hangingPunct="1"/>
            <a:r>
              <a:rPr lang="en-US" sz="3200" smtClean="0"/>
              <a:t>17.18 CONNECTION: Parasitic fungi harm plants and animals</a:t>
            </a:r>
          </a:p>
        </p:txBody>
      </p:sp>
      <p:sp>
        <p:nvSpPr>
          <p:cNvPr id="182275" name="Line 4"/>
          <p:cNvSpPr>
            <a:spLocks noChangeShapeType="1"/>
          </p:cNvSpPr>
          <p:nvPr/>
        </p:nvSpPr>
        <p:spPr bwMode="auto">
          <a:xfrm>
            <a:off x="182563" y="6535738"/>
            <a:ext cx="8775700" cy="0"/>
          </a:xfrm>
          <a:prstGeom prst="line">
            <a:avLst/>
          </a:prstGeom>
          <a:noFill/>
          <a:ln w="19050">
            <a:solidFill>
              <a:schemeClr val="tx1"/>
            </a:solidFill>
            <a:round/>
            <a:headEnd/>
            <a:tailEnd/>
          </a:ln>
        </p:spPr>
        <p:txBody>
          <a:bodyPr wrap="none" anchor="ctr"/>
          <a:lstStyle/>
          <a:p>
            <a:endParaRPr lang="en-US"/>
          </a:p>
        </p:txBody>
      </p:sp>
      <p:sp>
        <p:nvSpPr>
          <p:cNvPr id="182276" name="Rectangle 6"/>
          <p:cNvSpPr>
            <a:spLocks noGrp="1" noChangeArrowheads="1"/>
          </p:cNvSpPr>
          <p:nvPr>
            <p:ph type="body" idx="4294967295"/>
          </p:nvPr>
        </p:nvSpPr>
        <p:spPr>
          <a:xfrm>
            <a:off x="153988" y="1311275"/>
            <a:ext cx="8585200" cy="5207000"/>
          </a:xfrm>
        </p:spPr>
        <p:txBody>
          <a:bodyPr/>
          <a:lstStyle/>
          <a:p>
            <a:pPr marL="347663" indent="-347663" eaLnBrk="1" hangingPunct="1">
              <a:spcBef>
                <a:spcPct val="25000"/>
              </a:spcBef>
              <a:spcAft>
                <a:spcPct val="0"/>
              </a:spcAft>
            </a:pPr>
            <a:r>
              <a:rPr lang="en-US" dirty="0" smtClean="0"/>
              <a:t>Only about 50 species of fungi are parasitic on animals.</a:t>
            </a:r>
          </a:p>
          <a:p>
            <a:pPr marL="347663" indent="-347663" eaLnBrk="1" hangingPunct="1">
              <a:spcBef>
                <a:spcPct val="25000"/>
              </a:spcBef>
              <a:spcAft>
                <a:spcPct val="0"/>
              </a:spcAft>
            </a:pPr>
            <a:r>
              <a:rPr lang="en-US" dirty="0" smtClean="0"/>
              <a:t>The general term for a fungal infection is </a:t>
            </a:r>
            <a:r>
              <a:rPr lang="en-US" b="1" dirty="0" smtClean="0"/>
              <a:t>mycosis</a:t>
            </a:r>
            <a:r>
              <a:rPr lang="en-US" dirty="0" smtClean="0"/>
              <a:t>.</a:t>
            </a:r>
          </a:p>
          <a:p>
            <a:pPr marL="347663" indent="-347663" eaLnBrk="1" hangingPunct="1">
              <a:spcBef>
                <a:spcPct val="25000"/>
              </a:spcBef>
              <a:spcAft>
                <a:spcPct val="0"/>
              </a:spcAft>
            </a:pPr>
            <a:r>
              <a:rPr lang="en-US" dirty="0" smtClean="0"/>
              <a:t>Skin mycoses include</a:t>
            </a:r>
          </a:p>
          <a:p>
            <a:pPr marL="1157288" lvl="1" indent="-369888" eaLnBrk="1" hangingPunct="1">
              <a:spcBef>
                <a:spcPct val="25000"/>
              </a:spcBef>
              <a:spcAft>
                <a:spcPct val="0"/>
              </a:spcAft>
            </a:pPr>
            <a:r>
              <a:rPr lang="en-US" dirty="0" smtClean="0"/>
              <a:t>ringworm, named because it appears as circular red areas on the skin,</a:t>
            </a:r>
          </a:p>
          <a:p>
            <a:pPr marL="1157288" lvl="1" indent="-369888" eaLnBrk="1" hangingPunct="1">
              <a:spcBef>
                <a:spcPct val="25000"/>
              </a:spcBef>
              <a:spcAft>
                <a:spcPct val="0"/>
              </a:spcAft>
            </a:pPr>
            <a:r>
              <a:rPr lang="en-US" dirty="0" smtClean="0"/>
              <a:t>athlete’s foot, also caused by the ringworm fungus,</a:t>
            </a:r>
          </a:p>
          <a:p>
            <a:pPr marL="1157288" lvl="1" indent="-369888" eaLnBrk="1" hangingPunct="1">
              <a:spcBef>
                <a:spcPct val="25000"/>
              </a:spcBef>
              <a:spcAft>
                <a:spcPct val="0"/>
              </a:spcAft>
            </a:pPr>
            <a:r>
              <a:rPr lang="en-US" dirty="0" smtClean="0"/>
              <a:t>vaginal yeast infections, and</a:t>
            </a:r>
          </a:p>
          <a:p>
            <a:pPr marL="1157288" lvl="1" indent="-369888" eaLnBrk="1" hangingPunct="1">
              <a:spcBef>
                <a:spcPct val="25000"/>
              </a:spcBef>
              <a:spcAft>
                <a:spcPct val="0"/>
              </a:spcAft>
            </a:pPr>
            <a:r>
              <a:rPr lang="en-US" dirty="0" smtClean="0"/>
              <a:t>deadly lung diseases.</a:t>
            </a:r>
          </a:p>
        </p:txBody>
      </p:sp>
      <p:sp>
        <p:nvSpPr>
          <p:cNvPr id="182277" name="Line 4"/>
          <p:cNvSpPr>
            <a:spLocks noChangeShapeType="1"/>
          </p:cNvSpPr>
          <p:nvPr/>
        </p:nvSpPr>
        <p:spPr bwMode="auto">
          <a:xfrm>
            <a:off x="195263" y="1108075"/>
            <a:ext cx="8775700" cy="0"/>
          </a:xfrm>
          <a:prstGeom prst="line">
            <a:avLst/>
          </a:prstGeom>
          <a:noFill/>
          <a:ln w="76200">
            <a:solidFill>
              <a:schemeClr val="tx2"/>
            </a:solidFill>
            <a:round/>
            <a:headEnd/>
            <a:tailEnd/>
          </a:ln>
        </p:spPr>
        <p:txBody>
          <a:bodyPr wrap="none" anchor="ctr"/>
          <a:lstStyle/>
          <a:p>
            <a:endParaRPr lang="en-US"/>
          </a:p>
        </p:txBody>
      </p:sp>
      <p:sp>
        <p:nvSpPr>
          <p:cNvPr id="182278" name="Text Box 6"/>
          <p:cNvSpPr txBox="1">
            <a:spLocks noChangeArrowheads="1"/>
          </p:cNvSpPr>
          <p:nvPr/>
        </p:nvSpPr>
        <p:spPr bwMode="auto">
          <a:xfrm>
            <a:off x="182563" y="6626225"/>
            <a:ext cx="8775700" cy="136525"/>
          </a:xfrm>
          <a:prstGeom prst="rect">
            <a:avLst/>
          </a:prstGeom>
          <a:noFill/>
          <a:ln w="9525">
            <a:noFill/>
            <a:miter lim="800000"/>
            <a:headEnd/>
            <a:tailEnd/>
          </a:ln>
        </p:spPr>
        <p:txBody>
          <a:bodyPr lIns="0" tIns="0" rIns="0" bIns="0" anchor="ctr"/>
          <a:lstStyle/>
          <a:p>
            <a:pPr algn="l" eaLnBrk="0" hangingPunct="0">
              <a:spcBef>
                <a:spcPct val="50000"/>
              </a:spcBef>
            </a:pPr>
            <a:r>
              <a:rPr lang="en-US" sz="900"/>
              <a:t>© 2012 Pearson Education, Inc.</a:t>
            </a:r>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82276">
                                            <p:txEl>
                                              <p:pRg st="0" end="0"/>
                                            </p:txEl>
                                          </p:spTgt>
                                        </p:tgtEl>
                                        <p:attrNameLst>
                                          <p:attrName>style.visibility</p:attrName>
                                        </p:attrNameLst>
                                      </p:cBhvr>
                                      <p:to>
                                        <p:strVal val="visible"/>
                                      </p:to>
                                    </p:set>
                                    <p:animEffect transition="in" filter="box(in)">
                                      <p:cBhvr>
                                        <p:cTn id="7" dur="500"/>
                                        <p:tgtEl>
                                          <p:spTgt spid="18227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82276">
                                            <p:txEl>
                                              <p:pRg st="1" end="1"/>
                                            </p:txEl>
                                          </p:spTgt>
                                        </p:tgtEl>
                                        <p:attrNameLst>
                                          <p:attrName>style.visibility</p:attrName>
                                        </p:attrNameLst>
                                      </p:cBhvr>
                                      <p:to>
                                        <p:strVal val="visible"/>
                                      </p:to>
                                    </p:set>
                                    <p:animEffect transition="in" filter="box(in)">
                                      <p:cBhvr>
                                        <p:cTn id="12" dur="500"/>
                                        <p:tgtEl>
                                          <p:spTgt spid="18227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82276">
                                            <p:txEl>
                                              <p:pRg st="2" end="2"/>
                                            </p:txEl>
                                          </p:spTgt>
                                        </p:tgtEl>
                                        <p:attrNameLst>
                                          <p:attrName>style.visibility</p:attrName>
                                        </p:attrNameLst>
                                      </p:cBhvr>
                                      <p:to>
                                        <p:strVal val="visible"/>
                                      </p:to>
                                    </p:set>
                                    <p:animEffect transition="in" filter="box(in)">
                                      <p:cBhvr>
                                        <p:cTn id="17" dur="500"/>
                                        <p:tgtEl>
                                          <p:spTgt spid="18227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82276">
                                            <p:txEl>
                                              <p:pRg st="3" end="3"/>
                                            </p:txEl>
                                          </p:spTgt>
                                        </p:tgtEl>
                                        <p:attrNameLst>
                                          <p:attrName>style.visibility</p:attrName>
                                        </p:attrNameLst>
                                      </p:cBhvr>
                                      <p:to>
                                        <p:strVal val="visible"/>
                                      </p:to>
                                    </p:set>
                                    <p:animEffect transition="in" filter="box(in)">
                                      <p:cBhvr>
                                        <p:cTn id="22" dur="500"/>
                                        <p:tgtEl>
                                          <p:spTgt spid="18227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82276">
                                            <p:txEl>
                                              <p:pRg st="4" end="4"/>
                                            </p:txEl>
                                          </p:spTgt>
                                        </p:tgtEl>
                                        <p:attrNameLst>
                                          <p:attrName>style.visibility</p:attrName>
                                        </p:attrNameLst>
                                      </p:cBhvr>
                                      <p:to>
                                        <p:strVal val="visible"/>
                                      </p:to>
                                    </p:set>
                                    <p:animEffect transition="in" filter="box(in)">
                                      <p:cBhvr>
                                        <p:cTn id="27" dur="500"/>
                                        <p:tgtEl>
                                          <p:spTgt spid="18227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182276">
                                            <p:txEl>
                                              <p:pRg st="5" end="5"/>
                                            </p:txEl>
                                          </p:spTgt>
                                        </p:tgtEl>
                                        <p:attrNameLst>
                                          <p:attrName>style.visibility</p:attrName>
                                        </p:attrNameLst>
                                      </p:cBhvr>
                                      <p:to>
                                        <p:strVal val="visible"/>
                                      </p:to>
                                    </p:set>
                                    <p:animEffect transition="in" filter="box(in)">
                                      <p:cBhvr>
                                        <p:cTn id="32" dur="500"/>
                                        <p:tgtEl>
                                          <p:spTgt spid="18227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182276">
                                            <p:txEl>
                                              <p:pRg st="6" end="6"/>
                                            </p:txEl>
                                          </p:spTgt>
                                        </p:tgtEl>
                                        <p:attrNameLst>
                                          <p:attrName>style.visibility</p:attrName>
                                        </p:attrNameLst>
                                      </p:cBhvr>
                                      <p:to>
                                        <p:strVal val="visible"/>
                                      </p:to>
                                    </p:set>
                                    <p:animEffect transition="in" filter="box(in)">
                                      <p:cBhvr>
                                        <p:cTn id="37" dur="500"/>
                                        <p:tgtEl>
                                          <p:spTgt spid="18227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276" grpId="0" build="p" bldLvl="5"/>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eaLnBrk="0" hangingPunct="0"/>
            <a:r>
              <a:rPr lang="en-US" sz="1400" b="1">
                <a:latin typeface="Tahoma" pitchFamily="84" charset="0"/>
              </a:rPr>
              <a:t>0</a:t>
            </a:r>
          </a:p>
        </p:txBody>
      </p:sp>
      <p:sp>
        <p:nvSpPr>
          <p:cNvPr id="24579" name="Rectangle 3"/>
          <p:cNvSpPr>
            <a:spLocks noGrp="1" noChangeArrowheads="1"/>
          </p:cNvSpPr>
          <p:nvPr>
            <p:ph type="title" idx="4294967295"/>
          </p:nvPr>
        </p:nvSpPr>
        <p:spPr>
          <a:xfrm>
            <a:off x="180975" y="109538"/>
            <a:ext cx="8534400" cy="438150"/>
          </a:xfrm>
        </p:spPr>
        <p:txBody>
          <a:bodyPr>
            <a:spAutoFit/>
          </a:bodyPr>
          <a:lstStyle/>
          <a:p>
            <a:pPr eaLnBrk="1" hangingPunct="1"/>
            <a:r>
              <a:rPr lang="en-US" sz="3200" smtClean="0"/>
              <a:t>17.1 Plants have adaptations for life on land</a:t>
            </a:r>
          </a:p>
        </p:txBody>
      </p:sp>
      <p:sp>
        <p:nvSpPr>
          <p:cNvPr id="24580" name="Rectangle 4"/>
          <p:cNvSpPr>
            <a:spLocks noChangeArrowheads="1"/>
          </p:cNvSpPr>
          <p:nvPr/>
        </p:nvSpPr>
        <p:spPr bwMode="auto">
          <a:xfrm>
            <a:off x="5489575" y="1273175"/>
            <a:ext cx="184150" cy="579438"/>
          </a:xfrm>
          <a:prstGeom prst="rect">
            <a:avLst/>
          </a:prstGeom>
          <a:noFill/>
          <a:ln w="9525">
            <a:noFill/>
            <a:miter lim="800000"/>
            <a:headEnd/>
            <a:tailEnd/>
          </a:ln>
        </p:spPr>
        <p:txBody>
          <a:bodyPr wrap="none">
            <a:spAutoFit/>
          </a:bodyPr>
          <a:lstStyle/>
          <a:p>
            <a:pPr eaLnBrk="0" hangingPunct="0"/>
            <a:endParaRPr lang="en-US" sz="3200"/>
          </a:p>
        </p:txBody>
      </p:sp>
      <p:sp>
        <p:nvSpPr>
          <p:cNvPr id="24581" name="Line 6"/>
          <p:cNvSpPr>
            <a:spLocks noChangeShapeType="1"/>
          </p:cNvSpPr>
          <p:nvPr/>
        </p:nvSpPr>
        <p:spPr bwMode="auto">
          <a:xfrm>
            <a:off x="182563" y="6535738"/>
            <a:ext cx="8775700" cy="0"/>
          </a:xfrm>
          <a:prstGeom prst="line">
            <a:avLst/>
          </a:prstGeom>
          <a:noFill/>
          <a:ln w="19050">
            <a:solidFill>
              <a:schemeClr val="tx1"/>
            </a:solidFill>
            <a:round/>
            <a:headEnd/>
            <a:tailEnd/>
          </a:ln>
        </p:spPr>
        <p:txBody>
          <a:bodyPr wrap="none" anchor="ctr"/>
          <a:lstStyle/>
          <a:p>
            <a:endParaRPr lang="en-US"/>
          </a:p>
        </p:txBody>
      </p:sp>
      <p:sp>
        <p:nvSpPr>
          <p:cNvPr id="24582" name="Rectangle 8"/>
          <p:cNvSpPr>
            <a:spLocks noGrp="1" noChangeArrowheads="1"/>
          </p:cNvSpPr>
          <p:nvPr>
            <p:ph type="body" idx="4294967295"/>
          </p:nvPr>
        </p:nvSpPr>
        <p:spPr>
          <a:xfrm>
            <a:off x="169863" y="1343025"/>
            <a:ext cx="8775700" cy="5073650"/>
          </a:xfrm>
        </p:spPr>
        <p:txBody>
          <a:bodyPr/>
          <a:lstStyle/>
          <a:p>
            <a:pPr marL="292100" indent="-292100" eaLnBrk="1" hangingPunct="1">
              <a:lnSpc>
                <a:spcPct val="90000"/>
              </a:lnSpc>
            </a:pPr>
            <a:r>
              <a:rPr lang="en-US" dirty="0" smtClean="0"/>
              <a:t>Unlike land plants, algae</a:t>
            </a:r>
            <a:endParaRPr lang="en-US" sz="2400" dirty="0" smtClean="0"/>
          </a:p>
          <a:p>
            <a:pPr marL="812800" lvl="1" indent="-368300" eaLnBrk="1" hangingPunct="1">
              <a:lnSpc>
                <a:spcPct val="90000"/>
              </a:lnSpc>
            </a:pPr>
            <a:r>
              <a:rPr lang="en-US" dirty="0" smtClean="0"/>
              <a:t>generally have no rigid tissues,</a:t>
            </a:r>
          </a:p>
          <a:p>
            <a:pPr marL="812800" lvl="1" indent="-368300" eaLnBrk="1" hangingPunct="1">
              <a:lnSpc>
                <a:spcPct val="90000"/>
              </a:lnSpc>
            </a:pPr>
            <a:r>
              <a:rPr lang="en-US" dirty="0" smtClean="0"/>
              <a:t>are supported by surrounding water,</a:t>
            </a:r>
          </a:p>
          <a:p>
            <a:pPr marL="812800" lvl="1" indent="-368300" eaLnBrk="1" hangingPunct="1">
              <a:lnSpc>
                <a:spcPct val="90000"/>
              </a:lnSpc>
            </a:pPr>
            <a:r>
              <a:rPr lang="en-US" dirty="0" smtClean="0"/>
              <a:t>obtain CO</a:t>
            </a:r>
            <a:r>
              <a:rPr lang="en-US" baseline="-25000" dirty="0" smtClean="0"/>
              <a:t>2 </a:t>
            </a:r>
            <a:r>
              <a:rPr lang="en-US" dirty="0" smtClean="0"/>
              <a:t>and minerals directly from the water surrounding the entire algal body,</a:t>
            </a:r>
          </a:p>
          <a:p>
            <a:pPr marL="812800" lvl="1" indent="-368300" eaLnBrk="1" hangingPunct="1">
              <a:lnSpc>
                <a:spcPct val="90000"/>
              </a:lnSpc>
            </a:pPr>
            <a:r>
              <a:rPr lang="en-US" dirty="0" smtClean="0"/>
              <a:t>receive light and perform photosynthesis over most of their body,</a:t>
            </a:r>
          </a:p>
          <a:p>
            <a:pPr marL="812800" lvl="1" indent="-368300" eaLnBrk="1" hangingPunct="1">
              <a:lnSpc>
                <a:spcPct val="90000"/>
              </a:lnSpc>
            </a:pPr>
            <a:r>
              <a:rPr lang="en-US" dirty="0" smtClean="0"/>
              <a:t>use flagellated sperm that swim to fertilize an egg, and</a:t>
            </a:r>
          </a:p>
          <a:p>
            <a:pPr marL="812800" lvl="1" indent="-368300" eaLnBrk="1" hangingPunct="1">
              <a:lnSpc>
                <a:spcPct val="90000"/>
              </a:lnSpc>
            </a:pPr>
            <a:r>
              <a:rPr lang="en-US" dirty="0" smtClean="0"/>
              <a:t>disperse offspring by water.</a:t>
            </a:r>
          </a:p>
          <a:p>
            <a:pPr marL="812800" lvl="1" indent="-368300" eaLnBrk="1" hangingPunct="1">
              <a:lnSpc>
                <a:spcPct val="90000"/>
              </a:lnSpc>
            </a:pPr>
            <a:endParaRPr lang="en-US" sz="2000" dirty="0" smtClean="0"/>
          </a:p>
        </p:txBody>
      </p:sp>
      <p:sp>
        <p:nvSpPr>
          <p:cNvPr id="24583" name="Line 4"/>
          <p:cNvSpPr>
            <a:spLocks noChangeShapeType="1"/>
          </p:cNvSpPr>
          <p:nvPr/>
        </p:nvSpPr>
        <p:spPr bwMode="auto">
          <a:xfrm>
            <a:off x="195263" y="1108075"/>
            <a:ext cx="8775700" cy="0"/>
          </a:xfrm>
          <a:prstGeom prst="line">
            <a:avLst/>
          </a:prstGeom>
          <a:noFill/>
          <a:ln w="76200">
            <a:solidFill>
              <a:schemeClr val="tx2"/>
            </a:solidFill>
            <a:round/>
            <a:headEnd/>
            <a:tailEnd/>
          </a:ln>
        </p:spPr>
        <p:txBody>
          <a:bodyPr wrap="none" anchor="ctr"/>
          <a:lstStyle/>
          <a:p>
            <a:endParaRPr lang="en-US"/>
          </a:p>
        </p:txBody>
      </p:sp>
      <p:sp>
        <p:nvSpPr>
          <p:cNvPr id="24584" name="Text Box 6"/>
          <p:cNvSpPr txBox="1">
            <a:spLocks noChangeArrowheads="1"/>
          </p:cNvSpPr>
          <p:nvPr/>
        </p:nvSpPr>
        <p:spPr bwMode="auto">
          <a:xfrm>
            <a:off x="182563" y="6626225"/>
            <a:ext cx="8775700" cy="136525"/>
          </a:xfrm>
          <a:prstGeom prst="rect">
            <a:avLst/>
          </a:prstGeom>
          <a:noFill/>
          <a:ln w="9525">
            <a:noFill/>
            <a:miter lim="800000"/>
            <a:headEnd/>
            <a:tailEnd/>
          </a:ln>
        </p:spPr>
        <p:txBody>
          <a:bodyPr lIns="0" tIns="0" rIns="0" bIns="0" anchor="ctr"/>
          <a:lstStyle/>
          <a:p>
            <a:pPr algn="l" eaLnBrk="0" hangingPunct="0">
              <a:spcBef>
                <a:spcPct val="50000"/>
              </a:spcBef>
            </a:pPr>
            <a:r>
              <a:rPr lang="en-US" sz="900"/>
              <a:t>© 2012 Pearson Education, Inc.</a:t>
            </a:r>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4582">
                                            <p:txEl>
                                              <p:pRg st="0" end="0"/>
                                            </p:txEl>
                                          </p:spTgt>
                                        </p:tgtEl>
                                        <p:attrNameLst>
                                          <p:attrName>style.visibility</p:attrName>
                                        </p:attrNameLst>
                                      </p:cBhvr>
                                      <p:to>
                                        <p:strVal val="visible"/>
                                      </p:to>
                                    </p:set>
                                    <p:animEffect transition="in" filter="diamond(in)">
                                      <p:cBhvr>
                                        <p:cTn id="7" dur="2000"/>
                                        <p:tgtEl>
                                          <p:spTgt spid="2458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24582">
                                            <p:txEl>
                                              <p:pRg st="1" end="1"/>
                                            </p:txEl>
                                          </p:spTgt>
                                        </p:tgtEl>
                                        <p:attrNameLst>
                                          <p:attrName>style.visibility</p:attrName>
                                        </p:attrNameLst>
                                      </p:cBhvr>
                                      <p:to>
                                        <p:strVal val="visible"/>
                                      </p:to>
                                    </p:set>
                                    <p:animEffect transition="in" filter="diamond(in)">
                                      <p:cBhvr>
                                        <p:cTn id="12" dur="2000"/>
                                        <p:tgtEl>
                                          <p:spTgt spid="2458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24582">
                                            <p:txEl>
                                              <p:pRg st="2" end="2"/>
                                            </p:txEl>
                                          </p:spTgt>
                                        </p:tgtEl>
                                        <p:attrNameLst>
                                          <p:attrName>style.visibility</p:attrName>
                                        </p:attrNameLst>
                                      </p:cBhvr>
                                      <p:to>
                                        <p:strVal val="visible"/>
                                      </p:to>
                                    </p:set>
                                    <p:animEffect transition="in" filter="diamond(in)">
                                      <p:cBhvr>
                                        <p:cTn id="17" dur="2000"/>
                                        <p:tgtEl>
                                          <p:spTgt spid="2458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24582">
                                            <p:txEl>
                                              <p:pRg st="3" end="3"/>
                                            </p:txEl>
                                          </p:spTgt>
                                        </p:tgtEl>
                                        <p:attrNameLst>
                                          <p:attrName>style.visibility</p:attrName>
                                        </p:attrNameLst>
                                      </p:cBhvr>
                                      <p:to>
                                        <p:strVal val="visible"/>
                                      </p:to>
                                    </p:set>
                                    <p:animEffect transition="in" filter="diamond(in)">
                                      <p:cBhvr>
                                        <p:cTn id="22" dur="2000"/>
                                        <p:tgtEl>
                                          <p:spTgt spid="2458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24582">
                                            <p:txEl>
                                              <p:pRg st="4" end="4"/>
                                            </p:txEl>
                                          </p:spTgt>
                                        </p:tgtEl>
                                        <p:attrNameLst>
                                          <p:attrName>style.visibility</p:attrName>
                                        </p:attrNameLst>
                                      </p:cBhvr>
                                      <p:to>
                                        <p:strVal val="visible"/>
                                      </p:to>
                                    </p:set>
                                    <p:animEffect transition="in" filter="diamond(in)">
                                      <p:cBhvr>
                                        <p:cTn id="27" dur="2000"/>
                                        <p:tgtEl>
                                          <p:spTgt spid="2458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24582">
                                            <p:txEl>
                                              <p:pRg st="5" end="5"/>
                                            </p:txEl>
                                          </p:spTgt>
                                        </p:tgtEl>
                                        <p:attrNameLst>
                                          <p:attrName>style.visibility</p:attrName>
                                        </p:attrNameLst>
                                      </p:cBhvr>
                                      <p:to>
                                        <p:strVal val="visible"/>
                                      </p:to>
                                    </p:set>
                                    <p:animEffect transition="in" filter="diamond(in)">
                                      <p:cBhvr>
                                        <p:cTn id="32" dur="2000"/>
                                        <p:tgtEl>
                                          <p:spTgt spid="2458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ntr" presetSubtype="16" fill="hold" grpId="0" nodeType="clickEffect">
                                  <p:stCondLst>
                                    <p:cond delay="0"/>
                                  </p:stCondLst>
                                  <p:childTnLst>
                                    <p:set>
                                      <p:cBhvr>
                                        <p:cTn id="36" dur="1" fill="hold">
                                          <p:stCondLst>
                                            <p:cond delay="0"/>
                                          </p:stCondLst>
                                        </p:cTn>
                                        <p:tgtEl>
                                          <p:spTgt spid="24582">
                                            <p:txEl>
                                              <p:pRg st="6" end="6"/>
                                            </p:txEl>
                                          </p:spTgt>
                                        </p:tgtEl>
                                        <p:attrNameLst>
                                          <p:attrName>style.visibility</p:attrName>
                                        </p:attrNameLst>
                                      </p:cBhvr>
                                      <p:to>
                                        <p:strVal val="visible"/>
                                      </p:to>
                                    </p:set>
                                    <p:animEffect transition="in" filter="diamond(in)">
                                      <p:cBhvr>
                                        <p:cTn id="37" dur="2000"/>
                                        <p:tgtEl>
                                          <p:spTgt spid="2458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2" grpId="0" build="p" bldLvl="5"/>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3"/>
          <p:cNvSpPr>
            <a:spLocks noGrp="1" noChangeArrowheads="1"/>
          </p:cNvSpPr>
          <p:nvPr>
            <p:ph type="title" idx="4294967295"/>
          </p:nvPr>
        </p:nvSpPr>
        <p:spPr>
          <a:xfrm>
            <a:off x="180975" y="109538"/>
            <a:ext cx="8534400" cy="914400"/>
          </a:xfrm>
        </p:spPr>
        <p:txBody>
          <a:bodyPr>
            <a:normAutofit fontScale="90000"/>
          </a:bodyPr>
          <a:lstStyle/>
          <a:p>
            <a:pPr marL="1011238" indent="-1011238" eaLnBrk="1" hangingPunct="1"/>
            <a:r>
              <a:rPr lang="en-US" sz="3200" smtClean="0"/>
              <a:t>17.19 CONNECTION: Fungi have enormous ecological benefits</a:t>
            </a:r>
          </a:p>
        </p:txBody>
      </p:sp>
      <p:sp>
        <p:nvSpPr>
          <p:cNvPr id="183299" name="Line 5"/>
          <p:cNvSpPr>
            <a:spLocks noChangeShapeType="1"/>
          </p:cNvSpPr>
          <p:nvPr/>
        </p:nvSpPr>
        <p:spPr bwMode="auto">
          <a:xfrm>
            <a:off x="182563" y="6535738"/>
            <a:ext cx="8775700" cy="0"/>
          </a:xfrm>
          <a:prstGeom prst="line">
            <a:avLst/>
          </a:prstGeom>
          <a:noFill/>
          <a:ln w="19050">
            <a:solidFill>
              <a:schemeClr val="tx1"/>
            </a:solidFill>
            <a:round/>
            <a:headEnd/>
            <a:tailEnd/>
          </a:ln>
        </p:spPr>
        <p:txBody>
          <a:bodyPr wrap="none" anchor="ctr"/>
          <a:lstStyle/>
          <a:p>
            <a:endParaRPr lang="en-US"/>
          </a:p>
        </p:txBody>
      </p:sp>
      <p:sp>
        <p:nvSpPr>
          <p:cNvPr id="183300" name="Rectangle 7"/>
          <p:cNvSpPr>
            <a:spLocks noGrp="1" noChangeArrowheads="1"/>
          </p:cNvSpPr>
          <p:nvPr>
            <p:ph type="body" idx="4294967295"/>
          </p:nvPr>
        </p:nvSpPr>
        <p:spPr>
          <a:xfrm>
            <a:off x="168275" y="1284288"/>
            <a:ext cx="8534400" cy="5256212"/>
          </a:xfrm>
        </p:spPr>
        <p:txBody>
          <a:bodyPr/>
          <a:lstStyle/>
          <a:p>
            <a:pPr marL="292100" indent="-292100" eaLnBrk="1" hangingPunct="1">
              <a:lnSpc>
                <a:spcPct val="110000"/>
              </a:lnSpc>
              <a:spcBef>
                <a:spcPct val="30000"/>
              </a:spcBef>
              <a:spcAft>
                <a:spcPct val="0"/>
              </a:spcAft>
            </a:pPr>
            <a:r>
              <a:rPr lang="en-US" dirty="0" smtClean="0"/>
              <a:t>Fungi</a:t>
            </a:r>
          </a:p>
          <a:p>
            <a:pPr marL="812800" lvl="1" indent="-368300" eaLnBrk="1" hangingPunct="1">
              <a:lnSpc>
                <a:spcPct val="110000"/>
              </a:lnSpc>
              <a:spcBef>
                <a:spcPct val="30000"/>
              </a:spcBef>
              <a:spcAft>
                <a:spcPct val="0"/>
              </a:spcAft>
            </a:pPr>
            <a:r>
              <a:rPr lang="en-US" dirty="0" smtClean="0"/>
              <a:t>supply essential nutrients to plants through symbiotic </a:t>
            </a:r>
            <a:r>
              <a:rPr lang="en-US" dirty="0" err="1" smtClean="0"/>
              <a:t>mycorrhyizae</a:t>
            </a:r>
            <a:r>
              <a:rPr lang="en-US" dirty="0" smtClean="0"/>
              <a:t> and</a:t>
            </a:r>
          </a:p>
          <a:p>
            <a:pPr marL="812800" lvl="1" indent="-368300" eaLnBrk="1" hangingPunct="1">
              <a:lnSpc>
                <a:spcPct val="110000"/>
              </a:lnSpc>
              <a:spcBef>
                <a:spcPct val="30000"/>
              </a:spcBef>
              <a:spcAft>
                <a:spcPct val="0"/>
              </a:spcAft>
            </a:pPr>
            <a:r>
              <a:rPr lang="en-US" dirty="0" smtClean="0"/>
              <a:t>are essential decomposers in ecosystems, breaking down decomposing leaves, logs, and feces and dead animals.</a:t>
            </a:r>
          </a:p>
          <a:p>
            <a:pPr marL="292100" indent="-292100" eaLnBrk="1" hangingPunct="1">
              <a:lnSpc>
                <a:spcPct val="110000"/>
              </a:lnSpc>
              <a:spcBef>
                <a:spcPct val="30000"/>
              </a:spcBef>
              <a:spcAft>
                <a:spcPct val="0"/>
              </a:spcAft>
            </a:pPr>
            <a:r>
              <a:rPr lang="en-US" dirty="0" smtClean="0"/>
              <a:t>Fungi may also be used to digest petroleum products to clean up oil spills, such as the 2010 BP spill in the Gulf of Mexico.</a:t>
            </a:r>
          </a:p>
        </p:txBody>
      </p:sp>
      <p:sp>
        <p:nvSpPr>
          <p:cNvPr id="183301" name="Line 4"/>
          <p:cNvSpPr>
            <a:spLocks noChangeShapeType="1"/>
          </p:cNvSpPr>
          <p:nvPr/>
        </p:nvSpPr>
        <p:spPr bwMode="auto">
          <a:xfrm>
            <a:off x="195263" y="1108075"/>
            <a:ext cx="8775700" cy="0"/>
          </a:xfrm>
          <a:prstGeom prst="line">
            <a:avLst/>
          </a:prstGeom>
          <a:noFill/>
          <a:ln w="76200">
            <a:solidFill>
              <a:schemeClr val="tx2"/>
            </a:solidFill>
            <a:round/>
            <a:headEnd/>
            <a:tailEnd/>
          </a:ln>
        </p:spPr>
        <p:txBody>
          <a:bodyPr wrap="none" anchor="ctr"/>
          <a:lstStyle/>
          <a:p>
            <a:endParaRPr lang="en-US"/>
          </a:p>
        </p:txBody>
      </p:sp>
      <p:sp>
        <p:nvSpPr>
          <p:cNvPr id="183302" name="Text Box 6"/>
          <p:cNvSpPr txBox="1">
            <a:spLocks noChangeArrowheads="1"/>
          </p:cNvSpPr>
          <p:nvPr/>
        </p:nvSpPr>
        <p:spPr bwMode="auto">
          <a:xfrm>
            <a:off x="182563" y="6626225"/>
            <a:ext cx="8775700" cy="136525"/>
          </a:xfrm>
          <a:prstGeom prst="rect">
            <a:avLst/>
          </a:prstGeom>
          <a:noFill/>
          <a:ln w="9525">
            <a:noFill/>
            <a:miter lim="800000"/>
            <a:headEnd/>
            <a:tailEnd/>
          </a:ln>
        </p:spPr>
        <p:txBody>
          <a:bodyPr lIns="0" tIns="0" rIns="0" bIns="0" anchor="ctr"/>
          <a:lstStyle/>
          <a:p>
            <a:pPr algn="l" eaLnBrk="0" hangingPunct="0">
              <a:spcBef>
                <a:spcPct val="50000"/>
              </a:spcBef>
            </a:pPr>
            <a:r>
              <a:rPr lang="en-US" sz="900"/>
              <a:t>© 2012 Pearson Education, Inc.</a:t>
            </a:r>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3300">
                                            <p:txEl>
                                              <p:pRg st="0" end="0"/>
                                            </p:txEl>
                                          </p:spTgt>
                                        </p:tgtEl>
                                        <p:attrNameLst>
                                          <p:attrName>style.visibility</p:attrName>
                                        </p:attrNameLst>
                                      </p:cBhvr>
                                      <p:to>
                                        <p:strVal val="visible"/>
                                      </p:to>
                                    </p:set>
                                    <p:anim calcmode="lin" valueType="num">
                                      <p:cBhvr additive="base">
                                        <p:cTn id="7" dur="500" fill="hold"/>
                                        <p:tgtEl>
                                          <p:spTgt spid="18330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330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83300">
                                            <p:txEl>
                                              <p:pRg st="1" end="1"/>
                                            </p:txEl>
                                          </p:spTgt>
                                        </p:tgtEl>
                                        <p:attrNameLst>
                                          <p:attrName>style.visibility</p:attrName>
                                        </p:attrNameLst>
                                      </p:cBhvr>
                                      <p:to>
                                        <p:strVal val="visible"/>
                                      </p:to>
                                    </p:set>
                                    <p:anim calcmode="lin" valueType="num">
                                      <p:cBhvr additive="base">
                                        <p:cTn id="13" dur="500" fill="hold"/>
                                        <p:tgtEl>
                                          <p:spTgt spid="18330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8330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83300">
                                            <p:txEl>
                                              <p:pRg st="2" end="2"/>
                                            </p:txEl>
                                          </p:spTgt>
                                        </p:tgtEl>
                                        <p:attrNameLst>
                                          <p:attrName>style.visibility</p:attrName>
                                        </p:attrNameLst>
                                      </p:cBhvr>
                                      <p:to>
                                        <p:strVal val="visible"/>
                                      </p:to>
                                    </p:set>
                                    <p:anim calcmode="lin" valueType="num">
                                      <p:cBhvr additive="base">
                                        <p:cTn id="19" dur="500" fill="hold"/>
                                        <p:tgtEl>
                                          <p:spTgt spid="18330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8330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83300">
                                            <p:txEl>
                                              <p:pRg st="3" end="3"/>
                                            </p:txEl>
                                          </p:spTgt>
                                        </p:tgtEl>
                                        <p:attrNameLst>
                                          <p:attrName>style.visibility</p:attrName>
                                        </p:attrNameLst>
                                      </p:cBhvr>
                                      <p:to>
                                        <p:strVal val="visible"/>
                                      </p:to>
                                    </p:set>
                                    <p:anim calcmode="lin" valueType="num">
                                      <p:cBhvr additive="base">
                                        <p:cTn id="25" dur="500" fill="hold"/>
                                        <p:tgtEl>
                                          <p:spTgt spid="183300">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83300">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300" grpId="0" build="p" bldLvl="5"/>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eaLnBrk="0" hangingPunct="0"/>
            <a:r>
              <a:rPr lang="en-US" sz="1400" b="1">
                <a:latin typeface="Tahoma" pitchFamily="84" charset="0"/>
              </a:rPr>
              <a:t>0</a:t>
            </a:r>
          </a:p>
        </p:txBody>
      </p:sp>
      <p:sp>
        <p:nvSpPr>
          <p:cNvPr id="185347" name="Rectangle 3"/>
          <p:cNvSpPr>
            <a:spLocks noChangeArrowheads="1"/>
          </p:cNvSpPr>
          <p:nvPr/>
        </p:nvSpPr>
        <p:spPr bwMode="auto">
          <a:xfrm>
            <a:off x="5486400" y="1273175"/>
            <a:ext cx="184150" cy="579438"/>
          </a:xfrm>
          <a:prstGeom prst="rect">
            <a:avLst/>
          </a:prstGeom>
          <a:noFill/>
          <a:ln w="9525">
            <a:noFill/>
            <a:miter lim="800000"/>
            <a:headEnd/>
            <a:tailEnd/>
          </a:ln>
        </p:spPr>
        <p:txBody>
          <a:bodyPr wrap="none">
            <a:spAutoFit/>
          </a:bodyPr>
          <a:lstStyle/>
          <a:p>
            <a:pPr eaLnBrk="0" hangingPunct="0"/>
            <a:endParaRPr lang="en-US" sz="3200"/>
          </a:p>
        </p:txBody>
      </p:sp>
      <p:sp>
        <p:nvSpPr>
          <p:cNvPr id="185348" name="Line 5"/>
          <p:cNvSpPr>
            <a:spLocks noChangeShapeType="1"/>
          </p:cNvSpPr>
          <p:nvPr/>
        </p:nvSpPr>
        <p:spPr bwMode="auto">
          <a:xfrm>
            <a:off x="182563" y="6535738"/>
            <a:ext cx="8775700" cy="0"/>
          </a:xfrm>
          <a:prstGeom prst="line">
            <a:avLst/>
          </a:prstGeom>
          <a:noFill/>
          <a:ln w="19050">
            <a:solidFill>
              <a:schemeClr val="tx1"/>
            </a:solidFill>
            <a:round/>
            <a:headEnd/>
            <a:tailEnd/>
          </a:ln>
        </p:spPr>
        <p:txBody>
          <a:bodyPr wrap="none" anchor="ctr"/>
          <a:lstStyle/>
          <a:p>
            <a:endParaRPr lang="en-US"/>
          </a:p>
        </p:txBody>
      </p:sp>
      <p:sp>
        <p:nvSpPr>
          <p:cNvPr id="185349" name="Rectangle 7"/>
          <p:cNvSpPr>
            <a:spLocks noGrp="1" noChangeArrowheads="1"/>
          </p:cNvSpPr>
          <p:nvPr>
            <p:ph type="body" idx="4294967295"/>
          </p:nvPr>
        </p:nvSpPr>
        <p:spPr>
          <a:xfrm>
            <a:off x="166688" y="1249363"/>
            <a:ext cx="8534400" cy="5060950"/>
          </a:xfrm>
        </p:spPr>
        <p:txBody>
          <a:bodyPr/>
          <a:lstStyle/>
          <a:p>
            <a:pPr marL="292100" indent="-292100" eaLnBrk="1" hangingPunct="1">
              <a:lnSpc>
                <a:spcPct val="120000"/>
              </a:lnSpc>
              <a:spcBef>
                <a:spcPct val="30000"/>
              </a:spcBef>
              <a:spcAft>
                <a:spcPct val="0"/>
              </a:spcAft>
            </a:pPr>
            <a:r>
              <a:rPr lang="en-US" dirty="0" smtClean="0"/>
              <a:t>Fungi have many practical uses for humans.</a:t>
            </a:r>
            <a:endParaRPr lang="en-US" sz="2400" dirty="0" smtClean="0"/>
          </a:p>
          <a:p>
            <a:pPr marL="812800" lvl="1" indent="-368300" eaLnBrk="1" hangingPunct="1">
              <a:lnSpc>
                <a:spcPct val="110000"/>
              </a:lnSpc>
              <a:spcBef>
                <a:spcPct val="30000"/>
              </a:spcBef>
              <a:spcAft>
                <a:spcPct val="0"/>
              </a:spcAft>
            </a:pPr>
            <a:r>
              <a:rPr lang="en-US" dirty="0" smtClean="0"/>
              <a:t>We eat mushrooms and cheeses modified by fungi.</a:t>
            </a:r>
          </a:p>
          <a:p>
            <a:pPr marL="812800" lvl="1" indent="-368300" eaLnBrk="1" hangingPunct="1">
              <a:lnSpc>
                <a:spcPct val="110000"/>
              </a:lnSpc>
              <a:spcBef>
                <a:spcPct val="30000"/>
              </a:spcBef>
              <a:spcAft>
                <a:spcPct val="0"/>
              </a:spcAft>
            </a:pPr>
            <a:r>
              <a:rPr lang="en-US" dirty="0" smtClean="0"/>
              <a:t>Yeasts produce alcohol and cause bread to rise.</a:t>
            </a:r>
          </a:p>
          <a:p>
            <a:pPr marL="812800" lvl="1" indent="-368300" eaLnBrk="1" hangingPunct="1">
              <a:lnSpc>
                <a:spcPct val="110000"/>
              </a:lnSpc>
              <a:spcBef>
                <a:spcPct val="30000"/>
              </a:spcBef>
              <a:spcAft>
                <a:spcPct val="0"/>
              </a:spcAft>
            </a:pPr>
            <a:r>
              <a:rPr lang="en-US" dirty="0" smtClean="0"/>
              <a:t>Some fungi provide antibiotics that are used to treat bacterial disease.</a:t>
            </a:r>
          </a:p>
          <a:p>
            <a:pPr marL="812800" lvl="1" indent="-368300" eaLnBrk="1" hangingPunct="1">
              <a:lnSpc>
                <a:spcPct val="110000"/>
              </a:lnSpc>
              <a:spcBef>
                <a:spcPct val="30000"/>
              </a:spcBef>
              <a:spcAft>
                <a:spcPct val="0"/>
              </a:spcAft>
            </a:pPr>
            <a:r>
              <a:rPr lang="en-US" dirty="0" smtClean="0"/>
              <a:t>Fungi figure prominently in molecular biology and in biotechnology. Yeasts, for example, are often used to study molecular genetics of eukaryotes.</a:t>
            </a:r>
          </a:p>
          <a:p>
            <a:pPr marL="812800" lvl="1" indent="-368300" eaLnBrk="1" hangingPunct="1">
              <a:lnSpc>
                <a:spcPct val="110000"/>
              </a:lnSpc>
              <a:spcBef>
                <a:spcPct val="30000"/>
              </a:spcBef>
              <a:spcAft>
                <a:spcPct val="0"/>
              </a:spcAft>
            </a:pPr>
            <a:r>
              <a:rPr lang="en-US" dirty="0" smtClean="0"/>
              <a:t>Fungi may play a major role in the future production of </a:t>
            </a:r>
            <a:r>
              <a:rPr lang="en-US" dirty="0" err="1" smtClean="0"/>
              <a:t>biofuels</a:t>
            </a:r>
            <a:r>
              <a:rPr lang="en-US" dirty="0" smtClean="0"/>
              <a:t> from plants.</a:t>
            </a:r>
          </a:p>
        </p:txBody>
      </p:sp>
      <p:sp>
        <p:nvSpPr>
          <p:cNvPr id="185350" name="Rectangle 8"/>
          <p:cNvSpPr>
            <a:spLocks noGrp="1" noChangeArrowheads="1"/>
          </p:cNvSpPr>
          <p:nvPr>
            <p:ph type="title" idx="4294967295"/>
          </p:nvPr>
        </p:nvSpPr>
        <p:spPr>
          <a:xfrm>
            <a:off x="180975" y="109538"/>
            <a:ext cx="8534400" cy="914400"/>
          </a:xfrm>
        </p:spPr>
        <p:txBody>
          <a:bodyPr>
            <a:normAutofit fontScale="90000"/>
          </a:bodyPr>
          <a:lstStyle/>
          <a:p>
            <a:pPr marL="1011238" indent="-1011238" eaLnBrk="1" hangingPunct="1"/>
            <a:r>
              <a:rPr lang="en-US" sz="3200" smtClean="0"/>
              <a:t>17.20 CONNECTION: Fungi have many practical uses</a:t>
            </a:r>
          </a:p>
        </p:txBody>
      </p:sp>
      <p:sp>
        <p:nvSpPr>
          <p:cNvPr id="185351" name="Line 4"/>
          <p:cNvSpPr>
            <a:spLocks noChangeShapeType="1"/>
          </p:cNvSpPr>
          <p:nvPr/>
        </p:nvSpPr>
        <p:spPr bwMode="auto">
          <a:xfrm>
            <a:off x="195263" y="1108075"/>
            <a:ext cx="8775700" cy="0"/>
          </a:xfrm>
          <a:prstGeom prst="line">
            <a:avLst/>
          </a:prstGeom>
          <a:noFill/>
          <a:ln w="76200">
            <a:solidFill>
              <a:schemeClr val="tx2"/>
            </a:solidFill>
            <a:round/>
            <a:headEnd/>
            <a:tailEnd/>
          </a:ln>
        </p:spPr>
        <p:txBody>
          <a:bodyPr wrap="none" anchor="ctr"/>
          <a:lstStyle/>
          <a:p>
            <a:endParaRPr lang="en-US"/>
          </a:p>
        </p:txBody>
      </p:sp>
      <p:sp>
        <p:nvSpPr>
          <p:cNvPr id="185352" name="Text Box 6"/>
          <p:cNvSpPr txBox="1">
            <a:spLocks noChangeArrowheads="1"/>
          </p:cNvSpPr>
          <p:nvPr/>
        </p:nvSpPr>
        <p:spPr bwMode="auto">
          <a:xfrm>
            <a:off x="182563" y="6626225"/>
            <a:ext cx="8775700" cy="136525"/>
          </a:xfrm>
          <a:prstGeom prst="rect">
            <a:avLst/>
          </a:prstGeom>
          <a:noFill/>
          <a:ln w="9525">
            <a:noFill/>
            <a:miter lim="800000"/>
            <a:headEnd/>
            <a:tailEnd/>
          </a:ln>
        </p:spPr>
        <p:txBody>
          <a:bodyPr lIns="0" tIns="0" rIns="0" bIns="0" anchor="ctr"/>
          <a:lstStyle/>
          <a:p>
            <a:pPr algn="l" eaLnBrk="0" hangingPunct="0">
              <a:spcBef>
                <a:spcPct val="50000"/>
              </a:spcBef>
            </a:pPr>
            <a:r>
              <a:rPr lang="en-US" sz="900"/>
              <a:t>© 2012 Pearson Education, Inc.</a:t>
            </a:r>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85349">
                                            <p:txEl>
                                              <p:pRg st="0" end="0"/>
                                            </p:txEl>
                                          </p:spTgt>
                                        </p:tgtEl>
                                        <p:attrNameLst>
                                          <p:attrName>style.visibility</p:attrName>
                                        </p:attrNameLst>
                                      </p:cBhvr>
                                      <p:to>
                                        <p:strVal val="visible"/>
                                      </p:to>
                                    </p:set>
                                    <p:animEffect transition="in" filter="diamond(in)">
                                      <p:cBhvr>
                                        <p:cTn id="7" dur="2000"/>
                                        <p:tgtEl>
                                          <p:spTgt spid="18534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85349">
                                            <p:txEl>
                                              <p:pRg st="1" end="1"/>
                                            </p:txEl>
                                          </p:spTgt>
                                        </p:tgtEl>
                                        <p:attrNameLst>
                                          <p:attrName>style.visibility</p:attrName>
                                        </p:attrNameLst>
                                      </p:cBhvr>
                                      <p:to>
                                        <p:strVal val="visible"/>
                                      </p:to>
                                    </p:set>
                                    <p:animEffect transition="in" filter="diamond(in)">
                                      <p:cBhvr>
                                        <p:cTn id="12" dur="2000"/>
                                        <p:tgtEl>
                                          <p:spTgt spid="18534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185349">
                                            <p:txEl>
                                              <p:pRg st="2" end="2"/>
                                            </p:txEl>
                                          </p:spTgt>
                                        </p:tgtEl>
                                        <p:attrNameLst>
                                          <p:attrName>style.visibility</p:attrName>
                                        </p:attrNameLst>
                                      </p:cBhvr>
                                      <p:to>
                                        <p:strVal val="visible"/>
                                      </p:to>
                                    </p:set>
                                    <p:animEffect transition="in" filter="diamond(in)">
                                      <p:cBhvr>
                                        <p:cTn id="17" dur="2000"/>
                                        <p:tgtEl>
                                          <p:spTgt spid="18534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185349">
                                            <p:txEl>
                                              <p:pRg st="3" end="3"/>
                                            </p:txEl>
                                          </p:spTgt>
                                        </p:tgtEl>
                                        <p:attrNameLst>
                                          <p:attrName>style.visibility</p:attrName>
                                        </p:attrNameLst>
                                      </p:cBhvr>
                                      <p:to>
                                        <p:strVal val="visible"/>
                                      </p:to>
                                    </p:set>
                                    <p:animEffect transition="in" filter="diamond(in)">
                                      <p:cBhvr>
                                        <p:cTn id="22" dur="2000"/>
                                        <p:tgtEl>
                                          <p:spTgt spid="18534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185349">
                                            <p:txEl>
                                              <p:pRg st="4" end="4"/>
                                            </p:txEl>
                                          </p:spTgt>
                                        </p:tgtEl>
                                        <p:attrNameLst>
                                          <p:attrName>style.visibility</p:attrName>
                                        </p:attrNameLst>
                                      </p:cBhvr>
                                      <p:to>
                                        <p:strVal val="visible"/>
                                      </p:to>
                                    </p:set>
                                    <p:animEffect transition="in" filter="diamond(in)">
                                      <p:cBhvr>
                                        <p:cTn id="27" dur="2000"/>
                                        <p:tgtEl>
                                          <p:spTgt spid="18534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185349">
                                            <p:txEl>
                                              <p:pRg st="5" end="5"/>
                                            </p:txEl>
                                          </p:spTgt>
                                        </p:tgtEl>
                                        <p:attrNameLst>
                                          <p:attrName>style.visibility</p:attrName>
                                        </p:attrNameLst>
                                      </p:cBhvr>
                                      <p:to>
                                        <p:strVal val="visible"/>
                                      </p:to>
                                    </p:set>
                                    <p:animEffect transition="in" filter="diamond(in)">
                                      <p:cBhvr>
                                        <p:cTn id="32" dur="2000"/>
                                        <p:tgtEl>
                                          <p:spTgt spid="18534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349" grpId="0" build="p" bldLvl="5"/>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eaLnBrk="0" hangingPunct="0"/>
            <a:r>
              <a:rPr lang="en-US" sz="1400" b="1">
                <a:latin typeface="Tahoma" pitchFamily="84" charset="0"/>
              </a:rPr>
              <a:t>0</a:t>
            </a:r>
          </a:p>
        </p:txBody>
      </p:sp>
      <p:sp>
        <p:nvSpPr>
          <p:cNvPr id="189443" name="Rectangle 3"/>
          <p:cNvSpPr>
            <a:spLocks noChangeArrowheads="1"/>
          </p:cNvSpPr>
          <p:nvPr/>
        </p:nvSpPr>
        <p:spPr bwMode="auto">
          <a:xfrm>
            <a:off x="5478463" y="1273175"/>
            <a:ext cx="184150" cy="579438"/>
          </a:xfrm>
          <a:prstGeom prst="rect">
            <a:avLst/>
          </a:prstGeom>
          <a:noFill/>
          <a:ln w="9525">
            <a:noFill/>
            <a:miter lim="800000"/>
            <a:headEnd/>
            <a:tailEnd/>
          </a:ln>
        </p:spPr>
        <p:txBody>
          <a:bodyPr wrap="none">
            <a:spAutoFit/>
          </a:bodyPr>
          <a:lstStyle/>
          <a:p>
            <a:pPr eaLnBrk="0" hangingPunct="0"/>
            <a:endParaRPr lang="en-US" sz="3200"/>
          </a:p>
        </p:txBody>
      </p:sp>
      <p:sp>
        <p:nvSpPr>
          <p:cNvPr id="189444" name="Line 5"/>
          <p:cNvSpPr>
            <a:spLocks noChangeShapeType="1"/>
          </p:cNvSpPr>
          <p:nvPr/>
        </p:nvSpPr>
        <p:spPr bwMode="auto">
          <a:xfrm>
            <a:off x="182563" y="6535738"/>
            <a:ext cx="8775700" cy="0"/>
          </a:xfrm>
          <a:prstGeom prst="line">
            <a:avLst/>
          </a:prstGeom>
          <a:noFill/>
          <a:ln w="19050">
            <a:solidFill>
              <a:schemeClr val="tx1"/>
            </a:solidFill>
            <a:round/>
            <a:headEnd/>
            <a:tailEnd/>
          </a:ln>
        </p:spPr>
        <p:txBody>
          <a:bodyPr wrap="none" anchor="ctr"/>
          <a:lstStyle/>
          <a:p>
            <a:endParaRPr lang="en-US"/>
          </a:p>
        </p:txBody>
      </p:sp>
      <p:sp>
        <p:nvSpPr>
          <p:cNvPr id="189445" name="Rectangle 10"/>
          <p:cNvSpPr>
            <a:spLocks noGrp="1" noChangeArrowheads="1"/>
          </p:cNvSpPr>
          <p:nvPr>
            <p:ph type="title" idx="4294967295"/>
          </p:nvPr>
        </p:nvSpPr>
        <p:spPr>
          <a:xfrm>
            <a:off x="180975" y="109538"/>
            <a:ext cx="8534400" cy="914400"/>
          </a:xfrm>
        </p:spPr>
        <p:txBody>
          <a:bodyPr>
            <a:normAutofit fontScale="90000"/>
          </a:bodyPr>
          <a:lstStyle/>
          <a:p>
            <a:pPr marL="1011238" indent="-1011238" eaLnBrk="1" hangingPunct="1"/>
            <a:r>
              <a:rPr lang="en-US" sz="3200" smtClean="0"/>
              <a:t>17.21 Lichens are symbiotic associations of fungi and photosynthetic organisms</a:t>
            </a:r>
          </a:p>
        </p:txBody>
      </p:sp>
      <p:sp>
        <p:nvSpPr>
          <p:cNvPr id="189446" name="Rectangle 11"/>
          <p:cNvSpPr>
            <a:spLocks noGrp="1" noChangeArrowheads="1"/>
          </p:cNvSpPr>
          <p:nvPr>
            <p:ph type="body" idx="4294967295"/>
          </p:nvPr>
        </p:nvSpPr>
        <p:spPr>
          <a:xfrm>
            <a:off x="166688" y="1312863"/>
            <a:ext cx="8585200" cy="4830762"/>
          </a:xfrm>
        </p:spPr>
        <p:txBody>
          <a:bodyPr/>
          <a:lstStyle/>
          <a:p>
            <a:pPr marL="292100" indent="-292100" eaLnBrk="1" hangingPunct="1"/>
            <a:r>
              <a:rPr lang="en-US" b="1" dirty="0" smtClean="0"/>
              <a:t>Lichens</a:t>
            </a:r>
            <a:r>
              <a:rPr lang="en-US" dirty="0" smtClean="0"/>
              <a:t> consist of algae or </a:t>
            </a:r>
            <a:r>
              <a:rPr lang="en-US" dirty="0" err="1" smtClean="0"/>
              <a:t>cyanobacteria</a:t>
            </a:r>
            <a:r>
              <a:rPr lang="en-US" dirty="0" smtClean="0"/>
              <a:t> within a mass of fungal </a:t>
            </a:r>
            <a:r>
              <a:rPr lang="en-US" dirty="0" err="1" smtClean="0"/>
              <a:t>hyphae</a:t>
            </a:r>
            <a:r>
              <a:rPr lang="en-US" dirty="0" smtClean="0"/>
              <a:t>.</a:t>
            </a:r>
          </a:p>
          <a:p>
            <a:pPr marL="812800" lvl="1" indent="-368300" eaLnBrk="1" hangingPunct="1"/>
            <a:r>
              <a:rPr lang="en-US" dirty="0" smtClean="0"/>
              <a:t>Many lichen associations are </a:t>
            </a:r>
            <a:r>
              <a:rPr lang="en-US" dirty="0" err="1" smtClean="0"/>
              <a:t>mutualistic</a:t>
            </a:r>
            <a:r>
              <a:rPr lang="en-US" dirty="0" smtClean="0"/>
              <a:t>.</a:t>
            </a:r>
          </a:p>
          <a:p>
            <a:pPr marL="812800" lvl="1" indent="-368300" eaLnBrk="1" hangingPunct="1"/>
            <a:r>
              <a:rPr lang="en-US" dirty="0" smtClean="0"/>
              <a:t>The fungus receives food from its photosynthetic partner.</a:t>
            </a:r>
          </a:p>
          <a:p>
            <a:pPr marL="812800" lvl="1" indent="-368300" eaLnBrk="1" hangingPunct="1"/>
            <a:r>
              <a:rPr lang="en-US" dirty="0" smtClean="0"/>
              <a:t>The fungal mycelium helps the alga absorb and retain water and minerals.</a:t>
            </a:r>
          </a:p>
        </p:txBody>
      </p:sp>
      <p:sp>
        <p:nvSpPr>
          <p:cNvPr id="189447" name="Line 4"/>
          <p:cNvSpPr>
            <a:spLocks noChangeShapeType="1"/>
          </p:cNvSpPr>
          <p:nvPr/>
        </p:nvSpPr>
        <p:spPr bwMode="auto">
          <a:xfrm>
            <a:off x="195263" y="1108075"/>
            <a:ext cx="8775700" cy="0"/>
          </a:xfrm>
          <a:prstGeom prst="line">
            <a:avLst/>
          </a:prstGeom>
          <a:noFill/>
          <a:ln w="76200">
            <a:solidFill>
              <a:schemeClr val="tx2"/>
            </a:solidFill>
            <a:round/>
            <a:headEnd/>
            <a:tailEnd/>
          </a:ln>
        </p:spPr>
        <p:txBody>
          <a:bodyPr wrap="none" anchor="ctr"/>
          <a:lstStyle/>
          <a:p>
            <a:endParaRPr lang="en-US"/>
          </a:p>
        </p:txBody>
      </p:sp>
      <p:sp>
        <p:nvSpPr>
          <p:cNvPr id="189448" name="Text Box 6"/>
          <p:cNvSpPr txBox="1">
            <a:spLocks noChangeArrowheads="1"/>
          </p:cNvSpPr>
          <p:nvPr/>
        </p:nvSpPr>
        <p:spPr bwMode="auto">
          <a:xfrm>
            <a:off x="182563" y="6626225"/>
            <a:ext cx="8775700" cy="136525"/>
          </a:xfrm>
          <a:prstGeom prst="rect">
            <a:avLst/>
          </a:prstGeom>
          <a:noFill/>
          <a:ln w="9525">
            <a:noFill/>
            <a:miter lim="800000"/>
            <a:headEnd/>
            <a:tailEnd/>
          </a:ln>
        </p:spPr>
        <p:txBody>
          <a:bodyPr lIns="0" tIns="0" rIns="0" bIns="0" anchor="ctr"/>
          <a:lstStyle/>
          <a:p>
            <a:pPr algn="l" eaLnBrk="0" hangingPunct="0">
              <a:spcBef>
                <a:spcPct val="50000"/>
              </a:spcBef>
            </a:pPr>
            <a:r>
              <a:rPr lang="en-US" sz="900"/>
              <a:t>© 2012 Pearson Education, Inc.</a:t>
            </a:r>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9446">
                                            <p:txEl>
                                              <p:pRg st="0" end="0"/>
                                            </p:txEl>
                                          </p:spTgt>
                                        </p:tgtEl>
                                        <p:attrNameLst>
                                          <p:attrName>style.visibility</p:attrName>
                                        </p:attrNameLst>
                                      </p:cBhvr>
                                      <p:to>
                                        <p:strVal val="visible"/>
                                      </p:to>
                                    </p:set>
                                    <p:animEffect transition="in" filter="blinds(horizontal)">
                                      <p:cBhvr>
                                        <p:cTn id="7" dur="500"/>
                                        <p:tgtEl>
                                          <p:spTgt spid="18944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89446">
                                            <p:txEl>
                                              <p:pRg st="1" end="1"/>
                                            </p:txEl>
                                          </p:spTgt>
                                        </p:tgtEl>
                                        <p:attrNameLst>
                                          <p:attrName>style.visibility</p:attrName>
                                        </p:attrNameLst>
                                      </p:cBhvr>
                                      <p:to>
                                        <p:strVal val="visible"/>
                                      </p:to>
                                    </p:set>
                                    <p:animEffect transition="in" filter="blinds(horizontal)">
                                      <p:cBhvr>
                                        <p:cTn id="12" dur="500"/>
                                        <p:tgtEl>
                                          <p:spTgt spid="18944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89446">
                                            <p:txEl>
                                              <p:pRg st="2" end="2"/>
                                            </p:txEl>
                                          </p:spTgt>
                                        </p:tgtEl>
                                        <p:attrNameLst>
                                          <p:attrName>style.visibility</p:attrName>
                                        </p:attrNameLst>
                                      </p:cBhvr>
                                      <p:to>
                                        <p:strVal val="visible"/>
                                      </p:to>
                                    </p:set>
                                    <p:animEffect transition="in" filter="blinds(horizontal)">
                                      <p:cBhvr>
                                        <p:cTn id="17" dur="500"/>
                                        <p:tgtEl>
                                          <p:spTgt spid="18944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89446">
                                            <p:txEl>
                                              <p:pRg st="3" end="3"/>
                                            </p:txEl>
                                          </p:spTgt>
                                        </p:tgtEl>
                                        <p:attrNameLst>
                                          <p:attrName>style.visibility</p:attrName>
                                        </p:attrNameLst>
                                      </p:cBhvr>
                                      <p:to>
                                        <p:strVal val="visible"/>
                                      </p:to>
                                    </p:set>
                                    <p:animEffect transition="in" filter="blinds(horizontal)">
                                      <p:cBhvr>
                                        <p:cTn id="22" dur="500"/>
                                        <p:tgtEl>
                                          <p:spTgt spid="18944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446" grpId="0" build="p" bldLvl="5"/>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eaLnBrk="0" hangingPunct="0"/>
            <a:r>
              <a:rPr lang="en-US" sz="1400" b="1">
                <a:latin typeface="Tahoma" pitchFamily="84" charset="0"/>
              </a:rPr>
              <a:t>0</a:t>
            </a:r>
          </a:p>
        </p:txBody>
      </p:sp>
      <p:sp>
        <p:nvSpPr>
          <p:cNvPr id="190467" name="Rectangle 3"/>
          <p:cNvSpPr>
            <a:spLocks noChangeArrowheads="1"/>
          </p:cNvSpPr>
          <p:nvPr/>
        </p:nvSpPr>
        <p:spPr bwMode="auto">
          <a:xfrm>
            <a:off x="5472113" y="1273175"/>
            <a:ext cx="184150" cy="579438"/>
          </a:xfrm>
          <a:prstGeom prst="rect">
            <a:avLst/>
          </a:prstGeom>
          <a:noFill/>
          <a:ln w="9525">
            <a:noFill/>
            <a:miter lim="800000"/>
            <a:headEnd/>
            <a:tailEnd/>
          </a:ln>
        </p:spPr>
        <p:txBody>
          <a:bodyPr wrap="none">
            <a:spAutoFit/>
          </a:bodyPr>
          <a:lstStyle/>
          <a:p>
            <a:pPr eaLnBrk="0" hangingPunct="0"/>
            <a:endParaRPr lang="en-US" sz="3200"/>
          </a:p>
        </p:txBody>
      </p:sp>
      <p:sp>
        <p:nvSpPr>
          <p:cNvPr id="190468" name="Line 5"/>
          <p:cNvSpPr>
            <a:spLocks noChangeShapeType="1"/>
          </p:cNvSpPr>
          <p:nvPr/>
        </p:nvSpPr>
        <p:spPr bwMode="auto">
          <a:xfrm>
            <a:off x="182563" y="6535738"/>
            <a:ext cx="8775700" cy="0"/>
          </a:xfrm>
          <a:prstGeom prst="line">
            <a:avLst/>
          </a:prstGeom>
          <a:noFill/>
          <a:ln w="19050">
            <a:solidFill>
              <a:schemeClr val="tx1"/>
            </a:solidFill>
            <a:round/>
            <a:headEnd/>
            <a:tailEnd/>
          </a:ln>
        </p:spPr>
        <p:txBody>
          <a:bodyPr wrap="none" anchor="ctr"/>
          <a:lstStyle/>
          <a:p>
            <a:endParaRPr lang="en-US"/>
          </a:p>
        </p:txBody>
      </p:sp>
      <p:sp>
        <p:nvSpPr>
          <p:cNvPr id="190469" name="Rectangle 7"/>
          <p:cNvSpPr>
            <a:spLocks noGrp="1" noChangeArrowheads="1"/>
          </p:cNvSpPr>
          <p:nvPr>
            <p:ph type="title" idx="4294967295"/>
          </p:nvPr>
        </p:nvSpPr>
        <p:spPr>
          <a:xfrm>
            <a:off x="180975" y="109538"/>
            <a:ext cx="8534400" cy="914400"/>
          </a:xfrm>
        </p:spPr>
        <p:txBody>
          <a:bodyPr>
            <a:normAutofit fontScale="90000"/>
          </a:bodyPr>
          <a:lstStyle/>
          <a:p>
            <a:pPr marL="1011238" indent="-1011238" eaLnBrk="1" hangingPunct="1"/>
            <a:r>
              <a:rPr lang="en-US" sz="3200" smtClean="0"/>
              <a:t>17.21 Lichens are symbiotic associations of fungi and photosynthetic organisms</a:t>
            </a:r>
          </a:p>
        </p:txBody>
      </p:sp>
      <p:sp>
        <p:nvSpPr>
          <p:cNvPr id="190470" name="Rectangle 8"/>
          <p:cNvSpPr>
            <a:spLocks noGrp="1" noChangeArrowheads="1"/>
          </p:cNvSpPr>
          <p:nvPr>
            <p:ph type="body" idx="4294967295"/>
          </p:nvPr>
        </p:nvSpPr>
        <p:spPr>
          <a:xfrm>
            <a:off x="166688" y="1312863"/>
            <a:ext cx="8585200" cy="4830762"/>
          </a:xfrm>
        </p:spPr>
        <p:txBody>
          <a:bodyPr/>
          <a:lstStyle/>
          <a:p>
            <a:pPr marL="292100" indent="-292100" eaLnBrk="1" hangingPunct="1"/>
            <a:r>
              <a:rPr lang="en-US" dirty="0" smtClean="0"/>
              <a:t>Lichens are important pioneers on new land, where they help to form soil.</a:t>
            </a:r>
          </a:p>
          <a:p>
            <a:pPr marL="292100" indent="-292100" eaLnBrk="1" hangingPunct="1"/>
            <a:r>
              <a:rPr lang="en-US" dirty="0" smtClean="0"/>
              <a:t>Lichens are sensitive to air pollution, because they obtain minerals from the air.</a:t>
            </a:r>
          </a:p>
        </p:txBody>
      </p:sp>
      <p:sp>
        <p:nvSpPr>
          <p:cNvPr id="190471" name="Line 4"/>
          <p:cNvSpPr>
            <a:spLocks noChangeShapeType="1"/>
          </p:cNvSpPr>
          <p:nvPr/>
        </p:nvSpPr>
        <p:spPr bwMode="auto">
          <a:xfrm>
            <a:off x="195263" y="1108075"/>
            <a:ext cx="8775700" cy="0"/>
          </a:xfrm>
          <a:prstGeom prst="line">
            <a:avLst/>
          </a:prstGeom>
          <a:noFill/>
          <a:ln w="76200">
            <a:solidFill>
              <a:schemeClr val="tx2"/>
            </a:solidFill>
            <a:round/>
            <a:headEnd/>
            <a:tailEnd/>
          </a:ln>
        </p:spPr>
        <p:txBody>
          <a:bodyPr wrap="none" anchor="ctr"/>
          <a:lstStyle/>
          <a:p>
            <a:endParaRPr lang="en-US"/>
          </a:p>
        </p:txBody>
      </p:sp>
      <p:sp>
        <p:nvSpPr>
          <p:cNvPr id="190472" name="Text Box 6"/>
          <p:cNvSpPr txBox="1">
            <a:spLocks noChangeArrowheads="1"/>
          </p:cNvSpPr>
          <p:nvPr/>
        </p:nvSpPr>
        <p:spPr bwMode="auto">
          <a:xfrm>
            <a:off x="182563" y="6626225"/>
            <a:ext cx="8775700" cy="136525"/>
          </a:xfrm>
          <a:prstGeom prst="rect">
            <a:avLst/>
          </a:prstGeom>
          <a:noFill/>
          <a:ln w="9525">
            <a:noFill/>
            <a:miter lim="800000"/>
            <a:headEnd/>
            <a:tailEnd/>
          </a:ln>
        </p:spPr>
        <p:txBody>
          <a:bodyPr lIns="0" tIns="0" rIns="0" bIns="0" anchor="ctr"/>
          <a:lstStyle/>
          <a:p>
            <a:pPr algn="l" eaLnBrk="0" hangingPunct="0">
              <a:spcBef>
                <a:spcPct val="50000"/>
              </a:spcBef>
            </a:pPr>
            <a:r>
              <a:rPr lang="en-US" sz="900"/>
              <a:t>© 2012 Pearson Education, Inc.</a:t>
            </a:r>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0470">
                                            <p:txEl>
                                              <p:pRg st="0" end="0"/>
                                            </p:txEl>
                                          </p:spTgt>
                                        </p:tgtEl>
                                        <p:attrNameLst>
                                          <p:attrName>style.visibility</p:attrName>
                                        </p:attrNameLst>
                                      </p:cBhvr>
                                      <p:to>
                                        <p:strVal val="visible"/>
                                      </p:to>
                                    </p:set>
                                    <p:anim calcmode="lin" valueType="num">
                                      <p:cBhvr additive="base">
                                        <p:cTn id="7" dur="500" fill="hold"/>
                                        <p:tgtEl>
                                          <p:spTgt spid="19047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9047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90470">
                                            <p:txEl>
                                              <p:pRg st="1" end="1"/>
                                            </p:txEl>
                                          </p:spTgt>
                                        </p:tgtEl>
                                        <p:attrNameLst>
                                          <p:attrName>style.visibility</p:attrName>
                                        </p:attrNameLst>
                                      </p:cBhvr>
                                      <p:to>
                                        <p:strVal val="visible"/>
                                      </p:to>
                                    </p:set>
                                    <p:anim calcmode="lin" valueType="num">
                                      <p:cBhvr additive="base">
                                        <p:cTn id="13" dur="500" fill="hold"/>
                                        <p:tgtEl>
                                          <p:spTgt spid="19047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90470">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470" grpId="0" build="p"/>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D:\Chapter_17\B_Jpeg_Images\_17_Labeled_Images\17_21bFungAlgLichens-L.jpg"/>
          <p:cNvPicPr>
            <a:picLocks noChangeAspect="1" noChangeArrowheads="1"/>
          </p:cNvPicPr>
          <p:nvPr/>
        </p:nvPicPr>
        <p:blipFill>
          <a:blip r:embed="rId2" cstate="print"/>
          <a:srcRect/>
          <a:stretch>
            <a:fillRect/>
          </a:stretch>
        </p:blipFill>
        <p:spPr bwMode="auto">
          <a:xfrm>
            <a:off x="1377950" y="1527175"/>
            <a:ext cx="6388100" cy="3803650"/>
          </a:xfrm>
          <a:prstGeom prst="rect">
            <a:avLst/>
          </a:prstGeom>
          <a:noFill/>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BTEXT" val=""/>
</p:tagLst>
</file>

<file path=ppt/tags/tag10.xml><?xml version="1.0" encoding="utf-8"?>
<p:tagLst xmlns:a="http://schemas.openxmlformats.org/drawingml/2006/main" xmlns:r="http://schemas.openxmlformats.org/officeDocument/2006/relationships" xmlns:p="http://schemas.openxmlformats.org/presentationml/2006/main">
  <p:tag name="TBTEXT" val=""/>
</p:tagLst>
</file>

<file path=ppt/tags/tag11.xml><?xml version="1.0" encoding="utf-8"?>
<p:tagLst xmlns:a="http://schemas.openxmlformats.org/drawingml/2006/main" xmlns:r="http://schemas.openxmlformats.org/officeDocument/2006/relationships" xmlns:p="http://schemas.openxmlformats.org/presentationml/2006/main">
  <p:tag name="TBTEXT" val=""/>
</p:tagLst>
</file>

<file path=ppt/tags/tag12.xml><?xml version="1.0" encoding="utf-8"?>
<p:tagLst xmlns:a="http://schemas.openxmlformats.org/drawingml/2006/main" xmlns:r="http://schemas.openxmlformats.org/officeDocument/2006/relationships" xmlns:p="http://schemas.openxmlformats.org/presentationml/2006/main">
  <p:tag name="TBTEXT" val=""/>
</p:tagLst>
</file>

<file path=ppt/tags/tag13.xml><?xml version="1.0" encoding="utf-8"?>
<p:tagLst xmlns:a="http://schemas.openxmlformats.org/drawingml/2006/main" xmlns:r="http://schemas.openxmlformats.org/officeDocument/2006/relationships" xmlns:p="http://schemas.openxmlformats.org/presentationml/2006/main">
  <p:tag name="TBTEXT" val=""/>
</p:tagLst>
</file>

<file path=ppt/tags/tag14.xml><?xml version="1.0" encoding="utf-8"?>
<p:tagLst xmlns:a="http://schemas.openxmlformats.org/drawingml/2006/main" xmlns:r="http://schemas.openxmlformats.org/officeDocument/2006/relationships" xmlns:p="http://schemas.openxmlformats.org/presentationml/2006/main">
  <p:tag name="TBTEXT" val=""/>
</p:tagLst>
</file>

<file path=ppt/tags/tag15.xml><?xml version="1.0" encoding="utf-8"?>
<p:tagLst xmlns:a="http://schemas.openxmlformats.org/drawingml/2006/main" xmlns:r="http://schemas.openxmlformats.org/officeDocument/2006/relationships" xmlns:p="http://schemas.openxmlformats.org/presentationml/2006/main">
  <p:tag name="TBTEXT" val=""/>
</p:tagLst>
</file>

<file path=ppt/tags/tag16.xml><?xml version="1.0" encoding="utf-8"?>
<p:tagLst xmlns:a="http://schemas.openxmlformats.org/drawingml/2006/main" xmlns:r="http://schemas.openxmlformats.org/officeDocument/2006/relationships" xmlns:p="http://schemas.openxmlformats.org/presentationml/2006/main">
  <p:tag name="TBTEXT" val=""/>
</p:tagLst>
</file>

<file path=ppt/tags/tag17.xml><?xml version="1.0" encoding="utf-8"?>
<p:tagLst xmlns:a="http://schemas.openxmlformats.org/drawingml/2006/main" xmlns:r="http://schemas.openxmlformats.org/officeDocument/2006/relationships" xmlns:p="http://schemas.openxmlformats.org/presentationml/2006/main">
  <p:tag name="TBTEXT" val=""/>
</p:tagLst>
</file>

<file path=ppt/tags/tag18.xml><?xml version="1.0" encoding="utf-8"?>
<p:tagLst xmlns:a="http://schemas.openxmlformats.org/drawingml/2006/main" xmlns:r="http://schemas.openxmlformats.org/officeDocument/2006/relationships" xmlns:p="http://schemas.openxmlformats.org/presentationml/2006/main">
  <p:tag name="TBTEXT" val=""/>
</p:tagLst>
</file>

<file path=ppt/tags/tag19.xml><?xml version="1.0" encoding="utf-8"?>
<p:tagLst xmlns:a="http://schemas.openxmlformats.org/drawingml/2006/main" xmlns:r="http://schemas.openxmlformats.org/officeDocument/2006/relationships" xmlns:p="http://schemas.openxmlformats.org/presentationml/2006/main">
  <p:tag name="TBTEXT" val=""/>
</p:tagLst>
</file>

<file path=ppt/tags/tag2.xml><?xml version="1.0" encoding="utf-8"?>
<p:tagLst xmlns:a="http://schemas.openxmlformats.org/drawingml/2006/main" xmlns:r="http://schemas.openxmlformats.org/officeDocument/2006/relationships" xmlns:p="http://schemas.openxmlformats.org/presentationml/2006/main">
  <p:tag name="TBTEXT" val=""/>
</p:tagLst>
</file>

<file path=ppt/tags/tag20.xml><?xml version="1.0" encoding="utf-8"?>
<p:tagLst xmlns:a="http://schemas.openxmlformats.org/drawingml/2006/main" xmlns:r="http://schemas.openxmlformats.org/officeDocument/2006/relationships" xmlns:p="http://schemas.openxmlformats.org/presentationml/2006/main">
  <p:tag name="TBTEXT" val=""/>
</p:tagLst>
</file>

<file path=ppt/tags/tag21.xml><?xml version="1.0" encoding="utf-8"?>
<p:tagLst xmlns:a="http://schemas.openxmlformats.org/drawingml/2006/main" xmlns:r="http://schemas.openxmlformats.org/officeDocument/2006/relationships" xmlns:p="http://schemas.openxmlformats.org/presentationml/2006/main">
  <p:tag name="TBTEXT" val=""/>
</p:tagLst>
</file>

<file path=ppt/tags/tag22.xml><?xml version="1.0" encoding="utf-8"?>
<p:tagLst xmlns:a="http://schemas.openxmlformats.org/drawingml/2006/main" xmlns:r="http://schemas.openxmlformats.org/officeDocument/2006/relationships" xmlns:p="http://schemas.openxmlformats.org/presentationml/2006/main">
  <p:tag name="TBTEXT" val=""/>
</p:tagLst>
</file>

<file path=ppt/tags/tag23.xml><?xml version="1.0" encoding="utf-8"?>
<p:tagLst xmlns:a="http://schemas.openxmlformats.org/drawingml/2006/main" xmlns:r="http://schemas.openxmlformats.org/officeDocument/2006/relationships" xmlns:p="http://schemas.openxmlformats.org/presentationml/2006/main">
  <p:tag name="TBTEXT" val=""/>
</p:tagLst>
</file>

<file path=ppt/tags/tag24.xml><?xml version="1.0" encoding="utf-8"?>
<p:tagLst xmlns:a="http://schemas.openxmlformats.org/drawingml/2006/main" xmlns:r="http://schemas.openxmlformats.org/officeDocument/2006/relationships" xmlns:p="http://schemas.openxmlformats.org/presentationml/2006/main">
  <p:tag name="TBTEXT" val=""/>
</p:tagLst>
</file>

<file path=ppt/tags/tag25.xml><?xml version="1.0" encoding="utf-8"?>
<p:tagLst xmlns:a="http://schemas.openxmlformats.org/drawingml/2006/main" xmlns:r="http://schemas.openxmlformats.org/officeDocument/2006/relationships" xmlns:p="http://schemas.openxmlformats.org/presentationml/2006/main">
  <p:tag name="TBTEXT" val=""/>
</p:tagLst>
</file>

<file path=ppt/tags/tag26.xml><?xml version="1.0" encoding="utf-8"?>
<p:tagLst xmlns:a="http://schemas.openxmlformats.org/drawingml/2006/main" xmlns:r="http://schemas.openxmlformats.org/officeDocument/2006/relationships" xmlns:p="http://schemas.openxmlformats.org/presentationml/2006/main">
  <p:tag name="TBTEXT" val=""/>
</p:tagLst>
</file>

<file path=ppt/tags/tag27.xml><?xml version="1.0" encoding="utf-8"?>
<p:tagLst xmlns:a="http://schemas.openxmlformats.org/drawingml/2006/main" xmlns:r="http://schemas.openxmlformats.org/officeDocument/2006/relationships" xmlns:p="http://schemas.openxmlformats.org/presentationml/2006/main">
  <p:tag name="TBTEXT" val=""/>
</p:tagLst>
</file>

<file path=ppt/tags/tag28.xml><?xml version="1.0" encoding="utf-8"?>
<p:tagLst xmlns:a="http://schemas.openxmlformats.org/drawingml/2006/main" xmlns:r="http://schemas.openxmlformats.org/officeDocument/2006/relationships" xmlns:p="http://schemas.openxmlformats.org/presentationml/2006/main">
  <p:tag name="TBTEXT" val=""/>
</p:tagLst>
</file>

<file path=ppt/tags/tag29.xml><?xml version="1.0" encoding="utf-8"?>
<p:tagLst xmlns:a="http://schemas.openxmlformats.org/drawingml/2006/main" xmlns:r="http://schemas.openxmlformats.org/officeDocument/2006/relationships" xmlns:p="http://schemas.openxmlformats.org/presentationml/2006/main">
  <p:tag name="TBTEXT" val=""/>
</p:tagLst>
</file>

<file path=ppt/tags/tag3.xml><?xml version="1.0" encoding="utf-8"?>
<p:tagLst xmlns:a="http://schemas.openxmlformats.org/drawingml/2006/main" xmlns:r="http://schemas.openxmlformats.org/officeDocument/2006/relationships" xmlns:p="http://schemas.openxmlformats.org/presentationml/2006/main">
  <p:tag name="TBTEXT" val=""/>
</p:tagLst>
</file>

<file path=ppt/tags/tag30.xml><?xml version="1.0" encoding="utf-8"?>
<p:tagLst xmlns:a="http://schemas.openxmlformats.org/drawingml/2006/main" xmlns:r="http://schemas.openxmlformats.org/officeDocument/2006/relationships" xmlns:p="http://schemas.openxmlformats.org/presentationml/2006/main">
  <p:tag name="TBTEXT" val=""/>
</p:tagLst>
</file>

<file path=ppt/tags/tag31.xml><?xml version="1.0" encoding="utf-8"?>
<p:tagLst xmlns:a="http://schemas.openxmlformats.org/drawingml/2006/main" xmlns:r="http://schemas.openxmlformats.org/officeDocument/2006/relationships" xmlns:p="http://schemas.openxmlformats.org/presentationml/2006/main">
  <p:tag name="TBTEXT" val=""/>
</p:tagLst>
</file>

<file path=ppt/tags/tag32.xml><?xml version="1.0" encoding="utf-8"?>
<p:tagLst xmlns:a="http://schemas.openxmlformats.org/drawingml/2006/main" xmlns:r="http://schemas.openxmlformats.org/officeDocument/2006/relationships" xmlns:p="http://schemas.openxmlformats.org/presentationml/2006/main">
  <p:tag name="TBTEXT" val=""/>
</p:tagLst>
</file>

<file path=ppt/tags/tag33.xml><?xml version="1.0" encoding="utf-8"?>
<p:tagLst xmlns:a="http://schemas.openxmlformats.org/drawingml/2006/main" xmlns:r="http://schemas.openxmlformats.org/officeDocument/2006/relationships" xmlns:p="http://schemas.openxmlformats.org/presentationml/2006/main">
  <p:tag name="TBTEXT" val=""/>
</p:tagLst>
</file>

<file path=ppt/tags/tag34.xml><?xml version="1.0" encoding="utf-8"?>
<p:tagLst xmlns:a="http://schemas.openxmlformats.org/drawingml/2006/main" xmlns:r="http://schemas.openxmlformats.org/officeDocument/2006/relationships" xmlns:p="http://schemas.openxmlformats.org/presentationml/2006/main">
  <p:tag name="TBTEXT" val=""/>
</p:tagLst>
</file>

<file path=ppt/tags/tag35.xml><?xml version="1.0" encoding="utf-8"?>
<p:tagLst xmlns:a="http://schemas.openxmlformats.org/drawingml/2006/main" xmlns:r="http://schemas.openxmlformats.org/officeDocument/2006/relationships" xmlns:p="http://schemas.openxmlformats.org/presentationml/2006/main">
  <p:tag name="TBTEXT" val=""/>
</p:tagLst>
</file>

<file path=ppt/tags/tag36.xml><?xml version="1.0" encoding="utf-8"?>
<p:tagLst xmlns:a="http://schemas.openxmlformats.org/drawingml/2006/main" xmlns:r="http://schemas.openxmlformats.org/officeDocument/2006/relationships" xmlns:p="http://schemas.openxmlformats.org/presentationml/2006/main">
  <p:tag name="TBTEXT" val=""/>
</p:tagLst>
</file>

<file path=ppt/tags/tag37.xml><?xml version="1.0" encoding="utf-8"?>
<p:tagLst xmlns:a="http://schemas.openxmlformats.org/drawingml/2006/main" xmlns:r="http://schemas.openxmlformats.org/officeDocument/2006/relationships" xmlns:p="http://schemas.openxmlformats.org/presentationml/2006/main">
  <p:tag name="TBTEXT" val=""/>
</p:tagLst>
</file>

<file path=ppt/tags/tag38.xml><?xml version="1.0" encoding="utf-8"?>
<p:tagLst xmlns:a="http://schemas.openxmlformats.org/drawingml/2006/main" xmlns:r="http://schemas.openxmlformats.org/officeDocument/2006/relationships" xmlns:p="http://schemas.openxmlformats.org/presentationml/2006/main">
  <p:tag name="TBTEXT" val=""/>
</p:tagLst>
</file>

<file path=ppt/tags/tag39.xml><?xml version="1.0" encoding="utf-8"?>
<p:tagLst xmlns:a="http://schemas.openxmlformats.org/drawingml/2006/main" xmlns:r="http://schemas.openxmlformats.org/officeDocument/2006/relationships" xmlns:p="http://schemas.openxmlformats.org/presentationml/2006/main">
  <p:tag name="TBTEXT" val=""/>
</p:tagLst>
</file>

<file path=ppt/tags/tag4.xml><?xml version="1.0" encoding="utf-8"?>
<p:tagLst xmlns:a="http://schemas.openxmlformats.org/drawingml/2006/main" xmlns:r="http://schemas.openxmlformats.org/officeDocument/2006/relationships" xmlns:p="http://schemas.openxmlformats.org/presentationml/2006/main">
  <p:tag name="TBTEXT" val=""/>
</p:tagLst>
</file>

<file path=ppt/tags/tag40.xml><?xml version="1.0" encoding="utf-8"?>
<p:tagLst xmlns:a="http://schemas.openxmlformats.org/drawingml/2006/main" xmlns:r="http://schemas.openxmlformats.org/officeDocument/2006/relationships" xmlns:p="http://schemas.openxmlformats.org/presentationml/2006/main">
  <p:tag name="TBTEXT" val=""/>
</p:tagLst>
</file>

<file path=ppt/tags/tag41.xml><?xml version="1.0" encoding="utf-8"?>
<p:tagLst xmlns:a="http://schemas.openxmlformats.org/drawingml/2006/main" xmlns:r="http://schemas.openxmlformats.org/officeDocument/2006/relationships" xmlns:p="http://schemas.openxmlformats.org/presentationml/2006/main">
  <p:tag name="TBTEXT" val=""/>
</p:tagLst>
</file>

<file path=ppt/tags/tag42.xml><?xml version="1.0" encoding="utf-8"?>
<p:tagLst xmlns:a="http://schemas.openxmlformats.org/drawingml/2006/main" xmlns:r="http://schemas.openxmlformats.org/officeDocument/2006/relationships" xmlns:p="http://schemas.openxmlformats.org/presentationml/2006/main">
  <p:tag name="TBTEXT" val=""/>
</p:tagLst>
</file>

<file path=ppt/tags/tag43.xml><?xml version="1.0" encoding="utf-8"?>
<p:tagLst xmlns:a="http://schemas.openxmlformats.org/drawingml/2006/main" xmlns:r="http://schemas.openxmlformats.org/officeDocument/2006/relationships" xmlns:p="http://schemas.openxmlformats.org/presentationml/2006/main">
  <p:tag name="TBTEXT" val=""/>
</p:tagLst>
</file>

<file path=ppt/tags/tag44.xml><?xml version="1.0" encoding="utf-8"?>
<p:tagLst xmlns:a="http://schemas.openxmlformats.org/drawingml/2006/main" xmlns:r="http://schemas.openxmlformats.org/officeDocument/2006/relationships" xmlns:p="http://schemas.openxmlformats.org/presentationml/2006/main">
  <p:tag name="TBTEXT" val=""/>
</p:tagLst>
</file>

<file path=ppt/tags/tag45.xml><?xml version="1.0" encoding="utf-8"?>
<p:tagLst xmlns:a="http://schemas.openxmlformats.org/drawingml/2006/main" xmlns:r="http://schemas.openxmlformats.org/officeDocument/2006/relationships" xmlns:p="http://schemas.openxmlformats.org/presentationml/2006/main">
  <p:tag name="TBTEXT" val=""/>
</p:tagLst>
</file>

<file path=ppt/tags/tag46.xml><?xml version="1.0" encoding="utf-8"?>
<p:tagLst xmlns:a="http://schemas.openxmlformats.org/drawingml/2006/main" xmlns:r="http://schemas.openxmlformats.org/officeDocument/2006/relationships" xmlns:p="http://schemas.openxmlformats.org/presentationml/2006/main">
  <p:tag name="TBTEXT" val=""/>
</p:tagLst>
</file>

<file path=ppt/tags/tag47.xml><?xml version="1.0" encoding="utf-8"?>
<p:tagLst xmlns:a="http://schemas.openxmlformats.org/drawingml/2006/main" xmlns:r="http://schemas.openxmlformats.org/officeDocument/2006/relationships" xmlns:p="http://schemas.openxmlformats.org/presentationml/2006/main">
  <p:tag name="TBTEXT" val=""/>
</p:tagLst>
</file>

<file path=ppt/tags/tag48.xml><?xml version="1.0" encoding="utf-8"?>
<p:tagLst xmlns:a="http://schemas.openxmlformats.org/drawingml/2006/main" xmlns:r="http://schemas.openxmlformats.org/officeDocument/2006/relationships" xmlns:p="http://schemas.openxmlformats.org/presentationml/2006/main">
  <p:tag name="TBTEXT" val=""/>
</p:tagLst>
</file>

<file path=ppt/tags/tag49.xml><?xml version="1.0" encoding="utf-8"?>
<p:tagLst xmlns:a="http://schemas.openxmlformats.org/drawingml/2006/main" xmlns:r="http://schemas.openxmlformats.org/officeDocument/2006/relationships" xmlns:p="http://schemas.openxmlformats.org/presentationml/2006/main">
  <p:tag name="TBTEXT" val=""/>
</p:tagLst>
</file>

<file path=ppt/tags/tag5.xml><?xml version="1.0" encoding="utf-8"?>
<p:tagLst xmlns:a="http://schemas.openxmlformats.org/drawingml/2006/main" xmlns:r="http://schemas.openxmlformats.org/officeDocument/2006/relationships" xmlns:p="http://schemas.openxmlformats.org/presentationml/2006/main">
  <p:tag name="TBTEXT" val=""/>
</p:tagLst>
</file>

<file path=ppt/tags/tag6.xml><?xml version="1.0" encoding="utf-8"?>
<p:tagLst xmlns:a="http://schemas.openxmlformats.org/drawingml/2006/main" xmlns:r="http://schemas.openxmlformats.org/officeDocument/2006/relationships" xmlns:p="http://schemas.openxmlformats.org/presentationml/2006/main">
  <p:tag name="TBTEXT" val=""/>
</p:tagLst>
</file>

<file path=ppt/tags/tag7.xml><?xml version="1.0" encoding="utf-8"?>
<p:tagLst xmlns:a="http://schemas.openxmlformats.org/drawingml/2006/main" xmlns:r="http://schemas.openxmlformats.org/officeDocument/2006/relationships" xmlns:p="http://schemas.openxmlformats.org/presentationml/2006/main">
  <p:tag name="TBTEXT" val=""/>
</p:tagLst>
</file>

<file path=ppt/tags/tag8.xml><?xml version="1.0" encoding="utf-8"?>
<p:tagLst xmlns:a="http://schemas.openxmlformats.org/drawingml/2006/main" xmlns:r="http://schemas.openxmlformats.org/officeDocument/2006/relationships" xmlns:p="http://schemas.openxmlformats.org/presentationml/2006/main">
  <p:tag name="TBTEXT" val=""/>
</p:tagLst>
</file>

<file path=ppt/tags/tag9.xml><?xml version="1.0" encoding="utf-8"?>
<p:tagLst xmlns:a="http://schemas.openxmlformats.org/drawingml/2006/main" xmlns:r="http://schemas.openxmlformats.org/officeDocument/2006/relationships" xmlns:p="http://schemas.openxmlformats.org/presentationml/2006/main">
  <p:tag name="TBTEXT" val=""/>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118</TotalTime>
  <Words>15377</Words>
  <Application>Microsoft Office PowerPoint</Application>
  <PresentationFormat>On-screen Show (4:3)</PresentationFormat>
  <Paragraphs>653</Paragraphs>
  <Slides>94</Slides>
  <Notes>54</Notes>
  <HiddenSlides>0</HiddenSlides>
  <MMClips>0</MMClips>
  <ScaleCrop>false</ScaleCrop>
  <HeadingPairs>
    <vt:vector size="4" baseType="variant">
      <vt:variant>
        <vt:lpstr>Theme</vt:lpstr>
      </vt:variant>
      <vt:variant>
        <vt:i4>1</vt:i4>
      </vt:variant>
      <vt:variant>
        <vt:lpstr>Slide Titles</vt:lpstr>
      </vt:variant>
      <vt:variant>
        <vt:i4>94</vt:i4>
      </vt:variant>
    </vt:vector>
  </HeadingPairs>
  <TitlesOfParts>
    <vt:vector size="95" baseType="lpstr">
      <vt:lpstr>Paper</vt:lpstr>
      <vt:lpstr>PLANTS &amp; FUNGI</vt:lpstr>
      <vt:lpstr>Introduction</vt:lpstr>
      <vt:lpstr>PowerPoint Presentation</vt:lpstr>
      <vt:lpstr>PowerPoint Presentation</vt:lpstr>
      <vt:lpstr>17.1 Plants have adaptations for life on land</vt:lpstr>
      <vt:lpstr>Chara a charophyte</vt:lpstr>
      <vt:lpstr>17.1 Plants have adaptations for life on land</vt:lpstr>
      <vt:lpstr>17.1 Plants have adaptations for life on land</vt:lpstr>
      <vt:lpstr>17.1 Plants have adaptations for life on land</vt:lpstr>
      <vt:lpstr>PowerPoint Presentation</vt:lpstr>
      <vt:lpstr>PowerPoint Presentation</vt:lpstr>
      <vt:lpstr>17.1 Plants have adaptations for life on land</vt:lpstr>
      <vt:lpstr>17.1 Plants have adaptations for life on land</vt:lpstr>
      <vt:lpstr>17.1 Plants have adaptations for life on land</vt:lpstr>
      <vt:lpstr>PowerPoint Presentation</vt:lpstr>
      <vt:lpstr>17.2 Plant diversity reflects the evolutionary history of the plant kingdom</vt:lpstr>
      <vt:lpstr>PowerPoint Presentation</vt:lpstr>
      <vt:lpstr>17.2 Plant diversity reflects the evolutionary history of the plant kingdom</vt:lpstr>
      <vt:lpstr>17.2 Plant diversity reflects the evolutionary history of the plant kingdom</vt:lpstr>
      <vt:lpstr>PowerPoint Presentation</vt:lpstr>
      <vt:lpstr>17.2 Plant diversity reflects the evolutionary history of the plant kingdom</vt:lpstr>
      <vt:lpstr>PowerPoint Presentation</vt:lpstr>
      <vt:lpstr>17.2 Plant diversity reflects the evolutionary history of the plant kingdom</vt:lpstr>
      <vt:lpstr>17.2 Plant diversity reflects the evolutionary history of the plant kingdom</vt:lpstr>
      <vt:lpstr>17.2 Plant diversity reflects the evolutionary history of the plant kingdom</vt:lpstr>
      <vt:lpstr>PowerPoint Presentation</vt:lpstr>
      <vt:lpstr>17.2 Plant diversity reflects the evolutionary history of the plant kingdom</vt:lpstr>
      <vt:lpstr>PowerPoint Presentation</vt:lpstr>
      <vt:lpstr>PowerPoint Presentation</vt:lpstr>
      <vt:lpstr>17.3 Haploid and diploid generations alternate in plant life cycles</vt:lpstr>
      <vt:lpstr>PowerPoint Presentation</vt:lpstr>
      <vt:lpstr>PowerPoint Presentation</vt:lpstr>
      <vt:lpstr>PowerPoint Presentation</vt:lpstr>
      <vt:lpstr>PowerPoint Presentation</vt:lpstr>
      <vt:lpstr>PowerPoint Presentation</vt:lpstr>
      <vt:lpstr>17.4 The life cycle of a moss is dominated by the gametophyte</vt:lpstr>
      <vt:lpstr>17.4 The life cycle of a moss is dominated by the gametophyte</vt:lpstr>
      <vt:lpstr>PowerPoint Presentation</vt:lpstr>
      <vt:lpstr>PowerPoint Presentation</vt:lpstr>
      <vt:lpstr>PowerPoint Presentation</vt:lpstr>
      <vt:lpstr>PowerPoint Presentation</vt:lpstr>
      <vt:lpstr>PowerPoint Presentation</vt:lpstr>
      <vt:lpstr>Figure 17.4_6  moss sporangia</vt:lpstr>
      <vt:lpstr>17.5 Ferns, like most plants, have a life cycle dominated by the sporophyte</vt:lpstr>
      <vt:lpstr>17.5 Ferns, like most plants, have a life cycle dominated by the sporophyte</vt:lpstr>
      <vt:lpstr>PowerPoint Presentation</vt:lpstr>
      <vt:lpstr>PowerPoint Presentation</vt:lpstr>
      <vt:lpstr>PowerPoint Presentation</vt:lpstr>
      <vt:lpstr>PowerPoint Presentation</vt:lpstr>
      <vt:lpstr>Figure 17.5_5          fern sori (sporangia)</vt:lpstr>
      <vt:lpstr>17.6 Seedless vascular plants dominated vast “coal forests”</vt:lpstr>
      <vt:lpstr>17.6 Seedless vascular plants dominated vast “coal forests”</vt:lpstr>
      <vt:lpstr>Figure 17.6</vt:lpstr>
      <vt:lpstr>17.6 Seedless vascular plants dominated vast “coal forests”</vt:lpstr>
      <vt:lpstr>17.7 A pine tree is a sporophyte with gametophytes in its cones</vt:lpstr>
      <vt:lpstr>17.7 A pine tree is a sporophyte with gametophytes in its cones</vt:lpstr>
      <vt:lpstr>PowerPoint Presentation</vt:lpstr>
      <vt:lpstr>PowerPoint Presentation</vt:lpstr>
      <vt:lpstr>PowerPoint Presentation</vt:lpstr>
      <vt:lpstr>PowerPoint Presentation</vt:lpstr>
      <vt:lpstr>17.8 The flower is the centerpiece of angiosperm reproduction</vt:lpstr>
      <vt:lpstr>17.8 The flower is the centerpiece of angiosperm reproduction</vt:lpstr>
      <vt:lpstr>17.8 The flower is the centerpiece of angiosperm reproduction</vt:lpstr>
      <vt:lpstr>PowerPoint Presentation</vt:lpstr>
      <vt:lpstr>PowerPoint Presentation</vt:lpstr>
      <vt:lpstr>17.9 The angiosperm plant is a sporophyte with gametophytes in its flowers</vt:lpstr>
      <vt:lpstr>17.9 The angiosperm plant is a sporophyte with gametophytes in its flowers</vt:lpstr>
      <vt:lpstr>PowerPoint Presentation</vt:lpstr>
      <vt:lpstr>PowerPoint Presentation</vt:lpstr>
      <vt:lpstr>PowerPoint Presentation</vt:lpstr>
      <vt:lpstr>PowerPoint Presentation</vt:lpstr>
      <vt:lpstr>PowerPoint Presentation</vt:lpstr>
      <vt:lpstr>17.10 The structure of a fruit reflects its function in seed dispersal</vt:lpstr>
      <vt:lpstr>PowerPoint Presentation</vt:lpstr>
      <vt:lpstr>17.11 CONNECTION: Angiosperms sustain us—and add spice to our diets</vt:lpstr>
      <vt:lpstr>17.12 EVOLUTION CONNECTION: Pollination by animals has influenced angiosperm evolution</vt:lpstr>
      <vt:lpstr>17.13 CONNECTION: Plant diversity is vital to the future of the world’s food supply</vt:lpstr>
      <vt:lpstr>PowerPoint Presentation</vt:lpstr>
      <vt:lpstr>17.14 Fungi absorb food after digesting it outside their bodies</vt:lpstr>
      <vt:lpstr>17.14 Fungi absorb food after digesting it outside their bodies</vt:lpstr>
      <vt:lpstr>PowerPoint Presentation</vt:lpstr>
      <vt:lpstr>17.14 Fungi absorb food after digesting it outside their bodies</vt:lpstr>
      <vt:lpstr>17.14 Fungi absorb food after digesting it outside their bodies</vt:lpstr>
      <vt:lpstr>PowerPoint Presentation</vt:lpstr>
      <vt:lpstr>17.15 Fungi produce spores in both asexual and sexual life cycles</vt:lpstr>
      <vt:lpstr>PowerPoint Presentation</vt:lpstr>
      <vt:lpstr>17.18 CONNECTION: Parasitic fungi harm plants and animals</vt:lpstr>
      <vt:lpstr>Figure 17.18B</vt:lpstr>
      <vt:lpstr>17.18 CONNECTION: Parasitic fungi harm plants and animals</vt:lpstr>
      <vt:lpstr>17.19 CONNECTION: Fungi have enormous ecological benefits</vt:lpstr>
      <vt:lpstr>17.20 CONNECTION: Fungi have many practical uses</vt:lpstr>
      <vt:lpstr>17.21 Lichens are symbiotic associations of fungi and photosynthetic organisms</vt:lpstr>
      <vt:lpstr>17.21 Lichens are symbiotic associations of fungi and photosynthetic organisms</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PLANTS &amp; FUNGI</dc:title>
  <dc:creator>John Bruce</dc:creator>
  <cp:lastModifiedBy>Saint Viator</cp:lastModifiedBy>
  <cp:revision>49</cp:revision>
  <dcterms:created xsi:type="dcterms:W3CDTF">2013-08-15T00:16:09Z</dcterms:created>
  <dcterms:modified xsi:type="dcterms:W3CDTF">2014-03-21T14:46:36Z</dcterms:modified>
</cp:coreProperties>
</file>