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7.xml" ContentType="application/vnd.openxmlformats-officedocument.presentationml.tags+xml"/>
  <Override PartName="/ppt/notesSlides/notesSlide42.xml" ContentType="application/vnd.openxmlformats-officedocument.presentationml.notesSlide+xml"/>
  <Override PartName="/ppt/tags/tag2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0.xml" ContentType="application/vnd.openxmlformats-officedocument.presentationml.tags+xml"/>
  <Override PartName="/ppt/notesSlides/notesSlide47.xml" ContentType="application/vnd.openxmlformats-officedocument.presentationml.notesSlide+xml"/>
  <Override PartName="/ppt/tags/tag31.xml" ContentType="application/vnd.openxmlformats-officedocument.presentationml.tags+xml"/>
  <Override PartName="/ppt/notesSlides/notesSlide48.xml" ContentType="application/vnd.openxmlformats-officedocument.presentationml.notesSlide+xml"/>
  <Override PartName="/ppt/tags/tag3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 id="288" r:id="rId32"/>
    <p:sldId id="289" r:id="rId33"/>
    <p:sldId id="290" r:id="rId34"/>
    <p:sldId id="291" r:id="rId35"/>
    <p:sldId id="292" r:id="rId36"/>
    <p:sldId id="293" r:id="rId37"/>
    <p:sldId id="282" r:id="rId38"/>
    <p:sldId id="28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918BF-D813-4B23-99D1-391A61B24516}" type="datetimeFigureOut">
              <a:rPr lang="en-US" smtClean="0"/>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D273C-1581-4A6C-B2F5-23220E8F8FA8}" type="slidenum">
              <a:rPr lang="en-US" smtClean="0"/>
              <a:t>‹#›</a:t>
            </a:fld>
            <a:endParaRPr lang="en-US"/>
          </a:p>
        </p:txBody>
      </p:sp>
    </p:spTree>
    <p:extLst>
      <p:ext uri="{BB962C8B-B14F-4D97-AF65-F5344CB8AC3E}">
        <p14:creationId xmlns:p14="http://schemas.microsoft.com/office/powerpoint/2010/main" val="402748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C815919-CC13-4C4B-9CDB-CEAC27815AF2}" type="slidenum">
              <a:rPr lang="en-US" sz="1200">
                <a:latin typeface="Times New Roman" pitchFamily="84" charset="0"/>
              </a:rPr>
              <a:pPr algn="r" eaLnBrk="0" hangingPunct="0"/>
              <a:t>2</a:t>
            </a:fld>
            <a:endParaRPr lang="en-US" sz="1200">
              <a:latin typeface="Times New Roman" pitchFamily="84"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1A18E9D-3FB6-4FA0-BF7B-4491DCFDD1C4}" type="slidenum">
              <a:rPr lang="en-US" sz="1200">
                <a:latin typeface="Times New Roman" pitchFamily="84" charset="0"/>
              </a:rPr>
              <a:pPr algn="r" eaLnBrk="0" hangingPunct="0"/>
              <a:t>11</a:t>
            </a:fld>
            <a:endParaRPr lang="en-US" sz="1200">
              <a:latin typeface="Times New Roman" pitchFamily="84"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Some scientists distinguish between biological evolution and chemical evolution. Biological evolution addresses changes in life once it existed on Earth. Chemical evolution includes the origin of the first forms of life. The word </a:t>
            </a:r>
            <a:r>
              <a:rPr lang="en-US" i="1" smtClean="0">
                <a:latin typeface="Times New Roman" pitchFamily="84" charset="0"/>
                <a:ea typeface="ＭＳ Ｐゴシック" pitchFamily="84" charset="-128"/>
              </a:rPr>
              <a:t>evolution</a:t>
            </a:r>
            <a:r>
              <a:rPr lang="en-US" smtClean="0">
                <a:latin typeface="Times New Roman" pitchFamily="84" charset="0"/>
                <a:ea typeface="ＭＳ Ｐゴシック" pitchFamily="84" charset="-128"/>
              </a:rPr>
              <a:t>, if strictly defined as a change over time, also applies to changes in the universe.</a:t>
            </a:r>
          </a:p>
          <a:p>
            <a:pPr eaLnBrk="1"/>
            <a:r>
              <a:rPr lang="en-US" smtClean="0">
                <a:latin typeface="Times New Roman" pitchFamily="84" charset="0"/>
                <a:ea typeface="ＭＳ Ｐゴシック" pitchFamily="84" charset="-128"/>
              </a:rPr>
              <a:t>2. The experiments and hypotheses discussed in Module 15.2 demonstrate the tentative nature of science. As evidence is collected, old hypotheses are tested and new hypotheses arise.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5288DCD-1EF2-46AD-9E65-A855D435ECD2}" type="slidenum">
              <a:rPr lang="en-US" sz="1200">
                <a:latin typeface="Times New Roman" pitchFamily="84" charset="0"/>
              </a:rPr>
              <a:pPr algn="r" eaLnBrk="0" hangingPunct="0"/>
              <a:t>12</a:t>
            </a:fld>
            <a:endParaRPr lang="en-US" sz="1200">
              <a:latin typeface="Times New Roman" pitchFamily="84"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inherent property of bipolar molecules such as phospholipids to naturally form double membranes or micelles is worth discussing with your class. Because of these properties, membranes heal naturally as the hydrophobic phospholipid tails and polar heads align together.</a:t>
            </a:r>
          </a:p>
          <a:p>
            <a:pPr eaLnBrk="1"/>
            <a:r>
              <a:rPr lang="en-US" smtClean="0">
                <a:latin typeface="Times New Roman" pitchFamily="84" charset="0"/>
                <a:ea typeface="ＭＳ Ｐゴシック" pitchFamily="84" charset="-128"/>
              </a:rPr>
              <a:t>2. As you discuss the conditions on early Earth and the pathways through which life might have first evolved, you might challenge your class to identify a set of defining traits for something to be considered alive. What are the essential properties of life?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5940E6F-6348-4903-B5BC-F5268FE47DCF}" type="slidenum">
              <a:rPr lang="en-US" sz="1200">
                <a:latin typeface="Times New Roman" pitchFamily="84" charset="0"/>
              </a:rPr>
              <a:pPr algn="r" eaLnBrk="0" hangingPunct="0"/>
              <a:t>13</a:t>
            </a:fld>
            <a:endParaRPr lang="en-US" sz="1200">
              <a:latin typeface="Times New Roman" pitchFamily="84" charset="0"/>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inherent property of bipolar molecules such as phospholipids to naturally form double membranes or micelles is worth discussing with your class. Because of these properties, membranes heal naturally as the hydrophobic phospholipid tails and polar heads align together.</a:t>
            </a:r>
          </a:p>
          <a:p>
            <a:pPr eaLnBrk="1"/>
            <a:r>
              <a:rPr lang="en-US" smtClean="0">
                <a:latin typeface="Times New Roman" pitchFamily="84" charset="0"/>
                <a:ea typeface="ＭＳ Ｐゴシック" pitchFamily="84" charset="-128"/>
              </a:rPr>
              <a:t>2. As you discuss the conditions on early Earth and the pathways through which life might have first evolved, you might challenge your class to identify a set of defining traits for something to be considered alive. What are the essential properties of life?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895052E-8715-4FD2-8E3C-8C21C9A64A4D}" type="slidenum">
              <a:rPr lang="en-US" sz="1200">
                <a:latin typeface="Times New Roman" pitchFamily="84" charset="0"/>
              </a:rPr>
              <a:pPr algn="r" eaLnBrk="0" hangingPunct="0"/>
              <a:t>14</a:t>
            </a:fld>
            <a:endParaRPr lang="en-US" sz="1200">
              <a:latin typeface="Times New Roman" pitchFamily="84"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inherent property of bipolar molecules such as phospholipids to naturally form double membranes or micelles is worth discussing with your class. Because of these properties, membranes heal naturally as the hydrophobic phospholipid tails and polar heads align together.</a:t>
            </a:r>
          </a:p>
          <a:p>
            <a:pPr eaLnBrk="1"/>
            <a:r>
              <a:rPr lang="en-US" smtClean="0">
                <a:latin typeface="Times New Roman" pitchFamily="84" charset="0"/>
                <a:ea typeface="ＭＳ Ｐゴシック" pitchFamily="84" charset="-128"/>
              </a:rPr>
              <a:t>2. As you discuss the conditions on early Earth and the pathways through which life might have first evolved, you might challenge your class to identify a set of defining traits for something to be considered alive. What are the essential properties of life?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308E42DB-24A7-4519-9C96-443ED1257AB6}" type="slidenum">
              <a:rPr lang="en-US" sz="1200">
                <a:latin typeface="Times" pitchFamily="84" charset="0"/>
              </a:rPr>
              <a:pPr algn="r" eaLnBrk="0" hangingPunct="0"/>
              <a:t>15</a:t>
            </a:fld>
            <a:endParaRPr lang="en-US" sz="1200">
              <a:latin typeface="Times" pitchFamily="84"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15.3B_s1 A hypothesis for the origin of the first genes (step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11C93DB-0F0C-4DFD-8F30-11F53CBBB70A}" type="slidenum">
              <a:rPr lang="en-US" sz="1200">
                <a:latin typeface="Times" pitchFamily="84" charset="0"/>
              </a:rPr>
              <a:pPr algn="r" eaLnBrk="0" hangingPunct="0"/>
              <a:t>16</a:t>
            </a:fld>
            <a:endParaRPr lang="en-US" sz="1200">
              <a:latin typeface="Times" pitchFamily="84" charset="0"/>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15.3B_s2 A hypothesis for the origin of the first genes (step 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19A5C40-2CA6-4F69-8028-35440A00D7EA}" type="slidenum">
              <a:rPr lang="en-US" sz="1200">
                <a:latin typeface="Times" pitchFamily="84" charset="0"/>
              </a:rPr>
              <a:pPr algn="r" eaLnBrk="0" hangingPunct="0"/>
              <a:t>17</a:t>
            </a:fld>
            <a:endParaRPr lang="en-US" sz="1200">
              <a:latin typeface="Times" pitchFamily="84"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15.3B_s3 A hypothesis for the origin of the first genes (step 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4D22337-EF1C-4D6C-AA27-480ED12B8546}" type="slidenum">
              <a:rPr lang="en-US" sz="1200">
                <a:latin typeface="Times New Roman" pitchFamily="84" charset="0"/>
              </a:rPr>
              <a:pPr algn="r" eaLnBrk="0" hangingPunct="0"/>
              <a:t>18</a:t>
            </a:fld>
            <a:endParaRPr lang="en-US" sz="1200">
              <a:latin typeface="Times New Roman" pitchFamily="84"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56F9A99-C202-4B34-8F7C-DA918AA0E35F}" type="slidenum">
              <a:rPr lang="en-US" sz="1200">
                <a:latin typeface="Times New Roman" pitchFamily="84" charset="0"/>
              </a:rPr>
              <a:pPr algn="r" eaLnBrk="0" hangingPunct="0"/>
              <a:t>19</a:t>
            </a:fld>
            <a:endParaRPr lang="en-US" sz="1200">
              <a:latin typeface="Times New Roman" pitchFamily="84"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Comprehending the length of time of the major phases of life’s history is problematic for most students. Even the mass extinction of most dinosaurs 65 million years ago took place far beyond any period in recorded human history (65 million years ago is about 27,000 times the period of time since the life of Aristotle). Consider noting, as a reference point, that multicellular animal life, as we know it today, has existed for only about 13% of Earth’s history (0.6 of 4.6 billion years). The period during which only prokaryotic life existed on earth was more than twice as long as the amount of time multicellular life has existed. Other proportional comparisons can help to put these periods in perspective.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evolution from prokaryotes to eukaryotes and single-celled life to multicellular life represent major leaps and dramatic change. Consider pointing out to students that extensive amounts of time did pass between each of these dramatic transitions. This is consistent with the gradual evolution of life on Earth. </a:t>
            </a:r>
          </a:p>
          <a:p>
            <a:pPr eaLnBrk="1"/>
            <a:r>
              <a:rPr lang="en-US" smtClean="0">
                <a:latin typeface="Times New Roman" pitchFamily="84" charset="0"/>
                <a:ea typeface="ＭＳ Ｐゴシック" pitchFamily="84" charset="-128"/>
              </a:rPr>
              <a:t>2. Assigning students, individually or in small groups, to create timelines using the dates in Table 15.6 can help them appreciate the proportional relationship of these periods.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BEACA23-812C-44FA-8B18-9FAAF0FF8C38}" type="slidenum">
              <a:rPr lang="en-US" sz="1200">
                <a:latin typeface="Times" pitchFamily="84" charset="0"/>
              </a:rPr>
              <a:pPr algn="r" eaLnBrk="0" hangingPunct="0"/>
              <a:t>20</a:t>
            </a:fld>
            <a:endParaRPr lang="en-US" sz="1200">
              <a:latin typeface="Times" pitchFamily="84"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15.4 Some key events in the history of life on Earth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3135BC29-32A9-42A4-8640-30EA9AED3C58}" type="slidenum">
              <a:rPr lang="en-US" sz="1200">
                <a:latin typeface="Times" pitchFamily="84" charset="0"/>
              </a:rPr>
              <a:pPr algn="r" eaLnBrk="0" hangingPunct="0"/>
              <a:t>3</a:t>
            </a:fld>
            <a:endParaRPr lang="en-US" sz="1200">
              <a:latin typeface="Times" pitchFamily="84" charset="0"/>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15.0_1 Chapter 15: Big Ideas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381D8ED-259F-43B7-8E02-BCB8604B7ACB}" type="slidenum">
              <a:rPr lang="en-US" sz="1200">
                <a:latin typeface="Times New Roman" pitchFamily="84" charset="0"/>
              </a:rPr>
              <a:pPr algn="r" eaLnBrk="0" hangingPunct="0"/>
              <a:t>21</a:t>
            </a:fld>
            <a:endParaRPr lang="en-US" sz="1200">
              <a:latin typeface="Times New Roman"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Comprehending the length of time of the major phases of life’s history is problematic for most students. Even the mass extinction of most dinosaurs 65 million years ago took place far beyond any period in recorded human history (65 million years ago is about 27,000 times the period of time since the life of Aristotle). Consider noting, as a reference point, that multicellular animal life, as we know it today, has existed for only about 13% of Earth’s history (0.6 of 4.6 billion years). The period during which only prokaryotic life existed on earth was more than twice as long as the amount of time multicellular life has existed. Other proportional comparisons can help to put these periods in perspective.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evolution from prokaryotes to eukaryotes and single-celled life to multicellular life represent major leaps and dramatic change. Consider pointing out to students that extensive amounts of time did pass between each of these dramatic transitions. This is consistent with the gradual evolution of life on Earth. </a:t>
            </a:r>
          </a:p>
          <a:p>
            <a:pPr eaLnBrk="1"/>
            <a:r>
              <a:rPr lang="en-US" smtClean="0">
                <a:latin typeface="Times New Roman" pitchFamily="84" charset="0"/>
                <a:ea typeface="ＭＳ Ｐゴシック" pitchFamily="84" charset="-128"/>
              </a:rPr>
              <a:t>2. Assigning students, individually or in small groups, to create timelines using the dates in Table 15.6 can help them appreciate the proportional relationship of these periods.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36E9C44-D781-45F5-9815-5116B7FC2AB1}" type="slidenum">
              <a:rPr lang="en-US" sz="1200">
                <a:latin typeface="Times New Roman" pitchFamily="84" charset="0"/>
              </a:rPr>
              <a:pPr algn="r" eaLnBrk="0" hangingPunct="0"/>
              <a:t>22</a:t>
            </a:fld>
            <a:endParaRPr lang="en-US" sz="1200">
              <a:latin typeface="Times New Roman" pitchFamily="8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Comprehending the length of time of the major phases of life’s history is problematic for most students. Even the mass extinction of most dinosaurs 65 million years ago took place far beyond any period in recorded human history (65 million years ago is about 27,000 times the period of time since the life of Aristotle). Consider noting, as a reference point, that multicellular animal life, as we know it today, has existed for only about 13% of Earth’s history (0.6 of 4.6 billion years). The period during which only prokaryotic life existed on earth was more than twice as long as the amount of time multicellular life has existed. Other proportional comparisons can help to put these periods in perspective.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evolution from prokaryotes to eukaryotes and single-celled life to multicellular life represent major leaps and dramatic change. Consider pointing out to students that extensive amounts of time did pass between each of these dramatic transitions. This is consistent with the gradual evolution of life on Earth. </a:t>
            </a:r>
          </a:p>
          <a:p>
            <a:pPr eaLnBrk="1"/>
            <a:r>
              <a:rPr lang="en-US" smtClean="0">
                <a:latin typeface="Times New Roman" pitchFamily="84" charset="0"/>
                <a:ea typeface="ＭＳ Ｐゴシック" pitchFamily="84" charset="-128"/>
              </a:rPr>
              <a:t>2. Assigning students, individually or in small groups, to create timelines using the dates in Table 15.6 can help them appreciate the proportional relationship of these periods.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E816153-4385-478A-944D-F3C706802682}" type="slidenum">
              <a:rPr lang="en-US" sz="1200">
                <a:latin typeface="Times New Roman" pitchFamily="84" charset="0"/>
              </a:rPr>
              <a:pPr algn="r" eaLnBrk="0" hangingPunct="0"/>
              <a:t>23</a:t>
            </a:fld>
            <a:endParaRPr lang="en-US" sz="1200">
              <a:latin typeface="Times New Roman" pitchFamily="8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Comprehending the length of time of the major phases of life’s history is problematic for most students. Even the mass extinction of most dinosaurs 65 million years ago took place far beyond any period in recorded human history (65 million years ago is about 27,000 times the period of time since the life of Aristotle). Consider noting, as a reference point, that multicellular animal life, as we know it today, has existed for only about 13% of Earth’s history (0.6 of 4.6 billion years). The period during which only prokaryotic life existed on earth was more than twice as long as the amount of time multicellular life has existed. Other proportional comparisons can help to put these periods in perspective.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evolution from prokaryotes to eukaryotes and single-celled life to multicellular life represent major leaps and dramatic change. Consider pointing out to students that extensive amounts of time did pass between each of these dramatic transitions. This is consistent with the gradual evolution of life on Earth. </a:t>
            </a:r>
          </a:p>
          <a:p>
            <a:pPr eaLnBrk="1"/>
            <a:r>
              <a:rPr lang="en-US" smtClean="0">
                <a:latin typeface="Times New Roman" pitchFamily="84" charset="0"/>
                <a:ea typeface="ＭＳ Ｐゴシック" pitchFamily="84" charset="-128"/>
              </a:rPr>
              <a:t>2. Assigning students, individually or in small groups, to create timelines using the dates in Table 15.6 can help them appreciate the proportional relationship of these periods.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17E988F-54CE-4168-BA56-180817EB72D9}" type="slidenum">
              <a:rPr lang="en-US" sz="1200">
                <a:latin typeface="Times New Roman" pitchFamily="84" charset="0"/>
              </a:rPr>
              <a:pPr algn="r" eaLnBrk="0" hangingPunct="0"/>
              <a:t>24</a:t>
            </a:fld>
            <a:endParaRPr lang="en-US" sz="1200">
              <a:latin typeface="Times New Roman"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With a half-life of 5,730 years, carbon-14 is an inappropriate measure of large periods of time, such as the dinosaur bones that are 100 million years old. This is like trying to measure the distance across a state with a tape measure. </a:t>
            </a:r>
          </a:p>
          <a:p>
            <a:pPr eaLnBrk="1"/>
            <a:r>
              <a:rPr lang="en-US" smtClean="0">
                <a:latin typeface="Times New Roman" pitchFamily="84" charset="0"/>
                <a:ea typeface="ＭＳ Ｐゴシック" pitchFamily="84" charset="-128"/>
              </a:rPr>
              <a:t>2. Assigning students, individually or in small groups, to create timelines using the dates in Table 15.6 can help them appreciate the proportional relationship of these periods.</a:t>
            </a:r>
          </a:p>
          <a:p>
            <a:pPr eaLnBrk="1"/>
            <a:r>
              <a:rPr lang="en-US" smtClean="0">
                <a:latin typeface="Times New Roman" pitchFamily="84" charset="0"/>
                <a:ea typeface="ＭＳ Ｐゴシック" pitchFamily="84" charset="-128"/>
              </a:rPr>
              <a:t>3. The sequence of layers, but not their absolute age, is revealed by the stratifications in sedimentary rocks. Imagine peeling the layers of wallpaper from the walls of a very old house that has been inhabited by many owners. We can tell which layers are older than others, but not the exact age of each.</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6623CCF-3758-45E9-A3C8-766B2E2FC1F9}" type="slidenum">
              <a:rPr lang="en-US" sz="1200">
                <a:latin typeface="Times" pitchFamily="84" charset="0"/>
              </a:rPr>
              <a:pPr algn="r" eaLnBrk="0" hangingPunct="0"/>
              <a:t>25</a:t>
            </a:fld>
            <a:endParaRPr lang="en-US" sz="1200">
              <a:latin typeface="Times" pitchFamily="8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15.5 Radiometric dating using carbon-14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3164190-D402-4C36-A457-EDA1AFE61FE8}" type="slidenum">
              <a:rPr lang="en-US" sz="1200">
                <a:latin typeface="Times New Roman" pitchFamily="84" charset="0"/>
              </a:rPr>
              <a:pPr algn="r" eaLnBrk="0" hangingPunct="0"/>
              <a:t>26</a:t>
            </a:fld>
            <a:endParaRPr lang="en-US" sz="1200">
              <a:latin typeface="Times New Roman"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Table 15.6 includes a timeline of the entire history of Earth, with a large section focused on the most recent 13% of Earth’s history. Students might not notice that this enlarged section is an expansion of this proportionately small, but significant, period. Furthermore, the bottom of the enlarged portion is not scaled to the top portion. These clarifications may be needed for proper appreciation of this table. Coupling Table 15.6 and Figure 15.4 may also help clarify this information.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appreciate the difficulty of finding fossils of early life. Early life forms were likely microscopic and lacked hard parts such as shells and bone. Furthermore, over time, heat, pressure, friction, and erosion may destroy what fossils were formed or render them difficult to detect. </a:t>
            </a:r>
          </a:p>
          <a:p>
            <a:pPr eaLnBrk="1"/>
            <a:r>
              <a:rPr lang="en-US" smtClean="0">
                <a:latin typeface="Times New Roman" pitchFamily="84" charset="0"/>
                <a:ea typeface="ＭＳ Ｐゴシック" pitchFamily="84" charset="-128"/>
              </a:rPr>
              <a:t>2. Assigning students, individually or in small groups, to create timelines using the dates in Table 15.6 can help them appreciate the proportional relationship of these periods.</a:t>
            </a:r>
          </a:p>
          <a:p>
            <a:pPr eaLnBrk="1"/>
            <a:r>
              <a:rPr lang="en-US" smtClean="0">
                <a:latin typeface="Times New Roman" pitchFamily="84" charset="0"/>
                <a:ea typeface="ＭＳ Ｐゴシック" pitchFamily="84" charset="-128"/>
              </a:rPr>
              <a:t>3. The sequence of layers, but not their absolute age, is revealed by the stratifications in sedimentary rocks. Imagine peeling the layers of wallpaper from the walls of a very old house that has been inhabited by many owners. We can tell which layers are older than others, but not the exact age of each.</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9EA595C-9DB9-4B57-9427-85EA851942E0}" type="slidenum">
              <a:rPr lang="en-US" sz="1200">
                <a:latin typeface="Times New Roman" pitchFamily="84" charset="0"/>
              </a:rPr>
              <a:pPr algn="r" eaLnBrk="0" hangingPunct="0"/>
              <a:t>27</a:t>
            </a:fld>
            <a:endParaRPr lang="en-US" sz="1200">
              <a:latin typeface="Times New Roman" pitchFamily="84" charset="0"/>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66B057D-DA3A-4E4C-A547-BBF351FD2705}" type="slidenum">
              <a:rPr lang="en-US" sz="1200">
                <a:latin typeface="Times New Roman" pitchFamily="84" charset="0"/>
              </a:rPr>
              <a:pPr algn="r" eaLnBrk="0" hangingPunct="0"/>
              <a:t>28</a:t>
            </a:fld>
            <a:endParaRPr lang="en-US" sz="1200">
              <a:latin typeface="Times New Roman"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 backgrounds in earth sciences may be uneven based upon their specific high school and college coursework. An emphasis on chemistry, physics, and biology may leave large gaps in basic content regarding geology and Earth’s history.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Consider this analogy to help students understand the biological consequences of speciation as continents drifted apart. As your students left high school and entered the workforce or continued their education, their high school social groups lost contact and drifted apart. Your students, in their new circumstances, adapted and changed in different ways, separate from the members of their old social groups. A note of caution: This analogy to individual social changes is not an example of biological evolution, which occurs over generations.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07F052D-FCF0-47A7-AEA7-B9F373E4801B}" type="slidenum">
              <a:rPr lang="en-US" sz="1200">
                <a:latin typeface="Times" pitchFamily="84" charset="0"/>
              </a:rPr>
              <a:pPr algn="r" eaLnBrk="0" hangingPunct="0"/>
              <a:t>29</a:t>
            </a:fld>
            <a:endParaRPr lang="en-US" sz="1200">
              <a:latin typeface="Times" pitchFamily="84" charset="0"/>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15.7B Earth’s tectonic plates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88A4594-CC37-48C2-9B7A-D78AF024D74D}" type="slidenum">
              <a:rPr lang="en-US" sz="1200">
                <a:latin typeface="Times New Roman" pitchFamily="84" charset="0"/>
              </a:rPr>
              <a:pPr algn="r" eaLnBrk="0" hangingPunct="0"/>
              <a:t>30</a:t>
            </a:fld>
            <a:endParaRPr lang="en-US" sz="1200">
              <a:latin typeface="Times New Roman" pitchFamily="8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 backgrounds in earth sciences may be uneven based upon their specific high school and college coursework. An emphasis on chemistry, physics, and biology may leave large gaps in basic content regarding geology and Earth’s history.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Consider this analogy to help students understand the biological consequences of speciation as continents drifted apart. As your students left high school and entered the workforce or continued their education, their high school social groups lost contact and drifted apart. Your students, in their new circumstances, adapted and changed in different ways, separate from the members of their old social groups. A note of caution: This analogy to individual social changes is not an example of biological evolution, which occurs over generations.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95E732D-36B3-428C-A61E-04EE90B6632C}" type="slidenum">
              <a:rPr lang="en-US" sz="1200">
                <a:latin typeface="Times New Roman" pitchFamily="84" charset="0"/>
              </a:rPr>
              <a:pPr algn="r" eaLnBrk="0" hangingPunct="0"/>
              <a:t>4</a:t>
            </a:fld>
            <a:endParaRPr lang="en-US" sz="1200">
              <a:latin typeface="Times New Roman" pitchFamily="84" charset="0"/>
            </a:endParaRPr>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D8A5AF8-863E-446C-A03F-14367C719298}" type="slidenum">
              <a:rPr lang="en-US" sz="1200">
                <a:latin typeface="Times" pitchFamily="84" charset="0"/>
              </a:rPr>
              <a:pPr algn="r" eaLnBrk="0" hangingPunct="0"/>
              <a:t>31</a:t>
            </a:fld>
            <a:endParaRPr lang="en-US" sz="1200">
              <a:latin typeface="Times" pitchFamily="84" charset="0"/>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15.7C Continental drift during the Phanerozoic eon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165635C-F6B1-4051-AFBB-45B7E96EE469}" type="slidenum">
              <a:rPr lang="en-US" sz="1200">
                <a:latin typeface="Times New Roman" pitchFamily="84" charset="0"/>
              </a:rPr>
              <a:pPr algn="r" eaLnBrk="0" hangingPunct="0"/>
              <a:t>32</a:t>
            </a:fld>
            <a:endParaRPr lang="en-US" sz="1200">
              <a:latin typeface="Times New Roman" pitchFamily="8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 backgrounds in earth sciences may be uneven based upon their specific high school and college coursework. An emphasis on chemistry, physics, and biology may leave large gaps in basic content regarding geology and Earth’s history.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Consider this analogy to help students understand the biological consequences of speciation as continents drifted apart. As your students left high school and entered the workforce or continued their education, their high school social groups lost contact and drifted apart. Your students, in their new circumstances, adapted and changed in different ways, separate from the members of their old social groups. A note of caution: This analogy to individual social changes is not an example of biological evolution, which occurs over generations.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9C90812-6684-4598-BE79-BCEADDE8C260}" type="slidenum">
              <a:rPr lang="en-US" sz="1200">
                <a:latin typeface="Times" pitchFamily="84" charset="0"/>
              </a:rPr>
              <a:pPr algn="r" eaLnBrk="0" hangingPunct="0"/>
              <a:t>33</a:t>
            </a:fld>
            <a:endParaRPr lang="en-US" sz="1200">
              <a:latin typeface="Times" pitchFamily="8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15.7D Lungfish distribution, a result of continental drift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A583DB6-528C-45A5-8D7C-159F748E512D}" type="slidenum">
              <a:rPr lang="en-US" sz="1200">
                <a:latin typeface="Times New Roman" pitchFamily="84" charset="0"/>
              </a:rPr>
              <a:pPr algn="r" eaLnBrk="0" hangingPunct="0"/>
              <a:t>34</a:t>
            </a:fld>
            <a:endParaRPr lang="en-US" sz="1200">
              <a:latin typeface="Times New Roman" pitchFamily="8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 backgrounds in earth sciences may be uneven based upon their specific high school and college coursework. An emphasis on chemistry, physics, and biology may leave large gaps in basic content regarding geology and Earth’s history.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mid-Atlantic ridge can be easily seen via satellite in Google maps. </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7D22274-ED9D-4CBA-B2D3-37B84194159F}" type="slidenum">
              <a:rPr lang="en-US" sz="1200">
                <a:latin typeface="Times" pitchFamily="84" charset="0"/>
              </a:rPr>
              <a:pPr algn="r" eaLnBrk="0" hangingPunct="0"/>
              <a:t>35</a:t>
            </a:fld>
            <a:endParaRPr lang="en-US" sz="1200">
              <a:latin typeface="Times" pitchFamily="8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15.8 The San Andreas Fault, a boundary between two crustal plates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69C5869-37BC-498B-9515-0A905F228562}" type="slidenum">
              <a:rPr lang="en-US" sz="1200">
                <a:latin typeface="Times New Roman" pitchFamily="84" charset="0"/>
              </a:rPr>
              <a:pPr algn="r" eaLnBrk="0" hangingPunct="0"/>
              <a:t>36</a:t>
            </a:fld>
            <a:endParaRPr lang="en-US" sz="1200">
              <a:latin typeface="Times New Roman" pitchFamily="8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 backgrounds in earth sciences may be uneven based upon their specific high school and college coursework. An emphasis on chemistry, physics, and biology may leave large gaps in basic content regarding geology and Earth’s history. </a:t>
            </a:r>
          </a:p>
          <a:p>
            <a:pPr eaLnBrk="1"/>
            <a:r>
              <a:rPr lang="en-US" smtClean="0">
                <a:latin typeface="Times New Roman" pitchFamily="84" charset="0"/>
                <a:ea typeface="ＭＳ Ｐゴシック" pitchFamily="84" charset="-128"/>
              </a:rPr>
              <a:t>2. The slow speed at which life can evolve in response to human damage of natural systems may not be appreciated by our students. As noted in Module 15.9, it may take 5 to 10 million years for the planet to recover from the ongoing human-induced loss of biological diversity.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consequences of an asteroid impact, large or small, reveal the role of random events in evolution. Like throwing a dart at a spinning globe, where the asteroid hits and what continents and forms of life are most affected can change greatly if the impact occurs even a few hours earlier or later. An asteroid delayed by 12 hours, in what might be a journey of millions or billions of years, will land on the opposite side of the Earth! </a:t>
            </a:r>
          </a:p>
          <a:p>
            <a:pPr eaLnBrk="1"/>
            <a:r>
              <a:rPr lang="en-US" smtClean="0">
                <a:latin typeface="Times New Roman" pitchFamily="84" charset="0"/>
                <a:ea typeface="ＭＳ Ｐゴシック" pitchFamily="84" charset="-128"/>
              </a:rPr>
              <a:t>2. Students might not realize that entire categories of animals have come and gone. The once-abundant Trilobites and nonavian dinosaurs are now extinct. Birds and mammals are relatively recent additions. Such examples of macroevolution are apparent in the fossil record. </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C10461D-3908-43E2-B6D7-8B65028A1298}" type="slidenum">
              <a:rPr lang="en-US" sz="1200">
                <a:latin typeface="Times" pitchFamily="84" charset="0"/>
              </a:rPr>
              <a:pPr algn="r" eaLnBrk="0" hangingPunct="0"/>
              <a:t>37</a:t>
            </a:fld>
            <a:endParaRPr lang="en-US" sz="1200">
              <a:latin typeface="Times" pitchFamily="8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Table 15.6_2 The geologic record (part 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163111A-49D6-4106-A079-06DEE3D888BE}" type="slidenum">
              <a:rPr lang="en-US" sz="1200">
                <a:latin typeface="Times" pitchFamily="84" charset="0"/>
              </a:rPr>
              <a:pPr algn="r" eaLnBrk="0" hangingPunct="0"/>
              <a:t>38</a:t>
            </a:fld>
            <a:endParaRPr lang="en-US" sz="1200">
              <a:latin typeface="Times" pitchFamily="84"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Table 15.6_1 The geologic record (part 1)</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21BCB05-2689-4168-BA5D-ED83B789562C}" type="slidenum">
              <a:rPr lang="en-US" sz="1200">
                <a:latin typeface="Times New Roman" pitchFamily="84" charset="0"/>
              </a:rPr>
              <a:pPr algn="r" eaLnBrk="0" hangingPunct="0"/>
              <a:t>39</a:t>
            </a:fld>
            <a:endParaRPr lang="en-US" sz="1200">
              <a:latin typeface="Times New Roman" pitchFamily="84" charset="0"/>
            </a:endParaRPr>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3BE28FB-26EA-4CB4-A44C-0F7AC3F68659}" type="slidenum">
              <a:rPr lang="en-US" sz="1200">
                <a:latin typeface="Times New Roman" pitchFamily="84" charset="0"/>
              </a:rPr>
              <a:pPr algn="r" eaLnBrk="0" hangingPunct="0"/>
              <a:t>40</a:t>
            </a:fld>
            <a:endParaRPr lang="en-US" sz="1200">
              <a:latin typeface="Times New Roman" pitchFamily="84" charset="0"/>
            </a:endParaRPr>
          </a:p>
        </p:txBody>
      </p:sp>
      <p:sp>
        <p:nvSpPr>
          <p:cNvPr id="256003" name="Rectangle 2"/>
          <p:cNvSpPr>
            <a:spLocks noGrp="1" noRot="1" noChangeAspect="1" noChangeArrowheads="1" noTextEdit="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Homologous and analogous relationships can be confusing for students. Simple explanations and concrete examples can serve as guides to understanding each process. Homologous relationships reflect modifications of one form for many functions. Analogous relationships reflect modifications of many forms for one function.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Our hierarchical classification system is analogous to sorting mail first by zip code, then by street, house number, and finally individual name. Such a system of classification based upon hierarchical categories is also common in the military and many other places in our lives. </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089D559-4001-430C-AB2F-3653712637FE}" type="slidenum">
              <a:rPr lang="en-US" sz="1200">
                <a:latin typeface="Times New Roman" pitchFamily="84" charset="0"/>
              </a:rPr>
              <a:pPr algn="r" eaLnBrk="0" hangingPunct="0"/>
              <a:t>5</a:t>
            </a:fld>
            <a:endParaRPr lang="en-US" sz="1200">
              <a:latin typeface="Times New Roman" pitchFamily="84" charset="0"/>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who have studied cell theory might wonder how the first cells formed. Furthermore, they might wonder if spontaneous generation of cells could occur today. Module 15.1 describes how conditions on the surface of Earth when life first formed were dramatically different from today. Furthermore, if new life were evolving on Earth today, it would face competition from the vast amount of life already present.</a:t>
            </a:r>
          </a:p>
          <a:p>
            <a:pPr eaLnBrk="1"/>
            <a:r>
              <a:rPr lang="en-US" smtClean="0">
                <a:latin typeface="Times New Roman" pitchFamily="84" charset="0"/>
                <a:ea typeface="ＭＳ Ｐゴシック" pitchFamily="84" charset="-128"/>
              </a:rPr>
              <a:t>2. Consider pointing out the logic of the theory of spontaneous generation, given the state of scientific knowledge during that period in history. Piles of manure and rotting flesh left in the open would apparently produce flies out of nowhere. At that time, so little was understood about eggs, sperm, and fertilization that spontaneous generation was a logical conclusion.</a:t>
            </a:r>
          </a:p>
          <a:p>
            <a:pPr eaLnBrk="1"/>
            <a:r>
              <a:rPr lang="en-US" smtClean="0">
                <a:latin typeface="Times New Roman" pitchFamily="84" charset="0"/>
                <a:ea typeface="ＭＳ Ｐゴシック" pitchFamily="84" charset="-128"/>
              </a:rPr>
              <a:t>3. The four-stage hypothesis for the origin of life is a little like a recipe for building cells from the bottom up. If your students do not remember details about biological molecules and basic cell structure, you may need to review them before addressing these stages.</a:t>
            </a:r>
          </a:p>
          <a:p>
            <a:pPr eaLnBrk="1"/>
            <a:r>
              <a:rPr lang="en-US" smtClean="0">
                <a:latin typeface="Times New Roman" pitchFamily="84" charset="0"/>
                <a:ea typeface="ＭＳ Ｐゴシック" pitchFamily="84" charset="-128"/>
              </a:rPr>
              <a:t>4. At some point in the presentation of the four-stage hypothesis for the origin of life, students should be encouraged to consider at what point “life” exists. Are self-replicating, RNA-based, membrane-bound structures alive? Discussing the evolution of the first cells helps clarify definitions of life.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BF362BD-AD28-474A-9D52-B754104AEA9B}" type="slidenum">
              <a:rPr lang="en-US" sz="1200">
                <a:latin typeface="Times New Roman" pitchFamily="84" charset="0"/>
              </a:rPr>
              <a:pPr algn="r" eaLnBrk="0" hangingPunct="0"/>
              <a:t>41</a:t>
            </a:fld>
            <a:endParaRPr lang="en-US" sz="1200">
              <a:latin typeface="Times New Roman" pitchFamily="84" charset="0"/>
            </a:endParaRPr>
          </a:p>
        </p:txBody>
      </p:sp>
      <p:sp>
        <p:nvSpPr>
          <p:cNvPr id="257027" name="Rectangle 2"/>
          <p:cNvSpPr>
            <a:spLocks noGrp="1" noRot="1" noChangeAspect="1" noChangeArrowheads="1" noTextEdit="1"/>
          </p:cNvSpPr>
          <p:nvPr>
            <p:ph type="sldImg"/>
          </p:nvPr>
        </p:nvSpPr>
        <p:spPr>
          <a:solidFill>
            <a:srgbClr val="FFFFFF"/>
          </a:solidFill>
          <a:ln/>
        </p:spPr>
      </p:sp>
      <p:sp>
        <p:nvSpPr>
          <p:cNvPr id="25702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Homologous and analogous relationships can be confusing for students. Simple explanations and concrete examples can serve as guides to understanding each process. Homologous relationships reflect modifications of one form for many functions. Analogous relationships reflect modifications of many forms for one function.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Our hierarchical classification system is analogous to sorting mail first by zip code, then by street, house number, and finally individual name. Such a system of classification based upon hierarchical categories is also common in the military and many other places in our lives.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650B248-575A-4418-A3C0-D99AE7C7233D}" type="slidenum">
              <a:rPr lang="en-US" sz="1200">
                <a:latin typeface="Times" pitchFamily="84" charset="0"/>
              </a:rPr>
              <a:pPr algn="r" eaLnBrk="0" hangingPunct="0"/>
              <a:t>42</a:t>
            </a:fld>
            <a:endParaRPr lang="en-US" sz="1200">
              <a:latin typeface="Times" pitchFamily="84" charset="0"/>
            </a:endParaRPr>
          </a:p>
        </p:txBody>
      </p:sp>
      <p:sp>
        <p:nvSpPr>
          <p:cNvPr id="258051" name="Rectangle 2"/>
          <p:cNvSpPr>
            <a:spLocks noGrp="1" noRot="1" noChangeAspect="1" noChangeArrowheads="1" noTextEdit="1"/>
          </p:cNvSpPr>
          <p:nvPr>
            <p:ph type="sldImg"/>
          </p:nvPr>
        </p:nvSpPr>
        <p:spPr>
          <a:solidFill>
            <a:srgbClr val="FFFFFF"/>
          </a:solidFill>
          <a:ln/>
        </p:spPr>
      </p:sp>
      <p:sp>
        <p:nvSpPr>
          <p:cNvPr id="25805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15.14 Australian “mole” (top) and North American mole (bottom)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D377008-445E-4F1A-80CD-5A302E1C65D1}" type="slidenum">
              <a:rPr lang="en-US" sz="1200">
                <a:latin typeface="Times New Roman" pitchFamily="84" charset="0"/>
              </a:rPr>
              <a:pPr algn="r" eaLnBrk="0" hangingPunct="0"/>
              <a:t>43</a:t>
            </a:fld>
            <a:endParaRPr lang="en-US" sz="1200">
              <a:latin typeface="Times New Roman" pitchFamily="84" charset="0"/>
            </a:endParaRPr>
          </a:p>
        </p:txBody>
      </p:sp>
      <p:sp>
        <p:nvSpPr>
          <p:cNvPr id="259075" name="Rectangle 2"/>
          <p:cNvSpPr>
            <a:spLocks noGrp="1" noRot="1" noChangeAspect="1" noChangeArrowheads="1" noTextEdit="1"/>
          </p:cNvSpPr>
          <p:nvPr>
            <p:ph type="sldImg"/>
          </p:nvPr>
        </p:nvSpPr>
        <p:spPr>
          <a:solidFill>
            <a:srgbClr val="FFFFFF"/>
          </a:solidFill>
          <a:ln/>
        </p:spPr>
      </p:sp>
      <p:sp>
        <p:nvSpPr>
          <p:cNvPr id="25907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can be frustrated by the changing state of systematics. Some comfort can be offered by noting that this is true about many active areas of science. For example, scientists continue to learn more and revise advice regarding the causes, treatment, and prevention of heart disease and cancer. </a:t>
            </a:r>
          </a:p>
          <a:p>
            <a:pPr eaLnBrk="1"/>
            <a:r>
              <a:rPr lang="en-US" smtClean="0">
                <a:latin typeface="Times New Roman" pitchFamily="84" charset="0"/>
                <a:ea typeface="ＭＳ Ｐゴシック" pitchFamily="84" charset="-128"/>
              </a:rPr>
              <a:t>2. Students might express concern over the need to learn scientific names, when common names already seem sufficient. Depending upon where you live, find some examples of common organisms with more than one common name. Fishermen are famous for the various names they assign to the same species, depending upon the geographic region where they fish. Have your students imagine the problems of using common names when communicating with someone in another language. Clearly, there are advantages to scientific names!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Although Linnaeus recognized a hierarchical structure in the natural world, he had no natural explanation for the occurrence of such groups. One might wonder why all life does not blend evenly from one form to another. One of Darwin’s greatest insights was to understand that these clusters reflect similarities due to shared ancestry, i.e., life itself is grouped into family trees. Furthermore, Darwin proposed a natural mechanism for the formation of new species and the generation of this diversity. </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055DD6D-F568-445B-8F06-85DB84D2A01B}" type="slidenum">
              <a:rPr lang="en-US" sz="1200">
                <a:latin typeface="Times New Roman" pitchFamily="84" charset="0"/>
              </a:rPr>
              <a:pPr algn="r" eaLnBrk="0" hangingPunct="0"/>
              <a:t>44</a:t>
            </a:fld>
            <a:endParaRPr lang="en-US" sz="1200">
              <a:latin typeface="Times New Roman" pitchFamily="84" charset="0"/>
            </a:endParaRPr>
          </a:p>
        </p:txBody>
      </p:sp>
      <p:sp>
        <p:nvSpPr>
          <p:cNvPr id="260099" name="Rectangle 2"/>
          <p:cNvSpPr>
            <a:spLocks noGrp="1" noRot="1" noChangeAspect="1"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can be frustrated by the changing state of systematics. Some comfort can be offered by noting that this is true about many active areas of science. For example, scientists continue to learn more and revise advice regarding the causes, treatment, and prevention of heart disease and cancer. </a:t>
            </a:r>
          </a:p>
          <a:p>
            <a:pPr eaLnBrk="1"/>
            <a:r>
              <a:rPr lang="en-US" smtClean="0">
                <a:latin typeface="Times New Roman" pitchFamily="84" charset="0"/>
                <a:ea typeface="ＭＳ Ｐゴシック" pitchFamily="84" charset="-128"/>
              </a:rPr>
              <a:t>2. Students might express concern over the need to learn scientific names, when common names already seem sufficient. Depending upon where you live, find some examples of common organisms with more than one common name. Fishermen are famous for the various names they assign to the same species, depending upon the geographic region where they fish. Have your students imagine the problems of using common names when communicating with someone in another language. Clearly, there are advantages to scientific names!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Although Linnaeus recognized a hierarchical structure in the natural world, he had no natural explanation for the occurrence of such groups. One might wonder why all life does not blend evenly from one form to another. One of Darwin’s greatest insights was to understand that these clusters reflect similarities due to shared ancestry, i.e., life itself is grouped into family trees. Furthermore, Darwin proposed a natural mechanism for the formation of new species and the generation of this diversity.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A7D178F-4A27-4E67-8CBE-E05FE1926AD2}" type="slidenum">
              <a:rPr lang="en-US" sz="1200">
                <a:latin typeface="Times" pitchFamily="84" charset="0"/>
              </a:rPr>
              <a:pPr algn="r" eaLnBrk="0" hangingPunct="0"/>
              <a:t>45</a:t>
            </a:fld>
            <a:endParaRPr lang="en-US" sz="1200">
              <a:latin typeface="Times" pitchFamily="84" charset="0"/>
            </a:endParaRPr>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15.15A Hierarchical classification of the domestic cat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6DF215D-0557-43BA-B827-92B741AA033C}" type="slidenum">
              <a:rPr lang="en-US" sz="1200">
                <a:latin typeface="Times New Roman" pitchFamily="84" charset="0"/>
              </a:rPr>
              <a:pPr algn="r" eaLnBrk="0" hangingPunct="0"/>
              <a:t>46</a:t>
            </a:fld>
            <a:endParaRPr lang="en-US" sz="1200">
              <a:latin typeface="Times New Roman" pitchFamily="84" charset="0"/>
            </a:endParaRPr>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can be frustrated by the changing state of systematics. Some comfort can be offered by noting that this is true about many active areas of science. For example, scientists continue to learn more and revise advice regarding the causes, treatment, and prevention of heart disease and cancer. </a:t>
            </a:r>
          </a:p>
          <a:p>
            <a:pPr eaLnBrk="1"/>
            <a:r>
              <a:rPr lang="en-US" smtClean="0">
                <a:latin typeface="Times New Roman" pitchFamily="84" charset="0"/>
                <a:ea typeface="ＭＳ Ｐゴシック" pitchFamily="84" charset="-128"/>
              </a:rPr>
              <a:t>2. Students might express concern over the need to learn scientific names, when common names already seem sufficient. Depending upon where you live, find some examples of common organisms with more than one common name. Fishermen are famous for the various names they assign to the same species, depending upon the geographic region where they fish. Have your students imagine the problems of using common names when communicating with someone in another language. Clearly, there are advantages to scientific names!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Although Linnaeus recognized a hierarchical structure in the natural world, he had no natural explanation for the occurrence of such groups. One might wonder why all life does not blend evenly from one form to another. One of Darwin’s greatest insights was to understand that these clusters reflect similarities due to shared ancestry, i.e., life itself is grouped into family trees. Furthermore, Darwin proposed a natural mechanism for the formation of new species and the generation of this diversity.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2022BCC-6490-42FA-82C0-E54536CBBDC8}" type="slidenum">
              <a:rPr lang="en-US" sz="1200">
                <a:latin typeface="Times" pitchFamily="84" charset="0"/>
              </a:rPr>
              <a:pPr algn="r" eaLnBrk="0" hangingPunct="0"/>
              <a:t>47</a:t>
            </a:fld>
            <a:endParaRPr lang="en-US" sz="1200">
              <a:latin typeface="Times" pitchFamily="84" charset="0"/>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15.15B Relating classification to phylogeny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6BDAC29-EBDA-4D22-84C4-A2377A6019C6}" type="slidenum">
              <a:rPr lang="en-US" sz="1200">
                <a:latin typeface="Times New Roman" pitchFamily="84" charset="0"/>
              </a:rPr>
              <a:pPr algn="r" eaLnBrk="0" hangingPunct="0"/>
              <a:t>48</a:t>
            </a:fld>
            <a:endParaRPr lang="en-US" sz="1200">
              <a:latin typeface="Times New Roman" pitchFamily="84" charset="0"/>
            </a:endParaRPr>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Students may struggle with many aspects of phylogenetic trees, including: (a) Students may not realize that each node/branch can be rotated to rearrange the groups without changing the nature of the relationships. For example, in Figure 15.16A, the position of the beaver and kangaroo can be reversed without changing any relationships represented in the phylogenetic tree. (b) The length of each branch is not meaningful and is not intended to be proportional to time. (c) The spacing between groups is not meaningful and does not denote the degree of divergence between them. Whether the tree is compressed or expanded in size, the information communicated in it remains the same.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Emphasize to students that phylogenetic trees are tentative hypotheses. As new data are collected, the hypotheses are modified or rejected outright. </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6F9997C-49E1-4740-9EAE-F16B84F16756}" type="slidenum">
              <a:rPr lang="en-US" sz="1200">
                <a:latin typeface="Times New Roman" pitchFamily="84" charset="0"/>
              </a:rPr>
              <a:pPr algn="r" eaLnBrk="0" hangingPunct="0"/>
              <a:t>49</a:t>
            </a:fld>
            <a:endParaRPr lang="en-US" sz="1200">
              <a:latin typeface="Times New Roman" pitchFamily="84" charset="0"/>
            </a:endParaRPr>
          </a:p>
        </p:txBody>
      </p:sp>
      <p:sp>
        <p:nvSpPr>
          <p:cNvPr id="286723" name="Rectangle 2"/>
          <p:cNvSpPr>
            <a:spLocks noGrp="1" noRot="1" noChangeAspect="1" noChangeArrowheads="1" noTextEdit="1"/>
          </p:cNvSpPr>
          <p:nvPr>
            <p:ph type="sldImg"/>
          </p:nvPr>
        </p:nvSpPr>
        <p:spPr>
          <a:solidFill>
            <a:srgbClr val="FFFFFF"/>
          </a:solidFill>
          <a:ln/>
        </p:spPr>
      </p:sp>
      <p:sp>
        <p:nvSpPr>
          <p:cNvPr id="28672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The authors reference Modules 10.22 and 10.23 for information on horizontal gene transfer. If this module was not previously addressed, consider covering it in your final discussion of the early evolution of life. </a:t>
            </a:r>
          </a:p>
          <a:p>
            <a:pPr eaLnBrk="1"/>
            <a:r>
              <a:rPr lang="en-US" smtClean="0">
                <a:latin typeface="Times New Roman" pitchFamily="84" charset="0"/>
                <a:ea typeface="ＭＳ Ｐゴシック" pitchFamily="84" charset="-128"/>
              </a:rPr>
              <a:t>3. For some students, the discussion of the ambiguous relationships of early life and the three domains can be unsettling. Students who expect clear answers and sharp definitions from science may be uncomfortable with such ambiguity. </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57CD238-028C-4C5A-9903-FA7B11E00D88}" type="slidenum">
              <a:rPr lang="en-US" sz="1200">
                <a:latin typeface="Times New Roman" pitchFamily="84" charset="0"/>
              </a:rPr>
              <a:pPr algn="r" eaLnBrk="0" hangingPunct="0"/>
              <a:t>50</a:t>
            </a:fld>
            <a:endParaRPr lang="en-US" sz="1200">
              <a:latin typeface="Times New Roman" pitchFamily="84" charset="0"/>
            </a:endParaRPr>
          </a:p>
        </p:txBody>
      </p:sp>
      <p:sp>
        <p:nvSpPr>
          <p:cNvPr id="287747" name="Rectangle 2"/>
          <p:cNvSpPr>
            <a:spLocks noGrp="1" noRot="1" noChangeAspect="1" noChangeArrowheads="1" noTextEdit="1"/>
          </p:cNvSpPr>
          <p:nvPr>
            <p:ph type="sldImg"/>
          </p:nvPr>
        </p:nvSpPr>
        <p:spPr>
          <a:solidFill>
            <a:srgbClr val="FFFFFF"/>
          </a:solidFill>
          <a:ln/>
        </p:spPr>
      </p:sp>
      <p:sp>
        <p:nvSpPr>
          <p:cNvPr id="28774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National Center for Science Education is an organization working to support the teaching of evolution and defend it against sectarian attack. Its website, http://ncse.com, contains a great deal of useful information.</a:t>
            </a:r>
          </a:p>
          <a:p>
            <a:pPr eaLnBrk="1"/>
            <a:r>
              <a:rPr lang="en-US" smtClean="0">
                <a:latin typeface="Times New Roman" pitchFamily="84" charset="0"/>
                <a:ea typeface="ＭＳ Ｐゴシック" pitchFamily="84" charset="-128"/>
              </a:rPr>
              <a:t>2. The authors reference Modules 10.22 and 10.23 for information on horizontal gene transfer. If this module was not previously addressed, consider covering it in your final discussion of the early evolution of life. </a:t>
            </a:r>
          </a:p>
          <a:p>
            <a:pPr eaLnBrk="1"/>
            <a:r>
              <a:rPr lang="en-US" smtClean="0">
                <a:latin typeface="Times New Roman" pitchFamily="84" charset="0"/>
                <a:ea typeface="ＭＳ Ｐゴシック" pitchFamily="84" charset="-128"/>
              </a:rPr>
              <a:t>3. For some students, the discussion of the ambiguous relationships of early life and the three domains can be unsettling. Students who expect clear answers and sharp definitions from science may be uncomfortable with such ambiguity.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573A743-BE39-4EA9-92D1-35E8F03DC9B8}" type="slidenum">
              <a:rPr lang="en-US" sz="1200">
                <a:latin typeface="Times New Roman" pitchFamily="84" charset="0"/>
              </a:rPr>
              <a:pPr algn="r" eaLnBrk="0" hangingPunct="0"/>
              <a:t>6</a:t>
            </a:fld>
            <a:endParaRPr lang="en-US" sz="1200">
              <a:latin typeface="Times New Roman" pitchFamily="84"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dirty="0"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dirty="0"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dirty="0" smtClean="0">
                <a:latin typeface="Times New Roman" pitchFamily="84" charset="0"/>
                <a:ea typeface="ＭＳ Ｐゴシック" pitchFamily="84" charset="-128"/>
                <a:sym typeface="Symbol" pitchFamily="84" charset="2"/>
              </a:rPr>
              <a:t></a:t>
            </a:r>
            <a:r>
              <a:rPr lang="en-US" dirty="0" smtClean="0">
                <a:latin typeface="Times New Roman" pitchFamily="84" charset="0"/>
                <a:ea typeface="ＭＳ Ｐゴシック" pitchFamily="84" charset="-128"/>
              </a:rPr>
              <a:t> 60 </a:t>
            </a:r>
            <a:r>
              <a:rPr lang="en-US" dirty="0" smtClean="0">
                <a:latin typeface="Times New Roman" pitchFamily="84" charset="0"/>
                <a:ea typeface="ＭＳ Ｐゴシック" pitchFamily="84" charset="-128"/>
                <a:sym typeface="Symbol" pitchFamily="84" charset="2"/>
              </a:rPr>
              <a:t></a:t>
            </a:r>
            <a:r>
              <a:rPr lang="en-US" dirty="0" smtClean="0">
                <a:latin typeface="Times New Roman" pitchFamily="84" charset="0"/>
                <a:ea typeface="ＭＳ Ｐゴシック" pitchFamily="84" charset="-128"/>
              </a:rPr>
              <a:t> 24 </a:t>
            </a:r>
            <a:r>
              <a:rPr lang="en-US" dirty="0" smtClean="0">
                <a:latin typeface="Times New Roman" pitchFamily="84" charset="0"/>
                <a:ea typeface="ＭＳ Ｐゴシック" pitchFamily="84" charset="-128"/>
                <a:sym typeface="Symbol" pitchFamily="84" charset="2"/>
              </a:rPr>
              <a:t></a:t>
            </a:r>
            <a:r>
              <a:rPr lang="en-US" dirty="0"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dirty="0"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Students who have studied cell theory might wonder how the first cells formed. Furthermore, they might wonder if spontaneous generation of cells could occur today. Module 15.1 describes how conditions on the surface of Earth when life first formed were dramatically different from today. Furthermore, if new life were evolving on Earth today, it would face competition from the vast amount of life already present.</a:t>
            </a:r>
          </a:p>
          <a:p>
            <a:pPr eaLnBrk="1"/>
            <a:r>
              <a:rPr lang="en-US" dirty="0" smtClean="0">
                <a:latin typeface="Times New Roman" pitchFamily="84" charset="0"/>
                <a:ea typeface="ＭＳ Ｐゴシック" pitchFamily="84" charset="-128"/>
              </a:rPr>
              <a:t>2. Consider pointing out the logic of the theory of spontaneous generation, given the state of scientific knowledge during that period in history. Piles of manure and rotting flesh left in the open would apparently produce flies out of nowhere. At that time, so little was understood about eggs, sperm, and fertilization that spontaneous generation was a logical conclusion.</a:t>
            </a:r>
          </a:p>
          <a:p>
            <a:pPr eaLnBrk="1"/>
            <a:r>
              <a:rPr lang="en-US" dirty="0" smtClean="0">
                <a:latin typeface="Times New Roman" pitchFamily="84" charset="0"/>
                <a:ea typeface="ＭＳ Ｐゴシック" pitchFamily="84" charset="-128"/>
              </a:rPr>
              <a:t>3. The four-stage hypothesis for the origin of life is a little like a recipe for building cells from the bottom up. If your students do not remember details about biological molecules and basic cell structure, you may need to review them before addressing these stages.</a:t>
            </a:r>
          </a:p>
          <a:p>
            <a:pPr eaLnBrk="1"/>
            <a:r>
              <a:rPr lang="en-US" dirty="0" smtClean="0">
                <a:latin typeface="Times New Roman" pitchFamily="84" charset="0"/>
                <a:ea typeface="ＭＳ Ｐゴシック" pitchFamily="84" charset="-128"/>
              </a:rPr>
              <a:t>4. At some point in the presentation of the four-stage hypothesis for the origin of life, students should be encouraged to consider at what point “life” exists. Are self-replicating, RNA-based, membrane-bound structures alive? Discussing the evolution of the first cells helps clarify definitions of life.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D58AC0D-719F-4605-920E-484C7E9DE7D6}" type="slidenum">
              <a:rPr lang="en-US" sz="1200">
                <a:latin typeface="Times" pitchFamily="84" charset="0"/>
              </a:rPr>
              <a:pPr algn="r" eaLnBrk="0" hangingPunct="0"/>
              <a:t>51</a:t>
            </a:fld>
            <a:endParaRPr lang="en-US" sz="1200">
              <a:latin typeface="Times" pitchFamily="84" charset="0"/>
            </a:endParaRPr>
          </a:p>
        </p:txBody>
      </p:sp>
      <p:sp>
        <p:nvSpPr>
          <p:cNvPr id="289795" name="Rectangle 2"/>
          <p:cNvSpPr>
            <a:spLocks noGrp="1" noRot="1" noChangeAspect="1" noChangeArrowheads="1" noTextEdit="1"/>
          </p:cNvSpPr>
          <p:nvPr>
            <p:ph type="sldImg"/>
          </p:nvPr>
        </p:nvSpPr>
        <p:spPr>
          <a:solidFill>
            <a:srgbClr val="FFFFFF"/>
          </a:solidFill>
          <a:ln/>
        </p:spPr>
      </p:sp>
      <p:sp>
        <p:nvSpPr>
          <p:cNvPr id="2897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15.19A Two major episodes of horizontal gene transfer in the history of life (dates are uncertain)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23D104E-9075-4ECE-AD25-EC376A6553BD}" type="slidenum">
              <a:rPr lang="en-US" sz="1200">
                <a:latin typeface="Times" pitchFamily="84" charset="0"/>
              </a:rPr>
              <a:pPr algn="r" eaLnBrk="0" hangingPunct="0"/>
              <a:t>7</a:t>
            </a:fld>
            <a:endParaRPr lang="en-US" sz="1200">
              <a:latin typeface="Times" pitchFamily="84" charset="0"/>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15.1 A depiction of Earth about 3 billion years ago (inset: photo of a cross section of a fossilized stromatolite)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FDA087B-BDAE-4DF3-AEF8-1BC8B7BDC924}" type="slidenum">
              <a:rPr lang="en-US" sz="1200">
                <a:latin typeface="Times New Roman" pitchFamily="84" charset="0"/>
              </a:rPr>
              <a:pPr algn="r" eaLnBrk="0" hangingPunct="0"/>
              <a:t>8</a:t>
            </a:fld>
            <a:endParaRPr lang="en-US" sz="1200">
              <a:latin typeface="Times New Roman" pitchFamily="84"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who have studied cell theory might wonder how the first cells formed. Furthermore, they might wonder if spontaneous generation of cells could occur today. Module 15.1 describes how conditions on the surface of Earth when life first formed were dramatically different from today. Furthermore, if new life were evolving on Earth today, it would face competition from the vast amount of life already present.</a:t>
            </a:r>
          </a:p>
          <a:p>
            <a:pPr eaLnBrk="1"/>
            <a:r>
              <a:rPr lang="en-US" smtClean="0">
                <a:latin typeface="Times New Roman" pitchFamily="84" charset="0"/>
                <a:ea typeface="ＭＳ Ｐゴシック" pitchFamily="84" charset="-128"/>
              </a:rPr>
              <a:t>2. Consider pointing out the logic of the theory of spontaneous generation, given the state of scientific knowledge during that period in history. Piles of manure and rotting flesh left in the open would apparently produce flies out of nowhere. At that time, so little was understood about eggs, sperm, and fertilization that spontaneous generation was a logical conclusion.</a:t>
            </a:r>
          </a:p>
          <a:p>
            <a:pPr eaLnBrk="1"/>
            <a:r>
              <a:rPr lang="en-US" smtClean="0">
                <a:latin typeface="Times New Roman" pitchFamily="84" charset="0"/>
                <a:ea typeface="ＭＳ Ｐゴシック" pitchFamily="84" charset="-128"/>
              </a:rPr>
              <a:t>3. The four-stage hypothesis for the origin of life is a little like a recipe for building cells from the bottom up. If your students do not remember details about biological molecules and basic cell structure, you may need to review them before addressing these stages.</a:t>
            </a:r>
          </a:p>
          <a:p>
            <a:pPr eaLnBrk="1"/>
            <a:r>
              <a:rPr lang="en-US" smtClean="0">
                <a:latin typeface="Times New Roman" pitchFamily="84" charset="0"/>
                <a:ea typeface="ＭＳ Ｐゴシック" pitchFamily="84" charset="-128"/>
              </a:rPr>
              <a:t>4. At some point in the presentation of the four-stage hypothesis for the origin of life, students should be encouraged to consider at what point “life” exists. Are self-replicating, RNA-based, membrane-bound structures alive? Discussing the evolution of the first cells helps clarify definitions of life.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11F1DCC-4747-4ACB-9B06-211D63FFE052}" type="slidenum">
              <a:rPr lang="en-US" sz="1200">
                <a:latin typeface="Times New Roman" pitchFamily="84" charset="0"/>
              </a:rPr>
              <a:pPr algn="r" eaLnBrk="0" hangingPunct="0"/>
              <a:t>9</a:t>
            </a:fld>
            <a:endParaRPr lang="en-US" sz="1200">
              <a:latin typeface="Times New Roman" pitchFamily="84"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might not have considered that cells today are not created from scratch. Unlike baking a cake or constructing an automobile, where components are assembled to create something new, the reproduction of cells does not currently involve anything other than cells.</a:t>
            </a:r>
          </a:p>
          <a:p>
            <a:pPr eaLnBrk="1"/>
            <a:r>
              <a:rPr lang="en-US" smtClean="0">
                <a:latin typeface="Times New Roman" pitchFamily="84" charset="0"/>
                <a:ea typeface="ＭＳ Ｐゴシック" pitchFamily="84" charset="-128"/>
              </a:rPr>
              <a:t>2. Some students might think that scientists have answers for all of life’s questions. Other students might rely upon supernatural explanations when faced with scientific uncertainty. The material in this chapter provides a good opportunity to further distinguish between the process of science and other ways of knowing.</a:t>
            </a:r>
          </a:p>
          <a:p>
            <a:pPr eaLnBrk="1"/>
            <a:r>
              <a:rPr lang="en-US" smtClean="0">
                <a:latin typeface="Times New Roman" pitchFamily="84" charset="0"/>
                <a:ea typeface="ＭＳ Ｐゴシック" pitchFamily="84" charset="-128"/>
              </a:rPr>
              <a:t>3. Most of us are unable to comprehend the vast lengths of time considered by geologists. Exercises and examples can increase this comprehension. Consider (a) the number of seconds in a year =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60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24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365.25 = 31,557,600, or (b) that you would live your 1 billionth second of life at age 31 and 8 months of age, or (c) how much money you could spend each day if you spent $1 million dollars a year ($1,000,000/365 = $2,739.73/day).</a:t>
            </a:r>
          </a:p>
          <a:p>
            <a:pPr eaLnBrk="1"/>
            <a:r>
              <a:rPr lang="en-US" smtClean="0">
                <a:latin typeface="Times New Roman" pitchFamily="84" charset="0"/>
                <a:ea typeface="ＭＳ Ｐゴシック" pitchFamily="84" charset="-128"/>
              </a:rPr>
              <a:t>4. Students may need to be reminded that one billion is 1,000 million. Many students (and some politicians) easily confuse million and billion without realizing the scale of the error. Challenge students to translate either of the examples above to illustrate one billion. (For example, one billion seconds equals about 31.7 years. If you were to spend one billion dollars in a year, you would need to spend $2,739,730 each day of that year!</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Some scientists distinguish between biological evolution and chemical evolution. Biological evolution addresses changes in life once it existed on Earth. Chemical evolution includes the origin of the first forms of life. The word </a:t>
            </a:r>
            <a:r>
              <a:rPr lang="en-US" i="1" smtClean="0">
                <a:latin typeface="Times New Roman" pitchFamily="84" charset="0"/>
                <a:ea typeface="ＭＳ Ｐゴシック" pitchFamily="84" charset="-128"/>
              </a:rPr>
              <a:t>evolution</a:t>
            </a:r>
            <a:r>
              <a:rPr lang="en-US" smtClean="0">
                <a:latin typeface="Times New Roman" pitchFamily="84" charset="0"/>
                <a:ea typeface="ＭＳ Ｐゴシック" pitchFamily="84" charset="-128"/>
              </a:rPr>
              <a:t>, if strictly defined as a change over time, also applies to changes in the universe.</a:t>
            </a:r>
          </a:p>
          <a:p>
            <a:pPr eaLnBrk="1"/>
            <a:r>
              <a:rPr lang="en-US" smtClean="0">
                <a:latin typeface="Times New Roman" pitchFamily="84" charset="0"/>
                <a:ea typeface="ＭＳ Ｐゴシック" pitchFamily="84" charset="-128"/>
              </a:rPr>
              <a:t>2. The experiments and hypotheses discussed in Module 15.2 demonstrate the tentative nature of science. As evidence is collected, old hypotheses are tested and new hypotheses arise.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F1AAC16-AD2C-40D9-83EC-A42994156534}" type="slidenum">
              <a:rPr lang="en-US" sz="1200">
                <a:latin typeface="Times" pitchFamily="84" charset="0"/>
              </a:rPr>
              <a:pPr algn="r" eaLnBrk="0" hangingPunct="0"/>
              <a:t>10</a:t>
            </a:fld>
            <a:endParaRPr lang="en-US" sz="1200">
              <a:latin typeface="Times" pitchFamily="84" charset="0"/>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15.2A The synthesis of organic compounds in Miller’s 1953 experiment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E781B0F-5CC0-47D0-9788-25486E98C164}" type="datetime1">
              <a:rPr lang="en-US" smtClean="0"/>
              <a:t>3/7/2014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95ED9F-B7BF-457C-BF79-27AE740E50E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9C203-9C2A-46BB-91B7-D6E5FABB78B3}"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5ED9F-B7BF-457C-BF79-27AE740E50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895ED9F-B7BF-457C-BF79-27AE740E50E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A739B-DC86-48AE-908C-849B7601E21A}"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ECB9619-363A-465F-A640-0659B16B4955}" type="datetime1">
              <a:rPr lang="en-US" smtClean="0"/>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895ED9F-B7BF-457C-BF79-27AE740E50E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4073700-4C62-4ADC-AC05-935702DA622A}" type="datetime1">
              <a:rPr lang="en-US" smtClean="0"/>
              <a:t>3/7/2014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95ED9F-B7BF-457C-BF79-27AE740E50E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42110A4-38B3-4C59-9038-1A6545D40AFF}" type="datetime1">
              <a:rPr lang="en-US" smtClean="0"/>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5ED9F-B7BF-457C-BF79-27AE740E50E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08E300-D897-41A8-B5B1-F7A0468572DB}" type="datetime1">
              <a:rPr lang="en-US" smtClean="0"/>
              <a:t>3/7/2014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895ED9F-B7BF-457C-BF79-27AE740E50E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F868F9-0DE9-4F3E-8737-23F0D5717875}" type="datetime1">
              <a:rPr lang="en-US" smtClean="0"/>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895ED9F-B7BF-457C-BF79-27AE740E50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39FDE2B-3CD2-44EB-AEF7-2EA8326B69B8}" type="datetime1">
              <a:rPr lang="en-US" smtClean="0"/>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895ED9F-B7BF-457C-BF79-27AE740E50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895ED9F-B7BF-457C-BF79-27AE740E50E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D930E81-A19B-47B1-802A-B3610130CD0E}" type="datetime1">
              <a:rPr lang="en-US" smtClean="0"/>
              <a:t>3/7/2014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895ED9F-B7BF-457C-BF79-27AE740E50E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7F53ADE-C23A-4679-9F9F-C75AD5E01FC0}" type="datetime1">
              <a:rPr lang="en-US" smtClean="0"/>
              <a:t>3/7/2014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E49A33-D638-49DB-AFAA-2F4E395F7C51}" type="datetime1">
              <a:rPr lang="en-US" smtClean="0"/>
              <a:t>3/7/2014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895ED9F-B7BF-457C-BF79-27AE740E50E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file:///\\localhost\..\..\Program%20Files\TurningPoint\2003\Question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file:///\\localhost\..\..\Program%20Files\TurningPoint\2003\Questions.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file:///\\localhost\..\..\Program%20Files\TurningPoint\2003\Question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file:///\\localhos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file:///\\localhost\..\..\Program%20Files\TurningPoint\2003\Question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hyperlink" Target="file:///\\localhost\..\..\Program%20Files\TurningPoint\2003\Questions.html"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hyperlink" Target="file:///\\localhost\..\..\Program%20Files\TurningPoint\2003\Questions.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15</a:t>
            </a:r>
            <a:endParaRPr lang="en-US" dirty="0"/>
          </a:p>
        </p:txBody>
      </p:sp>
      <p:sp>
        <p:nvSpPr>
          <p:cNvPr id="2" name="Title 1"/>
          <p:cNvSpPr>
            <a:spLocks noGrp="1"/>
          </p:cNvSpPr>
          <p:nvPr>
            <p:ph type="ctrTitle"/>
          </p:nvPr>
        </p:nvSpPr>
        <p:spPr/>
        <p:txBody>
          <a:bodyPr/>
          <a:lstStyle/>
          <a:p>
            <a:r>
              <a:rPr lang="en-US" dirty="0" smtClean="0"/>
              <a:t>ORIGIN OF LIFE</a:t>
            </a:r>
            <a:br>
              <a:rPr lang="en-US" dirty="0" smtClean="0"/>
            </a:br>
            <a:r>
              <a:rPr lang="en-US" dirty="0" smtClean="0"/>
              <a:t>TAXONOMY</a:t>
            </a:r>
            <a:endParaRPr lang="en-US" dirty="0"/>
          </a:p>
        </p:txBody>
      </p:sp>
      <p:sp>
        <p:nvSpPr>
          <p:cNvPr id="4" name="Slide Number Placeholder 3"/>
          <p:cNvSpPr>
            <a:spLocks noGrp="1"/>
          </p:cNvSpPr>
          <p:nvPr>
            <p:ph type="sldNum" sz="quarter" idx="12"/>
          </p:nvPr>
        </p:nvSpPr>
        <p:spPr/>
        <p:txBody>
          <a:bodyPr/>
          <a:lstStyle/>
          <a:p>
            <a:fld id="{0895ED9F-B7BF-457C-BF79-27AE740E50EA}"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5_02aMillerExperiment-U"/>
          <p:cNvPicPr>
            <a:picLocks noChangeAspect="1" noChangeArrowheads="1"/>
          </p:cNvPicPr>
          <p:nvPr/>
        </p:nvPicPr>
        <p:blipFill>
          <a:blip r:embed="rId3" cstate="print"/>
          <a:srcRect/>
          <a:stretch>
            <a:fillRect/>
          </a:stretch>
        </p:blipFill>
        <p:spPr bwMode="auto">
          <a:xfrm>
            <a:off x="1419225" y="136525"/>
            <a:ext cx="6303963" cy="6584950"/>
          </a:xfrm>
          <a:prstGeom prst="rect">
            <a:avLst/>
          </a:prstGeom>
          <a:noFill/>
          <a:ln w="9525">
            <a:noFill/>
            <a:miter lim="800000"/>
            <a:headEnd/>
            <a:tailEnd/>
          </a:ln>
        </p:spPr>
      </p:pic>
      <p:sp>
        <p:nvSpPr>
          <p:cNvPr id="26627" name="Oval 3"/>
          <p:cNvSpPr>
            <a:spLocks noChangeArrowheads="1"/>
          </p:cNvSpPr>
          <p:nvPr/>
        </p:nvSpPr>
        <p:spPr bwMode="auto">
          <a:xfrm>
            <a:off x="4044950" y="93980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26628" name="Oval 4"/>
          <p:cNvSpPr>
            <a:spLocks noChangeArrowheads="1"/>
          </p:cNvSpPr>
          <p:nvPr/>
        </p:nvSpPr>
        <p:spPr bwMode="auto">
          <a:xfrm>
            <a:off x="4464050" y="285750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26629" name="Oval 5"/>
          <p:cNvSpPr>
            <a:spLocks noChangeArrowheads="1"/>
          </p:cNvSpPr>
          <p:nvPr/>
        </p:nvSpPr>
        <p:spPr bwMode="auto">
          <a:xfrm>
            <a:off x="1638300" y="35750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26630" name="Oval 6"/>
          <p:cNvSpPr>
            <a:spLocks noChangeArrowheads="1"/>
          </p:cNvSpPr>
          <p:nvPr/>
        </p:nvSpPr>
        <p:spPr bwMode="auto">
          <a:xfrm>
            <a:off x="4768850" y="56324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266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15.2A</a:t>
            </a:r>
          </a:p>
        </p:txBody>
      </p:sp>
      <p:sp>
        <p:nvSpPr>
          <p:cNvPr id="26632" name="Text Box 3"/>
          <p:cNvSpPr txBox="1">
            <a:spLocks noChangeArrowheads="1"/>
          </p:cNvSpPr>
          <p:nvPr/>
        </p:nvSpPr>
        <p:spPr bwMode="auto">
          <a:xfrm>
            <a:off x="2795588" y="534988"/>
            <a:ext cx="1543050" cy="344487"/>
          </a:xfrm>
          <a:prstGeom prst="rect">
            <a:avLst/>
          </a:prstGeom>
          <a:noFill/>
          <a:ln w="9525">
            <a:noFill/>
            <a:miter lim="800000"/>
            <a:headEnd/>
            <a:tailEnd/>
          </a:ln>
        </p:spPr>
        <p:txBody>
          <a:bodyPr wrap="none" lIns="0" tIns="0" rIns="0" bIns="0"/>
          <a:lstStyle/>
          <a:p>
            <a:pPr eaLnBrk="0" hangingPunct="0"/>
            <a:r>
              <a:rPr lang="en-US" sz="1700" b="1"/>
              <a:t>Water vapor</a:t>
            </a:r>
          </a:p>
        </p:txBody>
      </p:sp>
      <p:sp>
        <p:nvSpPr>
          <p:cNvPr id="26633" name="Text Box 3"/>
          <p:cNvSpPr txBox="1">
            <a:spLocks noChangeArrowheads="1"/>
          </p:cNvSpPr>
          <p:nvPr/>
        </p:nvSpPr>
        <p:spPr bwMode="auto">
          <a:xfrm>
            <a:off x="1457325" y="147638"/>
            <a:ext cx="3036888" cy="344487"/>
          </a:xfrm>
          <a:prstGeom prst="rect">
            <a:avLst/>
          </a:prstGeom>
          <a:noFill/>
          <a:ln w="9525">
            <a:noFill/>
            <a:miter lim="800000"/>
            <a:headEnd/>
            <a:tailEnd/>
          </a:ln>
        </p:spPr>
        <p:txBody>
          <a:bodyPr wrap="none" lIns="0" tIns="0" rIns="0" bIns="0"/>
          <a:lstStyle/>
          <a:p>
            <a:pPr eaLnBrk="0" hangingPunct="0"/>
            <a:r>
              <a:rPr lang="en-US" sz="1700" b="1"/>
              <a:t>Sparks simulating lightning</a:t>
            </a:r>
          </a:p>
        </p:txBody>
      </p:sp>
      <p:sp>
        <p:nvSpPr>
          <p:cNvPr id="26634" name="Text Box 3"/>
          <p:cNvSpPr txBox="1">
            <a:spLocks noChangeArrowheads="1"/>
          </p:cNvSpPr>
          <p:nvPr/>
        </p:nvSpPr>
        <p:spPr bwMode="auto">
          <a:xfrm>
            <a:off x="2994025" y="5418138"/>
            <a:ext cx="611188" cy="344487"/>
          </a:xfrm>
          <a:prstGeom prst="rect">
            <a:avLst/>
          </a:prstGeom>
          <a:noFill/>
          <a:ln w="9525">
            <a:noFill/>
            <a:miter lim="800000"/>
            <a:headEnd/>
            <a:tailEnd/>
          </a:ln>
        </p:spPr>
        <p:txBody>
          <a:bodyPr wrap="none" lIns="0" tIns="0" rIns="0" bIns="0"/>
          <a:lstStyle/>
          <a:p>
            <a:pPr eaLnBrk="0" hangingPunct="0"/>
            <a:r>
              <a:rPr lang="en-US" sz="1700" b="1"/>
              <a:t>“Sea”</a:t>
            </a:r>
          </a:p>
        </p:txBody>
      </p:sp>
      <p:sp>
        <p:nvSpPr>
          <p:cNvPr id="26635" name="Text Box 3"/>
          <p:cNvSpPr txBox="1">
            <a:spLocks noChangeArrowheads="1"/>
          </p:cNvSpPr>
          <p:nvPr/>
        </p:nvSpPr>
        <p:spPr bwMode="auto">
          <a:xfrm>
            <a:off x="2206625" y="4662488"/>
            <a:ext cx="446088" cy="319087"/>
          </a:xfrm>
          <a:prstGeom prst="rect">
            <a:avLst/>
          </a:prstGeom>
          <a:noFill/>
          <a:ln w="9525">
            <a:noFill/>
            <a:miter lim="800000"/>
            <a:headEnd/>
            <a:tailEnd/>
          </a:ln>
        </p:spPr>
        <p:txBody>
          <a:bodyPr wrap="none" lIns="0" tIns="0" rIns="0" bIns="0"/>
          <a:lstStyle/>
          <a:p>
            <a:pPr eaLnBrk="0" hangingPunct="0"/>
            <a:r>
              <a:rPr lang="en-US" sz="1700" b="1"/>
              <a:t>H</a:t>
            </a:r>
            <a:r>
              <a:rPr lang="en-US" sz="2000" b="1" baseline="-25000"/>
              <a:t>2</a:t>
            </a:r>
            <a:r>
              <a:rPr lang="en-US" sz="1700" b="1"/>
              <a:t>O</a:t>
            </a:r>
          </a:p>
        </p:txBody>
      </p:sp>
      <p:sp>
        <p:nvSpPr>
          <p:cNvPr id="26636" name="Line 12"/>
          <p:cNvSpPr>
            <a:spLocks noChangeShapeType="1"/>
          </p:cNvSpPr>
          <p:nvPr/>
        </p:nvSpPr>
        <p:spPr bwMode="auto">
          <a:xfrm>
            <a:off x="2927350" y="5092700"/>
            <a:ext cx="323850" cy="317500"/>
          </a:xfrm>
          <a:prstGeom prst="line">
            <a:avLst/>
          </a:prstGeom>
          <a:noFill/>
          <a:ln w="12700">
            <a:solidFill>
              <a:schemeClr val="tx1"/>
            </a:solidFill>
            <a:round/>
            <a:headEnd/>
            <a:tailEnd/>
          </a:ln>
          <a:effectLst/>
        </p:spPr>
        <p:txBody>
          <a:bodyPr wrap="none" anchor="ctr"/>
          <a:lstStyle/>
          <a:p>
            <a:endParaRPr lang="en-US"/>
          </a:p>
        </p:txBody>
      </p:sp>
      <p:sp>
        <p:nvSpPr>
          <p:cNvPr id="26637" name="Text Box 3"/>
          <p:cNvSpPr txBox="1">
            <a:spLocks noChangeArrowheads="1"/>
          </p:cNvSpPr>
          <p:nvPr/>
        </p:nvSpPr>
        <p:spPr bwMode="auto">
          <a:xfrm>
            <a:off x="1698625" y="3589338"/>
            <a:ext cx="141288" cy="2619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1</a:t>
            </a:r>
          </a:p>
        </p:txBody>
      </p:sp>
      <p:sp>
        <p:nvSpPr>
          <p:cNvPr id="26638" name="Text Box 3"/>
          <p:cNvSpPr txBox="1">
            <a:spLocks noChangeArrowheads="1"/>
          </p:cNvSpPr>
          <p:nvPr/>
        </p:nvSpPr>
        <p:spPr bwMode="auto">
          <a:xfrm>
            <a:off x="4530725" y="2871788"/>
            <a:ext cx="141288" cy="2619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3</a:t>
            </a:r>
          </a:p>
        </p:txBody>
      </p:sp>
      <p:sp>
        <p:nvSpPr>
          <p:cNvPr id="26639" name="Text Box 3"/>
          <p:cNvSpPr txBox="1">
            <a:spLocks noChangeArrowheads="1"/>
          </p:cNvSpPr>
          <p:nvPr/>
        </p:nvSpPr>
        <p:spPr bwMode="auto">
          <a:xfrm>
            <a:off x="4829175" y="5646738"/>
            <a:ext cx="141288" cy="2619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4</a:t>
            </a:r>
          </a:p>
        </p:txBody>
      </p:sp>
      <p:sp>
        <p:nvSpPr>
          <p:cNvPr id="26640" name="Text Box 3"/>
          <p:cNvSpPr txBox="1">
            <a:spLocks noChangeArrowheads="1"/>
          </p:cNvSpPr>
          <p:nvPr/>
        </p:nvSpPr>
        <p:spPr bwMode="auto">
          <a:xfrm>
            <a:off x="4810125" y="5932488"/>
            <a:ext cx="1874838" cy="496887"/>
          </a:xfrm>
          <a:prstGeom prst="rect">
            <a:avLst/>
          </a:prstGeom>
          <a:noFill/>
          <a:ln w="9525">
            <a:noFill/>
            <a:miter lim="800000"/>
            <a:headEnd/>
            <a:tailEnd/>
          </a:ln>
        </p:spPr>
        <p:txBody>
          <a:bodyPr wrap="none" lIns="0" tIns="0" rIns="0" bIns="0"/>
          <a:lstStyle/>
          <a:p>
            <a:pPr eaLnBrk="0" hangingPunct="0"/>
            <a:r>
              <a:rPr lang="en-US" sz="1700" b="1"/>
              <a:t>Sample for</a:t>
            </a:r>
          </a:p>
          <a:p>
            <a:pPr eaLnBrk="0" hangingPunct="0"/>
            <a:r>
              <a:rPr lang="en-US" sz="1700" b="1"/>
              <a:t>chemical analysis</a:t>
            </a:r>
          </a:p>
        </p:txBody>
      </p:sp>
      <p:sp>
        <p:nvSpPr>
          <p:cNvPr id="26641" name="Text Box 3"/>
          <p:cNvSpPr txBox="1">
            <a:spLocks noChangeArrowheads="1"/>
          </p:cNvSpPr>
          <p:nvPr/>
        </p:nvSpPr>
        <p:spPr bwMode="auto">
          <a:xfrm>
            <a:off x="6486525" y="3201988"/>
            <a:ext cx="1176338" cy="293687"/>
          </a:xfrm>
          <a:prstGeom prst="rect">
            <a:avLst/>
          </a:prstGeom>
          <a:noFill/>
          <a:ln w="9525">
            <a:noFill/>
            <a:miter lim="800000"/>
            <a:headEnd/>
            <a:tailEnd/>
          </a:ln>
        </p:spPr>
        <p:txBody>
          <a:bodyPr wrap="none" lIns="0" tIns="0" rIns="0" bIns="0"/>
          <a:lstStyle/>
          <a:p>
            <a:pPr eaLnBrk="0" hangingPunct="0"/>
            <a:r>
              <a:rPr lang="en-US" sz="1700" b="1"/>
              <a:t>Cold water</a:t>
            </a:r>
          </a:p>
        </p:txBody>
      </p:sp>
      <p:sp>
        <p:nvSpPr>
          <p:cNvPr id="26642" name="Text Box 3"/>
          <p:cNvSpPr txBox="1">
            <a:spLocks noChangeArrowheads="1"/>
          </p:cNvSpPr>
          <p:nvPr/>
        </p:nvSpPr>
        <p:spPr bwMode="auto">
          <a:xfrm>
            <a:off x="5730875" y="2147888"/>
            <a:ext cx="1176338" cy="293687"/>
          </a:xfrm>
          <a:prstGeom prst="rect">
            <a:avLst/>
          </a:prstGeom>
          <a:noFill/>
          <a:ln w="9525">
            <a:noFill/>
            <a:miter lim="800000"/>
            <a:headEnd/>
            <a:tailEnd/>
          </a:ln>
        </p:spPr>
        <p:txBody>
          <a:bodyPr wrap="none" lIns="0" tIns="0" rIns="0" bIns="0"/>
          <a:lstStyle/>
          <a:p>
            <a:pPr eaLnBrk="0" hangingPunct="0"/>
            <a:r>
              <a:rPr lang="en-US" sz="1700" b="1"/>
              <a:t>Condenser</a:t>
            </a:r>
          </a:p>
        </p:txBody>
      </p:sp>
      <p:sp>
        <p:nvSpPr>
          <p:cNvPr id="26643" name="Text Box 3"/>
          <p:cNvSpPr txBox="1">
            <a:spLocks noChangeArrowheads="1"/>
          </p:cNvSpPr>
          <p:nvPr/>
        </p:nvSpPr>
        <p:spPr bwMode="auto">
          <a:xfrm>
            <a:off x="6581775" y="890588"/>
            <a:ext cx="1176338" cy="293687"/>
          </a:xfrm>
          <a:prstGeom prst="rect">
            <a:avLst/>
          </a:prstGeom>
          <a:noFill/>
          <a:ln w="9525">
            <a:noFill/>
            <a:miter lim="800000"/>
            <a:headEnd/>
            <a:tailEnd/>
          </a:ln>
        </p:spPr>
        <p:txBody>
          <a:bodyPr wrap="none" lIns="0" tIns="0" rIns="0" bIns="0"/>
          <a:lstStyle/>
          <a:p>
            <a:pPr eaLnBrk="0" hangingPunct="0"/>
            <a:r>
              <a:rPr lang="en-US" sz="1700" b="1"/>
              <a:t>Electrode</a:t>
            </a:r>
          </a:p>
        </p:txBody>
      </p:sp>
      <p:sp>
        <p:nvSpPr>
          <p:cNvPr id="26644" name="Text Box 3"/>
          <p:cNvSpPr txBox="1">
            <a:spLocks noChangeArrowheads="1"/>
          </p:cNvSpPr>
          <p:nvPr/>
        </p:nvSpPr>
        <p:spPr bwMode="auto">
          <a:xfrm>
            <a:off x="6200775" y="198438"/>
            <a:ext cx="1519238" cy="274637"/>
          </a:xfrm>
          <a:prstGeom prst="rect">
            <a:avLst/>
          </a:prstGeom>
          <a:noFill/>
          <a:ln w="9525">
            <a:noFill/>
            <a:miter lim="800000"/>
            <a:headEnd/>
            <a:tailEnd/>
          </a:ln>
        </p:spPr>
        <p:txBody>
          <a:bodyPr wrap="none" lIns="0" tIns="0" rIns="0" bIns="0"/>
          <a:lstStyle/>
          <a:p>
            <a:pPr eaLnBrk="0" hangingPunct="0"/>
            <a:r>
              <a:rPr lang="en-US" sz="1700" b="1"/>
              <a:t>“Atmosphere”</a:t>
            </a:r>
          </a:p>
        </p:txBody>
      </p:sp>
      <p:sp>
        <p:nvSpPr>
          <p:cNvPr id="26645" name="Line 21"/>
          <p:cNvSpPr>
            <a:spLocks noChangeShapeType="1"/>
          </p:cNvSpPr>
          <p:nvPr/>
        </p:nvSpPr>
        <p:spPr bwMode="auto">
          <a:xfrm flipV="1">
            <a:off x="5391150" y="2336800"/>
            <a:ext cx="304800" cy="158750"/>
          </a:xfrm>
          <a:prstGeom prst="line">
            <a:avLst/>
          </a:prstGeom>
          <a:noFill/>
          <a:ln w="12700">
            <a:solidFill>
              <a:schemeClr val="tx1"/>
            </a:solidFill>
            <a:round/>
            <a:headEnd/>
            <a:tailEnd/>
          </a:ln>
          <a:effectLst/>
        </p:spPr>
        <p:txBody>
          <a:bodyPr wrap="none" anchor="ctr"/>
          <a:lstStyle/>
          <a:p>
            <a:endParaRPr lang="en-US"/>
          </a:p>
        </p:txBody>
      </p:sp>
      <p:sp>
        <p:nvSpPr>
          <p:cNvPr id="26646" name="Line 22"/>
          <p:cNvSpPr>
            <a:spLocks noChangeShapeType="1"/>
          </p:cNvSpPr>
          <p:nvPr/>
        </p:nvSpPr>
        <p:spPr bwMode="auto">
          <a:xfrm flipV="1">
            <a:off x="5969000" y="1092200"/>
            <a:ext cx="571500" cy="247650"/>
          </a:xfrm>
          <a:prstGeom prst="line">
            <a:avLst/>
          </a:prstGeom>
          <a:noFill/>
          <a:ln w="12700">
            <a:solidFill>
              <a:schemeClr val="tx1"/>
            </a:solidFill>
            <a:round/>
            <a:headEnd/>
            <a:tailEnd/>
          </a:ln>
          <a:effectLst/>
        </p:spPr>
        <p:txBody>
          <a:bodyPr wrap="none" anchor="ctr"/>
          <a:lstStyle/>
          <a:p>
            <a:endParaRPr lang="en-US"/>
          </a:p>
        </p:txBody>
      </p:sp>
      <p:sp>
        <p:nvSpPr>
          <p:cNvPr id="26647" name="Line 23"/>
          <p:cNvSpPr>
            <a:spLocks noChangeShapeType="1"/>
          </p:cNvSpPr>
          <p:nvPr/>
        </p:nvSpPr>
        <p:spPr bwMode="auto">
          <a:xfrm flipV="1">
            <a:off x="5588000" y="387350"/>
            <a:ext cx="615950" cy="266700"/>
          </a:xfrm>
          <a:prstGeom prst="line">
            <a:avLst/>
          </a:prstGeom>
          <a:noFill/>
          <a:ln w="12700">
            <a:solidFill>
              <a:schemeClr val="tx1"/>
            </a:solidFill>
            <a:round/>
            <a:headEnd/>
            <a:tailEnd/>
          </a:ln>
          <a:effectLst/>
        </p:spPr>
        <p:txBody>
          <a:bodyPr wrap="none" anchor="ctr"/>
          <a:lstStyle/>
          <a:p>
            <a:endParaRPr lang="en-US"/>
          </a:p>
        </p:txBody>
      </p:sp>
      <p:sp>
        <p:nvSpPr>
          <p:cNvPr id="26648" name="Line 24"/>
          <p:cNvSpPr>
            <a:spLocks noChangeShapeType="1"/>
          </p:cNvSpPr>
          <p:nvPr/>
        </p:nvSpPr>
        <p:spPr bwMode="auto">
          <a:xfrm>
            <a:off x="4305300" y="304800"/>
            <a:ext cx="806450" cy="577850"/>
          </a:xfrm>
          <a:prstGeom prst="line">
            <a:avLst/>
          </a:prstGeom>
          <a:noFill/>
          <a:ln w="12700">
            <a:solidFill>
              <a:schemeClr val="tx1"/>
            </a:solidFill>
            <a:round/>
            <a:headEnd/>
            <a:tailEnd/>
          </a:ln>
          <a:effectLst/>
        </p:spPr>
        <p:txBody>
          <a:bodyPr wrap="none" anchor="ctr"/>
          <a:lstStyle/>
          <a:p>
            <a:endParaRPr lang="en-US"/>
          </a:p>
        </p:txBody>
      </p:sp>
      <p:sp>
        <p:nvSpPr>
          <p:cNvPr id="26649" name="Text Box 3"/>
          <p:cNvSpPr txBox="1">
            <a:spLocks noChangeArrowheads="1"/>
          </p:cNvSpPr>
          <p:nvPr/>
        </p:nvSpPr>
        <p:spPr bwMode="auto">
          <a:xfrm>
            <a:off x="4975225" y="223838"/>
            <a:ext cx="401638" cy="293687"/>
          </a:xfrm>
          <a:prstGeom prst="rect">
            <a:avLst/>
          </a:prstGeom>
          <a:noFill/>
          <a:ln w="9525">
            <a:noFill/>
            <a:miter lim="800000"/>
            <a:headEnd/>
            <a:tailEnd/>
          </a:ln>
        </p:spPr>
        <p:txBody>
          <a:bodyPr wrap="none" lIns="0" tIns="0" rIns="0" bIns="0"/>
          <a:lstStyle/>
          <a:p>
            <a:pPr eaLnBrk="0" hangingPunct="0"/>
            <a:r>
              <a:rPr lang="en-US" sz="1700" b="1"/>
              <a:t>CH</a:t>
            </a:r>
            <a:r>
              <a:rPr lang="en-US" sz="2000" b="1" baseline="-25000"/>
              <a:t>4</a:t>
            </a:r>
            <a:endParaRPr lang="en-US" sz="1700" b="1"/>
          </a:p>
        </p:txBody>
      </p:sp>
      <p:sp>
        <p:nvSpPr>
          <p:cNvPr id="26650" name="Text Box 3"/>
          <p:cNvSpPr txBox="1">
            <a:spLocks noChangeArrowheads="1"/>
          </p:cNvSpPr>
          <p:nvPr/>
        </p:nvSpPr>
        <p:spPr bwMode="auto">
          <a:xfrm>
            <a:off x="5584825" y="687388"/>
            <a:ext cx="401638" cy="293687"/>
          </a:xfrm>
          <a:prstGeom prst="rect">
            <a:avLst/>
          </a:prstGeom>
          <a:noFill/>
          <a:ln w="9525">
            <a:noFill/>
            <a:miter lim="800000"/>
            <a:headEnd/>
            <a:tailEnd/>
          </a:ln>
        </p:spPr>
        <p:txBody>
          <a:bodyPr wrap="none" lIns="0" tIns="0" rIns="0" bIns="0"/>
          <a:lstStyle/>
          <a:p>
            <a:pPr eaLnBrk="0" hangingPunct="0"/>
            <a:r>
              <a:rPr lang="en-US" sz="1700" b="1"/>
              <a:t>H</a:t>
            </a:r>
            <a:r>
              <a:rPr lang="en-US" sz="2000" b="1" baseline="-25000"/>
              <a:t>2</a:t>
            </a:r>
            <a:endParaRPr lang="en-US" sz="1700" b="1"/>
          </a:p>
        </p:txBody>
      </p:sp>
      <p:sp>
        <p:nvSpPr>
          <p:cNvPr id="26651" name="Text Box 3"/>
          <p:cNvSpPr txBox="1">
            <a:spLocks noChangeArrowheads="1"/>
          </p:cNvSpPr>
          <p:nvPr/>
        </p:nvSpPr>
        <p:spPr bwMode="auto">
          <a:xfrm>
            <a:off x="4524375" y="693738"/>
            <a:ext cx="401638" cy="293687"/>
          </a:xfrm>
          <a:prstGeom prst="rect">
            <a:avLst/>
          </a:prstGeom>
          <a:noFill/>
          <a:ln w="9525">
            <a:noFill/>
            <a:miter lim="800000"/>
            <a:headEnd/>
            <a:tailEnd/>
          </a:ln>
        </p:spPr>
        <p:txBody>
          <a:bodyPr wrap="none" lIns="0" tIns="0" rIns="0" bIns="0"/>
          <a:lstStyle/>
          <a:p>
            <a:pPr eaLnBrk="0" hangingPunct="0"/>
            <a:r>
              <a:rPr lang="en-US" sz="1700" b="1"/>
              <a:t>NH</a:t>
            </a:r>
            <a:r>
              <a:rPr lang="en-US" sz="2000" b="1" baseline="-25000"/>
              <a:t>3</a:t>
            </a:r>
            <a:endParaRPr lang="en-US" sz="1700" b="1"/>
          </a:p>
        </p:txBody>
      </p:sp>
      <p:sp>
        <p:nvSpPr>
          <p:cNvPr id="26652" name="Text Box 3"/>
          <p:cNvSpPr txBox="1">
            <a:spLocks noChangeArrowheads="1"/>
          </p:cNvSpPr>
          <p:nvPr/>
        </p:nvSpPr>
        <p:spPr bwMode="auto">
          <a:xfrm>
            <a:off x="4117975" y="954088"/>
            <a:ext cx="141288" cy="2619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2</a:t>
            </a:r>
          </a:p>
        </p:txBody>
      </p:sp>
      <p:sp>
        <p:nvSpPr>
          <p:cNvPr id="29" name="Slide Number Placeholder 28"/>
          <p:cNvSpPr>
            <a:spLocks noGrp="1"/>
          </p:cNvSpPr>
          <p:nvPr>
            <p:ph type="sldNum" sz="quarter" idx="12"/>
          </p:nvPr>
        </p:nvSpPr>
        <p:spPr/>
        <p:txBody>
          <a:bodyPr/>
          <a:lstStyle/>
          <a:p>
            <a:fld id="{0895ED9F-B7BF-457C-BF79-27AE740E50EA}"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161925" y="1746250"/>
            <a:ext cx="8391525" cy="5021263"/>
          </a:xfrm>
        </p:spPr>
        <p:txBody>
          <a:bodyPr/>
          <a:lstStyle/>
          <a:p>
            <a:pPr marL="292100" lvl="1" indent="-290513" eaLnBrk="1" hangingPunct="1">
              <a:buFont typeface="Wingdings" pitchFamily="84" charset="2"/>
              <a:buChar char="§"/>
            </a:pPr>
            <a:r>
              <a:rPr lang="en-US" sz="2800" dirty="0" smtClean="0">
                <a:cs typeface="Times New Roman" pitchFamily="84" charset="0"/>
              </a:rPr>
              <a:t>After a week, Miller’s setup produced abundant amino acids and other organic molecules.</a:t>
            </a:r>
          </a:p>
          <a:p>
            <a:pPr marL="800100" lvl="2" indent="-355600" eaLnBrk="1" hangingPunct="1"/>
            <a:r>
              <a:rPr lang="en-US" sz="2400" dirty="0" smtClean="0">
                <a:cs typeface="Times New Roman" pitchFamily="84" charset="0"/>
              </a:rPr>
              <a:t>Similar experiments used other atmospheres and other energy sources, with similar results.</a:t>
            </a:r>
          </a:p>
          <a:p>
            <a:pPr marL="800100" lvl="2" indent="-355600" eaLnBrk="1" hangingPunct="1"/>
            <a:r>
              <a:rPr lang="en-US" sz="2400" b="1" dirty="0" smtClean="0">
                <a:cs typeface="Times New Roman" pitchFamily="84" charset="0"/>
              </a:rPr>
              <a:t>Stage 1, </a:t>
            </a:r>
            <a:r>
              <a:rPr lang="en-US" sz="2400" b="1" dirty="0" err="1" smtClean="0">
                <a:cs typeface="Times New Roman" pitchFamily="84" charset="0"/>
              </a:rPr>
              <a:t>abiotic</a:t>
            </a:r>
            <a:r>
              <a:rPr lang="en-US" sz="2400" b="1" dirty="0" smtClean="0">
                <a:cs typeface="Times New Roman" pitchFamily="84" charset="0"/>
              </a:rPr>
              <a:t> synthesis of organic molecules</a:t>
            </a:r>
            <a:r>
              <a:rPr lang="en-US" sz="2400" dirty="0" smtClean="0">
                <a:cs typeface="Times New Roman" pitchFamily="84" charset="0"/>
              </a:rPr>
              <a:t>, was demonstrated to be possible by the Miller-Urey experiments.</a:t>
            </a:r>
            <a:endParaRPr lang="en-US" b="1" dirty="0" smtClean="0">
              <a:cs typeface="Times New Roman" pitchFamily="84" charset="0"/>
            </a:endParaRPr>
          </a:p>
          <a:p>
            <a:pPr marL="800100" lvl="2" indent="-355600" eaLnBrk="1" hangingPunct="1"/>
            <a:endParaRPr lang="en-US" dirty="0" smtClean="0">
              <a:latin typeface="Courier" pitchFamily="84" charset="0"/>
              <a:cs typeface="Times New Roman" pitchFamily="84" charset="0"/>
            </a:endParaRPr>
          </a:p>
        </p:txBody>
      </p:sp>
      <p:sp>
        <p:nvSpPr>
          <p:cNvPr id="2765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765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7653" name="Rectangle 10"/>
          <p:cNvSpPr>
            <a:spLocks noGrp="1" noChangeArrowheads="1"/>
          </p:cNvSpPr>
          <p:nvPr>
            <p:ph type="title" idx="4294967295"/>
          </p:nvPr>
        </p:nvSpPr>
        <p:spPr>
          <a:xfrm>
            <a:off x="182563" y="106363"/>
            <a:ext cx="8775700" cy="1433512"/>
          </a:xfrm>
        </p:spPr>
        <p:txBody>
          <a:bodyPr>
            <a:normAutofit fontScale="90000"/>
          </a:bodyPr>
          <a:lstStyle/>
          <a:p>
            <a:pPr marL="803275" indent="-803275" eaLnBrk="1" hangingPunct="1"/>
            <a:r>
              <a:rPr lang="en-US" sz="3200" smtClean="0"/>
              <a:t>15.2 SCIENTIFIC DISCOVERY: Experiments show that the abiotic synthesis of organic molecules is possible</a:t>
            </a:r>
          </a:p>
        </p:txBody>
      </p:sp>
      <p:sp>
        <p:nvSpPr>
          <p:cNvPr id="27654" name="Line 4"/>
          <p:cNvSpPr>
            <a:spLocks noChangeShapeType="1"/>
          </p:cNvSpPr>
          <p:nvPr/>
        </p:nvSpPr>
        <p:spPr bwMode="auto">
          <a:xfrm>
            <a:off x="195263" y="1541463"/>
            <a:ext cx="8775700" cy="0"/>
          </a:xfrm>
          <a:prstGeom prst="line">
            <a:avLst/>
          </a:prstGeom>
          <a:noFill/>
          <a:ln w="76200">
            <a:solidFill>
              <a:schemeClr val="tx2"/>
            </a:solidFill>
            <a:round/>
            <a:headEnd/>
            <a:tailEnd/>
          </a:ln>
        </p:spPr>
        <p:txBody>
          <a:bodyPr wrap="none" anchor="ctr"/>
          <a:lstStyle/>
          <a:p>
            <a:endParaRPr lang="en-US"/>
          </a:p>
        </p:txBody>
      </p:sp>
      <p:sp>
        <p:nvSpPr>
          <p:cNvPr id="2765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11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072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0724" name="Rectangle 10"/>
          <p:cNvSpPr>
            <a:spLocks noGrp="1" noChangeArrowheads="1"/>
          </p:cNvSpPr>
          <p:nvPr>
            <p:ph type="body" idx="4294967295"/>
          </p:nvPr>
        </p:nvSpPr>
        <p:spPr>
          <a:xfrm>
            <a:off x="161925" y="1747838"/>
            <a:ext cx="8534400" cy="4024312"/>
          </a:xfrm>
        </p:spPr>
        <p:txBody>
          <a:bodyPr/>
          <a:lstStyle/>
          <a:p>
            <a:pPr marL="292100" indent="-292100" eaLnBrk="1" hangingPunct="1"/>
            <a:r>
              <a:rPr lang="en-US" b="1" dirty="0" smtClean="0"/>
              <a:t>Stage 2: The joining of monomers into polymers</a:t>
            </a:r>
          </a:p>
          <a:p>
            <a:pPr marL="800100" lvl="1" indent="-355600" eaLnBrk="1" hangingPunct="1"/>
            <a:r>
              <a:rPr lang="en-US" dirty="0" smtClean="0"/>
              <a:t>Hot sand, clay, or rock may have helped monomers combine to form polymers.</a:t>
            </a:r>
          </a:p>
          <a:p>
            <a:pPr marL="800100" lvl="1" indent="-355600" eaLnBrk="1" hangingPunct="1"/>
            <a:r>
              <a:rPr lang="en-US" dirty="0" smtClean="0"/>
              <a:t>Waves may have splashed organic molecules onto fresh lava or other hot rocks and then rinsed polypeptides and other polymers back into the sea.</a:t>
            </a:r>
          </a:p>
        </p:txBody>
      </p:sp>
      <p:sp>
        <p:nvSpPr>
          <p:cNvPr id="30725" name="Rectangle 11"/>
          <p:cNvSpPr>
            <a:spLocks noGrp="1" noChangeArrowheads="1"/>
          </p:cNvSpPr>
          <p:nvPr>
            <p:ph type="title" idx="4294967295"/>
          </p:nvPr>
        </p:nvSpPr>
        <p:spPr>
          <a:xfrm>
            <a:off x="174625" y="109538"/>
            <a:ext cx="8804275" cy="1325562"/>
          </a:xfrm>
        </p:spPr>
        <p:txBody>
          <a:bodyPr>
            <a:normAutofit fontScale="90000"/>
          </a:bodyPr>
          <a:lstStyle/>
          <a:p>
            <a:pPr marL="809625" indent="-809625" eaLnBrk="1" hangingPunct="1"/>
            <a:r>
              <a:rPr lang="en-US" sz="3200" smtClean="0"/>
              <a:t>15.3 Stages in the origin of the first cells probably included the formation of polymers, protocells, and self-replicating RNA</a:t>
            </a:r>
          </a:p>
        </p:txBody>
      </p:sp>
      <p:sp>
        <p:nvSpPr>
          <p:cNvPr id="30726" name="Line 4"/>
          <p:cNvSpPr>
            <a:spLocks noChangeShapeType="1"/>
          </p:cNvSpPr>
          <p:nvPr/>
        </p:nvSpPr>
        <p:spPr bwMode="auto">
          <a:xfrm>
            <a:off x="193675" y="1541463"/>
            <a:ext cx="8775700" cy="0"/>
          </a:xfrm>
          <a:prstGeom prst="line">
            <a:avLst/>
          </a:prstGeom>
          <a:noFill/>
          <a:ln w="76200">
            <a:solidFill>
              <a:schemeClr val="tx2"/>
            </a:solidFill>
            <a:round/>
            <a:headEnd/>
            <a:tailEnd/>
          </a:ln>
        </p:spPr>
        <p:txBody>
          <a:bodyPr wrap="none" anchor="ctr"/>
          <a:lstStyle/>
          <a:p>
            <a:endParaRPr lang="en-US"/>
          </a:p>
        </p:txBody>
      </p:sp>
      <p:sp>
        <p:nvSpPr>
          <p:cNvPr id="3072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12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checkerboard(across)">
                                      <p:cBhvr>
                                        <p:cTn id="7" dur="5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checkerboard(across)">
                                      <p:cBhvr>
                                        <p:cTn id="12" dur="500"/>
                                        <p:tgtEl>
                                          <p:spTgt spid="30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checkerboard(across)">
                                      <p:cBhvr>
                                        <p:cTn id="17" dur="500"/>
                                        <p:tgtEl>
                                          <p:spTgt spid="307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169863" y="1746250"/>
            <a:ext cx="8534400" cy="4613275"/>
          </a:xfrm>
        </p:spPr>
        <p:txBody>
          <a:bodyPr/>
          <a:lstStyle/>
          <a:p>
            <a:pPr marL="292100" lvl="1" indent="-290513" eaLnBrk="1" hangingPunct="1">
              <a:buFont typeface="Wingdings" pitchFamily="84" charset="2"/>
              <a:buChar char="§"/>
            </a:pPr>
            <a:r>
              <a:rPr lang="en-US" sz="2800" b="1" dirty="0" smtClean="0"/>
              <a:t>Stage 3: Packaging of polymers into </a:t>
            </a:r>
            <a:r>
              <a:rPr lang="en-US" sz="2800" b="1" dirty="0" err="1" smtClean="0"/>
              <a:t>protocells</a:t>
            </a:r>
            <a:endParaRPr lang="en-US" sz="2800" b="1" dirty="0" smtClean="0"/>
          </a:p>
          <a:p>
            <a:pPr marL="800100" lvl="2" indent="-355600" eaLnBrk="1" hangingPunct="1"/>
            <a:r>
              <a:rPr lang="en-US" sz="2400" dirty="0" smtClean="0">
                <a:cs typeface="Times New Roman" pitchFamily="84" charset="0"/>
              </a:rPr>
              <a:t>Small membrane-bounded sacs or vesicles form when lipids are mixed with water.</a:t>
            </a:r>
          </a:p>
          <a:p>
            <a:pPr marL="800100" lvl="2" indent="-355600" eaLnBrk="1" hangingPunct="1"/>
            <a:r>
              <a:rPr lang="en-US" sz="2400" dirty="0" smtClean="0">
                <a:cs typeface="Times New Roman" pitchFamily="84" charset="0"/>
              </a:rPr>
              <a:t>These </a:t>
            </a:r>
            <a:r>
              <a:rPr lang="en-US" sz="2400" dirty="0" err="1" smtClean="0">
                <a:cs typeface="Times New Roman" pitchFamily="84" charset="0"/>
              </a:rPr>
              <a:t>abiotically</a:t>
            </a:r>
            <a:r>
              <a:rPr lang="en-US" sz="2400" dirty="0" smtClean="0">
                <a:cs typeface="Times New Roman" pitchFamily="84" charset="0"/>
              </a:rPr>
              <a:t> created vesicles are able to grow and divide (reproduce).</a:t>
            </a:r>
          </a:p>
        </p:txBody>
      </p:sp>
      <p:sp>
        <p:nvSpPr>
          <p:cNvPr id="327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277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2773" name="Rectangle 9"/>
          <p:cNvSpPr>
            <a:spLocks noGrp="1" noChangeArrowheads="1"/>
          </p:cNvSpPr>
          <p:nvPr>
            <p:ph type="title" idx="4294967295"/>
          </p:nvPr>
        </p:nvSpPr>
        <p:spPr>
          <a:xfrm>
            <a:off x="182563" y="106363"/>
            <a:ext cx="8775700" cy="822325"/>
          </a:xfrm>
        </p:spPr>
        <p:txBody>
          <a:bodyPr>
            <a:noAutofit/>
          </a:bodyPr>
          <a:lstStyle/>
          <a:p>
            <a:pPr marL="809625" indent="-809625" algn="l" eaLnBrk="1" hangingPunct="1"/>
            <a:r>
              <a:rPr lang="en-US" sz="2400" dirty="0" smtClean="0"/>
              <a:t/>
            </a:r>
            <a:br>
              <a:rPr lang="en-US" sz="2400" dirty="0" smtClean="0"/>
            </a:br>
            <a:r>
              <a:rPr lang="en-US" sz="2400" dirty="0" smtClean="0"/>
              <a:t/>
            </a:r>
            <a:br>
              <a:rPr lang="en-US" sz="2400" dirty="0" smtClean="0"/>
            </a:br>
            <a:r>
              <a:rPr lang="en-US" sz="2000" dirty="0" smtClean="0"/>
              <a:t>15.3 Stages in the origin of the first cells probably included the formation of polymers, </a:t>
            </a:r>
            <a:r>
              <a:rPr lang="en-US" sz="2000" dirty="0" err="1" smtClean="0"/>
              <a:t>protocells</a:t>
            </a:r>
            <a:r>
              <a:rPr lang="en-US" sz="2000" dirty="0" smtClean="0"/>
              <a:t>, and self-replicating RNA</a:t>
            </a:r>
          </a:p>
        </p:txBody>
      </p:sp>
      <p:sp>
        <p:nvSpPr>
          <p:cNvPr id="32774" name="Line 4"/>
          <p:cNvSpPr>
            <a:spLocks noChangeShapeType="1"/>
          </p:cNvSpPr>
          <p:nvPr/>
        </p:nvSpPr>
        <p:spPr bwMode="auto">
          <a:xfrm>
            <a:off x="193675" y="1541463"/>
            <a:ext cx="8775700" cy="0"/>
          </a:xfrm>
          <a:prstGeom prst="line">
            <a:avLst/>
          </a:prstGeom>
          <a:noFill/>
          <a:ln w="76200">
            <a:solidFill>
              <a:schemeClr val="tx2"/>
            </a:solidFill>
            <a:round/>
            <a:headEnd/>
            <a:tailEnd/>
          </a:ln>
        </p:spPr>
        <p:txBody>
          <a:bodyPr wrap="none" anchor="ctr"/>
          <a:lstStyle/>
          <a:p>
            <a:endParaRPr lang="en-US"/>
          </a:p>
        </p:txBody>
      </p:sp>
      <p:sp>
        <p:nvSpPr>
          <p:cNvPr id="327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13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diamond(in)">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diamond(in)">
                                      <p:cBhvr>
                                        <p:cTn id="12" dur="20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diamond(in)">
                                      <p:cBhvr>
                                        <p:cTn id="17" dur="20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169863" y="1749425"/>
            <a:ext cx="8820150" cy="4946650"/>
          </a:xfrm>
        </p:spPr>
        <p:txBody>
          <a:bodyPr/>
          <a:lstStyle/>
          <a:p>
            <a:pPr marL="292100" lvl="1" indent="-290513" eaLnBrk="1" hangingPunct="1">
              <a:buFont typeface="Wingdings" pitchFamily="84" charset="2"/>
              <a:buChar char="§"/>
            </a:pPr>
            <a:r>
              <a:rPr lang="en-US" sz="2800" b="1" dirty="0" smtClean="0"/>
              <a:t>Stage 4: The origin of self-replicating molecules</a:t>
            </a:r>
          </a:p>
          <a:p>
            <a:pPr marL="800100" lvl="2" indent="-355600" eaLnBrk="1" hangingPunct="1"/>
            <a:r>
              <a:rPr lang="en-US" sz="2400" dirty="0" smtClean="0"/>
              <a:t>Today’s cells transfer genetic information from DNA to RNA to protein assembly. However, RNA molecules can assemble spontaneously from RNA monomers.</a:t>
            </a:r>
          </a:p>
          <a:p>
            <a:pPr marL="800100" lvl="2" indent="-355600" eaLnBrk="1" hangingPunct="1"/>
            <a:r>
              <a:rPr lang="en-US" sz="2400" dirty="0" smtClean="0"/>
              <a:t>RNA monomers in the presence of RNA molecules form new RNA molecules complementary to parts of the starting RNA.</a:t>
            </a:r>
          </a:p>
          <a:p>
            <a:pPr marL="800100" lvl="2" indent="-355600" eaLnBrk="1" hangingPunct="1"/>
            <a:r>
              <a:rPr lang="en-US" sz="2400" dirty="0" smtClean="0"/>
              <a:t>Some RNA molecules, called </a:t>
            </a:r>
            <a:r>
              <a:rPr lang="en-US" sz="2400" b="1" dirty="0" err="1" smtClean="0"/>
              <a:t>ribozymes</a:t>
            </a:r>
            <a:r>
              <a:rPr lang="en-US" sz="2400" dirty="0" smtClean="0"/>
              <a:t>, can carry out enzyme-like functions. </a:t>
            </a:r>
            <a:endParaRPr lang="en-US" sz="2400" dirty="0" smtClean="0">
              <a:cs typeface="Times New Roman" pitchFamily="84" charset="0"/>
            </a:endParaRPr>
          </a:p>
        </p:txBody>
      </p:sp>
      <p:sp>
        <p:nvSpPr>
          <p:cNvPr id="3379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379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3797" name="Rectangle 9"/>
          <p:cNvSpPr>
            <a:spLocks noGrp="1" noChangeArrowheads="1"/>
          </p:cNvSpPr>
          <p:nvPr>
            <p:ph type="title" idx="4294967295"/>
          </p:nvPr>
        </p:nvSpPr>
        <p:spPr>
          <a:xfrm>
            <a:off x="182563" y="106363"/>
            <a:ext cx="8775700" cy="822325"/>
          </a:xfrm>
        </p:spPr>
        <p:txBody>
          <a:bodyPr>
            <a:noAutofit/>
          </a:bodyPr>
          <a:lstStyle/>
          <a:p>
            <a:pPr marL="809625" indent="-809625" eaLnBrk="1" hangingPunct="1"/>
            <a:r>
              <a:rPr lang="en-US" sz="2400" dirty="0" smtClean="0"/>
              <a:t/>
            </a:r>
            <a:br>
              <a:rPr lang="en-US" sz="2400" dirty="0" smtClean="0"/>
            </a:br>
            <a:r>
              <a:rPr lang="en-US" sz="2400" dirty="0" smtClean="0"/>
              <a:t/>
            </a:r>
            <a:br>
              <a:rPr lang="en-US" sz="2400" dirty="0" smtClean="0"/>
            </a:br>
            <a:r>
              <a:rPr lang="en-US" sz="2000" dirty="0" smtClean="0"/>
              <a:t>15.3 Stages in the origin of the first cells probably included the formation of polymers, </a:t>
            </a:r>
            <a:r>
              <a:rPr lang="en-US" sz="2000" dirty="0" err="1" smtClean="0"/>
              <a:t>protocells</a:t>
            </a:r>
            <a:r>
              <a:rPr lang="en-US" sz="2000" dirty="0" smtClean="0"/>
              <a:t>, and self-replicating RNA</a:t>
            </a:r>
          </a:p>
        </p:txBody>
      </p:sp>
      <p:sp>
        <p:nvSpPr>
          <p:cNvPr id="33798" name="Line 4"/>
          <p:cNvSpPr>
            <a:spLocks noChangeShapeType="1"/>
          </p:cNvSpPr>
          <p:nvPr/>
        </p:nvSpPr>
        <p:spPr bwMode="auto">
          <a:xfrm>
            <a:off x="195263" y="1541463"/>
            <a:ext cx="8775700" cy="0"/>
          </a:xfrm>
          <a:prstGeom prst="line">
            <a:avLst/>
          </a:prstGeom>
          <a:noFill/>
          <a:ln w="76200">
            <a:solidFill>
              <a:schemeClr val="tx2"/>
            </a:solidFill>
            <a:round/>
            <a:headEnd/>
            <a:tailEnd/>
          </a:ln>
        </p:spPr>
        <p:txBody>
          <a:bodyPr wrap="none" anchor="ctr"/>
          <a:lstStyle/>
          <a:p>
            <a:endParaRPr lang="en-US"/>
          </a:p>
        </p:txBody>
      </p:sp>
      <p:sp>
        <p:nvSpPr>
          <p:cNvPr id="337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14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 calcmode="lin" valueType="num">
                                      <p:cBhvr additive="base">
                                        <p:cTn id="19"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4">
                                            <p:txEl>
                                              <p:pRg st="3" end="3"/>
                                            </p:txEl>
                                          </p:spTgt>
                                        </p:tgtEl>
                                        <p:attrNameLst>
                                          <p:attrName>style.visibility</p:attrName>
                                        </p:attrNameLst>
                                      </p:cBhvr>
                                      <p:to>
                                        <p:strVal val="visible"/>
                                      </p:to>
                                    </p:set>
                                    <p:anim calcmode="lin" valueType="num">
                                      <p:cBhvr additive="base">
                                        <p:cTn id="25"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5_03bFirstGenes_1-U"/>
          <p:cNvPicPr>
            <a:picLocks noChangeAspect="1" noChangeArrowheads="1"/>
          </p:cNvPicPr>
          <p:nvPr/>
        </p:nvPicPr>
        <p:blipFill>
          <a:blip r:embed="rId3" cstate="print"/>
          <a:srcRect/>
          <a:stretch>
            <a:fillRect/>
          </a:stretch>
        </p:blipFill>
        <p:spPr bwMode="auto">
          <a:xfrm>
            <a:off x="296863" y="1392238"/>
            <a:ext cx="8548687" cy="4071937"/>
          </a:xfrm>
          <a:prstGeom prst="rect">
            <a:avLst/>
          </a:prstGeom>
          <a:noFill/>
          <a:ln w="9525">
            <a:noFill/>
            <a:miter lim="800000"/>
            <a:headEnd/>
            <a:tailEnd/>
          </a:ln>
        </p:spPr>
      </p:pic>
      <p:sp>
        <p:nvSpPr>
          <p:cNvPr id="348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15.3B_s1</a:t>
            </a:r>
          </a:p>
        </p:txBody>
      </p:sp>
      <p:sp>
        <p:nvSpPr>
          <p:cNvPr id="34820" name="Oval 4"/>
          <p:cNvSpPr>
            <a:spLocks noChangeArrowheads="1"/>
          </p:cNvSpPr>
          <p:nvPr/>
        </p:nvSpPr>
        <p:spPr bwMode="auto">
          <a:xfrm>
            <a:off x="514350" y="41973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34821" name="Text Box 3"/>
          <p:cNvSpPr txBox="1">
            <a:spLocks noChangeArrowheads="1"/>
          </p:cNvSpPr>
          <p:nvPr/>
        </p:nvSpPr>
        <p:spPr bwMode="auto">
          <a:xfrm>
            <a:off x="847725" y="4167188"/>
            <a:ext cx="1703388" cy="738187"/>
          </a:xfrm>
          <a:prstGeom prst="rect">
            <a:avLst/>
          </a:prstGeom>
          <a:noFill/>
          <a:ln w="9525">
            <a:noFill/>
            <a:miter lim="800000"/>
            <a:headEnd/>
            <a:tailEnd/>
          </a:ln>
        </p:spPr>
        <p:txBody>
          <a:bodyPr wrap="none" lIns="0" tIns="0" rIns="0" bIns="0"/>
          <a:lstStyle/>
          <a:p>
            <a:pPr eaLnBrk="0" hangingPunct="0"/>
            <a:r>
              <a:rPr lang="en-US" sz="1800" b="1"/>
              <a:t>Collection of</a:t>
            </a:r>
          </a:p>
          <a:p>
            <a:pPr eaLnBrk="0" hangingPunct="0"/>
            <a:r>
              <a:rPr lang="en-US" sz="1800" b="1"/>
              <a:t>monomers</a:t>
            </a:r>
          </a:p>
        </p:txBody>
      </p:sp>
      <p:sp>
        <p:nvSpPr>
          <p:cNvPr id="34822" name="Text Box 3"/>
          <p:cNvSpPr txBox="1">
            <a:spLocks noChangeArrowheads="1"/>
          </p:cNvSpPr>
          <p:nvPr/>
        </p:nvSpPr>
        <p:spPr bwMode="auto">
          <a:xfrm>
            <a:off x="581025" y="4211638"/>
            <a:ext cx="141288" cy="2238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1</a:t>
            </a:r>
          </a:p>
        </p:txBody>
      </p:sp>
      <p:sp>
        <p:nvSpPr>
          <p:cNvPr id="34823" name="Text Box 7"/>
          <p:cNvSpPr txBox="1">
            <a:spLocks noChangeArrowheads="1"/>
          </p:cNvSpPr>
          <p:nvPr/>
        </p:nvSpPr>
        <p:spPr bwMode="auto">
          <a:xfrm rot="566452">
            <a:off x="1952625" y="245903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4824" name="Text Box 8"/>
          <p:cNvSpPr txBox="1">
            <a:spLocks noChangeArrowheads="1"/>
          </p:cNvSpPr>
          <p:nvPr/>
        </p:nvSpPr>
        <p:spPr bwMode="auto">
          <a:xfrm rot="-484754">
            <a:off x="2517775" y="220503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4825" name="Text Box 9"/>
          <p:cNvSpPr txBox="1">
            <a:spLocks noChangeArrowheads="1"/>
          </p:cNvSpPr>
          <p:nvPr/>
        </p:nvSpPr>
        <p:spPr bwMode="auto">
          <a:xfrm rot="-1952089">
            <a:off x="2181225" y="327183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4826" name="Text Box 10"/>
          <p:cNvSpPr txBox="1">
            <a:spLocks noChangeArrowheads="1"/>
          </p:cNvSpPr>
          <p:nvPr/>
        </p:nvSpPr>
        <p:spPr bwMode="auto">
          <a:xfrm rot="693499">
            <a:off x="2473325" y="2833688"/>
            <a:ext cx="217488" cy="280987"/>
          </a:xfrm>
          <a:prstGeom prst="rect">
            <a:avLst/>
          </a:prstGeom>
          <a:noFill/>
          <a:ln w="9525">
            <a:noFill/>
            <a:miter lim="800000"/>
            <a:headEnd/>
            <a:tailEnd/>
          </a:ln>
        </p:spPr>
        <p:txBody>
          <a:bodyPr wrap="none" lIns="0" tIns="0" rIns="0" bIns="0"/>
          <a:lstStyle/>
          <a:p>
            <a:pPr eaLnBrk="0" hangingPunct="0"/>
            <a:r>
              <a:rPr lang="en-US" sz="1800" b="1"/>
              <a:t>U</a:t>
            </a:r>
          </a:p>
        </p:txBody>
      </p:sp>
      <p:sp>
        <p:nvSpPr>
          <p:cNvPr id="34827" name="Text Box 11"/>
          <p:cNvSpPr txBox="1">
            <a:spLocks noChangeArrowheads="1"/>
          </p:cNvSpPr>
          <p:nvPr/>
        </p:nvSpPr>
        <p:spPr bwMode="auto">
          <a:xfrm rot="803669">
            <a:off x="1698625" y="343058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4828" name="Text Box 12"/>
          <p:cNvSpPr txBox="1">
            <a:spLocks noChangeArrowheads="1"/>
          </p:cNvSpPr>
          <p:nvPr/>
        </p:nvSpPr>
        <p:spPr bwMode="auto">
          <a:xfrm rot="803669">
            <a:off x="1152525" y="350043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4829" name="Text Box 13"/>
          <p:cNvSpPr txBox="1">
            <a:spLocks noChangeArrowheads="1"/>
          </p:cNvSpPr>
          <p:nvPr/>
        </p:nvSpPr>
        <p:spPr bwMode="auto">
          <a:xfrm rot="-3792274">
            <a:off x="1323975" y="2878138"/>
            <a:ext cx="217487" cy="280988"/>
          </a:xfrm>
          <a:prstGeom prst="rect">
            <a:avLst/>
          </a:prstGeom>
          <a:noFill/>
          <a:ln w="9525">
            <a:noFill/>
            <a:miter lim="800000"/>
            <a:headEnd/>
            <a:tailEnd/>
          </a:ln>
        </p:spPr>
        <p:txBody>
          <a:bodyPr wrap="none" lIns="0" tIns="0" rIns="0" bIns="0"/>
          <a:lstStyle/>
          <a:p>
            <a:pPr eaLnBrk="0" hangingPunct="0"/>
            <a:r>
              <a:rPr lang="en-US" sz="1800" b="1"/>
              <a:t>C</a:t>
            </a:r>
          </a:p>
        </p:txBody>
      </p:sp>
      <p:sp>
        <p:nvSpPr>
          <p:cNvPr id="34830" name="Text Box 14"/>
          <p:cNvSpPr txBox="1">
            <a:spLocks noChangeArrowheads="1"/>
          </p:cNvSpPr>
          <p:nvPr/>
        </p:nvSpPr>
        <p:spPr bwMode="auto">
          <a:xfrm rot="108837">
            <a:off x="1393825" y="226218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4831" name="Text Box 15"/>
          <p:cNvSpPr txBox="1">
            <a:spLocks noChangeArrowheads="1"/>
          </p:cNvSpPr>
          <p:nvPr/>
        </p:nvSpPr>
        <p:spPr bwMode="auto">
          <a:xfrm rot="-2385027">
            <a:off x="1470025" y="171608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4832" name="Text Box 16"/>
          <p:cNvSpPr txBox="1">
            <a:spLocks noChangeArrowheads="1"/>
          </p:cNvSpPr>
          <p:nvPr/>
        </p:nvSpPr>
        <p:spPr bwMode="auto">
          <a:xfrm rot="2140432">
            <a:off x="2238375" y="162083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4833" name="Text Box 17"/>
          <p:cNvSpPr txBox="1">
            <a:spLocks noChangeArrowheads="1"/>
          </p:cNvSpPr>
          <p:nvPr/>
        </p:nvSpPr>
        <p:spPr bwMode="auto">
          <a:xfrm rot="463213">
            <a:off x="498475" y="217328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4834" name="Text Box 18"/>
          <p:cNvSpPr txBox="1">
            <a:spLocks noChangeArrowheads="1"/>
          </p:cNvSpPr>
          <p:nvPr/>
        </p:nvSpPr>
        <p:spPr bwMode="auto">
          <a:xfrm rot="-2963011">
            <a:off x="549275" y="3049588"/>
            <a:ext cx="217487" cy="280988"/>
          </a:xfrm>
          <a:prstGeom prst="rect">
            <a:avLst/>
          </a:prstGeom>
          <a:noFill/>
          <a:ln w="9525">
            <a:noFill/>
            <a:miter lim="800000"/>
            <a:headEnd/>
            <a:tailEnd/>
          </a:ln>
        </p:spPr>
        <p:txBody>
          <a:bodyPr wrap="none" lIns="0" tIns="0" rIns="0" bIns="0"/>
          <a:lstStyle/>
          <a:p>
            <a:pPr eaLnBrk="0" hangingPunct="0"/>
            <a:r>
              <a:rPr lang="en-US" sz="1800" b="1"/>
              <a:t>A</a:t>
            </a:r>
          </a:p>
        </p:txBody>
      </p:sp>
      <p:sp>
        <p:nvSpPr>
          <p:cNvPr id="34835" name="Text Box 19"/>
          <p:cNvSpPr txBox="1">
            <a:spLocks noChangeArrowheads="1"/>
          </p:cNvSpPr>
          <p:nvPr/>
        </p:nvSpPr>
        <p:spPr bwMode="auto">
          <a:xfrm rot="-532542">
            <a:off x="892175" y="177958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4836" name="Text Box 20"/>
          <p:cNvSpPr txBox="1">
            <a:spLocks noChangeArrowheads="1"/>
          </p:cNvSpPr>
          <p:nvPr/>
        </p:nvSpPr>
        <p:spPr bwMode="auto">
          <a:xfrm rot="-53808">
            <a:off x="866775" y="2503488"/>
            <a:ext cx="217488" cy="280987"/>
          </a:xfrm>
          <a:prstGeom prst="rect">
            <a:avLst/>
          </a:prstGeom>
          <a:noFill/>
          <a:ln w="9525">
            <a:noFill/>
            <a:miter lim="800000"/>
            <a:headEnd/>
            <a:tailEnd/>
          </a:ln>
        </p:spPr>
        <p:txBody>
          <a:bodyPr wrap="none" lIns="0" tIns="0" rIns="0" bIns="0"/>
          <a:lstStyle/>
          <a:p>
            <a:pPr eaLnBrk="0" hangingPunct="0"/>
            <a:r>
              <a:rPr lang="en-US" sz="1800" b="1"/>
              <a:t>U</a:t>
            </a:r>
          </a:p>
        </p:txBody>
      </p:sp>
      <p:sp>
        <p:nvSpPr>
          <p:cNvPr id="21" name="Slide Number Placeholder 20"/>
          <p:cNvSpPr>
            <a:spLocks noGrp="1"/>
          </p:cNvSpPr>
          <p:nvPr>
            <p:ph type="sldNum" sz="quarter" idx="12"/>
          </p:nvPr>
        </p:nvSpPr>
        <p:spPr/>
        <p:txBody>
          <a:bodyPr/>
          <a:lstStyle/>
          <a:p>
            <a:fld id="{0895ED9F-B7BF-457C-BF79-27AE740E50EA}"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5_03bFirstGenes_2-U"/>
          <p:cNvPicPr>
            <a:picLocks noChangeAspect="1" noChangeArrowheads="1"/>
          </p:cNvPicPr>
          <p:nvPr/>
        </p:nvPicPr>
        <p:blipFill>
          <a:blip r:embed="rId3" cstate="print"/>
          <a:srcRect/>
          <a:stretch>
            <a:fillRect/>
          </a:stretch>
        </p:blipFill>
        <p:spPr bwMode="auto">
          <a:xfrm>
            <a:off x="296863" y="1392238"/>
            <a:ext cx="8548687" cy="4071937"/>
          </a:xfrm>
          <a:prstGeom prst="rect">
            <a:avLst/>
          </a:prstGeom>
          <a:noFill/>
          <a:ln w="9525">
            <a:noFill/>
            <a:miter lim="800000"/>
            <a:headEnd/>
            <a:tailEnd/>
          </a:ln>
        </p:spPr>
      </p:pic>
      <p:sp>
        <p:nvSpPr>
          <p:cNvPr id="3584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15.3B_s2</a:t>
            </a:r>
          </a:p>
        </p:txBody>
      </p:sp>
      <p:sp>
        <p:nvSpPr>
          <p:cNvPr id="35844" name="Oval 4"/>
          <p:cNvSpPr>
            <a:spLocks noChangeArrowheads="1"/>
          </p:cNvSpPr>
          <p:nvPr/>
        </p:nvSpPr>
        <p:spPr bwMode="auto">
          <a:xfrm>
            <a:off x="514350" y="41973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35845" name="Oval 5"/>
          <p:cNvSpPr>
            <a:spLocks noChangeArrowheads="1"/>
          </p:cNvSpPr>
          <p:nvPr/>
        </p:nvSpPr>
        <p:spPr bwMode="auto">
          <a:xfrm>
            <a:off x="3486150" y="41973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35846" name="Text Box 3"/>
          <p:cNvSpPr txBox="1">
            <a:spLocks noChangeArrowheads="1"/>
          </p:cNvSpPr>
          <p:nvPr/>
        </p:nvSpPr>
        <p:spPr bwMode="auto">
          <a:xfrm>
            <a:off x="847725" y="4167188"/>
            <a:ext cx="1703388" cy="738187"/>
          </a:xfrm>
          <a:prstGeom prst="rect">
            <a:avLst/>
          </a:prstGeom>
          <a:noFill/>
          <a:ln w="9525">
            <a:noFill/>
            <a:miter lim="800000"/>
            <a:headEnd/>
            <a:tailEnd/>
          </a:ln>
        </p:spPr>
        <p:txBody>
          <a:bodyPr wrap="none" lIns="0" tIns="0" rIns="0" bIns="0"/>
          <a:lstStyle/>
          <a:p>
            <a:pPr eaLnBrk="0" hangingPunct="0"/>
            <a:r>
              <a:rPr lang="en-US" sz="1800" b="1"/>
              <a:t>Collection of</a:t>
            </a:r>
          </a:p>
          <a:p>
            <a:pPr eaLnBrk="0" hangingPunct="0"/>
            <a:r>
              <a:rPr lang="en-US" sz="1800" b="1"/>
              <a:t>monomers</a:t>
            </a:r>
          </a:p>
        </p:txBody>
      </p:sp>
      <p:sp>
        <p:nvSpPr>
          <p:cNvPr id="35847" name="Text Box 3"/>
          <p:cNvSpPr txBox="1">
            <a:spLocks noChangeArrowheads="1"/>
          </p:cNvSpPr>
          <p:nvPr/>
        </p:nvSpPr>
        <p:spPr bwMode="auto">
          <a:xfrm>
            <a:off x="3832225" y="4179888"/>
            <a:ext cx="1919288" cy="1243012"/>
          </a:xfrm>
          <a:prstGeom prst="rect">
            <a:avLst/>
          </a:prstGeom>
          <a:noFill/>
          <a:ln w="9525">
            <a:noFill/>
            <a:miter lim="800000"/>
            <a:headEnd/>
            <a:tailEnd/>
          </a:ln>
        </p:spPr>
        <p:txBody>
          <a:bodyPr wrap="none" lIns="0" tIns="0" rIns="0" bIns="0"/>
          <a:lstStyle/>
          <a:p>
            <a:pPr eaLnBrk="0" hangingPunct="0"/>
            <a:r>
              <a:rPr lang="en-US" sz="1800" b="1"/>
              <a:t>Formation of</a:t>
            </a:r>
          </a:p>
          <a:p>
            <a:pPr eaLnBrk="0" hangingPunct="0"/>
            <a:r>
              <a:rPr lang="en-US" sz="1800" b="1"/>
              <a:t>short RNA</a:t>
            </a:r>
          </a:p>
          <a:p>
            <a:pPr eaLnBrk="0" hangingPunct="0"/>
            <a:r>
              <a:rPr lang="en-US" sz="1800" b="1"/>
              <a:t>polymers:</a:t>
            </a:r>
          </a:p>
          <a:p>
            <a:pPr eaLnBrk="0" hangingPunct="0"/>
            <a:r>
              <a:rPr lang="en-US" sz="1800" b="1"/>
              <a:t>simple “genes”</a:t>
            </a:r>
          </a:p>
        </p:txBody>
      </p:sp>
      <p:sp>
        <p:nvSpPr>
          <p:cNvPr id="35848" name="Text Box 3"/>
          <p:cNvSpPr txBox="1">
            <a:spLocks noChangeArrowheads="1"/>
          </p:cNvSpPr>
          <p:nvPr/>
        </p:nvSpPr>
        <p:spPr bwMode="auto">
          <a:xfrm>
            <a:off x="581025" y="4211638"/>
            <a:ext cx="141288" cy="2238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1</a:t>
            </a:r>
          </a:p>
        </p:txBody>
      </p:sp>
      <p:sp>
        <p:nvSpPr>
          <p:cNvPr id="35849" name="Text Box 3"/>
          <p:cNvSpPr txBox="1">
            <a:spLocks noChangeArrowheads="1"/>
          </p:cNvSpPr>
          <p:nvPr/>
        </p:nvSpPr>
        <p:spPr bwMode="auto">
          <a:xfrm>
            <a:off x="3552825" y="4211638"/>
            <a:ext cx="141288" cy="2238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2</a:t>
            </a:r>
          </a:p>
        </p:txBody>
      </p:sp>
      <p:sp>
        <p:nvSpPr>
          <p:cNvPr id="35850" name="Text Box 10"/>
          <p:cNvSpPr txBox="1">
            <a:spLocks noChangeArrowheads="1"/>
          </p:cNvSpPr>
          <p:nvPr/>
        </p:nvSpPr>
        <p:spPr bwMode="auto">
          <a:xfrm rot="566452">
            <a:off x="1952625" y="245903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5851" name="Text Box 11"/>
          <p:cNvSpPr txBox="1">
            <a:spLocks noChangeArrowheads="1"/>
          </p:cNvSpPr>
          <p:nvPr/>
        </p:nvSpPr>
        <p:spPr bwMode="auto">
          <a:xfrm rot="-484754">
            <a:off x="2517775" y="220503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5852" name="Text Box 12"/>
          <p:cNvSpPr txBox="1">
            <a:spLocks noChangeArrowheads="1"/>
          </p:cNvSpPr>
          <p:nvPr/>
        </p:nvSpPr>
        <p:spPr bwMode="auto">
          <a:xfrm rot="-1952089">
            <a:off x="2181225" y="327183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5853" name="Text Box 13"/>
          <p:cNvSpPr txBox="1">
            <a:spLocks noChangeArrowheads="1"/>
          </p:cNvSpPr>
          <p:nvPr/>
        </p:nvSpPr>
        <p:spPr bwMode="auto">
          <a:xfrm rot="693499">
            <a:off x="2473325" y="2833688"/>
            <a:ext cx="217488" cy="280987"/>
          </a:xfrm>
          <a:prstGeom prst="rect">
            <a:avLst/>
          </a:prstGeom>
          <a:noFill/>
          <a:ln w="9525">
            <a:noFill/>
            <a:miter lim="800000"/>
            <a:headEnd/>
            <a:tailEnd/>
          </a:ln>
        </p:spPr>
        <p:txBody>
          <a:bodyPr wrap="none" lIns="0" tIns="0" rIns="0" bIns="0"/>
          <a:lstStyle/>
          <a:p>
            <a:pPr eaLnBrk="0" hangingPunct="0"/>
            <a:r>
              <a:rPr lang="en-US" sz="1800" b="1"/>
              <a:t>U</a:t>
            </a:r>
          </a:p>
        </p:txBody>
      </p:sp>
      <p:sp>
        <p:nvSpPr>
          <p:cNvPr id="35854" name="Text Box 14"/>
          <p:cNvSpPr txBox="1">
            <a:spLocks noChangeArrowheads="1"/>
          </p:cNvSpPr>
          <p:nvPr/>
        </p:nvSpPr>
        <p:spPr bwMode="auto">
          <a:xfrm rot="803669">
            <a:off x="1698625" y="343058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5855" name="Text Box 15"/>
          <p:cNvSpPr txBox="1">
            <a:spLocks noChangeArrowheads="1"/>
          </p:cNvSpPr>
          <p:nvPr/>
        </p:nvSpPr>
        <p:spPr bwMode="auto">
          <a:xfrm rot="803669">
            <a:off x="1152525" y="350043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5856" name="Text Box 16"/>
          <p:cNvSpPr txBox="1">
            <a:spLocks noChangeArrowheads="1"/>
          </p:cNvSpPr>
          <p:nvPr/>
        </p:nvSpPr>
        <p:spPr bwMode="auto">
          <a:xfrm rot="-3792274">
            <a:off x="1323975" y="2878138"/>
            <a:ext cx="217487" cy="280988"/>
          </a:xfrm>
          <a:prstGeom prst="rect">
            <a:avLst/>
          </a:prstGeom>
          <a:noFill/>
          <a:ln w="9525">
            <a:noFill/>
            <a:miter lim="800000"/>
            <a:headEnd/>
            <a:tailEnd/>
          </a:ln>
        </p:spPr>
        <p:txBody>
          <a:bodyPr wrap="none" lIns="0" tIns="0" rIns="0" bIns="0"/>
          <a:lstStyle/>
          <a:p>
            <a:pPr eaLnBrk="0" hangingPunct="0"/>
            <a:r>
              <a:rPr lang="en-US" sz="1800" b="1"/>
              <a:t>C</a:t>
            </a:r>
          </a:p>
        </p:txBody>
      </p:sp>
      <p:sp>
        <p:nvSpPr>
          <p:cNvPr id="35857" name="Text Box 17"/>
          <p:cNvSpPr txBox="1">
            <a:spLocks noChangeArrowheads="1"/>
          </p:cNvSpPr>
          <p:nvPr/>
        </p:nvSpPr>
        <p:spPr bwMode="auto">
          <a:xfrm rot="108837">
            <a:off x="1393825" y="226218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5858" name="Text Box 18"/>
          <p:cNvSpPr txBox="1">
            <a:spLocks noChangeArrowheads="1"/>
          </p:cNvSpPr>
          <p:nvPr/>
        </p:nvSpPr>
        <p:spPr bwMode="auto">
          <a:xfrm rot="-2385027">
            <a:off x="1470025" y="171608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5859" name="Text Box 19"/>
          <p:cNvSpPr txBox="1">
            <a:spLocks noChangeArrowheads="1"/>
          </p:cNvSpPr>
          <p:nvPr/>
        </p:nvSpPr>
        <p:spPr bwMode="auto">
          <a:xfrm rot="2140432">
            <a:off x="2238375" y="162083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5860" name="Text Box 20"/>
          <p:cNvSpPr txBox="1">
            <a:spLocks noChangeArrowheads="1"/>
          </p:cNvSpPr>
          <p:nvPr/>
        </p:nvSpPr>
        <p:spPr bwMode="auto">
          <a:xfrm rot="463213">
            <a:off x="498475" y="217328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5861" name="Text Box 21"/>
          <p:cNvSpPr txBox="1">
            <a:spLocks noChangeArrowheads="1"/>
          </p:cNvSpPr>
          <p:nvPr/>
        </p:nvSpPr>
        <p:spPr bwMode="auto">
          <a:xfrm rot="-2963011">
            <a:off x="549275" y="3049588"/>
            <a:ext cx="217487" cy="280988"/>
          </a:xfrm>
          <a:prstGeom prst="rect">
            <a:avLst/>
          </a:prstGeom>
          <a:noFill/>
          <a:ln w="9525">
            <a:noFill/>
            <a:miter lim="800000"/>
            <a:headEnd/>
            <a:tailEnd/>
          </a:ln>
        </p:spPr>
        <p:txBody>
          <a:bodyPr wrap="none" lIns="0" tIns="0" rIns="0" bIns="0"/>
          <a:lstStyle/>
          <a:p>
            <a:pPr eaLnBrk="0" hangingPunct="0"/>
            <a:r>
              <a:rPr lang="en-US" sz="1800" b="1"/>
              <a:t>A</a:t>
            </a:r>
          </a:p>
        </p:txBody>
      </p:sp>
      <p:sp>
        <p:nvSpPr>
          <p:cNvPr id="35862" name="Text Box 22"/>
          <p:cNvSpPr txBox="1">
            <a:spLocks noChangeArrowheads="1"/>
          </p:cNvSpPr>
          <p:nvPr/>
        </p:nvSpPr>
        <p:spPr bwMode="auto">
          <a:xfrm rot="-532542">
            <a:off x="892175" y="177958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5863" name="Text Box 23"/>
          <p:cNvSpPr txBox="1">
            <a:spLocks noChangeArrowheads="1"/>
          </p:cNvSpPr>
          <p:nvPr/>
        </p:nvSpPr>
        <p:spPr bwMode="auto">
          <a:xfrm rot="-53808">
            <a:off x="866775" y="2503488"/>
            <a:ext cx="217488" cy="280987"/>
          </a:xfrm>
          <a:prstGeom prst="rect">
            <a:avLst/>
          </a:prstGeom>
          <a:noFill/>
          <a:ln w="9525">
            <a:noFill/>
            <a:miter lim="800000"/>
            <a:headEnd/>
            <a:tailEnd/>
          </a:ln>
        </p:spPr>
        <p:txBody>
          <a:bodyPr wrap="none" lIns="0" tIns="0" rIns="0" bIns="0"/>
          <a:lstStyle/>
          <a:p>
            <a:pPr eaLnBrk="0" hangingPunct="0"/>
            <a:r>
              <a:rPr lang="en-US" sz="1800" b="1"/>
              <a:t>U</a:t>
            </a:r>
          </a:p>
        </p:txBody>
      </p:sp>
      <p:sp>
        <p:nvSpPr>
          <p:cNvPr id="35864" name="Text Box 3"/>
          <p:cNvSpPr txBox="1">
            <a:spLocks noChangeArrowheads="1"/>
          </p:cNvSpPr>
          <p:nvPr/>
        </p:nvSpPr>
        <p:spPr bwMode="auto">
          <a:xfrm>
            <a:off x="3660775" y="176053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5865" name="Text Box 3"/>
          <p:cNvSpPr txBox="1">
            <a:spLocks noChangeArrowheads="1"/>
          </p:cNvSpPr>
          <p:nvPr/>
        </p:nvSpPr>
        <p:spPr bwMode="auto">
          <a:xfrm>
            <a:off x="4003675" y="176053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5866" name="Text Box 3"/>
          <p:cNvSpPr txBox="1">
            <a:spLocks noChangeArrowheads="1"/>
          </p:cNvSpPr>
          <p:nvPr/>
        </p:nvSpPr>
        <p:spPr bwMode="auto">
          <a:xfrm>
            <a:off x="4359275" y="176053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5867" name="Text Box 3"/>
          <p:cNvSpPr txBox="1">
            <a:spLocks noChangeArrowheads="1"/>
          </p:cNvSpPr>
          <p:nvPr/>
        </p:nvSpPr>
        <p:spPr bwMode="auto">
          <a:xfrm>
            <a:off x="4702175" y="176053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35868" name="Text Box 3"/>
          <p:cNvSpPr txBox="1">
            <a:spLocks noChangeArrowheads="1"/>
          </p:cNvSpPr>
          <p:nvPr/>
        </p:nvSpPr>
        <p:spPr bwMode="auto">
          <a:xfrm>
            <a:off x="4657725" y="261143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35869" name="Text Box 3"/>
          <p:cNvSpPr txBox="1">
            <a:spLocks noChangeArrowheads="1"/>
          </p:cNvSpPr>
          <p:nvPr/>
        </p:nvSpPr>
        <p:spPr bwMode="auto">
          <a:xfrm>
            <a:off x="5006975" y="261143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5870" name="Text Box 3"/>
          <p:cNvSpPr txBox="1">
            <a:spLocks noChangeArrowheads="1"/>
          </p:cNvSpPr>
          <p:nvPr/>
        </p:nvSpPr>
        <p:spPr bwMode="auto">
          <a:xfrm>
            <a:off x="3622675" y="261143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5871" name="Text Box 3"/>
          <p:cNvSpPr txBox="1">
            <a:spLocks noChangeArrowheads="1"/>
          </p:cNvSpPr>
          <p:nvPr/>
        </p:nvSpPr>
        <p:spPr bwMode="auto">
          <a:xfrm>
            <a:off x="3959225" y="261143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5872" name="Text Box 3"/>
          <p:cNvSpPr txBox="1">
            <a:spLocks noChangeArrowheads="1"/>
          </p:cNvSpPr>
          <p:nvPr/>
        </p:nvSpPr>
        <p:spPr bwMode="auto">
          <a:xfrm>
            <a:off x="4308475" y="261143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5873" name="Text Box 3"/>
          <p:cNvSpPr txBox="1">
            <a:spLocks noChangeArrowheads="1"/>
          </p:cNvSpPr>
          <p:nvPr/>
        </p:nvSpPr>
        <p:spPr bwMode="auto">
          <a:xfrm>
            <a:off x="4314825" y="353218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5874" name="Text Box 3"/>
          <p:cNvSpPr txBox="1">
            <a:spLocks noChangeArrowheads="1"/>
          </p:cNvSpPr>
          <p:nvPr/>
        </p:nvSpPr>
        <p:spPr bwMode="auto">
          <a:xfrm>
            <a:off x="4670425" y="35321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5875" name="Text Box 3"/>
          <p:cNvSpPr txBox="1">
            <a:spLocks noChangeArrowheads="1"/>
          </p:cNvSpPr>
          <p:nvPr/>
        </p:nvSpPr>
        <p:spPr bwMode="auto">
          <a:xfrm>
            <a:off x="5013325" y="35321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5876" name="Text Box 3"/>
          <p:cNvSpPr txBox="1">
            <a:spLocks noChangeArrowheads="1"/>
          </p:cNvSpPr>
          <p:nvPr/>
        </p:nvSpPr>
        <p:spPr bwMode="auto">
          <a:xfrm>
            <a:off x="5381625" y="35321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5877" name="Text Box 3"/>
          <p:cNvSpPr txBox="1">
            <a:spLocks noChangeArrowheads="1"/>
          </p:cNvSpPr>
          <p:nvPr/>
        </p:nvSpPr>
        <p:spPr bwMode="auto">
          <a:xfrm>
            <a:off x="3978275" y="353218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5878" name="Text Box 3"/>
          <p:cNvSpPr txBox="1">
            <a:spLocks noChangeArrowheads="1"/>
          </p:cNvSpPr>
          <p:nvPr/>
        </p:nvSpPr>
        <p:spPr bwMode="auto">
          <a:xfrm>
            <a:off x="3629025" y="353218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9" name="Slide Number Placeholder 38"/>
          <p:cNvSpPr>
            <a:spLocks noGrp="1"/>
          </p:cNvSpPr>
          <p:nvPr>
            <p:ph type="sldNum" sz="quarter" idx="12"/>
          </p:nvPr>
        </p:nvSpPr>
        <p:spPr/>
        <p:txBody>
          <a:bodyPr/>
          <a:lstStyle/>
          <a:p>
            <a:fld id="{0895ED9F-B7BF-457C-BF79-27AE740E50EA}"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5_03bFirstGenes_3-U"/>
          <p:cNvPicPr>
            <a:picLocks noChangeAspect="1" noChangeArrowheads="1"/>
          </p:cNvPicPr>
          <p:nvPr/>
        </p:nvPicPr>
        <p:blipFill>
          <a:blip r:embed="rId3" cstate="print"/>
          <a:srcRect/>
          <a:stretch>
            <a:fillRect/>
          </a:stretch>
        </p:blipFill>
        <p:spPr bwMode="auto">
          <a:xfrm>
            <a:off x="296863" y="1392238"/>
            <a:ext cx="8548687" cy="4071937"/>
          </a:xfrm>
          <a:prstGeom prst="rect">
            <a:avLst/>
          </a:prstGeom>
          <a:noFill/>
          <a:ln w="9525">
            <a:noFill/>
            <a:miter lim="800000"/>
            <a:headEnd/>
            <a:tailEnd/>
          </a:ln>
        </p:spPr>
      </p:pic>
      <p:sp>
        <p:nvSpPr>
          <p:cNvPr id="36867" name="Oval 3"/>
          <p:cNvSpPr>
            <a:spLocks noChangeArrowheads="1"/>
          </p:cNvSpPr>
          <p:nvPr/>
        </p:nvSpPr>
        <p:spPr bwMode="auto">
          <a:xfrm>
            <a:off x="514350" y="41973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36868" name="Oval 4"/>
          <p:cNvSpPr>
            <a:spLocks noChangeArrowheads="1"/>
          </p:cNvSpPr>
          <p:nvPr/>
        </p:nvSpPr>
        <p:spPr bwMode="auto">
          <a:xfrm>
            <a:off x="3486150" y="41973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36869" name="Oval 5"/>
          <p:cNvSpPr>
            <a:spLocks noChangeArrowheads="1"/>
          </p:cNvSpPr>
          <p:nvPr/>
        </p:nvSpPr>
        <p:spPr bwMode="auto">
          <a:xfrm>
            <a:off x="6337300" y="3536950"/>
            <a:ext cx="241300" cy="241300"/>
          </a:xfrm>
          <a:prstGeom prst="ellipse">
            <a:avLst/>
          </a:prstGeom>
          <a:solidFill>
            <a:srgbClr val="EF1A23"/>
          </a:solidFill>
          <a:ln w="12700">
            <a:noFill/>
            <a:round/>
            <a:headEnd/>
            <a:tailEnd/>
          </a:ln>
          <a:effectLst/>
        </p:spPr>
        <p:txBody>
          <a:bodyPr wrap="none" anchor="ctr"/>
          <a:lstStyle/>
          <a:p>
            <a:endParaRPr lang="en-US"/>
          </a:p>
        </p:txBody>
      </p:sp>
      <p:sp>
        <p:nvSpPr>
          <p:cNvPr id="3687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15.3B_s3</a:t>
            </a:r>
          </a:p>
        </p:txBody>
      </p:sp>
      <p:sp>
        <p:nvSpPr>
          <p:cNvPr id="36871" name="Text Box 3"/>
          <p:cNvSpPr txBox="1">
            <a:spLocks noChangeArrowheads="1"/>
          </p:cNvSpPr>
          <p:nvPr/>
        </p:nvSpPr>
        <p:spPr bwMode="auto">
          <a:xfrm>
            <a:off x="847725" y="4167188"/>
            <a:ext cx="1703388" cy="738187"/>
          </a:xfrm>
          <a:prstGeom prst="rect">
            <a:avLst/>
          </a:prstGeom>
          <a:noFill/>
          <a:ln w="9525">
            <a:noFill/>
            <a:miter lim="800000"/>
            <a:headEnd/>
            <a:tailEnd/>
          </a:ln>
        </p:spPr>
        <p:txBody>
          <a:bodyPr wrap="none" lIns="0" tIns="0" rIns="0" bIns="0"/>
          <a:lstStyle/>
          <a:p>
            <a:pPr eaLnBrk="0" hangingPunct="0"/>
            <a:r>
              <a:rPr lang="en-US" sz="1800" b="1"/>
              <a:t>Collection of</a:t>
            </a:r>
          </a:p>
          <a:p>
            <a:pPr eaLnBrk="0" hangingPunct="0"/>
            <a:r>
              <a:rPr lang="en-US" sz="1800" b="1"/>
              <a:t>monomers</a:t>
            </a:r>
          </a:p>
        </p:txBody>
      </p:sp>
      <p:sp>
        <p:nvSpPr>
          <p:cNvPr id="36872" name="Text Box 3"/>
          <p:cNvSpPr txBox="1">
            <a:spLocks noChangeArrowheads="1"/>
          </p:cNvSpPr>
          <p:nvPr/>
        </p:nvSpPr>
        <p:spPr bwMode="auto">
          <a:xfrm>
            <a:off x="3832225" y="4179888"/>
            <a:ext cx="1919288" cy="1243012"/>
          </a:xfrm>
          <a:prstGeom prst="rect">
            <a:avLst/>
          </a:prstGeom>
          <a:noFill/>
          <a:ln w="9525">
            <a:noFill/>
            <a:miter lim="800000"/>
            <a:headEnd/>
            <a:tailEnd/>
          </a:ln>
        </p:spPr>
        <p:txBody>
          <a:bodyPr wrap="none" lIns="0" tIns="0" rIns="0" bIns="0"/>
          <a:lstStyle/>
          <a:p>
            <a:pPr eaLnBrk="0" hangingPunct="0"/>
            <a:r>
              <a:rPr lang="en-US" sz="1800" b="1"/>
              <a:t>Formation of</a:t>
            </a:r>
          </a:p>
          <a:p>
            <a:pPr eaLnBrk="0" hangingPunct="0"/>
            <a:r>
              <a:rPr lang="en-US" sz="1800" b="1"/>
              <a:t>short RNA</a:t>
            </a:r>
          </a:p>
          <a:p>
            <a:pPr eaLnBrk="0" hangingPunct="0"/>
            <a:r>
              <a:rPr lang="en-US" sz="1800" b="1"/>
              <a:t>polymers:</a:t>
            </a:r>
          </a:p>
          <a:p>
            <a:pPr eaLnBrk="0" hangingPunct="0"/>
            <a:r>
              <a:rPr lang="en-US" sz="1800" b="1"/>
              <a:t>simple “genes”</a:t>
            </a:r>
          </a:p>
        </p:txBody>
      </p:sp>
      <p:sp>
        <p:nvSpPr>
          <p:cNvPr id="36873" name="Text Box 3"/>
          <p:cNvSpPr txBox="1">
            <a:spLocks noChangeArrowheads="1"/>
          </p:cNvSpPr>
          <p:nvPr/>
        </p:nvSpPr>
        <p:spPr bwMode="auto">
          <a:xfrm>
            <a:off x="6689725" y="3519488"/>
            <a:ext cx="2211388" cy="1662112"/>
          </a:xfrm>
          <a:prstGeom prst="rect">
            <a:avLst/>
          </a:prstGeom>
          <a:noFill/>
          <a:ln w="9525">
            <a:noFill/>
            <a:miter lim="800000"/>
            <a:headEnd/>
            <a:tailEnd/>
          </a:ln>
        </p:spPr>
        <p:txBody>
          <a:bodyPr wrap="none" lIns="0" tIns="0" rIns="0" bIns="0"/>
          <a:lstStyle/>
          <a:p>
            <a:pPr eaLnBrk="0" hangingPunct="0"/>
            <a:r>
              <a:rPr lang="en-US" sz="1800" b="1"/>
              <a:t>Assembly of a</a:t>
            </a:r>
          </a:p>
          <a:p>
            <a:pPr eaLnBrk="0" hangingPunct="0"/>
            <a:r>
              <a:rPr lang="en-US" sz="1800" b="1"/>
              <a:t>complementary</a:t>
            </a:r>
          </a:p>
          <a:p>
            <a:pPr eaLnBrk="0" hangingPunct="0"/>
            <a:r>
              <a:rPr lang="en-US" sz="1800" b="1"/>
              <a:t>RNA chain, the first</a:t>
            </a:r>
          </a:p>
          <a:p>
            <a:pPr eaLnBrk="0" hangingPunct="0"/>
            <a:r>
              <a:rPr lang="en-US" sz="1800" b="1"/>
              <a:t>step in the</a:t>
            </a:r>
          </a:p>
          <a:p>
            <a:pPr eaLnBrk="0" hangingPunct="0"/>
            <a:r>
              <a:rPr lang="en-US" sz="1800" b="1"/>
              <a:t>replication of the</a:t>
            </a:r>
          </a:p>
          <a:p>
            <a:pPr eaLnBrk="0" hangingPunct="0"/>
            <a:r>
              <a:rPr lang="en-US" sz="1800" b="1"/>
              <a:t>original “gene”</a:t>
            </a:r>
          </a:p>
        </p:txBody>
      </p:sp>
      <p:sp>
        <p:nvSpPr>
          <p:cNvPr id="36874" name="Text Box 3"/>
          <p:cNvSpPr txBox="1">
            <a:spLocks noChangeArrowheads="1"/>
          </p:cNvSpPr>
          <p:nvPr/>
        </p:nvSpPr>
        <p:spPr bwMode="auto">
          <a:xfrm>
            <a:off x="581025" y="4211638"/>
            <a:ext cx="141288" cy="2238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1</a:t>
            </a:r>
          </a:p>
        </p:txBody>
      </p:sp>
      <p:sp>
        <p:nvSpPr>
          <p:cNvPr id="36875" name="Text Box 3"/>
          <p:cNvSpPr txBox="1">
            <a:spLocks noChangeArrowheads="1"/>
          </p:cNvSpPr>
          <p:nvPr/>
        </p:nvSpPr>
        <p:spPr bwMode="auto">
          <a:xfrm>
            <a:off x="3552825" y="4211638"/>
            <a:ext cx="141288" cy="2238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2</a:t>
            </a:r>
          </a:p>
        </p:txBody>
      </p:sp>
      <p:sp>
        <p:nvSpPr>
          <p:cNvPr id="36876" name="Text Box 3"/>
          <p:cNvSpPr txBox="1">
            <a:spLocks noChangeArrowheads="1"/>
          </p:cNvSpPr>
          <p:nvPr/>
        </p:nvSpPr>
        <p:spPr bwMode="auto">
          <a:xfrm>
            <a:off x="6410325" y="3551238"/>
            <a:ext cx="141288" cy="223837"/>
          </a:xfrm>
          <a:prstGeom prst="rect">
            <a:avLst/>
          </a:prstGeom>
          <a:noFill/>
          <a:ln w="9525">
            <a:noFill/>
            <a:miter lim="800000"/>
            <a:headEnd/>
            <a:tailEnd/>
          </a:ln>
        </p:spPr>
        <p:txBody>
          <a:bodyPr wrap="none" lIns="0" tIns="0" rIns="0" bIns="0"/>
          <a:lstStyle/>
          <a:p>
            <a:pPr eaLnBrk="0" hangingPunct="0"/>
            <a:r>
              <a:rPr lang="en-US" sz="1400" b="1">
                <a:solidFill>
                  <a:schemeClr val="bg1"/>
                </a:solidFill>
              </a:rPr>
              <a:t>3</a:t>
            </a:r>
          </a:p>
        </p:txBody>
      </p:sp>
      <p:sp>
        <p:nvSpPr>
          <p:cNvPr id="36877" name="Text Box 13"/>
          <p:cNvSpPr txBox="1">
            <a:spLocks noChangeArrowheads="1"/>
          </p:cNvSpPr>
          <p:nvPr/>
        </p:nvSpPr>
        <p:spPr bwMode="auto">
          <a:xfrm rot="566452">
            <a:off x="1952625" y="245903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6878" name="Text Box 14"/>
          <p:cNvSpPr txBox="1">
            <a:spLocks noChangeArrowheads="1"/>
          </p:cNvSpPr>
          <p:nvPr/>
        </p:nvSpPr>
        <p:spPr bwMode="auto">
          <a:xfrm rot="-484754">
            <a:off x="2517775" y="220503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6879" name="Text Box 15"/>
          <p:cNvSpPr txBox="1">
            <a:spLocks noChangeArrowheads="1"/>
          </p:cNvSpPr>
          <p:nvPr/>
        </p:nvSpPr>
        <p:spPr bwMode="auto">
          <a:xfrm rot="-1952089">
            <a:off x="2181225" y="327183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6880" name="Text Box 16"/>
          <p:cNvSpPr txBox="1">
            <a:spLocks noChangeArrowheads="1"/>
          </p:cNvSpPr>
          <p:nvPr/>
        </p:nvSpPr>
        <p:spPr bwMode="auto">
          <a:xfrm rot="693499">
            <a:off x="2473325" y="2833688"/>
            <a:ext cx="217488" cy="280987"/>
          </a:xfrm>
          <a:prstGeom prst="rect">
            <a:avLst/>
          </a:prstGeom>
          <a:noFill/>
          <a:ln w="9525">
            <a:noFill/>
            <a:miter lim="800000"/>
            <a:headEnd/>
            <a:tailEnd/>
          </a:ln>
        </p:spPr>
        <p:txBody>
          <a:bodyPr wrap="none" lIns="0" tIns="0" rIns="0" bIns="0"/>
          <a:lstStyle/>
          <a:p>
            <a:pPr eaLnBrk="0" hangingPunct="0"/>
            <a:r>
              <a:rPr lang="en-US" sz="1800" b="1"/>
              <a:t>U</a:t>
            </a:r>
          </a:p>
        </p:txBody>
      </p:sp>
      <p:sp>
        <p:nvSpPr>
          <p:cNvPr id="36881" name="Text Box 17"/>
          <p:cNvSpPr txBox="1">
            <a:spLocks noChangeArrowheads="1"/>
          </p:cNvSpPr>
          <p:nvPr/>
        </p:nvSpPr>
        <p:spPr bwMode="auto">
          <a:xfrm rot="803669">
            <a:off x="1698625" y="343058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6882" name="Text Box 18"/>
          <p:cNvSpPr txBox="1">
            <a:spLocks noChangeArrowheads="1"/>
          </p:cNvSpPr>
          <p:nvPr/>
        </p:nvSpPr>
        <p:spPr bwMode="auto">
          <a:xfrm rot="803669">
            <a:off x="1152525" y="350043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6883" name="Text Box 19"/>
          <p:cNvSpPr txBox="1">
            <a:spLocks noChangeArrowheads="1"/>
          </p:cNvSpPr>
          <p:nvPr/>
        </p:nvSpPr>
        <p:spPr bwMode="auto">
          <a:xfrm rot="-3792274">
            <a:off x="1323975" y="2878138"/>
            <a:ext cx="217487" cy="280988"/>
          </a:xfrm>
          <a:prstGeom prst="rect">
            <a:avLst/>
          </a:prstGeom>
          <a:noFill/>
          <a:ln w="9525">
            <a:noFill/>
            <a:miter lim="800000"/>
            <a:headEnd/>
            <a:tailEnd/>
          </a:ln>
        </p:spPr>
        <p:txBody>
          <a:bodyPr wrap="none" lIns="0" tIns="0" rIns="0" bIns="0"/>
          <a:lstStyle/>
          <a:p>
            <a:pPr eaLnBrk="0" hangingPunct="0"/>
            <a:r>
              <a:rPr lang="en-US" sz="1800" b="1"/>
              <a:t>C</a:t>
            </a:r>
          </a:p>
        </p:txBody>
      </p:sp>
      <p:sp>
        <p:nvSpPr>
          <p:cNvPr id="36884" name="Text Box 20"/>
          <p:cNvSpPr txBox="1">
            <a:spLocks noChangeArrowheads="1"/>
          </p:cNvSpPr>
          <p:nvPr/>
        </p:nvSpPr>
        <p:spPr bwMode="auto">
          <a:xfrm rot="108837">
            <a:off x="1393825" y="226218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6885" name="Text Box 21"/>
          <p:cNvSpPr txBox="1">
            <a:spLocks noChangeArrowheads="1"/>
          </p:cNvSpPr>
          <p:nvPr/>
        </p:nvSpPr>
        <p:spPr bwMode="auto">
          <a:xfrm rot="-2385027">
            <a:off x="1470025" y="171608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6886" name="Text Box 22"/>
          <p:cNvSpPr txBox="1">
            <a:spLocks noChangeArrowheads="1"/>
          </p:cNvSpPr>
          <p:nvPr/>
        </p:nvSpPr>
        <p:spPr bwMode="auto">
          <a:xfrm rot="2140432">
            <a:off x="2238375" y="1620838"/>
            <a:ext cx="217488" cy="280987"/>
          </a:xfrm>
          <a:prstGeom prst="rect">
            <a:avLst/>
          </a:prstGeom>
          <a:noFill/>
          <a:ln w="9525">
            <a:noFill/>
            <a:miter lim="800000"/>
            <a:headEnd/>
            <a:tailEnd/>
          </a:ln>
        </p:spPr>
        <p:txBody>
          <a:bodyPr wrap="none" lIns="0" tIns="0" rIns="0" bIns="0"/>
          <a:lstStyle/>
          <a:p>
            <a:pPr eaLnBrk="0" hangingPunct="0"/>
            <a:r>
              <a:rPr lang="en-US" sz="1800" b="1"/>
              <a:t>C</a:t>
            </a:r>
          </a:p>
        </p:txBody>
      </p:sp>
      <p:sp>
        <p:nvSpPr>
          <p:cNvPr id="36887" name="Text Box 23"/>
          <p:cNvSpPr txBox="1">
            <a:spLocks noChangeArrowheads="1"/>
          </p:cNvSpPr>
          <p:nvPr/>
        </p:nvSpPr>
        <p:spPr bwMode="auto">
          <a:xfrm rot="463213">
            <a:off x="498475" y="2173288"/>
            <a:ext cx="217488" cy="280987"/>
          </a:xfrm>
          <a:prstGeom prst="rect">
            <a:avLst/>
          </a:prstGeom>
          <a:noFill/>
          <a:ln w="9525">
            <a:noFill/>
            <a:miter lim="800000"/>
            <a:headEnd/>
            <a:tailEnd/>
          </a:ln>
        </p:spPr>
        <p:txBody>
          <a:bodyPr wrap="none" lIns="0" tIns="0" rIns="0" bIns="0"/>
          <a:lstStyle/>
          <a:p>
            <a:pPr eaLnBrk="0" hangingPunct="0"/>
            <a:r>
              <a:rPr lang="en-US" sz="1800" b="1"/>
              <a:t>G</a:t>
            </a:r>
          </a:p>
        </p:txBody>
      </p:sp>
      <p:sp>
        <p:nvSpPr>
          <p:cNvPr id="36888" name="Text Box 24"/>
          <p:cNvSpPr txBox="1">
            <a:spLocks noChangeArrowheads="1"/>
          </p:cNvSpPr>
          <p:nvPr/>
        </p:nvSpPr>
        <p:spPr bwMode="auto">
          <a:xfrm rot="-2963011">
            <a:off x="549275" y="3049588"/>
            <a:ext cx="217487" cy="280988"/>
          </a:xfrm>
          <a:prstGeom prst="rect">
            <a:avLst/>
          </a:prstGeom>
          <a:noFill/>
          <a:ln w="9525">
            <a:noFill/>
            <a:miter lim="800000"/>
            <a:headEnd/>
            <a:tailEnd/>
          </a:ln>
        </p:spPr>
        <p:txBody>
          <a:bodyPr wrap="none" lIns="0" tIns="0" rIns="0" bIns="0"/>
          <a:lstStyle/>
          <a:p>
            <a:pPr eaLnBrk="0" hangingPunct="0"/>
            <a:r>
              <a:rPr lang="en-US" sz="1800" b="1"/>
              <a:t>A</a:t>
            </a:r>
          </a:p>
        </p:txBody>
      </p:sp>
      <p:sp>
        <p:nvSpPr>
          <p:cNvPr id="36889" name="Text Box 25"/>
          <p:cNvSpPr txBox="1">
            <a:spLocks noChangeArrowheads="1"/>
          </p:cNvSpPr>
          <p:nvPr/>
        </p:nvSpPr>
        <p:spPr bwMode="auto">
          <a:xfrm rot="-532542">
            <a:off x="892175" y="1779588"/>
            <a:ext cx="217488" cy="280987"/>
          </a:xfrm>
          <a:prstGeom prst="rect">
            <a:avLst/>
          </a:prstGeom>
          <a:noFill/>
          <a:ln w="9525">
            <a:noFill/>
            <a:miter lim="800000"/>
            <a:headEnd/>
            <a:tailEnd/>
          </a:ln>
        </p:spPr>
        <p:txBody>
          <a:bodyPr wrap="none" lIns="0" tIns="0" rIns="0" bIns="0"/>
          <a:lstStyle/>
          <a:p>
            <a:pPr eaLnBrk="0" hangingPunct="0"/>
            <a:r>
              <a:rPr lang="en-US" sz="1800" b="1"/>
              <a:t>A</a:t>
            </a:r>
          </a:p>
        </p:txBody>
      </p:sp>
      <p:sp>
        <p:nvSpPr>
          <p:cNvPr id="36890" name="Text Box 26"/>
          <p:cNvSpPr txBox="1">
            <a:spLocks noChangeArrowheads="1"/>
          </p:cNvSpPr>
          <p:nvPr/>
        </p:nvSpPr>
        <p:spPr bwMode="auto">
          <a:xfrm rot="-53808">
            <a:off x="866775" y="2503488"/>
            <a:ext cx="217488" cy="280987"/>
          </a:xfrm>
          <a:prstGeom prst="rect">
            <a:avLst/>
          </a:prstGeom>
          <a:noFill/>
          <a:ln w="9525">
            <a:noFill/>
            <a:miter lim="800000"/>
            <a:headEnd/>
            <a:tailEnd/>
          </a:ln>
        </p:spPr>
        <p:txBody>
          <a:bodyPr wrap="none" lIns="0" tIns="0" rIns="0" bIns="0"/>
          <a:lstStyle/>
          <a:p>
            <a:pPr eaLnBrk="0" hangingPunct="0"/>
            <a:r>
              <a:rPr lang="en-US" sz="1800" b="1"/>
              <a:t>U</a:t>
            </a:r>
          </a:p>
        </p:txBody>
      </p:sp>
      <p:sp>
        <p:nvSpPr>
          <p:cNvPr id="36891" name="Text Box 3"/>
          <p:cNvSpPr txBox="1">
            <a:spLocks noChangeArrowheads="1"/>
          </p:cNvSpPr>
          <p:nvPr/>
        </p:nvSpPr>
        <p:spPr bwMode="auto">
          <a:xfrm>
            <a:off x="3660775" y="176053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6892" name="Text Box 3"/>
          <p:cNvSpPr txBox="1">
            <a:spLocks noChangeArrowheads="1"/>
          </p:cNvSpPr>
          <p:nvPr/>
        </p:nvSpPr>
        <p:spPr bwMode="auto">
          <a:xfrm>
            <a:off x="4003675" y="176053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6893" name="Text Box 3"/>
          <p:cNvSpPr txBox="1">
            <a:spLocks noChangeArrowheads="1"/>
          </p:cNvSpPr>
          <p:nvPr/>
        </p:nvSpPr>
        <p:spPr bwMode="auto">
          <a:xfrm>
            <a:off x="4359275" y="176053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894" name="Text Box 3"/>
          <p:cNvSpPr txBox="1">
            <a:spLocks noChangeArrowheads="1"/>
          </p:cNvSpPr>
          <p:nvPr/>
        </p:nvSpPr>
        <p:spPr bwMode="auto">
          <a:xfrm>
            <a:off x="4702175" y="176053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36895" name="Text Box 3"/>
          <p:cNvSpPr txBox="1">
            <a:spLocks noChangeArrowheads="1"/>
          </p:cNvSpPr>
          <p:nvPr/>
        </p:nvSpPr>
        <p:spPr bwMode="auto">
          <a:xfrm>
            <a:off x="4657725" y="261143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36896" name="Text Box 3"/>
          <p:cNvSpPr txBox="1">
            <a:spLocks noChangeArrowheads="1"/>
          </p:cNvSpPr>
          <p:nvPr/>
        </p:nvSpPr>
        <p:spPr bwMode="auto">
          <a:xfrm>
            <a:off x="5006975" y="261143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897" name="Text Box 3"/>
          <p:cNvSpPr txBox="1">
            <a:spLocks noChangeArrowheads="1"/>
          </p:cNvSpPr>
          <p:nvPr/>
        </p:nvSpPr>
        <p:spPr bwMode="auto">
          <a:xfrm>
            <a:off x="3622675" y="261143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898" name="Text Box 3"/>
          <p:cNvSpPr txBox="1">
            <a:spLocks noChangeArrowheads="1"/>
          </p:cNvSpPr>
          <p:nvPr/>
        </p:nvSpPr>
        <p:spPr bwMode="auto">
          <a:xfrm>
            <a:off x="3959225" y="261143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6899" name="Text Box 3"/>
          <p:cNvSpPr txBox="1">
            <a:spLocks noChangeArrowheads="1"/>
          </p:cNvSpPr>
          <p:nvPr/>
        </p:nvSpPr>
        <p:spPr bwMode="auto">
          <a:xfrm>
            <a:off x="4308475" y="261143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6900" name="Text Box 3"/>
          <p:cNvSpPr txBox="1">
            <a:spLocks noChangeArrowheads="1"/>
          </p:cNvSpPr>
          <p:nvPr/>
        </p:nvSpPr>
        <p:spPr bwMode="auto">
          <a:xfrm>
            <a:off x="4314825" y="353218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6901" name="Text Box 3"/>
          <p:cNvSpPr txBox="1">
            <a:spLocks noChangeArrowheads="1"/>
          </p:cNvSpPr>
          <p:nvPr/>
        </p:nvSpPr>
        <p:spPr bwMode="auto">
          <a:xfrm>
            <a:off x="4670425" y="35321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902" name="Text Box 3"/>
          <p:cNvSpPr txBox="1">
            <a:spLocks noChangeArrowheads="1"/>
          </p:cNvSpPr>
          <p:nvPr/>
        </p:nvSpPr>
        <p:spPr bwMode="auto">
          <a:xfrm>
            <a:off x="5013325" y="35321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903" name="Text Box 3"/>
          <p:cNvSpPr txBox="1">
            <a:spLocks noChangeArrowheads="1"/>
          </p:cNvSpPr>
          <p:nvPr/>
        </p:nvSpPr>
        <p:spPr bwMode="auto">
          <a:xfrm>
            <a:off x="5381625" y="35321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904" name="Text Box 3"/>
          <p:cNvSpPr txBox="1">
            <a:spLocks noChangeArrowheads="1"/>
          </p:cNvSpPr>
          <p:nvPr/>
        </p:nvSpPr>
        <p:spPr bwMode="auto">
          <a:xfrm>
            <a:off x="3978275" y="353218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6905" name="Text Box 3"/>
          <p:cNvSpPr txBox="1">
            <a:spLocks noChangeArrowheads="1"/>
          </p:cNvSpPr>
          <p:nvPr/>
        </p:nvSpPr>
        <p:spPr bwMode="auto">
          <a:xfrm>
            <a:off x="3629025" y="353218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6906" name="Text Box 3"/>
          <p:cNvSpPr txBox="1">
            <a:spLocks noChangeArrowheads="1"/>
          </p:cNvSpPr>
          <p:nvPr/>
        </p:nvSpPr>
        <p:spPr bwMode="auto">
          <a:xfrm>
            <a:off x="6867525" y="260508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6907" name="Text Box 3"/>
          <p:cNvSpPr txBox="1">
            <a:spLocks noChangeArrowheads="1"/>
          </p:cNvSpPr>
          <p:nvPr/>
        </p:nvSpPr>
        <p:spPr bwMode="auto">
          <a:xfrm>
            <a:off x="7216775" y="260508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6908" name="Text Box 3"/>
          <p:cNvSpPr txBox="1">
            <a:spLocks noChangeArrowheads="1"/>
          </p:cNvSpPr>
          <p:nvPr/>
        </p:nvSpPr>
        <p:spPr bwMode="auto">
          <a:xfrm>
            <a:off x="6524625" y="26050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909" name="Text Box 3"/>
          <p:cNvSpPr txBox="1">
            <a:spLocks noChangeArrowheads="1"/>
          </p:cNvSpPr>
          <p:nvPr/>
        </p:nvSpPr>
        <p:spPr bwMode="auto">
          <a:xfrm>
            <a:off x="7915275" y="26050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910" name="Text Box 3"/>
          <p:cNvSpPr txBox="1">
            <a:spLocks noChangeArrowheads="1"/>
          </p:cNvSpPr>
          <p:nvPr/>
        </p:nvSpPr>
        <p:spPr bwMode="auto">
          <a:xfrm>
            <a:off x="7559675" y="260508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36911" name="Text Box 3"/>
          <p:cNvSpPr txBox="1">
            <a:spLocks noChangeArrowheads="1"/>
          </p:cNvSpPr>
          <p:nvPr/>
        </p:nvSpPr>
        <p:spPr bwMode="auto">
          <a:xfrm>
            <a:off x="7572375" y="2071688"/>
            <a:ext cx="185738" cy="258762"/>
          </a:xfrm>
          <a:prstGeom prst="rect">
            <a:avLst/>
          </a:prstGeom>
          <a:noFill/>
          <a:ln w="9525">
            <a:noFill/>
            <a:miter lim="800000"/>
            <a:headEnd/>
            <a:tailEnd/>
          </a:ln>
        </p:spPr>
        <p:txBody>
          <a:bodyPr wrap="none" lIns="0" tIns="0" rIns="0" bIns="0"/>
          <a:lstStyle/>
          <a:p>
            <a:pPr eaLnBrk="0" hangingPunct="0"/>
            <a:r>
              <a:rPr lang="en-US" sz="1800" b="1"/>
              <a:t>U</a:t>
            </a:r>
          </a:p>
        </p:txBody>
      </p:sp>
      <p:sp>
        <p:nvSpPr>
          <p:cNvPr id="36912" name="Text Box 3"/>
          <p:cNvSpPr txBox="1">
            <a:spLocks noChangeArrowheads="1"/>
          </p:cNvSpPr>
          <p:nvPr/>
        </p:nvSpPr>
        <p:spPr bwMode="auto">
          <a:xfrm>
            <a:off x="7216775" y="2071688"/>
            <a:ext cx="185738" cy="258762"/>
          </a:xfrm>
          <a:prstGeom prst="rect">
            <a:avLst/>
          </a:prstGeom>
          <a:noFill/>
          <a:ln w="9525">
            <a:noFill/>
            <a:miter lim="800000"/>
            <a:headEnd/>
            <a:tailEnd/>
          </a:ln>
        </p:spPr>
        <p:txBody>
          <a:bodyPr wrap="none" lIns="0" tIns="0" rIns="0" bIns="0"/>
          <a:lstStyle/>
          <a:p>
            <a:pPr eaLnBrk="0" hangingPunct="0"/>
            <a:r>
              <a:rPr lang="en-US" sz="1800" b="1"/>
              <a:t>G</a:t>
            </a:r>
          </a:p>
        </p:txBody>
      </p:sp>
      <p:sp>
        <p:nvSpPr>
          <p:cNvPr id="36913" name="Text Box 49"/>
          <p:cNvSpPr txBox="1">
            <a:spLocks noChangeArrowheads="1"/>
          </p:cNvSpPr>
          <p:nvPr/>
        </p:nvSpPr>
        <p:spPr bwMode="auto">
          <a:xfrm rot="-369754">
            <a:off x="6905625" y="2052638"/>
            <a:ext cx="185738" cy="258762"/>
          </a:xfrm>
          <a:prstGeom prst="rect">
            <a:avLst/>
          </a:prstGeom>
          <a:noFill/>
          <a:ln w="9525">
            <a:noFill/>
            <a:miter lim="800000"/>
            <a:headEnd/>
            <a:tailEnd/>
          </a:ln>
        </p:spPr>
        <p:txBody>
          <a:bodyPr wrap="none" lIns="0" tIns="0" rIns="0" bIns="0"/>
          <a:lstStyle/>
          <a:p>
            <a:pPr eaLnBrk="0" hangingPunct="0"/>
            <a:r>
              <a:rPr lang="en-US" sz="1800" b="1"/>
              <a:t>C</a:t>
            </a:r>
          </a:p>
        </p:txBody>
      </p:sp>
      <p:sp>
        <p:nvSpPr>
          <p:cNvPr id="36914" name="Text Box 50"/>
          <p:cNvSpPr txBox="1">
            <a:spLocks noChangeArrowheads="1"/>
          </p:cNvSpPr>
          <p:nvPr/>
        </p:nvSpPr>
        <p:spPr bwMode="auto">
          <a:xfrm rot="1196567">
            <a:off x="6607175" y="198913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36915" name="Text Box 51"/>
          <p:cNvSpPr txBox="1">
            <a:spLocks noChangeArrowheads="1"/>
          </p:cNvSpPr>
          <p:nvPr/>
        </p:nvSpPr>
        <p:spPr bwMode="auto">
          <a:xfrm rot="2395081">
            <a:off x="8423275" y="1620838"/>
            <a:ext cx="185738" cy="258762"/>
          </a:xfrm>
          <a:prstGeom prst="rect">
            <a:avLst/>
          </a:prstGeom>
          <a:noFill/>
          <a:ln w="9525">
            <a:noFill/>
            <a:miter lim="800000"/>
            <a:headEnd/>
            <a:tailEnd/>
          </a:ln>
        </p:spPr>
        <p:txBody>
          <a:bodyPr wrap="none" lIns="0" tIns="0" rIns="0" bIns="0"/>
          <a:lstStyle/>
          <a:p>
            <a:pPr eaLnBrk="0" hangingPunct="0"/>
            <a:r>
              <a:rPr lang="en-US" sz="1800" b="1"/>
              <a:t>A</a:t>
            </a:r>
          </a:p>
        </p:txBody>
      </p:sp>
      <p:sp>
        <p:nvSpPr>
          <p:cNvPr id="52" name="Slide Number Placeholder 51"/>
          <p:cNvSpPr>
            <a:spLocks noGrp="1"/>
          </p:cNvSpPr>
          <p:nvPr>
            <p:ph type="sldNum" sz="quarter" idx="12"/>
          </p:nvPr>
        </p:nvSpPr>
        <p:spPr/>
        <p:txBody>
          <a:bodyPr/>
          <a:lstStyle/>
          <a:p>
            <a:fld id="{0895ED9F-B7BF-457C-BF79-27AE740E50EA}"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1317625" y="1254125"/>
            <a:ext cx="6523038" cy="2773363"/>
          </a:xfrm>
        </p:spPr>
        <p:txBody>
          <a:bodyPr/>
          <a:lstStyle/>
          <a:p>
            <a:pPr marL="1588" lvl="1" indent="0" algn="ctr" eaLnBrk="1" hangingPunct="1">
              <a:buFontTx/>
              <a:buNone/>
            </a:pPr>
            <a:r>
              <a:rPr lang="en-US" sz="4400" smtClean="0">
                <a:cs typeface="Times New Roman" pitchFamily="84" charset="0"/>
              </a:rPr>
              <a:t>MAJOR EVENTS IN THE HISTORY OF LIFE</a:t>
            </a:r>
          </a:p>
        </p:txBody>
      </p:sp>
      <p:sp>
        <p:nvSpPr>
          <p:cNvPr id="3789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789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789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789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0895ED9F-B7BF-457C-BF79-27AE740E50EA}" type="slidenum">
              <a:rPr lang="en-US" smtClean="0"/>
              <a:t>18</a:t>
            </a:fld>
            <a:endParaRPr lang="en-US"/>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161925" y="1746250"/>
            <a:ext cx="8399463" cy="4841875"/>
          </a:xfrm>
        </p:spPr>
        <p:txBody>
          <a:bodyPr/>
          <a:lstStyle/>
          <a:p>
            <a:pPr marL="292100" lvl="1" indent="-290513" eaLnBrk="1" hangingPunct="1">
              <a:buFont typeface="Wingdings" pitchFamily="84" charset="2"/>
              <a:buChar char="§"/>
            </a:pPr>
            <a:r>
              <a:rPr lang="en-US" sz="2800" b="1" dirty="0" smtClean="0">
                <a:cs typeface="Times New Roman" pitchFamily="84" charset="0"/>
              </a:rPr>
              <a:t>Macroevolution </a:t>
            </a:r>
            <a:r>
              <a:rPr lang="en-US" sz="2800" dirty="0" smtClean="0">
                <a:cs typeface="Times New Roman" pitchFamily="84" charset="0"/>
              </a:rPr>
              <a:t>is the broad pattern of changes in life on Earth.</a:t>
            </a:r>
          </a:p>
          <a:p>
            <a:pPr marL="292100" lvl="1" indent="-290513" eaLnBrk="1" hangingPunct="1">
              <a:buFont typeface="Wingdings" pitchFamily="84" charset="2"/>
              <a:buChar char="§"/>
            </a:pPr>
            <a:r>
              <a:rPr lang="en-US" sz="2800" dirty="0" smtClean="0">
                <a:cs typeface="Times New Roman" pitchFamily="84" charset="0"/>
              </a:rPr>
              <a:t>The entire 4.6 billion years of Earth’s history can be broken into three eons of geologic time.</a:t>
            </a:r>
          </a:p>
          <a:p>
            <a:pPr marL="800100" lvl="2" indent="-355600" eaLnBrk="1" hangingPunct="1"/>
            <a:r>
              <a:rPr lang="en-US" sz="2400" dirty="0" smtClean="0">
                <a:cs typeface="Times New Roman" pitchFamily="84" charset="0"/>
              </a:rPr>
              <a:t>The </a:t>
            </a:r>
            <a:r>
              <a:rPr lang="en-US" sz="2400" dirty="0" err="1" smtClean="0">
                <a:cs typeface="Times New Roman" pitchFamily="84" charset="0"/>
              </a:rPr>
              <a:t>Archaean</a:t>
            </a:r>
            <a:r>
              <a:rPr lang="en-US" sz="2400" dirty="0" smtClean="0">
                <a:cs typeface="Times New Roman" pitchFamily="84" charset="0"/>
              </a:rPr>
              <a:t> and </a:t>
            </a:r>
            <a:r>
              <a:rPr lang="en-US" sz="2400" dirty="0" err="1" smtClean="0">
                <a:cs typeface="Times New Roman" pitchFamily="84" charset="0"/>
              </a:rPr>
              <a:t>Proterozoic</a:t>
            </a:r>
            <a:r>
              <a:rPr lang="en-US" sz="2400" dirty="0" smtClean="0">
                <a:cs typeface="Times New Roman" pitchFamily="84" charset="0"/>
              </a:rPr>
              <a:t> eons lasted about 4 billion years.</a:t>
            </a:r>
          </a:p>
          <a:p>
            <a:pPr marL="800100" lvl="2" indent="-355600" eaLnBrk="1" hangingPunct="1"/>
            <a:r>
              <a:rPr lang="en-US" sz="2400" dirty="0" smtClean="0">
                <a:cs typeface="Times New Roman" pitchFamily="84" charset="0"/>
              </a:rPr>
              <a:t>The </a:t>
            </a:r>
            <a:r>
              <a:rPr lang="en-US" sz="2400" dirty="0" err="1" smtClean="0">
                <a:cs typeface="Times New Roman" pitchFamily="84" charset="0"/>
              </a:rPr>
              <a:t>Phanerozoic</a:t>
            </a:r>
            <a:r>
              <a:rPr lang="en-US" sz="2400" dirty="0" smtClean="0">
                <a:cs typeface="Times New Roman" pitchFamily="84" charset="0"/>
              </a:rPr>
              <a:t> eon includes the last half billion years.</a:t>
            </a:r>
            <a:endParaRPr lang="en-US" dirty="0" smtClean="0">
              <a:cs typeface="Times New Roman" pitchFamily="84" charset="0"/>
            </a:endParaRPr>
          </a:p>
        </p:txBody>
      </p:sp>
      <p:sp>
        <p:nvSpPr>
          <p:cNvPr id="3891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8916" name="Rectangle 4"/>
          <p:cNvSpPr>
            <a:spLocks noGrp="1" noChangeArrowheads="1"/>
          </p:cNvSpPr>
          <p:nvPr>
            <p:ph type="title" idx="4294967295"/>
          </p:nvPr>
        </p:nvSpPr>
        <p:spPr>
          <a:xfrm>
            <a:off x="188913" y="581878"/>
            <a:ext cx="8782050" cy="830997"/>
          </a:xfrm>
        </p:spPr>
        <p:txBody>
          <a:bodyPr>
            <a:spAutoFit/>
          </a:bodyPr>
          <a:lstStyle/>
          <a:p>
            <a:pPr marL="811213" indent="-811213" eaLnBrk="1" hangingPunct="1"/>
            <a:r>
              <a:rPr lang="en-US" sz="2400" dirty="0" smtClean="0"/>
              <a:t>15.4 The origins of single-celled and </a:t>
            </a:r>
            <a:r>
              <a:rPr lang="en-US" sz="2400" dirty="0" err="1" smtClean="0"/>
              <a:t>multicelled</a:t>
            </a:r>
            <a:r>
              <a:rPr lang="en-US" sz="2400" dirty="0" smtClean="0"/>
              <a:t> organisms and the colonization of land were key events in life’s history</a:t>
            </a:r>
          </a:p>
        </p:txBody>
      </p:sp>
      <p:sp>
        <p:nvSpPr>
          <p:cNvPr id="3891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8918" name="Line 4"/>
          <p:cNvSpPr>
            <a:spLocks noChangeShapeType="1"/>
          </p:cNvSpPr>
          <p:nvPr/>
        </p:nvSpPr>
        <p:spPr bwMode="auto">
          <a:xfrm>
            <a:off x="195263" y="1541463"/>
            <a:ext cx="8775700" cy="0"/>
          </a:xfrm>
          <a:prstGeom prst="line">
            <a:avLst/>
          </a:prstGeom>
          <a:noFill/>
          <a:ln w="76200">
            <a:solidFill>
              <a:schemeClr val="tx2"/>
            </a:solidFill>
            <a:round/>
            <a:headEnd/>
            <a:tailEnd/>
          </a:ln>
        </p:spPr>
        <p:txBody>
          <a:bodyPr wrap="none" anchor="ctr"/>
          <a:lstStyle/>
          <a:p>
            <a:endParaRPr lang="en-US"/>
          </a:p>
        </p:txBody>
      </p:sp>
      <p:sp>
        <p:nvSpPr>
          <p:cNvPr id="389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19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diamond(in)">
                                      <p:cBhvr>
                                        <p:cTn id="7" dur="20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diamond(in)">
                                      <p:cBhvr>
                                        <p:cTn id="12" dur="20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diamond(in)">
                                      <p:cBhvr>
                                        <p:cTn id="17" dur="20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Effect transition="in" filter="diamond(in)">
                                      <p:cBhvr>
                                        <p:cTn id="22" dur="20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7" name="Rectangle 4"/>
          <p:cNvSpPr>
            <a:spLocks noGrp="1" noChangeArrowheads="1"/>
          </p:cNvSpPr>
          <p:nvPr>
            <p:ph type="title" idx="4294967295"/>
          </p:nvPr>
        </p:nvSpPr>
        <p:spPr>
          <a:xfrm>
            <a:off x="184150" y="98425"/>
            <a:ext cx="8782050" cy="438150"/>
          </a:xfrm>
        </p:spPr>
        <p:txBody>
          <a:bodyPr>
            <a:spAutoFit/>
          </a:bodyPr>
          <a:lstStyle/>
          <a:p>
            <a:pPr eaLnBrk="1" hangingPunct="1"/>
            <a:r>
              <a:rPr lang="en-US" sz="3200" smtClean="0"/>
              <a:t>Introduction</a:t>
            </a:r>
          </a:p>
        </p:txBody>
      </p:sp>
      <p:sp>
        <p:nvSpPr>
          <p:cNvPr id="11268"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9" name="Rectangle 9"/>
          <p:cNvSpPr>
            <a:spLocks noGrp="1" noChangeArrowheads="1"/>
          </p:cNvSpPr>
          <p:nvPr>
            <p:ph type="body" idx="4294967295"/>
          </p:nvPr>
        </p:nvSpPr>
        <p:spPr>
          <a:xfrm>
            <a:off x="161925" y="1311275"/>
            <a:ext cx="8775700" cy="5073650"/>
          </a:xfrm>
        </p:spPr>
        <p:txBody>
          <a:bodyPr/>
          <a:lstStyle/>
          <a:p>
            <a:pPr marL="292100" lvl="1" indent="-290513" eaLnBrk="1" hangingPunct="1">
              <a:buFont typeface="Wingdings" pitchFamily="84" charset="2"/>
              <a:buChar char="§"/>
            </a:pPr>
            <a:r>
              <a:rPr lang="en-US" sz="2800" dirty="0" smtClean="0">
                <a:cs typeface="Times New Roman" pitchFamily="84" charset="0"/>
              </a:rPr>
              <a:t>Different types of wings evolved from the same ancestral </a:t>
            </a:r>
            <a:r>
              <a:rPr lang="en-US" sz="2800" dirty="0" err="1" smtClean="0">
                <a:cs typeface="Times New Roman" pitchFamily="84" charset="0"/>
              </a:rPr>
              <a:t>tetrapod</a:t>
            </a:r>
            <a:r>
              <a:rPr lang="en-US" sz="2800" dirty="0" smtClean="0">
                <a:cs typeface="Times New Roman" pitchFamily="84" charset="0"/>
              </a:rPr>
              <a:t> limb</a:t>
            </a:r>
            <a:r>
              <a:rPr lang="en-US" dirty="0" smtClean="0">
                <a:cs typeface="Times New Roman" pitchFamily="84" charset="0"/>
              </a:rPr>
              <a:t>.</a:t>
            </a:r>
          </a:p>
          <a:p>
            <a:pPr marL="800100" lvl="2" indent="-355600" eaLnBrk="1" hangingPunct="1"/>
            <a:r>
              <a:rPr lang="en-US" sz="2400" dirty="0" smtClean="0">
                <a:cs typeface="Times New Roman" pitchFamily="84" charset="0"/>
              </a:rPr>
              <a:t>Pterosaur wings consist of a membrane primarily supported by one greatly elongated finger.</a:t>
            </a:r>
          </a:p>
          <a:p>
            <a:pPr marL="800100" lvl="2" indent="-355600" eaLnBrk="1" hangingPunct="1"/>
            <a:r>
              <a:rPr lang="en-US" sz="2400" dirty="0" smtClean="0">
                <a:cs typeface="Times New Roman" pitchFamily="84" charset="0"/>
              </a:rPr>
              <a:t>Bird wings consist of feathers supported by an elongated forearm and modified wrist and hand bones.</a:t>
            </a:r>
          </a:p>
          <a:p>
            <a:pPr marL="800100" lvl="2" indent="-355600" eaLnBrk="1" hangingPunct="1"/>
            <a:r>
              <a:rPr lang="en-US" sz="2400" dirty="0" smtClean="0">
                <a:cs typeface="Times New Roman" pitchFamily="84" charset="0"/>
              </a:rPr>
              <a:t>Bat wings consist of a membrane supported by arm bones and four very elongated fingers.</a:t>
            </a:r>
          </a:p>
          <a:p>
            <a:pPr marL="1887538" lvl="3" indent="-417513" eaLnBrk="1" hangingPunct="1"/>
            <a:endParaRPr lang="en-US" sz="2400" dirty="0" smtClean="0">
              <a:cs typeface="Times New Roman" pitchFamily="84" charset="0"/>
            </a:endParaRPr>
          </a:p>
        </p:txBody>
      </p:sp>
      <p:sp>
        <p:nvSpPr>
          <p:cNvPr id="1127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27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blinds(horizontal)">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blinds(horizontal)">
                                      <p:cBhvr>
                                        <p:cTn id="22"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5_04_KeyEarthEvents-U"/>
          <p:cNvPicPr>
            <a:picLocks noChangeAspect="1" noChangeArrowheads="1"/>
          </p:cNvPicPr>
          <p:nvPr/>
        </p:nvPicPr>
        <p:blipFill>
          <a:blip r:embed="rId3" cstate="print"/>
          <a:srcRect/>
          <a:stretch>
            <a:fillRect/>
          </a:stretch>
        </p:blipFill>
        <p:spPr bwMode="auto">
          <a:xfrm>
            <a:off x="296863" y="1892300"/>
            <a:ext cx="8548687" cy="3071813"/>
          </a:xfrm>
          <a:prstGeom prst="rect">
            <a:avLst/>
          </a:prstGeom>
          <a:noFill/>
          <a:ln w="9525">
            <a:noFill/>
            <a:miter lim="800000"/>
            <a:headEnd/>
            <a:tailEnd/>
          </a:ln>
        </p:spPr>
      </p:pic>
      <p:sp>
        <p:nvSpPr>
          <p:cNvPr id="399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15.4</a:t>
            </a:r>
          </a:p>
        </p:txBody>
      </p:sp>
      <p:sp>
        <p:nvSpPr>
          <p:cNvPr id="39940" name="Text Box 3"/>
          <p:cNvSpPr txBox="1">
            <a:spLocks noChangeArrowheads="1"/>
          </p:cNvSpPr>
          <p:nvPr/>
        </p:nvSpPr>
        <p:spPr bwMode="auto">
          <a:xfrm>
            <a:off x="631825" y="1887538"/>
            <a:ext cx="890588" cy="446087"/>
          </a:xfrm>
          <a:prstGeom prst="rect">
            <a:avLst/>
          </a:prstGeom>
          <a:noFill/>
          <a:ln w="9525">
            <a:noFill/>
            <a:miter lim="800000"/>
            <a:headEnd/>
            <a:tailEnd/>
          </a:ln>
        </p:spPr>
        <p:txBody>
          <a:bodyPr wrap="none" lIns="0" tIns="0" rIns="0" bIns="0"/>
          <a:lstStyle/>
          <a:p>
            <a:pPr eaLnBrk="0" hangingPunct="0"/>
            <a:r>
              <a:rPr lang="en-US" sz="1400" b="1"/>
              <a:t>Archaean</a:t>
            </a:r>
          </a:p>
          <a:p>
            <a:pPr eaLnBrk="0" hangingPunct="0"/>
            <a:r>
              <a:rPr lang="en-US" sz="1400" b="1"/>
              <a:t>eon</a:t>
            </a:r>
          </a:p>
        </p:txBody>
      </p:sp>
      <p:sp>
        <p:nvSpPr>
          <p:cNvPr id="39941" name="Text Box 3"/>
          <p:cNvSpPr txBox="1">
            <a:spLocks noChangeArrowheads="1"/>
          </p:cNvSpPr>
          <p:nvPr/>
        </p:nvSpPr>
        <p:spPr bwMode="auto">
          <a:xfrm>
            <a:off x="4365625" y="1887538"/>
            <a:ext cx="1004888" cy="446087"/>
          </a:xfrm>
          <a:prstGeom prst="rect">
            <a:avLst/>
          </a:prstGeom>
          <a:noFill/>
          <a:ln w="9525">
            <a:noFill/>
            <a:miter lim="800000"/>
            <a:headEnd/>
            <a:tailEnd/>
          </a:ln>
        </p:spPr>
        <p:txBody>
          <a:bodyPr wrap="none" lIns="0" tIns="0" rIns="0" bIns="0"/>
          <a:lstStyle/>
          <a:p>
            <a:pPr eaLnBrk="0" hangingPunct="0"/>
            <a:r>
              <a:rPr lang="en-US" sz="1400" b="1"/>
              <a:t>Proterozoic</a:t>
            </a:r>
          </a:p>
          <a:p>
            <a:pPr eaLnBrk="0" hangingPunct="0"/>
            <a:r>
              <a:rPr lang="en-US" sz="1400" b="1"/>
              <a:t>eon</a:t>
            </a:r>
          </a:p>
        </p:txBody>
      </p:sp>
      <p:sp>
        <p:nvSpPr>
          <p:cNvPr id="39942" name="Text Box 3"/>
          <p:cNvSpPr txBox="1">
            <a:spLocks noChangeArrowheads="1"/>
          </p:cNvSpPr>
          <p:nvPr/>
        </p:nvSpPr>
        <p:spPr bwMode="auto">
          <a:xfrm>
            <a:off x="7699375" y="1919288"/>
            <a:ext cx="871538" cy="446087"/>
          </a:xfrm>
          <a:prstGeom prst="rect">
            <a:avLst/>
          </a:prstGeom>
          <a:noFill/>
          <a:ln w="9525">
            <a:noFill/>
            <a:miter lim="800000"/>
            <a:headEnd/>
            <a:tailEnd/>
          </a:ln>
        </p:spPr>
        <p:txBody>
          <a:bodyPr wrap="none" lIns="0" tIns="0" rIns="0" bIns="0"/>
          <a:lstStyle/>
          <a:p>
            <a:pPr eaLnBrk="0" hangingPunct="0"/>
            <a:r>
              <a:rPr lang="en-US" sz="1100" b="1"/>
              <a:t>Phanerozoic</a:t>
            </a:r>
          </a:p>
          <a:p>
            <a:pPr eaLnBrk="0" hangingPunct="0"/>
            <a:r>
              <a:rPr lang="en-US" sz="1100" b="1"/>
              <a:t>eon</a:t>
            </a:r>
          </a:p>
        </p:txBody>
      </p:sp>
      <p:sp>
        <p:nvSpPr>
          <p:cNvPr id="39943" name="Text Box 3"/>
          <p:cNvSpPr txBox="1">
            <a:spLocks noChangeArrowheads="1"/>
          </p:cNvSpPr>
          <p:nvPr/>
        </p:nvSpPr>
        <p:spPr bwMode="auto">
          <a:xfrm>
            <a:off x="7680325" y="2890838"/>
            <a:ext cx="750888" cy="217487"/>
          </a:xfrm>
          <a:prstGeom prst="rect">
            <a:avLst/>
          </a:prstGeom>
          <a:noFill/>
          <a:ln w="9525">
            <a:noFill/>
            <a:miter lim="800000"/>
            <a:headEnd/>
            <a:tailEnd/>
          </a:ln>
        </p:spPr>
        <p:txBody>
          <a:bodyPr wrap="none" lIns="0" tIns="0" rIns="0" bIns="0"/>
          <a:lstStyle/>
          <a:p>
            <a:pPr eaLnBrk="0" hangingPunct="0"/>
            <a:r>
              <a:rPr lang="en-US" sz="1400" b="1"/>
              <a:t>Animals</a:t>
            </a:r>
          </a:p>
        </p:txBody>
      </p:sp>
      <p:sp>
        <p:nvSpPr>
          <p:cNvPr id="39944" name="Text Box 3"/>
          <p:cNvSpPr txBox="1">
            <a:spLocks noChangeArrowheads="1"/>
          </p:cNvSpPr>
          <p:nvPr/>
        </p:nvSpPr>
        <p:spPr bwMode="auto">
          <a:xfrm>
            <a:off x="6156325" y="3189288"/>
            <a:ext cx="2109788" cy="217487"/>
          </a:xfrm>
          <a:prstGeom prst="rect">
            <a:avLst/>
          </a:prstGeom>
          <a:noFill/>
          <a:ln w="9525">
            <a:noFill/>
            <a:miter lim="800000"/>
            <a:headEnd/>
            <a:tailEnd/>
          </a:ln>
        </p:spPr>
        <p:txBody>
          <a:bodyPr wrap="none" lIns="0" tIns="0" rIns="0" bIns="0"/>
          <a:lstStyle/>
          <a:p>
            <a:pPr eaLnBrk="0" hangingPunct="0"/>
            <a:r>
              <a:rPr lang="en-US" sz="1400" b="1"/>
              <a:t>Multicellular eukaryotes</a:t>
            </a:r>
          </a:p>
        </p:txBody>
      </p:sp>
      <p:sp>
        <p:nvSpPr>
          <p:cNvPr id="39945" name="Text Box 3"/>
          <p:cNvSpPr txBox="1">
            <a:spLocks noChangeArrowheads="1"/>
          </p:cNvSpPr>
          <p:nvPr/>
        </p:nvSpPr>
        <p:spPr bwMode="auto">
          <a:xfrm>
            <a:off x="5089525" y="3475038"/>
            <a:ext cx="2109788" cy="217487"/>
          </a:xfrm>
          <a:prstGeom prst="rect">
            <a:avLst/>
          </a:prstGeom>
          <a:noFill/>
          <a:ln w="9525">
            <a:noFill/>
            <a:miter lim="800000"/>
            <a:headEnd/>
            <a:tailEnd/>
          </a:ln>
        </p:spPr>
        <p:txBody>
          <a:bodyPr wrap="none" lIns="0" tIns="0" rIns="0" bIns="0"/>
          <a:lstStyle/>
          <a:p>
            <a:pPr eaLnBrk="0" hangingPunct="0"/>
            <a:r>
              <a:rPr lang="en-US" sz="1400" b="1"/>
              <a:t>Single-celled eukaryotes</a:t>
            </a:r>
          </a:p>
        </p:txBody>
      </p:sp>
      <p:sp>
        <p:nvSpPr>
          <p:cNvPr id="39946" name="Text Box 3"/>
          <p:cNvSpPr txBox="1">
            <a:spLocks noChangeArrowheads="1"/>
          </p:cNvSpPr>
          <p:nvPr/>
        </p:nvSpPr>
        <p:spPr bwMode="auto">
          <a:xfrm>
            <a:off x="4041775" y="3773488"/>
            <a:ext cx="2109788" cy="217487"/>
          </a:xfrm>
          <a:prstGeom prst="rect">
            <a:avLst/>
          </a:prstGeom>
          <a:noFill/>
          <a:ln w="9525">
            <a:noFill/>
            <a:miter lim="800000"/>
            <a:headEnd/>
            <a:tailEnd/>
          </a:ln>
        </p:spPr>
        <p:txBody>
          <a:bodyPr wrap="none" lIns="0" tIns="0" rIns="0" bIns="0"/>
          <a:lstStyle/>
          <a:p>
            <a:pPr eaLnBrk="0" hangingPunct="0"/>
            <a:r>
              <a:rPr lang="en-US" sz="1400" b="1"/>
              <a:t>Atmospheric oxygen</a:t>
            </a:r>
          </a:p>
        </p:txBody>
      </p:sp>
      <p:sp>
        <p:nvSpPr>
          <p:cNvPr id="39947" name="Text Box 3"/>
          <p:cNvSpPr txBox="1">
            <a:spLocks noChangeArrowheads="1"/>
          </p:cNvSpPr>
          <p:nvPr/>
        </p:nvSpPr>
        <p:spPr bwMode="auto">
          <a:xfrm>
            <a:off x="3438525" y="4573588"/>
            <a:ext cx="2109788" cy="217487"/>
          </a:xfrm>
          <a:prstGeom prst="rect">
            <a:avLst/>
          </a:prstGeom>
          <a:noFill/>
          <a:ln w="9525">
            <a:noFill/>
            <a:miter lim="800000"/>
            <a:headEnd/>
            <a:tailEnd/>
          </a:ln>
        </p:spPr>
        <p:txBody>
          <a:bodyPr wrap="none" lIns="0" tIns="0" rIns="0" bIns="0"/>
          <a:lstStyle/>
          <a:p>
            <a:pPr eaLnBrk="0" hangingPunct="0"/>
            <a:r>
              <a:rPr lang="en-US" sz="1400" b="1"/>
              <a:t>Billions of years ago</a:t>
            </a:r>
          </a:p>
        </p:txBody>
      </p:sp>
      <p:sp>
        <p:nvSpPr>
          <p:cNvPr id="39948" name="Text Box 3"/>
          <p:cNvSpPr txBox="1">
            <a:spLocks noChangeArrowheads="1"/>
          </p:cNvSpPr>
          <p:nvPr/>
        </p:nvSpPr>
        <p:spPr bwMode="auto">
          <a:xfrm>
            <a:off x="2454275" y="4065588"/>
            <a:ext cx="1169988" cy="217487"/>
          </a:xfrm>
          <a:prstGeom prst="rect">
            <a:avLst/>
          </a:prstGeom>
          <a:noFill/>
          <a:ln w="9525">
            <a:noFill/>
            <a:miter lim="800000"/>
            <a:headEnd/>
            <a:tailEnd/>
          </a:ln>
        </p:spPr>
        <p:txBody>
          <a:bodyPr wrap="none" lIns="0" tIns="0" rIns="0" bIns="0"/>
          <a:lstStyle/>
          <a:p>
            <a:pPr eaLnBrk="0" hangingPunct="0"/>
            <a:r>
              <a:rPr lang="en-US" sz="1400" b="1"/>
              <a:t>Prokaryotes</a:t>
            </a:r>
          </a:p>
        </p:txBody>
      </p:sp>
      <p:sp>
        <p:nvSpPr>
          <p:cNvPr id="39949" name="Text Box 3"/>
          <p:cNvSpPr txBox="1">
            <a:spLocks noChangeArrowheads="1"/>
          </p:cNvSpPr>
          <p:nvPr/>
        </p:nvSpPr>
        <p:spPr bwMode="auto">
          <a:xfrm>
            <a:off x="8156575" y="4414838"/>
            <a:ext cx="642938" cy="217487"/>
          </a:xfrm>
          <a:prstGeom prst="rect">
            <a:avLst/>
          </a:prstGeom>
          <a:noFill/>
          <a:ln w="9525">
            <a:noFill/>
            <a:miter lim="800000"/>
            <a:headEnd/>
            <a:tailEnd/>
          </a:ln>
        </p:spPr>
        <p:txBody>
          <a:bodyPr wrap="none" lIns="0" tIns="0" rIns="0" bIns="0"/>
          <a:lstStyle/>
          <a:p>
            <a:pPr eaLnBrk="0" hangingPunct="0"/>
            <a:r>
              <a:rPr lang="en-US" sz="1400" b="1"/>
              <a:t>Present</a:t>
            </a:r>
          </a:p>
        </p:txBody>
      </p:sp>
      <p:sp>
        <p:nvSpPr>
          <p:cNvPr id="39950" name="Text Box 3"/>
          <p:cNvSpPr txBox="1">
            <a:spLocks noChangeArrowheads="1"/>
          </p:cNvSpPr>
          <p:nvPr/>
        </p:nvSpPr>
        <p:spPr bwMode="auto">
          <a:xfrm>
            <a:off x="6886575" y="4421188"/>
            <a:ext cx="160338" cy="217487"/>
          </a:xfrm>
          <a:prstGeom prst="rect">
            <a:avLst/>
          </a:prstGeom>
          <a:noFill/>
          <a:ln w="9525">
            <a:noFill/>
            <a:miter lim="800000"/>
            <a:headEnd/>
            <a:tailEnd/>
          </a:ln>
        </p:spPr>
        <p:txBody>
          <a:bodyPr wrap="none" lIns="0" tIns="0" rIns="0" bIns="0"/>
          <a:lstStyle/>
          <a:p>
            <a:pPr eaLnBrk="0" hangingPunct="0"/>
            <a:r>
              <a:rPr lang="en-US" sz="1400" b="1"/>
              <a:t>1</a:t>
            </a:r>
          </a:p>
        </p:txBody>
      </p:sp>
      <p:sp>
        <p:nvSpPr>
          <p:cNvPr id="39951" name="Text Box 3"/>
          <p:cNvSpPr txBox="1">
            <a:spLocks noChangeArrowheads="1"/>
          </p:cNvSpPr>
          <p:nvPr/>
        </p:nvSpPr>
        <p:spPr bwMode="auto">
          <a:xfrm>
            <a:off x="5114925" y="4421188"/>
            <a:ext cx="160338" cy="217487"/>
          </a:xfrm>
          <a:prstGeom prst="rect">
            <a:avLst/>
          </a:prstGeom>
          <a:noFill/>
          <a:ln w="9525">
            <a:noFill/>
            <a:miter lim="800000"/>
            <a:headEnd/>
            <a:tailEnd/>
          </a:ln>
        </p:spPr>
        <p:txBody>
          <a:bodyPr wrap="none" lIns="0" tIns="0" rIns="0" bIns="0"/>
          <a:lstStyle/>
          <a:p>
            <a:pPr eaLnBrk="0" hangingPunct="0"/>
            <a:r>
              <a:rPr lang="en-US" sz="1400" b="1"/>
              <a:t>2</a:t>
            </a:r>
          </a:p>
        </p:txBody>
      </p:sp>
      <p:sp>
        <p:nvSpPr>
          <p:cNvPr id="39952" name="Text Box 3"/>
          <p:cNvSpPr txBox="1">
            <a:spLocks noChangeArrowheads="1"/>
          </p:cNvSpPr>
          <p:nvPr/>
        </p:nvSpPr>
        <p:spPr bwMode="auto">
          <a:xfrm>
            <a:off x="3355975" y="4421188"/>
            <a:ext cx="160338" cy="217487"/>
          </a:xfrm>
          <a:prstGeom prst="rect">
            <a:avLst/>
          </a:prstGeom>
          <a:noFill/>
          <a:ln w="9525">
            <a:noFill/>
            <a:miter lim="800000"/>
            <a:headEnd/>
            <a:tailEnd/>
          </a:ln>
        </p:spPr>
        <p:txBody>
          <a:bodyPr wrap="none" lIns="0" tIns="0" rIns="0" bIns="0"/>
          <a:lstStyle/>
          <a:p>
            <a:pPr eaLnBrk="0" hangingPunct="0"/>
            <a:r>
              <a:rPr lang="en-US" sz="1400" b="1"/>
              <a:t>3</a:t>
            </a:r>
          </a:p>
        </p:txBody>
      </p:sp>
      <p:sp>
        <p:nvSpPr>
          <p:cNvPr id="39953" name="Text Box 3"/>
          <p:cNvSpPr txBox="1">
            <a:spLocks noChangeArrowheads="1"/>
          </p:cNvSpPr>
          <p:nvPr/>
        </p:nvSpPr>
        <p:spPr bwMode="auto">
          <a:xfrm>
            <a:off x="1584325" y="4421188"/>
            <a:ext cx="160338" cy="217487"/>
          </a:xfrm>
          <a:prstGeom prst="rect">
            <a:avLst/>
          </a:prstGeom>
          <a:noFill/>
          <a:ln w="9525">
            <a:noFill/>
            <a:miter lim="800000"/>
            <a:headEnd/>
            <a:tailEnd/>
          </a:ln>
        </p:spPr>
        <p:txBody>
          <a:bodyPr wrap="none" lIns="0" tIns="0" rIns="0" bIns="0"/>
          <a:lstStyle/>
          <a:p>
            <a:pPr eaLnBrk="0" hangingPunct="0"/>
            <a:r>
              <a:rPr lang="en-US" sz="1400" b="1"/>
              <a:t>4</a:t>
            </a:r>
          </a:p>
        </p:txBody>
      </p:sp>
      <p:sp>
        <p:nvSpPr>
          <p:cNvPr id="39954" name="Text Box 3"/>
          <p:cNvSpPr txBox="1">
            <a:spLocks noChangeArrowheads="1"/>
          </p:cNvSpPr>
          <p:nvPr/>
        </p:nvSpPr>
        <p:spPr bwMode="auto">
          <a:xfrm>
            <a:off x="492125" y="4364038"/>
            <a:ext cx="261938" cy="223837"/>
          </a:xfrm>
          <a:prstGeom prst="rect">
            <a:avLst/>
          </a:prstGeom>
          <a:noFill/>
          <a:ln w="9525">
            <a:noFill/>
            <a:miter lim="800000"/>
            <a:headEnd/>
            <a:tailEnd/>
          </a:ln>
        </p:spPr>
        <p:txBody>
          <a:bodyPr wrap="none" lIns="0" tIns="0" rIns="0" bIns="0"/>
          <a:lstStyle/>
          <a:p>
            <a:pPr eaLnBrk="0" hangingPunct="0"/>
            <a:r>
              <a:rPr lang="en-US" sz="1400" b="1"/>
              <a:t>4.6</a:t>
            </a:r>
          </a:p>
        </p:txBody>
      </p:sp>
      <p:sp>
        <p:nvSpPr>
          <p:cNvPr id="39955" name="Text Box 3"/>
          <p:cNvSpPr txBox="1">
            <a:spLocks noChangeArrowheads="1"/>
          </p:cNvSpPr>
          <p:nvPr/>
        </p:nvSpPr>
        <p:spPr bwMode="auto">
          <a:xfrm>
            <a:off x="225425" y="3894138"/>
            <a:ext cx="890588" cy="446087"/>
          </a:xfrm>
          <a:prstGeom prst="rect">
            <a:avLst/>
          </a:prstGeom>
          <a:noFill/>
          <a:ln w="9525">
            <a:noFill/>
            <a:miter lim="800000"/>
            <a:headEnd/>
            <a:tailEnd/>
          </a:ln>
        </p:spPr>
        <p:txBody>
          <a:bodyPr wrap="none" lIns="0" tIns="0" rIns="0" bIns="0"/>
          <a:lstStyle/>
          <a:p>
            <a:pPr algn="ctr" eaLnBrk="0" hangingPunct="0"/>
            <a:r>
              <a:rPr lang="en-US" sz="1400" b="1"/>
              <a:t>Origin</a:t>
            </a:r>
          </a:p>
          <a:p>
            <a:pPr algn="ctr" eaLnBrk="0" hangingPunct="0"/>
            <a:r>
              <a:rPr lang="en-US" sz="1400" b="1"/>
              <a:t>of Earth</a:t>
            </a:r>
          </a:p>
        </p:txBody>
      </p:sp>
      <p:sp>
        <p:nvSpPr>
          <p:cNvPr id="39956" name="Text Box 3"/>
          <p:cNvSpPr txBox="1">
            <a:spLocks noChangeArrowheads="1"/>
          </p:cNvSpPr>
          <p:nvPr/>
        </p:nvSpPr>
        <p:spPr bwMode="auto">
          <a:xfrm>
            <a:off x="7759700" y="2589213"/>
            <a:ext cx="792163" cy="274637"/>
          </a:xfrm>
          <a:prstGeom prst="rect">
            <a:avLst/>
          </a:prstGeom>
          <a:noFill/>
          <a:ln w="9525">
            <a:noFill/>
            <a:miter lim="800000"/>
            <a:headEnd/>
            <a:tailEnd/>
          </a:ln>
        </p:spPr>
        <p:txBody>
          <a:bodyPr wrap="none" lIns="0" tIns="0" rIns="0" bIns="0"/>
          <a:lstStyle/>
          <a:p>
            <a:pPr eaLnBrk="0" hangingPunct="0">
              <a:lnSpc>
                <a:spcPct val="90000"/>
              </a:lnSpc>
            </a:pPr>
            <a:r>
              <a:rPr lang="en-US" sz="1000" b="1"/>
              <a:t>Colonization</a:t>
            </a:r>
          </a:p>
          <a:p>
            <a:pPr eaLnBrk="0" hangingPunct="0">
              <a:lnSpc>
                <a:spcPct val="90000"/>
              </a:lnSpc>
            </a:pPr>
            <a:r>
              <a:rPr lang="en-US" sz="1000" b="1"/>
              <a:t>of land</a:t>
            </a:r>
          </a:p>
        </p:txBody>
      </p:sp>
      <p:sp>
        <p:nvSpPr>
          <p:cNvPr id="21" name="Slide Number Placeholder 20"/>
          <p:cNvSpPr>
            <a:spLocks noGrp="1"/>
          </p:cNvSpPr>
          <p:nvPr>
            <p:ph type="sldNum" sz="quarter" idx="12"/>
          </p:nvPr>
        </p:nvSpPr>
        <p:spPr/>
        <p:txBody>
          <a:bodyPr/>
          <a:lstStyle/>
          <a:p>
            <a:fld id="{0895ED9F-B7BF-457C-BF79-27AE740E50EA}"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161925" y="1782763"/>
            <a:ext cx="8534400" cy="4321175"/>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Prokaryotes lived alone on Earth for 1.5 billion years, from 3.5 to 2 billion years ago.</a:t>
            </a:r>
          </a:p>
          <a:p>
            <a:pPr marL="800100" lvl="2" indent="-355600" eaLnBrk="1" hangingPunct="1">
              <a:lnSpc>
                <a:spcPct val="90000"/>
              </a:lnSpc>
            </a:pPr>
            <a:r>
              <a:rPr lang="en-US" sz="2400" dirty="0" smtClean="0">
                <a:cs typeface="Times New Roman" pitchFamily="84" charset="0"/>
              </a:rPr>
              <a:t>During this time, prokaryotes transformed the atmosphere.</a:t>
            </a:r>
          </a:p>
          <a:p>
            <a:pPr marL="800100" lvl="2" indent="-355600" eaLnBrk="1" hangingPunct="1">
              <a:lnSpc>
                <a:spcPct val="90000"/>
              </a:lnSpc>
            </a:pPr>
            <a:r>
              <a:rPr lang="en-US" sz="2400" dirty="0" smtClean="0">
                <a:cs typeface="Times New Roman" pitchFamily="84" charset="0"/>
              </a:rPr>
              <a:t>Prokaryotic photosynthesis produced oxygen that enriched the water and atmosphere of Earth.</a:t>
            </a:r>
          </a:p>
          <a:p>
            <a:pPr marL="800100" lvl="2" indent="-355600" eaLnBrk="1" hangingPunct="1">
              <a:lnSpc>
                <a:spcPct val="90000"/>
              </a:lnSpc>
            </a:pPr>
            <a:r>
              <a:rPr lang="en-US" sz="2400" dirty="0" smtClean="0">
                <a:cs typeface="Times New Roman" pitchFamily="84" charset="0"/>
              </a:rPr>
              <a:t>Anaerobic and aerobic cellular respiration allowed prokaryotes to flourish.</a:t>
            </a:r>
          </a:p>
        </p:txBody>
      </p:sp>
      <p:sp>
        <p:nvSpPr>
          <p:cNvPr id="4301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301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3013" name="Rectangle 9"/>
          <p:cNvSpPr>
            <a:spLocks noGrp="1" noChangeArrowheads="1"/>
          </p:cNvSpPr>
          <p:nvPr>
            <p:ph type="title" idx="4294967295"/>
          </p:nvPr>
        </p:nvSpPr>
        <p:spPr>
          <a:xfrm>
            <a:off x="182563" y="106363"/>
            <a:ext cx="8775700" cy="822325"/>
          </a:xfrm>
        </p:spPr>
        <p:txBody>
          <a:bodyPr>
            <a:noAutofit/>
          </a:bodyPr>
          <a:lstStyle/>
          <a:p>
            <a:pPr marL="811213" indent="-811213" eaLnBrk="1" hangingPunct="1"/>
            <a:r>
              <a:rPr lang="en-US" sz="2400" dirty="0" smtClean="0"/>
              <a:t>15.4 The origins of single-celled and </a:t>
            </a:r>
            <a:r>
              <a:rPr lang="en-US" sz="2400" dirty="0" err="1" smtClean="0"/>
              <a:t>multicelled</a:t>
            </a:r>
            <a:r>
              <a:rPr lang="en-US" sz="2400" dirty="0" smtClean="0"/>
              <a:t> organisms and the colonization of land were key events in life’s history</a:t>
            </a:r>
          </a:p>
        </p:txBody>
      </p:sp>
      <p:sp>
        <p:nvSpPr>
          <p:cNvPr id="43014" name="Line 4"/>
          <p:cNvSpPr>
            <a:spLocks noChangeShapeType="1"/>
          </p:cNvSpPr>
          <p:nvPr/>
        </p:nvSpPr>
        <p:spPr bwMode="auto">
          <a:xfrm>
            <a:off x="193675" y="1541463"/>
            <a:ext cx="8775700" cy="0"/>
          </a:xfrm>
          <a:prstGeom prst="line">
            <a:avLst/>
          </a:prstGeom>
          <a:noFill/>
          <a:ln w="76200">
            <a:solidFill>
              <a:schemeClr val="tx2"/>
            </a:solidFill>
            <a:round/>
            <a:headEnd/>
            <a:tailEnd/>
          </a:ln>
        </p:spPr>
        <p:txBody>
          <a:bodyPr wrap="none" anchor="ctr"/>
          <a:lstStyle/>
          <a:p>
            <a:endParaRPr lang="en-US"/>
          </a:p>
        </p:txBody>
      </p:sp>
      <p:sp>
        <p:nvSpPr>
          <p:cNvPr id="430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diamond(in)">
                                      <p:cBhvr>
                                        <p:cTn id="7" dur="20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diamond(in)">
                                      <p:cBhvr>
                                        <p:cTn id="12" dur="20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diamond(in)">
                                      <p:cBhvr>
                                        <p:cTn id="17" dur="20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diamond(in)">
                                      <p:cBhvr>
                                        <p:cTn id="22" dur="20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4294967295"/>
          </p:nvPr>
        </p:nvSpPr>
        <p:spPr>
          <a:xfrm>
            <a:off x="161925" y="1776413"/>
            <a:ext cx="8534400" cy="4441825"/>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The oldest fossils of eukaryotes are about 2.1 billion years old.</a:t>
            </a:r>
          </a:p>
          <a:p>
            <a:pPr marL="292100" lvl="1" indent="-290513" eaLnBrk="1" hangingPunct="1">
              <a:lnSpc>
                <a:spcPct val="90000"/>
              </a:lnSpc>
              <a:buFont typeface="Wingdings" pitchFamily="84" charset="2"/>
              <a:buChar char="§"/>
            </a:pPr>
            <a:r>
              <a:rPr lang="en-US" sz="2800" dirty="0" smtClean="0">
                <a:cs typeface="Times New Roman" pitchFamily="84" charset="0"/>
              </a:rPr>
              <a:t>The common ancestor of all </a:t>
            </a:r>
            <a:r>
              <a:rPr lang="en-US" sz="2800" dirty="0" err="1" smtClean="0">
                <a:cs typeface="Times New Roman" pitchFamily="84" charset="0"/>
              </a:rPr>
              <a:t>multicellular</a:t>
            </a:r>
            <a:r>
              <a:rPr lang="en-US" sz="2800" dirty="0" smtClean="0">
                <a:cs typeface="Times New Roman" pitchFamily="84" charset="0"/>
              </a:rPr>
              <a:t> eukaryotes lived about 1.5 billion years ago.</a:t>
            </a:r>
          </a:p>
          <a:p>
            <a:pPr marL="292100" lvl="1" indent="-290513" eaLnBrk="1" hangingPunct="1">
              <a:lnSpc>
                <a:spcPct val="90000"/>
              </a:lnSpc>
              <a:buFont typeface="Wingdings" pitchFamily="84" charset="2"/>
              <a:buChar char="§"/>
            </a:pPr>
            <a:r>
              <a:rPr lang="en-US" sz="2800" dirty="0" smtClean="0">
                <a:cs typeface="Times New Roman" pitchFamily="84" charset="0"/>
              </a:rPr>
              <a:t>The oldest fossils of </a:t>
            </a:r>
            <a:r>
              <a:rPr lang="en-US" sz="2800" dirty="0" err="1" smtClean="0">
                <a:cs typeface="Times New Roman" pitchFamily="84" charset="0"/>
              </a:rPr>
              <a:t>multicellular</a:t>
            </a:r>
            <a:r>
              <a:rPr lang="en-US" sz="2800" dirty="0" smtClean="0">
                <a:cs typeface="Times New Roman" pitchFamily="84" charset="0"/>
              </a:rPr>
              <a:t> eukaryotes are about 1.2 billion years old.</a:t>
            </a:r>
          </a:p>
          <a:p>
            <a:pPr marL="292100" lvl="1" indent="-290513" eaLnBrk="1" hangingPunct="1">
              <a:lnSpc>
                <a:spcPct val="90000"/>
              </a:lnSpc>
              <a:buFont typeface="Wingdings" pitchFamily="84" charset="2"/>
              <a:buChar char="§"/>
            </a:pPr>
            <a:r>
              <a:rPr lang="en-US" sz="2800" dirty="0" smtClean="0">
                <a:cs typeface="Times New Roman" pitchFamily="84" charset="0"/>
              </a:rPr>
              <a:t>The first </a:t>
            </a:r>
            <a:r>
              <a:rPr lang="en-US" sz="2800" dirty="0" err="1" smtClean="0">
                <a:cs typeface="Times New Roman" pitchFamily="84" charset="0"/>
              </a:rPr>
              <a:t>multicellular</a:t>
            </a:r>
            <a:r>
              <a:rPr lang="en-US" sz="2800" dirty="0" smtClean="0">
                <a:cs typeface="Times New Roman" pitchFamily="84" charset="0"/>
              </a:rPr>
              <a:t> plants and fungi began to colonize land about 500 million years ago.</a:t>
            </a:r>
          </a:p>
        </p:txBody>
      </p:sp>
      <p:sp>
        <p:nvSpPr>
          <p:cNvPr id="4403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403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4037" name="Rectangle 9"/>
          <p:cNvSpPr>
            <a:spLocks noGrp="1" noChangeArrowheads="1"/>
          </p:cNvSpPr>
          <p:nvPr>
            <p:ph type="title" idx="4294967295"/>
          </p:nvPr>
        </p:nvSpPr>
        <p:spPr>
          <a:xfrm>
            <a:off x="182563" y="106363"/>
            <a:ext cx="8775700" cy="822325"/>
          </a:xfrm>
        </p:spPr>
        <p:txBody>
          <a:bodyPr>
            <a:noAutofit/>
          </a:bodyPr>
          <a:lstStyle/>
          <a:p>
            <a:pPr marL="811213" indent="-811213" eaLnBrk="1" hangingPunct="1"/>
            <a:r>
              <a:rPr lang="en-US" sz="2400" dirty="0" smtClean="0"/>
              <a:t>15.4 The origins of single-celled and </a:t>
            </a:r>
            <a:r>
              <a:rPr lang="en-US" sz="2400" dirty="0" err="1" smtClean="0"/>
              <a:t>multicelled</a:t>
            </a:r>
            <a:r>
              <a:rPr lang="en-US" sz="2400" dirty="0" smtClean="0"/>
              <a:t> organisms and the colonization of land were key events in life’s history</a:t>
            </a:r>
          </a:p>
        </p:txBody>
      </p:sp>
      <p:sp>
        <p:nvSpPr>
          <p:cNvPr id="44038" name="Line 4"/>
          <p:cNvSpPr>
            <a:spLocks noChangeShapeType="1"/>
          </p:cNvSpPr>
          <p:nvPr/>
        </p:nvSpPr>
        <p:spPr bwMode="auto">
          <a:xfrm>
            <a:off x="195263" y="1541463"/>
            <a:ext cx="8775700" cy="0"/>
          </a:xfrm>
          <a:prstGeom prst="line">
            <a:avLst/>
          </a:prstGeom>
          <a:noFill/>
          <a:ln w="76200">
            <a:solidFill>
              <a:schemeClr val="tx2"/>
            </a:solidFill>
            <a:round/>
            <a:headEnd/>
            <a:tailEnd/>
          </a:ln>
        </p:spPr>
        <p:txBody>
          <a:bodyPr wrap="none" anchor="ctr"/>
          <a:lstStyle/>
          <a:p>
            <a:endParaRPr lang="en-US"/>
          </a:p>
        </p:txBody>
      </p:sp>
      <p:sp>
        <p:nvSpPr>
          <p:cNvPr id="440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5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xEl>
                                              <p:pRg st="1" end="1"/>
                                            </p:txEl>
                                          </p:spTgt>
                                        </p:tgtEl>
                                        <p:attrNameLst>
                                          <p:attrName>style.visibility</p:attrName>
                                        </p:attrNameLst>
                                      </p:cBhvr>
                                      <p:to>
                                        <p:strVal val="visible"/>
                                      </p:to>
                                    </p:set>
                                    <p:anim calcmode="lin" valueType="num">
                                      <p:cBhvr additive="base">
                                        <p:cTn id="13" dur="5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4">
                                            <p:txEl>
                                              <p:pRg st="2" end="2"/>
                                            </p:txEl>
                                          </p:spTgt>
                                        </p:tgtEl>
                                        <p:attrNameLst>
                                          <p:attrName>style.visibility</p:attrName>
                                        </p:attrNameLst>
                                      </p:cBhvr>
                                      <p:to>
                                        <p:strVal val="visible"/>
                                      </p:to>
                                    </p:set>
                                    <p:anim calcmode="lin" valueType="num">
                                      <p:cBhvr additive="base">
                                        <p:cTn id="19" dur="5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4">
                                            <p:txEl>
                                              <p:pRg st="3" end="3"/>
                                            </p:txEl>
                                          </p:spTgt>
                                        </p:tgtEl>
                                        <p:attrNameLst>
                                          <p:attrName>style.visibility</p:attrName>
                                        </p:attrNameLst>
                                      </p:cBhvr>
                                      <p:to>
                                        <p:strVal val="visible"/>
                                      </p:to>
                                    </p:set>
                                    <p:anim calcmode="lin" valueType="num">
                                      <p:cBhvr additive="base">
                                        <p:cTn id="25" dur="500" fill="hold"/>
                                        <p:tgtEl>
                                          <p:spTgt spid="44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161925" y="1776413"/>
            <a:ext cx="8534400" cy="4441825"/>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Humans diverged from other primates about 6 to 7 million years ago.</a:t>
            </a:r>
          </a:p>
          <a:p>
            <a:pPr marL="292100" lvl="1" indent="-290513" eaLnBrk="1" hangingPunct="1">
              <a:lnSpc>
                <a:spcPct val="90000"/>
              </a:lnSpc>
              <a:buFont typeface="Wingdings" pitchFamily="84" charset="2"/>
              <a:buChar char="§"/>
            </a:pPr>
            <a:r>
              <a:rPr lang="en-US" sz="2800" dirty="0" smtClean="0">
                <a:cs typeface="Times New Roman" pitchFamily="84" charset="0"/>
              </a:rPr>
              <a:t>Our species, </a:t>
            </a:r>
            <a:r>
              <a:rPr lang="en-US" sz="2800" i="1" dirty="0" smtClean="0">
                <a:cs typeface="Times New Roman" pitchFamily="84" charset="0"/>
              </a:rPr>
              <a:t>Homo sapiens</a:t>
            </a:r>
            <a:r>
              <a:rPr lang="en-US" sz="2800" dirty="0" smtClean="0">
                <a:cs typeface="Times New Roman" pitchFamily="84" charset="0"/>
              </a:rPr>
              <a:t>, originated about 195,000 years ago.</a:t>
            </a:r>
          </a:p>
          <a:p>
            <a:pPr marL="292100" lvl="1" indent="-290513" eaLnBrk="1" hangingPunct="1">
              <a:lnSpc>
                <a:spcPct val="90000"/>
              </a:lnSpc>
              <a:buFont typeface="Wingdings" pitchFamily="84" charset="2"/>
              <a:buChar char="§"/>
            </a:pPr>
            <a:r>
              <a:rPr lang="en-US" sz="2800" dirty="0" smtClean="0">
                <a:cs typeface="Times New Roman" pitchFamily="84" charset="0"/>
              </a:rPr>
              <a:t>If the Earth’s history were compressed into an hour, humans appeared less than 0.2 seconds ago!</a:t>
            </a:r>
          </a:p>
        </p:txBody>
      </p:sp>
      <p:sp>
        <p:nvSpPr>
          <p:cNvPr id="450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506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5061" name="Rectangle 9"/>
          <p:cNvSpPr>
            <a:spLocks noGrp="1" noChangeArrowheads="1"/>
          </p:cNvSpPr>
          <p:nvPr>
            <p:ph type="title" idx="4294967295"/>
          </p:nvPr>
        </p:nvSpPr>
        <p:spPr>
          <a:xfrm>
            <a:off x="182563" y="106363"/>
            <a:ext cx="8775700" cy="822325"/>
          </a:xfrm>
        </p:spPr>
        <p:txBody>
          <a:bodyPr>
            <a:noAutofit/>
          </a:bodyPr>
          <a:lstStyle/>
          <a:p>
            <a:pPr marL="811213" indent="-811213" eaLnBrk="1" hangingPunct="1"/>
            <a:r>
              <a:rPr lang="en-US" sz="2400" dirty="0" smtClean="0"/>
              <a:t>15.4 The origins of single-celled and </a:t>
            </a:r>
            <a:r>
              <a:rPr lang="en-US" sz="2400" dirty="0" err="1" smtClean="0"/>
              <a:t>multicelled</a:t>
            </a:r>
            <a:r>
              <a:rPr lang="en-US" sz="2400" dirty="0" smtClean="0"/>
              <a:t> organisms and the colonization of land were key events in life’s history</a:t>
            </a:r>
          </a:p>
        </p:txBody>
      </p:sp>
      <p:sp>
        <p:nvSpPr>
          <p:cNvPr id="45062" name="Line 4"/>
          <p:cNvSpPr>
            <a:spLocks noChangeShapeType="1"/>
          </p:cNvSpPr>
          <p:nvPr/>
        </p:nvSpPr>
        <p:spPr bwMode="auto">
          <a:xfrm>
            <a:off x="193675" y="1541463"/>
            <a:ext cx="8775700" cy="0"/>
          </a:xfrm>
          <a:prstGeom prst="line">
            <a:avLst/>
          </a:prstGeom>
          <a:noFill/>
          <a:ln w="76200">
            <a:solidFill>
              <a:schemeClr val="tx2"/>
            </a:solidFill>
            <a:round/>
            <a:headEnd/>
            <a:tailEnd/>
          </a:ln>
        </p:spPr>
        <p:txBody>
          <a:bodyPr wrap="none" anchor="ctr"/>
          <a:lstStyle/>
          <a:p>
            <a:endParaRPr lang="en-US"/>
          </a:p>
        </p:txBody>
      </p:sp>
      <p:sp>
        <p:nvSpPr>
          <p:cNvPr id="450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169863" y="1347788"/>
            <a:ext cx="8534400" cy="5375275"/>
          </a:xfrm>
        </p:spPr>
        <p:txBody>
          <a:bodyPr/>
          <a:lstStyle/>
          <a:p>
            <a:pPr marL="292100" lvl="1" indent="-290513" eaLnBrk="1" hangingPunct="1">
              <a:lnSpc>
                <a:spcPct val="90000"/>
              </a:lnSpc>
              <a:buFont typeface="Wingdings" pitchFamily="84" charset="2"/>
              <a:buChar char="§"/>
            </a:pPr>
            <a:r>
              <a:rPr lang="en-US" sz="2800" b="1" dirty="0" smtClean="0">
                <a:cs typeface="Times New Roman" pitchFamily="84" charset="0"/>
              </a:rPr>
              <a:t>Radiometric dating</a:t>
            </a:r>
            <a:r>
              <a:rPr lang="en-US" sz="2800" dirty="0" smtClean="0">
                <a:cs typeface="Times New Roman" pitchFamily="84" charset="0"/>
              </a:rPr>
              <a:t> measures the decay of radioactive isotopes.</a:t>
            </a:r>
          </a:p>
          <a:p>
            <a:pPr marL="292100" lvl="1" indent="-290513" eaLnBrk="1" hangingPunct="1">
              <a:lnSpc>
                <a:spcPct val="90000"/>
              </a:lnSpc>
              <a:buFont typeface="Wingdings" pitchFamily="84" charset="2"/>
              <a:buChar char="§"/>
            </a:pPr>
            <a:r>
              <a:rPr lang="en-US" sz="2800" dirty="0" smtClean="0">
                <a:cs typeface="Times New Roman" pitchFamily="84" charset="0"/>
              </a:rPr>
              <a:t>The rate of decay is expressed as a half-life, the time required for 50% of an isotope in a sample to decay.</a:t>
            </a:r>
          </a:p>
          <a:p>
            <a:pPr marL="292100" lvl="1" indent="-290513" eaLnBrk="1" hangingPunct="1">
              <a:lnSpc>
                <a:spcPct val="90000"/>
              </a:lnSpc>
              <a:buFont typeface="Wingdings" pitchFamily="84" charset="2"/>
              <a:buChar char="§"/>
            </a:pPr>
            <a:r>
              <a:rPr lang="en-US" sz="2800" dirty="0" smtClean="0">
                <a:cs typeface="Times New Roman" pitchFamily="84" charset="0"/>
              </a:rPr>
              <a:t>There are many different isotopes that can be used to date fossils. These isotopes have different half-lives, ranging from thousands to hundreds of millions of years.</a:t>
            </a:r>
          </a:p>
          <a:p>
            <a:pPr marL="292100" lvl="1" indent="-290513" eaLnBrk="1" hangingPunct="1">
              <a:lnSpc>
                <a:spcPct val="90000"/>
              </a:lnSpc>
              <a:buFont typeface="Wingdings" pitchFamily="84" charset="2"/>
              <a:buChar char="§"/>
            </a:pPr>
            <a:endParaRPr lang="en-US" sz="2800" dirty="0" smtClean="0">
              <a:cs typeface="Times New Roman" pitchFamily="84" charset="0"/>
            </a:endParaRPr>
          </a:p>
        </p:txBody>
      </p:sp>
      <p:sp>
        <p:nvSpPr>
          <p:cNvPr id="4608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6084" name="Rectangle 4"/>
          <p:cNvSpPr>
            <a:spLocks noGrp="1" noChangeArrowheads="1"/>
          </p:cNvSpPr>
          <p:nvPr>
            <p:ph type="title" idx="4294967295"/>
          </p:nvPr>
        </p:nvSpPr>
        <p:spPr>
          <a:xfrm>
            <a:off x="176213" y="98425"/>
            <a:ext cx="8782050" cy="876300"/>
          </a:xfrm>
        </p:spPr>
        <p:txBody>
          <a:bodyPr>
            <a:spAutoFit/>
          </a:bodyPr>
          <a:lstStyle/>
          <a:p>
            <a:pPr marL="812800" indent="-812800" eaLnBrk="1" hangingPunct="1"/>
            <a:r>
              <a:rPr lang="en-US" sz="3200" smtClean="0"/>
              <a:t>15.5 The actual ages of rocks and fossils mark geologic time</a:t>
            </a:r>
          </a:p>
        </p:txBody>
      </p:sp>
      <p:sp>
        <p:nvSpPr>
          <p:cNvPr id="4608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608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60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blinds(horizontal)">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blinds(horizontal)">
                                      <p:cBhvr>
                                        <p:cTn id="12" dur="5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2">
                                            <p:txEl>
                                              <p:pRg st="2" end="2"/>
                                            </p:txEl>
                                          </p:spTgt>
                                        </p:tgtEl>
                                        <p:attrNameLst>
                                          <p:attrName>style.visibility</p:attrName>
                                        </p:attrNameLst>
                                      </p:cBhvr>
                                      <p:to>
                                        <p:strVal val="visible"/>
                                      </p:to>
                                    </p:set>
                                    <p:animEffect transition="in" filter="blinds(horizontal)">
                                      <p:cBhvr>
                                        <p:cTn id="17" dur="500"/>
                                        <p:tgtEl>
                                          <p:spTgt spid="4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5_05RadiometricDating-U"/>
          <p:cNvPicPr>
            <a:picLocks noChangeAspect="1" noChangeArrowheads="1"/>
          </p:cNvPicPr>
          <p:nvPr/>
        </p:nvPicPr>
        <p:blipFill>
          <a:blip r:embed="rId3" cstate="print"/>
          <a:srcRect/>
          <a:stretch>
            <a:fillRect/>
          </a:stretch>
        </p:blipFill>
        <p:spPr bwMode="auto">
          <a:xfrm>
            <a:off x="296863" y="1216025"/>
            <a:ext cx="8548687" cy="4425950"/>
          </a:xfrm>
          <a:prstGeom prst="rect">
            <a:avLst/>
          </a:prstGeom>
          <a:noFill/>
          <a:ln w="9525">
            <a:noFill/>
            <a:miter lim="800000"/>
            <a:headEnd/>
            <a:tailEnd/>
          </a:ln>
        </p:spPr>
      </p:pic>
      <p:sp>
        <p:nvSpPr>
          <p:cNvPr id="471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15.5</a:t>
            </a:r>
          </a:p>
        </p:txBody>
      </p:sp>
      <p:sp>
        <p:nvSpPr>
          <p:cNvPr id="47108" name="Text Box 3"/>
          <p:cNvSpPr txBox="1">
            <a:spLocks noChangeArrowheads="1"/>
          </p:cNvSpPr>
          <p:nvPr/>
        </p:nvSpPr>
        <p:spPr bwMode="auto">
          <a:xfrm>
            <a:off x="3133725" y="5106988"/>
            <a:ext cx="3671888" cy="433387"/>
          </a:xfrm>
          <a:prstGeom prst="rect">
            <a:avLst/>
          </a:prstGeom>
          <a:noFill/>
          <a:ln w="9525">
            <a:noFill/>
            <a:miter lim="800000"/>
            <a:headEnd/>
            <a:tailEnd/>
          </a:ln>
        </p:spPr>
        <p:txBody>
          <a:bodyPr wrap="none" lIns="0" tIns="0" rIns="0" bIns="0"/>
          <a:lstStyle/>
          <a:p>
            <a:pPr eaLnBrk="0" hangingPunct="0"/>
            <a:r>
              <a:rPr lang="en-US" sz="2300" b="1"/>
              <a:t>Time (thousands of years)</a:t>
            </a:r>
          </a:p>
        </p:txBody>
      </p:sp>
      <p:sp>
        <p:nvSpPr>
          <p:cNvPr id="47109" name="Text Box 3"/>
          <p:cNvSpPr txBox="1">
            <a:spLocks noChangeArrowheads="1"/>
          </p:cNvSpPr>
          <p:nvPr/>
        </p:nvSpPr>
        <p:spPr bwMode="auto">
          <a:xfrm>
            <a:off x="1012825" y="4700588"/>
            <a:ext cx="166688" cy="433387"/>
          </a:xfrm>
          <a:prstGeom prst="rect">
            <a:avLst/>
          </a:prstGeom>
          <a:noFill/>
          <a:ln w="9525">
            <a:noFill/>
            <a:miter lim="800000"/>
            <a:headEnd/>
            <a:tailEnd/>
          </a:ln>
        </p:spPr>
        <p:txBody>
          <a:bodyPr wrap="none" lIns="0" tIns="0" rIns="0" bIns="0"/>
          <a:lstStyle/>
          <a:p>
            <a:pPr eaLnBrk="0" hangingPunct="0"/>
            <a:r>
              <a:rPr lang="en-US" sz="2300" b="1"/>
              <a:t>0</a:t>
            </a:r>
          </a:p>
        </p:txBody>
      </p:sp>
      <p:sp>
        <p:nvSpPr>
          <p:cNvPr id="47110" name="Text Box 3"/>
          <p:cNvSpPr txBox="1">
            <a:spLocks noChangeArrowheads="1"/>
          </p:cNvSpPr>
          <p:nvPr/>
        </p:nvSpPr>
        <p:spPr bwMode="auto">
          <a:xfrm>
            <a:off x="2193925" y="4700588"/>
            <a:ext cx="471488" cy="407987"/>
          </a:xfrm>
          <a:prstGeom prst="rect">
            <a:avLst/>
          </a:prstGeom>
          <a:noFill/>
          <a:ln w="9525">
            <a:noFill/>
            <a:miter lim="800000"/>
            <a:headEnd/>
            <a:tailEnd/>
          </a:ln>
        </p:spPr>
        <p:txBody>
          <a:bodyPr wrap="none" lIns="0" tIns="0" rIns="0" bIns="0"/>
          <a:lstStyle/>
          <a:p>
            <a:pPr eaLnBrk="0" hangingPunct="0"/>
            <a:r>
              <a:rPr lang="en-US" sz="2300" b="1"/>
              <a:t>5.7</a:t>
            </a:r>
          </a:p>
        </p:txBody>
      </p:sp>
      <p:sp>
        <p:nvSpPr>
          <p:cNvPr id="47111" name="Text Box 3"/>
          <p:cNvSpPr txBox="1">
            <a:spLocks noChangeArrowheads="1"/>
          </p:cNvSpPr>
          <p:nvPr/>
        </p:nvSpPr>
        <p:spPr bwMode="auto">
          <a:xfrm>
            <a:off x="3387725" y="4700588"/>
            <a:ext cx="560388" cy="407987"/>
          </a:xfrm>
          <a:prstGeom prst="rect">
            <a:avLst/>
          </a:prstGeom>
          <a:noFill/>
          <a:ln w="9525">
            <a:noFill/>
            <a:miter lim="800000"/>
            <a:headEnd/>
            <a:tailEnd/>
          </a:ln>
        </p:spPr>
        <p:txBody>
          <a:bodyPr wrap="none" lIns="0" tIns="0" rIns="0" bIns="0"/>
          <a:lstStyle/>
          <a:p>
            <a:pPr eaLnBrk="0" hangingPunct="0"/>
            <a:r>
              <a:rPr lang="en-US" sz="2300" b="1"/>
              <a:t>11.4</a:t>
            </a:r>
          </a:p>
        </p:txBody>
      </p:sp>
      <p:sp>
        <p:nvSpPr>
          <p:cNvPr id="47112" name="Text Box 3"/>
          <p:cNvSpPr txBox="1">
            <a:spLocks noChangeArrowheads="1"/>
          </p:cNvSpPr>
          <p:nvPr/>
        </p:nvSpPr>
        <p:spPr bwMode="auto">
          <a:xfrm>
            <a:off x="4670425" y="4700588"/>
            <a:ext cx="560388" cy="407987"/>
          </a:xfrm>
          <a:prstGeom prst="rect">
            <a:avLst/>
          </a:prstGeom>
          <a:noFill/>
          <a:ln w="9525">
            <a:noFill/>
            <a:miter lim="800000"/>
            <a:headEnd/>
            <a:tailEnd/>
          </a:ln>
        </p:spPr>
        <p:txBody>
          <a:bodyPr wrap="none" lIns="0" tIns="0" rIns="0" bIns="0"/>
          <a:lstStyle/>
          <a:p>
            <a:pPr eaLnBrk="0" hangingPunct="0"/>
            <a:r>
              <a:rPr lang="en-US" sz="2300" b="1"/>
              <a:t>17.1</a:t>
            </a:r>
          </a:p>
        </p:txBody>
      </p:sp>
      <p:sp>
        <p:nvSpPr>
          <p:cNvPr id="47113" name="Text Box 3"/>
          <p:cNvSpPr txBox="1">
            <a:spLocks noChangeArrowheads="1"/>
          </p:cNvSpPr>
          <p:nvPr/>
        </p:nvSpPr>
        <p:spPr bwMode="auto">
          <a:xfrm>
            <a:off x="5953125" y="4700588"/>
            <a:ext cx="560388" cy="407987"/>
          </a:xfrm>
          <a:prstGeom prst="rect">
            <a:avLst/>
          </a:prstGeom>
          <a:noFill/>
          <a:ln w="9525">
            <a:noFill/>
            <a:miter lim="800000"/>
            <a:headEnd/>
            <a:tailEnd/>
          </a:ln>
        </p:spPr>
        <p:txBody>
          <a:bodyPr wrap="none" lIns="0" tIns="0" rIns="0" bIns="0"/>
          <a:lstStyle/>
          <a:p>
            <a:pPr eaLnBrk="0" hangingPunct="0"/>
            <a:r>
              <a:rPr lang="en-US" sz="2300" b="1"/>
              <a:t>22.8</a:t>
            </a:r>
          </a:p>
        </p:txBody>
      </p:sp>
      <p:sp>
        <p:nvSpPr>
          <p:cNvPr id="47114" name="Text Box 3"/>
          <p:cNvSpPr txBox="1">
            <a:spLocks noChangeArrowheads="1"/>
          </p:cNvSpPr>
          <p:nvPr/>
        </p:nvSpPr>
        <p:spPr bwMode="auto">
          <a:xfrm>
            <a:off x="7223125" y="4700588"/>
            <a:ext cx="560388" cy="407987"/>
          </a:xfrm>
          <a:prstGeom prst="rect">
            <a:avLst/>
          </a:prstGeom>
          <a:noFill/>
          <a:ln w="9525">
            <a:noFill/>
            <a:miter lim="800000"/>
            <a:headEnd/>
            <a:tailEnd/>
          </a:ln>
        </p:spPr>
        <p:txBody>
          <a:bodyPr wrap="none" lIns="0" tIns="0" rIns="0" bIns="0"/>
          <a:lstStyle/>
          <a:p>
            <a:pPr eaLnBrk="0" hangingPunct="0"/>
            <a:r>
              <a:rPr lang="en-US" sz="2300" b="1"/>
              <a:t>28.5</a:t>
            </a:r>
          </a:p>
        </p:txBody>
      </p:sp>
      <p:sp>
        <p:nvSpPr>
          <p:cNvPr id="47115" name="Text Box 11"/>
          <p:cNvSpPr txBox="1">
            <a:spLocks noChangeArrowheads="1"/>
          </p:cNvSpPr>
          <p:nvPr/>
        </p:nvSpPr>
        <p:spPr bwMode="auto">
          <a:xfrm rot="-5400000">
            <a:off x="-866775" y="2579688"/>
            <a:ext cx="3011487" cy="738188"/>
          </a:xfrm>
          <a:prstGeom prst="rect">
            <a:avLst/>
          </a:prstGeom>
          <a:noFill/>
          <a:ln w="9525">
            <a:noFill/>
            <a:miter lim="800000"/>
            <a:headEnd/>
            <a:tailEnd/>
          </a:ln>
        </p:spPr>
        <p:txBody>
          <a:bodyPr wrap="none" lIns="0" tIns="0" rIns="0" bIns="0"/>
          <a:lstStyle/>
          <a:p>
            <a:pPr algn="ctr" eaLnBrk="0" hangingPunct="0"/>
            <a:r>
              <a:rPr lang="en-US" sz="2300" b="1"/>
              <a:t>Fraction of carbon-14</a:t>
            </a:r>
          </a:p>
          <a:p>
            <a:pPr algn="ctr" eaLnBrk="0" hangingPunct="0"/>
            <a:r>
              <a:rPr lang="en-US" sz="2300" b="1"/>
              <a:t>remaining</a:t>
            </a:r>
          </a:p>
        </p:txBody>
      </p:sp>
      <p:grpSp>
        <p:nvGrpSpPr>
          <p:cNvPr id="2" name="Group 12"/>
          <p:cNvGrpSpPr>
            <a:grpSpLocks/>
          </p:cNvGrpSpPr>
          <p:nvPr/>
        </p:nvGrpSpPr>
        <p:grpSpPr bwMode="auto">
          <a:xfrm>
            <a:off x="7578725" y="3973513"/>
            <a:ext cx="301625" cy="438150"/>
            <a:chOff x="4774" y="2503"/>
            <a:chExt cx="190" cy="276"/>
          </a:xfrm>
        </p:grpSpPr>
        <p:pic>
          <p:nvPicPr>
            <p:cNvPr id="47133" name="Picture 13" descr="Untitled 9"/>
            <p:cNvPicPr>
              <a:picLocks noChangeAspect="1" noChangeArrowheads="1"/>
            </p:cNvPicPr>
            <p:nvPr/>
          </p:nvPicPr>
          <p:blipFill>
            <a:blip r:embed="rId4" cstate="print"/>
            <a:srcRect t="61905"/>
            <a:stretch>
              <a:fillRect/>
            </a:stretch>
          </p:blipFill>
          <p:spPr bwMode="auto">
            <a:xfrm>
              <a:off x="4780" y="2651"/>
              <a:ext cx="184" cy="128"/>
            </a:xfrm>
            <a:prstGeom prst="rect">
              <a:avLst/>
            </a:prstGeom>
            <a:noFill/>
            <a:ln w="9525">
              <a:noFill/>
              <a:miter lim="800000"/>
              <a:headEnd/>
              <a:tailEnd/>
            </a:ln>
          </p:spPr>
        </p:pic>
        <p:pic>
          <p:nvPicPr>
            <p:cNvPr id="47134" name="Picture 14" descr="Untitled 9"/>
            <p:cNvPicPr>
              <a:picLocks noChangeAspect="1" noChangeArrowheads="1"/>
            </p:cNvPicPr>
            <p:nvPr/>
          </p:nvPicPr>
          <p:blipFill>
            <a:blip r:embed="rId4" cstate="print"/>
            <a:srcRect t="48215" b="39880"/>
            <a:stretch>
              <a:fillRect/>
            </a:stretch>
          </p:blipFill>
          <p:spPr bwMode="auto">
            <a:xfrm>
              <a:off x="4780" y="2613"/>
              <a:ext cx="184" cy="40"/>
            </a:xfrm>
            <a:prstGeom prst="rect">
              <a:avLst/>
            </a:prstGeom>
            <a:noFill/>
            <a:ln w="9525">
              <a:noFill/>
              <a:miter lim="800000"/>
              <a:headEnd/>
              <a:tailEnd/>
            </a:ln>
          </p:spPr>
        </p:pic>
        <p:pic>
          <p:nvPicPr>
            <p:cNvPr id="47135" name="Picture 15" descr="Untitled 9"/>
            <p:cNvPicPr>
              <a:picLocks noChangeAspect="1" noChangeArrowheads="1"/>
            </p:cNvPicPr>
            <p:nvPr/>
          </p:nvPicPr>
          <p:blipFill>
            <a:blip r:embed="rId4" cstate="print"/>
            <a:srcRect t="7738" b="58333"/>
            <a:stretch>
              <a:fillRect/>
            </a:stretch>
          </p:blipFill>
          <p:spPr bwMode="auto">
            <a:xfrm>
              <a:off x="4774" y="2503"/>
              <a:ext cx="184" cy="114"/>
            </a:xfrm>
            <a:prstGeom prst="rect">
              <a:avLst/>
            </a:prstGeom>
            <a:noFill/>
            <a:ln w="9525">
              <a:noFill/>
              <a:miter lim="800000"/>
              <a:headEnd/>
              <a:tailEnd/>
            </a:ln>
          </p:spPr>
        </p:pic>
      </p:grpSp>
      <p:grpSp>
        <p:nvGrpSpPr>
          <p:cNvPr id="3" name="Group 16"/>
          <p:cNvGrpSpPr>
            <a:grpSpLocks/>
          </p:cNvGrpSpPr>
          <p:nvPr/>
        </p:nvGrpSpPr>
        <p:grpSpPr bwMode="auto">
          <a:xfrm>
            <a:off x="6261100" y="3875088"/>
            <a:ext cx="314325" cy="450850"/>
            <a:chOff x="3944" y="2441"/>
            <a:chExt cx="198" cy="284"/>
          </a:xfrm>
        </p:grpSpPr>
        <p:pic>
          <p:nvPicPr>
            <p:cNvPr id="47130" name="Picture 17" descr="Untitled 8"/>
            <p:cNvPicPr>
              <a:picLocks noChangeAspect="1" noChangeArrowheads="1"/>
            </p:cNvPicPr>
            <p:nvPr/>
          </p:nvPicPr>
          <p:blipFill>
            <a:blip r:embed="rId5" cstate="print"/>
            <a:srcRect t="48215" b="37500"/>
            <a:stretch>
              <a:fillRect/>
            </a:stretch>
          </p:blipFill>
          <p:spPr bwMode="auto">
            <a:xfrm>
              <a:off x="3956" y="2557"/>
              <a:ext cx="184" cy="48"/>
            </a:xfrm>
            <a:prstGeom prst="rect">
              <a:avLst/>
            </a:prstGeom>
            <a:noFill/>
            <a:ln w="9525">
              <a:noFill/>
              <a:miter lim="800000"/>
              <a:headEnd/>
              <a:tailEnd/>
            </a:ln>
          </p:spPr>
        </p:pic>
        <p:pic>
          <p:nvPicPr>
            <p:cNvPr id="47131" name="Picture 18" descr="Untitled 8"/>
            <p:cNvPicPr>
              <a:picLocks noChangeAspect="1" noChangeArrowheads="1"/>
            </p:cNvPicPr>
            <p:nvPr/>
          </p:nvPicPr>
          <p:blipFill>
            <a:blip r:embed="rId5" cstate="print"/>
            <a:srcRect t="61310"/>
            <a:stretch>
              <a:fillRect/>
            </a:stretch>
          </p:blipFill>
          <p:spPr bwMode="auto">
            <a:xfrm>
              <a:off x="3958" y="2595"/>
              <a:ext cx="184" cy="130"/>
            </a:xfrm>
            <a:prstGeom prst="rect">
              <a:avLst/>
            </a:prstGeom>
            <a:noFill/>
            <a:ln w="9525">
              <a:noFill/>
              <a:miter lim="800000"/>
              <a:headEnd/>
              <a:tailEnd/>
            </a:ln>
          </p:spPr>
        </p:pic>
        <p:pic>
          <p:nvPicPr>
            <p:cNvPr id="47132" name="Picture 19" descr="Untitled 8"/>
            <p:cNvPicPr>
              <a:picLocks noChangeAspect="1" noChangeArrowheads="1"/>
            </p:cNvPicPr>
            <p:nvPr/>
          </p:nvPicPr>
          <p:blipFill>
            <a:blip r:embed="rId5" cstate="print"/>
            <a:srcRect t="4167" b="58333"/>
            <a:stretch>
              <a:fillRect/>
            </a:stretch>
          </p:blipFill>
          <p:spPr bwMode="auto">
            <a:xfrm>
              <a:off x="3944" y="2441"/>
              <a:ext cx="184" cy="126"/>
            </a:xfrm>
            <a:prstGeom prst="rect">
              <a:avLst/>
            </a:prstGeom>
            <a:noFill/>
            <a:ln w="9525">
              <a:noFill/>
              <a:miter lim="800000"/>
              <a:headEnd/>
              <a:tailEnd/>
            </a:ln>
          </p:spPr>
        </p:pic>
      </p:grpSp>
      <p:grpSp>
        <p:nvGrpSpPr>
          <p:cNvPr id="4" name="Group 20"/>
          <p:cNvGrpSpPr>
            <a:grpSpLocks/>
          </p:cNvGrpSpPr>
          <p:nvPr/>
        </p:nvGrpSpPr>
        <p:grpSpPr bwMode="auto">
          <a:xfrm>
            <a:off x="4975225" y="3697288"/>
            <a:ext cx="292100" cy="450850"/>
            <a:chOff x="3134" y="2329"/>
            <a:chExt cx="184" cy="284"/>
          </a:xfrm>
        </p:grpSpPr>
        <p:pic>
          <p:nvPicPr>
            <p:cNvPr id="47127" name="Picture 21" descr="Untitled 7"/>
            <p:cNvPicPr>
              <a:picLocks noChangeAspect="1" noChangeArrowheads="1"/>
            </p:cNvPicPr>
            <p:nvPr/>
          </p:nvPicPr>
          <p:blipFill>
            <a:blip r:embed="rId6" cstate="print"/>
            <a:srcRect t="60715"/>
            <a:stretch>
              <a:fillRect/>
            </a:stretch>
          </p:blipFill>
          <p:spPr bwMode="auto">
            <a:xfrm>
              <a:off x="3174" y="2481"/>
              <a:ext cx="120" cy="132"/>
            </a:xfrm>
            <a:prstGeom prst="rect">
              <a:avLst/>
            </a:prstGeom>
            <a:noFill/>
            <a:ln w="9525">
              <a:noFill/>
              <a:miter lim="800000"/>
              <a:headEnd/>
              <a:tailEnd/>
            </a:ln>
          </p:spPr>
        </p:pic>
        <p:pic>
          <p:nvPicPr>
            <p:cNvPr id="47128" name="Picture 22" descr="Untitled 8"/>
            <p:cNvPicPr>
              <a:picLocks noChangeAspect="1" noChangeArrowheads="1"/>
            </p:cNvPicPr>
            <p:nvPr/>
          </p:nvPicPr>
          <p:blipFill>
            <a:blip r:embed="rId5" cstate="print"/>
            <a:srcRect t="4167" b="58333"/>
            <a:stretch>
              <a:fillRect/>
            </a:stretch>
          </p:blipFill>
          <p:spPr bwMode="auto">
            <a:xfrm>
              <a:off x="3134" y="2329"/>
              <a:ext cx="184" cy="126"/>
            </a:xfrm>
            <a:prstGeom prst="rect">
              <a:avLst/>
            </a:prstGeom>
            <a:noFill/>
            <a:ln w="9525">
              <a:noFill/>
              <a:miter lim="800000"/>
              <a:headEnd/>
              <a:tailEnd/>
            </a:ln>
          </p:spPr>
        </p:pic>
        <p:pic>
          <p:nvPicPr>
            <p:cNvPr id="47129" name="Picture 23" descr="Untitled 7"/>
            <p:cNvPicPr>
              <a:picLocks noChangeAspect="1" noChangeArrowheads="1"/>
            </p:cNvPicPr>
            <p:nvPr/>
          </p:nvPicPr>
          <p:blipFill>
            <a:blip r:embed="rId6" cstate="print"/>
            <a:srcRect t="47620" b="39880"/>
            <a:stretch>
              <a:fillRect/>
            </a:stretch>
          </p:blipFill>
          <p:spPr bwMode="auto">
            <a:xfrm>
              <a:off x="3174" y="2447"/>
              <a:ext cx="120" cy="42"/>
            </a:xfrm>
            <a:prstGeom prst="rect">
              <a:avLst/>
            </a:prstGeom>
            <a:noFill/>
            <a:ln w="9525">
              <a:noFill/>
              <a:miter lim="800000"/>
              <a:headEnd/>
              <a:tailEnd/>
            </a:ln>
          </p:spPr>
        </p:pic>
      </p:grpSp>
      <p:grpSp>
        <p:nvGrpSpPr>
          <p:cNvPr id="5" name="Group 24"/>
          <p:cNvGrpSpPr>
            <a:grpSpLocks/>
          </p:cNvGrpSpPr>
          <p:nvPr/>
        </p:nvGrpSpPr>
        <p:grpSpPr bwMode="auto">
          <a:xfrm>
            <a:off x="3705225" y="3316288"/>
            <a:ext cx="292100" cy="454025"/>
            <a:chOff x="2334" y="2089"/>
            <a:chExt cx="184" cy="286"/>
          </a:xfrm>
        </p:grpSpPr>
        <p:pic>
          <p:nvPicPr>
            <p:cNvPr id="47124" name="Picture 25" descr="Untitled 6"/>
            <p:cNvPicPr>
              <a:picLocks noChangeAspect="1" noChangeArrowheads="1"/>
            </p:cNvPicPr>
            <p:nvPr/>
          </p:nvPicPr>
          <p:blipFill>
            <a:blip r:embed="rId7" cstate="print"/>
            <a:srcRect t="60715"/>
            <a:stretch>
              <a:fillRect/>
            </a:stretch>
          </p:blipFill>
          <p:spPr bwMode="auto">
            <a:xfrm>
              <a:off x="2373" y="2243"/>
              <a:ext cx="120" cy="132"/>
            </a:xfrm>
            <a:prstGeom prst="rect">
              <a:avLst/>
            </a:prstGeom>
            <a:noFill/>
            <a:ln w="9525">
              <a:noFill/>
              <a:miter lim="800000"/>
              <a:headEnd/>
              <a:tailEnd/>
            </a:ln>
          </p:spPr>
        </p:pic>
        <p:pic>
          <p:nvPicPr>
            <p:cNvPr id="47125" name="Picture 26" descr="Untitled 8"/>
            <p:cNvPicPr>
              <a:picLocks noChangeAspect="1" noChangeArrowheads="1"/>
            </p:cNvPicPr>
            <p:nvPr/>
          </p:nvPicPr>
          <p:blipFill>
            <a:blip r:embed="rId5" cstate="print"/>
            <a:srcRect t="4167" b="58333"/>
            <a:stretch>
              <a:fillRect/>
            </a:stretch>
          </p:blipFill>
          <p:spPr bwMode="auto">
            <a:xfrm>
              <a:off x="2334" y="2089"/>
              <a:ext cx="184" cy="126"/>
            </a:xfrm>
            <a:prstGeom prst="rect">
              <a:avLst/>
            </a:prstGeom>
            <a:noFill/>
            <a:ln w="9525">
              <a:noFill/>
              <a:miter lim="800000"/>
              <a:headEnd/>
              <a:tailEnd/>
            </a:ln>
          </p:spPr>
        </p:pic>
        <p:pic>
          <p:nvPicPr>
            <p:cNvPr id="47126" name="Picture 27" descr="Untitled 6"/>
            <p:cNvPicPr>
              <a:picLocks noChangeAspect="1" noChangeArrowheads="1"/>
            </p:cNvPicPr>
            <p:nvPr/>
          </p:nvPicPr>
          <p:blipFill>
            <a:blip r:embed="rId7" cstate="print"/>
            <a:srcRect t="48215" b="39285"/>
            <a:stretch>
              <a:fillRect/>
            </a:stretch>
          </p:blipFill>
          <p:spPr bwMode="auto">
            <a:xfrm>
              <a:off x="2373" y="2209"/>
              <a:ext cx="120" cy="42"/>
            </a:xfrm>
            <a:prstGeom prst="rect">
              <a:avLst/>
            </a:prstGeom>
            <a:noFill/>
            <a:ln w="9525">
              <a:noFill/>
              <a:miter lim="800000"/>
              <a:headEnd/>
              <a:tailEnd/>
            </a:ln>
          </p:spPr>
        </p:pic>
      </p:grpSp>
      <p:grpSp>
        <p:nvGrpSpPr>
          <p:cNvPr id="6" name="Group 28"/>
          <p:cNvGrpSpPr>
            <a:grpSpLocks/>
          </p:cNvGrpSpPr>
          <p:nvPr/>
        </p:nvGrpSpPr>
        <p:grpSpPr bwMode="auto">
          <a:xfrm>
            <a:off x="2422525" y="2497138"/>
            <a:ext cx="292100" cy="449262"/>
            <a:chOff x="1526" y="1573"/>
            <a:chExt cx="184" cy="283"/>
          </a:xfrm>
        </p:grpSpPr>
        <p:pic>
          <p:nvPicPr>
            <p:cNvPr id="47121" name="Picture 29" descr="Untitled 8"/>
            <p:cNvPicPr>
              <a:picLocks noChangeAspect="1" noChangeArrowheads="1"/>
            </p:cNvPicPr>
            <p:nvPr/>
          </p:nvPicPr>
          <p:blipFill>
            <a:blip r:embed="rId5" cstate="print"/>
            <a:srcRect t="4167" b="58333"/>
            <a:stretch>
              <a:fillRect/>
            </a:stretch>
          </p:blipFill>
          <p:spPr bwMode="auto">
            <a:xfrm>
              <a:off x="1526" y="1573"/>
              <a:ext cx="184" cy="126"/>
            </a:xfrm>
            <a:prstGeom prst="rect">
              <a:avLst/>
            </a:prstGeom>
            <a:noFill/>
            <a:ln w="9525">
              <a:noFill/>
              <a:miter lim="800000"/>
              <a:headEnd/>
              <a:tailEnd/>
            </a:ln>
          </p:spPr>
        </p:pic>
        <p:pic>
          <p:nvPicPr>
            <p:cNvPr id="47122" name="Picture 30" descr="Untitled 5"/>
            <p:cNvPicPr>
              <a:picLocks noChangeAspect="1" noChangeArrowheads="1"/>
            </p:cNvPicPr>
            <p:nvPr/>
          </p:nvPicPr>
          <p:blipFill>
            <a:blip r:embed="rId8" cstate="print"/>
            <a:srcRect t="60120"/>
            <a:stretch>
              <a:fillRect/>
            </a:stretch>
          </p:blipFill>
          <p:spPr bwMode="auto">
            <a:xfrm>
              <a:off x="1568" y="1722"/>
              <a:ext cx="120" cy="134"/>
            </a:xfrm>
            <a:prstGeom prst="rect">
              <a:avLst/>
            </a:prstGeom>
            <a:noFill/>
            <a:ln w="9525">
              <a:noFill/>
              <a:miter lim="800000"/>
              <a:headEnd/>
              <a:tailEnd/>
            </a:ln>
          </p:spPr>
        </p:pic>
        <p:pic>
          <p:nvPicPr>
            <p:cNvPr id="47123" name="Picture 31" descr="Untitled 5"/>
            <p:cNvPicPr>
              <a:picLocks noChangeAspect="1" noChangeArrowheads="1"/>
            </p:cNvPicPr>
            <p:nvPr/>
          </p:nvPicPr>
          <p:blipFill>
            <a:blip r:embed="rId8" cstate="print"/>
            <a:srcRect t="48810" b="38095"/>
            <a:stretch>
              <a:fillRect/>
            </a:stretch>
          </p:blipFill>
          <p:spPr bwMode="auto">
            <a:xfrm>
              <a:off x="1568" y="1692"/>
              <a:ext cx="120" cy="44"/>
            </a:xfrm>
            <a:prstGeom prst="rect">
              <a:avLst/>
            </a:prstGeom>
            <a:noFill/>
            <a:ln w="9525">
              <a:noFill/>
              <a:miter lim="800000"/>
              <a:headEnd/>
              <a:tailEnd/>
            </a:ln>
          </p:spPr>
        </p:pic>
      </p:grpSp>
      <p:sp>
        <p:nvSpPr>
          <p:cNvPr id="32" name="Slide Number Placeholder 31"/>
          <p:cNvSpPr>
            <a:spLocks noGrp="1"/>
          </p:cNvSpPr>
          <p:nvPr>
            <p:ph type="sldNum" sz="quarter" idx="12"/>
          </p:nvPr>
        </p:nvSpPr>
        <p:spPr/>
        <p:txBody>
          <a:bodyPr/>
          <a:lstStyle/>
          <a:p>
            <a:fld id="{0895ED9F-B7BF-457C-BF79-27AE740E50EA}"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169863" y="1336675"/>
            <a:ext cx="8724900" cy="5270500"/>
          </a:xfrm>
        </p:spPr>
        <p:txBody>
          <a:bodyPr/>
          <a:lstStyle/>
          <a:p>
            <a:pPr marL="292100" lvl="1" indent="-290513" eaLnBrk="1" hangingPunct="1">
              <a:lnSpc>
                <a:spcPct val="95000"/>
              </a:lnSpc>
              <a:spcBef>
                <a:spcPct val="40000"/>
              </a:spcBef>
              <a:spcAft>
                <a:spcPct val="0"/>
              </a:spcAft>
              <a:buFont typeface="Wingdings" pitchFamily="84" charset="2"/>
              <a:buChar char="§"/>
            </a:pPr>
            <a:r>
              <a:rPr lang="en-US" sz="2800" dirty="0" smtClean="0">
                <a:cs typeface="Times New Roman" pitchFamily="84" charset="0"/>
              </a:rPr>
              <a:t>The </a:t>
            </a:r>
            <a:r>
              <a:rPr lang="en-US" sz="2800" b="1" dirty="0" smtClean="0">
                <a:cs typeface="Times New Roman" pitchFamily="84" charset="0"/>
              </a:rPr>
              <a:t>geologic record</a:t>
            </a:r>
            <a:r>
              <a:rPr lang="en-US" sz="2800" dirty="0" smtClean="0">
                <a:cs typeface="Times New Roman" pitchFamily="84" charset="0"/>
              </a:rPr>
              <a:t> is based on the sequence and age of fossils in the rock strata.</a:t>
            </a:r>
          </a:p>
          <a:p>
            <a:pPr marL="292100" lvl="1" indent="-290513" eaLnBrk="1" hangingPunct="1">
              <a:lnSpc>
                <a:spcPct val="95000"/>
              </a:lnSpc>
              <a:spcBef>
                <a:spcPct val="40000"/>
              </a:spcBef>
              <a:spcAft>
                <a:spcPct val="0"/>
              </a:spcAft>
              <a:buFont typeface="Wingdings" pitchFamily="84" charset="2"/>
              <a:buChar char="§"/>
            </a:pPr>
            <a:r>
              <a:rPr lang="en-US" sz="2800" dirty="0" smtClean="0">
                <a:cs typeface="Times New Roman" pitchFamily="84" charset="0"/>
              </a:rPr>
              <a:t>The most recent </a:t>
            </a:r>
            <a:r>
              <a:rPr lang="en-US" sz="2800" dirty="0" err="1" smtClean="0">
                <a:cs typeface="Times New Roman" pitchFamily="84" charset="0"/>
              </a:rPr>
              <a:t>Phanerozoic</a:t>
            </a:r>
            <a:r>
              <a:rPr lang="en-US" sz="2800" dirty="0" smtClean="0">
                <a:cs typeface="Times New Roman" pitchFamily="84" charset="0"/>
              </a:rPr>
              <a:t> eon</a:t>
            </a:r>
            <a:endParaRPr lang="en-US" dirty="0" smtClean="0">
              <a:cs typeface="Times New Roman" pitchFamily="84" charset="0"/>
            </a:endParaRPr>
          </a:p>
          <a:p>
            <a:pPr marL="800100" lvl="2" indent="-355600" eaLnBrk="1" hangingPunct="1">
              <a:lnSpc>
                <a:spcPct val="95000"/>
              </a:lnSpc>
              <a:spcBef>
                <a:spcPct val="40000"/>
              </a:spcBef>
              <a:spcAft>
                <a:spcPct val="0"/>
              </a:spcAft>
            </a:pPr>
            <a:r>
              <a:rPr lang="en-US" sz="2400" dirty="0" smtClean="0">
                <a:cs typeface="Times New Roman" pitchFamily="84" charset="0"/>
              </a:rPr>
              <a:t>includes the past 542 million years and</a:t>
            </a:r>
          </a:p>
          <a:p>
            <a:pPr marL="800100" lvl="2" indent="-355600" eaLnBrk="1" hangingPunct="1">
              <a:lnSpc>
                <a:spcPct val="95000"/>
              </a:lnSpc>
              <a:spcBef>
                <a:spcPct val="40000"/>
              </a:spcBef>
              <a:spcAft>
                <a:spcPct val="0"/>
              </a:spcAft>
            </a:pPr>
            <a:r>
              <a:rPr lang="en-US" sz="2400" dirty="0" smtClean="0">
                <a:cs typeface="Times New Roman" pitchFamily="84" charset="0"/>
              </a:rPr>
              <a:t>is divided into three eras</a:t>
            </a:r>
            <a:endParaRPr lang="en-US" dirty="0" smtClean="0">
              <a:cs typeface="Times New Roman" pitchFamily="84" charset="0"/>
            </a:endParaRPr>
          </a:p>
          <a:p>
            <a:pPr marL="1346200" lvl="3" indent="-330200" eaLnBrk="1" hangingPunct="1">
              <a:lnSpc>
                <a:spcPct val="95000"/>
              </a:lnSpc>
              <a:spcBef>
                <a:spcPct val="40000"/>
              </a:spcBef>
              <a:spcAft>
                <a:spcPct val="0"/>
              </a:spcAft>
            </a:pPr>
            <a:r>
              <a:rPr lang="en-US" dirty="0" smtClean="0">
                <a:cs typeface="Times New Roman" pitchFamily="84" charset="0"/>
              </a:rPr>
              <a:t>Paleozoic,</a:t>
            </a:r>
          </a:p>
          <a:p>
            <a:pPr marL="1346200" lvl="3" indent="-330200" eaLnBrk="1" hangingPunct="1">
              <a:lnSpc>
                <a:spcPct val="95000"/>
              </a:lnSpc>
              <a:spcBef>
                <a:spcPct val="40000"/>
              </a:spcBef>
              <a:spcAft>
                <a:spcPct val="0"/>
              </a:spcAft>
            </a:pPr>
            <a:r>
              <a:rPr lang="en-US" dirty="0" smtClean="0">
                <a:cs typeface="Times New Roman" pitchFamily="84" charset="0"/>
              </a:rPr>
              <a:t>Mesozoic, and</a:t>
            </a:r>
          </a:p>
          <a:p>
            <a:pPr marL="1346200" lvl="3" indent="-330200" eaLnBrk="1" hangingPunct="1">
              <a:lnSpc>
                <a:spcPct val="95000"/>
              </a:lnSpc>
              <a:spcBef>
                <a:spcPct val="40000"/>
              </a:spcBef>
              <a:spcAft>
                <a:spcPct val="0"/>
              </a:spcAft>
            </a:pPr>
            <a:r>
              <a:rPr lang="en-US" dirty="0" smtClean="0">
                <a:cs typeface="Times New Roman" pitchFamily="84" charset="0"/>
              </a:rPr>
              <a:t>Cenozoic.</a:t>
            </a:r>
            <a:endParaRPr lang="en-US" sz="1800" dirty="0" smtClean="0">
              <a:cs typeface="Times New Roman" pitchFamily="84" charset="0"/>
            </a:endParaRPr>
          </a:p>
          <a:p>
            <a:pPr marL="292100" lvl="1" indent="-290513" eaLnBrk="1" hangingPunct="1">
              <a:lnSpc>
                <a:spcPct val="95000"/>
              </a:lnSpc>
              <a:spcBef>
                <a:spcPct val="40000"/>
              </a:spcBef>
              <a:spcAft>
                <a:spcPct val="0"/>
              </a:spcAft>
              <a:buFont typeface="Wingdings" pitchFamily="84" charset="2"/>
              <a:buChar char="§"/>
            </a:pPr>
            <a:r>
              <a:rPr lang="en-US" sz="2800" dirty="0" smtClean="0">
                <a:cs typeface="Times New Roman" pitchFamily="84" charset="0"/>
              </a:rPr>
              <a:t>The boundaries between eras are marked by mass extinctions.</a:t>
            </a:r>
          </a:p>
        </p:txBody>
      </p:sp>
      <p:sp>
        <p:nvSpPr>
          <p:cNvPr id="4915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9156" name="Rectangle 4"/>
          <p:cNvSpPr>
            <a:spLocks noGrp="1" noChangeArrowheads="1"/>
          </p:cNvSpPr>
          <p:nvPr>
            <p:ph type="title" idx="4294967295"/>
          </p:nvPr>
        </p:nvSpPr>
        <p:spPr>
          <a:xfrm>
            <a:off x="188913" y="20618"/>
            <a:ext cx="8782050" cy="954107"/>
          </a:xfrm>
        </p:spPr>
        <p:txBody>
          <a:bodyPr>
            <a:spAutoFit/>
          </a:bodyPr>
          <a:lstStyle/>
          <a:p>
            <a:pPr eaLnBrk="1" hangingPunct="1"/>
            <a:r>
              <a:rPr lang="en-US" sz="2400" dirty="0" smtClean="0"/>
              <a:t>15.6 The fossil record documents the history of life</a:t>
            </a:r>
            <a:r>
              <a:rPr lang="en-US" sz="3200" dirty="0" smtClean="0"/>
              <a:t/>
            </a:r>
            <a:br>
              <a:rPr lang="en-US" sz="3200" dirty="0" smtClean="0"/>
            </a:br>
            <a:endParaRPr lang="en-US" sz="3200" dirty="0" smtClean="0"/>
          </a:p>
        </p:txBody>
      </p:sp>
      <p:sp>
        <p:nvSpPr>
          <p:cNvPr id="4915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91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91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anim calcmode="lin" valueType="num">
                                      <p:cBhvr additive="base">
                                        <p:cTn id="19"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4">
                                            <p:txEl>
                                              <p:pRg st="3" end="3"/>
                                            </p:txEl>
                                          </p:spTgt>
                                        </p:tgtEl>
                                        <p:attrNameLst>
                                          <p:attrName>style.visibility</p:attrName>
                                        </p:attrNameLst>
                                      </p:cBhvr>
                                      <p:to>
                                        <p:strVal val="visible"/>
                                      </p:to>
                                    </p:set>
                                    <p:anim calcmode="lin" valueType="num">
                                      <p:cBhvr additive="base">
                                        <p:cTn id="25"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4">
                                            <p:txEl>
                                              <p:pRg st="4" end="4"/>
                                            </p:txEl>
                                          </p:spTgt>
                                        </p:tgtEl>
                                        <p:attrNameLst>
                                          <p:attrName>style.visibility</p:attrName>
                                        </p:attrNameLst>
                                      </p:cBhvr>
                                      <p:to>
                                        <p:strVal val="visible"/>
                                      </p:to>
                                    </p:set>
                                    <p:anim calcmode="lin" valueType="num">
                                      <p:cBhvr additive="base">
                                        <p:cTn id="31"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4">
                                            <p:txEl>
                                              <p:pRg st="5" end="5"/>
                                            </p:txEl>
                                          </p:spTgt>
                                        </p:tgtEl>
                                        <p:attrNameLst>
                                          <p:attrName>style.visibility</p:attrName>
                                        </p:attrNameLst>
                                      </p:cBhvr>
                                      <p:to>
                                        <p:strVal val="visible"/>
                                      </p:to>
                                    </p:set>
                                    <p:anim calcmode="lin" valueType="num">
                                      <p:cBhvr additive="base">
                                        <p:cTn id="37" dur="500" fill="hold"/>
                                        <p:tgtEl>
                                          <p:spTgt spid="491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154">
                                            <p:txEl>
                                              <p:pRg st="6" end="6"/>
                                            </p:txEl>
                                          </p:spTgt>
                                        </p:tgtEl>
                                        <p:attrNameLst>
                                          <p:attrName>style.visibility</p:attrName>
                                        </p:attrNameLst>
                                      </p:cBhvr>
                                      <p:to>
                                        <p:strVal val="visible"/>
                                      </p:to>
                                    </p:set>
                                    <p:anim calcmode="lin" valueType="num">
                                      <p:cBhvr additive="base">
                                        <p:cTn id="43" dur="500" fill="hold"/>
                                        <p:tgtEl>
                                          <p:spTgt spid="4915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9154">
                                            <p:txEl>
                                              <p:pRg st="7" end="7"/>
                                            </p:txEl>
                                          </p:spTgt>
                                        </p:tgtEl>
                                        <p:attrNameLst>
                                          <p:attrName>style.visibility</p:attrName>
                                        </p:attrNameLst>
                                      </p:cBhvr>
                                      <p:to>
                                        <p:strVal val="visible"/>
                                      </p:to>
                                    </p:set>
                                    <p:anim calcmode="lin" valueType="num">
                                      <p:cBhvr additive="base">
                                        <p:cTn id="49" dur="500" fill="hold"/>
                                        <p:tgtEl>
                                          <p:spTgt spid="4915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915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315913" y="1249363"/>
            <a:ext cx="8534400" cy="3135312"/>
          </a:xfrm>
        </p:spPr>
        <p:txBody>
          <a:bodyPr/>
          <a:lstStyle/>
          <a:p>
            <a:pPr marL="1588" lvl="1" indent="0" algn="ctr" eaLnBrk="1" hangingPunct="1">
              <a:buFontTx/>
              <a:buNone/>
            </a:pPr>
            <a:r>
              <a:rPr lang="en-US" sz="4400" smtClean="0">
                <a:cs typeface="Times New Roman" pitchFamily="84" charset="0"/>
              </a:rPr>
              <a:t>MECHANISMS                            OF MACROEVOLUTION</a:t>
            </a:r>
          </a:p>
          <a:p>
            <a:pPr marL="1588" lvl="1" indent="0" algn="ctr" eaLnBrk="1" hangingPunct="1"/>
            <a:endParaRPr lang="en-US" sz="4400" smtClean="0">
              <a:cs typeface="Times New Roman" pitchFamily="84" charset="0"/>
            </a:endParaRPr>
          </a:p>
        </p:txBody>
      </p:sp>
      <p:sp>
        <p:nvSpPr>
          <p:cNvPr id="5325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325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325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325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0895ED9F-B7BF-457C-BF79-27AE740E50EA}" type="slidenum">
              <a:rPr lang="en-US" smtClean="0"/>
              <a:t>27</a:t>
            </a:fld>
            <a:endParaRPr 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4294967295"/>
          </p:nvPr>
        </p:nvSpPr>
        <p:spPr>
          <a:xfrm>
            <a:off x="169863" y="1336675"/>
            <a:ext cx="8724900" cy="5270500"/>
          </a:xfrm>
        </p:spPr>
        <p:txBody>
          <a:bodyPr/>
          <a:lstStyle/>
          <a:p>
            <a:pPr marL="304800" lvl="1" indent="-303213" eaLnBrk="1" hangingPunct="1">
              <a:lnSpc>
                <a:spcPct val="95000"/>
              </a:lnSpc>
              <a:spcBef>
                <a:spcPct val="40000"/>
              </a:spcBef>
              <a:spcAft>
                <a:spcPct val="0"/>
              </a:spcAft>
              <a:buFont typeface="Wingdings" pitchFamily="84" charset="2"/>
              <a:buChar char="§"/>
            </a:pPr>
            <a:r>
              <a:rPr lang="en-US" sz="2800" dirty="0" smtClean="0">
                <a:cs typeface="Times New Roman" pitchFamily="84" charset="0"/>
              </a:rPr>
              <a:t>According to the theory of </a:t>
            </a:r>
            <a:r>
              <a:rPr lang="en-US" sz="2800" b="1" dirty="0" smtClean="0">
                <a:cs typeface="Times New Roman" pitchFamily="84" charset="0"/>
              </a:rPr>
              <a:t>plate tectonics</a:t>
            </a:r>
            <a:r>
              <a:rPr lang="en-US" sz="2800" dirty="0" smtClean="0">
                <a:cs typeface="Times New Roman" pitchFamily="84" charset="0"/>
              </a:rPr>
              <a:t>,</a:t>
            </a:r>
            <a:r>
              <a:rPr lang="en-US" dirty="0" smtClean="0">
                <a:cs typeface="Times New Roman" pitchFamily="84" charset="0"/>
              </a:rPr>
              <a:t> </a:t>
            </a:r>
          </a:p>
          <a:p>
            <a:pPr marL="800100" lvl="2" indent="-355600" eaLnBrk="1" hangingPunct="1">
              <a:lnSpc>
                <a:spcPct val="95000"/>
              </a:lnSpc>
              <a:spcBef>
                <a:spcPct val="40000"/>
              </a:spcBef>
              <a:spcAft>
                <a:spcPct val="0"/>
              </a:spcAft>
            </a:pPr>
            <a:r>
              <a:rPr lang="en-US" sz="2400" dirty="0" smtClean="0">
                <a:cs typeface="Times New Roman" pitchFamily="84" charset="0"/>
              </a:rPr>
              <a:t>the Earth’s crust is divided into giant, irregularly shaped plates that</a:t>
            </a:r>
          </a:p>
          <a:p>
            <a:pPr marL="800100" lvl="2" indent="-355600" eaLnBrk="1" hangingPunct="1">
              <a:lnSpc>
                <a:spcPct val="95000"/>
              </a:lnSpc>
              <a:spcBef>
                <a:spcPct val="40000"/>
              </a:spcBef>
              <a:spcAft>
                <a:spcPct val="0"/>
              </a:spcAft>
            </a:pPr>
            <a:r>
              <a:rPr lang="en-US" sz="2400" dirty="0" smtClean="0">
                <a:cs typeface="Times New Roman" pitchFamily="84" charset="0"/>
              </a:rPr>
              <a:t>essentially float on the underlying mantle.</a:t>
            </a:r>
          </a:p>
          <a:p>
            <a:pPr marL="304800" lvl="1" indent="-303213" eaLnBrk="1" hangingPunct="1">
              <a:lnSpc>
                <a:spcPct val="95000"/>
              </a:lnSpc>
              <a:spcBef>
                <a:spcPct val="40000"/>
              </a:spcBef>
              <a:spcAft>
                <a:spcPct val="0"/>
              </a:spcAft>
              <a:buFont typeface="Wingdings" pitchFamily="84" charset="2"/>
              <a:buChar char="§"/>
            </a:pPr>
            <a:r>
              <a:rPr lang="en-US" sz="2800" dirty="0" smtClean="0">
                <a:cs typeface="Times New Roman" pitchFamily="84" charset="0"/>
              </a:rPr>
              <a:t>In a process called continental drift, movements in the mantle cause the plates to move.</a:t>
            </a:r>
          </a:p>
          <a:p>
            <a:pPr marL="304800" lvl="1" indent="-303213" eaLnBrk="1" hangingPunct="1">
              <a:lnSpc>
                <a:spcPct val="95000"/>
              </a:lnSpc>
              <a:spcBef>
                <a:spcPct val="40000"/>
              </a:spcBef>
              <a:spcAft>
                <a:spcPct val="0"/>
              </a:spcAft>
              <a:buFont typeface="Wingdings" pitchFamily="84" charset="2"/>
              <a:buChar char="§"/>
            </a:pPr>
            <a:r>
              <a:rPr lang="en-US" sz="2800" dirty="0" smtClean="0">
                <a:cs typeface="Times New Roman" pitchFamily="84" charset="0"/>
              </a:rPr>
              <a:t>Since the origin of </a:t>
            </a:r>
            <a:r>
              <a:rPr lang="en-US" sz="2800" dirty="0" err="1" smtClean="0">
                <a:cs typeface="Times New Roman" pitchFamily="84" charset="0"/>
              </a:rPr>
              <a:t>multicellular</a:t>
            </a:r>
            <a:r>
              <a:rPr lang="en-US" sz="2800" dirty="0" smtClean="0">
                <a:cs typeface="Times New Roman" pitchFamily="84" charset="0"/>
              </a:rPr>
              <a:t> life roughly 1.5 billion years ago, there have been three occasions in which the landmasses of Earth came together to form a supercontinent.</a:t>
            </a:r>
          </a:p>
        </p:txBody>
      </p:sp>
      <p:sp>
        <p:nvSpPr>
          <p:cNvPr id="542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4276" name="Rectangle 4"/>
          <p:cNvSpPr>
            <a:spLocks noGrp="1" noChangeArrowheads="1"/>
          </p:cNvSpPr>
          <p:nvPr>
            <p:ph type="title" idx="4294967295"/>
          </p:nvPr>
        </p:nvSpPr>
        <p:spPr>
          <a:xfrm>
            <a:off x="188913" y="98425"/>
            <a:ext cx="8782050" cy="1330325"/>
          </a:xfrm>
        </p:spPr>
        <p:txBody>
          <a:bodyPr>
            <a:spAutoFit/>
          </a:bodyPr>
          <a:lstStyle/>
          <a:p>
            <a:pPr eaLnBrk="1" hangingPunct="1"/>
            <a:r>
              <a:rPr lang="en-US" sz="3200" smtClean="0"/>
              <a:t>15.7 Continental drift has played a major role in macroevolution</a:t>
            </a:r>
            <a:br>
              <a:rPr lang="en-US" sz="3200" smtClean="0"/>
            </a:br>
            <a:endParaRPr lang="en-US" sz="3200" smtClean="0"/>
          </a:p>
        </p:txBody>
      </p:sp>
      <p:sp>
        <p:nvSpPr>
          <p:cNvPr id="542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42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42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28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checkerboard(across)">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checkerboard(across)">
                                      <p:cBhvr>
                                        <p:cTn id="12" dur="500"/>
                                        <p:tgtEl>
                                          <p:spTgt spid="54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Effect transition="in" filter="checkerboard(across)">
                                      <p:cBhvr>
                                        <p:cTn id="17" dur="500"/>
                                        <p:tgtEl>
                                          <p:spTgt spid="54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74">
                                            <p:txEl>
                                              <p:pRg st="3" end="3"/>
                                            </p:txEl>
                                          </p:spTgt>
                                        </p:tgtEl>
                                        <p:attrNameLst>
                                          <p:attrName>style.visibility</p:attrName>
                                        </p:attrNameLst>
                                      </p:cBhvr>
                                      <p:to>
                                        <p:strVal val="visible"/>
                                      </p:to>
                                    </p:set>
                                    <p:animEffect transition="in" filter="checkerboard(across)">
                                      <p:cBhvr>
                                        <p:cTn id="22" dur="500"/>
                                        <p:tgtEl>
                                          <p:spTgt spid="542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274">
                                            <p:txEl>
                                              <p:pRg st="4" end="4"/>
                                            </p:txEl>
                                          </p:spTgt>
                                        </p:tgtEl>
                                        <p:attrNameLst>
                                          <p:attrName>style.visibility</p:attrName>
                                        </p:attrNameLst>
                                      </p:cBhvr>
                                      <p:to>
                                        <p:strVal val="visible"/>
                                      </p:to>
                                    </p:set>
                                    <p:animEffect transition="in" filter="checkerboard(across)">
                                      <p:cBhvr>
                                        <p:cTn id="27" dur="500"/>
                                        <p:tgtEl>
                                          <p:spTgt spid="542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5_07bContinentalPlates-U"/>
          <p:cNvPicPr>
            <a:picLocks noChangeAspect="1" noChangeArrowheads="1"/>
          </p:cNvPicPr>
          <p:nvPr/>
        </p:nvPicPr>
        <p:blipFill>
          <a:blip r:embed="rId3" cstate="print"/>
          <a:srcRect/>
          <a:stretch>
            <a:fillRect/>
          </a:stretch>
        </p:blipFill>
        <p:spPr bwMode="auto">
          <a:xfrm>
            <a:off x="296863" y="974725"/>
            <a:ext cx="8548687" cy="4908550"/>
          </a:xfrm>
          <a:prstGeom prst="rect">
            <a:avLst/>
          </a:prstGeom>
          <a:noFill/>
          <a:ln w="9525">
            <a:noFill/>
            <a:miter lim="800000"/>
            <a:headEnd/>
            <a:tailEnd/>
          </a:ln>
        </p:spPr>
      </p:pic>
      <p:sp>
        <p:nvSpPr>
          <p:cNvPr id="563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15.7B</a:t>
            </a:r>
          </a:p>
        </p:txBody>
      </p:sp>
      <p:sp>
        <p:nvSpPr>
          <p:cNvPr id="56324" name="Text Box 3"/>
          <p:cNvSpPr txBox="1">
            <a:spLocks noChangeArrowheads="1"/>
          </p:cNvSpPr>
          <p:nvPr/>
        </p:nvSpPr>
        <p:spPr bwMode="auto">
          <a:xfrm>
            <a:off x="2143125" y="1519238"/>
            <a:ext cx="1062038" cy="744537"/>
          </a:xfrm>
          <a:prstGeom prst="rect">
            <a:avLst/>
          </a:prstGeom>
          <a:noFill/>
          <a:ln w="9525">
            <a:noFill/>
            <a:miter lim="800000"/>
            <a:headEnd/>
            <a:tailEnd/>
          </a:ln>
        </p:spPr>
        <p:txBody>
          <a:bodyPr wrap="none" lIns="0" tIns="0" rIns="0" bIns="0"/>
          <a:lstStyle/>
          <a:p>
            <a:pPr eaLnBrk="0" hangingPunct="0"/>
            <a:r>
              <a:rPr lang="en-US" sz="1600" b="1"/>
              <a:t>North</a:t>
            </a:r>
          </a:p>
          <a:p>
            <a:pPr eaLnBrk="0" hangingPunct="0"/>
            <a:r>
              <a:rPr lang="en-US" sz="1600" b="1"/>
              <a:t>American</a:t>
            </a:r>
          </a:p>
          <a:p>
            <a:pPr eaLnBrk="0" hangingPunct="0"/>
            <a:r>
              <a:rPr lang="en-US" sz="1600" b="1"/>
              <a:t>Plate</a:t>
            </a:r>
          </a:p>
        </p:txBody>
      </p:sp>
      <p:sp>
        <p:nvSpPr>
          <p:cNvPr id="56325" name="Text Box 3"/>
          <p:cNvSpPr txBox="1">
            <a:spLocks noChangeArrowheads="1"/>
          </p:cNvSpPr>
          <p:nvPr/>
        </p:nvSpPr>
        <p:spPr bwMode="auto">
          <a:xfrm>
            <a:off x="2365375" y="2408238"/>
            <a:ext cx="1062038" cy="496887"/>
          </a:xfrm>
          <a:prstGeom prst="rect">
            <a:avLst/>
          </a:prstGeom>
          <a:noFill/>
          <a:ln w="9525">
            <a:noFill/>
            <a:miter lim="800000"/>
            <a:headEnd/>
            <a:tailEnd/>
          </a:ln>
        </p:spPr>
        <p:txBody>
          <a:bodyPr wrap="none" lIns="0" tIns="0" rIns="0" bIns="0"/>
          <a:lstStyle/>
          <a:p>
            <a:pPr eaLnBrk="0" hangingPunct="0"/>
            <a:r>
              <a:rPr lang="en-US" sz="1600" b="1"/>
              <a:t>Caribbean</a:t>
            </a:r>
          </a:p>
          <a:p>
            <a:pPr eaLnBrk="0" hangingPunct="0"/>
            <a:r>
              <a:rPr lang="en-US" sz="1600" b="1"/>
              <a:t>Plate</a:t>
            </a:r>
          </a:p>
        </p:txBody>
      </p:sp>
      <p:sp>
        <p:nvSpPr>
          <p:cNvPr id="56326" name="Text Box 3"/>
          <p:cNvSpPr txBox="1">
            <a:spLocks noChangeArrowheads="1"/>
          </p:cNvSpPr>
          <p:nvPr/>
        </p:nvSpPr>
        <p:spPr bwMode="auto">
          <a:xfrm>
            <a:off x="511175" y="2420938"/>
            <a:ext cx="1404938" cy="496887"/>
          </a:xfrm>
          <a:prstGeom prst="rect">
            <a:avLst/>
          </a:prstGeom>
          <a:noFill/>
          <a:ln w="9525">
            <a:noFill/>
            <a:miter lim="800000"/>
            <a:headEnd/>
            <a:tailEnd/>
          </a:ln>
        </p:spPr>
        <p:txBody>
          <a:bodyPr wrap="none" lIns="0" tIns="0" rIns="0" bIns="0"/>
          <a:lstStyle/>
          <a:p>
            <a:pPr eaLnBrk="0" hangingPunct="0"/>
            <a:r>
              <a:rPr lang="en-US" sz="1600" b="1"/>
              <a:t>Juan de Fuca</a:t>
            </a:r>
          </a:p>
          <a:p>
            <a:pPr eaLnBrk="0" hangingPunct="0"/>
            <a:r>
              <a:rPr lang="en-US" sz="1600" b="1"/>
              <a:t>Plate</a:t>
            </a:r>
          </a:p>
        </p:txBody>
      </p:sp>
      <p:sp>
        <p:nvSpPr>
          <p:cNvPr id="56327" name="Text Box 3"/>
          <p:cNvSpPr txBox="1">
            <a:spLocks noChangeArrowheads="1"/>
          </p:cNvSpPr>
          <p:nvPr/>
        </p:nvSpPr>
        <p:spPr bwMode="auto">
          <a:xfrm>
            <a:off x="847725" y="3252788"/>
            <a:ext cx="1252538" cy="255587"/>
          </a:xfrm>
          <a:prstGeom prst="rect">
            <a:avLst/>
          </a:prstGeom>
          <a:noFill/>
          <a:ln w="9525">
            <a:noFill/>
            <a:miter lim="800000"/>
            <a:headEnd/>
            <a:tailEnd/>
          </a:ln>
        </p:spPr>
        <p:txBody>
          <a:bodyPr wrap="none" lIns="0" tIns="0" rIns="0" bIns="0"/>
          <a:lstStyle/>
          <a:p>
            <a:pPr eaLnBrk="0" hangingPunct="0"/>
            <a:r>
              <a:rPr lang="en-US" sz="1600" b="1"/>
              <a:t>Cocos Plate</a:t>
            </a:r>
          </a:p>
        </p:txBody>
      </p:sp>
      <p:sp>
        <p:nvSpPr>
          <p:cNvPr id="56328" name="Text Box 3"/>
          <p:cNvSpPr txBox="1">
            <a:spLocks noChangeArrowheads="1"/>
          </p:cNvSpPr>
          <p:nvPr/>
        </p:nvSpPr>
        <p:spPr bwMode="auto">
          <a:xfrm>
            <a:off x="1063625" y="3690938"/>
            <a:ext cx="674688" cy="471487"/>
          </a:xfrm>
          <a:prstGeom prst="rect">
            <a:avLst/>
          </a:prstGeom>
          <a:noFill/>
          <a:ln w="9525">
            <a:noFill/>
            <a:miter lim="800000"/>
            <a:headEnd/>
            <a:tailEnd/>
          </a:ln>
        </p:spPr>
        <p:txBody>
          <a:bodyPr wrap="none" lIns="0" tIns="0" rIns="0" bIns="0"/>
          <a:lstStyle/>
          <a:p>
            <a:pPr eaLnBrk="0" hangingPunct="0"/>
            <a:r>
              <a:rPr lang="en-US" sz="1600" b="1"/>
              <a:t>Pacific</a:t>
            </a:r>
          </a:p>
          <a:p>
            <a:pPr eaLnBrk="0" hangingPunct="0"/>
            <a:r>
              <a:rPr lang="en-US" sz="1600" b="1"/>
              <a:t>Plate</a:t>
            </a:r>
          </a:p>
        </p:txBody>
      </p:sp>
      <p:sp>
        <p:nvSpPr>
          <p:cNvPr id="56329" name="Text Box 3"/>
          <p:cNvSpPr txBox="1">
            <a:spLocks noChangeArrowheads="1"/>
          </p:cNvSpPr>
          <p:nvPr/>
        </p:nvSpPr>
        <p:spPr bwMode="auto">
          <a:xfrm>
            <a:off x="2390775" y="4071938"/>
            <a:ext cx="674688" cy="471487"/>
          </a:xfrm>
          <a:prstGeom prst="rect">
            <a:avLst/>
          </a:prstGeom>
          <a:noFill/>
          <a:ln w="9525">
            <a:noFill/>
            <a:miter lim="800000"/>
            <a:headEnd/>
            <a:tailEnd/>
          </a:ln>
        </p:spPr>
        <p:txBody>
          <a:bodyPr wrap="none" lIns="0" tIns="0" rIns="0" bIns="0"/>
          <a:lstStyle/>
          <a:p>
            <a:pPr eaLnBrk="0" hangingPunct="0"/>
            <a:r>
              <a:rPr lang="en-US" sz="1600" b="1"/>
              <a:t>Nazca</a:t>
            </a:r>
          </a:p>
          <a:p>
            <a:pPr eaLnBrk="0" hangingPunct="0"/>
            <a:r>
              <a:rPr lang="en-US" sz="1600" b="1"/>
              <a:t>Plate</a:t>
            </a:r>
          </a:p>
        </p:txBody>
      </p:sp>
      <p:sp>
        <p:nvSpPr>
          <p:cNvPr id="56330" name="Text Box 3"/>
          <p:cNvSpPr txBox="1">
            <a:spLocks noChangeArrowheads="1"/>
          </p:cNvSpPr>
          <p:nvPr/>
        </p:nvSpPr>
        <p:spPr bwMode="auto">
          <a:xfrm>
            <a:off x="3527425" y="3627438"/>
            <a:ext cx="1011238" cy="712787"/>
          </a:xfrm>
          <a:prstGeom prst="rect">
            <a:avLst/>
          </a:prstGeom>
          <a:noFill/>
          <a:ln w="9525">
            <a:noFill/>
            <a:miter lim="800000"/>
            <a:headEnd/>
            <a:tailEnd/>
          </a:ln>
        </p:spPr>
        <p:txBody>
          <a:bodyPr wrap="none" lIns="0" tIns="0" rIns="0" bIns="0"/>
          <a:lstStyle/>
          <a:p>
            <a:pPr eaLnBrk="0" hangingPunct="0"/>
            <a:r>
              <a:rPr lang="en-US" sz="1600" b="1"/>
              <a:t>South</a:t>
            </a:r>
          </a:p>
          <a:p>
            <a:pPr eaLnBrk="0" hangingPunct="0"/>
            <a:r>
              <a:rPr lang="en-US" sz="1600" b="1"/>
              <a:t>American</a:t>
            </a:r>
          </a:p>
          <a:p>
            <a:pPr eaLnBrk="0" hangingPunct="0"/>
            <a:r>
              <a:rPr lang="en-US" sz="1600" b="1"/>
              <a:t>Plate</a:t>
            </a:r>
          </a:p>
        </p:txBody>
      </p:sp>
      <p:sp>
        <p:nvSpPr>
          <p:cNvPr id="56331" name="Line 11"/>
          <p:cNvSpPr>
            <a:spLocks noChangeShapeType="1"/>
          </p:cNvSpPr>
          <p:nvPr/>
        </p:nvSpPr>
        <p:spPr bwMode="auto">
          <a:xfrm flipV="1">
            <a:off x="1454150" y="2184400"/>
            <a:ext cx="368300" cy="254000"/>
          </a:xfrm>
          <a:prstGeom prst="line">
            <a:avLst/>
          </a:prstGeom>
          <a:noFill/>
          <a:ln w="12700">
            <a:solidFill>
              <a:schemeClr val="tx1"/>
            </a:solidFill>
            <a:round/>
            <a:headEnd/>
            <a:tailEnd/>
          </a:ln>
          <a:effectLst/>
        </p:spPr>
        <p:txBody>
          <a:bodyPr wrap="none" anchor="ctr"/>
          <a:lstStyle/>
          <a:p>
            <a:endParaRPr lang="en-US"/>
          </a:p>
        </p:txBody>
      </p:sp>
      <p:sp>
        <p:nvSpPr>
          <p:cNvPr id="56332" name="Line 12"/>
          <p:cNvSpPr>
            <a:spLocks noChangeShapeType="1"/>
          </p:cNvSpPr>
          <p:nvPr/>
        </p:nvSpPr>
        <p:spPr bwMode="auto">
          <a:xfrm>
            <a:off x="2057400" y="3390900"/>
            <a:ext cx="584200" cy="82550"/>
          </a:xfrm>
          <a:prstGeom prst="line">
            <a:avLst/>
          </a:prstGeom>
          <a:noFill/>
          <a:ln w="12700">
            <a:solidFill>
              <a:schemeClr val="tx1"/>
            </a:solidFill>
            <a:round/>
            <a:headEnd/>
            <a:tailEnd/>
          </a:ln>
          <a:effectLst/>
        </p:spPr>
        <p:txBody>
          <a:bodyPr wrap="none" anchor="ctr"/>
          <a:lstStyle/>
          <a:p>
            <a:endParaRPr lang="en-US"/>
          </a:p>
        </p:txBody>
      </p:sp>
      <p:sp>
        <p:nvSpPr>
          <p:cNvPr id="56333" name="Line 13"/>
          <p:cNvSpPr>
            <a:spLocks noChangeShapeType="1"/>
          </p:cNvSpPr>
          <p:nvPr/>
        </p:nvSpPr>
        <p:spPr bwMode="auto">
          <a:xfrm>
            <a:off x="2882900" y="2787650"/>
            <a:ext cx="279400" cy="444500"/>
          </a:xfrm>
          <a:prstGeom prst="line">
            <a:avLst/>
          </a:prstGeom>
          <a:noFill/>
          <a:ln w="12700">
            <a:solidFill>
              <a:schemeClr val="tx1"/>
            </a:solidFill>
            <a:round/>
            <a:headEnd/>
            <a:tailEnd/>
          </a:ln>
          <a:effectLst/>
        </p:spPr>
        <p:txBody>
          <a:bodyPr wrap="none" anchor="ctr"/>
          <a:lstStyle/>
          <a:p>
            <a:endParaRPr lang="en-US"/>
          </a:p>
        </p:txBody>
      </p:sp>
      <p:sp>
        <p:nvSpPr>
          <p:cNvPr id="56334" name="Line 14"/>
          <p:cNvSpPr>
            <a:spLocks noChangeShapeType="1"/>
          </p:cNvSpPr>
          <p:nvPr/>
        </p:nvSpPr>
        <p:spPr bwMode="auto">
          <a:xfrm flipV="1">
            <a:off x="3924300" y="5422900"/>
            <a:ext cx="209550" cy="171450"/>
          </a:xfrm>
          <a:prstGeom prst="line">
            <a:avLst/>
          </a:prstGeom>
          <a:noFill/>
          <a:ln w="12700">
            <a:solidFill>
              <a:schemeClr val="tx1"/>
            </a:solidFill>
            <a:round/>
            <a:headEnd/>
            <a:tailEnd/>
          </a:ln>
          <a:effectLst/>
        </p:spPr>
        <p:txBody>
          <a:bodyPr wrap="none" anchor="ctr"/>
          <a:lstStyle/>
          <a:p>
            <a:endParaRPr lang="en-US"/>
          </a:p>
        </p:txBody>
      </p:sp>
      <p:sp>
        <p:nvSpPr>
          <p:cNvPr id="56335" name="Text Box 3"/>
          <p:cNvSpPr txBox="1">
            <a:spLocks noChangeArrowheads="1"/>
          </p:cNvSpPr>
          <p:nvPr/>
        </p:nvSpPr>
        <p:spPr bwMode="auto">
          <a:xfrm>
            <a:off x="3400425" y="5170488"/>
            <a:ext cx="1208088" cy="223837"/>
          </a:xfrm>
          <a:prstGeom prst="rect">
            <a:avLst/>
          </a:prstGeom>
          <a:noFill/>
          <a:ln w="9525">
            <a:noFill/>
            <a:miter lim="800000"/>
            <a:headEnd/>
            <a:tailEnd/>
          </a:ln>
        </p:spPr>
        <p:txBody>
          <a:bodyPr wrap="none" lIns="0" tIns="0" rIns="0" bIns="0"/>
          <a:lstStyle/>
          <a:p>
            <a:pPr eaLnBrk="0" hangingPunct="0"/>
            <a:r>
              <a:rPr lang="en-US" sz="1600" b="1"/>
              <a:t>Scotia Plate</a:t>
            </a:r>
          </a:p>
        </p:txBody>
      </p:sp>
      <p:sp>
        <p:nvSpPr>
          <p:cNvPr id="56336" name="Text Box 3"/>
          <p:cNvSpPr txBox="1">
            <a:spLocks noChangeArrowheads="1"/>
          </p:cNvSpPr>
          <p:nvPr/>
        </p:nvSpPr>
        <p:spPr bwMode="auto">
          <a:xfrm>
            <a:off x="5070475" y="4211638"/>
            <a:ext cx="725488" cy="477837"/>
          </a:xfrm>
          <a:prstGeom prst="rect">
            <a:avLst/>
          </a:prstGeom>
          <a:noFill/>
          <a:ln w="9525">
            <a:noFill/>
            <a:miter lim="800000"/>
            <a:headEnd/>
            <a:tailEnd/>
          </a:ln>
        </p:spPr>
        <p:txBody>
          <a:bodyPr wrap="none" lIns="0" tIns="0" rIns="0" bIns="0"/>
          <a:lstStyle/>
          <a:p>
            <a:pPr eaLnBrk="0" hangingPunct="0"/>
            <a:r>
              <a:rPr lang="en-US" sz="1600" b="1"/>
              <a:t>African</a:t>
            </a:r>
          </a:p>
          <a:p>
            <a:pPr eaLnBrk="0" hangingPunct="0"/>
            <a:r>
              <a:rPr lang="en-US" sz="1600" b="1"/>
              <a:t>Plate</a:t>
            </a:r>
          </a:p>
        </p:txBody>
      </p:sp>
      <p:sp>
        <p:nvSpPr>
          <p:cNvPr id="56337" name="Text Box 3"/>
          <p:cNvSpPr txBox="1">
            <a:spLocks noChangeArrowheads="1"/>
          </p:cNvSpPr>
          <p:nvPr/>
        </p:nvSpPr>
        <p:spPr bwMode="auto">
          <a:xfrm>
            <a:off x="4784725" y="2820988"/>
            <a:ext cx="725488" cy="477837"/>
          </a:xfrm>
          <a:prstGeom prst="rect">
            <a:avLst/>
          </a:prstGeom>
          <a:noFill/>
          <a:ln w="9525">
            <a:noFill/>
            <a:miter lim="800000"/>
            <a:headEnd/>
            <a:tailEnd/>
          </a:ln>
        </p:spPr>
        <p:txBody>
          <a:bodyPr wrap="none" lIns="0" tIns="0" rIns="0" bIns="0"/>
          <a:lstStyle/>
          <a:p>
            <a:pPr eaLnBrk="0" hangingPunct="0"/>
            <a:r>
              <a:rPr lang="en-US" sz="1600" b="1"/>
              <a:t>Arabian</a:t>
            </a:r>
          </a:p>
          <a:p>
            <a:pPr eaLnBrk="0" hangingPunct="0"/>
            <a:r>
              <a:rPr lang="en-US" sz="1600" b="1"/>
              <a:t>Plate</a:t>
            </a:r>
          </a:p>
        </p:txBody>
      </p:sp>
      <p:sp>
        <p:nvSpPr>
          <p:cNvPr id="56338" name="Line 18"/>
          <p:cNvSpPr>
            <a:spLocks noChangeShapeType="1"/>
          </p:cNvSpPr>
          <p:nvPr/>
        </p:nvSpPr>
        <p:spPr bwMode="auto">
          <a:xfrm>
            <a:off x="5568950" y="2959100"/>
            <a:ext cx="311150" cy="0"/>
          </a:xfrm>
          <a:prstGeom prst="line">
            <a:avLst/>
          </a:prstGeom>
          <a:noFill/>
          <a:ln w="12700">
            <a:solidFill>
              <a:schemeClr val="tx1"/>
            </a:solidFill>
            <a:round/>
            <a:headEnd/>
            <a:tailEnd/>
          </a:ln>
          <a:effectLst/>
        </p:spPr>
        <p:txBody>
          <a:bodyPr wrap="none" anchor="ctr"/>
          <a:lstStyle/>
          <a:p>
            <a:endParaRPr lang="en-US"/>
          </a:p>
        </p:txBody>
      </p:sp>
      <p:sp>
        <p:nvSpPr>
          <p:cNvPr id="56339" name="Text Box 3"/>
          <p:cNvSpPr txBox="1">
            <a:spLocks noChangeArrowheads="1"/>
          </p:cNvSpPr>
          <p:nvPr/>
        </p:nvSpPr>
        <p:spPr bwMode="auto">
          <a:xfrm>
            <a:off x="6346825" y="3100388"/>
            <a:ext cx="725488" cy="477837"/>
          </a:xfrm>
          <a:prstGeom prst="rect">
            <a:avLst/>
          </a:prstGeom>
          <a:noFill/>
          <a:ln w="9525">
            <a:noFill/>
            <a:miter lim="800000"/>
            <a:headEnd/>
            <a:tailEnd/>
          </a:ln>
        </p:spPr>
        <p:txBody>
          <a:bodyPr wrap="none" lIns="0" tIns="0" rIns="0" bIns="0"/>
          <a:lstStyle/>
          <a:p>
            <a:pPr eaLnBrk="0" hangingPunct="0"/>
            <a:r>
              <a:rPr lang="en-US" sz="1600" b="1"/>
              <a:t>Indian</a:t>
            </a:r>
          </a:p>
          <a:p>
            <a:pPr eaLnBrk="0" hangingPunct="0"/>
            <a:r>
              <a:rPr lang="en-US" sz="1600" b="1"/>
              <a:t>Plate</a:t>
            </a:r>
          </a:p>
        </p:txBody>
      </p:sp>
      <p:sp>
        <p:nvSpPr>
          <p:cNvPr id="56340" name="Text Box 3"/>
          <p:cNvSpPr txBox="1">
            <a:spLocks noChangeArrowheads="1"/>
          </p:cNvSpPr>
          <p:nvPr/>
        </p:nvSpPr>
        <p:spPr bwMode="auto">
          <a:xfrm>
            <a:off x="5622925" y="5157788"/>
            <a:ext cx="865188" cy="477837"/>
          </a:xfrm>
          <a:prstGeom prst="rect">
            <a:avLst/>
          </a:prstGeom>
          <a:noFill/>
          <a:ln w="9525">
            <a:noFill/>
            <a:miter lim="800000"/>
            <a:headEnd/>
            <a:tailEnd/>
          </a:ln>
        </p:spPr>
        <p:txBody>
          <a:bodyPr wrap="none" lIns="0" tIns="0" rIns="0" bIns="0"/>
          <a:lstStyle/>
          <a:p>
            <a:pPr eaLnBrk="0" hangingPunct="0"/>
            <a:r>
              <a:rPr lang="en-US" sz="1600" b="1"/>
              <a:t>Antarctic</a:t>
            </a:r>
          </a:p>
          <a:p>
            <a:pPr eaLnBrk="0" hangingPunct="0"/>
            <a:r>
              <a:rPr lang="en-US" sz="1600" b="1"/>
              <a:t>Plate</a:t>
            </a:r>
          </a:p>
        </p:txBody>
      </p:sp>
      <p:sp>
        <p:nvSpPr>
          <p:cNvPr id="56341" name="Text Box 3"/>
          <p:cNvSpPr txBox="1">
            <a:spLocks noChangeArrowheads="1"/>
          </p:cNvSpPr>
          <p:nvPr/>
        </p:nvSpPr>
        <p:spPr bwMode="auto">
          <a:xfrm>
            <a:off x="6931025" y="2408238"/>
            <a:ext cx="1074738" cy="477837"/>
          </a:xfrm>
          <a:prstGeom prst="rect">
            <a:avLst/>
          </a:prstGeom>
          <a:noFill/>
          <a:ln w="9525">
            <a:noFill/>
            <a:miter lim="800000"/>
            <a:headEnd/>
            <a:tailEnd/>
          </a:ln>
        </p:spPr>
        <p:txBody>
          <a:bodyPr wrap="none" lIns="0" tIns="0" rIns="0" bIns="0"/>
          <a:lstStyle/>
          <a:p>
            <a:pPr eaLnBrk="0" hangingPunct="0"/>
            <a:r>
              <a:rPr lang="en-US" sz="1600" b="1"/>
              <a:t>Philippine</a:t>
            </a:r>
          </a:p>
          <a:p>
            <a:pPr eaLnBrk="0" hangingPunct="0"/>
            <a:r>
              <a:rPr lang="en-US" sz="1600" b="1"/>
              <a:t>Plate</a:t>
            </a:r>
          </a:p>
        </p:txBody>
      </p:sp>
      <p:sp>
        <p:nvSpPr>
          <p:cNvPr id="56342" name="Text Box 3"/>
          <p:cNvSpPr txBox="1">
            <a:spLocks noChangeArrowheads="1"/>
          </p:cNvSpPr>
          <p:nvPr/>
        </p:nvSpPr>
        <p:spPr bwMode="auto">
          <a:xfrm>
            <a:off x="5883275" y="1792288"/>
            <a:ext cx="1392238" cy="230187"/>
          </a:xfrm>
          <a:prstGeom prst="rect">
            <a:avLst/>
          </a:prstGeom>
          <a:noFill/>
          <a:ln w="9525">
            <a:noFill/>
            <a:miter lim="800000"/>
            <a:headEnd/>
            <a:tailEnd/>
          </a:ln>
        </p:spPr>
        <p:txBody>
          <a:bodyPr wrap="none" lIns="0" tIns="0" rIns="0" bIns="0"/>
          <a:lstStyle/>
          <a:p>
            <a:pPr eaLnBrk="0" hangingPunct="0"/>
            <a:r>
              <a:rPr lang="en-US" sz="1600" b="1"/>
              <a:t>Eurasian Plate</a:t>
            </a:r>
          </a:p>
        </p:txBody>
      </p:sp>
      <p:sp>
        <p:nvSpPr>
          <p:cNvPr id="56343" name="Line 23"/>
          <p:cNvSpPr>
            <a:spLocks noChangeShapeType="1"/>
          </p:cNvSpPr>
          <p:nvPr/>
        </p:nvSpPr>
        <p:spPr bwMode="auto">
          <a:xfrm>
            <a:off x="7512050" y="2692400"/>
            <a:ext cx="349250" cy="381000"/>
          </a:xfrm>
          <a:prstGeom prst="line">
            <a:avLst/>
          </a:prstGeom>
          <a:noFill/>
          <a:ln w="12700">
            <a:solidFill>
              <a:schemeClr val="tx1"/>
            </a:solidFill>
            <a:round/>
            <a:headEnd/>
            <a:tailEnd/>
          </a:ln>
          <a:effectLst/>
        </p:spPr>
        <p:txBody>
          <a:bodyPr wrap="none" anchor="ctr"/>
          <a:lstStyle/>
          <a:p>
            <a:endParaRPr lang="en-US"/>
          </a:p>
        </p:txBody>
      </p:sp>
      <p:sp>
        <p:nvSpPr>
          <p:cNvPr id="56344" name="Text Box 3"/>
          <p:cNvSpPr txBox="1">
            <a:spLocks noChangeArrowheads="1"/>
          </p:cNvSpPr>
          <p:nvPr/>
        </p:nvSpPr>
        <p:spPr bwMode="auto">
          <a:xfrm>
            <a:off x="7178675" y="4256088"/>
            <a:ext cx="1004888" cy="477837"/>
          </a:xfrm>
          <a:prstGeom prst="rect">
            <a:avLst/>
          </a:prstGeom>
          <a:noFill/>
          <a:ln w="9525">
            <a:noFill/>
            <a:miter lim="800000"/>
            <a:headEnd/>
            <a:tailEnd/>
          </a:ln>
        </p:spPr>
        <p:txBody>
          <a:bodyPr wrap="none" lIns="0" tIns="0" rIns="0" bIns="0"/>
          <a:lstStyle/>
          <a:p>
            <a:pPr eaLnBrk="0" hangingPunct="0"/>
            <a:r>
              <a:rPr lang="en-US" sz="1600" b="1"/>
              <a:t>Australian</a:t>
            </a:r>
          </a:p>
          <a:p>
            <a:pPr eaLnBrk="0" hangingPunct="0"/>
            <a:r>
              <a:rPr lang="en-US" sz="1600" b="1"/>
              <a:t>Plate</a:t>
            </a:r>
          </a:p>
        </p:txBody>
      </p:sp>
      <p:sp>
        <p:nvSpPr>
          <p:cNvPr id="56345" name="Text Box 3"/>
          <p:cNvSpPr txBox="1">
            <a:spLocks noChangeArrowheads="1"/>
          </p:cNvSpPr>
          <p:nvPr/>
        </p:nvSpPr>
        <p:spPr bwMode="auto">
          <a:xfrm>
            <a:off x="5089525" y="1068388"/>
            <a:ext cx="3297238" cy="249237"/>
          </a:xfrm>
          <a:prstGeom prst="rect">
            <a:avLst/>
          </a:prstGeom>
          <a:noFill/>
          <a:ln w="9525">
            <a:noFill/>
            <a:miter lim="800000"/>
            <a:headEnd/>
            <a:tailEnd/>
          </a:ln>
        </p:spPr>
        <p:txBody>
          <a:bodyPr wrap="none" lIns="0" tIns="0" rIns="0" bIns="0"/>
          <a:lstStyle/>
          <a:p>
            <a:pPr eaLnBrk="0" hangingPunct="0"/>
            <a:r>
              <a:rPr lang="en-US" sz="1600" b="1"/>
              <a:t>Zones of violent tectonic activity</a:t>
            </a:r>
          </a:p>
        </p:txBody>
      </p:sp>
      <p:sp>
        <p:nvSpPr>
          <p:cNvPr id="56346" name="Text Box 3"/>
          <p:cNvSpPr txBox="1">
            <a:spLocks noChangeArrowheads="1"/>
          </p:cNvSpPr>
          <p:nvPr/>
        </p:nvSpPr>
        <p:spPr bwMode="auto">
          <a:xfrm>
            <a:off x="5089525" y="1341438"/>
            <a:ext cx="2293938" cy="249237"/>
          </a:xfrm>
          <a:prstGeom prst="rect">
            <a:avLst/>
          </a:prstGeom>
          <a:noFill/>
          <a:ln w="9525">
            <a:noFill/>
            <a:miter lim="800000"/>
            <a:headEnd/>
            <a:tailEnd/>
          </a:ln>
        </p:spPr>
        <p:txBody>
          <a:bodyPr wrap="none" lIns="0" tIns="0" rIns="0" bIns="0"/>
          <a:lstStyle/>
          <a:p>
            <a:pPr eaLnBrk="0" hangingPunct="0"/>
            <a:r>
              <a:rPr lang="en-US" sz="1600" b="1"/>
              <a:t>Direction of movement</a:t>
            </a:r>
          </a:p>
        </p:txBody>
      </p:sp>
      <p:sp>
        <p:nvSpPr>
          <p:cNvPr id="27" name="Slide Number Placeholder 26"/>
          <p:cNvSpPr>
            <a:spLocks noGrp="1"/>
          </p:cNvSpPr>
          <p:nvPr>
            <p:ph type="sldNum" sz="quarter" idx="12"/>
          </p:nvPr>
        </p:nvSpPr>
        <p:spPr/>
        <p:txBody>
          <a:bodyPr/>
          <a:lstStyle/>
          <a:p>
            <a:fld id="{0895ED9F-B7BF-457C-BF79-27AE740E50EA}"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5_00aBigIdeas-U"/>
          <p:cNvPicPr>
            <a:picLocks noChangeAspect="1" noChangeArrowheads="1"/>
          </p:cNvPicPr>
          <p:nvPr/>
        </p:nvPicPr>
        <p:blipFill>
          <a:blip r:embed="rId3" cstate="print"/>
          <a:srcRect/>
          <a:stretch>
            <a:fillRect/>
          </a:stretch>
        </p:blipFill>
        <p:spPr bwMode="auto">
          <a:xfrm>
            <a:off x="1785938" y="136525"/>
            <a:ext cx="5572125" cy="6584950"/>
          </a:xfrm>
          <a:prstGeom prst="rect">
            <a:avLst/>
          </a:prstGeom>
          <a:noFill/>
          <a:ln w="9525">
            <a:noFill/>
            <a:miter lim="800000"/>
            <a:headEnd/>
            <a:tailEnd/>
          </a:ln>
        </p:spPr>
      </p:pic>
      <p:sp>
        <p:nvSpPr>
          <p:cNvPr id="1229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15.0_1</a:t>
            </a:r>
          </a:p>
        </p:txBody>
      </p:sp>
      <p:sp>
        <p:nvSpPr>
          <p:cNvPr id="12292" name="Text Box 3"/>
          <p:cNvSpPr txBox="1">
            <a:spLocks noChangeArrowheads="1"/>
          </p:cNvSpPr>
          <p:nvPr/>
        </p:nvSpPr>
        <p:spPr bwMode="auto">
          <a:xfrm>
            <a:off x="1838325" y="134938"/>
            <a:ext cx="2376488" cy="287337"/>
          </a:xfrm>
          <a:prstGeom prst="rect">
            <a:avLst/>
          </a:prstGeom>
          <a:noFill/>
          <a:ln w="9525">
            <a:noFill/>
            <a:miter lim="800000"/>
            <a:headEnd/>
            <a:tailEnd/>
          </a:ln>
        </p:spPr>
        <p:txBody>
          <a:bodyPr wrap="none" lIns="0" tIns="0" rIns="0" bIns="0"/>
          <a:lstStyle/>
          <a:p>
            <a:pPr eaLnBrk="0" hangingPunct="0"/>
            <a:r>
              <a:rPr lang="en-US" sz="1800" b="1"/>
              <a:t>Chapter 15: Big Ideas</a:t>
            </a:r>
          </a:p>
        </p:txBody>
      </p:sp>
      <p:sp>
        <p:nvSpPr>
          <p:cNvPr id="12293" name="Text Box 3"/>
          <p:cNvSpPr txBox="1">
            <a:spLocks noChangeArrowheads="1"/>
          </p:cNvSpPr>
          <p:nvPr/>
        </p:nvSpPr>
        <p:spPr bwMode="auto">
          <a:xfrm>
            <a:off x="1800225" y="2801938"/>
            <a:ext cx="2376488" cy="560387"/>
          </a:xfrm>
          <a:prstGeom prst="rect">
            <a:avLst/>
          </a:prstGeom>
          <a:noFill/>
          <a:ln w="9525">
            <a:noFill/>
            <a:miter lim="800000"/>
            <a:headEnd/>
            <a:tailEnd/>
          </a:ln>
        </p:spPr>
        <p:txBody>
          <a:bodyPr wrap="none" lIns="0" tIns="0" rIns="0" bIns="0"/>
          <a:lstStyle/>
          <a:p>
            <a:pPr algn="ctr" eaLnBrk="0" hangingPunct="0"/>
            <a:r>
              <a:rPr lang="en-US" sz="1800" b="1"/>
              <a:t>Early Earth and the</a:t>
            </a:r>
          </a:p>
          <a:p>
            <a:pPr algn="ctr" eaLnBrk="0" hangingPunct="0"/>
            <a:r>
              <a:rPr lang="en-US" sz="1800" b="1"/>
              <a:t>Origin of Life</a:t>
            </a:r>
          </a:p>
        </p:txBody>
      </p:sp>
      <p:sp>
        <p:nvSpPr>
          <p:cNvPr id="12294" name="Text Box 3"/>
          <p:cNvSpPr txBox="1">
            <a:spLocks noChangeArrowheads="1"/>
          </p:cNvSpPr>
          <p:nvPr/>
        </p:nvSpPr>
        <p:spPr bwMode="auto">
          <a:xfrm>
            <a:off x="4791075" y="2795588"/>
            <a:ext cx="2376488" cy="560387"/>
          </a:xfrm>
          <a:prstGeom prst="rect">
            <a:avLst/>
          </a:prstGeom>
          <a:noFill/>
          <a:ln w="9525">
            <a:noFill/>
            <a:miter lim="800000"/>
            <a:headEnd/>
            <a:tailEnd/>
          </a:ln>
        </p:spPr>
        <p:txBody>
          <a:bodyPr wrap="none" lIns="0" tIns="0" rIns="0" bIns="0"/>
          <a:lstStyle/>
          <a:p>
            <a:pPr algn="ctr" eaLnBrk="0" hangingPunct="0"/>
            <a:r>
              <a:rPr lang="en-US" sz="1800" b="1"/>
              <a:t>Major Events in the</a:t>
            </a:r>
          </a:p>
          <a:p>
            <a:pPr algn="ctr" eaLnBrk="0" hangingPunct="0"/>
            <a:r>
              <a:rPr lang="en-US" sz="1800" b="1"/>
              <a:t>History of Life</a:t>
            </a:r>
          </a:p>
        </p:txBody>
      </p:sp>
      <p:sp>
        <p:nvSpPr>
          <p:cNvPr id="12295" name="Text Box 3"/>
          <p:cNvSpPr txBox="1">
            <a:spLocks noChangeArrowheads="1"/>
          </p:cNvSpPr>
          <p:nvPr/>
        </p:nvSpPr>
        <p:spPr bwMode="auto">
          <a:xfrm>
            <a:off x="4797425" y="6040438"/>
            <a:ext cx="2376488" cy="560387"/>
          </a:xfrm>
          <a:prstGeom prst="rect">
            <a:avLst/>
          </a:prstGeom>
          <a:noFill/>
          <a:ln w="9525">
            <a:noFill/>
            <a:miter lim="800000"/>
            <a:headEnd/>
            <a:tailEnd/>
          </a:ln>
        </p:spPr>
        <p:txBody>
          <a:bodyPr wrap="none" lIns="0" tIns="0" rIns="0" bIns="0"/>
          <a:lstStyle/>
          <a:p>
            <a:pPr algn="ctr" eaLnBrk="0" hangingPunct="0"/>
            <a:r>
              <a:rPr lang="en-US" sz="1800" b="1"/>
              <a:t>Phylogeny and the</a:t>
            </a:r>
          </a:p>
          <a:p>
            <a:pPr algn="ctr" eaLnBrk="0" hangingPunct="0"/>
            <a:r>
              <a:rPr lang="en-US" sz="1800" b="1"/>
              <a:t>Tree of Life</a:t>
            </a:r>
          </a:p>
        </p:txBody>
      </p:sp>
      <p:sp>
        <p:nvSpPr>
          <p:cNvPr id="12296" name="Text Box 3"/>
          <p:cNvSpPr txBox="1">
            <a:spLocks noChangeArrowheads="1"/>
          </p:cNvSpPr>
          <p:nvPr/>
        </p:nvSpPr>
        <p:spPr bwMode="auto">
          <a:xfrm>
            <a:off x="1800225" y="6034088"/>
            <a:ext cx="2376488" cy="560387"/>
          </a:xfrm>
          <a:prstGeom prst="rect">
            <a:avLst/>
          </a:prstGeom>
          <a:noFill/>
          <a:ln w="9525">
            <a:noFill/>
            <a:miter lim="800000"/>
            <a:headEnd/>
            <a:tailEnd/>
          </a:ln>
        </p:spPr>
        <p:txBody>
          <a:bodyPr wrap="none" lIns="0" tIns="0" rIns="0" bIns="0"/>
          <a:lstStyle/>
          <a:p>
            <a:pPr algn="ctr" eaLnBrk="0" hangingPunct="0"/>
            <a:r>
              <a:rPr lang="en-US" sz="1800" b="1"/>
              <a:t>Mechanisms of</a:t>
            </a:r>
          </a:p>
          <a:p>
            <a:pPr algn="ctr" eaLnBrk="0" hangingPunct="0"/>
            <a:r>
              <a:rPr lang="en-US" sz="1800" b="1"/>
              <a:t>Macroevolution</a:t>
            </a:r>
          </a:p>
        </p:txBody>
      </p:sp>
      <p:sp>
        <p:nvSpPr>
          <p:cNvPr id="9" name="Slide Number Placeholder 8"/>
          <p:cNvSpPr>
            <a:spLocks noGrp="1"/>
          </p:cNvSpPr>
          <p:nvPr>
            <p:ph type="sldNum" sz="quarter" idx="12"/>
          </p:nvPr>
        </p:nvSpPr>
        <p:spPr/>
        <p:txBody>
          <a:bodyPr/>
          <a:lstStyle/>
          <a:p>
            <a:fld id="{0895ED9F-B7BF-457C-BF79-27AE740E50EA}"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4294967295"/>
          </p:nvPr>
        </p:nvSpPr>
        <p:spPr>
          <a:xfrm>
            <a:off x="169863" y="1352550"/>
            <a:ext cx="8534400" cy="5291138"/>
          </a:xfrm>
        </p:spPr>
        <p:txBody>
          <a:bodyPr/>
          <a:lstStyle/>
          <a:p>
            <a:pPr marL="292100" lvl="1" indent="-290513" eaLnBrk="1" hangingPunct="1">
              <a:lnSpc>
                <a:spcPct val="90000"/>
              </a:lnSpc>
              <a:spcAft>
                <a:spcPts val="75"/>
              </a:spcAft>
              <a:buFont typeface="Wingdings" pitchFamily="84" charset="2"/>
              <a:buChar char="§"/>
            </a:pPr>
            <a:r>
              <a:rPr lang="en-US" sz="2800" dirty="0" smtClean="0">
                <a:cs typeface="Times New Roman" pitchFamily="84" charset="0"/>
              </a:rPr>
              <a:t>About 250 million years ago</a:t>
            </a:r>
          </a:p>
          <a:p>
            <a:pPr marL="800100" lvl="2" indent="-355600" eaLnBrk="1" hangingPunct="1">
              <a:lnSpc>
                <a:spcPct val="90000"/>
              </a:lnSpc>
              <a:spcAft>
                <a:spcPts val="75"/>
              </a:spcAft>
            </a:pPr>
            <a:r>
              <a:rPr lang="en-US" sz="2400" dirty="0" smtClean="0">
                <a:cs typeface="Times New Roman" pitchFamily="84" charset="0"/>
              </a:rPr>
              <a:t>plate movements brought all the landmasses together and</a:t>
            </a:r>
          </a:p>
          <a:p>
            <a:pPr marL="800100" lvl="2" indent="-355600" eaLnBrk="1" hangingPunct="1">
              <a:lnSpc>
                <a:spcPct val="90000"/>
              </a:lnSpc>
              <a:spcAft>
                <a:spcPts val="75"/>
              </a:spcAft>
            </a:pPr>
            <a:r>
              <a:rPr lang="en-US" sz="2400" dirty="0" smtClean="0">
                <a:cs typeface="Times New Roman" pitchFamily="84" charset="0"/>
              </a:rPr>
              <a:t>the supercontinent of </a:t>
            </a:r>
            <a:r>
              <a:rPr lang="en-US" sz="2400" b="1" dirty="0" smtClean="0">
                <a:cs typeface="Times New Roman" pitchFamily="84" charset="0"/>
              </a:rPr>
              <a:t>Pangaea </a:t>
            </a:r>
            <a:r>
              <a:rPr lang="en-US" sz="2400" dirty="0" smtClean="0">
                <a:cs typeface="Times New Roman" pitchFamily="84" charset="0"/>
              </a:rPr>
              <a:t>was formed.</a:t>
            </a:r>
          </a:p>
          <a:p>
            <a:pPr marL="292100" lvl="1" indent="-290513" eaLnBrk="1" hangingPunct="1">
              <a:lnSpc>
                <a:spcPct val="90000"/>
              </a:lnSpc>
              <a:spcAft>
                <a:spcPts val="75"/>
              </a:spcAft>
              <a:buFont typeface="Wingdings" pitchFamily="84" charset="2"/>
              <a:buChar char="§"/>
            </a:pPr>
            <a:r>
              <a:rPr lang="en-US" sz="2800" dirty="0" smtClean="0">
                <a:cs typeface="Times New Roman" pitchFamily="84" charset="0"/>
              </a:rPr>
              <a:t>During the Mesozoic era,</a:t>
            </a:r>
          </a:p>
          <a:p>
            <a:pPr marL="800100" lvl="2" indent="-355600" eaLnBrk="1" hangingPunct="1">
              <a:lnSpc>
                <a:spcPct val="90000"/>
              </a:lnSpc>
              <a:spcAft>
                <a:spcPts val="75"/>
              </a:spcAft>
            </a:pPr>
            <a:r>
              <a:rPr lang="en-US" sz="2400" dirty="0" smtClean="0">
                <a:cs typeface="Times New Roman" pitchFamily="84" charset="0"/>
              </a:rPr>
              <a:t>Pangaea started to break apart,</a:t>
            </a:r>
          </a:p>
          <a:p>
            <a:pPr marL="800100" lvl="2" indent="-355600" eaLnBrk="1" hangingPunct="1">
              <a:lnSpc>
                <a:spcPct val="90000"/>
              </a:lnSpc>
              <a:spcAft>
                <a:spcPts val="75"/>
              </a:spcAft>
            </a:pPr>
            <a:r>
              <a:rPr lang="en-US" sz="2400" dirty="0" smtClean="0">
                <a:cs typeface="Times New Roman" pitchFamily="84" charset="0"/>
              </a:rPr>
              <a:t>the physical environment and climate changed dramatically,</a:t>
            </a:r>
          </a:p>
          <a:p>
            <a:pPr marL="800100" lvl="2" indent="-355600" eaLnBrk="1" hangingPunct="1">
              <a:lnSpc>
                <a:spcPct val="90000"/>
              </a:lnSpc>
              <a:spcAft>
                <a:spcPts val="75"/>
              </a:spcAft>
            </a:pPr>
            <a:r>
              <a:rPr lang="en-US" sz="2400" dirty="0" smtClean="0">
                <a:cs typeface="Times New Roman" pitchFamily="84" charset="0"/>
              </a:rPr>
              <a:t>Australia became isolated, and</a:t>
            </a:r>
          </a:p>
          <a:p>
            <a:pPr marL="800100" lvl="2" indent="-355600" eaLnBrk="1" hangingPunct="1">
              <a:lnSpc>
                <a:spcPct val="90000"/>
              </a:lnSpc>
              <a:spcAft>
                <a:spcPts val="75"/>
              </a:spcAft>
            </a:pPr>
            <a:r>
              <a:rPr lang="en-US" sz="2400" dirty="0" smtClean="0">
                <a:cs typeface="Times New Roman" pitchFamily="84" charset="0"/>
              </a:rPr>
              <a:t>biological diversity was reshaped.</a:t>
            </a:r>
          </a:p>
        </p:txBody>
      </p:sp>
      <p:sp>
        <p:nvSpPr>
          <p:cNvPr id="5734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7348" name="Rectangle 4"/>
          <p:cNvSpPr>
            <a:spLocks noGrp="1" noChangeArrowheads="1"/>
          </p:cNvSpPr>
          <p:nvPr>
            <p:ph type="title" idx="4294967295"/>
          </p:nvPr>
        </p:nvSpPr>
        <p:spPr>
          <a:xfrm>
            <a:off x="188913" y="98425"/>
            <a:ext cx="8782050" cy="876300"/>
          </a:xfrm>
        </p:spPr>
        <p:txBody>
          <a:bodyPr>
            <a:spAutoFit/>
          </a:bodyPr>
          <a:lstStyle/>
          <a:p>
            <a:pPr marL="822325" indent="-822325" eaLnBrk="1" hangingPunct="1"/>
            <a:r>
              <a:rPr lang="en-US" sz="3200" smtClean="0"/>
              <a:t>15.7 Continental drift has played a major role in macroevolution</a:t>
            </a:r>
          </a:p>
        </p:txBody>
      </p:sp>
      <p:sp>
        <p:nvSpPr>
          <p:cNvPr id="5734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735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735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30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checkerboard(across)">
                                      <p:cBhvr>
                                        <p:cTn id="7" dur="5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checkerboard(across)">
                                      <p:cBhvr>
                                        <p:cTn id="12" dur="500"/>
                                        <p:tgtEl>
                                          <p:spTgt spid="57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6">
                                            <p:txEl>
                                              <p:pRg st="2" end="2"/>
                                            </p:txEl>
                                          </p:spTgt>
                                        </p:tgtEl>
                                        <p:attrNameLst>
                                          <p:attrName>style.visibility</p:attrName>
                                        </p:attrNameLst>
                                      </p:cBhvr>
                                      <p:to>
                                        <p:strVal val="visible"/>
                                      </p:to>
                                    </p:set>
                                    <p:animEffect transition="in" filter="checkerboard(across)">
                                      <p:cBhvr>
                                        <p:cTn id="17" dur="500"/>
                                        <p:tgtEl>
                                          <p:spTgt spid="573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46">
                                            <p:txEl>
                                              <p:pRg st="3" end="3"/>
                                            </p:txEl>
                                          </p:spTgt>
                                        </p:tgtEl>
                                        <p:attrNameLst>
                                          <p:attrName>style.visibility</p:attrName>
                                        </p:attrNameLst>
                                      </p:cBhvr>
                                      <p:to>
                                        <p:strVal val="visible"/>
                                      </p:to>
                                    </p:set>
                                    <p:animEffect transition="in" filter="checkerboard(across)">
                                      <p:cBhvr>
                                        <p:cTn id="22" dur="500"/>
                                        <p:tgtEl>
                                          <p:spTgt spid="573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7346">
                                            <p:txEl>
                                              <p:pRg st="4" end="4"/>
                                            </p:txEl>
                                          </p:spTgt>
                                        </p:tgtEl>
                                        <p:attrNameLst>
                                          <p:attrName>style.visibility</p:attrName>
                                        </p:attrNameLst>
                                      </p:cBhvr>
                                      <p:to>
                                        <p:strVal val="visible"/>
                                      </p:to>
                                    </p:set>
                                    <p:animEffect transition="in" filter="checkerboard(across)">
                                      <p:cBhvr>
                                        <p:cTn id="27" dur="500"/>
                                        <p:tgtEl>
                                          <p:spTgt spid="573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346">
                                            <p:txEl>
                                              <p:pRg st="5" end="5"/>
                                            </p:txEl>
                                          </p:spTgt>
                                        </p:tgtEl>
                                        <p:attrNameLst>
                                          <p:attrName>style.visibility</p:attrName>
                                        </p:attrNameLst>
                                      </p:cBhvr>
                                      <p:to>
                                        <p:strVal val="visible"/>
                                      </p:to>
                                    </p:set>
                                    <p:animEffect transition="in" filter="checkerboard(across)">
                                      <p:cBhvr>
                                        <p:cTn id="32" dur="500"/>
                                        <p:tgtEl>
                                          <p:spTgt spid="573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7346">
                                            <p:txEl>
                                              <p:pRg st="6" end="6"/>
                                            </p:txEl>
                                          </p:spTgt>
                                        </p:tgtEl>
                                        <p:attrNameLst>
                                          <p:attrName>style.visibility</p:attrName>
                                        </p:attrNameLst>
                                      </p:cBhvr>
                                      <p:to>
                                        <p:strVal val="visible"/>
                                      </p:to>
                                    </p:set>
                                    <p:animEffect transition="in" filter="checkerboard(across)">
                                      <p:cBhvr>
                                        <p:cTn id="37" dur="500"/>
                                        <p:tgtEl>
                                          <p:spTgt spid="573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7346">
                                            <p:txEl>
                                              <p:pRg st="7" end="7"/>
                                            </p:txEl>
                                          </p:spTgt>
                                        </p:tgtEl>
                                        <p:attrNameLst>
                                          <p:attrName>style.visibility</p:attrName>
                                        </p:attrNameLst>
                                      </p:cBhvr>
                                      <p:to>
                                        <p:strVal val="visible"/>
                                      </p:to>
                                    </p:set>
                                    <p:animEffect transition="in" filter="checkerboard(across)">
                                      <p:cBhvr>
                                        <p:cTn id="42" dur="500"/>
                                        <p:tgtEl>
                                          <p:spTgt spid="573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5_07c_ContinentalDrift-U"/>
          <p:cNvPicPr>
            <a:picLocks noChangeAspect="1" noChangeArrowheads="1"/>
          </p:cNvPicPr>
          <p:nvPr/>
        </p:nvPicPr>
        <p:blipFill>
          <a:blip r:embed="rId3" cstate="print"/>
          <a:srcRect/>
          <a:stretch>
            <a:fillRect/>
          </a:stretch>
        </p:blipFill>
        <p:spPr bwMode="auto">
          <a:xfrm>
            <a:off x="3016250" y="136525"/>
            <a:ext cx="3109913" cy="6584950"/>
          </a:xfrm>
          <a:prstGeom prst="rect">
            <a:avLst/>
          </a:prstGeom>
          <a:noFill/>
          <a:ln w="9525">
            <a:noFill/>
            <a:miter lim="800000"/>
            <a:headEnd/>
            <a:tailEnd/>
          </a:ln>
        </p:spPr>
      </p:pic>
      <p:sp>
        <p:nvSpPr>
          <p:cNvPr id="58371" name="Oval 3"/>
          <p:cNvSpPr>
            <a:spLocks noChangeArrowheads="1"/>
          </p:cNvSpPr>
          <p:nvPr/>
        </p:nvSpPr>
        <p:spPr bwMode="auto">
          <a:xfrm>
            <a:off x="3651250" y="3340100"/>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72" name="Oval 4"/>
          <p:cNvSpPr>
            <a:spLocks noChangeArrowheads="1"/>
          </p:cNvSpPr>
          <p:nvPr/>
        </p:nvSpPr>
        <p:spPr bwMode="auto">
          <a:xfrm>
            <a:off x="3651250" y="5545138"/>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7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15.7C</a:t>
            </a:r>
          </a:p>
        </p:txBody>
      </p:sp>
      <p:sp>
        <p:nvSpPr>
          <p:cNvPr id="58374" name="Text Box 3"/>
          <p:cNvSpPr txBox="1">
            <a:spLocks noChangeArrowheads="1"/>
          </p:cNvSpPr>
          <p:nvPr/>
        </p:nvSpPr>
        <p:spPr bwMode="auto">
          <a:xfrm rot="-5400000">
            <a:off x="3121025" y="763588"/>
            <a:ext cx="484187" cy="147638"/>
          </a:xfrm>
          <a:prstGeom prst="rect">
            <a:avLst/>
          </a:prstGeom>
          <a:noFill/>
          <a:ln w="9525">
            <a:noFill/>
            <a:miter lim="800000"/>
            <a:headEnd/>
            <a:tailEnd/>
          </a:ln>
        </p:spPr>
        <p:txBody>
          <a:bodyPr wrap="none" lIns="0" tIns="0" rIns="0" bIns="0"/>
          <a:lstStyle/>
          <a:p>
            <a:pPr eaLnBrk="0" hangingPunct="0"/>
            <a:r>
              <a:rPr lang="en-US" sz="1100" b="1"/>
              <a:t>Present</a:t>
            </a:r>
          </a:p>
        </p:txBody>
      </p:sp>
      <p:sp>
        <p:nvSpPr>
          <p:cNvPr id="58375" name="Text Box 7"/>
          <p:cNvSpPr txBox="1">
            <a:spLocks noChangeArrowheads="1"/>
          </p:cNvSpPr>
          <p:nvPr/>
        </p:nvSpPr>
        <p:spPr bwMode="auto">
          <a:xfrm rot="-5400000">
            <a:off x="3451225" y="1379538"/>
            <a:ext cx="649287" cy="211138"/>
          </a:xfrm>
          <a:prstGeom prst="rect">
            <a:avLst/>
          </a:prstGeom>
          <a:noFill/>
          <a:ln w="9525">
            <a:noFill/>
            <a:miter lim="800000"/>
            <a:headEnd/>
            <a:tailEnd/>
          </a:ln>
        </p:spPr>
        <p:txBody>
          <a:bodyPr wrap="none" lIns="0" tIns="0" rIns="0" bIns="0"/>
          <a:lstStyle/>
          <a:p>
            <a:pPr eaLnBrk="0" hangingPunct="0"/>
            <a:r>
              <a:rPr lang="en-US" sz="1100" b="1"/>
              <a:t>Cenozoic</a:t>
            </a:r>
          </a:p>
        </p:txBody>
      </p:sp>
      <p:sp>
        <p:nvSpPr>
          <p:cNvPr id="58376" name="Text Box 8"/>
          <p:cNvSpPr txBox="1">
            <a:spLocks noChangeArrowheads="1"/>
          </p:cNvSpPr>
          <p:nvPr/>
        </p:nvSpPr>
        <p:spPr bwMode="auto">
          <a:xfrm rot="-5400000">
            <a:off x="3451225" y="3989388"/>
            <a:ext cx="649287" cy="211138"/>
          </a:xfrm>
          <a:prstGeom prst="rect">
            <a:avLst/>
          </a:prstGeom>
          <a:noFill/>
          <a:ln w="9525">
            <a:noFill/>
            <a:miter lim="800000"/>
            <a:headEnd/>
            <a:tailEnd/>
          </a:ln>
        </p:spPr>
        <p:txBody>
          <a:bodyPr wrap="none" lIns="0" tIns="0" rIns="0" bIns="0"/>
          <a:lstStyle/>
          <a:p>
            <a:pPr eaLnBrk="0" hangingPunct="0"/>
            <a:r>
              <a:rPr lang="en-US" sz="1100" b="1"/>
              <a:t>Mesozoic</a:t>
            </a:r>
          </a:p>
        </p:txBody>
      </p:sp>
      <p:sp>
        <p:nvSpPr>
          <p:cNvPr id="58377" name="Text Box 9"/>
          <p:cNvSpPr txBox="1">
            <a:spLocks noChangeArrowheads="1"/>
          </p:cNvSpPr>
          <p:nvPr/>
        </p:nvSpPr>
        <p:spPr bwMode="auto">
          <a:xfrm rot="-5400000">
            <a:off x="2387600" y="3313113"/>
            <a:ext cx="1468437" cy="211138"/>
          </a:xfrm>
          <a:prstGeom prst="rect">
            <a:avLst/>
          </a:prstGeom>
          <a:noFill/>
          <a:ln w="9525">
            <a:noFill/>
            <a:miter lim="800000"/>
            <a:headEnd/>
            <a:tailEnd/>
          </a:ln>
        </p:spPr>
        <p:txBody>
          <a:bodyPr wrap="none" lIns="0" tIns="0" rIns="0" bIns="0"/>
          <a:lstStyle/>
          <a:p>
            <a:pPr eaLnBrk="0" hangingPunct="0"/>
            <a:r>
              <a:rPr lang="en-US" sz="1100" b="1"/>
              <a:t>Millions of years ago</a:t>
            </a:r>
          </a:p>
        </p:txBody>
      </p:sp>
      <p:sp>
        <p:nvSpPr>
          <p:cNvPr id="58378" name="Text Box 10"/>
          <p:cNvSpPr txBox="1">
            <a:spLocks noChangeArrowheads="1"/>
          </p:cNvSpPr>
          <p:nvPr/>
        </p:nvSpPr>
        <p:spPr bwMode="auto">
          <a:xfrm rot="-5400000">
            <a:off x="3451225" y="6021388"/>
            <a:ext cx="649287" cy="211138"/>
          </a:xfrm>
          <a:prstGeom prst="rect">
            <a:avLst/>
          </a:prstGeom>
          <a:noFill/>
          <a:ln w="9525">
            <a:noFill/>
            <a:miter lim="800000"/>
            <a:headEnd/>
            <a:tailEnd/>
          </a:ln>
        </p:spPr>
        <p:txBody>
          <a:bodyPr wrap="none" lIns="0" tIns="0" rIns="0" bIns="0"/>
          <a:lstStyle/>
          <a:p>
            <a:pPr eaLnBrk="0" hangingPunct="0"/>
            <a:r>
              <a:rPr lang="en-US" sz="1100" b="1"/>
              <a:t>Paleozoic</a:t>
            </a:r>
          </a:p>
        </p:txBody>
      </p:sp>
      <p:sp>
        <p:nvSpPr>
          <p:cNvPr id="58379" name="Text Box 3"/>
          <p:cNvSpPr txBox="1">
            <a:spLocks noChangeArrowheads="1"/>
          </p:cNvSpPr>
          <p:nvPr/>
        </p:nvSpPr>
        <p:spPr bwMode="auto">
          <a:xfrm>
            <a:off x="3241675" y="5532438"/>
            <a:ext cx="274638" cy="211137"/>
          </a:xfrm>
          <a:prstGeom prst="rect">
            <a:avLst/>
          </a:prstGeom>
          <a:noFill/>
          <a:ln w="9525">
            <a:noFill/>
            <a:miter lim="800000"/>
            <a:headEnd/>
            <a:tailEnd/>
          </a:ln>
        </p:spPr>
        <p:txBody>
          <a:bodyPr wrap="none" lIns="0" tIns="0" rIns="0" bIns="0"/>
          <a:lstStyle/>
          <a:p>
            <a:pPr eaLnBrk="0" hangingPunct="0"/>
            <a:r>
              <a:rPr lang="en-US" sz="1100" b="1"/>
              <a:t>251</a:t>
            </a:r>
          </a:p>
        </p:txBody>
      </p:sp>
      <p:sp>
        <p:nvSpPr>
          <p:cNvPr id="58380" name="Text Box 3"/>
          <p:cNvSpPr txBox="1">
            <a:spLocks noChangeArrowheads="1"/>
          </p:cNvSpPr>
          <p:nvPr/>
        </p:nvSpPr>
        <p:spPr bwMode="auto">
          <a:xfrm>
            <a:off x="3241675" y="3354388"/>
            <a:ext cx="274638" cy="211137"/>
          </a:xfrm>
          <a:prstGeom prst="rect">
            <a:avLst/>
          </a:prstGeom>
          <a:noFill/>
          <a:ln w="9525">
            <a:noFill/>
            <a:miter lim="800000"/>
            <a:headEnd/>
            <a:tailEnd/>
          </a:ln>
        </p:spPr>
        <p:txBody>
          <a:bodyPr wrap="none" lIns="0" tIns="0" rIns="0" bIns="0"/>
          <a:lstStyle/>
          <a:p>
            <a:pPr eaLnBrk="0" hangingPunct="0"/>
            <a:r>
              <a:rPr lang="en-US" sz="1100" b="1"/>
              <a:t>135</a:t>
            </a:r>
          </a:p>
        </p:txBody>
      </p:sp>
      <p:sp>
        <p:nvSpPr>
          <p:cNvPr id="58381" name="Text Box 3"/>
          <p:cNvSpPr txBox="1">
            <a:spLocks noChangeArrowheads="1"/>
          </p:cNvSpPr>
          <p:nvPr/>
        </p:nvSpPr>
        <p:spPr bwMode="auto">
          <a:xfrm>
            <a:off x="3178175" y="1976438"/>
            <a:ext cx="274638" cy="211137"/>
          </a:xfrm>
          <a:prstGeom prst="rect">
            <a:avLst/>
          </a:prstGeom>
          <a:noFill/>
          <a:ln w="9525">
            <a:noFill/>
            <a:miter lim="800000"/>
            <a:headEnd/>
            <a:tailEnd/>
          </a:ln>
        </p:spPr>
        <p:txBody>
          <a:bodyPr wrap="none" lIns="0" tIns="0" rIns="0" bIns="0"/>
          <a:lstStyle/>
          <a:p>
            <a:pPr eaLnBrk="0" hangingPunct="0"/>
            <a:r>
              <a:rPr lang="en-US" sz="1100" b="1"/>
              <a:t>65.5</a:t>
            </a:r>
          </a:p>
        </p:txBody>
      </p:sp>
      <p:sp>
        <p:nvSpPr>
          <p:cNvPr id="58382" name="Text Box 3"/>
          <p:cNvSpPr txBox="1">
            <a:spLocks noChangeArrowheads="1"/>
          </p:cNvSpPr>
          <p:nvPr/>
        </p:nvSpPr>
        <p:spPr bwMode="auto">
          <a:xfrm>
            <a:off x="3698875" y="5554663"/>
            <a:ext cx="90488" cy="211137"/>
          </a:xfrm>
          <a:prstGeom prst="rect">
            <a:avLst/>
          </a:prstGeom>
          <a:noFill/>
          <a:ln w="9525">
            <a:noFill/>
            <a:miter lim="800000"/>
            <a:headEnd/>
            <a:tailEnd/>
          </a:ln>
        </p:spPr>
        <p:txBody>
          <a:bodyPr wrap="none" lIns="0" tIns="0" rIns="0" bIns="0"/>
          <a:lstStyle/>
          <a:p>
            <a:pPr eaLnBrk="0" hangingPunct="0"/>
            <a:r>
              <a:rPr lang="en-US" sz="1000" b="1">
                <a:solidFill>
                  <a:schemeClr val="bg1"/>
                </a:solidFill>
              </a:rPr>
              <a:t>1</a:t>
            </a:r>
          </a:p>
        </p:txBody>
      </p:sp>
      <p:sp>
        <p:nvSpPr>
          <p:cNvPr id="58383" name="Text Box 3"/>
          <p:cNvSpPr txBox="1">
            <a:spLocks noChangeArrowheads="1"/>
          </p:cNvSpPr>
          <p:nvPr/>
        </p:nvSpPr>
        <p:spPr bwMode="auto">
          <a:xfrm>
            <a:off x="3698875" y="3359150"/>
            <a:ext cx="90488" cy="211138"/>
          </a:xfrm>
          <a:prstGeom prst="rect">
            <a:avLst/>
          </a:prstGeom>
          <a:noFill/>
          <a:ln w="9525">
            <a:noFill/>
            <a:miter lim="800000"/>
            <a:headEnd/>
            <a:tailEnd/>
          </a:ln>
        </p:spPr>
        <p:txBody>
          <a:bodyPr wrap="none" lIns="0" tIns="0" rIns="0" bIns="0"/>
          <a:lstStyle/>
          <a:p>
            <a:pPr eaLnBrk="0" hangingPunct="0"/>
            <a:r>
              <a:rPr lang="en-US" sz="1000" b="1">
                <a:solidFill>
                  <a:schemeClr val="bg1"/>
                </a:solidFill>
              </a:rPr>
              <a:t>2</a:t>
            </a:r>
          </a:p>
        </p:txBody>
      </p:sp>
      <p:sp>
        <p:nvSpPr>
          <p:cNvPr id="58384" name="Text Box 3"/>
          <p:cNvSpPr txBox="1">
            <a:spLocks noChangeArrowheads="1"/>
          </p:cNvSpPr>
          <p:nvPr/>
        </p:nvSpPr>
        <p:spPr bwMode="auto">
          <a:xfrm>
            <a:off x="4760913" y="5351463"/>
            <a:ext cx="538162" cy="211137"/>
          </a:xfrm>
          <a:prstGeom prst="rect">
            <a:avLst/>
          </a:prstGeom>
          <a:noFill/>
          <a:ln w="9525">
            <a:noFill/>
            <a:miter lim="800000"/>
            <a:headEnd/>
            <a:tailEnd/>
          </a:ln>
        </p:spPr>
        <p:txBody>
          <a:bodyPr wrap="none" lIns="0" tIns="0" rIns="0" bIns="0"/>
          <a:lstStyle/>
          <a:p>
            <a:pPr eaLnBrk="0" hangingPunct="0"/>
            <a:r>
              <a:rPr lang="en-US" sz="900" b="1"/>
              <a:t>Pangaea</a:t>
            </a:r>
          </a:p>
        </p:txBody>
      </p:sp>
      <p:sp>
        <p:nvSpPr>
          <p:cNvPr id="58385" name="Oval 17"/>
          <p:cNvSpPr>
            <a:spLocks noChangeArrowheads="1"/>
          </p:cNvSpPr>
          <p:nvPr/>
        </p:nvSpPr>
        <p:spPr bwMode="auto">
          <a:xfrm>
            <a:off x="3651250" y="1978025"/>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86" name="Text Box 3"/>
          <p:cNvSpPr txBox="1">
            <a:spLocks noChangeArrowheads="1"/>
          </p:cNvSpPr>
          <p:nvPr/>
        </p:nvSpPr>
        <p:spPr bwMode="auto">
          <a:xfrm>
            <a:off x="3698875" y="1987550"/>
            <a:ext cx="90488" cy="211138"/>
          </a:xfrm>
          <a:prstGeom prst="rect">
            <a:avLst/>
          </a:prstGeom>
          <a:noFill/>
          <a:ln w="9525">
            <a:noFill/>
            <a:miter lim="800000"/>
            <a:headEnd/>
            <a:tailEnd/>
          </a:ln>
        </p:spPr>
        <p:txBody>
          <a:bodyPr wrap="none" lIns="0" tIns="0" rIns="0" bIns="0"/>
          <a:lstStyle/>
          <a:p>
            <a:pPr eaLnBrk="0" hangingPunct="0"/>
            <a:r>
              <a:rPr lang="en-US" sz="1000" b="1">
                <a:solidFill>
                  <a:schemeClr val="bg1"/>
                </a:solidFill>
              </a:rPr>
              <a:t>3</a:t>
            </a:r>
          </a:p>
        </p:txBody>
      </p:sp>
      <p:sp>
        <p:nvSpPr>
          <p:cNvPr id="58387" name="Oval 19"/>
          <p:cNvSpPr>
            <a:spLocks noChangeArrowheads="1"/>
          </p:cNvSpPr>
          <p:nvPr/>
        </p:nvSpPr>
        <p:spPr bwMode="auto">
          <a:xfrm>
            <a:off x="3651250" y="690563"/>
            <a:ext cx="171450" cy="171450"/>
          </a:xfrm>
          <a:prstGeom prst="ellipse">
            <a:avLst/>
          </a:prstGeom>
          <a:solidFill>
            <a:srgbClr val="EF1A23"/>
          </a:solidFill>
          <a:ln w="12700">
            <a:noFill/>
            <a:round/>
            <a:headEnd/>
            <a:tailEnd/>
          </a:ln>
          <a:effectLst/>
        </p:spPr>
        <p:txBody>
          <a:bodyPr wrap="none" anchor="ctr"/>
          <a:lstStyle/>
          <a:p>
            <a:endParaRPr lang="en-US"/>
          </a:p>
        </p:txBody>
      </p:sp>
      <p:sp>
        <p:nvSpPr>
          <p:cNvPr id="58388" name="Text Box 3"/>
          <p:cNvSpPr txBox="1">
            <a:spLocks noChangeArrowheads="1"/>
          </p:cNvSpPr>
          <p:nvPr/>
        </p:nvSpPr>
        <p:spPr bwMode="auto">
          <a:xfrm>
            <a:off x="3698875" y="700088"/>
            <a:ext cx="90488" cy="211137"/>
          </a:xfrm>
          <a:prstGeom prst="rect">
            <a:avLst/>
          </a:prstGeom>
          <a:noFill/>
          <a:ln w="9525">
            <a:noFill/>
            <a:miter lim="800000"/>
            <a:headEnd/>
            <a:tailEnd/>
          </a:ln>
        </p:spPr>
        <p:txBody>
          <a:bodyPr wrap="none" lIns="0" tIns="0" rIns="0" bIns="0"/>
          <a:lstStyle/>
          <a:p>
            <a:pPr eaLnBrk="0" hangingPunct="0"/>
            <a:r>
              <a:rPr lang="en-US" sz="1000" b="1">
                <a:solidFill>
                  <a:schemeClr val="bg1"/>
                </a:solidFill>
              </a:rPr>
              <a:t>4</a:t>
            </a:r>
          </a:p>
        </p:txBody>
      </p:sp>
      <p:sp>
        <p:nvSpPr>
          <p:cNvPr id="58389" name="Text Box 3"/>
          <p:cNvSpPr txBox="1">
            <a:spLocks noChangeArrowheads="1"/>
          </p:cNvSpPr>
          <p:nvPr/>
        </p:nvSpPr>
        <p:spPr bwMode="auto">
          <a:xfrm>
            <a:off x="4691063" y="3592513"/>
            <a:ext cx="627062" cy="173037"/>
          </a:xfrm>
          <a:prstGeom prst="rect">
            <a:avLst/>
          </a:prstGeom>
          <a:noFill/>
          <a:ln w="9525">
            <a:noFill/>
            <a:miter lim="800000"/>
            <a:headEnd/>
            <a:tailEnd/>
          </a:ln>
        </p:spPr>
        <p:txBody>
          <a:bodyPr wrap="none" lIns="0" tIns="0" rIns="0" bIns="0"/>
          <a:lstStyle/>
          <a:p>
            <a:pPr eaLnBrk="0" hangingPunct="0"/>
            <a:r>
              <a:rPr lang="en-US" sz="900" b="1"/>
              <a:t>Gondwana</a:t>
            </a:r>
          </a:p>
        </p:txBody>
      </p:sp>
      <p:sp>
        <p:nvSpPr>
          <p:cNvPr id="58390" name="Text Box 3"/>
          <p:cNvSpPr txBox="1">
            <a:spLocks noChangeArrowheads="1"/>
          </p:cNvSpPr>
          <p:nvPr/>
        </p:nvSpPr>
        <p:spPr bwMode="auto">
          <a:xfrm>
            <a:off x="4684713" y="3059113"/>
            <a:ext cx="627062" cy="173037"/>
          </a:xfrm>
          <a:prstGeom prst="rect">
            <a:avLst/>
          </a:prstGeom>
          <a:noFill/>
          <a:ln w="9525">
            <a:noFill/>
            <a:miter lim="800000"/>
            <a:headEnd/>
            <a:tailEnd/>
          </a:ln>
        </p:spPr>
        <p:txBody>
          <a:bodyPr wrap="none" lIns="0" tIns="0" rIns="0" bIns="0"/>
          <a:lstStyle/>
          <a:p>
            <a:pPr eaLnBrk="0" hangingPunct="0"/>
            <a:r>
              <a:rPr lang="en-US" sz="900" b="1"/>
              <a:t>Laurasia</a:t>
            </a:r>
          </a:p>
        </p:txBody>
      </p:sp>
      <p:sp>
        <p:nvSpPr>
          <p:cNvPr id="58391" name="Text Box 3"/>
          <p:cNvSpPr txBox="1">
            <a:spLocks noChangeArrowheads="1"/>
          </p:cNvSpPr>
          <p:nvPr/>
        </p:nvSpPr>
        <p:spPr bwMode="auto">
          <a:xfrm>
            <a:off x="4646613" y="2493963"/>
            <a:ext cx="627062" cy="173037"/>
          </a:xfrm>
          <a:prstGeom prst="rect">
            <a:avLst/>
          </a:prstGeom>
          <a:noFill/>
          <a:ln w="9525">
            <a:noFill/>
            <a:miter lim="800000"/>
            <a:headEnd/>
            <a:tailEnd/>
          </a:ln>
        </p:spPr>
        <p:txBody>
          <a:bodyPr wrap="none" lIns="0" tIns="0" rIns="0" bIns="0"/>
          <a:lstStyle/>
          <a:p>
            <a:pPr eaLnBrk="0" hangingPunct="0"/>
            <a:r>
              <a:rPr lang="en-US" sz="900" b="1"/>
              <a:t>Antarctica</a:t>
            </a:r>
          </a:p>
        </p:txBody>
      </p:sp>
      <p:sp>
        <p:nvSpPr>
          <p:cNvPr id="58392" name="Text Box 3"/>
          <p:cNvSpPr txBox="1">
            <a:spLocks noChangeArrowheads="1"/>
          </p:cNvSpPr>
          <p:nvPr/>
        </p:nvSpPr>
        <p:spPr bwMode="auto">
          <a:xfrm>
            <a:off x="4945063" y="1674813"/>
            <a:ext cx="411162" cy="173037"/>
          </a:xfrm>
          <a:prstGeom prst="rect">
            <a:avLst/>
          </a:prstGeom>
          <a:noFill/>
          <a:ln w="9525">
            <a:noFill/>
            <a:miter lim="800000"/>
            <a:headEnd/>
            <a:tailEnd/>
          </a:ln>
        </p:spPr>
        <p:txBody>
          <a:bodyPr wrap="none" lIns="0" tIns="0" rIns="0" bIns="0"/>
          <a:lstStyle/>
          <a:p>
            <a:pPr eaLnBrk="0" hangingPunct="0"/>
            <a:r>
              <a:rPr lang="en-US" sz="900" b="1"/>
              <a:t>Eurasia</a:t>
            </a:r>
          </a:p>
        </p:txBody>
      </p:sp>
      <p:sp>
        <p:nvSpPr>
          <p:cNvPr id="58393" name="Text Box 3"/>
          <p:cNvSpPr txBox="1">
            <a:spLocks noChangeArrowheads="1"/>
          </p:cNvSpPr>
          <p:nvPr/>
        </p:nvSpPr>
        <p:spPr bwMode="auto">
          <a:xfrm>
            <a:off x="4729163" y="1909763"/>
            <a:ext cx="411162" cy="173037"/>
          </a:xfrm>
          <a:prstGeom prst="rect">
            <a:avLst/>
          </a:prstGeom>
          <a:noFill/>
          <a:ln w="9525">
            <a:noFill/>
            <a:miter lim="800000"/>
            <a:headEnd/>
            <a:tailEnd/>
          </a:ln>
        </p:spPr>
        <p:txBody>
          <a:bodyPr wrap="none" lIns="0" tIns="0" rIns="0" bIns="0"/>
          <a:lstStyle/>
          <a:p>
            <a:pPr eaLnBrk="0" hangingPunct="0"/>
            <a:r>
              <a:rPr lang="en-US" sz="900" b="1"/>
              <a:t>Africa</a:t>
            </a:r>
          </a:p>
        </p:txBody>
      </p:sp>
      <p:sp>
        <p:nvSpPr>
          <p:cNvPr id="58394" name="Text Box 3"/>
          <p:cNvSpPr txBox="1">
            <a:spLocks noChangeArrowheads="1"/>
          </p:cNvSpPr>
          <p:nvPr/>
        </p:nvSpPr>
        <p:spPr bwMode="auto">
          <a:xfrm>
            <a:off x="5148263" y="2119313"/>
            <a:ext cx="411162" cy="173037"/>
          </a:xfrm>
          <a:prstGeom prst="rect">
            <a:avLst/>
          </a:prstGeom>
          <a:noFill/>
          <a:ln w="9525">
            <a:noFill/>
            <a:miter lim="800000"/>
            <a:headEnd/>
            <a:tailEnd/>
          </a:ln>
        </p:spPr>
        <p:txBody>
          <a:bodyPr wrap="none" lIns="0" tIns="0" rIns="0" bIns="0"/>
          <a:lstStyle/>
          <a:p>
            <a:pPr eaLnBrk="0" hangingPunct="0"/>
            <a:r>
              <a:rPr lang="en-US" sz="900" b="1"/>
              <a:t>India</a:t>
            </a:r>
          </a:p>
        </p:txBody>
      </p:sp>
      <p:sp>
        <p:nvSpPr>
          <p:cNvPr id="58395" name="Text Box 3"/>
          <p:cNvSpPr txBox="1">
            <a:spLocks noChangeArrowheads="1"/>
          </p:cNvSpPr>
          <p:nvPr/>
        </p:nvSpPr>
        <p:spPr bwMode="auto">
          <a:xfrm>
            <a:off x="4348163" y="2176463"/>
            <a:ext cx="531812" cy="280987"/>
          </a:xfrm>
          <a:prstGeom prst="rect">
            <a:avLst/>
          </a:prstGeom>
          <a:noFill/>
          <a:ln w="9525">
            <a:noFill/>
            <a:miter lim="800000"/>
            <a:headEnd/>
            <a:tailEnd/>
          </a:ln>
        </p:spPr>
        <p:txBody>
          <a:bodyPr wrap="none" lIns="0" tIns="0" rIns="0" bIns="0"/>
          <a:lstStyle/>
          <a:p>
            <a:pPr eaLnBrk="0" hangingPunct="0"/>
            <a:r>
              <a:rPr lang="en-US" sz="900" b="1"/>
              <a:t>South</a:t>
            </a:r>
          </a:p>
          <a:p>
            <a:pPr eaLnBrk="0" hangingPunct="0"/>
            <a:r>
              <a:rPr lang="en-US" sz="900" b="1"/>
              <a:t>America</a:t>
            </a:r>
          </a:p>
        </p:txBody>
      </p:sp>
      <p:sp>
        <p:nvSpPr>
          <p:cNvPr id="58396" name="Text Box 28"/>
          <p:cNvSpPr txBox="1">
            <a:spLocks noChangeArrowheads="1"/>
          </p:cNvSpPr>
          <p:nvPr/>
        </p:nvSpPr>
        <p:spPr bwMode="auto">
          <a:xfrm rot="-1591537">
            <a:off x="5208588" y="2332038"/>
            <a:ext cx="512762" cy="147637"/>
          </a:xfrm>
          <a:prstGeom prst="rect">
            <a:avLst/>
          </a:prstGeom>
          <a:noFill/>
          <a:ln w="9525">
            <a:noFill/>
            <a:miter lim="800000"/>
            <a:headEnd/>
            <a:tailEnd/>
          </a:ln>
        </p:spPr>
        <p:txBody>
          <a:bodyPr wrap="none" lIns="0" tIns="0" rIns="0" bIns="0"/>
          <a:lstStyle/>
          <a:p>
            <a:pPr eaLnBrk="0" hangingPunct="0"/>
            <a:r>
              <a:rPr lang="en-US" sz="900" b="1"/>
              <a:t>Australia</a:t>
            </a:r>
          </a:p>
        </p:txBody>
      </p:sp>
      <p:sp>
        <p:nvSpPr>
          <p:cNvPr id="58397" name="Text Box 29"/>
          <p:cNvSpPr txBox="1">
            <a:spLocks noChangeArrowheads="1"/>
          </p:cNvSpPr>
          <p:nvPr/>
        </p:nvSpPr>
        <p:spPr bwMode="auto">
          <a:xfrm rot="-2027556">
            <a:off x="4087813" y="1663700"/>
            <a:ext cx="808037" cy="149225"/>
          </a:xfrm>
          <a:prstGeom prst="rect">
            <a:avLst/>
          </a:prstGeom>
          <a:noFill/>
          <a:ln w="9525">
            <a:noFill/>
            <a:miter lim="800000"/>
            <a:headEnd/>
            <a:tailEnd/>
          </a:ln>
        </p:spPr>
        <p:txBody>
          <a:bodyPr wrap="none" lIns="0" tIns="0" rIns="0" bIns="0"/>
          <a:lstStyle/>
          <a:p>
            <a:pPr eaLnBrk="0" hangingPunct="0"/>
            <a:r>
              <a:rPr lang="en-US" sz="900" b="1"/>
              <a:t>North America</a:t>
            </a:r>
          </a:p>
        </p:txBody>
      </p:sp>
      <p:sp>
        <p:nvSpPr>
          <p:cNvPr id="58398" name="Text Box 3"/>
          <p:cNvSpPr txBox="1">
            <a:spLocks noChangeArrowheads="1"/>
          </p:cNvSpPr>
          <p:nvPr/>
        </p:nvSpPr>
        <p:spPr bwMode="auto">
          <a:xfrm>
            <a:off x="4927600" y="2289175"/>
            <a:ext cx="530225" cy="127000"/>
          </a:xfrm>
          <a:prstGeom prst="rect">
            <a:avLst/>
          </a:prstGeom>
          <a:noFill/>
          <a:ln w="9525">
            <a:noFill/>
            <a:miter lim="800000"/>
            <a:headEnd/>
            <a:tailEnd/>
          </a:ln>
        </p:spPr>
        <p:txBody>
          <a:bodyPr wrap="none" lIns="0" tIns="0" rIns="0" bIns="0"/>
          <a:lstStyle/>
          <a:p>
            <a:pPr eaLnBrk="0" hangingPunct="0"/>
            <a:r>
              <a:rPr lang="en-US" sz="700" b="1"/>
              <a:t>Madagascar</a:t>
            </a:r>
          </a:p>
        </p:txBody>
      </p:sp>
      <p:sp>
        <p:nvSpPr>
          <p:cNvPr id="58399" name="Line 31"/>
          <p:cNvSpPr>
            <a:spLocks noChangeShapeType="1"/>
          </p:cNvSpPr>
          <p:nvPr/>
        </p:nvSpPr>
        <p:spPr bwMode="auto">
          <a:xfrm>
            <a:off x="5027613" y="2230438"/>
            <a:ext cx="98425" cy="76200"/>
          </a:xfrm>
          <a:prstGeom prst="line">
            <a:avLst/>
          </a:prstGeom>
          <a:noFill/>
          <a:ln w="12700">
            <a:solidFill>
              <a:schemeClr val="tx1"/>
            </a:solidFill>
            <a:round/>
            <a:headEnd/>
            <a:tailEnd/>
          </a:ln>
          <a:effectLst/>
        </p:spPr>
        <p:txBody>
          <a:bodyPr wrap="none" anchor="ctr"/>
          <a:lstStyle/>
          <a:p>
            <a:endParaRPr lang="en-US"/>
          </a:p>
        </p:txBody>
      </p:sp>
      <p:sp>
        <p:nvSpPr>
          <p:cNvPr id="32" name="Slide Number Placeholder 31"/>
          <p:cNvSpPr>
            <a:spLocks noGrp="1"/>
          </p:cNvSpPr>
          <p:nvPr>
            <p:ph type="sldNum" sz="quarter" idx="12"/>
          </p:nvPr>
        </p:nvSpPr>
        <p:spPr/>
        <p:txBody>
          <a:bodyPr/>
          <a:lstStyle/>
          <a:p>
            <a:fld id="{0895ED9F-B7BF-457C-BF79-27AE740E50EA}"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169863" y="1346200"/>
            <a:ext cx="8534400" cy="4875213"/>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Continental drift explains the distribution of lungfishes.</a:t>
            </a:r>
          </a:p>
          <a:p>
            <a:pPr marL="800100" lvl="2" indent="-355600" eaLnBrk="1" hangingPunct="1">
              <a:lnSpc>
                <a:spcPct val="90000"/>
              </a:lnSpc>
            </a:pPr>
            <a:r>
              <a:rPr lang="en-US" sz="2400" dirty="0" smtClean="0">
                <a:cs typeface="Times New Roman" pitchFamily="84" charset="0"/>
              </a:rPr>
              <a:t>Fossils of lungfishes are found on every continent except Antarctica.</a:t>
            </a:r>
          </a:p>
          <a:p>
            <a:pPr marL="800100" lvl="2" indent="-355600" eaLnBrk="1" hangingPunct="1">
              <a:lnSpc>
                <a:spcPct val="90000"/>
              </a:lnSpc>
            </a:pPr>
            <a:r>
              <a:rPr lang="en-US" sz="2400" dirty="0" smtClean="0">
                <a:cs typeface="Times New Roman" pitchFamily="84" charset="0"/>
              </a:rPr>
              <a:t>Today, living lungfishes are found in</a:t>
            </a:r>
          </a:p>
          <a:p>
            <a:pPr marL="1346200" lvl="3" indent="-330200" eaLnBrk="1" hangingPunct="1">
              <a:lnSpc>
                <a:spcPct val="90000"/>
              </a:lnSpc>
            </a:pPr>
            <a:r>
              <a:rPr lang="en-US" dirty="0" smtClean="0">
                <a:cs typeface="Times New Roman" pitchFamily="84" charset="0"/>
              </a:rPr>
              <a:t>South America,</a:t>
            </a:r>
          </a:p>
          <a:p>
            <a:pPr marL="1346200" lvl="3" indent="-330200" eaLnBrk="1" hangingPunct="1">
              <a:lnSpc>
                <a:spcPct val="90000"/>
              </a:lnSpc>
            </a:pPr>
            <a:r>
              <a:rPr lang="en-US" dirty="0" smtClean="0">
                <a:cs typeface="Times New Roman" pitchFamily="84" charset="0"/>
              </a:rPr>
              <a:t>Africa, and</a:t>
            </a:r>
          </a:p>
          <a:p>
            <a:pPr marL="1346200" lvl="3" indent="-330200" eaLnBrk="1" hangingPunct="1">
              <a:lnSpc>
                <a:spcPct val="90000"/>
              </a:lnSpc>
            </a:pPr>
            <a:r>
              <a:rPr lang="en-US" dirty="0" smtClean="0">
                <a:cs typeface="Times New Roman" pitchFamily="84" charset="0"/>
              </a:rPr>
              <a:t>Australia.</a:t>
            </a:r>
          </a:p>
          <a:p>
            <a:pPr marL="800100" lvl="2" indent="-355600" eaLnBrk="1" hangingPunct="1">
              <a:lnSpc>
                <a:spcPct val="90000"/>
              </a:lnSpc>
            </a:pPr>
            <a:r>
              <a:rPr lang="en-US" sz="2400" dirty="0" smtClean="0">
                <a:cs typeface="Times New Roman" pitchFamily="84" charset="0"/>
              </a:rPr>
              <a:t>This evidence suggests that lungfishes evolved when Pangaea was still intact.</a:t>
            </a:r>
          </a:p>
        </p:txBody>
      </p:sp>
      <p:sp>
        <p:nvSpPr>
          <p:cNvPr id="614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1444" name="Rectangle 4"/>
          <p:cNvSpPr>
            <a:spLocks noGrp="1" noChangeArrowheads="1"/>
          </p:cNvSpPr>
          <p:nvPr>
            <p:ph type="title" idx="4294967295"/>
          </p:nvPr>
        </p:nvSpPr>
        <p:spPr>
          <a:xfrm>
            <a:off x="188913" y="98425"/>
            <a:ext cx="8782050" cy="876300"/>
          </a:xfrm>
        </p:spPr>
        <p:txBody>
          <a:bodyPr>
            <a:spAutoFit/>
          </a:bodyPr>
          <a:lstStyle/>
          <a:p>
            <a:pPr marL="822325" indent="-822325" eaLnBrk="1" hangingPunct="1"/>
            <a:r>
              <a:rPr lang="en-US" sz="3200" smtClean="0"/>
              <a:t>15.7 Continental drift has played a major role in macroevolution</a:t>
            </a:r>
          </a:p>
        </p:txBody>
      </p:sp>
      <p:sp>
        <p:nvSpPr>
          <p:cNvPr id="6144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14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32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box(in)">
                                      <p:cBhvr>
                                        <p:cTn id="7" dur="5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box(in)">
                                      <p:cBhvr>
                                        <p:cTn id="12" dur="5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box(in)">
                                      <p:cBhvr>
                                        <p:cTn id="17" dur="5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box(in)">
                                      <p:cBhvr>
                                        <p:cTn id="22" dur="5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box(in)">
                                      <p:cBhvr>
                                        <p:cTn id="27" dur="500"/>
                                        <p:tgtEl>
                                          <p:spTgt spid="61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1442">
                                            <p:txEl>
                                              <p:pRg st="5" end="5"/>
                                            </p:txEl>
                                          </p:spTgt>
                                        </p:tgtEl>
                                        <p:attrNameLst>
                                          <p:attrName>style.visibility</p:attrName>
                                        </p:attrNameLst>
                                      </p:cBhvr>
                                      <p:to>
                                        <p:strVal val="visible"/>
                                      </p:to>
                                    </p:set>
                                    <p:animEffect transition="in" filter="box(in)">
                                      <p:cBhvr>
                                        <p:cTn id="32" dur="500"/>
                                        <p:tgtEl>
                                          <p:spTgt spid="614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1442">
                                            <p:txEl>
                                              <p:pRg st="6" end="6"/>
                                            </p:txEl>
                                          </p:spTgt>
                                        </p:tgtEl>
                                        <p:attrNameLst>
                                          <p:attrName>style.visibility</p:attrName>
                                        </p:attrNameLst>
                                      </p:cBhvr>
                                      <p:to>
                                        <p:strVal val="visible"/>
                                      </p:to>
                                    </p:set>
                                    <p:animEffect transition="in" filter="box(in)">
                                      <p:cBhvr>
                                        <p:cTn id="37" dur="500"/>
                                        <p:tgtEl>
                                          <p:spTgt spid="614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5_07d_LungfishDistribut-U"/>
          <p:cNvPicPr>
            <a:picLocks noChangeAspect="1" noChangeArrowheads="1"/>
          </p:cNvPicPr>
          <p:nvPr/>
        </p:nvPicPr>
        <p:blipFill>
          <a:blip r:embed="rId3" cstate="print"/>
          <a:srcRect/>
          <a:stretch>
            <a:fillRect/>
          </a:stretch>
        </p:blipFill>
        <p:spPr bwMode="auto">
          <a:xfrm>
            <a:off x="296863" y="1071563"/>
            <a:ext cx="8548687" cy="4713287"/>
          </a:xfrm>
          <a:prstGeom prst="rect">
            <a:avLst/>
          </a:prstGeom>
          <a:noFill/>
          <a:ln w="9525">
            <a:noFill/>
            <a:miter lim="800000"/>
            <a:headEnd/>
            <a:tailEnd/>
          </a:ln>
        </p:spPr>
      </p:pic>
      <p:sp>
        <p:nvSpPr>
          <p:cNvPr id="624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15.7D</a:t>
            </a:r>
          </a:p>
        </p:txBody>
      </p:sp>
      <p:sp>
        <p:nvSpPr>
          <p:cNvPr id="62468" name="Text Box 3"/>
          <p:cNvSpPr txBox="1">
            <a:spLocks noChangeArrowheads="1"/>
          </p:cNvSpPr>
          <p:nvPr/>
        </p:nvSpPr>
        <p:spPr bwMode="auto">
          <a:xfrm>
            <a:off x="2828925" y="1563688"/>
            <a:ext cx="687388" cy="306387"/>
          </a:xfrm>
          <a:prstGeom prst="rect">
            <a:avLst/>
          </a:prstGeom>
          <a:noFill/>
          <a:ln w="9525">
            <a:noFill/>
            <a:miter lim="800000"/>
            <a:headEnd/>
            <a:tailEnd/>
          </a:ln>
        </p:spPr>
        <p:txBody>
          <a:bodyPr wrap="none" lIns="0" tIns="0" rIns="0" bIns="0"/>
          <a:lstStyle/>
          <a:p>
            <a:pPr eaLnBrk="0" hangingPunct="0">
              <a:lnSpc>
                <a:spcPct val="90000"/>
              </a:lnSpc>
            </a:pPr>
            <a:r>
              <a:rPr lang="en-US" sz="1100" b="1"/>
              <a:t>North</a:t>
            </a:r>
          </a:p>
          <a:p>
            <a:pPr eaLnBrk="0" hangingPunct="0">
              <a:lnSpc>
                <a:spcPct val="90000"/>
              </a:lnSpc>
            </a:pPr>
            <a:r>
              <a:rPr lang="en-US" sz="1100" b="1"/>
              <a:t>America</a:t>
            </a:r>
          </a:p>
        </p:txBody>
      </p:sp>
      <p:sp>
        <p:nvSpPr>
          <p:cNvPr id="62469" name="Text Box 3"/>
          <p:cNvSpPr txBox="1">
            <a:spLocks noChangeArrowheads="1"/>
          </p:cNvSpPr>
          <p:nvPr/>
        </p:nvSpPr>
        <p:spPr bwMode="auto">
          <a:xfrm>
            <a:off x="3571875" y="3208338"/>
            <a:ext cx="687388" cy="306387"/>
          </a:xfrm>
          <a:prstGeom prst="rect">
            <a:avLst/>
          </a:prstGeom>
          <a:noFill/>
          <a:ln w="9525">
            <a:noFill/>
            <a:miter lim="800000"/>
            <a:headEnd/>
            <a:tailEnd/>
          </a:ln>
        </p:spPr>
        <p:txBody>
          <a:bodyPr wrap="none" lIns="0" tIns="0" rIns="0" bIns="0"/>
          <a:lstStyle/>
          <a:p>
            <a:pPr eaLnBrk="0" hangingPunct="0">
              <a:lnSpc>
                <a:spcPct val="90000"/>
              </a:lnSpc>
            </a:pPr>
            <a:r>
              <a:rPr lang="en-US" sz="1100" b="1"/>
              <a:t>South</a:t>
            </a:r>
          </a:p>
          <a:p>
            <a:pPr eaLnBrk="0" hangingPunct="0">
              <a:lnSpc>
                <a:spcPct val="90000"/>
              </a:lnSpc>
            </a:pPr>
            <a:r>
              <a:rPr lang="en-US" sz="1100" b="1"/>
              <a:t>America</a:t>
            </a:r>
          </a:p>
        </p:txBody>
      </p:sp>
      <p:sp>
        <p:nvSpPr>
          <p:cNvPr id="62470" name="Text Box 3"/>
          <p:cNvSpPr txBox="1">
            <a:spLocks noChangeArrowheads="1"/>
          </p:cNvSpPr>
          <p:nvPr/>
        </p:nvSpPr>
        <p:spPr bwMode="auto">
          <a:xfrm>
            <a:off x="5165725" y="2681288"/>
            <a:ext cx="395288" cy="153987"/>
          </a:xfrm>
          <a:prstGeom prst="rect">
            <a:avLst/>
          </a:prstGeom>
          <a:noFill/>
          <a:ln w="9525">
            <a:noFill/>
            <a:miter lim="800000"/>
            <a:headEnd/>
            <a:tailEnd/>
          </a:ln>
        </p:spPr>
        <p:txBody>
          <a:bodyPr wrap="none" lIns="0" tIns="0" rIns="0" bIns="0"/>
          <a:lstStyle/>
          <a:p>
            <a:pPr eaLnBrk="0" hangingPunct="0">
              <a:lnSpc>
                <a:spcPct val="90000"/>
              </a:lnSpc>
            </a:pPr>
            <a:r>
              <a:rPr lang="en-US" sz="1100" b="1"/>
              <a:t>Africa</a:t>
            </a:r>
          </a:p>
        </p:txBody>
      </p:sp>
      <p:sp>
        <p:nvSpPr>
          <p:cNvPr id="62471" name="Text Box 3"/>
          <p:cNvSpPr txBox="1">
            <a:spLocks noChangeArrowheads="1"/>
          </p:cNvSpPr>
          <p:nvPr/>
        </p:nvSpPr>
        <p:spPr bwMode="auto">
          <a:xfrm>
            <a:off x="5241925" y="2090738"/>
            <a:ext cx="484188" cy="160337"/>
          </a:xfrm>
          <a:prstGeom prst="rect">
            <a:avLst/>
          </a:prstGeom>
          <a:noFill/>
          <a:ln w="9525">
            <a:noFill/>
            <a:miter lim="800000"/>
            <a:headEnd/>
            <a:tailEnd/>
          </a:ln>
        </p:spPr>
        <p:txBody>
          <a:bodyPr wrap="none" lIns="0" tIns="0" rIns="0" bIns="0"/>
          <a:lstStyle/>
          <a:p>
            <a:pPr eaLnBrk="0" hangingPunct="0">
              <a:lnSpc>
                <a:spcPct val="90000"/>
              </a:lnSpc>
            </a:pPr>
            <a:r>
              <a:rPr lang="en-US" sz="1100" b="1"/>
              <a:t>Europe</a:t>
            </a:r>
          </a:p>
        </p:txBody>
      </p:sp>
      <p:sp>
        <p:nvSpPr>
          <p:cNvPr id="62472" name="Text Box 3"/>
          <p:cNvSpPr txBox="1">
            <a:spLocks noChangeArrowheads="1"/>
          </p:cNvSpPr>
          <p:nvPr/>
        </p:nvSpPr>
        <p:spPr bwMode="auto">
          <a:xfrm>
            <a:off x="6708775" y="1893888"/>
            <a:ext cx="344488" cy="160337"/>
          </a:xfrm>
          <a:prstGeom prst="rect">
            <a:avLst/>
          </a:prstGeom>
          <a:noFill/>
          <a:ln w="9525">
            <a:noFill/>
            <a:miter lim="800000"/>
            <a:headEnd/>
            <a:tailEnd/>
          </a:ln>
        </p:spPr>
        <p:txBody>
          <a:bodyPr wrap="none" lIns="0" tIns="0" rIns="0" bIns="0"/>
          <a:lstStyle/>
          <a:p>
            <a:pPr eaLnBrk="0" hangingPunct="0">
              <a:lnSpc>
                <a:spcPct val="90000"/>
              </a:lnSpc>
            </a:pPr>
            <a:r>
              <a:rPr lang="en-US" sz="1100" b="1"/>
              <a:t>Asia</a:t>
            </a:r>
          </a:p>
        </p:txBody>
      </p:sp>
      <p:sp>
        <p:nvSpPr>
          <p:cNvPr id="62473" name="Text Box 3"/>
          <p:cNvSpPr txBox="1">
            <a:spLocks noChangeArrowheads="1"/>
          </p:cNvSpPr>
          <p:nvPr/>
        </p:nvSpPr>
        <p:spPr bwMode="auto">
          <a:xfrm>
            <a:off x="5813425" y="4262438"/>
            <a:ext cx="1277938" cy="160337"/>
          </a:xfrm>
          <a:prstGeom prst="rect">
            <a:avLst/>
          </a:prstGeom>
          <a:noFill/>
          <a:ln w="9525">
            <a:noFill/>
            <a:miter lim="800000"/>
            <a:headEnd/>
            <a:tailEnd/>
          </a:ln>
        </p:spPr>
        <p:txBody>
          <a:bodyPr wrap="none" lIns="0" tIns="0" rIns="0" bIns="0"/>
          <a:lstStyle/>
          <a:p>
            <a:pPr eaLnBrk="0" hangingPunct="0">
              <a:lnSpc>
                <a:spcPct val="90000"/>
              </a:lnSpc>
            </a:pPr>
            <a:r>
              <a:rPr lang="en-US" sz="1100" b="1"/>
              <a:t>Living lungfishes</a:t>
            </a:r>
          </a:p>
        </p:txBody>
      </p:sp>
      <p:sp>
        <p:nvSpPr>
          <p:cNvPr id="62474" name="Text Box 3"/>
          <p:cNvSpPr txBox="1">
            <a:spLocks noChangeArrowheads="1"/>
          </p:cNvSpPr>
          <p:nvPr/>
        </p:nvSpPr>
        <p:spPr bwMode="auto">
          <a:xfrm>
            <a:off x="5813425" y="4440238"/>
            <a:ext cx="1481138" cy="160337"/>
          </a:xfrm>
          <a:prstGeom prst="rect">
            <a:avLst/>
          </a:prstGeom>
          <a:noFill/>
          <a:ln w="9525">
            <a:noFill/>
            <a:miter lim="800000"/>
            <a:headEnd/>
            <a:tailEnd/>
          </a:ln>
        </p:spPr>
        <p:txBody>
          <a:bodyPr wrap="none" lIns="0" tIns="0" rIns="0" bIns="0"/>
          <a:lstStyle/>
          <a:p>
            <a:pPr eaLnBrk="0" hangingPunct="0">
              <a:lnSpc>
                <a:spcPct val="90000"/>
              </a:lnSpc>
            </a:pPr>
            <a:r>
              <a:rPr lang="en-US" sz="1100" b="1"/>
              <a:t>Fossilized lungfishes</a:t>
            </a:r>
          </a:p>
        </p:txBody>
      </p:sp>
      <p:sp>
        <p:nvSpPr>
          <p:cNvPr id="62475" name="Text Box 3"/>
          <p:cNvSpPr txBox="1">
            <a:spLocks noChangeArrowheads="1"/>
          </p:cNvSpPr>
          <p:nvPr/>
        </p:nvSpPr>
        <p:spPr bwMode="auto">
          <a:xfrm>
            <a:off x="7515225" y="3910013"/>
            <a:ext cx="628650" cy="160337"/>
          </a:xfrm>
          <a:prstGeom prst="rect">
            <a:avLst/>
          </a:prstGeom>
          <a:noFill/>
          <a:ln w="9525">
            <a:noFill/>
            <a:miter lim="800000"/>
            <a:headEnd/>
            <a:tailEnd/>
          </a:ln>
        </p:spPr>
        <p:txBody>
          <a:bodyPr wrap="none" lIns="0" tIns="0" rIns="0" bIns="0"/>
          <a:lstStyle/>
          <a:p>
            <a:pPr eaLnBrk="0" hangingPunct="0">
              <a:lnSpc>
                <a:spcPct val="90000"/>
              </a:lnSpc>
            </a:pPr>
            <a:r>
              <a:rPr lang="en-US" sz="1100" b="1"/>
              <a:t>Australia</a:t>
            </a:r>
          </a:p>
        </p:txBody>
      </p:sp>
      <p:sp>
        <p:nvSpPr>
          <p:cNvPr id="12" name="Slide Number Placeholder 11"/>
          <p:cNvSpPr>
            <a:spLocks noGrp="1"/>
          </p:cNvSpPr>
          <p:nvPr>
            <p:ph type="sldNum" sz="quarter" idx="12"/>
          </p:nvPr>
        </p:nvSpPr>
        <p:spPr/>
        <p:txBody>
          <a:bodyPr/>
          <a:lstStyle/>
          <a:p>
            <a:fld id="{0895ED9F-B7BF-457C-BF79-27AE740E50EA}"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161925" y="1312863"/>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Volcanoes and earthquakes result from the movements of crustal plates.</a:t>
            </a:r>
          </a:p>
          <a:p>
            <a:pPr marL="800100" lvl="2" indent="-355600" eaLnBrk="1" hangingPunct="1"/>
            <a:r>
              <a:rPr lang="en-US" sz="2400" dirty="0" smtClean="0">
                <a:cs typeface="Times New Roman" pitchFamily="84" charset="0"/>
              </a:rPr>
              <a:t>The boundaries of plates are hotspots of volcanic and earthquake activity.</a:t>
            </a:r>
          </a:p>
          <a:p>
            <a:pPr marL="800100" lvl="2" indent="-355600" eaLnBrk="1" hangingPunct="1"/>
            <a:r>
              <a:rPr lang="en-US" sz="2400" dirty="0" smtClean="0">
                <a:cs typeface="Times New Roman" pitchFamily="84" charset="0"/>
              </a:rPr>
              <a:t>An undersea earthquake caused the 2004 tsunami, when a fault in the Indian Ocean ruptured.</a:t>
            </a:r>
          </a:p>
          <a:p>
            <a:pPr marL="800100" lvl="2" indent="-355600" eaLnBrk="1" hangingPunct="1"/>
            <a:endParaRPr lang="en-US" dirty="0" smtClean="0">
              <a:latin typeface="Courier" pitchFamily="84" charset="0"/>
              <a:cs typeface="Times New Roman" pitchFamily="84" charset="0"/>
            </a:endParaRPr>
          </a:p>
        </p:txBody>
      </p:sp>
      <p:sp>
        <p:nvSpPr>
          <p:cNvPr id="6553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5540" name="Rectangle 4"/>
          <p:cNvSpPr>
            <a:spLocks noGrp="1" noChangeArrowheads="1"/>
          </p:cNvSpPr>
          <p:nvPr>
            <p:ph type="title" idx="4294967295"/>
          </p:nvPr>
        </p:nvSpPr>
        <p:spPr>
          <a:xfrm>
            <a:off x="185738" y="107950"/>
            <a:ext cx="8782050" cy="876300"/>
          </a:xfrm>
        </p:spPr>
        <p:txBody>
          <a:bodyPr>
            <a:spAutoFit/>
          </a:bodyPr>
          <a:lstStyle/>
          <a:p>
            <a:pPr marL="804863" indent="-804863" eaLnBrk="1" hangingPunct="1"/>
            <a:r>
              <a:rPr lang="en-US" sz="3200" smtClean="0"/>
              <a:t>15.8 CONNECTION: Plate tectonics may imperil human life</a:t>
            </a:r>
          </a:p>
        </p:txBody>
      </p:sp>
      <p:sp>
        <p:nvSpPr>
          <p:cNvPr id="65541"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554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55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34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checkerboard(across)">
                                      <p:cBhvr>
                                        <p:cTn id="7" dur="500"/>
                                        <p:tgtEl>
                                          <p:spTgt spid="6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checkerboard(across)">
                                      <p:cBhvr>
                                        <p:cTn id="12" dur="500"/>
                                        <p:tgtEl>
                                          <p:spTgt spid="655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checkerboard(across)">
                                      <p:cBhvr>
                                        <p:cTn id="17" dur="500"/>
                                        <p:tgtEl>
                                          <p:spTgt spid="65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5_08_SanAndreasFault-U"/>
          <p:cNvPicPr>
            <a:picLocks noChangeAspect="1" noChangeArrowheads="1"/>
          </p:cNvPicPr>
          <p:nvPr/>
        </p:nvPicPr>
        <p:blipFill>
          <a:blip r:embed="rId3" cstate="print"/>
          <a:srcRect/>
          <a:stretch>
            <a:fillRect/>
          </a:stretch>
        </p:blipFill>
        <p:spPr bwMode="auto">
          <a:xfrm>
            <a:off x="614363" y="388938"/>
            <a:ext cx="7913687" cy="6078537"/>
          </a:xfrm>
          <a:prstGeom prst="rect">
            <a:avLst/>
          </a:prstGeom>
          <a:noFill/>
          <a:ln w="9525">
            <a:noFill/>
            <a:miter lim="800000"/>
            <a:headEnd/>
            <a:tailEnd/>
          </a:ln>
        </p:spPr>
      </p:pic>
      <p:sp>
        <p:nvSpPr>
          <p:cNvPr id="66563" name="Line 3"/>
          <p:cNvSpPr>
            <a:spLocks noChangeShapeType="1"/>
          </p:cNvSpPr>
          <p:nvPr/>
        </p:nvSpPr>
        <p:spPr bwMode="auto">
          <a:xfrm flipH="1">
            <a:off x="4292600" y="3136900"/>
            <a:ext cx="1174750" cy="0"/>
          </a:xfrm>
          <a:prstGeom prst="line">
            <a:avLst/>
          </a:prstGeom>
          <a:noFill/>
          <a:ln w="25400">
            <a:solidFill>
              <a:schemeClr val="bg1"/>
            </a:solidFill>
            <a:round/>
            <a:headEnd/>
            <a:tailEnd/>
          </a:ln>
          <a:effectLst/>
        </p:spPr>
        <p:txBody>
          <a:bodyPr wrap="none" anchor="ctr"/>
          <a:lstStyle/>
          <a:p>
            <a:endParaRPr lang="en-US"/>
          </a:p>
        </p:txBody>
      </p:sp>
      <p:sp>
        <p:nvSpPr>
          <p:cNvPr id="66564" name="Line 4"/>
          <p:cNvSpPr>
            <a:spLocks noChangeShapeType="1"/>
          </p:cNvSpPr>
          <p:nvPr/>
        </p:nvSpPr>
        <p:spPr bwMode="auto">
          <a:xfrm>
            <a:off x="3219450" y="3282950"/>
            <a:ext cx="0" cy="908050"/>
          </a:xfrm>
          <a:prstGeom prst="line">
            <a:avLst/>
          </a:prstGeom>
          <a:noFill/>
          <a:ln w="25400">
            <a:solidFill>
              <a:schemeClr val="bg1"/>
            </a:solidFill>
            <a:round/>
            <a:headEnd/>
            <a:tailEnd/>
          </a:ln>
          <a:effectLst/>
        </p:spPr>
        <p:txBody>
          <a:bodyPr wrap="none" anchor="ctr"/>
          <a:lstStyle/>
          <a:p>
            <a:endParaRPr lang="en-US"/>
          </a:p>
        </p:txBody>
      </p:sp>
      <p:sp>
        <p:nvSpPr>
          <p:cNvPr id="6656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15.8</a:t>
            </a:r>
          </a:p>
        </p:txBody>
      </p:sp>
      <p:sp>
        <p:nvSpPr>
          <p:cNvPr id="66566" name="Text Box 3"/>
          <p:cNvSpPr txBox="1">
            <a:spLocks noChangeArrowheads="1"/>
          </p:cNvSpPr>
          <p:nvPr/>
        </p:nvSpPr>
        <p:spPr bwMode="auto">
          <a:xfrm>
            <a:off x="2219325" y="3011488"/>
            <a:ext cx="2147888" cy="293687"/>
          </a:xfrm>
          <a:prstGeom prst="rect">
            <a:avLst/>
          </a:prstGeom>
          <a:noFill/>
          <a:ln w="9525">
            <a:noFill/>
            <a:miter lim="800000"/>
            <a:headEnd/>
            <a:tailEnd/>
          </a:ln>
        </p:spPr>
        <p:txBody>
          <a:bodyPr wrap="none" lIns="0" tIns="0" rIns="0" bIns="0"/>
          <a:lstStyle/>
          <a:p>
            <a:pPr eaLnBrk="0" hangingPunct="0"/>
            <a:r>
              <a:rPr lang="en-US" sz="1800" b="1">
                <a:solidFill>
                  <a:schemeClr val="bg1"/>
                </a:solidFill>
              </a:rPr>
              <a:t>San Andreas Fault</a:t>
            </a:r>
          </a:p>
        </p:txBody>
      </p:sp>
      <p:sp>
        <p:nvSpPr>
          <p:cNvPr id="66567" name="Text Box 3"/>
          <p:cNvSpPr txBox="1">
            <a:spLocks noChangeArrowheads="1"/>
          </p:cNvSpPr>
          <p:nvPr/>
        </p:nvSpPr>
        <p:spPr bwMode="auto">
          <a:xfrm>
            <a:off x="3273425" y="1220788"/>
            <a:ext cx="1030288" cy="611187"/>
          </a:xfrm>
          <a:prstGeom prst="rect">
            <a:avLst/>
          </a:prstGeom>
          <a:noFill/>
          <a:ln w="9525">
            <a:noFill/>
            <a:miter lim="800000"/>
            <a:headEnd/>
            <a:tailEnd/>
          </a:ln>
        </p:spPr>
        <p:txBody>
          <a:bodyPr wrap="none" lIns="0" tIns="0" rIns="0" bIns="0"/>
          <a:lstStyle/>
          <a:p>
            <a:pPr eaLnBrk="0" hangingPunct="0"/>
            <a:r>
              <a:rPr lang="en-US" sz="1800" b="1"/>
              <a:t>Pacific</a:t>
            </a:r>
          </a:p>
          <a:p>
            <a:pPr eaLnBrk="0" hangingPunct="0"/>
            <a:r>
              <a:rPr lang="en-US" sz="1800" b="1"/>
              <a:t>Plate</a:t>
            </a:r>
          </a:p>
        </p:txBody>
      </p:sp>
      <p:sp>
        <p:nvSpPr>
          <p:cNvPr id="66568" name="Text Box 3"/>
          <p:cNvSpPr txBox="1">
            <a:spLocks noChangeArrowheads="1"/>
          </p:cNvSpPr>
          <p:nvPr/>
        </p:nvSpPr>
        <p:spPr bwMode="auto">
          <a:xfrm>
            <a:off x="5241925" y="2503488"/>
            <a:ext cx="2147888" cy="293687"/>
          </a:xfrm>
          <a:prstGeom prst="rect">
            <a:avLst/>
          </a:prstGeom>
          <a:noFill/>
          <a:ln w="9525">
            <a:noFill/>
            <a:miter lim="800000"/>
            <a:headEnd/>
            <a:tailEnd/>
          </a:ln>
        </p:spPr>
        <p:txBody>
          <a:bodyPr wrap="none" lIns="0" tIns="0" rIns="0" bIns="0"/>
          <a:lstStyle/>
          <a:p>
            <a:pPr eaLnBrk="0" hangingPunct="0"/>
            <a:r>
              <a:rPr lang="en-US" sz="1800" b="1"/>
              <a:t>San Francisco</a:t>
            </a:r>
          </a:p>
        </p:txBody>
      </p:sp>
      <p:sp>
        <p:nvSpPr>
          <p:cNvPr id="66569" name="Text Box 3"/>
          <p:cNvSpPr txBox="1">
            <a:spLocks noChangeArrowheads="1"/>
          </p:cNvSpPr>
          <p:nvPr/>
        </p:nvSpPr>
        <p:spPr bwMode="auto">
          <a:xfrm>
            <a:off x="6613525" y="1220788"/>
            <a:ext cx="1030288" cy="1042987"/>
          </a:xfrm>
          <a:prstGeom prst="rect">
            <a:avLst/>
          </a:prstGeom>
          <a:noFill/>
          <a:ln w="9525">
            <a:noFill/>
            <a:miter lim="800000"/>
            <a:headEnd/>
            <a:tailEnd/>
          </a:ln>
        </p:spPr>
        <p:txBody>
          <a:bodyPr wrap="none" lIns="0" tIns="0" rIns="0" bIns="0"/>
          <a:lstStyle/>
          <a:p>
            <a:pPr eaLnBrk="0" hangingPunct="0"/>
            <a:r>
              <a:rPr lang="en-US" sz="1800" b="1"/>
              <a:t>North</a:t>
            </a:r>
          </a:p>
          <a:p>
            <a:pPr eaLnBrk="0" hangingPunct="0"/>
            <a:r>
              <a:rPr lang="en-US" sz="1800" b="1"/>
              <a:t>American</a:t>
            </a:r>
          </a:p>
          <a:p>
            <a:pPr eaLnBrk="0" hangingPunct="0"/>
            <a:r>
              <a:rPr lang="en-US" sz="1800" b="1"/>
              <a:t>Plate</a:t>
            </a:r>
          </a:p>
        </p:txBody>
      </p:sp>
      <p:sp>
        <p:nvSpPr>
          <p:cNvPr id="66570" name="Text Box 3"/>
          <p:cNvSpPr txBox="1">
            <a:spLocks noChangeArrowheads="1"/>
          </p:cNvSpPr>
          <p:nvPr/>
        </p:nvSpPr>
        <p:spPr bwMode="auto">
          <a:xfrm>
            <a:off x="6829425" y="4065588"/>
            <a:ext cx="1538288" cy="293687"/>
          </a:xfrm>
          <a:prstGeom prst="rect">
            <a:avLst/>
          </a:prstGeom>
          <a:noFill/>
          <a:ln w="9525">
            <a:noFill/>
            <a:miter lim="800000"/>
            <a:headEnd/>
            <a:tailEnd/>
          </a:ln>
        </p:spPr>
        <p:txBody>
          <a:bodyPr wrap="none" lIns="0" tIns="0" rIns="0" bIns="0"/>
          <a:lstStyle/>
          <a:p>
            <a:pPr eaLnBrk="0" hangingPunct="0"/>
            <a:r>
              <a:rPr lang="en-US" sz="1800" b="1"/>
              <a:t>Los Angeles</a:t>
            </a:r>
          </a:p>
        </p:txBody>
      </p:sp>
      <p:sp>
        <p:nvSpPr>
          <p:cNvPr id="66571" name="Text Box 3"/>
          <p:cNvSpPr txBox="1">
            <a:spLocks noChangeArrowheads="1"/>
          </p:cNvSpPr>
          <p:nvPr/>
        </p:nvSpPr>
        <p:spPr bwMode="auto">
          <a:xfrm>
            <a:off x="7210425" y="5246688"/>
            <a:ext cx="1131888" cy="293687"/>
          </a:xfrm>
          <a:prstGeom prst="rect">
            <a:avLst/>
          </a:prstGeom>
          <a:noFill/>
          <a:ln w="9525">
            <a:noFill/>
            <a:miter lim="800000"/>
            <a:headEnd/>
            <a:tailEnd/>
          </a:ln>
        </p:spPr>
        <p:txBody>
          <a:bodyPr wrap="none" lIns="0" tIns="0" rIns="0" bIns="0"/>
          <a:lstStyle/>
          <a:p>
            <a:pPr eaLnBrk="0" hangingPunct="0"/>
            <a:r>
              <a:rPr lang="en-US" sz="1800" b="1"/>
              <a:t>California</a:t>
            </a:r>
          </a:p>
        </p:txBody>
      </p:sp>
      <p:sp>
        <p:nvSpPr>
          <p:cNvPr id="66572" name="Line 12"/>
          <p:cNvSpPr>
            <a:spLocks noChangeShapeType="1"/>
          </p:cNvSpPr>
          <p:nvPr/>
        </p:nvSpPr>
        <p:spPr bwMode="auto">
          <a:xfrm flipH="1">
            <a:off x="4051300" y="1352550"/>
            <a:ext cx="552450" cy="0"/>
          </a:xfrm>
          <a:prstGeom prst="line">
            <a:avLst/>
          </a:prstGeom>
          <a:noFill/>
          <a:ln w="12700">
            <a:solidFill>
              <a:schemeClr val="tx1"/>
            </a:solidFill>
            <a:round/>
            <a:headEnd/>
            <a:tailEnd/>
          </a:ln>
          <a:effectLst/>
        </p:spPr>
        <p:txBody>
          <a:bodyPr wrap="none" anchor="ctr"/>
          <a:lstStyle/>
          <a:p>
            <a:endParaRPr lang="en-US"/>
          </a:p>
        </p:txBody>
      </p:sp>
      <p:sp>
        <p:nvSpPr>
          <p:cNvPr id="66573" name="Line 13"/>
          <p:cNvSpPr>
            <a:spLocks noChangeShapeType="1"/>
          </p:cNvSpPr>
          <p:nvPr/>
        </p:nvSpPr>
        <p:spPr bwMode="auto">
          <a:xfrm flipH="1">
            <a:off x="4292600" y="3136900"/>
            <a:ext cx="1174750" cy="0"/>
          </a:xfrm>
          <a:prstGeom prst="line">
            <a:avLst/>
          </a:prstGeom>
          <a:noFill/>
          <a:ln w="12700">
            <a:solidFill>
              <a:schemeClr val="tx1"/>
            </a:solidFill>
            <a:round/>
            <a:headEnd/>
            <a:tailEnd/>
          </a:ln>
          <a:effectLst/>
        </p:spPr>
        <p:txBody>
          <a:bodyPr wrap="none" anchor="ctr"/>
          <a:lstStyle/>
          <a:p>
            <a:endParaRPr lang="en-US"/>
          </a:p>
        </p:txBody>
      </p:sp>
      <p:sp>
        <p:nvSpPr>
          <p:cNvPr id="66574" name="Line 14"/>
          <p:cNvSpPr>
            <a:spLocks noChangeShapeType="1"/>
          </p:cNvSpPr>
          <p:nvPr/>
        </p:nvSpPr>
        <p:spPr bwMode="auto">
          <a:xfrm>
            <a:off x="3219450" y="3282950"/>
            <a:ext cx="0" cy="908050"/>
          </a:xfrm>
          <a:prstGeom prst="line">
            <a:avLst/>
          </a:prstGeom>
          <a:noFill/>
          <a:ln w="12700">
            <a:solidFill>
              <a:schemeClr val="tx1"/>
            </a:solidFill>
            <a:round/>
            <a:headEnd/>
            <a:tailEnd/>
          </a:ln>
          <a:effectLst/>
        </p:spPr>
        <p:txBody>
          <a:bodyPr wrap="none" anchor="ctr"/>
          <a:lstStyle/>
          <a:p>
            <a:endParaRPr lang="en-US"/>
          </a:p>
        </p:txBody>
      </p:sp>
      <p:sp>
        <p:nvSpPr>
          <p:cNvPr id="66575" name="Line 15"/>
          <p:cNvSpPr>
            <a:spLocks noChangeShapeType="1"/>
          </p:cNvSpPr>
          <p:nvPr/>
        </p:nvSpPr>
        <p:spPr bwMode="auto">
          <a:xfrm>
            <a:off x="5689600" y="1352550"/>
            <a:ext cx="882650" cy="0"/>
          </a:xfrm>
          <a:prstGeom prst="line">
            <a:avLst/>
          </a:prstGeom>
          <a:noFill/>
          <a:ln w="12700">
            <a:solidFill>
              <a:schemeClr val="tx1"/>
            </a:solidFill>
            <a:round/>
            <a:headEnd/>
            <a:tailEnd/>
          </a:ln>
          <a:effectLst/>
        </p:spPr>
        <p:txBody>
          <a:bodyPr wrap="none" anchor="ctr"/>
          <a:lstStyle/>
          <a:p>
            <a:endParaRPr lang="en-US"/>
          </a:p>
        </p:txBody>
      </p:sp>
      <p:sp>
        <p:nvSpPr>
          <p:cNvPr id="16" name="Slide Number Placeholder 15"/>
          <p:cNvSpPr>
            <a:spLocks noGrp="1"/>
          </p:cNvSpPr>
          <p:nvPr>
            <p:ph type="sldNum" sz="quarter" idx="12"/>
          </p:nvPr>
        </p:nvSpPr>
        <p:spPr/>
        <p:txBody>
          <a:bodyPr/>
          <a:lstStyle/>
          <a:p>
            <a:fld id="{0895ED9F-B7BF-457C-BF79-27AE740E50EA}"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161925" y="1312863"/>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Extinction is inevitable in a changing world.</a:t>
            </a:r>
          </a:p>
          <a:p>
            <a:pPr marL="292100" lvl="1" indent="-290513" eaLnBrk="1" hangingPunct="1">
              <a:buFont typeface="Wingdings" pitchFamily="84" charset="2"/>
              <a:buChar char="§"/>
            </a:pPr>
            <a:r>
              <a:rPr lang="en-US" sz="2800" dirty="0" smtClean="0">
                <a:cs typeface="Times New Roman" pitchFamily="84" charset="0"/>
              </a:rPr>
              <a:t>The fossil record shows that the vast majority of species that have ever lived are now extinct.</a:t>
            </a:r>
          </a:p>
          <a:p>
            <a:pPr marL="292100" lvl="1" indent="-290513" eaLnBrk="1" hangingPunct="1">
              <a:buFont typeface="Wingdings" pitchFamily="84" charset="2"/>
              <a:buChar char="§"/>
            </a:pPr>
            <a:r>
              <a:rPr lang="en-US" sz="2800" dirty="0" smtClean="0">
                <a:cs typeface="Times New Roman" pitchFamily="84" charset="0"/>
              </a:rPr>
              <a:t>Over the last 500 million years,</a:t>
            </a:r>
          </a:p>
          <a:p>
            <a:pPr marL="800100" lvl="2" indent="-355600" eaLnBrk="1" hangingPunct="1"/>
            <a:r>
              <a:rPr lang="en-US" sz="2400" dirty="0" smtClean="0">
                <a:cs typeface="Times New Roman" pitchFamily="84" charset="0"/>
              </a:rPr>
              <a:t>five mass extinctions have occurred, and</a:t>
            </a:r>
          </a:p>
          <a:p>
            <a:pPr marL="800100" lvl="2" indent="-355600" eaLnBrk="1" hangingPunct="1"/>
            <a:r>
              <a:rPr lang="en-US" sz="2400" dirty="0" smtClean="0">
                <a:cs typeface="Times New Roman" pitchFamily="84" charset="0"/>
              </a:rPr>
              <a:t>in each event, more than 50% of the Earth’s species went extinct.</a:t>
            </a:r>
          </a:p>
          <a:p>
            <a:pPr marL="292100" lvl="1" indent="-290513" eaLnBrk="1" hangingPunct="1"/>
            <a:endParaRPr lang="en-US" sz="2800" dirty="0" smtClean="0">
              <a:latin typeface="Courier" pitchFamily="84" charset="0"/>
              <a:cs typeface="Times New Roman" pitchFamily="84" charset="0"/>
            </a:endParaRPr>
          </a:p>
        </p:txBody>
      </p:sp>
      <p:sp>
        <p:nvSpPr>
          <p:cNvPr id="6963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9636" name="Rectangle 4"/>
          <p:cNvSpPr>
            <a:spLocks noGrp="1" noChangeArrowheads="1"/>
          </p:cNvSpPr>
          <p:nvPr>
            <p:ph type="title" idx="4294967295"/>
          </p:nvPr>
        </p:nvSpPr>
        <p:spPr>
          <a:xfrm>
            <a:off x="173038" y="107950"/>
            <a:ext cx="8782050" cy="876300"/>
          </a:xfrm>
        </p:spPr>
        <p:txBody>
          <a:bodyPr>
            <a:spAutoFit/>
          </a:bodyPr>
          <a:lstStyle/>
          <a:p>
            <a:pPr marL="804863" indent="-804863" eaLnBrk="1" hangingPunct="1"/>
            <a:r>
              <a:rPr lang="en-US" sz="3200" smtClean="0"/>
              <a:t>15.9 During mass extinctions, large numbers of species are lost</a:t>
            </a:r>
          </a:p>
        </p:txBody>
      </p:sp>
      <p:sp>
        <p:nvSpPr>
          <p:cNvPr id="69637"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963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96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36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checkerboard(across)">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checkerboard(across)">
                                      <p:cBhvr>
                                        <p:cTn id="12" dur="5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checkerboard(across)">
                                      <p:cBhvr>
                                        <p:cTn id="17" dur="500"/>
                                        <p:tgtEl>
                                          <p:spTgt spid="69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checkerboard(across)">
                                      <p:cBhvr>
                                        <p:cTn id="22" dur="500"/>
                                        <p:tgtEl>
                                          <p:spTgt spid="696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checkerboard(across)">
                                      <p:cBhvr>
                                        <p:cTn id="27"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5_06bGeologicRecord_T-L"/>
          <p:cNvPicPr>
            <a:picLocks noChangeAspect="1" noChangeArrowheads="1"/>
          </p:cNvPicPr>
          <p:nvPr/>
        </p:nvPicPr>
        <p:blipFill>
          <a:blip r:embed="rId3" cstate="print"/>
          <a:srcRect/>
          <a:stretch>
            <a:fillRect/>
          </a:stretch>
        </p:blipFill>
        <p:spPr bwMode="auto">
          <a:xfrm>
            <a:off x="488950" y="212725"/>
            <a:ext cx="8164513" cy="6584950"/>
          </a:xfrm>
          <a:prstGeom prst="rect">
            <a:avLst/>
          </a:prstGeom>
          <a:noFill/>
          <a:ln w="9525">
            <a:noFill/>
            <a:miter lim="800000"/>
            <a:headEnd/>
            <a:tailEnd/>
          </a:ln>
        </p:spPr>
      </p:pic>
      <p:sp>
        <p:nvSpPr>
          <p:cNvPr id="522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Table 15.6_2</a:t>
            </a:r>
          </a:p>
        </p:txBody>
      </p:sp>
      <p:sp>
        <p:nvSpPr>
          <p:cNvPr id="52228" name="Text Box 3"/>
          <p:cNvSpPr txBox="1">
            <a:spLocks noChangeArrowheads="1"/>
          </p:cNvSpPr>
          <p:nvPr/>
        </p:nvSpPr>
        <p:spPr bwMode="auto">
          <a:xfrm>
            <a:off x="1749425" y="890588"/>
            <a:ext cx="433388" cy="141287"/>
          </a:xfrm>
          <a:prstGeom prst="rect">
            <a:avLst/>
          </a:prstGeom>
          <a:noFill/>
          <a:ln w="9525">
            <a:noFill/>
            <a:miter lim="800000"/>
            <a:headEnd/>
            <a:tailEnd/>
          </a:ln>
        </p:spPr>
        <p:txBody>
          <a:bodyPr wrap="none" lIns="0" tIns="0" rIns="0" bIns="0"/>
          <a:lstStyle/>
          <a:p>
            <a:pPr eaLnBrk="0" hangingPunct="0"/>
            <a:r>
              <a:rPr lang="en-US" sz="1000" b="1"/>
              <a:t>Order</a:t>
            </a:r>
          </a:p>
        </p:txBody>
      </p:sp>
      <p:sp>
        <p:nvSpPr>
          <p:cNvPr id="5" name="Slide Number Placeholder 4"/>
          <p:cNvSpPr>
            <a:spLocks noGrp="1"/>
          </p:cNvSpPr>
          <p:nvPr>
            <p:ph type="sldNum" sz="quarter" idx="12"/>
          </p:nvPr>
        </p:nvSpPr>
        <p:spPr/>
        <p:txBody>
          <a:bodyPr/>
          <a:lstStyle/>
          <a:p>
            <a:fld id="{0895ED9F-B7BF-457C-BF79-27AE740E50EA}" type="slidenum">
              <a:rPr lang="en-US" smtClean="0"/>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5_06aGeologicRecord_T-L"/>
          <p:cNvPicPr>
            <a:picLocks noChangeAspect="1" noChangeArrowheads="1"/>
          </p:cNvPicPr>
          <p:nvPr/>
        </p:nvPicPr>
        <p:blipFill>
          <a:blip r:embed="rId3" cstate="print"/>
          <a:srcRect/>
          <a:stretch>
            <a:fillRect/>
          </a:stretch>
        </p:blipFill>
        <p:spPr bwMode="auto">
          <a:xfrm>
            <a:off x="296863" y="568325"/>
            <a:ext cx="8548687" cy="5719763"/>
          </a:xfrm>
          <a:prstGeom prst="rect">
            <a:avLst/>
          </a:prstGeom>
          <a:noFill/>
          <a:ln w="9525">
            <a:noFill/>
            <a:miter lim="800000"/>
            <a:headEnd/>
            <a:tailEnd/>
          </a:ln>
        </p:spPr>
      </p:pic>
      <p:sp>
        <p:nvSpPr>
          <p:cNvPr id="512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Table 15.6_1</a:t>
            </a:r>
          </a:p>
        </p:txBody>
      </p:sp>
      <p:sp>
        <p:nvSpPr>
          <p:cNvPr id="51204" name="Text Box 3"/>
          <p:cNvSpPr txBox="1">
            <a:spLocks noChangeArrowheads="1"/>
          </p:cNvSpPr>
          <p:nvPr/>
        </p:nvSpPr>
        <p:spPr bwMode="auto">
          <a:xfrm>
            <a:off x="1749425" y="890588"/>
            <a:ext cx="433388" cy="141287"/>
          </a:xfrm>
          <a:prstGeom prst="rect">
            <a:avLst/>
          </a:prstGeom>
          <a:noFill/>
          <a:ln w="9525">
            <a:noFill/>
            <a:miter lim="800000"/>
            <a:headEnd/>
            <a:tailEnd/>
          </a:ln>
        </p:spPr>
        <p:txBody>
          <a:bodyPr wrap="none" lIns="0" tIns="0" rIns="0" bIns="0"/>
          <a:lstStyle/>
          <a:p>
            <a:pPr eaLnBrk="0" hangingPunct="0"/>
            <a:r>
              <a:rPr lang="en-US" sz="1000" b="1"/>
              <a:t>Order</a:t>
            </a:r>
          </a:p>
        </p:txBody>
      </p:sp>
      <p:sp>
        <p:nvSpPr>
          <p:cNvPr id="5" name="Slide Number Placeholder 4"/>
          <p:cNvSpPr>
            <a:spLocks noGrp="1"/>
          </p:cNvSpPr>
          <p:nvPr>
            <p:ph type="sldNum" sz="quarter" idx="12"/>
          </p:nvPr>
        </p:nvSpPr>
        <p:spPr/>
        <p:txBody>
          <a:bodyPr/>
          <a:lstStyle/>
          <a:p>
            <a:fld id="{0895ED9F-B7BF-457C-BF79-27AE740E50EA}"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4294967295"/>
          </p:nvPr>
        </p:nvSpPr>
        <p:spPr>
          <a:xfrm>
            <a:off x="1574800" y="1252538"/>
            <a:ext cx="6019800" cy="2476500"/>
          </a:xfrm>
        </p:spPr>
        <p:txBody>
          <a:bodyPr/>
          <a:lstStyle/>
          <a:p>
            <a:pPr marL="1588" lvl="1" indent="0" algn="ctr" eaLnBrk="1" hangingPunct="1">
              <a:buFontTx/>
              <a:buNone/>
            </a:pPr>
            <a:r>
              <a:rPr lang="en-US" sz="4400" smtClean="0">
                <a:cs typeface="Times New Roman" pitchFamily="84" charset="0"/>
              </a:rPr>
              <a:t>PHYLOGENY AND THE TREE OF LIFE</a:t>
            </a:r>
          </a:p>
        </p:txBody>
      </p:sp>
      <p:sp>
        <p:nvSpPr>
          <p:cNvPr id="10752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7524"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752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752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0895ED9F-B7BF-457C-BF79-27AE740E50EA}" type="slidenum">
              <a:rPr lang="en-US" smtClean="0"/>
              <a:t>39</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741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7412" name="Rectangle 8"/>
          <p:cNvSpPr>
            <a:spLocks noGrp="1" noChangeArrowheads="1"/>
          </p:cNvSpPr>
          <p:nvPr>
            <p:ph type="body" idx="4294967295"/>
          </p:nvPr>
        </p:nvSpPr>
        <p:spPr>
          <a:xfrm>
            <a:off x="1371600" y="1247775"/>
            <a:ext cx="6435725" cy="4260850"/>
          </a:xfrm>
        </p:spPr>
        <p:txBody>
          <a:bodyPr/>
          <a:lstStyle/>
          <a:p>
            <a:pPr marL="0" indent="0" algn="ctr" eaLnBrk="1" hangingPunct="1">
              <a:buFont typeface="Wingdings" pitchFamily="84" charset="2"/>
              <a:buNone/>
            </a:pPr>
            <a:r>
              <a:rPr lang="en-US" sz="4400" smtClean="0">
                <a:cs typeface="Times New Roman" pitchFamily="84" charset="0"/>
              </a:rPr>
              <a:t>EARLY EARTH AND THE ORIGIN OF LIFE</a:t>
            </a:r>
            <a:br>
              <a:rPr lang="en-US" sz="4400" smtClean="0">
                <a:cs typeface="Times New Roman" pitchFamily="84" charset="0"/>
              </a:rPr>
            </a:br>
            <a:endParaRPr lang="en-US" sz="4400" smtClean="0">
              <a:cs typeface="Times New Roman" pitchFamily="84" charset="0"/>
            </a:endParaRPr>
          </a:p>
        </p:txBody>
      </p:sp>
      <p:sp>
        <p:nvSpPr>
          <p:cNvPr id="17413"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741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0895ED9F-B7BF-457C-BF79-27AE740E50EA}" type="slidenum">
              <a:rPr lang="en-US" smtClean="0"/>
              <a:t>4</a:t>
            </a:fld>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4294967295"/>
          </p:nvPr>
        </p:nvSpPr>
        <p:spPr>
          <a:xfrm>
            <a:off x="161925" y="1312863"/>
            <a:ext cx="8534400" cy="5270500"/>
          </a:xfrm>
        </p:spPr>
        <p:txBody>
          <a:bodyPr/>
          <a:lstStyle/>
          <a:p>
            <a:pPr marL="292100" lvl="1" indent="-290513" eaLnBrk="1" hangingPunct="1">
              <a:buFont typeface="Wingdings" pitchFamily="84" charset="2"/>
              <a:buChar char="§"/>
            </a:pPr>
            <a:r>
              <a:rPr lang="en-US" sz="2800" b="1" dirty="0" smtClean="0">
                <a:cs typeface="Times New Roman" pitchFamily="84" charset="0"/>
              </a:rPr>
              <a:t>Phylogeny</a:t>
            </a:r>
            <a:r>
              <a:rPr lang="en-US" sz="2800" dirty="0" smtClean="0">
                <a:cs typeface="Times New Roman" pitchFamily="84" charset="0"/>
              </a:rPr>
              <a:t> is the evolutionary history of a species or group of species.</a:t>
            </a:r>
          </a:p>
          <a:p>
            <a:pPr marL="292100" lvl="1" indent="-290513" eaLnBrk="1" hangingPunct="1">
              <a:buFont typeface="Wingdings" pitchFamily="84" charset="2"/>
              <a:buChar char="§"/>
            </a:pPr>
            <a:r>
              <a:rPr lang="en-US" sz="2800" dirty="0" smtClean="0">
                <a:cs typeface="Times New Roman" pitchFamily="84" charset="0"/>
              </a:rPr>
              <a:t>Phylogeny can be inferred from</a:t>
            </a:r>
          </a:p>
          <a:p>
            <a:pPr marL="800100" lvl="2" indent="-355600" eaLnBrk="1" hangingPunct="1"/>
            <a:r>
              <a:rPr lang="en-US" sz="2400" dirty="0" smtClean="0">
                <a:cs typeface="Times New Roman" pitchFamily="84" charset="0"/>
              </a:rPr>
              <a:t>the fossil record,</a:t>
            </a:r>
          </a:p>
          <a:p>
            <a:pPr marL="800100" lvl="2" indent="-355600" eaLnBrk="1" hangingPunct="1"/>
            <a:r>
              <a:rPr lang="en-US" sz="2400" dirty="0" smtClean="0">
                <a:cs typeface="Times New Roman" pitchFamily="84" charset="0"/>
              </a:rPr>
              <a:t>morphological homologies, and</a:t>
            </a:r>
          </a:p>
          <a:p>
            <a:pPr marL="800100" lvl="2" indent="-355600" eaLnBrk="1" hangingPunct="1"/>
            <a:r>
              <a:rPr lang="en-US" sz="2400" dirty="0" smtClean="0">
                <a:cs typeface="Times New Roman" pitchFamily="84" charset="0"/>
              </a:rPr>
              <a:t>molecular homologies.</a:t>
            </a:r>
          </a:p>
          <a:p>
            <a:pPr marL="292100" lvl="1" indent="-290513" eaLnBrk="1" hangingPunct="1"/>
            <a:endParaRPr lang="en-US" dirty="0" smtClean="0">
              <a:cs typeface="Times New Roman" pitchFamily="84" charset="0"/>
            </a:endParaRPr>
          </a:p>
        </p:txBody>
      </p:sp>
      <p:sp>
        <p:nvSpPr>
          <p:cNvPr id="10854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8548" name="Rectangle 4"/>
          <p:cNvSpPr>
            <a:spLocks noGrp="1" noChangeArrowheads="1"/>
          </p:cNvSpPr>
          <p:nvPr>
            <p:ph type="title" idx="4294967295"/>
          </p:nvPr>
        </p:nvSpPr>
        <p:spPr>
          <a:xfrm>
            <a:off x="185738" y="107950"/>
            <a:ext cx="8782050" cy="876300"/>
          </a:xfrm>
        </p:spPr>
        <p:txBody>
          <a:bodyPr>
            <a:spAutoFit/>
          </a:bodyPr>
          <a:lstStyle/>
          <a:p>
            <a:pPr marL="1004888" indent="-1004888" eaLnBrk="1" hangingPunct="1"/>
            <a:r>
              <a:rPr lang="en-US" sz="3200" smtClean="0"/>
              <a:t>15.14 Phylogenies based on homologies reflect evolutionary history</a:t>
            </a:r>
          </a:p>
        </p:txBody>
      </p:sp>
      <p:sp>
        <p:nvSpPr>
          <p:cNvPr id="108549"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855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855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Effect transition="in" filter="diamond(in)">
                                      <p:cBhvr>
                                        <p:cTn id="7" dur="2000"/>
                                        <p:tgtEl>
                                          <p:spTgt spid="1085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8546">
                                            <p:txEl>
                                              <p:pRg st="1" end="1"/>
                                            </p:txEl>
                                          </p:spTgt>
                                        </p:tgtEl>
                                        <p:attrNameLst>
                                          <p:attrName>style.visibility</p:attrName>
                                        </p:attrNameLst>
                                      </p:cBhvr>
                                      <p:to>
                                        <p:strVal val="visible"/>
                                      </p:to>
                                    </p:set>
                                    <p:animEffect transition="in" filter="diamond(in)">
                                      <p:cBhvr>
                                        <p:cTn id="12" dur="2000"/>
                                        <p:tgtEl>
                                          <p:spTgt spid="1085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8546">
                                            <p:txEl>
                                              <p:pRg st="2" end="2"/>
                                            </p:txEl>
                                          </p:spTgt>
                                        </p:tgtEl>
                                        <p:attrNameLst>
                                          <p:attrName>style.visibility</p:attrName>
                                        </p:attrNameLst>
                                      </p:cBhvr>
                                      <p:to>
                                        <p:strVal val="visible"/>
                                      </p:to>
                                    </p:set>
                                    <p:animEffect transition="in" filter="diamond(in)">
                                      <p:cBhvr>
                                        <p:cTn id="17" dur="2000"/>
                                        <p:tgtEl>
                                          <p:spTgt spid="1085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8546">
                                            <p:txEl>
                                              <p:pRg st="3" end="3"/>
                                            </p:txEl>
                                          </p:spTgt>
                                        </p:tgtEl>
                                        <p:attrNameLst>
                                          <p:attrName>style.visibility</p:attrName>
                                        </p:attrNameLst>
                                      </p:cBhvr>
                                      <p:to>
                                        <p:strVal val="visible"/>
                                      </p:to>
                                    </p:set>
                                    <p:animEffect transition="in" filter="diamond(in)">
                                      <p:cBhvr>
                                        <p:cTn id="22" dur="2000"/>
                                        <p:tgtEl>
                                          <p:spTgt spid="1085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8546">
                                            <p:txEl>
                                              <p:pRg st="4" end="4"/>
                                            </p:txEl>
                                          </p:spTgt>
                                        </p:tgtEl>
                                        <p:attrNameLst>
                                          <p:attrName>style.visibility</p:attrName>
                                        </p:attrNameLst>
                                      </p:cBhvr>
                                      <p:to>
                                        <p:strVal val="visible"/>
                                      </p:to>
                                    </p:set>
                                    <p:animEffect transition="in" filter="diamond(in)">
                                      <p:cBhvr>
                                        <p:cTn id="27" dur="2000"/>
                                        <p:tgtEl>
                                          <p:spTgt spid="1085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4294967295"/>
          </p:nvPr>
        </p:nvSpPr>
        <p:spPr>
          <a:xfrm>
            <a:off x="161925" y="1312863"/>
            <a:ext cx="8534400" cy="5410200"/>
          </a:xfrm>
        </p:spPr>
        <p:txBody>
          <a:bodyPr/>
          <a:lstStyle/>
          <a:p>
            <a:pPr marL="292100" lvl="1" indent="-290513" eaLnBrk="1" hangingPunct="1">
              <a:spcAft>
                <a:spcPts val="75"/>
              </a:spcAft>
              <a:buFont typeface="Wingdings" pitchFamily="84" charset="2"/>
              <a:buChar char="§"/>
            </a:pPr>
            <a:r>
              <a:rPr lang="en-US" sz="2800" dirty="0" smtClean="0">
                <a:cs typeface="Times New Roman" pitchFamily="84" charset="0"/>
              </a:rPr>
              <a:t>Homologies are similarities due to shared ancestry, evolving from the same structure in a common ancestor.</a:t>
            </a:r>
          </a:p>
          <a:p>
            <a:pPr marL="292100" lvl="1" indent="-290513" eaLnBrk="1" hangingPunct="1">
              <a:spcAft>
                <a:spcPts val="75"/>
              </a:spcAft>
              <a:buFont typeface="Wingdings" pitchFamily="84" charset="2"/>
              <a:buChar char="§"/>
            </a:pPr>
            <a:r>
              <a:rPr lang="en-US" sz="2800" dirty="0" smtClean="0">
                <a:cs typeface="Times New Roman" pitchFamily="84" charset="0"/>
              </a:rPr>
              <a:t>Generally, organisms that share similar morphologies are closely related.</a:t>
            </a:r>
          </a:p>
          <a:p>
            <a:pPr marL="800100" lvl="2" indent="-355600" eaLnBrk="1" hangingPunct="1">
              <a:spcAft>
                <a:spcPts val="75"/>
              </a:spcAft>
            </a:pPr>
            <a:r>
              <a:rPr lang="en-US" sz="2400" dirty="0" smtClean="0">
                <a:cs typeface="Times New Roman" pitchFamily="84" charset="0"/>
              </a:rPr>
              <a:t>However, some similarities are due to similar adaptations favored by a common environment, a process called </a:t>
            </a:r>
            <a:r>
              <a:rPr lang="en-US" sz="2400" b="1" dirty="0" smtClean="0">
                <a:cs typeface="Times New Roman" pitchFamily="84" charset="0"/>
              </a:rPr>
              <a:t>convergent evolution</a:t>
            </a:r>
            <a:r>
              <a:rPr lang="en-US" sz="2400" dirty="0" smtClean="0">
                <a:cs typeface="Times New Roman" pitchFamily="84" charset="0"/>
              </a:rPr>
              <a:t>. </a:t>
            </a:r>
          </a:p>
          <a:p>
            <a:pPr marL="800100" lvl="2" indent="-355600" eaLnBrk="1" hangingPunct="1">
              <a:spcAft>
                <a:spcPts val="75"/>
              </a:spcAft>
            </a:pPr>
            <a:r>
              <a:rPr lang="en-US" sz="2400" dirty="0" smtClean="0">
                <a:cs typeface="Times New Roman" pitchFamily="84" charset="0"/>
              </a:rPr>
              <a:t>A similarity due to convergent evolution is called </a:t>
            </a:r>
            <a:r>
              <a:rPr lang="en-US" sz="2400" b="1" dirty="0" smtClean="0">
                <a:cs typeface="Times New Roman" pitchFamily="84" charset="0"/>
              </a:rPr>
              <a:t>analogy</a:t>
            </a:r>
            <a:r>
              <a:rPr lang="en-US" sz="2400" dirty="0" smtClean="0">
                <a:cs typeface="Times New Roman" pitchFamily="84" charset="0"/>
              </a:rPr>
              <a:t>.</a:t>
            </a:r>
          </a:p>
        </p:txBody>
      </p:sp>
      <p:sp>
        <p:nvSpPr>
          <p:cNvPr id="1095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9572" name="Rectangle 4"/>
          <p:cNvSpPr>
            <a:spLocks noGrp="1" noChangeArrowheads="1"/>
          </p:cNvSpPr>
          <p:nvPr>
            <p:ph type="title" idx="4294967295"/>
          </p:nvPr>
        </p:nvSpPr>
        <p:spPr>
          <a:xfrm>
            <a:off x="185738" y="107950"/>
            <a:ext cx="8782050" cy="876300"/>
          </a:xfrm>
        </p:spPr>
        <p:txBody>
          <a:bodyPr>
            <a:spAutoFit/>
          </a:bodyPr>
          <a:lstStyle/>
          <a:p>
            <a:pPr marL="1004888" indent="-1004888" eaLnBrk="1" hangingPunct="1"/>
            <a:r>
              <a:rPr lang="en-US" sz="3200" smtClean="0"/>
              <a:t>15.14 Phylogenies based on homologies reflect evolutionary history</a:t>
            </a:r>
          </a:p>
        </p:txBody>
      </p:sp>
      <p:sp>
        <p:nvSpPr>
          <p:cNvPr id="109573"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95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95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box(in)">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9570">
                                            <p:txEl>
                                              <p:pRg st="1" end="1"/>
                                            </p:txEl>
                                          </p:spTgt>
                                        </p:tgtEl>
                                        <p:attrNameLst>
                                          <p:attrName>style.visibility</p:attrName>
                                        </p:attrNameLst>
                                      </p:cBhvr>
                                      <p:to>
                                        <p:strVal val="visible"/>
                                      </p:to>
                                    </p:set>
                                    <p:animEffect transition="in" filter="box(in)">
                                      <p:cBhvr>
                                        <p:cTn id="12" dur="500"/>
                                        <p:tgtEl>
                                          <p:spTgt spid="1095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9570">
                                            <p:txEl>
                                              <p:pRg st="2" end="2"/>
                                            </p:txEl>
                                          </p:spTgt>
                                        </p:tgtEl>
                                        <p:attrNameLst>
                                          <p:attrName>style.visibility</p:attrName>
                                        </p:attrNameLst>
                                      </p:cBhvr>
                                      <p:to>
                                        <p:strVal val="visible"/>
                                      </p:to>
                                    </p:set>
                                    <p:animEffect transition="in" filter="box(in)">
                                      <p:cBhvr>
                                        <p:cTn id="17" dur="500"/>
                                        <p:tgtEl>
                                          <p:spTgt spid="1095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9570">
                                            <p:txEl>
                                              <p:pRg st="3" end="3"/>
                                            </p:txEl>
                                          </p:spTgt>
                                        </p:tgtEl>
                                        <p:attrNameLst>
                                          <p:attrName>style.visibility</p:attrName>
                                        </p:attrNameLst>
                                      </p:cBhvr>
                                      <p:to>
                                        <p:strVal val="visible"/>
                                      </p:to>
                                    </p:set>
                                    <p:animEffect transition="in" filter="box(in)">
                                      <p:cBhvr>
                                        <p:cTn id="22" dur="500"/>
                                        <p:tgtEl>
                                          <p:spTgt spid="1095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15_14AnalogousTraits-L"/>
          <p:cNvPicPr>
            <a:picLocks noChangeAspect="1" noChangeArrowheads="1"/>
          </p:cNvPicPr>
          <p:nvPr/>
        </p:nvPicPr>
        <p:blipFill>
          <a:blip r:embed="rId3" cstate="print"/>
          <a:srcRect/>
          <a:stretch>
            <a:fillRect/>
          </a:stretch>
        </p:blipFill>
        <p:spPr bwMode="auto">
          <a:xfrm>
            <a:off x="415925" y="136525"/>
            <a:ext cx="8310563" cy="6584950"/>
          </a:xfrm>
          <a:prstGeom prst="rect">
            <a:avLst/>
          </a:prstGeom>
          <a:noFill/>
          <a:ln w="9525">
            <a:noFill/>
            <a:miter lim="800000"/>
            <a:headEnd/>
            <a:tailEnd/>
          </a:ln>
        </p:spPr>
      </p:pic>
      <p:sp>
        <p:nvSpPr>
          <p:cNvPr id="11059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15.14</a:t>
            </a:r>
          </a:p>
        </p:txBody>
      </p:sp>
      <p:sp>
        <p:nvSpPr>
          <p:cNvPr id="4" name="Slide Number Placeholder 3"/>
          <p:cNvSpPr>
            <a:spLocks noGrp="1"/>
          </p:cNvSpPr>
          <p:nvPr>
            <p:ph type="sldNum" sz="quarter" idx="12"/>
          </p:nvPr>
        </p:nvSpPr>
        <p:spPr/>
        <p:txBody>
          <a:bodyPr/>
          <a:lstStyle/>
          <a:p>
            <a:fld id="{0895ED9F-B7BF-457C-BF79-27AE740E50EA}" type="slidenum">
              <a:rPr lang="en-US" smtClean="0"/>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4294967295"/>
          </p:nvPr>
        </p:nvSpPr>
        <p:spPr>
          <a:xfrm>
            <a:off x="158750" y="1312863"/>
            <a:ext cx="8534400" cy="5270500"/>
          </a:xfrm>
        </p:spPr>
        <p:txBody>
          <a:bodyPr/>
          <a:lstStyle/>
          <a:p>
            <a:pPr marL="292100" lvl="1" indent="-290513" eaLnBrk="1" hangingPunct="1">
              <a:buFont typeface="Wingdings" pitchFamily="84" charset="2"/>
              <a:buChar char="§"/>
            </a:pPr>
            <a:r>
              <a:rPr lang="en-US" sz="2800" b="1" dirty="0" err="1" smtClean="0">
                <a:cs typeface="Times New Roman" pitchFamily="84" charset="0"/>
              </a:rPr>
              <a:t>Systematics</a:t>
            </a:r>
            <a:r>
              <a:rPr lang="en-US" sz="2800" dirty="0" smtClean="0">
                <a:cs typeface="Times New Roman" pitchFamily="84" charset="0"/>
              </a:rPr>
              <a:t> is a discipline of biology that focuses on</a:t>
            </a:r>
          </a:p>
          <a:p>
            <a:pPr marL="800100" lvl="2" indent="-355600" eaLnBrk="1" hangingPunct="1"/>
            <a:r>
              <a:rPr lang="en-US" sz="2400" dirty="0" smtClean="0">
                <a:cs typeface="Times New Roman" pitchFamily="84" charset="0"/>
              </a:rPr>
              <a:t>classifying organisms and</a:t>
            </a:r>
          </a:p>
          <a:p>
            <a:pPr marL="800100" lvl="2" indent="-355600" eaLnBrk="1" hangingPunct="1"/>
            <a:r>
              <a:rPr lang="en-US" sz="2400" dirty="0" smtClean="0">
                <a:cs typeface="Times New Roman" pitchFamily="84" charset="0"/>
              </a:rPr>
              <a:t>determining their evolutionary relationships.</a:t>
            </a:r>
          </a:p>
          <a:p>
            <a:pPr marL="292100" lvl="1" indent="-290513" eaLnBrk="1" hangingPunct="1">
              <a:buFont typeface="Wingdings" pitchFamily="84" charset="2"/>
              <a:buChar char="§"/>
            </a:pPr>
            <a:r>
              <a:rPr lang="en-US" sz="2800" dirty="0" err="1" smtClean="0">
                <a:cs typeface="Times New Roman" pitchFamily="84" charset="0"/>
              </a:rPr>
              <a:t>Carolus</a:t>
            </a:r>
            <a:r>
              <a:rPr lang="en-US" sz="2800" dirty="0" smtClean="0">
                <a:cs typeface="Times New Roman" pitchFamily="84" charset="0"/>
              </a:rPr>
              <a:t> Linnaeus introduced </a:t>
            </a:r>
            <a:r>
              <a:rPr lang="en-US" sz="2800" b="1" dirty="0" smtClean="0">
                <a:cs typeface="Times New Roman" pitchFamily="84" charset="0"/>
              </a:rPr>
              <a:t>taxonomy</a:t>
            </a:r>
            <a:r>
              <a:rPr lang="en-US" sz="2800" dirty="0" smtClean="0">
                <a:cs typeface="Times New Roman" pitchFamily="84" charset="0"/>
              </a:rPr>
              <a:t>, a system of naming and classifying species.</a:t>
            </a:r>
          </a:p>
        </p:txBody>
      </p:sp>
      <p:sp>
        <p:nvSpPr>
          <p:cNvPr id="11161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1620" name="Rectangle 4"/>
          <p:cNvSpPr>
            <a:spLocks noGrp="1" noChangeArrowheads="1"/>
          </p:cNvSpPr>
          <p:nvPr>
            <p:ph type="title" idx="4294967295"/>
          </p:nvPr>
        </p:nvSpPr>
        <p:spPr>
          <a:xfrm>
            <a:off x="188913" y="107950"/>
            <a:ext cx="8782050" cy="876300"/>
          </a:xfrm>
        </p:spPr>
        <p:txBody>
          <a:bodyPr>
            <a:spAutoFit/>
          </a:bodyPr>
          <a:lstStyle/>
          <a:p>
            <a:pPr marL="1016000" indent="-1016000" eaLnBrk="1" hangingPunct="1"/>
            <a:r>
              <a:rPr lang="en-US" sz="3200" smtClean="0"/>
              <a:t>15.15 Systematics connects classification with evolutionary history</a:t>
            </a:r>
          </a:p>
        </p:txBody>
      </p:sp>
      <p:sp>
        <p:nvSpPr>
          <p:cNvPr id="111621"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162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16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 calcmode="lin" valueType="num">
                                      <p:cBhvr additive="base">
                                        <p:cTn id="7" dur="500" fill="hold"/>
                                        <p:tgtEl>
                                          <p:spTgt spid="111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1618">
                                            <p:txEl>
                                              <p:pRg st="1" end="1"/>
                                            </p:txEl>
                                          </p:spTgt>
                                        </p:tgtEl>
                                        <p:attrNameLst>
                                          <p:attrName>style.visibility</p:attrName>
                                        </p:attrNameLst>
                                      </p:cBhvr>
                                      <p:to>
                                        <p:strVal val="visible"/>
                                      </p:to>
                                    </p:set>
                                    <p:anim calcmode="lin" valueType="num">
                                      <p:cBhvr additive="base">
                                        <p:cTn id="13" dur="500" fill="hold"/>
                                        <p:tgtEl>
                                          <p:spTgt spid="111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1618">
                                            <p:txEl>
                                              <p:pRg st="2" end="2"/>
                                            </p:txEl>
                                          </p:spTgt>
                                        </p:tgtEl>
                                        <p:attrNameLst>
                                          <p:attrName>style.visibility</p:attrName>
                                        </p:attrNameLst>
                                      </p:cBhvr>
                                      <p:to>
                                        <p:strVal val="visible"/>
                                      </p:to>
                                    </p:set>
                                    <p:anim calcmode="lin" valueType="num">
                                      <p:cBhvr additive="base">
                                        <p:cTn id="19" dur="500" fill="hold"/>
                                        <p:tgtEl>
                                          <p:spTgt spid="1116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1618">
                                            <p:txEl>
                                              <p:pRg st="3" end="3"/>
                                            </p:txEl>
                                          </p:spTgt>
                                        </p:tgtEl>
                                        <p:attrNameLst>
                                          <p:attrName>style.visibility</p:attrName>
                                        </p:attrNameLst>
                                      </p:cBhvr>
                                      <p:to>
                                        <p:strVal val="visible"/>
                                      </p:to>
                                    </p:set>
                                    <p:anim calcmode="lin" valueType="num">
                                      <p:cBhvr additive="base">
                                        <p:cTn id="25" dur="500" fill="hold"/>
                                        <p:tgtEl>
                                          <p:spTgt spid="1116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4294967295"/>
          </p:nvPr>
        </p:nvSpPr>
        <p:spPr>
          <a:xfrm>
            <a:off x="158750" y="1312863"/>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Biologists assign each species a two-part scientific name, or </a:t>
            </a:r>
            <a:r>
              <a:rPr lang="en-US" sz="2800" b="1" dirty="0" smtClean="0">
                <a:cs typeface="Times New Roman" pitchFamily="84" charset="0"/>
              </a:rPr>
              <a:t>binomial</a:t>
            </a:r>
            <a:r>
              <a:rPr lang="en-US" sz="2800" dirty="0" smtClean="0">
                <a:cs typeface="Times New Roman" pitchFamily="84" charset="0"/>
              </a:rPr>
              <a:t>, consisting of</a:t>
            </a:r>
          </a:p>
          <a:p>
            <a:pPr marL="800100" lvl="2" indent="-355600" eaLnBrk="1" hangingPunct="1"/>
            <a:r>
              <a:rPr lang="en-US" sz="2400" dirty="0" smtClean="0">
                <a:cs typeface="Times New Roman" pitchFamily="84" charset="0"/>
              </a:rPr>
              <a:t>a </a:t>
            </a:r>
            <a:r>
              <a:rPr lang="en-US" sz="2400" b="1" dirty="0" smtClean="0">
                <a:cs typeface="Times New Roman" pitchFamily="84" charset="0"/>
              </a:rPr>
              <a:t>genus</a:t>
            </a:r>
            <a:r>
              <a:rPr lang="en-US" sz="2400" dirty="0" smtClean="0">
                <a:cs typeface="Times New Roman" pitchFamily="84" charset="0"/>
              </a:rPr>
              <a:t> and</a:t>
            </a:r>
          </a:p>
          <a:p>
            <a:pPr marL="800100" lvl="2" indent="-355600" eaLnBrk="1" hangingPunct="1"/>
            <a:r>
              <a:rPr lang="en-US" sz="2400" dirty="0" smtClean="0">
                <a:cs typeface="Times New Roman" pitchFamily="84" charset="0"/>
              </a:rPr>
              <a:t>a unique part for each species within the genus.</a:t>
            </a:r>
          </a:p>
          <a:p>
            <a:pPr marL="292100" lvl="1" indent="-290513" eaLnBrk="1" hangingPunct="1">
              <a:buFont typeface="Wingdings" pitchFamily="84" charset="2"/>
              <a:buChar char="§"/>
            </a:pPr>
            <a:r>
              <a:rPr lang="en-US" sz="2800" dirty="0" smtClean="0">
                <a:cs typeface="Times New Roman" pitchFamily="84" charset="0"/>
              </a:rPr>
              <a:t>Genera are grouped into progressively larger categories.</a:t>
            </a:r>
          </a:p>
          <a:p>
            <a:pPr marL="292100" lvl="1" indent="-290513" eaLnBrk="1" hangingPunct="1">
              <a:buFont typeface="Wingdings" pitchFamily="84" charset="2"/>
              <a:buChar char="§"/>
            </a:pPr>
            <a:r>
              <a:rPr lang="en-US" sz="2800" dirty="0" smtClean="0">
                <a:cs typeface="Times New Roman" pitchFamily="84" charset="0"/>
              </a:rPr>
              <a:t>Each taxonomic unit is a </a:t>
            </a:r>
            <a:r>
              <a:rPr lang="en-US" sz="2800" b="1" dirty="0" err="1" smtClean="0">
                <a:cs typeface="Times New Roman" pitchFamily="84" charset="0"/>
              </a:rPr>
              <a:t>taxon</a:t>
            </a:r>
            <a:r>
              <a:rPr lang="en-US" sz="2800" dirty="0" smtClean="0">
                <a:cs typeface="Times New Roman" pitchFamily="84" charset="0"/>
              </a:rPr>
              <a:t>.</a:t>
            </a:r>
          </a:p>
          <a:p>
            <a:pPr marL="292100" lvl="1" indent="-290513" eaLnBrk="1" hangingPunct="1"/>
            <a:endParaRPr lang="en-US" sz="2800" dirty="0" smtClean="0">
              <a:cs typeface="Times New Roman" pitchFamily="84" charset="0"/>
            </a:endParaRPr>
          </a:p>
        </p:txBody>
      </p:sp>
      <p:sp>
        <p:nvSpPr>
          <p:cNvPr id="1126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44" name="Rectangle 4"/>
          <p:cNvSpPr>
            <a:spLocks noGrp="1" noChangeArrowheads="1"/>
          </p:cNvSpPr>
          <p:nvPr>
            <p:ph type="title" idx="4294967295"/>
          </p:nvPr>
        </p:nvSpPr>
        <p:spPr>
          <a:xfrm>
            <a:off x="188913" y="107950"/>
            <a:ext cx="8782050" cy="876300"/>
          </a:xfrm>
        </p:spPr>
        <p:txBody>
          <a:bodyPr>
            <a:spAutoFit/>
          </a:bodyPr>
          <a:lstStyle/>
          <a:p>
            <a:pPr marL="1016000" indent="-1016000" eaLnBrk="1" hangingPunct="1"/>
            <a:r>
              <a:rPr lang="en-US" sz="3200" smtClean="0"/>
              <a:t>15.15 Systematics connects classification with evolutionary history</a:t>
            </a:r>
          </a:p>
        </p:txBody>
      </p:sp>
      <p:sp>
        <p:nvSpPr>
          <p:cNvPr id="112645"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26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diamond(in)">
                                      <p:cBhvr>
                                        <p:cTn id="7" dur="2000"/>
                                        <p:tgtEl>
                                          <p:spTgt spid="11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diamond(in)">
                                      <p:cBhvr>
                                        <p:cTn id="12" dur="2000"/>
                                        <p:tgtEl>
                                          <p:spTgt spid="112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diamond(in)">
                                      <p:cBhvr>
                                        <p:cTn id="17" dur="2000"/>
                                        <p:tgtEl>
                                          <p:spTgt spid="1126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diamond(in)">
                                      <p:cBhvr>
                                        <p:cTn id="22" dur="2000"/>
                                        <p:tgtEl>
                                          <p:spTgt spid="1126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diamond(in)">
                                      <p:cBhvr>
                                        <p:cTn id="27" dur="2000"/>
                                        <p:tgtEl>
                                          <p:spTgt spid="1126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15_15aClassification-U"/>
          <p:cNvPicPr>
            <a:picLocks noChangeAspect="1" noChangeArrowheads="1"/>
          </p:cNvPicPr>
          <p:nvPr/>
        </p:nvPicPr>
        <p:blipFill>
          <a:blip r:embed="rId3" cstate="print"/>
          <a:srcRect/>
          <a:stretch>
            <a:fillRect/>
          </a:stretch>
        </p:blipFill>
        <p:spPr bwMode="auto">
          <a:xfrm>
            <a:off x="1979613" y="136525"/>
            <a:ext cx="5183187" cy="6584950"/>
          </a:xfrm>
          <a:prstGeom prst="rect">
            <a:avLst/>
          </a:prstGeom>
          <a:noFill/>
          <a:ln w="9525">
            <a:noFill/>
            <a:miter lim="800000"/>
            <a:headEnd/>
            <a:tailEnd/>
          </a:ln>
        </p:spPr>
      </p:pic>
      <p:sp>
        <p:nvSpPr>
          <p:cNvPr id="1136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15.15A</a:t>
            </a:r>
          </a:p>
        </p:txBody>
      </p:sp>
      <p:sp>
        <p:nvSpPr>
          <p:cNvPr id="113668" name="Text Box 3"/>
          <p:cNvSpPr txBox="1">
            <a:spLocks noChangeArrowheads="1"/>
          </p:cNvSpPr>
          <p:nvPr/>
        </p:nvSpPr>
        <p:spPr bwMode="auto">
          <a:xfrm>
            <a:off x="5761038" y="193675"/>
            <a:ext cx="1346200" cy="538163"/>
          </a:xfrm>
          <a:prstGeom prst="rect">
            <a:avLst/>
          </a:prstGeom>
          <a:noFill/>
          <a:ln w="9525">
            <a:noFill/>
            <a:miter lim="800000"/>
            <a:headEnd/>
            <a:tailEnd/>
          </a:ln>
        </p:spPr>
        <p:txBody>
          <a:bodyPr wrap="none" lIns="0" tIns="0" rIns="0" bIns="0"/>
          <a:lstStyle/>
          <a:p>
            <a:pPr eaLnBrk="0" hangingPunct="0"/>
            <a:r>
              <a:rPr lang="en-US" sz="1800" b="1"/>
              <a:t>Species:</a:t>
            </a:r>
          </a:p>
          <a:p>
            <a:pPr eaLnBrk="0" hangingPunct="0"/>
            <a:r>
              <a:rPr lang="en-US" sz="1800" b="1" i="1"/>
              <a:t>  Felis catus</a:t>
            </a:r>
          </a:p>
        </p:txBody>
      </p:sp>
      <p:sp>
        <p:nvSpPr>
          <p:cNvPr id="113669" name="Text Box 3"/>
          <p:cNvSpPr txBox="1">
            <a:spLocks noChangeArrowheads="1"/>
          </p:cNvSpPr>
          <p:nvPr/>
        </p:nvSpPr>
        <p:spPr bwMode="auto">
          <a:xfrm>
            <a:off x="5527675" y="1347788"/>
            <a:ext cx="1404938" cy="249237"/>
          </a:xfrm>
          <a:prstGeom prst="rect">
            <a:avLst/>
          </a:prstGeom>
          <a:noFill/>
          <a:ln w="9525">
            <a:noFill/>
            <a:miter lim="800000"/>
            <a:headEnd/>
            <a:tailEnd/>
          </a:ln>
        </p:spPr>
        <p:txBody>
          <a:bodyPr wrap="none" lIns="0" tIns="0" rIns="0" bIns="0"/>
          <a:lstStyle/>
          <a:p>
            <a:pPr eaLnBrk="0" hangingPunct="0"/>
            <a:r>
              <a:rPr lang="en-US" sz="1800" b="1"/>
              <a:t>Genus:</a:t>
            </a:r>
            <a:r>
              <a:rPr lang="en-US" sz="1800" b="1" i="1"/>
              <a:t> Felis</a:t>
            </a:r>
          </a:p>
        </p:txBody>
      </p:sp>
      <p:sp>
        <p:nvSpPr>
          <p:cNvPr id="113670" name="Text Box 3"/>
          <p:cNvSpPr txBox="1">
            <a:spLocks noChangeArrowheads="1"/>
          </p:cNvSpPr>
          <p:nvPr/>
        </p:nvSpPr>
        <p:spPr bwMode="auto">
          <a:xfrm>
            <a:off x="4989513" y="2200275"/>
            <a:ext cx="1689100" cy="249238"/>
          </a:xfrm>
          <a:prstGeom prst="rect">
            <a:avLst/>
          </a:prstGeom>
          <a:noFill/>
          <a:ln w="9525">
            <a:noFill/>
            <a:miter lim="800000"/>
            <a:headEnd/>
            <a:tailEnd/>
          </a:ln>
        </p:spPr>
        <p:txBody>
          <a:bodyPr wrap="none" lIns="0" tIns="0" rIns="0" bIns="0"/>
          <a:lstStyle/>
          <a:p>
            <a:pPr eaLnBrk="0" hangingPunct="0"/>
            <a:r>
              <a:rPr lang="en-US" sz="1800" b="1"/>
              <a:t>Family:</a:t>
            </a:r>
            <a:r>
              <a:rPr lang="en-US" sz="1800" b="1" i="1"/>
              <a:t> </a:t>
            </a:r>
            <a:r>
              <a:rPr lang="en-US" sz="1800" b="1"/>
              <a:t>Felidae</a:t>
            </a:r>
            <a:endParaRPr lang="en-US" sz="1800" b="1" i="1"/>
          </a:p>
        </p:txBody>
      </p:sp>
      <p:sp>
        <p:nvSpPr>
          <p:cNvPr id="113671" name="Text Box 3"/>
          <p:cNvSpPr txBox="1">
            <a:spLocks noChangeArrowheads="1"/>
          </p:cNvSpPr>
          <p:nvPr/>
        </p:nvSpPr>
        <p:spPr bwMode="auto">
          <a:xfrm>
            <a:off x="4525963" y="3021013"/>
            <a:ext cx="1846262" cy="249237"/>
          </a:xfrm>
          <a:prstGeom prst="rect">
            <a:avLst/>
          </a:prstGeom>
          <a:noFill/>
          <a:ln w="9525">
            <a:noFill/>
            <a:miter lim="800000"/>
            <a:headEnd/>
            <a:tailEnd/>
          </a:ln>
        </p:spPr>
        <p:txBody>
          <a:bodyPr wrap="none" lIns="0" tIns="0" rIns="0" bIns="0"/>
          <a:lstStyle/>
          <a:p>
            <a:pPr eaLnBrk="0" hangingPunct="0"/>
            <a:r>
              <a:rPr lang="en-US" sz="1800" b="1"/>
              <a:t>Order:</a:t>
            </a:r>
            <a:r>
              <a:rPr lang="en-US" sz="1800" b="1" i="1"/>
              <a:t> </a:t>
            </a:r>
            <a:r>
              <a:rPr lang="en-US" sz="1800" b="1"/>
              <a:t>Carnivora</a:t>
            </a:r>
            <a:endParaRPr lang="en-US" sz="1800" b="1" i="1"/>
          </a:p>
        </p:txBody>
      </p:sp>
      <p:sp>
        <p:nvSpPr>
          <p:cNvPr id="113672" name="Text Box 3"/>
          <p:cNvSpPr txBox="1">
            <a:spLocks noChangeArrowheads="1"/>
          </p:cNvSpPr>
          <p:nvPr/>
        </p:nvSpPr>
        <p:spPr bwMode="auto">
          <a:xfrm>
            <a:off x="4189413" y="3806825"/>
            <a:ext cx="1846262" cy="249238"/>
          </a:xfrm>
          <a:prstGeom prst="rect">
            <a:avLst/>
          </a:prstGeom>
          <a:noFill/>
          <a:ln w="9525">
            <a:noFill/>
            <a:miter lim="800000"/>
            <a:headEnd/>
            <a:tailEnd/>
          </a:ln>
        </p:spPr>
        <p:txBody>
          <a:bodyPr wrap="none" lIns="0" tIns="0" rIns="0" bIns="0"/>
          <a:lstStyle/>
          <a:p>
            <a:pPr eaLnBrk="0" hangingPunct="0"/>
            <a:r>
              <a:rPr lang="en-US" sz="1800" b="1"/>
              <a:t>Class:</a:t>
            </a:r>
            <a:r>
              <a:rPr lang="en-US" sz="1800" b="1" i="1"/>
              <a:t> </a:t>
            </a:r>
            <a:r>
              <a:rPr lang="en-US" sz="1800" b="1"/>
              <a:t>Mammalia</a:t>
            </a:r>
            <a:endParaRPr lang="en-US" sz="1800" b="1" i="1"/>
          </a:p>
        </p:txBody>
      </p:sp>
      <p:sp>
        <p:nvSpPr>
          <p:cNvPr id="113673" name="Text Box 3"/>
          <p:cNvSpPr txBox="1">
            <a:spLocks noChangeArrowheads="1"/>
          </p:cNvSpPr>
          <p:nvPr/>
        </p:nvSpPr>
        <p:spPr bwMode="auto">
          <a:xfrm>
            <a:off x="4086225" y="4711700"/>
            <a:ext cx="1978025" cy="249238"/>
          </a:xfrm>
          <a:prstGeom prst="rect">
            <a:avLst/>
          </a:prstGeom>
          <a:noFill/>
          <a:ln w="9525">
            <a:noFill/>
            <a:miter lim="800000"/>
            <a:headEnd/>
            <a:tailEnd/>
          </a:ln>
        </p:spPr>
        <p:txBody>
          <a:bodyPr wrap="none" lIns="0" tIns="0" rIns="0" bIns="0"/>
          <a:lstStyle/>
          <a:p>
            <a:pPr eaLnBrk="0" hangingPunct="0"/>
            <a:r>
              <a:rPr lang="en-US" sz="1800" b="1"/>
              <a:t>Phylum:</a:t>
            </a:r>
            <a:r>
              <a:rPr lang="en-US" sz="1800" b="1" i="1"/>
              <a:t> </a:t>
            </a:r>
            <a:r>
              <a:rPr lang="en-US" sz="1800" b="1"/>
              <a:t>Chordata</a:t>
            </a:r>
            <a:endParaRPr lang="en-US" sz="1800" b="1" i="1"/>
          </a:p>
        </p:txBody>
      </p:sp>
      <p:sp>
        <p:nvSpPr>
          <p:cNvPr id="113674" name="Text Box 3"/>
          <p:cNvSpPr txBox="1">
            <a:spLocks noChangeArrowheads="1"/>
          </p:cNvSpPr>
          <p:nvPr/>
        </p:nvSpPr>
        <p:spPr bwMode="auto">
          <a:xfrm>
            <a:off x="3378200" y="5526088"/>
            <a:ext cx="2181225" cy="249237"/>
          </a:xfrm>
          <a:prstGeom prst="rect">
            <a:avLst/>
          </a:prstGeom>
          <a:noFill/>
          <a:ln w="9525">
            <a:noFill/>
            <a:miter lim="800000"/>
            <a:headEnd/>
            <a:tailEnd/>
          </a:ln>
        </p:spPr>
        <p:txBody>
          <a:bodyPr wrap="none" lIns="0" tIns="0" rIns="0" bIns="0"/>
          <a:lstStyle/>
          <a:p>
            <a:pPr eaLnBrk="0" hangingPunct="0"/>
            <a:r>
              <a:rPr lang="en-US" sz="1800" b="1"/>
              <a:t>Kingdom:</a:t>
            </a:r>
            <a:r>
              <a:rPr lang="en-US" sz="1800" b="1" i="1"/>
              <a:t> </a:t>
            </a:r>
            <a:r>
              <a:rPr lang="en-US" sz="1800" b="1"/>
              <a:t>Animalia</a:t>
            </a:r>
            <a:endParaRPr lang="en-US" sz="1800" b="1" i="1"/>
          </a:p>
        </p:txBody>
      </p:sp>
      <p:sp>
        <p:nvSpPr>
          <p:cNvPr id="113675" name="Text Box 3"/>
          <p:cNvSpPr txBox="1">
            <a:spLocks noChangeArrowheads="1"/>
          </p:cNvSpPr>
          <p:nvPr/>
        </p:nvSpPr>
        <p:spPr bwMode="auto">
          <a:xfrm>
            <a:off x="3292475" y="6259513"/>
            <a:ext cx="1876425" cy="249237"/>
          </a:xfrm>
          <a:prstGeom prst="rect">
            <a:avLst/>
          </a:prstGeom>
          <a:noFill/>
          <a:ln w="9525">
            <a:noFill/>
            <a:miter lim="800000"/>
            <a:headEnd/>
            <a:tailEnd/>
          </a:ln>
        </p:spPr>
        <p:txBody>
          <a:bodyPr wrap="none" lIns="0" tIns="0" rIns="0" bIns="0"/>
          <a:lstStyle/>
          <a:p>
            <a:pPr eaLnBrk="0" hangingPunct="0"/>
            <a:r>
              <a:rPr lang="en-US" sz="1800" b="1"/>
              <a:t>Domain:</a:t>
            </a:r>
            <a:r>
              <a:rPr lang="en-US" sz="1800" b="1" i="1"/>
              <a:t> </a:t>
            </a:r>
            <a:r>
              <a:rPr lang="en-US" sz="1800" b="1"/>
              <a:t>Eukarya</a:t>
            </a:r>
            <a:endParaRPr lang="en-US" sz="1800" b="1" i="1"/>
          </a:p>
        </p:txBody>
      </p:sp>
      <p:sp>
        <p:nvSpPr>
          <p:cNvPr id="113676" name="Text Box 3"/>
          <p:cNvSpPr txBox="1">
            <a:spLocks noChangeArrowheads="1"/>
          </p:cNvSpPr>
          <p:nvPr/>
        </p:nvSpPr>
        <p:spPr bwMode="auto">
          <a:xfrm>
            <a:off x="5484813" y="6257925"/>
            <a:ext cx="933450" cy="249238"/>
          </a:xfrm>
          <a:prstGeom prst="rect">
            <a:avLst/>
          </a:prstGeom>
          <a:noFill/>
          <a:ln w="9525">
            <a:noFill/>
            <a:miter lim="800000"/>
            <a:headEnd/>
            <a:tailEnd/>
          </a:ln>
        </p:spPr>
        <p:txBody>
          <a:bodyPr wrap="none" lIns="0" tIns="0" rIns="0" bIns="0"/>
          <a:lstStyle/>
          <a:p>
            <a:pPr eaLnBrk="0" hangingPunct="0"/>
            <a:r>
              <a:rPr lang="en-US" sz="1800" b="1"/>
              <a:t>Archaea</a:t>
            </a:r>
            <a:endParaRPr lang="en-US" sz="1800" b="1" i="1"/>
          </a:p>
        </p:txBody>
      </p:sp>
      <p:sp>
        <p:nvSpPr>
          <p:cNvPr id="113677" name="Text Box 3"/>
          <p:cNvSpPr txBox="1">
            <a:spLocks noChangeArrowheads="1"/>
          </p:cNvSpPr>
          <p:nvPr/>
        </p:nvSpPr>
        <p:spPr bwMode="auto">
          <a:xfrm>
            <a:off x="2087563" y="6259513"/>
            <a:ext cx="949325" cy="249237"/>
          </a:xfrm>
          <a:prstGeom prst="rect">
            <a:avLst/>
          </a:prstGeom>
          <a:noFill/>
          <a:ln w="9525">
            <a:noFill/>
            <a:miter lim="800000"/>
            <a:headEnd/>
            <a:tailEnd/>
          </a:ln>
        </p:spPr>
        <p:txBody>
          <a:bodyPr wrap="none" lIns="0" tIns="0" rIns="0" bIns="0"/>
          <a:lstStyle/>
          <a:p>
            <a:pPr eaLnBrk="0" hangingPunct="0"/>
            <a:r>
              <a:rPr lang="en-US" sz="1800" b="1"/>
              <a:t>Bacteria</a:t>
            </a:r>
            <a:endParaRPr lang="en-US" sz="1800" b="1" i="1"/>
          </a:p>
        </p:txBody>
      </p:sp>
      <p:sp>
        <p:nvSpPr>
          <p:cNvPr id="14" name="Slide Number Placeholder 13"/>
          <p:cNvSpPr>
            <a:spLocks noGrp="1"/>
          </p:cNvSpPr>
          <p:nvPr>
            <p:ph type="sldNum" sz="quarter" idx="12"/>
          </p:nvPr>
        </p:nvSpPr>
        <p:spPr/>
        <p:txBody>
          <a:bodyPr/>
          <a:lstStyle/>
          <a:p>
            <a:fld id="{0895ED9F-B7BF-457C-BF79-27AE740E50EA}" type="slidenum">
              <a:rPr lang="en-US" smtClean="0"/>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4294967295"/>
          </p:nvPr>
        </p:nvSpPr>
        <p:spPr>
          <a:xfrm>
            <a:off x="158750" y="1312863"/>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Biologists traditionally use</a:t>
            </a:r>
            <a:r>
              <a:rPr lang="en-US" sz="2800" b="1" dirty="0" smtClean="0">
                <a:cs typeface="Times New Roman" pitchFamily="84" charset="0"/>
              </a:rPr>
              <a:t> </a:t>
            </a:r>
            <a:r>
              <a:rPr lang="en-US" sz="2800" b="1" dirty="0" err="1" smtClean="0">
                <a:cs typeface="Times New Roman" pitchFamily="84" charset="0"/>
              </a:rPr>
              <a:t>phylogenetic</a:t>
            </a:r>
            <a:r>
              <a:rPr lang="en-US" sz="2800" b="1" dirty="0" smtClean="0">
                <a:cs typeface="Times New Roman" pitchFamily="84" charset="0"/>
              </a:rPr>
              <a:t> trees</a:t>
            </a:r>
            <a:r>
              <a:rPr lang="en-US" sz="2800" dirty="0" smtClean="0">
                <a:cs typeface="Times New Roman" pitchFamily="84" charset="0"/>
              </a:rPr>
              <a:t> to depict hypotheses about the evolutionary history of species.</a:t>
            </a:r>
          </a:p>
          <a:p>
            <a:pPr marL="800100" lvl="2" indent="-355600" eaLnBrk="1" hangingPunct="1"/>
            <a:r>
              <a:rPr lang="en-US" sz="2400" dirty="0" smtClean="0">
                <a:cs typeface="Times New Roman" pitchFamily="84" charset="0"/>
              </a:rPr>
              <a:t>The branching diagrams reflect the hierarchical classification of groups nested within more inclusive groups.</a:t>
            </a:r>
          </a:p>
          <a:p>
            <a:pPr marL="800100" lvl="2" indent="-355600" eaLnBrk="1" hangingPunct="1"/>
            <a:r>
              <a:rPr lang="en-US" sz="2400" dirty="0" err="1" smtClean="0">
                <a:cs typeface="Times New Roman" pitchFamily="84" charset="0"/>
              </a:rPr>
              <a:t>Phylogenetic</a:t>
            </a:r>
            <a:r>
              <a:rPr lang="en-US" sz="2400" dirty="0" smtClean="0">
                <a:cs typeface="Times New Roman" pitchFamily="84" charset="0"/>
              </a:rPr>
              <a:t> trees indicate the probable evolutionary relationships among groups and patterns of descent.</a:t>
            </a:r>
          </a:p>
          <a:p>
            <a:pPr marL="292100" lvl="1" indent="-290513" eaLnBrk="1" hangingPunct="1"/>
            <a:endParaRPr lang="en-US" sz="2800" dirty="0" smtClean="0">
              <a:cs typeface="Times New Roman" pitchFamily="84" charset="0"/>
            </a:endParaRPr>
          </a:p>
        </p:txBody>
      </p:sp>
      <p:sp>
        <p:nvSpPr>
          <p:cNvPr id="11469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4692" name="Rectangle 4"/>
          <p:cNvSpPr>
            <a:spLocks noGrp="1" noChangeArrowheads="1"/>
          </p:cNvSpPr>
          <p:nvPr>
            <p:ph type="title" idx="4294967295"/>
          </p:nvPr>
        </p:nvSpPr>
        <p:spPr>
          <a:xfrm>
            <a:off x="188913" y="107950"/>
            <a:ext cx="8782050" cy="876300"/>
          </a:xfrm>
        </p:spPr>
        <p:txBody>
          <a:bodyPr>
            <a:spAutoFit/>
          </a:bodyPr>
          <a:lstStyle/>
          <a:p>
            <a:pPr marL="1016000" indent="-1016000" eaLnBrk="1" hangingPunct="1"/>
            <a:r>
              <a:rPr lang="en-US" sz="3200" smtClean="0"/>
              <a:t>15.15 Systematics connects classification with evolutionary history</a:t>
            </a:r>
          </a:p>
        </p:txBody>
      </p:sp>
      <p:sp>
        <p:nvSpPr>
          <p:cNvPr id="114693"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469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46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 calcmode="lin" valueType="num">
                                      <p:cBhvr additive="base">
                                        <p:cTn id="7" dur="500" fill="hold"/>
                                        <p:tgtEl>
                                          <p:spTgt spid="1146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0">
                                            <p:txEl>
                                              <p:pRg st="1" end="1"/>
                                            </p:txEl>
                                          </p:spTgt>
                                        </p:tgtEl>
                                        <p:attrNameLst>
                                          <p:attrName>style.visibility</p:attrName>
                                        </p:attrNameLst>
                                      </p:cBhvr>
                                      <p:to>
                                        <p:strVal val="visible"/>
                                      </p:to>
                                    </p:set>
                                    <p:anim calcmode="lin" valueType="num">
                                      <p:cBhvr additive="base">
                                        <p:cTn id="13"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0">
                                            <p:txEl>
                                              <p:pRg st="2" end="2"/>
                                            </p:txEl>
                                          </p:spTgt>
                                        </p:tgtEl>
                                        <p:attrNameLst>
                                          <p:attrName>style.visibility</p:attrName>
                                        </p:attrNameLst>
                                      </p:cBhvr>
                                      <p:to>
                                        <p:strVal val="visible"/>
                                      </p:to>
                                    </p:set>
                                    <p:anim calcmode="lin" valueType="num">
                                      <p:cBhvr additive="base">
                                        <p:cTn id="19" dur="500" fill="hold"/>
                                        <p:tgtEl>
                                          <p:spTgt spid="1146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15_15bCarnivoraPhylogeny-U"/>
          <p:cNvPicPr>
            <a:picLocks noChangeAspect="1" noChangeArrowheads="1"/>
          </p:cNvPicPr>
          <p:nvPr/>
        </p:nvPicPr>
        <p:blipFill>
          <a:blip r:embed="rId3" cstate="print"/>
          <a:srcRect/>
          <a:stretch>
            <a:fillRect/>
          </a:stretch>
        </p:blipFill>
        <p:spPr bwMode="auto">
          <a:xfrm>
            <a:off x="1017588" y="238125"/>
            <a:ext cx="7108825" cy="6584950"/>
          </a:xfrm>
          <a:prstGeom prst="rect">
            <a:avLst/>
          </a:prstGeom>
          <a:noFill/>
          <a:ln w="9525">
            <a:noFill/>
            <a:miter lim="800000"/>
            <a:headEnd/>
            <a:tailEnd/>
          </a:ln>
        </p:spPr>
      </p:pic>
      <p:sp>
        <p:nvSpPr>
          <p:cNvPr id="11571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15.15B</a:t>
            </a:r>
          </a:p>
        </p:txBody>
      </p:sp>
      <p:sp>
        <p:nvSpPr>
          <p:cNvPr id="115716" name="Text Box 3"/>
          <p:cNvSpPr txBox="1">
            <a:spLocks noChangeArrowheads="1"/>
          </p:cNvSpPr>
          <p:nvPr/>
        </p:nvSpPr>
        <p:spPr bwMode="auto">
          <a:xfrm>
            <a:off x="1203325" y="293688"/>
            <a:ext cx="738188" cy="331787"/>
          </a:xfrm>
          <a:prstGeom prst="rect">
            <a:avLst/>
          </a:prstGeom>
          <a:noFill/>
          <a:ln w="9525">
            <a:noFill/>
            <a:miter lim="800000"/>
            <a:headEnd/>
            <a:tailEnd/>
          </a:ln>
        </p:spPr>
        <p:txBody>
          <a:bodyPr wrap="none" lIns="0" tIns="0" rIns="0" bIns="0"/>
          <a:lstStyle/>
          <a:p>
            <a:pPr eaLnBrk="0" hangingPunct="0"/>
            <a:r>
              <a:rPr lang="en-US" sz="1800" b="1"/>
              <a:t>Order</a:t>
            </a:r>
          </a:p>
        </p:txBody>
      </p:sp>
      <p:sp>
        <p:nvSpPr>
          <p:cNvPr id="115717" name="Text Box 3"/>
          <p:cNvSpPr txBox="1">
            <a:spLocks noChangeArrowheads="1"/>
          </p:cNvSpPr>
          <p:nvPr/>
        </p:nvSpPr>
        <p:spPr bwMode="auto">
          <a:xfrm>
            <a:off x="2511425" y="293688"/>
            <a:ext cx="738188" cy="331787"/>
          </a:xfrm>
          <a:prstGeom prst="rect">
            <a:avLst/>
          </a:prstGeom>
          <a:noFill/>
          <a:ln w="9525">
            <a:noFill/>
            <a:miter lim="800000"/>
            <a:headEnd/>
            <a:tailEnd/>
          </a:ln>
        </p:spPr>
        <p:txBody>
          <a:bodyPr wrap="none" lIns="0" tIns="0" rIns="0" bIns="0"/>
          <a:lstStyle/>
          <a:p>
            <a:pPr eaLnBrk="0" hangingPunct="0"/>
            <a:r>
              <a:rPr lang="en-US" sz="1800" b="1"/>
              <a:t>Family</a:t>
            </a:r>
          </a:p>
        </p:txBody>
      </p:sp>
      <p:sp>
        <p:nvSpPr>
          <p:cNvPr id="115718" name="Text Box 3"/>
          <p:cNvSpPr txBox="1">
            <a:spLocks noChangeArrowheads="1"/>
          </p:cNvSpPr>
          <p:nvPr/>
        </p:nvSpPr>
        <p:spPr bwMode="auto">
          <a:xfrm>
            <a:off x="3609975" y="293688"/>
            <a:ext cx="738188" cy="331787"/>
          </a:xfrm>
          <a:prstGeom prst="rect">
            <a:avLst/>
          </a:prstGeom>
          <a:noFill/>
          <a:ln w="9525">
            <a:noFill/>
            <a:miter lim="800000"/>
            <a:headEnd/>
            <a:tailEnd/>
          </a:ln>
        </p:spPr>
        <p:txBody>
          <a:bodyPr wrap="none" lIns="0" tIns="0" rIns="0" bIns="0"/>
          <a:lstStyle/>
          <a:p>
            <a:pPr eaLnBrk="0" hangingPunct="0"/>
            <a:r>
              <a:rPr lang="en-US" sz="1800" b="1"/>
              <a:t>Genus</a:t>
            </a:r>
          </a:p>
        </p:txBody>
      </p:sp>
      <p:sp>
        <p:nvSpPr>
          <p:cNvPr id="115719" name="Text Box 3"/>
          <p:cNvSpPr txBox="1">
            <a:spLocks noChangeArrowheads="1"/>
          </p:cNvSpPr>
          <p:nvPr/>
        </p:nvSpPr>
        <p:spPr bwMode="auto">
          <a:xfrm>
            <a:off x="5375275" y="293688"/>
            <a:ext cx="915988" cy="319087"/>
          </a:xfrm>
          <a:prstGeom prst="rect">
            <a:avLst/>
          </a:prstGeom>
          <a:noFill/>
          <a:ln w="9525">
            <a:noFill/>
            <a:miter lim="800000"/>
            <a:headEnd/>
            <a:tailEnd/>
          </a:ln>
        </p:spPr>
        <p:txBody>
          <a:bodyPr wrap="none" lIns="0" tIns="0" rIns="0" bIns="0"/>
          <a:lstStyle/>
          <a:p>
            <a:pPr eaLnBrk="0" hangingPunct="0"/>
            <a:r>
              <a:rPr lang="en-US" sz="1800" b="1"/>
              <a:t>Species</a:t>
            </a:r>
          </a:p>
        </p:txBody>
      </p:sp>
      <p:sp>
        <p:nvSpPr>
          <p:cNvPr id="115720" name="Text Box 3"/>
          <p:cNvSpPr txBox="1">
            <a:spLocks noChangeArrowheads="1"/>
          </p:cNvSpPr>
          <p:nvPr/>
        </p:nvSpPr>
        <p:spPr bwMode="auto">
          <a:xfrm>
            <a:off x="5184775" y="1233488"/>
            <a:ext cx="1201738" cy="738187"/>
          </a:xfrm>
          <a:prstGeom prst="rect">
            <a:avLst/>
          </a:prstGeom>
          <a:noFill/>
          <a:ln w="9525">
            <a:noFill/>
            <a:miter lim="800000"/>
            <a:headEnd/>
            <a:tailEnd/>
          </a:ln>
        </p:spPr>
        <p:txBody>
          <a:bodyPr wrap="none" lIns="0" tIns="0" rIns="0" bIns="0"/>
          <a:lstStyle/>
          <a:p>
            <a:pPr algn="ctr" eaLnBrk="0" hangingPunct="0">
              <a:lnSpc>
                <a:spcPct val="90000"/>
              </a:lnSpc>
            </a:pPr>
            <a:r>
              <a:rPr lang="en-US" sz="1800" b="1" i="1"/>
              <a:t>Felis catus</a:t>
            </a:r>
          </a:p>
          <a:p>
            <a:pPr algn="ctr" eaLnBrk="0" hangingPunct="0">
              <a:lnSpc>
                <a:spcPct val="90000"/>
              </a:lnSpc>
            </a:pPr>
            <a:r>
              <a:rPr lang="en-US" sz="1800" b="1"/>
              <a:t>(domestic</a:t>
            </a:r>
          </a:p>
          <a:p>
            <a:pPr algn="ctr" eaLnBrk="0" hangingPunct="0">
              <a:lnSpc>
                <a:spcPct val="90000"/>
              </a:lnSpc>
            </a:pPr>
            <a:r>
              <a:rPr lang="en-US" sz="1800" b="1"/>
              <a:t>cat)</a:t>
            </a:r>
          </a:p>
        </p:txBody>
      </p:sp>
      <p:sp>
        <p:nvSpPr>
          <p:cNvPr id="115721" name="Text Box 3"/>
          <p:cNvSpPr txBox="1">
            <a:spLocks noChangeArrowheads="1"/>
          </p:cNvSpPr>
          <p:nvPr/>
        </p:nvSpPr>
        <p:spPr bwMode="auto">
          <a:xfrm>
            <a:off x="5038725" y="2236788"/>
            <a:ext cx="1468438" cy="1119187"/>
          </a:xfrm>
          <a:prstGeom prst="rect">
            <a:avLst/>
          </a:prstGeom>
          <a:noFill/>
          <a:ln w="9525">
            <a:noFill/>
            <a:miter lim="800000"/>
            <a:headEnd/>
            <a:tailEnd/>
          </a:ln>
        </p:spPr>
        <p:txBody>
          <a:bodyPr wrap="none" lIns="0" tIns="0" rIns="0" bIns="0"/>
          <a:lstStyle/>
          <a:p>
            <a:pPr algn="ctr" eaLnBrk="0" hangingPunct="0">
              <a:lnSpc>
                <a:spcPct val="90000"/>
              </a:lnSpc>
            </a:pPr>
            <a:r>
              <a:rPr lang="en-US" sz="1800" b="1" i="1"/>
              <a:t>Mustela</a:t>
            </a:r>
          </a:p>
          <a:p>
            <a:pPr algn="ctr" eaLnBrk="0" hangingPunct="0">
              <a:lnSpc>
                <a:spcPct val="90000"/>
              </a:lnSpc>
            </a:pPr>
            <a:r>
              <a:rPr lang="en-US" sz="1800" b="1" i="1"/>
              <a:t>frenata</a:t>
            </a:r>
          </a:p>
          <a:p>
            <a:pPr algn="ctr" eaLnBrk="0" hangingPunct="0">
              <a:lnSpc>
                <a:spcPct val="90000"/>
              </a:lnSpc>
            </a:pPr>
            <a:r>
              <a:rPr lang="en-US" sz="1800" b="1"/>
              <a:t>(long-tailed</a:t>
            </a:r>
          </a:p>
          <a:p>
            <a:pPr algn="ctr" eaLnBrk="0" hangingPunct="0">
              <a:lnSpc>
                <a:spcPct val="90000"/>
              </a:lnSpc>
            </a:pPr>
            <a:r>
              <a:rPr lang="en-US" sz="1800" b="1"/>
              <a:t>weasel)</a:t>
            </a:r>
          </a:p>
        </p:txBody>
      </p:sp>
      <p:sp>
        <p:nvSpPr>
          <p:cNvPr id="115722" name="Text Box 3"/>
          <p:cNvSpPr txBox="1">
            <a:spLocks noChangeArrowheads="1"/>
          </p:cNvSpPr>
          <p:nvPr/>
        </p:nvSpPr>
        <p:spPr bwMode="auto">
          <a:xfrm>
            <a:off x="5191125" y="3595688"/>
            <a:ext cx="1201738" cy="795337"/>
          </a:xfrm>
          <a:prstGeom prst="rect">
            <a:avLst/>
          </a:prstGeom>
          <a:noFill/>
          <a:ln w="9525">
            <a:noFill/>
            <a:miter lim="800000"/>
            <a:headEnd/>
            <a:tailEnd/>
          </a:ln>
        </p:spPr>
        <p:txBody>
          <a:bodyPr wrap="none" lIns="0" tIns="0" rIns="0" bIns="0"/>
          <a:lstStyle/>
          <a:p>
            <a:pPr algn="ctr" eaLnBrk="0" hangingPunct="0">
              <a:lnSpc>
                <a:spcPct val="90000"/>
              </a:lnSpc>
            </a:pPr>
            <a:r>
              <a:rPr lang="en-US" sz="1800" b="1" i="1"/>
              <a:t>Lutra lutra</a:t>
            </a:r>
          </a:p>
          <a:p>
            <a:pPr algn="ctr" eaLnBrk="0" hangingPunct="0">
              <a:lnSpc>
                <a:spcPct val="90000"/>
              </a:lnSpc>
            </a:pPr>
            <a:r>
              <a:rPr lang="en-US" sz="1800" b="1"/>
              <a:t>(European</a:t>
            </a:r>
          </a:p>
          <a:p>
            <a:pPr algn="ctr" eaLnBrk="0" hangingPunct="0">
              <a:lnSpc>
                <a:spcPct val="90000"/>
              </a:lnSpc>
            </a:pPr>
            <a:r>
              <a:rPr lang="en-US" sz="1800" b="1"/>
              <a:t>otter)</a:t>
            </a:r>
          </a:p>
        </p:txBody>
      </p:sp>
      <p:sp>
        <p:nvSpPr>
          <p:cNvPr id="115723" name="Text Box 3"/>
          <p:cNvSpPr txBox="1">
            <a:spLocks noChangeArrowheads="1"/>
          </p:cNvSpPr>
          <p:nvPr/>
        </p:nvSpPr>
        <p:spPr bwMode="auto">
          <a:xfrm>
            <a:off x="5184775" y="4732338"/>
            <a:ext cx="1201738" cy="795337"/>
          </a:xfrm>
          <a:prstGeom prst="rect">
            <a:avLst/>
          </a:prstGeom>
          <a:noFill/>
          <a:ln w="9525">
            <a:noFill/>
            <a:miter lim="800000"/>
            <a:headEnd/>
            <a:tailEnd/>
          </a:ln>
        </p:spPr>
        <p:txBody>
          <a:bodyPr wrap="none" lIns="0" tIns="0" rIns="0" bIns="0"/>
          <a:lstStyle/>
          <a:p>
            <a:pPr algn="ctr" eaLnBrk="0" hangingPunct="0">
              <a:lnSpc>
                <a:spcPct val="90000"/>
              </a:lnSpc>
            </a:pPr>
            <a:r>
              <a:rPr lang="en-US" sz="1800" b="1" i="1"/>
              <a:t>Canis</a:t>
            </a:r>
          </a:p>
          <a:p>
            <a:pPr algn="ctr" eaLnBrk="0" hangingPunct="0">
              <a:lnSpc>
                <a:spcPct val="90000"/>
              </a:lnSpc>
            </a:pPr>
            <a:r>
              <a:rPr lang="en-US" sz="1800" b="1" i="1"/>
              <a:t>latrans</a:t>
            </a:r>
          </a:p>
          <a:p>
            <a:pPr algn="ctr" eaLnBrk="0" hangingPunct="0">
              <a:lnSpc>
                <a:spcPct val="90000"/>
              </a:lnSpc>
            </a:pPr>
            <a:r>
              <a:rPr lang="en-US" sz="1800" b="1"/>
              <a:t>(coyote)</a:t>
            </a:r>
          </a:p>
        </p:txBody>
      </p:sp>
      <p:sp>
        <p:nvSpPr>
          <p:cNvPr id="115724" name="Text Box 3"/>
          <p:cNvSpPr txBox="1">
            <a:spLocks noChangeArrowheads="1"/>
          </p:cNvSpPr>
          <p:nvPr/>
        </p:nvSpPr>
        <p:spPr bwMode="auto">
          <a:xfrm>
            <a:off x="5114925" y="5862638"/>
            <a:ext cx="1354138" cy="547687"/>
          </a:xfrm>
          <a:prstGeom prst="rect">
            <a:avLst/>
          </a:prstGeom>
          <a:noFill/>
          <a:ln w="9525">
            <a:noFill/>
            <a:miter lim="800000"/>
            <a:headEnd/>
            <a:tailEnd/>
          </a:ln>
        </p:spPr>
        <p:txBody>
          <a:bodyPr wrap="none" lIns="0" tIns="0" rIns="0" bIns="0"/>
          <a:lstStyle/>
          <a:p>
            <a:pPr algn="ctr" eaLnBrk="0" hangingPunct="0">
              <a:lnSpc>
                <a:spcPct val="90000"/>
              </a:lnSpc>
            </a:pPr>
            <a:r>
              <a:rPr lang="en-US" sz="1800" b="1" i="1"/>
              <a:t>Canis lupus</a:t>
            </a:r>
          </a:p>
          <a:p>
            <a:pPr algn="ctr" eaLnBrk="0" hangingPunct="0">
              <a:lnSpc>
                <a:spcPct val="90000"/>
              </a:lnSpc>
            </a:pPr>
            <a:r>
              <a:rPr lang="en-US" sz="1800" b="1"/>
              <a:t>(wolf)</a:t>
            </a:r>
          </a:p>
        </p:txBody>
      </p:sp>
      <p:sp>
        <p:nvSpPr>
          <p:cNvPr id="115725" name="Text Box 13"/>
          <p:cNvSpPr txBox="1">
            <a:spLocks noChangeArrowheads="1"/>
          </p:cNvSpPr>
          <p:nvPr/>
        </p:nvSpPr>
        <p:spPr bwMode="auto">
          <a:xfrm rot="5400000">
            <a:off x="3679825" y="1462088"/>
            <a:ext cx="560387" cy="319088"/>
          </a:xfrm>
          <a:prstGeom prst="rect">
            <a:avLst/>
          </a:prstGeom>
          <a:noFill/>
          <a:ln w="9525">
            <a:noFill/>
            <a:miter lim="800000"/>
            <a:headEnd/>
            <a:tailEnd/>
          </a:ln>
        </p:spPr>
        <p:txBody>
          <a:bodyPr wrap="none" lIns="0" tIns="0" rIns="0" bIns="0"/>
          <a:lstStyle/>
          <a:p>
            <a:pPr eaLnBrk="0" hangingPunct="0"/>
            <a:r>
              <a:rPr lang="en-US" sz="1800" b="1" i="1"/>
              <a:t>Felis</a:t>
            </a:r>
          </a:p>
        </p:txBody>
      </p:sp>
      <p:sp>
        <p:nvSpPr>
          <p:cNvPr id="115726" name="Text Box 14"/>
          <p:cNvSpPr txBox="1">
            <a:spLocks noChangeArrowheads="1"/>
          </p:cNvSpPr>
          <p:nvPr/>
        </p:nvSpPr>
        <p:spPr bwMode="auto">
          <a:xfrm rot="5400000">
            <a:off x="2454275" y="1455738"/>
            <a:ext cx="827087" cy="319088"/>
          </a:xfrm>
          <a:prstGeom prst="rect">
            <a:avLst/>
          </a:prstGeom>
          <a:noFill/>
          <a:ln w="9525">
            <a:noFill/>
            <a:miter lim="800000"/>
            <a:headEnd/>
            <a:tailEnd/>
          </a:ln>
        </p:spPr>
        <p:txBody>
          <a:bodyPr wrap="none" lIns="0" tIns="0" rIns="0" bIns="0"/>
          <a:lstStyle/>
          <a:p>
            <a:pPr eaLnBrk="0" hangingPunct="0"/>
            <a:r>
              <a:rPr lang="en-US" sz="1800" b="1"/>
              <a:t>Felidae</a:t>
            </a:r>
          </a:p>
        </p:txBody>
      </p:sp>
      <p:sp>
        <p:nvSpPr>
          <p:cNvPr id="115727" name="Text Box 15"/>
          <p:cNvSpPr txBox="1">
            <a:spLocks noChangeArrowheads="1"/>
          </p:cNvSpPr>
          <p:nvPr/>
        </p:nvSpPr>
        <p:spPr bwMode="auto">
          <a:xfrm rot="5400000">
            <a:off x="2251075" y="3227388"/>
            <a:ext cx="1233487" cy="319088"/>
          </a:xfrm>
          <a:prstGeom prst="rect">
            <a:avLst/>
          </a:prstGeom>
          <a:noFill/>
          <a:ln w="9525">
            <a:noFill/>
            <a:miter lim="800000"/>
            <a:headEnd/>
            <a:tailEnd/>
          </a:ln>
        </p:spPr>
        <p:txBody>
          <a:bodyPr wrap="none" lIns="0" tIns="0" rIns="0" bIns="0"/>
          <a:lstStyle/>
          <a:p>
            <a:pPr eaLnBrk="0" hangingPunct="0"/>
            <a:r>
              <a:rPr lang="en-US" sz="1800" b="1"/>
              <a:t>Mustelidae</a:t>
            </a:r>
          </a:p>
        </p:txBody>
      </p:sp>
      <p:sp>
        <p:nvSpPr>
          <p:cNvPr id="115728" name="Text Box 16"/>
          <p:cNvSpPr txBox="1">
            <a:spLocks noChangeArrowheads="1"/>
          </p:cNvSpPr>
          <p:nvPr/>
        </p:nvSpPr>
        <p:spPr bwMode="auto">
          <a:xfrm rot="5400000">
            <a:off x="3527425" y="2630488"/>
            <a:ext cx="865187" cy="319088"/>
          </a:xfrm>
          <a:prstGeom prst="rect">
            <a:avLst/>
          </a:prstGeom>
          <a:noFill/>
          <a:ln w="9525">
            <a:noFill/>
            <a:miter lim="800000"/>
            <a:headEnd/>
            <a:tailEnd/>
          </a:ln>
        </p:spPr>
        <p:txBody>
          <a:bodyPr wrap="none" lIns="0" tIns="0" rIns="0" bIns="0"/>
          <a:lstStyle/>
          <a:p>
            <a:pPr eaLnBrk="0" hangingPunct="0"/>
            <a:r>
              <a:rPr lang="en-US" sz="1800" b="1" i="1"/>
              <a:t>Mustela</a:t>
            </a:r>
          </a:p>
        </p:txBody>
      </p:sp>
      <p:sp>
        <p:nvSpPr>
          <p:cNvPr id="115729" name="Text Box 17"/>
          <p:cNvSpPr txBox="1">
            <a:spLocks noChangeArrowheads="1"/>
          </p:cNvSpPr>
          <p:nvPr/>
        </p:nvSpPr>
        <p:spPr bwMode="auto">
          <a:xfrm rot="5400000">
            <a:off x="3679825" y="3767138"/>
            <a:ext cx="560387" cy="319088"/>
          </a:xfrm>
          <a:prstGeom prst="rect">
            <a:avLst/>
          </a:prstGeom>
          <a:noFill/>
          <a:ln w="9525">
            <a:noFill/>
            <a:miter lim="800000"/>
            <a:headEnd/>
            <a:tailEnd/>
          </a:ln>
        </p:spPr>
        <p:txBody>
          <a:bodyPr wrap="none" lIns="0" tIns="0" rIns="0" bIns="0"/>
          <a:lstStyle/>
          <a:p>
            <a:pPr eaLnBrk="0" hangingPunct="0"/>
            <a:r>
              <a:rPr lang="en-US" sz="1800" b="1" i="1"/>
              <a:t>Lutra</a:t>
            </a:r>
          </a:p>
        </p:txBody>
      </p:sp>
      <p:sp>
        <p:nvSpPr>
          <p:cNvPr id="115730" name="Text Box 18"/>
          <p:cNvSpPr txBox="1">
            <a:spLocks noChangeArrowheads="1"/>
          </p:cNvSpPr>
          <p:nvPr/>
        </p:nvSpPr>
        <p:spPr bwMode="auto">
          <a:xfrm rot="5400000">
            <a:off x="904875" y="3290888"/>
            <a:ext cx="1233487" cy="319088"/>
          </a:xfrm>
          <a:prstGeom prst="rect">
            <a:avLst/>
          </a:prstGeom>
          <a:noFill/>
          <a:ln w="9525">
            <a:noFill/>
            <a:miter lim="800000"/>
            <a:headEnd/>
            <a:tailEnd/>
          </a:ln>
        </p:spPr>
        <p:txBody>
          <a:bodyPr wrap="none" lIns="0" tIns="0" rIns="0" bIns="0"/>
          <a:lstStyle/>
          <a:p>
            <a:pPr eaLnBrk="0" hangingPunct="0"/>
            <a:r>
              <a:rPr lang="en-US" sz="1800" b="1"/>
              <a:t>Carnivora</a:t>
            </a:r>
          </a:p>
        </p:txBody>
      </p:sp>
      <p:sp>
        <p:nvSpPr>
          <p:cNvPr id="115731" name="Text Box 19"/>
          <p:cNvSpPr txBox="1">
            <a:spLocks noChangeArrowheads="1"/>
          </p:cNvSpPr>
          <p:nvPr/>
        </p:nvSpPr>
        <p:spPr bwMode="auto">
          <a:xfrm rot="5400000">
            <a:off x="2403475" y="5443538"/>
            <a:ext cx="928687" cy="319088"/>
          </a:xfrm>
          <a:prstGeom prst="rect">
            <a:avLst/>
          </a:prstGeom>
          <a:noFill/>
          <a:ln w="9525">
            <a:noFill/>
            <a:miter lim="800000"/>
            <a:headEnd/>
            <a:tailEnd/>
          </a:ln>
        </p:spPr>
        <p:txBody>
          <a:bodyPr wrap="none" lIns="0" tIns="0" rIns="0" bIns="0"/>
          <a:lstStyle/>
          <a:p>
            <a:pPr eaLnBrk="0" hangingPunct="0"/>
            <a:r>
              <a:rPr lang="en-US" sz="1800" b="1"/>
              <a:t>Canidae</a:t>
            </a:r>
          </a:p>
        </p:txBody>
      </p:sp>
      <p:sp>
        <p:nvSpPr>
          <p:cNvPr id="115732" name="Text Box 20"/>
          <p:cNvSpPr txBox="1">
            <a:spLocks noChangeArrowheads="1"/>
          </p:cNvSpPr>
          <p:nvPr/>
        </p:nvSpPr>
        <p:spPr bwMode="auto">
          <a:xfrm rot="5400000">
            <a:off x="3635375" y="5411788"/>
            <a:ext cx="649287" cy="319088"/>
          </a:xfrm>
          <a:prstGeom prst="rect">
            <a:avLst/>
          </a:prstGeom>
          <a:noFill/>
          <a:ln w="9525">
            <a:noFill/>
            <a:miter lim="800000"/>
            <a:headEnd/>
            <a:tailEnd/>
          </a:ln>
        </p:spPr>
        <p:txBody>
          <a:bodyPr wrap="none" lIns="0" tIns="0" rIns="0" bIns="0"/>
          <a:lstStyle/>
          <a:p>
            <a:pPr eaLnBrk="0" hangingPunct="0"/>
            <a:r>
              <a:rPr lang="en-US" sz="1800" b="1" i="1"/>
              <a:t>Canis</a:t>
            </a:r>
          </a:p>
        </p:txBody>
      </p:sp>
      <p:sp>
        <p:nvSpPr>
          <p:cNvPr id="21" name="Slide Number Placeholder 20"/>
          <p:cNvSpPr>
            <a:spLocks noGrp="1"/>
          </p:cNvSpPr>
          <p:nvPr>
            <p:ph type="sldNum" sz="quarter" idx="12"/>
          </p:nvPr>
        </p:nvSpPr>
        <p:spPr/>
        <p:txBody>
          <a:bodyPr/>
          <a:lstStyle/>
          <a:p>
            <a:fld id="{0895ED9F-B7BF-457C-BF79-27AE740E50EA}" type="slidenum">
              <a:rPr lang="en-US" smtClean="0"/>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4294967295"/>
          </p:nvPr>
        </p:nvSpPr>
        <p:spPr>
          <a:xfrm>
            <a:off x="169863" y="1312863"/>
            <a:ext cx="8534400" cy="5270500"/>
          </a:xfrm>
        </p:spPr>
        <p:txBody>
          <a:bodyPr/>
          <a:lstStyle/>
          <a:p>
            <a:pPr marL="292100" lvl="1" indent="-290513" eaLnBrk="1" hangingPunct="1">
              <a:buFont typeface="Wingdings" pitchFamily="84" charset="2"/>
              <a:buChar char="§"/>
            </a:pPr>
            <a:r>
              <a:rPr lang="en-US" sz="2800" b="1" dirty="0" err="1" smtClean="0">
                <a:cs typeface="Times New Roman" pitchFamily="84" charset="0"/>
              </a:rPr>
              <a:t>Cladistics</a:t>
            </a:r>
            <a:endParaRPr lang="en-US" sz="2800" dirty="0" smtClean="0">
              <a:cs typeface="Times New Roman" pitchFamily="84" charset="0"/>
            </a:endParaRPr>
          </a:p>
          <a:p>
            <a:pPr marL="800100" lvl="2" indent="-355600" eaLnBrk="1" hangingPunct="1"/>
            <a:r>
              <a:rPr lang="en-US" sz="2400" dirty="0" smtClean="0">
                <a:cs typeface="Times New Roman" pitchFamily="84" charset="0"/>
              </a:rPr>
              <a:t>is the most widely used method in </a:t>
            </a:r>
            <a:r>
              <a:rPr lang="en-US" sz="2400" dirty="0" err="1" smtClean="0">
                <a:cs typeface="Times New Roman" pitchFamily="84" charset="0"/>
              </a:rPr>
              <a:t>systematics</a:t>
            </a:r>
            <a:r>
              <a:rPr lang="en-US" sz="2400" dirty="0" smtClean="0">
                <a:cs typeface="Times New Roman" pitchFamily="84" charset="0"/>
              </a:rPr>
              <a:t> and </a:t>
            </a:r>
          </a:p>
          <a:p>
            <a:pPr marL="800100" lvl="2" indent="-355600" eaLnBrk="1" hangingPunct="1"/>
            <a:r>
              <a:rPr lang="en-US" sz="2400" dirty="0" smtClean="0">
                <a:cs typeface="Times New Roman" pitchFamily="84" charset="0"/>
              </a:rPr>
              <a:t>groups organisms into </a:t>
            </a:r>
            <a:r>
              <a:rPr lang="en-US" sz="2400" b="1" dirty="0" err="1" smtClean="0">
                <a:cs typeface="Times New Roman" pitchFamily="84" charset="0"/>
              </a:rPr>
              <a:t>clades</a:t>
            </a:r>
            <a:r>
              <a:rPr lang="en-US" sz="2400" dirty="0" smtClean="0">
                <a:cs typeface="Times New Roman" pitchFamily="84" charset="0"/>
              </a:rPr>
              <a:t>.</a:t>
            </a:r>
          </a:p>
          <a:p>
            <a:pPr marL="292100" lvl="1" indent="-290513" eaLnBrk="1" hangingPunct="1">
              <a:buFont typeface="Wingdings" pitchFamily="84" charset="2"/>
              <a:buChar char="§"/>
            </a:pPr>
            <a:r>
              <a:rPr lang="en-US" sz="2800" dirty="0" smtClean="0">
                <a:cs typeface="Times New Roman" pitchFamily="84" charset="0"/>
              </a:rPr>
              <a:t>Each </a:t>
            </a:r>
            <a:r>
              <a:rPr lang="en-US" sz="2800" dirty="0" err="1" smtClean="0">
                <a:cs typeface="Times New Roman" pitchFamily="84" charset="0"/>
              </a:rPr>
              <a:t>clade</a:t>
            </a:r>
            <a:r>
              <a:rPr lang="en-US" sz="2800" dirty="0" smtClean="0">
                <a:cs typeface="Times New Roman" pitchFamily="84" charset="0"/>
              </a:rPr>
              <a:t> is a </a:t>
            </a:r>
            <a:r>
              <a:rPr lang="en-US" sz="2800" b="1" dirty="0" smtClean="0">
                <a:cs typeface="Times New Roman" pitchFamily="84" charset="0"/>
              </a:rPr>
              <a:t>monophyletic</a:t>
            </a:r>
            <a:r>
              <a:rPr lang="en-US" sz="2800" dirty="0" smtClean="0">
                <a:cs typeface="Times New Roman" pitchFamily="84" charset="0"/>
              </a:rPr>
              <a:t> group of species that</a:t>
            </a:r>
          </a:p>
          <a:p>
            <a:pPr marL="800100" lvl="2" indent="-355600" eaLnBrk="1" hangingPunct="1"/>
            <a:r>
              <a:rPr lang="en-US" sz="2400" dirty="0" smtClean="0">
                <a:cs typeface="Times New Roman" pitchFamily="84" charset="0"/>
              </a:rPr>
              <a:t>includes an ancestral species and</a:t>
            </a:r>
          </a:p>
          <a:p>
            <a:pPr marL="800100" lvl="2" indent="-355600" eaLnBrk="1" hangingPunct="1"/>
            <a:r>
              <a:rPr lang="en-US" sz="2400" dirty="0" smtClean="0">
                <a:cs typeface="Times New Roman" pitchFamily="84" charset="0"/>
              </a:rPr>
              <a:t>all of its descendants.</a:t>
            </a:r>
          </a:p>
        </p:txBody>
      </p:sp>
      <p:sp>
        <p:nvSpPr>
          <p:cNvPr id="11673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6740" name="Rectangle 4"/>
          <p:cNvSpPr>
            <a:spLocks noGrp="1" noChangeArrowheads="1"/>
          </p:cNvSpPr>
          <p:nvPr>
            <p:ph type="title" idx="4294967295"/>
          </p:nvPr>
        </p:nvSpPr>
        <p:spPr>
          <a:xfrm>
            <a:off x="176213" y="107950"/>
            <a:ext cx="8782050" cy="876300"/>
          </a:xfrm>
        </p:spPr>
        <p:txBody>
          <a:bodyPr>
            <a:spAutoFit/>
          </a:bodyPr>
          <a:lstStyle/>
          <a:p>
            <a:pPr marL="1016000" indent="-1016000" eaLnBrk="1" hangingPunct="1"/>
            <a:r>
              <a:rPr lang="en-US" sz="3200" smtClean="0"/>
              <a:t>15.16 Shared characters are used to construct phylogenetic trees</a:t>
            </a:r>
          </a:p>
        </p:txBody>
      </p:sp>
      <p:sp>
        <p:nvSpPr>
          <p:cNvPr id="116741"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674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67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 calcmode="lin" valueType="num">
                                      <p:cBhvr additive="base">
                                        <p:cTn id="7" dur="500" fill="hold"/>
                                        <p:tgtEl>
                                          <p:spTgt spid="116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8">
                                            <p:txEl>
                                              <p:pRg st="1" end="1"/>
                                            </p:txEl>
                                          </p:spTgt>
                                        </p:tgtEl>
                                        <p:attrNameLst>
                                          <p:attrName>style.visibility</p:attrName>
                                        </p:attrNameLst>
                                      </p:cBhvr>
                                      <p:to>
                                        <p:strVal val="visible"/>
                                      </p:to>
                                    </p:set>
                                    <p:anim calcmode="lin" valueType="num">
                                      <p:cBhvr additive="base">
                                        <p:cTn id="13" dur="500" fill="hold"/>
                                        <p:tgtEl>
                                          <p:spTgt spid="116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38">
                                            <p:txEl>
                                              <p:pRg st="2" end="2"/>
                                            </p:txEl>
                                          </p:spTgt>
                                        </p:tgtEl>
                                        <p:attrNameLst>
                                          <p:attrName>style.visibility</p:attrName>
                                        </p:attrNameLst>
                                      </p:cBhvr>
                                      <p:to>
                                        <p:strVal val="visible"/>
                                      </p:to>
                                    </p:set>
                                    <p:anim calcmode="lin" valueType="num">
                                      <p:cBhvr additive="base">
                                        <p:cTn id="19" dur="500" fill="hold"/>
                                        <p:tgtEl>
                                          <p:spTgt spid="1167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6738">
                                            <p:txEl>
                                              <p:pRg st="3" end="3"/>
                                            </p:txEl>
                                          </p:spTgt>
                                        </p:tgtEl>
                                        <p:attrNameLst>
                                          <p:attrName>style.visibility</p:attrName>
                                        </p:attrNameLst>
                                      </p:cBhvr>
                                      <p:to>
                                        <p:strVal val="visible"/>
                                      </p:to>
                                    </p:set>
                                    <p:anim calcmode="lin" valueType="num">
                                      <p:cBhvr additive="base">
                                        <p:cTn id="25" dur="500" fill="hold"/>
                                        <p:tgtEl>
                                          <p:spTgt spid="1167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7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6738">
                                            <p:txEl>
                                              <p:pRg st="4" end="4"/>
                                            </p:txEl>
                                          </p:spTgt>
                                        </p:tgtEl>
                                        <p:attrNameLst>
                                          <p:attrName>style.visibility</p:attrName>
                                        </p:attrNameLst>
                                      </p:cBhvr>
                                      <p:to>
                                        <p:strVal val="visible"/>
                                      </p:to>
                                    </p:set>
                                    <p:anim calcmode="lin" valueType="num">
                                      <p:cBhvr additive="base">
                                        <p:cTn id="31" dur="500" fill="hold"/>
                                        <p:tgtEl>
                                          <p:spTgt spid="1167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7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6738">
                                            <p:txEl>
                                              <p:pRg st="5" end="5"/>
                                            </p:txEl>
                                          </p:spTgt>
                                        </p:tgtEl>
                                        <p:attrNameLst>
                                          <p:attrName>style.visibility</p:attrName>
                                        </p:attrNameLst>
                                      </p:cBhvr>
                                      <p:to>
                                        <p:strVal val="visible"/>
                                      </p:to>
                                    </p:set>
                                    <p:anim calcmode="lin" valueType="num">
                                      <p:cBhvr additive="base">
                                        <p:cTn id="37" dur="500" fill="hold"/>
                                        <p:tgtEl>
                                          <p:spTgt spid="1167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67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4294967295"/>
          </p:nvPr>
        </p:nvSpPr>
        <p:spPr>
          <a:xfrm>
            <a:off x="169863" y="1309688"/>
            <a:ext cx="8534400" cy="5270500"/>
          </a:xfrm>
        </p:spPr>
        <p:txBody>
          <a:bodyPr/>
          <a:lstStyle/>
          <a:p>
            <a:pPr marL="292100" lvl="2" indent="-288925" eaLnBrk="1" hangingPunct="1">
              <a:buFont typeface="Wingdings" pitchFamily="84" charset="2"/>
              <a:buChar char="§"/>
            </a:pPr>
            <a:r>
              <a:rPr lang="en-US" sz="2800" dirty="0" smtClean="0">
                <a:cs typeface="Times New Roman" pitchFamily="84" charset="0"/>
              </a:rPr>
              <a:t>Molecular </a:t>
            </a:r>
            <a:r>
              <a:rPr lang="en-US" sz="2800" dirty="0" err="1" smtClean="0">
                <a:cs typeface="Times New Roman" pitchFamily="84" charset="0"/>
              </a:rPr>
              <a:t>systematics</a:t>
            </a:r>
            <a:r>
              <a:rPr lang="en-US" sz="2800" dirty="0" smtClean="0">
                <a:cs typeface="Times New Roman" pitchFamily="84" charset="0"/>
              </a:rPr>
              <a:t> and </a:t>
            </a:r>
            <a:r>
              <a:rPr lang="en-US" sz="2800" dirty="0" err="1" smtClean="0">
                <a:cs typeface="Times New Roman" pitchFamily="84" charset="0"/>
              </a:rPr>
              <a:t>cladistics</a:t>
            </a:r>
            <a:r>
              <a:rPr lang="en-US" sz="2800" dirty="0" smtClean="0">
                <a:cs typeface="Times New Roman" pitchFamily="84" charset="0"/>
              </a:rPr>
              <a:t> are remodeling some trees.</a:t>
            </a:r>
          </a:p>
          <a:p>
            <a:pPr marL="292100" lvl="2" indent="-288925" eaLnBrk="1" hangingPunct="1">
              <a:buFont typeface="Wingdings" pitchFamily="84" charset="2"/>
              <a:buChar char="§"/>
            </a:pPr>
            <a:r>
              <a:rPr lang="en-US" sz="2800" dirty="0" smtClean="0">
                <a:cs typeface="Times New Roman" pitchFamily="84" charset="0"/>
              </a:rPr>
              <a:t>Biologists currently recognize a </a:t>
            </a:r>
            <a:r>
              <a:rPr lang="en-US" sz="2800" b="1" dirty="0" smtClean="0">
                <a:cs typeface="Times New Roman" pitchFamily="84" charset="0"/>
              </a:rPr>
              <a:t>three-domain system</a:t>
            </a:r>
            <a:r>
              <a:rPr lang="en-US" sz="2800" dirty="0" smtClean="0">
                <a:cs typeface="Times New Roman" pitchFamily="84" charset="0"/>
              </a:rPr>
              <a:t> consisting of</a:t>
            </a:r>
          </a:p>
          <a:p>
            <a:pPr marL="800100" lvl="3" indent="-355600" eaLnBrk="1" hangingPunct="1"/>
            <a:r>
              <a:rPr lang="en-US" sz="2400" dirty="0" smtClean="0">
                <a:cs typeface="Times New Roman" pitchFamily="84" charset="0"/>
              </a:rPr>
              <a:t>two domains of prokaryotes: Bacteria and </a:t>
            </a:r>
            <a:r>
              <a:rPr lang="en-US" sz="2400" dirty="0" err="1" smtClean="0">
                <a:cs typeface="Times New Roman" pitchFamily="84" charset="0"/>
              </a:rPr>
              <a:t>Archaea</a:t>
            </a:r>
            <a:r>
              <a:rPr lang="en-US" sz="2400" dirty="0" smtClean="0">
                <a:cs typeface="Times New Roman" pitchFamily="84" charset="0"/>
              </a:rPr>
              <a:t>, and</a:t>
            </a:r>
          </a:p>
          <a:p>
            <a:pPr marL="800100" lvl="3" indent="-355600" eaLnBrk="1" hangingPunct="1"/>
            <a:r>
              <a:rPr lang="en-US" sz="2400" dirty="0" smtClean="0">
                <a:cs typeface="Times New Roman" pitchFamily="84" charset="0"/>
              </a:rPr>
              <a:t>one domain of eukaryotes called </a:t>
            </a:r>
            <a:r>
              <a:rPr lang="en-US" sz="2400" dirty="0" err="1" smtClean="0">
                <a:cs typeface="Times New Roman" pitchFamily="84" charset="0"/>
              </a:rPr>
              <a:t>Eukarya</a:t>
            </a:r>
            <a:r>
              <a:rPr lang="en-US" sz="2400" dirty="0" smtClean="0">
                <a:cs typeface="Times New Roman" pitchFamily="84" charset="0"/>
              </a:rPr>
              <a:t> including</a:t>
            </a:r>
            <a:endParaRPr lang="en-US" dirty="0" smtClean="0">
              <a:cs typeface="Times New Roman" pitchFamily="84" charset="0"/>
            </a:endParaRPr>
          </a:p>
          <a:p>
            <a:pPr marL="1346200" lvl="4" indent="-330200" eaLnBrk="1" hangingPunct="1"/>
            <a:r>
              <a:rPr lang="en-US" dirty="0" smtClean="0">
                <a:cs typeface="Times New Roman" pitchFamily="84" charset="0"/>
              </a:rPr>
              <a:t>fungi,</a:t>
            </a:r>
          </a:p>
          <a:p>
            <a:pPr marL="1346200" lvl="4" indent="-330200" eaLnBrk="1" hangingPunct="1"/>
            <a:r>
              <a:rPr lang="en-US" dirty="0" smtClean="0">
                <a:cs typeface="Times New Roman" pitchFamily="84" charset="0"/>
              </a:rPr>
              <a:t>plants, and</a:t>
            </a:r>
          </a:p>
          <a:p>
            <a:pPr marL="1346200" lvl="4" indent="-330200" eaLnBrk="1" hangingPunct="1"/>
            <a:r>
              <a:rPr lang="en-US" dirty="0" smtClean="0">
                <a:cs typeface="Times New Roman" pitchFamily="84" charset="0"/>
              </a:rPr>
              <a:t>animals.</a:t>
            </a:r>
          </a:p>
        </p:txBody>
      </p:sp>
      <p:sp>
        <p:nvSpPr>
          <p:cNvPr id="13721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7220"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7221" name="Rectangle 10"/>
          <p:cNvSpPr>
            <a:spLocks noGrp="1" noChangeArrowheads="1"/>
          </p:cNvSpPr>
          <p:nvPr>
            <p:ph type="title" idx="4294967295"/>
          </p:nvPr>
        </p:nvSpPr>
        <p:spPr>
          <a:xfrm>
            <a:off x="182563" y="106363"/>
            <a:ext cx="8775700" cy="822325"/>
          </a:xfrm>
        </p:spPr>
        <p:txBody>
          <a:bodyPr>
            <a:normAutofit fontScale="90000"/>
          </a:bodyPr>
          <a:lstStyle/>
          <a:p>
            <a:pPr marL="1004888" indent="-1004888" eaLnBrk="1" hangingPunct="1"/>
            <a:r>
              <a:rPr lang="en-US" sz="3200" smtClean="0"/>
              <a:t>15.19 Constructing the tree of life is a work in progress</a:t>
            </a:r>
          </a:p>
        </p:txBody>
      </p:sp>
      <p:sp>
        <p:nvSpPr>
          <p:cNvPr id="13722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72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49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checkerboard(across)">
                                      <p:cBhvr>
                                        <p:cTn id="7" dur="500"/>
                                        <p:tgtEl>
                                          <p:spTgt spid="137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7218">
                                            <p:txEl>
                                              <p:pRg st="1" end="1"/>
                                            </p:txEl>
                                          </p:spTgt>
                                        </p:tgtEl>
                                        <p:attrNameLst>
                                          <p:attrName>style.visibility</p:attrName>
                                        </p:attrNameLst>
                                      </p:cBhvr>
                                      <p:to>
                                        <p:strVal val="visible"/>
                                      </p:to>
                                    </p:set>
                                    <p:animEffect transition="in" filter="checkerboard(across)">
                                      <p:cBhvr>
                                        <p:cTn id="12" dur="500"/>
                                        <p:tgtEl>
                                          <p:spTgt spid="137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7218">
                                            <p:txEl>
                                              <p:pRg st="2" end="2"/>
                                            </p:txEl>
                                          </p:spTgt>
                                        </p:tgtEl>
                                        <p:attrNameLst>
                                          <p:attrName>style.visibility</p:attrName>
                                        </p:attrNameLst>
                                      </p:cBhvr>
                                      <p:to>
                                        <p:strVal val="visible"/>
                                      </p:to>
                                    </p:set>
                                    <p:animEffect transition="in" filter="checkerboard(across)">
                                      <p:cBhvr>
                                        <p:cTn id="17" dur="500"/>
                                        <p:tgtEl>
                                          <p:spTgt spid="137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7218">
                                            <p:txEl>
                                              <p:pRg st="3" end="3"/>
                                            </p:txEl>
                                          </p:spTgt>
                                        </p:tgtEl>
                                        <p:attrNameLst>
                                          <p:attrName>style.visibility</p:attrName>
                                        </p:attrNameLst>
                                      </p:cBhvr>
                                      <p:to>
                                        <p:strVal val="visible"/>
                                      </p:to>
                                    </p:set>
                                    <p:animEffect transition="in" filter="checkerboard(across)">
                                      <p:cBhvr>
                                        <p:cTn id="22" dur="500"/>
                                        <p:tgtEl>
                                          <p:spTgt spid="137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7218">
                                            <p:txEl>
                                              <p:pRg st="4" end="4"/>
                                            </p:txEl>
                                          </p:spTgt>
                                        </p:tgtEl>
                                        <p:attrNameLst>
                                          <p:attrName>style.visibility</p:attrName>
                                        </p:attrNameLst>
                                      </p:cBhvr>
                                      <p:to>
                                        <p:strVal val="visible"/>
                                      </p:to>
                                    </p:set>
                                    <p:animEffect transition="in" filter="checkerboard(across)">
                                      <p:cBhvr>
                                        <p:cTn id="27" dur="500"/>
                                        <p:tgtEl>
                                          <p:spTgt spid="1372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7218">
                                            <p:txEl>
                                              <p:pRg st="5" end="5"/>
                                            </p:txEl>
                                          </p:spTgt>
                                        </p:tgtEl>
                                        <p:attrNameLst>
                                          <p:attrName>style.visibility</p:attrName>
                                        </p:attrNameLst>
                                      </p:cBhvr>
                                      <p:to>
                                        <p:strVal val="visible"/>
                                      </p:to>
                                    </p:set>
                                    <p:animEffect transition="in" filter="checkerboard(across)">
                                      <p:cBhvr>
                                        <p:cTn id="32" dur="500"/>
                                        <p:tgtEl>
                                          <p:spTgt spid="1372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7218">
                                            <p:txEl>
                                              <p:pRg st="6" end="6"/>
                                            </p:txEl>
                                          </p:spTgt>
                                        </p:tgtEl>
                                        <p:attrNameLst>
                                          <p:attrName>style.visibility</p:attrName>
                                        </p:attrNameLst>
                                      </p:cBhvr>
                                      <p:to>
                                        <p:strVal val="visible"/>
                                      </p:to>
                                    </p:set>
                                    <p:animEffect transition="in" filter="checkerboard(across)">
                                      <p:cBhvr>
                                        <p:cTn id="37" dur="500"/>
                                        <p:tgtEl>
                                          <p:spTgt spid="137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161925" y="1317625"/>
            <a:ext cx="8534400" cy="5326063"/>
          </a:xfrm>
        </p:spPr>
        <p:txBody>
          <a:bodyPr/>
          <a:lstStyle/>
          <a:p>
            <a:pPr marL="292100" lvl="2" indent="-288925" eaLnBrk="1" hangingPunct="1">
              <a:spcAft>
                <a:spcPts val="75"/>
              </a:spcAft>
              <a:buFont typeface="Wingdings" pitchFamily="84" charset="2"/>
              <a:buChar char="§"/>
            </a:pPr>
            <a:r>
              <a:rPr lang="en-US" sz="2800" dirty="0" smtClean="0">
                <a:cs typeface="Times New Roman" pitchFamily="84" charset="0"/>
              </a:rPr>
              <a:t>The Earth formed about 4.6 billion years ago.</a:t>
            </a:r>
          </a:p>
          <a:p>
            <a:pPr marL="292100" lvl="2" indent="-288925" eaLnBrk="1" hangingPunct="1">
              <a:spcAft>
                <a:spcPts val="75"/>
              </a:spcAft>
              <a:buFont typeface="Wingdings" pitchFamily="84" charset="2"/>
              <a:buChar char="§"/>
            </a:pPr>
            <a:r>
              <a:rPr lang="en-US" sz="2800" dirty="0" smtClean="0">
                <a:cs typeface="Times New Roman" pitchFamily="84" charset="0"/>
              </a:rPr>
              <a:t>As the Earth cooled and the bombardment slowed about 3.9 billion years ago, the conditions on the planet were extremely different from those today.</a:t>
            </a:r>
          </a:p>
          <a:p>
            <a:pPr marL="800100" lvl="3" indent="-355600" eaLnBrk="1" hangingPunct="1">
              <a:spcAft>
                <a:spcPts val="75"/>
              </a:spcAft>
            </a:pPr>
            <a:r>
              <a:rPr lang="en-US" sz="2400" dirty="0" smtClean="0">
                <a:cs typeface="Times New Roman" pitchFamily="84" charset="0"/>
              </a:rPr>
              <a:t>The first atmosphere was probably thick with</a:t>
            </a:r>
          </a:p>
          <a:p>
            <a:pPr marL="1346200" lvl="4" indent="-330200" eaLnBrk="1" hangingPunct="1">
              <a:spcAft>
                <a:spcPts val="75"/>
              </a:spcAft>
            </a:pPr>
            <a:r>
              <a:rPr lang="en-US" dirty="0" smtClean="0">
                <a:cs typeface="Times New Roman" pitchFamily="84" charset="0"/>
              </a:rPr>
              <a:t>water vapor and</a:t>
            </a:r>
          </a:p>
          <a:p>
            <a:pPr marL="1346200" lvl="4" indent="-330200" eaLnBrk="1" hangingPunct="1">
              <a:spcAft>
                <a:spcPts val="75"/>
              </a:spcAft>
            </a:pPr>
            <a:r>
              <a:rPr lang="en-US" dirty="0" smtClean="0">
                <a:cs typeface="Times New Roman" pitchFamily="84" charset="0"/>
              </a:rPr>
              <a:t>various compounds released by volcanic eruptions, including nitrogen and its oxides, carbon dioxide, methane, ammonia, hydrogen, and hydrogen sulfide.</a:t>
            </a:r>
          </a:p>
          <a:p>
            <a:pPr marL="800100" lvl="3" indent="-355600" eaLnBrk="1" hangingPunct="1">
              <a:spcAft>
                <a:spcPts val="75"/>
              </a:spcAft>
            </a:pPr>
            <a:r>
              <a:rPr lang="en-US" sz="2400" dirty="0" smtClean="0">
                <a:cs typeface="Times New Roman" pitchFamily="84" charset="0"/>
              </a:rPr>
              <a:t>Lightning, volcanic activity, and ultraviolet radiation were much more intense than today.</a:t>
            </a:r>
          </a:p>
        </p:txBody>
      </p:sp>
      <p:sp>
        <p:nvSpPr>
          <p:cNvPr id="1843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843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437" name="Rectangle 15"/>
          <p:cNvSpPr>
            <a:spLocks noGrp="1" noChangeArrowheads="1"/>
          </p:cNvSpPr>
          <p:nvPr>
            <p:ph type="title" idx="4294967295"/>
          </p:nvPr>
        </p:nvSpPr>
        <p:spPr>
          <a:xfrm>
            <a:off x="182563" y="106363"/>
            <a:ext cx="8589962" cy="822325"/>
          </a:xfrm>
        </p:spPr>
        <p:txBody>
          <a:bodyPr>
            <a:normAutofit fontScale="90000"/>
          </a:bodyPr>
          <a:lstStyle/>
          <a:p>
            <a:pPr marL="803275" indent="-803275" eaLnBrk="1" hangingPunct="1"/>
            <a:r>
              <a:rPr lang="en-US" sz="3200" smtClean="0"/>
              <a:t>15.1 Conditions on early Earth made the origin of life possible</a:t>
            </a:r>
          </a:p>
        </p:txBody>
      </p:sp>
      <p:sp>
        <p:nvSpPr>
          <p:cNvPr id="1843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4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ox(in)">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box(in)">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box(in)">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box(in)">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box(in)">
                                      <p:cBhvr>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box(in)">
                                      <p:cBhvr>
                                        <p:cTn id="32"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4294967295"/>
          </p:nvPr>
        </p:nvSpPr>
        <p:spPr>
          <a:xfrm>
            <a:off x="169863" y="1347788"/>
            <a:ext cx="8534400" cy="5270500"/>
          </a:xfrm>
        </p:spPr>
        <p:txBody>
          <a:bodyPr/>
          <a:lstStyle/>
          <a:p>
            <a:pPr marL="292100" lvl="2" indent="-288925" eaLnBrk="1" hangingPunct="1">
              <a:lnSpc>
                <a:spcPct val="90000"/>
              </a:lnSpc>
              <a:buFont typeface="Wingdings" pitchFamily="84" charset="2"/>
              <a:buChar char="§"/>
            </a:pPr>
            <a:r>
              <a:rPr lang="en-US" sz="2800" dirty="0" smtClean="0">
                <a:cs typeface="Times New Roman" pitchFamily="84" charset="0"/>
              </a:rPr>
              <a:t>Molecular and cellular evidence indicates that</a:t>
            </a:r>
          </a:p>
          <a:p>
            <a:pPr marL="800100" lvl="3" indent="-355600" eaLnBrk="1" hangingPunct="1">
              <a:lnSpc>
                <a:spcPct val="90000"/>
              </a:lnSpc>
            </a:pPr>
            <a:r>
              <a:rPr lang="en-US" sz="2400" dirty="0" smtClean="0">
                <a:cs typeface="Times New Roman" pitchFamily="84" charset="0"/>
              </a:rPr>
              <a:t>Bacteria and </a:t>
            </a:r>
            <a:r>
              <a:rPr lang="en-US" sz="2400" dirty="0" err="1" smtClean="0">
                <a:cs typeface="Times New Roman" pitchFamily="84" charset="0"/>
              </a:rPr>
              <a:t>Archaea</a:t>
            </a:r>
            <a:r>
              <a:rPr lang="en-US" sz="2400" dirty="0" smtClean="0">
                <a:cs typeface="Times New Roman" pitchFamily="84" charset="0"/>
              </a:rPr>
              <a:t> diverged very early in the evolutionary history of life and</a:t>
            </a:r>
          </a:p>
          <a:p>
            <a:pPr marL="800100" lvl="3" indent="-355600" eaLnBrk="1" hangingPunct="1">
              <a:lnSpc>
                <a:spcPct val="90000"/>
              </a:lnSpc>
            </a:pPr>
            <a:r>
              <a:rPr lang="en-US" sz="2400" dirty="0" err="1" smtClean="0">
                <a:cs typeface="Times New Roman" pitchFamily="84" charset="0"/>
              </a:rPr>
              <a:t>Archaea</a:t>
            </a:r>
            <a:r>
              <a:rPr lang="en-US" sz="2400" dirty="0" smtClean="0">
                <a:cs typeface="Times New Roman" pitchFamily="84" charset="0"/>
              </a:rPr>
              <a:t> are more closely related to eukaryotes than to bacteria.</a:t>
            </a:r>
          </a:p>
        </p:txBody>
      </p:sp>
      <p:sp>
        <p:nvSpPr>
          <p:cNvPr id="1382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8244"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8245" name="Rectangle 10"/>
          <p:cNvSpPr>
            <a:spLocks noGrp="1" noChangeArrowheads="1"/>
          </p:cNvSpPr>
          <p:nvPr>
            <p:ph type="title" idx="4294967295"/>
          </p:nvPr>
        </p:nvSpPr>
        <p:spPr>
          <a:xfrm>
            <a:off x="182563" y="106363"/>
            <a:ext cx="8775700" cy="822325"/>
          </a:xfrm>
        </p:spPr>
        <p:txBody>
          <a:bodyPr>
            <a:normAutofit fontScale="90000"/>
          </a:bodyPr>
          <a:lstStyle/>
          <a:p>
            <a:pPr marL="1004888" indent="-1004888" eaLnBrk="1" hangingPunct="1"/>
            <a:r>
              <a:rPr lang="en-US" sz="3200" smtClean="0"/>
              <a:t>15.19 Constructing the tree of life is a work in progress</a:t>
            </a:r>
          </a:p>
        </p:txBody>
      </p:sp>
      <p:sp>
        <p:nvSpPr>
          <p:cNvPr id="1382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82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50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2">
                                            <p:txEl>
                                              <p:pRg st="0" end="0"/>
                                            </p:txEl>
                                          </p:spTgt>
                                        </p:tgtEl>
                                        <p:attrNameLst>
                                          <p:attrName>style.visibility</p:attrName>
                                        </p:attrNameLst>
                                      </p:cBhvr>
                                      <p:to>
                                        <p:strVal val="visible"/>
                                      </p:to>
                                    </p:set>
                                    <p:animEffect transition="in" filter="blinds(horizontal)">
                                      <p:cBhvr>
                                        <p:cTn id="7" dur="500"/>
                                        <p:tgtEl>
                                          <p:spTgt spid="138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8242">
                                            <p:txEl>
                                              <p:pRg st="1" end="1"/>
                                            </p:txEl>
                                          </p:spTgt>
                                        </p:tgtEl>
                                        <p:attrNameLst>
                                          <p:attrName>style.visibility</p:attrName>
                                        </p:attrNameLst>
                                      </p:cBhvr>
                                      <p:to>
                                        <p:strVal val="visible"/>
                                      </p:to>
                                    </p:set>
                                    <p:animEffect transition="in" filter="blinds(horizontal)">
                                      <p:cBhvr>
                                        <p:cTn id="12" dur="500"/>
                                        <p:tgtEl>
                                          <p:spTgt spid="138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blinds(horizontal)">
                                      <p:cBhvr>
                                        <p:cTn id="17" dur="500"/>
                                        <p:tgtEl>
                                          <p:spTgt spid="138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5_19aThreeDomainPhylo-U"/>
          <p:cNvPicPr>
            <a:picLocks noChangeAspect="1" noChangeArrowheads="1"/>
          </p:cNvPicPr>
          <p:nvPr/>
        </p:nvPicPr>
        <p:blipFill>
          <a:blip r:embed="rId3" cstate="print"/>
          <a:srcRect/>
          <a:stretch>
            <a:fillRect/>
          </a:stretch>
        </p:blipFill>
        <p:spPr bwMode="auto">
          <a:xfrm>
            <a:off x="971550" y="225425"/>
            <a:ext cx="7200900" cy="6584950"/>
          </a:xfrm>
          <a:prstGeom prst="rect">
            <a:avLst/>
          </a:prstGeom>
          <a:noFill/>
          <a:ln w="9525">
            <a:noFill/>
            <a:miter lim="800000"/>
            <a:headEnd/>
            <a:tailEnd/>
          </a:ln>
        </p:spPr>
      </p:pic>
      <p:sp>
        <p:nvSpPr>
          <p:cNvPr id="140291" name="Oval 3"/>
          <p:cNvSpPr>
            <a:spLocks noChangeArrowheads="1"/>
          </p:cNvSpPr>
          <p:nvPr/>
        </p:nvSpPr>
        <p:spPr bwMode="auto">
          <a:xfrm>
            <a:off x="1128713" y="444500"/>
            <a:ext cx="285750" cy="285750"/>
          </a:xfrm>
          <a:prstGeom prst="ellipse">
            <a:avLst/>
          </a:prstGeom>
          <a:solidFill>
            <a:srgbClr val="EF1A23"/>
          </a:solidFill>
          <a:ln w="12700">
            <a:noFill/>
            <a:round/>
            <a:headEnd/>
            <a:tailEnd/>
          </a:ln>
          <a:effectLst/>
        </p:spPr>
        <p:txBody>
          <a:bodyPr wrap="none" anchor="ctr"/>
          <a:lstStyle/>
          <a:p>
            <a:endParaRPr lang="en-US"/>
          </a:p>
        </p:txBody>
      </p:sp>
      <p:sp>
        <p:nvSpPr>
          <p:cNvPr id="140292" name="Oval 4"/>
          <p:cNvSpPr>
            <a:spLocks noChangeArrowheads="1"/>
          </p:cNvSpPr>
          <p:nvPr/>
        </p:nvSpPr>
        <p:spPr bwMode="auto">
          <a:xfrm>
            <a:off x="1128713" y="952500"/>
            <a:ext cx="285750" cy="285750"/>
          </a:xfrm>
          <a:prstGeom prst="ellipse">
            <a:avLst/>
          </a:prstGeom>
          <a:solidFill>
            <a:srgbClr val="EF1A23"/>
          </a:solidFill>
          <a:ln w="12700">
            <a:noFill/>
            <a:round/>
            <a:headEnd/>
            <a:tailEnd/>
          </a:ln>
          <a:effectLst/>
        </p:spPr>
        <p:txBody>
          <a:bodyPr wrap="none" anchor="ctr"/>
          <a:lstStyle/>
          <a:p>
            <a:endParaRPr lang="en-US"/>
          </a:p>
        </p:txBody>
      </p:sp>
      <p:sp>
        <p:nvSpPr>
          <p:cNvPr id="140293" name="Oval 5"/>
          <p:cNvSpPr>
            <a:spLocks noChangeArrowheads="1"/>
          </p:cNvSpPr>
          <p:nvPr/>
        </p:nvSpPr>
        <p:spPr bwMode="auto">
          <a:xfrm>
            <a:off x="1128713" y="1701800"/>
            <a:ext cx="285750" cy="285750"/>
          </a:xfrm>
          <a:prstGeom prst="ellipse">
            <a:avLst/>
          </a:prstGeom>
          <a:solidFill>
            <a:srgbClr val="EF1A23"/>
          </a:solidFill>
          <a:ln w="12700">
            <a:noFill/>
            <a:round/>
            <a:headEnd/>
            <a:tailEnd/>
          </a:ln>
          <a:effectLst/>
        </p:spPr>
        <p:txBody>
          <a:bodyPr wrap="none" anchor="ctr"/>
          <a:lstStyle/>
          <a:p>
            <a:endParaRPr lang="en-US"/>
          </a:p>
        </p:txBody>
      </p:sp>
      <p:sp>
        <p:nvSpPr>
          <p:cNvPr id="140294" name="Oval 6"/>
          <p:cNvSpPr>
            <a:spLocks noChangeArrowheads="1"/>
          </p:cNvSpPr>
          <p:nvPr/>
        </p:nvSpPr>
        <p:spPr bwMode="auto">
          <a:xfrm>
            <a:off x="1947863" y="3587750"/>
            <a:ext cx="285750" cy="285750"/>
          </a:xfrm>
          <a:prstGeom prst="ellipse">
            <a:avLst/>
          </a:prstGeom>
          <a:solidFill>
            <a:srgbClr val="EF1A23"/>
          </a:solidFill>
          <a:ln w="12700">
            <a:noFill/>
            <a:round/>
            <a:headEnd/>
            <a:tailEnd/>
          </a:ln>
          <a:effectLst/>
        </p:spPr>
        <p:txBody>
          <a:bodyPr wrap="none" anchor="ctr"/>
          <a:lstStyle/>
          <a:p>
            <a:endParaRPr lang="en-US"/>
          </a:p>
        </p:txBody>
      </p:sp>
      <p:sp>
        <p:nvSpPr>
          <p:cNvPr id="140295" name="Oval 7"/>
          <p:cNvSpPr>
            <a:spLocks noChangeArrowheads="1"/>
          </p:cNvSpPr>
          <p:nvPr/>
        </p:nvSpPr>
        <p:spPr bwMode="auto">
          <a:xfrm>
            <a:off x="3567113" y="3232150"/>
            <a:ext cx="285750" cy="285750"/>
          </a:xfrm>
          <a:prstGeom prst="ellipse">
            <a:avLst/>
          </a:prstGeom>
          <a:solidFill>
            <a:srgbClr val="EF1A23"/>
          </a:solidFill>
          <a:ln w="12700">
            <a:noFill/>
            <a:round/>
            <a:headEnd/>
            <a:tailEnd/>
          </a:ln>
          <a:effectLst/>
        </p:spPr>
        <p:txBody>
          <a:bodyPr wrap="none" anchor="ctr"/>
          <a:lstStyle/>
          <a:p>
            <a:endParaRPr lang="en-US"/>
          </a:p>
        </p:txBody>
      </p:sp>
      <p:sp>
        <p:nvSpPr>
          <p:cNvPr id="140296" name="Oval 8"/>
          <p:cNvSpPr>
            <a:spLocks noChangeArrowheads="1"/>
          </p:cNvSpPr>
          <p:nvPr/>
        </p:nvSpPr>
        <p:spPr bwMode="auto">
          <a:xfrm>
            <a:off x="4271963" y="3048000"/>
            <a:ext cx="285750" cy="285750"/>
          </a:xfrm>
          <a:prstGeom prst="ellipse">
            <a:avLst/>
          </a:prstGeom>
          <a:solidFill>
            <a:srgbClr val="EF1A23"/>
          </a:solidFill>
          <a:ln w="12700">
            <a:noFill/>
            <a:round/>
            <a:headEnd/>
            <a:tailEnd/>
          </a:ln>
          <a:effectLst/>
        </p:spPr>
        <p:txBody>
          <a:bodyPr wrap="none" anchor="ctr"/>
          <a:lstStyle/>
          <a:p>
            <a:endParaRPr lang="en-US"/>
          </a:p>
        </p:txBody>
      </p:sp>
      <p:sp>
        <p:nvSpPr>
          <p:cNvPr id="14029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15.19A</a:t>
            </a:r>
          </a:p>
        </p:txBody>
      </p:sp>
      <p:sp>
        <p:nvSpPr>
          <p:cNvPr id="140298" name="Text Box 3"/>
          <p:cNvSpPr txBox="1">
            <a:spLocks noChangeArrowheads="1"/>
          </p:cNvSpPr>
          <p:nvPr/>
        </p:nvSpPr>
        <p:spPr bwMode="auto">
          <a:xfrm>
            <a:off x="1512888" y="450850"/>
            <a:ext cx="5424487" cy="331788"/>
          </a:xfrm>
          <a:prstGeom prst="rect">
            <a:avLst/>
          </a:prstGeom>
          <a:noFill/>
          <a:ln w="9525">
            <a:noFill/>
            <a:miter lim="800000"/>
            <a:headEnd/>
            <a:tailEnd/>
          </a:ln>
        </p:spPr>
        <p:txBody>
          <a:bodyPr wrap="none" lIns="0" tIns="0" rIns="0" bIns="0"/>
          <a:lstStyle/>
          <a:p>
            <a:pPr eaLnBrk="0" hangingPunct="0"/>
            <a:r>
              <a:rPr lang="en-US" sz="1800" b="1"/>
              <a:t>Most recent common ancestor of all living things</a:t>
            </a:r>
          </a:p>
        </p:txBody>
      </p:sp>
      <p:sp>
        <p:nvSpPr>
          <p:cNvPr id="140299" name="Text Box 3"/>
          <p:cNvSpPr txBox="1">
            <a:spLocks noChangeArrowheads="1"/>
          </p:cNvSpPr>
          <p:nvPr/>
        </p:nvSpPr>
        <p:spPr bwMode="auto">
          <a:xfrm>
            <a:off x="1504950" y="969963"/>
            <a:ext cx="5119688" cy="585787"/>
          </a:xfrm>
          <a:prstGeom prst="rect">
            <a:avLst/>
          </a:prstGeom>
          <a:noFill/>
          <a:ln w="9525">
            <a:noFill/>
            <a:miter lim="800000"/>
            <a:headEnd/>
            <a:tailEnd/>
          </a:ln>
        </p:spPr>
        <p:txBody>
          <a:bodyPr wrap="none" lIns="0" tIns="0" rIns="0" bIns="0"/>
          <a:lstStyle/>
          <a:p>
            <a:pPr eaLnBrk="0" hangingPunct="0"/>
            <a:r>
              <a:rPr lang="en-US" sz="1800" b="1"/>
              <a:t>Gene transfer between mitochondrial ancestor</a:t>
            </a:r>
          </a:p>
          <a:p>
            <a:pPr eaLnBrk="0" hangingPunct="0"/>
            <a:r>
              <a:rPr lang="en-US" sz="1800" b="1"/>
              <a:t>and ancestor of eukaryotes</a:t>
            </a:r>
          </a:p>
        </p:txBody>
      </p:sp>
      <p:sp>
        <p:nvSpPr>
          <p:cNvPr id="140300" name="Text Box 3"/>
          <p:cNvSpPr txBox="1">
            <a:spLocks noChangeArrowheads="1"/>
          </p:cNvSpPr>
          <p:nvPr/>
        </p:nvSpPr>
        <p:spPr bwMode="auto">
          <a:xfrm>
            <a:off x="1504950" y="1700213"/>
            <a:ext cx="4857750" cy="585787"/>
          </a:xfrm>
          <a:prstGeom prst="rect">
            <a:avLst/>
          </a:prstGeom>
          <a:noFill/>
          <a:ln w="9525">
            <a:noFill/>
            <a:miter lim="800000"/>
            <a:headEnd/>
            <a:tailEnd/>
          </a:ln>
        </p:spPr>
        <p:txBody>
          <a:bodyPr wrap="none" lIns="0" tIns="0" rIns="0" bIns="0"/>
          <a:lstStyle/>
          <a:p>
            <a:pPr eaLnBrk="0" hangingPunct="0"/>
            <a:r>
              <a:rPr lang="en-US" sz="1800" b="1"/>
              <a:t>Gene transfer between chloroplast ancestor</a:t>
            </a:r>
          </a:p>
          <a:p>
            <a:pPr eaLnBrk="0" hangingPunct="0"/>
            <a:r>
              <a:rPr lang="en-US" sz="1800" b="1"/>
              <a:t>and ancestor of green plants</a:t>
            </a:r>
          </a:p>
        </p:txBody>
      </p:sp>
      <p:sp>
        <p:nvSpPr>
          <p:cNvPr id="140301" name="Text Box 3"/>
          <p:cNvSpPr txBox="1">
            <a:spLocks noChangeArrowheads="1"/>
          </p:cNvSpPr>
          <p:nvPr/>
        </p:nvSpPr>
        <p:spPr bwMode="auto">
          <a:xfrm>
            <a:off x="7099300" y="2473325"/>
            <a:ext cx="1106488" cy="331788"/>
          </a:xfrm>
          <a:prstGeom prst="rect">
            <a:avLst/>
          </a:prstGeom>
          <a:noFill/>
          <a:ln w="9525">
            <a:noFill/>
            <a:miter lim="800000"/>
            <a:headEnd/>
            <a:tailEnd/>
          </a:ln>
        </p:spPr>
        <p:txBody>
          <a:bodyPr wrap="none" lIns="0" tIns="0" rIns="0" bIns="0"/>
          <a:lstStyle/>
          <a:p>
            <a:pPr eaLnBrk="0" hangingPunct="0"/>
            <a:r>
              <a:rPr lang="en-US" sz="1800" b="1"/>
              <a:t>Bacteria</a:t>
            </a:r>
          </a:p>
        </p:txBody>
      </p:sp>
      <p:sp>
        <p:nvSpPr>
          <p:cNvPr id="140302" name="Text Box 3"/>
          <p:cNvSpPr txBox="1">
            <a:spLocks noChangeArrowheads="1"/>
          </p:cNvSpPr>
          <p:nvPr/>
        </p:nvSpPr>
        <p:spPr bwMode="auto">
          <a:xfrm>
            <a:off x="7250113" y="4192588"/>
            <a:ext cx="989012" cy="315912"/>
          </a:xfrm>
          <a:prstGeom prst="rect">
            <a:avLst/>
          </a:prstGeom>
          <a:noFill/>
          <a:ln w="9525">
            <a:noFill/>
            <a:miter lim="800000"/>
            <a:headEnd/>
            <a:tailEnd/>
          </a:ln>
        </p:spPr>
        <p:txBody>
          <a:bodyPr wrap="none" lIns="0" tIns="0" rIns="0" bIns="0"/>
          <a:lstStyle/>
          <a:p>
            <a:pPr eaLnBrk="0" hangingPunct="0"/>
            <a:r>
              <a:rPr lang="en-US" sz="1800" b="1"/>
              <a:t>Eukarya</a:t>
            </a:r>
          </a:p>
        </p:txBody>
      </p:sp>
      <p:sp>
        <p:nvSpPr>
          <p:cNvPr id="140303" name="Text Box 3"/>
          <p:cNvSpPr txBox="1">
            <a:spLocks noChangeArrowheads="1"/>
          </p:cNvSpPr>
          <p:nvPr/>
        </p:nvSpPr>
        <p:spPr bwMode="auto">
          <a:xfrm>
            <a:off x="7091363" y="5140325"/>
            <a:ext cx="989012" cy="315913"/>
          </a:xfrm>
          <a:prstGeom prst="rect">
            <a:avLst/>
          </a:prstGeom>
          <a:noFill/>
          <a:ln w="9525">
            <a:noFill/>
            <a:miter lim="800000"/>
            <a:headEnd/>
            <a:tailEnd/>
          </a:ln>
        </p:spPr>
        <p:txBody>
          <a:bodyPr wrap="none" lIns="0" tIns="0" rIns="0" bIns="0"/>
          <a:lstStyle/>
          <a:p>
            <a:pPr eaLnBrk="0" hangingPunct="0"/>
            <a:r>
              <a:rPr lang="en-US" sz="1800" b="1"/>
              <a:t>Archaea</a:t>
            </a:r>
          </a:p>
        </p:txBody>
      </p:sp>
      <p:sp>
        <p:nvSpPr>
          <p:cNvPr id="140304" name="Text Box 3"/>
          <p:cNvSpPr txBox="1">
            <a:spLocks noChangeArrowheads="1"/>
          </p:cNvSpPr>
          <p:nvPr/>
        </p:nvSpPr>
        <p:spPr bwMode="auto">
          <a:xfrm>
            <a:off x="6837363" y="5961063"/>
            <a:ext cx="176212" cy="315912"/>
          </a:xfrm>
          <a:prstGeom prst="rect">
            <a:avLst/>
          </a:prstGeom>
          <a:noFill/>
          <a:ln w="9525">
            <a:noFill/>
            <a:miter lim="800000"/>
            <a:headEnd/>
            <a:tailEnd/>
          </a:ln>
        </p:spPr>
        <p:txBody>
          <a:bodyPr wrap="none" lIns="0" tIns="0" rIns="0" bIns="0"/>
          <a:lstStyle/>
          <a:p>
            <a:pPr eaLnBrk="0" hangingPunct="0"/>
            <a:r>
              <a:rPr lang="en-US" sz="1800" b="1"/>
              <a:t>0</a:t>
            </a:r>
          </a:p>
        </p:txBody>
      </p:sp>
      <p:sp>
        <p:nvSpPr>
          <p:cNvPr id="140305" name="Text Box 3"/>
          <p:cNvSpPr txBox="1">
            <a:spLocks noChangeArrowheads="1"/>
          </p:cNvSpPr>
          <p:nvPr/>
        </p:nvSpPr>
        <p:spPr bwMode="auto">
          <a:xfrm>
            <a:off x="5462588" y="5961063"/>
            <a:ext cx="176212" cy="315912"/>
          </a:xfrm>
          <a:prstGeom prst="rect">
            <a:avLst/>
          </a:prstGeom>
          <a:noFill/>
          <a:ln w="9525">
            <a:noFill/>
            <a:miter lim="800000"/>
            <a:headEnd/>
            <a:tailEnd/>
          </a:ln>
        </p:spPr>
        <p:txBody>
          <a:bodyPr wrap="none" lIns="0" tIns="0" rIns="0" bIns="0"/>
          <a:lstStyle/>
          <a:p>
            <a:pPr eaLnBrk="0" hangingPunct="0"/>
            <a:r>
              <a:rPr lang="en-US" sz="1800" b="1"/>
              <a:t>1</a:t>
            </a:r>
          </a:p>
        </p:txBody>
      </p:sp>
      <p:sp>
        <p:nvSpPr>
          <p:cNvPr id="140306" name="Text Box 3"/>
          <p:cNvSpPr txBox="1">
            <a:spLocks noChangeArrowheads="1"/>
          </p:cNvSpPr>
          <p:nvPr/>
        </p:nvSpPr>
        <p:spPr bwMode="auto">
          <a:xfrm>
            <a:off x="4083050" y="5961063"/>
            <a:ext cx="176213" cy="315912"/>
          </a:xfrm>
          <a:prstGeom prst="rect">
            <a:avLst/>
          </a:prstGeom>
          <a:noFill/>
          <a:ln w="9525">
            <a:noFill/>
            <a:miter lim="800000"/>
            <a:headEnd/>
            <a:tailEnd/>
          </a:ln>
        </p:spPr>
        <p:txBody>
          <a:bodyPr wrap="none" lIns="0" tIns="0" rIns="0" bIns="0"/>
          <a:lstStyle/>
          <a:p>
            <a:pPr eaLnBrk="0" hangingPunct="0"/>
            <a:r>
              <a:rPr lang="en-US" sz="1800" b="1"/>
              <a:t>2</a:t>
            </a:r>
          </a:p>
        </p:txBody>
      </p:sp>
      <p:sp>
        <p:nvSpPr>
          <p:cNvPr id="140307" name="Text Box 3"/>
          <p:cNvSpPr txBox="1">
            <a:spLocks noChangeArrowheads="1"/>
          </p:cNvSpPr>
          <p:nvPr/>
        </p:nvSpPr>
        <p:spPr bwMode="auto">
          <a:xfrm>
            <a:off x="2709863" y="5961063"/>
            <a:ext cx="176212" cy="315912"/>
          </a:xfrm>
          <a:prstGeom prst="rect">
            <a:avLst/>
          </a:prstGeom>
          <a:noFill/>
          <a:ln w="9525">
            <a:noFill/>
            <a:miter lim="800000"/>
            <a:headEnd/>
            <a:tailEnd/>
          </a:ln>
        </p:spPr>
        <p:txBody>
          <a:bodyPr wrap="none" lIns="0" tIns="0" rIns="0" bIns="0"/>
          <a:lstStyle/>
          <a:p>
            <a:pPr eaLnBrk="0" hangingPunct="0"/>
            <a:r>
              <a:rPr lang="en-US" sz="1800" b="1"/>
              <a:t>3</a:t>
            </a:r>
          </a:p>
        </p:txBody>
      </p:sp>
      <p:sp>
        <p:nvSpPr>
          <p:cNvPr id="140308" name="Text Box 3"/>
          <p:cNvSpPr txBox="1">
            <a:spLocks noChangeArrowheads="1"/>
          </p:cNvSpPr>
          <p:nvPr/>
        </p:nvSpPr>
        <p:spPr bwMode="auto">
          <a:xfrm>
            <a:off x="1328738" y="5961063"/>
            <a:ext cx="176212" cy="315912"/>
          </a:xfrm>
          <a:prstGeom prst="rect">
            <a:avLst/>
          </a:prstGeom>
          <a:noFill/>
          <a:ln w="9525">
            <a:noFill/>
            <a:miter lim="800000"/>
            <a:headEnd/>
            <a:tailEnd/>
          </a:ln>
        </p:spPr>
        <p:txBody>
          <a:bodyPr wrap="none" lIns="0" tIns="0" rIns="0" bIns="0"/>
          <a:lstStyle/>
          <a:p>
            <a:pPr eaLnBrk="0" hangingPunct="0"/>
            <a:r>
              <a:rPr lang="en-US" sz="1800" b="1"/>
              <a:t>4</a:t>
            </a:r>
          </a:p>
        </p:txBody>
      </p:sp>
      <p:sp>
        <p:nvSpPr>
          <p:cNvPr id="140309" name="Text Box 3"/>
          <p:cNvSpPr txBox="1">
            <a:spLocks noChangeArrowheads="1"/>
          </p:cNvSpPr>
          <p:nvPr/>
        </p:nvSpPr>
        <p:spPr bwMode="auto">
          <a:xfrm>
            <a:off x="2801938" y="6351588"/>
            <a:ext cx="2292350" cy="315912"/>
          </a:xfrm>
          <a:prstGeom prst="rect">
            <a:avLst/>
          </a:prstGeom>
          <a:noFill/>
          <a:ln w="9525">
            <a:noFill/>
            <a:miter lim="800000"/>
            <a:headEnd/>
            <a:tailEnd/>
          </a:ln>
        </p:spPr>
        <p:txBody>
          <a:bodyPr wrap="none" lIns="0" tIns="0" rIns="0" bIns="0"/>
          <a:lstStyle/>
          <a:p>
            <a:pPr eaLnBrk="0" hangingPunct="0"/>
            <a:r>
              <a:rPr lang="en-US" sz="1800" b="1"/>
              <a:t>Billions of years ago</a:t>
            </a:r>
          </a:p>
        </p:txBody>
      </p:sp>
      <p:sp>
        <p:nvSpPr>
          <p:cNvPr id="140310" name="Text Box 3"/>
          <p:cNvSpPr txBox="1">
            <a:spLocks noChangeArrowheads="1"/>
          </p:cNvSpPr>
          <p:nvPr/>
        </p:nvSpPr>
        <p:spPr bwMode="auto">
          <a:xfrm>
            <a:off x="3659188" y="3251200"/>
            <a:ext cx="176212" cy="315913"/>
          </a:xfrm>
          <a:prstGeom prst="rect">
            <a:avLst/>
          </a:prstGeom>
          <a:noFill/>
          <a:ln w="9525">
            <a:noFill/>
            <a:miter lim="800000"/>
            <a:headEnd/>
            <a:tailEnd/>
          </a:ln>
        </p:spPr>
        <p:txBody>
          <a:bodyPr wrap="none" lIns="0" tIns="0" rIns="0" bIns="0"/>
          <a:lstStyle/>
          <a:p>
            <a:pPr eaLnBrk="0" hangingPunct="0"/>
            <a:r>
              <a:rPr lang="en-US" sz="1600" b="1">
                <a:solidFill>
                  <a:schemeClr val="bg1"/>
                </a:solidFill>
              </a:rPr>
              <a:t>2</a:t>
            </a:r>
          </a:p>
        </p:txBody>
      </p:sp>
      <p:sp>
        <p:nvSpPr>
          <p:cNvPr id="140311" name="Text Box 3"/>
          <p:cNvSpPr txBox="1">
            <a:spLocks noChangeArrowheads="1"/>
          </p:cNvSpPr>
          <p:nvPr/>
        </p:nvSpPr>
        <p:spPr bwMode="auto">
          <a:xfrm>
            <a:off x="4362450" y="3067050"/>
            <a:ext cx="176213" cy="315913"/>
          </a:xfrm>
          <a:prstGeom prst="rect">
            <a:avLst/>
          </a:prstGeom>
          <a:noFill/>
          <a:ln w="9525">
            <a:noFill/>
            <a:miter lim="800000"/>
            <a:headEnd/>
            <a:tailEnd/>
          </a:ln>
        </p:spPr>
        <p:txBody>
          <a:bodyPr wrap="none" lIns="0" tIns="0" rIns="0" bIns="0"/>
          <a:lstStyle/>
          <a:p>
            <a:pPr eaLnBrk="0" hangingPunct="0"/>
            <a:r>
              <a:rPr lang="en-US" sz="1600" b="1">
                <a:solidFill>
                  <a:schemeClr val="bg1"/>
                </a:solidFill>
              </a:rPr>
              <a:t>3</a:t>
            </a:r>
          </a:p>
        </p:txBody>
      </p:sp>
      <p:sp>
        <p:nvSpPr>
          <p:cNvPr id="140312" name="Text Box 3"/>
          <p:cNvSpPr txBox="1">
            <a:spLocks noChangeArrowheads="1"/>
          </p:cNvSpPr>
          <p:nvPr/>
        </p:nvSpPr>
        <p:spPr bwMode="auto">
          <a:xfrm>
            <a:off x="2032000" y="3605213"/>
            <a:ext cx="176213" cy="315912"/>
          </a:xfrm>
          <a:prstGeom prst="rect">
            <a:avLst/>
          </a:prstGeom>
          <a:noFill/>
          <a:ln w="9525">
            <a:noFill/>
            <a:miter lim="800000"/>
            <a:headEnd/>
            <a:tailEnd/>
          </a:ln>
        </p:spPr>
        <p:txBody>
          <a:bodyPr wrap="none" lIns="0" tIns="0" rIns="0" bIns="0"/>
          <a:lstStyle/>
          <a:p>
            <a:pPr eaLnBrk="0" hangingPunct="0"/>
            <a:r>
              <a:rPr lang="en-US" sz="1600" b="1">
                <a:solidFill>
                  <a:schemeClr val="bg1"/>
                </a:solidFill>
              </a:rPr>
              <a:t>1</a:t>
            </a:r>
          </a:p>
        </p:txBody>
      </p:sp>
      <p:sp>
        <p:nvSpPr>
          <p:cNvPr id="140313" name="Text Box 3"/>
          <p:cNvSpPr txBox="1">
            <a:spLocks noChangeArrowheads="1"/>
          </p:cNvSpPr>
          <p:nvPr/>
        </p:nvSpPr>
        <p:spPr bwMode="auto">
          <a:xfrm>
            <a:off x="1214438" y="461963"/>
            <a:ext cx="176212" cy="315912"/>
          </a:xfrm>
          <a:prstGeom prst="rect">
            <a:avLst/>
          </a:prstGeom>
          <a:noFill/>
          <a:ln w="9525">
            <a:noFill/>
            <a:miter lim="800000"/>
            <a:headEnd/>
            <a:tailEnd/>
          </a:ln>
        </p:spPr>
        <p:txBody>
          <a:bodyPr wrap="none" lIns="0" tIns="0" rIns="0" bIns="0"/>
          <a:lstStyle/>
          <a:p>
            <a:pPr eaLnBrk="0" hangingPunct="0"/>
            <a:r>
              <a:rPr lang="en-US" sz="1600" b="1">
                <a:solidFill>
                  <a:schemeClr val="bg1"/>
                </a:solidFill>
              </a:rPr>
              <a:t>1</a:t>
            </a:r>
          </a:p>
        </p:txBody>
      </p:sp>
      <p:sp>
        <p:nvSpPr>
          <p:cNvPr id="140314" name="Text Box 3"/>
          <p:cNvSpPr txBox="1">
            <a:spLocks noChangeArrowheads="1"/>
          </p:cNvSpPr>
          <p:nvPr/>
        </p:nvSpPr>
        <p:spPr bwMode="auto">
          <a:xfrm>
            <a:off x="1216025" y="966788"/>
            <a:ext cx="176213" cy="315912"/>
          </a:xfrm>
          <a:prstGeom prst="rect">
            <a:avLst/>
          </a:prstGeom>
          <a:noFill/>
          <a:ln w="9525">
            <a:noFill/>
            <a:miter lim="800000"/>
            <a:headEnd/>
            <a:tailEnd/>
          </a:ln>
        </p:spPr>
        <p:txBody>
          <a:bodyPr wrap="none" lIns="0" tIns="0" rIns="0" bIns="0"/>
          <a:lstStyle/>
          <a:p>
            <a:pPr eaLnBrk="0" hangingPunct="0"/>
            <a:r>
              <a:rPr lang="en-US" sz="1600" b="1">
                <a:solidFill>
                  <a:schemeClr val="bg1"/>
                </a:solidFill>
              </a:rPr>
              <a:t>2</a:t>
            </a:r>
          </a:p>
        </p:txBody>
      </p:sp>
      <p:sp>
        <p:nvSpPr>
          <p:cNvPr id="140315" name="Text Box 3"/>
          <p:cNvSpPr txBox="1">
            <a:spLocks noChangeArrowheads="1"/>
          </p:cNvSpPr>
          <p:nvPr/>
        </p:nvSpPr>
        <p:spPr bwMode="auto">
          <a:xfrm>
            <a:off x="1216025" y="1716088"/>
            <a:ext cx="176213" cy="315912"/>
          </a:xfrm>
          <a:prstGeom prst="rect">
            <a:avLst/>
          </a:prstGeom>
          <a:noFill/>
          <a:ln w="9525">
            <a:noFill/>
            <a:miter lim="800000"/>
            <a:headEnd/>
            <a:tailEnd/>
          </a:ln>
        </p:spPr>
        <p:txBody>
          <a:bodyPr wrap="none" lIns="0" tIns="0" rIns="0" bIns="0"/>
          <a:lstStyle/>
          <a:p>
            <a:pPr eaLnBrk="0" hangingPunct="0"/>
            <a:r>
              <a:rPr lang="en-US" sz="1600" b="1">
                <a:solidFill>
                  <a:schemeClr val="bg1"/>
                </a:solidFill>
              </a:rPr>
              <a:t>3</a:t>
            </a:r>
          </a:p>
        </p:txBody>
      </p:sp>
      <p:sp>
        <p:nvSpPr>
          <p:cNvPr id="140316" name="AutoShape 28"/>
          <p:cNvSpPr>
            <a:spLocks/>
          </p:cNvSpPr>
          <p:nvPr/>
        </p:nvSpPr>
        <p:spPr bwMode="auto">
          <a:xfrm>
            <a:off x="6972300" y="3854450"/>
            <a:ext cx="260350" cy="946150"/>
          </a:xfrm>
          <a:prstGeom prst="rightBrace">
            <a:avLst>
              <a:gd name="adj1" fmla="val 30285"/>
              <a:gd name="adj2" fmla="val 50000"/>
            </a:avLst>
          </a:prstGeom>
          <a:noFill/>
          <a:ln w="12700">
            <a:solidFill>
              <a:schemeClr val="tx1"/>
            </a:solidFill>
            <a:round/>
            <a:headEnd/>
            <a:tailEnd/>
          </a:ln>
          <a:effectLst/>
        </p:spPr>
        <p:txBody>
          <a:bodyPr wrap="none" anchor="ctr"/>
          <a:lstStyle/>
          <a:p>
            <a:endParaRPr lang="en-US"/>
          </a:p>
        </p:txBody>
      </p:sp>
      <p:sp>
        <p:nvSpPr>
          <p:cNvPr id="29" name="Slide Number Placeholder 28"/>
          <p:cNvSpPr>
            <a:spLocks noGrp="1"/>
          </p:cNvSpPr>
          <p:nvPr>
            <p:ph type="sldNum" sz="quarter" idx="12"/>
          </p:nvPr>
        </p:nvSpPr>
        <p:spPr/>
        <p:txBody>
          <a:bodyPr/>
          <a:lstStyle/>
          <a:p>
            <a:fld id="{0895ED9F-B7BF-457C-BF79-27AE740E50EA}" type="slidenum">
              <a:rPr lang="en-US" smtClean="0"/>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169863" y="1312863"/>
            <a:ext cx="8534400" cy="4976812"/>
          </a:xfrm>
        </p:spPr>
        <p:txBody>
          <a:bodyPr/>
          <a:lstStyle/>
          <a:p>
            <a:pPr marL="292100" lvl="2" indent="-288925" eaLnBrk="1" hangingPunct="1">
              <a:buFont typeface="Wingdings" pitchFamily="84" charset="2"/>
              <a:buChar char="§"/>
            </a:pPr>
            <a:r>
              <a:rPr lang="en-US" sz="2800" dirty="0" smtClean="0">
                <a:cs typeface="Times New Roman" pitchFamily="84" charset="0"/>
              </a:rPr>
              <a:t>The earliest evidence for life on Earth</a:t>
            </a:r>
          </a:p>
          <a:p>
            <a:pPr marL="800100" lvl="3" indent="-355600" eaLnBrk="1" hangingPunct="1"/>
            <a:r>
              <a:rPr lang="en-US" sz="2400" dirty="0" smtClean="0">
                <a:cs typeface="Times New Roman" pitchFamily="84" charset="0"/>
              </a:rPr>
              <a:t>comes from 3.5-billion-year-old fossils of </a:t>
            </a:r>
            <a:r>
              <a:rPr lang="en-US" sz="2400" b="1" dirty="0" err="1" smtClean="0">
                <a:cs typeface="Times New Roman" pitchFamily="84" charset="0"/>
              </a:rPr>
              <a:t>stromatolites</a:t>
            </a:r>
            <a:r>
              <a:rPr lang="en-US" sz="2400" dirty="0" smtClean="0">
                <a:cs typeface="Times New Roman" pitchFamily="84" charset="0"/>
              </a:rPr>
              <a:t>,</a:t>
            </a:r>
          </a:p>
          <a:p>
            <a:pPr marL="800100" lvl="3" indent="-355600" eaLnBrk="1" hangingPunct="1"/>
            <a:r>
              <a:rPr lang="en-US" sz="2400" dirty="0" smtClean="0">
                <a:cs typeface="Times New Roman" pitchFamily="84" charset="0"/>
              </a:rPr>
              <a:t>built by ancient photosynthetic prokaryotes still alive today.</a:t>
            </a:r>
          </a:p>
          <a:p>
            <a:pPr marL="292100" lvl="2" indent="-288925" eaLnBrk="1" hangingPunct="1">
              <a:buFont typeface="Wingdings" pitchFamily="84" charset="2"/>
              <a:buChar char="§"/>
            </a:pPr>
            <a:r>
              <a:rPr lang="en-US" sz="2800" dirty="0" smtClean="0">
                <a:cs typeface="Times New Roman" pitchFamily="84" charset="0"/>
              </a:rPr>
              <a:t>Because these 3.5-billion-year-old prokaryotes used photosynthesis, it suggests that life first evolved earlier, perhaps as much as 3.9 billion years ago.</a:t>
            </a:r>
          </a:p>
        </p:txBody>
      </p:sp>
      <p:sp>
        <p:nvSpPr>
          <p:cNvPr id="194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946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9461" name="Rectangle 15"/>
          <p:cNvSpPr>
            <a:spLocks noGrp="1" noChangeArrowheads="1"/>
          </p:cNvSpPr>
          <p:nvPr>
            <p:ph type="title" idx="4294967295"/>
          </p:nvPr>
        </p:nvSpPr>
        <p:spPr>
          <a:xfrm>
            <a:off x="182563" y="106363"/>
            <a:ext cx="8589962" cy="822325"/>
          </a:xfrm>
        </p:spPr>
        <p:txBody>
          <a:bodyPr>
            <a:normAutofit fontScale="90000"/>
          </a:bodyPr>
          <a:lstStyle/>
          <a:p>
            <a:pPr marL="803275" indent="-803275" eaLnBrk="1" hangingPunct="1"/>
            <a:r>
              <a:rPr lang="en-US" sz="3200" smtClean="0"/>
              <a:t>15.1 Conditions on early Earth made the origin of life possible</a:t>
            </a:r>
          </a:p>
        </p:txBody>
      </p:sp>
      <p:sp>
        <p:nvSpPr>
          <p:cNvPr id="1946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94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checkerboard(across)">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checkerboard(across)">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checkerboard(across)">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checkerboard(across)">
                                      <p:cBhvr>
                                        <p:cTn id="22"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5_01_EarlyEarth-L"/>
          <p:cNvPicPr>
            <a:picLocks noChangeAspect="1" noChangeArrowheads="1"/>
          </p:cNvPicPr>
          <p:nvPr/>
        </p:nvPicPr>
        <p:blipFill>
          <a:blip r:embed="rId3" cstate="print"/>
          <a:srcRect/>
          <a:stretch>
            <a:fillRect/>
          </a:stretch>
        </p:blipFill>
        <p:spPr bwMode="auto">
          <a:xfrm>
            <a:off x="255804" y="1254125"/>
            <a:ext cx="8462963" cy="5603875"/>
          </a:xfrm>
          <a:prstGeom prst="rect">
            <a:avLst/>
          </a:prstGeom>
          <a:noFill/>
          <a:ln w="9525">
            <a:noFill/>
            <a:miter lim="800000"/>
            <a:headEnd/>
            <a:tailEnd/>
          </a:ln>
        </p:spPr>
      </p:pic>
      <p:sp>
        <p:nvSpPr>
          <p:cNvPr id="2048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15.1</a:t>
            </a:r>
          </a:p>
        </p:txBody>
      </p:sp>
      <p:sp>
        <p:nvSpPr>
          <p:cNvPr id="4" name="Slide Number Placeholder 3"/>
          <p:cNvSpPr>
            <a:spLocks noGrp="1"/>
          </p:cNvSpPr>
          <p:nvPr>
            <p:ph type="sldNum" sz="quarter" idx="12"/>
          </p:nvPr>
        </p:nvSpPr>
        <p:spPr/>
        <p:txBody>
          <a:bodyPr/>
          <a:lstStyle/>
          <a:p>
            <a:fld id="{0895ED9F-B7BF-457C-BF79-27AE740E50EA}" type="slidenum">
              <a:rPr lang="en-US" smtClean="0"/>
              <a:t>7</a:t>
            </a:fld>
            <a:endParaRPr lang="en-US"/>
          </a:p>
        </p:txBody>
      </p:sp>
      <p:sp>
        <p:nvSpPr>
          <p:cNvPr id="2" name="TextBox 1"/>
          <p:cNvSpPr txBox="1"/>
          <p:nvPr/>
        </p:nvSpPr>
        <p:spPr>
          <a:xfrm>
            <a:off x="381000" y="457200"/>
            <a:ext cx="8337767" cy="646331"/>
          </a:xfrm>
          <a:prstGeom prst="rect">
            <a:avLst/>
          </a:prstGeom>
          <a:noFill/>
        </p:spPr>
        <p:txBody>
          <a:bodyPr wrap="square" rtlCol="0">
            <a:spAutoFit/>
          </a:bodyPr>
          <a:lstStyle/>
          <a:p>
            <a:r>
              <a:rPr lang="en-US" dirty="0" err="1" smtClean="0"/>
              <a:t>Stromatolite</a:t>
            </a:r>
            <a:r>
              <a:rPr lang="en-US" dirty="0" smtClean="0"/>
              <a:t>- western Australia-formed from photosynthetic bacteria 3.5-3.9  </a:t>
            </a:r>
            <a:r>
              <a:rPr lang="en-US" dirty="0" err="1" smtClean="0"/>
              <a:t>bil</a:t>
            </a:r>
            <a:r>
              <a:rPr lang="en-US" dirty="0" smtClean="0"/>
              <a:t> </a:t>
            </a:r>
            <a:r>
              <a:rPr lang="en-US" dirty="0" err="1" smtClean="0"/>
              <a:t>yrs</a:t>
            </a:r>
            <a:r>
              <a:rPr lang="en-US" dirty="0" smtClean="0"/>
              <a:t> ago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169863" y="1312863"/>
            <a:ext cx="8732837" cy="5249862"/>
          </a:xfrm>
        </p:spPr>
        <p:txBody>
          <a:bodyPr/>
          <a:lstStyle/>
          <a:p>
            <a:pPr marL="292100" indent="-292100" eaLnBrk="1" hangingPunct="1"/>
            <a:r>
              <a:rPr lang="en-US" dirty="0" smtClean="0"/>
              <a:t>  The first life may have evolved through four stages.</a:t>
            </a:r>
          </a:p>
          <a:p>
            <a:pPr marL="800100" lvl="1" indent="-355600" eaLnBrk="1" hangingPunct="1">
              <a:buFont typeface="Times New Roman" pitchFamily="84" charset="0"/>
              <a:buAutoNum type="arabicPeriod"/>
            </a:pPr>
            <a:r>
              <a:rPr lang="en-US" dirty="0" smtClean="0"/>
              <a:t>The </a:t>
            </a:r>
            <a:r>
              <a:rPr lang="en-US" dirty="0" err="1" smtClean="0"/>
              <a:t>abiotic</a:t>
            </a:r>
            <a:r>
              <a:rPr lang="en-US" dirty="0" smtClean="0"/>
              <a:t> (nonliving) synthesis of small organic molecules, such as amino acids and nitrogenous bases.</a:t>
            </a:r>
          </a:p>
          <a:p>
            <a:pPr marL="800100" lvl="1" indent="-355600" eaLnBrk="1" hangingPunct="1">
              <a:buFont typeface="Times New Roman" pitchFamily="84" charset="0"/>
              <a:buAutoNum type="arabicPeriod"/>
            </a:pPr>
            <a:r>
              <a:rPr lang="en-US" dirty="0" smtClean="0"/>
              <a:t>The joining of these small molecules into polymers, such as proteins and nucleic acids.</a:t>
            </a:r>
          </a:p>
          <a:p>
            <a:pPr marL="800100" lvl="1" indent="-355600" eaLnBrk="1" hangingPunct="1">
              <a:buFont typeface="Times New Roman" pitchFamily="84" charset="0"/>
              <a:buAutoNum type="arabicPeriod"/>
            </a:pPr>
            <a:r>
              <a:rPr lang="en-US" dirty="0" smtClean="0"/>
              <a:t>The packaging of these molecules into “</a:t>
            </a:r>
            <a:r>
              <a:rPr lang="en-US" dirty="0" err="1" smtClean="0"/>
              <a:t>protocells</a:t>
            </a:r>
            <a:r>
              <a:rPr lang="en-US" dirty="0" smtClean="0"/>
              <a:t>,” droplets with membranes that maintained an internal chemistry different from that of their surroundings.</a:t>
            </a:r>
          </a:p>
          <a:p>
            <a:pPr marL="800100" lvl="1" indent="-355600" eaLnBrk="1" hangingPunct="1">
              <a:buFont typeface="Times New Roman" pitchFamily="84" charset="0"/>
              <a:buAutoNum type="arabicPeriod"/>
            </a:pPr>
            <a:r>
              <a:rPr lang="en-US" dirty="0" smtClean="0"/>
              <a:t>The origin of self-replicating molecules that eventually made inheritance possible.</a:t>
            </a:r>
            <a:endParaRPr lang="en-US" sz="3200" dirty="0" smtClean="0">
              <a:cs typeface="Times New Roman" pitchFamily="84" charset="0"/>
            </a:endParaRPr>
          </a:p>
        </p:txBody>
      </p:sp>
      <p:sp>
        <p:nvSpPr>
          <p:cNvPr id="2355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355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3557" name="Rectangle 15"/>
          <p:cNvSpPr>
            <a:spLocks noGrp="1" noChangeArrowheads="1"/>
          </p:cNvSpPr>
          <p:nvPr>
            <p:ph type="title" idx="4294967295"/>
          </p:nvPr>
        </p:nvSpPr>
        <p:spPr>
          <a:xfrm>
            <a:off x="182563" y="106363"/>
            <a:ext cx="8589962" cy="822325"/>
          </a:xfrm>
        </p:spPr>
        <p:txBody>
          <a:bodyPr>
            <a:normAutofit fontScale="90000"/>
          </a:bodyPr>
          <a:lstStyle/>
          <a:p>
            <a:pPr marL="803275" indent="-803275" eaLnBrk="1" hangingPunct="1"/>
            <a:r>
              <a:rPr lang="en-US" sz="3200" smtClean="0"/>
              <a:t>15.1 Conditions on early Earth made the origin of life possible</a:t>
            </a:r>
          </a:p>
        </p:txBody>
      </p:sp>
      <p:sp>
        <p:nvSpPr>
          <p:cNvPr id="235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35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checkerboard(across)">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checkerboard(across)">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checkerboard(across)">
                                      <p:cBhvr>
                                        <p:cTn id="17" dur="5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checkerboard(across)">
                                      <p:cBhvr>
                                        <p:cTn id="22" dur="500"/>
                                        <p:tgtEl>
                                          <p:spTgt spid="235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54">
                                            <p:txEl>
                                              <p:pRg st="4" end="4"/>
                                            </p:txEl>
                                          </p:spTgt>
                                        </p:tgtEl>
                                        <p:attrNameLst>
                                          <p:attrName>style.visibility</p:attrName>
                                        </p:attrNameLst>
                                      </p:cBhvr>
                                      <p:to>
                                        <p:strVal val="visible"/>
                                      </p:to>
                                    </p:set>
                                    <p:animEffect transition="in" filter="checkerboard(across)">
                                      <p:cBhvr>
                                        <p:cTn id="27" dur="500"/>
                                        <p:tgtEl>
                                          <p:spTgt spid="235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161925" y="1747838"/>
            <a:ext cx="8391525" cy="4127500"/>
          </a:xfrm>
        </p:spPr>
        <p:txBody>
          <a:bodyPr/>
          <a:lstStyle/>
          <a:p>
            <a:pPr marL="292100" lvl="1" indent="-290513" eaLnBrk="1" hangingPunct="1">
              <a:buFont typeface="Wingdings" pitchFamily="84" charset="2"/>
              <a:buChar char="§"/>
            </a:pPr>
            <a:r>
              <a:rPr lang="en-US" sz="2800" dirty="0" smtClean="0">
                <a:cs typeface="Times New Roman" pitchFamily="84" charset="0"/>
              </a:rPr>
              <a:t>In 1953, graduate student Stanley Miller, working under Harold Urey, tested the </a:t>
            </a:r>
            <a:r>
              <a:rPr lang="en-US" sz="2800" dirty="0" err="1" smtClean="0">
                <a:cs typeface="Times New Roman" pitchFamily="84" charset="0"/>
              </a:rPr>
              <a:t>Oparin</a:t>
            </a:r>
            <a:r>
              <a:rPr lang="en-US" sz="2800" dirty="0" smtClean="0">
                <a:cs typeface="Times New Roman" pitchFamily="84" charset="0"/>
              </a:rPr>
              <a:t>-Haldane hypothesis.</a:t>
            </a:r>
            <a:endParaRPr lang="en-US" dirty="0" smtClean="0">
              <a:latin typeface="Times New Roman" pitchFamily="84" charset="0"/>
              <a:cs typeface="Times New Roman" pitchFamily="84" charset="0"/>
            </a:endParaRPr>
          </a:p>
          <a:p>
            <a:pPr marL="800100" lvl="2" indent="-355600" eaLnBrk="1" hangingPunct="1"/>
            <a:r>
              <a:rPr lang="en-US" sz="2400" dirty="0" smtClean="0">
                <a:cs typeface="Times New Roman" pitchFamily="84" charset="0"/>
              </a:rPr>
              <a:t>Miller set up an airtight apparatus with gases circulating past an electrical discharge, to simulate conditions on the early Earth.</a:t>
            </a:r>
          </a:p>
          <a:p>
            <a:pPr marL="800100" lvl="2" indent="-355600" eaLnBrk="1" hangingPunct="1"/>
            <a:r>
              <a:rPr lang="en-US" sz="2400" dirty="0" smtClean="0">
                <a:cs typeface="Times New Roman" pitchFamily="84" charset="0"/>
              </a:rPr>
              <a:t>He also set up a control with no electrical discharge.</a:t>
            </a:r>
            <a:endParaRPr lang="en-US" dirty="0" smtClean="0">
              <a:cs typeface="Times New Roman" pitchFamily="84" charset="0"/>
            </a:endParaRPr>
          </a:p>
          <a:p>
            <a:pPr marL="292100" lvl="1" indent="-290513" eaLnBrk="1" hangingPunct="1"/>
            <a:endParaRPr lang="en-US" dirty="0" smtClean="0">
              <a:latin typeface="Courier" pitchFamily="84" charset="0"/>
              <a:cs typeface="Times New Roman" pitchFamily="84" charset="0"/>
            </a:endParaRPr>
          </a:p>
        </p:txBody>
      </p:sp>
      <p:sp>
        <p:nvSpPr>
          <p:cNvPr id="256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560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5605" name="Rectangle 11"/>
          <p:cNvSpPr>
            <a:spLocks noGrp="1" noChangeArrowheads="1"/>
          </p:cNvSpPr>
          <p:nvPr>
            <p:ph type="title" idx="4294967295"/>
          </p:nvPr>
        </p:nvSpPr>
        <p:spPr>
          <a:xfrm>
            <a:off x="182563" y="106363"/>
            <a:ext cx="8775700" cy="1414462"/>
          </a:xfrm>
        </p:spPr>
        <p:txBody>
          <a:bodyPr>
            <a:normAutofit fontScale="90000"/>
          </a:bodyPr>
          <a:lstStyle/>
          <a:p>
            <a:pPr marL="803275" indent="-803275" eaLnBrk="1" hangingPunct="1"/>
            <a:r>
              <a:rPr lang="en-US" sz="3200" smtClean="0"/>
              <a:t>15.2 SCIENTIFIC DISCOVERY: Experiments show that the abiotic synthesis of organic molecules is possible</a:t>
            </a:r>
          </a:p>
        </p:txBody>
      </p:sp>
      <p:sp>
        <p:nvSpPr>
          <p:cNvPr id="25606" name="Line 4"/>
          <p:cNvSpPr>
            <a:spLocks noChangeShapeType="1"/>
          </p:cNvSpPr>
          <p:nvPr/>
        </p:nvSpPr>
        <p:spPr bwMode="auto">
          <a:xfrm>
            <a:off x="195263" y="1533525"/>
            <a:ext cx="8775700" cy="0"/>
          </a:xfrm>
          <a:prstGeom prst="line">
            <a:avLst/>
          </a:prstGeom>
          <a:noFill/>
          <a:ln w="76200">
            <a:solidFill>
              <a:schemeClr val="tx2"/>
            </a:solidFill>
            <a:round/>
            <a:headEnd/>
            <a:tailEnd/>
          </a:ln>
        </p:spPr>
        <p:txBody>
          <a:bodyPr wrap="none" anchor="ctr"/>
          <a:lstStyle/>
          <a:p>
            <a:endParaRPr lang="en-US"/>
          </a:p>
        </p:txBody>
      </p:sp>
      <p:sp>
        <p:nvSpPr>
          <p:cNvPr id="256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0895ED9F-B7BF-457C-BF79-27AE740E50EA}" type="slidenum">
              <a:rPr lang="en-US" smtClean="0"/>
              <a:t>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diamond(in)">
                                      <p:cBhvr>
                                        <p:cTn id="7" dur="20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diamond(in)">
                                      <p:cBhvr>
                                        <p:cTn id="12" dur="20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diamond(in)">
                                      <p:cBhvr>
                                        <p:cTn id="17" dur="20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29.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30.xml><?xml version="1.0" encoding="utf-8"?>
<p:tagLst xmlns:a="http://schemas.openxmlformats.org/drawingml/2006/main" xmlns:r="http://schemas.openxmlformats.org/officeDocument/2006/relationships" xmlns:p="http://schemas.openxmlformats.org/presentationml/2006/main">
  <p:tag name="TBTEXT" val=""/>
</p:tagLst>
</file>

<file path=ppt/tags/tag31.xml><?xml version="1.0" encoding="utf-8"?>
<p:tagLst xmlns:a="http://schemas.openxmlformats.org/drawingml/2006/main" xmlns:r="http://schemas.openxmlformats.org/officeDocument/2006/relationships" xmlns:p="http://schemas.openxmlformats.org/presentationml/2006/main">
  <p:tag name="TBTEXT" val=""/>
</p:tagLst>
</file>

<file path=ppt/tags/tag32.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TotalTime>
  <Words>9012</Words>
  <Application>Microsoft Office PowerPoint</Application>
  <PresentationFormat>On-screen Show (4:3)</PresentationFormat>
  <Paragraphs>824</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Civic</vt:lpstr>
      <vt:lpstr>ORIGIN OF LIFE TAXONOMY</vt:lpstr>
      <vt:lpstr>Introduction</vt:lpstr>
      <vt:lpstr>Figure 15.0_1</vt:lpstr>
      <vt:lpstr>PowerPoint Presentation</vt:lpstr>
      <vt:lpstr>15.1 Conditions on early Earth made the origin of life possible</vt:lpstr>
      <vt:lpstr>15.1 Conditions on early Earth made the origin of life possible</vt:lpstr>
      <vt:lpstr>Figure 15.1</vt:lpstr>
      <vt:lpstr>15.1 Conditions on early Earth made the origin of life possible</vt:lpstr>
      <vt:lpstr>15.2 SCIENTIFIC DISCOVERY: Experiments show that the abiotic synthesis of organic molecules is possible</vt:lpstr>
      <vt:lpstr>Figure 15.2A</vt:lpstr>
      <vt:lpstr>15.2 SCIENTIFIC DISCOVERY: Experiments show that the abiotic synthesis of organic molecules is possible</vt:lpstr>
      <vt:lpstr>15.3 Stages in the origin of the first cells probably included the formation of polymers, protocells, and self-replicating RNA</vt:lpstr>
      <vt:lpstr>  15.3 Stages in the origin of the first cells probably included the formation of polymers, protocells, and self-replicating RNA</vt:lpstr>
      <vt:lpstr>  15.3 Stages in the origin of the first cells probably included the formation of polymers, protocells, and self-replicating RNA</vt:lpstr>
      <vt:lpstr>Figure 15.3B_s1</vt:lpstr>
      <vt:lpstr>Figure 15.3B_s2</vt:lpstr>
      <vt:lpstr>Figure 15.3B_s3</vt:lpstr>
      <vt:lpstr>PowerPoint Presentation</vt:lpstr>
      <vt:lpstr>15.4 The origins of single-celled and multicelled organisms and the colonization of land were key events in life’s history</vt:lpstr>
      <vt:lpstr>Figure 15.4</vt:lpstr>
      <vt:lpstr>15.4 The origins of single-celled and multicelled organisms and the colonization of land were key events in life’s history</vt:lpstr>
      <vt:lpstr>15.4 The origins of single-celled and multicelled organisms and the colonization of land were key events in life’s history</vt:lpstr>
      <vt:lpstr>15.4 The origins of single-celled and multicelled organisms and the colonization of land were key events in life’s history</vt:lpstr>
      <vt:lpstr>15.5 The actual ages of rocks and fossils mark geologic time</vt:lpstr>
      <vt:lpstr>Figure 15.5</vt:lpstr>
      <vt:lpstr>15.6 The fossil record documents the history of life </vt:lpstr>
      <vt:lpstr>PowerPoint Presentation</vt:lpstr>
      <vt:lpstr>15.7 Continental drift has played a major role in macroevolution </vt:lpstr>
      <vt:lpstr>Figure 15.7B</vt:lpstr>
      <vt:lpstr>15.7 Continental drift has played a major role in macroevolution</vt:lpstr>
      <vt:lpstr>Figure 15.7C</vt:lpstr>
      <vt:lpstr>15.7 Continental drift has played a major role in macroevolution</vt:lpstr>
      <vt:lpstr>Figure 15.7D</vt:lpstr>
      <vt:lpstr>15.8 CONNECTION: Plate tectonics may imperil human life</vt:lpstr>
      <vt:lpstr>Figure 15.8</vt:lpstr>
      <vt:lpstr>15.9 During mass extinctions, large numbers of species are lost</vt:lpstr>
      <vt:lpstr>Table 15.6_2</vt:lpstr>
      <vt:lpstr>Table 15.6_1</vt:lpstr>
      <vt:lpstr>PowerPoint Presentation</vt:lpstr>
      <vt:lpstr>15.14 Phylogenies based on homologies reflect evolutionary history</vt:lpstr>
      <vt:lpstr>15.14 Phylogenies based on homologies reflect evolutionary history</vt:lpstr>
      <vt:lpstr>Figure 15.14</vt:lpstr>
      <vt:lpstr>15.15 Systematics connects classification with evolutionary history</vt:lpstr>
      <vt:lpstr>15.15 Systematics connects classification with evolutionary history</vt:lpstr>
      <vt:lpstr>Figure 15.15A</vt:lpstr>
      <vt:lpstr>15.15 Systematics connects classification with evolutionary history</vt:lpstr>
      <vt:lpstr>Figure 15.15B</vt:lpstr>
      <vt:lpstr>15.16 Shared characters are used to construct phylogenetic trees</vt:lpstr>
      <vt:lpstr>15.19 Constructing the tree of life is a work in progress</vt:lpstr>
      <vt:lpstr>15.19 Constructing the tree of life is a work in progress</vt:lpstr>
      <vt:lpstr>Figure 15.19A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 TAXONOMY</dc:title>
  <dc:creator>John Bruce</dc:creator>
  <cp:lastModifiedBy>Saint Viator</cp:lastModifiedBy>
  <cp:revision>26</cp:revision>
  <dcterms:created xsi:type="dcterms:W3CDTF">2013-08-14T22:19:01Z</dcterms:created>
  <dcterms:modified xsi:type="dcterms:W3CDTF">2014-03-07T15:42:26Z</dcterms:modified>
</cp:coreProperties>
</file>