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6.xml" ContentType="application/vnd.openxmlformats-officedocument.presentationml.tags+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8.xml" ContentType="application/vnd.openxmlformats-officedocument.presentationml.tags+xml"/>
  <Override PartName="/ppt/notesSlides/notesSlide43.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0.xml" ContentType="application/vnd.openxmlformats-officedocument.presentationml.tags+xml"/>
  <Override PartName="/ppt/notesSlides/notesSlide46.xml" ContentType="application/vnd.openxmlformats-officedocument.presentationml.notesSlide+xml"/>
  <Override PartName="/ppt/tags/tag2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2.xml" ContentType="application/vnd.openxmlformats-officedocument.presentationml.tags+xml"/>
  <Override PartName="/ppt/notesSlides/notesSlide49.xml" ContentType="application/vnd.openxmlformats-officedocument.presentationml.notesSlide+xml"/>
  <Override PartName="/ppt/tags/tag23.xml" ContentType="application/vnd.openxmlformats-officedocument.presentationml.tags+xml"/>
  <Override PartName="/ppt/notesSlides/notesSlide50.xml" ContentType="application/vnd.openxmlformats-officedocument.presentationml.notesSlide+xml"/>
  <Override PartName="/ppt/tags/tag24.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5.xml" ContentType="application/vnd.openxmlformats-officedocument.presentationml.tags+xml"/>
  <Override PartName="/ppt/notesSlides/notesSlide55.xml" ContentType="application/vnd.openxmlformats-officedocument.presentationml.notesSlide+xml"/>
  <Override PartName="/ppt/tags/tag26.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27.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28.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256" r:id="rId2"/>
    <p:sldId id="257" r:id="rId3"/>
    <p:sldId id="258" r:id="rId4"/>
    <p:sldId id="259" r:id="rId5"/>
    <p:sldId id="260" r:id="rId6"/>
    <p:sldId id="261" r:id="rId7"/>
    <p:sldId id="314" r:id="rId8"/>
    <p:sldId id="262" r:id="rId9"/>
    <p:sldId id="263" r:id="rId10"/>
    <p:sldId id="264" r:id="rId11"/>
    <p:sldId id="316" r:id="rId12"/>
    <p:sldId id="317" r:id="rId13"/>
    <p:sldId id="315" r:id="rId14"/>
    <p:sldId id="266" r:id="rId15"/>
    <p:sldId id="267"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8" r:id="rId31"/>
    <p:sldId id="284" r:id="rId32"/>
    <p:sldId id="285" r:id="rId33"/>
    <p:sldId id="320" r:id="rId34"/>
    <p:sldId id="319"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B4D664-FFEB-429F-B63C-CBE3FF1260FF}" type="datetimeFigureOut">
              <a:rPr lang="en-US" smtClean="0"/>
              <a:t>2/25/2014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3E96D3-82E1-4F42-B186-740B51346B76}" type="slidenum">
              <a:rPr lang="en-US" smtClean="0"/>
              <a:t>‹#›</a:t>
            </a:fld>
            <a:endParaRPr lang="en-US"/>
          </a:p>
        </p:txBody>
      </p:sp>
    </p:spTree>
    <p:extLst>
      <p:ext uri="{BB962C8B-B14F-4D97-AF65-F5344CB8AC3E}">
        <p14:creationId xmlns:p14="http://schemas.microsoft.com/office/powerpoint/2010/main" val="7082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56C0A-ABD2-4619-940E-41D8874E254D}" type="datetimeFigureOut">
              <a:rPr lang="en-US" smtClean="0"/>
              <a:pPr/>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8C724-0B62-434D-BE45-B228F5A213F7}" type="slidenum">
              <a:rPr lang="en-US" smtClean="0"/>
              <a:pPr/>
              <a:t>‹#›</a:t>
            </a:fld>
            <a:endParaRPr lang="en-US"/>
          </a:p>
        </p:txBody>
      </p:sp>
    </p:spTree>
    <p:extLst>
      <p:ext uri="{BB962C8B-B14F-4D97-AF65-F5344CB8AC3E}">
        <p14:creationId xmlns:p14="http://schemas.microsoft.com/office/powerpoint/2010/main" val="324088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05A4CA2-87C7-4618-BAF2-BC304F27592E}" type="slidenum">
              <a:rPr lang="en-US" sz="1200">
                <a:latin typeface="Times New Roman" pitchFamily="84" charset="0"/>
              </a:rPr>
              <a:pPr algn="r" eaLnBrk="0" hangingPunct="0"/>
              <a:t>2</a:t>
            </a:fld>
            <a:endParaRPr lang="en-US" sz="1200">
              <a:latin typeface="Times New Roman" pitchFamily="84" charset="0"/>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4199B6A-A059-4C38-B3D6-E3A2F624B692}" type="slidenum">
              <a:rPr lang="en-US" smtClean="0"/>
              <a:pPr/>
              <a:t>11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4D59402-1E63-48D4-977C-3A0AB6FF93E7}" type="slidenum">
              <a:rPr lang="en-US" smtClean="0"/>
              <a:pPr/>
              <a:t>12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9FFE95E-B358-462E-8437-84332D644D2A}" type="slidenum">
              <a:rPr lang="en-US" smtClean="0"/>
              <a:pPr/>
              <a:t>13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4C019AD-B91A-4AA9-997B-E8E9C3D3E4E8}" type="slidenum">
              <a:rPr lang="en-US" sz="1200">
                <a:latin typeface="Times New Roman" pitchFamily="84" charset="0"/>
              </a:rPr>
              <a:pPr algn="r" eaLnBrk="0" hangingPunct="0"/>
              <a:t>14</a:t>
            </a:fld>
            <a:endParaRPr lang="en-US" sz="1200">
              <a:latin typeface="Times New Roman" pitchFamily="84" charset="0"/>
            </a:endParaRPr>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often think of evolution as a process that improves. As the text notes,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pPr eaLnBrk="1"/>
            <a:r>
              <a:rPr lang="en-US" smtClean="0">
                <a:latin typeface="Times New Roman" pitchFamily="84" charset="0"/>
                <a:ea typeface="ＭＳ Ｐゴシック" pitchFamily="84" charset="-128"/>
              </a:rPr>
              <a:t>2.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Students may be asked to consider this question: Can individuals evolve? Sometimes such simple questions require complex answers. Might Lamarck have answered this question differently from Darwin? Module 13.2 addresses this question.</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A22C4544-7394-4A1E-93F6-8122E1154CC0}" type="slidenum">
              <a:rPr lang="en-US" sz="1200">
                <a:latin typeface="Times" pitchFamily="84" charset="0"/>
              </a:rPr>
              <a:pPr algn="r" eaLnBrk="0" hangingPunct="0"/>
              <a:t>15</a:t>
            </a:fld>
            <a:endParaRPr lang="en-US" sz="1200">
              <a:latin typeface="Times" pitchFamily="84" charset="0"/>
            </a:endParaRPr>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xfrm>
            <a:off x="914400" y="4330700"/>
            <a:ext cx="5029200" cy="4114800"/>
          </a:xfrm>
          <a:noFill/>
          <a:ln/>
        </p:spPr>
        <p:txBody>
          <a:bodyPr/>
          <a:lstStyle/>
          <a:p>
            <a:pPr eaLnBrk="1" hangingPunct="1"/>
            <a:r>
              <a:rPr lang="en-US" dirty="0" smtClean="0">
                <a:latin typeface="Times New Roman" pitchFamily="84" charset="0"/>
                <a:ea typeface="ＭＳ Ｐゴシック" pitchFamily="84" charset="-128"/>
              </a:rPr>
              <a:t>Figure 13.2 Artificial selection: different vegetables produced as humans have selected for variations in different parts of the wild mustard plant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6C1B8EC-1FCE-4C00-8ECA-39422FCE6EBD}" type="slidenum">
              <a:rPr lang="en-US" sz="1200">
                <a:latin typeface="Times New Roman" pitchFamily="84" charset="0"/>
              </a:rPr>
              <a:pPr algn="r" eaLnBrk="0" hangingPunct="0"/>
              <a:t>16</a:t>
            </a:fld>
            <a:endParaRPr lang="en-US" sz="1200">
              <a:latin typeface="Times New Roman" pitchFamily="84"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solidFill>
            <a:srgbClr val="FFFFFF"/>
          </a:solidFill>
          <a:ln>
            <a:solidFill>
              <a:srgbClr val="000000"/>
            </a:solidFill>
          </a:ln>
        </p:spPr>
        <p:txBody>
          <a:bodyPr/>
          <a:lstStyle/>
          <a:p>
            <a:pPr eaLnBrk="1"/>
            <a:r>
              <a:rPr lang="en-US" b="1" dirty="0" smtClean="0">
                <a:latin typeface="Times New Roman" pitchFamily="84" charset="0"/>
                <a:ea typeface="ＭＳ Ｐゴシック" pitchFamily="84" charset="-128"/>
              </a:rPr>
              <a:t>Student Misconceptions and Concerns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Students often think of evolution as a process that improves. As the text notes,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pPr eaLnBrk="1"/>
            <a:r>
              <a:rPr lang="en-US" dirty="0" smtClean="0">
                <a:latin typeface="Times New Roman" pitchFamily="84" charset="0"/>
                <a:ea typeface="ＭＳ Ｐゴシック" pitchFamily="84" charset="-128"/>
              </a:rPr>
              <a:t>2.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Students may be asked to consider this question: Can individuals evolve? Sometimes such simple questions require complex answers. Might Lamarck have answered this question differently from Darwin? Module 13.2 addresses this question.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9A9F45E-BFAF-40D8-9349-A33A64B5B4CA}" type="slidenum">
              <a:rPr lang="en-US" sz="1200">
                <a:latin typeface="Times New Roman" pitchFamily="84" charset="0"/>
              </a:rPr>
              <a:pPr algn="r" eaLnBrk="0" hangingPunct="0"/>
              <a:t>17</a:t>
            </a:fld>
            <a:endParaRPr lang="en-US" sz="1200">
              <a:latin typeface="Times New Roman" pitchFamily="84"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often think of evolution as a process that improves. As the text notes,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pPr eaLnBrk="1"/>
            <a:r>
              <a:rPr lang="en-US" smtClean="0">
                <a:latin typeface="Times New Roman" pitchFamily="84" charset="0"/>
                <a:ea typeface="ＭＳ Ｐゴシック" pitchFamily="84" charset="-128"/>
              </a:rPr>
              <a:t>2. Students must understand that the environment does the selecting (editing) in natural selection. Species do not evolve because of need. Biological diversity exists, and the environment selects. Evolution is not deliberate, it is reactive. As teachers, we must be careful in how we express evolution to best reflect this process. For example, the statement “Birds evolved wings” may make it sound as if birds did something deliberately. “Wings evolved in birds” is more accurate, in that something happened to birds through a process. This use of the passive voice in our descriptions of evolution better reflects the nature of evolution.</a:t>
            </a:r>
          </a:p>
          <a:p>
            <a:pPr eaLnBrk="1"/>
            <a:r>
              <a:rPr lang="en-US" smtClean="0">
                <a:latin typeface="Times New Roman" pitchFamily="84" charset="0"/>
                <a:ea typeface="ＭＳ Ｐゴシック" pitchFamily="84" charset="-128"/>
              </a:rPr>
              <a:t>3.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An analogy can be made between the specialized functions of finch beaks and the many types of screwdrivers (or pliers) that exist today. Each type of screwdriver (Phillips, flathead, hex, etc.) represents a specialization for a particular job.</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DB8BD623-8DB1-4E0D-A061-0204B60C2276}" type="slidenum">
              <a:rPr lang="en-US" sz="1200">
                <a:latin typeface="Times" pitchFamily="84" charset="0"/>
              </a:rPr>
              <a:pPr algn="r" eaLnBrk="0" hangingPunct="0"/>
              <a:t>18</a:t>
            </a:fld>
            <a:endParaRPr lang="en-US" sz="1200">
              <a:latin typeface="Times" pitchFamily="84"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13.3A Camouflage as an example of evolutionary adaptation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1A59FB6-DE71-40F8-B4E2-EFD110452F09}" type="slidenum">
              <a:rPr lang="en-US" sz="1200">
                <a:latin typeface="Times New Roman" pitchFamily="84" charset="0"/>
              </a:rPr>
              <a:pPr algn="r" eaLnBrk="0" hangingPunct="0"/>
              <a:t>19</a:t>
            </a:fld>
            <a:endParaRPr lang="en-US" sz="1200">
              <a:latin typeface="Times New Roman" pitchFamily="84" charset="0"/>
            </a:endParaRPr>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often think of evolution as a process that improves. As the text notes,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pPr eaLnBrk="1"/>
            <a:r>
              <a:rPr lang="en-US" smtClean="0">
                <a:latin typeface="Times New Roman" pitchFamily="84" charset="0"/>
                <a:ea typeface="ＭＳ Ｐゴシック" pitchFamily="84" charset="-128"/>
              </a:rPr>
              <a:t>2. Students must understand that the environment does the selecting (editing) in natural selection. Species do not evolve because of need. Biological diversity exists, and the environment selects. Evolution is not deliberate, it is reactive. As teachers, we must be careful in how we express evolution to best reflect this process. For example, the statement “Birds evolved wings” may make it sound as if birds did something deliberately. “Wings evolved in birds” is more accurate, in that something happened to birds through a process. This use of the passive voice in our descriptions of evolution better reflects the nature of evolution.</a:t>
            </a:r>
          </a:p>
          <a:p>
            <a:pPr eaLnBrk="1"/>
            <a:r>
              <a:rPr lang="en-US" smtClean="0">
                <a:latin typeface="Times New Roman" pitchFamily="84" charset="0"/>
                <a:ea typeface="ＭＳ Ｐゴシック" pitchFamily="84" charset="-128"/>
              </a:rPr>
              <a:t>3.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An analogy can be made between the specialized functions of finch beaks and the many types of screwdrivers (or pliers) that exist today. Each type of screwdriver (Phillips, flathead, hex, etc.) represents a specialization for a particular job.</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9B89DBD-F4E3-44DA-BEB3-CBFE66C416D8}" type="slidenum">
              <a:rPr lang="en-US" sz="1200">
                <a:latin typeface="Times New Roman" pitchFamily="84" charset="0"/>
              </a:rPr>
              <a:pPr algn="r" eaLnBrk="0" hangingPunct="0"/>
              <a:t>20</a:t>
            </a:fld>
            <a:endParaRPr lang="en-US" sz="1200">
              <a:latin typeface="Times New Roman" pitchFamily="84" charset="0"/>
            </a:endParaRPr>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often think of evolution as a process that improves. As the text notes,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pPr eaLnBrk="1"/>
            <a:r>
              <a:rPr lang="en-US" smtClean="0">
                <a:latin typeface="Times New Roman" pitchFamily="84" charset="0"/>
                <a:ea typeface="ＭＳ Ｐゴシック" pitchFamily="84" charset="-128"/>
              </a:rPr>
              <a:t>2. Students must understand that the environment does the selecting (editing) in natural selection. Species do not evolve because of need. Biological diversity exists, and the environment selects. Evolution is not deliberate, it is reactive. As teachers, we must be careful in how we express evolution to best reflect this process. For example, the statement “Birds evolved wings” may make it sound as if birds did something deliberately. “Wings evolved in birds” is more accurate, in that something happened to birds through a process. This use of the passive voice in our descriptions of evolution better reflects the nature of evolution.</a:t>
            </a:r>
          </a:p>
          <a:p>
            <a:pPr eaLnBrk="1"/>
            <a:r>
              <a:rPr lang="en-US" smtClean="0">
                <a:latin typeface="Times New Roman" pitchFamily="84" charset="0"/>
                <a:ea typeface="ＭＳ Ｐゴシック" pitchFamily="84" charset="-128"/>
              </a:rPr>
              <a:t>3.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An analogy can be made between the specialized functions of finch beaks and the many types of screwdrivers (or pliers) that exist today. Each type of screwdriver (Phillips, flathead, hex, etc.) represents a specialization for a particular job.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27F0C29-AB30-4CAA-9C0A-7D0B404E022C}" type="slidenum">
              <a:rPr lang="en-US" sz="1200">
                <a:latin typeface="Times" pitchFamily="84" charset="0"/>
              </a:rPr>
              <a:pPr algn="r" eaLnBrk="0" hangingPunct="0"/>
              <a:t>3</a:t>
            </a:fld>
            <a:endParaRPr lang="en-US" sz="1200">
              <a:latin typeface="Times" pitchFamily="84" charset="0"/>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13.0_2 Chapter 13: Big Ideas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DDCF164D-DA9F-40FC-B1B0-71A00459E2A5}" type="slidenum">
              <a:rPr lang="en-US" sz="1200">
                <a:latin typeface="Times" pitchFamily="84" charset="0"/>
              </a:rPr>
              <a:pPr algn="r" eaLnBrk="0" hangingPunct="0"/>
              <a:t>21</a:t>
            </a:fld>
            <a:endParaRPr lang="en-US" sz="1200">
              <a:latin typeface="Times" pitchFamily="84" charset="0"/>
            </a:endParaRPr>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13.3B Evolution of pesticide resistance in an insect population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E80E989-F13C-413B-9120-EFBEE87CD52D}" type="slidenum">
              <a:rPr lang="en-US" sz="1200">
                <a:latin typeface="Times New Roman" pitchFamily="84" charset="0"/>
              </a:rPr>
              <a:pPr algn="r" eaLnBrk="0" hangingPunct="0"/>
              <a:t>22</a:t>
            </a:fld>
            <a:endParaRPr lang="en-US" sz="1200">
              <a:latin typeface="Times New Roman" pitchFamily="84" charset="0"/>
            </a:endParaRPr>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solidFill>
            <a:srgbClr val="FFFFFF"/>
          </a:solidFill>
          <a:ln>
            <a:solidFill>
              <a:srgbClr val="000000"/>
            </a:solidFill>
          </a:ln>
        </p:spPr>
        <p:txBody>
          <a:bodyPr/>
          <a:lstStyle/>
          <a:p>
            <a:pPr eaLnBrk="1"/>
            <a:r>
              <a:rPr lang="en-US" b="1" dirty="0" smtClean="0">
                <a:latin typeface="Times New Roman" pitchFamily="84" charset="0"/>
                <a:ea typeface="ＭＳ Ｐゴシック" pitchFamily="84" charset="-128"/>
              </a:rPr>
              <a:t>Student Misconceptions and Concerns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Students often think of evolution as a process that improves. As the text notes,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pPr eaLnBrk="1"/>
            <a:r>
              <a:rPr lang="en-US" dirty="0" smtClean="0">
                <a:latin typeface="Times New Roman" pitchFamily="84" charset="0"/>
                <a:ea typeface="ＭＳ Ｐゴシック" pitchFamily="84" charset="-128"/>
              </a:rPr>
              <a:t>2. Students must understand that the environment does the selecting (editing) in natural selection. Species do not evolve because of need. Biological diversity exists, and the environment selects. Evolution is not deliberate, it is reactive. As teachers, we must be careful in how we express evolution to best reflect this process. For example, the statement “Birds evolved wings” may make it sound as if birds did something deliberately. “Wings evolved in birds” is more accurate, in that something happened to birds through a process. This use of the passive voice in our descriptions of evolution better reflects the nature of evolution.</a:t>
            </a:r>
          </a:p>
          <a:p>
            <a:pPr eaLnBrk="1"/>
            <a:r>
              <a:rPr lang="en-US" dirty="0" smtClean="0">
                <a:latin typeface="Times New Roman" pitchFamily="84" charset="0"/>
                <a:ea typeface="ＭＳ Ｐゴシック" pitchFamily="84" charset="-128"/>
              </a:rPr>
              <a:t>3.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An analogy can be made between the specialized functions of finch beaks and the many types of screwdrivers (or pliers) that exist today. Each type of screwdriver (Phillips, flathead, hex, etc.) represents a specialization for a particular job.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B05E47C-63F4-4FF1-8340-2F9A05D424D2}" type="slidenum">
              <a:rPr lang="en-US" sz="1200">
                <a:latin typeface="Times New Roman" pitchFamily="84" charset="0"/>
              </a:rPr>
              <a:pPr algn="r" eaLnBrk="0" hangingPunct="0"/>
              <a:t>23</a:t>
            </a:fld>
            <a:endParaRPr lang="en-US" sz="1200">
              <a:latin typeface="Times New Roman" pitchFamily="84" charset="0"/>
            </a:endParaRPr>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might expect that every living organism will leave fossils and that we should be able to find them. Furthermore, they might falsely conclude that the absence of evidence is evidence of absence. Understanding the rare circumstances under which fossils form (the scientific study of fossil formation is referred to as taphonomy), the geological processes that distort and destroy layers (for example, earthquakes and glaciers), and the long odds against the discovery of fossils helps students understand why the fossil record is limited.</a:t>
            </a:r>
          </a:p>
          <a:p>
            <a:pPr eaLnBrk="1"/>
            <a:r>
              <a:rPr lang="en-US" smtClean="0">
                <a:latin typeface="Times New Roman" pitchFamily="84" charset="0"/>
                <a:ea typeface="ＭＳ Ｐゴシック" pitchFamily="84" charset="-128"/>
              </a:rPr>
              <a:t>2. Students who struggle with the concept of evolution may also bring personal objections to the classroom. Modules 13.4 and 13.5, on the evidence of evolution, permits a demonstration of the scientific method, in which confidence in our conclusions increases based on multiple, independent lines of evidence. Science requires evidence and cannot rely upon faith or supernatural explanations.</a:t>
            </a:r>
          </a:p>
          <a:p>
            <a:pPr eaLnBrk="1"/>
            <a:r>
              <a:rPr lang="en-US" smtClean="0">
                <a:latin typeface="Times New Roman" pitchFamily="84" charset="0"/>
                <a:ea typeface="ＭＳ Ｐゴシック" pitchFamily="84" charset="-128"/>
              </a:rPr>
              <a:t>3.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Beginning college students are likely to have scant or uneven knowledge of the subject of fossils. Describe several of the ways that a fossil’s age can be determined (for example, radiometric dating, association with other fossils of known age in the same layer, correlation to other strata of known ages). These methods demonstrate the importance of independent lines of evidence and consistency.</a:t>
            </a:r>
          </a:p>
          <a:p>
            <a:pPr eaLnBrk="1"/>
            <a:r>
              <a:rPr lang="en-US" smtClean="0">
                <a:latin typeface="Times New Roman" pitchFamily="84" charset="0"/>
                <a:ea typeface="ＭＳ Ｐゴシック" pitchFamily="84" charset="-128"/>
              </a:rPr>
              <a:t>2. Any sort of a fossil makes a nice visual aid. Of course, the larger the fossil, the better. Many shops in natural history museums carry large and common fossils that can be purchased for less than $50.00. Crinoid stems from the Midwest or marine shells from Montana can make the point that life and ecosystems change over time.</a:t>
            </a:r>
          </a:p>
          <a:p>
            <a:pPr eaLnBrk="1"/>
            <a:r>
              <a:rPr lang="en-US" smtClean="0">
                <a:latin typeface="Times New Roman" pitchFamily="84" charset="0"/>
                <a:ea typeface="ＭＳ Ｐゴシック" pitchFamily="84" charset="-128"/>
              </a:rPr>
              <a:t>3. The sequence, but not the absolute age, of layers is revealed by the stratifications in sedimentary rocks. This is like peeling the layers of wallpaper from the walls of a very old house that has been inhabited by many owners. By the sequence, we can tell which layers are older, but not the absolute ages of each layer.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D1D8861-31E2-4F07-BFC4-5EA6416588ED}" type="slidenum">
              <a:rPr lang="en-US" sz="1200">
                <a:latin typeface="Times" pitchFamily="84" charset="0"/>
              </a:rPr>
              <a:pPr algn="r" eaLnBrk="0" hangingPunct="0"/>
              <a:t>24</a:t>
            </a:fld>
            <a:endParaRPr lang="en-US" sz="1200">
              <a:latin typeface="Times" pitchFamily="8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13.4A A gallery of fossils: skull of </a:t>
            </a:r>
            <a:r>
              <a:rPr lang="en-US" i="1" smtClean="0">
                <a:latin typeface="Times New Roman" pitchFamily="84" charset="0"/>
                <a:ea typeface="ＭＳ Ｐゴシック" pitchFamily="84" charset="-128"/>
              </a:rPr>
              <a:t>Homo erectus</a:t>
            </a:r>
            <a:endParaRPr lang="en-US" smtClean="0">
              <a:latin typeface="Times New Roman" pitchFamily="84" charset="0"/>
              <a:ea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E42607CA-D63D-4839-8B61-A218B044B857}" type="slidenum">
              <a:rPr lang="en-US" sz="1200">
                <a:latin typeface="Times" pitchFamily="84" charset="0"/>
              </a:rPr>
              <a:pPr algn="r" eaLnBrk="0" hangingPunct="0"/>
              <a:t>25</a:t>
            </a:fld>
            <a:endParaRPr lang="en-US" sz="1200">
              <a:latin typeface="Times" pitchFamily="84" charset="0"/>
            </a:endParaRPr>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13.4B A gallery of fossils: ammonite casts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7DD5ADF2-2D43-43FD-9ECB-609B18F947BD}" type="slidenum">
              <a:rPr lang="en-US" sz="1200">
                <a:latin typeface="Times" pitchFamily="84" charset="0"/>
              </a:rPr>
              <a:pPr algn="r" eaLnBrk="0" hangingPunct="0"/>
              <a:t>26</a:t>
            </a:fld>
            <a:endParaRPr lang="en-US" sz="1200">
              <a:latin typeface="Times" pitchFamily="84" charset="0"/>
            </a:endParaRPr>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13.4C A gallery of fossils: dinosaur tracks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41A4ED49-C8E9-47EB-84E4-F55C563981D4}" type="slidenum">
              <a:rPr lang="en-US" sz="1200">
                <a:latin typeface="Times" pitchFamily="84" charset="0"/>
              </a:rPr>
              <a:pPr algn="r" eaLnBrk="0" hangingPunct="0"/>
              <a:t>27</a:t>
            </a:fld>
            <a:endParaRPr lang="en-US" sz="1200">
              <a:latin typeface="Times" pitchFamily="84" charset="0"/>
            </a:endParaRPr>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13.4E A gallery of fossils: insect in amber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C430671-A786-4165-84A4-5E6ABA6743AC}" type="slidenum">
              <a:rPr lang="en-US" sz="1200">
                <a:latin typeface="Times" pitchFamily="84" charset="0"/>
              </a:rPr>
              <a:pPr algn="r" eaLnBrk="0" hangingPunct="0"/>
              <a:t>28</a:t>
            </a:fld>
            <a:endParaRPr lang="en-US" sz="1200">
              <a:latin typeface="Times" pitchFamily="84" charset="0"/>
            </a:endParaRPr>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 4F A gallery of fossils: “Ice Man”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11960BE-599B-4CD1-BC9C-FD1A9F814064}" type="slidenum">
              <a:rPr lang="en-US" sz="1200">
                <a:latin typeface="Times New Roman" pitchFamily="84" charset="0"/>
              </a:rPr>
              <a:pPr algn="r" eaLnBrk="0" hangingPunct="0"/>
              <a:t>29</a:t>
            </a:fld>
            <a:endParaRPr lang="en-US" sz="1200">
              <a:latin typeface="Times New Roman" pitchFamily="84" charset="0"/>
            </a:endParaRPr>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might expect that every living organism will leave fossils and that we should be able to find them. Furthermore, they might falsely conclude that the absence of evidence is evidence of absence. Understanding the rare circumstances under which fossils form (the scientific study of fossil formation is referred to as taphonomy), the geological processes that distort and destroy layers (for example, earthquakes and glaciers), and the long odds against the discovery of fossils helps students understand why the fossil record is limited.</a:t>
            </a:r>
          </a:p>
          <a:p>
            <a:pPr eaLnBrk="1"/>
            <a:r>
              <a:rPr lang="en-US" smtClean="0">
                <a:latin typeface="Times New Roman" pitchFamily="84" charset="0"/>
                <a:ea typeface="ＭＳ Ｐゴシック" pitchFamily="84" charset="-128"/>
              </a:rPr>
              <a:t>2. Students who struggle with the concept of evolution may also bring personal objections to the classroom. Modules 13.4 and 13.5, on the evidence of evolution, permits a demonstration of the scientific method, in which confidence in our conclusions increases based on multiple, independent lines of evidence. Science requires evidence and cannot rely upon faith or supernatural explanations.</a:t>
            </a:r>
          </a:p>
          <a:p>
            <a:pPr eaLnBrk="1"/>
            <a:r>
              <a:rPr lang="en-US" smtClean="0">
                <a:latin typeface="Times New Roman" pitchFamily="84" charset="0"/>
                <a:ea typeface="ＭＳ Ｐゴシック" pitchFamily="84" charset="-128"/>
              </a:rPr>
              <a:t>3.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Beginning college students are likely to have scant or uneven knowledge of the subject of fossils. Describe several of the ways that a fossil’s age can be determined (for example, radiometric dating, association with other fossils of known age in the same layer, correlation to other strata of known ages). These methods demonstrate the importance of independent lines of evidence and consistency.</a:t>
            </a:r>
          </a:p>
          <a:p>
            <a:pPr eaLnBrk="1"/>
            <a:r>
              <a:rPr lang="en-US" smtClean="0">
                <a:latin typeface="Times New Roman" pitchFamily="84" charset="0"/>
                <a:ea typeface="ＭＳ Ｐゴシック" pitchFamily="84" charset="-128"/>
              </a:rPr>
              <a:t>2. Any sort of a fossil makes a nice visual aid. Of course, the larger the fossil, the better. Many shops in natural history museums carry large and common fossils that can be purchased for less than $50.00. Crinoid stems from the Midwest or marine shells from Montana can make the point that life and ecosystems change over time.</a:t>
            </a:r>
          </a:p>
          <a:p>
            <a:pPr eaLnBrk="1"/>
            <a:r>
              <a:rPr lang="en-US" smtClean="0">
                <a:latin typeface="Times New Roman" pitchFamily="84" charset="0"/>
                <a:ea typeface="ＭＳ Ｐゴシック" pitchFamily="84" charset="-128"/>
              </a:rPr>
              <a:t>3. The sequence, but not the absolute age, of layers is revealed by the stratifications in sedimentary rocks. This is like peeling the layers of wallpaper from the walls of a very old house that has been inhabited by many owners. By the sequence, we can tell which layers are older, but not the absolute ages of each layer.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A62A703-41B6-4E91-BB23-26BEF03CF392}" type="slidenum">
              <a:rPr lang="en-US" smtClean="0"/>
              <a:pPr/>
              <a:t>30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2BE7F3A-9DAA-484D-B0CF-50EA7F996BB9}" type="slidenum">
              <a:rPr lang="en-US" sz="1200">
                <a:latin typeface="Times New Roman" pitchFamily="84" charset="0"/>
              </a:rPr>
              <a:pPr algn="r" eaLnBrk="0" hangingPunct="0"/>
              <a:t>4</a:t>
            </a:fld>
            <a:endParaRPr lang="en-US" sz="1200">
              <a:latin typeface="Times New Roman" pitchFamily="84" charset="0"/>
            </a:endParaRPr>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166BD515-051C-4FD8-92E6-76B4F0E6B2CB}" type="slidenum">
              <a:rPr lang="en-US" sz="1200">
                <a:latin typeface="Times" pitchFamily="84" charset="0"/>
              </a:rPr>
              <a:pPr algn="r" eaLnBrk="0" hangingPunct="0"/>
              <a:t>31</a:t>
            </a:fld>
            <a:endParaRPr lang="en-US" sz="1200">
              <a:latin typeface="Times" pitchFamily="84" charset="0"/>
            </a:endParaRPr>
          </a:p>
        </p:txBody>
      </p:sp>
      <p:sp>
        <p:nvSpPr>
          <p:cNvPr id="207875" name="Rectangle 2"/>
          <p:cNvSpPr>
            <a:spLocks noGrp="1" noRot="1" noChangeAspect="1" noChangeArrowheads="1" noTextEdit="1"/>
          </p:cNvSpPr>
          <p:nvPr>
            <p:ph type="sldImg"/>
          </p:nvPr>
        </p:nvSpPr>
        <p:spPr>
          <a:solidFill>
            <a:srgbClr val="FFFFFF"/>
          </a:solidFill>
          <a:ln/>
        </p:spPr>
      </p:sp>
      <p:sp>
        <p:nvSpPr>
          <p:cNvPr id="207876"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13.4G Strata of sedimentary rock at the Grand Canyon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0F5BBC6-3139-469D-9A9D-D81C5676FCB2}" type="slidenum">
              <a:rPr lang="en-US" sz="1200">
                <a:latin typeface="Times New Roman" pitchFamily="84" charset="0"/>
              </a:rPr>
              <a:pPr algn="r" eaLnBrk="0" hangingPunct="0"/>
              <a:t>32</a:t>
            </a:fld>
            <a:endParaRPr lang="en-US" sz="1200">
              <a:latin typeface="Times New Roman" pitchFamily="84" charset="0"/>
            </a:endParaRPr>
          </a:p>
        </p:txBody>
      </p:sp>
      <p:sp>
        <p:nvSpPr>
          <p:cNvPr id="212995" name="Rectangle 2"/>
          <p:cNvSpPr>
            <a:spLocks noGrp="1" noRot="1" noChangeAspect="1" noChangeArrowheads="1" noTextEdit="1"/>
          </p:cNvSpPr>
          <p:nvPr>
            <p:ph type="sldImg"/>
          </p:nvPr>
        </p:nvSpPr>
        <p:spPr>
          <a:solidFill>
            <a:srgbClr val="FFFFFF"/>
          </a:solidFill>
          <a:ln/>
        </p:spPr>
      </p:sp>
      <p:sp>
        <p:nvSpPr>
          <p:cNvPr id="212996" name="Rectangle 3"/>
          <p:cNvSpPr>
            <a:spLocks noGrp="1" noChangeArrowheads="1"/>
          </p:cNvSpPr>
          <p:nvPr>
            <p:ph type="body" idx="1"/>
          </p:nvPr>
        </p:nvSpPr>
        <p:spPr>
          <a:solidFill>
            <a:srgbClr val="FFFFFF"/>
          </a:solidFill>
          <a:ln>
            <a:solidFill>
              <a:srgbClr val="000000"/>
            </a:solidFill>
          </a:ln>
        </p:spPr>
        <p:txBody>
          <a:bodyPr/>
          <a:lstStyle/>
          <a:p>
            <a:pPr eaLnBrk="1"/>
            <a:r>
              <a:rPr lang="en-US" b="1" dirty="0" smtClean="0">
                <a:latin typeface="Times New Roman" pitchFamily="84" charset="0"/>
                <a:ea typeface="ＭＳ Ｐゴシック" pitchFamily="84" charset="-128"/>
              </a:rPr>
              <a:t>Student Misconceptions and Concerns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Students who struggle with the concept of evolution may also bring personal objections to the classroom. Modules 13.4 and 13.5, on the evidence of evolution, permit a demonstration of the scientific method, in which confidence in our conclusions increases based on multiple, independent lines of evidence. Science requires evidence and cannot rely upon faith or supernatural explanations.</a:t>
            </a:r>
          </a:p>
          <a:p>
            <a:pPr eaLnBrk="1"/>
            <a:r>
              <a:rPr lang="en-US" dirty="0" smtClean="0">
                <a:latin typeface="Times New Roman" pitchFamily="84" charset="0"/>
                <a:ea typeface="ＭＳ Ｐゴシック" pitchFamily="84" charset="-128"/>
              </a:rPr>
              <a:t>2.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Another popular example of biogeography is the distribution of lungfish in Australia, southern South America, and southern Africa. At one time, these three continents were united as </a:t>
            </a:r>
            <a:r>
              <a:rPr lang="en-US" dirty="0" err="1" smtClean="0">
                <a:latin typeface="Times New Roman" pitchFamily="84" charset="0"/>
                <a:ea typeface="ＭＳ Ｐゴシック" pitchFamily="84" charset="-128"/>
              </a:rPr>
              <a:t>Gondwana</a:t>
            </a:r>
            <a:r>
              <a:rPr lang="en-US" dirty="0" smtClean="0">
                <a:latin typeface="Times New Roman" pitchFamily="84" charset="0"/>
                <a:ea typeface="ＭＳ Ｐゴシック" pitchFamily="84" charset="-128"/>
              </a:rPr>
              <a:t>.</a:t>
            </a:r>
          </a:p>
          <a:p>
            <a:pPr eaLnBrk="1"/>
            <a:r>
              <a:rPr lang="en-US" dirty="0" smtClean="0">
                <a:latin typeface="Times New Roman" pitchFamily="84" charset="0"/>
                <a:ea typeface="ＭＳ Ｐゴシック" pitchFamily="84" charset="-128"/>
              </a:rPr>
              <a:t>2. One striking example of evolutionary remodeling is the shell of turtles, which is primarily made from modified ribs and vertebrae. If you find an old turtle shell and soak it in water, the shell may fall apart, leaving isolated ribs and vertebrae that make interesting visual aids.</a:t>
            </a:r>
          </a:p>
          <a:p>
            <a:pPr eaLnBrk="1"/>
            <a:r>
              <a:rPr lang="en-US" dirty="0" smtClean="0">
                <a:latin typeface="Times New Roman" pitchFamily="84" charset="0"/>
                <a:ea typeface="ＭＳ Ｐゴシック" pitchFamily="84" charset="-128"/>
              </a:rPr>
              <a:t>3. You can have some fun with this analogy to molecular evidence for evolution. As teachers, we have to be keenly aware of cheating. Certainly, if two students turned in written assignments that differed by just a few words, we would conclude that they had a “common heritage” or that one was derived from the other.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6D8A5AF8-863E-446C-A03F-14367C719298}" type="slidenum">
              <a:rPr lang="en-US" sz="1200">
                <a:latin typeface="Times" pitchFamily="84" charset="0"/>
              </a:rPr>
              <a:pPr algn="r" eaLnBrk="0" hangingPunct="0"/>
              <a:t>33</a:t>
            </a:fld>
            <a:endParaRPr lang="en-US" sz="1200">
              <a:latin typeface="Times" pitchFamily="84" charset="0"/>
            </a:endParaRPr>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15.7C Continental drift during the Phanerozoic eon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169EB88-5471-4B93-95AD-2C2AFBB69732}" type="slidenum">
              <a:rPr lang="en-US" smtClean="0"/>
              <a:pPr/>
              <a:t>34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DEDDC64-42D4-4B4D-AB01-9CA4A1C7156D}" type="slidenum">
              <a:rPr lang="en-US" sz="1200">
                <a:latin typeface="Times New Roman" pitchFamily="84" charset="0"/>
              </a:rPr>
              <a:pPr algn="r" eaLnBrk="0" hangingPunct="0"/>
              <a:t>35</a:t>
            </a:fld>
            <a:endParaRPr lang="en-US" sz="1200">
              <a:latin typeface="Times New Roman" pitchFamily="84" charset="0"/>
            </a:endParaRPr>
          </a:p>
        </p:txBody>
      </p:sp>
      <p:sp>
        <p:nvSpPr>
          <p:cNvPr id="214019" name="Rectangle 2"/>
          <p:cNvSpPr>
            <a:spLocks noGrp="1" noRot="1" noChangeAspect="1" noChangeArrowheads="1" noTextEdit="1"/>
          </p:cNvSpPr>
          <p:nvPr>
            <p:ph type="sldImg"/>
          </p:nvPr>
        </p:nvSpPr>
        <p:spPr>
          <a:solidFill>
            <a:srgbClr val="FFFFFF"/>
          </a:solidFill>
          <a:ln/>
        </p:spPr>
      </p:sp>
      <p:sp>
        <p:nvSpPr>
          <p:cNvPr id="21402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who struggle with the concept of evolution may also bring personal objections to the classroom. Modules 13.4 and 13.5, on the evidence of evolution, permit a demonstration of the scientific method, in which confidence in our conclusions increases based on multiple, independent lines of evidence. Science requires evidence and cannot rely upon faith or supernatural explanations.</a:t>
            </a:r>
          </a:p>
          <a:p>
            <a:pPr eaLnBrk="1"/>
            <a:r>
              <a:rPr lang="en-US" smtClean="0">
                <a:latin typeface="Times New Roman" pitchFamily="84" charset="0"/>
                <a:ea typeface="ＭＳ Ｐゴシック" pitchFamily="84" charset="-128"/>
              </a:rPr>
              <a:t>2.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Another popular example of biogeography is the distribution of lungfish in Australia, southern South America, and southern Africa. At one time, these three continents were united as Gondwana.</a:t>
            </a:r>
          </a:p>
          <a:p>
            <a:pPr eaLnBrk="1"/>
            <a:r>
              <a:rPr lang="en-US" smtClean="0">
                <a:latin typeface="Times New Roman" pitchFamily="84" charset="0"/>
                <a:ea typeface="ＭＳ Ｐゴシック" pitchFamily="84" charset="-128"/>
              </a:rPr>
              <a:t>2. One striking example of evolutionary remodeling is the shell of turtles, which is primarily made from modified ribs and vertebrae. If you find an old turtle shell and soak it in water, the shell may fall apart, leaving isolated ribs and vertebrae that make interesting visual aids.</a:t>
            </a:r>
          </a:p>
          <a:p>
            <a:pPr eaLnBrk="1"/>
            <a:r>
              <a:rPr lang="en-US" smtClean="0">
                <a:latin typeface="Times New Roman" pitchFamily="84" charset="0"/>
                <a:ea typeface="ＭＳ Ｐゴシック" pitchFamily="84" charset="-128"/>
              </a:rPr>
              <a:t>3. You can have some fun with this analogy to molecular evidence for evolution. As teachers, we have to be keenly aware of cheating. Certainly, if two students turned in written assignments that differed by just a few words, we would conclude that they had a “common heritage” or that one was derived from the other.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C1D234B5-2C70-40CB-A5C9-540239DBAD08}" type="slidenum">
              <a:rPr lang="en-US" sz="1200">
                <a:latin typeface="Times" pitchFamily="84" charset="0"/>
              </a:rPr>
              <a:pPr algn="r" eaLnBrk="0" hangingPunct="0"/>
              <a:t>36</a:t>
            </a:fld>
            <a:endParaRPr lang="en-US" sz="1200">
              <a:latin typeface="Times" pitchFamily="84" charset="0"/>
            </a:endParaRPr>
          </a:p>
        </p:txBody>
      </p:sp>
      <p:sp>
        <p:nvSpPr>
          <p:cNvPr id="215043" name="Rectangle 2"/>
          <p:cNvSpPr>
            <a:spLocks noGrp="1" noRot="1" noChangeAspect="1" noChangeArrowheads="1" noTextEdit="1"/>
          </p:cNvSpPr>
          <p:nvPr>
            <p:ph type="sldImg"/>
          </p:nvPr>
        </p:nvSpPr>
        <p:spPr>
          <a:solidFill>
            <a:srgbClr val="FFFFFF"/>
          </a:solidFill>
          <a:ln/>
        </p:spPr>
      </p:sp>
      <p:sp>
        <p:nvSpPr>
          <p:cNvPr id="215044"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13.5A Homologous structures: vertebrate forelimbs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D85DAC3-FAE0-4A64-816E-7E1D4EC284AC}" type="slidenum">
              <a:rPr lang="en-US" sz="1200">
                <a:latin typeface="Times New Roman" pitchFamily="84" charset="0"/>
              </a:rPr>
              <a:pPr algn="r" eaLnBrk="0" hangingPunct="0"/>
              <a:t>37</a:t>
            </a:fld>
            <a:endParaRPr lang="en-US" sz="1200">
              <a:latin typeface="Times New Roman" pitchFamily="84" charset="0"/>
            </a:endParaRPr>
          </a:p>
        </p:txBody>
      </p:sp>
      <p:sp>
        <p:nvSpPr>
          <p:cNvPr id="216067" name="Rectangle 2"/>
          <p:cNvSpPr>
            <a:spLocks noGrp="1" noRot="1" noChangeAspect="1" noChangeArrowheads="1" noTextEdit="1"/>
          </p:cNvSpPr>
          <p:nvPr>
            <p:ph type="sldImg"/>
          </p:nvPr>
        </p:nvSpPr>
        <p:spPr>
          <a:solidFill>
            <a:srgbClr val="FFFFFF"/>
          </a:solidFill>
          <a:ln/>
        </p:spPr>
      </p:sp>
      <p:sp>
        <p:nvSpPr>
          <p:cNvPr id="21606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who struggle with the concept of evolution may also bring personal objections to the classroom. Modules 13.4 and 13.5, on the evidence of evolution, permit a demonstration of the scientific method, in which confidence in our conclusions increases based on multiple, independent lines of evidence. Science requires evidence and cannot rely upon faith or supernatural explanations.</a:t>
            </a:r>
          </a:p>
          <a:p>
            <a:pPr eaLnBrk="1"/>
            <a:r>
              <a:rPr lang="en-US" smtClean="0">
                <a:latin typeface="Times New Roman" pitchFamily="84" charset="0"/>
                <a:ea typeface="ＭＳ Ｐゴシック" pitchFamily="84" charset="-128"/>
              </a:rPr>
              <a:t>2.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Another popular example of biogeography is the distribution of lungfish in Australia, southern South America, and southern Africa. At one time, these three continents were united as Gondwana.</a:t>
            </a:r>
          </a:p>
          <a:p>
            <a:pPr eaLnBrk="1"/>
            <a:r>
              <a:rPr lang="en-US" smtClean="0">
                <a:latin typeface="Times New Roman" pitchFamily="84" charset="0"/>
                <a:ea typeface="ＭＳ Ｐゴシック" pitchFamily="84" charset="-128"/>
              </a:rPr>
              <a:t>2. One striking example of evolutionary remodeling is the shell of turtles, which is primarily made from modified ribs and vertebrae. If you find an old turtle shell and soak it in water, the shell may fall apart, leaving isolated ribs and vertebrae that make interesting visual aids.</a:t>
            </a:r>
          </a:p>
          <a:p>
            <a:pPr eaLnBrk="1"/>
            <a:r>
              <a:rPr lang="en-US" smtClean="0">
                <a:latin typeface="Times New Roman" pitchFamily="84" charset="0"/>
                <a:ea typeface="ＭＳ Ｐゴシック" pitchFamily="84" charset="-128"/>
              </a:rPr>
              <a:t>3. You can have some fun with this analogy to molecular evidence for evolution. As teachers, we have to be keenly aware of cheating. Certainly, if two students turned in written assignments that differed by just a few words, we would conclude that they had a “common heritage” or that one was derived from the other.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D840A18-B3EC-409F-8AAD-B559EE74BF27}" type="slidenum">
              <a:rPr lang="en-US" sz="1200">
                <a:latin typeface="Times" pitchFamily="84" charset="0"/>
              </a:rPr>
              <a:pPr algn="r" eaLnBrk="0" hangingPunct="0"/>
              <a:t>38</a:t>
            </a:fld>
            <a:endParaRPr lang="en-US" sz="1200">
              <a:latin typeface="Times" pitchFamily="84" charset="0"/>
            </a:endParaRPr>
          </a:p>
        </p:txBody>
      </p:sp>
      <p:sp>
        <p:nvSpPr>
          <p:cNvPr id="217091" name="Rectangle 2"/>
          <p:cNvSpPr>
            <a:spLocks noGrp="1" noRot="1" noChangeAspect="1" noChangeArrowheads="1" noTextEdit="1"/>
          </p:cNvSpPr>
          <p:nvPr>
            <p:ph type="sldImg"/>
          </p:nvPr>
        </p:nvSpPr>
        <p:spPr>
          <a:solidFill>
            <a:srgbClr val="FFFFFF"/>
          </a:solidFill>
          <a:ln/>
        </p:spPr>
      </p:sp>
      <p:sp>
        <p:nvSpPr>
          <p:cNvPr id="217092"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13.5B Homologous structures in vertebrate embryos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7FD2ACAD-0B01-480B-96C2-7C750F13B1B2}" type="slidenum">
              <a:rPr lang="en-US" sz="1200">
                <a:latin typeface="Times" pitchFamily="84" charset="0"/>
              </a:rPr>
              <a:pPr algn="r" eaLnBrk="0" hangingPunct="0"/>
              <a:t>39</a:t>
            </a:fld>
            <a:endParaRPr lang="en-US" sz="1200">
              <a:latin typeface="Times" pitchFamily="84" charset="0"/>
            </a:endParaRPr>
          </a:p>
        </p:txBody>
      </p:sp>
      <p:sp>
        <p:nvSpPr>
          <p:cNvPr id="220163" name="Rectangle 2"/>
          <p:cNvSpPr>
            <a:spLocks noGrp="1" noRot="1" noChangeAspect="1" noChangeArrowheads="1" noTextEdit="1"/>
          </p:cNvSpPr>
          <p:nvPr>
            <p:ph type="sldImg"/>
          </p:nvPr>
        </p:nvSpPr>
        <p:spPr>
          <a:solidFill>
            <a:srgbClr val="FFFFFF"/>
          </a:solidFill>
          <a:ln/>
        </p:spPr>
      </p:sp>
      <p:sp>
        <p:nvSpPr>
          <p:cNvPr id="220164"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13.4H_2 A transition to life in the sea: fossils of four species that link whales with their land-dwelling ancestors (part 2)</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081CFF3-085B-4B1B-A9C4-C199C9349DEB}" type="slidenum">
              <a:rPr lang="en-US" sz="1200">
                <a:latin typeface="Times New Roman" pitchFamily="84" charset="0"/>
              </a:rPr>
              <a:pPr algn="r" eaLnBrk="0" hangingPunct="0"/>
              <a:t>40</a:t>
            </a:fld>
            <a:endParaRPr lang="en-US" sz="1200">
              <a:latin typeface="Times New Roman" pitchFamily="84" charset="0"/>
            </a:endParaRPr>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who struggle with the concept of evolution may also bring personal objections to the classroom. Modules 13.4 and 13.5, on the evidence of evolution, permit a demonstration of the scientific method, in which confidence in our conclusions increases based on multiple, independent lines of evidence. Science requires evidence and cannot rely upon faith or supernatural explanations.</a:t>
            </a:r>
          </a:p>
          <a:p>
            <a:pPr eaLnBrk="1"/>
            <a:r>
              <a:rPr lang="en-US" smtClean="0">
                <a:latin typeface="Times New Roman" pitchFamily="84" charset="0"/>
                <a:ea typeface="ＭＳ Ｐゴシック" pitchFamily="84" charset="-128"/>
              </a:rPr>
              <a:t>2.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Another popular example of biogeography is the distribution of lungfish in Australia, southern South America, and southern Africa. At one time, these three continents were united as Gondwana.</a:t>
            </a:r>
          </a:p>
          <a:p>
            <a:pPr eaLnBrk="1"/>
            <a:r>
              <a:rPr lang="en-US" smtClean="0">
                <a:latin typeface="Times New Roman" pitchFamily="84" charset="0"/>
                <a:ea typeface="ＭＳ Ｐゴシック" pitchFamily="84" charset="-128"/>
              </a:rPr>
              <a:t>2. One striking example of evolutionary remodeling is the shell of turtles, which is primarily made from modified ribs and vertebrae. If you find an old turtle shell and soak it in water, the shell may fall apart, leaving isolated ribs and vertebrae that make interesting visual aids.</a:t>
            </a:r>
          </a:p>
          <a:p>
            <a:pPr eaLnBrk="1"/>
            <a:r>
              <a:rPr lang="en-US" smtClean="0">
                <a:latin typeface="Times New Roman" pitchFamily="84" charset="0"/>
                <a:ea typeface="ＭＳ Ｐゴシック" pitchFamily="84" charset="-128"/>
              </a:rPr>
              <a:t>3. You can have some fun with this analogy to molecular evidence for evolution. As teachers, we have to be keenly aware of cheating. Certainly, if two students turned in written assignments that differed by just a few words, we would conclude that they had a “common heritage” or that one was derived from the other.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4E3BEB9-B7A3-418F-BC99-F676B8D72168}" type="slidenum">
              <a:rPr lang="en-US" sz="1200">
                <a:latin typeface="Times New Roman" pitchFamily="84" charset="0"/>
              </a:rPr>
              <a:pPr algn="r" eaLnBrk="0" hangingPunct="0"/>
              <a:t>5</a:t>
            </a:fld>
            <a:endParaRPr lang="en-US" sz="1200">
              <a:latin typeface="Times New Roman" pitchFamily="84" charset="0"/>
            </a:endParaRPr>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pPr eaLnBrk="1">
              <a:tabLst>
                <a:tab pos="152400" algn="l"/>
              </a:tabLst>
            </a:pPr>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tabLst>
                <a:tab pos="152400" algn="l"/>
              </a:tabLst>
            </a:pPr>
            <a:r>
              <a:rPr lang="en-US" smtClean="0">
                <a:latin typeface="Times New Roman" pitchFamily="84" charset="0"/>
                <a:ea typeface="ＭＳ Ｐゴシック" pitchFamily="84" charset="-128"/>
              </a:rPr>
              <a:t>1. Students often think that Charles Darwin was the first to suggest that life evolves: the early contributions by Greek philosophers such as Anaximander and the work of Jean Baptiste de Lamarck are unappreciated. Consider emphasizing these earlier contributions.</a:t>
            </a:r>
          </a:p>
          <a:p>
            <a:pPr eaLnBrk="1">
              <a:tabLst>
                <a:tab pos="152400" algn="l"/>
              </a:tabLst>
            </a:pPr>
            <a:r>
              <a:rPr lang="en-US" smtClean="0">
                <a:latin typeface="Times New Roman" pitchFamily="84" charset="0"/>
                <a:ea typeface="ＭＳ Ｐゴシック" pitchFamily="84" charset="-128"/>
              </a:rPr>
              <a:t>2.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tabLst>
                <a:tab pos="152400" algn="l"/>
              </a:tabLst>
            </a:pPr>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tabLst>
                <a:tab pos="152400" algn="l"/>
              </a:tabLst>
            </a:pPr>
            <a:r>
              <a:rPr lang="en-US" smtClean="0">
                <a:latin typeface="Times New Roman" pitchFamily="84" charset="0"/>
                <a:ea typeface="ＭＳ Ｐゴシック" pitchFamily="84" charset="-128"/>
              </a:rPr>
              <a:t>1. Consider beginning your unit on evolution by asking each student to explain how a particular adaptation evolved. The evolution of flight in birds is a good example. Reviewing these student explanations can provide great insight into the misconceptions that students may bring to the class.</a:t>
            </a:r>
          </a:p>
          <a:p>
            <a:pPr eaLnBrk="1">
              <a:tabLst>
                <a:tab pos="152400" algn="l"/>
              </a:tabLst>
            </a:pPr>
            <a:r>
              <a:rPr lang="en-US" smtClean="0">
                <a:latin typeface="Times New Roman" pitchFamily="84" charset="0"/>
                <a:ea typeface="ＭＳ Ｐゴシック" pitchFamily="84" charset="-128"/>
              </a:rPr>
              <a:t>2. Many resources related to Charles Darwin are available on the Internet. The following are only a few examples:</a:t>
            </a:r>
          </a:p>
          <a:p>
            <a:pPr marL="152400" lvl="1" eaLnBrk="1">
              <a:tabLst>
                <a:tab pos="152400" algn="l"/>
              </a:tabLst>
            </a:pPr>
            <a:r>
              <a:rPr lang="en-US" smtClean="0">
                <a:latin typeface="Times New Roman" pitchFamily="84" charset="0"/>
                <a:ea typeface="ＭＳ Ｐゴシック" pitchFamily="84" charset="-128"/>
              </a:rPr>
              <a:t>www.ucmp.berkeley.edu/history/evolution.html</a:t>
            </a:r>
            <a:r>
              <a:rPr lang="en-US" b="1" smtClean="0">
                <a:latin typeface="Times New Roman" pitchFamily="84" charset="0"/>
                <a:ea typeface="ＭＳ Ｐゴシック" pitchFamily="84" charset="-128"/>
              </a:rPr>
              <a:t> </a:t>
            </a:r>
            <a:r>
              <a:rPr lang="en-US" smtClean="0">
                <a:latin typeface="Times New Roman" pitchFamily="84" charset="0"/>
                <a:ea typeface="ＭＳ Ｐゴシック" pitchFamily="84" charset="-128"/>
              </a:rPr>
              <a:t>and www.natcenscied.org are extensive sites rich with details and references.</a:t>
            </a:r>
          </a:p>
          <a:p>
            <a:pPr marL="152400" lvl="1" eaLnBrk="1">
              <a:tabLst>
                <a:tab pos="152400" algn="l"/>
              </a:tabLst>
            </a:pPr>
            <a:r>
              <a:rPr lang="en-US" smtClean="0">
                <a:latin typeface="Times New Roman" pitchFamily="84" charset="0"/>
                <a:ea typeface="ＭＳ Ｐゴシック" pitchFamily="84" charset="-128"/>
              </a:rPr>
              <a:t>www.literature.org/authors/darwin-charles/</a:t>
            </a:r>
            <a:r>
              <a:rPr lang="en-US" b="1" smtClean="0">
                <a:latin typeface="Times New Roman" pitchFamily="84" charset="0"/>
                <a:ea typeface="ＭＳ Ｐゴシック" pitchFamily="84" charset="-128"/>
              </a:rPr>
              <a:t> </a:t>
            </a:r>
            <a:r>
              <a:rPr lang="en-US" smtClean="0">
                <a:latin typeface="Times New Roman" pitchFamily="84" charset="0"/>
                <a:ea typeface="ＭＳ Ｐゴシック" pitchFamily="84" charset="-128"/>
              </a:rPr>
              <a:t>includes the texts of </a:t>
            </a:r>
            <a:r>
              <a:rPr lang="en-US" i="1" smtClean="0">
                <a:latin typeface="Times New Roman" pitchFamily="84" charset="0"/>
                <a:ea typeface="ＭＳ Ｐゴシック" pitchFamily="84" charset="-128"/>
              </a:rPr>
              <a:t>The Voyage of the Beagle</a:t>
            </a:r>
            <a:r>
              <a:rPr lang="en-US" smtClean="0">
                <a:latin typeface="Times New Roman" pitchFamily="84" charset="0"/>
                <a:ea typeface="ＭＳ Ｐゴシック" pitchFamily="84" charset="-128"/>
              </a:rPr>
              <a:t>, </a:t>
            </a:r>
            <a:r>
              <a:rPr lang="en-US" i="1" smtClean="0">
                <a:latin typeface="Times New Roman" pitchFamily="84" charset="0"/>
                <a:ea typeface="ＭＳ Ｐゴシック" pitchFamily="84" charset="-128"/>
              </a:rPr>
              <a:t>The Origin of Species</a:t>
            </a:r>
            <a:r>
              <a:rPr lang="en-US" smtClean="0">
                <a:latin typeface="Times New Roman" pitchFamily="84" charset="0"/>
                <a:ea typeface="ＭＳ Ｐゴシック" pitchFamily="84" charset="-128"/>
              </a:rPr>
              <a:t> first and sixth editions, and </a:t>
            </a:r>
            <a:r>
              <a:rPr lang="en-US" i="1" smtClean="0">
                <a:latin typeface="Times New Roman" pitchFamily="84" charset="0"/>
                <a:ea typeface="ＭＳ Ｐゴシック" pitchFamily="84" charset="-128"/>
              </a:rPr>
              <a:t>The Descent of Man.</a:t>
            </a:r>
            <a:endParaRPr lang="en-US" smtClean="0">
              <a:latin typeface="Times New Roman" pitchFamily="84" charset="0"/>
              <a:ea typeface="ＭＳ Ｐゴシック" pitchFamily="84" charset="-128"/>
            </a:endParaRPr>
          </a:p>
          <a:p>
            <a:pPr marL="152400" lvl="1" eaLnBrk="1">
              <a:tabLst>
                <a:tab pos="152400" algn="l"/>
              </a:tabLst>
            </a:pPr>
            <a:r>
              <a:rPr lang="en-US" smtClean="0">
                <a:latin typeface="Times New Roman" pitchFamily="84" charset="0"/>
                <a:ea typeface="ＭＳ Ｐゴシック" pitchFamily="84" charset="-128"/>
              </a:rPr>
              <a:t>http://williamcalvin.com/bookshelf/down_hse.htm includes details of Charles Darwin’s home.</a:t>
            </a:r>
          </a:p>
          <a:p>
            <a:pPr marL="152400" lvl="1" eaLnBrk="1">
              <a:tabLst>
                <a:tab pos="152400" algn="l"/>
              </a:tabLst>
            </a:pPr>
            <a:r>
              <a:rPr lang="en-US" smtClean="0">
                <a:latin typeface="Times New Roman" pitchFamily="84" charset="0"/>
                <a:ea typeface="ＭＳ Ｐゴシック" pitchFamily="84" charset="-128"/>
              </a:rPr>
              <a:t>www.talkorigins.org is an extensive usenet newsgroup devoted to the discussion and debate of biological and physical origins.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0047095-7253-49BA-BEA4-6D1D66EC702D}" type="slidenum">
              <a:rPr lang="en-US" sz="1200">
                <a:latin typeface="Times New Roman" pitchFamily="84" charset="0"/>
              </a:rPr>
              <a:pPr algn="r" eaLnBrk="0" hangingPunct="0"/>
              <a:t>41</a:t>
            </a:fld>
            <a:endParaRPr lang="en-US" sz="1200">
              <a:latin typeface="Times New Roman" pitchFamily="84" charset="0"/>
            </a:endParaRPr>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might become confused by some scientific debates. Evolution can be considered on three levels, sometimes referred to as (a) fact, (b) course, and (c) mechanism: (a) Does evolution occur? (b) Who gave rise to whom? and (c) Is natural selection the only mechanism of evolution that produces adaptations? Students who listen to scientific debates about the course of evolution might think that evolution itself is under attack. Doubts about ancestry can be misconstrued as doubts about evolution itself. Make sure students understand these distinctions.</a:t>
            </a:r>
          </a:p>
          <a:p>
            <a:pPr eaLnBrk="1"/>
            <a:r>
              <a:rPr lang="en-US" smtClean="0">
                <a:latin typeface="Times New Roman" pitchFamily="84" charset="0"/>
                <a:ea typeface="ＭＳ Ｐゴシック" pitchFamily="84" charset="-128"/>
              </a:rPr>
              <a:t>2.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Students often fail to fully understand all of the information and meaning communicated in cladograms. Consider spending extra time to help students understand how shared traits imply an evolutionary sequence.</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C6CAF02-60C8-4083-8F27-8FD2665C7AB8}" type="slidenum">
              <a:rPr lang="en-US" sz="1200">
                <a:latin typeface="Times" pitchFamily="84" charset="0"/>
              </a:rPr>
              <a:pPr algn="r" eaLnBrk="0" hangingPunct="0"/>
              <a:t>42</a:t>
            </a:fld>
            <a:endParaRPr lang="en-US" sz="1200">
              <a:latin typeface="Times" pitchFamily="84" charset="0"/>
            </a:endParaRPr>
          </a:p>
        </p:txBody>
      </p:sp>
      <p:sp>
        <p:nvSpPr>
          <p:cNvPr id="224259" name="Rectangle 2"/>
          <p:cNvSpPr>
            <a:spLocks noGrp="1" noRot="1" noChangeAspect="1" noChangeArrowheads="1" noTextEdit="1"/>
          </p:cNvSpPr>
          <p:nvPr>
            <p:ph type="sldImg"/>
          </p:nvPr>
        </p:nvSpPr>
        <p:spPr>
          <a:solidFill>
            <a:srgbClr val="FFFFFF"/>
          </a:solidFill>
          <a:ln/>
        </p:spPr>
      </p:sp>
      <p:sp>
        <p:nvSpPr>
          <p:cNvPr id="224260"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13.6 An evolutionary tree for tetrapods and their closest living relatives, the lungfishes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4E34678-4DCA-44D7-B4BC-FA47F528BC34}" type="slidenum">
              <a:rPr lang="en-US" sz="1200">
                <a:latin typeface="Times New Roman" pitchFamily="84" charset="0"/>
              </a:rPr>
              <a:pPr algn="r" eaLnBrk="0" hangingPunct="0"/>
              <a:t>43</a:t>
            </a:fld>
            <a:endParaRPr lang="en-US" sz="1200">
              <a:latin typeface="Times New Roman" pitchFamily="84" charset="0"/>
            </a:endParaRPr>
          </a:p>
        </p:txBody>
      </p:sp>
      <p:sp>
        <p:nvSpPr>
          <p:cNvPr id="225283" name="Rectangle 2"/>
          <p:cNvSpPr>
            <a:spLocks noGrp="1" noRot="1" noChangeAspect="1" noChangeArrowheads="1" noTextEdit="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New Roman" pitchFamily="84" charset="0"/>
              <a:ea typeface="ＭＳ Ｐゴシック" pitchFamily="8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236CC35-8E89-44A1-888D-7CFC06E95D5C}" type="slidenum">
              <a:rPr lang="en-US" sz="1200">
                <a:latin typeface="Times New Roman" pitchFamily="84" charset="0"/>
              </a:rPr>
              <a:pPr algn="r" eaLnBrk="0" hangingPunct="0"/>
              <a:t>44</a:t>
            </a:fld>
            <a:endParaRPr lang="en-US" sz="1200">
              <a:latin typeface="Times New Roman" pitchFamily="84" charset="0"/>
            </a:endParaRPr>
          </a:p>
        </p:txBody>
      </p:sp>
      <p:sp>
        <p:nvSpPr>
          <p:cNvPr id="226307" name="Rectangle 2"/>
          <p:cNvSpPr>
            <a:spLocks noGrp="1" noRot="1" noChangeAspect="1" noChangeArrowheads="1" noTextEdit="1"/>
          </p:cNvSpPr>
          <p:nvPr>
            <p:ph type="sldImg"/>
          </p:nvPr>
        </p:nvSpPr>
        <p:spPr>
          <a:solidFill>
            <a:srgbClr val="FFFFFF"/>
          </a:solidFill>
          <a:ln/>
        </p:spPr>
      </p:sp>
      <p:sp>
        <p:nvSpPr>
          <p:cNvPr id="22630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often suggest that individuals evolve. As this module clarifies, populations are the smallest units that can evolve. Individuals do not have genetic diversity from which to select. However, individuals can change during their lifetime in response to the environment. Muscles can grow larger through use. But these individual changes are not passed on to the next generation (after all, boys have been circumcised for thousands of years, but are still born with a foreskin).</a:t>
            </a:r>
          </a:p>
          <a:p>
            <a:pPr eaLnBrk="1"/>
            <a:r>
              <a:rPr lang="en-US" smtClean="0">
                <a:latin typeface="Times New Roman" pitchFamily="84" charset="0"/>
                <a:ea typeface="ＭＳ Ｐゴシック" pitchFamily="84" charset="-128"/>
              </a:rPr>
              <a:t>2. Another misperception is that evolution results from need. Challenge your students to explain how need and want cannot drive evolution (because neither need nor want can generate genetic variation!).</a:t>
            </a:r>
          </a:p>
          <a:p>
            <a:pPr eaLnBrk="1"/>
            <a:r>
              <a:rPr lang="en-US" smtClean="0">
                <a:latin typeface="Times New Roman" pitchFamily="84" charset="0"/>
                <a:ea typeface="ＭＳ Ｐゴシック" pitchFamily="84" charset="-128"/>
              </a:rPr>
              <a:t>3. Challenge your students to explain how extinction is predicted by an understanding of natural selection. (Genetic diversity is generated by random processes, but the variety generated may not be sufficient for the survival of a population or species, leading to its extinction.)</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Try to find good local examples of populations. If you are near a seashore, the many invertebrate populations (starfish, sea urchin, and kelp) might be ideal. Further inland, you might find somewhat isolated populations of fish and continuous and clumped populations of squirrels, separated by vast fields of corn, wheat, or soybeans! Bring the subject home with local examples.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4DCA69E-82FD-45F7-8F69-EC85C899D16F}" type="slidenum">
              <a:rPr lang="en-US" sz="1200">
                <a:latin typeface="Times New Roman" pitchFamily="84" charset="0"/>
              </a:rPr>
              <a:pPr algn="r" eaLnBrk="0" hangingPunct="0"/>
              <a:t>45</a:t>
            </a:fld>
            <a:endParaRPr lang="en-US" sz="1200">
              <a:latin typeface="Times New Roman" pitchFamily="84" charset="0"/>
            </a:endParaRPr>
          </a:p>
        </p:txBody>
      </p:sp>
      <p:sp>
        <p:nvSpPr>
          <p:cNvPr id="228355" name="Rectangle 2"/>
          <p:cNvSpPr>
            <a:spLocks noGrp="1" noRot="1" noChangeAspect="1" noChangeArrowheads="1" noTextEdit="1"/>
          </p:cNvSpPr>
          <p:nvPr>
            <p:ph type="sldImg"/>
          </p:nvPr>
        </p:nvSpPr>
        <p:spPr>
          <a:solidFill>
            <a:srgbClr val="FFFFFF"/>
          </a:solidFill>
          <a:ln/>
        </p:spPr>
      </p:sp>
      <p:sp>
        <p:nvSpPr>
          <p:cNvPr id="22835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often suggest that individuals evolve. As this module clarifies, populations are the smallest units that can evolve. Individuals do not have genetic diversity from which to select. However, individuals can change during their lifetime in response to the environment. Muscles can grow larger through use. But these individual changes are not passed on to the next generation (after all, boys have been circumcised for thousands of years, but are still born with a foreskin).</a:t>
            </a:r>
          </a:p>
          <a:p>
            <a:pPr eaLnBrk="1"/>
            <a:r>
              <a:rPr lang="en-US" smtClean="0">
                <a:latin typeface="Times New Roman" pitchFamily="84" charset="0"/>
                <a:ea typeface="ＭＳ Ｐゴシック" pitchFamily="84" charset="-128"/>
              </a:rPr>
              <a:t>2. Another misperception is that evolution results from need. Challenge your students to explain how need and want cannot drive evolution (because neither need nor want can generate genetic variation!).</a:t>
            </a:r>
          </a:p>
          <a:p>
            <a:pPr eaLnBrk="1"/>
            <a:r>
              <a:rPr lang="en-US" smtClean="0">
                <a:latin typeface="Times New Roman" pitchFamily="84" charset="0"/>
                <a:ea typeface="ＭＳ Ｐゴシック" pitchFamily="84" charset="-128"/>
              </a:rPr>
              <a:t>3. Challenge your students to explain how extinction is predicted by an understanding of natural selection. (Genetic diversity is generated by random processes, but the variety generated may not be sufficient for the survival of a population or species, leading to its extinction.)</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Try to find good local examples of populations. If you are near a seashore, the many invertebrate populations (starfish, sea urchin, and kelp) might be ideal. Further inland, you might find somewhat isolated populations of fish and continuous and clumped populations of squirrels, separated by vast fields of corn, wheat, or soybeans! Bring the subject home with local examples.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4F330D92-34A7-4936-AA68-67100AD8D3F7}" type="slidenum">
              <a:rPr lang="en-US" sz="1200">
                <a:latin typeface="Times" pitchFamily="84" charset="0"/>
              </a:rPr>
              <a:pPr algn="r" eaLnBrk="0" hangingPunct="0"/>
              <a:t>46</a:t>
            </a:fld>
            <a:endParaRPr lang="en-US" sz="1200">
              <a:latin typeface="Times" pitchFamily="84" charset="0"/>
            </a:endParaRPr>
          </a:p>
        </p:txBody>
      </p:sp>
      <p:sp>
        <p:nvSpPr>
          <p:cNvPr id="231427" name="Rectangle 2"/>
          <p:cNvSpPr>
            <a:spLocks noGrp="1" noRot="1" noChangeAspect="1" noChangeArrowheads="1" noTextEdit="1"/>
          </p:cNvSpPr>
          <p:nvPr>
            <p:ph type="sldImg"/>
          </p:nvPr>
        </p:nvSpPr>
        <p:spPr>
          <a:solidFill>
            <a:srgbClr val="FFFFFF"/>
          </a:solidFill>
          <a:ln/>
        </p:spPr>
      </p:sp>
      <p:sp>
        <p:nvSpPr>
          <p:cNvPr id="231428"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13.8 Variation within a species of Asian lady beetles (above) and within a species of garter snakes (right)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AF66E30-9454-4A88-A1E5-484EA7F0A320}" type="slidenum">
              <a:rPr lang="en-US" sz="1200">
                <a:latin typeface="Times New Roman" pitchFamily="84" charset="0"/>
              </a:rPr>
              <a:pPr algn="r" eaLnBrk="0" hangingPunct="0"/>
              <a:t>47</a:t>
            </a:fld>
            <a:endParaRPr lang="en-US" sz="1200">
              <a:latin typeface="Times New Roman" pitchFamily="84" charset="0"/>
            </a:endParaRPr>
          </a:p>
        </p:txBody>
      </p:sp>
      <p:sp>
        <p:nvSpPr>
          <p:cNvPr id="234499" name="Rectangle 2"/>
          <p:cNvSpPr>
            <a:spLocks noGrp="1" noRot="1" noChangeAspect="1" noChangeArrowheads="1" noTextEdit="1"/>
          </p:cNvSpPr>
          <p:nvPr>
            <p:ph type="sldImg"/>
          </p:nvPr>
        </p:nvSpPr>
        <p:spPr>
          <a:solidFill>
            <a:srgbClr val="FFFFFF"/>
          </a:solidFill>
          <a:ln/>
        </p:spPr>
      </p:sp>
      <p:sp>
        <p:nvSpPr>
          <p:cNvPr id="23450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may think of mutations in a positive sense, as if they come as needed. Yet, mutations in key genes are the cause of cancer and other diseases. It is rare that a mutation leads to a change that increases the chances for survival. However, these rare events can become significant if given enough time. This is an opportunity to emphasize an important related point: given a long enough span of time, even rare events will occur, and can be expected to do so.</a:t>
            </a:r>
          </a:p>
          <a:p>
            <a:pPr eaLnBrk="1"/>
            <a:r>
              <a:rPr lang="en-US" smtClean="0">
                <a:latin typeface="Times New Roman" pitchFamily="84" charset="0"/>
                <a:ea typeface="ＭＳ Ｐゴシック" pitchFamily="84" charset="-128"/>
              </a:rPr>
              <a:t>2. Extending the point made directly above, our comprehension of time and what constitutes a rare event are on a different scale than most evolutionary change. Ask your students if they think it would be rare for something to happen one time every one thousand years. Then ask how many times that event will occur in one million years (answer: one thousand times!). What is rare to us may be relatively frequent in geological history.</a:t>
            </a:r>
          </a:p>
          <a:p>
            <a:pPr eaLnBrk="1"/>
            <a:r>
              <a:rPr lang="en-US" smtClean="0">
                <a:latin typeface="Times New Roman" pitchFamily="84" charset="0"/>
                <a:ea typeface="ＭＳ Ｐゴシック" pitchFamily="84" charset="-128"/>
              </a:rPr>
              <a:t>3. Students often suggest that individuals evolve. As this chapter section clarifies, populations are the smallest units that can evolve. Individuals do not have genetic diversity from which to select. However, individuals can change during their lifetime in response to the environment. Muscles can grow larger through use. But these individual changes are not passed on to the next generation (after all, boys have been circumcised for thousands of years, but are still born with a foreskin).</a:t>
            </a:r>
          </a:p>
          <a:p>
            <a:pPr eaLnBrk="1"/>
            <a:r>
              <a:rPr lang="en-US" smtClean="0">
                <a:latin typeface="Times New Roman" pitchFamily="84" charset="0"/>
                <a:ea typeface="ＭＳ Ｐゴシック" pitchFamily="84" charset="-128"/>
              </a:rPr>
              <a:t>4. Another misperception is that evolution results from need. Challenge your students to explain how need and want cannot drive evolution (because neither need nor want can generate genetic variation!).</a:t>
            </a:r>
          </a:p>
          <a:p>
            <a:pPr eaLnBrk="1"/>
            <a:r>
              <a:rPr lang="en-US" smtClean="0">
                <a:latin typeface="Times New Roman" pitchFamily="84" charset="0"/>
                <a:ea typeface="ＭＳ Ｐゴシック" pitchFamily="84" charset="-128"/>
              </a:rPr>
              <a:t>5. Challenge your students to explain how extinction is predicted by an understanding of natural selection. (Genetic diversity is generated by random processes, but the variety generated may not be sufficient for the survival of a population or species, leading to its extinction.)</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A single bacterium can reproduce by fission as quickly as every 20 minutes. Given unlimited resources (a mostly unlikely assumption), after 36 hours, there would be enough bacteria to cover Earth’s surface 1 foot deep. Natural selection is premised on this overpopulation and the expected death of many of the bacteria.</a:t>
            </a:r>
          </a:p>
          <a:p>
            <a:pPr eaLnBrk="1"/>
            <a:r>
              <a:rPr lang="en-US" smtClean="0">
                <a:latin typeface="Times New Roman" pitchFamily="84" charset="0"/>
                <a:ea typeface="ＭＳ Ｐゴシック" pitchFamily="84" charset="-128"/>
              </a:rPr>
              <a:t>2. It might be interesting to discuss with students whether the Internet would have helped Mendel and Darwin. Is the Internet facilitating scientific communication? Has this technology created new problems in the process?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5800A9E-F951-4F8F-B062-1701E4C8CE4A}" type="slidenum">
              <a:rPr lang="en-US" sz="1200">
                <a:latin typeface="Times New Roman" pitchFamily="84" charset="0"/>
              </a:rPr>
              <a:pPr algn="r" eaLnBrk="0" hangingPunct="0"/>
              <a:t>48</a:t>
            </a:fld>
            <a:endParaRPr lang="en-US" sz="1200">
              <a:latin typeface="Times New Roman" pitchFamily="84" charset="0"/>
            </a:endParaRPr>
          </a:p>
        </p:txBody>
      </p:sp>
      <p:sp>
        <p:nvSpPr>
          <p:cNvPr id="235523" name="Rectangle 2"/>
          <p:cNvSpPr>
            <a:spLocks noGrp="1" noRot="1" noChangeAspect="1" noChangeArrowheads="1" noTextEdit="1"/>
          </p:cNvSpPr>
          <p:nvPr>
            <p:ph type="sldImg"/>
          </p:nvPr>
        </p:nvSpPr>
        <p:spPr>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may think of mutations in a positive sense, as if they come as needed. Yet, mutations in key genes are the cause of cancer and other diseases. It is rare that a mutation leads to a change that increases the chances for survival. However, these rare events can become significant if given enough time. This is an opportunity to emphasize an important related point: given a long enough span of time, even rare events will occur, and can be expected to do so.</a:t>
            </a:r>
          </a:p>
          <a:p>
            <a:pPr eaLnBrk="1"/>
            <a:r>
              <a:rPr lang="en-US" smtClean="0">
                <a:latin typeface="Times New Roman" pitchFamily="84" charset="0"/>
                <a:ea typeface="ＭＳ Ｐゴシック" pitchFamily="84" charset="-128"/>
              </a:rPr>
              <a:t>2. Extending the point made directly above, our comprehension of time and what constitutes a rare event are on a different scale than most evolutionary change. Ask your students if they think it would be rare for something to happen one time every one thousand years. Then ask how many times that event will occur in one million years (answer: one thousand times!). What is rare to us may be relatively frequent in geological history.</a:t>
            </a:r>
          </a:p>
          <a:p>
            <a:pPr eaLnBrk="1"/>
            <a:r>
              <a:rPr lang="en-US" smtClean="0">
                <a:latin typeface="Times New Roman" pitchFamily="84" charset="0"/>
                <a:ea typeface="ＭＳ Ｐゴシック" pitchFamily="84" charset="-128"/>
              </a:rPr>
              <a:t>3. Students often suggest that individuals evolve. As this chapter section clarifies, populations are the smallest units that can evolve. Individuals do not have genetic diversity from which to select. However, individuals can change during their lifetime in response to the environment. Muscles can grow larger through use. But these individual changes are not passed on to the next generation (after all, boys have been circumcised for thousands of years, but are still born with a foreskin).</a:t>
            </a:r>
          </a:p>
          <a:p>
            <a:pPr eaLnBrk="1"/>
            <a:r>
              <a:rPr lang="en-US" smtClean="0">
                <a:latin typeface="Times New Roman" pitchFamily="84" charset="0"/>
                <a:ea typeface="ＭＳ Ｐゴシック" pitchFamily="84" charset="-128"/>
              </a:rPr>
              <a:t>4. Another misperception is that evolution results from need. Challenge your students to explain how need and want cannot drive evolution (because neither need nor want can generate genetic variation!).</a:t>
            </a:r>
          </a:p>
          <a:p>
            <a:pPr eaLnBrk="1"/>
            <a:r>
              <a:rPr lang="en-US" smtClean="0">
                <a:latin typeface="Times New Roman" pitchFamily="84" charset="0"/>
                <a:ea typeface="ＭＳ Ｐゴシック" pitchFamily="84" charset="-128"/>
              </a:rPr>
              <a:t>5. Challenge your students to explain how extinction is predicted by an understanding of natural selection. (Genetic diversity is generated by random processes, but the variety generated may not be sufficient for the survival of a population or species, leading to its extinction.)</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A single bacterium can reproduce by fission as quickly as every 20 minutes. Given unlimited resources (a mostly unlikely assumption), after 36 hours, there would be enough bacteria to cover Earth’s surface 1 foot deep. Natural selection is premised on this overpopulation and the expected death of many of the bacteria.</a:t>
            </a:r>
          </a:p>
          <a:p>
            <a:pPr eaLnBrk="1"/>
            <a:r>
              <a:rPr lang="en-US" smtClean="0">
                <a:latin typeface="Times New Roman" pitchFamily="84" charset="0"/>
                <a:ea typeface="ＭＳ Ｐゴシック" pitchFamily="84" charset="-128"/>
              </a:rPr>
              <a:t>2. It might be interesting to discuss with students whether the Internet would have helped Mendel and Darwin. Is the Internet facilitating scientific communication? Has this technology created new problems in the process?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6AF6FA3-9833-4492-9E5A-681C766A513E}" type="slidenum">
              <a:rPr lang="en-US" sz="1200">
                <a:latin typeface="Times New Roman" pitchFamily="84" charset="0"/>
              </a:rPr>
              <a:pPr algn="r" eaLnBrk="0" hangingPunct="0"/>
              <a:t>49</a:t>
            </a:fld>
            <a:endParaRPr lang="en-US" sz="1200">
              <a:latin typeface="Times New Roman" pitchFamily="84" charset="0"/>
            </a:endParaRPr>
          </a:p>
        </p:txBody>
      </p:sp>
      <p:sp>
        <p:nvSpPr>
          <p:cNvPr id="253955" name="Rectangle 2"/>
          <p:cNvSpPr>
            <a:spLocks noGrp="1" noRot="1" noChangeAspect="1" noChangeArrowheads="1" noTextEdit="1"/>
          </p:cNvSpPr>
          <p:nvPr>
            <p:ph type="sldImg"/>
          </p:nvPr>
        </p:nvSpPr>
        <p:spPr>
          <a:solidFill>
            <a:srgbClr val="FFFFFF"/>
          </a:solidFill>
          <a:ln/>
        </p:spPr>
      </p:sp>
      <p:sp>
        <p:nvSpPr>
          <p:cNvPr id="253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A11ECB1-5718-4805-8EEA-D84CFE965D87}" type="slidenum">
              <a:rPr lang="en-US" sz="1200">
                <a:latin typeface="Times New Roman" pitchFamily="84" charset="0"/>
              </a:rPr>
              <a:pPr algn="r" eaLnBrk="0" hangingPunct="0"/>
              <a:t>50</a:t>
            </a:fld>
            <a:endParaRPr lang="en-US" sz="1200">
              <a:latin typeface="Times New Roman" pitchFamily="84" charset="0"/>
            </a:endParaRPr>
          </a:p>
        </p:txBody>
      </p:sp>
      <p:sp>
        <p:nvSpPr>
          <p:cNvPr id="256003" name="Rectangle 2"/>
          <p:cNvSpPr>
            <a:spLocks noGrp="1" noRot="1" noChangeAspect="1" noChangeArrowheads="1" noTextEdit="1"/>
          </p:cNvSpPr>
          <p:nvPr>
            <p:ph type="sldImg"/>
          </p:nvPr>
        </p:nvSpPr>
        <p:spPr>
          <a:solidFill>
            <a:srgbClr val="FFFFFF"/>
          </a:solidFill>
          <a:ln/>
        </p:spPr>
      </p:sp>
      <p:sp>
        <p:nvSpPr>
          <p:cNvPr id="25600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The concept of a genetic bottleneck contributing to a loss of diversity can be difficult for some students to understand. Without an appreciation for population genetics, students might think that a recovery in terms of sheer numbers is all that is needed. Yet the loss of genetic diversity might ultimately doom a population that is later faced with widespread disease.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To demonstrate the concept of genetic drift, consider a demonstration with several colored beans (different kinds of dried beans are cheap and easy to find in grocery stores). Fill a bottle with ten beans of five different colors. Then remove ten beans as a population sample. It is very likely that the sample will not adequately represent the diversity of the original bean collection. In fact, it is common for not all colors to be represented. As an alternative, draw eight cards out of a shuffled deck of 52 cards. Are all four suits represented? Are they represented equally?</a:t>
            </a:r>
          </a:p>
          <a:p>
            <a:pPr eaLnBrk="1"/>
            <a:r>
              <a:rPr lang="en-US" smtClean="0">
                <a:latin typeface="Times New Roman" pitchFamily="84" charset="0"/>
                <a:ea typeface="ＭＳ Ｐゴシック" pitchFamily="84" charset="-128"/>
              </a:rPr>
              <a:t>2. Sampling error, a cause of genetic drift, can be difficult for some students to understand, but the following exercise may help. Have students work in pairs to flip a coin ten times. For each pair, list the number of heads on the board as just a long list of numbers (no need to keep track of heads and tails). This can be done quickly, as long as you have been sure to bring enough pennies. Now analyze the results. There should be considerable variation from the expected five. Now determine the average of all the groups and the collective sample size. By pooling the results, and increasing the sample size, the means should be closer to five.</a:t>
            </a:r>
          </a:p>
          <a:p>
            <a:pPr eaLnBrk="1"/>
            <a:r>
              <a:rPr lang="en-US" smtClean="0">
                <a:latin typeface="Times New Roman" pitchFamily="84" charset="0"/>
                <a:ea typeface="ＭＳ Ｐゴシック" pitchFamily="84" charset="-128"/>
              </a:rPr>
              <a:t>3. The loss of genetic diversity in a population due to bottlenecks is a significant problem in conservation. When a species is reduced to relatively few individuals, and then is brought back to abundance by extraordinary efforts, the species is not fully recovered. The lost genetic diversity may be a prerequisite for the long-term survival of the species. Consider challenging your students to identify modern endangered species not mentioned in the textbook that might suffer from a genetic bottleneck.</a:t>
            </a:r>
          </a:p>
          <a:p>
            <a:pPr eaLnBrk="1"/>
            <a:r>
              <a:rPr lang="en-US" smtClean="0">
                <a:latin typeface="Times New Roman" pitchFamily="84" charset="0"/>
                <a:ea typeface="ＭＳ Ｐゴシック" pitchFamily="84" charset="-128"/>
              </a:rPr>
              <a:t>4. The following thought exercise might help students understand founder effect “bias.” Ask them to imagine that all the students present in today’s class are the only survivors of some global catastrophe. Would your class adequately represent the biological diversity of the current human population?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554186A-3A4D-4BC0-B052-A06BE13532D0}" type="slidenum">
              <a:rPr lang="en-US" sz="1200">
                <a:latin typeface="Times New Roman" pitchFamily="84" charset="0"/>
              </a:rPr>
              <a:pPr algn="r" eaLnBrk="0" hangingPunct="0"/>
              <a:t>6</a:t>
            </a:fld>
            <a:endParaRPr lang="en-US" sz="1200">
              <a:latin typeface="Times New Roman" pitchFamily="84" charset="0"/>
            </a:endParaRPr>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often think that Charles Darwin was the first to suggest that life evolves: the early contributions by Greek philosophers such as Anaximander and the work of Jean Baptiste de Lamarck are unappreciated. Consider emphasizing these earlier contributions.</a:t>
            </a:r>
          </a:p>
          <a:p>
            <a:pPr eaLnBrk="1"/>
            <a:r>
              <a:rPr lang="en-US" smtClean="0">
                <a:latin typeface="Times New Roman" pitchFamily="84" charset="0"/>
                <a:ea typeface="ＭＳ Ｐゴシック" pitchFamily="84" charset="-128"/>
              </a:rPr>
              <a:t>2.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Consider beginning your unit on evolution by asking each student to explain how a particular adaptation evolved. The evolution of flight in birds is a good example. Reviewing these student explanations can provide great insight into the misconceptions that students may bring to the class.</a:t>
            </a:r>
          </a:p>
          <a:p>
            <a:pPr eaLnBrk="1"/>
            <a:r>
              <a:rPr lang="en-US" smtClean="0">
                <a:latin typeface="Times New Roman" pitchFamily="84" charset="0"/>
                <a:ea typeface="ＭＳ Ｐゴシック" pitchFamily="84" charset="-128"/>
              </a:rPr>
              <a:t>2. Many resources related to Charles Darwin are available on the Internet. The following are only a few examples:</a:t>
            </a:r>
          </a:p>
          <a:p>
            <a:pPr marL="152400" lvl="1" eaLnBrk="1"/>
            <a:r>
              <a:rPr lang="en-US" smtClean="0">
                <a:latin typeface="Times New Roman" pitchFamily="84" charset="0"/>
                <a:ea typeface="ＭＳ Ｐゴシック" pitchFamily="84" charset="-128"/>
              </a:rPr>
              <a:t>www.ucmp.berkeley.edu/history/evolution.html and www.natcenscied.org are extensive sites rich with details and references.</a:t>
            </a:r>
          </a:p>
          <a:p>
            <a:pPr marL="152400" lvl="1" eaLnBrk="1"/>
            <a:r>
              <a:rPr lang="en-US" smtClean="0">
                <a:latin typeface="Times New Roman" pitchFamily="84" charset="0"/>
                <a:ea typeface="ＭＳ Ｐゴシック" pitchFamily="84" charset="-128"/>
              </a:rPr>
              <a:t>www.literature.org/authors/darwin-charles/ includes the texts of </a:t>
            </a:r>
            <a:r>
              <a:rPr lang="en-US" i="1" smtClean="0">
                <a:latin typeface="Times New Roman" pitchFamily="84" charset="0"/>
                <a:ea typeface="ＭＳ Ｐゴシック" pitchFamily="84" charset="-128"/>
              </a:rPr>
              <a:t>The Voyage of the Beagle</a:t>
            </a:r>
            <a:r>
              <a:rPr lang="en-US" smtClean="0">
                <a:latin typeface="Times New Roman" pitchFamily="84" charset="0"/>
                <a:ea typeface="ＭＳ Ｐゴシック" pitchFamily="84" charset="-128"/>
              </a:rPr>
              <a:t>, </a:t>
            </a:r>
            <a:r>
              <a:rPr lang="en-US" i="1" smtClean="0">
                <a:latin typeface="Times New Roman" pitchFamily="84" charset="0"/>
                <a:ea typeface="ＭＳ Ｐゴシック" pitchFamily="84" charset="-128"/>
              </a:rPr>
              <a:t>The Origin of Species</a:t>
            </a:r>
            <a:r>
              <a:rPr lang="en-US" smtClean="0">
                <a:latin typeface="Times New Roman" pitchFamily="84" charset="0"/>
                <a:ea typeface="ＭＳ Ｐゴシック" pitchFamily="84" charset="-128"/>
              </a:rPr>
              <a:t> first and sixth editions, and </a:t>
            </a:r>
            <a:r>
              <a:rPr lang="en-US" i="1" smtClean="0">
                <a:latin typeface="Times New Roman" pitchFamily="84" charset="0"/>
                <a:ea typeface="ＭＳ Ｐゴシック" pitchFamily="84" charset="-128"/>
              </a:rPr>
              <a:t>The Descent of Man.</a:t>
            </a:r>
            <a:endParaRPr lang="en-US" smtClean="0">
              <a:latin typeface="Times New Roman" pitchFamily="84" charset="0"/>
              <a:ea typeface="ＭＳ Ｐゴシック" pitchFamily="84" charset="-128"/>
            </a:endParaRPr>
          </a:p>
          <a:p>
            <a:pPr marL="152400" lvl="1" eaLnBrk="1"/>
            <a:r>
              <a:rPr lang="en-US" smtClean="0">
                <a:latin typeface="Times New Roman" pitchFamily="84" charset="0"/>
                <a:ea typeface="ＭＳ Ｐゴシック" pitchFamily="84" charset="-128"/>
              </a:rPr>
              <a:t>http://williamcalvin.com/bookshelf/down_hse.htm includes details of Charles Darwin’s home.</a:t>
            </a:r>
          </a:p>
          <a:p>
            <a:pPr marL="152400" lvl="1" eaLnBrk="1"/>
            <a:r>
              <a:rPr lang="en-US" smtClean="0">
                <a:latin typeface="Times New Roman" pitchFamily="84" charset="0"/>
                <a:ea typeface="ＭＳ Ｐゴシック" pitchFamily="84" charset="-128"/>
              </a:rPr>
              <a:t>www.talkorigins.org is an extensive usenet newsgroup devoted to the discussion and debate of biological and physical origins.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4BA9021-F8B3-45C3-9570-2D9C0E1A7A3C}" type="slidenum">
              <a:rPr lang="en-US" sz="1200">
                <a:latin typeface="Times New Roman" pitchFamily="84" charset="0"/>
              </a:rPr>
              <a:pPr algn="r" eaLnBrk="0" hangingPunct="0"/>
              <a:t>51</a:t>
            </a:fld>
            <a:endParaRPr lang="en-US" sz="1200">
              <a:latin typeface="Times New Roman" pitchFamily="84" charset="0"/>
            </a:endParaRPr>
          </a:p>
        </p:txBody>
      </p:sp>
      <p:sp>
        <p:nvSpPr>
          <p:cNvPr id="258051" name="Rectangle 2"/>
          <p:cNvSpPr>
            <a:spLocks noGrp="1" noRot="1" noChangeAspect="1" noChangeArrowheads="1" noTextEdit="1"/>
          </p:cNvSpPr>
          <p:nvPr>
            <p:ph type="sldImg"/>
          </p:nvPr>
        </p:nvSpPr>
        <p:spPr>
          <a:solidFill>
            <a:srgbClr val="FFFFFF"/>
          </a:solidFill>
          <a:ln/>
        </p:spPr>
      </p:sp>
      <p:sp>
        <p:nvSpPr>
          <p:cNvPr id="25805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The concept of a genetic bottleneck contributing to a loss of diversity can be difficult for some students to understand. Without an appreciation for population genetics, students might think that a recovery in terms of sheer numbers is all that is needed. Yet the loss of genetic diversity might ultimately doom a population that is later faced with widespread disease.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To demonstrate the concept of genetic drift, consider a demonstration with several colored beans (different kinds of dried beans are cheap and easy to find in grocery stores). Fill a bottle with ten beans of five different colors. Then remove ten beans as a population sample. It is very likely that the sample will not adequately represent the diversity of the original bean collection. In fact, it is common for not all colors to be represented. As an alternative, draw eight cards out of a shuffled deck of 52 cards. Are all four suits represented? Are they represented equally?</a:t>
            </a:r>
          </a:p>
          <a:p>
            <a:pPr eaLnBrk="1"/>
            <a:r>
              <a:rPr lang="en-US" smtClean="0">
                <a:latin typeface="Times New Roman" pitchFamily="84" charset="0"/>
                <a:ea typeface="ＭＳ Ｐゴシック" pitchFamily="84" charset="-128"/>
              </a:rPr>
              <a:t>2. Sampling error, a cause of genetic drift, can be difficult for some students to understand, but the following exercise may help. Have students work in pairs to flip a coin ten times. For each pair, list the number of heads on the board as just a long list of numbers (no need to keep track of heads and tails). This can be done quickly, as long as you have been sure to bring enough pennies. Now analyze the results. There should be considerable variation from the expected five. Now determine the average of all the groups and the collective sample size. By pooling the results, and increasing the sample size, the means should be closer to five.</a:t>
            </a:r>
          </a:p>
          <a:p>
            <a:pPr eaLnBrk="1"/>
            <a:r>
              <a:rPr lang="en-US" smtClean="0">
                <a:latin typeface="Times New Roman" pitchFamily="84" charset="0"/>
                <a:ea typeface="ＭＳ Ｐゴシック" pitchFamily="84" charset="-128"/>
              </a:rPr>
              <a:t>3. The loss of genetic diversity in a population due to bottlenecks is a significant problem in conservation. When a species is reduced to relatively few individuals, and then is brought back to abundance by extraordinary efforts, the species is not fully recovered. The lost genetic diversity may be a prerequisite for the long-term survival of the species. Consider challenging your students to identify modern endangered species not mentioned in the textbook that might suffer from a genetic bottleneck.</a:t>
            </a:r>
          </a:p>
          <a:p>
            <a:pPr eaLnBrk="1"/>
            <a:r>
              <a:rPr lang="en-US" smtClean="0">
                <a:latin typeface="Times New Roman" pitchFamily="84" charset="0"/>
                <a:ea typeface="ＭＳ Ｐゴシック" pitchFamily="84" charset="-128"/>
              </a:rPr>
              <a:t>4. The following thought exercise might help students understand founder effect “bias.” Ask them to imagine that all the students present in today’s class are the only survivors of some global catastrophe. Would your class adequately represent the biological diversity of the current human population?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974044E-6336-4B70-BD10-D9982857E2A4}" type="slidenum">
              <a:rPr lang="en-US" sz="1200">
                <a:latin typeface="Times New Roman" pitchFamily="84" charset="0"/>
              </a:rPr>
              <a:pPr algn="r" eaLnBrk="0" hangingPunct="0"/>
              <a:t>52</a:t>
            </a:fld>
            <a:endParaRPr lang="en-US" sz="1200">
              <a:latin typeface="Times New Roman" pitchFamily="84" charset="0"/>
            </a:endParaRPr>
          </a:p>
        </p:txBody>
      </p:sp>
      <p:sp>
        <p:nvSpPr>
          <p:cNvPr id="259075" name="Rectangle 2"/>
          <p:cNvSpPr>
            <a:spLocks noGrp="1" noRot="1" noChangeAspect="1" noChangeArrowheads="1" noTextEdit="1"/>
          </p:cNvSpPr>
          <p:nvPr>
            <p:ph type="sldImg"/>
          </p:nvPr>
        </p:nvSpPr>
        <p:spPr>
          <a:solidFill>
            <a:srgbClr val="FFFFFF"/>
          </a:solidFill>
          <a:ln/>
        </p:spPr>
      </p:sp>
      <p:sp>
        <p:nvSpPr>
          <p:cNvPr id="259076" name="Rectangle 3"/>
          <p:cNvSpPr>
            <a:spLocks noGrp="1" noChangeArrowheads="1"/>
          </p:cNvSpPr>
          <p:nvPr>
            <p:ph type="body" idx="1"/>
          </p:nvPr>
        </p:nvSpPr>
        <p:spPr>
          <a:solidFill>
            <a:srgbClr val="FFFFFF"/>
          </a:solidFill>
          <a:ln>
            <a:solidFill>
              <a:srgbClr val="000000"/>
            </a:solidFill>
          </a:ln>
        </p:spPr>
        <p:txBody>
          <a:bodyPr/>
          <a:lstStyle/>
          <a:p>
            <a:pPr eaLnBrk="1"/>
            <a:r>
              <a:rPr lang="en-US" b="1" dirty="0" smtClean="0">
                <a:latin typeface="Times New Roman" pitchFamily="84" charset="0"/>
                <a:ea typeface="ＭＳ Ｐゴシック" pitchFamily="84" charset="-128"/>
              </a:rPr>
              <a:t>Student Misconceptions and Concerns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The concept of a genetic bottleneck contributing to a loss of diversity can be difficult for some students to understand. Without an appreciation for population genetics, students might think that a recovery in terms of sheer numbers is all that is needed. Yet the loss of genetic diversity might ultimately doom a population that is later faced with widespread disease.</a:t>
            </a:r>
          </a:p>
          <a:p>
            <a:pPr eaLnBrk="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To demonstrate the concept of genetic drift, consider a demonstration with several colored beans (different kinds of dried beans are cheap and easy to find in grocery stores). Fill a bottle with ten beans of five different colors. Then remove ten beans as a population sample. It is very likely that the sample will not adequately represent the diversity of the original bean collection. In fact, it is common for not all colors to be represented. As an alternative, draw eight cards out of a shuffled deck of 52 cards. Are all four suits represented? Are they represented equally?</a:t>
            </a:r>
          </a:p>
          <a:p>
            <a:pPr eaLnBrk="1"/>
            <a:r>
              <a:rPr lang="en-US" dirty="0" smtClean="0">
                <a:latin typeface="Times New Roman" pitchFamily="84" charset="0"/>
                <a:ea typeface="ＭＳ Ｐゴシック" pitchFamily="84" charset="-128"/>
              </a:rPr>
              <a:t>2. Sampling error, a cause of genetic drift, can be difficult for some students to understand, but the following exercise may help. Have students work in pairs to flip a coin ten times. For each pair, list the number of heads on the board as just a long list of numbers (no need to keep track of heads and tails). This can be done quickly, as long as you have been sure to bring enough pennies. Now analyze the results. There should be considerable variation from the expected five. Now determine the average of all the groups and the collective sample size. By pooling the results, and increasing the sample size, the means should be closer to five.</a:t>
            </a:r>
          </a:p>
          <a:p>
            <a:pPr eaLnBrk="1"/>
            <a:r>
              <a:rPr lang="en-US" dirty="0" smtClean="0">
                <a:latin typeface="Times New Roman" pitchFamily="84" charset="0"/>
                <a:ea typeface="ＭＳ Ｐゴシック" pitchFamily="84" charset="-128"/>
              </a:rPr>
              <a:t>3. The loss of genetic diversity in a population due to bottlenecks is a significant problem in conservation. When a species is reduced to relatively few individuals, and then is brought back to abundance by extraordinary efforts, the species is not fully recovered. The lost genetic diversity may be a prerequisite for the long-term survival of the species. Consider challenging your students to identify modern endangered species not mentioned in the textbook that might suffer from a genetic bottleneck.</a:t>
            </a:r>
          </a:p>
          <a:p>
            <a:pPr eaLnBrk="1"/>
            <a:r>
              <a:rPr lang="en-US" dirty="0" smtClean="0">
                <a:latin typeface="Times New Roman" pitchFamily="84" charset="0"/>
                <a:ea typeface="ＭＳ Ｐゴシック" pitchFamily="84" charset="-128"/>
              </a:rPr>
              <a:t>4. The following thought exercise might help students understand founder effect “bias.” Ask them to imagine that all the students present in today’s class are the only survivors of some global catastrophe. Would your class adequately represent the biological diversity of the current human population?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A54441B-0C7A-4030-AF45-903FCDB9FE14}" type="slidenum">
              <a:rPr lang="en-US" sz="1200">
                <a:latin typeface="Times" pitchFamily="84" charset="0"/>
              </a:rPr>
              <a:pPr algn="r" eaLnBrk="0" hangingPunct="0"/>
              <a:t>53</a:t>
            </a:fld>
            <a:endParaRPr lang="en-US" sz="1200">
              <a:latin typeface="Times" pitchFamily="84" charset="0"/>
            </a:endParaRPr>
          </a:p>
        </p:txBody>
      </p:sp>
      <p:sp>
        <p:nvSpPr>
          <p:cNvPr id="261123" name="Rectangle 2"/>
          <p:cNvSpPr>
            <a:spLocks noGrp="1" noRot="1" noChangeAspect="1" noChangeArrowheads="1" noTextEdit="1"/>
          </p:cNvSpPr>
          <p:nvPr>
            <p:ph type="sldImg"/>
          </p:nvPr>
        </p:nvSpPr>
        <p:spPr>
          <a:solidFill>
            <a:srgbClr val="FFFFFF"/>
          </a:solidFill>
          <a:ln/>
        </p:spPr>
      </p:sp>
      <p:sp>
        <p:nvSpPr>
          <p:cNvPr id="261124"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13.11A_s1 The bottleneck effect (step 1)</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0ECD7FA-4DFC-48A6-89DE-56B9952A8815}" type="slidenum">
              <a:rPr lang="en-US" sz="1200">
                <a:latin typeface="Times" pitchFamily="84" charset="0"/>
              </a:rPr>
              <a:pPr algn="r" eaLnBrk="0" hangingPunct="0"/>
              <a:t>54</a:t>
            </a:fld>
            <a:endParaRPr lang="en-US" sz="1200">
              <a:latin typeface="Times" pitchFamily="84" charset="0"/>
            </a:endParaRPr>
          </a:p>
        </p:txBody>
      </p:sp>
      <p:sp>
        <p:nvSpPr>
          <p:cNvPr id="262147" name="Rectangle 2"/>
          <p:cNvSpPr>
            <a:spLocks noGrp="1" noRot="1" noChangeAspect="1" noChangeArrowheads="1" noTextEdit="1"/>
          </p:cNvSpPr>
          <p:nvPr>
            <p:ph type="sldImg"/>
          </p:nvPr>
        </p:nvSpPr>
        <p:spPr>
          <a:solidFill>
            <a:srgbClr val="FFFFFF"/>
          </a:solidFill>
          <a:ln/>
        </p:spPr>
      </p:sp>
      <p:sp>
        <p:nvSpPr>
          <p:cNvPr id="262148"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13.11A_s2 The bottleneck effect (step 2)</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C1B8938C-83C0-4D70-B637-209ED5F44E49}" type="slidenum">
              <a:rPr lang="en-US" sz="1200">
                <a:latin typeface="Times" pitchFamily="84" charset="0"/>
              </a:rPr>
              <a:pPr algn="r" eaLnBrk="0" hangingPunct="0"/>
              <a:t>55</a:t>
            </a:fld>
            <a:endParaRPr lang="en-US" sz="1200">
              <a:latin typeface="Times" pitchFamily="84" charset="0"/>
            </a:endParaRPr>
          </a:p>
        </p:txBody>
      </p:sp>
      <p:sp>
        <p:nvSpPr>
          <p:cNvPr id="263171" name="Rectangle 2"/>
          <p:cNvSpPr>
            <a:spLocks noGrp="1" noRot="1" noChangeAspect="1" noChangeArrowheads="1" noTextEdit="1"/>
          </p:cNvSpPr>
          <p:nvPr>
            <p:ph type="sldImg"/>
          </p:nvPr>
        </p:nvSpPr>
        <p:spPr>
          <a:solidFill>
            <a:srgbClr val="FFFFFF"/>
          </a:solidFill>
          <a:ln/>
        </p:spPr>
      </p:sp>
      <p:sp>
        <p:nvSpPr>
          <p:cNvPr id="263172"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13.11A_s3 The bottleneck effect (step 3)</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8374B9B-2773-4268-AD22-9D8AE432010C}" type="slidenum">
              <a:rPr lang="en-US" sz="1200">
                <a:latin typeface="Times New Roman" pitchFamily="84" charset="0"/>
              </a:rPr>
              <a:pPr algn="r" eaLnBrk="0" hangingPunct="0"/>
              <a:t>56</a:t>
            </a:fld>
            <a:endParaRPr lang="en-US" sz="1200">
              <a:latin typeface="Times New Roman" pitchFamily="84" charset="0"/>
            </a:endParaRPr>
          </a:p>
        </p:txBody>
      </p:sp>
      <p:sp>
        <p:nvSpPr>
          <p:cNvPr id="265219" name="Rectangle 2"/>
          <p:cNvSpPr>
            <a:spLocks noGrp="1" noRot="1" noChangeAspect="1" noChangeArrowheads="1" noTextEdit="1"/>
          </p:cNvSpPr>
          <p:nvPr>
            <p:ph type="sldImg"/>
          </p:nvPr>
        </p:nvSpPr>
        <p:spPr>
          <a:solidFill>
            <a:srgbClr val="FFFFFF"/>
          </a:solidFill>
          <a:ln/>
        </p:spPr>
      </p:sp>
      <p:sp>
        <p:nvSpPr>
          <p:cNvPr id="26522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The concept of a genetic bottleneck contributing to a loss of diversity can be difficult for some students to understand. Without an appreciation for population genetics, students might think that a recovery in terms of sheer numbers is all that is needed. Yet the loss of genetic diversity might ultimately doom a population that is later faced with widespread disease.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To demonstrate the concept of genetic drift, consider a demonstration with several colored beans (different kinds of dried beans are cheap and easy to find in grocery stores). Fill a bottle with ten beans of five different colors. Then remove ten beans as a population sample. It is very likely that the sample will not adequately represent the diversity of the original bean collection. In fact, it is common for not all colors to be represented. As an alternative, draw eight cards out of a shuffled deck of 52 cards. Are all four suits represented? Are they represented equally?</a:t>
            </a:r>
          </a:p>
          <a:p>
            <a:pPr eaLnBrk="1"/>
            <a:r>
              <a:rPr lang="en-US" smtClean="0">
                <a:latin typeface="Times New Roman" pitchFamily="84" charset="0"/>
                <a:ea typeface="ＭＳ Ｐゴシック" pitchFamily="84" charset="-128"/>
              </a:rPr>
              <a:t>2. Sampling error, a cause of genetic drift, can be difficult for some students to understand, but the following exercise may help. Have students work in pairs to flip a coin ten times. For each pair, list the number of heads on the board as just a long list of numbers (no need to keep track of heads and tails). This can be done quickly, as long as you have been sure to bring enough pennies. Now analyze the results. There should be considerable variation from the expected five. Now determine the average of all the groups and the collective sample size. By pooling the results, and increasing the sample size, the means should be closer to five.</a:t>
            </a:r>
          </a:p>
          <a:p>
            <a:pPr eaLnBrk="1"/>
            <a:r>
              <a:rPr lang="en-US" smtClean="0">
                <a:latin typeface="Times New Roman" pitchFamily="84" charset="0"/>
                <a:ea typeface="ＭＳ Ｐゴシック" pitchFamily="84" charset="-128"/>
              </a:rPr>
              <a:t>3. The loss of genetic diversity in a population due to bottlenecks is a significant problem in conservation. When a species is reduced to relatively few individuals, and then is brought back to abundance by extraordinary efforts, the species is not fully recovered. The lost genetic diversity may be a prerequisite for the long-term survival of the species. Consider challenging your students to identify modern endangered species not mentioned in the textbook that might suffer from a genetic bottleneck.</a:t>
            </a:r>
          </a:p>
          <a:p>
            <a:pPr eaLnBrk="1"/>
            <a:r>
              <a:rPr lang="en-US" smtClean="0">
                <a:latin typeface="Times New Roman" pitchFamily="84" charset="0"/>
                <a:ea typeface="ＭＳ Ｐゴシック" pitchFamily="84" charset="-128"/>
              </a:rPr>
              <a:t>4. The following thought exercise might help students understand founder effect “bias.” Ask them to imagine that all the students present in today’s class are the only survivors of some global catastrophe. Would your class adequately represent the biological diversity of the current human population?</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8B180B8-76C9-425E-9315-075D6CD891F9}" type="slidenum">
              <a:rPr lang="en-US" sz="1200">
                <a:latin typeface="Times New Roman" pitchFamily="84" charset="0"/>
              </a:rPr>
              <a:pPr algn="r" eaLnBrk="0" hangingPunct="0"/>
              <a:t>57</a:t>
            </a:fld>
            <a:endParaRPr lang="en-US" sz="1200">
              <a:latin typeface="Times New Roman" pitchFamily="84" charset="0"/>
            </a:endParaRPr>
          </a:p>
        </p:txBody>
      </p:sp>
      <p:sp>
        <p:nvSpPr>
          <p:cNvPr id="270339" name="Rectangle 2"/>
          <p:cNvSpPr>
            <a:spLocks noGrp="1" noRot="1" noChangeAspect="1" noChangeArrowheads="1" noTextEdit="1"/>
          </p:cNvSpPr>
          <p:nvPr>
            <p:ph type="sldImg"/>
          </p:nvPr>
        </p:nvSpPr>
        <p:spPr>
          <a:solidFill>
            <a:srgbClr val="FFFFFF"/>
          </a:solidFill>
          <a:ln/>
        </p:spPr>
      </p:sp>
      <p:sp>
        <p:nvSpPr>
          <p:cNvPr id="270340" name="Rectangle 3"/>
          <p:cNvSpPr>
            <a:spLocks noGrp="1" noChangeArrowheads="1"/>
          </p:cNvSpPr>
          <p:nvPr>
            <p:ph type="body" idx="1"/>
          </p:nvPr>
        </p:nvSpPr>
        <p:spPr>
          <a:solidFill>
            <a:srgbClr val="FFFFFF"/>
          </a:solidFill>
          <a:ln>
            <a:solidFill>
              <a:srgbClr val="000000"/>
            </a:solidFill>
          </a:ln>
        </p:spPr>
        <p:txBody>
          <a:bodyPr/>
          <a:lstStyle/>
          <a:p>
            <a:pPr eaLnBrk="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Students will better understand each type of selection if they can think of their own examples. Consider a short homework assignment or small in-class group work to suggest other examples beyond those that are in the text.</a:t>
            </a:r>
          </a:p>
          <a:p>
            <a:pPr eaLnBrk="1"/>
            <a:r>
              <a:rPr lang="en-US" dirty="0" smtClean="0">
                <a:latin typeface="Times New Roman" pitchFamily="84" charset="0"/>
                <a:ea typeface="ＭＳ Ｐゴシック" pitchFamily="84" charset="-128"/>
              </a:rPr>
              <a:t>2. Students are often surprised to learn that overweight human newborns can be as unhealthy as underweight newborns. Thus, stabilizing selection favors human birth weights clustered narrowly around a mean weight.</a:t>
            </a:r>
          </a:p>
          <a:p>
            <a:pPr eaLnBrk="1" hangingPunct="1"/>
            <a:endParaRPr lang="en-US" dirty="0" smtClean="0">
              <a:latin typeface="Times New Roman" pitchFamily="84" charset="0"/>
              <a:ea typeface="ＭＳ Ｐゴシック" pitchFamily="8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17F33CBC-C2D1-4471-9436-83765BA321D9}" type="slidenum">
              <a:rPr lang="en-US" sz="1200">
                <a:latin typeface="Times" pitchFamily="84" charset="0"/>
              </a:rPr>
              <a:pPr algn="r" eaLnBrk="0" hangingPunct="0"/>
              <a:t>58</a:t>
            </a:fld>
            <a:endParaRPr lang="en-US" sz="1200">
              <a:latin typeface="Times" pitchFamily="84" charset="0"/>
            </a:endParaRPr>
          </a:p>
        </p:txBody>
      </p:sp>
      <p:sp>
        <p:nvSpPr>
          <p:cNvPr id="271363" name="Rectangle 2"/>
          <p:cNvSpPr>
            <a:spLocks noGrp="1" noRot="1" noChangeAspect="1" noChangeArrowheads="1" noTextEdit="1"/>
          </p:cNvSpPr>
          <p:nvPr>
            <p:ph type="sldImg"/>
          </p:nvPr>
        </p:nvSpPr>
        <p:spPr>
          <a:solidFill>
            <a:srgbClr val="FFFFFF"/>
          </a:solidFill>
          <a:ln/>
        </p:spPr>
      </p:sp>
      <p:sp>
        <p:nvSpPr>
          <p:cNvPr id="271364"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13.13 Three possible effects of natural selection on a phenotypic character</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B1F9E3C-99F2-4A6E-A49C-BE65B55E166D}" type="slidenum">
              <a:rPr lang="en-US" sz="1200">
                <a:latin typeface="Times New Roman" pitchFamily="84" charset="0"/>
              </a:rPr>
              <a:pPr algn="r" eaLnBrk="0" hangingPunct="0"/>
              <a:t>59</a:t>
            </a:fld>
            <a:endParaRPr lang="en-US" sz="1200">
              <a:latin typeface="Times New Roman" pitchFamily="84" charset="0"/>
            </a:endParaRPr>
          </a:p>
        </p:txBody>
      </p:sp>
      <p:sp>
        <p:nvSpPr>
          <p:cNvPr id="275459" name="Rectangle 2"/>
          <p:cNvSpPr>
            <a:spLocks noGrp="1" noRot="1" noChangeAspect="1" noChangeArrowheads="1" noTextEdit="1"/>
          </p:cNvSpPr>
          <p:nvPr>
            <p:ph type="sldImg"/>
          </p:nvPr>
        </p:nvSpPr>
        <p:spPr>
          <a:solidFill>
            <a:srgbClr val="FFFFFF"/>
          </a:solidFill>
          <a:ln/>
        </p:spPr>
      </p:sp>
      <p:sp>
        <p:nvSpPr>
          <p:cNvPr id="275460" name="Rectangle 3"/>
          <p:cNvSpPr>
            <a:spLocks noGrp="1" noChangeArrowheads="1"/>
          </p:cNvSpPr>
          <p:nvPr>
            <p:ph type="body" idx="1"/>
          </p:nvPr>
        </p:nvSpPr>
        <p:spPr>
          <a:solidFill>
            <a:srgbClr val="FFFFFF"/>
          </a:solidFill>
          <a:ln>
            <a:solidFill>
              <a:srgbClr val="000000"/>
            </a:solidFill>
          </a:ln>
        </p:spPr>
        <p:txBody>
          <a:bodyPr/>
          <a:lstStyle/>
          <a:p>
            <a:pPr eaLnBrk="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Challenge your students to distinguish between natural selection, sexual selection, and artificial selection. One criterion for comparison is the nature of the selective environment. In natural selection, the interaction is between the organism and its immediate environment. In sexual selection, competition occurs within a species for access to mates. In artificial selection, humans are an important component of the environment, favoring traits of human interest.</a:t>
            </a:r>
          </a:p>
          <a:p>
            <a:pPr eaLnBrk="1" hangingPunct="1"/>
            <a:endParaRPr lang="en-US" dirty="0" smtClean="0">
              <a:latin typeface="Times New Roman" pitchFamily="84" charset="0"/>
              <a:ea typeface="ＭＳ Ｐゴシック" pitchFamily="8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3655094-C66C-44C3-AA23-F70CF9D3202D}" type="slidenum">
              <a:rPr lang="en-US" sz="1200">
                <a:latin typeface="Times" pitchFamily="84" charset="0"/>
              </a:rPr>
              <a:pPr algn="r" eaLnBrk="0" hangingPunct="0"/>
              <a:t>60</a:t>
            </a:fld>
            <a:endParaRPr lang="en-US" sz="1200">
              <a:latin typeface="Times" pitchFamily="84" charset="0"/>
            </a:endParaRPr>
          </a:p>
        </p:txBody>
      </p:sp>
      <p:sp>
        <p:nvSpPr>
          <p:cNvPr id="276483" name="Rectangle 2"/>
          <p:cNvSpPr>
            <a:spLocks noGrp="1" noRot="1" noChangeAspect="1" noChangeArrowheads="1" noTextEdit="1"/>
          </p:cNvSpPr>
          <p:nvPr>
            <p:ph type="sldImg"/>
          </p:nvPr>
        </p:nvSpPr>
        <p:spPr>
          <a:solidFill>
            <a:srgbClr val="FFFFFF"/>
          </a:solidFill>
          <a:ln/>
        </p:spPr>
      </p:sp>
      <p:sp>
        <p:nvSpPr>
          <p:cNvPr id="276484"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13.14A Extreme sexual dimorphism (peacock and peahen)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0B4270C-84B4-445C-9310-0930B8A78FFA}" type="slidenum">
              <a:rPr lang="en-US" smtClean="0"/>
              <a:pPr/>
              <a:t>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A04654F-108B-40AF-83EF-EE37E91D3B54}" type="slidenum">
              <a:rPr lang="en-US" sz="1200">
                <a:latin typeface="Times New Roman" pitchFamily="84" charset="0"/>
              </a:rPr>
              <a:pPr algn="r" eaLnBrk="0" hangingPunct="0"/>
              <a:t>61</a:t>
            </a:fld>
            <a:endParaRPr lang="en-US" sz="1200">
              <a:latin typeface="Times New Roman" pitchFamily="84" charset="0"/>
            </a:endParaRPr>
          </a:p>
        </p:txBody>
      </p:sp>
      <p:sp>
        <p:nvSpPr>
          <p:cNvPr id="280579" name="Rectangle 2"/>
          <p:cNvSpPr>
            <a:spLocks noGrp="1" noRot="1" noChangeAspect="1" noChangeArrowheads="1" noTextEdit="1"/>
          </p:cNvSpPr>
          <p:nvPr>
            <p:ph type="sldImg"/>
          </p:nvPr>
        </p:nvSpPr>
        <p:spPr>
          <a:solidFill>
            <a:srgbClr val="FFFFFF"/>
          </a:solidFill>
          <a:ln/>
        </p:spPr>
      </p:sp>
      <p:sp>
        <p:nvSpPr>
          <p:cNvPr id="28058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Module 13.15 can be used to remind students why an understanding of evolution is necessary for modern human medicine. Without the explanatory power of evolution, we would not understand why our once-powerful antibiotics are increasingly ineffective. The failure to properly understand evolution can result in the deaths of many people.</a:t>
            </a:r>
          </a:p>
          <a:p>
            <a:pPr lvl="2" eaLnBrk="1" hangingPunct="1"/>
            <a:endParaRPr lang="en-US" b="1" dirty="0" smtClean="0">
              <a:latin typeface="Times New Roman" pitchFamily="84" charset="0"/>
              <a:ea typeface="ＭＳ Ｐゴシック" pitchFamily="8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7C169FE9-B173-4503-B75B-9625C6922752}" type="slidenum">
              <a:rPr lang="en-US" sz="1200">
                <a:latin typeface="Times" pitchFamily="84" charset="0"/>
              </a:rPr>
              <a:pPr algn="r" eaLnBrk="0" hangingPunct="0"/>
              <a:t>62</a:t>
            </a:fld>
            <a:endParaRPr lang="en-US" sz="1200">
              <a:latin typeface="Times" pitchFamily="84" charset="0"/>
            </a:endParaRPr>
          </a:p>
        </p:txBody>
      </p:sp>
      <p:sp>
        <p:nvSpPr>
          <p:cNvPr id="281603" name="Rectangle 2"/>
          <p:cNvSpPr>
            <a:spLocks noGrp="1" noRot="1" noChangeAspect="1" noChangeArrowheads="1" noTextEdit="1"/>
          </p:cNvSpPr>
          <p:nvPr>
            <p:ph type="sldImg"/>
          </p:nvPr>
        </p:nvSpPr>
        <p:spPr>
          <a:solidFill>
            <a:srgbClr val="FFFFFF"/>
          </a:solidFill>
          <a:ln/>
        </p:spPr>
      </p:sp>
      <p:sp>
        <p:nvSpPr>
          <p:cNvPr id="281604"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13.15 A MRSA skin infection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2FEDAD6-CF05-4AF5-A61E-B9C66C925BE2}" type="slidenum">
              <a:rPr lang="en-US" sz="1200">
                <a:latin typeface="Times New Roman" pitchFamily="84" charset="0"/>
              </a:rPr>
              <a:pPr algn="r" eaLnBrk="0" hangingPunct="0"/>
              <a:t>8</a:t>
            </a:fld>
            <a:endParaRPr lang="en-US" sz="1200">
              <a:latin typeface="Times New Roman" pitchFamily="84" charset="0"/>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often think that Charles Darwin was the first to suggest that life evolves: the early contributions by Greek philosophers such as Anaximander and the work of Jean Baptiste de Lamarck are unappreciated. Consider emphasizing these earlier contributions.</a:t>
            </a:r>
          </a:p>
          <a:p>
            <a:pPr eaLnBrk="1"/>
            <a:r>
              <a:rPr lang="en-US" smtClean="0">
                <a:latin typeface="Times New Roman" pitchFamily="84" charset="0"/>
                <a:ea typeface="ＭＳ Ｐゴシック" pitchFamily="84" charset="-128"/>
              </a:rPr>
              <a:t>2.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Consider beginning your unit on evolution by asking each student to explain how a particular adaptation evolved. The evolution of flight in birds is a good example. Reviewing these student explanations can provide great insight into the misconceptions that students may bring to the class.</a:t>
            </a:r>
          </a:p>
          <a:p>
            <a:pPr eaLnBrk="1"/>
            <a:r>
              <a:rPr lang="en-US" smtClean="0">
                <a:latin typeface="Times New Roman" pitchFamily="84" charset="0"/>
                <a:ea typeface="ＭＳ Ｐゴシック" pitchFamily="84" charset="-128"/>
              </a:rPr>
              <a:t>2. Many resources related to Charles Darwin are available on the Internet. The following are only a few examples:</a:t>
            </a:r>
          </a:p>
          <a:p>
            <a:pPr marL="152400" lvl="1" eaLnBrk="1"/>
            <a:r>
              <a:rPr lang="en-US" smtClean="0">
                <a:latin typeface="Times New Roman" pitchFamily="84" charset="0"/>
                <a:ea typeface="ＭＳ Ｐゴシック" pitchFamily="84" charset="-128"/>
              </a:rPr>
              <a:t>www.ucmp.berkeley.edu/history/evolution.html and www.natcenscied.org are extensive sites rich with details and references.</a:t>
            </a:r>
          </a:p>
          <a:p>
            <a:pPr marL="152400" lvl="1" eaLnBrk="1"/>
            <a:r>
              <a:rPr lang="en-US" smtClean="0">
                <a:latin typeface="Times New Roman" pitchFamily="84" charset="0"/>
                <a:ea typeface="ＭＳ Ｐゴシック" pitchFamily="84" charset="-128"/>
              </a:rPr>
              <a:t>www.literature.org/authors/darwin-charles/ includes the texts of </a:t>
            </a:r>
            <a:r>
              <a:rPr lang="en-US" i="1" smtClean="0">
                <a:latin typeface="Times New Roman" pitchFamily="84" charset="0"/>
                <a:ea typeface="ＭＳ Ｐゴシック" pitchFamily="84" charset="-128"/>
              </a:rPr>
              <a:t>The Voyage of the Beagle</a:t>
            </a:r>
            <a:r>
              <a:rPr lang="en-US" smtClean="0">
                <a:latin typeface="Times New Roman" pitchFamily="84" charset="0"/>
                <a:ea typeface="ＭＳ Ｐゴシック" pitchFamily="84" charset="-128"/>
              </a:rPr>
              <a:t>, </a:t>
            </a:r>
            <a:r>
              <a:rPr lang="en-US" i="1" smtClean="0">
                <a:latin typeface="Times New Roman" pitchFamily="84" charset="0"/>
                <a:ea typeface="ＭＳ Ｐゴシック" pitchFamily="84" charset="-128"/>
              </a:rPr>
              <a:t>The Origin of Species</a:t>
            </a:r>
            <a:r>
              <a:rPr lang="en-US" smtClean="0">
                <a:latin typeface="Times New Roman" pitchFamily="84" charset="0"/>
                <a:ea typeface="ＭＳ Ｐゴシック" pitchFamily="84" charset="-128"/>
              </a:rPr>
              <a:t> first and sixth editions, and </a:t>
            </a:r>
            <a:r>
              <a:rPr lang="en-US" i="1" smtClean="0">
                <a:latin typeface="Times New Roman" pitchFamily="84" charset="0"/>
                <a:ea typeface="ＭＳ Ｐゴシック" pitchFamily="84" charset="-128"/>
              </a:rPr>
              <a:t>The Descent of Man.</a:t>
            </a:r>
            <a:endParaRPr lang="en-US" smtClean="0">
              <a:latin typeface="Times New Roman" pitchFamily="84" charset="0"/>
              <a:ea typeface="ＭＳ Ｐゴシック" pitchFamily="84" charset="-128"/>
            </a:endParaRPr>
          </a:p>
          <a:p>
            <a:pPr marL="152400" lvl="1" eaLnBrk="1"/>
            <a:r>
              <a:rPr lang="en-US" smtClean="0">
                <a:latin typeface="Times New Roman" pitchFamily="84" charset="0"/>
                <a:ea typeface="ＭＳ Ｐゴシック" pitchFamily="84" charset="-128"/>
              </a:rPr>
              <a:t>http://williamcalvin.com/bookshelf/down_hse.htm includes details of Charles Darwin’s home.</a:t>
            </a:r>
          </a:p>
          <a:p>
            <a:pPr marL="152400" lvl="1" eaLnBrk="1"/>
            <a:r>
              <a:rPr lang="en-US" smtClean="0">
                <a:latin typeface="Times New Roman" pitchFamily="84" charset="0"/>
                <a:ea typeface="ＭＳ Ｐゴシック" pitchFamily="84" charset="-128"/>
              </a:rPr>
              <a:t>www.talkorigins.org is an extensive usenet newsgroup devoted to the discussion and debate of biological and physical origins.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A8F5E2AF-BF0E-41FF-A981-E35ABD8D93B2}" type="slidenum">
              <a:rPr lang="en-US" sz="1200">
                <a:latin typeface="Times" pitchFamily="84" charset="0"/>
              </a:rPr>
              <a:pPr algn="r" eaLnBrk="0" hangingPunct="0"/>
              <a:t>9</a:t>
            </a:fld>
            <a:endParaRPr lang="en-US" sz="1200">
              <a:latin typeface="Times" pitchFamily="84" charset="0"/>
            </a:endParaRPr>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13.1C The voyage of the </a:t>
            </a:r>
            <a:r>
              <a:rPr lang="en-US" i="1" smtClean="0">
                <a:latin typeface="Times New Roman" pitchFamily="84" charset="0"/>
                <a:ea typeface="ＭＳ Ｐゴシック" pitchFamily="84" charset="-128"/>
              </a:rPr>
              <a:t>Beagle</a:t>
            </a:r>
            <a:r>
              <a:rPr lang="en-US" smtClean="0">
                <a:latin typeface="Times New Roman" pitchFamily="84" charset="0"/>
                <a:ea typeface="ＭＳ Ｐゴシック" pitchFamily="84" charset="-128"/>
              </a:rPr>
              <a:t> (1831–1836)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4ECC7F57-B5D2-41A0-9CC6-96E4B3616CB6}" type="slidenum">
              <a:rPr lang="en-US" sz="1200">
                <a:latin typeface="Times" pitchFamily="84" charset="0"/>
              </a:rPr>
              <a:pPr algn="r" eaLnBrk="0" hangingPunct="0"/>
              <a:t>10</a:t>
            </a:fld>
            <a:endParaRPr lang="en-US" sz="1200">
              <a:latin typeface="Times" pitchFamily="84" charset="0"/>
            </a:endParaRPr>
          </a:p>
        </p:txBody>
      </p:sp>
      <p:sp>
        <p:nvSpPr>
          <p:cNvPr id="173059" name="Rectangle 2"/>
          <p:cNvSpPr>
            <a:spLocks noGrp="1" noRot="1" noChangeAspect="1" noChangeArrowheads="1" noTextEdit="1"/>
          </p:cNvSpPr>
          <p:nvPr>
            <p:ph type="sldImg"/>
          </p:nvPr>
        </p:nvSpPr>
        <p:spPr>
          <a:solidFill>
            <a:srgbClr val="FFFFFF"/>
          </a:solidFill>
          <a:ln/>
        </p:spPr>
      </p:sp>
      <p:sp>
        <p:nvSpPr>
          <p:cNvPr id="173060" name="Rectangle 3"/>
          <p:cNvSpPr>
            <a:spLocks noGrp="1" noChangeArrowheads="1"/>
          </p:cNvSpPr>
          <p:nvPr>
            <p:ph type="body" idx="1"/>
          </p:nvPr>
        </p:nvSpPr>
        <p:spPr>
          <a:xfrm>
            <a:off x="914400" y="4330700"/>
            <a:ext cx="5029200" cy="4114800"/>
          </a:xfrm>
          <a:noFill/>
          <a:ln/>
        </p:spPr>
        <p:txBody>
          <a:bodyPr/>
          <a:lstStyle/>
          <a:p>
            <a:pPr eaLnBrk="1" hangingPunct="1"/>
            <a:r>
              <a:rPr lang="en-US" smtClean="0">
                <a:latin typeface="Times New Roman" pitchFamily="84" charset="0"/>
                <a:ea typeface="ＭＳ Ｐゴシック" pitchFamily="84" charset="-128"/>
              </a:rPr>
              <a:t>Figure 13.1C_3 The voyage of the </a:t>
            </a:r>
            <a:r>
              <a:rPr lang="en-US" i="1" smtClean="0">
                <a:latin typeface="Times New Roman" pitchFamily="84" charset="0"/>
                <a:ea typeface="ＭＳ Ｐゴシック" pitchFamily="84" charset="-128"/>
              </a:rPr>
              <a:t>Beagle</a:t>
            </a:r>
            <a:r>
              <a:rPr lang="en-US" smtClean="0">
                <a:latin typeface="Times New Roman" pitchFamily="84" charset="0"/>
                <a:ea typeface="ＭＳ Ｐゴシック" pitchFamily="84" charset="-128"/>
              </a:rPr>
              <a:t> (1831–1836) (part 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3CAAA01-BD62-4136-A3BD-443F9ACC3D84}" type="datetimeFigureOut">
              <a:rPr lang="en-US" smtClean="0"/>
              <a:pPr/>
              <a:t>2/25/2014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9B107CE-5727-40CD-8563-49BD471CB392}" type="slidenum">
              <a:rPr lang="en-US" smtClean="0"/>
              <a:pPr/>
              <a:t>‹#›</a:t>
            </a:fld>
            <a:endParaRPr lang="en-US"/>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CAAA01-BD62-4136-A3BD-443F9ACC3D84}"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107CE-5727-40CD-8563-49BD471CB392}" type="slidenum">
              <a:rPr lang="en-US" smtClean="0"/>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CAAA01-BD62-4136-A3BD-443F9ACC3D84}"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107CE-5727-40CD-8563-49BD471CB392}" type="slidenum">
              <a:rPr lang="en-US" smtClean="0"/>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CAAA01-BD62-4136-A3BD-443F9ACC3D84}"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107CE-5727-40CD-8563-49BD471CB392}" type="slidenum">
              <a:rPr lang="en-US" smtClean="0"/>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3CAAA01-BD62-4136-A3BD-443F9ACC3D84}"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107CE-5727-40CD-8563-49BD471CB392}" type="slidenum">
              <a:rPr lang="en-US" smtClean="0"/>
              <a:pPr/>
              <a:t>‹#›</a:t>
            </a:fld>
            <a:endParaRPr lang="en-US"/>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CAAA01-BD62-4136-A3BD-443F9ACC3D84}"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107CE-5727-40CD-8563-49BD471CB392}" type="slidenum">
              <a:rPr lang="en-US" smtClean="0"/>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3CAAA01-BD62-4136-A3BD-443F9ACC3D84}" type="datetimeFigureOut">
              <a:rPr lang="en-US" smtClean="0"/>
              <a:pPr/>
              <a:t>2/25/2014</a:t>
            </a:fld>
            <a:endParaRPr lang="en-US"/>
          </a:p>
        </p:txBody>
      </p:sp>
      <p:sp>
        <p:nvSpPr>
          <p:cNvPr id="27" name="Slide Number Placeholder 26"/>
          <p:cNvSpPr>
            <a:spLocks noGrp="1"/>
          </p:cNvSpPr>
          <p:nvPr>
            <p:ph type="sldNum" sz="quarter" idx="11"/>
          </p:nvPr>
        </p:nvSpPr>
        <p:spPr/>
        <p:txBody>
          <a:bodyPr rtlCol="0"/>
          <a:lstStyle/>
          <a:p>
            <a:fld id="{99B107CE-5727-40CD-8563-49BD471CB392}"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3CAAA01-BD62-4136-A3BD-443F9ACC3D84}" type="datetimeFigureOut">
              <a:rPr lang="en-US" smtClean="0"/>
              <a:pPr/>
              <a:t>2/25/2014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9B107CE-5727-40CD-8563-49BD471CB392}" type="slidenum">
              <a:rPr lang="en-US" smtClean="0"/>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AAA01-BD62-4136-A3BD-443F9ACC3D84}" type="datetimeFigureOut">
              <a:rPr lang="en-US" smtClean="0"/>
              <a:pPr/>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107CE-5727-40CD-8563-49BD471CB392}" type="slidenum">
              <a:rPr lang="en-US" smtClean="0"/>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CAAA01-BD62-4136-A3BD-443F9ACC3D84}"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107CE-5727-40CD-8563-49BD471CB392}" type="slidenum">
              <a:rPr lang="en-US" smtClean="0"/>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CAAA01-BD62-4136-A3BD-443F9ACC3D84}"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107CE-5727-40CD-8563-49BD471CB392}" type="slidenum">
              <a:rPr lang="en-US" smtClean="0"/>
              <a:pPr/>
              <a:t>‹#›</a:t>
            </a:fld>
            <a:endParaRPr lang="en-US"/>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3CAAA01-BD62-4136-A3BD-443F9ACC3D84}" type="datetimeFigureOut">
              <a:rPr lang="en-US" smtClean="0"/>
              <a:pPr/>
              <a:t>2/25/2014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9B107CE-5727-40CD-8563-49BD471CB3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r"/>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file:///\\localhost\..\..\Program%20Files\TurningPoint\2003\Question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file:///\\localhost\..\..\Program%20Files\TurningPoint\2003\Questions.html"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hyperlink" Target="file:///\\localhost\..\..\Program%20Files\TurningPoint\2003\Question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file:///\\localhost\..\..\Program%20Files\TurningPoint\2003\Questions.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file:///\\localhost\..\..\Program%20Files\TurningPoint\2003\Questions.html"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file:///\\localhost\..\..\Program%20Files\TurningPoint\2003\Question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file:///\\localhost\..\..\Program%20Files\TurningPoint\2003\Questions.html"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file:///\\localhost\..\..\Program%20Files\TurningPoint\2003\Question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file:///\\localhost\..\..\Program%20Files\TurningPoint\2003\Question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file:///\\localhost\..\..\Program%20Files\TurningPoint\2003\Questions.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file:///\\localhost\..\..\Program%20Files\TurningPoint\2003\Questions.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file:///\\localhost\..\..\Program%20Files\TurningPoint\2003\Questions.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hyperlink" Target="file:///\\localhost\..\..\Program%20Files\TurningPoint\2003\Questions.html"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hyperlink" Target="file:///\\localhost\..\..\Program%20Files\TurningPoint\2003\Questions.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hyperlink" Target="file:///\\localhost\..\..\Program%20Files\TurningPoint\2003\Questions.html"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hyperlink" Target="file:///\\localhost\..\..\Program%20Files\TurningPoint\2003\Questions.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hyperlink" Target="file:///\\localhost\..\..\Program%20Files\TurningPoint\2003\Questions.html"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hyperlink" Target="file:///\\localhost\..\..\Program%20Files\TurningPoint\2003\Questions.htm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file:///\\localhost\..\..\Program%20Files\TurningPoint\2003\Questions.html"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hyperlink" Target="file:///\\localhost\..\..\Program%20Files\TurningPoint\2003\Questions.html"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hyperlink" Target="file:///\\localhost\..\..\Program%20Files\TurningPoint\2003\Questions.html"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hyperlink" Target="file:///\\localhost\..\..\Program%20Files\TurningPoint\2003\Questions.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hyperlink" Target="file:///\\localhost\..\..\Program%20Files\TurningPoint\2003\Questions.html"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hyperlink" Target="file:///\\localhost\..\..\Program%20Files\TurningPoint\2003\Questions.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file:///\\localhost\..\..\Program%20Files\TurningPoint\2003\Questions.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hyperlink" Target="file:///\\localhost\..\..\Program%20Files\TurningPoint\2003\Questions.html"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file:///\\localhost\..\..\Program%20Files\TurningPoint\2003\Question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EVOLUTION</a:t>
            </a:r>
            <a:endParaRPr lang="en-US" dirty="0"/>
          </a:p>
        </p:txBody>
      </p:sp>
      <p:sp>
        <p:nvSpPr>
          <p:cNvPr id="3" name="Subtitle 2"/>
          <p:cNvSpPr>
            <a:spLocks noGrp="1"/>
          </p:cNvSpPr>
          <p:nvPr>
            <p:ph type="subTitle" idx="1"/>
          </p:nvPr>
        </p:nvSpPr>
        <p:spPr/>
        <p:txBody>
          <a:bodyPr/>
          <a:lstStyle/>
          <a:p>
            <a:r>
              <a:rPr lang="en-US" dirty="0" smtClean="0"/>
              <a:t>Chapter 13</a:t>
            </a:r>
            <a:endParaRPr lang="en-US" dirty="0"/>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13_01ccBeagleVoyage-U"/>
          <p:cNvPicPr>
            <a:picLocks noChangeAspect="1" noChangeArrowheads="1"/>
          </p:cNvPicPr>
          <p:nvPr/>
        </p:nvPicPr>
        <p:blipFill>
          <a:blip r:embed="rId3" cstate="print"/>
          <a:srcRect/>
          <a:stretch>
            <a:fillRect/>
          </a:stretch>
        </p:blipFill>
        <p:spPr bwMode="auto">
          <a:xfrm>
            <a:off x="3508375" y="1797050"/>
            <a:ext cx="2127250" cy="3262313"/>
          </a:xfrm>
          <a:prstGeom prst="rect">
            <a:avLst/>
          </a:prstGeom>
          <a:noFill/>
          <a:ln w="9525">
            <a:noFill/>
            <a:miter lim="800000"/>
            <a:headEnd/>
            <a:tailEnd/>
          </a:ln>
        </p:spPr>
      </p:pic>
      <p:sp>
        <p:nvSpPr>
          <p:cNvPr id="3072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13.1C_3</a:t>
            </a:r>
          </a:p>
        </p:txBody>
      </p:sp>
      <p:sp>
        <p:nvSpPr>
          <p:cNvPr id="30724" name="Text Box 3"/>
          <p:cNvSpPr txBox="1">
            <a:spLocks noChangeArrowheads="1"/>
          </p:cNvSpPr>
          <p:nvPr/>
        </p:nvSpPr>
        <p:spPr bwMode="auto">
          <a:xfrm>
            <a:off x="3781425" y="4651375"/>
            <a:ext cx="1654175" cy="266700"/>
          </a:xfrm>
          <a:prstGeom prst="rect">
            <a:avLst/>
          </a:prstGeom>
          <a:noFill/>
          <a:ln w="9525">
            <a:noFill/>
            <a:miter lim="800000"/>
            <a:headEnd/>
            <a:tailEnd/>
          </a:ln>
        </p:spPr>
        <p:txBody>
          <a:bodyPr wrap="none" lIns="0" tIns="0" rIns="0" bIns="0"/>
          <a:lstStyle/>
          <a:p>
            <a:pPr eaLnBrk="0" hangingPunct="0"/>
            <a:r>
              <a:rPr lang="en-US" sz="1800" b="1"/>
              <a:t>Darwin in 1840</a:t>
            </a:r>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68E3A39B-AFED-47B7-BB1F-5637C8A6F171}" type="slidenum">
              <a:rPr lang="en-US" smtClean="0"/>
              <a:pPr/>
              <a:t>11</a:t>
            </a:fld>
            <a:endParaRPr lang="en-US" smtClean="0"/>
          </a:p>
        </p:txBody>
      </p:sp>
      <p:sp>
        <p:nvSpPr>
          <p:cNvPr id="9219" name="Rectangle 2"/>
          <p:cNvSpPr>
            <a:spLocks noGrp="1" noChangeArrowheads="1"/>
          </p:cNvSpPr>
          <p:nvPr>
            <p:ph type="title"/>
          </p:nvPr>
        </p:nvSpPr>
        <p:spPr/>
        <p:txBody>
          <a:bodyPr>
            <a:normAutofit fontScale="90000"/>
          </a:bodyPr>
          <a:lstStyle/>
          <a:p>
            <a:pPr eaLnBrk="1" hangingPunct="1"/>
            <a:r>
              <a:rPr lang="en-US" sz="4000" smtClean="0"/>
              <a:t>Observations that lead Darwin to that conclusion.</a:t>
            </a:r>
          </a:p>
        </p:txBody>
      </p:sp>
      <p:sp>
        <p:nvSpPr>
          <p:cNvPr id="15363" name="Rectangle 3"/>
          <p:cNvSpPr>
            <a:spLocks noGrp="1" noChangeArrowheads="1"/>
          </p:cNvSpPr>
          <p:nvPr>
            <p:ph type="body" idx="1"/>
          </p:nvPr>
        </p:nvSpPr>
        <p:spPr/>
        <p:txBody>
          <a:bodyPr/>
          <a:lstStyle/>
          <a:p>
            <a:pPr eaLnBrk="1" hangingPunct="1"/>
            <a:r>
              <a:rPr lang="en-US" dirty="0" smtClean="0"/>
              <a:t>Species tend to produce excessive numbers of offspring.</a:t>
            </a:r>
          </a:p>
          <a:p>
            <a:pPr eaLnBrk="1" hangingPunct="1">
              <a:buFont typeface="Wingdings" pitchFamily="2" charset="2"/>
              <a:buNone/>
            </a:pPr>
            <a:r>
              <a:rPr lang="en-US" dirty="0" smtClean="0"/>
              <a:t>	- What problems does this create?</a:t>
            </a:r>
          </a:p>
          <a:p>
            <a:pPr eaLnBrk="1" hangingPunct="1">
              <a:buFont typeface="Wingdings" pitchFamily="2" charset="2"/>
              <a:buNone/>
            </a:pPr>
            <a:r>
              <a:rPr lang="en-US" dirty="0" smtClean="0"/>
              <a:t>	   Population may grow faster than rate of food production.</a:t>
            </a:r>
          </a:p>
          <a:p>
            <a:pPr eaLnBrk="1" hangingPunct="1">
              <a:buFont typeface="Wingdings" pitchFamily="2" charset="2"/>
              <a:buNone/>
            </a:pPr>
            <a:r>
              <a:rPr lang="en-US" dirty="0" smtClean="0"/>
              <a:t>		This leads to struggle for existence.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1CC53703-2C9A-466B-B21D-B6187D9DEBA8}" type="slidenum">
              <a:rPr lang="en-US" smtClean="0"/>
              <a:pPr/>
              <a:t>12</a:t>
            </a:fld>
            <a:endParaRPr lang="en-US" smtClean="0"/>
          </a:p>
        </p:txBody>
      </p:sp>
      <p:sp>
        <p:nvSpPr>
          <p:cNvPr id="10243" name="Rectangle 2"/>
          <p:cNvSpPr>
            <a:spLocks noGrp="1" noChangeArrowheads="1"/>
          </p:cNvSpPr>
          <p:nvPr>
            <p:ph type="title"/>
          </p:nvPr>
        </p:nvSpPr>
        <p:spPr/>
        <p:txBody>
          <a:bodyPr/>
          <a:lstStyle/>
          <a:p>
            <a:pPr eaLnBrk="1" hangingPunct="1"/>
            <a:r>
              <a:rPr lang="en-US" smtClean="0"/>
              <a:t>Observations continued</a:t>
            </a:r>
          </a:p>
        </p:txBody>
      </p:sp>
      <p:sp>
        <p:nvSpPr>
          <p:cNvPr id="16387" name="Rectangle 3"/>
          <p:cNvSpPr>
            <a:spLocks noGrp="1" noChangeArrowheads="1"/>
          </p:cNvSpPr>
          <p:nvPr>
            <p:ph type="body" idx="1"/>
          </p:nvPr>
        </p:nvSpPr>
        <p:spPr/>
        <p:txBody>
          <a:bodyPr/>
          <a:lstStyle/>
          <a:p>
            <a:pPr eaLnBrk="1" hangingPunct="1"/>
            <a:r>
              <a:rPr lang="en-US" dirty="0" smtClean="0"/>
              <a:t>Individuals vary in characteristics and many of these traits are inherited. (genetics)</a:t>
            </a:r>
          </a:p>
          <a:p>
            <a:pPr eaLnBrk="1" hangingPunct="1"/>
            <a:r>
              <a:rPr lang="en-US" dirty="0" smtClean="0"/>
              <a:t>Individuals whose characteristics adapt them best to environment will survive and reproduce.</a:t>
            </a:r>
          </a:p>
          <a:p>
            <a:pPr eaLnBrk="1" hangingPunct="1">
              <a:buFont typeface="Wingdings" pitchFamily="2" charset="2"/>
              <a:buNone/>
            </a:pPr>
            <a:r>
              <a:rPr lang="en-US" dirty="0" smtClean="0"/>
              <a:t>      This is called Natural Selection-</a:t>
            </a:r>
            <a:r>
              <a:rPr lang="en-US" i="1" dirty="0" smtClean="0">
                <a:cs typeface="Times New Roman" pitchFamily="84" charset="0"/>
              </a:rPr>
              <a:t>descent with modification</a:t>
            </a:r>
            <a:endParaRPr lang="en-US" dirty="0" smtClean="0"/>
          </a:p>
          <a:p>
            <a:pPr eaLnBrk="1" hangingPunct="1">
              <a:buFont typeface="Wingdings" pitchFamily="2" charset="2"/>
              <a:buNone/>
            </a:pPr>
            <a:endParaRPr lang="en-US" dirty="0"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D3D113B4-C099-4E41-9CBF-907DD50CDE23}" type="slidenum">
              <a:rPr lang="en-US" smtClean="0"/>
              <a:pPr/>
              <a:t>13</a:t>
            </a:fld>
            <a:endParaRPr lang="en-US" smtClean="0"/>
          </a:p>
        </p:txBody>
      </p:sp>
      <p:pic>
        <p:nvPicPr>
          <p:cNvPr id="11267" name="Picture 2" descr="01-15-SurvivalRates-L.gif"/>
          <p:cNvPicPr>
            <a:picLocks noChangeAspect="1" noChangeArrowheads="1"/>
          </p:cNvPicPr>
          <p:nvPr/>
        </p:nvPicPr>
        <p:blipFill>
          <a:blip r:embed="rId3" cstate="print"/>
          <a:srcRect/>
          <a:stretch>
            <a:fillRect/>
          </a:stretch>
        </p:blipFill>
        <p:spPr bwMode="auto">
          <a:xfrm>
            <a:off x="2862263" y="571500"/>
            <a:ext cx="3419475" cy="57150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163513" y="1317625"/>
            <a:ext cx="8534400" cy="4887913"/>
          </a:xfrm>
        </p:spPr>
        <p:txBody>
          <a:bodyPr/>
          <a:lstStyle/>
          <a:p>
            <a:pPr marL="304800" lvl="2" indent="-301625" eaLnBrk="1" hangingPunct="1">
              <a:buFont typeface="Wingdings" pitchFamily="84" charset="2"/>
              <a:buChar char="§"/>
            </a:pPr>
            <a:r>
              <a:rPr lang="en-US" sz="2800" dirty="0" smtClean="0">
                <a:cs typeface="Times New Roman" pitchFamily="84" charset="0"/>
              </a:rPr>
              <a:t>Darwin devoted much of </a:t>
            </a:r>
            <a:r>
              <a:rPr lang="en-US" sz="2800" i="1" dirty="0" smtClean="0">
                <a:cs typeface="Times New Roman" pitchFamily="84" charset="0"/>
              </a:rPr>
              <a:t>The Origin of Species </a:t>
            </a:r>
            <a:r>
              <a:rPr lang="en-US" sz="2800" dirty="0" smtClean="0">
                <a:cs typeface="Times New Roman" pitchFamily="84" charset="0"/>
              </a:rPr>
              <a:t>to exploring adaptations of organisms to their environment.</a:t>
            </a:r>
          </a:p>
          <a:p>
            <a:pPr marL="304800" lvl="2" indent="-301625" eaLnBrk="1" hangingPunct="1">
              <a:buFont typeface="Wingdings" pitchFamily="84" charset="2"/>
              <a:buChar char="§"/>
            </a:pPr>
            <a:r>
              <a:rPr lang="en-US" sz="2800" dirty="0" smtClean="0">
                <a:cs typeface="Times New Roman" pitchFamily="84" charset="0"/>
              </a:rPr>
              <a:t>Darwin discussed many examples of </a:t>
            </a:r>
            <a:r>
              <a:rPr lang="en-US" sz="2800" b="1" dirty="0" smtClean="0">
                <a:cs typeface="Times New Roman" pitchFamily="84" charset="0"/>
              </a:rPr>
              <a:t>artificial selection</a:t>
            </a:r>
            <a:r>
              <a:rPr lang="en-US" sz="2800" dirty="0" smtClean="0">
                <a:cs typeface="Times New Roman" pitchFamily="84" charset="0"/>
              </a:rPr>
              <a:t>, in which humans have modified species through selection and breeding.</a:t>
            </a:r>
          </a:p>
          <a:p>
            <a:pPr marL="304800" lvl="2" indent="-301625" eaLnBrk="1" hangingPunct="1"/>
            <a:endParaRPr lang="en-US" sz="2800" dirty="0" smtClean="0">
              <a:cs typeface="Times New Roman" pitchFamily="84" charset="0"/>
            </a:endParaRPr>
          </a:p>
        </p:txBody>
      </p:sp>
      <p:sp>
        <p:nvSpPr>
          <p:cNvPr id="3379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3796"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3797" name="Rectangle 9"/>
          <p:cNvSpPr>
            <a:spLocks noGrp="1" noChangeArrowheads="1"/>
          </p:cNvSpPr>
          <p:nvPr>
            <p:ph type="title" idx="4294967295"/>
          </p:nvPr>
        </p:nvSpPr>
        <p:spPr>
          <a:xfrm>
            <a:off x="157163" y="100013"/>
            <a:ext cx="8775700" cy="822325"/>
          </a:xfrm>
        </p:spPr>
        <p:txBody>
          <a:bodyPr>
            <a:normAutofit fontScale="90000"/>
          </a:bodyPr>
          <a:lstStyle/>
          <a:p>
            <a:pPr marL="800100" indent="-800100" eaLnBrk="1" hangingPunct="1"/>
            <a:r>
              <a:rPr lang="en-US" sz="3200" dirty="0" smtClean="0"/>
              <a:t/>
            </a:r>
            <a:br>
              <a:rPr lang="en-US" sz="3200" dirty="0" smtClean="0"/>
            </a:br>
            <a:r>
              <a:rPr lang="en-US" sz="3200" dirty="0" smtClean="0"/>
              <a:t>13.2 Darwin proposed natural selection as the mechanism of evolution</a:t>
            </a:r>
          </a:p>
        </p:txBody>
      </p:sp>
      <p:sp>
        <p:nvSpPr>
          <p:cNvPr id="3379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3379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checkerboard(across)">
                                      <p:cBhvr>
                                        <p:cTn id="7" dur="500"/>
                                        <p:tgtEl>
                                          <p:spTgt spid="33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checkerboard(across)">
                                      <p:cBhvr>
                                        <p:cTn id="12" dur="500"/>
                                        <p:tgtEl>
                                          <p:spTgt spid="337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5" descr="13_02_ArtificialSelect-U"/>
          <p:cNvPicPr>
            <a:picLocks noChangeAspect="1" noChangeArrowheads="1"/>
          </p:cNvPicPr>
          <p:nvPr/>
        </p:nvPicPr>
        <p:blipFill>
          <a:blip r:embed="rId3" cstate="print"/>
          <a:srcRect/>
          <a:stretch>
            <a:fillRect/>
          </a:stretch>
        </p:blipFill>
        <p:spPr bwMode="auto">
          <a:xfrm>
            <a:off x="709613" y="136525"/>
            <a:ext cx="7724775" cy="6584950"/>
          </a:xfrm>
          <a:prstGeom prst="rect">
            <a:avLst/>
          </a:prstGeom>
          <a:noFill/>
          <a:ln w="9525">
            <a:noFill/>
            <a:miter lim="800000"/>
            <a:headEnd/>
            <a:tailEnd/>
          </a:ln>
        </p:spPr>
      </p:pic>
      <p:sp>
        <p:nvSpPr>
          <p:cNvPr id="3481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13.2</a:t>
            </a:r>
          </a:p>
        </p:txBody>
      </p:sp>
      <p:sp>
        <p:nvSpPr>
          <p:cNvPr id="34820" name="Text Box 3"/>
          <p:cNvSpPr txBox="1">
            <a:spLocks noChangeArrowheads="1"/>
          </p:cNvSpPr>
          <p:nvPr/>
        </p:nvSpPr>
        <p:spPr bwMode="auto">
          <a:xfrm>
            <a:off x="708025" y="3348038"/>
            <a:ext cx="1906588" cy="293687"/>
          </a:xfrm>
          <a:prstGeom prst="rect">
            <a:avLst/>
          </a:prstGeom>
          <a:noFill/>
          <a:ln w="9525">
            <a:noFill/>
            <a:miter lim="800000"/>
            <a:headEnd/>
            <a:tailEnd/>
          </a:ln>
        </p:spPr>
        <p:txBody>
          <a:bodyPr wrap="none" lIns="0" tIns="0" rIns="0" bIns="0"/>
          <a:lstStyle/>
          <a:p>
            <a:pPr eaLnBrk="0" hangingPunct="0"/>
            <a:r>
              <a:rPr lang="en-US" sz="1800" b="1"/>
              <a:t>Brussels sprouts</a:t>
            </a:r>
          </a:p>
        </p:txBody>
      </p:sp>
      <p:sp>
        <p:nvSpPr>
          <p:cNvPr id="34821" name="Text Box 3"/>
          <p:cNvSpPr txBox="1">
            <a:spLocks noChangeArrowheads="1"/>
          </p:cNvSpPr>
          <p:nvPr/>
        </p:nvSpPr>
        <p:spPr bwMode="auto">
          <a:xfrm>
            <a:off x="2466975" y="2001838"/>
            <a:ext cx="801688" cy="496887"/>
          </a:xfrm>
          <a:prstGeom prst="rect">
            <a:avLst/>
          </a:prstGeom>
          <a:noFill/>
          <a:ln w="9525">
            <a:noFill/>
            <a:miter lim="800000"/>
            <a:headEnd/>
            <a:tailEnd/>
          </a:ln>
        </p:spPr>
        <p:txBody>
          <a:bodyPr wrap="none" lIns="0" tIns="0" rIns="0" bIns="0"/>
          <a:lstStyle/>
          <a:p>
            <a:pPr eaLnBrk="0" hangingPunct="0">
              <a:lnSpc>
                <a:spcPct val="90000"/>
              </a:lnSpc>
            </a:pPr>
            <a:r>
              <a:rPr lang="en-US" sz="1800" b="1">
                <a:solidFill>
                  <a:srgbClr val="BD1135"/>
                </a:solidFill>
              </a:rPr>
              <a:t>Lateral</a:t>
            </a:r>
          </a:p>
          <a:p>
            <a:pPr eaLnBrk="0" hangingPunct="0">
              <a:lnSpc>
                <a:spcPct val="90000"/>
              </a:lnSpc>
            </a:pPr>
            <a:r>
              <a:rPr lang="en-US" sz="1800" b="1">
                <a:solidFill>
                  <a:srgbClr val="BD1135"/>
                </a:solidFill>
              </a:rPr>
              <a:t>buds</a:t>
            </a:r>
          </a:p>
        </p:txBody>
      </p:sp>
      <p:sp>
        <p:nvSpPr>
          <p:cNvPr id="34822" name="Text Box 3"/>
          <p:cNvSpPr txBox="1">
            <a:spLocks noChangeArrowheads="1"/>
          </p:cNvSpPr>
          <p:nvPr/>
        </p:nvSpPr>
        <p:spPr bwMode="auto">
          <a:xfrm>
            <a:off x="4365625" y="2160588"/>
            <a:ext cx="1570038" cy="236537"/>
          </a:xfrm>
          <a:prstGeom prst="rect">
            <a:avLst/>
          </a:prstGeom>
          <a:noFill/>
          <a:ln w="9525">
            <a:noFill/>
            <a:miter lim="800000"/>
            <a:headEnd/>
            <a:tailEnd/>
          </a:ln>
        </p:spPr>
        <p:txBody>
          <a:bodyPr wrap="none" lIns="0" tIns="0" rIns="0" bIns="0"/>
          <a:lstStyle/>
          <a:p>
            <a:pPr eaLnBrk="0" hangingPunct="0">
              <a:lnSpc>
                <a:spcPct val="90000"/>
              </a:lnSpc>
            </a:pPr>
            <a:r>
              <a:rPr lang="en-US" sz="1800" b="1">
                <a:solidFill>
                  <a:srgbClr val="BD1135"/>
                </a:solidFill>
              </a:rPr>
              <a:t>Terminal bud</a:t>
            </a:r>
          </a:p>
        </p:txBody>
      </p:sp>
      <p:sp>
        <p:nvSpPr>
          <p:cNvPr id="34823" name="Text Box 3"/>
          <p:cNvSpPr txBox="1">
            <a:spLocks noChangeArrowheads="1"/>
          </p:cNvSpPr>
          <p:nvPr/>
        </p:nvSpPr>
        <p:spPr bwMode="auto">
          <a:xfrm>
            <a:off x="5692775" y="2865438"/>
            <a:ext cx="1227138" cy="509587"/>
          </a:xfrm>
          <a:prstGeom prst="rect">
            <a:avLst/>
          </a:prstGeom>
          <a:noFill/>
          <a:ln w="9525">
            <a:noFill/>
            <a:miter lim="800000"/>
            <a:headEnd/>
            <a:tailEnd/>
          </a:ln>
        </p:spPr>
        <p:txBody>
          <a:bodyPr wrap="none" lIns="0" tIns="0" rIns="0" bIns="0"/>
          <a:lstStyle/>
          <a:p>
            <a:pPr eaLnBrk="0" hangingPunct="0">
              <a:lnSpc>
                <a:spcPct val="80000"/>
              </a:lnSpc>
            </a:pPr>
            <a:r>
              <a:rPr lang="en-US" sz="1800" b="1">
                <a:solidFill>
                  <a:srgbClr val="BD1135"/>
                </a:solidFill>
              </a:rPr>
              <a:t>Flowers</a:t>
            </a:r>
          </a:p>
          <a:p>
            <a:pPr eaLnBrk="0" hangingPunct="0">
              <a:lnSpc>
                <a:spcPct val="80000"/>
              </a:lnSpc>
            </a:pPr>
            <a:r>
              <a:rPr lang="en-US" sz="1800" b="1">
                <a:solidFill>
                  <a:srgbClr val="BD1135"/>
                </a:solidFill>
              </a:rPr>
              <a:t>and stems</a:t>
            </a:r>
          </a:p>
        </p:txBody>
      </p:sp>
      <p:sp>
        <p:nvSpPr>
          <p:cNvPr id="34824" name="Text Box 3"/>
          <p:cNvSpPr txBox="1">
            <a:spLocks noChangeArrowheads="1"/>
          </p:cNvSpPr>
          <p:nvPr/>
        </p:nvSpPr>
        <p:spPr bwMode="auto">
          <a:xfrm>
            <a:off x="4657725" y="1639888"/>
            <a:ext cx="1004888" cy="293687"/>
          </a:xfrm>
          <a:prstGeom prst="rect">
            <a:avLst/>
          </a:prstGeom>
          <a:noFill/>
          <a:ln w="9525">
            <a:noFill/>
            <a:miter lim="800000"/>
            <a:headEnd/>
            <a:tailEnd/>
          </a:ln>
        </p:spPr>
        <p:txBody>
          <a:bodyPr wrap="none" lIns="0" tIns="0" rIns="0" bIns="0"/>
          <a:lstStyle/>
          <a:p>
            <a:pPr eaLnBrk="0" hangingPunct="0">
              <a:lnSpc>
                <a:spcPct val="80000"/>
              </a:lnSpc>
            </a:pPr>
            <a:r>
              <a:rPr lang="en-US" sz="1800" b="1"/>
              <a:t>Cabbage</a:t>
            </a:r>
          </a:p>
        </p:txBody>
      </p:sp>
      <p:sp>
        <p:nvSpPr>
          <p:cNvPr id="34825" name="Text Box 3"/>
          <p:cNvSpPr txBox="1">
            <a:spLocks noChangeArrowheads="1"/>
          </p:cNvSpPr>
          <p:nvPr/>
        </p:nvSpPr>
        <p:spPr bwMode="auto">
          <a:xfrm>
            <a:off x="6734175" y="3386138"/>
            <a:ext cx="1004888" cy="293687"/>
          </a:xfrm>
          <a:prstGeom prst="rect">
            <a:avLst/>
          </a:prstGeom>
          <a:noFill/>
          <a:ln w="9525">
            <a:noFill/>
            <a:miter lim="800000"/>
            <a:headEnd/>
            <a:tailEnd/>
          </a:ln>
        </p:spPr>
        <p:txBody>
          <a:bodyPr wrap="none" lIns="0" tIns="0" rIns="0" bIns="0"/>
          <a:lstStyle/>
          <a:p>
            <a:pPr eaLnBrk="0" hangingPunct="0">
              <a:lnSpc>
                <a:spcPct val="80000"/>
              </a:lnSpc>
            </a:pPr>
            <a:r>
              <a:rPr lang="en-US" sz="1800" b="1"/>
              <a:t>Broccoli</a:t>
            </a:r>
          </a:p>
        </p:txBody>
      </p:sp>
      <p:sp>
        <p:nvSpPr>
          <p:cNvPr id="34826" name="Text Box 3"/>
          <p:cNvSpPr txBox="1">
            <a:spLocks noChangeArrowheads="1"/>
          </p:cNvSpPr>
          <p:nvPr/>
        </p:nvSpPr>
        <p:spPr bwMode="auto">
          <a:xfrm>
            <a:off x="5661025" y="4567238"/>
            <a:ext cx="1004888" cy="293687"/>
          </a:xfrm>
          <a:prstGeom prst="rect">
            <a:avLst/>
          </a:prstGeom>
          <a:noFill/>
          <a:ln w="9525">
            <a:noFill/>
            <a:miter lim="800000"/>
            <a:headEnd/>
            <a:tailEnd/>
          </a:ln>
        </p:spPr>
        <p:txBody>
          <a:bodyPr wrap="none" lIns="0" tIns="0" rIns="0" bIns="0"/>
          <a:lstStyle/>
          <a:p>
            <a:pPr eaLnBrk="0" hangingPunct="0">
              <a:lnSpc>
                <a:spcPct val="80000"/>
              </a:lnSpc>
            </a:pPr>
            <a:r>
              <a:rPr lang="en-US" sz="1800" b="1">
                <a:solidFill>
                  <a:srgbClr val="BD1135"/>
                </a:solidFill>
              </a:rPr>
              <a:t>Stem</a:t>
            </a:r>
          </a:p>
        </p:txBody>
      </p:sp>
      <p:sp>
        <p:nvSpPr>
          <p:cNvPr id="34827" name="Text Box 3"/>
          <p:cNvSpPr txBox="1">
            <a:spLocks noChangeArrowheads="1"/>
          </p:cNvSpPr>
          <p:nvPr/>
        </p:nvSpPr>
        <p:spPr bwMode="auto">
          <a:xfrm>
            <a:off x="6581775" y="6205538"/>
            <a:ext cx="1004888" cy="293687"/>
          </a:xfrm>
          <a:prstGeom prst="rect">
            <a:avLst/>
          </a:prstGeom>
          <a:noFill/>
          <a:ln w="9525">
            <a:noFill/>
            <a:miter lim="800000"/>
            <a:headEnd/>
            <a:tailEnd/>
          </a:ln>
        </p:spPr>
        <p:txBody>
          <a:bodyPr wrap="none" lIns="0" tIns="0" rIns="0" bIns="0"/>
          <a:lstStyle/>
          <a:p>
            <a:pPr eaLnBrk="0" hangingPunct="0">
              <a:lnSpc>
                <a:spcPct val="80000"/>
              </a:lnSpc>
            </a:pPr>
            <a:r>
              <a:rPr lang="en-US" sz="1800" b="1"/>
              <a:t>Kohlrabi</a:t>
            </a:r>
          </a:p>
        </p:txBody>
      </p:sp>
      <p:sp>
        <p:nvSpPr>
          <p:cNvPr id="34828" name="Text Box 3"/>
          <p:cNvSpPr txBox="1">
            <a:spLocks noChangeArrowheads="1"/>
          </p:cNvSpPr>
          <p:nvPr/>
        </p:nvSpPr>
        <p:spPr bwMode="auto">
          <a:xfrm>
            <a:off x="3730625" y="6357938"/>
            <a:ext cx="1430338" cy="293687"/>
          </a:xfrm>
          <a:prstGeom prst="rect">
            <a:avLst/>
          </a:prstGeom>
          <a:noFill/>
          <a:ln w="9525">
            <a:noFill/>
            <a:miter lim="800000"/>
            <a:headEnd/>
            <a:tailEnd/>
          </a:ln>
        </p:spPr>
        <p:txBody>
          <a:bodyPr wrap="none" lIns="0" tIns="0" rIns="0" bIns="0"/>
          <a:lstStyle/>
          <a:p>
            <a:pPr eaLnBrk="0" hangingPunct="0">
              <a:lnSpc>
                <a:spcPct val="80000"/>
              </a:lnSpc>
            </a:pPr>
            <a:r>
              <a:rPr lang="en-US" sz="1800" b="1"/>
              <a:t>Wild mustard</a:t>
            </a:r>
          </a:p>
        </p:txBody>
      </p:sp>
      <p:sp>
        <p:nvSpPr>
          <p:cNvPr id="34829" name="Text Box 3"/>
          <p:cNvSpPr txBox="1">
            <a:spLocks noChangeArrowheads="1"/>
          </p:cNvSpPr>
          <p:nvPr/>
        </p:nvSpPr>
        <p:spPr bwMode="auto">
          <a:xfrm>
            <a:off x="2346325" y="5208588"/>
            <a:ext cx="1004888" cy="293687"/>
          </a:xfrm>
          <a:prstGeom prst="rect">
            <a:avLst/>
          </a:prstGeom>
          <a:noFill/>
          <a:ln w="9525">
            <a:noFill/>
            <a:miter lim="800000"/>
            <a:headEnd/>
            <a:tailEnd/>
          </a:ln>
        </p:spPr>
        <p:txBody>
          <a:bodyPr wrap="none" lIns="0" tIns="0" rIns="0" bIns="0"/>
          <a:lstStyle/>
          <a:p>
            <a:pPr eaLnBrk="0" hangingPunct="0">
              <a:lnSpc>
                <a:spcPct val="80000"/>
              </a:lnSpc>
            </a:pPr>
            <a:r>
              <a:rPr lang="en-US" sz="1800" b="1">
                <a:solidFill>
                  <a:srgbClr val="BD1135"/>
                </a:solidFill>
              </a:rPr>
              <a:t>Leaves</a:t>
            </a:r>
          </a:p>
        </p:txBody>
      </p:sp>
      <p:sp>
        <p:nvSpPr>
          <p:cNvPr id="34830" name="Text Box 3"/>
          <p:cNvSpPr txBox="1">
            <a:spLocks noChangeArrowheads="1"/>
          </p:cNvSpPr>
          <p:nvPr/>
        </p:nvSpPr>
        <p:spPr bwMode="auto">
          <a:xfrm>
            <a:off x="1317625" y="6205538"/>
            <a:ext cx="534988" cy="293687"/>
          </a:xfrm>
          <a:prstGeom prst="rect">
            <a:avLst/>
          </a:prstGeom>
          <a:noFill/>
          <a:ln w="9525">
            <a:noFill/>
            <a:miter lim="800000"/>
            <a:headEnd/>
            <a:tailEnd/>
          </a:ln>
        </p:spPr>
        <p:txBody>
          <a:bodyPr wrap="none" lIns="0" tIns="0" rIns="0" bIns="0"/>
          <a:lstStyle/>
          <a:p>
            <a:pPr eaLnBrk="0" hangingPunct="0">
              <a:lnSpc>
                <a:spcPct val="80000"/>
              </a:lnSpc>
            </a:pPr>
            <a:r>
              <a:rPr lang="en-US" sz="1800" b="1"/>
              <a:t>Kale</a:t>
            </a:r>
          </a:p>
        </p:txBody>
      </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2"/>
          <p:cNvSpPr>
            <a:spLocks noGrp="1" noChangeArrowheads="1"/>
          </p:cNvSpPr>
          <p:nvPr>
            <p:ph type="body" idx="4294967295"/>
          </p:nvPr>
        </p:nvSpPr>
        <p:spPr>
          <a:xfrm>
            <a:off x="163513" y="1317625"/>
            <a:ext cx="8534400" cy="4887913"/>
          </a:xfrm>
        </p:spPr>
        <p:txBody>
          <a:bodyPr/>
          <a:lstStyle/>
          <a:p>
            <a:pPr marL="304800" lvl="2" indent="-301625" eaLnBrk="1" hangingPunct="1">
              <a:buFont typeface="Wingdings" pitchFamily="84" charset="2"/>
              <a:buChar char="§"/>
            </a:pPr>
            <a:r>
              <a:rPr lang="en-US" sz="2800" dirty="0" smtClean="0">
                <a:cs typeface="Times New Roman" pitchFamily="84" charset="0"/>
              </a:rPr>
              <a:t>There are three key points about evolution by natural selection that clarify this process.</a:t>
            </a:r>
          </a:p>
          <a:p>
            <a:pPr marL="812800" lvl="3" indent="-368300" eaLnBrk="1" hangingPunct="1">
              <a:buFont typeface="Times New Roman" pitchFamily="84" charset="0"/>
              <a:buAutoNum type="arabicPeriod"/>
            </a:pPr>
            <a:r>
              <a:rPr lang="en-US" sz="2400" dirty="0" smtClean="0">
                <a:cs typeface="Times New Roman" pitchFamily="84" charset="0"/>
              </a:rPr>
              <a:t>Individuals do not evolve: populations evolve.</a:t>
            </a:r>
          </a:p>
          <a:p>
            <a:pPr marL="812800" lvl="3" indent="-368300" eaLnBrk="1" hangingPunct="1">
              <a:buFont typeface="Times New Roman" pitchFamily="84" charset="0"/>
              <a:buAutoNum type="arabicPeriod"/>
            </a:pPr>
            <a:r>
              <a:rPr lang="en-US" sz="2400" dirty="0" smtClean="0">
                <a:cs typeface="Times New Roman" pitchFamily="84" charset="0"/>
              </a:rPr>
              <a:t>Natural selection can increase or decrease only heritable traits. Acquired characteristics cannot be passed on to offspring.</a:t>
            </a:r>
          </a:p>
          <a:p>
            <a:pPr marL="812800" lvl="3" indent="-368300" eaLnBrk="1" hangingPunct="1">
              <a:buFont typeface="Times New Roman" pitchFamily="84" charset="0"/>
              <a:buAutoNum type="arabicPeriod"/>
            </a:pPr>
            <a:r>
              <a:rPr lang="en-US" sz="2400" dirty="0" smtClean="0">
                <a:cs typeface="Times New Roman" pitchFamily="84" charset="0"/>
              </a:rPr>
              <a:t>Evolution is not goal directed and does not lead to perfection. Favorable traits vary as environments change.</a:t>
            </a:r>
          </a:p>
        </p:txBody>
      </p:sp>
      <p:sp>
        <p:nvSpPr>
          <p:cNvPr id="4505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5060" name="Line 2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5061" name="Rectangle 27"/>
          <p:cNvSpPr>
            <a:spLocks noGrp="1" noChangeArrowheads="1"/>
          </p:cNvSpPr>
          <p:nvPr>
            <p:ph type="title" idx="4294967295"/>
          </p:nvPr>
        </p:nvSpPr>
        <p:spPr>
          <a:xfrm>
            <a:off x="157163" y="100013"/>
            <a:ext cx="8775700" cy="822325"/>
          </a:xfrm>
        </p:spPr>
        <p:txBody>
          <a:bodyPr>
            <a:normAutofit fontScale="90000"/>
          </a:bodyPr>
          <a:lstStyle/>
          <a:p>
            <a:pPr marL="800100" indent="-800100" eaLnBrk="1" hangingPunct="1"/>
            <a:r>
              <a:rPr lang="en-US" sz="3200" smtClean="0"/>
              <a:t/>
            </a:r>
            <a:br>
              <a:rPr lang="en-US" sz="3200" smtClean="0"/>
            </a:br>
            <a:r>
              <a:rPr lang="en-US" sz="3200" smtClean="0"/>
              <a:t>13.2 Darwin proposed natural selection as the mechanism of evolution</a:t>
            </a:r>
          </a:p>
        </p:txBody>
      </p:sp>
      <p:sp>
        <p:nvSpPr>
          <p:cNvPr id="4506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4506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diamond(in)">
                                      <p:cBhvr>
                                        <p:cTn id="7" dur="200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diamond(in)">
                                      <p:cBhvr>
                                        <p:cTn id="12" dur="2000"/>
                                        <p:tgtEl>
                                          <p:spTgt spid="45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5058">
                                            <p:txEl>
                                              <p:pRg st="2" end="2"/>
                                            </p:txEl>
                                          </p:spTgt>
                                        </p:tgtEl>
                                        <p:attrNameLst>
                                          <p:attrName>style.visibility</p:attrName>
                                        </p:attrNameLst>
                                      </p:cBhvr>
                                      <p:to>
                                        <p:strVal val="visible"/>
                                      </p:to>
                                    </p:set>
                                    <p:animEffect transition="in" filter="diamond(in)">
                                      <p:cBhvr>
                                        <p:cTn id="17" dur="2000"/>
                                        <p:tgtEl>
                                          <p:spTgt spid="45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5058">
                                            <p:txEl>
                                              <p:pRg st="3" end="3"/>
                                            </p:txEl>
                                          </p:spTgt>
                                        </p:tgtEl>
                                        <p:attrNameLst>
                                          <p:attrName>style.visibility</p:attrName>
                                        </p:attrNameLst>
                                      </p:cBhvr>
                                      <p:to>
                                        <p:strVal val="visible"/>
                                      </p:to>
                                    </p:set>
                                    <p:animEffect transition="in" filter="diamond(in)">
                                      <p:cBhvr>
                                        <p:cTn id="22" dur="2000"/>
                                        <p:tgtEl>
                                          <p:spTgt spid="450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4294967295"/>
          </p:nvPr>
        </p:nvSpPr>
        <p:spPr>
          <a:xfrm>
            <a:off x="161925" y="1317625"/>
            <a:ext cx="8534400" cy="5218113"/>
          </a:xfrm>
        </p:spPr>
        <p:txBody>
          <a:bodyPr/>
          <a:lstStyle/>
          <a:p>
            <a:pPr marL="304800" lvl="2" indent="-301625" eaLnBrk="1" hangingPunct="1">
              <a:buFont typeface="Wingdings" pitchFamily="84" charset="2"/>
              <a:buChar char="§"/>
            </a:pPr>
            <a:r>
              <a:rPr lang="en-US" sz="2800" dirty="0" smtClean="0">
                <a:cs typeface="Times New Roman" pitchFamily="84" charset="0"/>
              </a:rPr>
              <a:t>Camouflage adaptations in insects that evolved in different environments are examples of the results of natural selection.</a:t>
            </a:r>
          </a:p>
        </p:txBody>
      </p:sp>
      <p:sp>
        <p:nvSpPr>
          <p:cNvPr id="4608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608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6085" name="Rectangle 7"/>
          <p:cNvSpPr>
            <a:spLocks noGrp="1" noChangeArrowheads="1"/>
          </p:cNvSpPr>
          <p:nvPr>
            <p:ph type="title" idx="4294967295"/>
          </p:nvPr>
        </p:nvSpPr>
        <p:spPr>
          <a:xfrm>
            <a:off x="157163" y="100013"/>
            <a:ext cx="8775700" cy="822325"/>
          </a:xfrm>
        </p:spPr>
        <p:txBody>
          <a:bodyPr>
            <a:normAutofit fontScale="90000"/>
          </a:bodyPr>
          <a:lstStyle/>
          <a:p>
            <a:pPr marL="800100" indent="-800100" eaLnBrk="1" hangingPunct="1"/>
            <a:r>
              <a:rPr lang="en-US" sz="3200" dirty="0" smtClean="0"/>
              <a:t/>
            </a:r>
            <a:br>
              <a:rPr lang="en-US" sz="3200" dirty="0" smtClean="0"/>
            </a:br>
            <a:r>
              <a:rPr lang="en-US" sz="2700" dirty="0" smtClean="0"/>
              <a:t>13.3 Scientists can observe natural selection in action</a:t>
            </a:r>
          </a:p>
        </p:txBody>
      </p:sp>
      <p:sp>
        <p:nvSpPr>
          <p:cNvPr id="4608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460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13_03a_camouflage-U"/>
          <p:cNvPicPr>
            <a:picLocks noChangeAspect="1" noChangeArrowheads="1"/>
          </p:cNvPicPr>
          <p:nvPr/>
        </p:nvPicPr>
        <p:blipFill>
          <a:blip r:embed="rId3" cstate="print"/>
          <a:srcRect/>
          <a:stretch>
            <a:fillRect/>
          </a:stretch>
        </p:blipFill>
        <p:spPr bwMode="auto">
          <a:xfrm>
            <a:off x="885825" y="238125"/>
            <a:ext cx="7372350" cy="6584950"/>
          </a:xfrm>
          <a:prstGeom prst="rect">
            <a:avLst/>
          </a:prstGeom>
          <a:noFill/>
          <a:ln w="9525">
            <a:noFill/>
            <a:miter lim="800000"/>
            <a:headEnd/>
            <a:tailEnd/>
          </a:ln>
        </p:spPr>
      </p:pic>
      <p:sp>
        <p:nvSpPr>
          <p:cNvPr id="4710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13.3A</a:t>
            </a:r>
          </a:p>
        </p:txBody>
      </p:sp>
      <p:sp>
        <p:nvSpPr>
          <p:cNvPr id="47108" name="Text Box 3"/>
          <p:cNvSpPr txBox="1">
            <a:spLocks noChangeArrowheads="1"/>
          </p:cNvSpPr>
          <p:nvPr/>
        </p:nvSpPr>
        <p:spPr bwMode="auto">
          <a:xfrm>
            <a:off x="1035050" y="376238"/>
            <a:ext cx="1042988" cy="852487"/>
          </a:xfrm>
          <a:prstGeom prst="rect">
            <a:avLst/>
          </a:prstGeom>
          <a:noFill/>
          <a:ln w="9525">
            <a:noFill/>
            <a:miter lim="800000"/>
            <a:headEnd/>
            <a:tailEnd/>
          </a:ln>
        </p:spPr>
        <p:txBody>
          <a:bodyPr wrap="none" lIns="0" tIns="0" rIns="0" bIns="0"/>
          <a:lstStyle/>
          <a:p>
            <a:pPr eaLnBrk="0" hangingPunct="0">
              <a:lnSpc>
                <a:spcPct val="90000"/>
              </a:lnSpc>
            </a:pPr>
            <a:r>
              <a:rPr lang="en-US" sz="1800" b="1">
                <a:solidFill>
                  <a:schemeClr val="bg1"/>
                </a:solidFill>
              </a:rPr>
              <a:t>A flower</a:t>
            </a:r>
          </a:p>
          <a:p>
            <a:pPr eaLnBrk="0" hangingPunct="0">
              <a:lnSpc>
                <a:spcPct val="90000"/>
              </a:lnSpc>
            </a:pPr>
            <a:r>
              <a:rPr lang="en-US" sz="1800" b="1">
                <a:solidFill>
                  <a:schemeClr val="bg1"/>
                </a:solidFill>
              </a:rPr>
              <a:t>mantid in</a:t>
            </a:r>
          </a:p>
          <a:p>
            <a:pPr eaLnBrk="0" hangingPunct="0">
              <a:lnSpc>
                <a:spcPct val="90000"/>
              </a:lnSpc>
            </a:pPr>
            <a:r>
              <a:rPr lang="en-US" sz="1800" b="1">
                <a:solidFill>
                  <a:schemeClr val="bg1"/>
                </a:solidFill>
              </a:rPr>
              <a:t>Malaysia</a:t>
            </a:r>
          </a:p>
        </p:txBody>
      </p:sp>
      <p:sp>
        <p:nvSpPr>
          <p:cNvPr id="47109" name="Text Box 3"/>
          <p:cNvSpPr txBox="1">
            <a:spLocks noChangeArrowheads="1"/>
          </p:cNvSpPr>
          <p:nvPr/>
        </p:nvSpPr>
        <p:spPr bwMode="auto">
          <a:xfrm>
            <a:off x="1022350" y="3957638"/>
            <a:ext cx="2922588" cy="280987"/>
          </a:xfrm>
          <a:prstGeom prst="rect">
            <a:avLst/>
          </a:prstGeom>
          <a:noFill/>
          <a:ln w="9525">
            <a:noFill/>
            <a:miter lim="800000"/>
            <a:headEnd/>
            <a:tailEnd/>
          </a:ln>
        </p:spPr>
        <p:txBody>
          <a:bodyPr wrap="none" lIns="0" tIns="0" rIns="0" bIns="0"/>
          <a:lstStyle/>
          <a:p>
            <a:pPr eaLnBrk="0" hangingPunct="0">
              <a:lnSpc>
                <a:spcPct val="90000"/>
              </a:lnSpc>
            </a:pPr>
            <a:r>
              <a:rPr lang="en-US" sz="1800" b="1">
                <a:solidFill>
                  <a:schemeClr val="bg1"/>
                </a:solidFill>
              </a:rPr>
              <a:t>A leaf mantid in Costa Rica</a:t>
            </a:r>
          </a:p>
        </p:txBody>
      </p:sp>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4294967295"/>
          </p:nvPr>
        </p:nvSpPr>
        <p:spPr>
          <a:xfrm>
            <a:off x="163513" y="1343025"/>
            <a:ext cx="8534400" cy="5218113"/>
          </a:xfrm>
        </p:spPr>
        <p:txBody>
          <a:bodyPr/>
          <a:lstStyle/>
          <a:p>
            <a:pPr marL="304800" lvl="2" indent="-301625" eaLnBrk="1" hangingPunct="1">
              <a:buFont typeface="Wingdings" pitchFamily="84" charset="2"/>
              <a:buChar char="§"/>
            </a:pPr>
            <a:r>
              <a:rPr lang="en-US" sz="2400" dirty="0" smtClean="0">
                <a:cs typeface="Times New Roman" pitchFamily="84" charset="0"/>
              </a:rPr>
              <a:t>Biologists have documented natural selection in action in thousands of scientific studies.</a:t>
            </a:r>
          </a:p>
          <a:p>
            <a:pPr marL="304800" lvl="2" indent="-301625" eaLnBrk="1" hangingPunct="1">
              <a:buFont typeface="Wingdings" pitchFamily="84" charset="2"/>
              <a:buChar char="§"/>
            </a:pPr>
            <a:r>
              <a:rPr lang="en-US" sz="2400" dirty="0" smtClean="0">
                <a:cs typeface="Times New Roman" pitchFamily="84" charset="0"/>
              </a:rPr>
              <a:t>Rosemary and Peter Grant have worked on Darwin’s finches in the Gal</a:t>
            </a:r>
            <a:r>
              <a:rPr lang="en-US" sz="2400" dirty="0" smtClean="0">
                <a:ea typeface="ＭＳ Ｐゴシック" pitchFamily="84" charset="-128"/>
              </a:rPr>
              <a:t>á</a:t>
            </a:r>
            <a:r>
              <a:rPr lang="en-US" sz="2400" dirty="0" smtClean="0">
                <a:cs typeface="Times New Roman" pitchFamily="84" charset="0"/>
              </a:rPr>
              <a:t>pagos for over 30 years. They found that</a:t>
            </a:r>
            <a:endParaRPr lang="en-US" dirty="0" smtClean="0">
              <a:cs typeface="Times New Roman" pitchFamily="84" charset="0"/>
            </a:endParaRPr>
          </a:p>
          <a:p>
            <a:pPr marL="812800" lvl="3" indent="-368300" eaLnBrk="1" hangingPunct="1"/>
            <a:r>
              <a:rPr lang="en-US" dirty="0" smtClean="0">
                <a:cs typeface="Times New Roman" pitchFamily="84" charset="0"/>
              </a:rPr>
              <a:t>in wet years, small seeds are more abundant and small beaks are favored, but</a:t>
            </a:r>
          </a:p>
          <a:p>
            <a:pPr marL="812800" lvl="3" indent="-368300" eaLnBrk="1" hangingPunct="1"/>
            <a:r>
              <a:rPr lang="en-US" dirty="0" smtClean="0">
                <a:cs typeface="Times New Roman" pitchFamily="84" charset="0"/>
              </a:rPr>
              <a:t>in dry years, large strong beaks are favored because all seeds are in short supply and birds must eat more larger seeds.</a:t>
            </a:r>
          </a:p>
          <a:p>
            <a:pPr marL="304800" lvl="2" indent="-301625" eaLnBrk="1" hangingPunct="1">
              <a:buFontTx/>
              <a:buNone/>
            </a:pPr>
            <a:endParaRPr lang="en-US" sz="1800" dirty="0" smtClean="0"/>
          </a:p>
          <a:p>
            <a:pPr marL="304800" lvl="2" indent="-301625" eaLnBrk="1" hangingPunct="1"/>
            <a:endParaRPr lang="en-US" sz="2400" dirty="0" smtClean="0">
              <a:cs typeface="Times New Roman" pitchFamily="84" charset="0"/>
            </a:endParaRPr>
          </a:p>
        </p:txBody>
      </p:sp>
      <p:sp>
        <p:nvSpPr>
          <p:cNvPr id="5017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0180"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0181" name="Rectangle 7"/>
          <p:cNvSpPr>
            <a:spLocks noGrp="1" noChangeArrowheads="1"/>
          </p:cNvSpPr>
          <p:nvPr>
            <p:ph type="title" idx="4294967295"/>
          </p:nvPr>
        </p:nvSpPr>
        <p:spPr>
          <a:xfrm>
            <a:off x="157163" y="100013"/>
            <a:ext cx="8775700" cy="822325"/>
          </a:xfrm>
        </p:spPr>
        <p:txBody>
          <a:bodyPr>
            <a:normAutofit/>
          </a:bodyPr>
          <a:lstStyle/>
          <a:p>
            <a:pPr marL="800100" indent="-800100" eaLnBrk="1" hangingPunct="1"/>
            <a:r>
              <a:rPr lang="en-US" sz="2400" dirty="0" smtClean="0"/>
              <a:t>13.3 Scientists can observe natural selection in action</a:t>
            </a:r>
          </a:p>
        </p:txBody>
      </p:sp>
      <p:sp>
        <p:nvSpPr>
          <p:cNvPr id="5018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5018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diamond(in)">
                                      <p:cBhvr>
                                        <p:cTn id="7" dur="2000"/>
                                        <p:tgtEl>
                                          <p:spTgt spid="5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Effect transition="in" filter="diamond(in)">
                                      <p:cBhvr>
                                        <p:cTn id="12" dur="2000"/>
                                        <p:tgtEl>
                                          <p:spTgt spid="50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0178">
                                            <p:txEl>
                                              <p:pRg st="2" end="2"/>
                                            </p:txEl>
                                          </p:spTgt>
                                        </p:tgtEl>
                                        <p:attrNameLst>
                                          <p:attrName>style.visibility</p:attrName>
                                        </p:attrNameLst>
                                      </p:cBhvr>
                                      <p:to>
                                        <p:strVal val="visible"/>
                                      </p:to>
                                    </p:set>
                                    <p:animEffect transition="in" filter="diamond(in)">
                                      <p:cBhvr>
                                        <p:cTn id="17" dur="2000"/>
                                        <p:tgtEl>
                                          <p:spTgt spid="50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0178">
                                            <p:txEl>
                                              <p:pRg st="3" end="3"/>
                                            </p:txEl>
                                          </p:spTgt>
                                        </p:tgtEl>
                                        <p:attrNameLst>
                                          <p:attrName>style.visibility</p:attrName>
                                        </p:attrNameLst>
                                      </p:cBhvr>
                                      <p:to>
                                        <p:strVal val="visible"/>
                                      </p:to>
                                    </p:set>
                                    <p:animEffect transition="in" filter="diamond(in)">
                                      <p:cBhvr>
                                        <p:cTn id="22" dur="2000"/>
                                        <p:tgtEl>
                                          <p:spTgt spid="501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52388" y="1319213"/>
            <a:ext cx="8839200" cy="4902200"/>
          </a:xfrm>
        </p:spPr>
        <p:txBody>
          <a:bodyPr/>
          <a:lstStyle/>
          <a:p>
            <a:pPr marL="407988" lvl="1" indent="-293688" eaLnBrk="1" hangingPunct="1">
              <a:buFont typeface="Wingdings" pitchFamily="84" charset="2"/>
              <a:buChar char="§"/>
            </a:pPr>
            <a:r>
              <a:rPr lang="en-US" sz="2800" dirty="0" smtClean="0">
                <a:cs typeface="Times New Roman" pitchFamily="84" charset="0"/>
              </a:rPr>
              <a:t>The blue-footed booby has adaptations that make it suited to its environment. These include</a:t>
            </a:r>
          </a:p>
          <a:p>
            <a:pPr marL="927100" lvl="2" indent="-368300" eaLnBrk="1" hangingPunct="1"/>
            <a:r>
              <a:rPr lang="en-US" sz="2400" dirty="0" smtClean="0">
                <a:cs typeface="Times New Roman" pitchFamily="84" charset="0"/>
              </a:rPr>
              <a:t>webbed feet,</a:t>
            </a:r>
          </a:p>
          <a:p>
            <a:pPr marL="927100" lvl="2" indent="-368300" eaLnBrk="1" hangingPunct="1"/>
            <a:r>
              <a:rPr lang="en-US" sz="2400" dirty="0" smtClean="0">
                <a:cs typeface="Times New Roman" pitchFamily="84" charset="0"/>
              </a:rPr>
              <a:t>streamlined shape that minimizes friction when it dives, and</a:t>
            </a:r>
          </a:p>
          <a:p>
            <a:pPr marL="927100" lvl="2" indent="-368300" eaLnBrk="1" hangingPunct="1"/>
            <a:r>
              <a:rPr lang="en-US" sz="2400" dirty="0" smtClean="0">
                <a:cs typeface="Times New Roman" pitchFamily="84" charset="0"/>
              </a:rPr>
              <a:t>a large tail that serves as a brake.</a:t>
            </a:r>
            <a:endParaRPr lang="en-US" sz="2400" dirty="0" smtClean="0"/>
          </a:p>
        </p:txBody>
      </p:sp>
      <p:sp>
        <p:nvSpPr>
          <p:cNvPr id="1536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5364" name="Rectangle 4"/>
          <p:cNvSpPr>
            <a:spLocks noGrp="1" noChangeArrowheads="1"/>
          </p:cNvSpPr>
          <p:nvPr>
            <p:ph type="title" idx="4294967295"/>
          </p:nvPr>
        </p:nvSpPr>
        <p:spPr>
          <a:xfrm>
            <a:off x="173038" y="-246667"/>
            <a:ext cx="8782050" cy="1569660"/>
          </a:xfrm>
        </p:spPr>
        <p:txBody>
          <a:bodyPr>
            <a:spAutoFit/>
          </a:bodyPr>
          <a:lstStyle/>
          <a:p>
            <a:pPr marL="457200" indent="-457200" eaLnBrk="1" hangingPunct="1"/>
            <a:r>
              <a:rPr lang="en-US" sz="3200" dirty="0" smtClean="0"/>
              <a:t/>
            </a:r>
            <a:br>
              <a:rPr lang="en-US" sz="3200" dirty="0" smtClean="0"/>
            </a:br>
            <a:r>
              <a:rPr lang="en-US" sz="3200" dirty="0" smtClean="0"/>
              <a:t>Introduction</a:t>
            </a:r>
            <a:r>
              <a:rPr lang="en-US" sz="3200" i="1" dirty="0" smtClean="0"/>
              <a:t/>
            </a:r>
            <a:br>
              <a:rPr lang="en-US" sz="3200" i="1" dirty="0" smtClean="0"/>
            </a:br>
            <a:endParaRPr lang="en-US" sz="3200" i="1" dirty="0" smtClean="0"/>
          </a:p>
        </p:txBody>
      </p:sp>
      <p:sp>
        <p:nvSpPr>
          <p:cNvPr id="1536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536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536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2">
                                            <p:txEl>
                                              <p:pRg st="3" end="3"/>
                                            </p:txEl>
                                          </p:spTgt>
                                        </p:tgtEl>
                                        <p:attrNameLst>
                                          <p:attrName>style.visibility</p:attrName>
                                        </p:attrNameLst>
                                      </p:cBhvr>
                                      <p:to>
                                        <p:strVal val="visible"/>
                                      </p:to>
                                    </p:set>
                                    <p:anim calcmode="lin" valueType="num">
                                      <p:cBhvr additive="base">
                                        <p:cTn id="25"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4294967295"/>
          </p:nvPr>
        </p:nvSpPr>
        <p:spPr>
          <a:xfrm>
            <a:off x="163513" y="1314450"/>
            <a:ext cx="8699500" cy="5218113"/>
          </a:xfrm>
        </p:spPr>
        <p:txBody>
          <a:bodyPr/>
          <a:lstStyle/>
          <a:p>
            <a:pPr marL="292100" lvl="2" indent="-288925" eaLnBrk="1" hangingPunct="1">
              <a:buFont typeface="Wingdings" pitchFamily="84" charset="2"/>
              <a:buChar char="§"/>
            </a:pPr>
            <a:r>
              <a:rPr lang="en-US" sz="2800" dirty="0" smtClean="0">
                <a:cs typeface="Times New Roman" pitchFamily="84" charset="0"/>
              </a:rPr>
              <a:t>Another example of natural selection in action is the evolution of pesticide resistance in insects.</a:t>
            </a:r>
            <a:endParaRPr lang="en-US" sz="2400" dirty="0" smtClean="0">
              <a:cs typeface="Times New Roman" pitchFamily="84" charset="0"/>
            </a:endParaRPr>
          </a:p>
          <a:p>
            <a:pPr marL="812800" lvl="3" indent="-368300" eaLnBrk="1" hangingPunct="1"/>
            <a:r>
              <a:rPr lang="en-US" sz="2400" dirty="0" smtClean="0">
                <a:cs typeface="Times New Roman" pitchFamily="84" charset="0"/>
              </a:rPr>
              <a:t>A relatively small amount of a new pesticide may kill 99% of the insect pests, but subsequent sprayings are less effective.</a:t>
            </a:r>
          </a:p>
          <a:p>
            <a:pPr marL="812800" lvl="3" indent="-368300" eaLnBrk="1" hangingPunct="1"/>
            <a:r>
              <a:rPr lang="en-US" sz="2400" dirty="0" smtClean="0">
                <a:cs typeface="Times New Roman" pitchFamily="84" charset="0"/>
              </a:rPr>
              <a:t>Those insects that initially survived were fortunate enough to carry alleles that somehow enable them to resist the pesticide.</a:t>
            </a:r>
          </a:p>
          <a:p>
            <a:pPr marL="812800" lvl="3" indent="-368300" eaLnBrk="1" hangingPunct="1"/>
            <a:r>
              <a:rPr lang="en-US" sz="2400" dirty="0" smtClean="0">
                <a:cs typeface="Times New Roman" pitchFamily="84" charset="0"/>
              </a:rPr>
              <a:t>When these resistant insects reproduce, the percentage of the population resistant to the pesticide increases.</a:t>
            </a:r>
          </a:p>
        </p:txBody>
      </p:sp>
      <p:sp>
        <p:nvSpPr>
          <p:cNvPr id="5120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120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1205" name="Rectangle 7"/>
          <p:cNvSpPr>
            <a:spLocks noGrp="1" noChangeArrowheads="1"/>
          </p:cNvSpPr>
          <p:nvPr>
            <p:ph type="title" idx="4294967295"/>
          </p:nvPr>
        </p:nvSpPr>
        <p:spPr>
          <a:xfrm>
            <a:off x="368300" y="0"/>
            <a:ext cx="8775700" cy="784225"/>
          </a:xfrm>
        </p:spPr>
        <p:txBody>
          <a:bodyPr>
            <a:normAutofit fontScale="90000"/>
          </a:bodyPr>
          <a:lstStyle/>
          <a:p>
            <a:pPr marL="800100" indent="-800100" eaLnBrk="1" hangingPunct="1"/>
            <a:r>
              <a:rPr lang="en-US" sz="2400" dirty="0" smtClean="0"/>
              <a:t/>
            </a:r>
            <a:br>
              <a:rPr lang="en-US" sz="2400" dirty="0" smtClean="0"/>
            </a:br>
            <a:r>
              <a:rPr lang="en-US" sz="2400" dirty="0" smtClean="0"/>
              <a:t>13.3 Scientists can observe natural selection in action</a:t>
            </a:r>
          </a:p>
        </p:txBody>
      </p:sp>
      <p:sp>
        <p:nvSpPr>
          <p:cNvPr id="5120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512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diamond(in)">
                                      <p:cBhvr>
                                        <p:cTn id="7" dur="20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diamond(in)">
                                      <p:cBhvr>
                                        <p:cTn id="12" dur="2000"/>
                                        <p:tgtEl>
                                          <p:spTgt spid="51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202">
                                            <p:txEl>
                                              <p:pRg st="2" end="2"/>
                                            </p:txEl>
                                          </p:spTgt>
                                        </p:tgtEl>
                                        <p:attrNameLst>
                                          <p:attrName>style.visibility</p:attrName>
                                        </p:attrNameLst>
                                      </p:cBhvr>
                                      <p:to>
                                        <p:strVal val="visible"/>
                                      </p:to>
                                    </p:set>
                                    <p:animEffect transition="in" filter="diamond(in)">
                                      <p:cBhvr>
                                        <p:cTn id="17" dur="2000"/>
                                        <p:tgtEl>
                                          <p:spTgt spid="51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1202">
                                            <p:txEl>
                                              <p:pRg st="3" end="3"/>
                                            </p:txEl>
                                          </p:spTgt>
                                        </p:tgtEl>
                                        <p:attrNameLst>
                                          <p:attrName>style.visibility</p:attrName>
                                        </p:attrNameLst>
                                      </p:cBhvr>
                                      <p:to>
                                        <p:strVal val="visible"/>
                                      </p:to>
                                    </p:set>
                                    <p:animEffect transition="in" filter="diamond(in)">
                                      <p:cBhvr>
                                        <p:cTn id="22" dur="2000"/>
                                        <p:tgtEl>
                                          <p:spTgt spid="512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9" descr="13_03b_PesticideResist-U"/>
          <p:cNvPicPr>
            <a:picLocks noChangeAspect="1" noChangeArrowheads="1"/>
          </p:cNvPicPr>
          <p:nvPr/>
        </p:nvPicPr>
        <p:blipFill>
          <a:blip r:embed="rId3" cstate="print"/>
          <a:srcRect/>
          <a:stretch>
            <a:fillRect/>
          </a:stretch>
        </p:blipFill>
        <p:spPr bwMode="auto">
          <a:xfrm>
            <a:off x="1398588" y="136525"/>
            <a:ext cx="6346825" cy="6584950"/>
          </a:xfrm>
          <a:prstGeom prst="rect">
            <a:avLst/>
          </a:prstGeom>
          <a:noFill/>
          <a:ln w="9525">
            <a:noFill/>
            <a:miter lim="800000"/>
            <a:headEnd/>
            <a:tailEnd/>
          </a:ln>
        </p:spPr>
      </p:pic>
      <p:sp>
        <p:nvSpPr>
          <p:cNvPr id="5222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13.3B</a:t>
            </a:r>
          </a:p>
        </p:txBody>
      </p:sp>
      <p:sp>
        <p:nvSpPr>
          <p:cNvPr id="52228" name="Text Box 3"/>
          <p:cNvSpPr txBox="1">
            <a:spLocks noChangeArrowheads="1"/>
          </p:cNvSpPr>
          <p:nvPr/>
        </p:nvSpPr>
        <p:spPr bwMode="auto">
          <a:xfrm>
            <a:off x="4149725" y="331788"/>
            <a:ext cx="1239838" cy="503237"/>
          </a:xfrm>
          <a:prstGeom prst="rect">
            <a:avLst/>
          </a:prstGeom>
          <a:noFill/>
          <a:ln w="9525">
            <a:noFill/>
            <a:miter lim="800000"/>
            <a:headEnd/>
            <a:tailEnd/>
          </a:ln>
        </p:spPr>
        <p:txBody>
          <a:bodyPr wrap="none" lIns="0" tIns="0" rIns="0" bIns="0"/>
          <a:lstStyle/>
          <a:p>
            <a:pPr eaLnBrk="0" hangingPunct="0">
              <a:lnSpc>
                <a:spcPct val="90000"/>
              </a:lnSpc>
            </a:pPr>
            <a:r>
              <a:rPr lang="en-US" sz="1800" b="1"/>
              <a:t>Pesticide</a:t>
            </a:r>
          </a:p>
          <a:p>
            <a:pPr eaLnBrk="0" hangingPunct="0">
              <a:lnSpc>
                <a:spcPct val="90000"/>
              </a:lnSpc>
            </a:pPr>
            <a:r>
              <a:rPr lang="en-US" sz="1800" b="1"/>
              <a:t>application</a:t>
            </a:r>
          </a:p>
        </p:txBody>
      </p:sp>
      <p:sp>
        <p:nvSpPr>
          <p:cNvPr id="52229" name="Text Box 3"/>
          <p:cNvSpPr txBox="1">
            <a:spLocks noChangeArrowheads="1"/>
          </p:cNvSpPr>
          <p:nvPr/>
        </p:nvSpPr>
        <p:spPr bwMode="auto">
          <a:xfrm>
            <a:off x="1831975" y="2293938"/>
            <a:ext cx="2592388" cy="795337"/>
          </a:xfrm>
          <a:prstGeom prst="rect">
            <a:avLst/>
          </a:prstGeom>
          <a:noFill/>
          <a:ln w="9525">
            <a:noFill/>
            <a:miter lim="800000"/>
            <a:headEnd/>
            <a:tailEnd/>
          </a:ln>
        </p:spPr>
        <p:txBody>
          <a:bodyPr wrap="none" lIns="0" tIns="0" rIns="0" bIns="0"/>
          <a:lstStyle/>
          <a:p>
            <a:pPr eaLnBrk="0" hangingPunct="0">
              <a:lnSpc>
                <a:spcPct val="90000"/>
              </a:lnSpc>
            </a:pPr>
            <a:r>
              <a:rPr lang="en-US" sz="1800" b="1"/>
              <a:t>Chromosome with</a:t>
            </a:r>
          </a:p>
          <a:p>
            <a:pPr eaLnBrk="0" hangingPunct="0">
              <a:lnSpc>
                <a:spcPct val="90000"/>
              </a:lnSpc>
            </a:pPr>
            <a:r>
              <a:rPr lang="en-US" sz="1800" b="1"/>
              <a:t>allele conferring</a:t>
            </a:r>
          </a:p>
          <a:p>
            <a:pPr eaLnBrk="0" hangingPunct="0">
              <a:lnSpc>
                <a:spcPct val="90000"/>
              </a:lnSpc>
            </a:pPr>
            <a:r>
              <a:rPr lang="en-US" sz="1800" b="1"/>
              <a:t>resistance to pesticide</a:t>
            </a:r>
          </a:p>
        </p:txBody>
      </p:sp>
      <p:sp>
        <p:nvSpPr>
          <p:cNvPr id="52230" name="Line 6"/>
          <p:cNvSpPr>
            <a:spLocks noChangeShapeType="1"/>
          </p:cNvSpPr>
          <p:nvPr/>
        </p:nvSpPr>
        <p:spPr bwMode="auto">
          <a:xfrm>
            <a:off x="3867150" y="2400300"/>
            <a:ext cx="1149350" cy="0"/>
          </a:xfrm>
          <a:prstGeom prst="line">
            <a:avLst/>
          </a:prstGeom>
          <a:noFill/>
          <a:ln w="12700">
            <a:solidFill>
              <a:schemeClr val="tx1"/>
            </a:solidFill>
            <a:round/>
            <a:headEnd/>
            <a:tailEnd/>
          </a:ln>
          <a:effectLst/>
        </p:spPr>
        <p:txBody>
          <a:bodyPr wrap="none" anchor="ctr"/>
          <a:lstStyle/>
          <a:p>
            <a:endParaRPr lang="en-US"/>
          </a:p>
        </p:txBody>
      </p:sp>
      <p:sp>
        <p:nvSpPr>
          <p:cNvPr id="52231" name="Text Box 3"/>
          <p:cNvSpPr txBox="1">
            <a:spLocks noChangeArrowheads="1"/>
          </p:cNvSpPr>
          <p:nvPr/>
        </p:nvSpPr>
        <p:spPr bwMode="auto">
          <a:xfrm>
            <a:off x="1311275" y="4624388"/>
            <a:ext cx="3970338" cy="985837"/>
          </a:xfrm>
          <a:prstGeom prst="rect">
            <a:avLst/>
          </a:prstGeom>
          <a:noFill/>
          <a:ln w="9525">
            <a:noFill/>
            <a:miter lim="800000"/>
            <a:headEnd/>
            <a:tailEnd/>
          </a:ln>
        </p:spPr>
        <p:txBody>
          <a:bodyPr wrap="none" lIns="0" tIns="0" rIns="0" bIns="0"/>
          <a:lstStyle/>
          <a:p>
            <a:pPr eaLnBrk="0" hangingPunct="0">
              <a:lnSpc>
                <a:spcPct val="90000"/>
              </a:lnSpc>
            </a:pPr>
            <a:r>
              <a:rPr lang="en-US" sz="1800" b="1"/>
              <a:t>Additional applications of the</a:t>
            </a:r>
          </a:p>
          <a:p>
            <a:pPr eaLnBrk="0" hangingPunct="0">
              <a:lnSpc>
                <a:spcPct val="90000"/>
              </a:lnSpc>
            </a:pPr>
            <a:r>
              <a:rPr lang="en-US" sz="1800" b="1"/>
              <a:t>same pesticide will be less effective,</a:t>
            </a:r>
          </a:p>
          <a:p>
            <a:pPr eaLnBrk="0" hangingPunct="0">
              <a:lnSpc>
                <a:spcPct val="90000"/>
              </a:lnSpc>
            </a:pPr>
            <a:r>
              <a:rPr lang="en-US" sz="1800" b="1"/>
              <a:t>and the frequency of resistant</a:t>
            </a:r>
          </a:p>
          <a:p>
            <a:pPr eaLnBrk="0" hangingPunct="0">
              <a:lnSpc>
                <a:spcPct val="90000"/>
              </a:lnSpc>
            </a:pPr>
            <a:r>
              <a:rPr lang="en-US" sz="1800" b="1"/>
              <a:t>insects in the population will grow.</a:t>
            </a:r>
          </a:p>
        </p:txBody>
      </p:sp>
      <p:sp>
        <p:nvSpPr>
          <p:cNvPr id="52232" name="Text Box 3"/>
          <p:cNvSpPr txBox="1">
            <a:spLocks noChangeArrowheads="1"/>
          </p:cNvSpPr>
          <p:nvPr/>
        </p:nvSpPr>
        <p:spPr bwMode="auto">
          <a:xfrm>
            <a:off x="5203825" y="4548188"/>
            <a:ext cx="1042988" cy="261937"/>
          </a:xfrm>
          <a:prstGeom prst="rect">
            <a:avLst/>
          </a:prstGeom>
          <a:noFill/>
          <a:ln w="9525">
            <a:noFill/>
            <a:miter lim="800000"/>
            <a:headEnd/>
            <a:tailEnd/>
          </a:ln>
        </p:spPr>
        <p:txBody>
          <a:bodyPr wrap="none" lIns="0" tIns="0" rIns="0" bIns="0"/>
          <a:lstStyle/>
          <a:p>
            <a:pPr eaLnBrk="0" hangingPunct="0">
              <a:lnSpc>
                <a:spcPct val="90000"/>
              </a:lnSpc>
            </a:pPr>
            <a:r>
              <a:rPr lang="en-US" sz="1800" b="1"/>
              <a:t>Survivors</a:t>
            </a:r>
          </a:p>
        </p:txBody>
      </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4294967295"/>
          </p:nvPr>
        </p:nvSpPr>
        <p:spPr>
          <a:xfrm>
            <a:off x="163513" y="1352550"/>
            <a:ext cx="8534400" cy="4887913"/>
          </a:xfrm>
        </p:spPr>
        <p:txBody>
          <a:bodyPr/>
          <a:lstStyle/>
          <a:p>
            <a:pPr marL="304800" lvl="2" indent="-301625" eaLnBrk="1" hangingPunct="1">
              <a:lnSpc>
                <a:spcPct val="90000"/>
              </a:lnSpc>
              <a:buFont typeface="Wingdings" pitchFamily="84" charset="2"/>
              <a:buChar char="§"/>
            </a:pPr>
            <a:r>
              <a:rPr lang="en-US" sz="2800" dirty="0" smtClean="0">
                <a:cs typeface="Times New Roman" pitchFamily="84" charset="0"/>
              </a:rPr>
              <a:t>These examples of evolutionary adaptation highlight two important points about natural selection.</a:t>
            </a:r>
          </a:p>
          <a:p>
            <a:pPr marL="812800" lvl="3" indent="-368300" eaLnBrk="1" hangingPunct="1">
              <a:lnSpc>
                <a:spcPct val="90000"/>
              </a:lnSpc>
              <a:buFont typeface="Times New Roman" pitchFamily="84" charset="0"/>
              <a:buAutoNum type="arabicPeriod"/>
            </a:pPr>
            <a:r>
              <a:rPr lang="en-US" sz="2400" dirty="0" smtClean="0">
                <a:cs typeface="Times New Roman" pitchFamily="84" charset="0"/>
              </a:rPr>
              <a:t>Natural selection is more of an editing process than a creative mechanism.</a:t>
            </a:r>
          </a:p>
          <a:p>
            <a:pPr marL="812800" lvl="3" indent="-368300" eaLnBrk="1" hangingPunct="1">
              <a:lnSpc>
                <a:spcPct val="90000"/>
              </a:lnSpc>
              <a:buFont typeface="Times New Roman" pitchFamily="84" charset="0"/>
              <a:buAutoNum type="arabicPeriod"/>
            </a:pPr>
            <a:r>
              <a:rPr lang="en-US" sz="2400" dirty="0" smtClean="0">
                <a:cs typeface="Times New Roman" pitchFamily="84" charset="0"/>
              </a:rPr>
              <a:t>Natural selection is contingent on time and place, favoring those characteristics in a population that fit the current, local environment.</a:t>
            </a:r>
          </a:p>
        </p:txBody>
      </p:sp>
      <p:sp>
        <p:nvSpPr>
          <p:cNvPr id="542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4276"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4277" name="Rectangle 7"/>
          <p:cNvSpPr>
            <a:spLocks noGrp="1" noChangeArrowheads="1"/>
          </p:cNvSpPr>
          <p:nvPr>
            <p:ph type="title" idx="4294967295"/>
          </p:nvPr>
        </p:nvSpPr>
        <p:spPr>
          <a:xfrm>
            <a:off x="157163" y="100013"/>
            <a:ext cx="8775700" cy="784225"/>
          </a:xfrm>
        </p:spPr>
        <p:txBody>
          <a:bodyPr>
            <a:normAutofit/>
          </a:bodyPr>
          <a:lstStyle/>
          <a:p>
            <a:pPr marL="800100" indent="-800100" eaLnBrk="1" hangingPunct="1"/>
            <a:r>
              <a:rPr lang="en-US" sz="2400" dirty="0" smtClean="0"/>
              <a:t>13.3 Scientists can observe natural selection in action</a:t>
            </a:r>
          </a:p>
        </p:txBody>
      </p:sp>
      <p:sp>
        <p:nvSpPr>
          <p:cNvPr id="5427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542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 calcmode="lin" valueType="num">
                                      <p:cBhvr additive="base">
                                        <p:cTn id="7" dur="500" fill="hold"/>
                                        <p:tgtEl>
                                          <p:spTgt spid="542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4">
                                            <p:txEl>
                                              <p:pRg st="1" end="1"/>
                                            </p:txEl>
                                          </p:spTgt>
                                        </p:tgtEl>
                                        <p:attrNameLst>
                                          <p:attrName>style.visibility</p:attrName>
                                        </p:attrNameLst>
                                      </p:cBhvr>
                                      <p:to>
                                        <p:strVal val="visible"/>
                                      </p:to>
                                    </p:set>
                                    <p:anim calcmode="lin" valueType="num">
                                      <p:cBhvr additive="base">
                                        <p:cTn id="13" dur="500" fill="hold"/>
                                        <p:tgtEl>
                                          <p:spTgt spid="542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4">
                                            <p:txEl>
                                              <p:pRg st="2" end="2"/>
                                            </p:txEl>
                                          </p:spTgt>
                                        </p:tgtEl>
                                        <p:attrNameLst>
                                          <p:attrName>style.visibility</p:attrName>
                                        </p:attrNameLst>
                                      </p:cBhvr>
                                      <p:to>
                                        <p:strVal val="visible"/>
                                      </p:to>
                                    </p:set>
                                    <p:anim calcmode="lin" valueType="num">
                                      <p:cBhvr additive="base">
                                        <p:cTn id="19" dur="500" fill="hold"/>
                                        <p:tgtEl>
                                          <p:spTgt spid="542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4294967295"/>
          </p:nvPr>
        </p:nvSpPr>
        <p:spPr>
          <a:xfrm>
            <a:off x="163513" y="1343025"/>
            <a:ext cx="8534400" cy="4887913"/>
          </a:xfrm>
        </p:spPr>
        <p:txBody>
          <a:bodyPr/>
          <a:lstStyle/>
          <a:p>
            <a:pPr marL="304800" lvl="2" indent="-301625" eaLnBrk="1" hangingPunct="1">
              <a:lnSpc>
                <a:spcPct val="90000"/>
              </a:lnSpc>
              <a:buFont typeface="Wingdings" pitchFamily="84" charset="2"/>
              <a:buChar char="§"/>
            </a:pPr>
            <a:r>
              <a:rPr lang="en-US" sz="2800" dirty="0" smtClean="0">
                <a:cs typeface="Times New Roman" pitchFamily="84" charset="0"/>
              </a:rPr>
              <a:t>Darwin’s ideas about evolution also relied on the </a:t>
            </a:r>
            <a:r>
              <a:rPr lang="en-US" sz="2800" b="1" dirty="0" smtClean="0">
                <a:cs typeface="Times New Roman" pitchFamily="84" charset="0"/>
              </a:rPr>
              <a:t>fossil record</a:t>
            </a:r>
            <a:r>
              <a:rPr lang="en-US" sz="2800" dirty="0" smtClean="0">
                <a:cs typeface="Times New Roman" pitchFamily="84" charset="0"/>
              </a:rPr>
              <a:t>, the sequence in which fossils appear within </a:t>
            </a:r>
            <a:r>
              <a:rPr lang="en-US" sz="2800" b="1" dirty="0" smtClean="0">
                <a:cs typeface="Times New Roman" pitchFamily="84" charset="0"/>
              </a:rPr>
              <a:t>strata </a:t>
            </a:r>
            <a:r>
              <a:rPr lang="en-US" sz="2800" dirty="0" smtClean="0">
                <a:cs typeface="Times New Roman" pitchFamily="84" charset="0"/>
              </a:rPr>
              <a:t>(layers) of sedimentary rocks.</a:t>
            </a:r>
          </a:p>
          <a:p>
            <a:pPr marL="304800" lvl="2" indent="-301625" eaLnBrk="1" hangingPunct="1">
              <a:lnSpc>
                <a:spcPct val="90000"/>
              </a:lnSpc>
              <a:buFont typeface="Wingdings" pitchFamily="84" charset="2"/>
              <a:buChar char="§"/>
            </a:pPr>
            <a:r>
              <a:rPr lang="en-US" sz="2800" b="1" dirty="0" smtClean="0">
                <a:cs typeface="Times New Roman" pitchFamily="84" charset="0"/>
              </a:rPr>
              <a:t>Paleontologists</a:t>
            </a:r>
            <a:r>
              <a:rPr lang="en-US" sz="2800" dirty="0" smtClean="0">
                <a:cs typeface="Times New Roman" pitchFamily="84" charset="0"/>
              </a:rPr>
              <a:t>, scientists who study fossils, have found many types of fossils.</a:t>
            </a:r>
          </a:p>
          <a:p>
            <a:pPr marL="304800" lvl="2" indent="-301625" eaLnBrk="1" hangingPunct="1">
              <a:lnSpc>
                <a:spcPct val="90000"/>
              </a:lnSpc>
            </a:pPr>
            <a:endParaRPr lang="en-US" sz="2800" dirty="0" smtClean="0">
              <a:cs typeface="Times New Roman" pitchFamily="84" charset="0"/>
            </a:endParaRPr>
          </a:p>
        </p:txBody>
      </p:sp>
      <p:sp>
        <p:nvSpPr>
          <p:cNvPr id="5529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5300"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5301" name="Rectangle 7"/>
          <p:cNvSpPr>
            <a:spLocks noGrp="1" noChangeArrowheads="1"/>
          </p:cNvSpPr>
          <p:nvPr>
            <p:ph type="title" idx="4294967295"/>
          </p:nvPr>
        </p:nvSpPr>
        <p:spPr>
          <a:xfrm>
            <a:off x="157163" y="100013"/>
            <a:ext cx="8775700" cy="784225"/>
          </a:xfrm>
        </p:spPr>
        <p:txBody>
          <a:bodyPr>
            <a:noAutofit/>
          </a:bodyPr>
          <a:lstStyle/>
          <a:p>
            <a:pPr marL="812800" indent="-812800" eaLnBrk="1" hangingPunct="1"/>
            <a:r>
              <a:rPr lang="en-US" sz="2400" dirty="0" smtClean="0"/>
              <a:t/>
            </a:r>
            <a:br>
              <a:rPr lang="en-US" sz="2400" dirty="0" smtClean="0"/>
            </a:br>
            <a:r>
              <a:rPr lang="en-US" sz="2400" dirty="0" smtClean="0"/>
              <a:t>13.4 The study of fossils provides strong evidence for evolution</a:t>
            </a:r>
          </a:p>
        </p:txBody>
      </p:sp>
      <p:sp>
        <p:nvSpPr>
          <p:cNvPr id="5530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5530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checkerboard(across)">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animEffect transition="in" filter="checkerboard(across)">
                                      <p:cBhvr>
                                        <p:cTn id="12" dur="500"/>
                                        <p:tgtEl>
                                          <p:spTgt spid="552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13_04aHomoErectus-U"/>
          <p:cNvPicPr>
            <a:picLocks noChangeAspect="1" noChangeArrowheads="1"/>
          </p:cNvPicPr>
          <p:nvPr/>
        </p:nvPicPr>
        <p:blipFill>
          <a:blip r:embed="rId3" cstate="print"/>
          <a:srcRect/>
          <a:stretch>
            <a:fillRect/>
          </a:stretch>
        </p:blipFill>
        <p:spPr bwMode="auto">
          <a:xfrm>
            <a:off x="2439988" y="1495425"/>
            <a:ext cx="4262437" cy="3865563"/>
          </a:xfrm>
          <a:prstGeom prst="rect">
            <a:avLst/>
          </a:prstGeom>
          <a:noFill/>
          <a:ln w="9525">
            <a:noFill/>
            <a:miter lim="800000"/>
            <a:headEnd/>
            <a:tailEnd/>
          </a:ln>
        </p:spPr>
      </p:pic>
      <p:sp>
        <p:nvSpPr>
          <p:cNvPr id="5632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13.4A</a:t>
            </a:r>
          </a:p>
        </p:txBody>
      </p:sp>
      <p:sp>
        <p:nvSpPr>
          <p:cNvPr id="56324" name="Text Box 3"/>
          <p:cNvSpPr txBox="1">
            <a:spLocks noChangeArrowheads="1"/>
          </p:cNvSpPr>
          <p:nvPr/>
        </p:nvSpPr>
        <p:spPr bwMode="auto">
          <a:xfrm>
            <a:off x="3260725" y="4732338"/>
            <a:ext cx="1728788" cy="501650"/>
          </a:xfrm>
          <a:prstGeom prst="rect">
            <a:avLst/>
          </a:prstGeom>
          <a:noFill/>
          <a:ln w="9525">
            <a:noFill/>
            <a:miter lim="800000"/>
            <a:headEnd/>
            <a:tailEnd/>
          </a:ln>
        </p:spPr>
        <p:txBody>
          <a:bodyPr wrap="none" lIns="0" tIns="0" rIns="0" bIns="0"/>
          <a:lstStyle/>
          <a:p>
            <a:pPr eaLnBrk="0" hangingPunct="0">
              <a:lnSpc>
                <a:spcPct val="90000"/>
              </a:lnSpc>
            </a:pPr>
            <a:r>
              <a:rPr lang="en-US" sz="1800" b="1"/>
              <a:t>Skull of</a:t>
            </a:r>
          </a:p>
          <a:p>
            <a:pPr eaLnBrk="0" hangingPunct="0">
              <a:lnSpc>
                <a:spcPct val="90000"/>
              </a:lnSpc>
            </a:pPr>
            <a:r>
              <a:rPr lang="en-US" sz="1800" b="1" i="1"/>
              <a:t>Homo erectus</a:t>
            </a:r>
          </a:p>
        </p:txBody>
      </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13_04bAmmoniteCasts-U"/>
          <p:cNvPicPr>
            <a:picLocks noChangeAspect="1" noChangeArrowheads="1"/>
          </p:cNvPicPr>
          <p:nvPr/>
        </p:nvPicPr>
        <p:blipFill>
          <a:blip r:embed="rId3" cstate="print"/>
          <a:srcRect/>
          <a:stretch>
            <a:fillRect/>
          </a:stretch>
        </p:blipFill>
        <p:spPr bwMode="auto">
          <a:xfrm>
            <a:off x="1743075" y="1100138"/>
            <a:ext cx="5657850" cy="4657725"/>
          </a:xfrm>
          <a:prstGeom prst="rect">
            <a:avLst/>
          </a:prstGeom>
          <a:noFill/>
          <a:ln w="9525">
            <a:noFill/>
            <a:miter lim="800000"/>
            <a:headEnd/>
            <a:tailEnd/>
          </a:ln>
        </p:spPr>
      </p:pic>
      <p:sp>
        <p:nvSpPr>
          <p:cNvPr id="5734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13.4B</a:t>
            </a:r>
          </a:p>
        </p:txBody>
      </p:sp>
      <p:sp>
        <p:nvSpPr>
          <p:cNvPr id="57348" name="Text Box 3"/>
          <p:cNvSpPr txBox="1">
            <a:spLocks noChangeArrowheads="1"/>
          </p:cNvSpPr>
          <p:nvPr/>
        </p:nvSpPr>
        <p:spPr bwMode="auto">
          <a:xfrm>
            <a:off x="1781175" y="5329238"/>
            <a:ext cx="1919288" cy="293687"/>
          </a:xfrm>
          <a:prstGeom prst="rect">
            <a:avLst/>
          </a:prstGeom>
          <a:noFill/>
          <a:ln w="9525">
            <a:noFill/>
            <a:miter lim="800000"/>
            <a:headEnd/>
            <a:tailEnd/>
          </a:ln>
        </p:spPr>
        <p:txBody>
          <a:bodyPr wrap="none" lIns="0" tIns="0" rIns="0" bIns="0"/>
          <a:lstStyle/>
          <a:p>
            <a:pPr eaLnBrk="0" hangingPunct="0"/>
            <a:r>
              <a:rPr lang="en-US" sz="1800" b="1"/>
              <a:t>Ammonite casts</a:t>
            </a:r>
          </a:p>
        </p:txBody>
      </p:sp>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13_04cDinoTracks-U"/>
          <p:cNvPicPr>
            <a:picLocks noChangeAspect="1" noChangeArrowheads="1"/>
          </p:cNvPicPr>
          <p:nvPr/>
        </p:nvPicPr>
        <p:blipFill>
          <a:blip r:embed="rId3" cstate="print"/>
          <a:srcRect/>
          <a:stretch>
            <a:fillRect/>
          </a:stretch>
        </p:blipFill>
        <p:spPr bwMode="auto">
          <a:xfrm>
            <a:off x="2349500" y="1160463"/>
            <a:ext cx="4445000" cy="4535487"/>
          </a:xfrm>
          <a:prstGeom prst="rect">
            <a:avLst/>
          </a:prstGeom>
          <a:noFill/>
          <a:ln w="9525">
            <a:noFill/>
            <a:miter lim="800000"/>
            <a:headEnd/>
            <a:tailEnd/>
          </a:ln>
        </p:spPr>
      </p:pic>
      <p:sp>
        <p:nvSpPr>
          <p:cNvPr id="5837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13.4C</a:t>
            </a:r>
          </a:p>
        </p:txBody>
      </p:sp>
      <p:sp>
        <p:nvSpPr>
          <p:cNvPr id="58372" name="Text Box 3"/>
          <p:cNvSpPr txBox="1">
            <a:spLocks noChangeArrowheads="1"/>
          </p:cNvSpPr>
          <p:nvPr/>
        </p:nvSpPr>
        <p:spPr bwMode="auto">
          <a:xfrm>
            <a:off x="2371725" y="5272088"/>
            <a:ext cx="1849438" cy="293687"/>
          </a:xfrm>
          <a:prstGeom prst="rect">
            <a:avLst/>
          </a:prstGeom>
          <a:noFill/>
          <a:ln w="9525">
            <a:noFill/>
            <a:miter lim="800000"/>
            <a:headEnd/>
            <a:tailEnd/>
          </a:ln>
        </p:spPr>
        <p:txBody>
          <a:bodyPr wrap="none" lIns="0" tIns="0" rIns="0" bIns="0"/>
          <a:lstStyle/>
          <a:p>
            <a:pPr eaLnBrk="0" hangingPunct="0"/>
            <a:r>
              <a:rPr lang="en-US" sz="1800" b="1"/>
              <a:t>Dinosaur tracks</a:t>
            </a:r>
          </a:p>
        </p:txBody>
      </p:sp>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13_04eInsectInAmber-U"/>
          <p:cNvPicPr>
            <a:picLocks noChangeAspect="1" noChangeArrowheads="1"/>
          </p:cNvPicPr>
          <p:nvPr/>
        </p:nvPicPr>
        <p:blipFill>
          <a:blip r:embed="rId3" cstate="print"/>
          <a:srcRect/>
          <a:stretch>
            <a:fillRect/>
          </a:stretch>
        </p:blipFill>
        <p:spPr bwMode="auto">
          <a:xfrm>
            <a:off x="2551113" y="490538"/>
            <a:ext cx="4041775" cy="5876925"/>
          </a:xfrm>
          <a:prstGeom prst="rect">
            <a:avLst/>
          </a:prstGeom>
          <a:noFill/>
          <a:ln w="9525">
            <a:noFill/>
            <a:miter lim="800000"/>
            <a:headEnd/>
            <a:tailEnd/>
          </a:ln>
        </p:spPr>
      </p:pic>
      <p:sp>
        <p:nvSpPr>
          <p:cNvPr id="6041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13.4E</a:t>
            </a:r>
          </a:p>
        </p:txBody>
      </p:sp>
      <p:sp>
        <p:nvSpPr>
          <p:cNvPr id="60420" name="Text Box 3"/>
          <p:cNvSpPr txBox="1">
            <a:spLocks noChangeArrowheads="1"/>
          </p:cNvSpPr>
          <p:nvPr/>
        </p:nvSpPr>
        <p:spPr bwMode="auto">
          <a:xfrm>
            <a:off x="2574925" y="5945188"/>
            <a:ext cx="2058988" cy="293687"/>
          </a:xfrm>
          <a:prstGeom prst="rect">
            <a:avLst/>
          </a:prstGeom>
          <a:noFill/>
          <a:ln w="9525">
            <a:noFill/>
            <a:miter lim="800000"/>
            <a:headEnd/>
            <a:tailEnd/>
          </a:ln>
        </p:spPr>
        <p:txBody>
          <a:bodyPr wrap="none" lIns="0" tIns="0" rIns="0" bIns="0"/>
          <a:lstStyle/>
          <a:p>
            <a:pPr eaLnBrk="0" hangingPunct="0"/>
            <a:r>
              <a:rPr lang="en-US" sz="1800" b="1"/>
              <a:t>Insect in amber</a:t>
            </a:r>
          </a:p>
        </p:txBody>
      </p:sp>
    </p:spTree>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13_04fIceMan-U"/>
          <p:cNvPicPr>
            <a:picLocks noChangeAspect="1" noChangeArrowheads="1"/>
          </p:cNvPicPr>
          <p:nvPr/>
        </p:nvPicPr>
        <p:blipFill>
          <a:blip r:embed="rId3" cstate="print"/>
          <a:srcRect/>
          <a:stretch>
            <a:fillRect/>
          </a:stretch>
        </p:blipFill>
        <p:spPr bwMode="auto">
          <a:xfrm>
            <a:off x="1697038" y="1027113"/>
            <a:ext cx="5749925" cy="4803775"/>
          </a:xfrm>
          <a:prstGeom prst="rect">
            <a:avLst/>
          </a:prstGeom>
          <a:noFill/>
          <a:ln w="9525">
            <a:noFill/>
            <a:miter lim="800000"/>
            <a:headEnd/>
            <a:tailEnd/>
          </a:ln>
        </p:spPr>
      </p:pic>
      <p:sp>
        <p:nvSpPr>
          <p:cNvPr id="6144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13.4F</a:t>
            </a:r>
          </a:p>
        </p:txBody>
      </p:sp>
      <p:sp>
        <p:nvSpPr>
          <p:cNvPr id="61444" name="Text Box 3"/>
          <p:cNvSpPr txBox="1">
            <a:spLocks noChangeArrowheads="1"/>
          </p:cNvSpPr>
          <p:nvPr/>
        </p:nvSpPr>
        <p:spPr bwMode="auto">
          <a:xfrm>
            <a:off x="1716088" y="5408613"/>
            <a:ext cx="1208087" cy="293687"/>
          </a:xfrm>
          <a:prstGeom prst="rect">
            <a:avLst/>
          </a:prstGeom>
          <a:noFill/>
          <a:ln w="9525">
            <a:noFill/>
            <a:miter lim="800000"/>
            <a:headEnd/>
            <a:tailEnd/>
          </a:ln>
        </p:spPr>
        <p:txBody>
          <a:bodyPr wrap="none" lIns="0" tIns="0" rIns="0" bIns="0"/>
          <a:lstStyle/>
          <a:p>
            <a:pPr eaLnBrk="0" hangingPunct="0"/>
            <a:r>
              <a:rPr lang="en-US" sz="1800" b="1"/>
              <a:t>“Ice Man”</a:t>
            </a:r>
          </a:p>
        </p:txBody>
      </p:sp>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4294967295"/>
          </p:nvPr>
        </p:nvSpPr>
        <p:spPr>
          <a:xfrm>
            <a:off x="150813" y="1304925"/>
            <a:ext cx="8534400" cy="4887913"/>
          </a:xfrm>
        </p:spPr>
        <p:txBody>
          <a:bodyPr/>
          <a:lstStyle/>
          <a:p>
            <a:pPr marL="317500" lvl="2" indent="-314325" eaLnBrk="1" hangingPunct="1">
              <a:lnSpc>
                <a:spcPct val="90000"/>
              </a:lnSpc>
              <a:buFont typeface="Wingdings" pitchFamily="84" charset="2"/>
              <a:buChar char="§"/>
            </a:pPr>
            <a:r>
              <a:rPr lang="en-US" sz="2800" dirty="0" smtClean="0">
                <a:cs typeface="Times New Roman" pitchFamily="84" charset="0"/>
              </a:rPr>
              <a:t>The fossil record shows that organisms have evolved in a historical sequence.</a:t>
            </a:r>
            <a:endParaRPr lang="en-US" sz="2800" b="1" dirty="0" smtClean="0">
              <a:cs typeface="Times New Roman" pitchFamily="84" charset="0"/>
            </a:endParaRPr>
          </a:p>
          <a:p>
            <a:pPr marL="825500" lvl="3" indent="-368300" eaLnBrk="1" hangingPunct="1">
              <a:lnSpc>
                <a:spcPct val="90000"/>
              </a:lnSpc>
            </a:pPr>
            <a:r>
              <a:rPr lang="en-US" sz="2400" dirty="0" smtClean="0">
                <a:cs typeface="Times New Roman" pitchFamily="84" charset="0"/>
              </a:rPr>
              <a:t>The oldest known fossils, extending back about 3.5 billion years ago, are prokaryotes.</a:t>
            </a:r>
            <a:endParaRPr lang="en-US" sz="2400" b="1" dirty="0" smtClean="0">
              <a:cs typeface="Times New Roman" pitchFamily="84" charset="0"/>
            </a:endParaRPr>
          </a:p>
          <a:p>
            <a:pPr marL="825500" lvl="3" indent="-368300" eaLnBrk="1" hangingPunct="1">
              <a:lnSpc>
                <a:spcPct val="90000"/>
              </a:lnSpc>
            </a:pPr>
            <a:r>
              <a:rPr lang="en-US" sz="2400" dirty="0" smtClean="0">
                <a:cs typeface="Times New Roman" pitchFamily="84" charset="0"/>
              </a:rPr>
              <a:t>The oldest eukaryotic fossils are about a billion years younger.</a:t>
            </a:r>
          </a:p>
          <a:p>
            <a:pPr marL="825500" lvl="3" indent="-368300" eaLnBrk="1" hangingPunct="1">
              <a:lnSpc>
                <a:spcPct val="90000"/>
              </a:lnSpc>
            </a:pPr>
            <a:r>
              <a:rPr lang="en-US" sz="2400" dirty="0" smtClean="0">
                <a:cs typeface="Times New Roman" pitchFamily="84" charset="0"/>
              </a:rPr>
              <a:t>Another billion years passed before we find fossils of </a:t>
            </a:r>
            <a:r>
              <a:rPr lang="en-US" sz="2400" dirty="0" err="1" smtClean="0">
                <a:cs typeface="Times New Roman" pitchFamily="84" charset="0"/>
              </a:rPr>
              <a:t>multicellular</a:t>
            </a:r>
            <a:r>
              <a:rPr lang="en-US" sz="2400" dirty="0" smtClean="0">
                <a:cs typeface="Times New Roman" pitchFamily="84" charset="0"/>
              </a:rPr>
              <a:t> eukaryotic life.</a:t>
            </a:r>
          </a:p>
          <a:p>
            <a:pPr marL="317500" lvl="2" indent="-314325" eaLnBrk="1" hangingPunct="1">
              <a:lnSpc>
                <a:spcPct val="90000"/>
              </a:lnSpc>
              <a:buFontTx/>
              <a:buNone/>
            </a:pPr>
            <a:endParaRPr lang="en-US" dirty="0" smtClean="0"/>
          </a:p>
          <a:p>
            <a:pPr marL="317500" lvl="2" indent="-314325" eaLnBrk="1" hangingPunct="1">
              <a:lnSpc>
                <a:spcPct val="90000"/>
              </a:lnSpc>
            </a:pPr>
            <a:endParaRPr lang="en-US" sz="2800" dirty="0" smtClean="0">
              <a:cs typeface="Times New Roman" pitchFamily="84" charset="0"/>
            </a:endParaRPr>
          </a:p>
        </p:txBody>
      </p:sp>
      <p:sp>
        <p:nvSpPr>
          <p:cNvPr id="6246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246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2469" name="Rectangle 7"/>
          <p:cNvSpPr>
            <a:spLocks noGrp="1" noChangeArrowheads="1"/>
          </p:cNvSpPr>
          <p:nvPr>
            <p:ph type="title" idx="4294967295"/>
          </p:nvPr>
        </p:nvSpPr>
        <p:spPr>
          <a:xfrm>
            <a:off x="157163" y="100013"/>
            <a:ext cx="8775700" cy="784225"/>
          </a:xfrm>
        </p:spPr>
        <p:txBody>
          <a:bodyPr>
            <a:noAutofit/>
          </a:bodyPr>
          <a:lstStyle/>
          <a:p>
            <a:pPr marL="812800" indent="-812800" eaLnBrk="1" hangingPunct="1"/>
            <a:r>
              <a:rPr lang="en-US" sz="2400" dirty="0" smtClean="0"/>
              <a:t/>
            </a:r>
            <a:br>
              <a:rPr lang="en-US" sz="2400" dirty="0" smtClean="0"/>
            </a:br>
            <a:r>
              <a:rPr lang="en-US" sz="2400" dirty="0" smtClean="0"/>
              <a:t>13.4 The study of fossils provides strong evidence for evolution</a:t>
            </a:r>
          </a:p>
        </p:txBody>
      </p:sp>
      <p:sp>
        <p:nvSpPr>
          <p:cNvPr id="6247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247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 calcmode="lin" valueType="num">
                                      <p:cBhvr additive="base">
                                        <p:cTn id="7" dur="500" fill="hold"/>
                                        <p:tgtEl>
                                          <p:spTgt spid="62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6">
                                            <p:txEl>
                                              <p:pRg st="1" end="1"/>
                                            </p:txEl>
                                          </p:spTgt>
                                        </p:tgtEl>
                                        <p:attrNameLst>
                                          <p:attrName>style.visibility</p:attrName>
                                        </p:attrNameLst>
                                      </p:cBhvr>
                                      <p:to>
                                        <p:strVal val="visible"/>
                                      </p:to>
                                    </p:set>
                                    <p:anim calcmode="lin" valueType="num">
                                      <p:cBhvr additive="base">
                                        <p:cTn id="13" dur="500" fill="hold"/>
                                        <p:tgtEl>
                                          <p:spTgt spid="62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6">
                                            <p:txEl>
                                              <p:pRg st="2" end="2"/>
                                            </p:txEl>
                                          </p:spTgt>
                                        </p:tgtEl>
                                        <p:attrNameLst>
                                          <p:attrName>style.visibility</p:attrName>
                                        </p:attrNameLst>
                                      </p:cBhvr>
                                      <p:to>
                                        <p:strVal val="visible"/>
                                      </p:to>
                                    </p:set>
                                    <p:anim calcmode="lin" valueType="num">
                                      <p:cBhvr additive="base">
                                        <p:cTn id="19" dur="500" fill="hold"/>
                                        <p:tgtEl>
                                          <p:spTgt spid="624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66">
                                            <p:txEl>
                                              <p:pRg st="3" end="3"/>
                                            </p:txEl>
                                          </p:spTgt>
                                        </p:tgtEl>
                                        <p:attrNameLst>
                                          <p:attrName>style.visibility</p:attrName>
                                        </p:attrNameLst>
                                      </p:cBhvr>
                                      <p:to>
                                        <p:strVal val="visible"/>
                                      </p:to>
                                    </p:set>
                                    <p:anim calcmode="lin" valueType="num">
                                      <p:cBhvr additive="base">
                                        <p:cTn id="25" dur="500" fill="hold"/>
                                        <p:tgtEl>
                                          <p:spTgt spid="624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13_00aBigIdeas-U"/>
          <p:cNvPicPr>
            <a:picLocks noChangeAspect="1" noChangeArrowheads="1"/>
          </p:cNvPicPr>
          <p:nvPr/>
        </p:nvPicPr>
        <p:blipFill>
          <a:blip r:embed="rId3" cstate="print"/>
          <a:srcRect/>
          <a:stretch>
            <a:fillRect/>
          </a:stretch>
        </p:blipFill>
        <p:spPr bwMode="auto">
          <a:xfrm>
            <a:off x="296863" y="1428750"/>
            <a:ext cx="8548687" cy="3998913"/>
          </a:xfrm>
          <a:prstGeom prst="rect">
            <a:avLst/>
          </a:prstGeom>
          <a:noFill/>
          <a:ln w="9525">
            <a:noFill/>
            <a:miter lim="800000"/>
            <a:headEnd/>
            <a:tailEnd/>
          </a:ln>
        </p:spPr>
      </p:pic>
      <p:sp>
        <p:nvSpPr>
          <p:cNvPr id="1741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13.0_2</a:t>
            </a:r>
          </a:p>
        </p:txBody>
      </p:sp>
      <p:sp>
        <p:nvSpPr>
          <p:cNvPr id="17412" name="Text Box 3"/>
          <p:cNvSpPr txBox="1">
            <a:spLocks noChangeArrowheads="1"/>
          </p:cNvSpPr>
          <p:nvPr/>
        </p:nvSpPr>
        <p:spPr bwMode="auto">
          <a:xfrm>
            <a:off x="352425" y="1417638"/>
            <a:ext cx="2630488" cy="319087"/>
          </a:xfrm>
          <a:prstGeom prst="rect">
            <a:avLst/>
          </a:prstGeom>
          <a:noFill/>
          <a:ln w="9525">
            <a:noFill/>
            <a:miter lim="800000"/>
            <a:headEnd/>
            <a:tailEnd/>
          </a:ln>
        </p:spPr>
        <p:txBody>
          <a:bodyPr wrap="none" lIns="0" tIns="0" rIns="0" bIns="0"/>
          <a:lstStyle/>
          <a:p>
            <a:pPr eaLnBrk="0" hangingPunct="0"/>
            <a:r>
              <a:rPr lang="en-US" sz="2000" b="1"/>
              <a:t>Chapter 13: Big Ideas</a:t>
            </a:r>
          </a:p>
        </p:txBody>
      </p:sp>
      <p:sp>
        <p:nvSpPr>
          <p:cNvPr id="17413" name="Text Box 3"/>
          <p:cNvSpPr txBox="1">
            <a:spLocks noChangeArrowheads="1"/>
          </p:cNvSpPr>
          <p:nvPr/>
        </p:nvSpPr>
        <p:spPr bwMode="auto">
          <a:xfrm>
            <a:off x="268288" y="4656138"/>
            <a:ext cx="2020887" cy="585787"/>
          </a:xfrm>
          <a:prstGeom prst="rect">
            <a:avLst/>
          </a:prstGeom>
          <a:noFill/>
          <a:ln w="9525">
            <a:noFill/>
            <a:miter lim="800000"/>
            <a:headEnd/>
            <a:tailEnd/>
          </a:ln>
        </p:spPr>
        <p:txBody>
          <a:bodyPr wrap="none" lIns="0" tIns="0" rIns="0" bIns="0"/>
          <a:lstStyle/>
          <a:p>
            <a:pPr algn="ctr" eaLnBrk="0" hangingPunct="0"/>
            <a:r>
              <a:rPr lang="en-US" sz="2000" b="1"/>
              <a:t>Darwin’s Theory</a:t>
            </a:r>
          </a:p>
          <a:p>
            <a:pPr algn="ctr" eaLnBrk="0" hangingPunct="0"/>
            <a:r>
              <a:rPr lang="en-US" sz="2000" b="1"/>
              <a:t>of Evolution</a:t>
            </a:r>
          </a:p>
        </p:txBody>
      </p:sp>
      <p:sp>
        <p:nvSpPr>
          <p:cNvPr id="17414" name="Text Box 3"/>
          <p:cNvSpPr txBox="1">
            <a:spLocks noChangeArrowheads="1"/>
          </p:cNvSpPr>
          <p:nvPr/>
        </p:nvSpPr>
        <p:spPr bwMode="auto">
          <a:xfrm>
            <a:off x="3230563" y="4656138"/>
            <a:ext cx="2020887" cy="585787"/>
          </a:xfrm>
          <a:prstGeom prst="rect">
            <a:avLst/>
          </a:prstGeom>
          <a:noFill/>
          <a:ln w="9525">
            <a:noFill/>
            <a:miter lim="800000"/>
            <a:headEnd/>
            <a:tailEnd/>
          </a:ln>
        </p:spPr>
        <p:txBody>
          <a:bodyPr wrap="none" lIns="0" tIns="0" rIns="0" bIns="0"/>
          <a:lstStyle/>
          <a:p>
            <a:pPr algn="ctr" eaLnBrk="0" hangingPunct="0"/>
            <a:r>
              <a:rPr lang="en-US" sz="2000" b="1"/>
              <a:t>The Evolution of</a:t>
            </a:r>
          </a:p>
          <a:p>
            <a:pPr algn="ctr" eaLnBrk="0" hangingPunct="0"/>
            <a:r>
              <a:rPr lang="en-US" sz="2000" b="1"/>
              <a:t>Populations</a:t>
            </a:r>
          </a:p>
        </p:txBody>
      </p:sp>
      <p:sp>
        <p:nvSpPr>
          <p:cNvPr id="17415" name="Text Box 3"/>
          <p:cNvSpPr txBox="1">
            <a:spLocks noChangeArrowheads="1"/>
          </p:cNvSpPr>
          <p:nvPr/>
        </p:nvSpPr>
        <p:spPr bwMode="auto">
          <a:xfrm>
            <a:off x="6499225" y="4656138"/>
            <a:ext cx="2020888" cy="585787"/>
          </a:xfrm>
          <a:prstGeom prst="rect">
            <a:avLst/>
          </a:prstGeom>
          <a:noFill/>
          <a:ln w="9525">
            <a:noFill/>
            <a:miter lim="800000"/>
            <a:headEnd/>
            <a:tailEnd/>
          </a:ln>
        </p:spPr>
        <p:txBody>
          <a:bodyPr wrap="none" lIns="0" tIns="0" rIns="0" bIns="0"/>
          <a:lstStyle/>
          <a:p>
            <a:pPr algn="ctr" eaLnBrk="0" hangingPunct="0"/>
            <a:r>
              <a:rPr lang="en-US" sz="2000" b="1"/>
              <a:t>Mechanisms of</a:t>
            </a:r>
          </a:p>
          <a:p>
            <a:pPr algn="ctr" eaLnBrk="0" hangingPunct="0"/>
            <a:r>
              <a:rPr lang="en-US" sz="2000" b="1"/>
              <a:t>Microevolution</a:t>
            </a:r>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0FD4E807-F09B-4469-9839-7BBBCC4B9BB6}" type="slidenum">
              <a:rPr lang="en-US" smtClean="0"/>
              <a:pPr/>
              <a:t>30</a:t>
            </a:fld>
            <a:endParaRPr lang="en-US" smtClean="0"/>
          </a:p>
        </p:txBody>
      </p:sp>
      <p:sp>
        <p:nvSpPr>
          <p:cNvPr id="18435" name="Rectangle 2"/>
          <p:cNvSpPr>
            <a:spLocks noGrp="1" noChangeArrowheads="1"/>
          </p:cNvSpPr>
          <p:nvPr>
            <p:ph type="title"/>
          </p:nvPr>
        </p:nvSpPr>
        <p:spPr/>
        <p:txBody>
          <a:bodyPr/>
          <a:lstStyle/>
          <a:p>
            <a:pPr eaLnBrk="1" hangingPunct="1"/>
            <a:r>
              <a:rPr lang="en-US" smtClean="0"/>
              <a:t>Carbon 14 (</a:t>
            </a:r>
            <a:r>
              <a:rPr lang="en-US" baseline="30000" smtClean="0"/>
              <a:t>14</a:t>
            </a:r>
            <a:r>
              <a:rPr lang="en-US" smtClean="0"/>
              <a:t>C) dating</a:t>
            </a:r>
          </a:p>
        </p:txBody>
      </p:sp>
      <p:sp>
        <p:nvSpPr>
          <p:cNvPr id="21507" name="Rectangle 3"/>
          <p:cNvSpPr>
            <a:spLocks noGrp="1" noChangeArrowheads="1"/>
          </p:cNvSpPr>
          <p:nvPr>
            <p:ph type="body" idx="1"/>
          </p:nvPr>
        </p:nvSpPr>
        <p:spPr/>
        <p:txBody>
          <a:bodyPr/>
          <a:lstStyle/>
          <a:p>
            <a:pPr eaLnBrk="1" hangingPunct="1">
              <a:lnSpc>
                <a:spcPct val="90000"/>
              </a:lnSpc>
            </a:pPr>
            <a:r>
              <a:rPr lang="en-US" sz="2400" smtClean="0"/>
              <a:t>Two types of C in living things - </a:t>
            </a:r>
            <a:r>
              <a:rPr lang="en-US" sz="2400" baseline="30000" smtClean="0"/>
              <a:t>14</a:t>
            </a:r>
            <a:r>
              <a:rPr lang="en-US" sz="2400" smtClean="0"/>
              <a:t>C &amp; </a:t>
            </a:r>
            <a:r>
              <a:rPr lang="en-US" sz="2400" baseline="30000" smtClean="0"/>
              <a:t>12</a:t>
            </a:r>
            <a:r>
              <a:rPr lang="en-US" sz="2400" smtClean="0"/>
              <a:t>C. The ratio between the 2 is calculated.</a:t>
            </a:r>
          </a:p>
          <a:p>
            <a:pPr eaLnBrk="1" hangingPunct="1">
              <a:lnSpc>
                <a:spcPct val="90000"/>
              </a:lnSpc>
            </a:pPr>
            <a:r>
              <a:rPr lang="en-US" sz="2400" smtClean="0"/>
              <a:t>Same two types in atmosphere. Therefore a ratio can also be calculated for atmospheric C. This ratio is the same in the atmosphere as it is in living things.</a:t>
            </a:r>
          </a:p>
          <a:p>
            <a:pPr eaLnBrk="1" hangingPunct="1">
              <a:lnSpc>
                <a:spcPct val="90000"/>
              </a:lnSpc>
            </a:pPr>
            <a:r>
              <a:rPr lang="en-US" sz="2400" smtClean="0"/>
              <a:t>Once an organism dies the </a:t>
            </a:r>
            <a:r>
              <a:rPr lang="en-US" sz="2400" baseline="30000" smtClean="0"/>
              <a:t>14</a:t>
            </a:r>
            <a:r>
              <a:rPr lang="en-US" sz="2400" smtClean="0"/>
              <a:t>C starts to decay and the ratio changes.</a:t>
            </a:r>
          </a:p>
          <a:p>
            <a:pPr eaLnBrk="1" hangingPunct="1">
              <a:lnSpc>
                <a:spcPct val="90000"/>
              </a:lnSpc>
            </a:pPr>
            <a:r>
              <a:rPr lang="en-US" sz="2400" smtClean="0"/>
              <a:t>This ratio is then compared to the atmospheres ratio. </a:t>
            </a:r>
          </a:p>
          <a:p>
            <a:pPr eaLnBrk="1" hangingPunct="1">
              <a:lnSpc>
                <a:spcPct val="90000"/>
              </a:lnSpc>
            </a:pPr>
            <a:r>
              <a:rPr lang="en-US" sz="2400" smtClean="0"/>
              <a:t>The rate of decay is: ½ of </a:t>
            </a:r>
            <a:r>
              <a:rPr lang="en-US" sz="2400" baseline="30000" smtClean="0"/>
              <a:t>14</a:t>
            </a:r>
            <a:r>
              <a:rPr lang="en-US" sz="2400" smtClean="0"/>
              <a:t>C decays in 5,730 years. This is called it’s half life.</a:t>
            </a:r>
          </a:p>
          <a:p>
            <a:pPr eaLnBrk="1" hangingPunct="1">
              <a:lnSpc>
                <a:spcPct val="90000"/>
              </a:lnSpc>
            </a:pPr>
            <a:r>
              <a:rPr lang="en-US" sz="2400" smtClean="0"/>
              <a:t>This will tell a scientist how old the fossil is.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13.4G</a:t>
            </a:r>
          </a:p>
        </p:txBody>
      </p:sp>
      <p:pic>
        <p:nvPicPr>
          <p:cNvPr id="63491" name="Picture 4" descr="13_04gGrandCanyonStrata-L"/>
          <p:cNvPicPr>
            <a:picLocks noChangeAspect="1" noChangeArrowheads="1"/>
          </p:cNvPicPr>
          <p:nvPr/>
        </p:nvPicPr>
        <p:blipFill>
          <a:blip r:embed="rId3" cstate="print"/>
          <a:srcRect/>
          <a:stretch>
            <a:fillRect/>
          </a:stretch>
        </p:blipFill>
        <p:spPr bwMode="auto">
          <a:xfrm>
            <a:off x="1349375" y="158750"/>
            <a:ext cx="6445250" cy="658495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57163" y="101600"/>
            <a:ext cx="8543925" cy="914400"/>
          </a:xfrm>
        </p:spPr>
        <p:txBody>
          <a:bodyPr>
            <a:normAutofit/>
          </a:bodyPr>
          <a:lstStyle/>
          <a:p>
            <a:pPr marL="798513" indent="-798513" eaLnBrk="1" hangingPunct="1"/>
            <a:r>
              <a:rPr lang="en-US" sz="2400" dirty="0" smtClean="0"/>
              <a:t>13.5 Many types of scientific evidence support the evolutionary view of life</a:t>
            </a:r>
          </a:p>
        </p:txBody>
      </p:sp>
      <p:sp>
        <p:nvSpPr>
          <p:cNvPr id="68611" name="Rectangle 3"/>
          <p:cNvSpPr>
            <a:spLocks noGrp="1" noChangeArrowheads="1"/>
          </p:cNvSpPr>
          <p:nvPr>
            <p:ph type="body" idx="4294967295"/>
          </p:nvPr>
        </p:nvSpPr>
        <p:spPr>
          <a:xfrm>
            <a:off x="52388" y="1319213"/>
            <a:ext cx="8478837" cy="5341937"/>
          </a:xfrm>
        </p:spPr>
        <p:txBody>
          <a:bodyPr/>
          <a:lstStyle/>
          <a:p>
            <a:pPr marL="420688" lvl="1" indent="-306388" eaLnBrk="1" hangingPunct="1">
              <a:buFont typeface="Wingdings" pitchFamily="84" charset="2"/>
              <a:buChar char="§"/>
            </a:pPr>
            <a:r>
              <a:rPr lang="en-US" sz="2800" b="1" dirty="0" smtClean="0">
                <a:cs typeface="Times New Roman" pitchFamily="84" charset="0"/>
              </a:rPr>
              <a:t>Biogeography</a:t>
            </a:r>
            <a:r>
              <a:rPr lang="en-US" sz="2800" dirty="0" smtClean="0">
                <a:cs typeface="Times New Roman" pitchFamily="84" charset="0"/>
              </a:rPr>
              <a:t>, the geographic distribution of species, suggested to Darwin that organisms evolve from common ancestors.</a:t>
            </a:r>
          </a:p>
          <a:p>
            <a:pPr marL="420688" lvl="1" indent="-306388" eaLnBrk="1" hangingPunct="1">
              <a:buFont typeface="Wingdings" pitchFamily="84" charset="2"/>
              <a:buChar char="§"/>
            </a:pPr>
            <a:r>
              <a:rPr lang="en-US" sz="2800" dirty="0" smtClean="0">
                <a:cs typeface="Times New Roman" pitchFamily="84" charset="0"/>
              </a:rPr>
              <a:t>Darwin noted that Galápagos animals resembled species on the South American mainland more than they resembled animals on islands that were similar but much more distant.</a:t>
            </a:r>
          </a:p>
          <a:p>
            <a:pPr marL="420688" lvl="1" indent="-306388" eaLnBrk="1" hangingPunct="1">
              <a:spcBef>
                <a:spcPct val="25000"/>
              </a:spcBef>
              <a:spcAft>
                <a:spcPct val="10000"/>
              </a:spcAft>
              <a:buFont typeface="Wingdings" pitchFamily="84" charset="2"/>
              <a:buChar char="§"/>
            </a:pPr>
            <a:endParaRPr lang="en-US" sz="2000" dirty="0" smtClean="0"/>
          </a:p>
        </p:txBody>
      </p:sp>
      <p:sp>
        <p:nvSpPr>
          <p:cNvPr id="6861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861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8614"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861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4"/>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15_07c_ContinentalDrift-U"/>
          <p:cNvPicPr>
            <a:picLocks noChangeAspect="1" noChangeArrowheads="1"/>
          </p:cNvPicPr>
          <p:nvPr/>
        </p:nvPicPr>
        <p:blipFill>
          <a:blip r:embed="rId3" cstate="print"/>
          <a:srcRect/>
          <a:stretch>
            <a:fillRect/>
          </a:stretch>
        </p:blipFill>
        <p:spPr bwMode="auto">
          <a:xfrm>
            <a:off x="3016250" y="136525"/>
            <a:ext cx="3109913" cy="6584950"/>
          </a:xfrm>
          <a:prstGeom prst="rect">
            <a:avLst/>
          </a:prstGeom>
          <a:noFill/>
          <a:ln w="9525">
            <a:noFill/>
            <a:miter lim="800000"/>
            <a:headEnd/>
            <a:tailEnd/>
          </a:ln>
        </p:spPr>
      </p:pic>
      <p:sp>
        <p:nvSpPr>
          <p:cNvPr id="58371" name="Oval 3"/>
          <p:cNvSpPr>
            <a:spLocks noChangeArrowheads="1"/>
          </p:cNvSpPr>
          <p:nvPr/>
        </p:nvSpPr>
        <p:spPr bwMode="auto">
          <a:xfrm>
            <a:off x="3651250" y="3340100"/>
            <a:ext cx="171450" cy="171450"/>
          </a:xfrm>
          <a:prstGeom prst="ellipse">
            <a:avLst/>
          </a:prstGeom>
          <a:solidFill>
            <a:srgbClr val="EF1A23"/>
          </a:solidFill>
          <a:ln w="12700">
            <a:noFill/>
            <a:round/>
            <a:headEnd/>
            <a:tailEnd/>
          </a:ln>
          <a:effectLst/>
        </p:spPr>
        <p:txBody>
          <a:bodyPr wrap="none" anchor="ctr"/>
          <a:lstStyle/>
          <a:p>
            <a:endParaRPr lang="en-US"/>
          </a:p>
        </p:txBody>
      </p:sp>
      <p:sp>
        <p:nvSpPr>
          <p:cNvPr id="58372" name="Oval 4"/>
          <p:cNvSpPr>
            <a:spLocks noChangeArrowheads="1"/>
          </p:cNvSpPr>
          <p:nvPr/>
        </p:nvSpPr>
        <p:spPr bwMode="auto">
          <a:xfrm>
            <a:off x="3651250" y="5545138"/>
            <a:ext cx="171450" cy="171450"/>
          </a:xfrm>
          <a:prstGeom prst="ellipse">
            <a:avLst/>
          </a:prstGeom>
          <a:solidFill>
            <a:srgbClr val="EF1A23"/>
          </a:solidFill>
          <a:ln w="12700">
            <a:noFill/>
            <a:round/>
            <a:headEnd/>
            <a:tailEnd/>
          </a:ln>
          <a:effectLst/>
        </p:spPr>
        <p:txBody>
          <a:bodyPr wrap="none" anchor="ctr"/>
          <a:lstStyle/>
          <a:p>
            <a:endParaRPr lang="en-US"/>
          </a:p>
        </p:txBody>
      </p:sp>
      <p:sp>
        <p:nvSpPr>
          <p:cNvPr id="5837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15.7C</a:t>
            </a:r>
          </a:p>
        </p:txBody>
      </p:sp>
      <p:sp>
        <p:nvSpPr>
          <p:cNvPr id="58374" name="Text Box 3"/>
          <p:cNvSpPr txBox="1">
            <a:spLocks noChangeArrowheads="1"/>
          </p:cNvSpPr>
          <p:nvPr/>
        </p:nvSpPr>
        <p:spPr bwMode="auto">
          <a:xfrm rot="-5400000">
            <a:off x="3121025" y="763588"/>
            <a:ext cx="484187" cy="147638"/>
          </a:xfrm>
          <a:prstGeom prst="rect">
            <a:avLst/>
          </a:prstGeom>
          <a:noFill/>
          <a:ln w="9525">
            <a:noFill/>
            <a:miter lim="800000"/>
            <a:headEnd/>
            <a:tailEnd/>
          </a:ln>
        </p:spPr>
        <p:txBody>
          <a:bodyPr wrap="none" lIns="0" tIns="0" rIns="0" bIns="0"/>
          <a:lstStyle/>
          <a:p>
            <a:pPr eaLnBrk="0" hangingPunct="0"/>
            <a:r>
              <a:rPr lang="en-US" sz="1100" b="1"/>
              <a:t>Present</a:t>
            </a:r>
          </a:p>
        </p:txBody>
      </p:sp>
      <p:sp>
        <p:nvSpPr>
          <p:cNvPr id="58375" name="Text Box 7"/>
          <p:cNvSpPr txBox="1">
            <a:spLocks noChangeArrowheads="1"/>
          </p:cNvSpPr>
          <p:nvPr/>
        </p:nvSpPr>
        <p:spPr bwMode="auto">
          <a:xfrm rot="-5400000">
            <a:off x="3451225" y="1379538"/>
            <a:ext cx="649287" cy="211138"/>
          </a:xfrm>
          <a:prstGeom prst="rect">
            <a:avLst/>
          </a:prstGeom>
          <a:noFill/>
          <a:ln w="9525">
            <a:noFill/>
            <a:miter lim="800000"/>
            <a:headEnd/>
            <a:tailEnd/>
          </a:ln>
        </p:spPr>
        <p:txBody>
          <a:bodyPr wrap="none" lIns="0" tIns="0" rIns="0" bIns="0"/>
          <a:lstStyle/>
          <a:p>
            <a:pPr eaLnBrk="0" hangingPunct="0"/>
            <a:r>
              <a:rPr lang="en-US" sz="1100" b="1"/>
              <a:t>Cenozoic</a:t>
            </a:r>
          </a:p>
        </p:txBody>
      </p:sp>
      <p:sp>
        <p:nvSpPr>
          <p:cNvPr id="58376" name="Text Box 8"/>
          <p:cNvSpPr txBox="1">
            <a:spLocks noChangeArrowheads="1"/>
          </p:cNvSpPr>
          <p:nvPr/>
        </p:nvSpPr>
        <p:spPr bwMode="auto">
          <a:xfrm rot="-5400000">
            <a:off x="3451225" y="3989388"/>
            <a:ext cx="649287" cy="211138"/>
          </a:xfrm>
          <a:prstGeom prst="rect">
            <a:avLst/>
          </a:prstGeom>
          <a:noFill/>
          <a:ln w="9525">
            <a:noFill/>
            <a:miter lim="800000"/>
            <a:headEnd/>
            <a:tailEnd/>
          </a:ln>
        </p:spPr>
        <p:txBody>
          <a:bodyPr wrap="none" lIns="0" tIns="0" rIns="0" bIns="0"/>
          <a:lstStyle/>
          <a:p>
            <a:pPr eaLnBrk="0" hangingPunct="0"/>
            <a:r>
              <a:rPr lang="en-US" sz="1100" b="1"/>
              <a:t>Mesozoic</a:t>
            </a:r>
          </a:p>
        </p:txBody>
      </p:sp>
      <p:sp>
        <p:nvSpPr>
          <p:cNvPr id="58377" name="Text Box 9"/>
          <p:cNvSpPr txBox="1">
            <a:spLocks noChangeArrowheads="1"/>
          </p:cNvSpPr>
          <p:nvPr/>
        </p:nvSpPr>
        <p:spPr bwMode="auto">
          <a:xfrm rot="-5400000">
            <a:off x="2387600" y="3313113"/>
            <a:ext cx="1468437" cy="211138"/>
          </a:xfrm>
          <a:prstGeom prst="rect">
            <a:avLst/>
          </a:prstGeom>
          <a:noFill/>
          <a:ln w="9525">
            <a:noFill/>
            <a:miter lim="800000"/>
            <a:headEnd/>
            <a:tailEnd/>
          </a:ln>
        </p:spPr>
        <p:txBody>
          <a:bodyPr wrap="none" lIns="0" tIns="0" rIns="0" bIns="0"/>
          <a:lstStyle/>
          <a:p>
            <a:pPr eaLnBrk="0" hangingPunct="0"/>
            <a:r>
              <a:rPr lang="en-US" sz="1100" b="1"/>
              <a:t>Millions of years ago</a:t>
            </a:r>
          </a:p>
        </p:txBody>
      </p:sp>
      <p:sp>
        <p:nvSpPr>
          <p:cNvPr id="58378" name="Text Box 10"/>
          <p:cNvSpPr txBox="1">
            <a:spLocks noChangeArrowheads="1"/>
          </p:cNvSpPr>
          <p:nvPr/>
        </p:nvSpPr>
        <p:spPr bwMode="auto">
          <a:xfrm rot="-5400000">
            <a:off x="3451225" y="6021388"/>
            <a:ext cx="649287" cy="211138"/>
          </a:xfrm>
          <a:prstGeom prst="rect">
            <a:avLst/>
          </a:prstGeom>
          <a:noFill/>
          <a:ln w="9525">
            <a:noFill/>
            <a:miter lim="800000"/>
            <a:headEnd/>
            <a:tailEnd/>
          </a:ln>
        </p:spPr>
        <p:txBody>
          <a:bodyPr wrap="none" lIns="0" tIns="0" rIns="0" bIns="0"/>
          <a:lstStyle/>
          <a:p>
            <a:pPr eaLnBrk="0" hangingPunct="0"/>
            <a:r>
              <a:rPr lang="en-US" sz="1100" b="1"/>
              <a:t>Paleozoic</a:t>
            </a:r>
          </a:p>
        </p:txBody>
      </p:sp>
      <p:sp>
        <p:nvSpPr>
          <p:cNvPr id="58379" name="Text Box 3"/>
          <p:cNvSpPr txBox="1">
            <a:spLocks noChangeArrowheads="1"/>
          </p:cNvSpPr>
          <p:nvPr/>
        </p:nvSpPr>
        <p:spPr bwMode="auto">
          <a:xfrm>
            <a:off x="3241675" y="5532438"/>
            <a:ext cx="274638" cy="211137"/>
          </a:xfrm>
          <a:prstGeom prst="rect">
            <a:avLst/>
          </a:prstGeom>
          <a:noFill/>
          <a:ln w="9525">
            <a:noFill/>
            <a:miter lim="800000"/>
            <a:headEnd/>
            <a:tailEnd/>
          </a:ln>
        </p:spPr>
        <p:txBody>
          <a:bodyPr wrap="none" lIns="0" tIns="0" rIns="0" bIns="0"/>
          <a:lstStyle/>
          <a:p>
            <a:pPr eaLnBrk="0" hangingPunct="0"/>
            <a:r>
              <a:rPr lang="en-US" sz="1100" b="1"/>
              <a:t>251</a:t>
            </a:r>
          </a:p>
        </p:txBody>
      </p:sp>
      <p:sp>
        <p:nvSpPr>
          <p:cNvPr id="58380" name="Text Box 3"/>
          <p:cNvSpPr txBox="1">
            <a:spLocks noChangeArrowheads="1"/>
          </p:cNvSpPr>
          <p:nvPr/>
        </p:nvSpPr>
        <p:spPr bwMode="auto">
          <a:xfrm>
            <a:off x="3241675" y="3354388"/>
            <a:ext cx="274638" cy="211137"/>
          </a:xfrm>
          <a:prstGeom prst="rect">
            <a:avLst/>
          </a:prstGeom>
          <a:noFill/>
          <a:ln w="9525">
            <a:noFill/>
            <a:miter lim="800000"/>
            <a:headEnd/>
            <a:tailEnd/>
          </a:ln>
        </p:spPr>
        <p:txBody>
          <a:bodyPr wrap="none" lIns="0" tIns="0" rIns="0" bIns="0"/>
          <a:lstStyle/>
          <a:p>
            <a:pPr eaLnBrk="0" hangingPunct="0"/>
            <a:r>
              <a:rPr lang="en-US" sz="1100" b="1"/>
              <a:t>135</a:t>
            </a:r>
          </a:p>
        </p:txBody>
      </p:sp>
      <p:sp>
        <p:nvSpPr>
          <p:cNvPr id="58381" name="Text Box 3"/>
          <p:cNvSpPr txBox="1">
            <a:spLocks noChangeArrowheads="1"/>
          </p:cNvSpPr>
          <p:nvPr/>
        </p:nvSpPr>
        <p:spPr bwMode="auto">
          <a:xfrm>
            <a:off x="3178175" y="1976438"/>
            <a:ext cx="274638" cy="211137"/>
          </a:xfrm>
          <a:prstGeom prst="rect">
            <a:avLst/>
          </a:prstGeom>
          <a:noFill/>
          <a:ln w="9525">
            <a:noFill/>
            <a:miter lim="800000"/>
            <a:headEnd/>
            <a:tailEnd/>
          </a:ln>
        </p:spPr>
        <p:txBody>
          <a:bodyPr wrap="none" lIns="0" tIns="0" rIns="0" bIns="0"/>
          <a:lstStyle/>
          <a:p>
            <a:pPr eaLnBrk="0" hangingPunct="0"/>
            <a:r>
              <a:rPr lang="en-US" sz="1100" b="1"/>
              <a:t>65.5</a:t>
            </a:r>
          </a:p>
        </p:txBody>
      </p:sp>
      <p:sp>
        <p:nvSpPr>
          <p:cNvPr id="58382" name="Text Box 3"/>
          <p:cNvSpPr txBox="1">
            <a:spLocks noChangeArrowheads="1"/>
          </p:cNvSpPr>
          <p:nvPr/>
        </p:nvSpPr>
        <p:spPr bwMode="auto">
          <a:xfrm>
            <a:off x="3698875" y="5554663"/>
            <a:ext cx="90488" cy="211137"/>
          </a:xfrm>
          <a:prstGeom prst="rect">
            <a:avLst/>
          </a:prstGeom>
          <a:noFill/>
          <a:ln w="9525">
            <a:noFill/>
            <a:miter lim="800000"/>
            <a:headEnd/>
            <a:tailEnd/>
          </a:ln>
        </p:spPr>
        <p:txBody>
          <a:bodyPr wrap="none" lIns="0" tIns="0" rIns="0" bIns="0"/>
          <a:lstStyle/>
          <a:p>
            <a:pPr eaLnBrk="0" hangingPunct="0"/>
            <a:r>
              <a:rPr lang="en-US" sz="1000" b="1">
                <a:solidFill>
                  <a:schemeClr val="bg1"/>
                </a:solidFill>
              </a:rPr>
              <a:t>1</a:t>
            </a:r>
          </a:p>
        </p:txBody>
      </p:sp>
      <p:sp>
        <p:nvSpPr>
          <p:cNvPr id="58383" name="Text Box 3"/>
          <p:cNvSpPr txBox="1">
            <a:spLocks noChangeArrowheads="1"/>
          </p:cNvSpPr>
          <p:nvPr/>
        </p:nvSpPr>
        <p:spPr bwMode="auto">
          <a:xfrm>
            <a:off x="3698875" y="3359150"/>
            <a:ext cx="90488" cy="211138"/>
          </a:xfrm>
          <a:prstGeom prst="rect">
            <a:avLst/>
          </a:prstGeom>
          <a:noFill/>
          <a:ln w="9525">
            <a:noFill/>
            <a:miter lim="800000"/>
            <a:headEnd/>
            <a:tailEnd/>
          </a:ln>
        </p:spPr>
        <p:txBody>
          <a:bodyPr wrap="none" lIns="0" tIns="0" rIns="0" bIns="0"/>
          <a:lstStyle/>
          <a:p>
            <a:pPr eaLnBrk="0" hangingPunct="0"/>
            <a:r>
              <a:rPr lang="en-US" sz="1000" b="1">
                <a:solidFill>
                  <a:schemeClr val="bg1"/>
                </a:solidFill>
              </a:rPr>
              <a:t>2</a:t>
            </a:r>
          </a:p>
        </p:txBody>
      </p:sp>
      <p:sp>
        <p:nvSpPr>
          <p:cNvPr id="58384" name="Text Box 3"/>
          <p:cNvSpPr txBox="1">
            <a:spLocks noChangeArrowheads="1"/>
          </p:cNvSpPr>
          <p:nvPr/>
        </p:nvSpPr>
        <p:spPr bwMode="auto">
          <a:xfrm>
            <a:off x="4760913" y="5351463"/>
            <a:ext cx="538162" cy="211137"/>
          </a:xfrm>
          <a:prstGeom prst="rect">
            <a:avLst/>
          </a:prstGeom>
          <a:noFill/>
          <a:ln w="9525">
            <a:noFill/>
            <a:miter lim="800000"/>
            <a:headEnd/>
            <a:tailEnd/>
          </a:ln>
        </p:spPr>
        <p:txBody>
          <a:bodyPr wrap="none" lIns="0" tIns="0" rIns="0" bIns="0"/>
          <a:lstStyle/>
          <a:p>
            <a:pPr eaLnBrk="0" hangingPunct="0"/>
            <a:r>
              <a:rPr lang="en-US" sz="900" b="1"/>
              <a:t>Pangaea</a:t>
            </a:r>
          </a:p>
        </p:txBody>
      </p:sp>
      <p:sp>
        <p:nvSpPr>
          <p:cNvPr id="58385" name="Oval 17"/>
          <p:cNvSpPr>
            <a:spLocks noChangeArrowheads="1"/>
          </p:cNvSpPr>
          <p:nvPr/>
        </p:nvSpPr>
        <p:spPr bwMode="auto">
          <a:xfrm>
            <a:off x="3651250" y="1978025"/>
            <a:ext cx="171450" cy="171450"/>
          </a:xfrm>
          <a:prstGeom prst="ellipse">
            <a:avLst/>
          </a:prstGeom>
          <a:solidFill>
            <a:srgbClr val="EF1A23"/>
          </a:solidFill>
          <a:ln w="12700">
            <a:noFill/>
            <a:round/>
            <a:headEnd/>
            <a:tailEnd/>
          </a:ln>
          <a:effectLst/>
        </p:spPr>
        <p:txBody>
          <a:bodyPr wrap="none" anchor="ctr"/>
          <a:lstStyle/>
          <a:p>
            <a:endParaRPr lang="en-US"/>
          </a:p>
        </p:txBody>
      </p:sp>
      <p:sp>
        <p:nvSpPr>
          <p:cNvPr id="58386" name="Text Box 3"/>
          <p:cNvSpPr txBox="1">
            <a:spLocks noChangeArrowheads="1"/>
          </p:cNvSpPr>
          <p:nvPr/>
        </p:nvSpPr>
        <p:spPr bwMode="auto">
          <a:xfrm>
            <a:off x="3698875" y="1987550"/>
            <a:ext cx="90488" cy="211138"/>
          </a:xfrm>
          <a:prstGeom prst="rect">
            <a:avLst/>
          </a:prstGeom>
          <a:noFill/>
          <a:ln w="9525">
            <a:noFill/>
            <a:miter lim="800000"/>
            <a:headEnd/>
            <a:tailEnd/>
          </a:ln>
        </p:spPr>
        <p:txBody>
          <a:bodyPr wrap="none" lIns="0" tIns="0" rIns="0" bIns="0"/>
          <a:lstStyle/>
          <a:p>
            <a:pPr eaLnBrk="0" hangingPunct="0"/>
            <a:r>
              <a:rPr lang="en-US" sz="1000" b="1">
                <a:solidFill>
                  <a:schemeClr val="bg1"/>
                </a:solidFill>
              </a:rPr>
              <a:t>3</a:t>
            </a:r>
          </a:p>
        </p:txBody>
      </p:sp>
      <p:sp>
        <p:nvSpPr>
          <p:cNvPr id="58387" name="Oval 19"/>
          <p:cNvSpPr>
            <a:spLocks noChangeArrowheads="1"/>
          </p:cNvSpPr>
          <p:nvPr/>
        </p:nvSpPr>
        <p:spPr bwMode="auto">
          <a:xfrm>
            <a:off x="3651250" y="690563"/>
            <a:ext cx="171450" cy="171450"/>
          </a:xfrm>
          <a:prstGeom prst="ellipse">
            <a:avLst/>
          </a:prstGeom>
          <a:solidFill>
            <a:srgbClr val="EF1A23"/>
          </a:solidFill>
          <a:ln w="12700">
            <a:noFill/>
            <a:round/>
            <a:headEnd/>
            <a:tailEnd/>
          </a:ln>
          <a:effectLst/>
        </p:spPr>
        <p:txBody>
          <a:bodyPr wrap="none" anchor="ctr"/>
          <a:lstStyle/>
          <a:p>
            <a:endParaRPr lang="en-US"/>
          </a:p>
        </p:txBody>
      </p:sp>
      <p:sp>
        <p:nvSpPr>
          <p:cNvPr id="58388" name="Text Box 3"/>
          <p:cNvSpPr txBox="1">
            <a:spLocks noChangeArrowheads="1"/>
          </p:cNvSpPr>
          <p:nvPr/>
        </p:nvSpPr>
        <p:spPr bwMode="auto">
          <a:xfrm>
            <a:off x="3698875" y="700088"/>
            <a:ext cx="90488" cy="211137"/>
          </a:xfrm>
          <a:prstGeom prst="rect">
            <a:avLst/>
          </a:prstGeom>
          <a:noFill/>
          <a:ln w="9525">
            <a:noFill/>
            <a:miter lim="800000"/>
            <a:headEnd/>
            <a:tailEnd/>
          </a:ln>
        </p:spPr>
        <p:txBody>
          <a:bodyPr wrap="none" lIns="0" tIns="0" rIns="0" bIns="0"/>
          <a:lstStyle/>
          <a:p>
            <a:pPr eaLnBrk="0" hangingPunct="0"/>
            <a:r>
              <a:rPr lang="en-US" sz="1000" b="1">
                <a:solidFill>
                  <a:schemeClr val="bg1"/>
                </a:solidFill>
              </a:rPr>
              <a:t>4</a:t>
            </a:r>
          </a:p>
        </p:txBody>
      </p:sp>
      <p:sp>
        <p:nvSpPr>
          <p:cNvPr id="58389" name="Text Box 3"/>
          <p:cNvSpPr txBox="1">
            <a:spLocks noChangeArrowheads="1"/>
          </p:cNvSpPr>
          <p:nvPr/>
        </p:nvSpPr>
        <p:spPr bwMode="auto">
          <a:xfrm>
            <a:off x="4691063" y="3592513"/>
            <a:ext cx="627062" cy="173037"/>
          </a:xfrm>
          <a:prstGeom prst="rect">
            <a:avLst/>
          </a:prstGeom>
          <a:noFill/>
          <a:ln w="9525">
            <a:noFill/>
            <a:miter lim="800000"/>
            <a:headEnd/>
            <a:tailEnd/>
          </a:ln>
        </p:spPr>
        <p:txBody>
          <a:bodyPr wrap="none" lIns="0" tIns="0" rIns="0" bIns="0"/>
          <a:lstStyle/>
          <a:p>
            <a:pPr eaLnBrk="0" hangingPunct="0"/>
            <a:r>
              <a:rPr lang="en-US" sz="900" b="1"/>
              <a:t>Gondwana</a:t>
            </a:r>
          </a:p>
        </p:txBody>
      </p:sp>
      <p:sp>
        <p:nvSpPr>
          <p:cNvPr id="58390" name="Text Box 3"/>
          <p:cNvSpPr txBox="1">
            <a:spLocks noChangeArrowheads="1"/>
          </p:cNvSpPr>
          <p:nvPr/>
        </p:nvSpPr>
        <p:spPr bwMode="auto">
          <a:xfrm>
            <a:off x="4684713" y="3059113"/>
            <a:ext cx="627062" cy="173037"/>
          </a:xfrm>
          <a:prstGeom prst="rect">
            <a:avLst/>
          </a:prstGeom>
          <a:noFill/>
          <a:ln w="9525">
            <a:noFill/>
            <a:miter lim="800000"/>
            <a:headEnd/>
            <a:tailEnd/>
          </a:ln>
        </p:spPr>
        <p:txBody>
          <a:bodyPr wrap="none" lIns="0" tIns="0" rIns="0" bIns="0"/>
          <a:lstStyle/>
          <a:p>
            <a:pPr eaLnBrk="0" hangingPunct="0"/>
            <a:r>
              <a:rPr lang="en-US" sz="900" b="1"/>
              <a:t>Laurasia</a:t>
            </a:r>
          </a:p>
        </p:txBody>
      </p:sp>
      <p:sp>
        <p:nvSpPr>
          <p:cNvPr id="58391" name="Text Box 3"/>
          <p:cNvSpPr txBox="1">
            <a:spLocks noChangeArrowheads="1"/>
          </p:cNvSpPr>
          <p:nvPr/>
        </p:nvSpPr>
        <p:spPr bwMode="auto">
          <a:xfrm>
            <a:off x="4646613" y="2493963"/>
            <a:ext cx="627062" cy="173037"/>
          </a:xfrm>
          <a:prstGeom prst="rect">
            <a:avLst/>
          </a:prstGeom>
          <a:noFill/>
          <a:ln w="9525">
            <a:noFill/>
            <a:miter lim="800000"/>
            <a:headEnd/>
            <a:tailEnd/>
          </a:ln>
        </p:spPr>
        <p:txBody>
          <a:bodyPr wrap="none" lIns="0" tIns="0" rIns="0" bIns="0"/>
          <a:lstStyle/>
          <a:p>
            <a:pPr eaLnBrk="0" hangingPunct="0"/>
            <a:r>
              <a:rPr lang="en-US" sz="900" b="1"/>
              <a:t>Antarctica</a:t>
            </a:r>
          </a:p>
        </p:txBody>
      </p:sp>
      <p:sp>
        <p:nvSpPr>
          <p:cNvPr id="58392" name="Text Box 3"/>
          <p:cNvSpPr txBox="1">
            <a:spLocks noChangeArrowheads="1"/>
          </p:cNvSpPr>
          <p:nvPr/>
        </p:nvSpPr>
        <p:spPr bwMode="auto">
          <a:xfrm>
            <a:off x="4945063" y="1674813"/>
            <a:ext cx="411162" cy="173037"/>
          </a:xfrm>
          <a:prstGeom prst="rect">
            <a:avLst/>
          </a:prstGeom>
          <a:noFill/>
          <a:ln w="9525">
            <a:noFill/>
            <a:miter lim="800000"/>
            <a:headEnd/>
            <a:tailEnd/>
          </a:ln>
        </p:spPr>
        <p:txBody>
          <a:bodyPr wrap="none" lIns="0" tIns="0" rIns="0" bIns="0"/>
          <a:lstStyle/>
          <a:p>
            <a:pPr eaLnBrk="0" hangingPunct="0"/>
            <a:r>
              <a:rPr lang="en-US" sz="900" b="1"/>
              <a:t>Eurasia</a:t>
            </a:r>
          </a:p>
        </p:txBody>
      </p:sp>
      <p:sp>
        <p:nvSpPr>
          <p:cNvPr id="58393" name="Text Box 3"/>
          <p:cNvSpPr txBox="1">
            <a:spLocks noChangeArrowheads="1"/>
          </p:cNvSpPr>
          <p:nvPr/>
        </p:nvSpPr>
        <p:spPr bwMode="auto">
          <a:xfrm>
            <a:off x="4729163" y="1909763"/>
            <a:ext cx="411162" cy="173037"/>
          </a:xfrm>
          <a:prstGeom prst="rect">
            <a:avLst/>
          </a:prstGeom>
          <a:noFill/>
          <a:ln w="9525">
            <a:noFill/>
            <a:miter lim="800000"/>
            <a:headEnd/>
            <a:tailEnd/>
          </a:ln>
        </p:spPr>
        <p:txBody>
          <a:bodyPr wrap="none" lIns="0" tIns="0" rIns="0" bIns="0"/>
          <a:lstStyle/>
          <a:p>
            <a:pPr eaLnBrk="0" hangingPunct="0"/>
            <a:r>
              <a:rPr lang="en-US" sz="900" b="1"/>
              <a:t>Africa</a:t>
            </a:r>
          </a:p>
        </p:txBody>
      </p:sp>
      <p:sp>
        <p:nvSpPr>
          <p:cNvPr id="58394" name="Text Box 3"/>
          <p:cNvSpPr txBox="1">
            <a:spLocks noChangeArrowheads="1"/>
          </p:cNvSpPr>
          <p:nvPr/>
        </p:nvSpPr>
        <p:spPr bwMode="auto">
          <a:xfrm>
            <a:off x="5148263" y="2119313"/>
            <a:ext cx="411162" cy="173037"/>
          </a:xfrm>
          <a:prstGeom prst="rect">
            <a:avLst/>
          </a:prstGeom>
          <a:noFill/>
          <a:ln w="9525">
            <a:noFill/>
            <a:miter lim="800000"/>
            <a:headEnd/>
            <a:tailEnd/>
          </a:ln>
        </p:spPr>
        <p:txBody>
          <a:bodyPr wrap="none" lIns="0" tIns="0" rIns="0" bIns="0"/>
          <a:lstStyle/>
          <a:p>
            <a:pPr eaLnBrk="0" hangingPunct="0"/>
            <a:r>
              <a:rPr lang="en-US" sz="900" b="1"/>
              <a:t>India</a:t>
            </a:r>
          </a:p>
        </p:txBody>
      </p:sp>
      <p:sp>
        <p:nvSpPr>
          <p:cNvPr id="58395" name="Text Box 3"/>
          <p:cNvSpPr txBox="1">
            <a:spLocks noChangeArrowheads="1"/>
          </p:cNvSpPr>
          <p:nvPr/>
        </p:nvSpPr>
        <p:spPr bwMode="auto">
          <a:xfrm>
            <a:off x="4348163" y="2176463"/>
            <a:ext cx="531812" cy="280987"/>
          </a:xfrm>
          <a:prstGeom prst="rect">
            <a:avLst/>
          </a:prstGeom>
          <a:noFill/>
          <a:ln w="9525">
            <a:noFill/>
            <a:miter lim="800000"/>
            <a:headEnd/>
            <a:tailEnd/>
          </a:ln>
        </p:spPr>
        <p:txBody>
          <a:bodyPr wrap="none" lIns="0" tIns="0" rIns="0" bIns="0"/>
          <a:lstStyle/>
          <a:p>
            <a:pPr eaLnBrk="0" hangingPunct="0"/>
            <a:r>
              <a:rPr lang="en-US" sz="900" b="1"/>
              <a:t>South</a:t>
            </a:r>
          </a:p>
          <a:p>
            <a:pPr eaLnBrk="0" hangingPunct="0"/>
            <a:r>
              <a:rPr lang="en-US" sz="900" b="1"/>
              <a:t>America</a:t>
            </a:r>
          </a:p>
        </p:txBody>
      </p:sp>
      <p:sp>
        <p:nvSpPr>
          <p:cNvPr id="58396" name="Text Box 28"/>
          <p:cNvSpPr txBox="1">
            <a:spLocks noChangeArrowheads="1"/>
          </p:cNvSpPr>
          <p:nvPr/>
        </p:nvSpPr>
        <p:spPr bwMode="auto">
          <a:xfrm rot="-1591537">
            <a:off x="5208588" y="2332038"/>
            <a:ext cx="512762" cy="147637"/>
          </a:xfrm>
          <a:prstGeom prst="rect">
            <a:avLst/>
          </a:prstGeom>
          <a:noFill/>
          <a:ln w="9525">
            <a:noFill/>
            <a:miter lim="800000"/>
            <a:headEnd/>
            <a:tailEnd/>
          </a:ln>
        </p:spPr>
        <p:txBody>
          <a:bodyPr wrap="none" lIns="0" tIns="0" rIns="0" bIns="0"/>
          <a:lstStyle/>
          <a:p>
            <a:pPr eaLnBrk="0" hangingPunct="0"/>
            <a:r>
              <a:rPr lang="en-US" sz="900" b="1"/>
              <a:t>Australia</a:t>
            </a:r>
          </a:p>
        </p:txBody>
      </p:sp>
      <p:sp>
        <p:nvSpPr>
          <p:cNvPr id="58397" name="Text Box 29"/>
          <p:cNvSpPr txBox="1">
            <a:spLocks noChangeArrowheads="1"/>
          </p:cNvSpPr>
          <p:nvPr/>
        </p:nvSpPr>
        <p:spPr bwMode="auto">
          <a:xfrm rot="-2027556">
            <a:off x="4087813" y="1663700"/>
            <a:ext cx="808037" cy="149225"/>
          </a:xfrm>
          <a:prstGeom prst="rect">
            <a:avLst/>
          </a:prstGeom>
          <a:noFill/>
          <a:ln w="9525">
            <a:noFill/>
            <a:miter lim="800000"/>
            <a:headEnd/>
            <a:tailEnd/>
          </a:ln>
        </p:spPr>
        <p:txBody>
          <a:bodyPr wrap="none" lIns="0" tIns="0" rIns="0" bIns="0"/>
          <a:lstStyle/>
          <a:p>
            <a:pPr eaLnBrk="0" hangingPunct="0"/>
            <a:r>
              <a:rPr lang="en-US" sz="900" b="1"/>
              <a:t>North America</a:t>
            </a:r>
          </a:p>
        </p:txBody>
      </p:sp>
      <p:sp>
        <p:nvSpPr>
          <p:cNvPr id="58398" name="Text Box 3"/>
          <p:cNvSpPr txBox="1">
            <a:spLocks noChangeArrowheads="1"/>
          </p:cNvSpPr>
          <p:nvPr/>
        </p:nvSpPr>
        <p:spPr bwMode="auto">
          <a:xfrm>
            <a:off x="4927600" y="2289175"/>
            <a:ext cx="530225" cy="127000"/>
          </a:xfrm>
          <a:prstGeom prst="rect">
            <a:avLst/>
          </a:prstGeom>
          <a:noFill/>
          <a:ln w="9525">
            <a:noFill/>
            <a:miter lim="800000"/>
            <a:headEnd/>
            <a:tailEnd/>
          </a:ln>
        </p:spPr>
        <p:txBody>
          <a:bodyPr wrap="none" lIns="0" tIns="0" rIns="0" bIns="0"/>
          <a:lstStyle/>
          <a:p>
            <a:pPr eaLnBrk="0" hangingPunct="0"/>
            <a:r>
              <a:rPr lang="en-US" sz="700" b="1"/>
              <a:t>Madagascar</a:t>
            </a:r>
          </a:p>
        </p:txBody>
      </p:sp>
      <p:sp>
        <p:nvSpPr>
          <p:cNvPr id="58399" name="Line 31"/>
          <p:cNvSpPr>
            <a:spLocks noChangeShapeType="1"/>
          </p:cNvSpPr>
          <p:nvPr/>
        </p:nvSpPr>
        <p:spPr bwMode="auto">
          <a:xfrm>
            <a:off x="5027613" y="2230438"/>
            <a:ext cx="98425" cy="76200"/>
          </a:xfrm>
          <a:prstGeom prst="line">
            <a:avLst/>
          </a:prstGeom>
          <a:noFill/>
          <a:ln w="12700">
            <a:solidFill>
              <a:schemeClr val="tx1"/>
            </a:solidFill>
            <a:round/>
            <a:headEnd/>
            <a:tailEnd/>
          </a:ln>
          <a:effectLst/>
        </p:spPr>
        <p:txBody>
          <a:bodyPr wrap="none" anchor="ctr"/>
          <a:lstStyle/>
          <a:p>
            <a:endParaRPr lang="en-US"/>
          </a:p>
        </p:txBody>
      </p:sp>
      <p:sp>
        <p:nvSpPr>
          <p:cNvPr id="32" name="Slide Number Placeholder 31"/>
          <p:cNvSpPr>
            <a:spLocks noGrp="1"/>
          </p:cNvSpPr>
          <p:nvPr>
            <p:ph type="sldNum" sz="quarter" idx="12"/>
          </p:nvPr>
        </p:nvSpPr>
        <p:spPr/>
        <p:txBody>
          <a:bodyPr/>
          <a:lstStyle/>
          <a:p>
            <a:fld id="{0895ED9F-B7BF-457C-BF79-27AE740E50EA}" type="slidenum">
              <a:rPr lang="en-US" smtClean="0"/>
              <a:pPr/>
              <a:t>33</a:t>
            </a:fld>
            <a:endParaRPr lang="en-US"/>
          </a:p>
        </p:txBody>
      </p:sp>
    </p:spTree>
  </p:cSld>
  <p:clrMapOvr>
    <a:masterClrMapping/>
  </p:clrMapOvr>
  <p:transition>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79121293-BCC7-4D83-8460-E5F2A4A86C71}" type="slidenum">
              <a:rPr lang="en-US" smtClean="0"/>
              <a:pPr/>
              <a:t>34</a:t>
            </a:fld>
            <a:endParaRPr lang="en-US" smtClean="0"/>
          </a:p>
        </p:txBody>
      </p:sp>
      <p:pic>
        <p:nvPicPr>
          <p:cNvPr id="20483" name="Picture 5" descr="25-03-PlateTectonics-L.gif"/>
          <p:cNvPicPr>
            <a:picLocks noChangeAspect="1" noChangeArrowheads="1"/>
          </p:cNvPicPr>
          <p:nvPr/>
        </p:nvPicPr>
        <p:blipFill>
          <a:blip r:embed="rId3" cstate="print"/>
          <a:srcRect/>
          <a:stretch>
            <a:fillRect/>
          </a:stretch>
        </p:blipFill>
        <p:spPr bwMode="auto">
          <a:xfrm>
            <a:off x="2171700" y="571500"/>
            <a:ext cx="4800600" cy="57150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57163" y="101600"/>
            <a:ext cx="8543925" cy="914400"/>
          </a:xfrm>
        </p:spPr>
        <p:txBody>
          <a:bodyPr>
            <a:normAutofit/>
          </a:bodyPr>
          <a:lstStyle/>
          <a:p>
            <a:pPr marL="798513" indent="-798513" eaLnBrk="1" hangingPunct="1"/>
            <a:r>
              <a:rPr lang="en-US" sz="2400" dirty="0" smtClean="0"/>
              <a:t>13.5 Many types of scientific evidence support the evolutionary view of life</a:t>
            </a:r>
          </a:p>
        </p:txBody>
      </p:sp>
      <p:sp>
        <p:nvSpPr>
          <p:cNvPr id="69635" name="Rectangle 3"/>
          <p:cNvSpPr>
            <a:spLocks noGrp="1" noChangeArrowheads="1"/>
          </p:cNvSpPr>
          <p:nvPr>
            <p:ph type="body" idx="4294967295"/>
          </p:nvPr>
        </p:nvSpPr>
        <p:spPr>
          <a:xfrm>
            <a:off x="52388" y="1319213"/>
            <a:ext cx="8753475" cy="5341937"/>
          </a:xfrm>
        </p:spPr>
        <p:txBody>
          <a:bodyPr/>
          <a:lstStyle/>
          <a:p>
            <a:pPr marL="420688" lvl="1" indent="-306388" eaLnBrk="1" hangingPunct="1">
              <a:spcAft>
                <a:spcPts val="75"/>
              </a:spcAft>
              <a:buFont typeface="Wingdings" pitchFamily="84" charset="2"/>
              <a:buChar char="§"/>
            </a:pPr>
            <a:r>
              <a:rPr lang="en-US" sz="2800" b="1" dirty="0" smtClean="0">
                <a:cs typeface="Times New Roman" pitchFamily="84" charset="0"/>
              </a:rPr>
              <a:t>Comparative anatomy</a:t>
            </a:r>
            <a:endParaRPr lang="en-US" sz="2800" i="1" dirty="0" smtClean="0">
              <a:cs typeface="Times New Roman" pitchFamily="84" charset="0"/>
            </a:endParaRPr>
          </a:p>
          <a:p>
            <a:pPr marL="927100" lvl="2" indent="-368300" eaLnBrk="1" hangingPunct="1">
              <a:spcAft>
                <a:spcPts val="75"/>
              </a:spcAft>
            </a:pPr>
            <a:r>
              <a:rPr lang="en-US" sz="2400" dirty="0" smtClean="0">
                <a:cs typeface="Times New Roman" pitchFamily="84" charset="0"/>
              </a:rPr>
              <a:t>is the comparison of body structures in different species,</a:t>
            </a:r>
          </a:p>
          <a:p>
            <a:pPr marL="927100" lvl="2" indent="-368300" eaLnBrk="1" hangingPunct="1">
              <a:spcAft>
                <a:spcPts val="75"/>
              </a:spcAft>
            </a:pPr>
            <a:r>
              <a:rPr lang="en-US" sz="2400" dirty="0" smtClean="0">
                <a:cs typeface="Times New Roman" pitchFamily="84" charset="0"/>
              </a:rPr>
              <a:t>was extensively cited by Darwin, and</a:t>
            </a:r>
          </a:p>
          <a:p>
            <a:pPr marL="927100" lvl="2" indent="-368300" eaLnBrk="1" hangingPunct="1">
              <a:spcAft>
                <a:spcPts val="75"/>
              </a:spcAft>
            </a:pPr>
            <a:r>
              <a:rPr lang="en-US" sz="2400" dirty="0" smtClean="0">
                <a:cs typeface="Times New Roman" pitchFamily="84" charset="0"/>
              </a:rPr>
              <a:t>illustrates that evolution is a remodeling process.</a:t>
            </a:r>
          </a:p>
          <a:p>
            <a:pPr marL="927100" lvl="2" indent="-368300" eaLnBrk="1" hangingPunct="1">
              <a:spcAft>
                <a:spcPts val="75"/>
              </a:spcAft>
            </a:pPr>
            <a:r>
              <a:rPr lang="en-US" sz="2400" b="1" dirty="0" smtClean="0">
                <a:cs typeface="Times New Roman" pitchFamily="84" charset="0"/>
              </a:rPr>
              <a:t>Homology </a:t>
            </a:r>
            <a:r>
              <a:rPr lang="en-US" sz="2400" dirty="0" smtClean="0">
                <a:cs typeface="Times New Roman" pitchFamily="84" charset="0"/>
              </a:rPr>
              <a:t>is the similarity in characteristics that result from common ancestry.</a:t>
            </a:r>
          </a:p>
          <a:p>
            <a:pPr marL="927100" lvl="2" indent="-368300" eaLnBrk="1" hangingPunct="1">
              <a:spcAft>
                <a:spcPts val="75"/>
              </a:spcAft>
            </a:pPr>
            <a:r>
              <a:rPr lang="en-US" sz="2400" b="1" dirty="0" smtClean="0">
                <a:cs typeface="Times New Roman" pitchFamily="84" charset="0"/>
              </a:rPr>
              <a:t>Homologous structures </a:t>
            </a:r>
            <a:r>
              <a:rPr lang="en-US" sz="2400" dirty="0" smtClean="0">
                <a:cs typeface="Times New Roman" pitchFamily="84" charset="0"/>
              </a:rPr>
              <a:t>have different functions but are structurally similar because of common ancestry.</a:t>
            </a:r>
            <a:endParaRPr lang="en-US" sz="2800" dirty="0" smtClean="0">
              <a:cs typeface="Times New Roman" pitchFamily="84" charset="0"/>
            </a:endParaRPr>
          </a:p>
          <a:p>
            <a:pPr marL="420688" lvl="1" indent="-306388" eaLnBrk="1" hangingPunct="1">
              <a:spcBef>
                <a:spcPct val="25000"/>
              </a:spcBef>
              <a:spcAft>
                <a:spcPct val="10000"/>
              </a:spcAft>
            </a:pPr>
            <a:endParaRPr lang="en-US" sz="2000" dirty="0" smtClean="0"/>
          </a:p>
        </p:txBody>
      </p:sp>
      <p:sp>
        <p:nvSpPr>
          <p:cNvPr id="6963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963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963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963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9635">
                                            <p:txEl>
                                              <p:pRg st="5" end="5"/>
                                            </p:txEl>
                                          </p:spTgt>
                                        </p:tgtEl>
                                        <p:attrNameLst>
                                          <p:attrName>style.visibility</p:attrName>
                                        </p:attrNameLst>
                                      </p:cBhvr>
                                      <p:to>
                                        <p:strVal val="visible"/>
                                      </p:to>
                                    </p:set>
                                    <p:anim calcmode="lin" valueType="num">
                                      <p:cBhvr additive="base">
                                        <p:cTn id="37"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96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13_05aHomologousForelimb-U"/>
          <p:cNvPicPr>
            <a:picLocks noChangeAspect="1" noChangeArrowheads="1"/>
          </p:cNvPicPr>
          <p:nvPr/>
        </p:nvPicPr>
        <p:blipFill>
          <a:blip r:embed="rId3" cstate="print"/>
          <a:srcRect/>
          <a:stretch>
            <a:fillRect/>
          </a:stretch>
        </p:blipFill>
        <p:spPr bwMode="auto">
          <a:xfrm>
            <a:off x="296863" y="1220788"/>
            <a:ext cx="8548687" cy="4414837"/>
          </a:xfrm>
          <a:prstGeom prst="rect">
            <a:avLst/>
          </a:prstGeom>
          <a:noFill/>
          <a:ln w="9525">
            <a:noFill/>
            <a:miter lim="800000"/>
            <a:headEnd/>
            <a:tailEnd/>
          </a:ln>
        </p:spPr>
      </p:pic>
      <p:sp>
        <p:nvSpPr>
          <p:cNvPr id="7065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13.5A</a:t>
            </a:r>
          </a:p>
        </p:txBody>
      </p:sp>
      <p:sp>
        <p:nvSpPr>
          <p:cNvPr id="70660" name="Text Box 3"/>
          <p:cNvSpPr txBox="1">
            <a:spLocks noChangeArrowheads="1"/>
          </p:cNvSpPr>
          <p:nvPr/>
        </p:nvSpPr>
        <p:spPr bwMode="auto">
          <a:xfrm>
            <a:off x="347663" y="2066925"/>
            <a:ext cx="1089025" cy="346075"/>
          </a:xfrm>
          <a:prstGeom prst="rect">
            <a:avLst/>
          </a:prstGeom>
          <a:noFill/>
          <a:ln w="9525">
            <a:noFill/>
            <a:miter lim="800000"/>
            <a:headEnd/>
            <a:tailEnd/>
          </a:ln>
        </p:spPr>
        <p:txBody>
          <a:bodyPr wrap="none" lIns="0" tIns="0" rIns="0" bIns="0"/>
          <a:lstStyle/>
          <a:p>
            <a:pPr eaLnBrk="0" hangingPunct="0"/>
            <a:r>
              <a:rPr lang="en-US" sz="1800" b="1"/>
              <a:t>Humerus</a:t>
            </a:r>
          </a:p>
        </p:txBody>
      </p:sp>
      <p:sp>
        <p:nvSpPr>
          <p:cNvPr id="70661" name="Text Box 3"/>
          <p:cNvSpPr txBox="1">
            <a:spLocks noChangeArrowheads="1"/>
          </p:cNvSpPr>
          <p:nvPr/>
        </p:nvSpPr>
        <p:spPr bwMode="auto">
          <a:xfrm>
            <a:off x="341313" y="3235325"/>
            <a:ext cx="841375" cy="288925"/>
          </a:xfrm>
          <a:prstGeom prst="rect">
            <a:avLst/>
          </a:prstGeom>
          <a:noFill/>
          <a:ln w="9525">
            <a:noFill/>
            <a:miter lim="800000"/>
            <a:headEnd/>
            <a:tailEnd/>
          </a:ln>
        </p:spPr>
        <p:txBody>
          <a:bodyPr wrap="none" lIns="0" tIns="0" rIns="0" bIns="0"/>
          <a:lstStyle/>
          <a:p>
            <a:pPr eaLnBrk="0" hangingPunct="0"/>
            <a:r>
              <a:rPr lang="en-US" sz="1800" b="1"/>
              <a:t>Radius</a:t>
            </a:r>
          </a:p>
        </p:txBody>
      </p:sp>
      <p:sp>
        <p:nvSpPr>
          <p:cNvPr id="70662" name="Text Box 3"/>
          <p:cNvSpPr txBox="1">
            <a:spLocks noChangeArrowheads="1"/>
          </p:cNvSpPr>
          <p:nvPr/>
        </p:nvSpPr>
        <p:spPr bwMode="auto">
          <a:xfrm>
            <a:off x="341313" y="3508375"/>
            <a:ext cx="841375" cy="288925"/>
          </a:xfrm>
          <a:prstGeom prst="rect">
            <a:avLst/>
          </a:prstGeom>
          <a:noFill/>
          <a:ln w="9525">
            <a:noFill/>
            <a:miter lim="800000"/>
            <a:headEnd/>
            <a:tailEnd/>
          </a:ln>
        </p:spPr>
        <p:txBody>
          <a:bodyPr wrap="none" lIns="0" tIns="0" rIns="0" bIns="0"/>
          <a:lstStyle/>
          <a:p>
            <a:pPr eaLnBrk="0" hangingPunct="0"/>
            <a:r>
              <a:rPr lang="en-US" sz="1800" b="1"/>
              <a:t>Ulna</a:t>
            </a:r>
          </a:p>
        </p:txBody>
      </p:sp>
      <p:sp>
        <p:nvSpPr>
          <p:cNvPr id="70663" name="Text Box 3"/>
          <p:cNvSpPr txBox="1">
            <a:spLocks noChangeArrowheads="1"/>
          </p:cNvSpPr>
          <p:nvPr/>
        </p:nvSpPr>
        <p:spPr bwMode="auto">
          <a:xfrm>
            <a:off x="341313" y="4029075"/>
            <a:ext cx="841375" cy="288925"/>
          </a:xfrm>
          <a:prstGeom prst="rect">
            <a:avLst/>
          </a:prstGeom>
          <a:noFill/>
          <a:ln w="9525">
            <a:noFill/>
            <a:miter lim="800000"/>
            <a:headEnd/>
            <a:tailEnd/>
          </a:ln>
        </p:spPr>
        <p:txBody>
          <a:bodyPr wrap="none" lIns="0" tIns="0" rIns="0" bIns="0"/>
          <a:lstStyle/>
          <a:p>
            <a:pPr eaLnBrk="0" hangingPunct="0"/>
            <a:r>
              <a:rPr lang="en-US" sz="1800" b="1"/>
              <a:t>Carpals</a:t>
            </a:r>
          </a:p>
        </p:txBody>
      </p:sp>
      <p:sp>
        <p:nvSpPr>
          <p:cNvPr id="70664" name="Text Box 3"/>
          <p:cNvSpPr txBox="1">
            <a:spLocks noChangeArrowheads="1"/>
          </p:cNvSpPr>
          <p:nvPr/>
        </p:nvSpPr>
        <p:spPr bwMode="auto">
          <a:xfrm>
            <a:off x="341313" y="4365625"/>
            <a:ext cx="1393825" cy="288925"/>
          </a:xfrm>
          <a:prstGeom prst="rect">
            <a:avLst/>
          </a:prstGeom>
          <a:noFill/>
          <a:ln w="9525">
            <a:noFill/>
            <a:miter lim="800000"/>
            <a:headEnd/>
            <a:tailEnd/>
          </a:ln>
        </p:spPr>
        <p:txBody>
          <a:bodyPr wrap="none" lIns="0" tIns="0" rIns="0" bIns="0"/>
          <a:lstStyle/>
          <a:p>
            <a:pPr eaLnBrk="0" hangingPunct="0"/>
            <a:r>
              <a:rPr lang="en-US" sz="1800" b="1"/>
              <a:t>Metacarpals</a:t>
            </a:r>
          </a:p>
        </p:txBody>
      </p:sp>
      <p:sp>
        <p:nvSpPr>
          <p:cNvPr id="70665" name="Text Box 3"/>
          <p:cNvSpPr txBox="1">
            <a:spLocks noChangeArrowheads="1"/>
          </p:cNvSpPr>
          <p:nvPr/>
        </p:nvSpPr>
        <p:spPr bwMode="auto">
          <a:xfrm>
            <a:off x="341313" y="4657725"/>
            <a:ext cx="1393825" cy="288925"/>
          </a:xfrm>
          <a:prstGeom prst="rect">
            <a:avLst/>
          </a:prstGeom>
          <a:noFill/>
          <a:ln w="9525">
            <a:noFill/>
            <a:miter lim="800000"/>
            <a:headEnd/>
            <a:tailEnd/>
          </a:ln>
        </p:spPr>
        <p:txBody>
          <a:bodyPr wrap="none" lIns="0" tIns="0" rIns="0" bIns="0"/>
          <a:lstStyle/>
          <a:p>
            <a:pPr eaLnBrk="0" hangingPunct="0"/>
            <a:r>
              <a:rPr lang="en-US" sz="1800" b="1"/>
              <a:t>Phalanges</a:t>
            </a:r>
          </a:p>
        </p:txBody>
      </p:sp>
      <p:sp>
        <p:nvSpPr>
          <p:cNvPr id="70666" name="Text Box 3"/>
          <p:cNvSpPr txBox="1">
            <a:spLocks noChangeArrowheads="1"/>
          </p:cNvSpPr>
          <p:nvPr/>
        </p:nvSpPr>
        <p:spPr bwMode="auto">
          <a:xfrm>
            <a:off x="1903413" y="5229225"/>
            <a:ext cx="854075" cy="288925"/>
          </a:xfrm>
          <a:prstGeom prst="rect">
            <a:avLst/>
          </a:prstGeom>
          <a:noFill/>
          <a:ln w="9525">
            <a:noFill/>
            <a:miter lim="800000"/>
            <a:headEnd/>
            <a:tailEnd/>
          </a:ln>
        </p:spPr>
        <p:txBody>
          <a:bodyPr wrap="none" lIns="0" tIns="0" rIns="0" bIns="0"/>
          <a:lstStyle/>
          <a:p>
            <a:pPr eaLnBrk="0" hangingPunct="0"/>
            <a:r>
              <a:rPr lang="en-US" sz="1800" b="1"/>
              <a:t>Human</a:t>
            </a:r>
          </a:p>
        </p:txBody>
      </p:sp>
      <p:sp>
        <p:nvSpPr>
          <p:cNvPr id="70667" name="Text Box 3"/>
          <p:cNvSpPr txBox="1">
            <a:spLocks noChangeArrowheads="1"/>
          </p:cNvSpPr>
          <p:nvPr/>
        </p:nvSpPr>
        <p:spPr bwMode="auto">
          <a:xfrm>
            <a:off x="3624263" y="5229225"/>
            <a:ext cx="428625" cy="288925"/>
          </a:xfrm>
          <a:prstGeom prst="rect">
            <a:avLst/>
          </a:prstGeom>
          <a:noFill/>
          <a:ln w="9525">
            <a:noFill/>
            <a:miter lim="800000"/>
            <a:headEnd/>
            <a:tailEnd/>
          </a:ln>
        </p:spPr>
        <p:txBody>
          <a:bodyPr wrap="none" lIns="0" tIns="0" rIns="0" bIns="0"/>
          <a:lstStyle/>
          <a:p>
            <a:pPr eaLnBrk="0" hangingPunct="0"/>
            <a:r>
              <a:rPr lang="en-US" sz="1800" b="1"/>
              <a:t>Cat</a:t>
            </a:r>
          </a:p>
        </p:txBody>
      </p:sp>
      <p:sp>
        <p:nvSpPr>
          <p:cNvPr id="70668" name="Text Box 3"/>
          <p:cNvSpPr txBox="1">
            <a:spLocks noChangeArrowheads="1"/>
          </p:cNvSpPr>
          <p:nvPr/>
        </p:nvSpPr>
        <p:spPr bwMode="auto">
          <a:xfrm>
            <a:off x="5529263" y="5229225"/>
            <a:ext cx="676275" cy="288925"/>
          </a:xfrm>
          <a:prstGeom prst="rect">
            <a:avLst/>
          </a:prstGeom>
          <a:noFill/>
          <a:ln w="9525">
            <a:noFill/>
            <a:miter lim="800000"/>
            <a:headEnd/>
            <a:tailEnd/>
          </a:ln>
        </p:spPr>
        <p:txBody>
          <a:bodyPr wrap="none" lIns="0" tIns="0" rIns="0" bIns="0"/>
          <a:lstStyle/>
          <a:p>
            <a:pPr eaLnBrk="0" hangingPunct="0"/>
            <a:r>
              <a:rPr lang="en-US" sz="1800" b="1"/>
              <a:t>Whale</a:t>
            </a:r>
          </a:p>
        </p:txBody>
      </p:sp>
      <p:grpSp>
        <p:nvGrpSpPr>
          <p:cNvPr id="2" name="Group 15"/>
          <p:cNvGrpSpPr>
            <a:grpSpLocks/>
          </p:cNvGrpSpPr>
          <p:nvPr/>
        </p:nvGrpSpPr>
        <p:grpSpPr bwMode="auto">
          <a:xfrm>
            <a:off x="1549400" y="4794250"/>
            <a:ext cx="628650" cy="139700"/>
            <a:chOff x="976" y="3020"/>
            <a:chExt cx="396" cy="88"/>
          </a:xfrm>
        </p:grpSpPr>
        <p:sp>
          <p:nvSpPr>
            <p:cNvPr id="70680" name="Line 13"/>
            <p:cNvSpPr>
              <a:spLocks noChangeShapeType="1"/>
            </p:cNvSpPr>
            <p:nvPr/>
          </p:nvSpPr>
          <p:spPr bwMode="auto">
            <a:xfrm flipV="1">
              <a:off x="980" y="3020"/>
              <a:ext cx="376" cy="4"/>
            </a:xfrm>
            <a:prstGeom prst="line">
              <a:avLst/>
            </a:prstGeom>
            <a:noFill/>
            <a:ln w="12700">
              <a:solidFill>
                <a:schemeClr val="tx1"/>
              </a:solidFill>
              <a:round/>
              <a:headEnd/>
              <a:tailEnd/>
            </a:ln>
            <a:effectLst/>
          </p:spPr>
          <p:txBody>
            <a:bodyPr wrap="none" anchor="ctr"/>
            <a:lstStyle/>
            <a:p>
              <a:endParaRPr lang="en-US"/>
            </a:p>
          </p:txBody>
        </p:sp>
        <p:sp>
          <p:nvSpPr>
            <p:cNvPr id="70681" name="Line 14"/>
            <p:cNvSpPr>
              <a:spLocks noChangeShapeType="1"/>
            </p:cNvSpPr>
            <p:nvPr/>
          </p:nvSpPr>
          <p:spPr bwMode="auto">
            <a:xfrm>
              <a:off x="976" y="3024"/>
              <a:ext cx="396" cy="84"/>
            </a:xfrm>
            <a:prstGeom prst="line">
              <a:avLst/>
            </a:prstGeom>
            <a:noFill/>
            <a:ln w="12700">
              <a:solidFill>
                <a:schemeClr val="tx1"/>
              </a:solidFill>
              <a:round/>
              <a:headEnd/>
              <a:tailEnd/>
            </a:ln>
            <a:effectLst/>
          </p:spPr>
          <p:txBody>
            <a:bodyPr wrap="none" anchor="ctr"/>
            <a:lstStyle/>
            <a:p>
              <a:endParaRPr lang="en-US"/>
            </a:p>
          </p:txBody>
        </p:sp>
      </p:grpSp>
      <p:grpSp>
        <p:nvGrpSpPr>
          <p:cNvPr id="3" name="Group 18"/>
          <p:cNvGrpSpPr>
            <a:grpSpLocks/>
          </p:cNvGrpSpPr>
          <p:nvPr/>
        </p:nvGrpSpPr>
        <p:grpSpPr bwMode="auto">
          <a:xfrm>
            <a:off x="1727200" y="4381500"/>
            <a:ext cx="398463" cy="139700"/>
            <a:chOff x="1088" y="2760"/>
            <a:chExt cx="251" cy="88"/>
          </a:xfrm>
        </p:grpSpPr>
        <p:sp>
          <p:nvSpPr>
            <p:cNvPr id="70678" name="Line 16"/>
            <p:cNvSpPr>
              <a:spLocks noChangeShapeType="1"/>
            </p:cNvSpPr>
            <p:nvPr/>
          </p:nvSpPr>
          <p:spPr bwMode="auto">
            <a:xfrm>
              <a:off x="1091" y="2848"/>
              <a:ext cx="248" cy="0"/>
            </a:xfrm>
            <a:prstGeom prst="line">
              <a:avLst/>
            </a:prstGeom>
            <a:noFill/>
            <a:ln w="12700">
              <a:solidFill>
                <a:schemeClr val="tx1"/>
              </a:solidFill>
              <a:round/>
              <a:headEnd/>
              <a:tailEnd/>
            </a:ln>
            <a:effectLst/>
          </p:spPr>
          <p:txBody>
            <a:bodyPr wrap="none" anchor="ctr"/>
            <a:lstStyle/>
            <a:p>
              <a:endParaRPr lang="en-US"/>
            </a:p>
          </p:txBody>
        </p:sp>
        <p:sp>
          <p:nvSpPr>
            <p:cNvPr id="70679" name="Line 17"/>
            <p:cNvSpPr>
              <a:spLocks noChangeShapeType="1"/>
            </p:cNvSpPr>
            <p:nvPr/>
          </p:nvSpPr>
          <p:spPr bwMode="auto">
            <a:xfrm flipV="1">
              <a:off x="1088" y="2760"/>
              <a:ext cx="189" cy="88"/>
            </a:xfrm>
            <a:prstGeom prst="line">
              <a:avLst/>
            </a:prstGeom>
            <a:noFill/>
            <a:ln w="12700">
              <a:solidFill>
                <a:schemeClr val="tx1"/>
              </a:solidFill>
              <a:round/>
              <a:headEnd/>
              <a:tailEnd/>
            </a:ln>
            <a:effectLst/>
          </p:spPr>
          <p:txBody>
            <a:bodyPr wrap="none" anchor="ctr"/>
            <a:lstStyle/>
            <a:p>
              <a:endParaRPr lang="en-US"/>
            </a:p>
          </p:txBody>
        </p:sp>
      </p:grpSp>
      <p:grpSp>
        <p:nvGrpSpPr>
          <p:cNvPr id="4" name="Group 21"/>
          <p:cNvGrpSpPr>
            <a:grpSpLocks/>
          </p:cNvGrpSpPr>
          <p:nvPr/>
        </p:nvGrpSpPr>
        <p:grpSpPr bwMode="auto">
          <a:xfrm>
            <a:off x="1249363" y="4178300"/>
            <a:ext cx="942975" cy="80963"/>
            <a:chOff x="787" y="2632"/>
            <a:chExt cx="594" cy="51"/>
          </a:xfrm>
        </p:grpSpPr>
        <p:sp>
          <p:nvSpPr>
            <p:cNvPr id="70676" name="Line 19"/>
            <p:cNvSpPr>
              <a:spLocks noChangeShapeType="1"/>
            </p:cNvSpPr>
            <p:nvPr/>
          </p:nvSpPr>
          <p:spPr bwMode="auto">
            <a:xfrm>
              <a:off x="787" y="2632"/>
              <a:ext cx="578" cy="0"/>
            </a:xfrm>
            <a:prstGeom prst="line">
              <a:avLst/>
            </a:prstGeom>
            <a:noFill/>
            <a:ln w="12700">
              <a:solidFill>
                <a:schemeClr val="tx1"/>
              </a:solidFill>
              <a:round/>
              <a:headEnd/>
              <a:tailEnd/>
            </a:ln>
            <a:effectLst/>
          </p:spPr>
          <p:txBody>
            <a:bodyPr wrap="none" anchor="ctr"/>
            <a:lstStyle/>
            <a:p>
              <a:endParaRPr lang="en-US"/>
            </a:p>
          </p:txBody>
        </p:sp>
        <p:sp>
          <p:nvSpPr>
            <p:cNvPr id="70677" name="Line 20"/>
            <p:cNvSpPr>
              <a:spLocks noChangeShapeType="1"/>
            </p:cNvSpPr>
            <p:nvPr/>
          </p:nvSpPr>
          <p:spPr bwMode="auto">
            <a:xfrm>
              <a:off x="789" y="2632"/>
              <a:ext cx="592" cy="51"/>
            </a:xfrm>
            <a:prstGeom prst="line">
              <a:avLst/>
            </a:prstGeom>
            <a:noFill/>
            <a:ln w="12700">
              <a:solidFill>
                <a:schemeClr val="tx1"/>
              </a:solidFill>
              <a:round/>
              <a:headEnd/>
              <a:tailEnd/>
            </a:ln>
            <a:effectLst/>
          </p:spPr>
          <p:txBody>
            <a:bodyPr wrap="none" anchor="ctr"/>
            <a:lstStyle/>
            <a:p>
              <a:endParaRPr lang="en-US"/>
            </a:p>
          </p:txBody>
        </p:sp>
      </p:grpSp>
      <p:sp>
        <p:nvSpPr>
          <p:cNvPr id="70672" name="Line 22"/>
          <p:cNvSpPr>
            <a:spLocks noChangeShapeType="1"/>
          </p:cNvSpPr>
          <p:nvPr/>
        </p:nvSpPr>
        <p:spPr bwMode="auto">
          <a:xfrm>
            <a:off x="893763" y="3657600"/>
            <a:ext cx="1570037" cy="0"/>
          </a:xfrm>
          <a:prstGeom prst="line">
            <a:avLst/>
          </a:prstGeom>
          <a:noFill/>
          <a:ln w="12700">
            <a:solidFill>
              <a:schemeClr val="tx1"/>
            </a:solidFill>
            <a:round/>
            <a:headEnd/>
            <a:tailEnd/>
          </a:ln>
          <a:effectLst/>
        </p:spPr>
        <p:txBody>
          <a:bodyPr wrap="none" anchor="ctr"/>
          <a:lstStyle/>
          <a:p>
            <a:endParaRPr lang="en-US"/>
          </a:p>
        </p:txBody>
      </p:sp>
      <p:sp>
        <p:nvSpPr>
          <p:cNvPr id="70673" name="Line 23"/>
          <p:cNvSpPr>
            <a:spLocks noChangeShapeType="1"/>
          </p:cNvSpPr>
          <p:nvPr/>
        </p:nvSpPr>
        <p:spPr bwMode="auto">
          <a:xfrm>
            <a:off x="1168400" y="3382963"/>
            <a:ext cx="1265238" cy="0"/>
          </a:xfrm>
          <a:prstGeom prst="line">
            <a:avLst/>
          </a:prstGeom>
          <a:noFill/>
          <a:ln w="12700">
            <a:solidFill>
              <a:schemeClr val="tx1"/>
            </a:solidFill>
            <a:round/>
            <a:headEnd/>
            <a:tailEnd/>
          </a:ln>
          <a:effectLst/>
        </p:spPr>
        <p:txBody>
          <a:bodyPr wrap="none" anchor="ctr"/>
          <a:lstStyle/>
          <a:p>
            <a:endParaRPr lang="en-US"/>
          </a:p>
        </p:txBody>
      </p:sp>
      <p:sp>
        <p:nvSpPr>
          <p:cNvPr id="70674" name="Line 24"/>
          <p:cNvSpPr>
            <a:spLocks noChangeShapeType="1"/>
          </p:cNvSpPr>
          <p:nvPr/>
        </p:nvSpPr>
        <p:spPr bwMode="auto">
          <a:xfrm>
            <a:off x="1392238" y="2219325"/>
            <a:ext cx="952500" cy="0"/>
          </a:xfrm>
          <a:prstGeom prst="line">
            <a:avLst/>
          </a:prstGeom>
          <a:noFill/>
          <a:ln w="12700">
            <a:solidFill>
              <a:schemeClr val="tx1"/>
            </a:solidFill>
            <a:round/>
            <a:headEnd/>
            <a:tailEnd/>
          </a:ln>
          <a:effectLst/>
        </p:spPr>
        <p:txBody>
          <a:bodyPr wrap="none" anchor="ctr"/>
          <a:lstStyle/>
          <a:p>
            <a:endParaRPr lang="en-US"/>
          </a:p>
        </p:txBody>
      </p:sp>
      <p:sp>
        <p:nvSpPr>
          <p:cNvPr id="70675" name="Text Box 3"/>
          <p:cNvSpPr txBox="1">
            <a:spLocks noChangeArrowheads="1"/>
          </p:cNvSpPr>
          <p:nvPr/>
        </p:nvSpPr>
        <p:spPr bwMode="auto">
          <a:xfrm>
            <a:off x="7904163" y="5229225"/>
            <a:ext cx="428625" cy="288925"/>
          </a:xfrm>
          <a:prstGeom prst="rect">
            <a:avLst/>
          </a:prstGeom>
          <a:noFill/>
          <a:ln w="9525">
            <a:noFill/>
            <a:miter lim="800000"/>
            <a:headEnd/>
            <a:tailEnd/>
          </a:ln>
        </p:spPr>
        <p:txBody>
          <a:bodyPr wrap="none" lIns="0" tIns="0" rIns="0" bIns="0"/>
          <a:lstStyle/>
          <a:p>
            <a:pPr eaLnBrk="0" hangingPunct="0"/>
            <a:r>
              <a:rPr lang="en-US" sz="1800" b="1"/>
              <a:t>Bat</a:t>
            </a:r>
          </a:p>
        </p:txBody>
      </p:sp>
    </p:spTree>
  </p:cSld>
  <p:clrMapOvr>
    <a:masterClrMapping/>
  </p:clrMapOvr>
  <p:transition>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4294967295"/>
          </p:nvPr>
        </p:nvSpPr>
        <p:spPr>
          <a:xfrm>
            <a:off x="50800" y="1319213"/>
            <a:ext cx="8812213" cy="5233987"/>
          </a:xfrm>
        </p:spPr>
        <p:txBody>
          <a:bodyPr/>
          <a:lstStyle/>
          <a:p>
            <a:pPr marL="420688" lvl="1" indent="-306388" eaLnBrk="1" hangingPunct="1">
              <a:spcAft>
                <a:spcPts val="575"/>
              </a:spcAft>
              <a:buFont typeface="Wingdings" pitchFamily="84" charset="2"/>
              <a:buChar char="§"/>
            </a:pPr>
            <a:r>
              <a:rPr lang="en-US" sz="2800" b="1" dirty="0" smtClean="0">
                <a:cs typeface="Times New Roman" pitchFamily="84" charset="0"/>
              </a:rPr>
              <a:t>Comparative embryology</a:t>
            </a:r>
          </a:p>
          <a:p>
            <a:pPr marL="927100" lvl="2" indent="-368300" eaLnBrk="1" hangingPunct="1"/>
            <a:r>
              <a:rPr lang="en-US" sz="2400" dirty="0" smtClean="0">
                <a:cs typeface="Times New Roman" pitchFamily="84" charset="0"/>
              </a:rPr>
              <a:t>is the comparison of early stages of development among different organisms and</a:t>
            </a:r>
          </a:p>
          <a:p>
            <a:pPr marL="927100" lvl="2" indent="-368300" eaLnBrk="1" hangingPunct="1"/>
            <a:r>
              <a:rPr lang="en-US" sz="2400" dirty="0" smtClean="0">
                <a:cs typeface="Times New Roman" pitchFamily="84" charset="0"/>
              </a:rPr>
              <a:t>reveals homologies not visible in adult organisms.</a:t>
            </a:r>
          </a:p>
          <a:p>
            <a:pPr marL="927100" lvl="2" indent="-368300" eaLnBrk="1" hangingPunct="1"/>
            <a:r>
              <a:rPr lang="en-US" sz="2400" dirty="0" smtClean="0">
                <a:cs typeface="Times New Roman" pitchFamily="84" charset="0"/>
              </a:rPr>
              <a:t>For example, all vertebrate embryos have, at some point in their development,</a:t>
            </a:r>
          </a:p>
          <a:p>
            <a:pPr marL="1460500" lvl="3" indent="-381000" eaLnBrk="1" hangingPunct="1"/>
            <a:r>
              <a:rPr lang="en-US" dirty="0" smtClean="0">
                <a:cs typeface="Times New Roman" pitchFamily="84" charset="0"/>
              </a:rPr>
              <a:t>a tail posterior to the anus and</a:t>
            </a:r>
          </a:p>
          <a:p>
            <a:pPr marL="1460500" lvl="3" indent="-381000" eaLnBrk="1" hangingPunct="1"/>
            <a:r>
              <a:rPr lang="en-US" dirty="0" smtClean="0">
                <a:cs typeface="Times New Roman" pitchFamily="84" charset="0"/>
              </a:rPr>
              <a:t>pharyngeal throat pouches.</a:t>
            </a:r>
          </a:p>
          <a:p>
            <a:pPr marL="927100" lvl="2" indent="-368300" eaLnBrk="1" hangingPunct="1"/>
            <a:r>
              <a:rPr lang="en-US" sz="2400" b="1" dirty="0" smtClean="0">
                <a:cs typeface="Times New Roman" pitchFamily="84" charset="0"/>
              </a:rPr>
              <a:t>Vestigial structures </a:t>
            </a:r>
            <a:r>
              <a:rPr lang="en-US" sz="2400" dirty="0" smtClean="0">
                <a:cs typeface="Times New Roman" pitchFamily="84" charset="0"/>
              </a:rPr>
              <a:t>are remnants of features that served important functions in an organism’s ancestors.</a:t>
            </a:r>
            <a:endParaRPr lang="en-US" sz="2400" dirty="0" smtClean="0"/>
          </a:p>
        </p:txBody>
      </p:sp>
      <p:sp>
        <p:nvSpPr>
          <p:cNvPr id="7168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168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1685" name="Rectangle 7"/>
          <p:cNvSpPr>
            <a:spLocks noGrp="1" noChangeArrowheads="1"/>
          </p:cNvSpPr>
          <p:nvPr>
            <p:ph type="title" idx="4294967295"/>
          </p:nvPr>
        </p:nvSpPr>
        <p:spPr>
          <a:xfrm>
            <a:off x="157163" y="100013"/>
            <a:ext cx="8775700" cy="822325"/>
          </a:xfrm>
        </p:spPr>
        <p:txBody>
          <a:bodyPr>
            <a:noAutofit/>
          </a:bodyPr>
          <a:lstStyle/>
          <a:p>
            <a:pPr marL="798513" indent="-798513" eaLnBrk="1" hangingPunct="1"/>
            <a:r>
              <a:rPr lang="en-US" sz="2400" dirty="0" smtClean="0"/>
              <a:t/>
            </a:r>
            <a:br>
              <a:rPr lang="en-US" sz="2400" dirty="0" smtClean="0"/>
            </a:br>
            <a:r>
              <a:rPr lang="en-US" sz="2400" dirty="0" smtClean="0"/>
              <a:t>13.5 Many types of scientific evidence support the evolutionary view of life</a:t>
            </a:r>
          </a:p>
        </p:txBody>
      </p:sp>
      <p:sp>
        <p:nvSpPr>
          <p:cNvPr id="7168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16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 calcmode="lin" valueType="num">
                                      <p:cBhvr additive="base">
                                        <p:cTn id="7" dur="500" fill="hold"/>
                                        <p:tgtEl>
                                          <p:spTgt spid="71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2">
                                            <p:txEl>
                                              <p:pRg st="1" end="1"/>
                                            </p:txEl>
                                          </p:spTgt>
                                        </p:tgtEl>
                                        <p:attrNameLst>
                                          <p:attrName>style.visibility</p:attrName>
                                        </p:attrNameLst>
                                      </p:cBhvr>
                                      <p:to>
                                        <p:strVal val="visible"/>
                                      </p:to>
                                    </p:set>
                                    <p:anim calcmode="lin" valueType="num">
                                      <p:cBhvr additive="base">
                                        <p:cTn id="13" dur="500" fill="hold"/>
                                        <p:tgtEl>
                                          <p:spTgt spid="716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2">
                                            <p:txEl>
                                              <p:pRg st="2" end="2"/>
                                            </p:txEl>
                                          </p:spTgt>
                                        </p:tgtEl>
                                        <p:attrNameLst>
                                          <p:attrName>style.visibility</p:attrName>
                                        </p:attrNameLst>
                                      </p:cBhvr>
                                      <p:to>
                                        <p:strVal val="visible"/>
                                      </p:to>
                                    </p:set>
                                    <p:anim calcmode="lin" valueType="num">
                                      <p:cBhvr additive="base">
                                        <p:cTn id="19" dur="500" fill="hold"/>
                                        <p:tgtEl>
                                          <p:spTgt spid="716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2">
                                            <p:txEl>
                                              <p:pRg st="3" end="3"/>
                                            </p:txEl>
                                          </p:spTgt>
                                        </p:tgtEl>
                                        <p:attrNameLst>
                                          <p:attrName>style.visibility</p:attrName>
                                        </p:attrNameLst>
                                      </p:cBhvr>
                                      <p:to>
                                        <p:strVal val="visible"/>
                                      </p:to>
                                    </p:set>
                                    <p:anim calcmode="lin" valueType="num">
                                      <p:cBhvr additive="base">
                                        <p:cTn id="25" dur="500" fill="hold"/>
                                        <p:tgtEl>
                                          <p:spTgt spid="716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82">
                                            <p:txEl>
                                              <p:pRg st="4" end="4"/>
                                            </p:txEl>
                                          </p:spTgt>
                                        </p:tgtEl>
                                        <p:attrNameLst>
                                          <p:attrName>style.visibility</p:attrName>
                                        </p:attrNameLst>
                                      </p:cBhvr>
                                      <p:to>
                                        <p:strVal val="visible"/>
                                      </p:to>
                                    </p:set>
                                    <p:anim calcmode="lin" valueType="num">
                                      <p:cBhvr additive="base">
                                        <p:cTn id="31" dur="500" fill="hold"/>
                                        <p:tgtEl>
                                          <p:spTgt spid="716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682">
                                            <p:txEl>
                                              <p:pRg st="5" end="5"/>
                                            </p:txEl>
                                          </p:spTgt>
                                        </p:tgtEl>
                                        <p:attrNameLst>
                                          <p:attrName>style.visibility</p:attrName>
                                        </p:attrNameLst>
                                      </p:cBhvr>
                                      <p:to>
                                        <p:strVal val="visible"/>
                                      </p:to>
                                    </p:set>
                                    <p:anim calcmode="lin" valueType="num">
                                      <p:cBhvr additive="base">
                                        <p:cTn id="37" dur="500" fill="hold"/>
                                        <p:tgtEl>
                                          <p:spTgt spid="7168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68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682">
                                            <p:txEl>
                                              <p:pRg st="6" end="6"/>
                                            </p:txEl>
                                          </p:spTgt>
                                        </p:tgtEl>
                                        <p:attrNameLst>
                                          <p:attrName>style.visibility</p:attrName>
                                        </p:attrNameLst>
                                      </p:cBhvr>
                                      <p:to>
                                        <p:strVal val="visible"/>
                                      </p:to>
                                    </p:set>
                                    <p:anim calcmode="lin" valueType="num">
                                      <p:cBhvr additive="base">
                                        <p:cTn id="43" dur="500" fill="hold"/>
                                        <p:tgtEl>
                                          <p:spTgt spid="7168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68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7" descr="13_05b_HomologousEmbryos-U"/>
          <p:cNvPicPr>
            <a:picLocks noChangeAspect="1" noChangeArrowheads="1"/>
          </p:cNvPicPr>
          <p:nvPr/>
        </p:nvPicPr>
        <p:blipFill>
          <a:blip r:embed="rId3" cstate="print"/>
          <a:srcRect/>
          <a:stretch>
            <a:fillRect/>
          </a:stretch>
        </p:blipFill>
        <p:spPr bwMode="auto">
          <a:xfrm>
            <a:off x="2584450" y="2170113"/>
            <a:ext cx="3975100" cy="2517775"/>
          </a:xfrm>
          <a:prstGeom prst="rect">
            <a:avLst/>
          </a:prstGeom>
          <a:noFill/>
          <a:ln w="9525">
            <a:noFill/>
            <a:miter lim="800000"/>
            <a:headEnd/>
            <a:tailEnd/>
          </a:ln>
        </p:spPr>
      </p:pic>
      <p:grpSp>
        <p:nvGrpSpPr>
          <p:cNvPr id="2" name="Group 18"/>
          <p:cNvGrpSpPr>
            <a:grpSpLocks/>
          </p:cNvGrpSpPr>
          <p:nvPr/>
        </p:nvGrpSpPr>
        <p:grpSpPr bwMode="auto">
          <a:xfrm>
            <a:off x="4978400" y="2679700"/>
            <a:ext cx="893763" cy="80963"/>
            <a:chOff x="3136" y="1688"/>
            <a:chExt cx="563" cy="51"/>
          </a:xfrm>
        </p:grpSpPr>
        <p:sp>
          <p:nvSpPr>
            <p:cNvPr id="72722" name="Line 19"/>
            <p:cNvSpPr>
              <a:spLocks noChangeShapeType="1"/>
            </p:cNvSpPr>
            <p:nvPr/>
          </p:nvSpPr>
          <p:spPr bwMode="auto">
            <a:xfrm>
              <a:off x="3139" y="1736"/>
              <a:ext cx="560" cy="3"/>
            </a:xfrm>
            <a:prstGeom prst="line">
              <a:avLst/>
            </a:prstGeom>
            <a:noFill/>
            <a:ln w="25400">
              <a:solidFill>
                <a:schemeClr val="bg1"/>
              </a:solidFill>
              <a:round/>
              <a:headEnd/>
              <a:tailEnd/>
            </a:ln>
            <a:effectLst/>
          </p:spPr>
          <p:txBody>
            <a:bodyPr wrap="none" anchor="ctr"/>
            <a:lstStyle/>
            <a:p>
              <a:endParaRPr lang="en-US"/>
            </a:p>
          </p:txBody>
        </p:sp>
        <p:sp>
          <p:nvSpPr>
            <p:cNvPr id="72723" name="Line 20"/>
            <p:cNvSpPr>
              <a:spLocks noChangeShapeType="1"/>
            </p:cNvSpPr>
            <p:nvPr/>
          </p:nvSpPr>
          <p:spPr bwMode="auto">
            <a:xfrm flipV="1">
              <a:off x="3136" y="1688"/>
              <a:ext cx="507" cy="51"/>
            </a:xfrm>
            <a:prstGeom prst="line">
              <a:avLst/>
            </a:prstGeom>
            <a:noFill/>
            <a:ln w="25400">
              <a:solidFill>
                <a:schemeClr val="bg1"/>
              </a:solidFill>
              <a:round/>
              <a:headEnd/>
              <a:tailEnd/>
            </a:ln>
            <a:effectLst/>
          </p:spPr>
          <p:txBody>
            <a:bodyPr wrap="none" anchor="ctr"/>
            <a:lstStyle/>
            <a:p>
              <a:endParaRPr lang="en-US"/>
            </a:p>
          </p:txBody>
        </p:sp>
      </p:grpSp>
      <p:sp>
        <p:nvSpPr>
          <p:cNvPr id="72708" name="Line 13"/>
          <p:cNvSpPr>
            <a:spLocks noChangeShapeType="1"/>
          </p:cNvSpPr>
          <p:nvPr/>
        </p:nvSpPr>
        <p:spPr bwMode="auto">
          <a:xfrm flipV="1">
            <a:off x="4767263" y="3014663"/>
            <a:ext cx="1168400" cy="520700"/>
          </a:xfrm>
          <a:prstGeom prst="line">
            <a:avLst/>
          </a:prstGeom>
          <a:noFill/>
          <a:ln w="25400">
            <a:solidFill>
              <a:schemeClr val="bg1"/>
            </a:solidFill>
            <a:round/>
            <a:headEnd/>
            <a:tailEnd/>
          </a:ln>
          <a:effectLst/>
        </p:spPr>
        <p:txBody>
          <a:bodyPr wrap="none" anchor="ctr"/>
          <a:lstStyle/>
          <a:p>
            <a:endParaRPr lang="en-US"/>
          </a:p>
        </p:txBody>
      </p:sp>
      <p:sp>
        <p:nvSpPr>
          <p:cNvPr id="7270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13.5B</a:t>
            </a:r>
          </a:p>
        </p:txBody>
      </p:sp>
      <p:sp>
        <p:nvSpPr>
          <p:cNvPr id="72710" name="Text Box 3"/>
          <p:cNvSpPr txBox="1">
            <a:spLocks noChangeArrowheads="1"/>
          </p:cNvSpPr>
          <p:nvPr/>
        </p:nvSpPr>
        <p:spPr bwMode="auto">
          <a:xfrm>
            <a:off x="3706813" y="2625725"/>
            <a:ext cx="1271587" cy="555625"/>
          </a:xfrm>
          <a:prstGeom prst="rect">
            <a:avLst/>
          </a:prstGeom>
          <a:noFill/>
          <a:ln w="9525">
            <a:noFill/>
            <a:miter lim="800000"/>
            <a:headEnd/>
            <a:tailEnd/>
          </a:ln>
        </p:spPr>
        <p:txBody>
          <a:bodyPr wrap="none" lIns="0" tIns="0" rIns="0" bIns="0"/>
          <a:lstStyle/>
          <a:p>
            <a:pPr eaLnBrk="0" hangingPunct="0"/>
            <a:r>
              <a:rPr lang="en-US" sz="1800" b="1"/>
              <a:t>Pharyngeal</a:t>
            </a:r>
          </a:p>
          <a:p>
            <a:pPr eaLnBrk="0" hangingPunct="0"/>
            <a:r>
              <a:rPr lang="en-US" sz="1800" b="1"/>
              <a:t>pouches</a:t>
            </a:r>
          </a:p>
        </p:txBody>
      </p:sp>
      <p:sp>
        <p:nvSpPr>
          <p:cNvPr id="72711" name="Text Box 3"/>
          <p:cNvSpPr txBox="1">
            <a:spLocks noChangeArrowheads="1"/>
          </p:cNvSpPr>
          <p:nvPr/>
        </p:nvSpPr>
        <p:spPr bwMode="auto">
          <a:xfrm>
            <a:off x="3697288" y="3449638"/>
            <a:ext cx="1271587" cy="436562"/>
          </a:xfrm>
          <a:prstGeom prst="rect">
            <a:avLst/>
          </a:prstGeom>
          <a:noFill/>
          <a:ln w="9525">
            <a:noFill/>
            <a:miter lim="800000"/>
            <a:headEnd/>
            <a:tailEnd/>
          </a:ln>
        </p:spPr>
        <p:txBody>
          <a:bodyPr wrap="none" lIns="0" tIns="0" rIns="0" bIns="0"/>
          <a:lstStyle/>
          <a:p>
            <a:pPr eaLnBrk="0" hangingPunct="0">
              <a:lnSpc>
                <a:spcPct val="80000"/>
              </a:lnSpc>
            </a:pPr>
            <a:r>
              <a:rPr lang="en-US" sz="1800" b="1"/>
              <a:t>Post-anal</a:t>
            </a:r>
          </a:p>
          <a:p>
            <a:pPr eaLnBrk="0" hangingPunct="0">
              <a:lnSpc>
                <a:spcPct val="80000"/>
              </a:lnSpc>
            </a:pPr>
            <a:r>
              <a:rPr lang="en-US" sz="1800" b="1"/>
              <a:t>tail</a:t>
            </a:r>
          </a:p>
        </p:txBody>
      </p:sp>
      <p:sp>
        <p:nvSpPr>
          <p:cNvPr id="72712" name="Text Box 3"/>
          <p:cNvSpPr txBox="1">
            <a:spLocks noChangeArrowheads="1"/>
          </p:cNvSpPr>
          <p:nvPr/>
        </p:nvSpPr>
        <p:spPr bwMode="auto">
          <a:xfrm>
            <a:off x="2617788" y="4044950"/>
            <a:ext cx="1271587" cy="436563"/>
          </a:xfrm>
          <a:prstGeom prst="rect">
            <a:avLst/>
          </a:prstGeom>
          <a:noFill/>
          <a:ln w="9525">
            <a:noFill/>
            <a:miter lim="800000"/>
            <a:headEnd/>
            <a:tailEnd/>
          </a:ln>
        </p:spPr>
        <p:txBody>
          <a:bodyPr wrap="none" lIns="0" tIns="0" rIns="0" bIns="0"/>
          <a:lstStyle/>
          <a:p>
            <a:pPr eaLnBrk="0" hangingPunct="0">
              <a:lnSpc>
                <a:spcPct val="80000"/>
              </a:lnSpc>
            </a:pPr>
            <a:r>
              <a:rPr lang="en-US" sz="1800" b="1"/>
              <a:t>Chick</a:t>
            </a:r>
          </a:p>
          <a:p>
            <a:pPr eaLnBrk="0" hangingPunct="0">
              <a:lnSpc>
                <a:spcPct val="80000"/>
              </a:lnSpc>
            </a:pPr>
            <a:r>
              <a:rPr lang="en-US" sz="1800" b="1"/>
              <a:t>embryo</a:t>
            </a:r>
          </a:p>
        </p:txBody>
      </p:sp>
      <p:sp>
        <p:nvSpPr>
          <p:cNvPr id="72713" name="Text Box 3"/>
          <p:cNvSpPr txBox="1">
            <a:spLocks noChangeArrowheads="1"/>
          </p:cNvSpPr>
          <p:nvPr/>
        </p:nvSpPr>
        <p:spPr bwMode="auto">
          <a:xfrm>
            <a:off x="5072063" y="4044950"/>
            <a:ext cx="1271587" cy="436563"/>
          </a:xfrm>
          <a:prstGeom prst="rect">
            <a:avLst/>
          </a:prstGeom>
          <a:noFill/>
          <a:ln w="9525">
            <a:noFill/>
            <a:miter lim="800000"/>
            <a:headEnd/>
            <a:tailEnd/>
          </a:ln>
        </p:spPr>
        <p:txBody>
          <a:bodyPr wrap="none" lIns="0" tIns="0" rIns="0" bIns="0"/>
          <a:lstStyle/>
          <a:p>
            <a:pPr eaLnBrk="0" hangingPunct="0">
              <a:lnSpc>
                <a:spcPct val="80000"/>
              </a:lnSpc>
            </a:pPr>
            <a:r>
              <a:rPr lang="en-US" sz="1800" b="1"/>
              <a:t>Human</a:t>
            </a:r>
          </a:p>
          <a:p>
            <a:pPr eaLnBrk="0" hangingPunct="0">
              <a:lnSpc>
                <a:spcPct val="80000"/>
              </a:lnSpc>
            </a:pPr>
            <a:r>
              <a:rPr lang="en-US" sz="1800" b="1"/>
              <a:t>embryo</a:t>
            </a:r>
          </a:p>
        </p:txBody>
      </p:sp>
      <p:grpSp>
        <p:nvGrpSpPr>
          <p:cNvPr id="3" name="Group 10"/>
          <p:cNvGrpSpPr>
            <a:grpSpLocks/>
          </p:cNvGrpSpPr>
          <p:nvPr/>
        </p:nvGrpSpPr>
        <p:grpSpPr bwMode="auto">
          <a:xfrm>
            <a:off x="2895600" y="2506663"/>
            <a:ext cx="766763" cy="261937"/>
            <a:chOff x="1824" y="1579"/>
            <a:chExt cx="483" cy="165"/>
          </a:xfrm>
        </p:grpSpPr>
        <p:sp>
          <p:nvSpPr>
            <p:cNvPr id="72720" name="Line 8"/>
            <p:cNvSpPr>
              <a:spLocks noChangeShapeType="1"/>
            </p:cNvSpPr>
            <p:nvPr/>
          </p:nvSpPr>
          <p:spPr bwMode="auto">
            <a:xfrm>
              <a:off x="1867" y="1579"/>
              <a:ext cx="437" cy="162"/>
            </a:xfrm>
            <a:prstGeom prst="line">
              <a:avLst/>
            </a:prstGeom>
            <a:noFill/>
            <a:ln w="12700">
              <a:solidFill>
                <a:schemeClr val="tx1"/>
              </a:solidFill>
              <a:round/>
              <a:headEnd/>
              <a:tailEnd/>
            </a:ln>
            <a:effectLst/>
          </p:spPr>
          <p:txBody>
            <a:bodyPr wrap="none" anchor="ctr"/>
            <a:lstStyle/>
            <a:p>
              <a:endParaRPr lang="en-US"/>
            </a:p>
          </p:txBody>
        </p:sp>
        <p:sp>
          <p:nvSpPr>
            <p:cNvPr id="72721" name="Line 9"/>
            <p:cNvSpPr>
              <a:spLocks noChangeShapeType="1"/>
            </p:cNvSpPr>
            <p:nvPr/>
          </p:nvSpPr>
          <p:spPr bwMode="auto">
            <a:xfrm>
              <a:off x="1824" y="1640"/>
              <a:ext cx="483" cy="104"/>
            </a:xfrm>
            <a:prstGeom prst="line">
              <a:avLst/>
            </a:prstGeom>
            <a:noFill/>
            <a:ln w="12700">
              <a:solidFill>
                <a:schemeClr val="tx1"/>
              </a:solidFill>
              <a:round/>
              <a:headEnd/>
              <a:tailEnd/>
            </a:ln>
            <a:effectLst/>
          </p:spPr>
          <p:txBody>
            <a:bodyPr wrap="none" anchor="ctr"/>
            <a:lstStyle/>
            <a:p>
              <a:endParaRPr lang="en-US"/>
            </a:p>
          </p:txBody>
        </p:sp>
      </p:grpSp>
      <p:sp>
        <p:nvSpPr>
          <p:cNvPr id="72715" name="Line 11"/>
          <p:cNvSpPr>
            <a:spLocks noChangeShapeType="1"/>
          </p:cNvSpPr>
          <p:nvPr/>
        </p:nvSpPr>
        <p:spPr bwMode="auto">
          <a:xfrm flipV="1">
            <a:off x="3098800" y="3535363"/>
            <a:ext cx="546100" cy="257175"/>
          </a:xfrm>
          <a:prstGeom prst="line">
            <a:avLst/>
          </a:prstGeom>
          <a:noFill/>
          <a:ln w="12700">
            <a:solidFill>
              <a:schemeClr val="tx1"/>
            </a:solidFill>
            <a:round/>
            <a:headEnd/>
            <a:tailEnd/>
          </a:ln>
          <a:effectLst/>
        </p:spPr>
        <p:txBody>
          <a:bodyPr wrap="none" anchor="ctr"/>
          <a:lstStyle/>
          <a:p>
            <a:endParaRPr lang="en-US"/>
          </a:p>
        </p:txBody>
      </p:sp>
      <p:sp>
        <p:nvSpPr>
          <p:cNvPr id="72716" name="Line 12"/>
          <p:cNvSpPr>
            <a:spLocks noChangeShapeType="1"/>
          </p:cNvSpPr>
          <p:nvPr/>
        </p:nvSpPr>
        <p:spPr bwMode="auto">
          <a:xfrm flipV="1">
            <a:off x="4765675" y="3014663"/>
            <a:ext cx="1168400" cy="520700"/>
          </a:xfrm>
          <a:prstGeom prst="line">
            <a:avLst/>
          </a:prstGeom>
          <a:noFill/>
          <a:ln w="12700">
            <a:solidFill>
              <a:schemeClr val="tx1"/>
            </a:solidFill>
            <a:round/>
            <a:headEnd/>
            <a:tailEnd/>
          </a:ln>
          <a:effectLst/>
        </p:spPr>
        <p:txBody>
          <a:bodyPr wrap="none" anchor="ctr"/>
          <a:lstStyle/>
          <a:p>
            <a:endParaRPr lang="en-US"/>
          </a:p>
        </p:txBody>
      </p:sp>
      <p:grpSp>
        <p:nvGrpSpPr>
          <p:cNvPr id="4" name="Group 16"/>
          <p:cNvGrpSpPr>
            <a:grpSpLocks/>
          </p:cNvGrpSpPr>
          <p:nvPr/>
        </p:nvGrpSpPr>
        <p:grpSpPr bwMode="auto">
          <a:xfrm>
            <a:off x="4978400" y="2679700"/>
            <a:ext cx="893763" cy="80963"/>
            <a:chOff x="3136" y="1688"/>
            <a:chExt cx="563" cy="51"/>
          </a:xfrm>
        </p:grpSpPr>
        <p:sp>
          <p:nvSpPr>
            <p:cNvPr id="72718" name="Line 14"/>
            <p:cNvSpPr>
              <a:spLocks noChangeShapeType="1"/>
            </p:cNvSpPr>
            <p:nvPr/>
          </p:nvSpPr>
          <p:spPr bwMode="auto">
            <a:xfrm>
              <a:off x="3139" y="1736"/>
              <a:ext cx="560" cy="3"/>
            </a:xfrm>
            <a:prstGeom prst="line">
              <a:avLst/>
            </a:prstGeom>
            <a:noFill/>
            <a:ln w="12700">
              <a:solidFill>
                <a:schemeClr val="tx1"/>
              </a:solidFill>
              <a:round/>
              <a:headEnd/>
              <a:tailEnd/>
            </a:ln>
            <a:effectLst/>
          </p:spPr>
          <p:txBody>
            <a:bodyPr wrap="none" anchor="ctr"/>
            <a:lstStyle/>
            <a:p>
              <a:endParaRPr lang="en-US"/>
            </a:p>
          </p:txBody>
        </p:sp>
        <p:sp>
          <p:nvSpPr>
            <p:cNvPr id="72719" name="Line 15"/>
            <p:cNvSpPr>
              <a:spLocks noChangeShapeType="1"/>
            </p:cNvSpPr>
            <p:nvPr/>
          </p:nvSpPr>
          <p:spPr bwMode="auto">
            <a:xfrm flipV="1">
              <a:off x="3136" y="1688"/>
              <a:ext cx="507" cy="51"/>
            </a:xfrm>
            <a:prstGeom prst="line">
              <a:avLst/>
            </a:prstGeom>
            <a:noFill/>
            <a:ln w="12700">
              <a:solidFill>
                <a:schemeClr val="tx1"/>
              </a:solidFill>
              <a:round/>
              <a:headEnd/>
              <a:tailEnd/>
            </a:ln>
            <a:effectLst/>
          </p:spPr>
          <p:txBody>
            <a:bodyPr wrap="none" anchor="ctr"/>
            <a:lstStyle/>
            <a:p>
              <a:endParaRPr lang="en-US"/>
            </a:p>
          </p:txBody>
        </p:sp>
      </p:grpSp>
      <p:sp>
        <p:nvSpPr>
          <p:cNvPr id="5" name="TextBox 4"/>
          <p:cNvSpPr txBox="1"/>
          <p:nvPr/>
        </p:nvSpPr>
        <p:spPr>
          <a:xfrm>
            <a:off x="990600" y="914400"/>
            <a:ext cx="6858000" cy="369332"/>
          </a:xfrm>
          <a:prstGeom prst="rect">
            <a:avLst/>
          </a:prstGeom>
          <a:noFill/>
        </p:spPr>
        <p:txBody>
          <a:bodyPr wrap="square" rtlCol="0">
            <a:spAutoFit/>
          </a:bodyPr>
          <a:lstStyle/>
          <a:p>
            <a:r>
              <a:rPr lang="en-US" dirty="0" smtClean="0"/>
              <a:t>Comparative embryology</a:t>
            </a:r>
            <a:endParaRPr lang="en-US" dirty="0"/>
          </a:p>
        </p:txBody>
      </p:sp>
    </p:spTree>
  </p:cSld>
  <p:clrMapOvr>
    <a:masterClrMapping/>
  </p:clrMapOvr>
  <p:transition>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1" descr="13_04hbWhaleAncestors-U"/>
          <p:cNvPicPr>
            <a:picLocks noChangeAspect="1" noChangeArrowheads="1"/>
          </p:cNvPicPr>
          <p:nvPr/>
        </p:nvPicPr>
        <p:blipFill>
          <a:blip r:embed="rId3" cstate="print"/>
          <a:srcRect t="38100"/>
          <a:stretch>
            <a:fillRect/>
          </a:stretch>
        </p:blipFill>
        <p:spPr bwMode="auto">
          <a:xfrm>
            <a:off x="1339850" y="2393950"/>
            <a:ext cx="6462713" cy="2543175"/>
          </a:xfrm>
          <a:prstGeom prst="rect">
            <a:avLst/>
          </a:prstGeom>
          <a:noFill/>
          <a:ln w="9525">
            <a:noFill/>
            <a:miter lim="800000"/>
            <a:headEnd/>
            <a:tailEnd/>
          </a:ln>
        </p:spPr>
      </p:pic>
      <p:sp>
        <p:nvSpPr>
          <p:cNvPr id="7577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13.4H_2</a:t>
            </a:r>
          </a:p>
        </p:txBody>
      </p:sp>
      <p:sp>
        <p:nvSpPr>
          <p:cNvPr id="75780" name="Text Box 3"/>
          <p:cNvSpPr txBox="1">
            <a:spLocks noChangeArrowheads="1"/>
          </p:cNvSpPr>
          <p:nvPr/>
        </p:nvSpPr>
        <p:spPr bwMode="auto">
          <a:xfrm>
            <a:off x="2709863" y="3640138"/>
            <a:ext cx="1536700" cy="600075"/>
          </a:xfrm>
          <a:prstGeom prst="rect">
            <a:avLst/>
          </a:prstGeom>
          <a:noFill/>
          <a:ln w="9525">
            <a:noFill/>
            <a:miter lim="800000"/>
            <a:headEnd/>
            <a:tailEnd/>
          </a:ln>
        </p:spPr>
        <p:txBody>
          <a:bodyPr wrap="none" lIns="0" tIns="0" rIns="0" bIns="0"/>
          <a:lstStyle/>
          <a:p>
            <a:pPr eaLnBrk="0" hangingPunct="0">
              <a:lnSpc>
                <a:spcPct val="80000"/>
              </a:lnSpc>
            </a:pPr>
            <a:r>
              <a:rPr lang="en-US" sz="2200" b="1"/>
              <a:t>Pelvis and</a:t>
            </a:r>
          </a:p>
          <a:p>
            <a:pPr eaLnBrk="0" hangingPunct="0">
              <a:lnSpc>
                <a:spcPct val="80000"/>
              </a:lnSpc>
            </a:pPr>
            <a:r>
              <a:rPr lang="en-US" sz="2200" b="1"/>
              <a:t>hind limb</a:t>
            </a:r>
          </a:p>
        </p:txBody>
      </p:sp>
      <p:sp>
        <p:nvSpPr>
          <p:cNvPr id="75781" name="Line 9"/>
          <p:cNvSpPr>
            <a:spLocks noChangeShapeType="1"/>
          </p:cNvSpPr>
          <p:nvPr/>
        </p:nvSpPr>
        <p:spPr bwMode="auto">
          <a:xfrm>
            <a:off x="2949575" y="3395663"/>
            <a:ext cx="0" cy="260350"/>
          </a:xfrm>
          <a:prstGeom prst="line">
            <a:avLst/>
          </a:prstGeom>
          <a:noFill/>
          <a:ln w="12700">
            <a:solidFill>
              <a:schemeClr val="tx1"/>
            </a:solidFill>
            <a:round/>
            <a:headEnd/>
            <a:tailEnd/>
          </a:ln>
          <a:effectLst/>
        </p:spPr>
        <p:txBody>
          <a:bodyPr wrap="none" anchor="ctr"/>
          <a:lstStyle/>
          <a:p>
            <a:endParaRPr lang="en-US"/>
          </a:p>
        </p:txBody>
      </p:sp>
      <p:sp>
        <p:nvSpPr>
          <p:cNvPr id="75782" name="Text Box 3"/>
          <p:cNvSpPr txBox="1">
            <a:spLocks noChangeArrowheads="1"/>
          </p:cNvSpPr>
          <p:nvPr/>
        </p:nvSpPr>
        <p:spPr bwMode="auto">
          <a:xfrm>
            <a:off x="2424113" y="4429125"/>
            <a:ext cx="4497387" cy="423863"/>
          </a:xfrm>
          <a:prstGeom prst="rect">
            <a:avLst/>
          </a:prstGeom>
          <a:noFill/>
          <a:ln w="9525">
            <a:noFill/>
            <a:miter lim="800000"/>
            <a:headEnd/>
            <a:tailEnd/>
          </a:ln>
        </p:spPr>
        <p:txBody>
          <a:bodyPr wrap="none" lIns="0" tIns="0" rIns="0" bIns="0"/>
          <a:lstStyle/>
          <a:p>
            <a:pPr eaLnBrk="0" hangingPunct="0"/>
            <a:r>
              <a:rPr lang="en-US" sz="2200" b="1" i="1"/>
              <a:t>Balaena</a:t>
            </a:r>
            <a:r>
              <a:rPr lang="en-US" sz="2200" b="1"/>
              <a:t> (recent whale ancestor)</a:t>
            </a:r>
          </a:p>
        </p:txBody>
      </p:sp>
      <p:sp>
        <p:nvSpPr>
          <p:cNvPr id="2" name="TextBox 1"/>
          <p:cNvSpPr txBox="1"/>
          <p:nvPr/>
        </p:nvSpPr>
        <p:spPr>
          <a:xfrm>
            <a:off x="990600" y="1066800"/>
            <a:ext cx="5486400" cy="369332"/>
          </a:xfrm>
          <a:prstGeom prst="rect">
            <a:avLst/>
          </a:prstGeom>
          <a:noFill/>
        </p:spPr>
        <p:txBody>
          <a:bodyPr wrap="square" rtlCol="0">
            <a:spAutoFit/>
          </a:bodyPr>
          <a:lstStyle/>
          <a:p>
            <a:r>
              <a:rPr lang="en-US" dirty="0" smtClean="0"/>
              <a:t>Vestigial structures / organs</a:t>
            </a:r>
            <a:endParaRPr lang="en-US" dirty="0"/>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311150" y="1308100"/>
            <a:ext cx="8496300" cy="1536700"/>
          </a:xfrm>
        </p:spPr>
        <p:txBody>
          <a:bodyPr/>
          <a:lstStyle/>
          <a:p>
            <a:pPr marL="1588" lvl="1" indent="0" algn="ctr" eaLnBrk="1" hangingPunct="1">
              <a:lnSpc>
                <a:spcPct val="90000"/>
              </a:lnSpc>
              <a:buFontTx/>
              <a:buNone/>
            </a:pPr>
            <a:r>
              <a:rPr lang="en-US" sz="4000" smtClean="0">
                <a:cs typeface="Times New Roman" pitchFamily="84" charset="0"/>
              </a:rPr>
              <a:t>DARWIN’S THEORY                         OF EVOLUTION</a:t>
            </a:r>
          </a:p>
          <a:p>
            <a:pPr marL="1588" lvl="1" indent="0" algn="ctr" eaLnBrk="1" hangingPunct="1">
              <a:lnSpc>
                <a:spcPct val="90000"/>
              </a:lnSpc>
            </a:pPr>
            <a:endParaRPr lang="en-US" sz="4000" smtClean="0"/>
          </a:p>
        </p:txBody>
      </p:sp>
      <p:sp>
        <p:nvSpPr>
          <p:cNvPr id="19459"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946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946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Sld>
  <p:clrMapOvr>
    <a:masterClrMapping/>
  </p:clrMapOvr>
  <p:transition>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4294967295"/>
          </p:nvPr>
        </p:nvSpPr>
        <p:spPr>
          <a:xfrm>
            <a:off x="163513" y="1314450"/>
            <a:ext cx="8758237" cy="5202238"/>
          </a:xfrm>
        </p:spPr>
        <p:txBody>
          <a:bodyPr/>
          <a:lstStyle/>
          <a:p>
            <a:pPr marL="304800" lvl="3" indent="-300038" eaLnBrk="1" hangingPunct="1">
              <a:buFont typeface="Wingdings" pitchFamily="84" charset="2"/>
              <a:buChar char=""/>
            </a:pPr>
            <a:r>
              <a:rPr lang="en-US" sz="2800" dirty="0" smtClean="0">
                <a:cs typeface="Times New Roman" pitchFamily="84" charset="0"/>
              </a:rPr>
              <a:t>Advances in </a:t>
            </a:r>
            <a:r>
              <a:rPr lang="en-US" sz="2800" b="1" dirty="0" smtClean="0">
                <a:cs typeface="Times New Roman" pitchFamily="84" charset="0"/>
              </a:rPr>
              <a:t>molecular biology</a:t>
            </a:r>
            <a:r>
              <a:rPr lang="en-US" sz="2800" dirty="0" smtClean="0">
                <a:cs typeface="Times New Roman" pitchFamily="84" charset="0"/>
              </a:rPr>
              <a:t> reveal evolutionary relationships by comparing DNA and amino acid sequences between different organisms. These studies indicate that</a:t>
            </a:r>
          </a:p>
          <a:p>
            <a:pPr marL="812800" lvl="4" indent="-368300" eaLnBrk="1" hangingPunct="1"/>
            <a:r>
              <a:rPr lang="en-US" sz="2400" dirty="0" smtClean="0">
                <a:cs typeface="Times New Roman" pitchFamily="84" charset="0"/>
              </a:rPr>
              <a:t>all life-forms are related,</a:t>
            </a:r>
          </a:p>
          <a:p>
            <a:pPr marL="812800" lvl="4" indent="-368300" eaLnBrk="1" hangingPunct="1"/>
            <a:r>
              <a:rPr lang="en-US" sz="2400" dirty="0" smtClean="0">
                <a:cs typeface="Times New Roman" pitchFamily="84" charset="0"/>
              </a:rPr>
              <a:t>all life shares a common DNA code for the proteins found in living cells, and </a:t>
            </a:r>
          </a:p>
          <a:p>
            <a:pPr marL="812800" lvl="4" indent="-368300" eaLnBrk="1" hangingPunct="1"/>
            <a:r>
              <a:rPr lang="en-US" sz="2400" dirty="0" smtClean="0">
                <a:cs typeface="Times New Roman" pitchFamily="84" charset="0"/>
              </a:rPr>
              <a:t>humans and bacteria share homologous genes that have been inherited from a very distant common ancestor.</a:t>
            </a:r>
            <a:endParaRPr lang="en-US" dirty="0" smtClean="0"/>
          </a:p>
        </p:txBody>
      </p:sp>
      <p:sp>
        <p:nvSpPr>
          <p:cNvPr id="7680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680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6805" name="Rectangle 7"/>
          <p:cNvSpPr>
            <a:spLocks noGrp="1" noChangeArrowheads="1"/>
          </p:cNvSpPr>
          <p:nvPr>
            <p:ph type="title" idx="4294967295"/>
          </p:nvPr>
        </p:nvSpPr>
        <p:spPr>
          <a:xfrm>
            <a:off x="157163" y="100013"/>
            <a:ext cx="8775700" cy="822325"/>
          </a:xfrm>
        </p:spPr>
        <p:txBody>
          <a:bodyPr>
            <a:noAutofit/>
          </a:bodyPr>
          <a:lstStyle/>
          <a:p>
            <a:pPr marL="798513" indent="-798513" eaLnBrk="1" hangingPunct="1"/>
            <a:r>
              <a:rPr lang="en-US" sz="2400" dirty="0" smtClean="0"/>
              <a:t/>
            </a:r>
            <a:br>
              <a:rPr lang="en-US" sz="2400" dirty="0" smtClean="0"/>
            </a:br>
            <a:r>
              <a:rPr lang="en-US" sz="2400" dirty="0" smtClean="0"/>
              <a:t>13.5 Many types of scientific evidence support the evolutionary view of life</a:t>
            </a:r>
          </a:p>
        </p:txBody>
      </p:sp>
      <p:sp>
        <p:nvSpPr>
          <p:cNvPr id="7680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68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Effect transition="in" filter="checkerboard(across)">
                                      <p:cBhvr>
                                        <p:cTn id="7" dur="500"/>
                                        <p:tgtEl>
                                          <p:spTgt spid="768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6802">
                                            <p:txEl>
                                              <p:pRg st="1" end="1"/>
                                            </p:txEl>
                                          </p:spTgt>
                                        </p:tgtEl>
                                        <p:attrNameLst>
                                          <p:attrName>style.visibility</p:attrName>
                                        </p:attrNameLst>
                                      </p:cBhvr>
                                      <p:to>
                                        <p:strVal val="visible"/>
                                      </p:to>
                                    </p:set>
                                    <p:animEffect transition="in" filter="checkerboard(across)">
                                      <p:cBhvr>
                                        <p:cTn id="12" dur="500"/>
                                        <p:tgtEl>
                                          <p:spTgt spid="768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6802">
                                            <p:txEl>
                                              <p:pRg st="2" end="2"/>
                                            </p:txEl>
                                          </p:spTgt>
                                        </p:tgtEl>
                                        <p:attrNameLst>
                                          <p:attrName>style.visibility</p:attrName>
                                        </p:attrNameLst>
                                      </p:cBhvr>
                                      <p:to>
                                        <p:strVal val="visible"/>
                                      </p:to>
                                    </p:set>
                                    <p:animEffect transition="in" filter="checkerboard(across)">
                                      <p:cBhvr>
                                        <p:cTn id="17" dur="500"/>
                                        <p:tgtEl>
                                          <p:spTgt spid="768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6802">
                                            <p:txEl>
                                              <p:pRg st="3" end="3"/>
                                            </p:txEl>
                                          </p:spTgt>
                                        </p:tgtEl>
                                        <p:attrNameLst>
                                          <p:attrName>style.visibility</p:attrName>
                                        </p:attrNameLst>
                                      </p:cBhvr>
                                      <p:to>
                                        <p:strVal val="visible"/>
                                      </p:to>
                                    </p:set>
                                    <p:animEffect transition="in" filter="checkerboard(across)">
                                      <p:cBhvr>
                                        <p:cTn id="22" dur="500"/>
                                        <p:tgtEl>
                                          <p:spTgt spid="768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163513" y="1352550"/>
            <a:ext cx="8534400" cy="5327650"/>
          </a:xfrm>
        </p:spPr>
        <p:txBody>
          <a:bodyPr/>
          <a:lstStyle/>
          <a:p>
            <a:pPr marL="304800" lvl="3" indent="-300038" eaLnBrk="1" hangingPunct="1">
              <a:lnSpc>
                <a:spcPct val="90000"/>
              </a:lnSpc>
              <a:buFont typeface="Wingdings" pitchFamily="84" charset="2"/>
              <a:buChar char=""/>
            </a:pPr>
            <a:r>
              <a:rPr lang="en-US" sz="2800" dirty="0" smtClean="0">
                <a:cs typeface="Times New Roman" pitchFamily="84" charset="0"/>
              </a:rPr>
              <a:t>Darwin was the first to represent the history of life as a tree,</a:t>
            </a:r>
          </a:p>
          <a:p>
            <a:pPr marL="812800" lvl="4" indent="-368300" eaLnBrk="1" hangingPunct="1">
              <a:lnSpc>
                <a:spcPct val="90000"/>
              </a:lnSpc>
            </a:pPr>
            <a:r>
              <a:rPr lang="en-US" sz="2400" dirty="0" smtClean="0">
                <a:cs typeface="Times New Roman" pitchFamily="84" charset="0"/>
              </a:rPr>
              <a:t>with multiple </a:t>
            </a:r>
            <a:r>
              <a:rPr lang="en-US" sz="2400" dirty="0" err="1" smtClean="0">
                <a:cs typeface="Times New Roman" pitchFamily="84" charset="0"/>
              </a:rPr>
              <a:t>branchings</a:t>
            </a:r>
            <a:r>
              <a:rPr lang="en-US" sz="2400" dirty="0" smtClean="0">
                <a:cs typeface="Times New Roman" pitchFamily="84" charset="0"/>
              </a:rPr>
              <a:t> from a common ancestral trunk</a:t>
            </a:r>
          </a:p>
          <a:p>
            <a:pPr marL="812800" lvl="4" indent="-368300" eaLnBrk="1" hangingPunct="1">
              <a:lnSpc>
                <a:spcPct val="90000"/>
              </a:lnSpc>
            </a:pPr>
            <a:r>
              <a:rPr lang="en-US" sz="2400" dirty="0" smtClean="0">
                <a:cs typeface="Times New Roman" pitchFamily="84" charset="0"/>
              </a:rPr>
              <a:t>to the descendant species at the tips of the twigs.</a:t>
            </a:r>
          </a:p>
          <a:p>
            <a:pPr marL="304800" lvl="3" indent="-300038" eaLnBrk="1" hangingPunct="1">
              <a:lnSpc>
                <a:spcPct val="90000"/>
              </a:lnSpc>
              <a:buFont typeface="Wingdings" pitchFamily="84" charset="2"/>
              <a:buChar char=""/>
            </a:pPr>
            <a:r>
              <a:rPr lang="en-US" sz="2800" dirty="0" smtClean="0">
                <a:cs typeface="Times New Roman" pitchFamily="84" charset="0"/>
              </a:rPr>
              <a:t>Today, biologists</a:t>
            </a:r>
          </a:p>
          <a:p>
            <a:pPr marL="812800" lvl="4" indent="-368300" eaLnBrk="1" hangingPunct="1">
              <a:lnSpc>
                <a:spcPct val="90000"/>
              </a:lnSpc>
            </a:pPr>
            <a:r>
              <a:rPr lang="en-US" sz="2400" dirty="0" smtClean="0">
                <a:cs typeface="Times New Roman" pitchFamily="84" charset="0"/>
              </a:rPr>
              <a:t>represent these patterns of descent with an </a:t>
            </a:r>
            <a:r>
              <a:rPr lang="en-US" sz="2400" b="1" dirty="0" smtClean="0">
                <a:cs typeface="Times New Roman" pitchFamily="84" charset="0"/>
              </a:rPr>
              <a:t>evolutionary tree</a:t>
            </a:r>
            <a:r>
              <a:rPr lang="en-US" sz="2400" dirty="0" smtClean="0">
                <a:cs typeface="Times New Roman" pitchFamily="84" charset="0"/>
              </a:rPr>
              <a:t>, but</a:t>
            </a:r>
          </a:p>
          <a:p>
            <a:pPr marL="812800" lvl="4" indent="-368300" eaLnBrk="1" hangingPunct="1">
              <a:lnSpc>
                <a:spcPct val="90000"/>
              </a:lnSpc>
            </a:pPr>
            <a:r>
              <a:rPr lang="en-US" sz="2400" dirty="0" smtClean="0">
                <a:cs typeface="Times New Roman" pitchFamily="84" charset="0"/>
              </a:rPr>
              <a:t>often turn the trees sideways.</a:t>
            </a:r>
            <a:endParaRPr lang="en-US" sz="2400" dirty="0" smtClean="0"/>
          </a:p>
        </p:txBody>
      </p:sp>
      <p:sp>
        <p:nvSpPr>
          <p:cNvPr id="7782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7828"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7829" name="Rectangle 7"/>
          <p:cNvSpPr>
            <a:spLocks noGrp="1" noChangeArrowheads="1"/>
          </p:cNvSpPr>
          <p:nvPr>
            <p:ph type="title" idx="4294967295"/>
          </p:nvPr>
        </p:nvSpPr>
        <p:spPr>
          <a:xfrm>
            <a:off x="157163" y="100013"/>
            <a:ext cx="8775700" cy="822325"/>
          </a:xfrm>
        </p:spPr>
        <p:txBody>
          <a:bodyPr>
            <a:noAutofit/>
          </a:bodyPr>
          <a:lstStyle/>
          <a:p>
            <a:pPr marL="798513" indent="-798513" eaLnBrk="1" hangingPunct="1"/>
            <a:r>
              <a:rPr lang="en-US" sz="2400" dirty="0" smtClean="0"/>
              <a:t/>
            </a:r>
            <a:br>
              <a:rPr lang="en-US" sz="2400" dirty="0" smtClean="0"/>
            </a:br>
            <a:r>
              <a:rPr lang="en-US" sz="2400" dirty="0" smtClean="0"/>
              <a:t>13.6 Homologies indicate patterns of descent that can be shown on an evolutionary tree</a:t>
            </a:r>
          </a:p>
        </p:txBody>
      </p:sp>
      <p:sp>
        <p:nvSpPr>
          <p:cNvPr id="7783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783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additive="base">
                                        <p:cTn id="7"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6">
                                            <p:txEl>
                                              <p:pRg st="1" end="1"/>
                                            </p:txEl>
                                          </p:spTgt>
                                        </p:tgtEl>
                                        <p:attrNameLst>
                                          <p:attrName>style.visibility</p:attrName>
                                        </p:attrNameLst>
                                      </p:cBhvr>
                                      <p:to>
                                        <p:strVal val="visible"/>
                                      </p:to>
                                    </p:set>
                                    <p:anim calcmode="lin" valueType="num">
                                      <p:cBhvr additive="base">
                                        <p:cTn id="13" dur="500" fill="hold"/>
                                        <p:tgtEl>
                                          <p:spTgt spid="77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26">
                                            <p:txEl>
                                              <p:pRg st="2" end="2"/>
                                            </p:txEl>
                                          </p:spTgt>
                                        </p:tgtEl>
                                        <p:attrNameLst>
                                          <p:attrName>style.visibility</p:attrName>
                                        </p:attrNameLst>
                                      </p:cBhvr>
                                      <p:to>
                                        <p:strVal val="visible"/>
                                      </p:to>
                                    </p:set>
                                    <p:anim calcmode="lin" valueType="num">
                                      <p:cBhvr additive="base">
                                        <p:cTn id="19" dur="500" fill="hold"/>
                                        <p:tgtEl>
                                          <p:spTgt spid="778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826">
                                            <p:txEl>
                                              <p:pRg st="3" end="3"/>
                                            </p:txEl>
                                          </p:spTgt>
                                        </p:tgtEl>
                                        <p:attrNameLst>
                                          <p:attrName>style.visibility</p:attrName>
                                        </p:attrNameLst>
                                      </p:cBhvr>
                                      <p:to>
                                        <p:strVal val="visible"/>
                                      </p:to>
                                    </p:set>
                                    <p:anim calcmode="lin" valueType="num">
                                      <p:cBhvr additive="base">
                                        <p:cTn id="25" dur="500" fill="hold"/>
                                        <p:tgtEl>
                                          <p:spTgt spid="778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7826">
                                            <p:txEl>
                                              <p:pRg st="4" end="4"/>
                                            </p:txEl>
                                          </p:spTgt>
                                        </p:tgtEl>
                                        <p:attrNameLst>
                                          <p:attrName>style.visibility</p:attrName>
                                        </p:attrNameLst>
                                      </p:cBhvr>
                                      <p:to>
                                        <p:strVal val="visible"/>
                                      </p:to>
                                    </p:set>
                                    <p:anim calcmode="lin" valueType="num">
                                      <p:cBhvr additive="base">
                                        <p:cTn id="31" dur="500" fill="hold"/>
                                        <p:tgtEl>
                                          <p:spTgt spid="7782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7826">
                                            <p:txEl>
                                              <p:pRg st="5" end="5"/>
                                            </p:txEl>
                                          </p:spTgt>
                                        </p:tgtEl>
                                        <p:attrNameLst>
                                          <p:attrName>style.visibility</p:attrName>
                                        </p:attrNameLst>
                                      </p:cBhvr>
                                      <p:to>
                                        <p:strVal val="visible"/>
                                      </p:to>
                                    </p:set>
                                    <p:anim calcmode="lin" valueType="num">
                                      <p:cBhvr additive="base">
                                        <p:cTn id="37" dur="500" fill="hold"/>
                                        <p:tgtEl>
                                          <p:spTgt spid="7782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9" descr="13_06TetrapodTree-U"/>
          <p:cNvPicPr>
            <a:picLocks noChangeAspect="1" noChangeArrowheads="1"/>
          </p:cNvPicPr>
          <p:nvPr/>
        </p:nvPicPr>
        <p:blipFill>
          <a:blip r:embed="rId3" cstate="print"/>
          <a:srcRect/>
          <a:stretch>
            <a:fillRect/>
          </a:stretch>
        </p:blipFill>
        <p:spPr bwMode="auto">
          <a:xfrm>
            <a:off x="296863" y="554038"/>
            <a:ext cx="8548687" cy="5749925"/>
          </a:xfrm>
          <a:prstGeom prst="rect">
            <a:avLst/>
          </a:prstGeom>
          <a:noFill/>
          <a:ln w="9525">
            <a:noFill/>
            <a:miter lim="800000"/>
            <a:headEnd/>
            <a:tailEnd/>
          </a:ln>
        </p:spPr>
      </p:pic>
      <p:sp>
        <p:nvSpPr>
          <p:cNvPr id="79875" name="Oval 23"/>
          <p:cNvSpPr>
            <a:spLocks noChangeArrowheads="1"/>
          </p:cNvSpPr>
          <p:nvPr/>
        </p:nvSpPr>
        <p:spPr bwMode="auto">
          <a:xfrm>
            <a:off x="2209800" y="3308350"/>
            <a:ext cx="266700" cy="266700"/>
          </a:xfrm>
          <a:prstGeom prst="ellipse">
            <a:avLst/>
          </a:prstGeom>
          <a:solidFill>
            <a:srgbClr val="EF1A23"/>
          </a:solidFill>
          <a:ln w="12700">
            <a:noFill/>
            <a:round/>
            <a:headEnd/>
            <a:tailEnd/>
          </a:ln>
          <a:effectLst/>
        </p:spPr>
        <p:txBody>
          <a:bodyPr wrap="none" anchor="ctr"/>
          <a:lstStyle/>
          <a:p>
            <a:pPr eaLnBrk="0" hangingPunct="0"/>
            <a:endParaRPr lang="en-US">
              <a:latin typeface="Times" pitchFamily="84" charset="0"/>
            </a:endParaRPr>
          </a:p>
        </p:txBody>
      </p:sp>
      <p:sp>
        <p:nvSpPr>
          <p:cNvPr id="79876" name="Oval 24"/>
          <p:cNvSpPr>
            <a:spLocks noChangeArrowheads="1"/>
          </p:cNvSpPr>
          <p:nvPr/>
        </p:nvSpPr>
        <p:spPr bwMode="auto">
          <a:xfrm>
            <a:off x="1492250" y="2508250"/>
            <a:ext cx="266700" cy="266700"/>
          </a:xfrm>
          <a:prstGeom prst="ellipse">
            <a:avLst/>
          </a:prstGeom>
          <a:solidFill>
            <a:srgbClr val="EF1A23"/>
          </a:solidFill>
          <a:ln w="12700">
            <a:noFill/>
            <a:round/>
            <a:headEnd/>
            <a:tailEnd/>
          </a:ln>
          <a:effectLst/>
        </p:spPr>
        <p:txBody>
          <a:bodyPr wrap="none" anchor="ctr"/>
          <a:lstStyle/>
          <a:p>
            <a:pPr eaLnBrk="0" hangingPunct="0"/>
            <a:endParaRPr lang="en-US">
              <a:latin typeface="Times" pitchFamily="84" charset="0"/>
            </a:endParaRPr>
          </a:p>
        </p:txBody>
      </p:sp>
      <p:sp>
        <p:nvSpPr>
          <p:cNvPr id="79877" name="Oval 25"/>
          <p:cNvSpPr>
            <a:spLocks noChangeArrowheads="1"/>
          </p:cNvSpPr>
          <p:nvPr/>
        </p:nvSpPr>
        <p:spPr bwMode="auto">
          <a:xfrm>
            <a:off x="800100" y="1733550"/>
            <a:ext cx="266700" cy="266700"/>
          </a:xfrm>
          <a:prstGeom prst="ellipse">
            <a:avLst/>
          </a:prstGeom>
          <a:solidFill>
            <a:srgbClr val="EF1A23"/>
          </a:solidFill>
          <a:ln w="12700">
            <a:noFill/>
            <a:round/>
            <a:headEnd/>
            <a:tailEnd/>
          </a:ln>
          <a:effectLst/>
        </p:spPr>
        <p:txBody>
          <a:bodyPr wrap="none" anchor="ctr"/>
          <a:lstStyle/>
          <a:p>
            <a:pPr eaLnBrk="0" hangingPunct="0"/>
            <a:endParaRPr lang="en-US">
              <a:latin typeface="Times" pitchFamily="84" charset="0"/>
            </a:endParaRPr>
          </a:p>
        </p:txBody>
      </p:sp>
      <p:sp>
        <p:nvSpPr>
          <p:cNvPr id="79878" name="Oval 26"/>
          <p:cNvSpPr>
            <a:spLocks noChangeArrowheads="1"/>
          </p:cNvSpPr>
          <p:nvPr/>
        </p:nvSpPr>
        <p:spPr bwMode="auto">
          <a:xfrm>
            <a:off x="2908300" y="4000500"/>
            <a:ext cx="266700" cy="266700"/>
          </a:xfrm>
          <a:prstGeom prst="ellipse">
            <a:avLst/>
          </a:prstGeom>
          <a:solidFill>
            <a:srgbClr val="EF1A23"/>
          </a:solidFill>
          <a:ln w="12700">
            <a:noFill/>
            <a:round/>
            <a:headEnd/>
            <a:tailEnd/>
          </a:ln>
          <a:effectLst/>
        </p:spPr>
        <p:txBody>
          <a:bodyPr wrap="none" anchor="ctr"/>
          <a:lstStyle/>
          <a:p>
            <a:pPr eaLnBrk="0" hangingPunct="0"/>
            <a:endParaRPr lang="en-US">
              <a:latin typeface="Times" pitchFamily="84" charset="0"/>
            </a:endParaRPr>
          </a:p>
        </p:txBody>
      </p:sp>
      <p:sp>
        <p:nvSpPr>
          <p:cNvPr id="79879" name="Oval 27"/>
          <p:cNvSpPr>
            <a:spLocks noChangeArrowheads="1"/>
          </p:cNvSpPr>
          <p:nvPr/>
        </p:nvSpPr>
        <p:spPr bwMode="auto">
          <a:xfrm>
            <a:off x="3619500" y="4743450"/>
            <a:ext cx="266700" cy="266700"/>
          </a:xfrm>
          <a:prstGeom prst="ellipse">
            <a:avLst/>
          </a:prstGeom>
          <a:solidFill>
            <a:srgbClr val="EF1A23"/>
          </a:solidFill>
          <a:ln w="12700">
            <a:noFill/>
            <a:round/>
            <a:headEnd/>
            <a:tailEnd/>
          </a:ln>
          <a:effectLst/>
        </p:spPr>
        <p:txBody>
          <a:bodyPr wrap="none" anchor="ctr"/>
          <a:lstStyle/>
          <a:p>
            <a:pPr eaLnBrk="0" hangingPunct="0"/>
            <a:endParaRPr lang="en-US">
              <a:latin typeface="Times" pitchFamily="84" charset="0"/>
            </a:endParaRPr>
          </a:p>
        </p:txBody>
      </p:sp>
      <p:sp>
        <p:nvSpPr>
          <p:cNvPr id="79880" name="Oval 28"/>
          <p:cNvSpPr>
            <a:spLocks noChangeArrowheads="1"/>
          </p:cNvSpPr>
          <p:nvPr/>
        </p:nvSpPr>
        <p:spPr bwMode="auto">
          <a:xfrm>
            <a:off x="4330700" y="5308600"/>
            <a:ext cx="266700" cy="266700"/>
          </a:xfrm>
          <a:prstGeom prst="ellipse">
            <a:avLst/>
          </a:prstGeom>
          <a:solidFill>
            <a:srgbClr val="EF1A23"/>
          </a:solidFill>
          <a:ln w="12700">
            <a:noFill/>
            <a:round/>
            <a:headEnd/>
            <a:tailEnd/>
          </a:ln>
          <a:effectLst/>
        </p:spPr>
        <p:txBody>
          <a:bodyPr wrap="none" anchor="ctr"/>
          <a:lstStyle/>
          <a:p>
            <a:pPr eaLnBrk="0" hangingPunct="0"/>
            <a:endParaRPr lang="en-US">
              <a:latin typeface="Times" pitchFamily="84" charset="0"/>
            </a:endParaRPr>
          </a:p>
        </p:txBody>
      </p:sp>
      <p:sp>
        <p:nvSpPr>
          <p:cNvPr id="7988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13.6</a:t>
            </a:r>
          </a:p>
        </p:txBody>
      </p:sp>
      <p:sp>
        <p:nvSpPr>
          <p:cNvPr id="79882" name="Text Box 3"/>
          <p:cNvSpPr txBox="1">
            <a:spLocks noChangeArrowheads="1"/>
          </p:cNvSpPr>
          <p:nvPr/>
        </p:nvSpPr>
        <p:spPr bwMode="auto">
          <a:xfrm>
            <a:off x="333375" y="2751138"/>
            <a:ext cx="1081088" cy="484187"/>
          </a:xfrm>
          <a:prstGeom prst="rect">
            <a:avLst/>
          </a:prstGeom>
          <a:noFill/>
          <a:ln w="9525">
            <a:noFill/>
            <a:miter lim="800000"/>
            <a:headEnd/>
            <a:tailEnd/>
          </a:ln>
        </p:spPr>
        <p:txBody>
          <a:bodyPr wrap="none" lIns="0" tIns="0" rIns="0" bIns="0"/>
          <a:lstStyle/>
          <a:p>
            <a:pPr algn="r" eaLnBrk="0" hangingPunct="0">
              <a:lnSpc>
                <a:spcPct val="90000"/>
              </a:lnSpc>
            </a:pPr>
            <a:r>
              <a:rPr lang="en-US" sz="1800" b="1"/>
              <a:t>Tetrapod</a:t>
            </a:r>
          </a:p>
          <a:p>
            <a:pPr algn="r" eaLnBrk="0" hangingPunct="0">
              <a:lnSpc>
                <a:spcPct val="90000"/>
              </a:lnSpc>
            </a:pPr>
            <a:r>
              <a:rPr lang="en-US" sz="1800" b="1"/>
              <a:t>limbs</a:t>
            </a:r>
          </a:p>
        </p:txBody>
      </p:sp>
      <p:sp>
        <p:nvSpPr>
          <p:cNvPr id="79883" name="Text Box 3"/>
          <p:cNvSpPr txBox="1">
            <a:spLocks noChangeArrowheads="1"/>
          </p:cNvSpPr>
          <p:nvPr/>
        </p:nvSpPr>
        <p:spPr bwMode="auto">
          <a:xfrm>
            <a:off x="1000125" y="3481388"/>
            <a:ext cx="884238" cy="255587"/>
          </a:xfrm>
          <a:prstGeom prst="rect">
            <a:avLst/>
          </a:prstGeom>
          <a:noFill/>
          <a:ln w="9525">
            <a:noFill/>
            <a:miter lim="800000"/>
            <a:headEnd/>
            <a:tailEnd/>
          </a:ln>
        </p:spPr>
        <p:txBody>
          <a:bodyPr wrap="none" lIns="0" tIns="0" rIns="0" bIns="0"/>
          <a:lstStyle/>
          <a:p>
            <a:pPr algn="r" eaLnBrk="0" hangingPunct="0">
              <a:lnSpc>
                <a:spcPct val="90000"/>
              </a:lnSpc>
            </a:pPr>
            <a:r>
              <a:rPr lang="en-US" sz="1800" b="1"/>
              <a:t>Amnion</a:t>
            </a:r>
          </a:p>
        </p:txBody>
      </p:sp>
      <p:sp>
        <p:nvSpPr>
          <p:cNvPr id="79884" name="Text Box 3"/>
          <p:cNvSpPr txBox="1">
            <a:spLocks noChangeArrowheads="1"/>
          </p:cNvSpPr>
          <p:nvPr/>
        </p:nvSpPr>
        <p:spPr bwMode="auto">
          <a:xfrm>
            <a:off x="5286375" y="871538"/>
            <a:ext cx="1328738" cy="255587"/>
          </a:xfrm>
          <a:prstGeom prst="rect">
            <a:avLst/>
          </a:prstGeom>
          <a:noFill/>
          <a:ln w="9525">
            <a:noFill/>
            <a:miter lim="800000"/>
            <a:headEnd/>
            <a:tailEnd/>
          </a:ln>
        </p:spPr>
        <p:txBody>
          <a:bodyPr wrap="none" lIns="0" tIns="0" rIns="0" bIns="0"/>
          <a:lstStyle/>
          <a:p>
            <a:pPr eaLnBrk="0" hangingPunct="0">
              <a:lnSpc>
                <a:spcPct val="90000"/>
              </a:lnSpc>
            </a:pPr>
            <a:r>
              <a:rPr lang="en-US" sz="1800" b="1"/>
              <a:t>Lungfishes</a:t>
            </a:r>
          </a:p>
        </p:txBody>
      </p:sp>
      <p:sp>
        <p:nvSpPr>
          <p:cNvPr id="79885" name="Text Box 3"/>
          <p:cNvSpPr txBox="1">
            <a:spLocks noChangeArrowheads="1"/>
          </p:cNvSpPr>
          <p:nvPr/>
        </p:nvSpPr>
        <p:spPr bwMode="auto">
          <a:xfrm>
            <a:off x="5311775" y="1671638"/>
            <a:ext cx="1328738" cy="255587"/>
          </a:xfrm>
          <a:prstGeom prst="rect">
            <a:avLst/>
          </a:prstGeom>
          <a:noFill/>
          <a:ln w="9525">
            <a:noFill/>
            <a:miter lim="800000"/>
            <a:headEnd/>
            <a:tailEnd/>
          </a:ln>
        </p:spPr>
        <p:txBody>
          <a:bodyPr wrap="none" lIns="0" tIns="0" rIns="0" bIns="0"/>
          <a:lstStyle/>
          <a:p>
            <a:pPr eaLnBrk="0" hangingPunct="0">
              <a:lnSpc>
                <a:spcPct val="90000"/>
              </a:lnSpc>
            </a:pPr>
            <a:r>
              <a:rPr lang="en-US" sz="1800" b="1"/>
              <a:t>Amphibians</a:t>
            </a:r>
          </a:p>
        </p:txBody>
      </p:sp>
      <p:sp>
        <p:nvSpPr>
          <p:cNvPr id="79886" name="Text Box 3"/>
          <p:cNvSpPr txBox="1">
            <a:spLocks noChangeArrowheads="1"/>
          </p:cNvSpPr>
          <p:nvPr/>
        </p:nvSpPr>
        <p:spPr bwMode="auto">
          <a:xfrm>
            <a:off x="5311775" y="2471738"/>
            <a:ext cx="1328738" cy="255587"/>
          </a:xfrm>
          <a:prstGeom prst="rect">
            <a:avLst/>
          </a:prstGeom>
          <a:noFill/>
          <a:ln w="9525">
            <a:noFill/>
            <a:miter lim="800000"/>
            <a:headEnd/>
            <a:tailEnd/>
          </a:ln>
        </p:spPr>
        <p:txBody>
          <a:bodyPr wrap="none" lIns="0" tIns="0" rIns="0" bIns="0"/>
          <a:lstStyle/>
          <a:p>
            <a:pPr eaLnBrk="0" hangingPunct="0">
              <a:lnSpc>
                <a:spcPct val="90000"/>
              </a:lnSpc>
            </a:pPr>
            <a:r>
              <a:rPr lang="en-US" sz="1800" b="1"/>
              <a:t>Mammals</a:t>
            </a:r>
          </a:p>
        </p:txBody>
      </p:sp>
      <p:sp>
        <p:nvSpPr>
          <p:cNvPr id="79887" name="Text Box 3"/>
          <p:cNvSpPr txBox="1">
            <a:spLocks noChangeArrowheads="1"/>
          </p:cNvSpPr>
          <p:nvPr/>
        </p:nvSpPr>
        <p:spPr bwMode="auto">
          <a:xfrm>
            <a:off x="5311775" y="3259138"/>
            <a:ext cx="1328738" cy="452437"/>
          </a:xfrm>
          <a:prstGeom prst="rect">
            <a:avLst/>
          </a:prstGeom>
          <a:noFill/>
          <a:ln w="9525">
            <a:noFill/>
            <a:miter lim="800000"/>
            <a:headEnd/>
            <a:tailEnd/>
          </a:ln>
        </p:spPr>
        <p:txBody>
          <a:bodyPr wrap="none" lIns="0" tIns="0" rIns="0" bIns="0"/>
          <a:lstStyle/>
          <a:p>
            <a:pPr eaLnBrk="0" hangingPunct="0">
              <a:lnSpc>
                <a:spcPct val="90000"/>
              </a:lnSpc>
            </a:pPr>
            <a:r>
              <a:rPr lang="en-US" sz="1800" b="1"/>
              <a:t>Lizards</a:t>
            </a:r>
          </a:p>
          <a:p>
            <a:pPr eaLnBrk="0" hangingPunct="0">
              <a:lnSpc>
                <a:spcPct val="90000"/>
              </a:lnSpc>
            </a:pPr>
            <a:r>
              <a:rPr lang="en-US" sz="1800" b="1"/>
              <a:t>and snakes</a:t>
            </a:r>
          </a:p>
        </p:txBody>
      </p:sp>
      <p:sp>
        <p:nvSpPr>
          <p:cNvPr id="79888" name="Text Box 3"/>
          <p:cNvSpPr txBox="1">
            <a:spLocks noChangeArrowheads="1"/>
          </p:cNvSpPr>
          <p:nvPr/>
        </p:nvSpPr>
        <p:spPr bwMode="auto">
          <a:xfrm>
            <a:off x="5311775" y="4071938"/>
            <a:ext cx="1328738" cy="255587"/>
          </a:xfrm>
          <a:prstGeom prst="rect">
            <a:avLst/>
          </a:prstGeom>
          <a:noFill/>
          <a:ln w="9525">
            <a:noFill/>
            <a:miter lim="800000"/>
            <a:headEnd/>
            <a:tailEnd/>
          </a:ln>
        </p:spPr>
        <p:txBody>
          <a:bodyPr wrap="none" lIns="0" tIns="0" rIns="0" bIns="0"/>
          <a:lstStyle/>
          <a:p>
            <a:pPr eaLnBrk="0" hangingPunct="0">
              <a:lnSpc>
                <a:spcPct val="90000"/>
              </a:lnSpc>
            </a:pPr>
            <a:r>
              <a:rPr lang="en-US" sz="1800" b="1"/>
              <a:t>Crocodiles</a:t>
            </a:r>
          </a:p>
        </p:txBody>
      </p:sp>
      <p:sp>
        <p:nvSpPr>
          <p:cNvPr id="79889" name="Text Box 3"/>
          <p:cNvSpPr txBox="1">
            <a:spLocks noChangeArrowheads="1"/>
          </p:cNvSpPr>
          <p:nvPr/>
        </p:nvSpPr>
        <p:spPr bwMode="auto">
          <a:xfrm>
            <a:off x="5311775" y="4872038"/>
            <a:ext cx="1328738" cy="255587"/>
          </a:xfrm>
          <a:prstGeom prst="rect">
            <a:avLst/>
          </a:prstGeom>
          <a:noFill/>
          <a:ln w="9525">
            <a:noFill/>
            <a:miter lim="800000"/>
            <a:headEnd/>
            <a:tailEnd/>
          </a:ln>
        </p:spPr>
        <p:txBody>
          <a:bodyPr wrap="none" lIns="0" tIns="0" rIns="0" bIns="0"/>
          <a:lstStyle/>
          <a:p>
            <a:pPr eaLnBrk="0" hangingPunct="0">
              <a:lnSpc>
                <a:spcPct val="90000"/>
              </a:lnSpc>
            </a:pPr>
            <a:r>
              <a:rPr lang="en-US" sz="1800" b="1"/>
              <a:t>Ostriches</a:t>
            </a:r>
          </a:p>
        </p:txBody>
      </p:sp>
      <p:sp>
        <p:nvSpPr>
          <p:cNvPr id="79890" name="Text Box 3"/>
          <p:cNvSpPr txBox="1">
            <a:spLocks noChangeArrowheads="1"/>
          </p:cNvSpPr>
          <p:nvPr/>
        </p:nvSpPr>
        <p:spPr bwMode="auto">
          <a:xfrm>
            <a:off x="5311775" y="5672138"/>
            <a:ext cx="1328738" cy="477837"/>
          </a:xfrm>
          <a:prstGeom prst="rect">
            <a:avLst/>
          </a:prstGeom>
          <a:noFill/>
          <a:ln w="9525">
            <a:noFill/>
            <a:miter lim="800000"/>
            <a:headEnd/>
            <a:tailEnd/>
          </a:ln>
        </p:spPr>
        <p:txBody>
          <a:bodyPr wrap="none" lIns="0" tIns="0" rIns="0" bIns="0"/>
          <a:lstStyle/>
          <a:p>
            <a:pPr eaLnBrk="0" hangingPunct="0">
              <a:lnSpc>
                <a:spcPct val="90000"/>
              </a:lnSpc>
            </a:pPr>
            <a:r>
              <a:rPr lang="en-US" sz="1800" b="1"/>
              <a:t>Hawks and</a:t>
            </a:r>
          </a:p>
          <a:p>
            <a:pPr eaLnBrk="0" hangingPunct="0">
              <a:lnSpc>
                <a:spcPct val="90000"/>
              </a:lnSpc>
            </a:pPr>
            <a:r>
              <a:rPr lang="en-US" sz="1800" b="1"/>
              <a:t>other birds</a:t>
            </a:r>
          </a:p>
        </p:txBody>
      </p:sp>
      <p:sp>
        <p:nvSpPr>
          <p:cNvPr id="79891" name="Text Box 3"/>
          <p:cNvSpPr txBox="1">
            <a:spLocks noChangeArrowheads="1"/>
          </p:cNvSpPr>
          <p:nvPr/>
        </p:nvSpPr>
        <p:spPr bwMode="auto">
          <a:xfrm>
            <a:off x="3330575" y="5557838"/>
            <a:ext cx="1023938" cy="255587"/>
          </a:xfrm>
          <a:prstGeom prst="rect">
            <a:avLst/>
          </a:prstGeom>
          <a:noFill/>
          <a:ln w="9525">
            <a:noFill/>
            <a:miter lim="800000"/>
            <a:headEnd/>
            <a:tailEnd/>
          </a:ln>
        </p:spPr>
        <p:txBody>
          <a:bodyPr wrap="none" lIns="0" tIns="0" rIns="0" bIns="0"/>
          <a:lstStyle/>
          <a:p>
            <a:pPr eaLnBrk="0" hangingPunct="0">
              <a:lnSpc>
                <a:spcPct val="90000"/>
              </a:lnSpc>
            </a:pPr>
            <a:r>
              <a:rPr lang="en-US" sz="1800" b="1"/>
              <a:t>Feathers</a:t>
            </a:r>
          </a:p>
        </p:txBody>
      </p:sp>
      <p:sp>
        <p:nvSpPr>
          <p:cNvPr id="79892" name="Text Box 3"/>
          <p:cNvSpPr txBox="1">
            <a:spLocks noChangeArrowheads="1"/>
          </p:cNvSpPr>
          <p:nvPr/>
        </p:nvSpPr>
        <p:spPr bwMode="auto">
          <a:xfrm rot="5400000">
            <a:off x="7956550" y="2316163"/>
            <a:ext cx="1436687" cy="255588"/>
          </a:xfrm>
          <a:prstGeom prst="rect">
            <a:avLst/>
          </a:prstGeom>
          <a:noFill/>
          <a:ln w="9525">
            <a:noFill/>
            <a:miter lim="800000"/>
            <a:headEnd/>
            <a:tailEnd/>
          </a:ln>
        </p:spPr>
        <p:txBody>
          <a:bodyPr wrap="none" lIns="0" tIns="0" rIns="0" bIns="0"/>
          <a:lstStyle/>
          <a:p>
            <a:pPr eaLnBrk="0" hangingPunct="0">
              <a:lnSpc>
                <a:spcPct val="90000"/>
              </a:lnSpc>
            </a:pPr>
            <a:r>
              <a:rPr lang="en-US" sz="1800" b="1"/>
              <a:t>Tetrapods</a:t>
            </a:r>
          </a:p>
        </p:txBody>
      </p:sp>
      <p:sp>
        <p:nvSpPr>
          <p:cNvPr id="79893" name="Text Box 3"/>
          <p:cNvSpPr txBox="1">
            <a:spLocks noChangeArrowheads="1"/>
          </p:cNvSpPr>
          <p:nvPr/>
        </p:nvSpPr>
        <p:spPr bwMode="auto">
          <a:xfrm rot="5400000">
            <a:off x="7580313" y="3103563"/>
            <a:ext cx="1436687" cy="255587"/>
          </a:xfrm>
          <a:prstGeom prst="rect">
            <a:avLst/>
          </a:prstGeom>
          <a:noFill/>
          <a:ln w="9525">
            <a:noFill/>
            <a:miter lim="800000"/>
            <a:headEnd/>
            <a:tailEnd/>
          </a:ln>
        </p:spPr>
        <p:txBody>
          <a:bodyPr wrap="none" lIns="0" tIns="0" rIns="0" bIns="0"/>
          <a:lstStyle/>
          <a:p>
            <a:pPr eaLnBrk="0" hangingPunct="0">
              <a:lnSpc>
                <a:spcPct val="90000"/>
              </a:lnSpc>
            </a:pPr>
            <a:r>
              <a:rPr lang="en-US" sz="1800" b="1"/>
              <a:t>Amniotes</a:t>
            </a:r>
          </a:p>
        </p:txBody>
      </p:sp>
      <p:sp>
        <p:nvSpPr>
          <p:cNvPr id="79894" name="Text Box 3"/>
          <p:cNvSpPr txBox="1">
            <a:spLocks noChangeArrowheads="1"/>
          </p:cNvSpPr>
          <p:nvPr/>
        </p:nvSpPr>
        <p:spPr bwMode="auto">
          <a:xfrm rot="5400000">
            <a:off x="7597775" y="5100638"/>
            <a:ext cx="630237" cy="255588"/>
          </a:xfrm>
          <a:prstGeom prst="rect">
            <a:avLst/>
          </a:prstGeom>
          <a:noFill/>
          <a:ln w="9525">
            <a:noFill/>
            <a:miter lim="800000"/>
            <a:headEnd/>
            <a:tailEnd/>
          </a:ln>
        </p:spPr>
        <p:txBody>
          <a:bodyPr wrap="none" lIns="0" tIns="0" rIns="0" bIns="0"/>
          <a:lstStyle/>
          <a:p>
            <a:pPr eaLnBrk="0" hangingPunct="0">
              <a:lnSpc>
                <a:spcPct val="90000"/>
              </a:lnSpc>
            </a:pPr>
            <a:r>
              <a:rPr lang="en-US" sz="1800" b="1"/>
              <a:t>Birds</a:t>
            </a:r>
          </a:p>
        </p:txBody>
      </p:sp>
      <p:sp>
        <p:nvSpPr>
          <p:cNvPr id="79895" name="Text Box 3"/>
          <p:cNvSpPr txBox="1">
            <a:spLocks noChangeArrowheads="1"/>
          </p:cNvSpPr>
          <p:nvPr/>
        </p:nvSpPr>
        <p:spPr bwMode="auto">
          <a:xfrm>
            <a:off x="860425" y="1766888"/>
            <a:ext cx="115888" cy="211137"/>
          </a:xfrm>
          <a:prstGeom prst="rect">
            <a:avLst/>
          </a:prstGeom>
          <a:noFill/>
          <a:ln w="9525">
            <a:noFill/>
            <a:miter lim="800000"/>
            <a:headEnd/>
            <a:tailEnd/>
          </a:ln>
        </p:spPr>
        <p:txBody>
          <a:bodyPr wrap="none" lIns="0" tIns="0" rIns="0" bIns="0"/>
          <a:lstStyle/>
          <a:p>
            <a:pPr algn="r" eaLnBrk="0" hangingPunct="0">
              <a:lnSpc>
                <a:spcPct val="90000"/>
              </a:lnSpc>
            </a:pPr>
            <a:r>
              <a:rPr lang="en-US" sz="1500" b="1">
                <a:solidFill>
                  <a:schemeClr val="bg1"/>
                </a:solidFill>
              </a:rPr>
              <a:t>1</a:t>
            </a:r>
          </a:p>
        </p:txBody>
      </p:sp>
      <p:sp>
        <p:nvSpPr>
          <p:cNvPr id="79896" name="Text Box 3"/>
          <p:cNvSpPr txBox="1">
            <a:spLocks noChangeArrowheads="1"/>
          </p:cNvSpPr>
          <p:nvPr/>
        </p:nvSpPr>
        <p:spPr bwMode="auto">
          <a:xfrm>
            <a:off x="1565275" y="2554288"/>
            <a:ext cx="115888" cy="211137"/>
          </a:xfrm>
          <a:prstGeom prst="rect">
            <a:avLst/>
          </a:prstGeom>
          <a:noFill/>
          <a:ln w="9525">
            <a:noFill/>
            <a:miter lim="800000"/>
            <a:headEnd/>
            <a:tailEnd/>
          </a:ln>
        </p:spPr>
        <p:txBody>
          <a:bodyPr wrap="none" lIns="0" tIns="0" rIns="0" bIns="0"/>
          <a:lstStyle/>
          <a:p>
            <a:pPr algn="r" eaLnBrk="0" hangingPunct="0">
              <a:lnSpc>
                <a:spcPct val="90000"/>
              </a:lnSpc>
            </a:pPr>
            <a:r>
              <a:rPr lang="en-US" sz="1500" b="1">
                <a:solidFill>
                  <a:schemeClr val="bg1"/>
                </a:solidFill>
              </a:rPr>
              <a:t>2</a:t>
            </a:r>
          </a:p>
        </p:txBody>
      </p:sp>
      <p:sp>
        <p:nvSpPr>
          <p:cNvPr id="79897" name="Text Box 3"/>
          <p:cNvSpPr txBox="1">
            <a:spLocks noChangeArrowheads="1"/>
          </p:cNvSpPr>
          <p:nvPr/>
        </p:nvSpPr>
        <p:spPr bwMode="auto">
          <a:xfrm>
            <a:off x="2276475" y="3354388"/>
            <a:ext cx="115888" cy="211137"/>
          </a:xfrm>
          <a:prstGeom prst="rect">
            <a:avLst/>
          </a:prstGeom>
          <a:noFill/>
          <a:ln w="9525">
            <a:noFill/>
            <a:miter lim="800000"/>
            <a:headEnd/>
            <a:tailEnd/>
          </a:ln>
        </p:spPr>
        <p:txBody>
          <a:bodyPr wrap="none" lIns="0" tIns="0" rIns="0" bIns="0"/>
          <a:lstStyle/>
          <a:p>
            <a:pPr algn="r" eaLnBrk="0" hangingPunct="0">
              <a:lnSpc>
                <a:spcPct val="90000"/>
              </a:lnSpc>
            </a:pPr>
            <a:r>
              <a:rPr lang="en-US" sz="1500" b="1">
                <a:solidFill>
                  <a:schemeClr val="bg1"/>
                </a:solidFill>
              </a:rPr>
              <a:t>3</a:t>
            </a:r>
          </a:p>
        </p:txBody>
      </p:sp>
      <p:sp>
        <p:nvSpPr>
          <p:cNvPr id="79898" name="Text Box 3"/>
          <p:cNvSpPr txBox="1">
            <a:spLocks noChangeArrowheads="1"/>
          </p:cNvSpPr>
          <p:nvPr/>
        </p:nvSpPr>
        <p:spPr bwMode="auto">
          <a:xfrm>
            <a:off x="2962275" y="4040188"/>
            <a:ext cx="115888" cy="211137"/>
          </a:xfrm>
          <a:prstGeom prst="rect">
            <a:avLst/>
          </a:prstGeom>
          <a:noFill/>
          <a:ln w="9525">
            <a:noFill/>
            <a:miter lim="800000"/>
            <a:headEnd/>
            <a:tailEnd/>
          </a:ln>
        </p:spPr>
        <p:txBody>
          <a:bodyPr wrap="none" lIns="0" tIns="0" rIns="0" bIns="0"/>
          <a:lstStyle/>
          <a:p>
            <a:pPr algn="r" eaLnBrk="0" hangingPunct="0">
              <a:lnSpc>
                <a:spcPct val="90000"/>
              </a:lnSpc>
            </a:pPr>
            <a:r>
              <a:rPr lang="en-US" sz="1500" b="1">
                <a:solidFill>
                  <a:schemeClr val="bg1"/>
                </a:solidFill>
              </a:rPr>
              <a:t>4</a:t>
            </a:r>
          </a:p>
        </p:txBody>
      </p:sp>
      <p:sp>
        <p:nvSpPr>
          <p:cNvPr id="79899" name="Text Box 3"/>
          <p:cNvSpPr txBox="1">
            <a:spLocks noChangeArrowheads="1"/>
          </p:cNvSpPr>
          <p:nvPr/>
        </p:nvSpPr>
        <p:spPr bwMode="auto">
          <a:xfrm>
            <a:off x="3679825" y="4783138"/>
            <a:ext cx="115888" cy="211137"/>
          </a:xfrm>
          <a:prstGeom prst="rect">
            <a:avLst/>
          </a:prstGeom>
          <a:noFill/>
          <a:ln w="9525">
            <a:noFill/>
            <a:miter lim="800000"/>
            <a:headEnd/>
            <a:tailEnd/>
          </a:ln>
        </p:spPr>
        <p:txBody>
          <a:bodyPr wrap="none" lIns="0" tIns="0" rIns="0" bIns="0"/>
          <a:lstStyle/>
          <a:p>
            <a:pPr algn="r" eaLnBrk="0" hangingPunct="0">
              <a:lnSpc>
                <a:spcPct val="90000"/>
              </a:lnSpc>
            </a:pPr>
            <a:r>
              <a:rPr lang="en-US" sz="1500" b="1">
                <a:solidFill>
                  <a:schemeClr val="bg1"/>
                </a:solidFill>
              </a:rPr>
              <a:t>5</a:t>
            </a:r>
          </a:p>
        </p:txBody>
      </p:sp>
      <p:sp>
        <p:nvSpPr>
          <p:cNvPr id="79900" name="Text Box 3"/>
          <p:cNvSpPr txBox="1">
            <a:spLocks noChangeArrowheads="1"/>
          </p:cNvSpPr>
          <p:nvPr/>
        </p:nvSpPr>
        <p:spPr bwMode="auto">
          <a:xfrm>
            <a:off x="4391025" y="5348288"/>
            <a:ext cx="115888" cy="211137"/>
          </a:xfrm>
          <a:prstGeom prst="rect">
            <a:avLst/>
          </a:prstGeom>
          <a:noFill/>
          <a:ln w="9525">
            <a:noFill/>
            <a:miter lim="800000"/>
            <a:headEnd/>
            <a:tailEnd/>
          </a:ln>
        </p:spPr>
        <p:txBody>
          <a:bodyPr wrap="none" lIns="0" tIns="0" rIns="0" bIns="0"/>
          <a:lstStyle/>
          <a:p>
            <a:pPr algn="r" eaLnBrk="0" hangingPunct="0">
              <a:lnSpc>
                <a:spcPct val="90000"/>
              </a:lnSpc>
            </a:pPr>
            <a:r>
              <a:rPr lang="en-US" sz="1500" b="1">
                <a:solidFill>
                  <a:schemeClr val="bg1"/>
                </a:solidFill>
              </a:rPr>
              <a:t>6</a:t>
            </a:r>
          </a:p>
        </p:txBody>
      </p:sp>
    </p:spTree>
  </p:cSld>
  <p:clrMapOvr>
    <a:masterClrMapping/>
  </p:clrMapOvr>
  <p:transition>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a:xfrm>
            <a:off x="755650" y="1384300"/>
            <a:ext cx="7569200" cy="1736725"/>
          </a:xfrm>
        </p:spPr>
        <p:txBody>
          <a:bodyPr/>
          <a:lstStyle/>
          <a:p>
            <a:pPr marL="1588" lvl="1" indent="0" algn="ctr" eaLnBrk="1" hangingPunct="1">
              <a:buFontTx/>
              <a:buNone/>
            </a:pPr>
            <a:r>
              <a:rPr lang="en-US" sz="4000" smtClean="0">
                <a:cs typeface="Times New Roman" pitchFamily="84" charset="0"/>
              </a:rPr>
              <a:t>THE EVOLUTION OF POPULATIONS</a:t>
            </a:r>
            <a:endParaRPr lang="en-US" sz="4000" b="1" smtClean="0">
              <a:cs typeface="Times New Roman" pitchFamily="84" charset="0"/>
            </a:endParaRPr>
          </a:p>
          <a:p>
            <a:pPr marL="0" indent="0" algn="ctr" eaLnBrk="1" hangingPunct="1">
              <a:buFont typeface="Wingdings" pitchFamily="84" charset="2"/>
              <a:buNone/>
            </a:pPr>
            <a:endParaRPr lang="en-US" sz="4000" smtClean="0"/>
          </a:p>
        </p:txBody>
      </p:sp>
      <p:sp>
        <p:nvSpPr>
          <p:cNvPr id="8089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090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090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Sld>
  <p:clrMapOvr>
    <a:masterClrMapping/>
  </p:clrMapOvr>
  <p:transition>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57163" y="101600"/>
            <a:ext cx="8543925" cy="914400"/>
          </a:xfrm>
        </p:spPr>
        <p:txBody>
          <a:bodyPr>
            <a:normAutofit fontScale="90000"/>
          </a:bodyPr>
          <a:lstStyle/>
          <a:p>
            <a:pPr marL="800100" indent="-800100" eaLnBrk="1" hangingPunct="1"/>
            <a:r>
              <a:rPr lang="en-US" sz="3200" dirty="0" smtClean="0"/>
              <a:t/>
            </a:r>
            <a:br>
              <a:rPr lang="en-US" sz="3200" dirty="0" smtClean="0"/>
            </a:br>
            <a:r>
              <a:rPr lang="en-US" sz="3200" dirty="0" smtClean="0"/>
              <a:t>13.7 Evolution occurs within populations</a:t>
            </a:r>
            <a:br>
              <a:rPr lang="en-US" sz="3200" dirty="0" smtClean="0"/>
            </a:br>
            <a:endParaRPr lang="en-US" sz="3200" dirty="0" smtClean="0"/>
          </a:p>
        </p:txBody>
      </p:sp>
      <p:sp>
        <p:nvSpPr>
          <p:cNvPr id="81923" name="Rectangle 3"/>
          <p:cNvSpPr>
            <a:spLocks noGrp="1" noChangeArrowheads="1"/>
          </p:cNvSpPr>
          <p:nvPr>
            <p:ph type="body" idx="4294967295"/>
          </p:nvPr>
        </p:nvSpPr>
        <p:spPr>
          <a:xfrm>
            <a:off x="163513" y="1343025"/>
            <a:ext cx="8534400" cy="5056188"/>
          </a:xfrm>
        </p:spPr>
        <p:txBody>
          <a:bodyPr/>
          <a:lstStyle/>
          <a:p>
            <a:pPr marL="304800" lvl="2" indent="-301625" eaLnBrk="1" hangingPunct="1">
              <a:lnSpc>
                <a:spcPct val="90000"/>
              </a:lnSpc>
              <a:buFont typeface="Wingdings" pitchFamily="84" charset="2"/>
              <a:buChar char="§"/>
            </a:pPr>
            <a:r>
              <a:rPr lang="en-US" sz="2800" dirty="0" smtClean="0">
                <a:cs typeface="Times New Roman" pitchFamily="84" charset="0"/>
              </a:rPr>
              <a:t>A </a:t>
            </a:r>
            <a:r>
              <a:rPr lang="en-US" sz="2800" b="1" dirty="0" smtClean="0">
                <a:cs typeface="Times New Roman" pitchFamily="84" charset="0"/>
              </a:rPr>
              <a:t>population </a:t>
            </a:r>
            <a:r>
              <a:rPr lang="en-US" sz="2800" dirty="0" smtClean="0">
                <a:cs typeface="Times New Roman" pitchFamily="84" charset="0"/>
              </a:rPr>
              <a:t>is</a:t>
            </a:r>
          </a:p>
          <a:p>
            <a:pPr marL="812800" lvl="3" indent="-368300" eaLnBrk="1" hangingPunct="1">
              <a:lnSpc>
                <a:spcPct val="90000"/>
              </a:lnSpc>
            </a:pPr>
            <a:r>
              <a:rPr lang="en-US" sz="2400" dirty="0" smtClean="0">
                <a:cs typeface="Times New Roman" pitchFamily="84" charset="0"/>
              </a:rPr>
              <a:t>a group of individuals of the same species and</a:t>
            </a:r>
          </a:p>
          <a:p>
            <a:pPr marL="812800" lvl="3" indent="-368300" eaLnBrk="1" hangingPunct="1">
              <a:lnSpc>
                <a:spcPct val="90000"/>
              </a:lnSpc>
            </a:pPr>
            <a:r>
              <a:rPr lang="en-US" sz="2400" dirty="0" smtClean="0">
                <a:cs typeface="Times New Roman" pitchFamily="84" charset="0"/>
              </a:rPr>
              <a:t>living in the same place at the same time.</a:t>
            </a:r>
          </a:p>
          <a:p>
            <a:pPr marL="304800" lvl="2" indent="-301625" eaLnBrk="1" hangingPunct="1">
              <a:lnSpc>
                <a:spcPct val="90000"/>
              </a:lnSpc>
              <a:buFont typeface="Wingdings" pitchFamily="84" charset="2"/>
              <a:buChar char="§"/>
            </a:pPr>
            <a:r>
              <a:rPr lang="en-US" sz="2800" dirty="0" smtClean="0">
                <a:cs typeface="Times New Roman" pitchFamily="84" charset="0"/>
              </a:rPr>
              <a:t>Populations may be isolated from one another (with little interbreeding).</a:t>
            </a:r>
          </a:p>
          <a:p>
            <a:pPr marL="304800" lvl="2" indent="-301625" eaLnBrk="1" hangingPunct="1">
              <a:lnSpc>
                <a:spcPct val="90000"/>
              </a:lnSpc>
              <a:buFont typeface="Wingdings" pitchFamily="84" charset="2"/>
              <a:buChar char="§"/>
            </a:pPr>
            <a:r>
              <a:rPr lang="en-US" sz="2800" dirty="0" smtClean="0">
                <a:cs typeface="Times New Roman" pitchFamily="84" charset="0"/>
              </a:rPr>
              <a:t>Individuals within populations may interbreed.</a:t>
            </a:r>
          </a:p>
          <a:p>
            <a:pPr marL="304800" lvl="2" indent="-301625" eaLnBrk="1" hangingPunct="1">
              <a:lnSpc>
                <a:spcPct val="90000"/>
              </a:lnSpc>
              <a:buFont typeface="Wingdings" pitchFamily="84" charset="2"/>
              <a:buChar char="§"/>
            </a:pPr>
            <a:r>
              <a:rPr lang="en-US" sz="2800" dirty="0" smtClean="0">
                <a:cs typeface="Times New Roman" pitchFamily="84" charset="0"/>
              </a:rPr>
              <a:t>We can measure evolution as a change in heritable traits in a population over generations.</a:t>
            </a:r>
          </a:p>
          <a:p>
            <a:pPr marL="1588" lvl="1" indent="0" eaLnBrk="1" hangingPunct="1">
              <a:lnSpc>
                <a:spcPct val="90000"/>
              </a:lnSpc>
              <a:spcBef>
                <a:spcPct val="30000"/>
              </a:spcBef>
            </a:pPr>
            <a:endParaRPr lang="en-US" dirty="0" smtClean="0"/>
          </a:p>
        </p:txBody>
      </p:sp>
      <p:sp>
        <p:nvSpPr>
          <p:cNvPr id="8192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192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192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192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diamond(in)">
                                      <p:cBhvr>
                                        <p:cTn id="7" dur="20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diamond(in)">
                                      <p:cBhvr>
                                        <p:cTn id="12" dur="2000"/>
                                        <p:tgtEl>
                                          <p:spTgt spid="81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diamond(in)">
                                      <p:cBhvr>
                                        <p:cTn id="17" dur="2000"/>
                                        <p:tgtEl>
                                          <p:spTgt spid="81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diamond(in)">
                                      <p:cBhvr>
                                        <p:cTn id="22" dur="2000"/>
                                        <p:tgtEl>
                                          <p:spTgt spid="81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Effect transition="in" filter="diamond(in)">
                                      <p:cBhvr>
                                        <p:cTn id="27" dur="2000"/>
                                        <p:tgtEl>
                                          <p:spTgt spid="81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1923">
                                            <p:txEl>
                                              <p:pRg st="5" end="5"/>
                                            </p:txEl>
                                          </p:spTgt>
                                        </p:tgtEl>
                                        <p:attrNameLst>
                                          <p:attrName>style.visibility</p:attrName>
                                        </p:attrNameLst>
                                      </p:cBhvr>
                                      <p:to>
                                        <p:strVal val="visible"/>
                                      </p:to>
                                    </p:set>
                                    <p:animEffect transition="in" filter="diamond(in)">
                                      <p:cBhvr>
                                        <p:cTn id="32" dur="2000"/>
                                        <p:tgtEl>
                                          <p:spTgt spid="81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4294967295"/>
          </p:nvPr>
        </p:nvSpPr>
        <p:spPr>
          <a:xfrm>
            <a:off x="163513" y="1317625"/>
            <a:ext cx="8534400" cy="4627563"/>
          </a:xfrm>
        </p:spPr>
        <p:txBody>
          <a:bodyPr/>
          <a:lstStyle/>
          <a:p>
            <a:pPr marL="304800" lvl="2" indent="-301625" eaLnBrk="1" hangingPunct="1">
              <a:buFont typeface="Wingdings" pitchFamily="84" charset="2"/>
              <a:buChar char="§"/>
            </a:pPr>
            <a:r>
              <a:rPr lang="en-US" sz="2800" dirty="0" smtClean="0">
                <a:cs typeface="Times New Roman" pitchFamily="84" charset="0"/>
              </a:rPr>
              <a:t>A </a:t>
            </a:r>
            <a:r>
              <a:rPr lang="en-US" sz="2800" b="1" dirty="0" smtClean="0">
                <a:cs typeface="Times New Roman" pitchFamily="84" charset="0"/>
              </a:rPr>
              <a:t>gene pool</a:t>
            </a:r>
            <a:r>
              <a:rPr lang="en-US" sz="2800" dirty="0" smtClean="0">
                <a:cs typeface="Times New Roman" pitchFamily="84" charset="0"/>
              </a:rPr>
              <a:t> is the total collection of genes in a population at any one time.</a:t>
            </a:r>
          </a:p>
          <a:p>
            <a:pPr marL="304800" lvl="2" indent="-301625" eaLnBrk="1" hangingPunct="1">
              <a:buFont typeface="Wingdings" pitchFamily="84" charset="2"/>
              <a:buChar char="§"/>
            </a:pPr>
            <a:r>
              <a:rPr lang="en-US" sz="2800" b="1" dirty="0" smtClean="0">
                <a:cs typeface="Times New Roman" pitchFamily="84" charset="0"/>
              </a:rPr>
              <a:t>Microevolution</a:t>
            </a:r>
            <a:r>
              <a:rPr lang="en-US" sz="2800" dirty="0" smtClean="0">
                <a:cs typeface="Times New Roman" pitchFamily="84" charset="0"/>
              </a:rPr>
              <a:t> is a change in the relative frequencies of alleles in a gene pool over time.</a:t>
            </a:r>
          </a:p>
        </p:txBody>
      </p:sp>
      <p:sp>
        <p:nvSpPr>
          <p:cNvPr id="8397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397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3973" name="Rectangle 9"/>
          <p:cNvSpPr>
            <a:spLocks noGrp="1" noChangeArrowheads="1"/>
          </p:cNvSpPr>
          <p:nvPr>
            <p:ph type="title" idx="4294967295"/>
          </p:nvPr>
        </p:nvSpPr>
        <p:spPr>
          <a:xfrm>
            <a:off x="157163" y="100013"/>
            <a:ext cx="8775700" cy="822325"/>
          </a:xfrm>
        </p:spPr>
        <p:txBody>
          <a:bodyPr>
            <a:normAutofit fontScale="90000"/>
          </a:bodyPr>
          <a:lstStyle/>
          <a:p>
            <a:pPr marL="800100" indent="-800100" eaLnBrk="1" hangingPunct="1"/>
            <a:r>
              <a:rPr lang="en-US" sz="3200" dirty="0" smtClean="0"/>
              <a:t/>
            </a:r>
            <a:br>
              <a:rPr lang="en-US" sz="3200" dirty="0" smtClean="0"/>
            </a:br>
            <a:r>
              <a:rPr lang="en-US" sz="3200" dirty="0" smtClean="0"/>
              <a:t>13.7 Evolution occurs within populations</a:t>
            </a:r>
            <a:br>
              <a:rPr lang="en-US" sz="3200" dirty="0" smtClean="0"/>
            </a:br>
            <a:endParaRPr lang="en-US" sz="3200" dirty="0" smtClean="0"/>
          </a:p>
        </p:txBody>
      </p:sp>
      <p:sp>
        <p:nvSpPr>
          <p:cNvPr id="83974"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397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Effect transition="in" filter="diamond(in)">
                                      <p:cBhvr>
                                        <p:cTn id="7" dur="2000"/>
                                        <p:tgtEl>
                                          <p:spTgt spid="839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3970">
                                            <p:txEl>
                                              <p:pRg st="1" end="1"/>
                                            </p:txEl>
                                          </p:spTgt>
                                        </p:tgtEl>
                                        <p:attrNameLst>
                                          <p:attrName>style.visibility</p:attrName>
                                        </p:attrNameLst>
                                      </p:cBhvr>
                                      <p:to>
                                        <p:strVal val="visible"/>
                                      </p:to>
                                    </p:set>
                                    <p:animEffect transition="in" filter="diamond(in)">
                                      <p:cBhvr>
                                        <p:cTn id="12" dur="2000"/>
                                        <p:tgtEl>
                                          <p:spTgt spid="839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13.8</a:t>
            </a:r>
          </a:p>
        </p:txBody>
      </p:sp>
      <p:pic>
        <p:nvPicPr>
          <p:cNvPr id="87043" name="Picture 4" descr="13_08_VariationSpecies-L"/>
          <p:cNvPicPr>
            <a:picLocks noChangeAspect="1" noChangeArrowheads="1"/>
          </p:cNvPicPr>
          <p:nvPr/>
        </p:nvPicPr>
        <p:blipFill>
          <a:blip r:embed="rId3" cstate="print"/>
          <a:srcRect/>
          <a:stretch>
            <a:fillRect/>
          </a:stretch>
        </p:blipFill>
        <p:spPr bwMode="auto">
          <a:xfrm>
            <a:off x="296863" y="1276350"/>
            <a:ext cx="8548687" cy="4303713"/>
          </a:xfrm>
          <a:prstGeom prst="rect">
            <a:avLst/>
          </a:prstGeom>
          <a:noFill/>
          <a:ln w="9525">
            <a:noFill/>
            <a:miter lim="800000"/>
            <a:headEnd/>
            <a:tailEnd/>
          </a:ln>
        </p:spPr>
      </p:pic>
      <p:sp>
        <p:nvSpPr>
          <p:cNvPr id="2" name="TextBox 1"/>
          <p:cNvSpPr txBox="1"/>
          <p:nvPr/>
        </p:nvSpPr>
        <p:spPr>
          <a:xfrm>
            <a:off x="685800" y="762000"/>
            <a:ext cx="7543800" cy="369332"/>
          </a:xfrm>
          <a:prstGeom prst="rect">
            <a:avLst/>
          </a:prstGeom>
          <a:noFill/>
        </p:spPr>
        <p:txBody>
          <a:bodyPr wrap="square" rtlCol="0">
            <a:spAutoFit/>
          </a:bodyPr>
          <a:lstStyle/>
          <a:p>
            <a:r>
              <a:rPr lang="en-US" dirty="0" smtClean="0"/>
              <a:t>Variations within a species</a:t>
            </a:r>
            <a:endParaRPr lang="en-US" dirty="0"/>
          </a:p>
        </p:txBody>
      </p:sp>
    </p:spTree>
  </p:cSld>
  <p:clrMapOvr>
    <a:masterClrMapping/>
  </p:clrMapOvr>
  <p:transition>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4294967295"/>
          </p:nvPr>
        </p:nvSpPr>
        <p:spPr>
          <a:xfrm>
            <a:off x="165100" y="1749425"/>
            <a:ext cx="8826500" cy="4956175"/>
          </a:xfrm>
        </p:spPr>
        <p:txBody>
          <a:bodyPr/>
          <a:lstStyle/>
          <a:p>
            <a:pPr marL="304800" lvl="2" indent="-301625" eaLnBrk="1" hangingPunct="1">
              <a:spcAft>
                <a:spcPts val="75"/>
              </a:spcAft>
              <a:buFont typeface="Wingdings" pitchFamily="84" charset="2"/>
              <a:buChar char="§"/>
            </a:pPr>
            <a:r>
              <a:rPr lang="en-US" sz="2800" b="1" dirty="0" smtClean="0">
                <a:cs typeface="Times New Roman" pitchFamily="84" charset="0"/>
              </a:rPr>
              <a:t>Mutation</a:t>
            </a:r>
            <a:r>
              <a:rPr lang="en-US" sz="2800" dirty="0" smtClean="0">
                <a:cs typeface="Times New Roman" pitchFamily="84" charset="0"/>
              </a:rPr>
              <a:t>s are</a:t>
            </a:r>
          </a:p>
          <a:p>
            <a:pPr marL="812800" lvl="3" indent="-368300" eaLnBrk="1" hangingPunct="1">
              <a:spcAft>
                <a:spcPts val="75"/>
              </a:spcAft>
            </a:pPr>
            <a:r>
              <a:rPr lang="en-US" sz="2400" dirty="0" smtClean="0">
                <a:cs typeface="Times New Roman" pitchFamily="84" charset="0"/>
              </a:rPr>
              <a:t>changes in the nucleotide sequence of DNA and</a:t>
            </a:r>
          </a:p>
          <a:p>
            <a:pPr marL="812800" lvl="3" indent="-368300" eaLnBrk="1" hangingPunct="1">
              <a:spcAft>
                <a:spcPts val="75"/>
              </a:spcAft>
            </a:pPr>
            <a:r>
              <a:rPr lang="en-US" sz="2400" dirty="0" smtClean="0">
                <a:cs typeface="Times New Roman" pitchFamily="84" charset="0"/>
              </a:rPr>
              <a:t>the ultimate source of new alleles.</a:t>
            </a:r>
            <a:endParaRPr lang="en-US" sz="2800" dirty="0" smtClean="0">
              <a:cs typeface="Times New Roman" pitchFamily="84" charset="0"/>
            </a:endParaRPr>
          </a:p>
        </p:txBody>
      </p:sp>
      <p:sp>
        <p:nvSpPr>
          <p:cNvPr id="9011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0116"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0117" name="Rectangle 7"/>
          <p:cNvSpPr>
            <a:spLocks noGrp="1" noChangeArrowheads="1"/>
          </p:cNvSpPr>
          <p:nvPr>
            <p:ph type="title" idx="4294967295"/>
          </p:nvPr>
        </p:nvSpPr>
        <p:spPr>
          <a:xfrm>
            <a:off x="157163" y="100013"/>
            <a:ext cx="8775700" cy="939800"/>
          </a:xfrm>
        </p:spPr>
        <p:txBody>
          <a:bodyPr>
            <a:normAutofit fontScale="90000"/>
          </a:bodyPr>
          <a:lstStyle/>
          <a:p>
            <a:pPr marL="800100" indent="-800100" eaLnBrk="1" hangingPunct="1"/>
            <a:r>
              <a:rPr lang="en-US" sz="2400" dirty="0" smtClean="0"/>
              <a:t/>
            </a:r>
            <a:br>
              <a:rPr lang="en-US" sz="2400" dirty="0" smtClean="0"/>
            </a:br>
            <a:r>
              <a:rPr lang="en-US" sz="2400" dirty="0" smtClean="0"/>
              <a:t>13.8 Mutation and sexual reproduction produce the genetic variation that makes evolution possible</a:t>
            </a:r>
            <a:endParaRPr lang="en-US" sz="2400" dirty="0" smtClean="0">
              <a:solidFill>
                <a:srgbClr val="0060AF"/>
              </a:solidFill>
            </a:endParaRPr>
          </a:p>
        </p:txBody>
      </p:sp>
      <p:sp>
        <p:nvSpPr>
          <p:cNvPr id="90118" name="Line 4"/>
          <p:cNvSpPr>
            <a:spLocks noChangeShapeType="1"/>
          </p:cNvSpPr>
          <p:nvPr/>
        </p:nvSpPr>
        <p:spPr bwMode="auto">
          <a:xfrm>
            <a:off x="182563" y="1539875"/>
            <a:ext cx="8775700" cy="0"/>
          </a:xfrm>
          <a:prstGeom prst="line">
            <a:avLst/>
          </a:prstGeom>
          <a:noFill/>
          <a:ln w="76200">
            <a:solidFill>
              <a:schemeClr val="tx2"/>
            </a:solidFill>
            <a:round/>
            <a:headEnd/>
            <a:tailEnd/>
          </a:ln>
        </p:spPr>
        <p:txBody>
          <a:bodyPr wrap="none" anchor="ctr"/>
          <a:lstStyle/>
          <a:p>
            <a:endParaRPr lang="en-US"/>
          </a:p>
        </p:txBody>
      </p:sp>
      <p:sp>
        <p:nvSpPr>
          <p:cNvPr id="901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Effect transition="in" filter="box(in)">
                                      <p:cBhvr>
                                        <p:cTn id="7" dur="500"/>
                                        <p:tgtEl>
                                          <p:spTgt spid="90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0114">
                                            <p:txEl>
                                              <p:pRg st="1" end="1"/>
                                            </p:txEl>
                                          </p:spTgt>
                                        </p:tgtEl>
                                        <p:attrNameLst>
                                          <p:attrName>style.visibility</p:attrName>
                                        </p:attrNameLst>
                                      </p:cBhvr>
                                      <p:to>
                                        <p:strVal val="visible"/>
                                      </p:to>
                                    </p:set>
                                    <p:animEffect transition="in" filter="box(in)">
                                      <p:cBhvr>
                                        <p:cTn id="12" dur="500"/>
                                        <p:tgtEl>
                                          <p:spTgt spid="90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0114">
                                            <p:txEl>
                                              <p:pRg st="2" end="2"/>
                                            </p:txEl>
                                          </p:spTgt>
                                        </p:tgtEl>
                                        <p:attrNameLst>
                                          <p:attrName>style.visibility</p:attrName>
                                        </p:attrNameLst>
                                      </p:cBhvr>
                                      <p:to>
                                        <p:strVal val="visible"/>
                                      </p:to>
                                    </p:set>
                                    <p:animEffect transition="in" filter="box(in)">
                                      <p:cBhvr>
                                        <p:cTn id="17" dur="500"/>
                                        <p:tgtEl>
                                          <p:spTgt spid="901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4294967295"/>
          </p:nvPr>
        </p:nvSpPr>
        <p:spPr>
          <a:xfrm>
            <a:off x="165100" y="1749425"/>
            <a:ext cx="8826500" cy="4956175"/>
          </a:xfrm>
        </p:spPr>
        <p:txBody>
          <a:bodyPr/>
          <a:lstStyle/>
          <a:p>
            <a:pPr marL="304800" lvl="2" indent="-301625" eaLnBrk="1" hangingPunct="1">
              <a:spcAft>
                <a:spcPts val="75"/>
              </a:spcAft>
              <a:buFont typeface="Wingdings" pitchFamily="84" charset="2"/>
              <a:buChar char="§"/>
            </a:pPr>
            <a:r>
              <a:rPr lang="en-US" sz="2800" dirty="0" smtClean="0">
                <a:cs typeface="Times New Roman" pitchFamily="84" charset="0"/>
              </a:rPr>
              <a:t>On rare occasions, mutant alleles improve the adaptation of an individual to its environment.</a:t>
            </a:r>
          </a:p>
          <a:p>
            <a:pPr marL="812800" lvl="3" indent="-368300" eaLnBrk="1" hangingPunct="1">
              <a:spcAft>
                <a:spcPts val="75"/>
              </a:spcAft>
            </a:pPr>
            <a:r>
              <a:rPr lang="en-US" sz="2400" dirty="0" smtClean="0">
                <a:cs typeface="Times New Roman" pitchFamily="84" charset="0"/>
              </a:rPr>
              <a:t>This kind of effect is more likely when the environment is changing such that mutations that were once disadvantageous are favorable under new conditions.</a:t>
            </a:r>
          </a:p>
          <a:p>
            <a:pPr marL="812800" lvl="3" indent="-368300" eaLnBrk="1" hangingPunct="1">
              <a:spcAft>
                <a:spcPts val="75"/>
              </a:spcAft>
            </a:pPr>
            <a:r>
              <a:rPr lang="en-US" sz="2400" dirty="0" smtClean="0">
                <a:cs typeface="Times New Roman" pitchFamily="84" charset="0"/>
              </a:rPr>
              <a:t>The evolution of DDT-resistant houseflies is such an example.</a:t>
            </a:r>
            <a:endParaRPr lang="en-US" sz="2800" dirty="0" smtClean="0">
              <a:cs typeface="Times New Roman" pitchFamily="84" charset="0"/>
            </a:endParaRPr>
          </a:p>
        </p:txBody>
      </p:sp>
      <p:sp>
        <p:nvSpPr>
          <p:cNvPr id="9113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1140"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1141" name="Rectangle 7"/>
          <p:cNvSpPr>
            <a:spLocks noGrp="1" noChangeArrowheads="1"/>
          </p:cNvSpPr>
          <p:nvPr>
            <p:ph type="title" idx="4294967295"/>
          </p:nvPr>
        </p:nvSpPr>
        <p:spPr>
          <a:xfrm>
            <a:off x="157163" y="100013"/>
            <a:ext cx="8775700" cy="939800"/>
          </a:xfrm>
        </p:spPr>
        <p:txBody>
          <a:bodyPr>
            <a:normAutofit fontScale="90000"/>
          </a:bodyPr>
          <a:lstStyle/>
          <a:p>
            <a:pPr marL="800100" indent="-800100" eaLnBrk="1" hangingPunct="1"/>
            <a:r>
              <a:rPr lang="en-US" sz="2400" dirty="0" smtClean="0"/>
              <a:t/>
            </a:r>
            <a:br>
              <a:rPr lang="en-US" sz="2400" dirty="0" smtClean="0"/>
            </a:br>
            <a:r>
              <a:rPr lang="en-US" sz="2400" dirty="0" smtClean="0"/>
              <a:t/>
            </a:r>
            <a:br>
              <a:rPr lang="en-US" sz="2400" dirty="0" smtClean="0"/>
            </a:br>
            <a:r>
              <a:rPr lang="en-US" sz="2400" dirty="0" smtClean="0"/>
              <a:t>13.8 Mutation and sexual reproduction produce the genetic variation that makes evolution possible</a:t>
            </a:r>
            <a:endParaRPr lang="en-US" sz="2400" dirty="0" smtClean="0">
              <a:solidFill>
                <a:srgbClr val="0060AF"/>
              </a:solidFill>
            </a:endParaRPr>
          </a:p>
        </p:txBody>
      </p:sp>
      <p:sp>
        <p:nvSpPr>
          <p:cNvPr id="91142" name="Line 4"/>
          <p:cNvSpPr>
            <a:spLocks noChangeShapeType="1"/>
          </p:cNvSpPr>
          <p:nvPr/>
        </p:nvSpPr>
        <p:spPr bwMode="auto">
          <a:xfrm>
            <a:off x="182563" y="1539875"/>
            <a:ext cx="8775700" cy="0"/>
          </a:xfrm>
          <a:prstGeom prst="line">
            <a:avLst/>
          </a:prstGeom>
          <a:noFill/>
          <a:ln w="76200">
            <a:solidFill>
              <a:schemeClr val="tx2"/>
            </a:solidFill>
            <a:round/>
            <a:headEnd/>
            <a:tailEnd/>
          </a:ln>
        </p:spPr>
        <p:txBody>
          <a:bodyPr wrap="none" anchor="ctr"/>
          <a:lstStyle/>
          <a:p>
            <a:endParaRPr lang="en-US"/>
          </a:p>
        </p:txBody>
      </p:sp>
      <p:sp>
        <p:nvSpPr>
          <p:cNvPr id="9114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Effect transition="in" filter="checkerboard(across)">
                                      <p:cBhvr>
                                        <p:cTn id="7" dur="500"/>
                                        <p:tgtEl>
                                          <p:spTgt spid="91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1138">
                                            <p:txEl>
                                              <p:pRg st="1" end="1"/>
                                            </p:txEl>
                                          </p:spTgt>
                                        </p:tgtEl>
                                        <p:attrNameLst>
                                          <p:attrName>style.visibility</p:attrName>
                                        </p:attrNameLst>
                                      </p:cBhvr>
                                      <p:to>
                                        <p:strVal val="visible"/>
                                      </p:to>
                                    </p:set>
                                    <p:animEffect transition="in" filter="checkerboard(across)">
                                      <p:cBhvr>
                                        <p:cTn id="12" dur="500"/>
                                        <p:tgtEl>
                                          <p:spTgt spid="91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1138">
                                            <p:txEl>
                                              <p:pRg st="2" end="2"/>
                                            </p:txEl>
                                          </p:spTgt>
                                        </p:tgtEl>
                                        <p:attrNameLst>
                                          <p:attrName>style.visibility</p:attrName>
                                        </p:attrNameLst>
                                      </p:cBhvr>
                                      <p:to>
                                        <p:strVal val="visible"/>
                                      </p:to>
                                    </p:set>
                                    <p:animEffect transition="in" filter="checkerboard(across)">
                                      <p:cBhvr>
                                        <p:cTn id="17" dur="500"/>
                                        <p:tgtEl>
                                          <p:spTgt spid="911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bldLvl="5"/>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4294967295"/>
          </p:nvPr>
        </p:nvSpPr>
        <p:spPr>
          <a:xfrm>
            <a:off x="273050" y="1393825"/>
            <a:ext cx="8534400" cy="1841500"/>
          </a:xfrm>
        </p:spPr>
        <p:txBody>
          <a:bodyPr/>
          <a:lstStyle/>
          <a:p>
            <a:pPr lvl="1" algn="ctr" eaLnBrk="1" hangingPunct="1">
              <a:buFontTx/>
              <a:buNone/>
            </a:pPr>
            <a:r>
              <a:rPr lang="en-US" sz="4400" smtClean="0">
                <a:cs typeface="Times New Roman" pitchFamily="84" charset="0"/>
              </a:rPr>
              <a:t>  MECHANISMS </a:t>
            </a:r>
            <a:br>
              <a:rPr lang="en-US" sz="4400" smtClean="0">
                <a:cs typeface="Times New Roman" pitchFamily="84" charset="0"/>
              </a:rPr>
            </a:br>
            <a:r>
              <a:rPr lang="en-US" sz="4400" smtClean="0">
                <a:cs typeface="Times New Roman" pitchFamily="84" charset="0"/>
              </a:rPr>
              <a:t>OF MICROEVOLUTION</a:t>
            </a:r>
            <a:endParaRPr lang="en-US" sz="4000" smtClean="0"/>
          </a:p>
        </p:txBody>
      </p:sp>
      <p:sp>
        <p:nvSpPr>
          <p:cNvPr id="10854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854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0854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163513" y="1317625"/>
            <a:ext cx="8534400" cy="5211763"/>
          </a:xfrm>
        </p:spPr>
        <p:txBody>
          <a:bodyPr/>
          <a:lstStyle/>
          <a:p>
            <a:pPr marL="292100" lvl="2" indent="-288925" eaLnBrk="1" hangingPunct="1">
              <a:spcBef>
                <a:spcPct val="30000"/>
              </a:spcBef>
              <a:spcAft>
                <a:spcPts val="1275"/>
              </a:spcAft>
              <a:buFont typeface="Wingdings" pitchFamily="84" charset="2"/>
              <a:buChar char=""/>
            </a:pPr>
            <a:r>
              <a:rPr lang="en-US" sz="2800" dirty="0" smtClean="0">
                <a:cs typeface="Times New Roman" pitchFamily="84" charset="0"/>
              </a:rPr>
              <a:t>A five-year voyage around the world helped Darwin make observations that would lead to his theory of </a:t>
            </a:r>
            <a:r>
              <a:rPr lang="en-US" sz="2800" b="1" dirty="0" smtClean="0">
                <a:cs typeface="Times New Roman" pitchFamily="84" charset="0"/>
              </a:rPr>
              <a:t>evolution</a:t>
            </a:r>
            <a:r>
              <a:rPr lang="en-US" sz="2800" dirty="0" smtClean="0">
                <a:cs typeface="Times New Roman" pitchFamily="84" charset="0"/>
              </a:rPr>
              <a:t>, the idea that Earth’s many species are descendants of ancestral species that were different from those living today.</a:t>
            </a:r>
          </a:p>
          <a:p>
            <a:pPr marL="292100" lvl="2" indent="-288925" eaLnBrk="1" hangingPunct="1">
              <a:spcBef>
                <a:spcPct val="30000"/>
              </a:spcBef>
              <a:buFont typeface="Wingdings" pitchFamily="84" charset="2"/>
              <a:buChar char=""/>
            </a:pPr>
            <a:endParaRPr lang="en-US" sz="2800" dirty="0" smtClean="0">
              <a:cs typeface="Times New Roman" pitchFamily="84" charset="0"/>
            </a:endParaRPr>
          </a:p>
          <a:p>
            <a:pPr marL="292100" lvl="2" indent="-288925" eaLnBrk="1" hangingPunct="1">
              <a:spcBef>
                <a:spcPct val="30000"/>
              </a:spcBef>
              <a:buFont typeface="Wingdings" pitchFamily="84" charset="2"/>
              <a:buChar char=""/>
            </a:pPr>
            <a:endParaRPr lang="en-US" sz="2800" dirty="0" smtClean="0">
              <a:cs typeface="Times New Roman" pitchFamily="84" charset="0"/>
            </a:endParaRPr>
          </a:p>
        </p:txBody>
      </p:sp>
      <p:sp>
        <p:nvSpPr>
          <p:cNvPr id="2048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0484" name="Line 9"/>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0485" name="Rectangle 12"/>
          <p:cNvSpPr>
            <a:spLocks noGrp="1" noChangeArrowheads="1"/>
          </p:cNvSpPr>
          <p:nvPr>
            <p:ph type="title" idx="4294967295"/>
          </p:nvPr>
        </p:nvSpPr>
        <p:spPr>
          <a:xfrm>
            <a:off x="157163" y="100013"/>
            <a:ext cx="8775700" cy="958850"/>
          </a:xfrm>
        </p:spPr>
        <p:txBody>
          <a:bodyPr>
            <a:normAutofit fontScale="90000"/>
          </a:bodyPr>
          <a:lstStyle/>
          <a:p>
            <a:pPr marL="812800" indent="-812800" eaLnBrk="1" hangingPunct="1"/>
            <a:r>
              <a:rPr lang="en-US" sz="3200" dirty="0" smtClean="0"/>
              <a:t/>
            </a:r>
            <a:br>
              <a:rPr lang="en-US" sz="3200" dirty="0" smtClean="0"/>
            </a:br>
            <a:r>
              <a:rPr lang="en-US" sz="2700" dirty="0" smtClean="0"/>
              <a:t>13.1 A sea voyage helped Darwin frame his theory of evolution</a:t>
            </a:r>
          </a:p>
        </p:txBody>
      </p:sp>
      <p:sp>
        <p:nvSpPr>
          <p:cNvPr id="2048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204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ox(in)">
                                      <p:cBhvr>
                                        <p:cTn id="7" dur="500"/>
                                        <p:tgtEl>
                                          <p:spTgt spid="204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0595" name="Rectangle 23"/>
          <p:cNvSpPr>
            <a:spLocks noGrp="1" noChangeArrowheads="1"/>
          </p:cNvSpPr>
          <p:nvPr>
            <p:ph type="title" idx="4294967295"/>
          </p:nvPr>
        </p:nvSpPr>
        <p:spPr>
          <a:xfrm>
            <a:off x="157163" y="101600"/>
            <a:ext cx="8874125" cy="914400"/>
          </a:xfrm>
        </p:spPr>
        <p:txBody>
          <a:bodyPr>
            <a:normAutofit fontScale="90000"/>
          </a:bodyPr>
          <a:lstStyle/>
          <a:p>
            <a:pPr marL="1033463" indent="-1033463" eaLnBrk="1" hangingPunct="1"/>
            <a:r>
              <a:rPr lang="en-US" sz="2400" dirty="0" smtClean="0"/>
              <a:t/>
            </a:r>
            <a:br>
              <a:rPr lang="en-US" sz="2400" dirty="0" smtClean="0"/>
            </a:br>
            <a:r>
              <a:rPr lang="en-US" sz="2400" dirty="0" smtClean="0"/>
              <a:t>13.11 Natural selection, genetic drift, and gene flow can cause microevolution</a:t>
            </a:r>
          </a:p>
        </p:txBody>
      </p:sp>
      <p:sp>
        <p:nvSpPr>
          <p:cNvPr id="110596" name="Rectangle 24"/>
          <p:cNvSpPr>
            <a:spLocks noGrp="1" noChangeArrowheads="1"/>
          </p:cNvSpPr>
          <p:nvPr>
            <p:ph type="body" idx="4294967295"/>
          </p:nvPr>
        </p:nvSpPr>
        <p:spPr>
          <a:xfrm>
            <a:off x="166688" y="1319213"/>
            <a:ext cx="8534400" cy="5233987"/>
          </a:xfrm>
        </p:spPr>
        <p:txBody>
          <a:bodyPr/>
          <a:lstStyle/>
          <a:p>
            <a:pPr marL="304800" lvl="1" indent="-303213" eaLnBrk="1" hangingPunct="1">
              <a:buFont typeface="Wingdings" pitchFamily="84" charset="2"/>
              <a:buChar char="§"/>
            </a:pPr>
            <a:r>
              <a:rPr lang="en-US" sz="2800" dirty="0" smtClean="0">
                <a:cs typeface="Times New Roman" pitchFamily="84" charset="0"/>
              </a:rPr>
              <a:t>The three main causes of evolutionary change are</a:t>
            </a:r>
          </a:p>
          <a:p>
            <a:pPr marL="812800" lvl="2" indent="-368300" eaLnBrk="1" hangingPunct="1">
              <a:buFont typeface="Times New Roman" pitchFamily="84" charset="0"/>
              <a:buAutoNum type="arabicPeriod"/>
            </a:pPr>
            <a:r>
              <a:rPr lang="en-US" sz="2400" dirty="0" smtClean="0">
                <a:cs typeface="Times New Roman" pitchFamily="84" charset="0"/>
              </a:rPr>
              <a:t>natural selection,</a:t>
            </a:r>
          </a:p>
          <a:p>
            <a:pPr marL="812800" lvl="2" indent="-368300" eaLnBrk="1" hangingPunct="1">
              <a:buFont typeface="Times New Roman" pitchFamily="84" charset="0"/>
              <a:buAutoNum type="arabicPeriod"/>
            </a:pPr>
            <a:r>
              <a:rPr lang="en-US" sz="2400" dirty="0" smtClean="0">
                <a:cs typeface="Times New Roman" pitchFamily="84" charset="0"/>
              </a:rPr>
              <a:t>genetic drift, and</a:t>
            </a:r>
          </a:p>
          <a:p>
            <a:pPr marL="812800" lvl="2" indent="-368300" eaLnBrk="1" hangingPunct="1">
              <a:buFont typeface="Times New Roman" pitchFamily="84" charset="0"/>
              <a:buAutoNum type="arabicPeriod"/>
            </a:pPr>
            <a:r>
              <a:rPr lang="en-US" sz="2400" dirty="0" smtClean="0">
                <a:cs typeface="Times New Roman" pitchFamily="84" charset="0"/>
              </a:rPr>
              <a:t>gene flow.</a:t>
            </a:r>
          </a:p>
          <a:p>
            <a:pPr marL="304800" lvl="1" indent="-303213" eaLnBrk="1" hangingPunct="1">
              <a:lnSpc>
                <a:spcPct val="95000"/>
              </a:lnSpc>
              <a:spcBef>
                <a:spcPct val="30000"/>
              </a:spcBef>
            </a:pPr>
            <a:endParaRPr lang="en-US" sz="2800" dirty="0" smtClean="0"/>
          </a:p>
        </p:txBody>
      </p:sp>
      <p:sp>
        <p:nvSpPr>
          <p:cNvPr id="11059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0598" name="Line 27"/>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0599"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1060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0596">
                                            <p:txEl>
                                              <p:pRg st="0" end="0"/>
                                            </p:txEl>
                                          </p:spTgt>
                                        </p:tgtEl>
                                        <p:attrNameLst>
                                          <p:attrName>style.visibility</p:attrName>
                                        </p:attrNameLst>
                                      </p:cBhvr>
                                      <p:to>
                                        <p:strVal val="visible"/>
                                      </p:to>
                                    </p:set>
                                    <p:animEffect transition="in" filter="checkerboard(across)">
                                      <p:cBhvr>
                                        <p:cTn id="7" dur="500"/>
                                        <p:tgtEl>
                                          <p:spTgt spid="1105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0596">
                                            <p:txEl>
                                              <p:pRg st="1" end="1"/>
                                            </p:txEl>
                                          </p:spTgt>
                                        </p:tgtEl>
                                        <p:attrNameLst>
                                          <p:attrName>style.visibility</p:attrName>
                                        </p:attrNameLst>
                                      </p:cBhvr>
                                      <p:to>
                                        <p:strVal val="visible"/>
                                      </p:to>
                                    </p:set>
                                    <p:animEffect transition="in" filter="checkerboard(across)">
                                      <p:cBhvr>
                                        <p:cTn id="12" dur="500"/>
                                        <p:tgtEl>
                                          <p:spTgt spid="1105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0596">
                                            <p:txEl>
                                              <p:pRg st="2" end="2"/>
                                            </p:txEl>
                                          </p:spTgt>
                                        </p:tgtEl>
                                        <p:attrNameLst>
                                          <p:attrName>style.visibility</p:attrName>
                                        </p:attrNameLst>
                                      </p:cBhvr>
                                      <p:to>
                                        <p:strVal val="visible"/>
                                      </p:to>
                                    </p:set>
                                    <p:animEffect transition="in" filter="checkerboard(across)">
                                      <p:cBhvr>
                                        <p:cTn id="17" dur="500"/>
                                        <p:tgtEl>
                                          <p:spTgt spid="1105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0596">
                                            <p:txEl>
                                              <p:pRg st="3" end="3"/>
                                            </p:txEl>
                                          </p:spTgt>
                                        </p:tgtEl>
                                        <p:attrNameLst>
                                          <p:attrName>style.visibility</p:attrName>
                                        </p:attrNameLst>
                                      </p:cBhvr>
                                      <p:to>
                                        <p:strVal val="visible"/>
                                      </p:to>
                                    </p:set>
                                    <p:animEffect transition="in" filter="checkerboard(across)">
                                      <p:cBhvr>
                                        <p:cTn id="22" dur="500"/>
                                        <p:tgtEl>
                                          <p:spTgt spid="1105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bldLvl="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264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2644" name="Rectangle 10"/>
          <p:cNvSpPr>
            <a:spLocks noGrp="1" noChangeArrowheads="1"/>
          </p:cNvSpPr>
          <p:nvPr>
            <p:ph type="title" idx="4294967295"/>
          </p:nvPr>
        </p:nvSpPr>
        <p:spPr>
          <a:xfrm>
            <a:off x="157163" y="101600"/>
            <a:ext cx="8874125" cy="914400"/>
          </a:xfrm>
        </p:spPr>
        <p:txBody>
          <a:bodyPr>
            <a:normAutofit fontScale="90000"/>
          </a:bodyPr>
          <a:lstStyle/>
          <a:p>
            <a:pPr marL="1033463" indent="-1033463" eaLnBrk="1" hangingPunct="1"/>
            <a:r>
              <a:rPr lang="en-US" sz="2400" dirty="0" smtClean="0"/>
              <a:t/>
            </a:r>
            <a:br>
              <a:rPr lang="en-US" sz="2400" dirty="0" smtClean="0"/>
            </a:br>
            <a:r>
              <a:rPr lang="en-US" sz="2400" dirty="0" smtClean="0"/>
              <a:t>13.11 Natural selection, genetic drift, and gene flow can cause microevolution</a:t>
            </a:r>
          </a:p>
        </p:txBody>
      </p:sp>
      <p:sp>
        <p:nvSpPr>
          <p:cNvPr id="112645" name="Rectangle 11"/>
          <p:cNvSpPr>
            <a:spLocks noGrp="1" noChangeArrowheads="1"/>
          </p:cNvSpPr>
          <p:nvPr>
            <p:ph type="body" idx="4294967295"/>
          </p:nvPr>
        </p:nvSpPr>
        <p:spPr>
          <a:xfrm>
            <a:off x="166688" y="1319213"/>
            <a:ext cx="8534400" cy="5233987"/>
          </a:xfrm>
        </p:spPr>
        <p:txBody>
          <a:bodyPr/>
          <a:lstStyle/>
          <a:p>
            <a:pPr marL="304800" lvl="1" indent="-303213" eaLnBrk="1" hangingPunct="1">
              <a:buFont typeface="Wingdings" pitchFamily="84" charset="2"/>
              <a:buChar char="§"/>
            </a:pPr>
            <a:r>
              <a:rPr lang="en-US" sz="2800" b="1" dirty="0" smtClean="0">
                <a:cs typeface="Times New Roman" pitchFamily="84" charset="0"/>
              </a:rPr>
              <a:t>2. Genetic drift</a:t>
            </a:r>
            <a:endParaRPr lang="en-US" dirty="0" smtClean="0">
              <a:cs typeface="Times New Roman" pitchFamily="84" charset="0"/>
            </a:endParaRPr>
          </a:p>
          <a:p>
            <a:pPr marL="812800" lvl="2" indent="-368300" eaLnBrk="1" hangingPunct="1"/>
            <a:r>
              <a:rPr lang="en-US" sz="2400" b="1" dirty="0" smtClean="0">
                <a:cs typeface="Times New Roman" pitchFamily="84" charset="0"/>
              </a:rPr>
              <a:t>Genetic drift</a:t>
            </a:r>
            <a:r>
              <a:rPr lang="en-US" sz="2400" dirty="0" smtClean="0">
                <a:cs typeface="Times New Roman" pitchFamily="84" charset="0"/>
              </a:rPr>
              <a:t> is a change in the gene pool of a population due to chance.</a:t>
            </a:r>
          </a:p>
          <a:p>
            <a:pPr marL="812800" lvl="2" indent="-368300" eaLnBrk="1" hangingPunct="1"/>
            <a:r>
              <a:rPr lang="en-US" sz="2400" dirty="0" smtClean="0">
                <a:cs typeface="Times New Roman" pitchFamily="84" charset="0"/>
              </a:rPr>
              <a:t>In a small population, chance events may lead to the loss of genetic diversity.</a:t>
            </a:r>
          </a:p>
          <a:p>
            <a:pPr marL="304800" lvl="1" indent="-303213" eaLnBrk="1" hangingPunct="1"/>
            <a:endParaRPr lang="en-US" sz="2800" dirty="0" smtClean="0">
              <a:cs typeface="Times New Roman" pitchFamily="84" charset="0"/>
            </a:endParaRPr>
          </a:p>
          <a:p>
            <a:pPr marL="304800" lvl="1" indent="-303213" eaLnBrk="1" hangingPunct="1">
              <a:lnSpc>
                <a:spcPct val="95000"/>
              </a:lnSpc>
              <a:spcBef>
                <a:spcPct val="30000"/>
              </a:spcBef>
            </a:pPr>
            <a:endParaRPr lang="en-US" sz="2800" dirty="0" smtClean="0"/>
          </a:p>
        </p:txBody>
      </p:sp>
      <p:sp>
        <p:nvSpPr>
          <p:cNvPr id="11264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2647" name="Line 1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264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1264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45">
                                            <p:txEl>
                                              <p:pRg st="0" end="0"/>
                                            </p:txEl>
                                          </p:spTgt>
                                        </p:tgtEl>
                                        <p:attrNameLst>
                                          <p:attrName>style.visibility</p:attrName>
                                        </p:attrNameLst>
                                      </p:cBhvr>
                                      <p:to>
                                        <p:strVal val="visible"/>
                                      </p:to>
                                    </p:set>
                                    <p:animEffect transition="in" filter="diamond(in)">
                                      <p:cBhvr>
                                        <p:cTn id="7" dur="2000"/>
                                        <p:tgtEl>
                                          <p:spTgt spid="1126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45">
                                            <p:txEl>
                                              <p:pRg st="1" end="1"/>
                                            </p:txEl>
                                          </p:spTgt>
                                        </p:tgtEl>
                                        <p:attrNameLst>
                                          <p:attrName>style.visibility</p:attrName>
                                        </p:attrNameLst>
                                      </p:cBhvr>
                                      <p:to>
                                        <p:strVal val="visible"/>
                                      </p:to>
                                    </p:set>
                                    <p:animEffect transition="in" filter="diamond(in)">
                                      <p:cBhvr>
                                        <p:cTn id="12" dur="2000"/>
                                        <p:tgtEl>
                                          <p:spTgt spid="1126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45">
                                            <p:txEl>
                                              <p:pRg st="2" end="2"/>
                                            </p:txEl>
                                          </p:spTgt>
                                        </p:tgtEl>
                                        <p:attrNameLst>
                                          <p:attrName>style.visibility</p:attrName>
                                        </p:attrNameLst>
                                      </p:cBhvr>
                                      <p:to>
                                        <p:strVal val="visible"/>
                                      </p:to>
                                    </p:set>
                                    <p:animEffect transition="in" filter="diamond(in)">
                                      <p:cBhvr>
                                        <p:cTn id="17" dur="2000"/>
                                        <p:tgtEl>
                                          <p:spTgt spid="1126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build="p" bldLvl="5"/>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366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366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3669" name="Rectangle 11"/>
          <p:cNvSpPr>
            <a:spLocks noGrp="1" noChangeArrowheads="1"/>
          </p:cNvSpPr>
          <p:nvPr>
            <p:ph type="title" idx="4294967295"/>
          </p:nvPr>
        </p:nvSpPr>
        <p:spPr>
          <a:xfrm>
            <a:off x="157163" y="101600"/>
            <a:ext cx="8874125" cy="914400"/>
          </a:xfrm>
        </p:spPr>
        <p:txBody>
          <a:bodyPr>
            <a:normAutofit fontScale="90000"/>
          </a:bodyPr>
          <a:lstStyle/>
          <a:p>
            <a:pPr marL="1033463" indent="-1033463" eaLnBrk="1" hangingPunct="1"/>
            <a:r>
              <a:rPr lang="en-US" sz="3200" dirty="0" smtClean="0"/>
              <a:t/>
            </a:r>
            <a:br>
              <a:rPr lang="en-US" sz="3200" dirty="0" smtClean="0"/>
            </a:br>
            <a:r>
              <a:rPr lang="en-US" sz="3200" dirty="0" smtClean="0"/>
              <a:t>13.11 Natural selection, genetic drift, and gene </a:t>
            </a:r>
            <a:r>
              <a:rPr lang="en-US" sz="2700" dirty="0" smtClean="0"/>
              <a:t>flow can cause microevolution</a:t>
            </a:r>
          </a:p>
        </p:txBody>
      </p:sp>
      <p:sp>
        <p:nvSpPr>
          <p:cNvPr id="113670" name="Rectangle 12"/>
          <p:cNvSpPr>
            <a:spLocks noGrp="1" noChangeArrowheads="1"/>
          </p:cNvSpPr>
          <p:nvPr>
            <p:ph type="body" idx="4294967295"/>
          </p:nvPr>
        </p:nvSpPr>
        <p:spPr>
          <a:xfrm>
            <a:off x="166688" y="1319213"/>
            <a:ext cx="8712200" cy="5233987"/>
          </a:xfrm>
        </p:spPr>
        <p:txBody>
          <a:bodyPr/>
          <a:lstStyle/>
          <a:p>
            <a:pPr marL="304800" lvl="1" indent="-303213" eaLnBrk="1" hangingPunct="1">
              <a:buFont typeface="Wingdings" pitchFamily="84" charset="2"/>
              <a:buChar char="§"/>
            </a:pPr>
            <a:r>
              <a:rPr lang="en-US" sz="2800" b="1" dirty="0" smtClean="0">
                <a:cs typeface="Times New Roman" pitchFamily="84" charset="0"/>
              </a:rPr>
              <a:t>2. Genetic drift</a:t>
            </a:r>
            <a:r>
              <a:rPr lang="en-US" sz="2800" dirty="0" smtClean="0">
                <a:cs typeface="Times New Roman" pitchFamily="84" charset="0"/>
              </a:rPr>
              <a:t>, </a:t>
            </a:r>
            <a:r>
              <a:rPr lang="en-US" sz="2800" i="1" dirty="0" smtClean="0">
                <a:cs typeface="Times New Roman" pitchFamily="84" charset="0"/>
              </a:rPr>
              <a:t>continued</a:t>
            </a:r>
          </a:p>
          <a:p>
            <a:pPr marL="812800" lvl="2" indent="-368300" eaLnBrk="1" hangingPunct="1"/>
            <a:r>
              <a:rPr lang="en-US" sz="2400" dirty="0" smtClean="0">
                <a:cs typeface="Times New Roman" pitchFamily="84" charset="0"/>
              </a:rPr>
              <a:t>The </a:t>
            </a:r>
            <a:r>
              <a:rPr lang="en-US" sz="2400" b="1" dirty="0" smtClean="0">
                <a:cs typeface="Times New Roman" pitchFamily="84" charset="0"/>
              </a:rPr>
              <a:t>bottleneck effect</a:t>
            </a:r>
            <a:r>
              <a:rPr lang="en-US" sz="2400" dirty="0" smtClean="0">
                <a:cs typeface="Times New Roman" pitchFamily="84" charset="0"/>
              </a:rPr>
              <a:t> leads to a loss of genetic diversity when a population is greatly reduced.</a:t>
            </a:r>
            <a:endParaRPr lang="en-US" dirty="0" smtClean="0">
              <a:cs typeface="Times New Roman" pitchFamily="84" charset="0"/>
            </a:endParaRPr>
          </a:p>
          <a:p>
            <a:pPr marL="1346200" lvl="3" indent="-381000" eaLnBrk="1" hangingPunct="1"/>
            <a:r>
              <a:rPr lang="en-US" dirty="0" smtClean="0">
                <a:cs typeface="Times New Roman" pitchFamily="84" charset="0"/>
              </a:rPr>
              <a:t>For example, the greater prairie chicken once numbered in the millions, but was reduced to about 50 birds in Illinois by 1993.</a:t>
            </a:r>
            <a:endParaRPr lang="en-US" dirty="0" smtClean="0"/>
          </a:p>
          <a:p>
            <a:pPr marL="1346200" lvl="3" indent="-381000" eaLnBrk="1" hangingPunct="1"/>
            <a:r>
              <a:rPr lang="en-US" dirty="0" smtClean="0">
                <a:cs typeface="Times New Roman" pitchFamily="84" charset="0"/>
              </a:rPr>
              <a:t>A survey comparing the DNA of the surviving chickens with DNA extracted from museum specimens dating back to the 1930s showed a loss of 30% of the alleles.</a:t>
            </a:r>
          </a:p>
        </p:txBody>
      </p:sp>
      <p:sp>
        <p:nvSpPr>
          <p:cNvPr id="11367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3672" name="Line 1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3673" name="Line 4"/>
          <p:cNvSpPr>
            <a:spLocks noChangeShapeType="1"/>
          </p:cNvSpPr>
          <p:nvPr/>
        </p:nvSpPr>
        <p:spPr bwMode="auto">
          <a:xfrm>
            <a:off x="0" y="1295400"/>
            <a:ext cx="8775700" cy="0"/>
          </a:xfrm>
          <a:prstGeom prst="line">
            <a:avLst/>
          </a:prstGeom>
          <a:noFill/>
          <a:ln w="76200">
            <a:solidFill>
              <a:schemeClr val="tx2"/>
            </a:solidFill>
            <a:round/>
            <a:headEnd/>
            <a:tailEnd/>
          </a:ln>
        </p:spPr>
        <p:txBody>
          <a:bodyPr wrap="none" anchor="ctr"/>
          <a:lstStyle/>
          <a:p>
            <a:endParaRPr lang="en-US"/>
          </a:p>
        </p:txBody>
      </p:sp>
      <p:sp>
        <p:nvSpPr>
          <p:cNvPr id="11367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70">
                                            <p:txEl>
                                              <p:pRg st="0" end="0"/>
                                            </p:txEl>
                                          </p:spTgt>
                                        </p:tgtEl>
                                        <p:attrNameLst>
                                          <p:attrName>style.visibility</p:attrName>
                                        </p:attrNameLst>
                                      </p:cBhvr>
                                      <p:to>
                                        <p:strVal val="visible"/>
                                      </p:to>
                                    </p:set>
                                    <p:anim calcmode="lin" valueType="num">
                                      <p:cBhvr additive="base">
                                        <p:cTn id="7" dur="500" fill="hold"/>
                                        <p:tgtEl>
                                          <p:spTgt spid="1136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70">
                                            <p:txEl>
                                              <p:pRg st="1" end="1"/>
                                            </p:txEl>
                                          </p:spTgt>
                                        </p:tgtEl>
                                        <p:attrNameLst>
                                          <p:attrName>style.visibility</p:attrName>
                                        </p:attrNameLst>
                                      </p:cBhvr>
                                      <p:to>
                                        <p:strVal val="visible"/>
                                      </p:to>
                                    </p:set>
                                    <p:anim calcmode="lin" valueType="num">
                                      <p:cBhvr additive="base">
                                        <p:cTn id="13" dur="500" fill="hold"/>
                                        <p:tgtEl>
                                          <p:spTgt spid="1136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70">
                                            <p:txEl>
                                              <p:pRg st="2" end="2"/>
                                            </p:txEl>
                                          </p:spTgt>
                                        </p:tgtEl>
                                        <p:attrNameLst>
                                          <p:attrName>style.visibility</p:attrName>
                                        </p:attrNameLst>
                                      </p:cBhvr>
                                      <p:to>
                                        <p:strVal val="visible"/>
                                      </p:to>
                                    </p:set>
                                    <p:anim calcmode="lin" valueType="num">
                                      <p:cBhvr additive="base">
                                        <p:cTn id="19" dur="500" fill="hold"/>
                                        <p:tgtEl>
                                          <p:spTgt spid="1136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70">
                                            <p:txEl>
                                              <p:pRg st="3" end="3"/>
                                            </p:txEl>
                                          </p:spTgt>
                                        </p:tgtEl>
                                        <p:attrNameLst>
                                          <p:attrName>style.visibility</p:attrName>
                                        </p:attrNameLst>
                                      </p:cBhvr>
                                      <p:to>
                                        <p:strVal val="visible"/>
                                      </p:to>
                                    </p:set>
                                    <p:anim calcmode="lin" valueType="num">
                                      <p:cBhvr additive="base">
                                        <p:cTn id="25" dur="500" fill="hold"/>
                                        <p:tgtEl>
                                          <p:spTgt spid="1136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build="p" bldLvl="5"/>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8" descr="13_11aBottleneck_1-U"/>
          <p:cNvPicPr>
            <a:picLocks noChangeAspect="1" noChangeArrowheads="1"/>
          </p:cNvPicPr>
          <p:nvPr/>
        </p:nvPicPr>
        <p:blipFill>
          <a:blip r:embed="rId3" cstate="print"/>
          <a:srcRect/>
          <a:stretch>
            <a:fillRect/>
          </a:stretch>
        </p:blipFill>
        <p:spPr bwMode="auto">
          <a:xfrm>
            <a:off x="1290638" y="901700"/>
            <a:ext cx="6561137" cy="5054600"/>
          </a:xfrm>
          <a:prstGeom prst="rect">
            <a:avLst/>
          </a:prstGeom>
          <a:noFill/>
          <a:ln w="9525">
            <a:noFill/>
            <a:miter lim="800000"/>
            <a:headEnd/>
            <a:tailEnd/>
          </a:ln>
        </p:spPr>
      </p:pic>
      <p:sp>
        <p:nvSpPr>
          <p:cNvPr id="11469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13.11A_s1</a:t>
            </a:r>
          </a:p>
        </p:txBody>
      </p:sp>
      <p:sp>
        <p:nvSpPr>
          <p:cNvPr id="114692" name="Text Box 3"/>
          <p:cNvSpPr txBox="1">
            <a:spLocks noChangeArrowheads="1"/>
          </p:cNvSpPr>
          <p:nvPr/>
        </p:nvSpPr>
        <p:spPr bwMode="auto">
          <a:xfrm>
            <a:off x="1235075" y="5272088"/>
            <a:ext cx="1296988" cy="534987"/>
          </a:xfrm>
          <a:prstGeom prst="rect">
            <a:avLst/>
          </a:prstGeom>
          <a:noFill/>
          <a:ln w="9525">
            <a:noFill/>
            <a:miter lim="800000"/>
            <a:headEnd/>
            <a:tailEnd/>
          </a:ln>
        </p:spPr>
        <p:txBody>
          <a:bodyPr wrap="none" lIns="0" tIns="0" rIns="0" bIns="0"/>
          <a:lstStyle/>
          <a:p>
            <a:pPr algn="ctr" eaLnBrk="0" hangingPunct="0">
              <a:lnSpc>
                <a:spcPct val="90000"/>
              </a:lnSpc>
            </a:pPr>
            <a:r>
              <a:rPr lang="en-US" sz="1800" b="1"/>
              <a:t>Original</a:t>
            </a:r>
          </a:p>
          <a:p>
            <a:pPr algn="ctr" eaLnBrk="0" hangingPunct="0">
              <a:lnSpc>
                <a:spcPct val="90000"/>
              </a:lnSpc>
            </a:pPr>
            <a:r>
              <a:rPr lang="en-US" sz="1800" b="1"/>
              <a:t>population</a:t>
            </a:r>
          </a:p>
        </p:txBody>
      </p:sp>
    </p:spTree>
  </p:cSld>
  <p:clrMapOvr>
    <a:masterClrMapping/>
  </p:clrMapOvr>
  <p:transition>
    <p:pull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7" descr="13_11aBottleneck_2-U"/>
          <p:cNvPicPr>
            <a:picLocks noChangeAspect="1" noChangeArrowheads="1"/>
          </p:cNvPicPr>
          <p:nvPr/>
        </p:nvPicPr>
        <p:blipFill>
          <a:blip r:embed="rId3" cstate="print"/>
          <a:srcRect/>
          <a:stretch>
            <a:fillRect/>
          </a:stretch>
        </p:blipFill>
        <p:spPr bwMode="auto">
          <a:xfrm>
            <a:off x="1290638" y="901700"/>
            <a:ext cx="6561137" cy="5054600"/>
          </a:xfrm>
          <a:prstGeom prst="rect">
            <a:avLst/>
          </a:prstGeom>
          <a:noFill/>
          <a:ln w="9525">
            <a:noFill/>
            <a:miter lim="800000"/>
            <a:headEnd/>
            <a:tailEnd/>
          </a:ln>
        </p:spPr>
      </p:pic>
      <p:sp>
        <p:nvSpPr>
          <p:cNvPr id="11571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13.11A_s2</a:t>
            </a:r>
          </a:p>
        </p:txBody>
      </p:sp>
      <p:sp>
        <p:nvSpPr>
          <p:cNvPr id="115716" name="Text Box 3"/>
          <p:cNvSpPr txBox="1">
            <a:spLocks noChangeArrowheads="1"/>
          </p:cNvSpPr>
          <p:nvPr/>
        </p:nvSpPr>
        <p:spPr bwMode="auto">
          <a:xfrm>
            <a:off x="1235075" y="5272088"/>
            <a:ext cx="1296988" cy="534987"/>
          </a:xfrm>
          <a:prstGeom prst="rect">
            <a:avLst/>
          </a:prstGeom>
          <a:noFill/>
          <a:ln w="9525">
            <a:noFill/>
            <a:miter lim="800000"/>
            <a:headEnd/>
            <a:tailEnd/>
          </a:ln>
        </p:spPr>
        <p:txBody>
          <a:bodyPr wrap="none" lIns="0" tIns="0" rIns="0" bIns="0"/>
          <a:lstStyle/>
          <a:p>
            <a:pPr algn="ctr" eaLnBrk="0" hangingPunct="0">
              <a:lnSpc>
                <a:spcPct val="90000"/>
              </a:lnSpc>
            </a:pPr>
            <a:r>
              <a:rPr lang="en-US" sz="1800" b="1"/>
              <a:t>Original</a:t>
            </a:r>
          </a:p>
          <a:p>
            <a:pPr algn="ctr" eaLnBrk="0" hangingPunct="0">
              <a:lnSpc>
                <a:spcPct val="90000"/>
              </a:lnSpc>
            </a:pPr>
            <a:r>
              <a:rPr lang="en-US" sz="1800" b="1"/>
              <a:t>population</a:t>
            </a:r>
          </a:p>
        </p:txBody>
      </p:sp>
      <p:sp>
        <p:nvSpPr>
          <p:cNvPr id="115717" name="Text Box 3"/>
          <p:cNvSpPr txBox="1">
            <a:spLocks noChangeArrowheads="1"/>
          </p:cNvSpPr>
          <p:nvPr/>
        </p:nvSpPr>
        <p:spPr bwMode="auto">
          <a:xfrm>
            <a:off x="3578225" y="5272088"/>
            <a:ext cx="1690688" cy="534987"/>
          </a:xfrm>
          <a:prstGeom prst="rect">
            <a:avLst/>
          </a:prstGeom>
          <a:noFill/>
          <a:ln w="9525">
            <a:noFill/>
            <a:miter lim="800000"/>
            <a:headEnd/>
            <a:tailEnd/>
          </a:ln>
        </p:spPr>
        <p:txBody>
          <a:bodyPr wrap="none" lIns="0" tIns="0" rIns="0" bIns="0"/>
          <a:lstStyle/>
          <a:p>
            <a:pPr algn="ctr" eaLnBrk="0" hangingPunct="0">
              <a:lnSpc>
                <a:spcPct val="90000"/>
              </a:lnSpc>
            </a:pPr>
            <a:r>
              <a:rPr lang="en-US" sz="1800" b="1"/>
              <a:t>Bottlenecking</a:t>
            </a:r>
          </a:p>
          <a:p>
            <a:pPr algn="ctr" eaLnBrk="0" hangingPunct="0">
              <a:lnSpc>
                <a:spcPct val="90000"/>
              </a:lnSpc>
            </a:pPr>
            <a:r>
              <a:rPr lang="en-US" sz="1800" b="1"/>
              <a:t>event</a:t>
            </a:r>
          </a:p>
        </p:txBody>
      </p:sp>
    </p:spTree>
  </p:cSld>
  <p:clrMapOvr>
    <a:masterClrMapping/>
  </p:clrMapOvr>
  <p:transition>
    <p:pull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13_11aBottleneck_3-U"/>
          <p:cNvPicPr>
            <a:picLocks noChangeAspect="1" noChangeArrowheads="1"/>
          </p:cNvPicPr>
          <p:nvPr/>
        </p:nvPicPr>
        <p:blipFill>
          <a:blip r:embed="rId3" cstate="print"/>
          <a:srcRect/>
          <a:stretch>
            <a:fillRect/>
          </a:stretch>
        </p:blipFill>
        <p:spPr bwMode="auto">
          <a:xfrm>
            <a:off x="1290638" y="901700"/>
            <a:ext cx="6561137" cy="5054600"/>
          </a:xfrm>
          <a:prstGeom prst="rect">
            <a:avLst/>
          </a:prstGeom>
          <a:noFill/>
          <a:ln w="9525">
            <a:noFill/>
            <a:miter lim="800000"/>
            <a:headEnd/>
            <a:tailEnd/>
          </a:ln>
        </p:spPr>
      </p:pic>
      <p:sp>
        <p:nvSpPr>
          <p:cNvPr id="11673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13.11A_s3</a:t>
            </a:r>
          </a:p>
        </p:txBody>
      </p:sp>
      <p:sp>
        <p:nvSpPr>
          <p:cNvPr id="116740" name="Text Box 3"/>
          <p:cNvSpPr txBox="1">
            <a:spLocks noChangeArrowheads="1"/>
          </p:cNvSpPr>
          <p:nvPr/>
        </p:nvSpPr>
        <p:spPr bwMode="auto">
          <a:xfrm>
            <a:off x="1235075" y="5272088"/>
            <a:ext cx="1296988" cy="534987"/>
          </a:xfrm>
          <a:prstGeom prst="rect">
            <a:avLst/>
          </a:prstGeom>
          <a:noFill/>
          <a:ln w="9525">
            <a:noFill/>
            <a:miter lim="800000"/>
            <a:headEnd/>
            <a:tailEnd/>
          </a:ln>
        </p:spPr>
        <p:txBody>
          <a:bodyPr wrap="none" lIns="0" tIns="0" rIns="0" bIns="0"/>
          <a:lstStyle/>
          <a:p>
            <a:pPr algn="ctr" eaLnBrk="0" hangingPunct="0">
              <a:lnSpc>
                <a:spcPct val="90000"/>
              </a:lnSpc>
            </a:pPr>
            <a:r>
              <a:rPr lang="en-US" sz="1800" b="1"/>
              <a:t>Original</a:t>
            </a:r>
          </a:p>
          <a:p>
            <a:pPr algn="ctr" eaLnBrk="0" hangingPunct="0">
              <a:lnSpc>
                <a:spcPct val="90000"/>
              </a:lnSpc>
            </a:pPr>
            <a:r>
              <a:rPr lang="en-US" sz="1800" b="1"/>
              <a:t>population</a:t>
            </a:r>
          </a:p>
        </p:txBody>
      </p:sp>
      <p:sp>
        <p:nvSpPr>
          <p:cNvPr id="116741" name="Text Box 3"/>
          <p:cNvSpPr txBox="1">
            <a:spLocks noChangeArrowheads="1"/>
          </p:cNvSpPr>
          <p:nvPr/>
        </p:nvSpPr>
        <p:spPr bwMode="auto">
          <a:xfrm>
            <a:off x="3578225" y="5272088"/>
            <a:ext cx="1690688" cy="534987"/>
          </a:xfrm>
          <a:prstGeom prst="rect">
            <a:avLst/>
          </a:prstGeom>
          <a:noFill/>
          <a:ln w="9525">
            <a:noFill/>
            <a:miter lim="800000"/>
            <a:headEnd/>
            <a:tailEnd/>
          </a:ln>
        </p:spPr>
        <p:txBody>
          <a:bodyPr wrap="none" lIns="0" tIns="0" rIns="0" bIns="0"/>
          <a:lstStyle/>
          <a:p>
            <a:pPr algn="ctr" eaLnBrk="0" hangingPunct="0">
              <a:lnSpc>
                <a:spcPct val="90000"/>
              </a:lnSpc>
            </a:pPr>
            <a:r>
              <a:rPr lang="en-US" sz="1800" b="1"/>
              <a:t>Bottlenecking</a:t>
            </a:r>
          </a:p>
          <a:p>
            <a:pPr algn="ctr" eaLnBrk="0" hangingPunct="0">
              <a:lnSpc>
                <a:spcPct val="90000"/>
              </a:lnSpc>
            </a:pPr>
            <a:r>
              <a:rPr lang="en-US" sz="1800" b="1"/>
              <a:t>event</a:t>
            </a:r>
          </a:p>
        </p:txBody>
      </p:sp>
      <p:sp>
        <p:nvSpPr>
          <p:cNvPr id="116742" name="Text Box 3"/>
          <p:cNvSpPr txBox="1">
            <a:spLocks noChangeArrowheads="1"/>
          </p:cNvSpPr>
          <p:nvPr/>
        </p:nvSpPr>
        <p:spPr bwMode="auto">
          <a:xfrm>
            <a:off x="5788025" y="5272088"/>
            <a:ext cx="1690688" cy="534987"/>
          </a:xfrm>
          <a:prstGeom prst="rect">
            <a:avLst/>
          </a:prstGeom>
          <a:noFill/>
          <a:ln w="9525">
            <a:noFill/>
            <a:miter lim="800000"/>
            <a:headEnd/>
            <a:tailEnd/>
          </a:ln>
        </p:spPr>
        <p:txBody>
          <a:bodyPr wrap="none" lIns="0" tIns="0" rIns="0" bIns="0"/>
          <a:lstStyle/>
          <a:p>
            <a:pPr algn="ctr" eaLnBrk="0" hangingPunct="0">
              <a:lnSpc>
                <a:spcPct val="90000"/>
              </a:lnSpc>
            </a:pPr>
            <a:r>
              <a:rPr lang="en-US" sz="1800" b="1"/>
              <a:t>Surviving</a:t>
            </a:r>
          </a:p>
          <a:p>
            <a:pPr algn="ctr" eaLnBrk="0" hangingPunct="0">
              <a:lnSpc>
                <a:spcPct val="90000"/>
              </a:lnSpc>
            </a:pPr>
            <a:r>
              <a:rPr lang="en-US" sz="1800" b="1"/>
              <a:t>population</a:t>
            </a:r>
          </a:p>
        </p:txBody>
      </p:sp>
    </p:spTree>
  </p:cSld>
  <p:clrMapOvr>
    <a:masterClrMapping/>
  </p:clrMapOvr>
  <p:transition>
    <p:pull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4294967295"/>
          </p:nvPr>
        </p:nvSpPr>
        <p:spPr>
          <a:xfrm>
            <a:off x="166688" y="1319213"/>
            <a:ext cx="8501062" cy="5364162"/>
          </a:xfrm>
        </p:spPr>
        <p:txBody>
          <a:bodyPr/>
          <a:lstStyle/>
          <a:p>
            <a:pPr marL="304800" lvl="1" indent="-303213" eaLnBrk="1" hangingPunct="1">
              <a:buFont typeface="Wingdings" pitchFamily="84" charset="2"/>
              <a:buChar char="§"/>
            </a:pPr>
            <a:r>
              <a:rPr lang="en-US" sz="2800" b="1" dirty="0" smtClean="0">
                <a:cs typeface="Times New Roman" pitchFamily="84" charset="0"/>
              </a:rPr>
              <a:t>2. Genetic drift</a:t>
            </a:r>
            <a:r>
              <a:rPr lang="en-US" sz="2800" dirty="0" smtClean="0">
                <a:cs typeface="Times New Roman" pitchFamily="84" charset="0"/>
              </a:rPr>
              <a:t>, </a:t>
            </a:r>
            <a:r>
              <a:rPr lang="en-US" sz="2800" i="1" dirty="0" smtClean="0">
                <a:cs typeface="Times New Roman" pitchFamily="84" charset="0"/>
              </a:rPr>
              <a:t>continued</a:t>
            </a:r>
          </a:p>
          <a:p>
            <a:pPr marL="812800" lvl="2" indent="-368300" eaLnBrk="1" hangingPunct="1"/>
            <a:r>
              <a:rPr lang="en-US" sz="2400" dirty="0" smtClean="0">
                <a:cs typeface="Times New Roman" pitchFamily="84" charset="0"/>
              </a:rPr>
              <a:t>Genetic drift also results from the </a:t>
            </a:r>
            <a:r>
              <a:rPr lang="en-US" sz="2400" b="1" dirty="0" smtClean="0">
                <a:cs typeface="Times New Roman" pitchFamily="84" charset="0"/>
              </a:rPr>
              <a:t>founder effect</a:t>
            </a:r>
            <a:r>
              <a:rPr lang="en-US" sz="2400" dirty="0" smtClean="0">
                <a:cs typeface="Times New Roman" pitchFamily="84" charset="0"/>
              </a:rPr>
              <a:t>, when a few individuals colonize a new habitat.</a:t>
            </a:r>
            <a:endParaRPr lang="en-US" dirty="0" smtClean="0">
              <a:cs typeface="Times New Roman" pitchFamily="84" charset="0"/>
            </a:endParaRPr>
          </a:p>
          <a:p>
            <a:pPr marL="1346200" lvl="3" indent="-381000" eaLnBrk="1" hangingPunct="1"/>
            <a:r>
              <a:rPr lang="en-US" dirty="0" smtClean="0">
                <a:cs typeface="Times New Roman" pitchFamily="84" charset="0"/>
              </a:rPr>
              <a:t>A small group cannot adequately represent the genetic diversity in the ancestral population.</a:t>
            </a:r>
          </a:p>
          <a:p>
            <a:pPr marL="1346200" lvl="3" indent="-381000" eaLnBrk="1" hangingPunct="1"/>
            <a:r>
              <a:rPr lang="en-US" dirty="0" smtClean="0">
                <a:cs typeface="Times New Roman" pitchFamily="84" charset="0"/>
              </a:rPr>
              <a:t>The frequency of alleles will therefore be different between the old and new populations.</a:t>
            </a:r>
          </a:p>
        </p:txBody>
      </p:sp>
      <p:sp>
        <p:nvSpPr>
          <p:cNvPr id="11878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8788"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8789" name="Rectangle 9"/>
          <p:cNvSpPr>
            <a:spLocks noGrp="1" noChangeArrowheads="1"/>
          </p:cNvSpPr>
          <p:nvPr>
            <p:ph type="title" idx="4294967295"/>
          </p:nvPr>
        </p:nvSpPr>
        <p:spPr>
          <a:xfrm>
            <a:off x="157163" y="100013"/>
            <a:ext cx="8961437" cy="822325"/>
          </a:xfrm>
        </p:spPr>
        <p:txBody>
          <a:bodyPr>
            <a:normAutofit fontScale="90000"/>
          </a:bodyPr>
          <a:lstStyle/>
          <a:p>
            <a:pPr marL="1016000" indent="-1016000" eaLnBrk="1" hangingPunct="1"/>
            <a:r>
              <a:rPr lang="en-US" sz="3200" dirty="0" smtClean="0"/>
              <a:t>13.</a:t>
            </a:r>
            <a:br>
              <a:rPr lang="en-US" sz="3200" dirty="0" smtClean="0"/>
            </a:br>
            <a:r>
              <a:rPr lang="en-US" sz="3200" dirty="0" smtClean="0"/>
              <a:t>11 Natural selection, genetic drift, and gene flow can cause microevolution</a:t>
            </a:r>
          </a:p>
        </p:txBody>
      </p:sp>
      <p:sp>
        <p:nvSpPr>
          <p:cNvPr id="11879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1879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 calcmode="lin" valueType="num">
                                      <p:cBhvr additive="base">
                                        <p:cTn id="7" dur="500" fill="hold"/>
                                        <p:tgtEl>
                                          <p:spTgt spid="1187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6">
                                            <p:txEl>
                                              <p:pRg st="1" end="1"/>
                                            </p:txEl>
                                          </p:spTgt>
                                        </p:tgtEl>
                                        <p:attrNameLst>
                                          <p:attrName>style.visibility</p:attrName>
                                        </p:attrNameLst>
                                      </p:cBhvr>
                                      <p:to>
                                        <p:strVal val="visible"/>
                                      </p:to>
                                    </p:set>
                                    <p:anim calcmode="lin" valueType="num">
                                      <p:cBhvr additive="base">
                                        <p:cTn id="13" dur="500" fill="hold"/>
                                        <p:tgtEl>
                                          <p:spTgt spid="1187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86">
                                            <p:txEl>
                                              <p:pRg st="2" end="2"/>
                                            </p:txEl>
                                          </p:spTgt>
                                        </p:tgtEl>
                                        <p:attrNameLst>
                                          <p:attrName>style.visibility</p:attrName>
                                        </p:attrNameLst>
                                      </p:cBhvr>
                                      <p:to>
                                        <p:strVal val="visible"/>
                                      </p:to>
                                    </p:set>
                                    <p:anim calcmode="lin" valueType="num">
                                      <p:cBhvr additive="base">
                                        <p:cTn id="19" dur="500" fill="hold"/>
                                        <p:tgtEl>
                                          <p:spTgt spid="1187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86">
                                            <p:txEl>
                                              <p:pRg st="3" end="3"/>
                                            </p:txEl>
                                          </p:spTgt>
                                        </p:tgtEl>
                                        <p:attrNameLst>
                                          <p:attrName>style.visibility</p:attrName>
                                        </p:attrNameLst>
                                      </p:cBhvr>
                                      <p:to>
                                        <p:strVal val="visible"/>
                                      </p:to>
                                    </p:set>
                                    <p:anim calcmode="lin" valueType="num">
                                      <p:cBhvr additive="base">
                                        <p:cTn id="25" dur="500" fill="hold"/>
                                        <p:tgtEl>
                                          <p:spTgt spid="1187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bldLvl="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5"/>
          <p:cNvSpPr>
            <a:spLocks noGrp="1" noChangeArrowheads="1"/>
          </p:cNvSpPr>
          <p:nvPr>
            <p:ph type="body" idx="4294967295"/>
          </p:nvPr>
        </p:nvSpPr>
        <p:spPr>
          <a:xfrm>
            <a:off x="166688" y="1317625"/>
            <a:ext cx="8775700" cy="5073650"/>
          </a:xfrm>
        </p:spPr>
        <p:txBody>
          <a:bodyPr/>
          <a:lstStyle/>
          <a:p>
            <a:pPr marL="304800" lvl="1" indent="-303213" eaLnBrk="1" hangingPunct="1">
              <a:buFont typeface="Wingdings" pitchFamily="84" charset="2"/>
              <a:buChar char="§"/>
            </a:pPr>
            <a:r>
              <a:rPr lang="en-US" sz="2800" dirty="0" smtClean="0">
                <a:cs typeface="Times New Roman" pitchFamily="84" charset="0"/>
              </a:rPr>
              <a:t>Natural selection can affect the distribution of phenotypes in a population.</a:t>
            </a:r>
          </a:p>
          <a:p>
            <a:pPr marL="812800" lvl="2" indent="-368300" eaLnBrk="1" hangingPunct="1"/>
            <a:r>
              <a:rPr lang="en-US" sz="2400" b="1" dirty="0" smtClean="0">
                <a:cs typeface="Times New Roman" pitchFamily="84" charset="0"/>
              </a:rPr>
              <a:t>Stabilizing selection </a:t>
            </a:r>
            <a:r>
              <a:rPr lang="en-US" sz="2400" dirty="0" smtClean="0">
                <a:cs typeface="Times New Roman" pitchFamily="84" charset="0"/>
              </a:rPr>
              <a:t>favors intermediate phenotypes, acting against extreme phenotypes</a:t>
            </a:r>
            <a:r>
              <a:rPr lang="en-US" sz="2400" dirty="0" smtClean="0"/>
              <a:t>.</a:t>
            </a:r>
          </a:p>
          <a:p>
            <a:pPr marL="812800" lvl="2" indent="-368300" eaLnBrk="1" hangingPunct="1"/>
            <a:r>
              <a:rPr lang="en-US" sz="2400" b="1" dirty="0" smtClean="0">
                <a:cs typeface="Times New Roman" pitchFamily="84" charset="0"/>
              </a:rPr>
              <a:t>Directional selection</a:t>
            </a:r>
            <a:r>
              <a:rPr lang="en-US" sz="2400" dirty="0" smtClean="0">
                <a:cs typeface="Times New Roman" pitchFamily="84" charset="0"/>
              </a:rPr>
              <a:t> acts against individuals at </a:t>
            </a:r>
            <a:r>
              <a:rPr lang="en-US" sz="2400" i="1" dirty="0" smtClean="0">
                <a:cs typeface="Times New Roman" pitchFamily="84" charset="0"/>
              </a:rPr>
              <a:t>one</a:t>
            </a:r>
            <a:r>
              <a:rPr lang="en-US" sz="2400" dirty="0" smtClean="0">
                <a:cs typeface="Times New Roman" pitchFamily="84" charset="0"/>
              </a:rPr>
              <a:t> of the phenotypic extremes.</a:t>
            </a:r>
          </a:p>
          <a:p>
            <a:pPr marL="812800" lvl="2" indent="-368300" eaLnBrk="1" hangingPunct="1"/>
            <a:r>
              <a:rPr lang="en-US" sz="2400" b="1" dirty="0" smtClean="0">
                <a:cs typeface="Times New Roman" pitchFamily="84" charset="0"/>
              </a:rPr>
              <a:t>Disruptive selection</a:t>
            </a:r>
            <a:r>
              <a:rPr lang="en-US" sz="2400" dirty="0" smtClean="0">
                <a:cs typeface="Times New Roman" pitchFamily="84" charset="0"/>
              </a:rPr>
              <a:t> favors individuals at </a:t>
            </a:r>
            <a:r>
              <a:rPr lang="en-US" sz="2400" i="1" dirty="0" smtClean="0">
                <a:cs typeface="Times New Roman" pitchFamily="84" charset="0"/>
              </a:rPr>
              <a:t>both</a:t>
            </a:r>
            <a:r>
              <a:rPr lang="en-US" sz="2400" dirty="0" smtClean="0">
                <a:cs typeface="Times New Roman" pitchFamily="84" charset="0"/>
              </a:rPr>
              <a:t> extremes of the phenotypic range.</a:t>
            </a:r>
          </a:p>
          <a:p>
            <a:pPr marL="812800" lvl="2" indent="-368300" eaLnBrk="1" hangingPunct="1"/>
            <a:endParaRPr lang="en-US" sz="2400" dirty="0" smtClean="0">
              <a:cs typeface="Times New Roman" pitchFamily="84" charset="0"/>
            </a:endParaRPr>
          </a:p>
          <a:p>
            <a:pPr marL="812800" lvl="2" indent="-368300" eaLnBrk="1" hangingPunct="1"/>
            <a:endParaRPr lang="en-US" sz="2400" dirty="0" smtClean="0">
              <a:cs typeface="Times New Roman" pitchFamily="84" charset="0"/>
            </a:endParaRPr>
          </a:p>
        </p:txBody>
      </p:sp>
      <p:sp>
        <p:nvSpPr>
          <p:cNvPr id="123907" name="Rectangle 56"/>
          <p:cNvSpPr>
            <a:spLocks noGrp="1" noChangeArrowheads="1"/>
          </p:cNvSpPr>
          <p:nvPr>
            <p:ph type="title" idx="4294967295"/>
          </p:nvPr>
        </p:nvSpPr>
        <p:spPr>
          <a:xfrm>
            <a:off x="157163" y="100013"/>
            <a:ext cx="8775700" cy="822325"/>
          </a:xfrm>
        </p:spPr>
        <p:txBody>
          <a:bodyPr>
            <a:noAutofit/>
          </a:bodyPr>
          <a:lstStyle/>
          <a:p>
            <a:pPr marL="1016000" indent="-1016000" eaLnBrk="1" hangingPunct="1"/>
            <a:r>
              <a:rPr lang="en-US" sz="2400" dirty="0" smtClean="0"/>
              <a:t/>
            </a:r>
            <a:br>
              <a:rPr lang="en-US" sz="2400" dirty="0" smtClean="0"/>
            </a:br>
            <a:r>
              <a:rPr lang="en-US" sz="2400" dirty="0" smtClean="0"/>
              <a:t>13.13 Natural selection can alter variation in a population in three ways</a:t>
            </a:r>
          </a:p>
        </p:txBody>
      </p:sp>
      <p:sp>
        <p:nvSpPr>
          <p:cNvPr id="123908" name="Line 5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3909"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2391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animEffect transition="in" filter="diamond(in)">
                                      <p:cBhvr>
                                        <p:cTn id="7" dur="2000"/>
                                        <p:tgtEl>
                                          <p:spTgt spid="1239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3906">
                                            <p:txEl>
                                              <p:pRg st="1" end="1"/>
                                            </p:txEl>
                                          </p:spTgt>
                                        </p:tgtEl>
                                        <p:attrNameLst>
                                          <p:attrName>style.visibility</p:attrName>
                                        </p:attrNameLst>
                                      </p:cBhvr>
                                      <p:to>
                                        <p:strVal val="visible"/>
                                      </p:to>
                                    </p:set>
                                    <p:animEffect transition="in" filter="diamond(in)">
                                      <p:cBhvr>
                                        <p:cTn id="12" dur="2000"/>
                                        <p:tgtEl>
                                          <p:spTgt spid="1239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3906">
                                            <p:txEl>
                                              <p:pRg st="2" end="2"/>
                                            </p:txEl>
                                          </p:spTgt>
                                        </p:tgtEl>
                                        <p:attrNameLst>
                                          <p:attrName>style.visibility</p:attrName>
                                        </p:attrNameLst>
                                      </p:cBhvr>
                                      <p:to>
                                        <p:strVal val="visible"/>
                                      </p:to>
                                    </p:set>
                                    <p:animEffect transition="in" filter="diamond(in)">
                                      <p:cBhvr>
                                        <p:cTn id="17" dur="2000"/>
                                        <p:tgtEl>
                                          <p:spTgt spid="1239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3906">
                                            <p:txEl>
                                              <p:pRg st="3" end="3"/>
                                            </p:txEl>
                                          </p:spTgt>
                                        </p:tgtEl>
                                        <p:attrNameLst>
                                          <p:attrName>style.visibility</p:attrName>
                                        </p:attrNameLst>
                                      </p:cBhvr>
                                      <p:to>
                                        <p:strVal val="visible"/>
                                      </p:to>
                                    </p:set>
                                    <p:animEffect transition="in" filter="diamond(in)">
                                      <p:cBhvr>
                                        <p:cTn id="22" dur="2000"/>
                                        <p:tgtEl>
                                          <p:spTgt spid="1239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bldLvl="5"/>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15" descr="13_13NatSelectPhenotype-U"/>
          <p:cNvPicPr>
            <a:picLocks noChangeAspect="1" noChangeArrowheads="1"/>
          </p:cNvPicPr>
          <p:nvPr/>
        </p:nvPicPr>
        <p:blipFill>
          <a:blip r:embed="rId3" cstate="print"/>
          <a:srcRect/>
          <a:stretch>
            <a:fillRect/>
          </a:stretch>
        </p:blipFill>
        <p:spPr bwMode="auto">
          <a:xfrm>
            <a:off x="296863" y="352425"/>
            <a:ext cx="8548687" cy="6151563"/>
          </a:xfrm>
          <a:prstGeom prst="rect">
            <a:avLst/>
          </a:prstGeom>
          <a:noFill/>
          <a:ln w="9525">
            <a:noFill/>
            <a:miter lim="800000"/>
            <a:headEnd/>
            <a:tailEnd/>
          </a:ln>
        </p:spPr>
      </p:pic>
      <p:sp>
        <p:nvSpPr>
          <p:cNvPr id="12493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13.13</a:t>
            </a:r>
          </a:p>
        </p:txBody>
      </p:sp>
      <p:sp>
        <p:nvSpPr>
          <p:cNvPr id="124932" name="Text Box 3"/>
          <p:cNvSpPr txBox="1">
            <a:spLocks noChangeArrowheads="1"/>
          </p:cNvSpPr>
          <p:nvPr/>
        </p:nvSpPr>
        <p:spPr bwMode="auto">
          <a:xfrm>
            <a:off x="314325" y="2935288"/>
            <a:ext cx="1169988" cy="534987"/>
          </a:xfrm>
          <a:prstGeom prst="rect">
            <a:avLst/>
          </a:prstGeom>
          <a:noFill/>
          <a:ln w="9525">
            <a:noFill/>
            <a:miter lim="800000"/>
            <a:headEnd/>
            <a:tailEnd/>
          </a:ln>
        </p:spPr>
        <p:txBody>
          <a:bodyPr wrap="none" lIns="0" tIns="0" rIns="0" bIns="0"/>
          <a:lstStyle/>
          <a:p>
            <a:pPr eaLnBrk="0" hangingPunct="0">
              <a:lnSpc>
                <a:spcPct val="80000"/>
              </a:lnSpc>
            </a:pPr>
            <a:r>
              <a:rPr lang="en-US" sz="1800" b="1"/>
              <a:t>Original</a:t>
            </a:r>
          </a:p>
          <a:p>
            <a:pPr eaLnBrk="0" hangingPunct="0">
              <a:lnSpc>
                <a:spcPct val="80000"/>
              </a:lnSpc>
            </a:pPr>
            <a:r>
              <a:rPr lang="en-US" sz="1800" b="1"/>
              <a:t>population</a:t>
            </a:r>
          </a:p>
        </p:txBody>
      </p:sp>
      <p:sp>
        <p:nvSpPr>
          <p:cNvPr id="124933" name="Text Box 3"/>
          <p:cNvSpPr txBox="1">
            <a:spLocks noChangeArrowheads="1"/>
          </p:cNvSpPr>
          <p:nvPr/>
        </p:nvSpPr>
        <p:spPr bwMode="auto">
          <a:xfrm>
            <a:off x="1685925" y="2928938"/>
            <a:ext cx="1169988" cy="534987"/>
          </a:xfrm>
          <a:prstGeom prst="rect">
            <a:avLst/>
          </a:prstGeom>
          <a:noFill/>
          <a:ln w="9525">
            <a:noFill/>
            <a:miter lim="800000"/>
            <a:headEnd/>
            <a:tailEnd/>
          </a:ln>
        </p:spPr>
        <p:txBody>
          <a:bodyPr wrap="none" lIns="0" tIns="0" rIns="0" bIns="0"/>
          <a:lstStyle/>
          <a:p>
            <a:pPr eaLnBrk="0" hangingPunct="0">
              <a:lnSpc>
                <a:spcPct val="80000"/>
              </a:lnSpc>
            </a:pPr>
            <a:r>
              <a:rPr lang="en-US" sz="1800" b="1"/>
              <a:t>Evolved</a:t>
            </a:r>
          </a:p>
          <a:p>
            <a:pPr eaLnBrk="0" hangingPunct="0">
              <a:lnSpc>
                <a:spcPct val="80000"/>
              </a:lnSpc>
            </a:pPr>
            <a:r>
              <a:rPr lang="en-US" sz="1800" b="1"/>
              <a:t>population</a:t>
            </a:r>
          </a:p>
        </p:txBody>
      </p:sp>
      <p:sp>
        <p:nvSpPr>
          <p:cNvPr id="124934" name="Text Box 3"/>
          <p:cNvSpPr txBox="1">
            <a:spLocks noChangeArrowheads="1"/>
          </p:cNvSpPr>
          <p:nvPr/>
        </p:nvSpPr>
        <p:spPr bwMode="auto">
          <a:xfrm>
            <a:off x="3825875" y="2814638"/>
            <a:ext cx="1531938" cy="534987"/>
          </a:xfrm>
          <a:prstGeom prst="rect">
            <a:avLst/>
          </a:prstGeom>
          <a:noFill/>
          <a:ln w="9525">
            <a:noFill/>
            <a:miter lim="800000"/>
            <a:headEnd/>
            <a:tailEnd/>
          </a:ln>
        </p:spPr>
        <p:txBody>
          <a:bodyPr wrap="none" lIns="0" tIns="0" rIns="0" bIns="0"/>
          <a:lstStyle/>
          <a:p>
            <a:pPr algn="ctr" eaLnBrk="0" hangingPunct="0">
              <a:lnSpc>
                <a:spcPct val="80000"/>
              </a:lnSpc>
            </a:pPr>
            <a:r>
              <a:rPr lang="en-US" sz="1800" b="1"/>
              <a:t>Phenotypes</a:t>
            </a:r>
          </a:p>
          <a:p>
            <a:pPr algn="ctr" eaLnBrk="0" hangingPunct="0">
              <a:lnSpc>
                <a:spcPct val="80000"/>
              </a:lnSpc>
            </a:pPr>
            <a:r>
              <a:rPr lang="en-US" sz="1800" b="1"/>
              <a:t>(fur color)</a:t>
            </a:r>
          </a:p>
        </p:txBody>
      </p:sp>
      <p:sp>
        <p:nvSpPr>
          <p:cNvPr id="124935" name="Text Box 3"/>
          <p:cNvSpPr txBox="1">
            <a:spLocks noChangeArrowheads="1"/>
          </p:cNvSpPr>
          <p:nvPr/>
        </p:nvSpPr>
        <p:spPr bwMode="auto">
          <a:xfrm rot="-5400000">
            <a:off x="2254250" y="906463"/>
            <a:ext cx="1563687" cy="534988"/>
          </a:xfrm>
          <a:prstGeom prst="rect">
            <a:avLst/>
          </a:prstGeom>
          <a:noFill/>
          <a:ln w="9525">
            <a:noFill/>
            <a:miter lim="800000"/>
            <a:headEnd/>
            <a:tailEnd/>
          </a:ln>
        </p:spPr>
        <p:txBody>
          <a:bodyPr wrap="none" lIns="0" tIns="0" rIns="0" bIns="0"/>
          <a:lstStyle/>
          <a:p>
            <a:pPr eaLnBrk="0" hangingPunct="0">
              <a:lnSpc>
                <a:spcPct val="90000"/>
              </a:lnSpc>
            </a:pPr>
            <a:r>
              <a:rPr lang="en-US" sz="1800" b="1"/>
              <a:t>Frequency of</a:t>
            </a:r>
          </a:p>
          <a:p>
            <a:pPr eaLnBrk="0" hangingPunct="0">
              <a:lnSpc>
                <a:spcPct val="90000"/>
              </a:lnSpc>
            </a:pPr>
            <a:r>
              <a:rPr lang="en-US" sz="1800" b="1"/>
              <a:t>individuals</a:t>
            </a:r>
          </a:p>
        </p:txBody>
      </p:sp>
      <p:sp>
        <p:nvSpPr>
          <p:cNvPr id="124936" name="Text Box 3"/>
          <p:cNvSpPr txBox="1">
            <a:spLocks noChangeArrowheads="1"/>
          </p:cNvSpPr>
          <p:nvPr/>
        </p:nvSpPr>
        <p:spPr bwMode="auto">
          <a:xfrm>
            <a:off x="6035675" y="515938"/>
            <a:ext cx="1531938" cy="534987"/>
          </a:xfrm>
          <a:prstGeom prst="rect">
            <a:avLst/>
          </a:prstGeom>
          <a:noFill/>
          <a:ln w="9525">
            <a:noFill/>
            <a:miter lim="800000"/>
            <a:headEnd/>
            <a:tailEnd/>
          </a:ln>
        </p:spPr>
        <p:txBody>
          <a:bodyPr wrap="none" lIns="0" tIns="0" rIns="0" bIns="0"/>
          <a:lstStyle/>
          <a:p>
            <a:pPr eaLnBrk="0" hangingPunct="0">
              <a:lnSpc>
                <a:spcPct val="80000"/>
              </a:lnSpc>
            </a:pPr>
            <a:r>
              <a:rPr lang="en-US" sz="1800" b="1"/>
              <a:t>Original</a:t>
            </a:r>
          </a:p>
          <a:p>
            <a:pPr eaLnBrk="0" hangingPunct="0">
              <a:lnSpc>
                <a:spcPct val="80000"/>
              </a:lnSpc>
            </a:pPr>
            <a:r>
              <a:rPr lang="en-US" sz="1800" b="1"/>
              <a:t>population</a:t>
            </a:r>
          </a:p>
        </p:txBody>
      </p:sp>
      <p:sp>
        <p:nvSpPr>
          <p:cNvPr id="124937" name="Line 9"/>
          <p:cNvSpPr>
            <a:spLocks noChangeShapeType="1"/>
          </p:cNvSpPr>
          <p:nvPr/>
        </p:nvSpPr>
        <p:spPr bwMode="auto">
          <a:xfrm flipV="1">
            <a:off x="4851400" y="609600"/>
            <a:ext cx="1143000" cy="450850"/>
          </a:xfrm>
          <a:prstGeom prst="line">
            <a:avLst/>
          </a:prstGeom>
          <a:noFill/>
          <a:ln w="12700">
            <a:solidFill>
              <a:schemeClr val="tx1"/>
            </a:solidFill>
            <a:round/>
            <a:headEnd/>
            <a:tailEnd/>
          </a:ln>
          <a:effectLst/>
        </p:spPr>
        <p:txBody>
          <a:bodyPr wrap="none" anchor="ctr"/>
          <a:lstStyle/>
          <a:p>
            <a:endParaRPr lang="en-US"/>
          </a:p>
        </p:txBody>
      </p:sp>
      <p:sp>
        <p:nvSpPr>
          <p:cNvPr id="124938" name="Text Box 3"/>
          <p:cNvSpPr txBox="1">
            <a:spLocks noChangeArrowheads="1"/>
          </p:cNvSpPr>
          <p:nvPr/>
        </p:nvSpPr>
        <p:spPr bwMode="auto">
          <a:xfrm>
            <a:off x="504825" y="6084888"/>
            <a:ext cx="2376488" cy="236537"/>
          </a:xfrm>
          <a:prstGeom prst="rect">
            <a:avLst/>
          </a:prstGeom>
          <a:noFill/>
          <a:ln w="9525">
            <a:noFill/>
            <a:miter lim="800000"/>
            <a:headEnd/>
            <a:tailEnd/>
          </a:ln>
        </p:spPr>
        <p:txBody>
          <a:bodyPr wrap="none" lIns="0" tIns="0" rIns="0" bIns="0"/>
          <a:lstStyle/>
          <a:p>
            <a:pPr eaLnBrk="0" hangingPunct="0">
              <a:lnSpc>
                <a:spcPct val="80000"/>
              </a:lnSpc>
            </a:pPr>
            <a:r>
              <a:rPr lang="en-US" sz="1800" b="1"/>
              <a:t>Stabilizing selection</a:t>
            </a:r>
          </a:p>
        </p:txBody>
      </p:sp>
      <p:sp>
        <p:nvSpPr>
          <p:cNvPr id="124939" name="Text Box 3"/>
          <p:cNvSpPr txBox="1">
            <a:spLocks noChangeArrowheads="1"/>
          </p:cNvSpPr>
          <p:nvPr/>
        </p:nvSpPr>
        <p:spPr bwMode="auto">
          <a:xfrm>
            <a:off x="3438525" y="6084888"/>
            <a:ext cx="2376488" cy="236537"/>
          </a:xfrm>
          <a:prstGeom prst="rect">
            <a:avLst/>
          </a:prstGeom>
          <a:noFill/>
          <a:ln w="9525">
            <a:noFill/>
            <a:miter lim="800000"/>
            <a:headEnd/>
            <a:tailEnd/>
          </a:ln>
        </p:spPr>
        <p:txBody>
          <a:bodyPr wrap="none" lIns="0" tIns="0" rIns="0" bIns="0"/>
          <a:lstStyle/>
          <a:p>
            <a:pPr eaLnBrk="0" hangingPunct="0">
              <a:lnSpc>
                <a:spcPct val="80000"/>
              </a:lnSpc>
            </a:pPr>
            <a:r>
              <a:rPr lang="en-US" sz="1800" b="1"/>
              <a:t>Directional selection</a:t>
            </a:r>
          </a:p>
        </p:txBody>
      </p:sp>
      <p:sp>
        <p:nvSpPr>
          <p:cNvPr id="124940" name="Text Box 3"/>
          <p:cNvSpPr txBox="1">
            <a:spLocks noChangeArrowheads="1"/>
          </p:cNvSpPr>
          <p:nvPr/>
        </p:nvSpPr>
        <p:spPr bwMode="auto">
          <a:xfrm>
            <a:off x="6461125" y="6084888"/>
            <a:ext cx="2376488" cy="236537"/>
          </a:xfrm>
          <a:prstGeom prst="rect">
            <a:avLst/>
          </a:prstGeom>
          <a:noFill/>
          <a:ln w="9525">
            <a:noFill/>
            <a:miter lim="800000"/>
            <a:headEnd/>
            <a:tailEnd/>
          </a:ln>
        </p:spPr>
        <p:txBody>
          <a:bodyPr wrap="none" lIns="0" tIns="0" rIns="0" bIns="0"/>
          <a:lstStyle/>
          <a:p>
            <a:pPr eaLnBrk="0" hangingPunct="0">
              <a:lnSpc>
                <a:spcPct val="80000"/>
              </a:lnSpc>
            </a:pPr>
            <a:r>
              <a:rPr lang="en-US" sz="1800" b="1"/>
              <a:t>Disruptive selection</a:t>
            </a:r>
          </a:p>
        </p:txBody>
      </p:sp>
      <p:sp>
        <p:nvSpPr>
          <p:cNvPr id="124941" name="Line 13"/>
          <p:cNvSpPr>
            <a:spLocks noChangeShapeType="1"/>
          </p:cNvSpPr>
          <p:nvPr/>
        </p:nvSpPr>
        <p:spPr bwMode="auto">
          <a:xfrm>
            <a:off x="977900" y="3359150"/>
            <a:ext cx="336550" cy="1028700"/>
          </a:xfrm>
          <a:prstGeom prst="line">
            <a:avLst/>
          </a:prstGeom>
          <a:noFill/>
          <a:ln w="12700">
            <a:solidFill>
              <a:schemeClr val="tx1"/>
            </a:solidFill>
            <a:round/>
            <a:headEnd/>
            <a:tailEnd/>
          </a:ln>
          <a:effectLst/>
        </p:spPr>
        <p:txBody>
          <a:bodyPr wrap="none" anchor="ctr"/>
          <a:lstStyle/>
          <a:p>
            <a:endParaRPr lang="en-US"/>
          </a:p>
        </p:txBody>
      </p:sp>
      <p:sp>
        <p:nvSpPr>
          <p:cNvPr id="124942" name="Line 14"/>
          <p:cNvSpPr>
            <a:spLocks noChangeShapeType="1"/>
          </p:cNvSpPr>
          <p:nvPr/>
        </p:nvSpPr>
        <p:spPr bwMode="auto">
          <a:xfrm flipV="1">
            <a:off x="1695450" y="3365500"/>
            <a:ext cx="222250" cy="53340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ransition>
    <p:pull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157163" y="101600"/>
            <a:ext cx="8543925" cy="914400"/>
          </a:xfrm>
        </p:spPr>
        <p:txBody>
          <a:bodyPr>
            <a:normAutofit fontScale="90000"/>
          </a:bodyPr>
          <a:lstStyle/>
          <a:p>
            <a:pPr marL="1033463" indent="-1033463" eaLnBrk="1" hangingPunct="1"/>
            <a:r>
              <a:rPr lang="en-US" sz="2400" dirty="0" smtClean="0"/>
              <a:t/>
            </a:r>
            <a:br>
              <a:rPr lang="en-US" sz="2400" dirty="0" smtClean="0"/>
            </a:br>
            <a:r>
              <a:rPr lang="en-US" sz="2400" dirty="0" smtClean="0"/>
              <a:t>13.14 Sexual selection may lead to phenotypic differences between males and females</a:t>
            </a:r>
          </a:p>
        </p:txBody>
      </p:sp>
      <p:sp>
        <p:nvSpPr>
          <p:cNvPr id="129027" name="Rectangle 3"/>
          <p:cNvSpPr>
            <a:spLocks noGrp="1" noChangeArrowheads="1"/>
          </p:cNvSpPr>
          <p:nvPr>
            <p:ph type="body" idx="4294967295"/>
          </p:nvPr>
        </p:nvSpPr>
        <p:spPr>
          <a:xfrm>
            <a:off x="153988" y="1317625"/>
            <a:ext cx="8775700" cy="5048250"/>
          </a:xfrm>
        </p:spPr>
        <p:txBody>
          <a:bodyPr/>
          <a:lstStyle/>
          <a:p>
            <a:pPr marL="317500" lvl="1" indent="-315913" eaLnBrk="1" hangingPunct="1">
              <a:buFont typeface="Wingdings" pitchFamily="84" charset="2"/>
              <a:buChar char="§"/>
            </a:pPr>
            <a:r>
              <a:rPr lang="en-US" sz="2800" b="1" dirty="0" smtClean="0">
                <a:cs typeface="Times New Roman" pitchFamily="84" charset="0"/>
              </a:rPr>
              <a:t>Sexual selection</a:t>
            </a:r>
          </a:p>
          <a:p>
            <a:pPr marL="825500" lvl="2" indent="-368300" eaLnBrk="1" hangingPunct="1"/>
            <a:r>
              <a:rPr lang="en-US" sz="2400" dirty="0" smtClean="0">
                <a:cs typeface="Times New Roman" pitchFamily="84" charset="0"/>
              </a:rPr>
              <a:t>is a form of natural selection </a:t>
            </a:r>
          </a:p>
          <a:p>
            <a:pPr marL="825500" lvl="2" indent="-368300" eaLnBrk="1" hangingPunct="1"/>
            <a:r>
              <a:rPr lang="en-US" sz="2400" dirty="0" smtClean="0">
                <a:cs typeface="Times New Roman" pitchFamily="84" charset="0"/>
              </a:rPr>
              <a:t>in which individuals with certain characteristics are more likely than other individuals to obtain mates.</a:t>
            </a:r>
          </a:p>
          <a:p>
            <a:pPr marL="317500" lvl="1" indent="-315913" eaLnBrk="1" hangingPunct="1">
              <a:buFont typeface="Wingdings" pitchFamily="84" charset="2"/>
              <a:buChar char="§"/>
            </a:pPr>
            <a:r>
              <a:rPr lang="en-US" sz="2800" dirty="0" smtClean="0">
                <a:cs typeface="Times New Roman" pitchFamily="84" charset="0"/>
              </a:rPr>
              <a:t>In many animal species, males and females show distinctly different appearances, called </a:t>
            </a:r>
            <a:r>
              <a:rPr lang="en-US" sz="2800" b="1" dirty="0" smtClean="0">
                <a:cs typeface="Times New Roman" pitchFamily="84" charset="0"/>
              </a:rPr>
              <a:t>sexual dimorphism</a:t>
            </a:r>
            <a:r>
              <a:rPr lang="en-US" sz="2800" dirty="0" smtClean="0">
                <a:cs typeface="Times New Roman" pitchFamily="84" charset="0"/>
              </a:rPr>
              <a:t>.</a:t>
            </a:r>
            <a:endParaRPr lang="en-US" sz="2800" i="1" dirty="0" smtClean="0">
              <a:cs typeface="Times New Roman" pitchFamily="84" charset="0"/>
            </a:endParaRPr>
          </a:p>
          <a:p>
            <a:pPr marL="317500" lvl="1" indent="-315913" eaLnBrk="1" hangingPunct="1">
              <a:buFont typeface="Wingdings" pitchFamily="84" charset="2"/>
              <a:buChar char="§"/>
            </a:pPr>
            <a:r>
              <a:rPr lang="en-US" sz="2800" i="1" dirty="0" err="1" smtClean="0">
                <a:cs typeface="Times New Roman" pitchFamily="84" charset="0"/>
              </a:rPr>
              <a:t>Intrasexual</a:t>
            </a:r>
            <a:r>
              <a:rPr lang="en-US" sz="2800" i="1" dirty="0" smtClean="0">
                <a:cs typeface="Times New Roman" pitchFamily="84" charset="0"/>
              </a:rPr>
              <a:t> selection </a:t>
            </a:r>
            <a:r>
              <a:rPr lang="en-US" sz="2800" dirty="0" smtClean="0">
                <a:cs typeface="Times New Roman" pitchFamily="84" charset="0"/>
              </a:rPr>
              <a:t>(within the same sex) involves competition for mates, usually by males.</a:t>
            </a:r>
            <a:endParaRPr lang="en-US" sz="2800" dirty="0" smtClean="0"/>
          </a:p>
        </p:txBody>
      </p:sp>
      <p:sp>
        <p:nvSpPr>
          <p:cNvPr id="12902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2902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903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2903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additive="base">
                                        <p:cTn id="13" dur="500" fill="hold"/>
                                        <p:tgtEl>
                                          <p:spTgt spid="1290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additive="base">
                                        <p:cTn id="19" dur="5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9027">
                                            <p:txEl>
                                              <p:pRg st="3" end="3"/>
                                            </p:txEl>
                                          </p:spTgt>
                                        </p:tgtEl>
                                        <p:attrNameLst>
                                          <p:attrName>style.visibility</p:attrName>
                                        </p:attrNameLst>
                                      </p:cBhvr>
                                      <p:to>
                                        <p:strVal val="visible"/>
                                      </p:to>
                                    </p:set>
                                    <p:anim calcmode="lin" valueType="num">
                                      <p:cBhvr additive="base">
                                        <p:cTn id="25" dur="5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90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9027">
                                            <p:txEl>
                                              <p:pRg st="4" end="4"/>
                                            </p:txEl>
                                          </p:spTgt>
                                        </p:tgtEl>
                                        <p:attrNameLst>
                                          <p:attrName>style.visibility</p:attrName>
                                        </p:attrNameLst>
                                      </p:cBhvr>
                                      <p:to>
                                        <p:strVal val="visible"/>
                                      </p:to>
                                    </p:set>
                                    <p:anim calcmode="lin" valueType="num">
                                      <p:cBhvr additive="base">
                                        <p:cTn id="31" dur="500" fill="hold"/>
                                        <p:tgtEl>
                                          <p:spTgt spid="1290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90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2531"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2532" name="Rectangle 13"/>
          <p:cNvSpPr>
            <a:spLocks noGrp="1" noChangeArrowheads="1"/>
          </p:cNvSpPr>
          <p:nvPr>
            <p:ph type="title" idx="4294967295"/>
          </p:nvPr>
        </p:nvSpPr>
        <p:spPr>
          <a:xfrm>
            <a:off x="149225" y="109538"/>
            <a:ext cx="8775700" cy="949325"/>
          </a:xfrm>
        </p:spPr>
        <p:txBody>
          <a:bodyPr>
            <a:normAutofit fontScale="90000"/>
          </a:bodyPr>
          <a:lstStyle/>
          <a:p>
            <a:pPr marL="812800" indent="-812800" eaLnBrk="1" hangingPunct="1"/>
            <a:r>
              <a:rPr lang="en-US" sz="3200" dirty="0" smtClean="0"/>
              <a:t/>
            </a:r>
            <a:br>
              <a:rPr lang="en-US" sz="3200" dirty="0" smtClean="0"/>
            </a:br>
            <a:r>
              <a:rPr lang="en-US" sz="2700" dirty="0" smtClean="0"/>
              <a:t>13.1 A sea voyage helped Darwin frame his theory of evolution</a:t>
            </a:r>
          </a:p>
        </p:txBody>
      </p:sp>
      <p:sp>
        <p:nvSpPr>
          <p:cNvPr id="22533" name="Rectangle 14"/>
          <p:cNvSpPr>
            <a:spLocks noGrp="1" noChangeArrowheads="1"/>
          </p:cNvSpPr>
          <p:nvPr>
            <p:ph type="body" idx="4294967295"/>
          </p:nvPr>
        </p:nvSpPr>
        <p:spPr>
          <a:xfrm>
            <a:off x="165100" y="1328738"/>
            <a:ext cx="8902700" cy="5073650"/>
          </a:xfrm>
        </p:spPr>
        <p:txBody>
          <a:bodyPr/>
          <a:lstStyle/>
          <a:p>
            <a:pPr marL="304800" lvl="1" indent="-303213" eaLnBrk="1" hangingPunct="1">
              <a:lnSpc>
                <a:spcPct val="95000"/>
              </a:lnSpc>
              <a:spcBef>
                <a:spcPct val="35000"/>
              </a:spcBef>
              <a:spcAft>
                <a:spcPct val="0"/>
              </a:spcAft>
              <a:buFont typeface="Wingdings" pitchFamily="84" charset="2"/>
              <a:buChar char="§"/>
            </a:pPr>
            <a:r>
              <a:rPr lang="en-US" sz="2800" dirty="0" smtClean="0">
                <a:cs typeface="Times New Roman" pitchFamily="84" charset="0"/>
              </a:rPr>
              <a:t>In the early 1800s, Jean </a:t>
            </a:r>
            <a:r>
              <a:rPr lang="en-US" sz="2800" dirty="0" err="1" smtClean="0">
                <a:cs typeface="Times New Roman" pitchFamily="84" charset="0"/>
              </a:rPr>
              <a:t>Baptiste</a:t>
            </a:r>
            <a:r>
              <a:rPr lang="en-US" sz="2800" dirty="0" smtClean="0">
                <a:cs typeface="Times New Roman" pitchFamily="84" charset="0"/>
              </a:rPr>
              <a:t> Lamarck suggested that life on Earth evolves, but by a different mechanism than that proposed by Darwin.</a:t>
            </a:r>
          </a:p>
          <a:p>
            <a:pPr marL="304800" lvl="1" indent="-303213" eaLnBrk="1" hangingPunct="1">
              <a:lnSpc>
                <a:spcPct val="95000"/>
              </a:lnSpc>
              <a:spcBef>
                <a:spcPct val="35000"/>
              </a:spcBef>
              <a:spcAft>
                <a:spcPct val="0"/>
              </a:spcAft>
              <a:buFont typeface="Wingdings" pitchFamily="84" charset="2"/>
              <a:buChar char="§"/>
            </a:pPr>
            <a:r>
              <a:rPr lang="en-US" sz="2800" dirty="0" smtClean="0">
                <a:cs typeface="Times New Roman" pitchFamily="84" charset="0"/>
              </a:rPr>
              <a:t>Lamarck proposed that </a:t>
            </a:r>
          </a:p>
          <a:p>
            <a:pPr marL="812800" lvl="2" indent="-368300" eaLnBrk="1" hangingPunct="1">
              <a:lnSpc>
                <a:spcPct val="95000"/>
              </a:lnSpc>
              <a:spcBef>
                <a:spcPct val="35000"/>
              </a:spcBef>
              <a:spcAft>
                <a:spcPct val="0"/>
              </a:spcAft>
            </a:pPr>
            <a:r>
              <a:rPr lang="en-US" sz="2300" dirty="0" smtClean="0">
                <a:cs typeface="Times New Roman" pitchFamily="84" charset="0"/>
              </a:rPr>
              <a:t>organisms evolve by the use and disuse of body parts and </a:t>
            </a:r>
          </a:p>
          <a:p>
            <a:pPr marL="812800" lvl="2" indent="-368300" eaLnBrk="1" hangingPunct="1">
              <a:lnSpc>
                <a:spcPct val="95000"/>
              </a:lnSpc>
              <a:spcBef>
                <a:spcPct val="35000"/>
              </a:spcBef>
              <a:spcAft>
                <a:spcPct val="0"/>
              </a:spcAft>
            </a:pPr>
            <a:r>
              <a:rPr lang="en-US" sz="2300" dirty="0" smtClean="0">
                <a:cs typeface="Times New Roman" pitchFamily="84" charset="0"/>
              </a:rPr>
              <a:t>these acquired characteristics are passed on to offspring.</a:t>
            </a:r>
            <a:endParaRPr lang="en-US" sz="2400" dirty="0" smtClean="0">
              <a:cs typeface="Times New Roman" pitchFamily="84" charset="0"/>
            </a:endParaRPr>
          </a:p>
        </p:txBody>
      </p:sp>
      <p:sp>
        <p:nvSpPr>
          <p:cNvPr id="22534"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2253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box(in)">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box(in)">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box(in)">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box(in)">
                                      <p:cBhvr>
                                        <p:cTn id="22" dur="500"/>
                                        <p:tgtEl>
                                          <p:spTgt spid="22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5"/>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13.14A</a:t>
            </a:r>
          </a:p>
        </p:txBody>
      </p:sp>
      <p:pic>
        <p:nvPicPr>
          <p:cNvPr id="130051" name="Picture 4" descr="13_14aSexDimorphism-L"/>
          <p:cNvPicPr>
            <a:picLocks noChangeAspect="1" noChangeArrowheads="1"/>
          </p:cNvPicPr>
          <p:nvPr/>
        </p:nvPicPr>
        <p:blipFill>
          <a:blip r:embed="rId3" cstate="print"/>
          <a:srcRect/>
          <a:stretch>
            <a:fillRect/>
          </a:stretch>
        </p:blipFill>
        <p:spPr bwMode="auto">
          <a:xfrm>
            <a:off x="296863" y="1371600"/>
            <a:ext cx="8548687" cy="5737225"/>
          </a:xfrm>
          <a:prstGeom prst="rect">
            <a:avLst/>
          </a:prstGeom>
          <a:noFill/>
          <a:ln w="9525">
            <a:noFill/>
            <a:miter lim="800000"/>
            <a:headEnd/>
            <a:tailEnd/>
          </a:ln>
        </p:spPr>
      </p:pic>
      <p:sp>
        <p:nvSpPr>
          <p:cNvPr id="2" name="TextBox 1"/>
          <p:cNvSpPr txBox="1"/>
          <p:nvPr/>
        </p:nvSpPr>
        <p:spPr>
          <a:xfrm>
            <a:off x="457200" y="685800"/>
            <a:ext cx="8153400" cy="369332"/>
          </a:xfrm>
          <a:prstGeom prst="rect">
            <a:avLst/>
          </a:prstGeom>
          <a:noFill/>
        </p:spPr>
        <p:txBody>
          <a:bodyPr wrap="square" rtlCol="0">
            <a:spAutoFit/>
          </a:bodyPr>
          <a:lstStyle/>
          <a:p>
            <a:r>
              <a:rPr lang="en-US" dirty="0" smtClean="0"/>
              <a:t>Sexual dimorphism- peacock &amp; peahen</a:t>
            </a:r>
            <a:endParaRPr lang="en-US" dirty="0"/>
          </a:p>
        </p:txBody>
      </p:sp>
    </p:spTree>
  </p:cSld>
  <p:clrMapOvr>
    <a:masterClrMapping/>
  </p:clrMapOvr>
  <p:transition>
    <p:pull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4147" name="Rectangle 8"/>
          <p:cNvSpPr>
            <a:spLocks noGrp="1" noChangeArrowheads="1"/>
          </p:cNvSpPr>
          <p:nvPr>
            <p:ph type="body" idx="4294967295"/>
          </p:nvPr>
        </p:nvSpPr>
        <p:spPr>
          <a:xfrm>
            <a:off x="53975" y="1744663"/>
            <a:ext cx="8534400" cy="4514850"/>
          </a:xfrm>
        </p:spPr>
        <p:txBody>
          <a:bodyPr/>
          <a:lstStyle/>
          <a:p>
            <a:pPr marL="420688" lvl="1" indent="-306388" eaLnBrk="1" hangingPunct="1">
              <a:buFont typeface="Wingdings" pitchFamily="84" charset="2"/>
              <a:buChar char="§"/>
            </a:pPr>
            <a:r>
              <a:rPr lang="en-US" sz="2800" dirty="0" smtClean="0">
                <a:cs typeface="Times New Roman" pitchFamily="84" charset="0"/>
              </a:rPr>
              <a:t>The excessive use of antibiotics is leading to the evolution of antibiotic-resistant bacteria.</a:t>
            </a:r>
          </a:p>
          <a:p>
            <a:pPr marL="420688" lvl="1" indent="-306388" eaLnBrk="1" hangingPunct="1">
              <a:buFont typeface="Wingdings" pitchFamily="84" charset="2"/>
              <a:buChar char="§"/>
            </a:pPr>
            <a:r>
              <a:rPr lang="en-US" sz="2800" dirty="0" smtClean="0">
                <a:cs typeface="Times New Roman" pitchFamily="84" charset="0"/>
              </a:rPr>
              <a:t>As a result, natural selection is favoring bacteria that are naturally resistant to antibiotics.</a:t>
            </a:r>
          </a:p>
          <a:p>
            <a:pPr marL="927100" lvl="2" indent="-368300" eaLnBrk="1" hangingPunct="1"/>
            <a:r>
              <a:rPr lang="en-US" sz="2400" dirty="0" smtClean="0">
                <a:cs typeface="Times New Roman" pitchFamily="84" charset="0"/>
              </a:rPr>
              <a:t>Natural selection for antibiotic resistance is particularly strong in hospitals.</a:t>
            </a:r>
          </a:p>
          <a:p>
            <a:pPr marL="927100" lvl="2" indent="-368300" eaLnBrk="1" hangingPunct="1"/>
            <a:r>
              <a:rPr lang="en-US" sz="2400" dirty="0" err="1" smtClean="0">
                <a:cs typeface="Times New Roman" pitchFamily="84" charset="0"/>
              </a:rPr>
              <a:t>Methicillin</a:t>
            </a:r>
            <a:r>
              <a:rPr lang="en-US" sz="2400" dirty="0" smtClean="0">
                <a:cs typeface="Times New Roman" pitchFamily="84" charset="0"/>
              </a:rPr>
              <a:t>-resistant (MRSA) bacteria can cause “flesh-eating disease” and potentially fatal infections.</a:t>
            </a:r>
          </a:p>
        </p:txBody>
      </p:sp>
      <p:sp>
        <p:nvSpPr>
          <p:cNvPr id="13414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4149" name="Line 11"/>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4150" name="Rectangle 13"/>
          <p:cNvSpPr>
            <a:spLocks noGrp="1" noChangeArrowheads="1"/>
          </p:cNvSpPr>
          <p:nvPr>
            <p:ph type="title" idx="4294967295"/>
          </p:nvPr>
        </p:nvSpPr>
        <p:spPr>
          <a:xfrm>
            <a:off x="157163" y="100013"/>
            <a:ext cx="8910637" cy="1390650"/>
          </a:xfrm>
        </p:spPr>
        <p:txBody>
          <a:bodyPr>
            <a:normAutofit/>
          </a:bodyPr>
          <a:lstStyle/>
          <a:p>
            <a:pPr marL="1016000" indent="-1016000" eaLnBrk="1" hangingPunct="1"/>
            <a:r>
              <a:rPr lang="en-US" sz="2400" dirty="0" smtClean="0"/>
              <a:t>13.15 EVOLUTION CONNECTION: The evolution of antibiotic resistance in bacteria is a serious public health concern</a:t>
            </a:r>
          </a:p>
        </p:txBody>
      </p:sp>
      <p:sp>
        <p:nvSpPr>
          <p:cNvPr id="134151" name="Line 4"/>
          <p:cNvSpPr>
            <a:spLocks noChangeShapeType="1"/>
          </p:cNvSpPr>
          <p:nvPr/>
        </p:nvSpPr>
        <p:spPr bwMode="auto">
          <a:xfrm>
            <a:off x="182563" y="1539875"/>
            <a:ext cx="8775700" cy="0"/>
          </a:xfrm>
          <a:prstGeom prst="line">
            <a:avLst/>
          </a:prstGeom>
          <a:noFill/>
          <a:ln w="76200">
            <a:solidFill>
              <a:schemeClr val="tx2"/>
            </a:solidFill>
            <a:round/>
            <a:headEnd/>
            <a:tailEnd/>
          </a:ln>
        </p:spPr>
        <p:txBody>
          <a:bodyPr wrap="none" anchor="ctr"/>
          <a:lstStyle/>
          <a:p>
            <a:endParaRPr lang="en-US"/>
          </a:p>
        </p:txBody>
      </p:sp>
      <p:sp>
        <p:nvSpPr>
          <p:cNvPr id="13415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diamond(in)">
                                      <p:cBhvr>
                                        <p:cTn id="7" dur="2000"/>
                                        <p:tgtEl>
                                          <p:spTgt spid="134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diamond(in)">
                                      <p:cBhvr>
                                        <p:cTn id="12" dur="2000"/>
                                        <p:tgtEl>
                                          <p:spTgt spid="134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animEffect transition="in" filter="diamond(in)">
                                      <p:cBhvr>
                                        <p:cTn id="17" dur="2000"/>
                                        <p:tgtEl>
                                          <p:spTgt spid="134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4147">
                                            <p:txEl>
                                              <p:pRg st="3" end="3"/>
                                            </p:txEl>
                                          </p:spTgt>
                                        </p:tgtEl>
                                        <p:attrNameLst>
                                          <p:attrName>style.visibility</p:attrName>
                                        </p:attrNameLst>
                                      </p:cBhvr>
                                      <p:to>
                                        <p:strVal val="visible"/>
                                      </p:to>
                                    </p:set>
                                    <p:animEffect transition="in" filter="diamond(in)">
                                      <p:cBhvr>
                                        <p:cTn id="22" dur="2000"/>
                                        <p:tgtEl>
                                          <p:spTgt spid="134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bldLvl="5"/>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13.15</a:t>
            </a:r>
          </a:p>
        </p:txBody>
      </p:sp>
      <p:pic>
        <p:nvPicPr>
          <p:cNvPr id="135171" name="Picture 5" descr="13_15MRSA-L"/>
          <p:cNvPicPr>
            <a:picLocks noChangeAspect="1" noChangeArrowheads="1"/>
          </p:cNvPicPr>
          <p:nvPr/>
        </p:nvPicPr>
        <p:blipFill>
          <a:blip r:embed="rId3" cstate="print"/>
          <a:srcRect/>
          <a:stretch>
            <a:fillRect/>
          </a:stretch>
        </p:blipFill>
        <p:spPr bwMode="auto">
          <a:xfrm>
            <a:off x="1544638" y="1176338"/>
            <a:ext cx="6054725" cy="4505325"/>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8E5CE13B-55E7-4E18-A285-6EE7A8400A11}" type="slidenum">
              <a:rPr lang="en-US" smtClean="0"/>
              <a:pPr/>
              <a:t>7</a:t>
            </a:fld>
            <a:endParaRPr lang="en-US" smtClean="0"/>
          </a:p>
        </p:txBody>
      </p:sp>
      <p:pic>
        <p:nvPicPr>
          <p:cNvPr id="5123" name="Picture 3" descr="giraffe_lamark"/>
          <p:cNvPicPr>
            <a:picLocks noChangeAspect="1" noChangeArrowheads="1"/>
          </p:cNvPicPr>
          <p:nvPr/>
        </p:nvPicPr>
        <p:blipFill>
          <a:blip r:embed="rId3" cstate="print"/>
          <a:srcRect/>
          <a:stretch>
            <a:fillRect/>
          </a:stretch>
        </p:blipFill>
        <p:spPr bwMode="auto">
          <a:xfrm>
            <a:off x="1600200" y="685800"/>
            <a:ext cx="7334250" cy="5248275"/>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166688" y="1317625"/>
            <a:ext cx="8534400" cy="5141913"/>
          </a:xfrm>
        </p:spPr>
        <p:txBody>
          <a:bodyPr/>
          <a:lstStyle/>
          <a:p>
            <a:pPr marL="304800" lvl="1" indent="-303213" eaLnBrk="1" hangingPunct="1">
              <a:buFont typeface="Wingdings" pitchFamily="84" charset="2"/>
              <a:buChar char="§"/>
            </a:pPr>
            <a:r>
              <a:rPr lang="en-US" sz="2800" dirty="0" smtClean="0">
                <a:cs typeface="Times New Roman" pitchFamily="84" charset="0"/>
              </a:rPr>
              <a:t>During his voyage, Darwin</a:t>
            </a:r>
          </a:p>
          <a:p>
            <a:pPr marL="812800" lvl="2" indent="-368300" eaLnBrk="1" hangingPunct="1"/>
            <a:r>
              <a:rPr lang="en-US" sz="2400" dirty="0" smtClean="0">
                <a:cs typeface="Times New Roman" pitchFamily="84" charset="0"/>
              </a:rPr>
              <a:t>collected thousands of plants and animals and</a:t>
            </a:r>
          </a:p>
          <a:p>
            <a:pPr marL="812800" lvl="2" indent="-368300" eaLnBrk="1" hangingPunct="1"/>
            <a:r>
              <a:rPr lang="en-US" sz="2400" dirty="0" smtClean="0">
                <a:cs typeface="Times New Roman" pitchFamily="84" charset="0"/>
              </a:rPr>
              <a:t>noted their characteristics that made them well suited to diverse environments. </a:t>
            </a:r>
          </a:p>
        </p:txBody>
      </p:sp>
      <p:sp>
        <p:nvSpPr>
          <p:cNvPr id="2457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458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4581" name="Rectangle 11"/>
          <p:cNvSpPr>
            <a:spLocks noGrp="1" noChangeArrowheads="1"/>
          </p:cNvSpPr>
          <p:nvPr>
            <p:ph type="title" idx="4294967295"/>
          </p:nvPr>
        </p:nvSpPr>
        <p:spPr>
          <a:xfrm>
            <a:off x="157163" y="100013"/>
            <a:ext cx="8775700" cy="822325"/>
          </a:xfrm>
        </p:spPr>
        <p:txBody>
          <a:bodyPr>
            <a:normAutofit fontScale="90000"/>
          </a:bodyPr>
          <a:lstStyle/>
          <a:p>
            <a:pPr marL="812800" indent="-812800" eaLnBrk="1" hangingPunct="1"/>
            <a:r>
              <a:rPr lang="en-US" sz="3200" dirty="0" smtClean="0"/>
              <a:t/>
            </a:r>
            <a:br>
              <a:rPr lang="en-US" sz="3200" dirty="0" smtClean="0"/>
            </a:br>
            <a:r>
              <a:rPr lang="en-US" sz="3200" dirty="0" smtClean="0"/>
              <a:t>13.1 A sea voyage helped Darwin frame his theory of evolution</a:t>
            </a:r>
          </a:p>
        </p:txBody>
      </p:sp>
      <p:sp>
        <p:nvSpPr>
          <p:cNvPr id="2458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2458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checkerboard(across)">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checkerboard(across)">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checkerboard(across)">
                                      <p:cBhvr>
                                        <p:cTn id="17" dur="500"/>
                                        <p:tgtEl>
                                          <p:spTgt spid="24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8" descr="13_01c_BeagleVoyage-U"/>
          <p:cNvPicPr>
            <a:picLocks noChangeAspect="1" noChangeArrowheads="1"/>
          </p:cNvPicPr>
          <p:nvPr/>
        </p:nvPicPr>
        <p:blipFill>
          <a:blip r:embed="rId3" cstate="print"/>
          <a:srcRect/>
          <a:stretch>
            <a:fillRect/>
          </a:stretch>
        </p:blipFill>
        <p:spPr bwMode="auto">
          <a:xfrm>
            <a:off x="296863" y="1223963"/>
            <a:ext cx="8548687" cy="4408487"/>
          </a:xfrm>
          <a:prstGeom prst="rect">
            <a:avLst/>
          </a:prstGeom>
          <a:noFill/>
          <a:ln w="9525">
            <a:noFill/>
            <a:miter lim="800000"/>
            <a:headEnd/>
            <a:tailEnd/>
          </a:ln>
        </p:spPr>
      </p:pic>
      <p:sp>
        <p:nvSpPr>
          <p:cNvPr id="2765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13.1C</a:t>
            </a:r>
          </a:p>
        </p:txBody>
      </p:sp>
      <p:sp>
        <p:nvSpPr>
          <p:cNvPr id="27652" name="Text Box 3"/>
          <p:cNvSpPr txBox="1">
            <a:spLocks noChangeArrowheads="1"/>
          </p:cNvSpPr>
          <p:nvPr/>
        </p:nvSpPr>
        <p:spPr bwMode="auto">
          <a:xfrm>
            <a:off x="415925" y="1292225"/>
            <a:ext cx="911225" cy="171450"/>
          </a:xfrm>
          <a:prstGeom prst="rect">
            <a:avLst/>
          </a:prstGeom>
          <a:noFill/>
          <a:ln w="9525">
            <a:noFill/>
            <a:miter lim="800000"/>
            <a:headEnd/>
            <a:tailEnd/>
          </a:ln>
        </p:spPr>
        <p:txBody>
          <a:bodyPr wrap="none" lIns="0" tIns="0" rIns="0" bIns="0"/>
          <a:lstStyle/>
          <a:p>
            <a:pPr eaLnBrk="0" hangingPunct="0"/>
            <a:r>
              <a:rPr lang="en-US" sz="900" b="1"/>
              <a:t>Darwin in 1840</a:t>
            </a:r>
          </a:p>
        </p:txBody>
      </p:sp>
      <p:sp>
        <p:nvSpPr>
          <p:cNvPr id="27653" name="Text Box 3"/>
          <p:cNvSpPr txBox="1">
            <a:spLocks noChangeArrowheads="1"/>
          </p:cNvSpPr>
          <p:nvPr/>
        </p:nvSpPr>
        <p:spPr bwMode="auto">
          <a:xfrm>
            <a:off x="2654300" y="2203450"/>
            <a:ext cx="469900" cy="242888"/>
          </a:xfrm>
          <a:prstGeom prst="rect">
            <a:avLst/>
          </a:prstGeom>
          <a:noFill/>
          <a:ln w="9525">
            <a:noFill/>
            <a:miter lim="800000"/>
            <a:headEnd/>
            <a:tailEnd/>
          </a:ln>
        </p:spPr>
        <p:txBody>
          <a:bodyPr wrap="none" lIns="0" tIns="0" rIns="0" bIns="0"/>
          <a:lstStyle/>
          <a:p>
            <a:pPr eaLnBrk="0" hangingPunct="0">
              <a:lnSpc>
                <a:spcPct val="90000"/>
              </a:lnSpc>
            </a:pPr>
            <a:r>
              <a:rPr lang="en-US" sz="900" b="1"/>
              <a:t>North</a:t>
            </a:r>
          </a:p>
          <a:p>
            <a:pPr eaLnBrk="0" hangingPunct="0">
              <a:lnSpc>
                <a:spcPct val="90000"/>
              </a:lnSpc>
            </a:pPr>
            <a:r>
              <a:rPr lang="en-US" sz="900" b="1"/>
              <a:t>America</a:t>
            </a:r>
          </a:p>
        </p:txBody>
      </p:sp>
      <p:sp>
        <p:nvSpPr>
          <p:cNvPr id="27654" name="Text Box 3"/>
          <p:cNvSpPr txBox="1">
            <a:spLocks noChangeArrowheads="1"/>
          </p:cNvSpPr>
          <p:nvPr/>
        </p:nvSpPr>
        <p:spPr bwMode="auto">
          <a:xfrm>
            <a:off x="1312863" y="3489325"/>
            <a:ext cx="292100" cy="128588"/>
          </a:xfrm>
          <a:prstGeom prst="rect">
            <a:avLst/>
          </a:prstGeom>
          <a:noFill/>
          <a:ln w="9525">
            <a:noFill/>
            <a:miter lim="800000"/>
            <a:headEnd/>
            <a:tailEnd/>
          </a:ln>
        </p:spPr>
        <p:txBody>
          <a:bodyPr wrap="none" lIns="0" tIns="0" rIns="0" bIns="0"/>
          <a:lstStyle/>
          <a:p>
            <a:pPr eaLnBrk="0" hangingPunct="0">
              <a:lnSpc>
                <a:spcPct val="90000"/>
              </a:lnSpc>
            </a:pPr>
            <a:r>
              <a:rPr lang="en-US" sz="900" b="1"/>
              <a:t>Pinta</a:t>
            </a:r>
          </a:p>
        </p:txBody>
      </p:sp>
      <p:sp>
        <p:nvSpPr>
          <p:cNvPr id="27655" name="Text Box 3"/>
          <p:cNvSpPr txBox="1">
            <a:spLocks noChangeArrowheads="1"/>
          </p:cNvSpPr>
          <p:nvPr/>
        </p:nvSpPr>
        <p:spPr bwMode="auto">
          <a:xfrm>
            <a:off x="1608138" y="3814763"/>
            <a:ext cx="576262" cy="128587"/>
          </a:xfrm>
          <a:prstGeom prst="rect">
            <a:avLst/>
          </a:prstGeom>
          <a:noFill/>
          <a:ln w="9525">
            <a:noFill/>
            <a:miter lim="800000"/>
            <a:headEnd/>
            <a:tailEnd/>
          </a:ln>
        </p:spPr>
        <p:txBody>
          <a:bodyPr wrap="none" lIns="0" tIns="0" rIns="0" bIns="0"/>
          <a:lstStyle/>
          <a:p>
            <a:pPr eaLnBrk="0" hangingPunct="0">
              <a:lnSpc>
                <a:spcPct val="90000"/>
              </a:lnSpc>
            </a:pPr>
            <a:r>
              <a:rPr lang="en-US" sz="900" b="1"/>
              <a:t>Genovesa</a:t>
            </a:r>
          </a:p>
        </p:txBody>
      </p:sp>
      <p:sp>
        <p:nvSpPr>
          <p:cNvPr id="27656" name="Text Box 3"/>
          <p:cNvSpPr txBox="1">
            <a:spLocks noChangeArrowheads="1"/>
          </p:cNvSpPr>
          <p:nvPr/>
        </p:nvSpPr>
        <p:spPr bwMode="auto">
          <a:xfrm>
            <a:off x="844550" y="3686175"/>
            <a:ext cx="576263" cy="128588"/>
          </a:xfrm>
          <a:prstGeom prst="rect">
            <a:avLst/>
          </a:prstGeom>
          <a:noFill/>
          <a:ln w="9525">
            <a:noFill/>
            <a:miter lim="800000"/>
            <a:headEnd/>
            <a:tailEnd/>
          </a:ln>
        </p:spPr>
        <p:txBody>
          <a:bodyPr wrap="none" lIns="0" tIns="0" rIns="0" bIns="0"/>
          <a:lstStyle/>
          <a:p>
            <a:pPr eaLnBrk="0" hangingPunct="0">
              <a:lnSpc>
                <a:spcPct val="90000"/>
              </a:lnSpc>
            </a:pPr>
            <a:r>
              <a:rPr lang="en-US" sz="900" b="1"/>
              <a:t>Marchena</a:t>
            </a:r>
          </a:p>
        </p:txBody>
      </p:sp>
      <p:sp>
        <p:nvSpPr>
          <p:cNvPr id="27657" name="Text Box 3"/>
          <p:cNvSpPr txBox="1">
            <a:spLocks noChangeArrowheads="1"/>
          </p:cNvSpPr>
          <p:nvPr/>
        </p:nvSpPr>
        <p:spPr bwMode="auto">
          <a:xfrm>
            <a:off x="1057275" y="4008438"/>
            <a:ext cx="576263" cy="128587"/>
          </a:xfrm>
          <a:prstGeom prst="rect">
            <a:avLst/>
          </a:prstGeom>
          <a:noFill/>
          <a:ln w="9525">
            <a:noFill/>
            <a:miter lim="800000"/>
            <a:headEnd/>
            <a:tailEnd/>
          </a:ln>
        </p:spPr>
        <p:txBody>
          <a:bodyPr wrap="none" lIns="0" tIns="0" rIns="0" bIns="0"/>
          <a:lstStyle/>
          <a:p>
            <a:pPr eaLnBrk="0" hangingPunct="0">
              <a:lnSpc>
                <a:spcPct val="90000"/>
              </a:lnSpc>
            </a:pPr>
            <a:r>
              <a:rPr lang="en-US" sz="900" b="1"/>
              <a:t>Santiago</a:t>
            </a:r>
          </a:p>
        </p:txBody>
      </p:sp>
      <p:sp>
        <p:nvSpPr>
          <p:cNvPr id="27658" name="Text Box 3"/>
          <p:cNvSpPr txBox="1">
            <a:spLocks noChangeArrowheads="1"/>
          </p:cNvSpPr>
          <p:nvPr/>
        </p:nvSpPr>
        <p:spPr bwMode="auto">
          <a:xfrm>
            <a:off x="2085975" y="4027488"/>
            <a:ext cx="431800" cy="128587"/>
          </a:xfrm>
          <a:prstGeom prst="rect">
            <a:avLst/>
          </a:prstGeom>
          <a:noFill/>
          <a:ln w="9525">
            <a:noFill/>
            <a:miter lim="800000"/>
            <a:headEnd/>
            <a:tailEnd/>
          </a:ln>
        </p:spPr>
        <p:txBody>
          <a:bodyPr wrap="none" lIns="0" tIns="0" rIns="0" bIns="0"/>
          <a:lstStyle/>
          <a:p>
            <a:pPr eaLnBrk="0" hangingPunct="0">
              <a:lnSpc>
                <a:spcPct val="90000"/>
              </a:lnSpc>
            </a:pPr>
            <a:r>
              <a:rPr lang="en-US" sz="900" b="1" i="1"/>
              <a:t>Equator</a:t>
            </a:r>
          </a:p>
        </p:txBody>
      </p:sp>
      <p:sp>
        <p:nvSpPr>
          <p:cNvPr id="27659" name="Text Box 3"/>
          <p:cNvSpPr txBox="1">
            <a:spLocks noChangeArrowheads="1"/>
          </p:cNvSpPr>
          <p:nvPr/>
        </p:nvSpPr>
        <p:spPr bwMode="auto">
          <a:xfrm>
            <a:off x="1612900" y="4219575"/>
            <a:ext cx="863600" cy="128588"/>
          </a:xfrm>
          <a:prstGeom prst="rect">
            <a:avLst/>
          </a:prstGeom>
          <a:noFill/>
          <a:ln w="9525">
            <a:noFill/>
            <a:miter lim="800000"/>
            <a:headEnd/>
            <a:tailEnd/>
          </a:ln>
        </p:spPr>
        <p:txBody>
          <a:bodyPr wrap="none" lIns="0" tIns="0" rIns="0" bIns="0"/>
          <a:lstStyle/>
          <a:p>
            <a:pPr eaLnBrk="0" hangingPunct="0">
              <a:lnSpc>
                <a:spcPct val="90000"/>
              </a:lnSpc>
            </a:pPr>
            <a:r>
              <a:rPr lang="en-US" sz="900" b="1"/>
              <a:t>Daphne Islands</a:t>
            </a:r>
          </a:p>
        </p:txBody>
      </p:sp>
      <p:sp>
        <p:nvSpPr>
          <p:cNvPr id="27660" name="Text Box 3"/>
          <p:cNvSpPr txBox="1">
            <a:spLocks noChangeArrowheads="1"/>
          </p:cNvSpPr>
          <p:nvPr/>
        </p:nvSpPr>
        <p:spPr bwMode="auto">
          <a:xfrm>
            <a:off x="1711325" y="4711700"/>
            <a:ext cx="314325" cy="230188"/>
          </a:xfrm>
          <a:prstGeom prst="rect">
            <a:avLst/>
          </a:prstGeom>
          <a:noFill/>
          <a:ln w="9525">
            <a:noFill/>
            <a:miter lim="800000"/>
            <a:headEnd/>
            <a:tailEnd/>
          </a:ln>
        </p:spPr>
        <p:txBody>
          <a:bodyPr wrap="none" lIns="0" tIns="0" rIns="0" bIns="0"/>
          <a:lstStyle/>
          <a:p>
            <a:pPr algn="ctr" eaLnBrk="0" hangingPunct="0">
              <a:lnSpc>
                <a:spcPct val="90000"/>
              </a:lnSpc>
            </a:pPr>
            <a:r>
              <a:rPr lang="en-US" sz="900" b="1"/>
              <a:t>Santa</a:t>
            </a:r>
          </a:p>
          <a:p>
            <a:pPr algn="ctr" eaLnBrk="0" hangingPunct="0">
              <a:lnSpc>
                <a:spcPct val="90000"/>
              </a:lnSpc>
            </a:pPr>
            <a:r>
              <a:rPr lang="en-US" sz="900" b="1"/>
              <a:t>Fe</a:t>
            </a:r>
          </a:p>
        </p:txBody>
      </p:sp>
      <p:sp>
        <p:nvSpPr>
          <p:cNvPr id="27661" name="Text Box 3"/>
          <p:cNvSpPr txBox="1">
            <a:spLocks noChangeArrowheads="1"/>
          </p:cNvSpPr>
          <p:nvPr/>
        </p:nvSpPr>
        <p:spPr bwMode="auto">
          <a:xfrm>
            <a:off x="1339850" y="4625975"/>
            <a:ext cx="314325" cy="230188"/>
          </a:xfrm>
          <a:prstGeom prst="rect">
            <a:avLst/>
          </a:prstGeom>
          <a:noFill/>
          <a:ln w="9525">
            <a:noFill/>
            <a:miter lim="800000"/>
            <a:headEnd/>
            <a:tailEnd/>
          </a:ln>
        </p:spPr>
        <p:txBody>
          <a:bodyPr wrap="none" lIns="0" tIns="0" rIns="0" bIns="0"/>
          <a:lstStyle/>
          <a:p>
            <a:pPr algn="ctr" eaLnBrk="0" hangingPunct="0">
              <a:lnSpc>
                <a:spcPct val="90000"/>
              </a:lnSpc>
            </a:pPr>
            <a:r>
              <a:rPr lang="en-US" sz="900" b="1"/>
              <a:t>Santa</a:t>
            </a:r>
          </a:p>
          <a:p>
            <a:pPr algn="ctr" eaLnBrk="0" hangingPunct="0">
              <a:lnSpc>
                <a:spcPct val="90000"/>
              </a:lnSpc>
            </a:pPr>
            <a:r>
              <a:rPr lang="en-US" sz="900" b="1"/>
              <a:t>Cruz</a:t>
            </a:r>
          </a:p>
        </p:txBody>
      </p:sp>
      <p:sp>
        <p:nvSpPr>
          <p:cNvPr id="27662" name="Text Box 3"/>
          <p:cNvSpPr txBox="1">
            <a:spLocks noChangeArrowheads="1"/>
          </p:cNvSpPr>
          <p:nvPr/>
        </p:nvSpPr>
        <p:spPr bwMode="auto">
          <a:xfrm>
            <a:off x="1131888" y="4324350"/>
            <a:ext cx="390525" cy="128588"/>
          </a:xfrm>
          <a:prstGeom prst="rect">
            <a:avLst/>
          </a:prstGeom>
          <a:noFill/>
          <a:ln w="9525">
            <a:noFill/>
            <a:miter lim="800000"/>
            <a:headEnd/>
            <a:tailEnd/>
          </a:ln>
        </p:spPr>
        <p:txBody>
          <a:bodyPr wrap="none" lIns="0" tIns="0" rIns="0" bIns="0"/>
          <a:lstStyle/>
          <a:p>
            <a:pPr eaLnBrk="0" hangingPunct="0">
              <a:lnSpc>
                <a:spcPct val="90000"/>
              </a:lnSpc>
            </a:pPr>
            <a:r>
              <a:rPr lang="en-US" sz="900" b="1"/>
              <a:t>Pinzón</a:t>
            </a:r>
          </a:p>
        </p:txBody>
      </p:sp>
      <p:sp>
        <p:nvSpPr>
          <p:cNvPr id="27663" name="Text Box 3"/>
          <p:cNvSpPr txBox="1">
            <a:spLocks noChangeArrowheads="1"/>
          </p:cNvSpPr>
          <p:nvPr/>
        </p:nvSpPr>
        <p:spPr bwMode="auto">
          <a:xfrm>
            <a:off x="344488" y="4416425"/>
            <a:ext cx="611187" cy="128588"/>
          </a:xfrm>
          <a:prstGeom prst="rect">
            <a:avLst/>
          </a:prstGeom>
          <a:noFill/>
          <a:ln w="9525">
            <a:noFill/>
            <a:miter lim="800000"/>
            <a:headEnd/>
            <a:tailEnd/>
          </a:ln>
        </p:spPr>
        <p:txBody>
          <a:bodyPr wrap="none" lIns="0" tIns="0" rIns="0" bIns="0"/>
          <a:lstStyle/>
          <a:p>
            <a:pPr eaLnBrk="0" hangingPunct="0">
              <a:lnSpc>
                <a:spcPct val="90000"/>
              </a:lnSpc>
            </a:pPr>
            <a:r>
              <a:rPr lang="en-US" sz="900" b="1"/>
              <a:t>Fernandina</a:t>
            </a:r>
          </a:p>
        </p:txBody>
      </p:sp>
      <p:sp>
        <p:nvSpPr>
          <p:cNvPr id="27664" name="Text Box 3"/>
          <p:cNvSpPr txBox="1">
            <a:spLocks noChangeArrowheads="1"/>
          </p:cNvSpPr>
          <p:nvPr/>
        </p:nvSpPr>
        <p:spPr bwMode="auto">
          <a:xfrm>
            <a:off x="704850" y="4632325"/>
            <a:ext cx="412750" cy="128588"/>
          </a:xfrm>
          <a:prstGeom prst="rect">
            <a:avLst/>
          </a:prstGeom>
          <a:noFill/>
          <a:ln w="9525">
            <a:noFill/>
            <a:miter lim="800000"/>
            <a:headEnd/>
            <a:tailEnd/>
          </a:ln>
        </p:spPr>
        <p:txBody>
          <a:bodyPr wrap="none" lIns="0" tIns="0" rIns="0" bIns="0"/>
          <a:lstStyle/>
          <a:p>
            <a:pPr eaLnBrk="0" hangingPunct="0">
              <a:lnSpc>
                <a:spcPct val="90000"/>
              </a:lnSpc>
            </a:pPr>
            <a:r>
              <a:rPr lang="en-US" sz="900" b="1"/>
              <a:t>Isabela</a:t>
            </a:r>
          </a:p>
        </p:txBody>
      </p:sp>
      <p:sp>
        <p:nvSpPr>
          <p:cNvPr id="27665" name="Text Box 3"/>
          <p:cNvSpPr txBox="1">
            <a:spLocks noChangeArrowheads="1"/>
          </p:cNvSpPr>
          <p:nvPr/>
        </p:nvSpPr>
        <p:spPr bwMode="auto">
          <a:xfrm>
            <a:off x="1258888" y="5108575"/>
            <a:ext cx="455612" cy="128588"/>
          </a:xfrm>
          <a:prstGeom prst="rect">
            <a:avLst/>
          </a:prstGeom>
          <a:noFill/>
          <a:ln w="9525">
            <a:noFill/>
            <a:miter lim="800000"/>
            <a:headEnd/>
            <a:tailEnd/>
          </a:ln>
        </p:spPr>
        <p:txBody>
          <a:bodyPr wrap="none" lIns="0" tIns="0" rIns="0" bIns="0"/>
          <a:lstStyle/>
          <a:p>
            <a:pPr eaLnBrk="0" hangingPunct="0">
              <a:lnSpc>
                <a:spcPct val="90000"/>
              </a:lnSpc>
            </a:pPr>
            <a:r>
              <a:rPr lang="en-US" sz="900" b="1"/>
              <a:t>Florenza</a:t>
            </a:r>
          </a:p>
        </p:txBody>
      </p:sp>
      <p:sp>
        <p:nvSpPr>
          <p:cNvPr id="27666" name="Text Box 3"/>
          <p:cNvSpPr txBox="1">
            <a:spLocks noChangeArrowheads="1"/>
          </p:cNvSpPr>
          <p:nvPr/>
        </p:nvSpPr>
        <p:spPr bwMode="auto">
          <a:xfrm>
            <a:off x="1893888" y="5156200"/>
            <a:ext cx="531812" cy="150813"/>
          </a:xfrm>
          <a:prstGeom prst="rect">
            <a:avLst/>
          </a:prstGeom>
          <a:noFill/>
          <a:ln w="9525">
            <a:noFill/>
            <a:miter lim="800000"/>
            <a:headEnd/>
            <a:tailEnd/>
          </a:ln>
        </p:spPr>
        <p:txBody>
          <a:bodyPr wrap="none" lIns="0" tIns="0" rIns="0" bIns="0"/>
          <a:lstStyle/>
          <a:p>
            <a:pPr eaLnBrk="0" hangingPunct="0">
              <a:lnSpc>
                <a:spcPct val="90000"/>
              </a:lnSpc>
            </a:pPr>
            <a:r>
              <a:rPr lang="en-US" sz="900" b="1"/>
              <a:t>Española</a:t>
            </a:r>
          </a:p>
        </p:txBody>
      </p:sp>
      <p:sp>
        <p:nvSpPr>
          <p:cNvPr id="27667" name="Text Box 3"/>
          <p:cNvSpPr txBox="1">
            <a:spLocks noChangeArrowheads="1"/>
          </p:cNvSpPr>
          <p:nvPr/>
        </p:nvSpPr>
        <p:spPr bwMode="auto">
          <a:xfrm>
            <a:off x="398463" y="5122863"/>
            <a:ext cx="74612" cy="128587"/>
          </a:xfrm>
          <a:prstGeom prst="rect">
            <a:avLst/>
          </a:prstGeom>
          <a:noFill/>
          <a:ln w="9525">
            <a:noFill/>
            <a:miter lim="800000"/>
            <a:headEnd/>
            <a:tailEnd/>
          </a:ln>
        </p:spPr>
        <p:txBody>
          <a:bodyPr wrap="none" lIns="0" tIns="0" rIns="0" bIns="0"/>
          <a:lstStyle/>
          <a:p>
            <a:pPr eaLnBrk="0" hangingPunct="0">
              <a:lnSpc>
                <a:spcPct val="90000"/>
              </a:lnSpc>
            </a:pPr>
            <a:r>
              <a:rPr lang="en-US" sz="900" b="1"/>
              <a:t>0</a:t>
            </a:r>
          </a:p>
        </p:txBody>
      </p:sp>
      <p:sp>
        <p:nvSpPr>
          <p:cNvPr id="27668" name="Text Box 3"/>
          <p:cNvSpPr txBox="1">
            <a:spLocks noChangeArrowheads="1"/>
          </p:cNvSpPr>
          <p:nvPr/>
        </p:nvSpPr>
        <p:spPr bwMode="auto">
          <a:xfrm>
            <a:off x="403225" y="5310188"/>
            <a:ext cx="74613" cy="128587"/>
          </a:xfrm>
          <a:prstGeom prst="rect">
            <a:avLst/>
          </a:prstGeom>
          <a:noFill/>
          <a:ln w="9525">
            <a:noFill/>
            <a:miter lim="800000"/>
            <a:headEnd/>
            <a:tailEnd/>
          </a:ln>
        </p:spPr>
        <p:txBody>
          <a:bodyPr wrap="none" lIns="0" tIns="0" rIns="0" bIns="0"/>
          <a:lstStyle/>
          <a:p>
            <a:pPr eaLnBrk="0" hangingPunct="0">
              <a:lnSpc>
                <a:spcPct val="90000"/>
              </a:lnSpc>
            </a:pPr>
            <a:r>
              <a:rPr lang="en-US" sz="900" b="1"/>
              <a:t>0</a:t>
            </a:r>
          </a:p>
        </p:txBody>
      </p:sp>
      <p:sp>
        <p:nvSpPr>
          <p:cNvPr id="27669" name="Text Box 3"/>
          <p:cNvSpPr txBox="1">
            <a:spLocks noChangeArrowheads="1"/>
          </p:cNvSpPr>
          <p:nvPr/>
        </p:nvSpPr>
        <p:spPr bwMode="auto">
          <a:xfrm>
            <a:off x="950913" y="5324475"/>
            <a:ext cx="481012" cy="128588"/>
          </a:xfrm>
          <a:prstGeom prst="rect">
            <a:avLst/>
          </a:prstGeom>
          <a:noFill/>
          <a:ln w="9525">
            <a:noFill/>
            <a:miter lim="800000"/>
            <a:headEnd/>
            <a:tailEnd/>
          </a:ln>
        </p:spPr>
        <p:txBody>
          <a:bodyPr wrap="none" lIns="0" tIns="0" rIns="0" bIns="0"/>
          <a:lstStyle/>
          <a:p>
            <a:pPr eaLnBrk="0" hangingPunct="0">
              <a:lnSpc>
                <a:spcPct val="90000"/>
              </a:lnSpc>
            </a:pPr>
            <a:r>
              <a:rPr lang="en-US" sz="900" b="1"/>
              <a:t>40 miles</a:t>
            </a:r>
          </a:p>
        </p:txBody>
      </p:sp>
      <p:sp>
        <p:nvSpPr>
          <p:cNvPr id="27670" name="Text Box 3"/>
          <p:cNvSpPr txBox="1">
            <a:spLocks noChangeArrowheads="1"/>
          </p:cNvSpPr>
          <p:nvPr/>
        </p:nvSpPr>
        <p:spPr bwMode="auto">
          <a:xfrm>
            <a:off x="711200" y="5130800"/>
            <a:ext cx="315913" cy="128588"/>
          </a:xfrm>
          <a:prstGeom prst="rect">
            <a:avLst/>
          </a:prstGeom>
          <a:noFill/>
          <a:ln w="9525">
            <a:noFill/>
            <a:miter lim="800000"/>
            <a:headEnd/>
            <a:tailEnd/>
          </a:ln>
        </p:spPr>
        <p:txBody>
          <a:bodyPr wrap="none" lIns="0" tIns="0" rIns="0" bIns="0"/>
          <a:lstStyle/>
          <a:p>
            <a:pPr eaLnBrk="0" hangingPunct="0">
              <a:lnSpc>
                <a:spcPct val="90000"/>
              </a:lnSpc>
            </a:pPr>
            <a:r>
              <a:rPr lang="en-US" sz="900" b="1"/>
              <a:t>40 km</a:t>
            </a:r>
          </a:p>
        </p:txBody>
      </p:sp>
      <p:sp>
        <p:nvSpPr>
          <p:cNvPr id="27671" name="Text Box 3"/>
          <p:cNvSpPr txBox="1">
            <a:spLocks noChangeArrowheads="1"/>
          </p:cNvSpPr>
          <p:nvPr/>
        </p:nvSpPr>
        <p:spPr bwMode="auto">
          <a:xfrm>
            <a:off x="2038350" y="4765675"/>
            <a:ext cx="487363" cy="258763"/>
          </a:xfrm>
          <a:prstGeom prst="rect">
            <a:avLst/>
          </a:prstGeom>
          <a:noFill/>
          <a:ln w="9525">
            <a:noFill/>
            <a:miter lim="800000"/>
            <a:headEnd/>
            <a:tailEnd/>
          </a:ln>
        </p:spPr>
        <p:txBody>
          <a:bodyPr wrap="none" lIns="0" tIns="0" rIns="0" bIns="0"/>
          <a:lstStyle/>
          <a:p>
            <a:pPr algn="ctr" eaLnBrk="0" hangingPunct="0">
              <a:lnSpc>
                <a:spcPct val="90000"/>
              </a:lnSpc>
            </a:pPr>
            <a:r>
              <a:rPr lang="en-US" sz="900" b="1"/>
              <a:t>San</a:t>
            </a:r>
          </a:p>
          <a:p>
            <a:pPr algn="ctr" eaLnBrk="0" hangingPunct="0">
              <a:lnSpc>
                <a:spcPct val="90000"/>
              </a:lnSpc>
            </a:pPr>
            <a:r>
              <a:rPr lang="en-US" sz="900" b="1"/>
              <a:t>Cristobal</a:t>
            </a:r>
          </a:p>
        </p:txBody>
      </p:sp>
      <p:sp>
        <p:nvSpPr>
          <p:cNvPr id="27672" name="Text Box 3"/>
          <p:cNvSpPr txBox="1">
            <a:spLocks noChangeArrowheads="1"/>
          </p:cNvSpPr>
          <p:nvPr/>
        </p:nvSpPr>
        <p:spPr bwMode="auto">
          <a:xfrm>
            <a:off x="609600" y="3354388"/>
            <a:ext cx="476250" cy="246062"/>
          </a:xfrm>
          <a:prstGeom prst="rect">
            <a:avLst/>
          </a:prstGeom>
          <a:noFill/>
          <a:ln w="9525">
            <a:noFill/>
            <a:miter lim="800000"/>
            <a:headEnd/>
            <a:tailEnd/>
          </a:ln>
        </p:spPr>
        <p:txBody>
          <a:bodyPr wrap="none" lIns="0" tIns="0" rIns="0" bIns="0"/>
          <a:lstStyle/>
          <a:p>
            <a:pPr eaLnBrk="0" hangingPunct="0">
              <a:lnSpc>
                <a:spcPct val="90000"/>
              </a:lnSpc>
            </a:pPr>
            <a:r>
              <a:rPr lang="en-US" sz="900" b="1" i="1">
                <a:solidFill>
                  <a:srgbClr val="00A3DB"/>
                </a:solidFill>
              </a:rPr>
              <a:t>PACIFIC</a:t>
            </a:r>
          </a:p>
          <a:p>
            <a:pPr eaLnBrk="0" hangingPunct="0">
              <a:lnSpc>
                <a:spcPct val="90000"/>
              </a:lnSpc>
            </a:pPr>
            <a:r>
              <a:rPr lang="en-US" sz="900" b="1" i="1">
                <a:solidFill>
                  <a:srgbClr val="00A3DB"/>
                </a:solidFill>
              </a:rPr>
              <a:t>OCEAN</a:t>
            </a:r>
          </a:p>
        </p:txBody>
      </p:sp>
      <p:sp>
        <p:nvSpPr>
          <p:cNvPr id="27673" name="Text Box 3"/>
          <p:cNvSpPr txBox="1">
            <a:spLocks noChangeArrowheads="1"/>
          </p:cNvSpPr>
          <p:nvPr/>
        </p:nvSpPr>
        <p:spPr bwMode="auto">
          <a:xfrm>
            <a:off x="1871663" y="3343275"/>
            <a:ext cx="673100" cy="274638"/>
          </a:xfrm>
          <a:prstGeom prst="rect">
            <a:avLst/>
          </a:prstGeom>
          <a:noFill/>
          <a:ln w="9525">
            <a:noFill/>
            <a:miter lim="800000"/>
            <a:headEnd/>
            <a:tailEnd/>
          </a:ln>
        </p:spPr>
        <p:txBody>
          <a:bodyPr wrap="none" lIns="0" tIns="0" rIns="0" bIns="0"/>
          <a:lstStyle/>
          <a:p>
            <a:pPr eaLnBrk="0" hangingPunct="0">
              <a:lnSpc>
                <a:spcPct val="90000"/>
              </a:lnSpc>
            </a:pPr>
            <a:r>
              <a:rPr lang="en-US" sz="900" b="1"/>
              <a:t>Galápagos</a:t>
            </a:r>
          </a:p>
          <a:p>
            <a:pPr eaLnBrk="0" hangingPunct="0">
              <a:lnSpc>
                <a:spcPct val="90000"/>
              </a:lnSpc>
            </a:pPr>
            <a:r>
              <a:rPr lang="en-US" sz="900" b="1"/>
              <a:t>Islands</a:t>
            </a:r>
          </a:p>
        </p:txBody>
      </p:sp>
      <p:sp>
        <p:nvSpPr>
          <p:cNvPr id="27674" name="Text Box 3"/>
          <p:cNvSpPr txBox="1">
            <a:spLocks noChangeArrowheads="1"/>
          </p:cNvSpPr>
          <p:nvPr/>
        </p:nvSpPr>
        <p:spPr bwMode="auto">
          <a:xfrm>
            <a:off x="4429125" y="1816100"/>
            <a:ext cx="393700" cy="242888"/>
          </a:xfrm>
          <a:prstGeom prst="rect">
            <a:avLst/>
          </a:prstGeom>
          <a:noFill/>
          <a:ln w="9525">
            <a:noFill/>
            <a:miter lim="800000"/>
            <a:headEnd/>
            <a:tailEnd/>
          </a:ln>
        </p:spPr>
        <p:txBody>
          <a:bodyPr wrap="none" lIns="0" tIns="0" rIns="0" bIns="0"/>
          <a:lstStyle/>
          <a:p>
            <a:pPr eaLnBrk="0" hangingPunct="0">
              <a:lnSpc>
                <a:spcPct val="90000"/>
              </a:lnSpc>
            </a:pPr>
            <a:r>
              <a:rPr lang="en-US" sz="900" b="1"/>
              <a:t>Great</a:t>
            </a:r>
          </a:p>
          <a:p>
            <a:pPr eaLnBrk="0" hangingPunct="0">
              <a:lnSpc>
                <a:spcPct val="90000"/>
              </a:lnSpc>
            </a:pPr>
            <a:r>
              <a:rPr lang="en-US" sz="900" b="1"/>
              <a:t>Britain</a:t>
            </a:r>
          </a:p>
        </p:txBody>
      </p:sp>
      <p:sp>
        <p:nvSpPr>
          <p:cNvPr id="27675" name="Text Box 3"/>
          <p:cNvSpPr txBox="1">
            <a:spLocks noChangeArrowheads="1"/>
          </p:cNvSpPr>
          <p:nvPr/>
        </p:nvSpPr>
        <p:spPr bwMode="auto">
          <a:xfrm>
            <a:off x="5124450" y="1947863"/>
            <a:ext cx="419100" cy="153987"/>
          </a:xfrm>
          <a:prstGeom prst="rect">
            <a:avLst/>
          </a:prstGeom>
          <a:noFill/>
          <a:ln w="9525">
            <a:noFill/>
            <a:miter lim="800000"/>
            <a:headEnd/>
            <a:tailEnd/>
          </a:ln>
        </p:spPr>
        <p:txBody>
          <a:bodyPr wrap="none" lIns="0" tIns="0" rIns="0" bIns="0"/>
          <a:lstStyle/>
          <a:p>
            <a:pPr eaLnBrk="0" hangingPunct="0">
              <a:lnSpc>
                <a:spcPct val="90000"/>
              </a:lnSpc>
            </a:pPr>
            <a:r>
              <a:rPr lang="en-US" sz="900" b="1"/>
              <a:t>Europe</a:t>
            </a:r>
          </a:p>
        </p:txBody>
      </p:sp>
      <p:sp>
        <p:nvSpPr>
          <p:cNvPr id="27676" name="Text Box 3"/>
          <p:cNvSpPr txBox="1">
            <a:spLocks noChangeArrowheads="1"/>
          </p:cNvSpPr>
          <p:nvPr/>
        </p:nvSpPr>
        <p:spPr bwMode="auto">
          <a:xfrm>
            <a:off x="6440488" y="1887538"/>
            <a:ext cx="284162" cy="153987"/>
          </a:xfrm>
          <a:prstGeom prst="rect">
            <a:avLst/>
          </a:prstGeom>
          <a:noFill/>
          <a:ln w="9525">
            <a:noFill/>
            <a:miter lim="800000"/>
            <a:headEnd/>
            <a:tailEnd/>
          </a:ln>
        </p:spPr>
        <p:txBody>
          <a:bodyPr wrap="none" lIns="0" tIns="0" rIns="0" bIns="0"/>
          <a:lstStyle/>
          <a:p>
            <a:pPr eaLnBrk="0" hangingPunct="0">
              <a:lnSpc>
                <a:spcPct val="90000"/>
              </a:lnSpc>
            </a:pPr>
            <a:r>
              <a:rPr lang="en-US" sz="900" b="1"/>
              <a:t>Asia</a:t>
            </a:r>
          </a:p>
        </p:txBody>
      </p:sp>
      <p:sp>
        <p:nvSpPr>
          <p:cNvPr id="27677" name="Text Box 3"/>
          <p:cNvSpPr txBox="1">
            <a:spLocks noChangeArrowheads="1"/>
          </p:cNvSpPr>
          <p:nvPr/>
        </p:nvSpPr>
        <p:spPr bwMode="auto">
          <a:xfrm>
            <a:off x="5892800" y="1262063"/>
            <a:ext cx="1135063" cy="153987"/>
          </a:xfrm>
          <a:prstGeom prst="rect">
            <a:avLst/>
          </a:prstGeom>
          <a:noFill/>
          <a:ln w="9525">
            <a:noFill/>
            <a:miter lim="800000"/>
            <a:headEnd/>
            <a:tailEnd/>
          </a:ln>
        </p:spPr>
        <p:txBody>
          <a:bodyPr wrap="none" lIns="0" tIns="0" rIns="0" bIns="0"/>
          <a:lstStyle/>
          <a:p>
            <a:pPr eaLnBrk="0" hangingPunct="0">
              <a:lnSpc>
                <a:spcPct val="90000"/>
              </a:lnSpc>
            </a:pPr>
            <a:r>
              <a:rPr lang="en-US" sz="900" b="1"/>
              <a:t>HMS </a:t>
            </a:r>
            <a:r>
              <a:rPr lang="en-US" sz="900" b="1" i="1"/>
              <a:t>Beagle</a:t>
            </a:r>
            <a:r>
              <a:rPr lang="en-US" sz="900" b="1"/>
              <a:t> in port</a:t>
            </a:r>
          </a:p>
        </p:txBody>
      </p:sp>
      <p:sp>
        <p:nvSpPr>
          <p:cNvPr id="27678" name="Text Box 3"/>
          <p:cNvSpPr txBox="1">
            <a:spLocks noChangeArrowheads="1"/>
          </p:cNvSpPr>
          <p:nvPr/>
        </p:nvSpPr>
        <p:spPr bwMode="auto">
          <a:xfrm>
            <a:off x="6403975" y="3240088"/>
            <a:ext cx="461963" cy="150812"/>
          </a:xfrm>
          <a:prstGeom prst="rect">
            <a:avLst/>
          </a:prstGeom>
          <a:noFill/>
          <a:ln w="9525">
            <a:noFill/>
            <a:miter lim="800000"/>
            <a:headEnd/>
            <a:tailEnd/>
          </a:ln>
        </p:spPr>
        <p:txBody>
          <a:bodyPr wrap="none" lIns="0" tIns="0" rIns="0" bIns="0"/>
          <a:lstStyle/>
          <a:p>
            <a:pPr eaLnBrk="0" hangingPunct="0">
              <a:lnSpc>
                <a:spcPct val="90000"/>
              </a:lnSpc>
            </a:pPr>
            <a:r>
              <a:rPr lang="en-US" sz="900" b="1" i="1"/>
              <a:t>Equator</a:t>
            </a:r>
            <a:endParaRPr lang="en-US" sz="900" b="1"/>
          </a:p>
        </p:txBody>
      </p:sp>
      <p:sp>
        <p:nvSpPr>
          <p:cNvPr id="27679" name="Text Box 3"/>
          <p:cNvSpPr txBox="1">
            <a:spLocks noChangeArrowheads="1"/>
          </p:cNvSpPr>
          <p:nvPr/>
        </p:nvSpPr>
        <p:spPr bwMode="auto">
          <a:xfrm>
            <a:off x="5222875" y="2900363"/>
            <a:ext cx="419100" cy="153987"/>
          </a:xfrm>
          <a:prstGeom prst="rect">
            <a:avLst/>
          </a:prstGeom>
          <a:noFill/>
          <a:ln w="9525">
            <a:noFill/>
            <a:miter lim="800000"/>
            <a:headEnd/>
            <a:tailEnd/>
          </a:ln>
        </p:spPr>
        <p:txBody>
          <a:bodyPr wrap="none" lIns="0" tIns="0" rIns="0" bIns="0"/>
          <a:lstStyle/>
          <a:p>
            <a:pPr eaLnBrk="0" hangingPunct="0">
              <a:lnSpc>
                <a:spcPct val="90000"/>
              </a:lnSpc>
            </a:pPr>
            <a:r>
              <a:rPr lang="en-US" sz="900" b="1"/>
              <a:t>Africa</a:t>
            </a:r>
          </a:p>
        </p:txBody>
      </p:sp>
      <p:sp>
        <p:nvSpPr>
          <p:cNvPr id="27680" name="Text Box 3"/>
          <p:cNvSpPr txBox="1">
            <a:spLocks noChangeArrowheads="1"/>
          </p:cNvSpPr>
          <p:nvPr/>
        </p:nvSpPr>
        <p:spPr bwMode="auto">
          <a:xfrm>
            <a:off x="8243888" y="3063875"/>
            <a:ext cx="487362" cy="244475"/>
          </a:xfrm>
          <a:prstGeom prst="rect">
            <a:avLst/>
          </a:prstGeom>
          <a:noFill/>
          <a:ln w="9525">
            <a:noFill/>
            <a:miter lim="800000"/>
            <a:headEnd/>
            <a:tailEnd/>
          </a:ln>
        </p:spPr>
        <p:txBody>
          <a:bodyPr wrap="none" lIns="0" tIns="0" rIns="0" bIns="0"/>
          <a:lstStyle/>
          <a:p>
            <a:pPr algn="ctr" eaLnBrk="0" hangingPunct="0">
              <a:lnSpc>
                <a:spcPct val="90000"/>
              </a:lnSpc>
            </a:pPr>
            <a:r>
              <a:rPr lang="en-US" sz="900" b="1" i="1">
                <a:solidFill>
                  <a:srgbClr val="00A3DB"/>
                </a:solidFill>
              </a:rPr>
              <a:t>PACIFIC</a:t>
            </a:r>
          </a:p>
          <a:p>
            <a:pPr algn="ctr" eaLnBrk="0" hangingPunct="0">
              <a:lnSpc>
                <a:spcPct val="90000"/>
              </a:lnSpc>
            </a:pPr>
            <a:r>
              <a:rPr lang="en-US" sz="900" b="1" i="1">
                <a:solidFill>
                  <a:srgbClr val="00A3DB"/>
                </a:solidFill>
              </a:rPr>
              <a:t>OCEAN</a:t>
            </a:r>
            <a:endParaRPr lang="en-US" sz="900" b="1">
              <a:solidFill>
                <a:srgbClr val="00A3DB"/>
              </a:solidFill>
            </a:endParaRPr>
          </a:p>
        </p:txBody>
      </p:sp>
      <p:sp>
        <p:nvSpPr>
          <p:cNvPr id="27681" name="Text Box 3"/>
          <p:cNvSpPr txBox="1">
            <a:spLocks noChangeArrowheads="1"/>
          </p:cNvSpPr>
          <p:nvPr/>
        </p:nvSpPr>
        <p:spPr bwMode="auto">
          <a:xfrm>
            <a:off x="3633788" y="2484438"/>
            <a:ext cx="661987" cy="244475"/>
          </a:xfrm>
          <a:prstGeom prst="rect">
            <a:avLst/>
          </a:prstGeom>
          <a:noFill/>
          <a:ln w="9525">
            <a:noFill/>
            <a:miter lim="800000"/>
            <a:headEnd/>
            <a:tailEnd/>
          </a:ln>
        </p:spPr>
        <p:txBody>
          <a:bodyPr wrap="none" lIns="0" tIns="0" rIns="0" bIns="0"/>
          <a:lstStyle/>
          <a:p>
            <a:pPr eaLnBrk="0" hangingPunct="0">
              <a:lnSpc>
                <a:spcPct val="90000"/>
              </a:lnSpc>
            </a:pPr>
            <a:r>
              <a:rPr lang="en-US" sz="900" b="1" i="1">
                <a:solidFill>
                  <a:srgbClr val="00A3DB"/>
                </a:solidFill>
              </a:rPr>
              <a:t>ATLANTIC</a:t>
            </a:r>
          </a:p>
          <a:p>
            <a:pPr eaLnBrk="0" hangingPunct="0">
              <a:lnSpc>
                <a:spcPct val="90000"/>
              </a:lnSpc>
            </a:pPr>
            <a:r>
              <a:rPr lang="en-US" sz="900" b="1" i="1">
                <a:solidFill>
                  <a:srgbClr val="00A3DB"/>
                </a:solidFill>
              </a:rPr>
              <a:t>OCEAN</a:t>
            </a:r>
            <a:endParaRPr lang="en-US" sz="900" b="1">
              <a:solidFill>
                <a:srgbClr val="00A3DB"/>
              </a:solidFill>
            </a:endParaRPr>
          </a:p>
        </p:txBody>
      </p:sp>
      <p:sp>
        <p:nvSpPr>
          <p:cNvPr id="27682" name="Text Box 3"/>
          <p:cNvSpPr txBox="1">
            <a:spLocks noChangeArrowheads="1"/>
          </p:cNvSpPr>
          <p:nvPr/>
        </p:nvSpPr>
        <p:spPr bwMode="auto">
          <a:xfrm>
            <a:off x="3424238" y="3489325"/>
            <a:ext cx="469900" cy="242888"/>
          </a:xfrm>
          <a:prstGeom prst="rect">
            <a:avLst/>
          </a:prstGeom>
          <a:noFill/>
          <a:ln w="9525">
            <a:noFill/>
            <a:miter lim="800000"/>
            <a:headEnd/>
            <a:tailEnd/>
          </a:ln>
        </p:spPr>
        <p:txBody>
          <a:bodyPr wrap="none" lIns="0" tIns="0" rIns="0" bIns="0"/>
          <a:lstStyle/>
          <a:p>
            <a:pPr eaLnBrk="0" hangingPunct="0">
              <a:lnSpc>
                <a:spcPct val="90000"/>
              </a:lnSpc>
            </a:pPr>
            <a:r>
              <a:rPr lang="en-US" sz="900" b="1"/>
              <a:t>South</a:t>
            </a:r>
          </a:p>
          <a:p>
            <a:pPr eaLnBrk="0" hangingPunct="0">
              <a:lnSpc>
                <a:spcPct val="90000"/>
              </a:lnSpc>
            </a:pPr>
            <a:r>
              <a:rPr lang="en-US" sz="900" b="1"/>
              <a:t>America</a:t>
            </a:r>
          </a:p>
        </p:txBody>
      </p:sp>
      <p:sp>
        <p:nvSpPr>
          <p:cNvPr id="27683" name="Text Box 3"/>
          <p:cNvSpPr txBox="1">
            <a:spLocks noChangeArrowheads="1"/>
          </p:cNvSpPr>
          <p:nvPr/>
        </p:nvSpPr>
        <p:spPr bwMode="auto">
          <a:xfrm>
            <a:off x="4697413" y="4184650"/>
            <a:ext cx="619125" cy="242888"/>
          </a:xfrm>
          <a:prstGeom prst="rect">
            <a:avLst/>
          </a:prstGeom>
          <a:noFill/>
          <a:ln w="9525">
            <a:noFill/>
            <a:miter lim="800000"/>
            <a:headEnd/>
            <a:tailEnd/>
          </a:ln>
        </p:spPr>
        <p:txBody>
          <a:bodyPr wrap="none" lIns="0" tIns="0" rIns="0" bIns="0"/>
          <a:lstStyle/>
          <a:p>
            <a:pPr eaLnBrk="0" hangingPunct="0">
              <a:lnSpc>
                <a:spcPct val="90000"/>
              </a:lnSpc>
            </a:pPr>
            <a:r>
              <a:rPr lang="en-US" sz="900" b="1"/>
              <a:t>Cape of</a:t>
            </a:r>
          </a:p>
          <a:p>
            <a:pPr eaLnBrk="0" hangingPunct="0">
              <a:lnSpc>
                <a:spcPct val="90000"/>
              </a:lnSpc>
            </a:pPr>
            <a:r>
              <a:rPr lang="en-US" sz="900" b="1"/>
              <a:t>Good Hope</a:t>
            </a:r>
          </a:p>
        </p:txBody>
      </p:sp>
      <p:sp>
        <p:nvSpPr>
          <p:cNvPr id="27684" name="Text Box 3"/>
          <p:cNvSpPr txBox="1">
            <a:spLocks noChangeArrowheads="1"/>
          </p:cNvSpPr>
          <p:nvPr/>
        </p:nvSpPr>
        <p:spPr bwMode="auto">
          <a:xfrm>
            <a:off x="2757488" y="4341813"/>
            <a:ext cx="661987" cy="244475"/>
          </a:xfrm>
          <a:prstGeom prst="rect">
            <a:avLst/>
          </a:prstGeom>
          <a:noFill/>
          <a:ln w="9525">
            <a:noFill/>
            <a:miter lim="800000"/>
            <a:headEnd/>
            <a:tailEnd/>
          </a:ln>
        </p:spPr>
        <p:txBody>
          <a:bodyPr wrap="none" lIns="0" tIns="0" rIns="0" bIns="0"/>
          <a:lstStyle/>
          <a:p>
            <a:pPr eaLnBrk="0" hangingPunct="0">
              <a:lnSpc>
                <a:spcPct val="90000"/>
              </a:lnSpc>
            </a:pPr>
            <a:r>
              <a:rPr lang="en-US" sz="900" b="1" i="1">
                <a:solidFill>
                  <a:srgbClr val="00A3DB"/>
                </a:solidFill>
              </a:rPr>
              <a:t>PACIFIC</a:t>
            </a:r>
          </a:p>
          <a:p>
            <a:pPr eaLnBrk="0" hangingPunct="0">
              <a:lnSpc>
                <a:spcPct val="90000"/>
              </a:lnSpc>
            </a:pPr>
            <a:r>
              <a:rPr lang="en-US" sz="900" b="1" i="1">
                <a:solidFill>
                  <a:srgbClr val="00A3DB"/>
                </a:solidFill>
              </a:rPr>
              <a:t>OCEAN</a:t>
            </a:r>
            <a:endParaRPr lang="en-US" sz="900" b="1">
              <a:solidFill>
                <a:srgbClr val="00A3DB"/>
              </a:solidFill>
            </a:endParaRPr>
          </a:p>
        </p:txBody>
      </p:sp>
      <p:sp>
        <p:nvSpPr>
          <p:cNvPr id="27685" name="Line 37"/>
          <p:cNvSpPr>
            <a:spLocks noChangeShapeType="1"/>
          </p:cNvSpPr>
          <p:nvPr/>
        </p:nvSpPr>
        <p:spPr bwMode="auto">
          <a:xfrm>
            <a:off x="5151438" y="4241800"/>
            <a:ext cx="228600" cy="0"/>
          </a:xfrm>
          <a:prstGeom prst="line">
            <a:avLst/>
          </a:prstGeom>
          <a:noFill/>
          <a:ln w="12700">
            <a:solidFill>
              <a:schemeClr val="tx1"/>
            </a:solidFill>
            <a:round/>
            <a:headEnd/>
            <a:tailEnd/>
          </a:ln>
          <a:effectLst/>
        </p:spPr>
        <p:txBody>
          <a:bodyPr wrap="none" anchor="ctr"/>
          <a:lstStyle/>
          <a:p>
            <a:endParaRPr lang="en-US"/>
          </a:p>
        </p:txBody>
      </p:sp>
      <p:sp>
        <p:nvSpPr>
          <p:cNvPr id="27686" name="Text Box 3"/>
          <p:cNvSpPr txBox="1">
            <a:spLocks noChangeArrowheads="1"/>
          </p:cNvSpPr>
          <p:nvPr/>
        </p:nvSpPr>
        <p:spPr bwMode="auto">
          <a:xfrm>
            <a:off x="3979863" y="4754563"/>
            <a:ext cx="639762" cy="153987"/>
          </a:xfrm>
          <a:prstGeom prst="rect">
            <a:avLst/>
          </a:prstGeom>
          <a:noFill/>
          <a:ln w="9525">
            <a:noFill/>
            <a:miter lim="800000"/>
            <a:headEnd/>
            <a:tailEnd/>
          </a:ln>
        </p:spPr>
        <p:txBody>
          <a:bodyPr wrap="none" lIns="0" tIns="0" rIns="0" bIns="0"/>
          <a:lstStyle/>
          <a:p>
            <a:pPr eaLnBrk="0" hangingPunct="0">
              <a:lnSpc>
                <a:spcPct val="90000"/>
              </a:lnSpc>
            </a:pPr>
            <a:r>
              <a:rPr lang="en-US" sz="900" b="1"/>
              <a:t>Cape Horn</a:t>
            </a:r>
          </a:p>
        </p:txBody>
      </p:sp>
      <p:sp>
        <p:nvSpPr>
          <p:cNvPr id="27687" name="Text Box 3"/>
          <p:cNvSpPr txBox="1">
            <a:spLocks noChangeArrowheads="1"/>
          </p:cNvSpPr>
          <p:nvPr/>
        </p:nvSpPr>
        <p:spPr bwMode="auto">
          <a:xfrm>
            <a:off x="2778125" y="4941888"/>
            <a:ext cx="965200" cy="153987"/>
          </a:xfrm>
          <a:prstGeom prst="rect">
            <a:avLst/>
          </a:prstGeom>
          <a:noFill/>
          <a:ln w="9525">
            <a:noFill/>
            <a:miter lim="800000"/>
            <a:headEnd/>
            <a:tailEnd/>
          </a:ln>
        </p:spPr>
        <p:txBody>
          <a:bodyPr wrap="none" lIns="0" tIns="0" rIns="0" bIns="0"/>
          <a:lstStyle/>
          <a:p>
            <a:pPr eaLnBrk="0" hangingPunct="0">
              <a:lnSpc>
                <a:spcPct val="90000"/>
              </a:lnSpc>
            </a:pPr>
            <a:r>
              <a:rPr lang="en-US" sz="900" b="1"/>
              <a:t>Tierra del Fuego</a:t>
            </a:r>
          </a:p>
        </p:txBody>
      </p:sp>
      <p:sp>
        <p:nvSpPr>
          <p:cNvPr id="27688" name="Line 40"/>
          <p:cNvSpPr>
            <a:spLocks noChangeShapeType="1"/>
          </p:cNvSpPr>
          <p:nvPr/>
        </p:nvSpPr>
        <p:spPr bwMode="auto">
          <a:xfrm flipV="1">
            <a:off x="3530600" y="4783138"/>
            <a:ext cx="28575" cy="169862"/>
          </a:xfrm>
          <a:prstGeom prst="line">
            <a:avLst/>
          </a:prstGeom>
          <a:noFill/>
          <a:ln w="12700">
            <a:solidFill>
              <a:schemeClr val="tx1"/>
            </a:solidFill>
            <a:round/>
            <a:headEnd/>
            <a:tailEnd/>
          </a:ln>
          <a:effectLst/>
        </p:spPr>
        <p:txBody>
          <a:bodyPr wrap="none" anchor="ctr"/>
          <a:lstStyle/>
          <a:p>
            <a:endParaRPr lang="en-US"/>
          </a:p>
        </p:txBody>
      </p:sp>
      <p:sp>
        <p:nvSpPr>
          <p:cNvPr id="27689" name="Line 41"/>
          <p:cNvSpPr>
            <a:spLocks noChangeShapeType="1"/>
          </p:cNvSpPr>
          <p:nvPr/>
        </p:nvSpPr>
        <p:spPr bwMode="auto">
          <a:xfrm>
            <a:off x="3733800" y="4821238"/>
            <a:ext cx="215900" cy="0"/>
          </a:xfrm>
          <a:prstGeom prst="line">
            <a:avLst/>
          </a:prstGeom>
          <a:noFill/>
          <a:ln w="12700">
            <a:solidFill>
              <a:schemeClr val="tx1"/>
            </a:solidFill>
            <a:round/>
            <a:headEnd/>
            <a:tailEnd/>
          </a:ln>
          <a:effectLst/>
        </p:spPr>
        <p:txBody>
          <a:bodyPr wrap="none" anchor="ctr"/>
          <a:lstStyle/>
          <a:p>
            <a:endParaRPr lang="en-US"/>
          </a:p>
        </p:txBody>
      </p:sp>
      <p:sp>
        <p:nvSpPr>
          <p:cNvPr id="27690" name="Text Box 3"/>
          <p:cNvSpPr txBox="1">
            <a:spLocks noChangeArrowheads="1"/>
          </p:cNvSpPr>
          <p:nvPr/>
        </p:nvSpPr>
        <p:spPr bwMode="auto">
          <a:xfrm rot="-5128325">
            <a:off x="3313906" y="3944144"/>
            <a:ext cx="377825" cy="153988"/>
          </a:xfrm>
          <a:prstGeom prst="rect">
            <a:avLst/>
          </a:prstGeom>
          <a:noFill/>
          <a:ln w="9525">
            <a:noFill/>
            <a:miter lim="800000"/>
            <a:headEnd/>
            <a:tailEnd/>
          </a:ln>
        </p:spPr>
        <p:txBody>
          <a:bodyPr wrap="none" lIns="0" tIns="0" rIns="0" bIns="0"/>
          <a:lstStyle/>
          <a:p>
            <a:pPr eaLnBrk="0" hangingPunct="0">
              <a:lnSpc>
                <a:spcPct val="90000"/>
              </a:lnSpc>
            </a:pPr>
            <a:r>
              <a:rPr lang="en-US" sz="900" b="1"/>
              <a:t>Andes</a:t>
            </a:r>
          </a:p>
        </p:txBody>
      </p:sp>
      <p:sp>
        <p:nvSpPr>
          <p:cNvPr id="27691" name="Text Box 3"/>
          <p:cNvSpPr txBox="1">
            <a:spLocks noChangeArrowheads="1"/>
          </p:cNvSpPr>
          <p:nvPr/>
        </p:nvSpPr>
        <p:spPr bwMode="auto">
          <a:xfrm>
            <a:off x="7731125" y="3976688"/>
            <a:ext cx="550863" cy="150812"/>
          </a:xfrm>
          <a:prstGeom prst="rect">
            <a:avLst/>
          </a:prstGeom>
          <a:noFill/>
          <a:ln w="9525">
            <a:noFill/>
            <a:miter lim="800000"/>
            <a:headEnd/>
            <a:tailEnd/>
          </a:ln>
        </p:spPr>
        <p:txBody>
          <a:bodyPr wrap="none" lIns="0" tIns="0" rIns="0" bIns="0"/>
          <a:lstStyle/>
          <a:p>
            <a:pPr eaLnBrk="0" hangingPunct="0">
              <a:lnSpc>
                <a:spcPct val="90000"/>
              </a:lnSpc>
            </a:pPr>
            <a:r>
              <a:rPr lang="en-US" sz="900" b="1"/>
              <a:t>Australia</a:t>
            </a:r>
          </a:p>
        </p:txBody>
      </p:sp>
      <p:sp>
        <p:nvSpPr>
          <p:cNvPr id="27692" name="Text Box 3"/>
          <p:cNvSpPr txBox="1">
            <a:spLocks noChangeArrowheads="1"/>
          </p:cNvSpPr>
          <p:nvPr/>
        </p:nvSpPr>
        <p:spPr bwMode="auto">
          <a:xfrm>
            <a:off x="7737475" y="4751388"/>
            <a:ext cx="550863" cy="150812"/>
          </a:xfrm>
          <a:prstGeom prst="rect">
            <a:avLst/>
          </a:prstGeom>
          <a:noFill/>
          <a:ln w="9525">
            <a:noFill/>
            <a:miter lim="800000"/>
            <a:headEnd/>
            <a:tailEnd/>
          </a:ln>
        </p:spPr>
        <p:txBody>
          <a:bodyPr wrap="none" lIns="0" tIns="0" rIns="0" bIns="0"/>
          <a:lstStyle/>
          <a:p>
            <a:pPr eaLnBrk="0" hangingPunct="0">
              <a:lnSpc>
                <a:spcPct val="90000"/>
              </a:lnSpc>
            </a:pPr>
            <a:r>
              <a:rPr lang="en-US" sz="900" b="1"/>
              <a:t>Tasmania</a:t>
            </a:r>
          </a:p>
        </p:txBody>
      </p:sp>
      <p:sp>
        <p:nvSpPr>
          <p:cNvPr id="27693" name="Text Box 3"/>
          <p:cNvSpPr txBox="1">
            <a:spLocks noChangeArrowheads="1"/>
          </p:cNvSpPr>
          <p:nvPr/>
        </p:nvSpPr>
        <p:spPr bwMode="auto">
          <a:xfrm>
            <a:off x="8324850" y="4922838"/>
            <a:ext cx="442913" cy="252412"/>
          </a:xfrm>
          <a:prstGeom prst="rect">
            <a:avLst/>
          </a:prstGeom>
          <a:noFill/>
          <a:ln w="9525">
            <a:noFill/>
            <a:miter lim="800000"/>
            <a:headEnd/>
            <a:tailEnd/>
          </a:ln>
        </p:spPr>
        <p:txBody>
          <a:bodyPr wrap="none" lIns="0" tIns="0" rIns="0" bIns="0"/>
          <a:lstStyle/>
          <a:p>
            <a:pPr eaLnBrk="0" hangingPunct="0">
              <a:lnSpc>
                <a:spcPct val="90000"/>
              </a:lnSpc>
            </a:pPr>
            <a:r>
              <a:rPr lang="en-US" sz="900" b="1"/>
              <a:t>New</a:t>
            </a:r>
          </a:p>
          <a:p>
            <a:pPr eaLnBrk="0" hangingPunct="0">
              <a:lnSpc>
                <a:spcPct val="90000"/>
              </a:lnSpc>
            </a:pPr>
            <a:r>
              <a:rPr lang="en-US" sz="900" b="1"/>
              <a:t>Zealand</a:t>
            </a:r>
          </a:p>
        </p:txBody>
      </p:sp>
      <p:sp>
        <p:nvSpPr>
          <p:cNvPr id="27694" name="Line 46"/>
          <p:cNvSpPr>
            <a:spLocks noChangeShapeType="1"/>
          </p:cNvSpPr>
          <p:nvPr/>
        </p:nvSpPr>
        <p:spPr bwMode="auto">
          <a:xfrm flipV="1">
            <a:off x="8607425" y="4416425"/>
            <a:ext cx="117475" cy="546100"/>
          </a:xfrm>
          <a:prstGeom prst="line">
            <a:avLst/>
          </a:prstGeom>
          <a:noFill/>
          <a:ln w="12700">
            <a:solidFill>
              <a:schemeClr val="tx1"/>
            </a:solidFill>
            <a:round/>
            <a:headEnd/>
            <a:tailEnd/>
          </a:ln>
          <a:effectLst/>
        </p:spPr>
        <p:txBody>
          <a:bodyPr wrap="none" anchor="ctr"/>
          <a:lstStyle/>
          <a:p>
            <a:endParaRPr lang="en-US"/>
          </a:p>
        </p:txBody>
      </p:sp>
      <p:sp>
        <p:nvSpPr>
          <p:cNvPr id="27695" name="Line 47"/>
          <p:cNvSpPr>
            <a:spLocks noChangeShapeType="1"/>
          </p:cNvSpPr>
          <p:nvPr/>
        </p:nvSpPr>
        <p:spPr bwMode="auto">
          <a:xfrm flipH="1">
            <a:off x="8032750" y="4524375"/>
            <a:ext cx="31750" cy="238125"/>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ransition>
    <p:pull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19.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TBTEXT" val=""/>
</p:tagLst>
</file>

<file path=ppt/tags/tag21.xml><?xml version="1.0" encoding="utf-8"?>
<p:tagLst xmlns:a="http://schemas.openxmlformats.org/drawingml/2006/main" xmlns:r="http://schemas.openxmlformats.org/officeDocument/2006/relationships" xmlns:p="http://schemas.openxmlformats.org/presentationml/2006/main">
  <p:tag name="TBTEXT" val=""/>
</p:tagLst>
</file>

<file path=ppt/tags/tag22.xml><?xml version="1.0" encoding="utf-8"?>
<p:tagLst xmlns:a="http://schemas.openxmlformats.org/drawingml/2006/main" xmlns:r="http://schemas.openxmlformats.org/officeDocument/2006/relationships" xmlns:p="http://schemas.openxmlformats.org/presentationml/2006/main">
  <p:tag name="TBTEXT" val=""/>
</p:tagLst>
</file>

<file path=ppt/tags/tag23.xml><?xml version="1.0" encoding="utf-8"?>
<p:tagLst xmlns:a="http://schemas.openxmlformats.org/drawingml/2006/main" xmlns:r="http://schemas.openxmlformats.org/officeDocument/2006/relationships" xmlns:p="http://schemas.openxmlformats.org/presentationml/2006/main">
  <p:tag name="TBTEXT" val=""/>
</p:tagLst>
</file>

<file path=ppt/tags/tag24.xml><?xml version="1.0" encoding="utf-8"?>
<p:tagLst xmlns:a="http://schemas.openxmlformats.org/drawingml/2006/main" xmlns:r="http://schemas.openxmlformats.org/officeDocument/2006/relationships" xmlns:p="http://schemas.openxmlformats.org/presentationml/2006/main">
  <p:tag name="TBTEXT" val=""/>
</p:tagLst>
</file>

<file path=ppt/tags/tag25.xml><?xml version="1.0" encoding="utf-8"?>
<p:tagLst xmlns:a="http://schemas.openxmlformats.org/drawingml/2006/main" xmlns:r="http://schemas.openxmlformats.org/officeDocument/2006/relationships" xmlns:p="http://schemas.openxmlformats.org/presentationml/2006/main">
  <p:tag name="TBTEXT" val=""/>
</p:tagLst>
</file>

<file path=ppt/tags/tag26.xml><?xml version="1.0" encoding="utf-8"?>
<p:tagLst xmlns:a="http://schemas.openxmlformats.org/drawingml/2006/main" xmlns:r="http://schemas.openxmlformats.org/officeDocument/2006/relationships" xmlns:p="http://schemas.openxmlformats.org/presentationml/2006/main">
  <p:tag name="TBTEXT" val=""/>
</p:tagLst>
</file>

<file path=ppt/tags/tag27.xml><?xml version="1.0" encoding="utf-8"?>
<p:tagLst xmlns:a="http://schemas.openxmlformats.org/drawingml/2006/main" xmlns:r="http://schemas.openxmlformats.org/officeDocument/2006/relationships" xmlns:p="http://schemas.openxmlformats.org/presentationml/2006/main">
  <p:tag name="TBTEXT" val=""/>
</p:tagLst>
</file>

<file path=ppt/tags/tag28.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147</TotalTime>
  <Words>10560</Words>
  <Application>Microsoft Office PowerPoint</Application>
  <PresentationFormat>On-screen Show (4:3)</PresentationFormat>
  <Paragraphs>700</Paragraphs>
  <Slides>62</Slides>
  <Notes>61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Urban</vt:lpstr>
      <vt:lpstr>EVOLUTION</vt:lpstr>
      <vt:lpstr> Introduction </vt:lpstr>
      <vt:lpstr>Figure 13.0_2</vt:lpstr>
      <vt:lpstr>PowerPoint Presentation</vt:lpstr>
      <vt:lpstr> 13.1 A sea voyage helped Darwin frame his theory of evolution</vt:lpstr>
      <vt:lpstr> 13.1 A sea voyage helped Darwin frame his theory of evolution</vt:lpstr>
      <vt:lpstr>PowerPoint Presentation</vt:lpstr>
      <vt:lpstr> 13.1 A sea voyage helped Darwin frame his theory of evolution</vt:lpstr>
      <vt:lpstr>Figure 13.1C</vt:lpstr>
      <vt:lpstr>Figure 13.1C_3</vt:lpstr>
      <vt:lpstr>Observations that lead Darwin to that conclusion.</vt:lpstr>
      <vt:lpstr>Observations continued</vt:lpstr>
      <vt:lpstr>PowerPoint Presentation</vt:lpstr>
      <vt:lpstr> 13.2 Darwin proposed natural selection as the mechanism of evolution</vt:lpstr>
      <vt:lpstr>Figure 13.2</vt:lpstr>
      <vt:lpstr> 13.2 Darwin proposed natural selection as the mechanism of evolution</vt:lpstr>
      <vt:lpstr> 13.3 Scientists can observe natural selection in action</vt:lpstr>
      <vt:lpstr>Figure 13.3A</vt:lpstr>
      <vt:lpstr>13.3 Scientists can observe natural selection in action</vt:lpstr>
      <vt:lpstr> 13.3 Scientists can observe natural selection in action</vt:lpstr>
      <vt:lpstr>Figure 13.3B</vt:lpstr>
      <vt:lpstr>13.3 Scientists can observe natural selection in action</vt:lpstr>
      <vt:lpstr> 13.4 The study of fossils provides strong evidence for evolution</vt:lpstr>
      <vt:lpstr>Figure 13.4A</vt:lpstr>
      <vt:lpstr>Figure 13.4B</vt:lpstr>
      <vt:lpstr>Figure 13.4C</vt:lpstr>
      <vt:lpstr>Figure 13.4E</vt:lpstr>
      <vt:lpstr>Figure 13.4F</vt:lpstr>
      <vt:lpstr> 13.4 The study of fossils provides strong evidence for evolution</vt:lpstr>
      <vt:lpstr>Carbon 14 (14C) dating</vt:lpstr>
      <vt:lpstr>Figure 13.4G</vt:lpstr>
      <vt:lpstr>13.5 Many types of scientific evidence support the evolutionary view of life</vt:lpstr>
      <vt:lpstr>Figure 15.7C</vt:lpstr>
      <vt:lpstr>PowerPoint Presentation</vt:lpstr>
      <vt:lpstr>13.5 Many types of scientific evidence support the evolutionary view of life</vt:lpstr>
      <vt:lpstr>Figure 13.5A</vt:lpstr>
      <vt:lpstr> 13.5 Many types of scientific evidence support the evolutionary view of life</vt:lpstr>
      <vt:lpstr>Figure 13.5B</vt:lpstr>
      <vt:lpstr>Figure 13.4H_2</vt:lpstr>
      <vt:lpstr> 13.5 Many types of scientific evidence support the evolutionary view of life</vt:lpstr>
      <vt:lpstr> 13.6 Homologies indicate patterns of descent that can be shown on an evolutionary tree</vt:lpstr>
      <vt:lpstr>Figure 13.6</vt:lpstr>
      <vt:lpstr>PowerPoint Presentation</vt:lpstr>
      <vt:lpstr> 13.7 Evolution occurs within populations </vt:lpstr>
      <vt:lpstr> 13.7 Evolution occurs within populations </vt:lpstr>
      <vt:lpstr>Figure 13.8</vt:lpstr>
      <vt:lpstr> 13.8 Mutation and sexual reproduction produce the genetic variation that makes evolution possible</vt:lpstr>
      <vt:lpstr>  13.8 Mutation and sexual reproduction produce the genetic variation that makes evolution possible</vt:lpstr>
      <vt:lpstr>PowerPoint Presentation</vt:lpstr>
      <vt:lpstr> 13.11 Natural selection, genetic drift, and gene flow can cause microevolution</vt:lpstr>
      <vt:lpstr> 13.11 Natural selection, genetic drift, and gene flow can cause microevolution</vt:lpstr>
      <vt:lpstr> 13.11 Natural selection, genetic drift, and gene flow can cause microevolution</vt:lpstr>
      <vt:lpstr>Figure 13.11A_s1</vt:lpstr>
      <vt:lpstr>Figure 13.11A_s2</vt:lpstr>
      <vt:lpstr>Figure 13.11A_s3</vt:lpstr>
      <vt:lpstr>13. 11 Natural selection, genetic drift, and gene flow can cause microevolution</vt:lpstr>
      <vt:lpstr> 13.13 Natural selection can alter variation in a population in three ways</vt:lpstr>
      <vt:lpstr>Figure 13.13</vt:lpstr>
      <vt:lpstr> 13.14 Sexual selection may lead to phenotypic differences between males and females</vt:lpstr>
      <vt:lpstr>Figure 13.14A</vt:lpstr>
      <vt:lpstr>13.15 EVOLUTION CONNECTION: The evolution of antibiotic resistance in bacteria is a serious public health concern</vt:lpstr>
      <vt:lpstr>Figure 13.15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John Bruce</dc:creator>
  <cp:lastModifiedBy>Saint Viator</cp:lastModifiedBy>
  <cp:revision>52</cp:revision>
  <cp:lastPrinted>2014-02-18T15:19:52Z</cp:lastPrinted>
  <dcterms:created xsi:type="dcterms:W3CDTF">2013-08-14T21:09:20Z</dcterms:created>
  <dcterms:modified xsi:type="dcterms:W3CDTF">2014-02-25T14:23:00Z</dcterms:modified>
</cp:coreProperties>
</file>