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tags/tag9.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0.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1.xml" ContentType="application/vnd.openxmlformats-officedocument.presentationml.tags+xml"/>
  <Override PartName="/ppt/notesSlides/notesSlide27.xml" ContentType="application/vnd.openxmlformats-officedocument.presentationml.notesSlide+xml"/>
  <Override PartName="/ppt/tags/tag12.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3.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4.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5.xml" ContentType="application/vnd.openxmlformats-officedocument.presentationml.tags+xml"/>
  <Override PartName="/ppt/notesSlides/notesSlide34.xml" ContentType="application/vnd.openxmlformats-officedocument.presentationml.notesSlide+xml"/>
  <Override PartName="/ppt/tags/tag16.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7.xml" ContentType="application/vnd.openxmlformats-officedocument.presentationml.tags+xml"/>
  <Override PartName="/ppt/notesSlides/notesSlide38.xml" ContentType="application/vnd.openxmlformats-officedocument.presentationml.notesSlide+xml"/>
  <Override PartName="/ppt/tags/tag18.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302" r:id="rId3"/>
    <p:sldId id="303" r:id="rId4"/>
    <p:sldId id="257" r:id="rId5"/>
    <p:sldId id="258" r:id="rId6"/>
    <p:sldId id="259" r:id="rId7"/>
    <p:sldId id="260" r:id="rId8"/>
    <p:sldId id="261" r:id="rId9"/>
    <p:sldId id="304"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305"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301" r:id="rId44"/>
    <p:sldId id="296" r:id="rId45"/>
    <p:sldId id="29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576A41-F824-43C7-A406-902BC0CFB19D}" type="datetimeFigureOut">
              <a:rPr lang="en-US" smtClean="0"/>
              <a:pPr/>
              <a:t>1/24/2014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9FAE3A-3124-477E-AD31-BF7516BD6C58}" type="slidenum">
              <a:rPr lang="en-US" smtClean="0"/>
              <a:pPr/>
              <a:t>‹#›</a:t>
            </a:fld>
            <a:endParaRPr lang="en-US"/>
          </a:p>
        </p:txBody>
      </p:sp>
    </p:spTree>
    <p:extLst>
      <p:ext uri="{BB962C8B-B14F-4D97-AF65-F5344CB8AC3E}">
        <p14:creationId xmlns:p14="http://schemas.microsoft.com/office/powerpoint/2010/main" val="3464849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A6ED4C0E-7F13-4D74-9897-4004955F3F60}" type="slidenum">
              <a:rPr lang="en-US" sz="1200">
                <a:latin typeface="Times New Roman" pitchFamily="84" charset="0"/>
              </a:rPr>
              <a:pPr algn="r" eaLnBrk="0" hangingPunct="0"/>
              <a:t>4</a:t>
            </a:fld>
            <a:endParaRPr lang="en-US" sz="1200">
              <a:latin typeface="Times New Roman" pitchFamily="84" charset="0"/>
            </a:endParaRPr>
          </a:p>
        </p:txBody>
      </p:sp>
      <p:sp>
        <p:nvSpPr>
          <p:cNvPr id="181251" name="Rectangle 2"/>
          <p:cNvSpPr>
            <a:spLocks noGrp="1" noRot="1" noChangeAspect="1" noChangeArrowheads="1" noTextEdit="1"/>
          </p:cNvSpPr>
          <p:nvPr>
            <p:ph type="sldImg"/>
          </p:nvPr>
        </p:nvSpPr>
        <p:spPr>
          <a:solidFill>
            <a:srgbClr val="FFFFFF"/>
          </a:solidFill>
          <a:ln/>
        </p:spPr>
      </p:sp>
      <p:sp>
        <p:nvSpPr>
          <p:cNvPr id="18125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Students using Punnett squares need to be reminded that the calculations are expected statistical probabilities and not absolutes. We would expect that any six playing cards dealt might be half black and half red, but we frequently find that this is not true. This might be a good time to show how larger sample sizes increase the likelihood that sampling will reflect expected ratios.</a:t>
            </a:r>
          </a:p>
          <a:p>
            <a:pPr eaLnBrk="1" hangingPunct="1"/>
            <a:r>
              <a:rPr lang="en-US" b="1" smtClean="0">
                <a:latin typeface="Times New Roman" pitchFamily="84" charset="0"/>
                <a:ea typeface="ＭＳ Ｐゴシック" pitchFamily="84" charset="-128"/>
              </a:rPr>
              <a:t>Teaching Tips </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This early material introduces many definitions that are vital to understanding the later discussions in this chapter. Therefore, students need to be encouraged to master these definitions immediately. This may be a good time for a short quiz to encourage their progress.</a:t>
            </a:r>
          </a:p>
          <a:p>
            <a:pPr eaLnBrk="1" hangingPunct="1"/>
            <a:r>
              <a:rPr lang="en-US" smtClean="0">
                <a:latin typeface="Times New Roman" pitchFamily="84" charset="0"/>
                <a:ea typeface="ＭＳ Ｐゴシック" pitchFamily="84" charset="-128"/>
              </a:rPr>
              <a:t>2. Many students benefit from a little quick practice with a Punnett square. Have them try these crosses for practice: (a) </a:t>
            </a:r>
            <a:r>
              <a:rPr lang="en-US" i="1" smtClean="0">
                <a:latin typeface="Times New Roman" pitchFamily="84" charset="0"/>
                <a:ea typeface="ＭＳ Ｐゴシック" pitchFamily="84" charset="-128"/>
              </a:rPr>
              <a:t>PP</a:t>
            </a:r>
            <a:r>
              <a:rPr lang="en-US" smtClean="0">
                <a:latin typeface="Times New Roman" pitchFamily="84" charset="0"/>
                <a:ea typeface="ＭＳ Ｐゴシック" pitchFamily="84" charset="-128"/>
              </a:rPr>
              <a:t> </a:t>
            </a:r>
            <a:r>
              <a:rPr lang="en-US" smtClean="0">
                <a:latin typeface="Times New Roman" pitchFamily="84" charset="0"/>
                <a:ea typeface="ＭＳ Ｐゴシック" pitchFamily="84" charset="-128"/>
                <a:sym typeface="Symbol" pitchFamily="84" charset="2"/>
              </a:rPr>
              <a:t></a:t>
            </a:r>
            <a:r>
              <a:rPr lang="en-US" smtClean="0">
                <a:latin typeface="Times New Roman" pitchFamily="84" charset="0"/>
                <a:ea typeface="ＭＳ Ｐゴシック" pitchFamily="84" charset="-128"/>
              </a:rPr>
              <a:t> </a:t>
            </a:r>
            <a:r>
              <a:rPr lang="en-US" i="1" smtClean="0">
                <a:latin typeface="Times New Roman" pitchFamily="84" charset="0"/>
                <a:ea typeface="ＭＳ Ｐゴシック" pitchFamily="84" charset="-128"/>
              </a:rPr>
              <a:t>pp </a:t>
            </a:r>
            <a:r>
              <a:rPr lang="en-US" smtClean="0">
                <a:latin typeface="Times New Roman" pitchFamily="84" charset="0"/>
                <a:ea typeface="ＭＳ Ｐゴシック" pitchFamily="84" charset="-128"/>
              </a:rPr>
              <a:t>and (b) </a:t>
            </a:r>
            <a:r>
              <a:rPr lang="en-US" i="1" smtClean="0">
                <a:latin typeface="Times New Roman" pitchFamily="84" charset="0"/>
                <a:ea typeface="ＭＳ Ｐゴシック" pitchFamily="84" charset="-128"/>
              </a:rPr>
              <a:t>Pp</a:t>
            </a:r>
            <a:r>
              <a:rPr lang="en-US" smtClean="0">
                <a:latin typeface="Times New Roman" pitchFamily="84" charset="0"/>
                <a:ea typeface="ＭＳ Ｐゴシック" pitchFamily="84" charset="-128"/>
              </a:rPr>
              <a:t> </a:t>
            </a:r>
            <a:r>
              <a:rPr lang="en-US" smtClean="0">
                <a:latin typeface="Times New Roman" pitchFamily="84" charset="0"/>
                <a:ea typeface="ＭＳ Ｐゴシック" pitchFamily="84" charset="-128"/>
                <a:sym typeface="Symbol" pitchFamily="84" charset="2"/>
              </a:rPr>
              <a:t></a:t>
            </a:r>
            <a:r>
              <a:rPr lang="en-US" smtClean="0">
                <a:latin typeface="Times New Roman" pitchFamily="84" charset="0"/>
                <a:ea typeface="ＭＳ Ｐゴシック" pitchFamily="84" charset="-128"/>
              </a:rPr>
              <a:t> </a:t>
            </a:r>
            <a:r>
              <a:rPr lang="en-US" i="1" smtClean="0">
                <a:latin typeface="Times New Roman" pitchFamily="84" charset="0"/>
                <a:ea typeface="ＭＳ Ｐゴシック" pitchFamily="84" charset="-128"/>
              </a:rPr>
              <a:t>pp</a:t>
            </a:r>
            <a:r>
              <a:rPr lang="en-US" smtClean="0">
                <a:latin typeface="Times New Roman" pitchFamily="84" charset="0"/>
                <a:ea typeface="ＭＳ Ｐゴシック" pitchFamily="84" charset="-128"/>
              </a:rPr>
              <a:t>.</a:t>
            </a:r>
          </a:p>
          <a:p>
            <a:pPr eaLnBrk="1" hangingPunct="1"/>
            <a:r>
              <a:rPr lang="en-US" smtClean="0">
                <a:latin typeface="Times New Roman" pitchFamily="84" charset="0"/>
                <a:ea typeface="ＭＳ Ｐゴシック" pitchFamily="84" charset="-128"/>
              </a:rPr>
              <a:t>3. For students struggling with basic terminology, an analogy between a genetic trait and a pair of shoes might be helpful. A person might wear a pair of shoes in which both shoes match (homozygous), or less likely, a person might wear shoes that do not match (heterozygous).</a:t>
            </a:r>
          </a:p>
          <a:p>
            <a:pPr eaLnBrk="1" hangingPunct="1"/>
            <a:r>
              <a:rPr lang="en-US" smtClean="0">
                <a:latin typeface="Times New Roman" pitchFamily="84" charset="0"/>
                <a:ea typeface="ＭＳ Ｐゴシック" pitchFamily="84" charset="-128"/>
              </a:rPr>
              <a:t>4. Another analogy that might help struggling students is a pair of people trying to make a decision about where to eat tonight. One person wants to eat at a restaurant, the other wants to eat a meal at home. This (heterozygous) couple eats at home (the dominant allele “wins”).</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021149FA-8604-4598-9442-467D03B1FCBE}" type="slidenum">
              <a:rPr lang="en-US" sz="1200">
                <a:latin typeface="Times" pitchFamily="84" charset="0"/>
              </a:rPr>
              <a:pPr algn="r" eaLnBrk="0" hangingPunct="0"/>
              <a:t>14</a:t>
            </a:fld>
            <a:endParaRPr lang="en-US" sz="1200">
              <a:latin typeface="Times" pitchFamily="84" charset="0"/>
            </a:endParaRPr>
          </a:p>
        </p:txBody>
      </p:sp>
      <p:sp>
        <p:nvSpPr>
          <p:cNvPr id="192515" name="Rectangle 2"/>
          <p:cNvSpPr>
            <a:spLocks noGrp="1" noRot="1" noChangeAspect="1" noChangeArrowheads="1" noTextEdit="1"/>
          </p:cNvSpPr>
          <p:nvPr>
            <p:ph type="sldImg"/>
          </p:nvPr>
        </p:nvSpPr>
        <p:spPr>
          <a:solidFill>
            <a:srgbClr val="FFFFFF"/>
          </a:solidFill>
          <a:ln/>
        </p:spPr>
      </p:sp>
      <p:sp>
        <p:nvSpPr>
          <p:cNvPr id="192516"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pitchFamily="84" charset="0"/>
                <a:ea typeface="ＭＳ Ｐゴシック" pitchFamily="84" charset="-128"/>
              </a:rPr>
              <a:t>Figure 9.3B_4 </a:t>
            </a:r>
            <a:r>
              <a:rPr lang="en-US" smtClean="0">
                <a:solidFill>
                  <a:srgbClr val="000000"/>
                </a:solidFill>
                <a:latin typeface="Times" pitchFamily="84" charset="0"/>
                <a:ea typeface="ＭＳ Ｐゴシック" pitchFamily="84" charset="-128"/>
              </a:rPr>
              <a:t>An explanation of the crosses in Figure 9.3A (F</a:t>
            </a:r>
            <a:r>
              <a:rPr lang="en-US" baseline="-25000" smtClean="0">
                <a:solidFill>
                  <a:srgbClr val="000000"/>
                </a:solidFill>
                <a:latin typeface="Times" pitchFamily="84" charset="0"/>
                <a:ea typeface="ＭＳ Ｐゴシック" pitchFamily="84" charset="-128"/>
              </a:rPr>
              <a:t>2</a:t>
            </a:r>
            <a:r>
              <a:rPr lang="en-US" smtClean="0">
                <a:solidFill>
                  <a:srgbClr val="000000"/>
                </a:solidFill>
                <a:latin typeface="Times" pitchFamily="84" charset="0"/>
                <a:ea typeface="ＭＳ Ｐゴシック" pitchFamily="84" charset="-128"/>
              </a:rPr>
              <a:t> generation)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3870EAEB-5D87-474F-9472-99594DDE6B3B}" type="slidenum">
              <a:rPr lang="en-US" sz="1200">
                <a:latin typeface="Times New Roman" pitchFamily="84" charset="0"/>
              </a:rPr>
              <a:pPr algn="r" eaLnBrk="0" hangingPunct="0"/>
              <a:t>15</a:t>
            </a:fld>
            <a:endParaRPr lang="en-US" sz="1200">
              <a:latin typeface="Times New Roman" pitchFamily="84" charset="0"/>
            </a:endParaRPr>
          </a:p>
        </p:txBody>
      </p:sp>
      <p:sp>
        <p:nvSpPr>
          <p:cNvPr id="193539" name="Rectangle 2"/>
          <p:cNvSpPr>
            <a:spLocks noGrp="1" noRot="1" noChangeAspect="1" noChangeArrowheads="1" noTextEdit="1"/>
          </p:cNvSpPr>
          <p:nvPr>
            <p:ph type="sldImg"/>
          </p:nvPr>
        </p:nvSpPr>
        <p:spPr>
          <a:solidFill>
            <a:srgbClr val="FFFFFF"/>
          </a:solidFill>
          <a:ln/>
        </p:spPr>
      </p:sp>
      <p:sp>
        <p:nvSpPr>
          <p:cNvPr id="1935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Students using Punnett squares need to be reminded that the calculations are expected statistical probabilities and not absolutes. We would expect that any six playing cards dealt might be half black and half red, but we frequently find that this is not true. This might be a good time to show how larger sample sizes increase the likelihood that sampling will reflect expected ratios.</a:t>
            </a:r>
          </a:p>
          <a:p>
            <a:pPr eaLnBrk="1" hangingPunct="1"/>
            <a:r>
              <a:rPr lang="en-US" b="1" smtClean="0">
                <a:latin typeface="Times New Roman" pitchFamily="84" charset="0"/>
                <a:ea typeface="ＭＳ Ｐゴシック" pitchFamily="84" charset="-128"/>
              </a:rPr>
              <a:t>Teaching Tips </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Figure 9.4 can be of great benefit when introducing genetic terminology. For students struggling to think abstractly, such a visual aid may be essential when describing these features in lecture.</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885CD2C7-6766-4A48-807F-D0374E0A92A1}" type="slidenum">
              <a:rPr lang="en-US" sz="1200">
                <a:latin typeface="Times" pitchFamily="84" charset="0"/>
              </a:rPr>
              <a:pPr algn="r" eaLnBrk="0" hangingPunct="0"/>
              <a:t>16</a:t>
            </a:fld>
            <a:endParaRPr lang="en-US" sz="1200">
              <a:latin typeface="Times" pitchFamily="84" charset="0"/>
            </a:endParaRPr>
          </a:p>
        </p:txBody>
      </p:sp>
      <p:sp>
        <p:nvSpPr>
          <p:cNvPr id="194563" name="Rectangle 2"/>
          <p:cNvSpPr>
            <a:spLocks noGrp="1" noRot="1" noChangeAspect="1" noChangeArrowheads="1" noTextEdit="1"/>
          </p:cNvSpPr>
          <p:nvPr>
            <p:ph type="sldImg"/>
          </p:nvPr>
        </p:nvSpPr>
        <p:spPr>
          <a:solidFill>
            <a:srgbClr val="FFFFFF"/>
          </a:solidFill>
          <a:ln/>
        </p:spPr>
      </p:sp>
      <p:sp>
        <p:nvSpPr>
          <p:cNvPr id="194564"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pitchFamily="84" charset="0"/>
                <a:ea typeface="ＭＳ Ｐゴシック" pitchFamily="84" charset="-128"/>
              </a:rPr>
              <a:t>Figure 9.4 </a:t>
            </a:r>
            <a:r>
              <a:rPr lang="en-US" smtClean="0">
                <a:solidFill>
                  <a:srgbClr val="000000"/>
                </a:solidFill>
                <a:latin typeface="Times" pitchFamily="84" charset="0"/>
                <a:ea typeface="ＭＳ Ｐゴシック" pitchFamily="84" charset="-128"/>
              </a:rPr>
              <a:t>Three gene loci on homologous chromosomes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B90F1F29-5938-471A-AC36-BEDF4B628ECC}" type="slidenum">
              <a:rPr lang="en-US" sz="1200">
                <a:latin typeface="Times New Roman" pitchFamily="84" charset="0"/>
              </a:rPr>
              <a:pPr algn="r" eaLnBrk="0" hangingPunct="0"/>
              <a:t>17</a:t>
            </a:fld>
            <a:endParaRPr lang="en-US" sz="1200">
              <a:latin typeface="Times New Roman" pitchFamily="84" charset="0"/>
            </a:endParaRPr>
          </a:p>
        </p:txBody>
      </p:sp>
      <p:sp>
        <p:nvSpPr>
          <p:cNvPr id="219139" name="Rectangle 2"/>
          <p:cNvSpPr>
            <a:spLocks noGrp="1" noRot="1" noChangeAspect="1" noChangeArrowheads="1" noTextEdit="1"/>
          </p:cNvSpPr>
          <p:nvPr>
            <p:ph type="sldImg"/>
          </p:nvPr>
        </p:nvSpPr>
        <p:spPr>
          <a:solidFill>
            <a:srgbClr val="FFFFFF"/>
          </a:solidFill>
          <a:ln/>
        </p:spPr>
      </p:sp>
      <p:sp>
        <p:nvSpPr>
          <p:cNvPr id="2191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Students might think that dominant alleles are naturally (a) more common, (b) more likely to be inherited, and (c) better for an organism. The text notes that this is not necessarily true. However, this might need to be emphasized further in lecture.</a:t>
            </a:r>
          </a:p>
          <a:p>
            <a:pPr eaLnBrk="1" hangingPunct="1"/>
            <a:r>
              <a:rPr lang="en-US" b="1" smtClean="0">
                <a:latin typeface="Times New Roman" pitchFamily="84" charset="0"/>
                <a:ea typeface="ＭＳ Ｐゴシック" pitchFamily="84" charset="-128"/>
              </a:rPr>
              <a:t>Teaching Tips </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Students seem to learn much from Figure 9.8b by analyzing the possible genotypes for the people whose complete genotype is not known. Consider challenging your students to suggest the possible genotypes for these people, perhaps during lecture.</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8A5F1924-A3AD-4EDB-9412-3705D94710EF}" type="slidenum">
              <a:rPr lang="en-US" sz="1200">
                <a:latin typeface="Times" pitchFamily="84" charset="0"/>
              </a:rPr>
              <a:pPr algn="r" eaLnBrk="0" hangingPunct="0"/>
              <a:t>18</a:t>
            </a:fld>
            <a:endParaRPr lang="en-US" sz="1200">
              <a:latin typeface="Times" pitchFamily="84" charset="0"/>
            </a:endParaRPr>
          </a:p>
        </p:txBody>
      </p:sp>
      <p:sp>
        <p:nvSpPr>
          <p:cNvPr id="211971" name="Rectangle 2"/>
          <p:cNvSpPr>
            <a:spLocks noGrp="1" noRot="1" noChangeAspect="1" noChangeArrowheads="1" noTextEdit="1"/>
          </p:cNvSpPr>
          <p:nvPr>
            <p:ph type="sldImg"/>
          </p:nvPr>
        </p:nvSpPr>
        <p:spPr>
          <a:solidFill>
            <a:srgbClr val="FFFFFF"/>
          </a:solidFill>
          <a:ln/>
        </p:spPr>
      </p:sp>
      <p:sp>
        <p:nvSpPr>
          <p:cNvPr id="211972"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pitchFamily="84" charset="0"/>
                <a:ea typeface="ＭＳ Ｐゴシック" pitchFamily="84" charset="-128"/>
              </a:rPr>
              <a:t>Figure 9.8A </a:t>
            </a:r>
            <a:r>
              <a:rPr lang="en-US" smtClean="0">
                <a:solidFill>
                  <a:srgbClr val="000000"/>
                </a:solidFill>
                <a:latin typeface="Times" pitchFamily="84" charset="0"/>
                <a:ea typeface="ＭＳ Ｐゴシック" pitchFamily="84" charset="-128"/>
              </a:rPr>
              <a:t>Examples of single-gene inherited traits in humans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58DDB6B6-7341-483D-943C-0CDA82AB5EE2}" type="slidenum">
              <a:rPr lang="en-US" sz="1200">
                <a:latin typeface="Times" pitchFamily="84" charset="0"/>
              </a:rPr>
              <a:pPr algn="r" eaLnBrk="0" hangingPunct="0"/>
              <a:t>19</a:t>
            </a:fld>
            <a:endParaRPr lang="en-US" sz="1200">
              <a:latin typeface="Times" pitchFamily="84" charset="0"/>
            </a:endParaRPr>
          </a:p>
        </p:txBody>
      </p:sp>
      <p:sp>
        <p:nvSpPr>
          <p:cNvPr id="220163" name="Rectangle 2"/>
          <p:cNvSpPr>
            <a:spLocks noGrp="1" noRot="1" noChangeAspect="1" noChangeArrowheads="1" noTextEdit="1"/>
          </p:cNvSpPr>
          <p:nvPr>
            <p:ph type="sldImg"/>
          </p:nvPr>
        </p:nvSpPr>
        <p:spPr>
          <a:solidFill>
            <a:srgbClr val="FFFFFF"/>
          </a:solidFill>
          <a:ln/>
        </p:spPr>
      </p:sp>
      <p:sp>
        <p:nvSpPr>
          <p:cNvPr id="220164"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pitchFamily="84" charset="0"/>
                <a:ea typeface="ＭＳ Ｐゴシック" pitchFamily="84" charset="-128"/>
              </a:rPr>
              <a:t>Figure 9.8B </a:t>
            </a:r>
            <a:r>
              <a:rPr lang="en-US" smtClean="0">
                <a:solidFill>
                  <a:srgbClr val="000000"/>
                </a:solidFill>
                <a:latin typeface="Times" pitchFamily="84" charset="0"/>
                <a:ea typeface="ＭＳ Ｐゴシック" pitchFamily="84" charset="-128"/>
              </a:rPr>
              <a:t>A pedigree showing the inheritance of attached versus free earlobes in a hypothetical family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2D2DC2A5-26DA-4136-A8E1-72D0E5B7B83C}" type="slidenum">
              <a:rPr lang="en-US" sz="1200">
                <a:latin typeface="Times New Roman" pitchFamily="84" charset="0"/>
              </a:rPr>
              <a:pPr algn="r" eaLnBrk="0" hangingPunct="0"/>
              <a:t>20</a:t>
            </a:fld>
            <a:endParaRPr lang="en-US" sz="1200">
              <a:latin typeface="Times New Roman" pitchFamily="84" charset="0"/>
            </a:endParaRPr>
          </a:p>
        </p:txBody>
      </p:sp>
      <p:sp>
        <p:nvSpPr>
          <p:cNvPr id="221187" name="Rectangle 2"/>
          <p:cNvSpPr>
            <a:spLocks noGrp="1" noRot="1" noChangeAspect="1" noChangeArrowheads="1" noTextEdit="1"/>
          </p:cNvSpPr>
          <p:nvPr>
            <p:ph type="sldImg"/>
          </p:nvPr>
        </p:nvSpPr>
        <p:spPr>
          <a:solidFill>
            <a:srgbClr val="FFFFFF"/>
          </a:solidFill>
          <a:ln/>
        </p:spPr>
      </p:sp>
      <p:sp>
        <p:nvSpPr>
          <p:cNvPr id="2211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The 2/3 fraction noted in the discussion of carriers of a recessive disorder for deafness often catches students off guard . . . as they are expecting odds of 1/4, 1/2, or 3/4. However, when we eliminate the </a:t>
            </a:r>
            <a:r>
              <a:rPr lang="en-US" i="1" smtClean="0">
                <a:latin typeface="Times New Roman" pitchFamily="84" charset="0"/>
                <a:ea typeface="ＭＳ Ｐゴシック" pitchFamily="84" charset="-128"/>
              </a:rPr>
              <a:t>dd</a:t>
            </a:r>
            <a:r>
              <a:rPr lang="en-US" smtClean="0">
                <a:latin typeface="Times New Roman" pitchFamily="84" charset="0"/>
                <a:ea typeface="ＭＳ Ｐゴシック" pitchFamily="84" charset="-128"/>
              </a:rPr>
              <a:t> (deaf) possibility, as it would not be a carrier, we have three possible genotypes. Thus, the odds are based out of the remaining three genotypes </a:t>
            </a:r>
            <a:r>
              <a:rPr lang="en-US" i="1" smtClean="0">
                <a:latin typeface="Times New Roman" pitchFamily="84" charset="0"/>
                <a:ea typeface="ＭＳ Ｐゴシック" pitchFamily="84" charset="-128"/>
              </a:rPr>
              <a:t>Dd</a:t>
            </a:r>
            <a:r>
              <a:rPr lang="en-US" smtClean="0">
                <a:latin typeface="Times New Roman" pitchFamily="84" charset="0"/>
                <a:ea typeface="ＭＳ Ｐゴシック" pitchFamily="84" charset="-128"/>
              </a:rPr>
              <a:t>,</a:t>
            </a:r>
            <a:r>
              <a:rPr lang="en-US" i="1" smtClean="0">
                <a:latin typeface="Times New Roman" pitchFamily="84" charset="0"/>
                <a:ea typeface="ＭＳ Ｐゴシック" pitchFamily="84" charset="-128"/>
              </a:rPr>
              <a:t> dD</a:t>
            </a:r>
            <a:r>
              <a:rPr lang="en-US" smtClean="0">
                <a:latin typeface="Times New Roman" pitchFamily="84" charset="0"/>
                <a:ea typeface="ＭＳ Ｐゴシック" pitchFamily="84" charset="-128"/>
              </a:rPr>
              <a:t>, and </a:t>
            </a:r>
            <a:r>
              <a:rPr lang="en-US" i="1" smtClean="0">
                <a:latin typeface="Times New Roman" pitchFamily="84" charset="0"/>
                <a:ea typeface="ＭＳ Ｐゴシック" pitchFamily="84" charset="-128"/>
              </a:rPr>
              <a:t>DD</a:t>
            </a:r>
            <a:r>
              <a:rPr lang="en-US" smtClean="0">
                <a:latin typeface="Times New Roman" pitchFamily="84" charset="0"/>
                <a:ea typeface="ＭＳ Ｐゴシック" pitchFamily="84" charset="-128"/>
              </a:rPr>
              <a:t>. Consider adding this point of clarification to your lecture.</a:t>
            </a:r>
          </a:p>
          <a:p>
            <a:pPr eaLnBrk="1" hangingPunct="1"/>
            <a:r>
              <a:rPr lang="en-US" smtClean="0">
                <a:latin typeface="Times New Roman" pitchFamily="84" charset="0"/>
                <a:ea typeface="ＭＳ Ｐゴシック" pitchFamily="84" charset="-128"/>
              </a:rPr>
              <a:t>2. As a simple test of comprehension, ask students to explain why lethal alleles are not eliminated from a population. Several possibilities exist: a) The lethal allele might be recessive, persisting in the population due to the survival of carriers, or b) the lethal allele might be dominant, but is not expressed until after the age of reproduction.</a:t>
            </a:r>
          </a:p>
          <a:p>
            <a:pPr eaLnBrk="1" hangingPunct="1"/>
            <a:r>
              <a:rPr lang="en-US" smtClean="0">
                <a:latin typeface="Times New Roman" pitchFamily="84" charset="0"/>
                <a:ea typeface="ＭＳ Ｐゴシック" pitchFamily="84" charset="-128"/>
              </a:rPr>
              <a:t>3. Ask your class a) what the odds are of a person developing Huntington’s disease if a parent has this disease (50%) and b) whether they would want this genetic test if they were a person at risk. The Huntington Disease Society website, www.hdsa.org, offers many additional details. It is a good starting point for those who want to explore this disease in more detail.</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AA4F27EC-6CE9-4C18-BC1B-A70B9DB49063}" type="slidenum">
              <a:rPr lang="en-US" sz="1200">
                <a:latin typeface="Times" pitchFamily="84" charset="0"/>
              </a:rPr>
              <a:pPr algn="r" eaLnBrk="0" hangingPunct="0"/>
              <a:t>21</a:t>
            </a:fld>
            <a:endParaRPr lang="en-US" sz="1200">
              <a:latin typeface="Times" pitchFamily="84" charset="0"/>
            </a:endParaRPr>
          </a:p>
        </p:txBody>
      </p:sp>
      <p:sp>
        <p:nvSpPr>
          <p:cNvPr id="222211" name="Rectangle 2"/>
          <p:cNvSpPr>
            <a:spLocks noGrp="1" noRot="1" noChangeAspect="1" noChangeArrowheads="1" noTextEdit="1"/>
          </p:cNvSpPr>
          <p:nvPr>
            <p:ph type="sldImg"/>
          </p:nvPr>
        </p:nvSpPr>
        <p:spPr>
          <a:solidFill>
            <a:srgbClr val="FFFFFF"/>
          </a:solidFill>
          <a:ln/>
        </p:spPr>
      </p:sp>
      <p:sp>
        <p:nvSpPr>
          <p:cNvPr id="222212"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pitchFamily="84" charset="0"/>
                <a:ea typeface="ＭＳ Ｐゴシック" pitchFamily="84" charset="-128"/>
              </a:rPr>
              <a:t>Figure 9.9A </a:t>
            </a:r>
            <a:r>
              <a:rPr lang="en-US" smtClean="0">
                <a:solidFill>
                  <a:srgbClr val="000000"/>
                </a:solidFill>
                <a:latin typeface="Times" pitchFamily="84" charset="0"/>
                <a:ea typeface="ＭＳ Ｐゴシック" pitchFamily="84" charset="-128"/>
              </a:rPr>
              <a:t>Offspring produced by parents who are both carriers for a recessive disorder, a type of deafness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E50D13D3-BFE5-4C5A-ACB2-41F5DE8065B9}" type="slidenum">
              <a:rPr lang="en-US" sz="1200">
                <a:latin typeface="Times New Roman" pitchFamily="84" charset="0"/>
              </a:rPr>
              <a:pPr algn="r" eaLnBrk="0" hangingPunct="0"/>
              <a:t>22</a:t>
            </a:fld>
            <a:endParaRPr lang="en-US" sz="1200">
              <a:latin typeface="Times New Roman" pitchFamily="84" charset="0"/>
            </a:endParaRPr>
          </a:p>
        </p:txBody>
      </p:sp>
      <p:sp>
        <p:nvSpPr>
          <p:cNvPr id="223235" name="Rectangle 2"/>
          <p:cNvSpPr>
            <a:spLocks noGrp="1" noRot="1" noChangeAspect="1" noChangeArrowheads="1" noTextEdit="1"/>
          </p:cNvSpPr>
          <p:nvPr>
            <p:ph type="sldImg"/>
          </p:nvPr>
        </p:nvSpPr>
        <p:spPr>
          <a:solidFill>
            <a:srgbClr val="FFFFFF"/>
          </a:solidFill>
          <a:ln/>
        </p:spPr>
      </p:sp>
      <p:sp>
        <p:nvSpPr>
          <p:cNvPr id="2232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The 2/3 fraction noted in the discussion of carriers of a recessive disorder for deafness often catches students off guard . . . as they are expecting odds of 1/4, 1/2, or 3/4. However, when we eliminate the </a:t>
            </a:r>
            <a:r>
              <a:rPr lang="en-US" i="1" smtClean="0">
                <a:latin typeface="Times New Roman" pitchFamily="84" charset="0"/>
                <a:ea typeface="ＭＳ Ｐゴシック" pitchFamily="84" charset="-128"/>
              </a:rPr>
              <a:t>dd </a:t>
            </a:r>
            <a:r>
              <a:rPr lang="en-US" smtClean="0">
                <a:latin typeface="Times New Roman" pitchFamily="84" charset="0"/>
                <a:ea typeface="ＭＳ Ｐゴシック" pitchFamily="84" charset="-128"/>
              </a:rPr>
              <a:t>(deaf) possibility, as it would not be a carrier, we have three possible genotypes. Thus, the odds are based out of the remaining three genotypes </a:t>
            </a:r>
            <a:r>
              <a:rPr lang="en-US" i="1" smtClean="0">
                <a:latin typeface="Times New Roman" pitchFamily="84" charset="0"/>
                <a:ea typeface="ＭＳ Ｐゴシック" pitchFamily="84" charset="-128"/>
              </a:rPr>
              <a:t>Dd</a:t>
            </a:r>
            <a:r>
              <a:rPr lang="en-US" smtClean="0">
                <a:latin typeface="Times New Roman" pitchFamily="84" charset="0"/>
                <a:ea typeface="ＭＳ Ｐゴシック" pitchFamily="84" charset="-128"/>
              </a:rPr>
              <a:t>,</a:t>
            </a:r>
            <a:r>
              <a:rPr lang="en-US" i="1" smtClean="0">
                <a:latin typeface="Times New Roman" pitchFamily="84" charset="0"/>
                <a:ea typeface="ＭＳ Ｐゴシック" pitchFamily="84" charset="-128"/>
              </a:rPr>
              <a:t> dD</a:t>
            </a:r>
            <a:r>
              <a:rPr lang="en-US" smtClean="0">
                <a:latin typeface="Times New Roman" pitchFamily="84" charset="0"/>
                <a:ea typeface="ＭＳ Ｐゴシック" pitchFamily="84" charset="-128"/>
              </a:rPr>
              <a:t>, and </a:t>
            </a:r>
            <a:r>
              <a:rPr lang="en-US" i="1" smtClean="0">
                <a:latin typeface="Times New Roman" pitchFamily="84" charset="0"/>
                <a:ea typeface="ＭＳ Ｐゴシック" pitchFamily="84" charset="-128"/>
              </a:rPr>
              <a:t>DD</a:t>
            </a:r>
            <a:r>
              <a:rPr lang="en-US" smtClean="0">
                <a:latin typeface="Times New Roman" pitchFamily="84" charset="0"/>
                <a:ea typeface="ＭＳ Ｐゴシック" pitchFamily="84" charset="-128"/>
              </a:rPr>
              <a:t>. Consider adding this point of clarification to your lecture.</a:t>
            </a:r>
          </a:p>
          <a:p>
            <a:pPr eaLnBrk="1" hangingPunct="1"/>
            <a:r>
              <a:rPr lang="en-US" smtClean="0">
                <a:latin typeface="Times New Roman" pitchFamily="84" charset="0"/>
                <a:ea typeface="ＭＳ Ｐゴシック" pitchFamily="84" charset="-128"/>
              </a:rPr>
              <a:t>2. As a simple test of comprehension, ask students to explain why lethal alleles are not eliminated from a population. Several possibilities exist: a) The lethal allele might be recessive, persisting in the population due to the survival of carriers, or b) the lethal allele might be dominant, but is not expressed until after the age of reproduction.</a:t>
            </a:r>
          </a:p>
          <a:p>
            <a:pPr eaLnBrk="1" hangingPunct="1"/>
            <a:r>
              <a:rPr lang="en-US" smtClean="0">
                <a:latin typeface="Times New Roman" pitchFamily="84" charset="0"/>
                <a:ea typeface="ＭＳ Ｐゴシック" pitchFamily="84" charset="-128"/>
              </a:rPr>
              <a:t>3. Ask your class a) what the odds are of a person developing Huntington’s disease if a parent has this disease (50%) and b) whether they would want this genetic test if they were a person at risk. The Huntington Disease Society website, www.hdsa.org, offers many additional details. It is a good starting point for those who want to explore this disease in more detail.</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0D451F7D-32FF-4D8A-987D-6075C17C7B6D}" type="slidenum">
              <a:rPr lang="en-US" sz="1200">
                <a:latin typeface="Times" pitchFamily="84" charset="0"/>
              </a:rPr>
              <a:pPr algn="r" eaLnBrk="0" hangingPunct="0"/>
              <a:t>23</a:t>
            </a:fld>
            <a:endParaRPr lang="en-US" sz="1200">
              <a:latin typeface="Times" pitchFamily="84" charset="0"/>
            </a:endParaRPr>
          </a:p>
        </p:txBody>
      </p:sp>
      <p:sp>
        <p:nvSpPr>
          <p:cNvPr id="224259" name="Rectangle 2"/>
          <p:cNvSpPr>
            <a:spLocks noGrp="1" noRot="1" noChangeAspect="1" noChangeArrowheads="1" noTextEdit="1"/>
          </p:cNvSpPr>
          <p:nvPr>
            <p:ph type="sldImg"/>
          </p:nvPr>
        </p:nvSpPr>
        <p:spPr>
          <a:solidFill>
            <a:srgbClr val="FFFFFF"/>
          </a:solidFill>
          <a:ln/>
        </p:spPr>
      </p:sp>
      <p:sp>
        <p:nvSpPr>
          <p:cNvPr id="224260"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pitchFamily="84" charset="0"/>
                <a:ea typeface="ＭＳ Ｐゴシック" pitchFamily="84" charset="-128"/>
              </a:rPr>
              <a:t>Table 9.9 </a:t>
            </a:r>
            <a:r>
              <a:rPr lang="en-US" smtClean="0">
                <a:solidFill>
                  <a:srgbClr val="000000"/>
                </a:solidFill>
                <a:latin typeface="Times" pitchFamily="84" charset="0"/>
                <a:ea typeface="ＭＳ Ｐゴシック" pitchFamily="84" charset="-128"/>
              </a:rPr>
              <a:t>Some Autosomal Disorders in Humans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6CA029D8-EC6B-4E8E-8412-B131E74313A1}" type="slidenum">
              <a:rPr lang="en-US" sz="1200">
                <a:latin typeface="Times" pitchFamily="84" charset="0"/>
              </a:rPr>
              <a:pPr algn="r" eaLnBrk="0" hangingPunct="0"/>
              <a:t>5</a:t>
            </a:fld>
            <a:endParaRPr lang="en-US" sz="1200">
              <a:latin typeface="Times" pitchFamily="84" charset="0"/>
            </a:endParaRPr>
          </a:p>
        </p:txBody>
      </p:sp>
      <p:sp>
        <p:nvSpPr>
          <p:cNvPr id="182275" name="Rectangle 2"/>
          <p:cNvSpPr>
            <a:spLocks noGrp="1" noRot="1" noChangeAspect="1" noChangeArrowheads="1" noTextEdit="1"/>
          </p:cNvSpPr>
          <p:nvPr>
            <p:ph type="sldImg"/>
          </p:nvPr>
        </p:nvSpPr>
        <p:spPr>
          <a:solidFill>
            <a:srgbClr val="FFFFFF"/>
          </a:solidFill>
          <a:ln/>
        </p:spPr>
      </p:sp>
      <p:sp>
        <p:nvSpPr>
          <p:cNvPr id="182276"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pitchFamily="84" charset="0"/>
                <a:ea typeface="ＭＳ Ｐゴシック" pitchFamily="84" charset="-128"/>
              </a:rPr>
              <a:t>Figure 9.3A_s1 </a:t>
            </a:r>
            <a:r>
              <a:rPr lang="en-US" smtClean="0">
                <a:solidFill>
                  <a:srgbClr val="000000"/>
                </a:solidFill>
                <a:latin typeface="Times" pitchFamily="84" charset="0"/>
                <a:ea typeface="ＭＳ Ｐゴシック" pitchFamily="84" charset="-128"/>
              </a:rPr>
              <a:t>Crosses tracking one character (flower color) (step 1)</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6E8FD40C-FB48-4DC1-8A35-71353AC3BEC0}" type="slidenum">
              <a:rPr lang="en-US" sz="1200">
                <a:latin typeface="Times New Roman" pitchFamily="84" charset="0"/>
              </a:rPr>
              <a:pPr algn="r" eaLnBrk="0" hangingPunct="0"/>
              <a:t>24</a:t>
            </a:fld>
            <a:endParaRPr lang="en-US" sz="1200">
              <a:latin typeface="Times New Roman" pitchFamily="84" charset="0"/>
            </a:endParaRPr>
          </a:p>
        </p:txBody>
      </p:sp>
      <p:sp>
        <p:nvSpPr>
          <p:cNvPr id="226307" name="Rectangle 2"/>
          <p:cNvSpPr>
            <a:spLocks noGrp="1" noRot="1" noChangeAspect="1" noChangeArrowheads="1" noTextEdit="1"/>
          </p:cNvSpPr>
          <p:nvPr>
            <p:ph type="sldImg"/>
          </p:nvPr>
        </p:nvSpPr>
        <p:spPr>
          <a:solidFill>
            <a:srgbClr val="FFFFFF"/>
          </a:solidFill>
          <a:ln/>
        </p:spPr>
      </p:sp>
      <p:sp>
        <p:nvSpPr>
          <p:cNvPr id="22630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Medical technology raises many ethical issues. Consider asking your students this practical question. How much routine fetal testing do we want our insurance companies to cover and at what cost for health insurance? Ultrasound, for example, is routinely performed on pregnant women as a normal part of prenatal care. What other tests should be standard? Who should decide? Who should pay?</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C7CC3ADA-BC28-44C1-AD75-B68D57D968A4}" type="slidenum">
              <a:rPr lang="en-US" sz="1200">
                <a:latin typeface="Times New Roman" pitchFamily="84" charset="0"/>
              </a:rPr>
              <a:pPr algn="r" eaLnBrk="0" hangingPunct="0"/>
              <a:t>25</a:t>
            </a:fld>
            <a:endParaRPr lang="en-US" sz="1200">
              <a:latin typeface="Times New Roman" pitchFamily="84" charset="0"/>
            </a:endParaRPr>
          </a:p>
        </p:txBody>
      </p:sp>
      <p:sp>
        <p:nvSpPr>
          <p:cNvPr id="227331" name="Rectangle 2"/>
          <p:cNvSpPr>
            <a:spLocks noGrp="1" noRot="1" noChangeAspect="1" noChangeArrowheads="1" noTextEdit="1"/>
          </p:cNvSpPr>
          <p:nvPr>
            <p:ph type="sldImg"/>
          </p:nvPr>
        </p:nvSpPr>
        <p:spPr>
          <a:solidFill>
            <a:srgbClr val="FFFFFF"/>
          </a:solidFill>
          <a:ln/>
        </p:spPr>
      </p:sp>
      <p:sp>
        <p:nvSpPr>
          <p:cNvPr id="22733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Medical technology raises many ethical issues. Consider asking your students this practical question. How much routine fetal testing do we want our insurance companies to cover and at what cost for health insurance? Ultrasound, for example, is routinely performed on pregnant women as a normal part of prenatal care. What other tests should be standard? Who should decide? Who should pay?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87B19256-9FD2-4F27-A222-3D3C30718DCF}" type="slidenum">
              <a:rPr lang="en-US" sz="1200">
                <a:latin typeface="Times" pitchFamily="84" charset="0"/>
              </a:rPr>
              <a:pPr algn="r" eaLnBrk="0" hangingPunct="0"/>
              <a:t>26</a:t>
            </a:fld>
            <a:endParaRPr lang="en-US" sz="1200">
              <a:latin typeface="Times" pitchFamily="84" charset="0"/>
            </a:endParaRPr>
          </a:p>
        </p:txBody>
      </p:sp>
      <p:sp>
        <p:nvSpPr>
          <p:cNvPr id="229379" name="Rectangle 2"/>
          <p:cNvSpPr>
            <a:spLocks noGrp="1" noRot="1" noChangeAspect="1" noChangeArrowheads="1" noTextEdit="1"/>
          </p:cNvSpPr>
          <p:nvPr>
            <p:ph type="sldImg"/>
          </p:nvPr>
        </p:nvSpPr>
        <p:spPr>
          <a:solidFill>
            <a:srgbClr val="FFFFFF"/>
          </a:solidFill>
          <a:ln/>
        </p:spPr>
      </p:sp>
      <p:sp>
        <p:nvSpPr>
          <p:cNvPr id="229380"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pitchFamily="84" charset="0"/>
                <a:ea typeface="ＭＳ Ｐゴシック" pitchFamily="84" charset="-128"/>
              </a:rPr>
              <a:t>Figure 9.10A </a:t>
            </a:r>
            <a:r>
              <a:rPr lang="en-US" smtClean="0">
                <a:solidFill>
                  <a:srgbClr val="000000"/>
                </a:solidFill>
                <a:latin typeface="Times" pitchFamily="84" charset="0"/>
                <a:ea typeface="ＭＳ Ｐゴシック" pitchFamily="84" charset="-128"/>
              </a:rPr>
              <a:t>Testing a fetus for genetic disorders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0FAC8552-1E3D-4D79-8479-E736B19445EC}" type="slidenum">
              <a:rPr lang="en-US" sz="1200">
                <a:latin typeface="Times" pitchFamily="84" charset="0"/>
              </a:rPr>
              <a:pPr algn="r" eaLnBrk="0" hangingPunct="0"/>
              <a:t>27</a:t>
            </a:fld>
            <a:endParaRPr lang="en-US" sz="1200">
              <a:latin typeface="Times" pitchFamily="84" charset="0"/>
            </a:endParaRPr>
          </a:p>
        </p:txBody>
      </p:sp>
      <p:sp>
        <p:nvSpPr>
          <p:cNvPr id="231427" name="Rectangle 2"/>
          <p:cNvSpPr>
            <a:spLocks noGrp="1" noRot="1" noChangeAspect="1" noChangeArrowheads="1" noTextEdit="1"/>
          </p:cNvSpPr>
          <p:nvPr>
            <p:ph type="sldImg"/>
          </p:nvPr>
        </p:nvSpPr>
        <p:spPr>
          <a:solidFill>
            <a:srgbClr val="FFFFFF"/>
          </a:solidFill>
          <a:ln/>
        </p:spPr>
      </p:sp>
      <p:sp>
        <p:nvSpPr>
          <p:cNvPr id="231428"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pitchFamily="84" charset="0"/>
                <a:ea typeface="ＭＳ Ｐゴシック" pitchFamily="84" charset="-128"/>
              </a:rPr>
              <a:t>Figure 9.10B </a:t>
            </a:r>
            <a:r>
              <a:rPr lang="en-US" smtClean="0">
                <a:solidFill>
                  <a:srgbClr val="000000"/>
                </a:solidFill>
                <a:latin typeface="Times" pitchFamily="84" charset="0"/>
                <a:ea typeface="ＭＳ Ｐゴシック" pitchFamily="84" charset="-128"/>
              </a:rPr>
              <a:t>Ultrasound scanning of a fetus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7F7233B3-47E1-4F7D-919C-98825200BDBD}" type="slidenum">
              <a:rPr lang="en-US" sz="1200">
                <a:latin typeface="Times" pitchFamily="84" charset="0"/>
              </a:rPr>
              <a:pPr algn="r" eaLnBrk="0" hangingPunct="0"/>
              <a:t>29</a:t>
            </a:fld>
            <a:endParaRPr lang="en-US" sz="1200">
              <a:latin typeface="Times" pitchFamily="84" charset="0"/>
            </a:endParaRPr>
          </a:p>
        </p:txBody>
      </p:sp>
      <p:sp>
        <p:nvSpPr>
          <p:cNvPr id="237571" name="Rectangle 2"/>
          <p:cNvSpPr>
            <a:spLocks noGrp="1" noRot="1" noChangeAspect="1" noChangeArrowheads="1" noTextEdit="1"/>
          </p:cNvSpPr>
          <p:nvPr>
            <p:ph type="sldImg"/>
          </p:nvPr>
        </p:nvSpPr>
        <p:spPr>
          <a:solidFill>
            <a:srgbClr val="FFFFFF"/>
          </a:solidFill>
          <a:ln/>
        </p:spPr>
      </p:sp>
      <p:sp>
        <p:nvSpPr>
          <p:cNvPr id="237572"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pitchFamily="84" charset="0"/>
                <a:ea typeface="ＭＳ Ｐゴシック" pitchFamily="84" charset="-128"/>
              </a:rPr>
              <a:t>Figure 9.11A </a:t>
            </a:r>
            <a:r>
              <a:rPr lang="en-US" smtClean="0">
                <a:solidFill>
                  <a:srgbClr val="000000"/>
                </a:solidFill>
                <a:latin typeface="Times" pitchFamily="84" charset="0"/>
                <a:ea typeface="ＭＳ Ｐゴシック" pitchFamily="84" charset="-128"/>
              </a:rPr>
              <a:t>Incomplete dominance in snapdragon flower color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E5F6B8DF-C94E-43C3-A25B-7151EACEECCD}" type="slidenum">
              <a:rPr lang="en-US" sz="1200">
                <a:latin typeface="Times New Roman" pitchFamily="84" charset="0"/>
              </a:rPr>
              <a:pPr algn="r" eaLnBrk="0" hangingPunct="0"/>
              <a:t>30</a:t>
            </a:fld>
            <a:endParaRPr lang="en-US" sz="1200">
              <a:latin typeface="Times New Roman" pitchFamily="84" charset="0"/>
            </a:endParaRPr>
          </a:p>
        </p:txBody>
      </p:sp>
      <p:sp>
        <p:nvSpPr>
          <p:cNvPr id="241667" name="Rectangle 2"/>
          <p:cNvSpPr>
            <a:spLocks noGrp="1" noRot="1" noChangeAspect="1" noChangeArrowheads="1" noTextEdit="1"/>
          </p:cNvSpPr>
          <p:nvPr>
            <p:ph type="sldImg"/>
          </p:nvPr>
        </p:nvSpPr>
        <p:spPr>
          <a:solidFill>
            <a:srgbClr val="FFFFFF"/>
          </a:solidFill>
          <a:ln/>
        </p:spPr>
      </p:sp>
      <p:sp>
        <p:nvSpPr>
          <p:cNvPr id="2416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After reading the preceding modules, students might expect all traits to be governed by a single gene with two alleles, one dominant over the other. Modules 9.11–9.15 describe deviations from simplistic models of inheritance.</a:t>
            </a:r>
          </a:p>
          <a:p>
            <a:pPr eaLnBrk="1" hangingPunct="1"/>
            <a:r>
              <a:rPr lang="en-US" smtClean="0">
                <a:latin typeface="Times New Roman" pitchFamily="84" charset="0"/>
                <a:ea typeface="ＭＳ Ｐゴシック" pitchFamily="84" charset="-128"/>
              </a:rPr>
              <a:t>2. As these variations of Mendel’s laws are introduced, students are likely to get confused and become uncertain about the prior definitions. Consider keeping a clear definition of these different patterns of inheritance available for the class to refer to as new patterns are discussed (perhaps as a handout for student reference).</a:t>
            </a:r>
          </a:p>
          <a:p>
            <a:pPr eaLnBrk="1" hangingPunct="1"/>
            <a:r>
              <a:rPr lang="en-US" smtClean="0">
                <a:latin typeface="Times New Roman" pitchFamily="84" charset="0"/>
                <a:ea typeface="ＭＳ Ｐゴシック" pitchFamily="84" charset="-128"/>
              </a:rPr>
              <a:t>3. As your class size increases, the chances increase that at least one student will have a family member with one of the genetic disorders discussed. Some students may find this embarrassing, but others might have a special interest in learning more about these topics, and may even be willing to share some of their family’s experiences with the class.</a:t>
            </a:r>
          </a:p>
          <a:p>
            <a:pPr eaLnBrk="1" hangingPunct="1"/>
            <a:r>
              <a:rPr lang="en-US" b="1" smtClean="0">
                <a:latin typeface="Times New Roman" pitchFamily="84" charset="0"/>
                <a:ea typeface="ＭＳ Ｐゴシック" pitchFamily="84" charset="-128"/>
              </a:rPr>
              <a:t>Teaching Tips </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Incomplete dominance is analogous to a compromise, or a gray shade. The key concept is that both “sides” have input. Complete dominance is analogous to an authoritarian style, overruling others and insisting on things being a certain way. Although these analogies might seem obvious to instructors, many students new to genetics appreciate them.</a:t>
            </a:r>
          </a:p>
          <a:p>
            <a:pPr eaLnBrk="1" hangingPunct="1"/>
            <a:r>
              <a:rPr lang="en-US" smtClean="0">
                <a:latin typeface="Times New Roman" pitchFamily="84" charset="0"/>
                <a:ea typeface="ＭＳ Ｐゴシック" pitchFamily="84" charset="-128"/>
              </a:rPr>
              <a:t>2. Another analogy for cholesterol receptors is fishing poles. The more fishing poles you use, the more fish you can catch. Heterozygotes for hypercholesterolemia have fewer “fishing poles” for cholesterol. Thus, fewer “fish” are caught and more “fish” remain in the water.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79B6E871-A214-4D08-BF90-61BBAE082548}" type="slidenum">
              <a:rPr lang="en-US" sz="1200">
                <a:latin typeface="Times" pitchFamily="84" charset="0"/>
              </a:rPr>
              <a:pPr algn="r" eaLnBrk="0" hangingPunct="0"/>
              <a:t>31</a:t>
            </a:fld>
            <a:endParaRPr lang="en-US" sz="1200">
              <a:latin typeface="Times" pitchFamily="84" charset="0"/>
            </a:endParaRPr>
          </a:p>
        </p:txBody>
      </p:sp>
      <p:sp>
        <p:nvSpPr>
          <p:cNvPr id="242691" name="Rectangle 2"/>
          <p:cNvSpPr>
            <a:spLocks noGrp="1" noRot="1" noChangeAspect="1" noChangeArrowheads="1" noTextEdit="1"/>
          </p:cNvSpPr>
          <p:nvPr>
            <p:ph type="sldImg"/>
          </p:nvPr>
        </p:nvSpPr>
        <p:spPr>
          <a:solidFill>
            <a:srgbClr val="FFFFFF"/>
          </a:solidFill>
          <a:ln/>
        </p:spPr>
      </p:sp>
      <p:sp>
        <p:nvSpPr>
          <p:cNvPr id="242692"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pitchFamily="84" charset="0"/>
                <a:ea typeface="ＭＳ Ｐゴシック" pitchFamily="84" charset="-128"/>
              </a:rPr>
              <a:t>Figure 9.11B </a:t>
            </a:r>
            <a:r>
              <a:rPr lang="en-US" smtClean="0">
                <a:solidFill>
                  <a:srgbClr val="000000"/>
                </a:solidFill>
                <a:latin typeface="Times" pitchFamily="84" charset="0"/>
                <a:ea typeface="ＭＳ Ｐゴシック" pitchFamily="84" charset="-128"/>
              </a:rPr>
              <a:t>Incomplete dominance in human hypercholesterolemia</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B26778EC-2254-4005-885B-65B127788B30}" type="slidenum">
              <a:rPr lang="en-US" sz="1200">
                <a:latin typeface="Times New Roman" pitchFamily="84" charset="0"/>
              </a:rPr>
              <a:pPr algn="r" eaLnBrk="0" hangingPunct="0"/>
              <a:t>32</a:t>
            </a:fld>
            <a:endParaRPr lang="en-US" sz="1200">
              <a:latin typeface="Times New Roman" pitchFamily="84" charset="0"/>
            </a:endParaRPr>
          </a:p>
        </p:txBody>
      </p:sp>
      <p:sp>
        <p:nvSpPr>
          <p:cNvPr id="243715" name="Rectangle 2"/>
          <p:cNvSpPr>
            <a:spLocks noGrp="1" noRot="1" noChangeAspect="1" noChangeArrowheads="1" noTextEdit="1"/>
          </p:cNvSpPr>
          <p:nvPr>
            <p:ph type="sldImg"/>
          </p:nvPr>
        </p:nvSpPr>
        <p:spPr>
          <a:solidFill>
            <a:srgbClr val="FFFFFF"/>
          </a:solidFill>
          <a:ln/>
        </p:spPr>
      </p:sp>
      <p:sp>
        <p:nvSpPr>
          <p:cNvPr id="2437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After reading the preceding modules, students might expect all traits to be governed by a single gene with two alleles, one dominant over the other. Modules 9.11–9.15 describe deviations from simplistic models of inheritance.</a:t>
            </a:r>
          </a:p>
          <a:p>
            <a:pPr eaLnBrk="1" hangingPunct="1"/>
            <a:r>
              <a:rPr lang="en-US" smtClean="0">
                <a:latin typeface="Times New Roman" pitchFamily="84" charset="0"/>
                <a:ea typeface="ＭＳ Ｐゴシック" pitchFamily="84" charset="-128"/>
              </a:rPr>
              <a:t>2. As these variations of Mendel’s laws are introduced, students are likely to get confused and become uncertain about the prior definitions. Consider keeping a clear definition of these different patterns of inheritance available for the class to refer to as new patterns are discussed (perhaps as a handout for student reference).</a:t>
            </a:r>
          </a:p>
          <a:p>
            <a:pPr eaLnBrk="1" hangingPunct="1"/>
            <a:r>
              <a:rPr lang="en-US" smtClean="0">
                <a:latin typeface="Times New Roman" pitchFamily="84" charset="0"/>
                <a:ea typeface="ＭＳ Ｐゴシック" pitchFamily="84" charset="-128"/>
              </a:rPr>
              <a:t>3. As your class size increases, the chances increase that at least one student will have a family member with one of the genetic disorders discussed. Some students may find this embarrassing, but others might have a special interest in learning more about these topics, and may even be willing to share some of their family’s experiences with the class.</a:t>
            </a:r>
          </a:p>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Students can think of blood types as analogous to socks on their feet. You can have socks that match, a sock on one foot but not the other, you can wear two socks that do not match, or you can even go barefoot (type O blood)! Developed further, think of Amber (A) and Blue (B) socks. Type A blood can have an Amber sock with either another Amber sock or a bare foot (or “zero” sock). Blue socks work the same way. One amber and one blue sock represent the AB blood type. No socks, as already noted, represent type O.</a:t>
            </a:r>
          </a:p>
          <a:p>
            <a:pPr eaLnBrk="1" hangingPunct="1"/>
            <a:r>
              <a:rPr lang="en-US" smtClean="0">
                <a:latin typeface="Times New Roman" pitchFamily="84" charset="0"/>
                <a:ea typeface="ＭＳ Ｐゴシック" pitchFamily="84" charset="-128"/>
              </a:rPr>
              <a:t>2. Consider specifically comparing the principles of codominance (expression of both alleles) and incomplete dominance (expression of one intermediate trait). Students will likely benefit from this direct comparison.</a:t>
            </a:r>
            <a:endParaRPr lang="en-US" smtClean="0">
              <a:latin typeface="Times New Roman" pitchFamily="84" charset="0"/>
              <a:ea typeface="ＭＳ Ｐゴシック" pitchFamily="84" charset="-128"/>
              <a:sym typeface="Wingdings" pitchFamily="84" charset="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820F320A-6413-4128-A093-9547CCC89B9A}" type="slidenum">
              <a:rPr lang="en-US" sz="1200">
                <a:latin typeface="Times New Roman" pitchFamily="84" charset="0"/>
              </a:rPr>
              <a:pPr algn="r" eaLnBrk="0" hangingPunct="0"/>
              <a:t>33</a:t>
            </a:fld>
            <a:endParaRPr lang="en-US" sz="1200">
              <a:latin typeface="Times New Roman" pitchFamily="84" charset="0"/>
            </a:endParaRPr>
          </a:p>
        </p:txBody>
      </p:sp>
      <p:sp>
        <p:nvSpPr>
          <p:cNvPr id="244739" name="Rectangle 2"/>
          <p:cNvSpPr>
            <a:spLocks noGrp="1" noRot="1" noChangeAspect="1" noChangeArrowheads="1" noTextEdit="1"/>
          </p:cNvSpPr>
          <p:nvPr>
            <p:ph type="sldImg"/>
          </p:nvPr>
        </p:nvSpPr>
        <p:spPr>
          <a:solidFill>
            <a:srgbClr val="FFFFFF"/>
          </a:solidFill>
          <a:ln/>
        </p:spPr>
      </p:sp>
      <p:sp>
        <p:nvSpPr>
          <p:cNvPr id="2447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After reading the preceding modules, students might expect all traits to be governed by a single gene with two alleles, one dominant over the other. Modules 9.11–9.15 describe deviations from simplistic models of inheritance.</a:t>
            </a:r>
          </a:p>
          <a:p>
            <a:pPr eaLnBrk="1" hangingPunct="1"/>
            <a:r>
              <a:rPr lang="en-US" smtClean="0">
                <a:latin typeface="Times New Roman" pitchFamily="84" charset="0"/>
                <a:ea typeface="ＭＳ Ｐゴシック" pitchFamily="84" charset="-128"/>
              </a:rPr>
              <a:t>2. As these variations of Mendel’s laws are introduced, students are likely to get confused and become uncertain about the prior definitions. Consider keeping a clear definition of these different patterns of inheritance available for the class to refer to as new patterns are discussed (perhaps as a handout for student reference).</a:t>
            </a:r>
          </a:p>
          <a:p>
            <a:pPr eaLnBrk="1" hangingPunct="1"/>
            <a:r>
              <a:rPr lang="en-US" smtClean="0">
                <a:latin typeface="Times New Roman" pitchFamily="84" charset="0"/>
                <a:ea typeface="ＭＳ Ｐゴシック" pitchFamily="84" charset="-128"/>
              </a:rPr>
              <a:t>3. As your class size increases, the chances increase that at least one student will have a family member with one of the genetic disorders discussed. Some students may find this embarrassing, but others might have a special interest in learning more about these topics, and may even be willing to share some of their family’s experiences with the class.</a:t>
            </a:r>
          </a:p>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Students can think of blood types as analogous to socks on their feet. You can have socks that match, a sock on one foot but not the other, you can wear two socks that do not match, or you can even go barefoot (type O blood)! Developed further, think of Amber (A) and Blue (B) socks. Type A blood can have an Amber sock with either another Amber sock or a bare foot (or “zero” sock). Blue socks work the same way. One amber and one blue sock represent the AB blood type. No socks, as already noted, represent type O.</a:t>
            </a:r>
          </a:p>
          <a:p>
            <a:pPr eaLnBrk="1" hangingPunct="1"/>
            <a:r>
              <a:rPr lang="en-US" smtClean="0">
                <a:latin typeface="Times New Roman" pitchFamily="84" charset="0"/>
                <a:ea typeface="ＭＳ Ｐゴシック" pitchFamily="84" charset="-128"/>
              </a:rPr>
              <a:t>2. Consider specifically comparing the principles of codominance (expression of both alleles) and incomplete dominance (expression of one intermediate trait). Students will likely benefit from this direct comparison.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51AC2BE3-7D1B-4968-8E21-9446812CCEB5}" type="slidenum">
              <a:rPr lang="en-US" sz="1200">
                <a:latin typeface="Times" pitchFamily="84" charset="0"/>
              </a:rPr>
              <a:pPr algn="r" eaLnBrk="0" hangingPunct="0"/>
              <a:t>34</a:t>
            </a:fld>
            <a:endParaRPr lang="en-US" sz="1200">
              <a:latin typeface="Times" pitchFamily="84" charset="0"/>
            </a:endParaRPr>
          </a:p>
        </p:txBody>
      </p:sp>
      <p:sp>
        <p:nvSpPr>
          <p:cNvPr id="246787" name="Rectangle 2"/>
          <p:cNvSpPr>
            <a:spLocks noGrp="1" noRot="1" noChangeAspect="1" noChangeArrowheads="1" noTextEdit="1"/>
          </p:cNvSpPr>
          <p:nvPr>
            <p:ph type="sldImg"/>
          </p:nvPr>
        </p:nvSpPr>
        <p:spPr>
          <a:solidFill>
            <a:srgbClr val="FFFFFF"/>
          </a:solidFill>
          <a:ln/>
        </p:spPr>
      </p:sp>
      <p:sp>
        <p:nvSpPr>
          <p:cNvPr id="246788"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pitchFamily="84" charset="0"/>
                <a:ea typeface="ＭＳ Ｐゴシック" pitchFamily="84" charset="-128"/>
              </a:rPr>
              <a:t>Figure 9.12_1 </a:t>
            </a:r>
            <a:r>
              <a:rPr lang="en-US" smtClean="0">
                <a:solidFill>
                  <a:srgbClr val="000000"/>
                </a:solidFill>
                <a:latin typeface="Times" pitchFamily="84" charset="0"/>
                <a:ea typeface="ＭＳ Ｐゴシック" pitchFamily="84" charset="-128"/>
              </a:rPr>
              <a:t>Multiple alleles for the ABO blood groups (part 1)</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F4E074B2-2EEB-4625-A11E-E5B6CB8320BB}" type="slidenum">
              <a:rPr lang="en-US" sz="1200">
                <a:latin typeface="Times" pitchFamily="84" charset="0"/>
              </a:rPr>
              <a:pPr algn="r" eaLnBrk="0" hangingPunct="0"/>
              <a:t>6</a:t>
            </a:fld>
            <a:endParaRPr lang="en-US" sz="1200">
              <a:latin typeface="Times" pitchFamily="84" charset="0"/>
            </a:endParaRPr>
          </a:p>
        </p:txBody>
      </p:sp>
      <p:sp>
        <p:nvSpPr>
          <p:cNvPr id="183299" name="Rectangle 2"/>
          <p:cNvSpPr>
            <a:spLocks noGrp="1" noRot="1" noChangeAspect="1" noChangeArrowheads="1" noTextEdit="1"/>
          </p:cNvSpPr>
          <p:nvPr>
            <p:ph type="sldImg"/>
          </p:nvPr>
        </p:nvSpPr>
        <p:spPr>
          <a:solidFill>
            <a:srgbClr val="FFFFFF"/>
          </a:solidFill>
          <a:ln/>
        </p:spPr>
      </p:sp>
      <p:sp>
        <p:nvSpPr>
          <p:cNvPr id="183300"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pitchFamily="84" charset="0"/>
                <a:ea typeface="ＭＳ Ｐゴシック" pitchFamily="84" charset="-128"/>
              </a:rPr>
              <a:t>Figure 9.3A_s2 </a:t>
            </a:r>
            <a:r>
              <a:rPr lang="en-US" smtClean="0">
                <a:solidFill>
                  <a:srgbClr val="000000"/>
                </a:solidFill>
                <a:latin typeface="Times" pitchFamily="84" charset="0"/>
                <a:ea typeface="ＭＳ Ｐゴシック" pitchFamily="84" charset="-128"/>
              </a:rPr>
              <a:t>Crosses tracking one character (flower color) (step 2)</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6E624F9E-B672-4F51-9182-4372A3C435DD}" type="slidenum">
              <a:rPr lang="en-US" sz="1200">
                <a:latin typeface="Times New Roman" pitchFamily="84" charset="0"/>
              </a:rPr>
              <a:pPr algn="r" eaLnBrk="0" hangingPunct="0"/>
              <a:t>35</a:t>
            </a:fld>
            <a:endParaRPr lang="en-US" sz="1200">
              <a:latin typeface="Times New Roman" pitchFamily="84" charset="0"/>
            </a:endParaRPr>
          </a:p>
        </p:txBody>
      </p:sp>
      <p:sp>
        <p:nvSpPr>
          <p:cNvPr id="248835" name="Rectangle 2"/>
          <p:cNvSpPr>
            <a:spLocks noGrp="1" noRot="1" noChangeAspect="1" noChangeArrowheads="1" noTextEdit="1"/>
          </p:cNvSpPr>
          <p:nvPr>
            <p:ph type="sldImg"/>
          </p:nvPr>
        </p:nvSpPr>
        <p:spPr>
          <a:solidFill>
            <a:srgbClr val="FFFFFF"/>
          </a:solidFill>
          <a:ln/>
        </p:spPr>
      </p:sp>
      <p:sp>
        <p:nvSpPr>
          <p:cNvPr id="2488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smtClean="0">
                <a:latin typeface="Times New Roman" pitchFamily="84" charset="0"/>
                <a:ea typeface="ＭＳ Ｐゴシック" pitchFamily="84" charset="-128"/>
              </a:rPr>
              <a:t>Student Misconceptions and Concerns</a:t>
            </a:r>
            <a:endParaRPr lang="en-US" dirty="0" smtClean="0">
              <a:latin typeface="Times New Roman" pitchFamily="84" charset="0"/>
              <a:ea typeface="ＭＳ Ｐゴシック" pitchFamily="84" charset="-128"/>
            </a:endParaRPr>
          </a:p>
          <a:p>
            <a:pPr eaLnBrk="1" hangingPunct="1"/>
            <a:r>
              <a:rPr lang="en-US" dirty="0" smtClean="0">
                <a:latin typeface="Times New Roman" pitchFamily="84" charset="0"/>
                <a:ea typeface="ＭＳ Ｐゴシック" pitchFamily="84" charset="-128"/>
              </a:rPr>
              <a:t>1. After reading the preceding modules, students might expect all traits to be governed by a single gene with two alleles, one dominant over the other. Modules 9.11–9.15 describe deviations from simplistic models of inheritance.</a:t>
            </a:r>
          </a:p>
          <a:p>
            <a:pPr eaLnBrk="1" hangingPunct="1"/>
            <a:r>
              <a:rPr lang="en-US" dirty="0" smtClean="0">
                <a:latin typeface="Times New Roman" pitchFamily="84" charset="0"/>
                <a:ea typeface="ＭＳ Ｐゴシック" pitchFamily="84" charset="-128"/>
              </a:rPr>
              <a:t>2. As these variations of Mendel’s laws are introduced, students are likely to get confused and become uncertain about the prior definitions. Consider keeping a clear definition of these different patterns of inheritance available for the class to refer to as new patterns are discussed (perhaps as a handout for student reference).</a:t>
            </a:r>
          </a:p>
          <a:p>
            <a:pPr eaLnBrk="1" hangingPunct="1"/>
            <a:r>
              <a:rPr lang="en-US" dirty="0" smtClean="0">
                <a:latin typeface="Times New Roman" pitchFamily="84" charset="0"/>
                <a:ea typeface="ＭＳ Ｐゴシック" pitchFamily="84" charset="-128"/>
              </a:rPr>
              <a:t>3. As your class size increases, the chances increase that at least one student will have a family member with one of the genetic disorders discussed. Some students may find this embarrassing, but others might have a special interest in learning more about these topics, and may even be willing to share some of their family’s experiences with the class.</a:t>
            </a:r>
          </a:p>
          <a:p>
            <a:pPr eaLnBrk="1" hangingPunct="1"/>
            <a:r>
              <a:rPr lang="en-US" b="1" dirty="0" smtClean="0">
                <a:latin typeface="Times New Roman" pitchFamily="84" charset="0"/>
                <a:ea typeface="ＭＳ Ｐゴシック" pitchFamily="84" charset="-128"/>
              </a:rPr>
              <a:t>Teaching Tips </a:t>
            </a:r>
            <a:endParaRPr lang="en-US" dirty="0" smtClean="0">
              <a:latin typeface="Times New Roman" pitchFamily="84" charset="0"/>
              <a:ea typeface="ＭＳ Ｐゴシック" pitchFamily="84" charset="-128"/>
            </a:endParaRPr>
          </a:p>
          <a:p>
            <a:pPr eaLnBrk="1" hangingPunct="1"/>
            <a:r>
              <a:rPr lang="en-US" dirty="0" smtClean="0">
                <a:latin typeface="Times New Roman" pitchFamily="84" charset="0"/>
                <a:ea typeface="ＭＳ Ｐゴシック" pitchFamily="84" charset="-128"/>
              </a:rPr>
              <a:t>The American Sickle Cell Anemia Association’s website, www.ascaa.org, is a good place to find additional details.</a:t>
            </a:r>
          </a:p>
          <a:p>
            <a:pPr eaLnBrk="1" hangingPunct="1"/>
            <a:endParaRPr lang="en-US" dirty="0" smtClean="0">
              <a:latin typeface="Times New Roman" pitchFamily="84" charset="0"/>
              <a:ea typeface="ＭＳ Ｐゴシック" pitchFamily="8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EFC8B022-6103-4204-A890-3F5D984729D9}" type="slidenum">
              <a:rPr lang="en-US" sz="1200">
                <a:latin typeface="Times" pitchFamily="84" charset="0"/>
              </a:rPr>
              <a:pPr algn="r" eaLnBrk="0" hangingPunct="0"/>
              <a:t>36</a:t>
            </a:fld>
            <a:endParaRPr lang="en-US" sz="1200">
              <a:latin typeface="Times" pitchFamily="84" charset="0"/>
            </a:endParaRPr>
          </a:p>
        </p:txBody>
      </p:sp>
      <p:sp>
        <p:nvSpPr>
          <p:cNvPr id="249859" name="Rectangle 2"/>
          <p:cNvSpPr>
            <a:spLocks noGrp="1" noRot="1" noChangeAspect="1" noChangeArrowheads="1" noTextEdit="1"/>
          </p:cNvSpPr>
          <p:nvPr>
            <p:ph type="sldImg"/>
          </p:nvPr>
        </p:nvSpPr>
        <p:spPr>
          <a:solidFill>
            <a:srgbClr val="FFFFFF"/>
          </a:solidFill>
          <a:ln/>
        </p:spPr>
      </p:sp>
      <p:sp>
        <p:nvSpPr>
          <p:cNvPr id="249860"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pitchFamily="84" charset="0"/>
                <a:ea typeface="ＭＳ Ｐゴシック" pitchFamily="84" charset="-128"/>
              </a:rPr>
              <a:t>Figure 9.13A </a:t>
            </a:r>
            <a:r>
              <a:rPr lang="en-US" smtClean="0">
                <a:solidFill>
                  <a:srgbClr val="000000"/>
                </a:solidFill>
                <a:latin typeface="Times" pitchFamily="84" charset="0"/>
                <a:ea typeface="ＭＳ Ｐゴシック" pitchFamily="84" charset="-128"/>
              </a:rPr>
              <a:t>In this micrograph, you can see several jagged sickled cells in the midst of normal red blood cells.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9275944A-CFA0-4E91-9571-126A20CB3238}" type="slidenum">
              <a:rPr lang="en-US" sz="1200">
                <a:latin typeface="Times New Roman" pitchFamily="84" charset="0"/>
              </a:rPr>
              <a:pPr algn="r" eaLnBrk="0" hangingPunct="0"/>
              <a:t>37</a:t>
            </a:fld>
            <a:endParaRPr lang="en-US" sz="1200">
              <a:latin typeface="Times New Roman" pitchFamily="84" charset="0"/>
            </a:endParaRPr>
          </a:p>
        </p:txBody>
      </p:sp>
      <p:sp>
        <p:nvSpPr>
          <p:cNvPr id="251907" name="Rectangle 2"/>
          <p:cNvSpPr>
            <a:spLocks noGrp="1" noRot="1" noChangeAspect="1" noChangeArrowheads="1" noTextEdit="1"/>
          </p:cNvSpPr>
          <p:nvPr>
            <p:ph type="sldImg"/>
          </p:nvPr>
        </p:nvSpPr>
        <p:spPr>
          <a:solidFill>
            <a:srgbClr val="FFFFFF"/>
          </a:solidFill>
          <a:ln/>
        </p:spPr>
      </p:sp>
      <p:sp>
        <p:nvSpPr>
          <p:cNvPr id="25190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After reading the preceding modules, students might expect all traits to be governed by a single gene with two alleles, one dominant over the other. Modules 9.11–9.15 describe deviations from simplistic models of inheritance.</a:t>
            </a:r>
          </a:p>
          <a:p>
            <a:pPr eaLnBrk="1" hangingPunct="1"/>
            <a:r>
              <a:rPr lang="en-US" smtClean="0">
                <a:latin typeface="Times New Roman" pitchFamily="84" charset="0"/>
                <a:ea typeface="ＭＳ Ｐゴシック" pitchFamily="84" charset="-128"/>
              </a:rPr>
              <a:t>2. As these variations of Mendel’s laws are introduced, students are likely to get confused and become uncertain about the prior definitions. Consider keeping a clear definition of these different patterns of inheritance available for the class to refer to as new patterns are discussed (perhaps as a handout for student reference).</a:t>
            </a:r>
          </a:p>
          <a:p>
            <a:pPr eaLnBrk="1" hangingPunct="1"/>
            <a:r>
              <a:rPr lang="en-US" smtClean="0">
                <a:latin typeface="Times New Roman" pitchFamily="84" charset="0"/>
                <a:ea typeface="ＭＳ Ｐゴシック" pitchFamily="84" charset="-128"/>
              </a:rPr>
              <a:t>3. As your class size increases, the chances increase that at least one student will have a family member with one of the genetic disorders discussed. Some students may find this embarrassing, but others might have a special interest in learning more about these topics, and may even be willing to share some of their family’s experiences with the class.</a:t>
            </a:r>
          </a:p>
          <a:p>
            <a:pPr eaLnBrk="1" hangingPunct="1"/>
            <a:r>
              <a:rPr lang="en-US" b="1" smtClean="0">
                <a:latin typeface="Times New Roman" pitchFamily="84" charset="0"/>
                <a:ea typeface="ＭＳ Ｐゴシック" pitchFamily="84" charset="-128"/>
              </a:rPr>
              <a:t>Teaching Tips </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Polygenic inheritance makes it possible for children to inherit genes to be taller or shorter than either parent. Similarly, skin tones can be darker or lighter than either parent. The environment also contributes significantly to the final phenotype for both of these traits. </a:t>
            </a:r>
          </a:p>
          <a:p>
            <a:pPr eaLnBrk="1" hangingPunct="1"/>
            <a:r>
              <a:rPr lang="en-US" smtClean="0">
                <a:latin typeface="Times New Roman" pitchFamily="84" charset="0"/>
                <a:ea typeface="ＭＳ Ｐゴシック" pitchFamily="84" charset="-128"/>
              </a:rPr>
              <a:t>2. The authors note that polygenic inheritance is the converse of pleiotropy. This is worth noting in lecture as these concepts are discussed. We often remember concepts better when they are contrasted in pairs.</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6FB6AB73-02CD-4F64-9440-4E8949B9678C}" type="slidenum">
              <a:rPr lang="en-US" sz="1200">
                <a:latin typeface="Times" pitchFamily="84" charset="0"/>
              </a:rPr>
              <a:pPr algn="r" eaLnBrk="0" hangingPunct="0"/>
              <a:t>38</a:t>
            </a:fld>
            <a:endParaRPr lang="en-US" sz="1200">
              <a:latin typeface="Times" pitchFamily="84" charset="0"/>
            </a:endParaRPr>
          </a:p>
        </p:txBody>
      </p:sp>
      <p:sp>
        <p:nvSpPr>
          <p:cNvPr id="252931" name="Rectangle 2"/>
          <p:cNvSpPr>
            <a:spLocks noGrp="1" noRot="1" noChangeAspect="1" noChangeArrowheads="1" noTextEdit="1"/>
          </p:cNvSpPr>
          <p:nvPr>
            <p:ph type="sldImg"/>
          </p:nvPr>
        </p:nvSpPr>
        <p:spPr>
          <a:solidFill>
            <a:srgbClr val="FFFFFF"/>
          </a:solidFill>
          <a:ln/>
        </p:spPr>
      </p:sp>
      <p:sp>
        <p:nvSpPr>
          <p:cNvPr id="252932"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pitchFamily="84" charset="0"/>
                <a:ea typeface="ＭＳ Ｐゴシック" pitchFamily="84" charset="-128"/>
              </a:rPr>
              <a:t>Figure 9.14 </a:t>
            </a:r>
            <a:r>
              <a:rPr lang="en-US" smtClean="0">
                <a:solidFill>
                  <a:srgbClr val="000000"/>
                </a:solidFill>
                <a:latin typeface="Times" pitchFamily="84" charset="0"/>
                <a:ea typeface="ＭＳ Ｐゴシック" pitchFamily="84" charset="-128"/>
              </a:rPr>
              <a:t>A model for polygenic inheritance of skin color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FC32B60F-961C-45FD-8604-DCF45EAD0486}" type="slidenum">
              <a:rPr lang="en-US" sz="1200">
                <a:latin typeface="Times New Roman" pitchFamily="84" charset="0"/>
              </a:rPr>
              <a:pPr algn="r" eaLnBrk="0" hangingPunct="0"/>
              <a:t>39</a:t>
            </a:fld>
            <a:endParaRPr lang="en-US" sz="1200">
              <a:latin typeface="Times New Roman" pitchFamily="84" charset="0"/>
            </a:endParaRPr>
          </a:p>
        </p:txBody>
      </p:sp>
      <p:sp>
        <p:nvSpPr>
          <p:cNvPr id="281603" name="Rectangle 2"/>
          <p:cNvSpPr>
            <a:spLocks noGrp="1" noRot="1" noChangeAspect="1" noChangeArrowheads="1" noTextEdit="1"/>
          </p:cNvSpPr>
          <p:nvPr>
            <p:ph type="sldImg"/>
          </p:nvPr>
        </p:nvSpPr>
        <p:spPr>
          <a:solidFill>
            <a:srgbClr val="FFFFFF"/>
          </a:solidFill>
          <a:ln/>
        </p:spPr>
      </p:sp>
      <p:sp>
        <p:nvSpPr>
          <p:cNvPr id="28160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As the text notes, in crocodilians and many turtles, sex is not genetically determined. Instead, the incubation temperature of the eggs determines an animal’s sex. Students may enjoy researching this unique form of sex determination, often identified as TSD (temperature-dependent sex determination).</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FC32B60F-961C-45FD-8604-DCF45EAD0486}" type="slidenum">
              <a:rPr lang="en-US" sz="1200">
                <a:latin typeface="Times New Roman" pitchFamily="84" charset="0"/>
              </a:rPr>
              <a:pPr algn="r" eaLnBrk="0" hangingPunct="0"/>
              <a:t>40</a:t>
            </a:fld>
            <a:endParaRPr lang="en-US" sz="1200">
              <a:latin typeface="Times New Roman" pitchFamily="84" charset="0"/>
            </a:endParaRPr>
          </a:p>
        </p:txBody>
      </p:sp>
      <p:sp>
        <p:nvSpPr>
          <p:cNvPr id="281603" name="Rectangle 2"/>
          <p:cNvSpPr>
            <a:spLocks noGrp="1" noRot="1" noChangeAspect="1" noChangeArrowheads="1" noTextEdit="1"/>
          </p:cNvSpPr>
          <p:nvPr>
            <p:ph type="sldImg"/>
          </p:nvPr>
        </p:nvSpPr>
        <p:spPr>
          <a:solidFill>
            <a:srgbClr val="FFFFFF"/>
          </a:solidFill>
          <a:ln/>
        </p:spPr>
      </p:sp>
      <p:sp>
        <p:nvSpPr>
          <p:cNvPr id="28160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As the text notes, in crocodilians and many turtles, sex is not genetically determined. Instead, the incubation temperature of the eggs determines an animal’s sex. Students may enjoy researching this unique form of sex determination, often identified as TSD (temperature-dependent sex determination).</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6967F407-F92E-40CE-8DFB-66450C8F3705}" type="slidenum">
              <a:rPr lang="en-US" sz="1200">
                <a:latin typeface="Times" pitchFamily="84" charset="0"/>
              </a:rPr>
              <a:pPr algn="r" eaLnBrk="0" hangingPunct="0"/>
              <a:t>41</a:t>
            </a:fld>
            <a:endParaRPr lang="en-US" sz="1200">
              <a:latin typeface="Times" pitchFamily="84" charset="0"/>
            </a:endParaRPr>
          </a:p>
        </p:txBody>
      </p:sp>
      <p:sp>
        <p:nvSpPr>
          <p:cNvPr id="282627" name="Rectangle 2"/>
          <p:cNvSpPr>
            <a:spLocks noGrp="1" noRot="1" noChangeAspect="1" noChangeArrowheads="1" noTextEdit="1"/>
          </p:cNvSpPr>
          <p:nvPr>
            <p:ph type="sldImg"/>
          </p:nvPr>
        </p:nvSpPr>
        <p:spPr>
          <a:solidFill>
            <a:srgbClr val="FFFFFF"/>
          </a:solidFill>
          <a:ln/>
        </p:spPr>
      </p:sp>
      <p:sp>
        <p:nvSpPr>
          <p:cNvPr id="282628"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pitchFamily="84" charset="0"/>
                <a:ea typeface="ＭＳ Ｐゴシック" pitchFamily="84" charset="-128"/>
              </a:rPr>
              <a:t>Figure 9.20A </a:t>
            </a:r>
            <a:r>
              <a:rPr lang="en-US" smtClean="0">
                <a:solidFill>
                  <a:srgbClr val="000000"/>
                </a:solidFill>
                <a:latin typeface="Times" pitchFamily="84" charset="0"/>
                <a:ea typeface="ＭＳ Ｐゴシック" pitchFamily="84" charset="-128"/>
              </a:rPr>
              <a:t>The human sex chromosomes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9FF9EBE8-2F91-4103-9AB9-BA03F1608FD3}" type="slidenum">
              <a:rPr lang="en-US" sz="1200">
                <a:latin typeface="Times" pitchFamily="84" charset="0"/>
              </a:rPr>
              <a:pPr algn="r" eaLnBrk="0" hangingPunct="0"/>
              <a:t>42</a:t>
            </a:fld>
            <a:endParaRPr lang="en-US" sz="1200">
              <a:latin typeface="Times" pitchFamily="84" charset="0"/>
            </a:endParaRPr>
          </a:p>
        </p:txBody>
      </p:sp>
      <p:sp>
        <p:nvSpPr>
          <p:cNvPr id="283651" name="Rectangle 2"/>
          <p:cNvSpPr>
            <a:spLocks noGrp="1" noRot="1" noChangeAspect="1" noChangeArrowheads="1" noTextEdit="1"/>
          </p:cNvSpPr>
          <p:nvPr>
            <p:ph type="sldImg"/>
          </p:nvPr>
        </p:nvSpPr>
        <p:spPr>
          <a:solidFill>
            <a:srgbClr val="FFFFFF"/>
          </a:solidFill>
          <a:ln/>
        </p:spPr>
      </p:sp>
      <p:sp>
        <p:nvSpPr>
          <p:cNvPr id="283652"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pitchFamily="84" charset="0"/>
                <a:ea typeface="ＭＳ Ｐゴシック" pitchFamily="84" charset="-128"/>
              </a:rPr>
              <a:t>Figure 9.20B </a:t>
            </a:r>
            <a:r>
              <a:rPr lang="en-US" smtClean="0">
                <a:solidFill>
                  <a:srgbClr val="000000"/>
                </a:solidFill>
                <a:latin typeface="Times" pitchFamily="84" charset="0"/>
                <a:ea typeface="ＭＳ Ｐゴシック" pitchFamily="84" charset="-128"/>
              </a:rPr>
              <a:t>The X-Y system</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DB726A44-85E9-482D-9B72-22A93039A735}" type="slidenum">
              <a:rPr lang="en-US" sz="1200">
                <a:latin typeface="Times New Roman" pitchFamily="84" charset="0"/>
              </a:rPr>
              <a:pPr algn="r" eaLnBrk="0" hangingPunct="0"/>
              <a:t>43</a:t>
            </a:fld>
            <a:endParaRPr lang="en-US" sz="1200">
              <a:latin typeface="Times New Roman" pitchFamily="84" charset="0"/>
            </a:endParaRPr>
          </a:p>
        </p:txBody>
      </p:sp>
      <p:sp>
        <p:nvSpPr>
          <p:cNvPr id="302083" name="Rectangle 2"/>
          <p:cNvSpPr>
            <a:spLocks noGrp="1" noRot="1" noChangeAspect="1" noChangeArrowheads="1" noTextEdit="1"/>
          </p:cNvSpPr>
          <p:nvPr>
            <p:ph type="sldImg"/>
          </p:nvPr>
        </p:nvSpPr>
        <p:spPr>
          <a:solidFill>
            <a:srgbClr val="FFFFFF"/>
          </a:solidFill>
          <a:ln/>
        </p:spPr>
      </p:sp>
      <p:sp>
        <p:nvSpPr>
          <p:cNvPr id="302084" name="Rectangle 3"/>
          <p:cNvSpPr>
            <a:spLocks noGrp="1" noChangeArrowheads="1"/>
          </p:cNvSpPr>
          <p:nvPr>
            <p:ph type="body" idx="1"/>
          </p:nvPr>
        </p:nvSpPr>
        <p:spPr>
          <a:xfrm>
            <a:off x="685800" y="4343400"/>
            <a:ext cx="5672138" cy="4114800"/>
          </a:xfrm>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The likelihood that at least some students in larger classes are color-blind is very high. Some of these students might find this interesting and want to discuss it further. However, others might be embarrassed and not wish to self-identify.</a:t>
            </a:r>
          </a:p>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Female hemophiliacs are very rare because both X chromosomes would need to have the recessive trait. Although very unlikely, female hemophiliacs are known. Students may enjoy searching for details of these rare cases. For additional information about hemophilia, consider visiting the website of the National Hemophilia Foundation at www.hemophilia.org.</a:t>
            </a:r>
          </a:p>
          <a:p>
            <a:pPr eaLnBrk="1" hangingPunct="1"/>
            <a:r>
              <a:rPr lang="en-US" smtClean="0">
                <a:latin typeface="Times New Roman" pitchFamily="84" charset="0"/>
                <a:ea typeface="ＭＳ Ｐゴシック" pitchFamily="84" charset="-128"/>
              </a:rPr>
              <a:t>2. Hemophilia and other genetic diseases may also result from spontaneous mutations in a family with no known history of the disease. Although rare, this possibility should always be considered when tracing the history of an inherited disease.</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3C07F47D-C02A-4DDA-9955-774F73C73485}" type="slidenum">
              <a:rPr lang="en-US" sz="1200">
                <a:latin typeface="Times New Roman" pitchFamily="84" charset="0"/>
              </a:rPr>
              <a:pPr algn="r" eaLnBrk="0" hangingPunct="0"/>
              <a:t>44</a:t>
            </a:fld>
            <a:endParaRPr lang="en-US" sz="1200">
              <a:latin typeface="Times New Roman" pitchFamily="84" charset="0"/>
            </a:endParaRPr>
          </a:p>
        </p:txBody>
      </p:sp>
      <p:sp>
        <p:nvSpPr>
          <p:cNvPr id="303107" name="Rectangle 2"/>
          <p:cNvSpPr>
            <a:spLocks noGrp="1" noRot="1" noChangeAspect="1" noChangeArrowheads="1" noTextEdit="1"/>
          </p:cNvSpPr>
          <p:nvPr>
            <p:ph type="sldImg"/>
          </p:nvPr>
        </p:nvSpPr>
        <p:spPr>
          <a:solidFill>
            <a:srgbClr val="FFFFFF"/>
          </a:solidFill>
          <a:ln/>
        </p:spPr>
      </p:sp>
      <p:sp>
        <p:nvSpPr>
          <p:cNvPr id="303108" name="Rectangle 3"/>
          <p:cNvSpPr>
            <a:spLocks noGrp="1" noChangeArrowheads="1"/>
          </p:cNvSpPr>
          <p:nvPr>
            <p:ph type="body" idx="1"/>
          </p:nvPr>
        </p:nvSpPr>
        <p:spPr>
          <a:xfrm>
            <a:off x="685800" y="4343400"/>
            <a:ext cx="5672138" cy="4114800"/>
          </a:xfrm>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The likelihood that at least some students in larger classes are color-blind is very high. Some of these students might find this interesting and want to discuss it further. However, others might be embarrassed and not wish to self-identify.</a:t>
            </a:r>
          </a:p>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Female hemophiliacs are very rare because both X chromosomes would need to have the recessive trait. Although very unlikely, female hemophiliacs are known. Students may enjoy searching for details of these rare cases. For additional information about hemophilia, consider visiting the website of the National Hemophilia Foundation at www.hemophilia.org.</a:t>
            </a:r>
          </a:p>
          <a:p>
            <a:pPr eaLnBrk="1" hangingPunct="1"/>
            <a:r>
              <a:rPr lang="en-US" smtClean="0">
                <a:latin typeface="Times New Roman" pitchFamily="84" charset="0"/>
                <a:ea typeface="ＭＳ Ｐゴシック" pitchFamily="84" charset="-128"/>
              </a:rPr>
              <a:t>2. Hemophilia and other genetic diseases may also result from spontaneous mutations in a family with no known history of the disease. Although rare, this possibility should always be considered when tracing the history of an inherited disease.</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9814A66A-DCB0-4B20-8ECF-5CDD3EECA7C4}" type="slidenum">
              <a:rPr lang="en-US" sz="1200">
                <a:latin typeface="Times" pitchFamily="84" charset="0"/>
              </a:rPr>
              <a:pPr algn="r" eaLnBrk="0" hangingPunct="0"/>
              <a:t>7</a:t>
            </a:fld>
            <a:endParaRPr lang="en-US" sz="1200">
              <a:latin typeface="Times" pitchFamily="84" charset="0"/>
            </a:endParaRPr>
          </a:p>
        </p:txBody>
      </p:sp>
      <p:sp>
        <p:nvSpPr>
          <p:cNvPr id="184323" name="Rectangle 2"/>
          <p:cNvSpPr>
            <a:spLocks noGrp="1" noRot="1" noChangeAspect="1" noChangeArrowheads="1" noTextEdit="1"/>
          </p:cNvSpPr>
          <p:nvPr>
            <p:ph type="sldImg"/>
          </p:nvPr>
        </p:nvSpPr>
        <p:spPr>
          <a:solidFill>
            <a:srgbClr val="FFFFFF"/>
          </a:solidFill>
          <a:ln/>
        </p:spPr>
      </p:sp>
      <p:sp>
        <p:nvSpPr>
          <p:cNvPr id="184324"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pitchFamily="84" charset="0"/>
                <a:ea typeface="ＭＳ Ｐゴシック" pitchFamily="84" charset="-128"/>
              </a:rPr>
              <a:t>Figure 9.3A_s3 </a:t>
            </a:r>
            <a:r>
              <a:rPr lang="en-US" smtClean="0">
                <a:solidFill>
                  <a:srgbClr val="000000"/>
                </a:solidFill>
                <a:latin typeface="Times" pitchFamily="84" charset="0"/>
                <a:ea typeface="ＭＳ Ｐゴシック" pitchFamily="84" charset="-128"/>
              </a:rPr>
              <a:t>Crosses tracking one character (flower color) (step 3)</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DA2F1CF4-68D4-4EAB-8E9E-0F58D48FC6FB}" type="slidenum">
              <a:rPr lang="en-US" sz="1200">
                <a:latin typeface="Times" pitchFamily="84" charset="0"/>
              </a:rPr>
              <a:pPr algn="r" eaLnBrk="0" hangingPunct="0"/>
              <a:t>45</a:t>
            </a:fld>
            <a:endParaRPr lang="en-US" sz="1200">
              <a:latin typeface="Times" pitchFamily="84" charset="0"/>
            </a:endParaRPr>
          </a:p>
        </p:txBody>
      </p:sp>
      <p:sp>
        <p:nvSpPr>
          <p:cNvPr id="304131" name="Rectangle 2"/>
          <p:cNvSpPr>
            <a:spLocks noGrp="1" noRot="1" noChangeAspect="1" noChangeArrowheads="1" noTextEdit="1"/>
          </p:cNvSpPr>
          <p:nvPr>
            <p:ph type="sldImg"/>
          </p:nvPr>
        </p:nvSpPr>
        <p:spPr>
          <a:solidFill>
            <a:srgbClr val="FFFFFF"/>
          </a:solidFill>
          <a:ln/>
        </p:spPr>
      </p:sp>
      <p:sp>
        <p:nvSpPr>
          <p:cNvPr id="304132"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dirty="0" smtClean="0">
                <a:latin typeface="Times" pitchFamily="84" charset="0"/>
                <a:ea typeface="ＭＳ Ｐゴシック" pitchFamily="84" charset="-128"/>
              </a:rPr>
              <a:t>Figure 9.22 </a:t>
            </a:r>
            <a:r>
              <a:rPr lang="en-US" dirty="0" smtClean="0">
                <a:solidFill>
                  <a:srgbClr val="000000"/>
                </a:solidFill>
                <a:latin typeface="Times" pitchFamily="84" charset="0"/>
                <a:ea typeface="ＭＳ Ｐゴシック" pitchFamily="84" charset="-128"/>
              </a:rPr>
              <a:t>Hemophilia in the royal family of Russia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26B0673B-BDFF-4AB8-A726-F4B988BB509C}" type="slidenum">
              <a:rPr lang="en-US" sz="1200">
                <a:latin typeface="Times New Roman" pitchFamily="84" charset="0"/>
              </a:rPr>
              <a:pPr algn="r" eaLnBrk="0" hangingPunct="0"/>
              <a:t>8</a:t>
            </a:fld>
            <a:endParaRPr lang="en-US" sz="1200">
              <a:latin typeface="Times New Roman" pitchFamily="84" charset="0"/>
            </a:endParaRPr>
          </a:p>
        </p:txBody>
      </p:sp>
      <p:sp>
        <p:nvSpPr>
          <p:cNvPr id="186371" name="Rectangle 2"/>
          <p:cNvSpPr>
            <a:spLocks noGrp="1" noRot="1" noChangeAspect="1" noChangeArrowheads="1" noTextEdit="1"/>
          </p:cNvSpPr>
          <p:nvPr>
            <p:ph type="sldImg"/>
          </p:nvPr>
        </p:nvSpPr>
        <p:spPr>
          <a:solidFill>
            <a:srgbClr val="FFFFFF"/>
          </a:solidFill>
          <a:ln/>
        </p:spPr>
      </p:sp>
      <p:sp>
        <p:nvSpPr>
          <p:cNvPr id="1863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Students using Punnett squares need to be reminded that the calculations are expected statistical probabilities and not absolutes. We would expect that any six playing cards dealt might be half black and half red, but we frequently find that this is not true. This might be a good time to show how larger sample sizes increase the likelihood that sampling will reflect expected ratios.</a:t>
            </a:r>
          </a:p>
          <a:p>
            <a:pPr eaLnBrk="1" hangingPunct="1"/>
            <a:r>
              <a:rPr lang="en-US" b="1" smtClean="0">
                <a:latin typeface="Times New Roman" pitchFamily="84" charset="0"/>
                <a:ea typeface="ＭＳ Ｐゴシック" pitchFamily="84" charset="-128"/>
              </a:rPr>
              <a:t>Teaching Tips </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This early material introduces many definitions that are vital to understanding the later discussions in this chapter. Therefore, students need to be encouraged to master these definitions immediately. This may be a good time for a short quiz to encourage their progress.</a:t>
            </a:r>
          </a:p>
          <a:p>
            <a:pPr eaLnBrk="1" hangingPunct="1"/>
            <a:r>
              <a:rPr lang="en-US" smtClean="0">
                <a:latin typeface="Times New Roman" pitchFamily="84" charset="0"/>
                <a:ea typeface="ＭＳ Ｐゴシック" pitchFamily="84" charset="-128"/>
              </a:rPr>
              <a:t>2. Many students benefit from a little quick practice with a Punnett square. Have them try these crosses for practice: (a) </a:t>
            </a:r>
            <a:r>
              <a:rPr lang="en-US" i="1" smtClean="0">
                <a:latin typeface="Times New Roman" pitchFamily="84" charset="0"/>
                <a:ea typeface="ＭＳ Ｐゴシック" pitchFamily="84" charset="-128"/>
              </a:rPr>
              <a:t>PP</a:t>
            </a:r>
            <a:r>
              <a:rPr lang="en-US" smtClean="0">
                <a:latin typeface="Times New Roman" pitchFamily="84" charset="0"/>
                <a:ea typeface="ＭＳ Ｐゴシック" pitchFamily="84" charset="-128"/>
              </a:rPr>
              <a:t> </a:t>
            </a:r>
            <a:r>
              <a:rPr lang="en-US" smtClean="0">
                <a:latin typeface="Times New Roman" pitchFamily="84" charset="0"/>
                <a:ea typeface="ＭＳ Ｐゴシック" pitchFamily="84" charset="-128"/>
                <a:sym typeface="Symbol" pitchFamily="84" charset="2"/>
              </a:rPr>
              <a:t></a:t>
            </a:r>
            <a:r>
              <a:rPr lang="en-US" smtClean="0">
                <a:latin typeface="Times New Roman" pitchFamily="84" charset="0"/>
                <a:ea typeface="ＭＳ Ｐゴシック" pitchFamily="84" charset="-128"/>
              </a:rPr>
              <a:t> </a:t>
            </a:r>
            <a:r>
              <a:rPr lang="en-US" i="1" smtClean="0">
                <a:latin typeface="Times New Roman" pitchFamily="84" charset="0"/>
                <a:ea typeface="ＭＳ Ｐゴシック" pitchFamily="84" charset="-128"/>
              </a:rPr>
              <a:t>pp </a:t>
            </a:r>
            <a:r>
              <a:rPr lang="en-US" smtClean="0">
                <a:latin typeface="Times New Roman" pitchFamily="84" charset="0"/>
                <a:ea typeface="ＭＳ Ｐゴシック" pitchFamily="84" charset="-128"/>
              </a:rPr>
              <a:t>and (b) </a:t>
            </a:r>
            <a:r>
              <a:rPr lang="en-US" i="1" smtClean="0">
                <a:latin typeface="Times New Roman" pitchFamily="84" charset="0"/>
                <a:ea typeface="ＭＳ Ｐゴシック" pitchFamily="84" charset="-128"/>
              </a:rPr>
              <a:t>Pp</a:t>
            </a:r>
            <a:r>
              <a:rPr lang="en-US" smtClean="0">
                <a:latin typeface="Times New Roman" pitchFamily="84" charset="0"/>
                <a:ea typeface="ＭＳ Ｐゴシック" pitchFamily="84" charset="-128"/>
              </a:rPr>
              <a:t> </a:t>
            </a:r>
            <a:r>
              <a:rPr lang="en-US" smtClean="0">
                <a:latin typeface="Times New Roman" pitchFamily="84" charset="0"/>
                <a:ea typeface="ＭＳ Ｐゴシック" pitchFamily="84" charset="-128"/>
                <a:sym typeface="Symbol" pitchFamily="84" charset="2"/>
              </a:rPr>
              <a:t></a:t>
            </a:r>
            <a:r>
              <a:rPr lang="en-US" smtClean="0">
                <a:latin typeface="Times New Roman" pitchFamily="84" charset="0"/>
                <a:ea typeface="ＭＳ Ｐゴシック" pitchFamily="84" charset="-128"/>
              </a:rPr>
              <a:t> </a:t>
            </a:r>
            <a:r>
              <a:rPr lang="en-US" i="1" smtClean="0">
                <a:latin typeface="Times New Roman" pitchFamily="84" charset="0"/>
                <a:ea typeface="ＭＳ Ｐゴシック" pitchFamily="84" charset="-128"/>
              </a:rPr>
              <a:t>pp</a:t>
            </a:r>
            <a:r>
              <a:rPr lang="en-US" smtClean="0">
                <a:latin typeface="Times New Roman" pitchFamily="84" charset="0"/>
                <a:ea typeface="ＭＳ Ｐゴシック" pitchFamily="84" charset="-128"/>
              </a:rPr>
              <a:t>.</a:t>
            </a:r>
          </a:p>
          <a:p>
            <a:pPr eaLnBrk="1" hangingPunct="1"/>
            <a:r>
              <a:rPr lang="en-US" smtClean="0">
                <a:latin typeface="Times New Roman" pitchFamily="84" charset="0"/>
                <a:ea typeface="ＭＳ Ｐゴシック" pitchFamily="84" charset="-128"/>
              </a:rPr>
              <a:t>3. For students struggling with basic terminology, an analogy between a genetic trait and a pair of shoes might be helpful. A person might wear a pair of shoes in which both shoes match (homozygous), or less likely, a person might wear shoes that do not match (heterozygous).</a:t>
            </a:r>
          </a:p>
          <a:p>
            <a:pPr eaLnBrk="1" hangingPunct="1"/>
            <a:r>
              <a:rPr lang="en-US" smtClean="0">
                <a:latin typeface="Times New Roman" pitchFamily="84" charset="0"/>
                <a:ea typeface="ＭＳ Ｐゴシック" pitchFamily="84" charset="-128"/>
              </a:rPr>
              <a:t>4. Another analogy that might help struggling students is a pair of people trying to make a decision about where to eat tonight. One person wants to eat at a restaurant, the other wants to eat a meal at home. This (heterozygous) couple eats at home (the dominant allele “wins”).</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20CBEAC7-2EBD-46E1-A13C-41E68BDD4F64}" type="slidenum">
              <a:rPr lang="en-US" sz="1200">
                <a:latin typeface="Times New Roman" pitchFamily="84" charset="0"/>
              </a:rPr>
              <a:pPr algn="r" eaLnBrk="0" hangingPunct="0"/>
              <a:t>10</a:t>
            </a:fld>
            <a:endParaRPr lang="en-US" sz="1200">
              <a:latin typeface="Times New Roman" pitchFamily="84" charset="0"/>
            </a:endParaRPr>
          </a:p>
        </p:txBody>
      </p:sp>
      <p:sp>
        <p:nvSpPr>
          <p:cNvPr id="188419" name="Rectangle 2"/>
          <p:cNvSpPr>
            <a:spLocks noGrp="1" noRot="1" noChangeAspect="1" noChangeArrowheads="1" noTextEdit="1"/>
          </p:cNvSpPr>
          <p:nvPr>
            <p:ph type="sldImg"/>
          </p:nvPr>
        </p:nvSpPr>
        <p:spPr>
          <a:solidFill>
            <a:srgbClr val="FFFFFF"/>
          </a:solidFill>
          <a:ln/>
        </p:spPr>
      </p:sp>
      <p:sp>
        <p:nvSpPr>
          <p:cNvPr id="18842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Students using Punnett squares need to be reminded that the calculations are expected statistical probabilities and not absolutes. We would expect that any six playing cards dealt might be half black and half red, but we frequently find that this is not true. This might be a good time to show how larger sample sizes increase the likelihood that sampling will reflect expected ratios.</a:t>
            </a:r>
          </a:p>
          <a:p>
            <a:pPr eaLnBrk="1" hangingPunct="1"/>
            <a:r>
              <a:rPr lang="en-US" b="1" smtClean="0">
                <a:latin typeface="Times New Roman" pitchFamily="84" charset="0"/>
                <a:ea typeface="ＭＳ Ｐゴシック" pitchFamily="84" charset="-128"/>
              </a:rPr>
              <a:t>Teaching Tips </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This early material introduces many definitions that are vital to understanding the later discussions in this chapter. Therefore, students need to be encouraged to master these definitions immediately. This may be a good time for a short quiz to encourage their progress.</a:t>
            </a:r>
          </a:p>
          <a:p>
            <a:pPr eaLnBrk="1" hangingPunct="1"/>
            <a:r>
              <a:rPr lang="en-US" smtClean="0">
                <a:latin typeface="Times New Roman" pitchFamily="84" charset="0"/>
                <a:ea typeface="ＭＳ Ｐゴシック" pitchFamily="84" charset="-128"/>
              </a:rPr>
              <a:t>2. Many students benefit from a little quick practice with a Punnett square. Have them try these crosses for practice: (a) </a:t>
            </a:r>
            <a:r>
              <a:rPr lang="en-US" i="1" smtClean="0">
                <a:latin typeface="Times New Roman" pitchFamily="84" charset="0"/>
                <a:ea typeface="ＭＳ Ｐゴシック" pitchFamily="84" charset="-128"/>
              </a:rPr>
              <a:t>PP</a:t>
            </a:r>
            <a:r>
              <a:rPr lang="en-US" smtClean="0">
                <a:latin typeface="Times New Roman" pitchFamily="84" charset="0"/>
                <a:ea typeface="ＭＳ Ｐゴシック" pitchFamily="84" charset="-128"/>
              </a:rPr>
              <a:t> </a:t>
            </a:r>
            <a:r>
              <a:rPr lang="en-US" smtClean="0">
                <a:latin typeface="Times New Roman" pitchFamily="84" charset="0"/>
                <a:ea typeface="ＭＳ Ｐゴシック" pitchFamily="84" charset="-128"/>
                <a:sym typeface="Symbol" pitchFamily="84" charset="2"/>
              </a:rPr>
              <a:t></a:t>
            </a:r>
            <a:r>
              <a:rPr lang="en-US" smtClean="0">
                <a:latin typeface="Times New Roman" pitchFamily="84" charset="0"/>
                <a:ea typeface="ＭＳ Ｐゴシック" pitchFamily="84" charset="-128"/>
              </a:rPr>
              <a:t> </a:t>
            </a:r>
            <a:r>
              <a:rPr lang="en-US" i="1" smtClean="0">
                <a:latin typeface="Times New Roman" pitchFamily="84" charset="0"/>
                <a:ea typeface="ＭＳ Ｐゴシック" pitchFamily="84" charset="-128"/>
              </a:rPr>
              <a:t>pp </a:t>
            </a:r>
            <a:r>
              <a:rPr lang="en-US" smtClean="0">
                <a:latin typeface="Times New Roman" pitchFamily="84" charset="0"/>
                <a:ea typeface="ＭＳ Ｐゴシック" pitchFamily="84" charset="-128"/>
              </a:rPr>
              <a:t>and (b) </a:t>
            </a:r>
            <a:r>
              <a:rPr lang="en-US" i="1" smtClean="0">
                <a:latin typeface="Times New Roman" pitchFamily="84" charset="0"/>
                <a:ea typeface="ＭＳ Ｐゴシック" pitchFamily="84" charset="-128"/>
              </a:rPr>
              <a:t>Pp</a:t>
            </a:r>
            <a:r>
              <a:rPr lang="en-US" smtClean="0">
                <a:latin typeface="Times New Roman" pitchFamily="84" charset="0"/>
                <a:ea typeface="ＭＳ Ｐゴシック" pitchFamily="84" charset="-128"/>
              </a:rPr>
              <a:t> </a:t>
            </a:r>
            <a:r>
              <a:rPr lang="en-US" smtClean="0">
                <a:latin typeface="Times New Roman" pitchFamily="84" charset="0"/>
                <a:ea typeface="ＭＳ Ｐゴシック" pitchFamily="84" charset="-128"/>
                <a:sym typeface="Symbol" pitchFamily="84" charset="2"/>
              </a:rPr>
              <a:t></a:t>
            </a:r>
            <a:r>
              <a:rPr lang="en-US" smtClean="0">
                <a:latin typeface="Times New Roman" pitchFamily="84" charset="0"/>
                <a:ea typeface="ＭＳ Ｐゴシック" pitchFamily="84" charset="-128"/>
              </a:rPr>
              <a:t> </a:t>
            </a:r>
            <a:r>
              <a:rPr lang="en-US" i="1" smtClean="0">
                <a:latin typeface="Times New Roman" pitchFamily="84" charset="0"/>
                <a:ea typeface="ＭＳ Ｐゴシック" pitchFamily="84" charset="-128"/>
              </a:rPr>
              <a:t>pp</a:t>
            </a:r>
            <a:r>
              <a:rPr lang="en-US" smtClean="0">
                <a:latin typeface="Times New Roman" pitchFamily="84" charset="0"/>
                <a:ea typeface="ＭＳ Ｐゴシック" pitchFamily="84" charset="-128"/>
              </a:rPr>
              <a:t>.</a:t>
            </a:r>
          </a:p>
          <a:p>
            <a:pPr eaLnBrk="1" hangingPunct="1"/>
            <a:r>
              <a:rPr lang="en-US" smtClean="0">
                <a:latin typeface="Times New Roman" pitchFamily="84" charset="0"/>
                <a:ea typeface="ＭＳ Ｐゴシック" pitchFamily="84" charset="-128"/>
              </a:rPr>
              <a:t>3. For students struggling with basic terminology, an analogy between a genetic trait and a pair of shoes might be helpful. A person might wear a pair of shoes in which both shoes match (homozygous), or less likely, a person might wear shoes that do not match (heterozygous).</a:t>
            </a:r>
          </a:p>
          <a:p>
            <a:pPr eaLnBrk="1" hangingPunct="1"/>
            <a:r>
              <a:rPr lang="en-US" smtClean="0">
                <a:latin typeface="Times New Roman" pitchFamily="84" charset="0"/>
                <a:ea typeface="ＭＳ Ｐゴシック" pitchFamily="84" charset="-128"/>
              </a:rPr>
              <a:t>4. Another analogy that might help struggling students is a pair of people trying to make a decision about where to eat tonight. One person wants to eat at a restaurant, the other wants to eat a meal at home. This (heterozygous) couple eats at home (the dominant allele “wins”).</a:t>
            </a:r>
          </a:p>
          <a:p>
            <a:pPr eaLnBrk="1" hangingPunct="1">
              <a:lnSpc>
                <a:spcPct val="80000"/>
              </a:lnSpc>
            </a:pPr>
            <a:endParaRPr lang="en-US" smtClean="0">
              <a:latin typeface="Times New Roman" pitchFamily="84" charset="0"/>
              <a:ea typeface="ＭＳ Ｐゴシック"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8A0483F6-E329-4F09-A1E1-E5E9022962AA}" type="slidenum">
              <a:rPr lang="en-US" sz="1200">
                <a:latin typeface="Times" pitchFamily="84" charset="0"/>
              </a:rPr>
              <a:pPr algn="r" eaLnBrk="0" hangingPunct="0"/>
              <a:t>11</a:t>
            </a:fld>
            <a:endParaRPr lang="en-US" sz="1200">
              <a:latin typeface="Times" pitchFamily="84" charset="0"/>
            </a:endParaRPr>
          </a:p>
        </p:txBody>
      </p:sp>
      <p:sp>
        <p:nvSpPr>
          <p:cNvPr id="189443" name="Rectangle 2"/>
          <p:cNvSpPr>
            <a:spLocks noGrp="1" noRot="1" noChangeAspect="1" noChangeArrowheads="1" noTextEdit="1"/>
          </p:cNvSpPr>
          <p:nvPr>
            <p:ph type="sldImg"/>
          </p:nvPr>
        </p:nvSpPr>
        <p:spPr>
          <a:solidFill>
            <a:srgbClr val="FFFFFF"/>
          </a:solidFill>
          <a:ln/>
        </p:spPr>
      </p:sp>
      <p:sp>
        <p:nvSpPr>
          <p:cNvPr id="189444"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pitchFamily="84" charset="0"/>
                <a:ea typeface="ＭＳ Ｐゴシック" pitchFamily="84" charset="-128"/>
              </a:rPr>
              <a:t>Figure 9.3B_s1 </a:t>
            </a:r>
            <a:r>
              <a:rPr lang="en-US" smtClean="0">
                <a:solidFill>
                  <a:srgbClr val="000000"/>
                </a:solidFill>
                <a:latin typeface="Times" pitchFamily="84" charset="0"/>
                <a:ea typeface="ＭＳ Ｐゴシック" pitchFamily="84" charset="-128"/>
              </a:rPr>
              <a:t>An explanation of the crosses in Figure 9.3A (step 1)</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9ADE523D-316C-4207-83F5-85454DCBDD3D}" type="slidenum">
              <a:rPr lang="en-US" sz="1200">
                <a:latin typeface="Times" pitchFamily="84" charset="0"/>
              </a:rPr>
              <a:pPr algn="r" eaLnBrk="0" hangingPunct="0"/>
              <a:t>12</a:t>
            </a:fld>
            <a:endParaRPr lang="en-US" sz="1200">
              <a:latin typeface="Times" pitchFamily="84" charset="0"/>
            </a:endParaRPr>
          </a:p>
        </p:txBody>
      </p:sp>
      <p:sp>
        <p:nvSpPr>
          <p:cNvPr id="190467" name="Rectangle 2"/>
          <p:cNvSpPr>
            <a:spLocks noGrp="1" noRot="1" noChangeAspect="1" noChangeArrowheads="1" noTextEdit="1"/>
          </p:cNvSpPr>
          <p:nvPr>
            <p:ph type="sldImg"/>
          </p:nvPr>
        </p:nvSpPr>
        <p:spPr>
          <a:solidFill>
            <a:srgbClr val="FFFFFF"/>
          </a:solidFill>
          <a:ln/>
        </p:spPr>
      </p:sp>
      <p:sp>
        <p:nvSpPr>
          <p:cNvPr id="190468"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pitchFamily="84" charset="0"/>
                <a:ea typeface="ＭＳ Ｐゴシック" pitchFamily="84" charset="-128"/>
              </a:rPr>
              <a:t>Figure 9.3B_s2 </a:t>
            </a:r>
            <a:r>
              <a:rPr lang="en-US" smtClean="0">
                <a:solidFill>
                  <a:srgbClr val="000000"/>
                </a:solidFill>
                <a:latin typeface="Times" pitchFamily="84" charset="0"/>
                <a:ea typeface="ＭＳ Ｐゴシック" pitchFamily="84" charset="-128"/>
              </a:rPr>
              <a:t>An explanation of the crosses in Figure 9.3A (step 2)</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3E70C941-DF0A-41F2-B879-AF47A0468A0B}" type="slidenum">
              <a:rPr lang="en-US" sz="1200">
                <a:latin typeface="Times" pitchFamily="84" charset="0"/>
              </a:rPr>
              <a:pPr algn="r" eaLnBrk="0" hangingPunct="0"/>
              <a:t>13</a:t>
            </a:fld>
            <a:endParaRPr lang="en-US" sz="1200">
              <a:latin typeface="Times" pitchFamily="84" charset="0"/>
            </a:endParaRPr>
          </a:p>
        </p:txBody>
      </p:sp>
      <p:sp>
        <p:nvSpPr>
          <p:cNvPr id="191491" name="Rectangle 2"/>
          <p:cNvSpPr>
            <a:spLocks noGrp="1" noRot="1" noChangeAspect="1" noChangeArrowheads="1" noTextEdit="1"/>
          </p:cNvSpPr>
          <p:nvPr>
            <p:ph type="sldImg"/>
          </p:nvPr>
        </p:nvSpPr>
        <p:spPr>
          <a:solidFill>
            <a:srgbClr val="FFFFFF"/>
          </a:solidFill>
          <a:ln/>
        </p:spPr>
      </p:sp>
      <p:sp>
        <p:nvSpPr>
          <p:cNvPr id="191492"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pitchFamily="84" charset="0"/>
                <a:ea typeface="ＭＳ Ｐゴシック" pitchFamily="84" charset="-128"/>
              </a:rPr>
              <a:t>Figure 9.3B_s3 </a:t>
            </a:r>
            <a:r>
              <a:rPr lang="en-US" smtClean="0">
                <a:solidFill>
                  <a:srgbClr val="000000"/>
                </a:solidFill>
                <a:latin typeface="Times" pitchFamily="84" charset="0"/>
                <a:ea typeface="ＭＳ Ｐゴシック" pitchFamily="84" charset="-128"/>
              </a:rPr>
              <a:t>An explanation of the crosses in Figure 9.3A (step 3)</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1427078-3DC4-4B33-A23C-CA7B8D493CB4}" type="datetime1">
              <a:rPr lang="en-US" smtClean="0"/>
              <a:pPr/>
              <a:t>1/24/2014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B52636A-E495-4EBB-912D-D2FFDB0EAA4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0174D9-6EE2-47EA-B903-A387E7324FE7}" type="datetime1">
              <a:rPr lang="en-US" smtClean="0"/>
              <a:pPr/>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2636A-E495-4EBB-912D-D2FFDB0EAA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6430528D-EF73-4B7E-B7C3-8FD2F7FE43DE}" type="datetime1">
              <a:rPr lang="en-US" smtClean="0"/>
              <a:pPr/>
              <a:t>1/24/2014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6B52636A-E495-4EBB-912D-D2FFDB0EAA4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63AF9F4-59B6-4BA6-BDF8-D251DD91D703}" type="datetime1">
              <a:rPr lang="en-US" smtClean="0"/>
              <a:pPr/>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B52636A-E495-4EBB-912D-D2FFDB0EAA47}"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F317F65-3024-438B-BB88-95878DFEAA92}" type="datetime1">
              <a:rPr lang="en-US" smtClean="0"/>
              <a:pPr/>
              <a:t>1/24/2014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B52636A-E495-4EBB-912D-D2FFDB0EAA47}"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0EA57F4E-4BEA-428A-81DC-ED2E81EA6099}" type="datetime1">
              <a:rPr lang="en-US" smtClean="0"/>
              <a:pPr/>
              <a:t>1/24/2014</a:t>
            </a:fld>
            <a:endParaRPr lang="en-US"/>
          </a:p>
        </p:txBody>
      </p:sp>
      <p:sp>
        <p:nvSpPr>
          <p:cNvPr id="10" name="Slide Number Placeholder 9"/>
          <p:cNvSpPr>
            <a:spLocks noGrp="1"/>
          </p:cNvSpPr>
          <p:nvPr>
            <p:ph type="sldNum" sz="quarter" idx="16"/>
          </p:nvPr>
        </p:nvSpPr>
        <p:spPr/>
        <p:txBody>
          <a:bodyPr rtlCol="0"/>
          <a:lstStyle/>
          <a:p>
            <a:fld id="{6B52636A-E495-4EBB-912D-D2FFDB0EAA47}"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CA8F548B-788F-40EF-B45C-D7D369B7992F}" type="datetime1">
              <a:rPr lang="en-US" smtClean="0"/>
              <a:pPr/>
              <a:t>1/24/2014</a:t>
            </a:fld>
            <a:endParaRPr lang="en-US"/>
          </a:p>
        </p:txBody>
      </p:sp>
      <p:sp>
        <p:nvSpPr>
          <p:cNvPr id="12" name="Slide Number Placeholder 11"/>
          <p:cNvSpPr>
            <a:spLocks noGrp="1"/>
          </p:cNvSpPr>
          <p:nvPr>
            <p:ph type="sldNum" sz="quarter" idx="16"/>
          </p:nvPr>
        </p:nvSpPr>
        <p:spPr/>
        <p:txBody>
          <a:bodyPr rtlCol="0"/>
          <a:lstStyle/>
          <a:p>
            <a:fld id="{6B52636A-E495-4EBB-912D-D2FFDB0EAA47}"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262009E-3D07-43CF-8A8C-377A4741988A}" type="datetime1">
              <a:rPr lang="en-US" smtClean="0"/>
              <a:pPr/>
              <a:t>1/24/2014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B52636A-E495-4EBB-912D-D2FFDB0EAA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C5E0C-F428-4377-A793-DB4F383CE3D4}" type="datetime1">
              <a:rPr lang="en-US" smtClean="0"/>
              <a:pPr/>
              <a:t>1/24/2014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B52636A-E495-4EBB-912D-D2FFDB0EAA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5DCF000-45C8-4FCF-A7B8-1A760B176DE1}" type="datetime1">
              <a:rPr lang="en-US" smtClean="0"/>
              <a:pPr/>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B52636A-E495-4EBB-912D-D2FFDB0EAA47}"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2DF8033-8BE9-46C9-9C33-033209464248}" type="datetime1">
              <a:rPr lang="en-US" smtClean="0"/>
              <a:pPr/>
              <a:t>1/24/2014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6B52636A-E495-4EBB-912D-D2FFDB0EAA47}"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47982F6-2E7B-4F5A-806A-9B7292F60498}" type="datetime1">
              <a:rPr lang="en-US" smtClean="0"/>
              <a:pPr/>
              <a:t>1/24/2014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B52636A-E495-4EBB-912D-D2FFDB0EAA4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hyperlink" Target="file:///\\localhost\..\..\Program%20Files\TurningPoint\2003\Questions.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hyperlink" Target="file:///\\localhost\..\..\Program%20Files\TurningPoint\2003\Questions.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hyperlink" Target="file:///\\localhost\..\..\Program%20Files\TurningPoint\2003\Questions.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hyperlink" Target="file:///\\localhost\..\..\Program%20Files\TurningPoint\2003\Questions.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hyperlink" Target="file:///\\localhost\..\..\Program%20Files\TurningPoint\2003\Questions.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hyperlink" Target="file:///\\localhost\..\..\Program%20Files\TurningPoint\2003\Questions.html"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hyperlink" Target="file:///\\localhost\..\..\Program%20Files\TurningPoint\2003\Questions.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hyperlink" Target="file:///\\localhost\..\..\Program%20Files\TurningPoint\2003\Questions.htm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hyperlink" Target="file:///\\localhost\..\..\Program%20Files\TurningPoint\2003\Questions.html"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hyperlink" Target="file:///\\localhost\..\..\Program%20Files\TurningPoint\2003\Questions.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hyperlink" Target="file:///\\localhost\..\..\Program%20Files\TurningPoint\2003\Questions.htm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hyperlink" Target="file:///\\localhost\..\..\Program%20Files\TurningPoint\2003\Questions.htm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hyperlink" Target="file:///\\localhost\..\..\Program%20Files\TurningPoint\2003\Questions.html"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hyperlink" Target="file:///\\localhost\..\..\Program%20Files\TurningPoint\2003\Questions.html" TargetMode="Externa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hyperlink" Target="file:///\\localhost\..\..\Program%20Files\TurningPoint\2003\Questions.htm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hyperlink" Target="file:///\\localhost\..\..\Program%20Files\TurningPoint\2003\Questions.html" TargetMode="Externa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hyperlink" Target="file:///\\localhost\..\..\Program%20Files\TurningPoint\2003\Questions.html"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hyperlink" Target="file:///\\localhost\..\..\Program%20Files\TurningPoint\2003\Questions.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GENETICS-study of heredity- passing traits from parent to offspring</a:t>
            </a:r>
            <a:endParaRPr lang="en-US" dirty="0"/>
          </a:p>
        </p:txBody>
      </p:sp>
      <p:sp>
        <p:nvSpPr>
          <p:cNvPr id="3" name="Subtitle 2"/>
          <p:cNvSpPr>
            <a:spLocks noGrp="1"/>
          </p:cNvSpPr>
          <p:nvPr>
            <p:ph type="subTitle" idx="1"/>
          </p:nvPr>
        </p:nvSpPr>
        <p:spPr/>
        <p:txBody>
          <a:bodyPr/>
          <a:lstStyle/>
          <a:p>
            <a:r>
              <a:rPr lang="en-US" dirty="0" smtClean="0"/>
              <a:t>Chapter 9</a:t>
            </a:r>
            <a:endParaRPr lang="en-US" dirty="0"/>
          </a:p>
        </p:txBody>
      </p:sp>
      <p:sp>
        <p:nvSpPr>
          <p:cNvPr id="4" name="Slide Number Placeholder 3"/>
          <p:cNvSpPr>
            <a:spLocks noGrp="1"/>
          </p:cNvSpPr>
          <p:nvPr>
            <p:ph type="sldNum" sz="quarter" idx="12"/>
          </p:nvPr>
        </p:nvSpPr>
        <p:spPr/>
        <p:txBody>
          <a:bodyPr/>
          <a:lstStyle/>
          <a:p>
            <a:fld id="{6B52636A-E495-4EBB-912D-D2FFDB0EAA47}"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182563" y="106363"/>
            <a:ext cx="8543925" cy="914400"/>
          </a:xfrm>
        </p:spPr>
        <p:txBody>
          <a:bodyPr>
            <a:normAutofit fontScale="90000"/>
          </a:bodyPr>
          <a:lstStyle/>
          <a:p>
            <a:pPr marL="609600" indent="-609600" eaLnBrk="1" hangingPunct="1"/>
            <a:r>
              <a:rPr lang="en-US" sz="3200" smtClean="0"/>
              <a:t>9.3 Mendel’s law of segregation describes the inheritance of a single character</a:t>
            </a:r>
          </a:p>
        </p:txBody>
      </p:sp>
      <p:sp>
        <p:nvSpPr>
          <p:cNvPr id="30723" name="Rectangle 3"/>
          <p:cNvSpPr>
            <a:spLocks noGrp="1" noChangeArrowheads="1"/>
          </p:cNvSpPr>
          <p:nvPr>
            <p:ph type="body" idx="4294967295"/>
          </p:nvPr>
        </p:nvSpPr>
        <p:spPr>
          <a:xfrm>
            <a:off x="49213" y="1357313"/>
            <a:ext cx="8904287" cy="5049837"/>
          </a:xfrm>
        </p:spPr>
        <p:txBody>
          <a:bodyPr/>
          <a:lstStyle/>
          <a:p>
            <a:pPr marL="927100" lvl="2" indent="-381000" eaLnBrk="1" hangingPunct="1">
              <a:spcAft>
                <a:spcPts val="575"/>
              </a:spcAft>
              <a:buNone/>
            </a:pPr>
            <a:r>
              <a:rPr lang="en-US" sz="2400" dirty="0" smtClean="0"/>
              <a:t>4.  A sperm or egg carries only one allele for each inherited trait because allele pairs separate (segregate) from each other during the production of gametes. This statement is called the </a:t>
            </a:r>
            <a:r>
              <a:rPr lang="en-US" sz="2400" b="1" dirty="0" smtClean="0"/>
              <a:t>law of segregation</a:t>
            </a:r>
            <a:r>
              <a:rPr lang="en-US" sz="2400" dirty="0" smtClean="0"/>
              <a:t>.</a:t>
            </a:r>
          </a:p>
          <a:p>
            <a:pPr marL="388938" lvl="1" indent="-280988" eaLnBrk="1" hangingPunct="1">
              <a:spcAft>
                <a:spcPts val="575"/>
              </a:spcAft>
              <a:buFont typeface="Wingdings" pitchFamily="84" charset="2"/>
              <a:buChar char="§"/>
            </a:pPr>
            <a:r>
              <a:rPr lang="en-US" sz="2800" dirty="0" smtClean="0"/>
              <a:t>Mendel’s hypotheses also explain the 3:1 ratio in the F</a:t>
            </a:r>
            <a:r>
              <a:rPr lang="en-US" sz="2800" baseline="-25000" dirty="0" smtClean="0"/>
              <a:t>2</a:t>
            </a:r>
            <a:r>
              <a:rPr lang="en-US" sz="2800" dirty="0" smtClean="0"/>
              <a:t> generation.</a:t>
            </a:r>
          </a:p>
          <a:p>
            <a:pPr marL="927100" lvl="2" indent="-381000" eaLnBrk="1" hangingPunct="1">
              <a:spcAft>
                <a:spcPts val="575"/>
              </a:spcAft>
            </a:pPr>
            <a:r>
              <a:rPr lang="en-US" sz="2400" dirty="0" smtClean="0"/>
              <a:t>The F</a:t>
            </a:r>
            <a:r>
              <a:rPr lang="en-US" sz="2400" baseline="-25000" dirty="0" smtClean="0"/>
              <a:t>1</a:t>
            </a:r>
            <a:r>
              <a:rPr lang="en-US" sz="2400" dirty="0" smtClean="0"/>
              <a:t> hybrids all have a </a:t>
            </a:r>
            <a:r>
              <a:rPr lang="en-US" sz="2400" i="1" dirty="0" smtClean="0"/>
              <a:t>Pp</a:t>
            </a:r>
            <a:r>
              <a:rPr lang="en-US" sz="2400" dirty="0" smtClean="0"/>
              <a:t> genotype.</a:t>
            </a:r>
          </a:p>
          <a:p>
            <a:pPr marL="927100" lvl="2" indent="-381000" eaLnBrk="1" hangingPunct="1">
              <a:spcAft>
                <a:spcPts val="575"/>
              </a:spcAft>
            </a:pPr>
            <a:r>
              <a:rPr lang="en-US" sz="2400" dirty="0" smtClean="0"/>
              <a:t>A </a:t>
            </a:r>
            <a:r>
              <a:rPr lang="en-US" sz="2400" b="1" dirty="0" err="1" smtClean="0"/>
              <a:t>Punnett</a:t>
            </a:r>
            <a:r>
              <a:rPr lang="en-US" sz="2400" b="1" dirty="0" smtClean="0"/>
              <a:t> square </a:t>
            </a:r>
            <a:r>
              <a:rPr lang="en-US" sz="2400" dirty="0" smtClean="0"/>
              <a:t>shows the four possible combinations of alleles that could occur when these gametes combine.</a:t>
            </a:r>
          </a:p>
        </p:txBody>
      </p:sp>
      <p:sp>
        <p:nvSpPr>
          <p:cNvPr id="3072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30725"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30726"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3072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6B52636A-E495-4EBB-912D-D2FFDB0EAA47}" type="slidenum">
              <a:rPr lang="en-US" smtClean="0"/>
              <a:pPr/>
              <a:t>10</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diamond(in)">
                                      <p:cBhvr>
                                        <p:cTn id="7" dur="20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diamond(in)">
                                      <p:cBhvr>
                                        <p:cTn id="12" dur="2000"/>
                                        <p:tgtEl>
                                          <p:spTgt spid="30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diamond(in)">
                                      <p:cBhvr>
                                        <p:cTn id="17" dur="2000"/>
                                        <p:tgtEl>
                                          <p:spTgt spid="307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diamond(in)">
                                      <p:cBhvr>
                                        <p:cTn id="22" dur="2000"/>
                                        <p:tgtEl>
                                          <p:spTgt spid="3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09_03b_OneCharXExplain_1-U"/>
          <p:cNvPicPr>
            <a:picLocks noChangeAspect="1" noChangeArrowheads="1"/>
          </p:cNvPicPr>
          <p:nvPr/>
        </p:nvPicPr>
        <p:blipFill>
          <a:blip r:embed="rId3" cstate="print"/>
          <a:srcRect/>
          <a:stretch>
            <a:fillRect/>
          </a:stretch>
        </p:blipFill>
        <p:spPr bwMode="auto">
          <a:xfrm>
            <a:off x="1965325" y="136525"/>
            <a:ext cx="5213350" cy="6584950"/>
          </a:xfrm>
          <a:prstGeom prst="rect">
            <a:avLst/>
          </a:prstGeom>
          <a:noFill/>
          <a:ln w="9525">
            <a:noFill/>
            <a:miter lim="800000"/>
            <a:headEnd/>
            <a:tailEnd/>
          </a:ln>
        </p:spPr>
      </p:pic>
      <p:sp>
        <p:nvSpPr>
          <p:cNvPr id="31747"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9.3B_s1</a:t>
            </a:r>
          </a:p>
        </p:txBody>
      </p:sp>
      <p:sp>
        <p:nvSpPr>
          <p:cNvPr id="31748" name="Text Box 3"/>
          <p:cNvSpPr txBox="1">
            <a:spLocks noChangeArrowheads="1"/>
          </p:cNvSpPr>
          <p:nvPr/>
        </p:nvSpPr>
        <p:spPr bwMode="auto">
          <a:xfrm>
            <a:off x="2143125" y="215900"/>
            <a:ext cx="1508125" cy="242888"/>
          </a:xfrm>
          <a:prstGeom prst="rect">
            <a:avLst/>
          </a:prstGeom>
          <a:noFill/>
          <a:ln w="9525">
            <a:noFill/>
            <a:miter lim="800000"/>
            <a:headEnd/>
            <a:tailEnd/>
          </a:ln>
        </p:spPr>
        <p:txBody>
          <a:bodyPr wrap="none" lIns="0" tIns="0" rIns="0" bIns="0"/>
          <a:lstStyle/>
          <a:p>
            <a:pPr eaLnBrk="0" hangingPunct="0"/>
            <a:r>
              <a:rPr lang="en-US" sz="1400" b="1"/>
              <a:t>The Explanation</a:t>
            </a:r>
          </a:p>
        </p:txBody>
      </p:sp>
      <p:sp>
        <p:nvSpPr>
          <p:cNvPr id="31749" name="Text Box 3"/>
          <p:cNvSpPr txBox="1">
            <a:spLocks noChangeArrowheads="1"/>
          </p:cNvSpPr>
          <p:nvPr/>
        </p:nvSpPr>
        <p:spPr bwMode="auto">
          <a:xfrm>
            <a:off x="2135188" y="528638"/>
            <a:ext cx="1108075" cy="215900"/>
          </a:xfrm>
          <a:prstGeom prst="rect">
            <a:avLst/>
          </a:prstGeom>
          <a:noFill/>
          <a:ln w="9525">
            <a:noFill/>
            <a:miter lim="800000"/>
            <a:headEnd/>
            <a:tailEnd/>
          </a:ln>
        </p:spPr>
        <p:txBody>
          <a:bodyPr wrap="none" lIns="0" tIns="0" rIns="0" bIns="0"/>
          <a:lstStyle/>
          <a:p>
            <a:pPr eaLnBrk="0" hangingPunct="0"/>
            <a:r>
              <a:rPr lang="en-US" sz="1400" b="1"/>
              <a:t>P generation</a:t>
            </a:r>
          </a:p>
        </p:txBody>
      </p:sp>
      <p:sp>
        <p:nvSpPr>
          <p:cNvPr id="31750" name="Text Box 3"/>
          <p:cNvSpPr txBox="1">
            <a:spLocks noChangeArrowheads="1"/>
          </p:cNvSpPr>
          <p:nvPr/>
        </p:nvSpPr>
        <p:spPr bwMode="auto">
          <a:xfrm>
            <a:off x="4764088" y="539750"/>
            <a:ext cx="2257425" cy="242888"/>
          </a:xfrm>
          <a:prstGeom prst="rect">
            <a:avLst/>
          </a:prstGeom>
          <a:noFill/>
          <a:ln w="9525">
            <a:noFill/>
            <a:miter lim="800000"/>
            <a:headEnd/>
            <a:tailEnd/>
          </a:ln>
        </p:spPr>
        <p:txBody>
          <a:bodyPr wrap="none" lIns="0" tIns="0" rIns="0" bIns="0"/>
          <a:lstStyle/>
          <a:p>
            <a:pPr eaLnBrk="0" hangingPunct="0"/>
            <a:r>
              <a:rPr lang="en-US" sz="1400" b="1"/>
              <a:t>Genetic makeup (alleles)</a:t>
            </a:r>
          </a:p>
        </p:txBody>
      </p:sp>
      <p:sp>
        <p:nvSpPr>
          <p:cNvPr id="31751" name="Text Box 3"/>
          <p:cNvSpPr txBox="1">
            <a:spLocks noChangeArrowheads="1"/>
          </p:cNvSpPr>
          <p:nvPr/>
        </p:nvSpPr>
        <p:spPr bwMode="auto">
          <a:xfrm>
            <a:off x="4395788" y="798513"/>
            <a:ext cx="1268412" cy="228600"/>
          </a:xfrm>
          <a:prstGeom prst="rect">
            <a:avLst/>
          </a:prstGeom>
          <a:noFill/>
          <a:ln w="9525">
            <a:noFill/>
            <a:miter lim="800000"/>
            <a:headEnd/>
            <a:tailEnd/>
          </a:ln>
        </p:spPr>
        <p:txBody>
          <a:bodyPr wrap="none" lIns="0" tIns="0" rIns="0" bIns="0"/>
          <a:lstStyle/>
          <a:p>
            <a:pPr eaLnBrk="0" hangingPunct="0"/>
            <a:r>
              <a:rPr lang="en-US" sz="1400" b="1"/>
              <a:t>Purple flowers</a:t>
            </a:r>
          </a:p>
        </p:txBody>
      </p:sp>
      <p:sp>
        <p:nvSpPr>
          <p:cNvPr id="31752" name="Text Box 3"/>
          <p:cNvSpPr txBox="1">
            <a:spLocks noChangeArrowheads="1"/>
          </p:cNvSpPr>
          <p:nvPr/>
        </p:nvSpPr>
        <p:spPr bwMode="auto">
          <a:xfrm>
            <a:off x="5938838" y="792163"/>
            <a:ext cx="1268412" cy="228600"/>
          </a:xfrm>
          <a:prstGeom prst="rect">
            <a:avLst/>
          </a:prstGeom>
          <a:noFill/>
          <a:ln w="9525">
            <a:noFill/>
            <a:miter lim="800000"/>
            <a:headEnd/>
            <a:tailEnd/>
          </a:ln>
        </p:spPr>
        <p:txBody>
          <a:bodyPr wrap="none" lIns="0" tIns="0" rIns="0" bIns="0"/>
          <a:lstStyle/>
          <a:p>
            <a:pPr eaLnBrk="0" hangingPunct="0"/>
            <a:r>
              <a:rPr lang="en-US" sz="1400" b="1"/>
              <a:t>White flowers</a:t>
            </a:r>
          </a:p>
        </p:txBody>
      </p:sp>
      <p:sp>
        <p:nvSpPr>
          <p:cNvPr id="31753" name="Text Box 3"/>
          <p:cNvSpPr txBox="1">
            <a:spLocks noChangeArrowheads="1"/>
          </p:cNvSpPr>
          <p:nvPr/>
        </p:nvSpPr>
        <p:spPr bwMode="auto">
          <a:xfrm>
            <a:off x="3733800" y="1806575"/>
            <a:ext cx="787400" cy="215900"/>
          </a:xfrm>
          <a:prstGeom prst="rect">
            <a:avLst/>
          </a:prstGeom>
          <a:noFill/>
          <a:ln w="9525">
            <a:noFill/>
            <a:miter lim="800000"/>
            <a:headEnd/>
            <a:tailEnd/>
          </a:ln>
        </p:spPr>
        <p:txBody>
          <a:bodyPr wrap="none" lIns="0" tIns="0" rIns="0" bIns="0"/>
          <a:lstStyle/>
          <a:p>
            <a:pPr eaLnBrk="0" hangingPunct="0"/>
            <a:r>
              <a:rPr lang="en-US" sz="1400" b="1"/>
              <a:t>Gametes</a:t>
            </a:r>
          </a:p>
        </p:txBody>
      </p:sp>
      <p:sp>
        <p:nvSpPr>
          <p:cNvPr id="31754" name="Text Box 3"/>
          <p:cNvSpPr txBox="1">
            <a:spLocks noChangeArrowheads="1"/>
          </p:cNvSpPr>
          <p:nvPr/>
        </p:nvSpPr>
        <p:spPr bwMode="auto">
          <a:xfrm>
            <a:off x="6505575" y="1824038"/>
            <a:ext cx="573088" cy="242887"/>
          </a:xfrm>
          <a:prstGeom prst="rect">
            <a:avLst/>
          </a:prstGeom>
          <a:noFill/>
          <a:ln w="9525">
            <a:noFill/>
            <a:miter lim="800000"/>
            <a:headEnd/>
            <a:tailEnd/>
          </a:ln>
        </p:spPr>
        <p:txBody>
          <a:bodyPr wrap="none" lIns="0" tIns="0" rIns="0" bIns="0"/>
          <a:lstStyle/>
          <a:p>
            <a:pPr eaLnBrk="0" hangingPunct="0"/>
            <a:r>
              <a:rPr lang="en-US" sz="1400" b="1"/>
              <a:t>All  </a:t>
            </a:r>
            <a:r>
              <a:rPr lang="en-US" sz="1400" b="1" i="1"/>
              <a:t>p</a:t>
            </a:r>
            <a:endParaRPr lang="en-US" sz="1400" b="1"/>
          </a:p>
        </p:txBody>
      </p:sp>
      <p:sp>
        <p:nvSpPr>
          <p:cNvPr id="31755" name="Text Box 3"/>
          <p:cNvSpPr txBox="1">
            <a:spLocks noChangeArrowheads="1"/>
          </p:cNvSpPr>
          <p:nvPr/>
        </p:nvSpPr>
        <p:spPr bwMode="auto">
          <a:xfrm>
            <a:off x="6777038" y="1041400"/>
            <a:ext cx="266700" cy="230188"/>
          </a:xfrm>
          <a:prstGeom prst="rect">
            <a:avLst/>
          </a:prstGeom>
          <a:noFill/>
          <a:ln w="9525">
            <a:noFill/>
            <a:miter lim="800000"/>
            <a:headEnd/>
            <a:tailEnd/>
          </a:ln>
        </p:spPr>
        <p:txBody>
          <a:bodyPr wrap="none" lIns="0" tIns="0" rIns="0" bIns="0"/>
          <a:lstStyle/>
          <a:p>
            <a:pPr eaLnBrk="0" hangingPunct="0"/>
            <a:r>
              <a:rPr lang="en-US" sz="1400" b="1" i="1"/>
              <a:t>pp</a:t>
            </a:r>
            <a:endParaRPr lang="en-US" sz="1400" b="1"/>
          </a:p>
        </p:txBody>
      </p:sp>
      <p:sp>
        <p:nvSpPr>
          <p:cNvPr id="31756" name="Text Box 3"/>
          <p:cNvSpPr txBox="1">
            <a:spLocks noChangeArrowheads="1"/>
          </p:cNvSpPr>
          <p:nvPr/>
        </p:nvSpPr>
        <p:spPr bwMode="auto">
          <a:xfrm>
            <a:off x="4962525" y="1035050"/>
            <a:ext cx="266700" cy="230188"/>
          </a:xfrm>
          <a:prstGeom prst="rect">
            <a:avLst/>
          </a:prstGeom>
          <a:noFill/>
          <a:ln w="9525">
            <a:noFill/>
            <a:miter lim="800000"/>
            <a:headEnd/>
            <a:tailEnd/>
          </a:ln>
        </p:spPr>
        <p:txBody>
          <a:bodyPr wrap="none" lIns="0" tIns="0" rIns="0" bIns="0"/>
          <a:lstStyle/>
          <a:p>
            <a:pPr eaLnBrk="0" hangingPunct="0"/>
            <a:r>
              <a:rPr lang="en-US" sz="1400" b="1" i="1"/>
              <a:t>PP</a:t>
            </a:r>
            <a:endParaRPr lang="en-US" sz="1400" b="1"/>
          </a:p>
        </p:txBody>
      </p:sp>
      <p:sp>
        <p:nvSpPr>
          <p:cNvPr id="31757" name="Text Box 3"/>
          <p:cNvSpPr txBox="1">
            <a:spLocks noChangeArrowheads="1"/>
          </p:cNvSpPr>
          <p:nvPr/>
        </p:nvSpPr>
        <p:spPr bwMode="auto">
          <a:xfrm>
            <a:off x="5005388" y="1819275"/>
            <a:ext cx="174625" cy="242888"/>
          </a:xfrm>
          <a:prstGeom prst="rect">
            <a:avLst/>
          </a:prstGeom>
          <a:noFill/>
          <a:ln w="9525">
            <a:noFill/>
            <a:miter lim="800000"/>
            <a:headEnd/>
            <a:tailEnd/>
          </a:ln>
        </p:spPr>
        <p:txBody>
          <a:bodyPr wrap="none" lIns="0" tIns="0" rIns="0" bIns="0"/>
          <a:lstStyle/>
          <a:p>
            <a:pPr eaLnBrk="0" hangingPunct="0"/>
            <a:r>
              <a:rPr lang="en-US" sz="1400" b="1" i="1"/>
              <a:t>P</a:t>
            </a:r>
            <a:endParaRPr lang="en-US" sz="1400" b="1"/>
          </a:p>
        </p:txBody>
      </p:sp>
      <p:sp>
        <p:nvSpPr>
          <p:cNvPr id="31758" name="Text Box 3"/>
          <p:cNvSpPr txBox="1">
            <a:spLocks noChangeArrowheads="1"/>
          </p:cNvSpPr>
          <p:nvPr/>
        </p:nvSpPr>
        <p:spPr bwMode="auto">
          <a:xfrm>
            <a:off x="4678363" y="1819275"/>
            <a:ext cx="273050" cy="214313"/>
          </a:xfrm>
          <a:prstGeom prst="rect">
            <a:avLst/>
          </a:prstGeom>
          <a:noFill/>
          <a:ln w="9525">
            <a:noFill/>
            <a:miter lim="800000"/>
            <a:headEnd/>
            <a:tailEnd/>
          </a:ln>
        </p:spPr>
        <p:txBody>
          <a:bodyPr wrap="none" lIns="0" tIns="0" rIns="0" bIns="0"/>
          <a:lstStyle/>
          <a:p>
            <a:pPr eaLnBrk="0" hangingPunct="0"/>
            <a:r>
              <a:rPr lang="en-US" sz="1400" b="1"/>
              <a:t>All</a:t>
            </a:r>
          </a:p>
        </p:txBody>
      </p:sp>
      <p:sp>
        <p:nvSpPr>
          <p:cNvPr id="15" name="Slide Number Placeholder 14"/>
          <p:cNvSpPr>
            <a:spLocks noGrp="1"/>
          </p:cNvSpPr>
          <p:nvPr>
            <p:ph type="sldNum" sz="quarter" idx="12"/>
          </p:nvPr>
        </p:nvSpPr>
        <p:spPr/>
        <p:txBody>
          <a:bodyPr/>
          <a:lstStyle/>
          <a:p>
            <a:fld id="{6B52636A-E495-4EBB-912D-D2FFDB0EAA47}"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09_03b_OneCharXExplain_2-U"/>
          <p:cNvPicPr>
            <a:picLocks noChangeAspect="1" noChangeArrowheads="1"/>
          </p:cNvPicPr>
          <p:nvPr/>
        </p:nvPicPr>
        <p:blipFill>
          <a:blip r:embed="rId3" cstate="print"/>
          <a:srcRect/>
          <a:stretch>
            <a:fillRect/>
          </a:stretch>
        </p:blipFill>
        <p:spPr bwMode="auto">
          <a:xfrm>
            <a:off x="1965325" y="136525"/>
            <a:ext cx="5213350" cy="6584950"/>
          </a:xfrm>
          <a:prstGeom prst="rect">
            <a:avLst/>
          </a:prstGeom>
          <a:noFill/>
          <a:ln w="9525">
            <a:noFill/>
            <a:miter lim="800000"/>
            <a:headEnd/>
            <a:tailEnd/>
          </a:ln>
        </p:spPr>
      </p:pic>
      <p:sp>
        <p:nvSpPr>
          <p:cNvPr id="32771"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9.3B_s2</a:t>
            </a:r>
          </a:p>
        </p:txBody>
      </p:sp>
      <p:sp>
        <p:nvSpPr>
          <p:cNvPr id="32772" name="Text Box 3"/>
          <p:cNvSpPr txBox="1">
            <a:spLocks noChangeArrowheads="1"/>
          </p:cNvSpPr>
          <p:nvPr/>
        </p:nvSpPr>
        <p:spPr bwMode="auto">
          <a:xfrm>
            <a:off x="2143125" y="215900"/>
            <a:ext cx="1508125" cy="242888"/>
          </a:xfrm>
          <a:prstGeom prst="rect">
            <a:avLst/>
          </a:prstGeom>
          <a:noFill/>
          <a:ln w="9525">
            <a:noFill/>
            <a:miter lim="800000"/>
            <a:headEnd/>
            <a:tailEnd/>
          </a:ln>
        </p:spPr>
        <p:txBody>
          <a:bodyPr wrap="none" lIns="0" tIns="0" rIns="0" bIns="0"/>
          <a:lstStyle/>
          <a:p>
            <a:pPr eaLnBrk="0" hangingPunct="0"/>
            <a:r>
              <a:rPr lang="en-US" sz="1400" b="1"/>
              <a:t>The Explanation</a:t>
            </a:r>
          </a:p>
        </p:txBody>
      </p:sp>
      <p:sp>
        <p:nvSpPr>
          <p:cNvPr id="32773" name="Text Box 3"/>
          <p:cNvSpPr txBox="1">
            <a:spLocks noChangeArrowheads="1"/>
          </p:cNvSpPr>
          <p:nvPr/>
        </p:nvSpPr>
        <p:spPr bwMode="auto">
          <a:xfrm>
            <a:off x="2135188" y="528638"/>
            <a:ext cx="1108075" cy="215900"/>
          </a:xfrm>
          <a:prstGeom prst="rect">
            <a:avLst/>
          </a:prstGeom>
          <a:noFill/>
          <a:ln w="9525">
            <a:noFill/>
            <a:miter lim="800000"/>
            <a:headEnd/>
            <a:tailEnd/>
          </a:ln>
        </p:spPr>
        <p:txBody>
          <a:bodyPr wrap="none" lIns="0" tIns="0" rIns="0" bIns="0"/>
          <a:lstStyle/>
          <a:p>
            <a:pPr eaLnBrk="0" hangingPunct="0"/>
            <a:r>
              <a:rPr lang="en-US" sz="1400" b="1"/>
              <a:t>P generation</a:t>
            </a:r>
          </a:p>
        </p:txBody>
      </p:sp>
      <p:sp>
        <p:nvSpPr>
          <p:cNvPr id="32774" name="Text Box 3"/>
          <p:cNvSpPr txBox="1">
            <a:spLocks noChangeArrowheads="1"/>
          </p:cNvSpPr>
          <p:nvPr/>
        </p:nvSpPr>
        <p:spPr bwMode="auto">
          <a:xfrm>
            <a:off x="2139950" y="2513013"/>
            <a:ext cx="1201738" cy="430212"/>
          </a:xfrm>
          <a:prstGeom prst="rect">
            <a:avLst/>
          </a:prstGeom>
          <a:noFill/>
          <a:ln w="9525">
            <a:noFill/>
            <a:miter lim="800000"/>
            <a:headEnd/>
            <a:tailEnd/>
          </a:ln>
        </p:spPr>
        <p:txBody>
          <a:bodyPr wrap="none" lIns="0" tIns="0" rIns="0" bIns="0"/>
          <a:lstStyle/>
          <a:p>
            <a:pPr eaLnBrk="0" hangingPunct="0"/>
            <a:r>
              <a:rPr lang="en-US" sz="1400" b="1"/>
              <a:t>F</a:t>
            </a:r>
            <a:r>
              <a:rPr lang="en-US" sz="1400" b="1" baseline="-25000"/>
              <a:t>1</a:t>
            </a:r>
            <a:r>
              <a:rPr lang="en-US" sz="1400" b="1"/>
              <a:t> generation</a:t>
            </a:r>
            <a:br>
              <a:rPr lang="en-US" sz="1400" b="1"/>
            </a:br>
            <a:r>
              <a:rPr lang="en-US" sz="1400" b="1"/>
              <a:t>(hybrids)</a:t>
            </a:r>
          </a:p>
        </p:txBody>
      </p:sp>
      <p:sp>
        <p:nvSpPr>
          <p:cNvPr id="32775" name="Text Box 3"/>
          <p:cNvSpPr txBox="1">
            <a:spLocks noChangeArrowheads="1"/>
          </p:cNvSpPr>
          <p:nvPr/>
        </p:nvSpPr>
        <p:spPr bwMode="auto">
          <a:xfrm>
            <a:off x="4764088" y="539750"/>
            <a:ext cx="2257425" cy="242888"/>
          </a:xfrm>
          <a:prstGeom prst="rect">
            <a:avLst/>
          </a:prstGeom>
          <a:noFill/>
          <a:ln w="9525">
            <a:noFill/>
            <a:miter lim="800000"/>
            <a:headEnd/>
            <a:tailEnd/>
          </a:ln>
        </p:spPr>
        <p:txBody>
          <a:bodyPr wrap="none" lIns="0" tIns="0" rIns="0" bIns="0"/>
          <a:lstStyle/>
          <a:p>
            <a:pPr eaLnBrk="0" hangingPunct="0"/>
            <a:r>
              <a:rPr lang="en-US" sz="1400" b="1"/>
              <a:t>Genetic makeup (alleles)</a:t>
            </a:r>
          </a:p>
        </p:txBody>
      </p:sp>
      <p:sp>
        <p:nvSpPr>
          <p:cNvPr id="32776" name="Text Box 3"/>
          <p:cNvSpPr txBox="1">
            <a:spLocks noChangeArrowheads="1"/>
          </p:cNvSpPr>
          <p:nvPr/>
        </p:nvSpPr>
        <p:spPr bwMode="auto">
          <a:xfrm>
            <a:off x="4395788" y="798513"/>
            <a:ext cx="1268412" cy="228600"/>
          </a:xfrm>
          <a:prstGeom prst="rect">
            <a:avLst/>
          </a:prstGeom>
          <a:noFill/>
          <a:ln w="9525">
            <a:noFill/>
            <a:miter lim="800000"/>
            <a:headEnd/>
            <a:tailEnd/>
          </a:ln>
        </p:spPr>
        <p:txBody>
          <a:bodyPr wrap="none" lIns="0" tIns="0" rIns="0" bIns="0"/>
          <a:lstStyle/>
          <a:p>
            <a:pPr eaLnBrk="0" hangingPunct="0"/>
            <a:r>
              <a:rPr lang="en-US" sz="1400" b="1"/>
              <a:t>Purple flowers</a:t>
            </a:r>
          </a:p>
        </p:txBody>
      </p:sp>
      <p:sp>
        <p:nvSpPr>
          <p:cNvPr id="32777" name="Text Box 3"/>
          <p:cNvSpPr txBox="1">
            <a:spLocks noChangeArrowheads="1"/>
          </p:cNvSpPr>
          <p:nvPr/>
        </p:nvSpPr>
        <p:spPr bwMode="auto">
          <a:xfrm>
            <a:off x="5938838" y="792163"/>
            <a:ext cx="1268412" cy="228600"/>
          </a:xfrm>
          <a:prstGeom prst="rect">
            <a:avLst/>
          </a:prstGeom>
          <a:noFill/>
          <a:ln w="9525">
            <a:noFill/>
            <a:miter lim="800000"/>
            <a:headEnd/>
            <a:tailEnd/>
          </a:ln>
        </p:spPr>
        <p:txBody>
          <a:bodyPr wrap="none" lIns="0" tIns="0" rIns="0" bIns="0"/>
          <a:lstStyle/>
          <a:p>
            <a:pPr eaLnBrk="0" hangingPunct="0"/>
            <a:r>
              <a:rPr lang="en-US" sz="1400" b="1"/>
              <a:t>White flowers</a:t>
            </a:r>
          </a:p>
        </p:txBody>
      </p:sp>
      <p:sp>
        <p:nvSpPr>
          <p:cNvPr id="32778" name="Text Box 3"/>
          <p:cNvSpPr txBox="1">
            <a:spLocks noChangeArrowheads="1"/>
          </p:cNvSpPr>
          <p:nvPr/>
        </p:nvSpPr>
        <p:spPr bwMode="auto">
          <a:xfrm>
            <a:off x="3733800" y="1806575"/>
            <a:ext cx="787400" cy="215900"/>
          </a:xfrm>
          <a:prstGeom prst="rect">
            <a:avLst/>
          </a:prstGeom>
          <a:noFill/>
          <a:ln w="9525">
            <a:noFill/>
            <a:miter lim="800000"/>
            <a:headEnd/>
            <a:tailEnd/>
          </a:ln>
        </p:spPr>
        <p:txBody>
          <a:bodyPr wrap="none" lIns="0" tIns="0" rIns="0" bIns="0"/>
          <a:lstStyle/>
          <a:p>
            <a:pPr eaLnBrk="0" hangingPunct="0"/>
            <a:r>
              <a:rPr lang="en-US" sz="1400" b="1"/>
              <a:t>Gametes</a:t>
            </a:r>
          </a:p>
        </p:txBody>
      </p:sp>
      <p:sp>
        <p:nvSpPr>
          <p:cNvPr id="32779" name="Text Box 3"/>
          <p:cNvSpPr txBox="1">
            <a:spLocks noChangeArrowheads="1"/>
          </p:cNvSpPr>
          <p:nvPr/>
        </p:nvSpPr>
        <p:spPr bwMode="auto">
          <a:xfrm>
            <a:off x="6505575" y="1824038"/>
            <a:ext cx="573088" cy="242887"/>
          </a:xfrm>
          <a:prstGeom prst="rect">
            <a:avLst/>
          </a:prstGeom>
          <a:noFill/>
          <a:ln w="9525">
            <a:noFill/>
            <a:miter lim="800000"/>
            <a:headEnd/>
            <a:tailEnd/>
          </a:ln>
        </p:spPr>
        <p:txBody>
          <a:bodyPr wrap="none" lIns="0" tIns="0" rIns="0" bIns="0"/>
          <a:lstStyle/>
          <a:p>
            <a:pPr eaLnBrk="0" hangingPunct="0"/>
            <a:r>
              <a:rPr lang="en-US" sz="1400" b="1"/>
              <a:t>All  </a:t>
            </a:r>
            <a:r>
              <a:rPr lang="en-US" sz="1400" b="1" i="1"/>
              <a:t>p</a:t>
            </a:r>
            <a:endParaRPr lang="en-US" sz="1400" b="1"/>
          </a:p>
        </p:txBody>
      </p:sp>
      <p:sp>
        <p:nvSpPr>
          <p:cNvPr id="32780" name="Text Box 3"/>
          <p:cNvSpPr txBox="1">
            <a:spLocks noChangeArrowheads="1"/>
          </p:cNvSpPr>
          <p:nvPr/>
        </p:nvSpPr>
        <p:spPr bwMode="auto">
          <a:xfrm>
            <a:off x="6777038" y="1041400"/>
            <a:ext cx="266700" cy="230188"/>
          </a:xfrm>
          <a:prstGeom prst="rect">
            <a:avLst/>
          </a:prstGeom>
          <a:noFill/>
          <a:ln w="9525">
            <a:noFill/>
            <a:miter lim="800000"/>
            <a:headEnd/>
            <a:tailEnd/>
          </a:ln>
        </p:spPr>
        <p:txBody>
          <a:bodyPr wrap="none" lIns="0" tIns="0" rIns="0" bIns="0"/>
          <a:lstStyle/>
          <a:p>
            <a:pPr eaLnBrk="0" hangingPunct="0"/>
            <a:r>
              <a:rPr lang="en-US" sz="1400" b="1" i="1"/>
              <a:t>pp</a:t>
            </a:r>
            <a:endParaRPr lang="en-US" sz="1400" b="1"/>
          </a:p>
        </p:txBody>
      </p:sp>
      <p:sp>
        <p:nvSpPr>
          <p:cNvPr id="32781" name="Text Box 3"/>
          <p:cNvSpPr txBox="1">
            <a:spLocks noChangeArrowheads="1"/>
          </p:cNvSpPr>
          <p:nvPr/>
        </p:nvSpPr>
        <p:spPr bwMode="auto">
          <a:xfrm>
            <a:off x="4962525" y="1035050"/>
            <a:ext cx="266700" cy="230188"/>
          </a:xfrm>
          <a:prstGeom prst="rect">
            <a:avLst/>
          </a:prstGeom>
          <a:noFill/>
          <a:ln w="9525">
            <a:noFill/>
            <a:miter lim="800000"/>
            <a:headEnd/>
            <a:tailEnd/>
          </a:ln>
        </p:spPr>
        <p:txBody>
          <a:bodyPr wrap="none" lIns="0" tIns="0" rIns="0" bIns="0"/>
          <a:lstStyle/>
          <a:p>
            <a:pPr eaLnBrk="0" hangingPunct="0"/>
            <a:r>
              <a:rPr lang="en-US" sz="1400" b="1" i="1"/>
              <a:t>PP</a:t>
            </a:r>
            <a:endParaRPr lang="en-US" sz="1400" b="1"/>
          </a:p>
        </p:txBody>
      </p:sp>
      <p:sp>
        <p:nvSpPr>
          <p:cNvPr id="32782" name="Text Box 3"/>
          <p:cNvSpPr txBox="1">
            <a:spLocks noChangeArrowheads="1"/>
          </p:cNvSpPr>
          <p:nvPr/>
        </p:nvSpPr>
        <p:spPr bwMode="auto">
          <a:xfrm>
            <a:off x="4995863" y="3619500"/>
            <a:ext cx="173037" cy="176213"/>
          </a:xfrm>
          <a:prstGeom prst="rect">
            <a:avLst/>
          </a:prstGeom>
          <a:noFill/>
          <a:ln w="9525">
            <a:noFill/>
            <a:miter lim="800000"/>
            <a:headEnd/>
            <a:tailEnd/>
          </a:ln>
        </p:spPr>
        <p:txBody>
          <a:bodyPr wrap="none" lIns="0" tIns="0" rIns="0" bIns="0"/>
          <a:lstStyle/>
          <a:p>
            <a:pPr eaLnBrk="0" hangingPunct="0"/>
            <a:r>
              <a:rPr lang="en-US" sz="1400" b="1" i="1"/>
              <a:t>P</a:t>
            </a:r>
            <a:endParaRPr lang="en-US" sz="1400" b="1"/>
          </a:p>
        </p:txBody>
      </p:sp>
      <p:sp>
        <p:nvSpPr>
          <p:cNvPr id="32783" name="Text Box 3"/>
          <p:cNvSpPr txBox="1">
            <a:spLocks noChangeArrowheads="1"/>
          </p:cNvSpPr>
          <p:nvPr/>
        </p:nvSpPr>
        <p:spPr bwMode="auto">
          <a:xfrm>
            <a:off x="6804025" y="3613150"/>
            <a:ext cx="133350" cy="257175"/>
          </a:xfrm>
          <a:prstGeom prst="rect">
            <a:avLst/>
          </a:prstGeom>
          <a:noFill/>
          <a:ln w="9525">
            <a:noFill/>
            <a:miter lim="800000"/>
            <a:headEnd/>
            <a:tailEnd/>
          </a:ln>
        </p:spPr>
        <p:txBody>
          <a:bodyPr wrap="none" lIns="0" tIns="0" rIns="0" bIns="0"/>
          <a:lstStyle/>
          <a:p>
            <a:pPr eaLnBrk="0" hangingPunct="0"/>
            <a:r>
              <a:rPr lang="en-US" sz="1400" b="1" i="1"/>
              <a:t>p</a:t>
            </a:r>
            <a:endParaRPr lang="en-US" sz="1400" b="1"/>
          </a:p>
        </p:txBody>
      </p:sp>
      <p:sp>
        <p:nvSpPr>
          <p:cNvPr id="32784" name="Text Box 3"/>
          <p:cNvSpPr txBox="1">
            <a:spLocks noChangeArrowheads="1"/>
          </p:cNvSpPr>
          <p:nvPr/>
        </p:nvSpPr>
        <p:spPr bwMode="auto">
          <a:xfrm>
            <a:off x="3779838" y="3616325"/>
            <a:ext cx="787400" cy="215900"/>
          </a:xfrm>
          <a:prstGeom prst="rect">
            <a:avLst/>
          </a:prstGeom>
          <a:noFill/>
          <a:ln w="9525">
            <a:noFill/>
            <a:miter lim="800000"/>
            <a:headEnd/>
            <a:tailEnd/>
          </a:ln>
        </p:spPr>
        <p:txBody>
          <a:bodyPr wrap="none" lIns="0" tIns="0" rIns="0" bIns="0"/>
          <a:lstStyle/>
          <a:p>
            <a:pPr eaLnBrk="0" hangingPunct="0"/>
            <a:r>
              <a:rPr lang="en-US" sz="1400" b="1"/>
              <a:t>Gametes</a:t>
            </a:r>
          </a:p>
        </p:txBody>
      </p:sp>
      <p:sp>
        <p:nvSpPr>
          <p:cNvPr id="32785" name="Text Box 3"/>
          <p:cNvSpPr txBox="1">
            <a:spLocks noChangeArrowheads="1"/>
          </p:cNvSpPr>
          <p:nvPr/>
        </p:nvSpPr>
        <p:spPr bwMode="auto">
          <a:xfrm>
            <a:off x="5664200" y="3135313"/>
            <a:ext cx="587375" cy="215900"/>
          </a:xfrm>
          <a:prstGeom prst="rect">
            <a:avLst/>
          </a:prstGeom>
          <a:noFill/>
          <a:ln w="9525">
            <a:noFill/>
            <a:miter lim="800000"/>
            <a:headEnd/>
            <a:tailEnd/>
          </a:ln>
        </p:spPr>
        <p:txBody>
          <a:bodyPr wrap="none" lIns="0" tIns="0" rIns="0" bIns="0"/>
          <a:lstStyle/>
          <a:p>
            <a:pPr eaLnBrk="0" hangingPunct="0"/>
            <a:r>
              <a:rPr lang="en-US" sz="1400" b="1"/>
              <a:t>All </a:t>
            </a:r>
            <a:r>
              <a:rPr lang="en-US" sz="1400" b="1" i="1"/>
              <a:t>Pp</a:t>
            </a:r>
            <a:endParaRPr lang="en-US" sz="1400" b="1"/>
          </a:p>
        </p:txBody>
      </p:sp>
      <p:grpSp>
        <p:nvGrpSpPr>
          <p:cNvPr id="2" name="Group 18"/>
          <p:cNvGrpSpPr>
            <a:grpSpLocks/>
          </p:cNvGrpSpPr>
          <p:nvPr/>
        </p:nvGrpSpPr>
        <p:grpSpPr bwMode="auto">
          <a:xfrm>
            <a:off x="6572250" y="3579813"/>
            <a:ext cx="104775" cy="323850"/>
            <a:chOff x="4140" y="2255"/>
            <a:chExt cx="66" cy="204"/>
          </a:xfrm>
        </p:grpSpPr>
        <p:sp>
          <p:nvSpPr>
            <p:cNvPr id="32793" name="Text Box 3"/>
            <p:cNvSpPr txBox="1">
              <a:spLocks noChangeArrowheads="1"/>
            </p:cNvSpPr>
            <p:nvPr/>
          </p:nvSpPr>
          <p:spPr bwMode="auto">
            <a:xfrm>
              <a:off x="4148" y="2363"/>
              <a:ext cx="58" cy="96"/>
            </a:xfrm>
            <a:prstGeom prst="rect">
              <a:avLst/>
            </a:prstGeom>
            <a:noFill/>
            <a:ln w="9525">
              <a:noFill/>
              <a:miter lim="800000"/>
              <a:headEnd/>
              <a:tailEnd/>
            </a:ln>
          </p:spPr>
          <p:txBody>
            <a:bodyPr wrap="none" lIns="0" tIns="0" rIns="0" bIns="0"/>
            <a:lstStyle/>
            <a:p>
              <a:pPr eaLnBrk="0" hangingPunct="0"/>
              <a:r>
                <a:rPr lang="en-US" sz="1000" b="1"/>
                <a:t>2</a:t>
              </a:r>
            </a:p>
          </p:txBody>
        </p:sp>
        <p:sp>
          <p:nvSpPr>
            <p:cNvPr id="32794" name="Text Box 3"/>
            <p:cNvSpPr txBox="1">
              <a:spLocks noChangeArrowheads="1"/>
            </p:cNvSpPr>
            <p:nvPr/>
          </p:nvSpPr>
          <p:spPr bwMode="auto">
            <a:xfrm>
              <a:off x="4144" y="2255"/>
              <a:ext cx="58" cy="96"/>
            </a:xfrm>
            <a:prstGeom prst="rect">
              <a:avLst/>
            </a:prstGeom>
            <a:noFill/>
            <a:ln w="9525">
              <a:noFill/>
              <a:miter lim="800000"/>
              <a:headEnd/>
              <a:tailEnd/>
            </a:ln>
          </p:spPr>
          <p:txBody>
            <a:bodyPr wrap="none" lIns="0" tIns="0" rIns="0" bIns="0"/>
            <a:lstStyle/>
            <a:p>
              <a:pPr eaLnBrk="0" hangingPunct="0"/>
              <a:r>
                <a:rPr lang="en-US" sz="1000" b="1"/>
                <a:t>1</a:t>
              </a:r>
            </a:p>
          </p:txBody>
        </p:sp>
        <p:sp>
          <p:nvSpPr>
            <p:cNvPr id="32795" name="Line 21"/>
            <p:cNvSpPr>
              <a:spLocks noChangeShapeType="1"/>
            </p:cNvSpPr>
            <p:nvPr/>
          </p:nvSpPr>
          <p:spPr bwMode="auto">
            <a:xfrm>
              <a:off x="4140" y="2348"/>
              <a:ext cx="56" cy="0"/>
            </a:xfrm>
            <a:prstGeom prst="line">
              <a:avLst/>
            </a:prstGeom>
            <a:noFill/>
            <a:ln w="6350">
              <a:solidFill>
                <a:schemeClr val="tx1"/>
              </a:solidFill>
              <a:round/>
              <a:headEnd/>
              <a:tailEnd/>
            </a:ln>
            <a:effectLst/>
          </p:spPr>
          <p:txBody>
            <a:bodyPr wrap="none" anchor="ctr"/>
            <a:lstStyle/>
            <a:p>
              <a:endParaRPr lang="en-US"/>
            </a:p>
          </p:txBody>
        </p:sp>
      </p:grpSp>
      <p:grpSp>
        <p:nvGrpSpPr>
          <p:cNvPr id="3" name="Group 22"/>
          <p:cNvGrpSpPr>
            <a:grpSpLocks/>
          </p:cNvGrpSpPr>
          <p:nvPr/>
        </p:nvGrpSpPr>
        <p:grpSpPr bwMode="auto">
          <a:xfrm>
            <a:off x="4781550" y="3579813"/>
            <a:ext cx="104775" cy="323850"/>
            <a:chOff x="4140" y="2255"/>
            <a:chExt cx="66" cy="204"/>
          </a:xfrm>
        </p:grpSpPr>
        <p:sp>
          <p:nvSpPr>
            <p:cNvPr id="32790" name="Text Box 3"/>
            <p:cNvSpPr txBox="1">
              <a:spLocks noChangeArrowheads="1"/>
            </p:cNvSpPr>
            <p:nvPr/>
          </p:nvSpPr>
          <p:spPr bwMode="auto">
            <a:xfrm>
              <a:off x="4148" y="2363"/>
              <a:ext cx="58" cy="96"/>
            </a:xfrm>
            <a:prstGeom prst="rect">
              <a:avLst/>
            </a:prstGeom>
            <a:noFill/>
            <a:ln w="9525">
              <a:noFill/>
              <a:miter lim="800000"/>
              <a:headEnd/>
              <a:tailEnd/>
            </a:ln>
          </p:spPr>
          <p:txBody>
            <a:bodyPr wrap="none" lIns="0" tIns="0" rIns="0" bIns="0"/>
            <a:lstStyle/>
            <a:p>
              <a:pPr eaLnBrk="0" hangingPunct="0"/>
              <a:r>
                <a:rPr lang="en-US" sz="1000" b="1"/>
                <a:t>2</a:t>
              </a:r>
            </a:p>
          </p:txBody>
        </p:sp>
        <p:sp>
          <p:nvSpPr>
            <p:cNvPr id="32791" name="Text Box 3"/>
            <p:cNvSpPr txBox="1">
              <a:spLocks noChangeArrowheads="1"/>
            </p:cNvSpPr>
            <p:nvPr/>
          </p:nvSpPr>
          <p:spPr bwMode="auto">
            <a:xfrm>
              <a:off x="4144" y="2255"/>
              <a:ext cx="58" cy="96"/>
            </a:xfrm>
            <a:prstGeom prst="rect">
              <a:avLst/>
            </a:prstGeom>
            <a:noFill/>
            <a:ln w="9525">
              <a:noFill/>
              <a:miter lim="800000"/>
              <a:headEnd/>
              <a:tailEnd/>
            </a:ln>
          </p:spPr>
          <p:txBody>
            <a:bodyPr wrap="none" lIns="0" tIns="0" rIns="0" bIns="0"/>
            <a:lstStyle/>
            <a:p>
              <a:pPr eaLnBrk="0" hangingPunct="0"/>
              <a:r>
                <a:rPr lang="en-US" sz="1000" b="1"/>
                <a:t>1</a:t>
              </a:r>
            </a:p>
          </p:txBody>
        </p:sp>
        <p:sp>
          <p:nvSpPr>
            <p:cNvPr id="32792" name="Line 25"/>
            <p:cNvSpPr>
              <a:spLocks noChangeShapeType="1"/>
            </p:cNvSpPr>
            <p:nvPr/>
          </p:nvSpPr>
          <p:spPr bwMode="auto">
            <a:xfrm>
              <a:off x="4140" y="2348"/>
              <a:ext cx="56" cy="0"/>
            </a:xfrm>
            <a:prstGeom prst="line">
              <a:avLst/>
            </a:prstGeom>
            <a:noFill/>
            <a:ln w="6350">
              <a:solidFill>
                <a:schemeClr val="tx1"/>
              </a:solidFill>
              <a:round/>
              <a:headEnd/>
              <a:tailEnd/>
            </a:ln>
            <a:effectLst/>
          </p:spPr>
          <p:txBody>
            <a:bodyPr wrap="none" anchor="ctr"/>
            <a:lstStyle/>
            <a:p>
              <a:endParaRPr lang="en-US"/>
            </a:p>
          </p:txBody>
        </p:sp>
      </p:grpSp>
      <p:sp>
        <p:nvSpPr>
          <p:cNvPr id="32788" name="Text Box 3"/>
          <p:cNvSpPr txBox="1">
            <a:spLocks noChangeArrowheads="1"/>
          </p:cNvSpPr>
          <p:nvPr/>
        </p:nvSpPr>
        <p:spPr bwMode="auto">
          <a:xfrm>
            <a:off x="5005388" y="1819275"/>
            <a:ext cx="174625" cy="242888"/>
          </a:xfrm>
          <a:prstGeom prst="rect">
            <a:avLst/>
          </a:prstGeom>
          <a:noFill/>
          <a:ln w="9525">
            <a:noFill/>
            <a:miter lim="800000"/>
            <a:headEnd/>
            <a:tailEnd/>
          </a:ln>
        </p:spPr>
        <p:txBody>
          <a:bodyPr wrap="none" lIns="0" tIns="0" rIns="0" bIns="0"/>
          <a:lstStyle/>
          <a:p>
            <a:pPr eaLnBrk="0" hangingPunct="0"/>
            <a:r>
              <a:rPr lang="en-US" sz="1400" b="1" i="1"/>
              <a:t>P</a:t>
            </a:r>
            <a:endParaRPr lang="en-US" sz="1400" b="1"/>
          </a:p>
        </p:txBody>
      </p:sp>
      <p:sp>
        <p:nvSpPr>
          <p:cNvPr id="32789" name="Text Box 3"/>
          <p:cNvSpPr txBox="1">
            <a:spLocks noChangeArrowheads="1"/>
          </p:cNvSpPr>
          <p:nvPr/>
        </p:nvSpPr>
        <p:spPr bwMode="auto">
          <a:xfrm>
            <a:off x="4678363" y="1819275"/>
            <a:ext cx="273050" cy="214313"/>
          </a:xfrm>
          <a:prstGeom prst="rect">
            <a:avLst/>
          </a:prstGeom>
          <a:noFill/>
          <a:ln w="9525">
            <a:noFill/>
            <a:miter lim="800000"/>
            <a:headEnd/>
            <a:tailEnd/>
          </a:ln>
        </p:spPr>
        <p:txBody>
          <a:bodyPr wrap="none" lIns="0" tIns="0" rIns="0" bIns="0"/>
          <a:lstStyle/>
          <a:p>
            <a:pPr eaLnBrk="0" hangingPunct="0"/>
            <a:r>
              <a:rPr lang="en-US" sz="1400" b="1"/>
              <a:t>All</a:t>
            </a:r>
          </a:p>
        </p:txBody>
      </p:sp>
      <p:sp>
        <p:nvSpPr>
          <p:cNvPr id="28" name="Slide Number Placeholder 27"/>
          <p:cNvSpPr>
            <a:spLocks noGrp="1"/>
          </p:cNvSpPr>
          <p:nvPr>
            <p:ph type="sldNum" sz="quarter" idx="12"/>
          </p:nvPr>
        </p:nvSpPr>
        <p:spPr/>
        <p:txBody>
          <a:bodyPr/>
          <a:lstStyle/>
          <a:p>
            <a:fld id="{6B52636A-E495-4EBB-912D-D2FFDB0EAA47}"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09_03b_OneCharXExplain_3-U"/>
          <p:cNvPicPr>
            <a:picLocks noChangeAspect="1" noChangeArrowheads="1"/>
          </p:cNvPicPr>
          <p:nvPr/>
        </p:nvPicPr>
        <p:blipFill>
          <a:blip r:embed="rId3" cstate="print"/>
          <a:srcRect/>
          <a:stretch>
            <a:fillRect/>
          </a:stretch>
        </p:blipFill>
        <p:spPr bwMode="auto">
          <a:xfrm>
            <a:off x="1965325" y="136525"/>
            <a:ext cx="5213350" cy="6584950"/>
          </a:xfrm>
          <a:prstGeom prst="rect">
            <a:avLst/>
          </a:prstGeom>
          <a:noFill/>
          <a:ln w="9525">
            <a:noFill/>
            <a:miter lim="800000"/>
            <a:headEnd/>
            <a:tailEnd/>
          </a:ln>
        </p:spPr>
      </p:pic>
      <p:sp>
        <p:nvSpPr>
          <p:cNvPr id="33795"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9.3B_s3</a:t>
            </a:r>
          </a:p>
        </p:txBody>
      </p:sp>
      <p:sp>
        <p:nvSpPr>
          <p:cNvPr id="33796" name="Text Box 3"/>
          <p:cNvSpPr txBox="1">
            <a:spLocks noChangeArrowheads="1"/>
          </p:cNvSpPr>
          <p:nvPr/>
        </p:nvSpPr>
        <p:spPr bwMode="auto">
          <a:xfrm>
            <a:off x="2143125" y="215900"/>
            <a:ext cx="1508125" cy="242888"/>
          </a:xfrm>
          <a:prstGeom prst="rect">
            <a:avLst/>
          </a:prstGeom>
          <a:noFill/>
          <a:ln w="9525">
            <a:noFill/>
            <a:miter lim="800000"/>
            <a:headEnd/>
            <a:tailEnd/>
          </a:ln>
        </p:spPr>
        <p:txBody>
          <a:bodyPr wrap="none" lIns="0" tIns="0" rIns="0" bIns="0"/>
          <a:lstStyle/>
          <a:p>
            <a:pPr eaLnBrk="0" hangingPunct="0"/>
            <a:r>
              <a:rPr lang="en-US" sz="1400" b="1"/>
              <a:t>The Explanation</a:t>
            </a:r>
          </a:p>
        </p:txBody>
      </p:sp>
      <p:sp>
        <p:nvSpPr>
          <p:cNvPr id="33797" name="Text Box 3"/>
          <p:cNvSpPr txBox="1">
            <a:spLocks noChangeArrowheads="1"/>
          </p:cNvSpPr>
          <p:nvPr/>
        </p:nvSpPr>
        <p:spPr bwMode="auto">
          <a:xfrm>
            <a:off x="2135188" y="528638"/>
            <a:ext cx="1108075" cy="215900"/>
          </a:xfrm>
          <a:prstGeom prst="rect">
            <a:avLst/>
          </a:prstGeom>
          <a:noFill/>
          <a:ln w="9525">
            <a:noFill/>
            <a:miter lim="800000"/>
            <a:headEnd/>
            <a:tailEnd/>
          </a:ln>
        </p:spPr>
        <p:txBody>
          <a:bodyPr wrap="none" lIns="0" tIns="0" rIns="0" bIns="0"/>
          <a:lstStyle/>
          <a:p>
            <a:pPr eaLnBrk="0" hangingPunct="0"/>
            <a:r>
              <a:rPr lang="en-US" sz="1400" b="1"/>
              <a:t>P generation</a:t>
            </a:r>
          </a:p>
        </p:txBody>
      </p:sp>
      <p:sp>
        <p:nvSpPr>
          <p:cNvPr id="33798" name="Text Box 3"/>
          <p:cNvSpPr txBox="1">
            <a:spLocks noChangeArrowheads="1"/>
          </p:cNvSpPr>
          <p:nvPr/>
        </p:nvSpPr>
        <p:spPr bwMode="auto">
          <a:xfrm>
            <a:off x="2139950" y="2513013"/>
            <a:ext cx="1201738" cy="430212"/>
          </a:xfrm>
          <a:prstGeom prst="rect">
            <a:avLst/>
          </a:prstGeom>
          <a:noFill/>
          <a:ln w="9525">
            <a:noFill/>
            <a:miter lim="800000"/>
            <a:headEnd/>
            <a:tailEnd/>
          </a:ln>
        </p:spPr>
        <p:txBody>
          <a:bodyPr wrap="none" lIns="0" tIns="0" rIns="0" bIns="0"/>
          <a:lstStyle/>
          <a:p>
            <a:pPr eaLnBrk="0" hangingPunct="0"/>
            <a:r>
              <a:rPr lang="en-US" sz="1400" b="1"/>
              <a:t>F</a:t>
            </a:r>
            <a:r>
              <a:rPr lang="en-US" sz="1400" b="1" baseline="-25000"/>
              <a:t>1</a:t>
            </a:r>
            <a:r>
              <a:rPr lang="en-US" sz="1400" b="1"/>
              <a:t> generation</a:t>
            </a:r>
            <a:br>
              <a:rPr lang="en-US" sz="1400" b="1"/>
            </a:br>
            <a:r>
              <a:rPr lang="en-US" sz="1400" b="1"/>
              <a:t>(hybrids)</a:t>
            </a:r>
          </a:p>
        </p:txBody>
      </p:sp>
      <p:sp>
        <p:nvSpPr>
          <p:cNvPr id="33799" name="Text Box 3"/>
          <p:cNvSpPr txBox="1">
            <a:spLocks noChangeArrowheads="1"/>
          </p:cNvSpPr>
          <p:nvPr/>
        </p:nvSpPr>
        <p:spPr bwMode="auto">
          <a:xfrm>
            <a:off x="2144713" y="4348163"/>
            <a:ext cx="1201737" cy="257175"/>
          </a:xfrm>
          <a:prstGeom prst="rect">
            <a:avLst/>
          </a:prstGeom>
          <a:noFill/>
          <a:ln w="9525">
            <a:noFill/>
            <a:miter lim="800000"/>
            <a:headEnd/>
            <a:tailEnd/>
          </a:ln>
        </p:spPr>
        <p:txBody>
          <a:bodyPr wrap="none" lIns="0" tIns="0" rIns="0" bIns="0"/>
          <a:lstStyle/>
          <a:p>
            <a:pPr eaLnBrk="0" hangingPunct="0"/>
            <a:r>
              <a:rPr lang="en-US" sz="1400" b="1"/>
              <a:t>F</a:t>
            </a:r>
            <a:r>
              <a:rPr lang="en-US" sz="1400" b="1" baseline="-25000"/>
              <a:t>2</a:t>
            </a:r>
            <a:r>
              <a:rPr lang="en-US" sz="1400" b="1"/>
              <a:t> generation</a:t>
            </a:r>
          </a:p>
        </p:txBody>
      </p:sp>
      <p:sp>
        <p:nvSpPr>
          <p:cNvPr id="33800" name="Text Box 3"/>
          <p:cNvSpPr txBox="1">
            <a:spLocks noChangeArrowheads="1"/>
          </p:cNvSpPr>
          <p:nvPr/>
        </p:nvSpPr>
        <p:spPr bwMode="auto">
          <a:xfrm>
            <a:off x="4764088" y="539750"/>
            <a:ext cx="2257425" cy="242888"/>
          </a:xfrm>
          <a:prstGeom prst="rect">
            <a:avLst/>
          </a:prstGeom>
          <a:noFill/>
          <a:ln w="9525">
            <a:noFill/>
            <a:miter lim="800000"/>
            <a:headEnd/>
            <a:tailEnd/>
          </a:ln>
        </p:spPr>
        <p:txBody>
          <a:bodyPr wrap="none" lIns="0" tIns="0" rIns="0" bIns="0"/>
          <a:lstStyle/>
          <a:p>
            <a:pPr eaLnBrk="0" hangingPunct="0"/>
            <a:r>
              <a:rPr lang="en-US" sz="1400" b="1"/>
              <a:t>Genetic makeup (alleles)</a:t>
            </a:r>
          </a:p>
        </p:txBody>
      </p:sp>
      <p:sp>
        <p:nvSpPr>
          <p:cNvPr id="33801" name="Text Box 3"/>
          <p:cNvSpPr txBox="1">
            <a:spLocks noChangeArrowheads="1"/>
          </p:cNvSpPr>
          <p:nvPr/>
        </p:nvSpPr>
        <p:spPr bwMode="auto">
          <a:xfrm>
            <a:off x="4395788" y="798513"/>
            <a:ext cx="1268412" cy="228600"/>
          </a:xfrm>
          <a:prstGeom prst="rect">
            <a:avLst/>
          </a:prstGeom>
          <a:noFill/>
          <a:ln w="9525">
            <a:noFill/>
            <a:miter lim="800000"/>
            <a:headEnd/>
            <a:tailEnd/>
          </a:ln>
        </p:spPr>
        <p:txBody>
          <a:bodyPr wrap="none" lIns="0" tIns="0" rIns="0" bIns="0"/>
          <a:lstStyle/>
          <a:p>
            <a:pPr eaLnBrk="0" hangingPunct="0"/>
            <a:r>
              <a:rPr lang="en-US" sz="1400" b="1"/>
              <a:t>Purple flowers</a:t>
            </a:r>
          </a:p>
        </p:txBody>
      </p:sp>
      <p:sp>
        <p:nvSpPr>
          <p:cNvPr id="33802" name="Text Box 3"/>
          <p:cNvSpPr txBox="1">
            <a:spLocks noChangeArrowheads="1"/>
          </p:cNvSpPr>
          <p:nvPr/>
        </p:nvSpPr>
        <p:spPr bwMode="auto">
          <a:xfrm>
            <a:off x="5938838" y="792163"/>
            <a:ext cx="1268412" cy="228600"/>
          </a:xfrm>
          <a:prstGeom prst="rect">
            <a:avLst/>
          </a:prstGeom>
          <a:noFill/>
          <a:ln w="9525">
            <a:noFill/>
            <a:miter lim="800000"/>
            <a:headEnd/>
            <a:tailEnd/>
          </a:ln>
        </p:spPr>
        <p:txBody>
          <a:bodyPr wrap="none" lIns="0" tIns="0" rIns="0" bIns="0"/>
          <a:lstStyle/>
          <a:p>
            <a:pPr eaLnBrk="0" hangingPunct="0"/>
            <a:r>
              <a:rPr lang="en-US" sz="1400" b="1"/>
              <a:t>White flowers</a:t>
            </a:r>
          </a:p>
        </p:txBody>
      </p:sp>
      <p:sp>
        <p:nvSpPr>
          <p:cNvPr id="33803" name="Text Box 3"/>
          <p:cNvSpPr txBox="1">
            <a:spLocks noChangeArrowheads="1"/>
          </p:cNvSpPr>
          <p:nvPr/>
        </p:nvSpPr>
        <p:spPr bwMode="auto">
          <a:xfrm>
            <a:off x="3733800" y="1806575"/>
            <a:ext cx="787400" cy="215900"/>
          </a:xfrm>
          <a:prstGeom prst="rect">
            <a:avLst/>
          </a:prstGeom>
          <a:noFill/>
          <a:ln w="9525">
            <a:noFill/>
            <a:miter lim="800000"/>
            <a:headEnd/>
            <a:tailEnd/>
          </a:ln>
        </p:spPr>
        <p:txBody>
          <a:bodyPr wrap="none" lIns="0" tIns="0" rIns="0" bIns="0"/>
          <a:lstStyle/>
          <a:p>
            <a:pPr eaLnBrk="0" hangingPunct="0"/>
            <a:r>
              <a:rPr lang="en-US" sz="1400" b="1"/>
              <a:t>Gametes</a:t>
            </a:r>
          </a:p>
        </p:txBody>
      </p:sp>
      <p:sp>
        <p:nvSpPr>
          <p:cNvPr id="33804" name="Text Box 3"/>
          <p:cNvSpPr txBox="1">
            <a:spLocks noChangeArrowheads="1"/>
          </p:cNvSpPr>
          <p:nvPr/>
        </p:nvSpPr>
        <p:spPr bwMode="auto">
          <a:xfrm>
            <a:off x="5005388" y="1819275"/>
            <a:ext cx="174625" cy="242888"/>
          </a:xfrm>
          <a:prstGeom prst="rect">
            <a:avLst/>
          </a:prstGeom>
          <a:noFill/>
          <a:ln w="9525">
            <a:noFill/>
            <a:miter lim="800000"/>
            <a:headEnd/>
            <a:tailEnd/>
          </a:ln>
        </p:spPr>
        <p:txBody>
          <a:bodyPr wrap="none" lIns="0" tIns="0" rIns="0" bIns="0"/>
          <a:lstStyle/>
          <a:p>
            <a:pPr eaLnBrk="0" hangingPunct="0"/>
            <a:r>
              <a:rPr lang="en-US" sz="1400" b="1" i="1"/>
              <a:t>P</a:t>
            </a:r>
            <a:endParaRPr lang="en-US" sz="1400" b="1"/>
          </a:p>
        </p:txBody>
      </p:sp>
      <p:sp>
        <p:nvSpPr>
          <p:cNvPr id="33805" name="Text Box 3"/>
          <p:cNvSpPr txBox="1">
            <a:spLocks noChangeArrowheads="1"/>
          </p:cNvSpPr>
          <p:nvPr/>
        </p:nvSpPr>
        <p:spPr bwMode="auto">
          <a:xfrm>
            <a:off x="6505575" y="1824038"/>
            <a:ext cx="573088" cy="242887"/>
          </a:xfrm>
          <a:prstGeom prst="rect">
            <a:avLst/>
          </a:prstGeom>
          <a:noFill/>
          <a:ln w="9525">
            <a:noFill/>
            <a:miter lim="800000"/>
            <a:headEnd/>
            <a:tailEnd/>
          </a:ln>
        </p:spPr>
        <p:txBody>
          <a:bodyPr wrap="none" lIns="0" tIns="0" rIns="0" bIns="0"/>
          <a:lstStyle/>
          <a:p>
            <a:pPr eaLnBrk="0" hangingPunct="0"/>
            <a:r>
              <a:rPr lang="en-US" sz="1400" b="1"/>
              <a:t>All  </a:t>
            </a:r>
            <a:r>
              <a:rPr lang="en-US" sz="1400" b="1" i="1"/>
              <a:t>p</a:t>
            </a:r>
            <a:endParaRPr lang="en-US" sz="1400" b="1"/>
          </a:p>
        </p:txBody>
      </p:sp>
      <p:sp>
        <p:nvSpPr>
          <p:cNvPr id="33806" name="Text Box 3"/>
          <p:cNvSpPr txBox="1">
            <a:spLocks noChangeArrowheads="1"/>
          </p:cNvSpPr>
          <p:nvPr/>
        </p:nvSpPr>
        <p:spPr bwMode="auto">
          <a:xfrm>
            <a:off x="6777038" y="1041400"/>
            <a:ext cx="266700" cy="230188"/>
          </a:xfrm>
          <a:prstGeom prst="rect">
            <a:avLst/>
          </a:prstGeom>
          <a:noFill/>
          <a:ln w="9525">
            <a:noFill/>
            <a:miter lim="800000"/>
            <a:headEnd/>
            <a:tailEnd/>
          </a:ln>
        </p:spPr>
        <p:txBody>
          <a:bodyPr wrap="none" lIns="0" tIns="0" rIns="0" bIns="0"/>
          <a:lstStyle/>
          <a:p>
            <a:pPr eaLnBrk="0" hangingPunct="0"/>
            <a:r>
              <a:rPr lang="en-US" sz="1400" b="1" i="1"/>
              <a:t>pp</a:t>
            </a:r>
            <a:endParaRPr lang="en-US" sz="1400" b="1"/>
          </a:p>
        </p:txBody>
      </p:sp>
      <p:sp>
        <p:nvSpPr>
          <p:cNvPr id="33807" name="Text Box 3"/>
          <p:cNvSpPr txBox="1">
            <a:spLocks noChangeArrowheads="1"/>
          </p:cNvSpPr>
          <p:nvPr/>
        </p:nvSpPr>
        <p:spPr bwMode="auto">
          <a:xfrm>
            <a:off x="4962525" y="1035050"/>
            <a:ext cx="266700" cy="230188"/>
          </a:xfrm>
          <a:prstGeom prst="rect">
            <a:avLst/>
          </a:prstGeom>
          <a:noFill/>
          <a:ln w="9525">
            <a:noFill/>
            <a:miter lim="800000"/>
            <a:headEnd/>
            <a:tailEnd/>
          </a:ln>
        </p:spPr>
        <p:txBody>
          <a:bodyPr wrap="none" lIns="0" tIns="0" rIns="0" bIns="0"/>
          <a:lstStyle/>
          <a:p>
            <a:pPr eaLnBrk="0" hangingPunct="0"/>
            <a:r>
              <a:rPr lang="en-US" sz="1400" b="1" i="1"/>
              <a:t>PP</a:t>
            </a:r>
            <a:endParaRPr lang="en-US" sz="1400" b="1"/>
          </a:p>
        </p:txBody>
      </p:sp>
      <p:sp>
        <p:nvSpPr>
          <p:cNvPr id="33808" name="Text Box 3"/>
          <p:cNvSpPr txBox="1">
            <a:spLocks noChangeArrowheads="1"/>
          </p:cNvSpPr>
          <p:nvPr/>
        </p:nvSpPr>
        <p:spPr bwMode="auto">
          <a:xfrm>
            <a:off x="4995863" y="3619500"/>
            <a:ext cx="173037" cy="176213"/>
          </a:xfrm>
          <a:prstGeom prst="rect">
            <a:avLst/>
          </a:prstGeom>
          <a:noFill/>
          <a:ln w="9525">
            <a:noFill/>
            <a:miter lim="800000"/>
            <a:headEnd/>
            <a:tailEnd/>
          </a:ln>
        </p:spPr>
        <p:txBody>
          <a:bodyPr wrap="none" lIns="0" tIns="0" rIns="0" bIns="0"/>
          <a:lstStyle/>
          <a:p>
            <a:pPr eaLnBrk="0" hangingPunct="0"/>
            <a:r>
              <a:rPr lang="en-US" sz="1400" b="1" i="1"/>
              <a:t>P</a:t>
            </a:r>
            <a:endParaRPr lang="en-US" sz="1400" b="1"/>
          </a:p>
        </p:txBody>
      </p:sp>
      <p:sp>
        <p:nvSpPr>
          <p:cNvPr id="33809" name="Text Box 3"/>
          <p:cNvSpPr txBox="1">
            <a:spLocks noChangeArrowheads="1"/>
          </p:cNvSpPr>
          <p:nvPr/>
        </p:nvSpPr>
        <p:spPr bwMode="auto">
          <a:xfrm>
            <a:off x="5522913" y="4657725"/>
            <a:ext cx="173037" cy="176213"/>
          </a:xfrm>
          <a:prstGeom prst="rect">
            <a:avLst/>
          </a:prstGeom>
          <a:noFill/>
          <a:ln w="9525">
            <a:noFill/>
            <a:miter lim="800000"/>
            <a:headEnd/>
            <a:tailEnd/>
          </a:ln>
        </p:spPr>
        <p:txBody>
          <a:bodyPr wrap="none" lIns="0" tIns="0" rIns="0" bIns="0"/>
          <a:lstStyle/>
          <a:p>
            <a:pPr eaLnBrk="0" hangingPunct="0"/>
            <a:r>
              <a:rPr lang="en-US" sz="1400" b="1" i="1"/>
              <a:t>P</a:t>
            </a:r>
            <a:endParaRPr lang="en-US" sz="1400" b="1"/>
          </a:p>
        </p:txBody>
      </p:sp>
      <p:sp>
        <p:nvSpPr>
          <p:cNvPr id="33810" name="Text Box 3"/>
          <p:cNvSpPr txBox="1">
            <a:spLocks noChangeArrowheads="1"/>
          </p:cNvSpPr>
          <p:nvPr/>
        </p:nvSpPr>
        <p:spPr bwMode="auto">
          <a:xfrm>
            <a:off x="4919663" y="5216525"/>
            <a:ext cx="173037" cy="176213"/>
          </a:xfrm>
          <a:prstGeom prst="rect">
            <a:avLst/>
          </a:prstGeom>
          <a:noFill/>
          <a:ln w="9525">
            <a:noFill/>
            <a:miter lim="800000"/>
            <a:headEnd/>
            <a:tailEnd/>
          </a:ln>
        </p:spPr>
        <p:txBody>
          <a:bodyPr wrap="none" lIns="0" tIns="0" rIns="0" bIns="0"/>
          <a:lstStyle/>
          <a:p>
            <a:pPr eaLnBrk="0" hangingPunct="0"/>
            <a:r>
              <a:rPr lang="en-US" sz="1400" b="1" i="1"/>
              <a:t>P</a:t>
            </a:r>
            <a:endParaRPr lang="en-US" sz="1400" b="1"/>
          </a:p>
        </p:txBody>
      </p:sp>
      <p:sp>
        <p:nvSpPr>
          <p:cNvPr id="33811" name="Text Box 3"/>
          <p:cNvSpPr txBox="1">
            <a:spLocks noChangeArrowheads="1"/>
          </p:cNvSpPr>
          <p:nvPr/>
        </p:nvSpPr>
        <p:spPr bwMode="auto">
          <a:xfrm>
            <a:off x="6804025" y="3613150"/>
            <a:ext cx="133350" cy="257175"/>
          </a:xfrm>
          <a:prstGeom prst="rect">
            <a:avLst/>
          </a:prstGeom>
          <a:noFill/>
          <a:ln w="9525">
            <a:noFill/>
            <a:miter lim="800000"/>
            <a:headEnd/>
            <a:tailEnd/>
          </a:ln>
        </p:spPr>
        <p:txBody>
          <a:bodyPr wrap="none" lIns="0" tIns="0" rIns="0" bIns="0"/>
          <a:lstStyle/>
          <a:p>
            <a:pPr eaLnBrk="0" hangingPunct="0"/>
            <a:r>
              <a:rPr lang="en-US" sz="1400" b="1" i="1"/>
              <a:t>p</a:t>
            </a:r>
            <a:endParaRPr lang="en-US" sz="1400" b="1"/>
          </a:p>
        </p:txBody>
      </p:sp>
      <p:sp>
        <p:nvSpPr>
          <p:cNvPr id="33812" name="Text Box 3"/>
          <p:cNvSpPr txBox="1">
            <a:spLocks noChangeArrowheads="1"/>
          </p:cNvSpPr>
          <p:nvPr/>
        </p:nvSpPr>
        <p:spPr bwMode="auto">
          <a:xfrm>
            <a:off x="6261100" y="4648200"/>
            <a:ext cx="133350" cy="257175"/>
          </a:xfrm>
          <a:prstGeom prst="rect">
            <a:avLst/>
          </a:prstGeom>
          <a:noFill/>
          <a:ln w="9525">
            <a:noFill/>
            <a:miter lim="800000"/>
            <a:headEnd/>
            <a:tailEnd/>
          </a:ln>
        </p:spPr>
        <p:txBody>
          <a:bodyPr wrap="none" lIns="0" tIns="0" rIns="0" bIns="0"/>
          <a:lstStyle/>
          <a:p>
            <a:pPr eaLnBrk="0" hangingPunct="0"/>
            <a:r>
              <a:rPr lang="en-US" sz="1400" b="1" i="1"/>
              <a:t>p</a:t>
            </a:r>
            <a:endParaRPr lang="en-US" sz="1400" b="1"/>
          </a:p>
        </p:txBody>
      </p:sp>
      <p:sp>
        <p:nvSpPr>
          <p:cNvPr id="33813" name="Text Box 3"/>
          <p:cNvSpPr txBox="1">
            <a:spLocks noChangeArrowheads="1"/>
          </p:cNvSpPr>
          <p:nvPr/>
        </p:nvSpPr>
        <p:spPr bwMode="auto">
          <a:xfrm>
            <a:off x="4924425" y="6026150"/>
            <a:ext cx="133350" cy="257175"/>
          </a:xfrm>
          <a:prstGeom prst="rect">
            <a:avLst/>
          </a:prstGeom>
          <a:noFill/>
          <a:ln w="9525">
            <a:noFill/>
            <a:miter lim="800000"/>
            <a:headEnd/>
            <a:tailEnd/>
          </a:ln>
        </p:spPr>
        <p:txBody>
          <a:bodyPr wrap="none" lIns="0" tIns="0" rIns="0" bIns="0"/>
          <a:lstStyle/>
          <a:p>
            <a:pPr eaLnBrk="0" hangingPunct="0"/>
            <a:r>
              <a:rPr lang="en-US" sz="1400" b="1" i="1"/>
              <a:t>p</a:t>
            </a:r>
            <a:endParaRPr lang="en-US" sz="1400" b="1"/>
          </a:p>
        </p:txBody>
      </p:sp>
      <p:sp>
        <p:nvSpPr>
          <p:cNvPr id="33814" name="Text Box 3"/>
          <p:cNvSpPr txBox="1">
            <a:spLocks noChangeArrowheads="1"/>
          </p:cNvSpPr>
          <p:nvPr/>
        </p:nvSpPr>
        <p:spPr bwMode="auto">
          <a:xfrm>
            <a:off x="5408613" y="5222875"/>
            <a:ext cx="266700" cy="230188"/>
          </a:xfrm>
          <a:prstGeom prst="rect">
            <a:avLst/>
          </a:prstGeom>
          <a:noFill/>
          <a:ln w="9525">
            <a:noFill/>
            <a:miter lim="800000"/>
            <a:headEnd/>
            <a:tailEnd/>
          </a:ln>
        </p:spPr>
        <p:txBody>
          <a:bodyPr wrap="none" lIns="0" tIns="0" rIns="0" bIns="0"/>
          <a:lstStyle/>
          <a:p>
            <a:pPr eaLnBrk="0" hangingPunct="0"/>
            <a:r>
              <a:rPr lang="en-US" sz="1400" b="1" i="1"/>
              <a:t>PP</a:t>
            </a:r>
            <a:endParaRPr lang="en-US" sz="1400" b="1"/>
          </a:p>
        </p:txBody>
      </p:sp>
      <p:sp>
        <p:nvSpPr>
          <p:cNvPr id="33815" name="Text Box 3"/>
          <p:cNvSpPr txBox="1">
            <a:spLocks noChangeArrowheads="1"/>
          </p:cNvSpPr>
          <p:nvPr/>
        </p:nvSpPr>
        <p:spPr bwMode="auto">
          <a:xfrm>
            <a:off x="6216650" y="5214938"/>
            <a:ext cx="266700" cy="230187"/>
          </a:xfrm>
          <a:prstGeom prst="rect">
            <a:avLst/>
          </a:prstGeom>
          <a:noFill/>
          <a:ln w="9525">
            <a:noFill/>
            <a:miter lim="800000"/>
            <a:headEnd/>
            <a:tailEnd/>
          </a:ln>
        </p:spPr>
        <p:txBody>
          <a:bodyPr wrap="none" lIns="0" tIns="0" rIns="0" bIns="0"/>
          <a:lstStyle/>
          <a:p>
            <a:pPr eaLnBrk="0" hangingPunct="0"/>
            <a:r>
              <a:rPr lang="en-US" sz="1400" b="1" i="1"/>
              <a:t>Pp</a:t>
            </a:r>
            <a:endParaRPr lang="en-US" sz="1400" b="1"/>
          </a:p>
        </p:txBody>
      </p:sp>
      <p:sp>
        <p:nvSpPr>
          <p:cNvPr id="33816" name="Text Box 3"/>
          <p:cNvSpPr txBox="1">
            <a:spLocks noChangeArrowheads="1"/>
          </p:cNvSpPr>
          <p:nvPr/>
        </p:nvSpPr>
        <p:spPr bwMode="auto">
          <a:xfrm>
            <a:off x="5446713" y="5995988"/>
            <a:ext cx="266700" cy="230187"/>
          </a:xfrm>
          <a:prstGeom prst="rect">
            <a:avLst/>
          </a:prstGeom>
          <a:noFill/>
          <a:ln w="9525">
            <a:noFill/>
            <a:miter lim="800000"/>
            <a:headEnd/>
            <a:tailEnd/>
          </a:ln>
        </p:spPr>
        <p:txBody>
          <a:bodyPr wrap="none" lIns="0" tIns="0" rIns="0" bIns="0"/>
          <a:lstStyle/>
          <a:p>
            <a:pPr eaLnBrk="0" hangingPunct="0"/>
            <a:r>
              <a:rPr lang="en-US" sz="1400" b="1" i="1"/>
              <a:t>Pp</a:t>
            </a:r>
            <a:endParaRPr lang="en-US" sz="1400" b="1"/>
          </a:p>
        </p:txBody>
      </p:sp>
      <p:sp>
        <p:nvSpPr>
          <p:cNvPr id="33817" name="Text Box 3"/>
          <p:cNvSpPr txBox="1">
            <a:spLocks noChangeArrowheads="1"/>
          </p:cNvSpPr>
          <p:nvPr/>
        </p:nvSpPr>
        <p:spPr bwMode="auto">
          <a:xfrm>
            <a:off x="6221413" y="6010275"/>
            <a:ext cx="266700" cy="230188"/>
          </a:xfrm>
          <a:prstGeom prst="rect">
            <a:avLst/>
          </a:prstGeom>
          <a:noFill/>
          <a:ln w="9525">
            <a:noFill/>
            <a:miter lim="800000"/>
            <a:headEnd/>
            <a:tailEnd/>
          </a:ln>
        </p:spPr>
        <p:txBody>
          <a:bodyPr wrap="none" lIns="0" tIns="0" rIns="0" bIns="0"/>
          <a:lstStyle/>
          <a:p>
            <a:pPr eaLnBrk="0" hangingPunct="0"/>
            <a:r>
              <a:rPr lang="en-US" sz="1400" b="1" i="1"/>
              <a:t>pp</a:t>
            </a:r>
            <a:endParaRPr lang="en-US" sz="1400" b="1"/>
          </a:p>
        </p:txBody>
      </p:sp>
      <p:sp>
        <p:nvSpPr>
          <p:cNvPr id="33818" name="Text Box 3"/>
          <p:cNvSpPr txBox="1">
            <a:spLocks noChangeArrowheads="1"/>
          </p:cNvSpPr>
          <p:nvPr/>
        </p:nvSpPr>
        <p:spPr bwMode="auto">
          <a:xfrm>
            <a:off x="4325938" y="5418138"/>
            <a:ext cx="639762" cy="658812"/>
          </a:xfrm>
          <a:prstGeom prst="rect">
            <a:avLst/>
          </a:prstGeom>
          <a:noFill/>
          <a:ln w="9525">
            <a:noFill/>
            <a:miter lim="800000"/>
            <a:headEnd/>
            <a:tailEnd/>
          </a:ln>
        </p:spPr>
        <p:txBody>
          <a:bodyPr wrap="none" lIns="0" tIns="0" rIns="0" bIns="0"/>
          <a:lstStyle/>
          <a:p>
            <a:pPr eaLnBrk="0" hangingPunct="0"/>
            <a:r>
              <a:rPr lang="en-US" sz="1400" b="1"/>
              <a:t>Eggs</a:t>
            </a:r>
            <a:br>
              <a:rPr lang="en-US" sz="1400" b="1"/>
            </a:br>
            <a:r>
              <a:rPr lang="en-US" sz="1400" b="1"/>
              <a:t>from F</a:t>
            </a:r>
            <a:r>
              <a:rPr lang="en-US" sz="1400" b="1" baseline="-25000"/>
              <a:t>1</a:t>
            </a:r>
            <a:r>
              <a:rPr lang="en-US" sz="1400" b="1"/>
              <a:t> </a:t>
            </a:r>
            <a:br>
              <a:rPr lang="en-US" sz="1400" b="1"/>
            </a:br>
            <a:r>
              <a:rPr lang="en-US" sz="1400" b="1"/>
              <a:t>plant</a:t>
            </a:r>
          </a:p>
        </p:txBody>
      </p:sp>
      <p:sp>
        <p:nvSpPr>
          <p:cNvPr id="33819" name="Text Box 3"/>
          <p:cNvSpPr txBox="1">
            <a:spLocks noChangeArrowheads="1"/>
          </p:cNvSpPr>
          <p:nvPr/>
        </p:nvSpPr>
        <p:spPr bwMode="auto">
          <a:xfrm>
            <a:off x="3779838" y="3616325"/>
            <a:ext cx="787400" cy="215900"/>
          </a:xfrm>
          <a:prstGeom prst="rect">
            <a:avLst/>
          </a:prstGeom>
          <a:noFill/>
          <a:ln w="9525">
            <a:noFill/>
            <a:miter lim="800000"/>
            <a:headEnd/>
            <a:tailEnd/>
          </a:ln>
        </p:spPr>
        <p:txBody>
          <a:bodyPr wrap="none" lIns="0" tIns="0" rIns="0" bIns="0"/>
          <a:lstStyle/>
          <a:p>
            <a:pPr eaLnBrk="0" hangingPunct="0"/>
            <a:r>
              <a:rPr lang="en-US" sz="1400" b="1"/>
              <a:t>Gametes</a:t>
            </a:r>
          </a:p>
        </p:txBody>
      </p:sp>
      <p:sp>
        <p:nvSpPr>
          <p:cNvPr id="33820" name="Text Box 3"/>
          <p:cNvSpPr txBox="1">
            <a:spLocks noChangeArrowheads="1"/>
          </p:cNvSpPr>
          <p:nvPr/>
        </p:nvSpPr>
        <p:spPr bwMode="auto">
          <a:xfrm>
            <a:off x="3605213" y="3976688"/>
            <a:ext cx="1041400" cy="228600"/>
          </a:xfrm>
          <a:prstGeom prst="rect">
            <a:avLst/>
          </a:prstGeom>
          <a:noFill/>
          <a:ln w="9525">
            <a:noFill/>
            <a:miter lim="800000"/>
            <a:headEnd/>
            <a:tailEnd/>
          </a:ln>
        </p:spPr>
        <p:txBody>
          <a:bodyPr wrap="none" lIns="0" tIns="0" rIns="0" bIns="0"/>
          <a:lstStyle/>
          <a:p>
            <a:pPr eaLnBrk="0" hangingPunct="0"/>
            <a:r>
              <a:rPr lang="en-US" sz="1400" b="1"/>
              <a:t>Fertilization</a:t>
            </a:r>
          </a:p>
        </p:txBody>
      </p:sp>
      <p:sp>
        <p:nvSpPr>
          <p:cNvPr id="33821" name="Text Box 3"/>
          <p:cNvSpPr txBox="1">
            <a:spLocks noChangeArrowheads="1"/>
          </p:cNvSpPr>
          <p:nvPr/>
        </p:nvSpPr>
        <p:spPr bwMode="auto">
          <a:xfrm>
            <a:off x="5664200" y="3135313"/>
            <a:ext cx="587375" cy="215900"/>
          </a:xfrm>
          <a:prstGeom prst="rect">
            <a:avLst/>
          </a:prstGeom>
          <a:noFill/>
          <a:ln w="9525">
            <a:noFill/>
            <a:miter lim="800000"/>
            <a:headEnd/>
            <a:tailEnd/>
          </a:ln>
        </p:spPr>
        <p:txBody>
          <a:bodyPr wrap="none" lIns="0" tIns="0" rIns="0" bIns="0"/>
          <a:lstStyle/>
          <a:p>
            <a:pPr eaLnBrk="0" hangingPunct="0"/>
            <a:r>
              <a:rPr lang="en-US" sz="1400" b="1"/>
              <a:t>All </a:t>
            </a:r>
            <a:r>
              <a:rPr lang="en-US" sz="1400" b="1" i="1"/>
              <a:t>Pp</a:t>
            </a:r>
            <a:endParaRPr lang="en-US" sz="1400" b="1"/>
          </a:p>
        </p:txBody>
      </p:sp>
      <p:sp>
        <p:nvSpPr>
          <p:cNvPr id="33822" name="Text Box 3"/>
          <p:cNvSpPr txBox="1">
            <a:spLocks noChangeArrowheads="1"/>
          </p:cNvSpPr>
          <p:nvPr/>
        </p:nvSpPr>
        <p:spPr bwMode="auto">
          <a:xfrm>
            <a:off x="5426075" y="3441700"/>
            <a:ext cx="1001713" cy="403225"/>
          </a:xfrm>
          <a:prstGeom prst="rect">
            <a:avLst/>
          </a:prstGeom>
          <a:noFill/>
          <a:ln w="9525">
            <a:noFill/>
            <a:miter lim="800000"/>
            <a:headEnd/>
            <a:tailEnd/>
          </a:ln>
        </p:spPr>
        <p:txBody>
          <a:bodyPr wrap="none" lIns="0" tIns="0" rIns="0" bIns="0"/>
          <a:lstStyle/>
          <a:p>
            <a:pPr algn="ctr" eaLnBrk="0" hangingPunct="0"/>
            <a:r>
              <a:rPr lang="en-US" sz="1400" b="1"/>
              <a:t>Alleles</a:t>
            </a:r>
            <a:br>
              <a:rPr lang="en-US" sz="1400" b="1"/>
            </a:br>
            <a:r>
              <a:rPr lang="en-US" sz="1400" b="1"/>
              <a:t>segregate</a:t>
            </a:r>
          </a:p>
        </p:txBody>
      </p:sp>
      <p:sp>
        <p:nvSpPr>
          <p:cNvPr id="33823" name="Text Box 3"/>
          <p:cNvSpPr txBox="1">
            <a:spLocks noChangeArrowheads="1"/>
          </p:cNvSpPr>
          <p:nvPr/>
        </p:nvSpPr>
        <p:spPr bwMode="auto">
          <a:xfrm>
            <a:off x="2628900" y="5059363"/>
            <a:ext cx="1495425" cy="430212"/>
          </a:xfrm>
          <a:prstGeom prst="rect">
            <a:avLst/>
          </a:prstGeom>
          <a:noFill/>
          <a:ln w="9525">
            <a:noFill/>
            <a:miter lim="800000"/>
            <a:headEnd/>
            <a:tailEnd/>
          </a:ln>
        </p:spPr>
        <p:txBody>
          <a:bodyPr wrap="none" lIns="0" tIns="0" rIns="0" bIns="0"/>
          <a:lstStyle/>
          <a:p>
            <a:pPr eaLnBrk="0" hangingPunct="0"/>
            <a:r>
              <a:rPr lang="en-US" sz="1400" b="1"/>
              <a:t>Phenotypic ratio</a:t>
            </a:r>
            <a:br>
              <a:rPr lang="en-US" sz="1400" b="1"/>
            </a:br>
            <a:r>
              <a:rPr lang="en-US" sz="1400" b="1"/>
              <a:t>3 purple : 1 white</a:t>
            </a:r>
          </a:p>
        </p:txBody>
      </p:sp>
      <p:sp>
        <p:nvSpPr>
          <p:cNvPr id="33824" name="Text Box 3"/>
          <p:cNvSpPr txBox="1">
            <a:spLocks noChangeArrowheads="1"/>
          </p:cNvSpPr>
          <p:nvPr/>
        </p:nvSpPr>
        <p:spPr bwMode="auto">
          <a:xfrm>
            <a:off x="2633663" y="5908675"/>
            <a:ext cx="1495425" cy="430213"/>
          </a:xfrm>
          <a:prstGeom prst="rect">
            <a:avLst/>
          </a:prstGeom>
          <a:noFill/>
          <a:ln w="9525">
            <a:noFill/>
            <a:miter lim="800000"/>
            <a:headEnd/>
            <a:tailEnd/>
          </a:ln>
        </p:spPr>
        <p:txBody>
          <a:bodyPr wrap="none" lIns="0" tIns="0" rIns="0" bIns="0"/>
          <a:lstStyle/>
          <a:p>
            <a:pPr eaLnBrk="0" hangingPunct="0"/>
            <a:r>
              <a:rPr lang="en-US" sz="1400" b="1"/>
              <a:t>Genotypic ratio</a:t>
            </a:r>
            <a:br>
              <a:rPr lang="en-US" sz="1400" b="1"/>
            </a:br>
            <a:r>
              <a:rPr lang="en-US" sz="1400" b="1"/>
              <a:t>1 </a:t>
            </a:r>
            <a:r>
              <a:rPr lang="en-US" sz="1400" b="1" i="1"/>
              <a:t>PP</a:t>
            </a:r>
            <a:r>
              <a:rPr lang="en-US" sz="1400" b="1"/>
              <a:t> : 2 </a:t>
            </a:r>
            <a:r>
              <a:rPr lang="en-US" sz="1400" b="1" i="1"/>
              <a:t>Pp</a:t>
            </a:r>
            <a:r>
              <a:rPr lang="en-US" sz="1400" b="1"/>
              <a:t> : 1 </a:t>
            </a:r>
            <a:r>
              <a:rPr lang="en-US" sz="1400" b="1" i="1"/>
              <a:t>pp</a:t>
            </a:r>
            <a:endParaRPr lang="en-US" sz="1400" b="1"/>
          </a:p>
        </p:txBody>
      </p:sp>
      <p:sp>
        <p:nvSpPr>
          <p:cNvPr id="33825" name="Text Box 3"/>
          <p:cNvSpPr txBox="1">
            <a:spLocks noChangeArrowheads="1"/>
          </p:cNvSpPr>
          <p:nvPr/>
        </p:nvSpPr>
        <p:spPr bwMode="auto">
          <a:xfrm>
            <a:off x="5127625" y="4335463"/>
            <a:ext cx="1855788" cy="242887"/>
          </a:xfrm>
          <a:prstGeom prst="rect">
            <a:avLst/>
          </a:prstGeom>
          <a:noFill/>
          <a:ln w="9525">
            <a:noFill/>
            <a:miter lim="800000"/>
            <a:headEnd/>
            <a:tailEnd/>
          </a:ln>
        </p:spPr>
        <p:txBody>
          <a:bodyPr wrap="none" lIns="0" tIns="0" rIns="0" bIns="0"/>
          <a:lstStyle/>
          <a:p>
            <a:pPr eaLnBrk="0" hangingPunct="0"/>
            <a:r>
              <a:rPr lang="en-US" sz="1400" b="1"/>
              <a:t>Sperm from F</a:t>
            </a:r>
            <a:r>
              <a:rPr lang="en-US" sz="1400" b="1" baseline="-25000"/>
              <a:t>1</a:t>
            </a:r>
            <a:r>
              <a:rPr lang="en-US" sz="1400" b="1"/>
              <a:t> plant</a:t>
            </a:r>
          </a:p>
        </p:txBody>
      </p:sp>
      <p:grpSp>
        <p:nvGrpSpPr>
          <p:cNvPr id="2" name="Group 34"/>
          <p:cNvGrpSpPr>
            <a:grpSpLocks/>
          </p:cNvGrpSpPr>
          <p:nvPr/>
        </p:nvGrpSpPr>
        <p:grpSpPr bwMode="auto">
          <a:xfrm>
            <a:off x="6572250" y="3579813"/>
            <a:ext cx="104775" cy="323850"/>
            <a:chOff x="4140" y="2255"/>
            <a:chExt cx="66" cy="204"/>
          </a:xfrm>
        </p:grpSpPr>
        <p:sp>
          <p:nvSpPr>
            <p:cNvPr id="33832" name="Text Box 3"/>
            <p:cNvSpPr txBox="1">
              <a:spLocks noChangeArrowheads="1"/>
            </p:cNvSpPr>
            <p:nvPr/>
          </p:nvSpPr>
          <p:spPr bwMode="auto">
            <a:xfrm>
              <a:off x="4148" y="2363"/>
              <a:ext cx="58" cy="96"/>
            </a:xfrm>
            <a:prstGeom prst="rect">
              <a:avLst/>
            </a:prstGeom>
            <a:noFill/>
            <a:ln w="9525">
              <a:noFill/>
              <a:miter lim="800000"/>
              <a:headEnd/>
              <a:tailEnd/>
            </a:ln>
          </p:spPr>
          <p:txBody>
            <a:bodyPr wrap="none" lIns="0" tIns="0" rIns="0" bIns="0"/>
            <a:lstStyle/>
            <a:p>
              <a:pPr eaLnBrk="0" hangingPunct="0"/>
              <a:r>
                <a:rPr lang="en-US" sz="1000" b="1"/>
                <a:t>2</a:t>
              </a:r>
            </a:p>
          </p:txBody>
        </p:sp>
        <p:sp>
          <p:nvSpPr>
            <p:cNvPr id="33833" name="Text Box 3"/>
            <p:cNvSpPr txBox="1">
              <a:spLocks noChangeArrowheads="1"/>
            </p:cNvSpPr>
            <p:nvPr/>
          </p:nvSpPr>
          <p:spPr bwMode="auto">
            <a:xfrm>
              <a:off x="4144" y="2255"/>
              <a:ext cx="58" cy="96"/>
            </a:xfrm>
            <a:prstGeom prst="rect">
              <a:avLst/>
            </a:prstGeom>
            <a:noFill/>
            <a:ln w="9525">
              <a:noFill/>
              <a:miter lim="800000"/>
              <a:headEnd/>
              <a:tailEnd/>
            </a:ln>
          </p:spPr>
          <p:txBody>
            <a:bodyPr wrap="none" lIns="0" tIns="0" rIns="0" bIns="0"/>
            <a:lstStyle/>
            <a:p>
              <a:pPr eaLnBrk="0" hangingPunct="0"/>
              <a:r>
                <a:rPr lang="en-US" sz="1000" b="1"/>
                <a:t>1</a:t>
              </a:r>
            </a:p>
          </p:txBody>
        </p:sp>
        <p:sp>
          <p:nvSpPr>
            <p:cNvPr id="33834" name="Line 37"/>
            <p:cNvSpPr>
              <a:spLocks noChangeShapeType="1"/>
            </p:cNvSpPr>
            <p:nvPr/>
          </p:nvSpPr>
          <p:spPr bwMode="auto">
            <a:xfrm>
              <a:off x="4140" y="2348"/>
              <a:ext cx="56" cy="0"/>
            </a:xfrm>
            <a:prstGeom prst="line">
              <a:avLst/>
            </a:prstGeom>
            <a:noFill/>
            <a:ln w="6350">
              <a:solidFill>
                <a:schemeClr val="tx1"/>
              </a:solidFill>
              <a:round/>
              <a:headEnd/>
              <a:tailEnd/>
            </a:ln>
            <a:effectLst/>
          </p:spPr>
          <p:txBody>
            <a:bodyPr wrap="none" anchor="ctr"/>
            <a:lstStyle/>
            <a:p>
              <a:endParaRPr lang="en-US"/>
            </a:p>
          </p:txBody>
        </p:sp>
      </p:grpSp>
      <p:grpSp>
        <p:nvGrpSpPr>
          <p:cNvPr id="3" name="Group 38"/>
          <p:cNvGrpSpPr>
            <a:grpSpLocks/>
          </p:cNvGrpSpPr>
          <p:nvPr/>
        </p:nvGrpSpPr>
        <p:grpSpPr bwMode="auto">
          <a:xfrm>
            <a:off x="4781550" y="3579813"/>
            <a:ext cx="104775" cy="323850"/>
            <a:chOff x="4140" y="2255"/>
            <a:chExt cx="66" cy="204"/>
          </a:xfrm>
        </p:grpSpPr>
        <p:sp>
          <p:nvSpPr>
            <p:cNvPr id="33829" name="Text Box 3"/>
            <p:cNvSpPr txBox="1">
              <a:spLocks noChangeArrowheads="1"/>
            </p:cNvSpPr>
            <p:nvPr/>
          </p:nvSpPr>
          <p:spPr bwMode="auto">
            <a:xfrm>
              <a:off x="4148" y="2363"/>
              <a:ext cx="58" cy="96"/>
            </a:xfrm>
            <a:prstGeom prst="rect">
              <a:avLst/>
            </a:prstGeom>
            <a:noFill/>
            <a:ln w="9525">
              <a:noFill/>
              <a:miter lim="800000"/>
              <a:headEnd/>
              <a:tailEnd/>
            </a:ln>
          </p:spPr>
          <p:txBody>
            <a:bodyPr wrap="none" lIns="0" tIns="0" rIns="0" bIns="0"/>
            <a:lstStyle/>
            <a:p>
              <a:pPr eaLnBrk="0" hangingPunct="0"/>
              <a:r>
                <a:rPr lang="en-US" sz="1000" b="1"/>
                <a:t>2</a:t>
              </a:r>
            </a:p>
          </p:txBody>
        </p:sp>
        <p:sp>
          <p:nvSpPr>
            <p:cNvPr id="33830" name="Text Box 3"/>
            <p:cNvSpPr txBox="1">
              <a:spLocks noChangeArrowheads="1"/>
            </p:cNvSpPr>
            <p:nvPr/>
          </p:nvSpPr>
          <p:spPr bwMode="auto">
            <a:xfrm>
              <a:off x="4144" y="2255"/>
              <a:ext cx="58" cy="96"/>
            </a:xfrm>
            <a:prstGeom prst="rect">
              <a:avLst/>
            </a:prstGeom>
            <a:noFill/>
            <a:ln w="9525">
              <a:noFill/>
              <a:miter lim="800000"/>
              <a:headEnd/>
              <a:tailEnd/>
            </a:ln>
          </p:spPr>
          <p:txBody>
            <a:bodyPr wrap="none" lIns="0" tIns="0" rIns="0" bIns="0"/>
            <a:lstStyle/>
            <a:p>
              <a:pPr eaLnBrk="0" hangingPunct="0"/>
              <a:r>
                <a:rPr lang="en-US" sz="1000" b="1"/>
                <a:t>1</a:t>
              </a:r>
            </a:p>
          </p:txBody>
        </p:sp>
        <p:sp>
          <p:nvSpPr>
            <p:cNvPr id="33831" name="Line 41"/>
            <p:cNvSpPr>
              <a:spLocks noChangeShapeType="1"/>
            </p:cNvSpPr>
            <p:nvPr/>
          </p:nvSpPr>
          <p:spPr bwMode="auto">
            <a:xfrm>
              <a:off x="4140" y="2348"/>
              <a:ext cx="56" cy="0"/>
            </a:xfrm>
            <a:prstGeom prst="line">
              <a:avLst/>
            </a:prstGeom>
            <a:noFill/>
            <a:ln w="6350">
              <a:solidFill>
                <a:schemeClr val="tx1"/>
              </a:solidFill>
              <a:round/>
              <a:headEnd/>
              <a:tailEnd/>
            </a:ln>
            <a:effectLst/>
          </p:spPr>
          <p:txBody>
            <a:bodyPr wrap="none" anchor="ctr"/>
            <a:lstStyle/>
            <a:p>
              <a:endParaRPr lang="en-US"/>
            </a:p>
          </p:txBody>
        </p:sp>
      </p:grpSp>
      <p:sp>
        <p:nvSpPr>
          <p:cNvPr id="33828" name="Text Box 3"/>
          <p:cNvSpPr txBox="1">
            <a:spLocks noChangeArrowheads="1"/>
          </p:cNvSpPr>
          <p:nvPr/>
        </p:nvSpPr>
        <p:spPr bwMode="auto">
          <a:xfrm>
            <a:off x="4678363" y="1819275"/>
            <a:ext cx="273050" cy="214313"/>
          </a:xfrm>
          <a:prstGeom prst="rect">
            <a:avLst/>
          </a:prstGeom>
          <a:noFill/>
          <a:ln w="9525">
            <a:noFill/>
            <a:miter lim="800000"/>
            <a:headEnd/>
            <a:tailEnd/>
          </a:ln>
        </p:spPr>
        <p:txBody>
          <a:bodyPr wrap="none" lIns="0" tIns="0" rIns="0" bIns="0"/>
          <a:lstStyle/>
          <a:p>
            <a:pPr eaLnBrk="0" hangingPunct="0"/>
            <a:r>
              <a:rPr lang="en-US" sz="1400" b="1"/>
              <a:t>All</a:t>
            </a:r>
          </a:p>
        </p:txBody>
      </p:sp>
      <p:sp>
        <p:nvSpPr>
          <p:cNvPr id="43" name="Slide Number Placeholder 42"/>
          <p:cNvSpPr>
            <a:spLocks noGrp="1"/>
          </p:cNvSpPr>
          <p:nvPr>
            <p:ph type="sldNum" sz="quarter" idx="12"/>
          </p:nvPr>
        </p:nvSpPr>
        <p:spPr/>
        <p:txBody>
          <a:bodyPr/>
          <a:lstStyle/>
          <a:p>
            <a:fld id="{6B52636A-E495-4EBB-912D-D2FFDB0EAA47}"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09_03baOneCharXExplain-U"/>
          <p:cNvPicPr>
            <a:picLocks noChangeAspect="1" noChangeArrowheads="1"/>
          </p:cNvPicPr>
          <p:nvPr/>
        </p:nvPicPr>
        <p:blipFill>
          <a:blip r:embed="rId3" cstate="print"/>
          <a:srcRect/>
          <a:stretch>
            <a:fillRect/>
          </a:stretch>
        </p:blipFill>
        <p:spPr bwMode="auto">
          <a:xfrm>
            <a:off x="1590675" y="1971675"/>
            <a:ext cx="5962650" cy="2914650"/>
          </a:xfrm>
          <a:prstGeom prst="rect">
            <a:avLst/>
          </a:prstGeom>
          <a:noFill/>
          <a:ln w="9525">
            <a:noFill/>
            <a:miter lim="800000"/>
            <a:headEnd/>
            <a:tailEnd/>
          </a:ln>
        </p:spPr>
      </p:pic>
      <p:sp>
        <p:nvSpPr>
          <p:cNvPr id="3481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9.3B_4</a:t>
            </a:r>
          </a:p>
        </p:txBody>
      </p:sp>
      <p:sp>
        <p:nvSpPr>
          <p:cNvPr id="34820" name="Text Box 3"/>
          <p:cNvSpPr txBox="1">
            <a:spLocks noChangeArrowheads="1"/>
          </p:cNvSpPr>
          <p:nvPr/>
        </p:nvSpPr>
        <p:spPr bwMode="auto">
          <a:xfrm>
            <a:off x="1636713" y="1970088"/>
            <a:ext cx="1454150" cy="341312"/>
          </a:xfrm>
          <a:prstGeom prst="rect">
            <a:avLst/>
          </a:prstGeom>
          <a:noFill/>
          <a:ln w="9525">
            <a:noFill/>
            <a:miter lim="800000"/>
            <a:headEnd/>
            <a:tailEnd/>
          </a:ln>
        </p:spPr>
        <p:txBody>
          <a:bodyPr wrap="none" lIns="0" tIns="0" rIns="0" bIns="0"/>
          <a:lstStyle/>
          <a:p>
            <a:pPr eaLnBrk="0" hangingPunct="0"/>
            <a:r>
              <a:rPr lang="en-US" sz="1800" b="1"/>
              <a:t>F</a:t>
            </a:r>
            <a:r>
              <a:rPr lang="en-US" sz="1800" b="1" baseline="-25000"/>
              <a:t>2</a:t>
            </a:r>
            <a:r>
              <a:rPr lang="en-US" sz="1800" b="1"/>
              <a:t> generation</a:t>
            </a:r>
          </a:p>
        </p:txBody>
      </p:sp>
      <p:sp>
        <p:nvSpPr>
          <p:cNvPr id="34821" name="Text Box 3"/>
          <p:cNvSpPr txBox="1">
            <a:spLocks noChangeArrowheads="1"/>
          </p:cNvSpPr>
          <p:nvPr/>
        </p:nvSpPr>
        <p:spPr bwMode="auto">
          <a:xfrm>
            <a:off x="5830888" y="2360613"/>
            <a:ext cx="209550" cy="233362"/>
          </a:xfrm>
          <a:prstGeom prst="rect">
            <a:avLst/>
          </a:prstGeom>
          <a:noFill/>
          <a:ln w="9525">
            <a:noFill/>
            <a:miter lim="800000"/>
            <a:headEnd/>
            <a:tailEnd/>
          </a:ln>
        </p:spPr>
        <p:txBody>
          <a:bodyPr wrap="none" lIns="0" tIns="0" rIns="0" bIns="0"/>
          <a:lstStyle/>
          <a:p>
            <a:pPr eaLnBrk="0" hangingPunct="0"/>
            <a:r>
              <a:rPr lang="en-US" sz="1800" b="1" i="1"/>
              <a:t>P</a:t>
            </a:r>
            <a:endParaRPr lang="en-US" sz="1800" b="1"/>
          </a:p>
        </p:txBody>
      </p:sp>
      <p:sp>
        <p:nvSpPr>
          <p:cNvPr id="34822" name="Text Box 3"/>
          <p:cNvSpPr txBox="1">
            <a:spLocks noChangeArrowheads="1"/>
          </p:cNvSpPr>
          <p:nvPr/>
        </p:nvSpPr>
        <p:spPr bwMode="auto">
          <a:xfrm>
            <a:off x="5080000" y="3052763"/>
            <a:ext cx="209550" cy="233362"/>
          </a:xfrm>
          <a:prstGeom prst="rect">
            <a:avLst/>
          </a:prstGeom>
          <a:noFill/>
          <a:ln w="9525">
            <a:noFill/>
            <a:miter lim="800000"/>
            <a:headEnd/>
            <a:tailEnd/>
          </a:ln>
        </p:spPr>
        <p:txBody>
          <a:bodyPr wrap="none" lIns="0" tIns="0" rIns="0" bIns="0"/>
          <a:lstStyle/>
          <a:p>
            <a:pPr eaLnBrk="0" hangingPunct="0"/>
            <a:r>
              <a:rPr lang="en-US" sz="1800" b="1" i="1"/>
              <a:t>P</a:t>
            </a:r>
            <a:endParaRPr lang="en-US" sz="1800" b="1"/>
          </a:p>
        </p:txBody>
      </p:sp>
      <p:sp>
        <p:nvSpPr>
          <p:cNvPr id="34823" name="Text Box 3"/>
          <p:cNvSpPr txBox="1">
            <a:spLocks noChangeArrowheads="1"/>
          </p:cNvSpPr>
          <p:nvPr/>
        </p:nvSpPr>
        <p:spPr bwMode="auto">
          <a:xfrm>
            <a:off x="6756400" y="2351088"/>
            <a:ext cx="161925" cy="341312"/>
          </a:xfrm>
          <a:prstGeom prst="rect">
            <a:avLst/>
          </a:prstGeom>
          <a:noFill/>
          <a:ln w="9525">
            <a:noFill/>
            <a:miter lim="800000"/>
            <a:headEnd/>
            <a:tailEnd/>
          </a:ln>
        </p:spPr>
        <p:txBody>
          <a:bodyPr wrap="none" lIns="0" tIns="0" rIns="0" bIns="0"/>
          <a:lstStyle/>
          <a:p>
            <a:pPr eaLnBrk="0" hangingPunct="0"/>
            <a:r>
              <a:rPr lang="en-US" sz="1800" b="1" i="1"/>
              <a:t>p</a:t>
            </a:r>
            <a:endParaRPr lang="en-US" sz="1800" b="1"/>
          </a:p>
        </p:txBody>
      </p:sp>
      <p:sp>
        <p:nvSpPr>
          <p:cNvPr id="34824" name="Text Box 3"/>
          <p:cNvSpPr txBox="1">
            <a:spLocks noChangeArrowheads="1"/>
          </p:cNvSpPr>
          <p:nvPr/>
        </p:nvSpPr>
        <p:spPr bwMode="auto">
          <a:xfrm>
            <a:off x="5086350" y="4049713"/>
            <a:ext cx="161925" cy="341312"/>
          </a:xfrm>
          <a:prstGeom prst="rect">
            <a:avLst/>
          </a:prstGeom>
          <a:noFill/>
          <a:ln w="9525">
            <a:noFill/>
            <a:miter lim="800000"/>
            <a:headEnd/>
            <a:tailEnd/>
          </a:ln>
        </p:spPr>
        <p:txBody>
          <a:bodyPr wrap="none" lIns="0" tIns="0" rIns="0" bIns="0"/>
          <a:lstStyle/>
          <a:p>
            <a:pPr eaLnBrk="0" hangingPunct="0"/>
            <a:r>
              <a:rPr lang="en-US" sz="1800" b="1" i="1"/>
              <a:t>p</a:t>
            </a:r>
            <a:endParaRPr lang="en-US" sz="1800" b="1"/>
          </a:p>
        </p:txBody>
      </p:sp>
      <p:sp>
        <p:nvSpPr>
          <p:cNvPr id="34825" name="Text Box 3"/>
          <p:cNvSpPr txBox="1">
            <a:spLocks noChangeArrowheads="1"/>
          </p:cNvSpPr>
          <p:nvPr/>
        </p:nvSpPr>
        <p:spPr bwMode="auto">
          <a:xfrm>
            <a:off x="5689600" y="3044825"/>
            <a:ext cx="322263" cy="304800"/>
          </a:xfrm>
          <a:prstGeom prst="rect">
            <a:avLst/>
          </a:prstGeom>
          <a:noFill/>
          <a:ln w="9525">
            <a:noFill/>
            <a:miter lim="800000"/>
            <a:headEnd/>
            <a:tailEnd/>
          </a:ln>
        </p:spPr>
        <p:txBody>
          <a:bodyPr wrap="none" lIns="0" tIns="0" rIns="0" bIns="0"/>
          <a:lstStyle/>
          <a:p>
            <a:pPr eaLnBrk="0" hangingPunct="0"/>
            <a:r>
              <a:rPr lang="en-US" sz="1800" b="1" i="1"/>
              <a:t>PP</a:t>
            </a:r>
            <a:endParaRPr lang="en-US" sz="1800" b="1"/>
          </a:p>
        </p:txBody>
      </p:sp>
      <p:sp>
        <p:nvSpPr>
          <p:cNvPr id="34826" name="Text Box 3"/>
          <p:cNvSpPr txBox="1">
            <a:spLocks noChangeArrowheads="1"/>
          </p:cNvSpPr>
          <p:nvPr/>
        </p:nvSpPr>
        <p:spPr bwMode="auto">
          <a:xfrm>
            <a:off x="6699250" y="3048000"/>
            <a:ext cx="322263" cy="304800"/>
          </a:xfrm>
          <a:prstGeom prst="rect">
            <a:avLst/>
          </a:prstGeom>
          <a:noFill/>
          <a:ln w="9525">
            <a:noFill/>
            <a:miter lim="800000"/>
            <a:headEnd/>
            <a:tailEnd/>
          </a:ln>
        </p:spPr>
        <p:txBody>
          <a:bodyPr wrap="none" lIns="0" tIns="0" rIns="0" bIns="0"/>
          <a:lstStyle/>
          <a:p>
            <a:pPr eaLnBrk="0" hangingPunct="0"/>
            <a:r>
              <a:rPr lang="en-US" sz="1800" b="1" i="1"/>
              <a:t>Pp</a:t>
            </a:r>
            <a:endParaRPr lang="en-US" sz="1800" b="1"/>
          </a:p>
        </p:txBody>
      </p:sp>
      <p:sp>
        <p:nvSpPr>
          <p:cNvPr id="34827" name="Text Box 3"/>
          <p:cNvSpPr txBox="1">
            <a:spLocks noChangeArrowheads="1"/>
          </p:cNvSpPr>
          <p:nvPr/>
        </p:nvSpPr>
        <p:spPr bwMode="auto">
          <a:xfrm>
            <a:off x="5727700" y="4019550"/>
            <a:ext cx="322263" cy="304800"/>
          </a:xfrm>
          <a:prstGeom prst="rect">
            <a:avLst/>
          </a:prstGeom>
          <a:noFill/>
          <a:ln w="9525">
            <a:noFill/>
            <a:miter lim="800000"/>
            <a:headEnd/>
            <a:tailEnd/>
          </a:ln>
        </p:spPr>
        <p:txBody>
          <a:bodyPr wrap="none" lIns="0" tIns="0" rIns="0" bIns="0"/>
          <a:lstStyle/>
          <a:p>
            <a:pPr eaLnBrk="0" hangingPunct="0"/>
            <a:r>
              <a:rPr lang="en-US" sz="1800" b="1" i="1"/>
              <a:t>Pp</a:t>
            </a:r>
            <a:endParaRPr lang="en-US" sz="1800" b="1"/>
          </a:p>
        </p:txBody>
      </p:sp>
      <p:sp>
        <p:nvSpPr>
          <p:cNvPr id="34828" name="Text Box 3"/>
          <p:cNvSpPr txBox="1">
            <a:spLocks noChangeArrowheads="1"/>
          </p:cNvSpPr>
          <p:nvPr/>
        </p:nvSpPr>
        <p:spPr bwMode="auto">
          <a:xfrm>
            <a:off x="6700838" y="4021138"/>
            <a:ext cx="322262" cy="304800"/>
          </a:xfrm>
          <a:prstGeom prst="rect">
            <a:avLst/>
          </a:prstGeom>
          <a:noFill/>
          <a:ln w="9525">
            <a:noFill/>
            <a:miter lim="800000"/>
            <a:headEnd/>
            <a:tailEnd/>
          </a:ln>
        </p:spPr>
        <p:txBody>
          <a:bodyPr wrap="none" lIns="0" tIns="0" rIns="0" bIns="0"/>
          <a:lstStyle/>
          <a:p>
            <a:pPr eaLnBrk="0" hangingPunct="0"/>
            <a:r>
              <a:rPr lang="en-US" sz="1800" b="1" i="1"/>
              <a:t>pp</a:t>
            </a:r>
            <a:endParaRPr lang="en-US" sz="1800" b="1"/>
          </a:p>
        </p:txBody>
      </p:sp>
      <p:sp>
        <p:nvSpPr>
          <p:cNvPr id="34829" name="Text Box 3"/>
          <p:cNvSpPr txBox="1">
            <a:spLocks noChangeArrowheads="1"/>
          </p:cNvSpPr>
          <p:nvPr/>
        </p:nvSpPr>
        <p:spPr bwMode="auto">
          <a:xfrm>
            <a:off x="4352925" y="3306763"/>
            <a:ext cx="773113" cy="874712"/>
          </a:xfrm>
          <a:prstGeom prst="rect">
            <a:avLst/>
          </a:prstGeom>
          <a:noFill/>
          <a:ln w="9525">
            <a:noFill/>
            <a:miter lim="800000"/>
            <a:headEnd/>
            <a:tailEnd/>
          </a:ln>
        </p:spPr>
        <p:txBody>
          <a:bodyPr wrap="none" lIns="0" tIns="0" rIns="0" bIns="0"/>
          <a:lstStyle/>
          <a:p>
            <a:pPr eaLnBrk="0" hangingPunct="0"/>
            <a:r>
              <a:rPr lang="en-US" sz="1800" b="1"/>
              <a:t>Eggs</a:t>
            </a:r>
            <a:br>
              <a:rPr lang="en-US" sz="1800" b="1"/>
            </a:br>
            <a:r>
              <a:rPr lang="en-US" sz="1800" b="1"/>
              <a:t>from F</a:t>
            </a:r>
            <a:r>
              <a:rPr lang="en-US" sz="1800" b="1" baseline="-25000"/>
              <a:t>1</a:t>
            </a:r>
            <a:r>
              <a:rPr lang="en-US" sz="1800" b="1"/>
              <a:t> </a:t>
            </a:r>
            <a:br>
              <a:rPr lang="en-US" sz="1800" b="1"/>
            </a:br>
            <a:r>
              <a:rPr lang="en-US" sz="1800" b="1"/>
              <a:t>plant</a:t>
            </a:r>
          </a:p>
        </p:txBody>
      </p:sp>
      <p:sp>
        <p:nvSpPr>
          <p:cNvPr id="34830" name="Text Box 3"/>
          <p:cNvSpPr txBox="1">
            <a:spLocks noChangeArrowheads="1"/>
          </p:cNvSpPr>
          <p:nvPr/>
        </p:nvSpPr>
        <p:spPr bwMode="auto">
          <a:xfrm>
            <a:off x="2241550" y="2841625"/>
            <a:ext cx="1808163" cy="571500"/>
          </a:xfrm>
          <a:prstGeom prst="rect">
            <a:avLst/>
          </a:prstGeom>
          <a:noFill/>
          <a:ln w="9525">
            <a:noFill/>
            <a:miter lim="800000"/>
            <a:headEnd/>
            <a:tailEnd/>
          </a:ln>
        </p:spPr>
        <p:txBody>
          <a:bodyPr wrap="none" lIns="0" tIns="0" rIns="0" bIns="0"/>
          <a:lstStyle/>
          <a:p>
            <a:pPr eaLnBrk="0" hangingPunct="0"/>
            <a:r>
              <a:rPr lang="en-US" sz="1800" b="1"/>
              <a:t>Phenotypic ratio</a:t>
            </a:r>
            <a:br>
              <a:rPr lang="en-US" sz="1800" b="1"/>
            </a:br>
            <a:r>
              <a:rPr lang="en-US" sz="1800" b="1"/>
              <a:t>3 purple : 1 white</a:t>
            </a:r>
          </a:p>
        </p:txBody>
      </p:sp>
      <p:sp>
        <p:nvSpPr>
          <p:cNvPr id="34831" name="Text Box 3"/>
          <p:cNvSpPr txBox="1">
            <a:spLocks noChangeArrowheads="1"/>
          </p:cNvSpPr>
          <p:nvPr/>
        </p:nvSpPr>
        <p:spPr bwMode="auto">
          <a:xfrm>
            <a:off x="2246313" y="3944938"/>
            <a:ext cx="2128837" cy="596900"/>
          </a:xfrm>
          <a:prstGeom prst="rect">
            <a:avLst/>
          </a:prstGeom>
          <a:noFill/>
          <a:ln w="9525">
            <a:noFill/>
            <a:miter lim="800000"/>
            <a:headEnd/>
            <a:tailEnd/>
          </a:ln>
        </p:spPr>
        <p:txBody>
          <a:bodyPr wrap="none" lIns="0" tIns="0" rIns="0" bIns="0"/>
          <a:lstStyle/>
          <a:p>
            <a:pPr eaLnBrk="0" hangingPunct="0"/>
            <a:r>
              <a:rPr lang="en-US" sz="1800" b="1"/>
              <a:t>Genotypic ratio</a:t>
            </a:r>
            <a:br>
              <a:rPr lang="en-US" sz="1800" b="1"/>
            </a:br>
            <a:r>
              <a:rPr lang="en-US" sz="1800" b="1"/>
              <a:t>1 </a:t>
            </a:r>
            <a:r>
              <a:rPr lang="en-US" sz="1800" b="1" i="1"/>
              <a:t>PP</a:t>
            </a:r>
            <a:r>
              <a:rPr lang="en-US" sz="1800" b="1"/>
              <a:t>  :  2 </a:t>
            </a:r>
            <a:r>
              <a:rPr lang="en-US" sz="1800" b="1" i="1"/>
              <a:t>Pp </a:t>
            </a:r>
            <a:r>
              <a:rPr lang="en-US" sz="1800" b="1"/>
              <a:t> :  1 </a:t>
            </a:r>
            <a:r>
              <a:rPr lang="en-US" sz="1800" b="1" i="1"/>
              <a:t>pp</a:t>
            </a:r>
            <a:endParaRPr lang="en-US" sz="1800" b="1"/>
          </a:p>
        </p:txBody>
      </p:sp>
      <p:sp>
        <p:nvSpPr>
          <p:cNvPr id="34832" name="Text Box 3"/>
          <p:cNvSpPr txBox="1">
            <a:spLocks noChangeArrowheads="1"/>
          </p:cNvSpPr>
          <p:nvPr/>
        </p:nvSpPr>
        <p:spPr bwMode="auto">
          <a:xfrm>
            <a:off x="5314950" y="1970088"/>
            <a:ext cx="2244725" cy="322262"/>
          </a:xfrm>
          <a:prstGeom prst="rect">
            <a:avLst/>
          </a:prstGeom>
          <a:noFill/>
          <a:ln w="9525">
            <a:noFill/>
            <a:miter lim="800000"/>
            <a:headEnd/>
            <a:tailEnd/>
          </a:ln>
        </p:spPr>
        <p:txBody>
          <a:bodyPr wrap="none" lIns="0" tIns="0" rIns="0" bIns="0"/>
          <a:lstStyle/>
          <a:p>
            <a:pPr eaLnBrk="0" hangingPunct="0"/>
            <a:r>
              <a:rPr lang="en-US" sz="1800" b="1"/>
              <a:t>Sperm from F</a:t>
            </a:r>
            <a:r>
              <a:rPr lang="en-US" sz="1800" b="1" baseline="-25000"/>
              <a:t>1</a:t>
            </a:r>
            <a:r>
              <a:rPr lang="en-US" sz="1800" b="1"/>
              <a:t> plant</a:t>
            </a:r>
          </a:p>
        </p:txBody>
      </p:sp>
      <p:sp>
        <p:nvSpPr>
          <p:cNvPr id="17" name="Slide Number Placeholder 16"/>
          <p:cNvSpPr>
            <a:spLocks noGrp="1"/>
          </p:cNvSpPr>
          <p:nvPr>
            <p:ph type="sldNum" sz="quarter" idx="12"/>
          </p:nvPr>
        </p:nvSpPr>
        <p:spPr/>
        <p:txBody>
          <a:bodyPr/>
          <a:lstStyle/>
          <a:p>
            <a:fld id="{6B52636A-E495-4EBB-912D-D2FFDB0EAA47}"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82563" y="106363"/>
            <a:ext cx="8543925" cy="914400"/>
          </a:xfrm>
        </p:spPr>
        <p:txBody>
          <a:bodyPr>
            <a:normAutofit fontScale="90000"/>
          </a:bodyPr>
          <a:lstStyle/>
          <a:p>
            <a:pPr marL="609600" indent="-609600" eaLnBrk="1" hangingPunct="1"/>
            <a:r>
              <a:rPr lang="en-US" sz="3200" smtClean="0"/>
              <a:t>9.4 Homologous chromosomes bear the alleles for each character</a:t>
            </a:r>
          </a:p>
        </p:txBody>
      </p:sp>
      <p:sp>
        <p:nvSpPr>
          <p:cNvPr id="35843" name="Rectangle 3"/>
          <p:cNvSpPr>
            <a:spLocks noGrp="1" noChangeArrowheads="1"/>
          </p:cNvSpPr>
          <p:nvPr>
            <p:ph type="body" idx="4294967295"/>
          </p:nvPr>
        </p:nvSpPr>
        <p:spPr>
          <a:xfrm>
            <a:off x="49213" y="1352550"/>
            <a:ext cx="8534400" cy="4959350"/>
          </a:xfrm>
        </p:spPr>
        <p:txBody>
          <a:bodyPr/>
          <a:lstStyle/>
          <a:p>
            <a:pPr marL="395288" lvl="1" indent="-280988" eaLnBrk="1" hangingPunct="1">
              <a:lnSpc>
                <a:spcPct val="90000"/>
              </a:lnSpc>
              <a:spcBef>
                <a:spcPct val="30000"/>
              </a:spcBef>
              <a:buFont typeface="Wingdings" pitchFamily="84" charset="2"/>
              <a:buChar char=""/>
            </a:pPr>
            <a:r>
              <a:rPr lang="en-US" sz="2800" dirty="0" smtClean="0"/>
              <a:t>A </a:t>
            </a:r>
            <a:r>
              <a:rPr lang="en-US" sz="2800" b="1" dirty="0" smtClean="0"/>
              <a:t>locus </a:t>
            </a:r>
            <a:r>
              <a:rPr lang="en-US" sz="2800" dirty="0" smtClean="0"/>
              <a:t>(plural, </a:t>
            </a:r>
            <a:r>
              <a:rPr lang="en-US" sz="2800" i="1" dirty="0" smtClean="0"/>
              <a:t>loci</a:t>
            </a:r>
            <a:r>
              <a:rPr lang="en-US" sz="2800" dirty="0" smtClean="0"/>
              <a:t>) is the specific location of a gene along a chromosome.</a:t>
            </a:r>
          </a:p>
          <a:p>
            <a:pPr marL="395288" lvl="1" indent="-280988" eaLnBrk="1" hangingPunct="1">
              <a:lnSpc>
                <a:spcPct val="90000"/>
              </a:lnSpc>
              <a:spcBef>
                <a:spcPct val="30000"/>
              </a:spcBef>
              <a:buFont typeface="Wingdings" pitchFamily="84" charset="2"/>
              <a:buChar char=""/>
            </a:pPr>
            <a:r>
              <a:rPr lang="en-US" sz="2800" dirty="0" smtClean="0"/>
              <a:t>For a pair of homologous chromosomes, alleles of a gene reside at the same locus.</a:t>
            </a:r>
            <a:endParaRPr lang="en-US" dirty="0" smtClean="0"/>
          </a:p>
          <a:p>
            <a:pPr marL="927100" lvl="2" indent="-381000" eaLnBrk="1" hangingPunct="1">
              <a:lnSpc>
                <a:spcPct val="90000"/>
              </a:lnSpc>
            </a:pPr>
            <a:r>
              <a:rPr lang="en-US" sz="2400" dirty="0" smtClean="0"/>
              <a:t>Homozygous individuals have the same allele on both homologues.</a:t>
            </a:r>
          </a:p>
          <a:p>
            <a:pPr marL="927100" lvl="2" indent="-381000" eaLnBrk="1" hangingPunct="1">
              <a:lnSpc>
                <a:spcPct val="90000"/>
              </a:lnSpc>
            </a:pPr>
            <a:r>
              <a:rPr lang="en-US" sz="2400" dirty="0" smtClean="0"/>
              <a:t>Heterozygous individuals have a different allele on each homologue.</a:t>
            </a:r>
          </a:p>
        </p:txBody>
      </p:sp>
      <p:sp>
        <p:nvSpPr>
          <p:cNvPr id="3584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35845"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35846"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3584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6B52636A-E495-4EBB-912D-D2FFDB0EAA47}" type="slidenum">
              <a:rPr lang="en-US" smtClean="0"/>
              <a:pPr/>
              <a:t>15</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additive="base">
                                        <p:cTn id="25"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09_04HomologChromosomes-U"/>
          <p:cNvPicPr>
            <a:picLocks noChangeAspect="1" noChangeArrowheads="1"/>
          </p:cNvPicPr>
          <p:nvPr/>
        </p:nvPicPr>
        <p:blipFill>
          <a:blip r:embed="rId3" cstate="print"/>
          <a:srcRect/>
          <a:stretch>
            <a:fillRect/>
          </a:stretch>
        </p:blipFill>
        <p:spPr bwMode="auto">
          <a:xfrm>
            <a:off x="296863" y="1331913"/>
            <a:ext cx="8548687" cy="4194175"/>
          </a:xfrm>
          <a:prstGeom prst="rect">
            <a:avLst/>
          </a:prstGeom>
          <a:noFill/>
          <a:ln w="9525">
            <a:noFill/>
            <a:miter lim="800000"/>
            <a:headEnd/>
            <a:tailEnd/>
          </a:ln>
        </p:spPr>
      </p:pic>
      <p:sp>
        <p:nvSpPr>
          <p:cNvPr id="36867"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9.4</a:t>
            </a:r>
          </a:p>
        </p:txBody>
      </p:sp>
      <p:sp>
        <p:nvSpPr>
          <p:cNvPr id="36868" name="Text Box 3"/>
          <p:cNvSpPr txBox="1">
            <a:spLocks noChangeArrowheads="1"/>
          </p:cNvSpPr>
          <p:nvPr/>
        </p:nvSpPr>
        <p:spPr bwMode="auto">
          <a:xfrm>
            <a:off x="3810000" y="1849438"/>
            <a:ext cx="209550" cy="233362"/>
          </a:xfrm>
          <a:prstGeom prst="rect">
            <a:avLst/>
          </a:prstGeom>
          <a:noFill/>
          <a:ln w="9525">
            <a:noFill/>
            <a:miter lim="800000"/>
            <a:headEnd/>
            <a:tailEnd/>
          </a:ln>
        </p:spPr>
        <p:txBody>
          <a:bodyPr wrap="none" lIns="0" tIns="0" rIns="0" bIns="0"/>
          <a:lstStyle/>
          <a:p>
            <a:pPr eaLnBrk="0" hangingPunct="0"/>
            <a:r>
              <a:rPr lang="en-US" sz="1800" b="1" i="1"/>
              <a:t>P</a:t>
            </a:r>
            <a:endParaRPr lang="en-US" sz="1800" b="1"/>
          </a:p>
        </p:txBody>
      </p:sp>
      <p:sp>
        <p:nvSpPr>
          <p:cNvPr id="36869" name="Text Box 3"/>
          <p:cNvSpPr txBox="1">
            <a:spLocks noChangeArrowheads="1"/>
          </p:cNvSpPr>
          <p:nvPr/>
        </p:nvSpPr>
        <p:spPr bwMode="auto">
          <a:xfrm>
            <a:off x="3816350" y="3352800"/>
            <a:ext cx="209550" cy="233363"/>
          </a:xfrm>
          <a:prstGeom prst="rect">
            <a:avLst/>
          </a:prstGeom>
          <a:noFill/>
          <a:ln w="9525">
            <a:noFill/>
            <a:miter lim="800000"/>
            <a:headEnd/>
            <a:tailEnd/>
          </a:ln>
        </p:spPr>
        <p:txBody>
          <a:bodyPr wrap="none" lIns="0" tIns="0" rIns="0" bIns="0"/>
          <a:lstStyle/>
          <a:p>
            <a:pPr eaLnBrk="0" hangingPunct="0"/>
            <a:r>
              <a:rPr lang="en-US" sz="1800" b="1" i="1"/>
              <a:t>P</a:t>
            </a:r>
            <a:endParaRPr lang="en-US" sz="1800" b="1"/>
          </a:p>
        </p:txBody>
      </p:sp>
      <p:sp>
        <p:nvSpPr>
          <p:cNvPr id="36870" name="Text Box 3"/>
          <p:cNvSpPr txBox="1">
            <a:spLocks noChangeArrowheads="1"/>
          </p:cNvSpPr>
          <p:nvPr/>
        </p:nvSpPr>
        <p:spPr bwMode="auto">
          <a:xfrm>
            <a:off x="5446713" y="1843088"/>
            <a:ext cx="209550" cy="233362"/>
          </a:xfrm>
          <a:prstGeom prst="rect">
            <a:avLst/>
          </a:prstGeom>
          <a:noFill/>
          <a:ln w="9525">
            <a:noFill/>
            <a:miter lim="800000"/>
            <a:headEnd/>
            <a:tailEnd/>
          </a:ln>
        </p:spPr>
        <p:txBody>
          <a:bodyPr wrap="none" lIns="0" tIns="0" rIns="0" bIns="0"/>
          <a:lstStyle/>
          <a:p>
            <a:pPr eaLnBrk="0" hangingPunct="0"/>
            <a:r>
              <a:rPr lang="en-US" sz="1800" b="1" i="1"/>
              <a:t>a</a:t>
            </a:r>
            <a:endParaRPr lang="en-US" sz="1800" b="1"/>
          </a:p>
        </p:txBody>
      </p:sp>
      <p:sp>
        <p:nvSpPr>
          <p:cNvPr id="36871" name="Text Box 3"/>
          <p:cNvSpPr txBox="1">
            <a:spLocks noChangeArrowheads="1"/>
          </p:cNvSpPr>
          <p:nvPr/>
        </p:nvSpPr>
        <p:spPr bwMode="auto">
          <a:xfrm>
            <a:off x="5438775" y="3359150"/>
            <a:ext cx="209550" cy="233363"/>
          </a:xfrm>
          <a:prstGeom prst="rect">
            <a:avLst/>
          </a:prstGeom>
          <a:noFill/>
          <a:ln w="9525">
            <a:noFill/>
            <a:miter lim="800000"/>
            <a:headEnd/>
            <a:tailEnd/>
          </a:ln>
        </p:spPr>
        <p:txBody>
          <a:bodyPr wrap="none" lIns="0" tIns="0" rIns="0" bIns="0"/>
          <a:lstStyle/>
          <a:p>
            <a:pPr eaLnBrk="0" hangingPunct="0"/>
            <a:r>
              <a:rPr lang="en-US" sz="1800" b="1" i="1"/>
              <a:t>a</a:t>
            </a:r>
            <a:endParaRPr lang="en-US" sz="1800" b="1"/>
          </a:p>
        </p:txBody>
      </p:sp>
      <p:sp>
        <p:nvSpPr>
          <p:cNvPr id="36872" name="Text Box 3"/>
          <p:cNvSpPr txBox="1">
            <a:spLocks noChangeArrowheads="1"/>
          </p:cNvSpPr>
          <p:nvPr/>
        </p:nvSpPr>
        <p:spPr bwMode="auto">
          <a:xfrm>
            <a:off x="7029450" y="1849438"/>
            <a:ext cx="209550" cy="233362"/>
          </a:xfrm>
          <a:prstGeom prst="rect">
            <a:avLst/>
          </a:prstGeom>
          <a:noFill/>
          <a:ln w="9525">
            <a:noFill/>
            <a:miter lim="800000"/>
            <a:headEnd/>
            <a:tailEnd/>
          </a:ln>
        </p:spPr>
        <p:txBody>
          <a:bodyPr wrap="none" lIns="0" tIns="0" rIns="0" bIns="0"/>
          <a:lstStyle/>
          <a:p>
            <a:pPr eaLnBrk="0" hangingPunct="0"/>
            <a:r>
              <a:rPr lang="en-US" sz="1800" b="1" i="1"/>
              <a:t>B</a:t>
            </a:r>
            <a:endParaRPr lang="en-US" sz="1800" b="1"/>
          </a:p>
        </p:txBody>
      </p:sp>
      <p:sp>
        <p:nvSpPr>
          <p:cNvPr id="36873" name="Text Box 3"/>
          <p:cNvSpPr txBox="1">
            <a:spLocks noChangeArrowheads="1"/>
          </p:cNvSpPr>
          <p:nvPr/>
        </p:nvSpPr>
        <p:spPr bwMode="auto">
          <a:xfrm>
            <a:off x="7042150" y="3348038"/>
            <a:ext cx="209550" cy="233362"/>
          </a:xfrm>
          <a:prstGeom prst="rect">
            <a:avLst/>
          </a:prstGeom>
          <a:noFill/>
          <a:ln w="9525">
            <a:noFill/>
            <a:miter lim="800000"/>
            <a:headEnd/>
            <a:tailEnd/>
          </a:ln>
        </p:spPr>
        <p:txBody>
          <a:bodyPr wrap="none" lIns="0" tIns="0" rIns="0" bIns="0"/>
          <a:lstStyle/>
          <a:p>
            <a:pPr eaLnBrk="0" hangingPunct="0"/>
            <a:r>
              <a:rPr lang="en-US" sz="1800" b="1" i="1"/>
              <a:t>b</a:t>
            </a:r>
            <a:endParaRPr lang="en-US" sz="1800" b="1"/>
          </a:p>
        </p:txBody>
      </p:sp>
      <p:sp>
        <p:nvSpPr>
          <p:cNvPr id="36874" name="Text Box 3"/>
          <p:cNvSpPr txBox="1">
            <a:spLocks noChangeArrowheads="1"/>
          </p:cNvSpPr>
          <p:nvPr/>
        </p:nvSpPr>
        <p:spPr bwMode="auto">
          <a:xfrm>
            <a:off x="3740150" y="3986213"/>
            <a:ext cx="369888" cy="247650"/>
          </a:xfrm>
          <a:prstGeom prst="rect">
            <a:avLst/>
          </a:prstGeom>
          <a:noFill/>
          <a:ln w="9525">
            <a:noFill/>
            <a:miter lim="800000"/>
            <a:headEnd/>
            <a:tailEnd/>
          </a:ln>
        </p:spPr>
        <p:txBody>
          <a:bodyPr wrap="none" lIns="0" tIns="0" rIns="0" bIns="0"/>
          <a:lstStyle/>
          <a:p>
            <a:pPr eaLnBrk="0" hangingPunct="0"/>
            <a:r>
              <a:rPr lang="en-US" sz="1800" b="1" i="1"/>
              <a:t>PP</a:t>
            </a:r>
            <a:endParaRPr lang="en-US" sz="1800" b="1"/>
          </a:p>
        </p:txBody>
      </p:sp>
      <p:sp>
        <p:nvSpPr>
          <p:cNvPr id="36875" name="Text Box 3"/>
          <p:cNvSpPr txBox="1">
            <a:spLocks noChangeArrowheads="1"/>
          </p:cNvSpPr>
          <p:nvPr/>
        </p:nvSpPr>
        <p:spPr bwMode="auto">
          <a:xfrm>
            <a:off x="5376863" y="3967163"/>
            <a:ext cx="369887" cy="247650"/>
          </a:xfrm>
          <a:prstGeom prst="rect">
            <a:avLst/>
          </a:prstGeom>
          <a:noFill/>
          <a:ln w="9525">
            <a:noFill/>
            <a:miter lim="800000"/>
            <a:headEnd/>
            <a:tailEnd/>
          </a:ln>
        </p:spPr>
        <p:txBody>
          <a:bodyPr wrap="none" lIns="0" tIns="0" rIns="0" bIns="0"/>
          <a:lstStyle/>
          <a:p>
            <a:pPr eaLnBrk="0" hangingPunct="0"/>
            <a:r>
              <a:rPr lang="en-US" sz="1800" b="1" i="1"/>
              <a:t>aa</a:t>
            </a:r>
            <a:endParaRPr lang="en-US" sz="1800" b="1"/>
          </a:p>
        </p:txBody>
      </p:sp>
      <p:sp>
        <p:nvSpPr>
          <p:cNvPr id="36876" name="Text Box 3"/>
          <p:cNvSpPr txBox="1">
            <a:spLocks noChangeArrowheads="1"/>
          </p:cNvSpPr>
          <p:nvPr/>
        </p:nvSpPr>
        <p:spPr bwMode="auto">
          <a:xfrm>
            <a:off x="6965950" y="3978275"/>
            <a:ext cx="369888" cy="247650"/>
          </a:xfrm>
          <a:prstGeom prst="rect">
            <a:avLst/>
          </a:prstGeom>
          <a:noFill/>
          <a:ln w="9525">
            <a:noFill/>
            <a:miter lim="800000"/>
            <a:headEnd/>
            <a:tailEnd/>
          </a:ln>
        </p:spPr>
        <p:txBody>
          <a:bodyPr wrap="none" lIns="0" tIns="0" rIns="0" bIns="0"/>
          <a:lstStyle/>
          <a:p>
            <a:pPr eaLnBrk="0" hangingPunct="0"/>
            <a:r>
              <a:rPr lang="en-US" sz="1800" b="1" i="1"/>
              <a:t>Bb</a:t>
            </a:r>
            <a:endParaRPr lang="en-US" sz="1800" b="1"/>
          </a:p>
        </p:txBody>
      </p:sp>
      <p:sp>
        <p:nvSpPr>
          <p:cNvPr id="36877" name="Text Box 3"/>
          <p:cNvSpPr txBox="1">
            <a:spLocks noChangeArrowheads="1"/>
          </p:cNvSpPr>
          <p:nvPr/>
        </p:nvSpPr>
        <p:spPr bwMode="auto">
          <a:xfrm>
            <a:off x="7688263" y="1397000"/>
            <a:ext cx="1092200" cy="555625"/>
          </a:xfrm>
          <a:prstGeom prst="rect">
            <a:avLst/>
          </a:prstGeom>
          <a:noFill/>
          <a:ln w="9525">
            <a:noFill/>
            <a:miter lim="800000"/>
            <a:headEnd/>
            <a:tailEnd/>
          </a:ln>
        </p:spPr>
        <p:txBody>
          <a:bodyPr wrap="none" lIns="0" tIns="0" rIns="0" bIns="0"/>
          <a:lstStyle/>
          <a:p>
            <a:pPr eaLnBrk="0" hangingPunct="0"/>
            <a:r>
              <a:rPr lang="en-US" sz="1800" b="1"/>
              <a:t>Dominant</a:t>
            </a:r>
            <a:br>
              <a:rPr lang="en-US" sz="1800" b="1"/>
            </a:br>
            <a:r>
              <a:rPr lang="en-US" sz="1800" b="1"/>
              <a:t>allele</a:t>
            </a:r>
          </a:p>
        </p:txBody>
      </p:sp>
      <p:sp>
        <p:nvSpPr>
          <p:cNvPr id="36878" name="Text Box 3"/>
          <p:cNvSpPr txBox="1">
            <a:spLocks noChangeArrowheads="1"/>
          </p:cNvSpPr>
          <p:nvPr/>
        </p:nvSpPr>
        <p:spPr bwMode="auto">
          <a:xfrm>
            <a:off x="7689850" y="3513138"/>
            <a:ext cx="1171575" cy="555625"/>
          </a:xfrm>
          <a:prstGeom prst="rect">
            <a:avLst/>
          </a:prstGeom>
          <a:noFill/>
          <a:ln w="9525">
            <a:noFill/>
            <a:miter lim="800000"/>
            <a:headEnd/>
            <a:tailEnd/>
          </a:ln>
        </p:spPr>
        <p:txBody>
          <a:bodyPr wrap="none" lIns="0" tIns="0" rIns="0" bIns="0"/>
          <a:lstStyle/>
          <a:p>
            <a:pPr eaLnBrk="0" hangingPunct="0"/>
            <a:r>
              <a:rPr lang="en-US" sz="1800" b="1"/>
              <a:t>Recessive</a:t>
            </a:r>
            <a:br>
              <a:rPr lang="en-US" sz="1800" b="1"/>
            </a:br>
            <a:r>
              <a:rPr lang="en-US" sz="1800" b="1"/>
              <a:t>allele</a:t>
            </a:r>
          </a:p>
        </p:txBody>
      </p:sp>
      <p:sp>
        <p:nvSpPr>
          <p:cNvPr id="36879" name="Text Box 3"/>
          <p:cNvSpPr txBox="1">
            <a:spLocks noChangeArrowheads="1"/>
          </p:cNvSpPr>
          <p:nvPr/>
        </p:nvSpPr>
        <p:spPr bwMode="auto">
          <a:xfrm>
            <a:off x="4403725" y="1335088"/>
            <a:ext cx="1092200" cy="301625"/>
          </a:xfrm>
          <a:prstGeom prst="rect">
            <a:avLst/>
          </a:prstGeom>
          <a:noFill/>
          <a:ln w="9525">
            <a:noFill/>
            <a:miter lim="800000"/>
            <a:headEnd/>
            <a:tailEnd/>
          </a:ln>
        </p:spPr>
        <p:txBody>
          <a:bodyPr wrap="none" lIns="0" tIns="0" rIns="0" bIns="0"/>
          <a:lstStyle/>
          <a:p>
            <a:pPr eaLnBrk="0" hangingPunct="0"/>
            <a:r>
              <a:rPr lang="en-US" sz="1800" b="1"/>
              <a:t>Gene loci</a:t>
            </a:r>
          </a:p>
        </p:txBody>
      </p:sp>
      <p:sp>
        <p:nvSpPr>
          <p:cNvPr id="36880" name="Text Box 3"/>
          <p:cNvSpPr txBox="1">
            <a:spLocks noChangeArrowheads="1"/>
          </p:cNvSpPr>
          <p:nvPr/>
        </p:nvSpPr>
        <p:spPr bwMode="auto">
          <a:xfrm>
            <a:off x="331788" y="2357438"/>
            <a:ext cx="1587500" cy="596900"/>
          </a:xfrm>
          <a:prstGeom prst="rect">
            <a:avLst/>
          </a:prstGeom>
          <a:noFill/>
          <a:ln w="9525">
            <a:noFill/>
            <a:miter lim="800000"/>
            <a:headEnd/>
            <a:tailEnd/>
          </a:ln>
        </p:spPr>
        <p:txBody>
          <a:bodyPr wrap="none" lIns="0" tIns="0" rIns="0" bIns="0"/>
          <a:lstStyle/>
          <a:p>
            <a:pPr eaLnBrk="0" hangingPunct="0"/>
            <a:r>
              <a:rPr lang="en-US" sz="1800" b="1"/>
              <a:t>Homologous</a:t>
            </a:r>
            <a:br>
              <a:rPr lang="en-US" sz="1800" b="1"/>
            </a:br>
            <a:r>
              <a:rPr lang="en-US" sz="1800" b="1"/>
              <a:t>chromosomes</a:t>
            </a:r>
          </a:p>
        </p:txBody>
      </p:sp>
      <p:sp>
        <p:nvSpPr>
          <p:cNvPr id="36881" name="Text Box 3"/>
          <p:cNvSpPr txBox="1">
            <a:spLocks noChangeArrowheads="1"/>
          </p:cNvSpPr>
          <p:nvPr/>
        </p:nvSpPr>
        <p:spPr bwMode="auto">
          <a:xfrm>
            <a:off x="2379663" y="3987800"/>
            <a:ext cx="1092200" cy="301625"/>
          </a:xfrm>
          <a:prstGeom prst="rect">
            <a:avLst/>
          </a:prstGeom>
          <a:noFill/>
          <a:ln w="9525">
            <a:noFill/>
            <a:miter lim="800000"/>
            <a:headEnd/>
            <a:tailEnd/>
          </a:ln>
        </p:spPr>
        <p:txBody>
          <a:bodyPr wrap="none" lIns="0" tIns="0" rIns="0" bIns="0"/>
          <a:lstStyle/>
          <a:p>
            <a:pPr eaLnBrk="0" hangingPunct="0"/>
            <a:r>
              <a:rPr lang="en-US" sz="1800" b="1"/>
              <a:t>Genotype:</a:t>
            </a:r>
          </a:p>
        </p:txBody>
      </p:sp>
      <p:sp>
        <p:nvSpPr>
          <p:cNvPr id="36882" name="Text Box 3"/>
          <p:cNvSpPr txBox="1">
            <a:spLocks noChangeArrowheads="1"/>
          </p:cNvSpPr>
          <p:nvPr/>
        </p:nvSpPr>
        <p:spPr bwMode="auto">
          <a:xfrm>
            <a:off x="6748463" y="4294188"/>
            <a:ext cx="2081212" cy="1144587"/>
          </a:xfrm>
          <a:prstGeom prst="rect">
            <a:avLst/>
          </a:prstGeom>
          <a:noFill/>
          <a:ln w="9525">
            <a:noFill/>
            <a:miter lim="800000"/>
            <a:headEnd/>
            <a:tailEnd/>
          </a:ln>
        </p:spPr>
        <p:txBody>
          <a:bodyPr wrap="none" lIns="0" tIns="0" rIns="0" bIns="0"/>
          <a:lstStyle/>
          <a:p>
            <a:pPr eaLnBrk="0" hangingPunct="0"/>
            <a:r>
              <a:rPr lang="en-US" sz="1800" b="1"/>
              <a:t>Heterozygous,</a:t>
            </a:r>
            <a:br>
              <a:rPr lang="en-US" sz="1800" b="1"/>
            </a:br>
            <a:r>
              <a:rPr lang="en-US" sz="1800" b="1"/>
              <a:t>with one dominant</a:t>
            </a:r>
            <a:br>
              <a:rPr lang="en-US" sz="1800" b="1"/>
            </a:br>
            <a:r>
              <a:rPr lang="en-US" sz="1800" b="1"/>
              <a:t>and one recessive</a:t>
            </a:r>
            <a:br>
              <a:rPr lang="en-US" sz="1800" b="1"/>
            </a:br>
            <a:r>
              <a:rPr lang="en-US" sz="1800" b="1"/>
              <a:t>allele</a:t>
            </a:r>
          </a:p>
        </p:txBody>
      </p:sp>
      <p:sp>
        <p:nvSpPr>
          <p:cNvPr id="36883" name="Text Box 3"/>
          <p:cNvSpPr txBox="1">
            <a:spLocks noChangeArrowheads="1"/>
          </p:cNvSpPr>
          <p:nvPr/>
        </p:nvSpPr>
        <p:spPr bwMode="auto">
          <a:xfrm>
            <a:off x="5149850" y="4286250"/>
            <a:ext cx="1466850" cy="1144588"/>
          </a:xfrm>
          <a:prstGeom prst="rect">
            <a:avLst/>
          </a:prstGeom>
          <a:noFill/>
          <a:ln w="9525">
            <a:noFill/>
            <a:miter lim="800000"/>
            <a:headEnd/>
            <a:tailEnd/>
          </a:ln>
        </p:spPr>
        <p:txBody>
          <a:bodyPr wrap="none" lIns="0" tIns="0" rIns="0" bIns="0"/>
          <a:lstStyle/>
          <a:p>
            <a:pPr eaLnBrk="0" hangingPunct="0"/>
            <a:r>
              <a:rPr lang="en-US" sz="1800" b="1"/>
              <a:t>Homozygous</a:t>
            </a:r>
            <a:br>
              <a:rPr lang="en-US" sz="1800" b="1"/>
            </a:br>
            <a:r>
              <a:rPr lang="en-US" sz="1800" b="1"/>
              <a:t>for the </a:t>
            </a:r>
            <a:br>
              <a:rPr lang="en-US" sz="1800" b="1"/>
            </a:br>
            <a:r>
              <a:rPr lang="en-US" sz="1800" b="1"/>
              <a:t>recessive</a:t>
            </a:r>
            <a:br>
              <a:rPr lang="en-US" sz="1800" b="1"/>
            </a:br>
            <a:r>
              <a:rPr lang="en-US" sz="1800" b="1"/>
              <a:t>allele</a:t>
            </a:r>
          </a:p>
        </p:txBody>
      </p:sp>
      <p:sp>
        <p:nvSpPr>
          <p:cNvPr id="36884" name="Text Box 3"/>
          <p:cNvSpPr txBox="1">
            <a:spLocks noChangeArrowheads="1"/>
          </p:cNvSpPr>
          <p:nvPr/>
        </p:nvSpPr>
        <p:spPr bwMode="auto">
          <a:xfrm>
            <a:off x="3497263" y="4291013"/>
            <a:ext cx="1466850" cy="1144587"/>
          </a:xfrm>
          <a:prstGeom prst="rect">
            <a:avLst/>
          </a:prstGeom>
          <a:noFill/>
          <a:ln w="9525">
            <a:noFill/>
            <a:miter lim="800000"/>
            <a:headEnd/>
            <a:tailEnd/>
          </a:ln>
        </p:spPr>
        <p:txBody>
          <a:bodyPr wrap="none" lIns="0" tIns="0" rIns="0" bIns="0"/>
          <a:lstStyle/>
          <a:p>
            <a:pPr eaLnBrk="0" hangingPunct="0"/>
            <a:r>
              <a:rPr lang="en-US" sz="1800" b="1"/>
              <a:t>Homozygous</a:t>
            </a:r>
            <a:br>
              <a:rPr lang="en-US" sz="1800" b="1"/>
            </a:br>
            <a:r>
              <a:rPr lang="en-US" sz="1800" b="1"/>
              <a:t>for the </a:t>
            </a:r>
            <a:br>
              <a:rPr lang="en-US" sz="1800" b="1"/>
            </a:br>
            <a:r>
              <a:rPr lang="en-US" sz="1800" b="1"/>
              <a:t>dominant</a:t>
            </a:r>
            <a:br>
              <a:rPr lang="en-US" sz="1800" b="1"/>
            </a:br>
            <a:r>
              <a:rPr lang="en-US" sz="1800" b="1"/>
              <a:t>allele</a:t>
            </a:r>
          </a:p>
        </p:txBody>
      </p:sp>
      <p:sp>
        <p:nvSpPr>
          <p:cNvPr id="36885" name="Line 21"/>
          <p:cNvSpPr>
            <a:spLocks noChangeShapeType="1"/>
          </p:cNvSpPr>
          <p:nvPr/>
        </p:nvSpPr>
        <p:spPr bwMode="auto">
          <a:xfrm flipV="1">
            <a:off x="3863975" y="1604963"/>
            <a:ext cx="1068388" cy="627062"/>
          </a:xfrm>
          <a:prstGeom prst="line">
            <a:avLst/>
          </a:prstGeom>
          <a:noFill/>
          <a:ln w="12700">
            <a:solidFill>
              <a:schemeClr val="tx1"/>
            </a:solidFill>
            <a:round/>
            <a:headEnd/>
            <a:tailEnd/>
          </a:ln>
          <a:effectLst/>
        </p:spPr>
        <p:txBody>
          <a:bodyPr wrap="none" anchor="ctr"/>
          <a:lstStyle/>
          <a:p>
            <a:endParaRPr lang="en-US"/>
          </a:p>
        </p:txBody>
      </p:sp>
      <p:sp>
        <p:nvSpPr>
          <p:cNvPr id="36886" name="Line 22"/>
          <p:cNvSpPr>
            <a:spLocks noChangeShapeType="1"/>
          </p:cNvSpPr>
          <p:nvPr/>
        </p:nvSpPr>
        <p:spPr bwMode="auto">
          <a:xfrm>
            <a:off x="4932363" y="1604963"/>
            <a:ext cx="534987" cy="627062"/>
          </a:xfrm>
          <a:prstGeom prst="line">
            <a:avLst/>
          </a:prstGeom>
          <a:noFill/>
          <a:ln w="12700">
            <a:solidFill>
              <a:schemeClr val="tx1"/>
            </a:solidFill>
            <a:round/>
            <a:headEnd/>
            <a:tailEnd/>
          </a:ln>
          <a:effectLst/>
        </p:spPr>
        <p:txBody>
          <a:bodyPr wrap="none" anchor="ctr"/>
          <a:lstStyle/>
          <a:p>
            <a:endParaRPr lang="en-US"/>
          </a:p>
        </p:txBody>
      </p:sp>
      <p:sp>
        <p:nvSpPr>
          <p:cNvPr id="36887" name="Line 23"/>
          <p:cNvSpPr>
            <a:spLocks noChangeShapeType="1"/>
          </p:cNvSpPr>
          <p:nvPr/>
        </p:nvSpPr>
        <p:spPr bwMode="auto">
          <a:xfrm>
            <a:off x="4932363" y="1604963"/>
            <a:ext cx="2139950" cy="600075"/>
          </a:xfrm>
          <a:prstGeom prst="line">
            <a:avLst/>
          </a:prstGeom>
          <a:noFill/>
          <a:ln w="12700">
            <a:solidFill>
              <a:schemeClr val="tx1"/>
            </a:solidFill>
            <a:round/>
            <a:headEnd/>
            <a:tailEnd/>
          </a:ln>
          <a:effectLst/>
        </p:spPr>
        <p:txBody>
          <a:bodyPr wrap="none" anchor="ctr"/>
          <a:lstStyle/>
          <a:p>
            <a:endParaRPr lang="en-US"/>
          </a:p>
        </p:txBody>
      </p:sp>
      <p:sp>
        <p:nvSpPr>
          <p:cNvPr id="36888" name="Line 24"/>
          <p:cNvSpPr>
            <a:spLocks noChangeShapeType="1"/>
          </p:cNvSpPr>
          <p:nvPr/>
        </p:nvSpPr>
        <p:spPr bwMode="auto">
          <a:xfrm flipV="1">
            <a:off x="7072313" y="1911350"/>
            <a:ext cx="708025" cy="401638"/>
          </a:xfrm>
          <a:prstGeom prst="line">
            <a:avLst/>
          </a:prstGeom>
          <a:noFill/>
          <a:ln w="12700">
            <a:solidFill>
              <a:schemeClr val="tx1"/>
            </a:solidFill>
            <a:round/>
            <a:headEnd/>
            <a:tailEnd/>
          </a:ln>
          <a:effectLst/>
        </p:spPr>
        <p:txBody>
          <a:bodyPr wrap="none" anchor="ctr"/>
          <a:lstStyle/>
          <a:p>
            <a:endParaRPr lang="en-US"/>
          </a:p>
        </p:txBody>
      </p:sp>
      <p:sp>
        <p:nvSpPr>
          <p:cNvPr id="36889" name="Line 25"/>
          <p:cNvSpPr>
            <a:spLocks noChangeShapeType="1"/>
          </p:cNvSpPr>
          <p:nvPr/>
        </p:nvSpPr>
        <p:spPr bwMode="auto">
          <a:xfrm>
            <a:off x="7072313" y="3168650"/>
            <a:ext cx="1001712" cy="360363"/>
          </a:xfrm>
          <a:prstGeom prst="line">
            <a:avLst/>
          </a:prstGeom>
          <a:noFill/>
          <a:ln w="12700">
            <a:solidFill>
              <a:schemeClr val="tx1"/>
            </a:solidFill>
            <a:round/>
            <a:headEnd/>
            <a:tailEnd/>
          </a:ln>
          <a:effectLst/>
        </p:spPr>
        <p:txBody>
          <a:bodyPr wrap="none" anchor="ctr"/>
          <a:lstStyle/>
          <a:p>
            <a:endParaRPr lang="en-US"/>
          </a:p>
        </p:txBody>
      </p:sp>
      <p:sp>
        <p:nvSpPr>
          <p:cNvPr id="36890" name="AutoShape 26"/>
          <p:cNvSpPr>
            <a:spLocks/>
          </p:cNvSpPr>
          <p:nvPr/>
        </p:nvSpPr>
        <p:spPr bwMode="auto">
          <a:xfrm>
            <a:off x="1938338" y="2098675"/>
            <a:ext cx="219075" cy="1301750"/>
          </a:xfrm>
          <a:prstGeom prst="leftBrace">
            <a:avLst>
              <a:gd name="adj1" fmla="val 49517"/>
              <a:gd name="adj2" fmla="val 50000"/>
            </a:avLst>
          </a:prstGeom>
          <a:noFill/>
          <a:ln w="12700">
            <a:solidFill>
              <a:schemeClr val="tx1"/>
            </a:solidFill>
            <a:round/>
            <a:headEnd/>
            <a:tailEnd/>
          </a:ln>
          <a:effectLst/>
        </p:spPr>
        <p:txBody>
          <a:bodyPr wrap="none" anchor="ctr"/>
          <a:lstStyle/>
          <a:p>
            <a:endParaRPr lang="en-US"/>
          </a:p>
        </p:txBody>
      </p:sp>
      <p:sp>
        <p:nvSpPr>
          <p:cNvPr id="27" name="Slide Number Placeholder 26"/>
          <p:cNvSpPr>
            <a:spLocks noGrp="1"/>
          </p:cNvSpPr>
          <p:nvPr>
            <p:ph type="sldNum" sz="quarter" idx="12"/>
          </p:nvPr>
        </p:nvSpPr>
        <p:spPr/>
        <p:txBody>
          <a:bodyPr/>
          <a:lstStyle/>
          <a:p>
            <a:fld id="{6B52636A-E495-4EBB-912D-D2FFDB0EAA47}"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182563" y="106363"/>
            <a:ext cx="8766175" cy="914400"/>
          </a:xfrm>
        </p:spPr>
        <p:txBody>
          <a:bodyPr>
            <a:normAutofit fontScale="90000"/>
          </a:bodyPr>
          <a:lstStyle/>
          <a:p>
            <a:pPr marL="609600" indent="-609600" eaLnBrk="1" hangingPunct="1"/>
            <a:r>
              <a:rPr lang="en-US" sz="3200" smtClean="0"/>
              <a:t>9.8 CONNECTION: Genetic traits in humans can be tracked through family pedigrees</a:t>
            </a:r>
          </a:p>
        </p:txBody>
      </p:sp>
      <p:sp>
        <p:nvSpPr>
          <p:cNvPr id="61443" name="Rectangle 3"/>
          <p:cNvSpPr>
            <a:spLocks noGrp="1" noChangeArrowheads="1"/>
          </p:cNvSpPr>
          <p:nvPr>
            <p:ph type="body" idx="4294967295"/>
          </p:nvPr>
        </p:nvSpPr>
        <p:spPr>
          <a:xfrm>
            <a:off x="49213" y="1319213"/>
            <a:ext cx="8534400" cy="5229225"/>
          </a:xfrm>
        </p:spPr>
        <p:txBody>
          <a:bodyPr/>
          <a:lstStyle/>
          <a:p>
            <a:pPr marL="395288" lvl="1" indent="-280988" eaLnBrk="1" hangingPunct="1">
              <a:buFont typeface="Wingdings" pitchFamily="84" charset="2"/>
              <a:buChar char=""/>
            </a:pPr>
            <a:r>
              <a:rPr lang="en-US" sz="2800" dirty="0" smtClean="0"/>
              <a:t>The inheritance of human traits follows Mendel’s laws.</a:t>
            </a:r>
          </a:p>
          <a:p>
            <a:pPr marL="395288" lvl="1" indent="-280988" eaLnBrk="1" hangingPunct="1">
              <a:buFont typeface="Wingdings" pitchFamily="84" charset="2"/>
              <a:buChar char=""/>
            </a:pPr>
            <a:r>
              <a:rPr lang="en-US" sz="2800" dirty="0" smtClean="0"/>
              <a:t>A </a:t>
            </a:r>
            <a:r>
              <a:rPr lang="en-US" sz="2800" b="1" dirty="0" smtClean="0"/>
              <a:t>pedigree</a:t>
            </a:r>
            <a:endParaRPr lang="en-US" sz="2800" dirty="0" smtClean="0"/>
          </a:p>
          <a:p>
            <a:pPr marL="927100" lvl="2" indent="-381000" eaLnBrk="1" hangingPunct="1"/>
            <a:r>
              <a:rPr lang="en-US" sz="2400" dirty="0" smtClean="0"/>
              <a:t>shows the inheritance of a trait in a family through multiple generations,</a:t>
            </a:r>
          </a:p>
          <a:p>
            <a:pPr marL="927100" lvl="2" indent="-381000" eaLnBrk="1" hangingPunct="1"/>
            <a:r>
              <a:rPr lang="en-US" sz="2400" dirty="0" smtClean="0"/>
              <a:t>demonstrates dominant or recessive inheritance, and</a:t>
            </a:r>
          </a:p>
          <a:p>
            <a:pPr marL="927100" lvl="2" indent="-381000" eaLnBrk="1" hangingPunct="1"/>
            <a:r>
              <a:rPr lang="en-US" sz="2400" dirty="0" smtClean="0"/>
              <a:t>can also be used to deduce genotypes of family members.</a:t>
            </a:r>
          </a:p>
        </p:txBody>
      </p:sp>
      <p:sp>
        <p:nvSpPr>
          <p:cNvPr id="6144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61445"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61446"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6144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6B52636A-E495-4EBB-912D-D2FFDB0EAA47}" type="slidenum">
              <a:rPr lang="en-US" smtClean="0"/>
              <a:pPr/>
              <a:t>17</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5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 calcmode="lin" valueType="num">
                                      <p:cBhvr additive="base">
                                        <p:cTn id="13" dur="5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43">
                                            <p:txEl>
                                              <p:pRg st="2" end="2"/>
                                            </p:txEl>
                                          </p:spTgt>
                                        </p:tgtEl>
                                        <p:attrNameLst>
                                          <p:attrName>style.visibility</p:attrName>
                                        </p:attrNameLst>
                                      </p:cBhvr>
                                      <p:to>
                                        <p:strVal val="visible"/>
                                      </p:to>
                                    </p:set>
                                    <p:anim calcmode="lin" valueType="num">
                                      <p:cBhvr additive="base">
                                        <p:cTn id="19" dur="5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43">
                                            <p:txEl>
                                              <p:pRg st="3" end="3"/>
                                            </p:txEl>
                                          </p:spTgt>
                                        </p:tgtEl>
                                        <p:attrNameLst>
                                          <p:attrName>style.visibility</p:attrName>
                                        </p:attrNameLst>
                                      </p:cBhvr>
                                      <p:to>
                                        <p:strVal val="visible"/>
                                      </p:to>
                                    </p:set>
                                    <p:anim calcmode="lin" valueType="num">
                                      <p:cBhvr additive="base">
                                        <p:cTn id="25" dur="500" fill="hold"/>
                                        <p:tgtEl>
                                          <p:spTgt spid="614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443">
                                            <p:txEl>
                                              <p:pRg st="4" end="4"/>
                                            </p:txEl>
                                          </p:spTgt>
                                        </p:tgtEl>
                                        <p:attrNameLst>
                                          <p:attrName>style.visibility</p:attrName>
                                        </p:attrNameLst>
                                      </p:cBhvr>
                                      <p:to>
                                        <p:strVal val="visible"/>
                                      </p:to>
                                    </p:set>
                                    <p:anim calcmode="lin" valueType="num">
                                      <p:cBhvr additive="base">
                                        <p:cTn id="31" dur="500" fill="hold"/>
                                        <p:tgtEl>
                                          <p:spTgt spid="614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bldLvl="5"/>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09_08a_InheritedTraits-U"/>
          <p:cNvPicPr>
            <a:picLocks noChangeAspect="1" noChangeArrowheads="1"/>
          </p:cNvPicPr>
          <p:nvPr/>
        </p:nvPicPr>
        <p:blipFill>
          <a:blip r:embed="rId3" cstate="print"/>
          <a:srcRect/>
          <a:stretch>
            <a:fillRect/>
          </a:stretch>
        </p:blipFill>
        <p:spPr bwMode="auto">
          <a:xfrm>
            <a:off x="2943225" y="136525"/>
            <a:ext cx="3255963" cy="6584950"/>
          </a:xfrm>
          <a:prstGeom prst="rect">
            <a:avLst/>
          </a:prstGeom>
          <a:noFill/>
          <a:ln w="9525">
            <a:noFill/>
            <a:miter lim="800000"/>
            <a:headEnd/>
            <a:tailEnd/>
          </a:ln>
        </p:spPr>
      </p:pic>
      <p:sp>
        <p:nvSpPr>
          <p:cNvPr id="54275"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9.8A</a:t>
            </a:r>
          </a:p>
        </p:txBody>
      </p:sp>
      <p:sp>
        <p:nvSpPr>
          <p:cNvPr id="54276" name="Text Box 3"/>
          <p:cNvSpPr txBox="1">
            <a:spLocks noChangeArrowheads="1"/>
          </p:cNvSpPr>
          <p:nvPr/>
        </p:nvSpPr>
        <p:spPr bwMode="auto">
          <a:xfrm>
            <a:off x="3086100" y="214313"/>
            <a:ext cx="1504950" cy="261937"/>
          </a:xfrm>
          <a:prstGeom prst="rect">
            <a:avLst/>
          </a:prstGeom>
          <a:noFill/>
          <a:ln w="9525">
            <a:noFill/>
            <a:miter lim="800000"/>
            <a:headEnd/>
            <a:tailEnd/>
          </a:ln>
        </p:spPr>
        <p:txBody>
          <a:bodyPr wrap="none" lIns="0" tIns="0" rIns="0" bIns="0"/>
          <a:lstStyle/>
          <a:p>
            <a:pPr eaLnBrk="0" hangingPunct="0"/>
            <a:r>
              <a:rPr lang="en-US" sz="1400" b="1"/>
              <a:t>Dominant Traits</a:t>
            </a:r>
            <a:endParaRPr lang="en-US" sz="1400" b="1" i="1"/>
          </a:p>
        </p:txBody>
      </p:sp>
      <p:sp>
        <p:nvSpPr>
          <p:cNvPr id="54277" name="Text Box 3"/>
          <p:cNvSpPr txBox="1">
            <a:spLocks noChangeArrowheads="1"/>
          </p:cNvSpPr>
          <p:nvPr/>
        </p:nvSpPr>
        <p:spPr bwMode="auto">
          <a:xfrm>
            <a:off x="4708525" y="219075"/>
            <a:ext cx="1504950" cy="261938"/>
          </a:xfrm>
          <a:prstGeom prst="rect">
            <a:avLst/>
          </a:prstGeom>
          <a:noFill/>
          <a:ln w="9525">
            <a:noFill/>
            <a:miter lim="800000"/>
            <a:headEnd/>
            <a:tailEnd/>
          </a:ln>
        </p:spPr>
        <p:txBody>
          <a:bodyPr wrap="none" lIns="0" tIns="0" rIns="0" bIns="0"/>
          <a:lstStyle/>
          <a:p>
            <a:pPr eaLnBrk="0" hangingPunct="0"/>
            <a:r>
              <a:rPr lang="en-US" sz="1400" b="1"/>
              <a:t>Recessive Traits</a:t>
            </a:r>
            <a:endParaRPr lang="en-US" sz="1400" b="1" i="1"/>
          </a:p>
        </p:txBody>
      </p:sp>
      <p:sp>
        <p:nvSpPr>
          <p:cNvPr id="54278" name="Text Box 3"/>
          <p:cNvSpPr txBox="1">
            <a:spLocks noChangeArrowheads="1"/>
          </p:cNvSpPr>
          <p:nvPr/>
        </p:nvSpPr>
        <p:spPr bwMode="auto">
          <a:xfrm>
            <a:off x="2997200" y="2184400"/>
            <a:ext cx="755650" cy="236538"/>
          </a:xfrm>
          <a:prstGeom prst="rect">
            <a:avLst/>
          </a:prstGeom>
          <a:noFill/>
          <a:ln w="9525">
            <a:noFill/>
            <a:miter lim="800000"/>
            <a:headEnd/>
            <a:tailEnd/>
          </a:ln>
        </p:spPr>
        <p:txBody>
          <a:bodyPr wrap="none" lIns="0" tIns="0" rIns="0" bIns="0"/>
          <a:lstStyle/>
          <a:p>
            <a:pPr eaLnBrk="0" hangingPunct="0"/>
            <a:r>
              <a:rPr lang="en-US" sz="1400" b="1"/>
              <a:t>Freckles</a:t>
            </a:r>
            <a:endParaRPr lang="en-US" sz="1400" b="1" i="1"/>
          </a:p>
        </p:txBody>
      </p:sp>
      <p:sp>
        <p:nvSpPr>
          <p:cNvPr id="54279" name="Text Box 3"/>
          <p:cNvSpPr txBox="1">
            <a:spLocks noChangeArrowheads="1"/>
          </p:cNvSpPr>
          <p:nvPr/>
        </p:nvSpPr>
        <p:spPr bwMode="auto">
          <a:xfrm>
            <a:off x="4608513" y="2178050"/>
            <a:ext cx="1009650" cy="222250"/>
          </a:xfrm>
          <a:prstGeom prst="rect">
            <a:avLst/>
          </a:prstGeom>
          <a:noFill/>
          <a:ln w="9525">
            <a:noFill/>
            <a:miter lim="800000"/>
            <a:headEnd/>
            <a:tailEnd/>
          </a:ln>
        </p:spPr>
        <p:txBody>
          <a:bodyPr wrap="none" lIns="0" tIns="0" rIns="0" bIns="0"/>
          <a:lstStyle/>
          <a:p>
            <a:pPr eaLnBrk="0" hangingPunct="0"/>
            <a:r>
              <a:rPr lang="en-US" sz="1400" b="1"/>
              <a:t>No freckles</a:t>
            </a:r>
            <a:endParaRPr lang="en-US" sz="1400" b="1" i="1"/>
          </a:p>
        </p:txBody>
      </p:sp>
      <p:sp>
        <p:nvSpPr>
          <p:cNvPr id="54280" name="Text Box 3"/>
          <p:cNvSpPr txBox="1">
            <a:spLocks noChangeArrowheads="1"/>
          </p:cNvSpPr>
          <p:nvPr/>
        </p:nvSpPr>
        <p:spPr bwMode="auto">
          <a:xfrm>
            <a:off x="2989263" y="4354513"/>
            <a:ext cx="1250950" cy="236537"/>
          </a:xfrm>
          <a:prstGeom prst="rect">
            <a:avLst/>
          </a:prstGeom>
          <a:noFill/>
          <a:ln w="9525">
            <a:noFill/>
            <a:miter lim="800000"/>
            <a:headEnd/>
            <a:tailEnd/>
          </a:ln>
        </p:spPr>
        <p:txBody>
          <a:bodyPr wrap="none" lIns="0" tIns="0" rIns="0" bIns="0"/>
          <a:lstStyle/>
          <a:p>
            <a:pPr eaLnBrk="0" hangingPunct="0"/>
            <a:r>
              <a:rPr lang="en-US" sz="1400" b="1"/>
              <a:t>Widow’s peak</a:t>
            </a:r>
            <a:endParaRPr lang="en-US" sz="1400" b="1" i="1"/>
          </a:p>
        </p:txBody>
      </p:sp>
      <p:sp>
        <p:nvSpPr>
          <p:cNvPr id="54281" name="Text Box 3"/>
          <p:cNvSpPr txBox="1">
            <a:spLocks noChangeArrowheads="1"/>
          </p:cNvSpPr>
          <p:nvPr/>
        </p:nvSpPr>
        <p:spPr bwMode="auto">
          <a:xfrm>
            <a:off x="4611688" y="4348163"/>
            <a:ext cx="1370012" cy="209550"/>
          </a:xfrm>
          <a:prstGeom prst="rect">
            <a:avLst/>
          </a:prstGeom>
          <a:noFill/>
          <a:ln w="9525">
            <a:noFill/>
            <a:miter lim="800000"/>
            <a:headEnd/>
            <a:tailEnd/>
          </a:ln>
        </p:spPr>
        <p:txBody>
          <a:bodyPr wrap="none" lIns="0" tIns="0" rIns="0" bIns="0"/>
          <a:lstStyle/>
          <a:p>
            <a:pPr eaLnBrk="0" hangingPunct="0"/>
            <a:r>
              <a:rPr lang="en-US" sz="1400" b="1"/>
              <a:t>Straight hairline</a:t>
            </a:r>
            <a:endParaRPr lang="en-US" sz="1400" b="1" i="1"/>
          </a:p>
        </p:txBody>
      </p:sp>
      <p:sp>
        <p:nvSpPr>
          <p:cNvPr id="54282" name="Text Box 3"/>
          <p:cNvSpPr txBox="1">
            <a:spLocks noChangeArrowheads="1"/>
          </p:cNvSpPr>
          <p:nvPr/>
        </p:nvSpPr>
        <p:spPr bwMode="auto">
          <a:xfrm>
            <a:off x="2981325" y="6351588"/>
            <a:ext cx="1250950" cy="236537"/>
          </a:xfrm>
          <a:prstGeom prst="rect">
            <a:avLst/>
          </a:prstGeom>
          <a:noFill/>
          <a:ln w="9525">
            <a:noFill/>
            <a:miter lim="800000"/>
            <a:headEnd/>
            <a:tailEnd/>
          </a:ln>
        </p:spPr>
        <p:txBody>
          <a:bodyPr wrap="none" lIns="0" tIns="0" rIns="0" bIns="0"/>
          <a:lstStyle/>
          <a:p>
            <a:pPr eaLnBrk="0" hangingPunct="0"/>
            <a:r>
              <a:rPr lang="en-US" sz="1400" b="1"/>
              <a:t>Free earlobe</a:t>
            </a:r>
            <a:endParaRPr lang="en-US" sz="1400" b="1" i="1"/>
          </a:p>
        </p:txBody>
      </p:sp>
      <p:sp>
        <p:nvSpPr>
          <p:cNvPr id="54283" name="Text Box 3"/>
          <p:cNvSpPr txBox="1">
            <a:spLocks noChangeArrowheads="1"/>
          </p:cNvSpPr>
          <p:nvPr/>
        </p:nvSpPr>
        <p:spPr bwMode="auto">
          <a:xfrm>
            <a:off x="4618038" y="6357938"/>
            <a:ext cx="1504950" cy="223837"/>
          </a:xfrm>
          <a:prstGeom prst="rect">
            <a:avLst/>
          </a:prstGeom>
          <a:noFill/>
          <a:ln w="9525">
            <a:noFill/>
            <a:miter lim="800000"/>
            <a:headEnd/>
            <a:tailEnd/>
          </a:ln>
        </p:spPr>
        <p:txBody>
          <a:bodyPr wrap="none" lIns="0" tIns="0" rIns="0" bIns="0"/>
          <a:lstStyle/>
          <a:p>
            <a:pPr eaLnBrk="0" hangingPunct="0"/>
            <a:r>
              <a:rPr lang="en-US" sz="1400" b="1"/>
              <a:t>Attached earlobe</a:t>
            </a:r>
            <a:endParaRPr lang="en-US" sz="1400" b="1" i="1"/>
          </a:p>
        </p:txBody>
      </p:sp>
      <p:sp>
        <p:nvSpPr>
          <p:cNvPr id="12" name="Slide Number Placeholder 11"/>
          <p:cNvSpPr>
            <a:spLocks noGrp="1"/>
          </p:cNvSpPr>
          <p:nvPr>
            <p:ph type="sldNum" sz="quarter" idx="12"/>
          </p:nvPr>
        </p:nvSpPr>
        <p:spPr/>
        <p:txBody>
          <a:bodyPr/>
          <a:lstStyle/>
          <a:p>
            <a:fld id="{6B52636A-E495-4EBB-912D-D2FFDB0EAA47}"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09_08bEarlobePedigree-U"/>
          <p:cNvPicPr>
            <a:picLocks noChangeAspect="1" noChangeArrowheads="1"/>
          </p:cNvPicPr>
          <p:nvPr/>
        </p:nvPicPr>
        <p:blipFill>
          <a:blip r:embed="rId3" cstate="print"/>
          <a:srcRect/>
          <a:stretch>
            <a:fillRect/>
          </a:stretch>
        </p:blipFill>
        <p:spPr bwMode="auto">
          <a:xfrm>
            <a:off x="1674813" y="1203325"/>
            <a:ext cx="5792787" cy="4451350"/>
          </a:xfrm>
          <a:prstGeom prst="rect">
            <a:avLst/>
          </a:prstGeom>
          <a:noFill/>
          <a:ln w="9525">
            <a:noFill/>
            <a:miter lim="800000"/>
            <a:headEnd/>
            <a:tailEnd/>
          </a:ln>
        </p:spPr>
      </p:pic>
      <p:sp>
        <p:nvSpPr>
          <p:cNvPr id="62467"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9.8B</a:t>
            </a:r>
          </a:p>
        </p:txBody>
      </p:sp>
      <p:sp>
        <p:nvSpPr>
          <p:cNvPr id="62468" name="Text Box 3"/>
          <p:cNvSpPr txBox="1">
            <a:spLocks noChangeArrowheads="1"/>
          </p:cNvSpPr>
          <p:nvPr/>
        </p:nvSpPr>
        <p:spPr bwMode="auto">
          <a:xfrm>
            <a:off x="1725613" y="1292225"/>
            <a:ext cx="1785937" cy="573088"/>
          </a:xfrm>
          <a:prstGeom prst="rect">
            <a:avLst/>
          </a:prstGeom>
          <a:noFill/>
          <a:ln w="9525">
            <a:noFill/>
            <a:miter lim="800000"/>
            <a:headEnd/>
            <a:tailEnd/>
          </a:ln>
        </p:spPr>
        <p:txBody>
          <a:bodyPr wrap="none" lIns="0" tIns="0" rIns="0" bIns="0"/>
          <a:lstStyle/>
          <a:p>
            <a:pPr eaLnBrk="0" hangingPunct="0"/>
            <a:r>
              <a:rPr lang="en-US" sz="1800" b="1"/>
              <a:t>First generation</a:t>
            </a:r>
            <a:br>
              <a:rPr lang="en-US" sz="1800" b="1"/>
            </a:br>
            <a:r>
              <a:rPr lang="en-US" sz="1800" b="1"/>
              <a:t>(grandparents)</a:t>
            </a:r>
            <a:endParaRPr lang="en-US" sz="1800" b="1" i="1"/>
          </a:p>
        </p:txBody>
      </p:sp>
      <p:sp>
        <p:nvSpPr>
          <p:cNvPr id="62469" name="Text Box 3"/>
          <p:cNvSpPr txBox="1">
            <a:spLocks noChangeArrowheads="1"/>
          </p:cNvSpPr>
          <p:nvPr/>
        </p:nvSpPr>
        <p:spPr bwMode="auto">
          <a:xfrm>
            <a:off x="1717675" y="2381250"/>
            <a:ext cx="2133600" cy="854075"/>
          </a:xfrm>
          <a:prstGeom prst="rect">
            <a:avLst/>
          </a:prstGeom>
          <a:noFill/>
          <a:ln w="9525">
            <a:noFill/>
            <a:miter lim="800000"/>
            <a:headEnd/>
            <a:tailEnd/>
          </a:ln>
        </p:spPr>
        <p:txBody>
          <a:bodyPr wrap="none" lIns="0" tIns="0" rIns="0" bIns="0"/>
          <a:lstStyle/>
          <a:p>
            <a:pPr eaLnBrk="0" hangingPunct="0"/>
            <a:r>
              <a:rPr lang="en-US" sz="1800" b="1"/>
              <a:t>Second generation</a:t>
            </a:r>
            <a:br>
              <a:rPr lang="en-US" sz="1800" b="1"/>
            </a:br>
            <a:r>
              <a:rPr lang="en-US" sz="1800" b="1"/>
              <a:t>(parents, aunts,</a:t>
            </a:r>
            <a:br>
              <a:rPr lang="en-US" sz="1800" b="1"/>
            </a:br>
            <a:r>
              <a:rPr lang="en-US" sz="1800" b="1"/>
              <a:t>and uncles)</a:t>
            </a:r>
            <a:endParaRPr lang="en-US" sz="1800" b="1" i="1"/>
          </a:p>
        </p:txBody>
      </p:sp>
      <p:sp>
        <p:nvSpPr>
          <p:cNvPr id="62470" name="Text Box 3"/>
          <p:cNvSpPr txBox="1">
            <a:spLocks noChangeArrowheads="1"/>
          </p:cNvSpPr>
          <p:nvPr/>
        </p:nvSpPr>
        <p:spPr bwMode="auto">
          <a:xfrm>
            <a:off x="1717675" y="3717925"/>
            <a:ext cx="1785938" cy="573088"/>
          </a:xfrm>
          <a:prstGeom prst="rect">
            <a:avLst/>
          </a:prstGeom>
          <a:noFill/>
          <a:ln w="9525">
            <a:noFill/>
            <a:miter lim="800000"/>
            <a:headEnd/>
            <a:tailEnd/>
          </a:ln>
        </p:spPr>
        <p:txBody>
          <a:bodyPr wrap="none" lIns="0" tIns="0" rIns="0" bIns="0"/>
          <a:lstStyle/>
          <a:p>
            <a:pPr eaLnBrk="0" hangingPunct="0"/>
            <a:r>
              <a:rPr lang="en-US" sz="1800" b="1"/>
              <a:t>Third generation</a:t>
            </a:r>
            <a:br>
              <a:rPr lang="en-US" sz="1800" b="1"/>
            </a:br>
            <a:r>
              <a:rPr lang="en-US" sz="1800" b="1"/>
              <a:t>(two sisters)</a:t>
            </a:r>
            <a:endParaRPr lang="en-US" sz="1800" b="1" i="1"/>
          </a:p>
        </p:txBody>
      </p:sp>
      <p:sp>
        <p:nvSpPr>
          <p:cNvPr id="62471" name="Text Box 3"/>
          <p:cNvSpPr txBox="1">
            <a:spLocks noChangeArrowheads="1"/>
          </p:cNvSpPr>
          <p:nvPr/>
        </p:nvSpPr>
        <p:spPr bwMode="auto">
          <a:xfrm>
            <a:off x="1857375" y="4567238"/>
            <a:ext cx="836613" cy="265112"/>
          </a:xfrm>
          <a:prstGeom prst="rect">
            <a:avLst/>
          </a:prstGeom>
          <a:noFill/>
          <a:ln w="9525">
            <a:noFill/>
            <a:miter lim="800000"/>
            <a:headEnd/>
            <a:tailEnd/>
          </a:ln>
        </p:spPr>
        <p:txBody>
          <a:bodyPr wrap="none" lIns="0" tIns="0" rIns="0" bIns="0"/>
          <a:lstStyle/>
          <a:p>
            <a:pPr eaLnBrk="0" hangingPunct="0"/>
            <a:r>
              <a:rPr lang="en-US" sz="1800" b="1"/>
              <a:t>Female</a:t>
            </a:r>
            <a:endParaRPr lang="en-US" sz="1800" b="1" i="1"/>
          </a:p>
        </p:txBody>
      </p:sp>
      <p:sp>
        <p:nvSpPr>
          <p:cNvPr id="62472" name="Text Box 3"/>
          <p:cNvSpPr txBox="1">
            <a:spLocks noChangeArrowheads="1"/>
          </p:cNvSpPr>
          <p:nvPr/>
        </p:nvSpPr>
        <p:spPr bwMode="auto">
          <a:xfrm>
            <a:off x="2878138" y="4573588"/>
            <a:ext cx="542925" cy="250825"/>
          </a:xfrm>
          <a:prstGeom prst="rect">
            <a:avLst/>
          </a:prstGeom>
          <a:noFill/>
          <a:ln w="9525">
            <a:noFill/>
            <a:miter lim="800000"/>
            <a:headEnd/>
            <a:tailEnd/>
          </a:ln>
        </p:spPr>
        <p:txBody>
          <a:bodyPr wrap="none" lIns="0" tIns="0" rIns="0" bIns="0"/>
          <a:lstStyle/>
          <a:p>
            <a:pPr eaLnBrk="0" hangingPunct="0"/>
            <a:r>
              <a:rPr lang="en-US" sz="1800" b="1"/>
              <a:t>Male</a:t>
            </a:r>
            <a:endParaRPr lang="en-US" sz="1800" b="1" i="1"/>
          </a:p>
        </p:txBody>
      </p:sp>
      <p:sp>
        <p:nvSpPr>
          <p:cNvPr id="62473" name="Text Box 3"/>
          <p:cNvSpPr txBox="1">
            <a:spLocks noChangeArrowheads="1"/>
          </p:cNvSpPr>
          <p:nvPr/>
        </p:nvSpPr>
        <p:spPr bwMode="auto">
          <a:xfrm>
            <a:off x="3200400" y="4814888"/>
            <a:ext cx="1023938" cy="265112"/>
          </a:xfrm>
          <a:prstGeom prst="rect">
            <a:avLst/>
          </a:prstGeom>
          <a:noFill/>
          <a:ln w="9525">
            <a:noFill/>
            <a:miter lim="800000"/>
            <a:headEnd/>
            <a:tailEnd/>
          </a:ln>
        </p:spPr>
        <p:txBody>
          <a:bodyPr wrap="none" lIns="0" tIns="0" rIns="0" bIns="0"/>
          <a:lstStyle/>
          <a:p>
            <a:pPr eaLnBrk="0" hangingPunct="0"/>
            <a:r>
              <a:rPr lang="en-US" sz="1800" b="1"/>
              <a:t>Attached</a:t>
            </a:r>
            <a:endParaRPr lang="en-US" sz="1800" b="1" i="1"/>
          </a:p>
        </p:txBody>
      </p:sp>
      <p:sp>
        <p:nvSpPr>
          <p:cNvPr id="62474" name="Text Box 3"/>
          <p:cNvSpPr txBox="1">
            <a:spLocks noChangeArrowheads="1"/>
          </p:cNvSpPr>
          <p:nvPr/>
        </p:nvSpPr>
        <p:spPr bwMode="auto">
          <a:xfrm>
            <a:off x="3198813" y="5121275"/>
            <a:ext cx="515937" cy="250825"/>
          </a:xfrm>
          <a:prstGeom prst="rect">
            <a:avLst/>
          </a:prstGeom>
          <a:noFill/>
          <a:ln w="9525">
            <a:noFill/>
            <a:miter lim="800000"/>
            <a:headEnd/>
            <a:tailEnd/>
          </a:ln>
        </p:spPr>
        <p:txBody>
          <a:bodyPr wrap="none" lIns="0" tIns="0" rIns="0" bIns="0"/>
          <a:lstStyle/>
          <a:p>
            <a:pPr eaLnBrk="0" hangingPunct="0"/>
            <a:r>
              <a:rPr lang="en-US" sz="1800" b="1"/>
              <a:t>Free</a:t>
            </a:r>
            <a:endParaRPr lang="en-US" sz="1800" b="1" i="1"/>
          </a:p>
        </p:txBody>
      </p:sp>
      <p:sp>
        <p:nvSpPr>
          <p:cNvPr id="62475" name="Text Box 3"/>
          <p:cNvSpPr txBox="1">
            <a:spLocks noChangeArrowheads="1"/>
          </p:cNvSpPr>
          <p:nvPr/>
        </p:nvSpPr>
        <p:spPr bwMode="auto">
          <a:xfrm>
            <a:off x="4176713" y="1565275"/>
            <a:ext cx="287337" cy="252413"/>
          </a:xfrm>
          <a:prstGeom prst="rect">
            <a:avLst/>
          </a:prstGeom>
          <a:noFill/>
          <a:ln w="9525">
            <a:noFill/>
            <a:miter lim="800000"/>
            <a:headEnd/>
            <a:tailEnd/>
          </a:ln>
        </p:spPr>
        <p:txBody>
          <a:bodyPr wrap="none" lIns="0" tIns="0" rIns="0" bIns="0"/>
          <a:lstStyle/>
          <a:p>
            <a:pPr eaLnBrk="0" hangingPunct="0"/>
            <a:r>
              <a:rPr lang="en-US" sz="1800" b="1" i="1"/>
              <a:t>Ff</a:t>
            </a:r>
          </a:p>
        </p:txBody>
      </p:sp>
      <p:sp>
        <p:nvSpPr>
          <p:cNvPr id="62476" name="Text Box 3"/>
          <p:cNvSpPr txBox="1">
            <a:spLocks noChangeArrowheads="1"/>
          </p:cNvSpPr>
          <p:nvPr/>
        </p:nvSpPr>
        <p:spPr bwMode="auto">
          <a:xfrm>
            <a:off x="4943475" y="1557338"/>
            <a:ext cx="287338" cy="252412"/>
          </a:xfrm>
          <a:prstGeom prst="rect">
            <a:avLst/>
          </a:prstGeom>
          <a:noFill/>
          <a:ln w="9525">
            <a:noFill/>
            <a:miter lim="800000"/>
            <a:headEnd/>
            <a:tailEnd/>
          </a:ln>
        </p:spPr>
        <p:txBody>
          <a:bodyPr wrap="none" lIns="0" tIns="0" rIns="0" bIns="0"/>
          <a:lstStyle/>
          <a:p>
            <a:pPr eaLnBrk="0" hangingPunct="0"/>
            <a:r>
              <a:rPr lang="en-US" sz="1800" b="1" i="1"/>
              <a:t>Ff</a:t>
            </a:r>
          </a:p>
        </p:txBody>
      </p:sp>
      <p:sp>
        <p:nvSpPr>
          <p:cNvPr id="62477" name="Text Box 3"/>
          <p:cNvSpPr txBox="1">
            <a:spLocks noChangeArrowheads="1"/>
          </p:cNvSpPr>
          <p:nvPr/>
        </p:nvSpPr>
        <p:spPr bwMode="auto">
          <a:xfrm>
            <a:off x="6738938" y="1563688"/>
            <a:ext cx="287337" cy="252412"/>
          </a:xfrm>
          <a:prstGeom prst="rect">
            <a:avLst/>
          </a:prstGeom>
          <a:noFill/>
          <a:ln w="9525">
            <a:noFill/>
            <a:miter lim="800000"/>
            <a:headEnd/>
            <a:tailEnd/>
          </a:ln>
        </p:spPr>
        <p:txBody>
          <a:bodyPr wrap="none" lIns="0" tIns="0" rIns="0" bIns="0"/>
          <a:lstStyle/>
          <a:p>
            <a:pPr eaLnBrk="0" hangingPunct="0"/>
            <a:r>
              <a:rPr lang="en-US" sz="1800" b="1" i="1"/>
              <a:t>Ff</a:t>
            </a:r>
          </a:p>
        </p:txBody>
      </p:sp>
      <p:sp>
        <p:nvSpPr>
          <p:cNvPr id="62478" name="Text Box 3"/>
          <p:cNvSpPr txBox="1">
            <a:spLocks noChangeArrowheads="1"/>
          </p:cNvSpPr>
          <p:nvPr/>
        </p:nvSpPr>
        <p:spPr bwMode="auto">
          <a:xfrm>
            <a:off x="5976938" y="1562100"/>
            <a:ext cx="287337" cy="252413"/>
          </a:xfrm>
          <a:prstGeom prst="rect">
            <a:avLst/>
          </a:prstGeom>
          <a:noFill/>
          <a:ln w="9525">
            <a:noFill/>
            <a:miter lim="800000"/>
            <a:headEnd/>
            <a:tailEnd/>
          </a:ln>
        </p:spPr>
        <p:txBody>
          <a:bodyPr wrap="none" lIns="0" tIns="0" rIns="0" bIns="0"/>
          <a:lstStyle/>
          <a:p>
            <a:pPr eaLnBrk="0" hangingPunct="0"/>
            <a:r>
              <a:rPr lang="en-US" sz="1800" b="1" i="1"/>
              <a:t>ff</a:t>
            </a:r>
          </a:p>
        </p:txBody>
      </p:sp>
      <p:sp>
        <p:nvSpPr>
          <p:cNvPr id="62479" name="Text Box 3"/>
          <p:cNvSpPr txBox="1">
            <a:spLocks noChangeArrowheads="1"/>
          </p:cNvSpPr>
          <p:nvPr/>
        </p:nvSpPr>
        <p:spPr bwMode="auto">
          <a:xfrm>
            <a:off x="6043613" y="2860675"/>
            <a:ext cx="287337" cy="252413"/>
          </a:xfrm>
          <a:prstGeom prst="rect">
            <a:avLst/>
          </a:prstGeom>
          <a:noFill/>
          <a:ln w="9525">
            <a:noFill/>
            <a:miter lim="800000"/>
            <a:headEnd/>
            <a:tailEnd/>
          </a:ln>
        </p:spPr>
        <p:txBody>
          <a:bodyPr wrap="none" lIns="0" tIns="0" rIns="0" bIns="0"/>
          <a:lstStyle/>
          <a:p>
            <a:pPr eaLnBrk="0" hangingPunct="0"/>
            <a:r>
              <a:rPr lang="en-US" sz="1800" b="1" i="1"/>
              <a:t>Ff</a:t>
            </a:r>
          </a:p>
        </p:txBody>
      </p:sp>
      <p:sp>
        <p:nvSpPr>
          <p:cNvPr id="62480" name="Text Box 3"/>
          <p:cNvSpPr txBox="1">
            <a:spLocks noChangeArrowheads="1"/>
          </p:cNvSpPr>
          <p:nvPr/>
        </p:nvSpPr>
        <p:spPr bwMode="auto">
          <a:xfrm>
            <a:off x="5295900" y="2860675"/>
            <a:ext cx="287338" cy="252413"/>
          </a:xfrm>
          <a:prstGeom prst="rect">
            <a:avLst/>
          </a:prstGeom>
          <a:noFill/>
          <a:ln w="9525">
            <a:noFill/>
            <a:miter lim="800000"/>
            <a:headEnd/>
            <a:tailEnd/>
          </a:ln>
        </p:spPr>
        <p:txBody>
          <a:bodyPr wrap="none" lIns="0" tIns="0" rIns="0" bIns="0"/>
          <a:lstStyle/>
          <a:p>
            <a:pPr eaLnBrk="0" hangingPunct="0"/>
            <a:r>
              <a:rPr lang="en-US" sz="1800" b="1" i="1"/>
              <a:t>Ff</a:t>
            </a:r>
          </a:p>
        </p:txBody>
      </p:sp>
      <p:sp>
        <p:nvSpPr>
          <p:cNvPr id="62481" name="Text Box 3"/>
          <p:cNvSpPr txBox="1">
            <a:spLocks noChangeArrowheads="1"/>
          </p:cNvSpPr>
          <p:nvPr/>
        </p:nvSpPr>
        <p:spPr bwMode="auto">
          <a:xfrm>
            <a:off x="4360863" y="2859088"/>
            <a:ext cx="287337" cy="252412"/>
          </a:xfrm>
          <a:prstGeom prst="rect">
            <a:avLst/>
          </a:prstGeom>
          <a:noFill/>
          <a:ln w="9525">
            <a:noFill/>
            <a:miter lim="800000"/>
            <a:headEnd/>
            <a:tailEnd/>
          </a:ln>
        </p:spPr>
        <p:txBody>
          <a:bodyPr wrap="none" lIns="0" tIns="0" rIns="0" bIns="0"/>
          <a:lstStyle/>
          <a:p>
            <a:pPr eaLnBrk="0" hangingPunct="0"/>
            <a:r>
              <a:rPr lang="en-US" sz="1800" b="1" i="1"/>
              <a:t>ff</a:t>
            </a:r>
          </a:p>
        </p:txBody>
      </p:sp>
      <p:sp>
        <p:nvSpPr>
          <p:cNvPr id="62482" name="Text Box 3"/>
          <p:cNvSpPr txBox="1">
            <a:spLocks noChangeArrowheads="1"/>
          </p:cNvSpPr>
          <p:nvPr/>
        </p:nvSpPr>
        <p:spPr bwMode="auto">
          <a:xfrm>
            <a:off x="4833938" y="2865438"/>
            <a:ext cx="287337" cy="252412"/>
          </a:xfrm>
          <a:prstGeom prst="rect">
            <a:avLst/>
          </a:prstGeom>
          <a:noFill/>
          <a:ln w="9525">
            <a:noFill/>
            <a:miter lim="800000"/>
            <a:headEnd/>
            <a:tailEnd/>
          </a:ln>
        </p:spPr>
        <p:txBody>
          <a:bodyPr wrap="none" lIns="0" tIns="0" rIns="0" bIns="0"/>
          <a:lstStyle/>
          <a:p>
            <a:pPr eaLnBrk="0" hangingPunct="0"/>
            <a:r>
              <a:rPr lang="en-US" sz="1800" b="1" i="1"/>
              <a:t>ff</a:t>
            </a:r>
          </a:p>
        </p:txBody>
      </p:sp>
      <p:sp>
        <p:nvSpPr>
          <p:cNvPr id="62483" name="Text Box 3"/>
          <p:cNvSpPr txBox="1">
            <a:spLocks noChangeArrowheads="1"/>
          </p:cNvSpPr>
          <p:nvPr/>
        </p:nvSpPr>
        <p:spPr bwMode="auto">
          <a:xfrm>
            <a:off x="6719888" y="2865438"/>
            <a:ext cx="287337" cy="252412"/>
          </a:xfrm>
          <a:prstGeom prst="rect">
            <a:avLst/>
          </a:prstGeom>
          <a:noFill/>
          <a:ln w="9525">
            <a:noFill/>
            <a:miter lim="800000"/>
            <a:headEnd/>
            <a:tailEnd/>
          </a:ln>
        </p:spPr>
        <p:txBody>
          <a:bodyPr wrap="none" lIns="0" tIns="0" rIns="0" bIns="0"/>
          <a:lstStyle/>
          <a:p>
            <a:pPr eaLnBrk="0" hangingPunct="0"/>
            <a:r>
              <a:rPr lang="en-US" sz="1800" b="1" i="1"/>
              <a:t>ff</a:t>
            </a:r>
          </a:p>
        </p:txBody>
      </p:sp>
      <p:sp>
        <p:nvSpPr>
          <p:cNvPr id="62484" name="Text Box 3"/>
          <p:cNvSpPr txBox="1">
            <a:spLocks noChangeArrowheads="1"/>
          </p:cNvSpPr>
          <p:nvPr/>
        </p:nvSpPr>
        <p:spPr bwMode="auto">
          <a:xfrm>
            <a:off x="5356225" y="4135438"/>
            <a:ext cx="287338" cy="252412"/>
          </a:xfrm>
          <a:prstGeom prst="rect">
            <a:avLst/>
          </a:prstGeom>
          <a:noFill/>
          <a:ln w="9525">
            <a:noFill/>
            <a:miter lim="800000"/>
            <a:headEnd/>
            <a:tailEnd/>
          </a:ln>
        </p:spPr>
        <p:txBody>
          <a:bodyPr wrap="none" lIns="0" tIns="0" rIns="0" bIns="0"/>
          <a:lstStyle/>
          <a:p>
            <a:pPr eaLnBrk="0" hangingPunct="0"/>
            <a:r>
              <a:rPr lang="en-US" sz="1800" b="1" i="1"/>
              <a:t>ff</a:t>
            </a:r>
          </a:p>
        </p:txBody>
      </p:sp>
      <p:sp>
        <p:nvSpPr>
          <p:cNvPr id="62485" name="Text Box 3"/>
          <p:cNvSpPr txBox="1">
            <a:spLocks noChangeArrowheads="1"/>
          </p:cNvSpPr>
          <p:nvPr/>
        </p:nvSpPr>
        <p:spPr bwMode="auto">
          <a:xfrm>
            <a:off x="3844925" y="2863850"/>
            <a:ext cx="287338" cy="868363"/>
          </a:xfrm>
          <a:prstGeom prst="rect">
            <a:avLst/>
          </a:prstGeom>
          <a:noFill/>
          <a:ln w="9525">
            <a:noFill/>
            <a:miter lim="800000"/>
            <a:headEnd/>
            <a:tailEnd/>
          </a:ln>
        </p:spPr>
        <p:txBody>
          <a:bodyPr wrap="none" lIns="0" tIns="0" rIns="0" bIns="0"/>
          <a:lstStyle/>
          <a:p>
            <a:pPr eaLnBrk="0" hangingPunct="0"/>
            <a:r>
              <a:rPr lang="en-US" sz="1800" b="1" i="1"/>
              <a:t>FF</a:t>
            </a:r>
            <a:br>
              <a:rPr lang="en-US" sz="1800" b="1" i="1"/>
            </a:br>
            <a:r>
              <a:rPr lang="en-US" sz="1800" b="1"/>
              <a:t>or</a:t>
            </a:r>
            <a:br>
              <a:rPr lang="en-US" sz="1800" b="1"/>
            </a:br>
            <a:r>
              <a:rPr lang="en-US" sz="1800" b="1" i="1"/>
              <a:t>Ff</a:t>
            </a:r>
          </a:p>
        </p:txBody>
      </p:sp>
      <p:sp>
        <p:nvSpPr>
          <p:cNvPr id="62486" name="Text Box 3"/>
          <p:cNvSpPr txBox="1">
            <a:spLocks noChangeArrowheads="1"/>
          </p:cNvSpPr>
          <p:nvPr/>
        </p:nvSpPr>
        <p:spPr bwMode="auto">
          <a:xfrm>
            <a:off x="6016625" y="4127500"/>
            <a:ext cx="287338" cy="868363"/>
          </a:xfrm>
          <a:prstGeom prst="rect">
            <a:avLst/>
          </a:prstGeom>
          <a:noFill/>
          <a:ln w="9525">
            <a:noFill/>
            <a:miter lim="800000"/>
            <a:headEnd/>
            <a:tailEnd/>
          </a:ln>
        </p:spPr>
        <p:txBody>
          <a:bodyPr wrap="none" lIns="0" tIns="0" rIns="0" bIns="0"/>
          <a:lstStyle/>
          <a:p>
            <a:pPr eaLnBrk="0" hangingPunct="0"/>
            <a:r>
              <a:rPr lang="en-US" sz="1800" b="1" i="1"/>
              <a:t>FF</a:t>
            </a:r>
            <a:br>
              <a:rPr lang="en-US" sz="1800" b="1" i="1"/>
            </a:br>
            <a:r>
              <a:rPr lang="en-US" sz="1800" b="1"/>
              <a:t>or</a:t>
            </a:r>
            <a:br>
              <a:rPr lang="en-US" sz="1800" b="1"/>
            </a:br>
            <a:r>
              <a:rPr lang="en-US" sz="1800" b="1" i="1"/>
              <a:t>Ff</a:t>
            </a:r>
          </a:p>
        </p:txBody>
      </p:sp>
      <p:sp>
        <p:nvSpPr>
          <p:cNvPr id="23" name="Slide Number Placeholder 22"/>
          <p:cNvSpPr>
            <a:spLocks noGrp="1"/>
          </p:cNvSpPr>
          <p:nvPr>
            <p:ph type="sldNum" sz="quarter" idx="12"/>
          </p:nvPr>
        </p:nvSpPr>
        <p:spPr/>
        <p:txBody>
          <a:bodyPr/>
          <a:lstStyle/>
          <a:p>
            <a:fld id="{6B52636A-E495-4EBB-912D-D2FFDB0EAA47}"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normAutofit fontScale="85000" lnSpcReduction="20000"/>
          </a:bodyPr>
          <a:lstStyle/>
          <a:p>
            <a:fld id="{52E94766-51B1-4A15-8CC0-19BC82408783}" type="slidenum">
              <a:rPr lang="en-US" smtClean="0"/>
              <a:pPr/>
              <a:t>2</a:t>
            </a:fld>
            <a:endParaRPr lang="en-US" smtClean="0"/>
          </a:p>
        </p:txBody>
      </p:sp>
      <p:sp>
        <p:nvSpPr>
          <p:cNvPr id="3074" name="Rectangle 2"/>
          <p:cNvSpPr>
            <a:spLocks noGrp="1" noChangeArrowheads="1"/>
          </p:cNvSpPr>
          <p:nvPr>
            <p:ph type="title"/>
          </p:nvPr>
        </p:nvSpPr>
        <p:spPr/>
        <p:txBody>
          <a:bodyPr/>
          <a:lstStyle/>
          <a:p>
            <a:pPr eaLnBrk="1" hangingPunct="1"/>
            <a:r>
              <a:rPr lang="en-US" smtClean="0"/>
              <a:t>Review</a:t>
            </a:r>
          </a:p>
        </p:txBody>
      </p:sp>
      <p:sp>
        <p:nvSpPr>
          <p:cNvPr id="3075" name="Rectangle 3"/>
          <p:cNvSpPr>
            <a:spLocks noGrp="1" noChangeArrowheads="1"/>
          </p:cNvSpPr>
          <p:nvPr>
            <p:ph type="body" idx="1"/>
          </p:nvPr>
        </p:nvSpPr>
        <p:spPr/>
        <p:txBody>
          <a:bodyPr/>
          <a:lstStyle/>
          <a:p>
            <a:pPr eaLnBrk="1" hangingPunct="1"/>
            <a:r>
              <a:rPr lang="en-US" dirty="0" smtClean="0"/>
              <a:t>Gamete</a:t>
            </a:r>
          </a:p>
          <a:p>
            <a:pPr eaLnBrk="1" hangingPunct="1">
              <a:buFont typeface="Wingdings" pitchFamily="2" charset="2"/>
              <a:buNone/>
            </a:pPr>
            <a:r>
              <a:rPr lang="en-US" dirty="0" smtClean="0"/>
              <a:t>       Egg or sperm cell - haploid</a:t>
            </a:r>
          </a:p>
          <a:p>
            <a:pPr eaLnBrk="1" hangingPunct="1"/>
            <a:r>
              <a:rPr lang="en-US" dirty="0" smtClean="0"/>
              <a:t>Zygote</a:t>
            </a:r>
          </a:p>
          <a:p>
            <a:pPr eaLnBrk="1" hangingPunct="1">
              <a:buFont typeface="Wingdings" pitchFamily="2" charset="2"/>
              <a:buNone/>
            </a:pPr>
            <a:r>
              <a:rPr lang="en-US" dirty="0" smtClean="0"/>
              <a:t>       Fertilized </a:t>
            </a:r>
            <a:r>
              <a:rPr lang="en-US" dirty="0" smtClean="0"/>
              <a:t>egg-diploid</a:t>
            </a:r>
            <a:endParaRPr lang="en-US" dirty="0" smtClean="0"/>
          </a:p>
          <a:p>
            <a:pPr eaLnBrk="1" hangingPunct="1">
              <a:buFont typeface="Wingdings" pitchFamily="2" charset="2"/>
              <a:buNone/>
            </a:pPr>
            <a:endParaRPr lang="en-US"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anim calcmode="lin" valueType="num">
                                      <p:cBhvr additive="base">
                                        <p:cTn id="13"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1" end="1"/>
                                            </p:txEl>
                                          </p:spTgt>
                                        </p:tgtEl>
                                        <p:attrNameLst>
                                          <p:attrName>style.visibility</p:attrName>
                                        </p:attrNameLst>
                                      </p:cBhvr>
                                      <p:to>
                                        <p:strVal val="visible"/>
                                      </p:to>
                                    </p:set>
                                    <p:anim calcmode="lin" valueType="num">
                                      <p:cBhvr additive="base">
                                        <p:cTn id="19"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2" end="2"/>
                                            </p:txEl>
                                          </p:spTgt>
                                        </p:tgtEl>
                                        <p:attrNameLst>
                                          <p:attrName>style.visibility</p:attrName>
                                        </p:attrNameLst>
                                      </p:cBhvr>
                                      <p:to>
                                        <p:strVal val="visible"/>
                                      </p:to>
                                    </p:set>
                                    <p:anim calcmode="lin" valueType="num">
                                      <p:cBhvr additive="base">
                                        <p:cTn id="25"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3" end="3"/>
                                            </p:txEl>
                                          </p:spTgt>
                                        </p:tgtEl>
                                        <p:attrNameLst>
                                          <p:attrName>style.visibility</p:attrName>
                                        </p:attrNameLst>
                                      </p:cBhvr>
                                      <p:to>
                                        <p:strVal val="visible"/>
                                      </p:to>
                                    </p:set>
                                    <p:anim calcmode="lin" valueType="num">
                                      <p:cBhvr additive="base">
                                        <p:cTn id="31"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182563" y="128588"/>
            <a:ext cx="8543925" cy="914400"/>
          </a:xfrm>
        </p:spPr>
        <p:txBody>
          <a:bodyPr>
            <a:noAutofit/>
          </a:bodyPr>
          <a:lstStyle/>
          <a:p>
            <a:pPr marL="574675" indent="-574675" eaLnBrk="1" hangingPunct="1"/>
            <a:r>
              <a:rPr lang="en-US" sz="3600" dirty="0" smtClean="0"/>
              <a:t>9.9 CONNECTION: Many inherited disorders in humans are controlled by a single gene</a:t>
            </a:r>
          </a:p>
        </p:txBody>
      </p:sp>
      <p:sp>
        <p:nvSpPr>
          <p:cNvPr id="63491" name="Rectangle 3"/>
          <p:cNvSpPr>
            <a:spLocks noGrp="1" noChangeArrowheads="1"/>
          </p:cNvSpPr>
          <p:nvPr>
            <p:ph type="body" idx="4294967295"/>
          </p:nvPr>
        </p:nvSpPr>
        <p:spPr>
          <a:xfrm>
            <a:off x="49213" y="1319213"/>
            <a:ext cx="8534400" cy="5264150"/>
          </a:xfrm>
        </p:spPr>
        <p:txBody>
          <a:bodyPr/>
          <a:lstStyle/>
          <a:p>
            <a:pPr marL="395288" lvl="1" indent="-280988" eaLnBrk="1" hangingPunct="1">
              <a:buFont typeface="Wingdings" pitchFamily="84" charset="2"/>
              <a:buChar char=""/>
            </a:pPr>
            <a:r>
              <a:rPr lang="en-US" sz="2800" dirty="0" smtClean="0"/>
              <a:t>Inherited human disorders show either</a:t>
            </a:r>
          </a:p>
          <a:p>
            <a:pPr marL="927100" lvl="2" indent="-381000" eaLnBrk="1" hangingPunct="1">
              <a:buFont typeface="Times New Roman" pitchFamily="84" charset="0"/>
              <a:buAutoNum type="arabicPeriod"/>
            </a:pPr>
            <a:r>
              <a:rPr lang="en-US" sz="2400" dirty="0" smtClean="0"/>
              <a:t>recessive inheritance in which</a:t>
            </a:r>
            <a:endParaRPr lang="en-US" dirty="0" smtClean="0"/>
          </a:p>
          <a:p>
            <a:pPr marL="1549400" lvl="3" indent="-381000" eaLnBrk="1" hangingPunct="1"/>
            <a:r>
              <a:rPr lang="en-US" dirty="0" smtClean="0"/>
              <a:t>two recessive alleles are needed to show disease,</a:t>
            </a:r>
          </a:p>
          <a:p>
            <a:pPr marL="1549400" lvl="3" indent="-381000" eaLnBrk="1" hangingPunct="1"/>
            <a:r>
              <a:rPr lang="en-US" dirty="0" smtClean="0"/>
              <a:t>heterozygous parents are carriers of the disease-causing allele, and</a:t>
            </a:r>
          </a:p>
          <a:p>
            <a:pPr marL="1549400" lvl="3" indent="-381000" eaLnBrk="1" hangingPunct="1"/>
            <a:r>
              <a:rPr lang="en-US" dirty="0" smtClean="0"/>
              <a:t>the probability of inheritance increases with </a:t>
            </a:r>
            <a:r>
              <a:rPr lang="en-US" b="1" dirty="0" smtClean="0"/>
              <a:t>inbreeding</a:t>
            </a:r>
            <a:r>
              <a:rPr lang="en-US" dirty="0" smtClean="0"/>
              <a:t>, mating between close relatives.</a:t>
            </a:r>
            <a:endParaRPr lang="en-US" sz="1800" dirty="0" smtClean="0"/>
          </a:p>
          <a:p>
            <a:pPr marL="927100" lvl="2" indent="-381000" eaLnBrk="1" hangingPunct="1">
              <a:buFont typeface="Times New Roman" pitchFamily="84" charset="0"/>
              <a:buAutoNum type="arabicPeriod"/>
            </a:pPr>
            <a:r>
              <a:rPr lang="en-US" sz="2400" dirty="0" smtClean="0"/>
              <a:t>dominant inheritance in which</a:t>
            </a:r>
            <a:endParaRPr lang="en-US" dirty="0" smtClean="0"/>
          </a:p>
          <a:p>
            <a:pPr marL="1549400" lvl="3" indent="-381000" eaLnBrk="1" hangingPunct="1"/>
            <a:r>
              <a:rPr lang="en-US" dirty="0" smtClean="0"/>
              <a:t>one dominant allele is needed to show disease and</a:t>
            </a:r>
          </a:p>
          <a:p>
            <a:pPr marL="1549400" lvl="3" indent="-381000" eaLnBrk="1" hangingPunct="1"/>
            <a:r>
              <a:rPr lang="en-US" dirty="0" smtClean="0"/>
              <a:t>dominant lethal alleles are usually eliminated from the population.</a:t>
            </a:r>
          </a:p>
        </p:txBody>
      </p:sp>
      <p:sp>
        <p:nvSpPr>
          <p:cNvPr id="6349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63493"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63494"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6349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6B52636A-E495-4EBB-912D-D2FFDB0EAA47}" type="slidenum">
              <a:rPr lang="en-US" smtClean="0"/>
              <a:pPr/>
              <a:t>20</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5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4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additive="base">
                                        <p:cTn id="13" dur="5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4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3491">
                                            <p:txEl>
                                              <p:pRg st="2" end="2"/>
                                            </p:txEl>
                                          </p:spTgt>
                                        </p:tgtEl>
                                        <p:attrNameLst>
                                          <p:attrName>style.visibility</p:attrName>
                                        </p:attrNameLst>
                                      </p:cBhvr>
                                      <p:to>
                                        <p:strVal val="visible"/>
                                      </p:to>
                                    </p:set>
                                    <p:anim calcmode="lin" valueType="num">
                                      <p:cBhvr additive="base">
                                        <p:cTn id="19" dur="5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34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3491">
                                            <p:txEl>
                                              <p:pRg st="3" end="3"/>
                                            </p:txEl>
                                          </p:spTgt>
                                        </p:tgtEl>
                                        <p:attrNameLst>
                                          <p:attrName>style.visibility</p:attrName>
                                        </p:attrNameLst>
                                      </p:cBhvr>
                                      <p:to>
                                        <p:strVal val="visible"/>
                                      </p:to>
                                    </p:set>
                                    <p:anim calcmode="lin" valueType="num">
                                      <p:cBhvr additive="base">
                                        <p:cTn id="25" dur="500" fill="hold"/>
                                        <p:tgtEl>
                                          <p:spTgt spid="634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34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3491">
                                            <p:txEl>
                                              <p:pRg st="4" end="4"/>
                                            </p:txEl>
                                          </p:spTgt>
                                        </p:tgtEl>
                                        <p:attrNameLst>
                                          <p:attrName>style.visibility</p:attrName>
                                        </p:attrNameLst>
                                      </p:cBhvr>
                                      <p:to>
                                        <p:strVal val="visible"/>
                                      </p:to>
                                    </p:set>
                                    <p:anim calcmode="lin" valueType="num">
                                      <p:cBhvr additive="base">
                                        <p:cTn id="31" dur="500" fill="hold"/>
                                        <p:tgtEl>
                                          <p:spTgt spid="634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34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3491">
                                            <p:txEl>
                                              <p:pRg st="5" end="5"/>
                                            </p:txEl>
                                          </p:spTgt>
                                        </p:tgtEl>
                                        <p:attrNameLst>
                                          <p:attrName>style.visibility</p:attrName>
                                        </p:attrNameLst>
                                      </p:cBhvr>
                                      <p:to>
                                        <p:strVal val="visible"/>
                                      </p:to>
                                    </p:set>
                                    <p:anim calcmode="lin" valueType="num">
                                      <p:cBhvr additive="base">
                                        <p:cTn id="37" dur="500" fill="hold"/>
                                        <p:tgtEl>
                                          <p:spTgt spid="634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34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3491">
                                            <p:txEl>
                                              <p:pRg st="6" end="6"/>
                                            </p:txEl>
                                          </p:spTgt>
                                        </p:tgtEl>
                                        <p:attrNameLst>
                                          <p:attrName>style.visibility</p:attrName>
                                        </p:attrNameLst>
                                      </p:cBhvr>
                                      <p:to>
                                        <p:strVal val="visible"/>
                                      </p:to>
                                    </p:set>
                                    <p:anim calcmode="lin" valueType="num">
                                      <p:cBhvr additive="base">
                                        <p:cTn id="43" dur="500" fill="hold"/>
                                        <p:tgtEl>
                                          <p:spTgt spid="6349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34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3491">
                                            <p:txEl>
                                              <p:pRg st="7" end="7"/>
                                            </p:txEl>
                                          </p:spTgt>
                                        </p:tgtEl>
                                        <p:attrNameLst>
                                          <p:attrName>style.visibility</p:attrName>
                                        </p:attrNameLst>
                                      </p:cBhvr>
                                      <p:to>
                                        <p:strVal val="visible"/>
                                      </p:to>
                                    </p:set>
                                    <p:anim calcmode="lin" valueType="num">
                                      <p:cBhvr additive="base">
                                        <p:cTn id="49" dur="500" fill="hold"/>
                                        <p:tgtEl>
                                          <p:spTgt spid="6349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349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5"/>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09_09aRecessiveDisorder-U"/>
          <p:cNvPicPr>
            <a:picLocks noChangeAspect="1" noChangeArrowheads="1"/>
          </p:cNvPicPr>
          <p:nvPr/>
        </p:nvPicPr>
        <p:blipFill>
          <a:blip r:embed="rId3" cstate="print"/>
          <a:srcRect/>
          <a:stretch>
            <a:fillRect/>
          </a:stretch>
        </p:blipFill>
        <p:spPr bwMode="auto">
          <a:xfrm>
            <a:off x="296863" y="136525"/>
            <a:ext cx="8548687" cy="6584950"/>
          </a:xfrm>
          <a:prstGeom prst="rect">
            <a:avLst/>
          </a:prstGeom>
          <a:noFill/>
          <a:ln w="9525">
            <a:noFill/>
            <a:miter lim="800000"/>
            <a:headEnd/>
            <a:tailEnd/>
          </a:ln>
        </p:spPr>
      </p:pic>
      <p:sp>
        <p:nvSpPr>
          <p:cNvPr id="64515"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9.9A</a:t>
            </a:r>
          </a:p>
        </p:txBody>
      </p:sp>
      <p:sp>
        <p:nvSpPr>
          <p:cNvPr id="64516" name="Text Box 3"/>
          <p:cNvSpPr txBox="1">
            <a:spLocks noChangeArrowheads="1"/>
          </p:cNvSpPr>
          <p:nvPr/>
        </p:nvSpPr>
        <p:spPr bwMode="auto">
          <a:xfrm>
            <a:off x="655638" y="331788"/>
            <a:ext cx="1157287" cy="373062"/>
          </a:xfrm>
          <a:prstGeom prst="rect">
            <a:avLst/>
          </a:prstGeom>
          <a:noFill/>
          <a:ln w="9525">
            <a:noFill/>
            <a:miter lim="800000"/>
            <a:headEnd/>
            <a:tailEnd/>
          </a:ln>
        </p:spPr>
        <p:txBody>
          <a:bodyPr wrap="none" lIns="0" tIns="0" rIns="0" bIns="0"/>
          <a:lstStyle/>
          <a:p>
            <a:pPr eaLnBrk="0" hangingPunct="0"/>
            <a:r>
              <a:rPr lang="en-US" b="1"/>
              <a:t>Parents</a:t>
            </a:r>
            <a:endParaRPr lang="en-US" b="1" i="1"/>
          </a:p>
        </p:txBody>
      </p:sp>
      <p:sp>
        <p:nvSpPr>
          <p:cNvPr id="64517" name="Text Box 3"/>
          <p:cNvSpPr txBox="1">
            <a:spLocks noChangeArrowheads="1"/>
          </p:cNvSpPr>
          <p:nvPr/>
        </p:nvSpPr>
        <p:spPr bwMode="auto">
          <a:xfrm>
            <a:off x="701675" y="4481513"/>
            <a:ext cx="1436688" cy="412750"/>
          </a:xfrm>
          <a:prstGeom prst="rect">
            <a:avLst/>
          </a:prstGeom>
          <a:noFill/>
          <a:ln w="9525">
            <a:noFill/>
            <a:miter lim="800000"/>
            <a:headEnd/>
            <a:tailEnd/>
          </a:ln>
        </p:spPr>
        <p:txBody>
          <a:bodyPr wrap="none" lIns="0" tIns="0" rIns="0" bIns="0"/>
          <a:lstStyle/>
          <a:p>
            <a:pPr eaLnBrk="0" hangingPunct="0"/>
            <a:r>
              <a:rPr lang="en-US" b="1"/>
              <a:t>Offspring</a:t>
            </a:r>
            <a:endParaRPr lang="en-US" b="1" i="1"/>
          </a:p>
        </p:txBody>
      </p:sp>
      <p:sp>
        <p:nvSpPr>
          <p:cNvPr id="64518" name="Text Box 3"/>
          <p:cNvSpPr txBox="1">
            <a:spLocks noChangeArrowheads="1"/>
          </p:cNvSpPr>
          <p:nvPr/>
        </p:nvSpPr>
        <p:spPr bwMode="auto">
          <a:xfrm>
            <a:off x="6249988" y="2222500"/>
            <a:ext cx="1157287" cy="373063"/>
          </a:xfrm>
          <a:prstGeom prst="rect">
            <a:avLst/>
          </a:prstGeom>
          <a:noFill/>
          <a:ln w="9525">
            <a:noFill/>
            <a:miter lim="800000"/>
            <a:headEnd/>
            <a:tailEnd/>
          </a:ln>
        </p:spPr>
        <p:txBody>
          <a:bodyPr wrap="none" lIns="0" tIns="0" rIns="0" bIns="0"/>
          <a:lstStyle/>
          <a:p>
            <a:pPr eaLnBrk="0" hangingPunct="0"/>
            <a:r>
              <a:rPr lang="en-US" b="1"/>
              <a:t>Sperm</a:t>
            </a:r>
            <a:endParaRPr lang="en-US" b="1" i="1"/>
          </a:p>
        </p:txBody>
      </p:sp>
      <p:sp>
        <p:nvSpPr>
          <p:cNvPr id="64519" name="Text Box 3"/>
          <p:cNvSpPr txBox="1">
            <a:spLocks noChangeArrowheads="1"/>
          </p:cNvSpPr>
          <p:nvPr/>
        </p:nvSpPr>
        <p:spPr bwMode="auto">
          <a:xfrm>
            <a:off x="3929063" y="4419600"/>
            <a:ext cx="836612" cy="373063"/>
          </a:xfrm>
          <a:prstGeom prst="rect">
            <a:avLst/>
          </a:prstGeom>
          <a:noFill/>
          <a:ln w="9525">
            <a:noFill/>
            <a:miter lim="800000"/>
            <a:headEnd/>
            <a:tailEnd/>
          </a:ln>
        </p:spPr>
        <p:txBody>
          <a:bodyPr wrap="none" lIns="0" tIns="0" rIns="0" bIns="0"/>
          <a:lstStyle/>
          <a:p>
            <a:pPr eaLnBrk="0" hangingPunct="0"/>
            <a:r>
              <a:rPr lang="en-US" b="1"/>
              <a:t>Eggs</a:t>
            </a:r>
            <a:endParaRPr lang="en-US" b="1" i="1"/>
          </a:p>
        </p:txBody>
      </p:sp>
      <p:sp>
        <p:nvSpPr>
          <p:cNvPr id="64520" name="Text Box 3"/>
          <p:cNvSpPr txBox="1">
            <a:spLocks noChangeArrowheads="1"/>
          </p:cNvSpPr>
          <p:nvPr/>
        </p:nvSpPr>
        <p:spPr bwMode="auto">
          <a:xfrm>
            <a:off x="4832350" y="122238"/>
            <a:ext cx="1143000" cy="706437"/>
          </a:xfrm>
          <a:prstGeom prst="rect">
            <a:avLst/>
          </a:prstGeom>
          <a:noFill/>
          <a:ln w="9525">
            <a:noFill/>
            <a:miter lim="800000"/>
            <a:headEnd/>
            <a:tailEnd/>
          </a:ln>
        </p:spPr>
        <p:txBody>
          <a:bodyPr wrap="none" lIns="0" tIns="0" rIns="0" bIns="0"/>
          <a:lstStyle/>
          <a:p>
            <a:pPr algn="ctr" eaLnBrk="0" hangingPunct="0"/>
            <a:r>
              <a:rPr lang="en-US" b="1"/>
              <a:t>Normal</a:t>
            </a:r>
            <a:br>
              <a:rPr lang="en-US" b="1"/>
            </a:br>
            <a:r>
              <a:rPr lang="en-US" b="1" i="1"/>
              <a:t>Dd</a:t>
            </a:r>
          </a:p>
        </p:txBody>
      </p:sp>
      <p:sp>
        <p:nvSpPr>
          <p:cNvPr id="64521" name="Text Box 3"/>
          <p:cNvSpPr txBox="1">
            <a:spLocks noChangeArrowheads="1"/>
          </p:cNvSpPr>
          <p:nvPr/>
        </p:nvSpPr>
        <p:spPr bwMode="auto">
          <a:xfrm>
            <a:off x="7391400" y="128588"/>
            <a:ext cx="1143000" cy="706437"/>
          </a:xfrm>
          <a:prstGeom prst="rect">
            <a:avLst/>
          </a:prstGeom>
          <a:noFill/>
          <a:ln w="9525">
            <a:noFill/>
            <a:miter lim="800000"/>
            <a:headEnd/>
            <a:tailEnd/>
          </a:ln>
        </p:spPr>
        <p:txBody>
          <a:bodyPr wrap="none" lIns="0" tIns="0" rIns="0" bIns="0"/>
          <a:lstStyle/>
          <a:p>
            <a:pPr algn="ctr" eaLnBrk="0" hangingPunct="0"/>
            <a:r>
              <a:rPr lang="en-US" b="1"/>
              <a:t>Normal</a:t>
            </a:r>
            <a:br>
              <a:rPr lang="en-US" b="1"/>
            </a:br>
            <a:r>
              <a:rPr lang="en-US" b="1" i="1"/>
              <a:t>Dd</a:t>
            </a:r>
          </a:p>
        </p:txBody>
      </p:sp>
      <p:sp>
        <p:nvSpPr>
          <p:cNvPr id="64522" name="Text Box 3"/>
          <p:cNvSpPr txBox="1">
            <a:spLocks noChangeArrowheads="1"/>
          </p:cNvSpPr>
          <p:nvPr/>
        </p:nvSpPr>
        <p:spPr bwMode="auto">
          <a:xfrm>
            <a:off x="6629400" y="358775"/>
            <a:ext cx="222250" cy="346075"/>
          </a:xfrm>
          <a:prstGeom prst="rect">
            <a:avLst/>
          </a:prstGeom>
          <a:noFill/>
          <a:ln w="9525">
            <a:noFill/>
            <a:miter lim="800000"/>
            <a:headEnd/>
            <a:tailEnd/>
          </a:ln>
        </p:spPr>
        <p:txBody>
          <a:bodyPr wrap="none" lIns="0" tIns="0" rIns="0" bIns="0"/>
          <a:lstStyle/>
          <a:p>
            <a:pPr eaLnBrk="0" hangingPunct="0"/>
            <a:r>
              <a:rPr lang="en-US" b="1">
                <a:sym typeface="Symbol" pitchFamily="84" charset="2"/>
              </a:rPr>
              <a:t></a:t>
            </a:r>
            <a:endParaRPr lang="en-US" b="1" i="1"/>
          </a:p>
        </p:txBody>
      </p:sp>
      <p:sp>
        <p:nvSpPr>
          <p:cNvPr id="64523" name="Text Box 3"/>
          <p:cNvSpPr txBox="1">
            <a:spLocks noChangeArrowheads="1"/>
          </p:cNvSpPr>
          <p:nvPr/>
        </p:nvSpPr>
        <p:spPr bwMode="auto">
          <a:xfrm>
            <a:off x="5699125" y="2262188"/>
            <a:ext cx="287338" cy="319087"/>
          </a:xfrm>
          <a:prstGeom prst="rect">
            <a:avLst/>
          </a:prstGeom>
          <a:noFill/>
          <a:ln w="9525">
            <a:noFill/>
            <a:miter lim="800000"/>
            <a:headEnd/>
            <a:tailEnd/>
          </a:ln>
        </p:spPr>
        <p:txBody>
          <a:bodyPr wrap="none" lIns="0" tIns="0" rIns="0" bIns="0"/>
          <a:lstStyle/>
          <a:p>
            <a:pPr eaLnBrk="0" hangingPunct="0"/>
            <a:r>
              <a:rPr lang="en-US" b="1" i="1"/>
              <a:t>D</a:t>
            </a:r>
          </a:p>
        </p:txBody>
      </p:sp>
      <p:sp>
        <p:nvSpPr>
          <p:cNvPr id="64524" name="Text Box 3"/>
          <p:cNvSpPr txBox="1">
            <a:spLocks noChangeArrowheads="1"/>
          </p:cNvSpPr>
          <p:nvPr/>
        </p:nvSpPr>
        <p:spPr bwMode="auto">
          <a:xfrm>
            <a:off x="4327525" y="3565525"/>
            <a:ext cx="287338" cy="319088"/>
          </a:xfrm>
          <a:prstGeom prst="rect">
            <a:avLst/>
          </a:prstGeom>
          <a:noFill/>
          <a:ln w="9525">
            <a:noFill/>
            <a:miter lim="800000"/>
            <a:headEnd/>
            <a:tailEnd/>
          </a:ln>
        </p:spPr>
        <p:txBody>
          <a:bodyPr wrap="none" lIns="0" tIns="0" rIns="0" bIns="0"/>
          <a:lstStyle/>
          <a:p>
            <a:pPr eaLnBrk="0" hangingPunct="0"/>
            <a:r>
              <a:rPr lang="en-US" b="1" i="1"/>
              <a:t>D</a:t>
            </a:r>
          </a:p>
        </p:txBody>
      </p:sp>
      <p:sp>
        <p:nvSpPr>
          <p:cNvPr id="64525" name="Text Box 3"/>
          <p:cNvSpPr txBox="1">
            <a:spLocks noChangeArrowheads="1"/>
          </p:cNvSpPr>
          <p:nvPr/>
        </p:nvSpPr>
        <p:spPr bwMode="auto">
          <a:xfrm>
            <a:off x="7521575" y="2268538"/>
            <a:ext cx="287338" cy="319087"/>
          </a:xfrm>
          <a:prstGeom prst="rect">
            <a:avLst/>
          </a:prstGeom>
          <a:noFill/>
          <a:ln w="9525">
            <a:noFill/>
            <a:miter lim="800000"/>
            <a:headEnd/>
            <a:tailEnd/>
          </a:ln>
        </p:spPr>
        <p:txBody>
          <a:bodyPr wrap="none" lIns="0" tIns="0" rIns="0" bIns="0"/>
          <a:lstStyle/>
          <a:p>
            <a:pPr eaLnBrk="0" hangingPunct="0"/>
            <a:r>
              <a:rPr lang="en-US" b="1" i="1"/>
              <a:t>d</a:t>
            </a:r>
          </a:p>
        </p:txBody>
      </p:sp>
      <p:sp>
        <p:nvSpPr>
          <p:cNvPr id="64526" name="Text Box 3"/>
          <p:cNvSpPr txBox="1">
            <a:spLocks noChangeArrowheads="1"/>
          </p:cNvSpPr>
          <p:nvPr/>
        </p:nvSpPr>
        <p:spPr bwMode="auto">
          <a:xfrm>
            <a:off x="4359275" y="5335588"/>
            <a:ext cx="287338" cy="319087"/>
          </a:xfrm>
          <a:prstGeom prst="rect">
            <a:avLst/>
          </a:prstGeom>
          <a:noFill/>
          <a:ln w="9525">
            <a:noFill/>
            <a:miter lim="800000"/>
            <a:headEnd/>
            <a:tailEnd/>
          </a:ln>
        </p:spPr>
        <p:txBody>
          <a:bodyPr wrap="none" lIns="0" tIns="0" rIns="0" bIns="0"/>
          <a:lstStyle/>
          <a:p>
            <a:pPr eaLnBrk="0" hangingPunct="0"/>
            <a:r>
              <a:rPr lang="en-US" b="1" i="1"/>
              <a:t>d</a:t>
            </a:r>
          </a:p>
        </p:txBody>
      </p:sp>
      <p:sp>
        <p:nvSpPr>
          <p:cNvPr id="64527" name="Text Box 3"/>
          <p:cNvSpPr txBox="1">
            <a:spLocks noChangeArrowheads="1"/>
          </p:cNvSpPr>
          <p:nvPr/>
        </p:nvSpPr>
        <p:spPr bwMode="auto">
          <a:xfrm>
            <a:off x="5227638" y="3363913"/>
            <a:ext cx="1143000" cy="706437"/>
          </a:xfrm>
          <a:prstGeom prst="rect">
            <a:avLst/>
          </a:prstGeom>
          <a:noFill/>
          <a:ln w="9525">
            <a:noFill/>
            <a:miter lim="800000"/>
            <a:headEnd/>
            <a:tailEnd/>
          </a:ln>
        </p:spPr>
        <p:txBody>
          <a:bodyPr wrap="none" lIns="0" tIns="0" rIns="0" bIns="0"/>
          <a:lstStyle/>
          <a:p>
            <a:pPr algn="ctr" eaLnBrk="0" hangingPunct="0"/>
            <a:r>
              <a:rPr lang="en-US" b="1" i="1"/>
              <a:t>DD</a:t>
            </a:r>
            <a:r>
              <a:rPr lang="en-US" b="1"/>
              <a:t/>
            </a:r>
            <a:br>
              <a:rPr lang="en-US" b="1"/>
            </a:br>
            <a:r>
              <a:rPr lang="en-US" b="1"/>
              <a:t>Normal</a:t>
            </a:r>
            <a:endParaRPr lang="en-US" b="1" i="1"/>
          </a:p>
        </p:txBody>
      </p:sp>
      <p:sp>
        <p:nvSpPr>
          <p:cNvPr id="64528" name="Text Box 3"/>
          <p:cNvSpPr txBox="1">
            <a:spLocks noChangeArrowheads="1"/>
          </p:cNvSpPr>
          <p:nvPr/>
        </p:nvSpPr>
        <p:spPr bwMode="auto">
          <a:xfrm>
            <a:off x="6988175" y="3170238"/>
            <a:ext cx="1223963" cy="1106487"/>
          </a:xfrm>
          <a:prstGeom prst="rect">
            <a:avLst/>
          </a:prstGeom>
          <a:noFill/>
          <a:ln w="9525">
            <a:noFill/>
            <a:miter lim="800000"/>
            <a:headEnd/>
            <a:tailEnd/>
          </a:ln>
        </p:spPr>
        <p:txBody>
          <a:bodyPr wrap="none" lIns="0" tIns="0" rIns="0" bIns="0"/>
          <a:lstStyle/>
          <a:p>
            <a:pPr algn="ctr" eaLnBrk="0" hangingPunct="0"/>
            <a:r>
              <a:rPr lang="en-US" b="1" i="1"/>
              <a:t>Dd</a:t>
            </a:r>
            <a:r>
              <a:rPr lang="en-US" b="1"/>
              <a:t/>
            </a:r>
            <a:br>
              <a:rPr lang="en-US" b="1"/>
            </a:br>
            <a:r>
              <a:rPr lang="en-US" b="1"/>
              <a:t>Normal</a:t>
            </a:r>
            <a:br>
              <a:rPr lang="en-US" b="1"/>
            </a:br>
            <a:r>
              <a:rPr lang="en-US" b="1"/>
              <a:t>(carrier)</a:t>
            </a:r>
            <a:endParaRPr lang="en-US" b="1" i="1"/>
          </a:p>
        </p:txBody>
      </p:sp>
      <p:sp>
        <p:nvSpPr>
          <p:cNvPr id="64529" name="Text Box 3"/>
          <p:cNvSpPr txBox="1">
            <a:spLocks noChangeArrowheads="1"/>
          </p:cNvSpPr>
          <p:nvPr/>
        </p:nvSpPr>
        <p:spPr bwMode="auto">
          <a:xfrm>
            <a:off x="5183188" y="4948238"/>
            <a:ext cx="1222375" cy="1106487"/>
          </a:xfrm>
          <a:prstGeom prst="rect">
            <a:avLst/>
          </a:prstGeom>
          <a:noFill/>
          <a:ln w="9525">
            <a:noFill/>
            <a:miter lim="800000"/>
            <a:headEnd/>
            <a:tailEnd/>
          </a:ln>
        </p:spPr>
        <p:txBody>
          <a:bodyPr wrap="none" lIns="0" tIns="0" rIns="0" bIns="0"/>
          <a:lstStyle/>
          <a:p>
            <a:pPr algn="ctr" eaLnBrk="0" hangingPunct="0"/>
            <a:r>
              <a:rPr lang="en-US" b="1" i="1"/>
              <a:t>Dd</a:t>
            </a:r>
            <a:r>
              <a:rPr lang="en-US" b="1"/>
              <a:t/>
            </a:r>
            <a:br>
              <a:rPr lang="en-US" b="1"/>
            </a:br>
            <a:r>
              <a:rPr lang="en-US" b="1"/>
              <a:t>Normal</a:t>
            </a:r>
            <a:br>
              <a:rPr lang="en-US" b="1"/>
            </a:br>
            <a:r>
              <a:rPr lang="en-US" b="1"/>
              <a:t>(carrier)</a:t>
            </a:r>
            <a:endParaRPr lang="en-US" b="1" i="1"/>
          </a:p>
        </p:txBody>
      </p:sp>
      <p:sp>
        <p:nvSpPr>
          <p:cNvPr id="64530" name="Text Box 3"/>
          <p:cNvSpPr txBox="1">
            <a:spLocks noChangeArrowheads="1"/>
          </p:cNvSpPr>
          <p:nvPr/>
        </p:nvSpPr>
        <p:spPr bwMode="auto">
          <a:xfrm>
            <a:off x="7172325" y="5135563"/>
            <a:ext cx="889000" cy="706437"/>
          </a:xfrm>
          <a:prstGeom prst="rect">
            <a:avLst/>
          </a:prstGeom>
          <a:noFill/>
          <a:ln w="9525">
            <a:noFill/>
            <a:miter lim="800000"/>
            <a:headEnd/>
            <a:tailEnd/>
          </a:ln>
        </p:spPr>
        <p:txBody>
          <a:bodyPr wrap="none" lIns="0" tIns="0" rIns="0" bIns="0"/>
          <a:lstStyle/>
          <a:p>
            <a:pPr algn="ctr" eaLnBrk="0" hangingPunct="0"/>
            <a:r>
              <a:rPr lang="en-US" b="1" i="1"/>
              <a:t>dd</a:t>
            </a:r>
            <a:r>
              <a:rPr lang="en-US" b="1"/>
              <a:t/>
            </a:r>
            <a:br>
              <a:rPr lang="en-US" b="1"/>
            </a:br>
            <a:r>
              <a:rPr lang="en-US" b="1"/>
              <a:t>Deaf</a:t>
            </a:r>
            <a:endParaRPr lang="en-US" b="1" i="1"/>
          </a:p>
        </p:txBody>
      </p:sp>
      <p:sp>
        <p:nvSpPr>
          <p:cNvPr id="19" name="Slide Number Placeholder 18"/>
          <p:cNvSpPr>
            <a:spLocks noGrp="1"/>
          </p:cNvSpPr>
          <p:nvPr>
            <p:ph type="sldNum" sz="quarter" idx="12"/>
          </p:nvPr>
        </p:nvSpPr>
        <p:spPr/>
        <p:txBody>
          <a:bodyPr/>
          <a:lstStyle/>
          <a:p>
            <a:fld id="{6B52636A-E495-4EBB-912D-D2FFDB0EAA47}"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182563" y="128588"/>
            <a:ext cx="8543925" cy="914400"/>
          </a:xfrm>
        </p:spPr>
        <p:txBody>
          <a:bodyPr>
            <a:noAutofit/>
          </a:bodyPr>
          <a:lstStyle/>
          <a:p>
            <a:pPr marL="574675" indent="-574675" eaLnBrk="1" hangingPunct="1"/>
            <a:r>
              <a:rPr lang="en-US" sz="3200" dirty="0" smtClean="0"/>
              <a:t>9.9 CONNECTION: Many inherited disorders in humans are controlled by a single gene</a:t>
            </a:r>
          </a:p>
        </p:txBody>
      </p:sp>
      <p:sp>
        <p:nvSpPr>
          <p:cNvPr id="65539" name="Rectangle 3"/>
          <p:cNvSpPr>
            <a:spLocks noGrp="1" noChangeArrowheads="1"/>
          </p:cNvSpPr>
          <p:nvPr>
            <p:ph type="body" idx="4294967295"/>
          </p:nvPr>
        </p:nvSpPr>
        <p:spPr>
          <a:xfrm>
            <a:off x="49213" y="1319213"/>
            <a:ext cx="8836025" cy="5264150"/>
          </a:xfrm>
        </p:spPr>
        <p:txBody>
          <a:bodyPr/>
          <a:lstStyle/>
          <a:p>
            <a:pPr marL="395288" lvl="1" indent="-280988" eaLnBrk="1" hangingPunct="1">
              <a:buFont typeface="Wingdings" pitchFamily="84" charset="2"/>
              <a:buChar char=""/>
            </a:pPr>
            <a:r>
              <a:rPr lang="en-US" sz="2800" dirty="0" smtClean="0"/>
              <a:t>The most common fatal genetic disease in the United States is </a:t>
            </a:r>
            <a:r>
              <a:rPr lang="en-US" sz="2800" b="1" dirty="0" smtClean="0"/>
              <a:t>cystic fibrosis </a:t>
            </a:r>
            <a:r>
              <a:rPr lang="en-US" sz="2800" dirty="0" smtClean="0"/>
              <a:t>(CF), resulting in excessive thick mucus secretions. The CF allele is</a:t>
            </a:r>
          </a:p>
          <a:p>
            <a:pPr marL="927100" lvl="2" indent="-381000" eaLnBrk="1" hangingPunct="1"/>
            <a:r>
              <a:rPr lang="en-US" sz="2400" dirty="0" smtClean="0"/>
              <a:t>recessive and</a:t>
            </a:r>
          </a:p>
          <a:p>
            <a:pPr marL="927100" lvl="2" indent="-381000" eaLnBrk="1" hangingPunct="1"/>
            <a:r>
              <a:rPr lang="en-US" sz="2400" dirty="0" smtClean="0"/>
              <a:t>carried by about 1 in 31 Americans.</a:t>
            </a:r>
          </a:p>
          <a:p>
            <a:pPr marL="395288" lvl="1" indent="-280988" eaLnBrk="1" hangingPunct="1">
              <a:buFont typeface="Wingdings" pitchFamily="84" charset="2"/>
              <a:buChar char=""/>
            </a:pPr>
            <a:r>
              <a:rPr lang="en-US" sz="2800" dirty="0" smtClean="0"/>
              <a:t>Dominant human disorders include</a:t>
            </a:r>
          </a:p>
          <a:p>
            <a:pPr marL="927100" lvl="2" indent="-381000" eaLnBrk="1" hangingPunct="1"/>
            <a:r>
              <a:rPr lang="en-US" sz="2400" b="1" dirty="0" err="1" smtClean="0"/>
              <a:t>achondroplasia</a:t>
            </a:r>
            <a:r>
              <a:rPr lang="en-US" sz="2400" dirty="0" smtClean="0"/>
              <a:t>, resulting in dwarfism, and</a:t>
            </a:r>
          </a:p>
          <a:p>
            <a:pPr marL="927100" lvl="2" indent="-381000" eaLnBrk="1" hangingPunct="1"/>
            <a:r>
              <a:rPr lang="en-US" sz="2400" b="1" dirty="0" smtClean="0"/>
              <a:t>Huntington’s disease</a:t>
            </a:r>
            <a:r>
              <a:rPr lang="en-US" sz="2400" dirty="0" smtClean="0"/>
              <a:t>, a degenerative disorder of the nervous system.</a:t>
            </a:r>
          </a:p>
        </p:txBody>
      </p:sp>
      <p:sp>
        <p:nvSpPr>
          <p:cNvPr id="6554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65541"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65542"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65543"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6B52636A-E495-4EBB-912D-D2FFDB0EAA47}" type="slidenum">
              <a:rPr lang="en-US" smtClean="0"/>
              <a:pPr/>
              <a:t>22</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 calcmode="lin" valueType="num">
                                      <p:cBhvr additive="base">
                                        <p:cTn id="13" dur="5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5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539">
                                            <p:txEl>
                                              <p:pRg st="2" end="2"/>
                                            </p:txEl>
                                          </p:spTgt>
                                        </p:tgtEl>
                                        <p:attrNameLst>
                                          <p:attrName>style.visibility</p:attrName>
                                        </p:attrNameLst>
                                      </p:cBhvr>
                                      <p:to>
                                        <p:strVal val="visible"/>
                                      </p:to>
                                    </p:set>
                                    <p:anim calcmode="lin" valueType="num">
                                      <p:cBhvr additive="base">
                                        <p:cTn id="19" dur="500" fill="hold"/>
                                        <p:tgtEl>
                                          <p:spTgt spid="655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5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5539">
                                            <p:txEl>
                                              <p:pRg st="3" end="3"/>
                                            </p:txEl>
                                          </p:spTgt>
                                        </p:tgtEl>
                                        <p:attrNameLst>
                                          <p:attrName>style.visibility</p:attrName>
                                        </p:attrNameLst>
                                      </p:cBhvr>
                                      <p:to>
                                        <p:strVal val="visible"/>
                                      </p:to>
                                    </p:set>
                                    <p:anim calcmode="lin" valueType="num">
                                      <p:cBhvr additive="base">
                                        <p:cTn id="25" dur="500" fill="hold"/>
                                        <p:tgtEl>
                                          <p:spTgt spid="655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55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5539">
                                            <p:txEl>
                                              <p:pRg st="4" end="4"/>
                                            </p:txEl>
                                          </p:spTgt>
                                        </p:tgtEl>
                                        <p:attrNameLst>
                                          <p:attrName>style.visibility</p:attrName>
                                        </p:attrNameLst>
                                      </p:cBhvr>
                                      <p:to>
                                        <p:strVal val="visible"/>
                                      </p:to>
                                    </p:set>
                                    <p:anim calcmode="lin" valueType="num">
                                      <p:cBhvr additive="base">
                                        <p:cTn id="31" dur="500" fill="hold"/>
                                        <p:tgtEl>
                                          <p:spTgt spid="655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55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5539">
                                            <p:txEl>
                                              <p:pRg st="5" end="5"/>
                                            </p:txEl>
                                          </p:spTgt>
                                        </p:tgtEl>
                                        <p:attrNameLst>
                                          <p:attrName>style.visibility</p:attrName>
                                        </p:attrNameLst>
                                      </p:cBhvr>
                                      <p:to>
                                        <p:strVal val="visible"/>
                                      </p:to>
                                    </p:set>
                                    <p:anim calcmode="lin" valueType="num">
                                      <p:cBhvr additive="base">
                                        <p:cTn id="37" dur="500" fill="hold"/>
                                        <p:tgtEl>
                                          <p:spTgt spid="655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553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bldLvl="5"/>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09_09_AutosomalDisord_T-L"/>
          <p:cNvPicPr>
            <a:picLocks noChangeAspect="1" noChangeArrowheads="1"/>
          </p:cNvPicPr>
          <p:nvPr/>
        </p:nvPicPr>
        <p:blipFill>
          <a:blip r:embed="rId3" cstate="print"/>
          <a:srcRect/>
          <a:stretch>
            <a:fillRect/>
          </a:stretch>
        </p:blipFill>
        <p:spPr bwMode="auto">
          <a:xfrm>
            <a:off x="296863" y="355600"/>
            <a:ext cx="8548687" cy="6145213"/>
          </a:xfrm>
          <a:prstGeom prst="rect">
            <a:avLst/>
          </a:prstGeom>
          <a:noFill/>
          <a:ln w="9525">
            <a:noFill/>
            <a:miter lim="800000"/>
            <a:headEnd/>
            <a:tailEnd/>
          </a:ln>
        </p:spPr>
      </p:pic>
      <p:sp>
        <p:nvSpPr>
          <p:cNvPr id="66563"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Table 9.9</a:t>
            </a:r>
          </a:p>
        </p:txBody>
      </p:sp>
      <p:sp>
        <p:nvSpPr>
          <p:cNvPr id="4" name="Slide Number Placeholder 3"/>
          <p:cNvSpPr>
            <a:spLocks noGrp="1"/>
          </p:cNvSpPr>
          <p:nvPr>
            <p:ph type="sldNum" sz="quarter" idx="12"/>
          </p:nvPr>
        </p:nvSpPr>
        <p:spPr/>
        <p:txBody>
          <a:bodyPr/>
          <a:lstStyle/>
          <a:p>
            <a:fld id="{6B52636A-E495-4EBB-912D-D2FFDB0EAA47}"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idx="4294967295"/>
          </p:nvPr>
        </p:nvSpPr>
        <p:spPr>
          <a:xfrm>
            <a:off x="49213" y="1317625"/>
            <a:ext cx="8534400" cy="5410200"/>
          </a:xfrm>
        </p:spPr>
        <p:txBody>
          <a:bodyPr/>
          <a:lstStyle/>
          <a:p>
            <a:pPr marL="395288" lvl="1" indent="-280988" eaLnBrk="1" hangingPunct="1">
              <a:spcBef>
                <a:spcPct val="40000"/>
              </a:spcBef>
              <a:spcAft>
                <a:spcPct val="10000"/>
              </a:spcAft>
              <a:buFont typeface="Wingdings" pitchFamily="84" charset="2"/>
              <a:buChar char=""/>
            </a:pPr>
            <a:r>
              <a:rPr lang="en-US" sz="2800" dirty="0" smtClean="0"/>
              <a:t>New technologies offer ways to obtain genetic information</a:t>
            </a:r>
          </a:p>
          <a:p>
            <a:pPr marL="927100" lvl="2" indent="-381000" eaLnBrk="1" hangingPunct="1">
              <a:spcBef>
                <a:spcPct val="40000"/>
              </a:spcBef>
              <a:spcAft>
                <a:spcPct val="10000"/>
              </a:spcAft>
            </a:pPr>
            <a:r>
              <a:rPr lang="en-US" sz="2400" dirty="0" smtClean="0"/>
              <a:t>before conception,</a:t>
            </a:r>
          </a:p>
          <a:p>
            <a:pPr marL="927100" lvl="2" indent="-381000" eaLnBrk="1" hangingPunct="1">
              <a:spcBef>
                <a:spcPct val="40000"/>
              </a:spcBef>
              <a:spcAft>
                <a:spcPct val="10000"/>
              </a:spcAft>
            </a:pPr>
            <a:r>
              <a:rPr lang="en-US" sz="2400" dirty="0" smtClean="0"/>
              <a:t>during pregnancy, and</a:t>
            </a:r>
          </a:p>
          <a:p>
            <a:pPr marL="927100" lvl="2" indent="-381000" eaLnBrk="1" hangingPunct="1">
              <a:spcBef>
                <a:spcPct val="40000"/>
              </a:spcBef>
              <a:spcAft>
                <a:spcPct val="10000"/>
              </a:spcAft>
            </a:pPr>
            <a:r>
              <a:rPr lang="en-US" sz="2400" dirty="0" smtClean="0"/>
              <a:t>after birth.</a:t>
            </a:r>
          </a:p>
          <a:p>
            <a:pPr marL="395288" lvl="1" indent="-280988" eaLnBrk="1" hangingPunct="1">
              <a:spcBef>
                <a:spcPct val="40000"/>
              </a:spcBef>
              <a:spcAft>
                <a:spcPct val="10000"/>
              </a:spcAft>
              <a:buFont typeface="Wingdings" pitchFamily="84" charset="2"/>
              <a:buChar char=""/>
            </a:pPr>
            <a:r>
              <a:rPr lang="en-US" sz="2800" dirty="0" smtClean="0"/>
              <a:t>Genetic testing can identify potential parents who are heterozygous carriers for certain diseases.</a:t>
            </a:r>
          </a:p>
        </p:txBody>
      </p:sp>
      <p:sp>
        <p:nvSpPr>
          <p:cNvPr id="68611" name="Rectangle 2"/>
          <p:cNvSpPr>
            <a:spLocks noGrp="1" noChangeArrowheads="1"/>
          </p:cNvSpPr>
          <p:nvPr>
            <p:ph type="title" idx="4294967295"/>
          </p:nvPr>
        </p:nvSpPr>
        <p:spPr>
          <a:xfrm>
            <a:off x="174625" y="106363"/>
            <a:ext cx="8543925" cy="914400"/>
          </a:xfrm>
        </p:spPr>
        <p:txBody>
          <a:bodyPr>
            <a:normAutofit fontScale="90000"/>
          </a:bodyPr>
          <a:lstStyle/>
          <a:p>
            <a:pPr marL="812800" indent="-812800" eaLnBrk="1" hangingPunct="1"/>
            <a:r>
              <a:rPr lang="en-US" sz="3200" smtClean="0"/>
              <a:t>9.10 CONNECTION: New technologies can provide insight into one’s genetic legacy</a:t>
            </a:r>
          </a:p>
        </p:txBody>
      </p:sp>
      <p:sp>
        <p:nvSpPr>
          <p:cNvPr id="6861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68613"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68614"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6861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6B52636A-E495-4EBB-912D-D2FFDB0EAA47}" type="slidenum">
              <a:rPr lang="en-US" smtClean="0"/>
              <a:pPr/>
              <a:t>24</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8610">
                                            <p:txEl>
                                              <p:pRg st="0" end="0"/>
                                            </p:txEl>
                                          </p:spTgt>
                                        </p:tgtEl>
                                        <p:attrNameLst>
                                          <p:attrName>style.visibility</p:attrName>
                                        </p:attrNameLst>
                                      </p:cBhvr>
                                      <p:to>
                                        <p:strVal val="visible"/>
                                      </p:to>
                                    </p:set>
                                    <p:animEffect transition="in" filter="checkerboard(across)">
                                      <p:cBhvr>
                                        <p:cTn id="7" dur="500"/>
                                        <p:tgtEl>
                                          <p:spTgt spid="686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8610">
                                            <p:txEl>
                                              <p:pRg st="1" end="1"/>
                                            </p:txEl>
                                          </p:spTgt>
                                        </p:tgtEl>
                                        <p:attrNameLst>
                                          <p:attrName>style.visibility</p:attrName>
                                        </p:attrNameLst>
                                      </p:cBhvr>
                                      <p:to>
                                        <p:strVal val="visible"/>
                                      </p:to>
                                    </p:set>
                                    <p:animEffect transition="in" filter="checkerboard(across)">
                                      <p:cBhvr>
                                        <p:cTn id="12" dur="500"/>
                                        <p:tgtEl>
                                          <p:spTgt spid="686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8610">
                                            <p:txEl>
                                              <p:pRg st="2" end="2"/>
                                            </p:txEl>
                                          </p:spTgt>
                                        </p:tgtEl>
                                        <p:attrNameLst>
                                          <p:attrName>style.visibility</p:attrName>
                                        </p:attrNameLst>
                                      </p:cBhvr>
                                      <p:to>
                                        <p:strVal val="visible"/>
                                      </p:to>
                                    </p:set>
                                    <p:animEffect transition="in" filter="checkerboard(across)">
                                      <p:cBhvr>
                                        <p:cTn id="17" dur="500"/>
                                        <p:tgtEl>
                                          <p:spTgt spid="686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8610">
                                            <p:txEl>
                                              <p:pRg st="3" end="3"/>
                                            </p:txEl>
                                          </p:spTgt>
                                        </p:tgtEl>
                                        <p:attrNameLst>
                                          <p:attrName>style.visibility</p:attrName>
                                        </p:attrNameLst>
                                      </p:cBhvr>
                                      <p:to>
                                        <p:strVal val="visible"/>
                                      </p:to>
                                    </p:set>
                                    <p:animEffect transition="in" filter="checkerboard(across)">
                                      <p:cBhvr>
                                        <p:cTn id="22" dur="500"/>
                                        <p:tgtEl>
                                          <p:spTgt spid="686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8610">
                                            <p:txEl>
                                              <p:pRg st="4" end="4"/>
                                            </p:txEl>
                                          </p:spTgt>
                                        </p:tgtEl>
                                        <p:attrNameLst>
                                          <p:attrName>style.visibility</p:attrName>
                                        </p:attrNameLst>
                                      </p:cBhvr>
                                      <p:to>
                                        <p:strVal val="visible"/>
                                      </p:to>
                                    </p:set>
                                    <p:animEffect transition="in" filter="checkerboard(across)">
                                      <p:cBhvr>
                                        <p:cTn id="27" dur="500"/>
                                        <p:tgtEl>
                                          <p:spTgt spid="686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build="p" bldLvl="5"/>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body" idx="4294967295"/>
          </p:nvPr>
        </p:nvSpPr>
        <p:spPr>
          <a:xfrm>
            <a:off x="49213" y="1317625"/>
            <a:ext cx="8534400" cy="5410200"/>
          </a:xfrm>
        </p:spPr>
        <p:txBody>
          <a:bodyPr/>
          <a:lstStyle/>
          <a:p>
            <a:pPr marL="395288" lvl="1" indent="-280988" eaLnBrk="1" hangingPunct="1">
              <a:spcBef>
                <a:spcPct val="40000"/>
              </a:spcBef>
              <a:spcAft>
                <a:spcPct val="10000"/>
              </a:spcAft>
              <a:buFont typeface="Wingdings" pitchFamily="84" charset="2"/>
              <a:buChar char=""/>
            </a:pPr>
            <a:r>
              <a:rPr lang="en-US" sz="2800" dirty="0" smtClean="0"/>
              <a:t>Several technologies can be used for detecting genetic conditions in a fetus.</a:t>
            </a:r>
          </a:p>
          <a:p>
            <a:pPr marL="927100" lvl="2" indent="-381000" eaLnBrk="1" hangingPunct="1">
              <a:spcBef>
                <a:spcPct val="40000"/>
              </a:spcBef>
              <a:spcAft>
                <a:spcPct val="10000"/>
              </a:spcAft>
            </a:pPr>
            <a:r>
              <a:rPr lang="en-US" sz="2400" b="1" dirty="0" smtClean="0"/>
              <a:t>Amniocentesis</a:t>
            </a:r>
            <a:r>
              <a:rPr lang="en-US" sz="2400" dirty="0" smtClean="0"/>
              <a:t> extracts samples of amniotic fluid containing fetal cells and permits</a:t>
            </a:r>
          </a:p>
          <a:p>
            <a:pPr marL="1549400" lvl="3" indent="-381000" eaLnBrk="1" hangingPunct="1">
              <a:spcBef>
                <a:spcPct val="40000"/>
              </a:spcBef>
              <a:spcAft>
                <a:spcPct val="10000"/>
              </a:spcAft>
            </a:pPr>
            <a:r>
              <a:rPr lang="en-US" dirty="0" err="1" smtClean="0"/>
              <a:t>karyotyping</a:t>
            </a:r>
            <a:r>
              <a:rPr lang="en-US" dirty="0" smtClean="0"/>
              <a:t> and</a:t>
            </a:r>
          </a:p>
          <a:p>
            <a:pPr marL="1549400" lvl="3" indent="-381000" eaLnBrk="1" hangingPunct="1">
              <a:spcBef>
                <a:spcPct val="40000"/>
              </a:spcBef>
              <a:spcAft>
                <a:spcPct val="10000"/>
              </a:spcAft>
            </a:pPr>
            <a:r>
              <a:rPr lang="en-US" dirty="0" smtClean="0"/>
              <a:t>biochemical tests on cultured fetal cells to detect other conditions, such as </a:t>
            </a:r>
            <a:r>
              <a:rPr lang="en-US" dirty="0" err="1" smtClean="0"/>
              <a:t>Tay</a:t>
            </a:r>
            <a:r>
              <a:rPr lang="en-US" dirty="0" smtClean="0"/>
              <a:t>-Sachs disease.</a:t>
            </a:r>
          </a:p>
          <a:p>
            <a:pPr marL="927100" lvl="2" indent="-381000" eaLnBrk="1" hangingPunct="1">
              <a:spcBef>
                <a:spcPct val="40000"/>
              </a:spcBef>
              <a:spcAft>
                <a:spcPct val="10000"/>
              </a:spcAft>
            </a:pPr>
            <a:r>
              <a:rPr lang="en-US" sz="2400" b="1" dirty="0" smtClean="0"/>
              <a:t>Chorionic </a:t>
            </a:r>
            <a:r>
              <a:rPr lang="en-US" sz="2400" b="1" dirty="0" err="1" smtClean="0"/>
              <a:t>villus</a:t>
            </a:r>
            <a:r>
              <a:rPr lang="en-US" sz="2400" b="1" dirty="0" smtClean="0"/>
              <a:t> sampling</a:t>
            </a:r>
            <a:r>
              <a:rPr lang="en-US" sz="2400" dirty="0" smtClean="0"/>
              <a:t> removes a sample of chorionic </a:t>
            </a:r>
            <a:r>
              <a:rPr lang="en-US" sz="2400" dirty="0" err="1" smtClean="0"/>
              <a:t>villus</a:t>
            </a:r>
            <a:r>
              <a:rPr lang="en-US" sz="2400" dirty="0" smtClean="0"/>
              <a:t> tissue from the placenta and permits similar </a:t>
            </a:r>
            <a:r>
              <a:rPr lang="en-US" sz="2400" dirty="0" err="1" smtClean="0"/>
              <a:t>karyotyping</a:t>
            </a:r>
            <a:r>
              <a:rPr lang="en-US" sz="2400" dirty="0" smtClean="0"/>
              <a:t> and biochemical tests.</a:t>
            </a:r>
          </a:p>
        </p:txBody>
      </p:sp>
      <p:sp>
        <p:nvSpPr>
          <p:cNvPr id="69635" name="Rectangle 2"/>
          <p:cNvSpPr>
            <a:spLocks noGrp="1" noChangeArrowheads="1"/>
          </p:cNvSpPr>
          <p:nvPr>
            <p:ph type="title" idx="4294967295"/>
          </p:nvPr>
        </p:nvSpPr>
        <p:spPr>
          <a:xfrm>
            <a:off x="180975" y="106363"/>
            <a:ext cx="8543925" cy="914400"/>
          </a:xfrm>
        </p:spPr>
        <p:txBody>
          <a:bodyPr>
            <a:normAutofit fontScale="90000"/>
          </a:bodyPr>
          <a:lstStyle/>
          <a:p>
            <a:pPr marL="812800" indent="-812800" eaLnBrk="1" hangingPunct="1"/>
            <a:r>
              <a:rPr lang="en-US" sz="3200" smtClean="0"/>
              <a:t>9.10 CONNECTION: New technologies can provide insight into one’s genetic legacy</a:t>
            </a:r>
          </a:p>
        </p:txBody>
      </p:sp>
      <p:sp>
        <p:nvSpPr>
          <p:cNvPr id="6963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69637"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69638"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6963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6B52636A-E495-4EBB-912D-D2FFDB0EAA47}" type="slidenum">
              <a:rPr lang="en-US" smtClean="0"/>
              <a:pPr/>
              <a:t>25</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animEffect transition="in" filter="checkerboard(across)">
                                      <p:cBhvr>
                                        <p:cTn id="7" dur="500"/>
                                        <p:tgtEl>
                                          <p:spTgt spid="696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9634">
                                            <p:txEl>
                                              <p:pRg st="1" end="1"/>
                                            </p:txEl>
                                          </p:spTgt>
                                        </p:tgtEl>
                                        <p:attrNameLst>
                                          <p:attrName>style.visibility</p:attrName>
                                        </p:attrNameLst>
                                      </p:cBhvr>
                                      <p:to>
                                        <p:strVal val="visible"/>
                                      </p:to>
                                    </p:set>
                                    <p:animEffect transition="in" filter="checkerboard(across)">
                                      <p:cBhvr>
                                        <p:cTn id="12" dur="500"/>
                                        <p:tgtEl>
                                          <p:spTgt spid="696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9634">
                                            <p:txEl>
                                              <p:pRg st="2" end="2"/>
                                            </p:txEl>
                                          </p:spTgt>
                                        </p:tgtEl>
                                        <p:attrNameLst>
                                          <p:attrName>style.visibility</p:attrName>
                                        </p:attrNameLst>
                                      </p:cBhvr>
                                      <p:to>
                                        <p:strVal val="visible"/>
                                      </p:to>
                                    </p:set>
                                    <p:animEffect transition="in" filter="checkerboard(across)">
                                      <p:cBhvr>
                                        <p:cTn id="17" dur="500"/>
                                        <p:tgtEl>
                                          <p:spTgt spid="696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9634">
                                            <p:txEl>
                                              <p:pRg st="3" end="3"/>
                                            </p:txEl>
                                          </p:spTgt>
                                        </p:tgtEl>
                                        <p:attrNameLst>
                                          <p:attrName>style.visibility</p:attrName>
                                        </p:attrNameLst>
                                      </p:cBhvr>
                                      <p:to>
                                        <p:strVal val="visible"/>
                                      </p:to>
                                    </p:set>
                                    <p:animEffect transition="in" filter="checkerboard(across)">
                                      <p:cBhvr>
                                        <p:cTn id="22" dur="500"/>
                                        <p:tgtEl>
                                          <p:spTgt spid="696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9634">
                                            <p:txEl>
                                              <p:pRg st="4" end="4"/>
                                            </p:txEl>
                                          </p:spTgt>
                                        </p:tgtEl>
                                        <p:attrNameLst>
                                          <p:attrName>style.visibility</p:attrName>
                                        </p:attrNameLst>
                                      </p:cBhvr>
                                      <p:to>
                                        <p:strVal val="visible"/>
                                      </p:to>
                                    </p:set>
                                    <p:animEffect transition="in" filter="checkerboard(across)">
                                      <p:cBhvr>
                                        <p:cTn id="27" dur="500"/>
                                        <p:tgtEl>
                                          <p:spTgt spid="696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build="p" bldLvl="5"/>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09_10aFetalTesting-U"/>
          <p:cNvPicPr>
            <a:picLocks noChangeAspect="1" noChangeArrowheads="1"/>
          </p:cNvPicPr>
          <p:nvPr/>
        </p:nvPicPr>
        <p:blipFill>
          <a:blip r:embed="rId3" cstate="print"/>
          <a:srcRect/>
          <a:stretch>
            <a:fillRect/>
          </a:stretch>
        </p:blipFill>
        <p:spPr bwMode="auto">
          <a:xfrm>
            <a:off x="328613" y="136525"/>
            <a:ext cx="8486775" cy="6584950"/>
          </a:xfrm>
          <a:prstGeom prst="rect">
            <a:avLst/>
          </a:prstGeom>
          <a:noFill/>
          <a:ln w="9525">
            <a:noFill/>
            <a:miter lim="800000"/>
            <a:headEnd/>
            <a:tailEnd/>
          </a:ln>
        </p:spPr>
      </p:pic>
      <p:sp>
        <p:nvSpPr>
          <p:cNvPr id="7065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9.10A</a:t>
            </a:r>
          </a:p>
        </p:txBody>
      </p:sp>
      <p:sp>
        <p:nvSpPr>
          <p:cNvPr id="70660" name="Text Box 3"/>
          <p:cNvSpPr txBox="1">
            <a:spLocks noChangeArrowheads="1"/>
          </p:cNvSpPr>
          <p:nvPr/>
        </p:nvSpPr>
        <p:spPr bwMode="auto">
          <a:xfrm>
            <a:off x="1651000" y="150813"/>
            <a:ext cx="1290638" cy="239712"/>
          </a:xfrm>
          <a:prstGeom prst="rect">
            <a:avLst/>
          </a:prstGeom>
          <a:noFill/>
          <a:ln w="9525">
            <a:noFill/>
            <a:miter lim="800000"/>
            <a:headEnd/>
            <a:tailEnd/>
          </a:ln>
        </p:spPr>
        <p:txBody>
          <a:bodyPr wrap="none" lIns="0" tIns="0" rIns="0" bIns="0"/>
          <a:lstStyle/>
          <a:p>
            <a:pPr eaLnBrk="0" hangingPunct="0"/>
            <a:r>
              <a:rPr lang="en-US" sz="1400" b="1"/>
              <a:t>Amniocentesis</a:t>
            </a:r>
            <a:endParaRPr lang="en-US" sz="1400" b="1" i="1"/>
          </a:p>
        </p:txBody>
      </p:sp>
      <p:sp>
        <p:nvSpPr>
          <p:cNvPr id="70661" name="Text Box 3"/>
          <p:cNvSpPr txBox="1">
            <a:spLocks noChangeArrowheads="1"/>
          </p:cNvSpPr>
          <p:nvPr/>
        </p:nvSpPr>
        <p:spPr bwMode="auto">
          <a:xfrm>
            <a:off x="373063" y="692150"/>
            <a:ext cx="969962" cy="452438"/>
          </a:xfrm>
          <a:prstGeom prst="rect">
            <a:avLst/>
          </a:prstGeom>
          <a:noFill/>
          <a:ln w="9525">
            <a:noFill/>
            <a:miter lim="800000"/>
            <a:headEnd/>
            <a:tailEnd/>
          </a:ln>
        </p:spPr>
        <p:txBody>
          <a:bodyPr wrap="none" lIns="0" tIns="0" rIns="0" bIns="0"/>
          <a:lstStyle/>
          <a:p>
            <a:pPr eaLnBrk="0" hangingPunct="0"/>
            <a:r>
              <a:rPr lang="en-US" sz="1400" b="1"/>
              <a:t>Ultrasound</a:t>
            </a:r>
            <a:br>
              <a:rPr lang="en-US" sz="1400" b="1"/>
            </a:br>
            <a:r>
              <a:rPr lang="en-US" sz="1400" b="1"/>
              <a:t>transducer</a:t>
            </a:r>
            <a:endParaRPr lang="en-US" sz="1400" b="1" i="1"/>
          </a:p>
        </p:txBody>
      </p:sp>
      <p:sp>
        <p:nvSpPr>
          <p:cNvPr id="70662" name="Text Box 3"/>
          <p:cNvSpPr txBox="1">
            <a:spLocks noChangeArrowheads="1"/>
          </p:cNvSpPr>
          <p:nvPr/>
        </p:nvSpPr>
        <p:spPr bwMode="auto">
          <a:xfrm>
            <a:off x="392113" y="1352550"/>
            <a:ext cx="474662" cy="211138"/>
          </a:xfrm>
          <a:prstGeom prst="rect">
            <a:avLst/>
          </a:prstGeom>
          <a:noFill/>
          <a:ln w="9525">
            <a:noFill/>
            <a:miter lim="800000"/>
            <a:headEnd/>
            <a:tailEnd/>
          </a:ln>
        </p:spPr>
        <p:txBody>
          <a:bodyPr wrap="none" lIns="0" tIns="0" rIns="0" bIns="0"/>
          <a:lstStyle/>
          <a:p>
            <a:pPr eaLnBrk="0" hangingPunct="0"/>
            <a:r>
              <a:rPr lang="en-US" sz="1400" b="1"/>
              <a:t>Fetus</a:t>
            </a:r>
            <a:endParaRPr lang="en-US" sz="1400" b="1" i="1"/>
          </a:p>
        </p:txBody>
      </p:sp>
      <p:sp>
        <p:nvSpPr>
          <p:cNvPr id="70663" name="Text Box 3"/>
          <p:cNvSpPr txBox="1">
            <a:spLocks noChangeArrowheads="1"/>
          </p:cNvSpPr>
          <p:nvPr/>
        </p:nvSpPr>
        <p:spPr bwMode="auto">
          <a:xfrm>
            <a:off x="377825" y="1685925"/>
            <a:ext cx="755650" cy="211138"/>
          </a:xfrm>
          <a:prstGeom prst="rect">
            <a:avLst/>
          </a:prstGeom>
          <a:noFill/>
          <a:ln w="9525">
            <a:noFill/>
            <a:miter lim="800000"/>
            <a:headEnd/>
            <a:tailEnd/>
          </a:ln>
        </p:spPr>
        <p:txBody>
          <a:bodyPr wrap="none" lIns="0" tIns="0" rIns="0" bIns="0"/>
          <a:lstStyle/>
          <a:p>
            <a:pPr eaLnBrk="0" hangingPunct="0"/>
            <a:r>
              <a:rPr lang="en-US" sz="1400" b="1"/>
              <a:t>Placenta</a:t>
            </a:r>
            <a:endParaRPr lang="en-US" sz="1400" b="1" i="1"/>
          </a:p>
        </p:txBody>
      </p:sp>
      <p:sp>
        <p:nvSpPr>
          <p:cNvPr id="70664" name="Text Box 3"/>
          <p:cNvSpPr txBox="1">
            <a:spLocks noChangeArrowheads="1"/>
          </p:cNvSpPr>
          <p:nvPr/>
        </p:nvSpPr>
        <p:spPr bwMode="auto">
          <a:xfrm>
            <a:off x="377825" y="1993900"/>
            <a:ext cx="582613" cy="212725"/>
          </a:xfrm>
          <a:prstGeom prst="rect">
            <a:avLst/>
          </a:prstGeom>
          <a:noFill/>
          <a:ln w="9525">
            <a:noFill/>
            <a:miter lim="800000"/>
            <a:headEnd/>
            <a:tailEnd/>
          </a:ln>
        </p:spPr>
        <p:txBody>
          <a:bodyPr wrap="none" lIns="0" tIns="0" rIns="0" bIns="0"/>
          <a:lstStyle/>
          <a:p>
            <a:pPr eaLnBrk="0" hangingPunct="0"/>
            <a:r>
              <a:rPr lang="en-US" sz="1400" b="1"/>
              <a:t>Uterus</a:t>
            </a:r>
            <a:endParaRPr lang="en-US" sz="1400" b="1" i="1"/>
          </a:p>
        </p:txBody>
      </p:sp>
      <p:sp>
        <p:nvSpPr>
          <p:cNvPr id="70665" name="Text Box 3"/>
          <p:cNvSpPr txBox="1">
            <a:spLocks noChangeArrowheads="1"/>
          </p:cNvSpPr>
          <p:nvPr/>
        </p:nvSpPr>
        <p:spPr bwMode="auto">
          <a:xfrm>
            <a:off x="2076450" y="2219325"/>
            <a:ext cx="582613" cy="225425"/>
          </a:xfrm>
          <a:prstGeom prst="rect">
            <a:avLst/>
          </a:prstGeom>
          <a:noFill/>
          <a:ln w="9525">
            <a:noFill/>
            <a:miter lim="800000"/>
            <a:headEnd/>
            <a:tailEnd/>
          </a:ln>
        </p:spPr>
        <p:txBody>
          <a:bodyPr wrap="none" lIns="0" tIns="0" rIns="0" bIns="0"/>
          <a:lstStyle/>
          <a:p>
            <a:pPr eaLnBrk="0" hangingPunct="0"/>
            <a:r>
              <a:rPr lang="en-US" sz="1400" b="1"/>
              <a:t>Cervix</a:t>
            </a:r>
            <a:endParaRPr lang="en-US" sz="1400" b="1" i="1"/>
          </a:p>
        </p:txBody>
      </p:sp>
      <p:sp>
        <p:nvSpPr>
          <p:cNvPr id="70666" name="Text Box 3"/>
          <p:cNvSpPr txBox="1">
            <a:spLocks noChangeArrowheads="1"/>
          </p:cNvSpPr>
          <p:nvPr/>
        </p:nvSpPr>
        <p:spPr bwMode="auto">
          <a:xfrm>
            <a:off x="2836863" y="428625"/>
            <a:ext cx="1211262" cy="439738"/>
          </a:xfrm>
          <a:prstGeom prst="rect">
            <a:avLst/>
          </a:prstGeom>
          <a:noFill/>
          <a:ln w="9525">
            <a:noFill/>
            <a:miter lim="800000"/>
            <a:headEnd/>
            <a:tailEnd/>
          </a:ln>
        </p:spPr>
        <p:txBody>
          <a:bodyPr wrap="none" lIns="0" tIns="0" rIns="0" bIns="0"/>
          <a:lstStyle/>
          <a:p>
            <a:pPr eaLnBrk="0" hangingPunct="0"/>
            <a:r>
              <a:rPr lang="en-US" sz="1400" b="1"/>
              <a:t>Amniotic fluid</a:t>
            </a:r>
            <a:br>
              <a:rPr lang="en-US" sz="1400" b="1"/>
            </a:br>
            <a:r>
              <a:rPr lang="en-US" sz="1400" b="1"/>
              <a:t>extracted</a:t>
            </a:r>
            <a:endParaRPr lang="en-US" sz="1400" b="1" i="1"/>
          </a:p>
        </p:txBody>
      </p:sp>
      <p:sp>
        <p:nvSpPr>
          <p:cNvPr id="70667" name="Text Box 3"/>
          <p:cNvSpPr txBox="1">
            <a:spLocks noChangeArrowheads="1"/>
          </p:cNvSpPr>
          <p:nvPr/>
        </p:nvSpPr>
        <p:spPr bwMode="auto">
          <a:xfrm>
            <a:off x="3440113" y="2728913"/>
            <a:ext cx="1263650" cy="238125"/>
          </a:xfrm>
          <a:prstGeom prst="rect">
            <a:avLst/>
          </a:prstGeom>
          <a:noFill/>
          <a:ln w="9525">
            <a:noFill/>
            <a:miter lim="800000"/>
            <a:headEnd/>
            <a:tailEnd/>
          </a:ln>
        </p:spPr>
        <p:txBody>
          <a:bodyPr wrap="none" lIns="0" tIns="0" rIns="0" bIns="0"/>
          <a:lstStyle/>
          <a:p>
            <a:pPr eaLnBrk="0" hangingPunct="0"/>
            <a:r>
              <a:rPr lang="en-US" sz="1400" b="1"/>
              <a:t>Centrifugation</a:t>
            </a:r>
            <a:endParaRPr lang="en-US" sz="1400" b="1" i="1"/>
          </a:p>
        </p:txBody>
      </p:sp>
      <p:sp>
        <p:nvSpPr>
          <p:cNvPr id="70668" name="Text Box 3"/>
          <p:cNvSpPr txBox="1">
            <a:spLocks noChangeArrowheads="1"/>
          </p:cNvSpPr>
          <p:nvPr/>
        </p:nvSpPr>
        <p:spPr bwMode="auto">
          <a:xfrm>
            <a:off x="939800" y="3238500"/>
            <a:ext cx="1236663" cy="198438"/>
          </a:xfrm>
          <a:prstGeom prst="rect">
            <a:avLst/>
          </a:prstGeom>
          <a:noFill/>
          <a:ln w="9525">
            <a:noFill/>
            <a:miter lim="800000"/>
            <a:headEnd/>
            <a:tailEnd/>
          </a:ln>
        </p:spPr>
        <p:txBody>
          <a:bodyPr wrap="none" lIns="0" tIns="0" rIns="0" bIns="0"/>
          <a:lstStyle/>
          <a:p>
            <a:pPr eaLnBrk="0" hangingPunct="0"/>
            <a:r>
              <a:rPr lang="en-US" sz="1400" b="1"/>
              <a:t>Amniotic fluid</a:t>
            </a:r>
            <a:endParaRPr lang="en-US" sz="1400" b="1" i="1"/>
          </a:p>
        </p:txBody>
      </p:sp>
      <p:sp>
        <p:nvSpPr>
          <p:cNvPr id="70669" name="Text Box 3"/>
          <p:cNvSpPr txBox="1">
            <a:spLocks noChangeArrowheads="1"/>
          </p:cNvSpPr>
          <p:nvPr/>
        </p:nvSpPr>
        <p:spPr bwMode="auto">
          <a:xfrm>
            <a:off x="1273175" y="3492500"/>
            <a:ext cx="863600" cy="212725"/>
          </a:xfrm>
          <a:prstGeom prst="rect">
            <a:avLst/>
          </a:prstGeom>
          <a:noFill/>
          <a:ln w="9525">
            <a:noFill/>
            <a:miter lim="800000"/>
            <a:headEnd/>
            <a:tailEnd/>
          </a:ln>
        </p:spPr>
        <p:txBody>
          <a:bodyPr wrap="none" lIns="0" tIns="0" rIns="0" bIns="0"/>
          <a:lstStyle/>
          <a:p>
            <a:pPr eaLnBrk="0" hangingPunct="0"/>
            <a:r>
              <a:rPr lang="en-US" sz="1400" b="1"/>
              <a:t>Fetal cells</a:t>
            </a:r>
            <a:endParaRPr lang="en-US" sz="1400" b="1" i="1"/>
          </a:p>
        </p:txBody>
      </p:sp>
      <p:sp>
        <p:nvSpPr>
          <p:cNvPr id="70670" name="Text Box 3"/>
          <p:cNvSpPr txBox="1">
            <a:spLocks noChangeArrowheads="1"/>
          </p:cNvSpPr>
          <p:nvPr/>
        </p:nvSpPr>
        <p:spPr bwMode="auto">
          <a:xfrm>
            <a:off x="1331913" y="4313238"/>
            <a:ext cx="755650" cy="400050"/>
          </a:xfrm>
          <a:prstGeom prst="rect">
            <a:avLst/>
          </a:prstGeom>
          <a:noFill/>
          <a:ln w="9525">
            <a:noFill/>
            <a:miter lim="800000"/>
            <a:headEnd/>
            <a:tailEnd/>
          </a:ln>
        </p:spPr>
        <p:txBody>
          <a:bodyPr wrap="none" lIns="0" tIns="0" rIns="0" bIns="0"/>
          <a:lstStyle/>
          <a:p>
            <a:pPr eaLnBrk="0" hangingPunct="0"/>
            <a:r>
              <a:rPr lang="en-US" sz="1400" b="1"/>
              <a:t>Cultured</a:t>
            </a:r>
            <a:br>
              <a:rPr lang="en-US" sz="1400" b="1"/>
            </a:br>
            <a:r>
              <a:rPr lang="en-US" sz="1400" b="1"/>
              <a:t>cells</a:t>
            </a:r>
            <a:endParaRPr lang="en-US" sz="1400" b="1" i="1"/>
          </a:p>
        </p:txBody>
      </p:sp>
      <p:sp>
        <p:nvSpPr>
          <p:cNvPr id="70671" name="Text Box 3"/>
          <p:cNvSpPr txBox="1">
            <a:spLocks noChangeArrowheads="1"/>
          </p:cNvSpPr>
          <p:nvPr/>
        </p:nvSpPr>
        <p:spPr bwMode="auto">
          <a:xfrm>
            <a:off x="2976563" y="3751263"/>
            <a:ext cx="663575" cy="400050"/>
          </a:xfrm>
          <a:prstGeom prst="rect">
            <a:avLst/>
          </a:prstGeom>
          <a:noFill/>
          <a:ln w="9525">
            <a:noFill/>
            <a:miter lim="800000"/>
            <a:headEnd/>
            <a:tailEnd/>
          </a:ln>
        </p:spPr>
        <p:txBody>
          <a:bodyPr wrap="none" lIns="0" tIns="0" rIns="0" bIns="0"/>
          <a:lstStyle/>
          <a:p>
            <a:pPr eaLnBrk="0" hangingPunct="0"/>
            <a:r>
              <a:rPr lang="en-US" sz="1400" b="1"/>
              <a:t>Several </a:t>
            </a:r>
            <a:br>
              <a:rPr lang="en-US" sz="1400" b="1"/>
            </a:br>
            <a:r>
              <a:rPr lang="en-US" sz="1400" b="1"/>
              <a:t>hours</a:t>
            </a:r>
            <a:endParaRPr lang="en-US" sz="1400" b="1" i="1"/>
          </a:p>
        </p:txBody>
      </p:sp>
      <p:sp>
        <p:nvSpPr>
          <p:cNvPr id="70672" name="Text Box 3"/>
          <p:cNvSpPr txBox="1">
            <a:spLocks noChangeArrowheads="1"/>
          </p:cNvSpPr>
          <p:nvPr/>
        </p:nvSpPr>
        <p:spPr bwMode="auto">
          <a:xfrm>
            <a:off x="2994025" y="4413250"/>
            <a:ext cx="663575" cy="400050"/>
          </a:xfrm>
          <a:prstGeom prst="rect">
            <a:avLst/>
          </a:prstGeom>
          <a:noFill/>
          <a:ln w="9525">
            <a:noFill/>
            <a:miter lim="800000"/>
            <a:headEnd/>
            <a:tailEnd/>
          </a:ln>
        </p:spPr>
        <p:txBody>
          <a:bodyPr wrap="none" lIns="0" tIns="0" rIns="0" bIns="0"/>
          <a:lstStyle/>
          <a:p>
            <a:pPr eaLnBrk="0" hangingPunct="0"/>
            <a:r>
              <a:rPr lang="en-US" sz="1400" b="1"/>
              <a:t>Several </a:t>
            </a:r>
            <a:br>
              <a:rPr lang="en-US" sz="1400" b="1"/>
            </a:br>
            <a:r>
              <a:rPr lang="en-US" sz="1400" b="1"/>
              <a:t>weeks</a:t>
            </a:r>
            <a:endParaRPr lang="en-US" sz="1400" b="1" i="1"/>
          </a:p>
        </p:txBody>
      </p:sp>
      <p:sp>
        <p:nvSpPr>
          <p:cNvPr id="70673" name="Text Box 3"/>
          <p:cNvSpPr txBox="1">
            <a:spLocks noChangeArrowheads="1"/>
          </p:cNvSpPr>
          <p:nvPr/>
        </p:nvSpPr>
        <p:spPr bwMode="auto">
          <a:xfrm>
            <a:off x="2874963" y="5454650"/>
            <a:ext cx="663575" cy="400050"/>
          </a:xfrm>
          <a:prstGeom prst="rect">
            <a:avLst/>
          </a:prstGeom>
          <a:noFill/>
          <a:ln w="9525">
            <a:noFill/>
            <a:miter lim="800000"/>
            <a:headEnd/>
            <a:tailEnd/>
          </a:ln>
        </p:spPr>
        <p:txBody>
          <a:bodyPr wrap="none" lIns="0" tIns="0" rIns="0" bIns="0"/>
          <a:lstStyle/>
          <a:p>
            <a:pPr eaLnBrk="0" hangingPunct="0"/>
            <a:r>
              <a:rPr lang="en-US" sz="1400" b="1"/>
              <a:t>Several </a:t>
            </a:r>
            <a:br>
              <a:rPr lang="en-US" sz="1400" b="1"/>
            </a:br>
            <a:r>
              <a:rPr lang="en-US" sz="1400" b="1"/>
              <a:t>weeks</a:t>
            </a:r>
            <a:endParaRPr lang="en-US" sz="1400" b="1" i="1"/>
          </a:p>
        </p:txBody>
      </p:sp>
      <p:sp>
        <p:nvSpPr>
          <p:cNvPr id="70674" name="Text Box 3"/>
          <p:cNvSpPr txBox="1">
            <a:spLocks noChangeArrowheads="1"/>
          </p:cNvSpPr>
          <p:nvPr/>
        </p:nvSpPr>
        <p:spPr bwMode="auto">
          <a:xfrm>
            <a:off x="3957638" y="3355975"/>
            <a:ext cx="1090612" cy="627063"/>
          </a:xfrm>
          <a:prstGeom prst="rect">
            <a:avLst/>
          </a:prstGeom>
          <a:noFill/>
          <a:ln w="9525">
            <a:noFill/>
            <a:miter lim="800000"/>
            <a:headEnd/>
            <a:tailEnd/>
          </a:ln>
        </p:spPr>
        <p:txBody>
          <a:bodyPr wrap="none" lIns="0" tIns="0" rIns="0" bIns="0"/>
          <a:lstStyle/>
          <a:p>
            <a:pPr eaLnBrk="0" hangingPunct="0"/>
            <a:r>
              <a:rPr lang="en-US" sz="1400" b="1"/>
              <a:t>Biochemical</a:t>
            </a:r>
            <a:br>
              <a:rPr lang="en-US" sz="1400" b="1"/>
            </a:br>
            <a:r>
              <a:rPr lang="en-US" sz="1400" b="1"/>
              <a:t>and genetics</a:t>
            </a:r>
            <a:br>
              <a:rPr lang="en-US" sz="1400" b="1"/>
            </a:br>
            <a:r>
              <a:rPr lang="en-US" sz="1400" b="1"/>
              <a:t>tests</a:t>
            </a:r>
            <a:endParaRPr lang="en-US" sz="1400" b="1" i="1"/>
          </a:p>
        </p:txBody>
      </p:sp>
      <p:sp>
        <p:nvSpPr>
          <p:cNvPr id="70675" name="Text Box 3"/>
          <p:cNvSpPr txBox="1">
            <a:spLocks noChangeArrowheads="1"/>
          </p:cNvSpPr>
          <p:nvPr/>
        </p:nvSpPr>
        <p:spPr bwMode="auto">
          <a:xfrm>
            <a:off x="6124575" y="4051300"/>
            <a:ext cx="663575" cy="400050"/>
          </a:xfrm>
          <a:prstGeom prst="rect">
            <a:avLst/>
          </a:prstGeom>
          <a:noFill/>
          <a:ln w="9525">
            <a:noFill/>
            <a:miter lim="800000"/>
            <a:headEnd/>
            <a:tailEnd/>
          </a:ln>
        </p:spPr>
        <p:txBody>
          <a:bodyPr wrap="none" lIns="0" tIns="0" rIns="0" bIns="0"/>
          <a:lstStyle/>
          <a:p>
            <a:pPr eaLnBrk="0" hangingPunct="0"/>
            <a:r>
              <a:rPr lang="en-US" sz="1400" b="1"/>
              <a:t>Several </a:t>
            </a:r>
            <a:br>
              <a:rPr lang="en-US" sz="1400" b="1"/>
            </a:br>
            <a:r>
              <a:rPr lang="en-US" sz="1400" b="1"/>
              <a:t>hours</a:t>
            </a:r>
            <a:endParaRPr lang="en-US" sz="1400" b="1" i="1"/>
          </a:p>
        </p:txBody>
      </p:sp>
      <p:sp>
        <p:nvSpPr>
          <p:cNvPr id="70676" name="Text Box 3"/>
          <p:cNvSpPr txBox="1">
            <a:spLocks noChangeArrowheads="1"/>
          </p:cNvSpPr>
          <p:nvPr/>
        </p:nvSpPr>
        <p:spPr bwMode="auto">
          <a:xfrm>
            <a:off x="6103938" y="5461000"/>
            <a:ext cx="663575" cy="400050"/>
          </a:xfrm>
          <a:prstGeom prst="rect">
            <a:avLst/>
          </a:prstGeom>
          <a:noFill/>
          <a:ln w="9525">
            <a:noFill/>
            <a:miter lim="800000"/>
            <a:headEnd/>
            <a:tailEnd/>
          </a:ln>
        </p:spPr>
        <p:txBody>
          <a:bodyPr wrap="none" lIns="0" tIns="0" rIns="0" bIns="0"/>
          <a:lstStyle/>
          <a:p>
            <a:pPr eaLnBrk="0" hangingPunct="0"/>
            <a:r>
              <a:rPr lang="en-US" sz="1400" b="1"/>
              <a:t>Several </a:t>
            </a:r>
            <a:br>
              <a:rPr lang="en-US" sz="1400" b="1"/>
            </a:br>
            <a:r>
              <a:rPr lang="en-US" sz="1400" b="1"/>
              <a:t>hours</a:t>
            </a:r>
            <a:endParaRPr lang="en-US" sz="1400" b="1" i="1"/>
          </a:p>
        </p:txBody>
      </p:sp>
      <p:sp>
        <p:nvSpPr>
          <p:cNvPr id="70677" name="Text Box 3"/>
          <p:cNvSpPr txBox="1">
            <a:spLocks noChangeArrowheads="1"/>
          </p:cNvSpPr>
          <p:nvPr/>
        </p:nvSpPr>
        <p:spPr bwMode="auto">
          <a:xfrm>
            <a:off x="5864225" y="3524250"/>
            <a:ext cx="863600" cy="212725"/>
          </a:xfrm>
          <a:prstGeom prst="rect">
            <a:avLst/>
          </a:prstGeom>
          <a:noFill/>
          <a:ln w="9525">
            <a:noFill/>
            <a:miter lim="800000"/>
            <a:headEnd/>
            <a:tailEnd/>
          </a:ln>
        </p:spPr>
        <p:txBody>
          <a:bodyPr wrap="none" lIns="0" tIns="0" rIns="0" bIns="0"/>
          <a:lstStyle/>
          <a:p>
            <a:pPr eaLnBrk="0" hangingPunct="0"/>
            <a:r>
              <a:rPr lang="en-US" sz="1400" b="1"/>
              <a:t>Fetal cells</a:t>
            </a:r>
            <a:endParaRPr lang="en-US" sz="1400" b="1" i="1"/>
          </a:p>
        </p:txBody>
      </p:sp>
      <p:sp>
        <p:nvSpPr>
          <p:cNvPr id="70678" name="Text Box 3"/>
          <p:cNvSpPr txBox="1">
            <a:spLocks noChangeArrowheads="1"/>
          </p:cNvSpPr>
          <p:nvPr/>
        </p:nvSpPr>
        <p:spPr bwMode="auto">
          <a:xfrm>
            <a:off x="6537325" y="2232025"/>
            <a:ext cx="542925" cy="198438"/>
          </a:xfrm>
          <a:prstGeom prst="rect">
            <a:avLst/>
          </a:prstGeom>
          <a:noFill/>
          <a:ln w="9525">
            <a:noFill/>
            <a:miter lim="800000"/>
            <a:headEnd/>
            <a:tailEnd/>
          </a:ln>
        </p:spPr>
        <p:txBody>
          <a:bodyPr wrap="none" lIns="0" tIns="0" rIns="0" bIns="0"/>
          <a:lstStyle/>
          <a:p>
            <a:pPr eaLnBrk="0" hangingPunct="0"/>
            <a:r>
              <a:rPr lang="en-US" sz="1400" b="1"/>
              <a:t>Cervix</a:t>
            </a:r>
            <a:endParaRPr lang="en-US" sz="1400" b="1" i="1"/>
          </a:p>
        </p:txBody>
      </p:sp>
      <p:sp>
        <p:nvSpPr>
          <p:cNvPr id="70679" name="Text Box 3"/>
          <p:cNvSpPr txBox="1">
            <a:spLocks noChangeArrowheads="1"/>
          </p:cNvSpPr>
          <p:nvPr/>
        </p:nvSpPr>
        <p:spPr bwMode="auto">
          <a:xfrm>
            <a:off x="5607050" y="2532063"/>
            <a:ext cx="542925" cy="198437"/>
          </a:xfrm>
          <a:prstGeom prst="rect">
            <a:avLst/>
          </a:prstGeom>
          <a:noFill/>
          <a:ln w="9525">
            <a:noFill/>
            <a:miter lim="800000"/>
            <a:headEnd/>
            <a:tailEnd/>
          </a:ln>
        </p:spPr>
        <p:txBody>
          <a:bodyPr wrap="none" lIns="0" tIns="0" rIns="0" bIns="0"/>
          <a:lstStyle/>
          <a:p>
            <a:pPr eaLnBrk="0" hangingPunct="0"/>
            <a:r>
              <a:rPr lang="en-US" sz="1400" b="1"/>
              <a:t>Uterus</a:t>
            </a:r>
            <a:endParaRPr lang="en-US" sz="1400" b="1" i="1"/>
          </a:p>
        </p:txBody>
      </p:sp>
      <p:sp>
        <p:nvSpPr>
          <p:cNvPr id="70680" name="Text Box 3"/>
          <p:cNvSpPr txBox="1">
            <a:spLocks noChangeArrowheads="1"/>
          </p:cNvSpPr>
          <p:nvPr/>
        </p:nvSpPr>
        <p:spPr bwMode="auto">
          <a:xfrm>
            <a:off x="4751388" y="1970088"/>
            <a:ext cx="863600" cy="439737"/>
          </a:xfrm>
          <a:prstGeom prst="rect">
            <a:avLst/>
          </a:prstGeom>
          <a:noFill/>
          <a:ln w="9525">
            <a:noFill/>
            <a:miter lim="800000"/>
            <a:headEnd/>
            <a:tailEnd/>
          </a:ln>
        </p:spPr>
        <p:txBody>
          <a:bodyPr wrap="none" lIns="0" tIns="0" rIns="0" bIns="0"/>
          <a:lstStyle/>
          <a:p>
            <a:pPr eaLnBrk="0" hangingPunct="0"/>
            <a:r>
              <a:rPr lang="en-US" sz="1400" b="1"/>
              <a:t>Chorionic</a:t>
            </a:r>
            <a:br>
              <a:rPr lang="en-US" sz="1400" b="1"/>
            </a:br>
            <a:r>
              <a:rPr lang="en-US" sz="1400" b="1"/>
              <a:t>villi</a:t>
            </a:r>
            <a:endParaRPr lang="en-US" sz="1400" b="1" i="1"/>
          </a:p>
        </p:txBody>
      </p:sp>
      <p:sp>
        <p:nvSpPr>
          <p:cNvPr id="70681" name="Text Box 3"/>
          <p:cNvSpPr txBox="1">
            <a:spLocks noChangeArrowheads="1"/>
          </p:cNvSpPr>
          <p:nvPr/>
        </p:nvSpPr>
        <p:spPr bwMode="auto">
          <a:xfrm>
            <a:off x="4751388" y="1743075"/>
            <a:ext cx="757237" cy="212725"/>
          </a:xfrm>
          <a:prstGeom prst="rect">
            <a:avLst/>
          </a:prstGeom>
          <a:noFill/>
          <a:ln w="9525">
            <a:noFill/>
            <a:miter lim="800000"/>
            <a:headEnd/>
            <a:tailEnd/>
          </a:ln>
        </p:spPr>
        <p:txBody>
          <a:bodyPr wrap="none" lIns="0" tIns="0" rIns="0" bIns="0"/>
          <a:lstStyle/>
          <a:p>
            <a:pPr eaLnBrk="0" hangingPunct="0"/>
            <a:r>
              <a:rPr lang="en-US" sz="1400" b="1"/>
              <a:t>Placenta</a:t>
            </a:r>
            <a:endParaRPr lang="en-US" sz="1400" b="1" i="1"/>
          </a:p>
        </p:txBody>
      </p:sp>
      <p:sp>
        <p:nvSpPr>
          <p:cNvPr id="70682" name="Text Box 3"/>
          <p:cNvSpPr txBox="1">
            <a:spLocks noChangeArrowheads="1"/>
          </p:cNvSpPr>
          <p:nvPr/>
        </p:nvSpPr>
        <p:spPr bwMode="auto">
          <a:xfrm>
            <a:off x="4741863" y="1504950"/>
            <a:ext cx="474662" cy="211138"/>
          </a:xfrm>
          <a:prstGeom prst="rect">
            <a:avLst/>
          </a:prstGeom>
          <a:noFill/>
          <a:ln w="9525">
            <a:noFill/>
            <a:miter lim="800000"/>
            <a:headEnd/>
            <a:tailEnd/>
          </a:ln>
        </p:spPr>
        <p:txBody>
          <a:bodyPr wrap="none" lIns="0" tIns="0" rIns="0" bIns="0"/>
          <a:lstStyle/>
          <a:p>
            <a:pPr eaLnBrk="0" hangingPunct="0"/>
            <a:r>
              <a:rPr lang="en-US" sz="1400" b="1"/>
              <a:t>Fetus</a:t>
            </a:r>
            <a:endParaRPr lang="en-US" sz="1400" b="1" i="1"/>
          </a:p>
        </p:txBody>
      </p:sp>
      <p:sp>
        <p:nvSpPr>
          <p:cNvPr id="70683" name="Text Box 3"/>
          <p:cNvSpPr txBox="1">
            <a:spLocks noChangeArrowheads="1"/>
          </p:cNvSpPr>
          <p:nvPr/>
        </p:nvSpPr>
        <p:spPr bwMode="auto">
          <a:xfrm>
            <a:off x="4775200" y="657225"/>
            <a:ext cx="969963" cy="452438"/>
          </a:xfrm>
          <a:prstGeom prst="rect">
            <a:avLst/>
          </a:prstGeom>
          <a:noFill/>
          <a:ln w="9525">
            <a:noFill/>
            <a:miter lim="800000"/>
            <a:headEnd/>
            <a:tailEnd/>
          </a:ln>
        </p:spPr>
        <p:txBody>
          <a:bodyPr wrap="none" lIns="0" tIns="0" rIns="0" bIns="0"/>
          <a:lstStyle/>
          <a:p>
            <a:pPr eaLnBrk="0" hangingPunct="0"/>
            <a:r>
              <a:rPr lang="en-US" sz="1400" b="1"/>
              <a:t>Ultrasound</a:t>
            </a:r>
            <a:br>
              <a:rPr lang="en-US" sz="1400" b="1"/>
            </a:br>
            <a:r>
              <a:rPr lang="en-US" sz="1400" b="1"/>
              <a:t>transducer</a:t>
            </a:r>
            <a:endParaRPr lang="en-US" sz="1400" b="1" i="1"/>
          </a:p>
        </p:txBody>
      </p:sp>
      <p:sp>
        <p:nvSpPr>
          <p:cNvPr id="70684" name="Text Box 3"/>
          <p:cNvSpPr txBox="1">
            <a:spLocks noChangeArrowheads="1"/>
          </p:cNvSpPr>
          <p:nvPr/>
        </p:nvSpPr>
        <p:spPr bwMode="auto">
          <a:xfrm>
            <a:off x="7373938" y="422275"/>
            <a:ext cx="1423987" cy="666750"/>
          </a:xfrm>
          <a:prstGeom prst="rect">
            <a:avLst/>
          </a:prstGeom>
          <a:noFill/>
          <a:ln w="9525">
            <a:noFill/>
            <a:miter lim="800000"/>
            <a:headEnd/>
            <a:tailEnd/>
          </a:ln>
        </p:spPr>
        <p:txBody>
          <a:bodyPr wrap="none" lIns="0" tIns="0" rIns="0" bIns="0"/>
          <a:lstStyle/>
          <a:p>
            <a:pPr eaLnBrk="0" hangingPunct="0"/>
            <a:r>
              <a:rPr lang="en-US" sz="1400" b="1"/>
              <a:t>Tissue extracted</a:t>
            </a:r>
            <a:br>
              <a:rPr lang="en-US" sz="1400" b="1"/>
            </a:br>
            <a:r>
              <a:rPr lang="en-US" sz="1400" b="1"/>
              <a:t>from the </a:t>
            </a:r>
            <a:br>
              <a:rPr lang="en-US" sz="1400" b="1"/>
            </a:br>
            <a:r>
              <a:rPr lang="en-US" sz="1400" b="1"/>
              <a:t>chorionic villi</a:t>
            </a:r>
            <a:endParaRPr lang="en-US" sz="1400" b="1" i="1"/>
          </a:p>
        </p:txBody>
      </p:sp>
      <p:sp>
        <p:nvSpPr>
          <p:cNvPr id="70685" name="Text Box 3"/>
          <p:cNvSpPr txBox="1">
            <a:spLocks noChangeArrowheads="1"/>
          </p:cNvSpPr>
          <p:nvPr/>
        </p:nvSpPr>
        <p:spPr bwMode="auto">
          <a:xfrm>
            <a:off x="5341938" y="155575"/>
            <a:ext cx="2801937" cy="250825"/>
          </a:xfrm>
          <a:prstGeom prst="rect">
            <a:avLst/>
          </a:prstGeom>
          <a:noFill/>
          <a:ln w="9525">
            <a:noFill/>
            <a:miter lim="800000"/>
            <a:headEnd/>
            <a:tailEnd/>
          </a:ln>
        </p:spPr>
        <p:txBody>
          <a:bodyPr wrap="none" lIns="0" tIns="0" rIns="0" bIns="0"/>
          <a:lstStyle/>
          <a:p>
            <a:pPr eaLnBrk="0" hangingPunct="0"/>
            <a:r>
              <a:rPr lang="en-US" sz="1400" b="1"/>
              <a:t>Chorionic Villus Sampling (CVS)</a:t>
            </a:r>
            <a:endParaRPr lang="en-US" sz="1400" b="1" i="1"/>
          </a:p>
        </p:txBody>
      </p:sp>
      <p:sp>
        <p:nvSpPr>
          <p:cNvPr id="70686" name="Line 30"/>
          <p:cNvSpPr>
            <a:spLocks noChangeShapeType="1"/>
          </p:cNvSpPr>
          <p:nvPr/>
        </p:nvSpPr>
        <p:spPr bwMode="auto">
          <a:xfrm>
            <a:off x="1336675" y="784225"/>
            <a:ext cx="387350" cy="0"/>
          </a:xfrm>
          <a:prstGeom prst="line">
            <a:avLst/>
          </a:prstGeom>
          <a:noFill/>
          <a:ln w="12700">
            <a:solidFill>
              <a:schemeClr val="tx1"/>
            </a:solidFill>
            <a:round/>
            <a:headEnd/>
            <a:tailEnd/>
          </a:ln>
          <a:effectLst/>
        </p:spPr>
        <p:txBody>
          <a:bodyPr wrap="none" anchor="ctr"/>
          <a:lstStyle/>
          <a:p>
            <a:endParaRPr lang="en-US"/>
          </a:p>
        </p:txBody>
      </p:sp>
      <p:sp>
        <p:nvSpPr>
          <p:cNvPr id="70687" name="Line 31"/>
          <p:cNvSpPr>
            <a:spLocks noChangeShapeType="1"/>
          </p:cNvSpPr>
          <p:nvPr/>
        </p:nvSpPr>
        <p:spPr bwMode="auto">
          <a:xfrm>
            <a:off x="895350" y="1466850"/>
            <a:ext cx="722313" cy="0"/>
          </a:xfrm>
          <a:prstGeom prst="line">
            <a:avLst/>
          </a:prstGeom>
          <a:noFill/>
          <a:ln w="12700">
            <a:solidFill>
              <a:schemeClr val="tx1"/>
            </a:solidFill>
            <a:round/>
            <a:headEnd/>
            <a:tailEnd/>
          </a:ln>
          <a:effectLst/>
        </p:spPr>
        <p:txBody>
          <a:bodyPr wrap="none" anchor="ctr"/>
          <a:lstStyle/>
          <a:p>
            <a:endParaRPr lang="en-US"/>
          </a:p>
        </p:txBody>
      </p:sp>
      <p:sp>
        <p:nvSpPr>
          <p:cNvPr id="70688" name="Line 32"/>
          <p:cNvSpPr>
            <a:spLocks noChangeShapeType="1"/>
          </p:cNvSpPr>
          <p:nvPr/>
        </p:nvSpPr>
        <p:spPr bwMode="auto">
          <a:xfrm>
            <a:off x="1149350" y="1804988"/>
            <a:ext cx="735013" cy="0"/>
          </a:xfrm>
          <a:prstGeom prst="line">
            <a:avLst/>
          </a:prstGeom>
          <a:noFill/>
          <a:ln w="12700">
            <a:solidFill>
              <a:schemeClr val="tx1"/>
            </a:solidFill>
            <a:round/>
            <a:headEnd/>
            <a:tailEnd/>
          </a:ln>
          <a:effectLst/>
        </p:spPr>
        <p:txBody>
          <a:bodyPr wrap="none" anchor="ctr"/>
          <a:lstStyle/>
          <a:p>
            <a:endParaRPr lang="en-US"/>
          </a:p>
        </p:txBody>
      </p:sp>
      <p:sp>
        <p:nvSpPr>
          <p:cNvPr id="70689" name="Line 33"/>
          <p:cNvSpPr>
            <a:spLocks noChangeShapeType="1"/>
          </p:cNvSpPr>
          <p:nvPr/>
        </p:nvSpPr>
        <p:spPr bwMode="auto">
          <a:xfrm flipV="1">
            <a:off x="962025" y="1951038"/>
            <a:ext cx="963613" cy="147637"/>
          </a:xfrm>
          <a:prstGeom prst="line">
            <a:avLst/>
          </a:prstGeom>
          <a:noFill/>
          <a:ln w="12700">
            <a:solidFill>
              <a:schemeClr val="tx1"/>
            </a:solidFill>
            <a:round/>
            <a:headEnd/>
            <a:tailEnd/>
          </a:ln>
          <a:effectLst/>
        </p:spPr>
        <p:txBody>
          <a:bodyPr wrap="none" anchor="ctr"/>
          <a:lstStyle/>
          <a:p>
            <a:endParaRPr lang="en-US"/>
          </a:p>
        </p:txBody>
      </p:sp>
      <p:sp>
        <p:nvSpPr>
          <p:cNvPr id="70690" name="Line 34"/>
          <p:cNvSpPr>
            <a:spLocks noChangeShapeType="1"/>
          </p:cNvSpPr>
          <p:nvPr/>
        </p:nvSpPr>
        <p:spPr bwMode="auto">
          <a:xfrm flipV="1">
            <a:off x="2566988" y="534988"/>
            <a:ext cx="227012" cy="173037"/>
          </a:xfrm>
          <a:prstGeom prst="line">
            <a:avLst/>
          </a:prstGeom>
          <a:noFill/>
          <a:ln w="12700">
            <a:solidFill>
              <a:schemeClr val="tx1"/>
            </a:solidFill>
            <a:round/>
            <a:headEnd/>
            <a:tailEnd/>
          </a:ln>
          <a:effectLst/>
        </p:spPr>
        <p:txBody>
          <a:bodyPr wrap="none" anchor="ctr"/>
          <a:lstStyle/>
          <a:p>
            <a:endParaRPr lang="en-US"/>
          </a:p>
        </p:txBody>
      </p:sp>
      <p:sp>
        <p:nvSpPr>
          <p:cNvPr id="70691" name="Line 35"/>
          <p:cNvSpPr>
            <a:spLocks noChangeShapeType="1"/>
          </p:cNvSpPr>
          <p:nvPr/>
        </p:nvSpPr>
        <p:spPr bwMode="auto">
          <a:xfrm>
            <a:off x="2179638" y="3355975"/>
            <a:ext cx="279400" cy="0"/>
          </a:xfrm>
          <a:prstGeom prst="line">
            <a:avLst/>
          </a:prstGeom>
          <a:noFill/>
          <a:ln w="12700">
            <a:solidFill>
              <a:schemeClr val="tx1"/>
            </a:solidFill>
            <a:round/>
            <a:headEnd/>
            <a:tailEnd/>
          </a:ln>
          <a:effectLst/>
        </p:spPr>
        <p:txBody>
          <a:bodyPr wrap="none" anchor="ctr"/>
          <a:lstStyle/>
          <a:p>
            <a:endParaRPr lang="en-US"/>
          </a:p>
        </p:txBody>
      </p:sp>
      <p:sp>
        <p:nvSpPr>
          <p:cNvPr id="70692" name="Line 36"/>
          <p:cNvSpPr>
            <a:spLocks noChangeShapeType="1"/>
          </p:cNvSpPr>
          <p:nvPr/>
        </p:nvSpPr>
        <p:spPr bwMode="auto">
          <a:xfrm>
            <a:off x="2192338" y="3609975"/>
            <a:ext cx="254000" cy="0"/>
          </a:xfrm>
          <a:prstGeom prst="line">
            <a:avLst/>
          </a:prstGeom>
          <a:noFill/>
          <a:ln w="12700">
            <a:solidFill>
              <a:schemeClr val="tx1"/>
            </a:solidFill>
            <a:round/>
            <a:headEnd/>
            <a:tailEnd/>
          </a:ln>
          <a:effectLst/>
        </p:spPr>
        <p:txBody>
          <a:bodyPr wrap="none" anchor="ctr"/>
          <a:lstStyle/>
          <a:p>
            <a:endParaRPr lang="en-US"/>
          </a:p>
        </p:txBody>
      </p:sp>
      <p:sp>
        <p:nvSpPr>
          <p:cNvPr id="70693" name="Line 37"/>
          <p:cNvSpPr>
            <a:spLocks noChangeShapeType="1"/>
          </p:cNvSpPr>
          <p:nvPr/>
        </p:nvSpPr>
        <p:spPr bwMode="auto">
          <a:xfrm flipH="1">
            <a:off x="2112963" y="4371975"/>
            <a:ext cx="266700" cy="39688"/>
          </a:xfrm>
          <a:prstGeom prst="line">
            <a:avLst/>
          </a:prstGeom>
          <a:noFill/>
          <a:ln w="12700">
            <a:solidFill>
              <a:schemeClr val="tx1"/>
            </a:solidFill>
            <a:round/>
            <a:headEnd/>
            <a:tailEnd/>
          </a:ln>
          <a:effectLst/>
        </p:spPr>
        <p:txBody>
          <a:bodyPr wrap="none" anchor="ctr"/>
          <a:lstStyle/>
          <a:p>
            <a:endParaRPr lang="en-US"/>
          </a:p>
        </p:txBody>
      </p:sp>
      <p:sp>
        <p:nvSpPr>
          <p:cNvPr id="70694" name="Line 38"/>
          <p:cNvSpPr>
            <a:spLocks noChangeShapeType="1"/>
          </p:cNvSpPr>
          <p:nvPr/>
        </p:nvSpPr>
        <p:spPr bwMode="auto">
          <a:xfrm>
            <a:off x="2112963" y="4411663"/>
            <a:ext cx="320675" cy="12700"/>
          </a:xfrm>
          <a:prstGeom prst="line">
            <a:avLst/>
          </a:prstGeom>
          <a:noFill/>
          <a:ln w="12700">
            <a:solidFill>
              <a:schemeClr val="tx1"/>
            </a:solidFill>
            <a:round/>
            <a:headEnd/>
            <a:tailEnd/>
          </a:ln>
          <a:effectLst/>
        </p:spPr>
        <p:txBody>
          <a:bodyPr wrap="none" anchor="ctr"/>
          <a:lstStyle/>
          <a:p>
            <a:endParaRPr lang="en-US"/>
          </a:p>
        </p:txBody>
      </p:sp>
      <p:sp>
        <p:nvSpPr>
          <p:cNvPr id="70695" name="Line 39"/>
          <p:cNvSpPr>
            <a:spLocks noChangeShapeType="1"/>
          </p:cNvSpPr>
          <p:nvPr/>
        </p:nvSpPr>
        <p:spPr bwMode="auto">
          <a:xfrm>
            <a:off x="6764338" y="3636963"/>
            <a:ext cx="280987" cy="0"/>
          </a:xfrm>
          <a:prstGeom prst="line">
            <a:avLst/>
          </a:prstGeom>
          <a:noFill/>
          <a:ln w="12700">
            <a:solidFill>
              <a:schemeClr val="tx1"/>
            </a:solidFill>
            <a:round/>
            <a:headEnd/>
            <a:tailEnd/>
          </a:ln>
          <a:effectLst/>
        </p:spPr>
        <p:txBody>
          <a:bodyPr wrap="none" anchor="ctr"/>
          <a:lstStyle/>
          <a:p>
            <a:endParaRPr lang="en-US"/>
          </a:p>
        </p:txBody>
      </p:sp>
      <p:sp>
        <p:nvSpPr>
          <p:cNvPr id="70696" name="Line 40"/>
          <p:cNvSpPr>
            <a:spLocks noChangeShapeType="1"/>
          </p:cNvSpPr>
          <p:nvPr/>
        </p:nvSpPr>
        <p:spPr bwMode="auto">
          <a:xfrm flipV="1">
            <a:off x="7874000" y="1069975"/>
            <a:ext cx="0" cy="454025"/>
          </a:xfrm>
          <a:prstGeom prst="line">
            <a:avLst/>
          </a:prstGeom>
          <a:noFill/>
          <a:ln w="12700">
            <a:solidFill>
              <a:schemeClr val="tx1"/>
            </a:solidFill>
            <a:round/>
            <a:headEnd/>
            <a:tailEnd/>
          </a:ln>
          <a:effectLst/>
        </p:spPr>
        <p:txBody>
          <a:bodyPr wrap="none" anchor="ctr"/>
          <a:lstStyle/>
          <a:p>
            <a:endParaRPr lang="en-US"/>
          </a:p>
        </p:txBody>
      </p:sp>
      <p:sp>
        <p:nvSpPr>
          <p:cNvPr id="70697" name="Line 41"/>
          <p:cNvSpPr>
            <a:spLocks noChangeShapeType="1"/>
          </p:cNvSpPr>
          <p:nvPr/>
        </p:nvSpPr>
        <p:spPr bwMode="auto">
          <a:xfrm flipV="1">
            <a:off x="6813550" y="2098675"/>
            <a:ext cx="0" cy="147638"/>
          </a:xfrm>
          <a:prstGeom prst="line">
            <a:avLst/>
          </a:prstGeom>
          <a:noFill/>
          <a:ln w="12700">
            <a:solidFill>
              <a:schemeClr val="tx1"/>
            </a:solidFill>
            <a:round/>
            <a:headEnd/>
            <a:tailEnd/>
          </a:ln>
          <a:effectLst/>
        </p:spPr>
        <p:txBody>
          <a:bodyPr wrap="none" anchor="ctr"/>
          <a:lstStyle/>
          <a:p>
            <a:endParaRPr lang="en-US"/>
          </a:p>
        </p:txBody>
      </p:sp>
      <p:sp>
        <p:nvSpPr>
          <p:cNvPr id="70698" name="Line 42"/>
          <p:cNvSpPr>
            <a:spLocks noChangeShapeType="1"/>
          </p:cNvSpPr>
          <p:nvPr/>
        </p:nvSpPr>
        <p:spPr bwMode="auto">
          <a:xfrm flipV="1">
            <a:off x="5845175" y="1968500"/>
            <a:ext cx="587375" cy="574675"/>
          </a:xfrm>
          <a:prstGeom prst="line">
            <a:avLst/>
          </a:prstGeom>
          <a:noFill/>
          <a:ln w="12700">
            <a:solidFill>
              <a:schemeClr val="tx1"/>
            </a:solidFill>
            <a:round/>
            <a:headEnd/>
            <a:tailEnd/>
          </a:ln>
          <a:effectLst/>
        </p:spPr>
        <p:txBody>
          <a:bodyPr wrap="none" anchor="ctr"/>
          <a:lstStyle/>
          <a:p>
            <a:endParaRPr lang="en-US"/>
          </a:p>
        </p:txBody>
      </p:sp>
      <p:sp>
        <p:nvSpPr>
          <p:cNvPr id="70699" name="Line 43"/>
          <p:cNvSpPr>
            <a:spLocks noChangeShapeType="1"/>
          </p:cNvSpPr>
          <p:nvPr/>
        </p:nvSpPr>
        <p:spPr bwMode="auto">
          <a:xfrm flipH="1">
            <a:off x="5600700" y="1887538"/>
            <a:ext cx="792163" cy="214312"/>
          </a:xfrm>
          <a:prstGeom prst="line">
            <a:avLst/>
          </a:prstGeom>
          <a:noFill/>
          <a:ln w="12700">
            <a:solidFill>
              <a:schemeClr val="tx1"/>
            </a:solidFill>
            <a:round/>
            <a:headEnd/>
            <a:tailEnd/>
          </a:ln>
          <a:effectLst/>
        </p:spPr>
        <p:txBody>
          <a:bodyPr wrap="none" anchor="ctr"/>
          <a:lstStyle/>
          <a:p>
            <a:endParaRPr lang="en-US"/>
          </a:p>
        </p:txBody>
      </p:sp>
      <p:sp>
        <p:nvSpPr>
          <p:cNvPr id="70700" name="Line 44"/>
          <p:cNvSpPr>
            <a:spLocks noChangeShapeType="1"/>
          </p:cNvSpPr>
          <p:nvPr/>
        </p:nvSpPr>
        <p:spPr bwMode="auto">
          <a:xfrm flipV="1">
            <a:off x="5600700" y="1838325"/>
            <a:ext cx="730250" cy="263525"/>
          </a:xfrm>
          <a:prstGeom prst="line">
            <a:avLst/>
          </a:prstGeom>
          <a:noFill/>
          <a:ln w="12700">
            <a:solidFill>
              <a:schemeClr val="tx1"/>
            </a:solidFill>
            <a:round/>
            <a:headEnd/>
            <a:tailEnd/>
          </a:ln>
          <a:effectLst/>
        </p:spPr>
        <p:txBody>
          <a:bodyPr wrap="none" anchor="ctr"/>
          <a:lstStyle/>
          <a:p>
            <a:endParaRPr lang="en-US"/>
          </a:p>
        </p:txBody>
      </p:sp>
      <p:sp>
        <p:nvSpPr>
          <p:cNvPr id="70701" name="Line 45"/>
          <p:cNvSpPr>
            <a:spLocks noChangeShapeType="1"/>
          </p:cNvSpPr>
          <p:nvPr/>
        </p:nvSpPr>
        <p:spPr bwMode="auto">
          <a:xfrm flipV="1">
            <a:off x="5534025" y="1774825"/>
            <a:ext cx="863600" cy="93663"/>
          </a:xfrm>
          <a:prstGeom prst="line">
            <a:avLst/>
          </a:prstGeom>
          <a:noFill/>
          <a:ln w="12700">
            <a:solidFill>
              <a:schemeClr val="tx1"/>
            </a:solidFill>
            <a:round/>
            <a:headEnd/>
            <a:tailEnd/>
          </a:ln>
          <a:effectLst/>
        </p:spPr>
        <p:txBody>
          <a:bodyPr wrap="none" anchor="ctr"/>
          <a:lstStyle/>
          <a:p>
            <a:endParaRPr lang="en-US"/>
          </a:p>
        </p:txBody>
      </p:sp>
      <p:sp>
        <p:nvSpPr>
          <p:cNvPr id="70702" name="Line 46"/>
          <p:cNvSpPr>
            <a:spLocks noChangeShapeType="1"/>
          </p:cNvSpPr>
          <p:nvPr/>
        </p:nvSpPr>
        <p:spPr bwMode="auto">
          <a:xfrm>
            <a:off x="5267325" y="1630363"/>
            <a:ext cx="1246188" cy="6350"/>
          </a:xfrm>
          <a:prstGeom prst="line">
            <a:avLst/>
          </a:prstGeom>
          <a:noFill/>
          <a:ln w="12700">
            <a:solidFill>
              <a:schemeClr val="tx1"/>
            </a:solidFill>
            <a:round/>
            <a:headEnd/>
            <a:tailEnd/>
          </a:ln>
          <a:effectLst/>
        </p:spPr>
        <p:txBody>
          <a:bodyPr wrap="none" anchor="ctr"/>
          <a:lstStyle/>
          <a:p>
            <a:endParaRPr lang="en-US"/>
          </a:p>
        </p:txBody>
      </p:sp>
      <p:sp>
        <p:nvSpPr>
          <p:cNvPr id="70703" name="Line 47"/>
          <p:cNvSpPr>
            <a:spLocks noChangeShapeType="1"/>
          </p:cNvSpPr>
          <p:nvPr/>
        </p:nvSpPr>
        <p:spPr bwMode="auto">
          <a:xfrm>
            <a:off x="5757863" y="777875"/>
            <a:ext cx="758825" cy="0"/>
          </a:xfrm>
          <a:prstGeom prst="line">
            <a:avLst/>
          </a:prstGeom>
          <a:noFill/>
          <a:ln w="12700">
            <a:solidFill>
              <a:schemeClr val="tx1"/>
            </a:solidFill>
            <a:round/>
            <a:headEnd/>
            <a:tailEnd/>
          </a:ln>
          <a:effectLst/>
        </p:spPr>
        <p:txBody>
          <a:bodyPr wrap="none" anchor="ctr"/>
          <a:lstStyle/>
          <a:p>
            <a:endParaRPr lang="en-US"/>
          </a:p>
        </p:txBody>
      </p:sp>
      <p:sp>
        <p:nvSpPr>
          <p:cNvPr id="70704" name="Line 48"/>
          <p:cNvSpPr>
            <a:spLocks noChangeShapeType="1"/>
          </p:cNvSpPr>
          <p:nvPr/>
        </p:nvSpPr>
        <p:spPr bwMode="auto">
          <a:xfrm flipV="1">
            <a:off x="2324100" y="2108200"/>
            <a:ext cx="0" cy="139700"/>
          </a:xfrm>
          <a:prstGeom prst="line">
            <a:avLst/>
          </a:prstGeom>
          <a:noFill/>
          <a:ln w="12700">
            <a:solidFill>
              <a:schemeClr val="tx1"/>
            </a:solidFill>
            <a:round/>
            <a:headEnd/>
            <a:tailEnd/>
          </a:ln>
          <a:effectLst/>
        </p:spPr>
        <p:txBody>
          <a:bodyPr wrap="none" anchor="ctr"/>
          <a:lstStyle/>
          <a:p>
            <a:endParaRPr lang="en-US"/>
          </a:p>
        </p:txBody>
      </p:sp>
      <p:sp>
        <p:nvSpPr>
          <p:cNvPr id="70705" name="Text Box 3"/>
          <p:cNvSpPr txBox="1">
            <a:spLocks noChangeArrowheads="1"/>
          </p:cNvSpPr>
          <p:nvPr/>
        </p:nvSpPr>
        <p:spPr bwMode="auto">
          <a:xfrm>
            <a:off x="2659063" y="6305550"/>
            <a:ext cx="1082675" cy="234950"/>
          </a:xfrm>
          <a:prstGeom prst="rect">
            <a:avLst/>
          </a:prstGeom>
          <a:noFill/>
          <a:ln w="9525">
            <a:noFill/>
            <a:miter lim="800000"/>
            <a:headEnd/>
            <a:tailEnd/>
          </a:ln>
        </p:spPr>
        <p:txBody>
          <a:bodyPr wrap="none" lIns="0" tIns="0" rIns="0" bIns="0"/>
          <a:lstStyle/>
          <a:p>
            <a:pPr eaLnBrk="0" hangingPunct="0"/>
            <a:r>
              <a:rPr lang="en-US" sz="1400" b="1"/>
              <a:t>Karyotyping</a:t>
            </a:r>
            <a:endParaRPr lang="en-US" sz="1400" b="1" i="1"/>
          </a:p>
        </p:txBody>
      </p:sp>
      <p:sp>
        <p:nvSpPr>
          <p:cNvPr id="50" name="Slide Number Placeholder 49"/>
          <p:cNvSpPr>
            <a:spLocks noGrp="1"/>
          </p:cNvSpPr>
          <p:nvPr>
            <p:ph type="sldNum" sz="quarter" idx="12"/>
          </p:nvPr>
        </p:nvSpPr>
        <p:spPr/>
        <p:txBody>
          <a:bodyPr/>
          <a:lstStyle/>
          <a:p>
            <a:fld id="{6B52636A-E495-4EBB-912D-D2FFDB0EAA47}"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09_10b_FetalUltrasound-U"/>
          <p:cNvPicPr>
            <a:picLocks noChangeAspect="1" noChangeArrowheads="1"/>
          </p:cNvPicPr>
          <p:nvPr/>
        </p:nvPicPr>
        <p:blipFill>
          <a:blip r:embed="rId3" cstate="print"/>
          <a:srcRect/>
          <a:stretch>
            <a:fillRect/>
          </a:stretch>
        </p:blipFill>
        <p:spPr bwMode="auto">
          <a:xfrm>
            <a:off x="1697038" y="1190625"/>
            <a:ext cx="5749925" cy="4475163"/>
          </a:xfrm>
          <a:prstGeom prst="rect">
            <a:avLst/>
          </a:prstGeom>
          <a:noFill/>
          <a:ln w="9525">
            <a:noFill/>
            <a:miter lim="800000"/>
            <a:headEnd/>
            <a:tailEnd/>
          </a:ln>
        </p:spPr>
      </p:pic>
      <p:sp>
        <p:nvSpPr>
          <p:cNvPr id="72707"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9.10B</a:t>
            </a:r>
          </a:p>
        </p:txBody>
      </p:sp>
      <p:sp>
        <p:nvSpPr>
          <p:cNvPr id="4" name="Slide Number Placeholder 3"/>
          <p:cNvSpPr>
            <a:spLocks noGrp="1"/>
          </p:cNvSpPr>
          <p:nvPr>
            <p:ph type="sldNum" sz="quarter" idx="12"/>
          </p:nvPr>
        </p:nvSpPr>
        <p:spPr/>
        <p:txBody>
          <a:bodyPr/>
          <a:lstStyle/>
          <a:p>
            <a:fld id="{6B52636A-E495-4EBB-912D-D2FFDB0EAA47}"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normAutofit fontScale="85000" lnSpcReduction="20000"/>
          </a:bodyPr>
          <a:lstStyle/>
          <a:p>
            <a:fld id="{333BC49E-56D2-4B83-A443-909B0E64A74E}" type="slidenum">
              <a:rPr lang="en-US" smtClean="0"/>
              <a:pPr/>
              <a:t>28</a:t>
            </a:fld>
            <a:endParaRPr lang="en-US" smtClean="0"/>
          </a:p>
        </p:txBody>
      </p:sp>
      <p:sp>
        <p:nvSpPr>
          <p:cNvPr id="26626" name="Rectangle 2"/>
          <p:cNvSpPr>
            <a:spLocks noGrp="1" noChangeArrowheads="1"/>
          </p:cNvSpPr>
          <p:nvPr>
            <p:ph type="title"/>
          </p:nvPr>
        </p:nvSpPr>
        <p:spPr/>
        <p:txBody>
          <a:bodyPr/>
          <a:lstStyle/>
          <a:p>
            <a:pPr eaLnBrk="1" hangingPunct="1"/>
            <a:r>
              <a:rPr lang="en-US" smtClean="0"/>
              <a:t>Incomplete Dominance</a:t>
            </a:r>
          </a:p>
        </p:txBody>
      </p:sp>
      <p:sp>
        <p:nvSpPr>
          <p:cNvPr id="26627" name="Rectangle 3"/>
          <p:cNvSpPr>
            <a:spLocks noGrp="1" noChangeArrowheads="1"/>
          </p:cNvSpPr>
          <p:nvPr>
            <p:ph type="body" idx="1"/>
          </p:nvPr>
        </p:nvSpPr>
        <p:spPr/>
        <p:txBody>
          <a:bodyPr/>
          <a:lstStyle/>
          <a:p>
            <a:pPr eaLnBrk="1" hangingPunct="1">
              <a:lnSpc>
                <a:spcPct val="90000"/>
              </a:lnSpc>
            </a:pPr>
            <a:r>
              <a:rPr lang="en-US" smtClean="0"/>
              <a:t>When a dominant allele does not completely dominate or hide the recessive allele</a:t>
            </a:r>
          </a:p>
          <a:p>
            <a:pPr eaLnBrk="1" hangingPunct="1">
              <a:lnSpc>
                <a:spcPct val="90000"/>
              </a:lnSpc>
            </a:pPr>
            <a:r>
              <a:rPr lang="en-US" smtClean="0"/>
              <a:t>Hybrid will be seen as a mixture</a:t>
            </a:r>
          </a:p>
          <a:p>
            <a:pPr eaLnBrk="1" hangingPunct="1">
              <a:lnSpc>
                <a:spcPct val="90000"/>
              </a:lnSpc>
            </a:pPr>
            <a:r>
              <a:rPr lang="en-US" smtClean="0"/>
              <a:t>Snapdragons</a:t>
            </a:r>
          </a:p>
          <a:p>
            <a:pPr lvl="1" eaLnBrk="1" hangingPunct="1">
              <a:lnSpc>
                <a:spcPct val="90000"/>
              </a:lnSpc>
            </a:pPr>
            <a:r>
              <a:rPr lang="en-US" smtClean="0"/>
              <a:t>Red RR</a:t>
            </a:r>
          </a:p>
          <a:p>
            <a:pPr lvl="1" eaLnBrk="1" hangingPunct="1">
              <a:lnSpc>
                <a:spcPct val="90000"/>
              </a:lnSpc>
            </a:pPr>
            <a:r>
              <a:rPr lang="en-US" smtClean="0"/>
              <a:t>White rr</a:t>
            </a:r>
          </a:p>
          <a:p>
            <a:pPr lvl="1" eaLnBrk="1" hangingPunct="1">
              <a:lnSpc>
                <a:spcPct val="90000"/>
              </a:lnSpc>
            </a:pPr>
            <a:r>
              <a:rPr lang="en-US" smtClean="0"/>
              <a:t>Pink Rr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0-#ppt_w/2"/>
                                          </p:val>
                                        </p:tav>
                                        <p:tav tm="100000">
                                          <p:val>
                                            <p:strVal val="#ppt_x"/>
                                          </p:val>
                                        </p:tav>
                                      </p:tavLst>
                                    </p:anim>
                                    <p:anim calcmode="lin" valueType="num">
                                      <p:cBhvr additive="base">
                                        <p:cTn id="8" dur="500" fill="hold"/>
                                        <p:tgtEl>
                                          <p:spTgt spid="266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7">
                                            <p:txEl>
                                              <p:pRg st="0" end="0"/>
                                            </p:txEl>
                                          </p:spTgt>
                                        </p:tgtEl>
                                        <p:attrNameLst>
                                          <p:attrName>style.visibility</p:attrName>
                                        </p:attrNameLst>
                                      </p:cBhvr>
                                      <p:to>
                                        <p:strVal val="visible"/>
                                      </p:to>
                                    </p:set>
                                    <p:anim calcmode="lin" valueType="num">
                                      <p:cBhvr additive="base">
                                        <p:cTn id="13"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27">
                                            <p:txEl>
                                              <p:pRg st="1" end="1"/>
                                            </p:txEl>
                                          </p:spTgt>
                                        </p:tgtEl>
                                        <p:attrNameLst>
                                          <p:attrName>style.visibility</p:attrName>
                                        </p:attrNameLst>
                                      </p:cBhvr>
                                      <p:to>
                                        <p:strVal val="visible"/>
                                      </p:to>
                                    </p:set>
                                    <p:anim calcmode="lin" valueType="num">
                                      <p:cBhvr additive="base">
                                        <p:cTn id="19"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627">
                                            <p:txEl>
                                              <p:pRg st="2" end="2"/>
                                            </p:txEl>
                                          </p:spTgt>
                                        </p:tgtEl>
                                        <p:attrNameLst>
                                          <p:attrName>style.visibility</p:attrName>
                                        </p:attrNameLst>
                                      </p:cBhvr>
                                      <p:to>
                                        <p:strVal val="visible"/>
                                      </p:to>
                                    </p:set>
                                    <p:anim calcmode="lin" valueType="num">
                                      <p:cBhvr additive="base">
                                        <p:cTn id="25"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627">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6627">
                                            <p:txEl>
                                              <p:pRg st="3" end="3"/>
                                            </p:txEl>
                                          </p:spTgt>
                                        </p:tgtEl>
                                        <p:attrNameLst>
                                          <p:attrName>style.visibility</p:attrName>
                                        </p:attrNameLst>
                                      </p:cBhvr>
                                      <p:to>
                                        <p:strVal val="visible"/>
                                      </p:to>
                                    </p:set>
                                    <p:anim calcmode="lin" valueType="num">
                                      <p:cBhvr additive="base">
                                        <p:cTn id="29" dur="5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6627">
                                            <p:txEl>
                                              <p:pRg st="3" end="3"/>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6627">
                                            <p:txEl>
                                              <p:pRg st="4" end="4"/>
                                            </p:txEl>
                                          </p:spTgt>
                                        </p:tgtEl>
                                        <p:attrNameLst>
                                          <p:attrName>style.visibility</p:attrName>
                                        </p:attrNameLst>
                                      </p:cBhvr>
                                      <p:to>
                                        <p:strVal val="visible"/>
                                      </p:to>
                                    </p:set>
                                    <p:anim calcmode="lin" valueType="num">
                                      <p:cBhvr additive="base">
                                        <p:cTn id="33" dur="500" fill="hold"/>
                                        <p:tgtEl>
                                          <p:spTgt spid="26627">
                                            <p:txEl>
                                              <p:pRg st="4" end="4"/>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6627">
                                            <p:txEl>
                                              <p:pRg st="4" end="4"/>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6627">
                                            <p:txEl>
                                              <p:pRg st="5" end="5"/>
                                            </p:txEl>
                                          </p:spTgt>
                                        </p:tgtEl>
                                        <p:attrNameLst>
                                          <p:attrName>style.visibility</p:attrName>
                                        </p:attrNameLst>
                                      </p:cBhvr>
                                      <p:to>
                                        <p:strVal val="visible"/>
                                      </p:to>
                                    </p:set>
                                    <p:anim calcmode="lin" valueType="num">
                                      <p:cBhvr additive="base">
                                        <p:cTn id="37" dur="500" fill="hold"/>
                                        <p:tgtEl>
                                          <p:spTgt spid="2662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662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09_11a_IncompleteDomFlwr-U"/>
          <p:cNvPicPr>
            <a:picLocks noChangeAspect="1" noChangeArrowheads="1"/>
          </p:cNvPicPr>
          <p:nvPr/>
        </p:nvPicPr>
        <p:blipFill>
          <a:blip r:embed="rId3" cstate="print"/>
          <a:srcRect/>
          <a:stretch>
            <a:fillRect/>
          </a:stretch>
        </p:blipFill>
        <p:spPr bwMode="auto">
          <a:xfrm>
            <a:off x="2392363" y="136525"/>
            <a:ext cx="4359275" cy="6584950"/>
          </a:xfrm>
          <a:prstGeom prst="rect">
            <a:avLst/>
          </a:prstGeom>
          <a:noFill/>
          <a:ln w="9525">
            <a:noFill/>
            <a:miter lim="800000"/>
            <a:headEnd/>
            <a:tailEnd/>
          </a:ln>
        </p:spPr>
      </p:pic>
      <p:sp>
        <p:nvSpPr>
          <p:cNvPr id="78851"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9.11A</a:t>
            </a:r>
          </a:p>
        </p:txBody>
      </p:sp>
      <p:sp>
        <p:nvSpPr>
          <p:cNvPr id="78852" name="Text Box 3"/>
          <p:cNvSpPr txBox="1">
            <a:spLocks noChangeArrowheads="1"/>
          </p:cNvSpPr>
          <p:nvPr/>
        </p:nvSpPr>
        <p:spPr bwMode="auto">
          <a:xfrm>
            <a:off x="2436813" y="215900"/>
            <a:ext cx="1263650" cy="238125"/>
          </a:xfrm>
          <a:prstGeom prst="rect">
            <a:avLst/>
          </a:prstGeom>
          <a:noFill/>
          <a:ln w="9525">
            <a:noFill/>
            <a:miter lim="800000"/>
            <a:headEnd/>
            <a:tailEnd/>
          </a:ln>
        </p:spPr>
        <p:txBody>
          <a:bodyPr wrap="none" lIns="0" tIns="0" rIns="0" bIns="0"/>
          <a:lstStyle/>
          <a:p>
            <a:pPr eaLnBrk="0" hangingPunct="0"/>
            <a:r>
              <a:rPr lang="en-US" sz="1400" b="1"/>
              <a:t>P generation</a:t>
            </a:r>
            <a:endParaRPr lang="en-US" sz="1400" b="1" i="1"/>
          </a:p>
        </p:txBody>
      </p:sp>
      <p:sp>
        <p:nvSpPr>
          <p:cNvPr id="78853" name="Text Box 3"/>
          <p:cNvSpPr txBox="1">
            <a:spLocks noChangeArrowheads="1"/>
          </p:cNvSpPr>
          <p:nvPr/>
        </p:nvSpPr>
        <p:spPr bwMode="auto">
          <a:xfrm>
            <a:off x="2441575" y="2333625"/>
            <a:ext cx="1263650" cy="238125"/>
          </a:xfrm>
          <a:prstGeom prst="rect">
            <a:avLst/>
          </a:prstGeom>
          <a:noFill/>
          <a:ln w="9525">
            <a:noFill/>
            <a:miter lim="800000"/>
            <a:headEnd/>
            <a:tailEnd/>
          </a:ln>
        </p:spPr>
        <p:txBody>
          <a:bodyPr wrap="none" lIns="0" tIns="0" rIns="0" bIns="0"/>
          <a:lstStyle/>
          <a:p>
            <a:pPr eaLnBrk="0" hangingPunct="0"/>
            <a:r>
              <a:rPr lang="en-US" sz="1400" b="1"/>
              <a:t>F</a:t>
            </a:r>
            <a:r>
              <a:rPr lang="en-US" sz="1400" b="1" baseline="-25000"/>
              <a:t>1</a:t>
            </a:r>
            <a:r>
              <a:rPr lang="en-US" sz="1400" b="1"/>
              <a:t> generation</a:t>
            </a:r>
            <a:endParaRPr lang="en-US" sz="1400" b="1" i="1"/>
          </a:p>
        </p:txBody>
      </p:sp>
      <p:sp>
        <p:nvSpPr>
          <p:cNvPr id="78854" name="Text Box 3"/>
          <p:cNvSpPr txBox="1">
            <a:spLocks noChangeArrowheads="1"/>
          </p:cNvSpPr>
          <p:nvPr/>
        </p:nvSpPr>
        <p:spPr bwMode="auto">
          <a:xfrm>
            <a:off x="2446338" y="4359275"/>
            <a:ext cx="1263650" cy="238125"/>
          </a:xfrm>
          <a:prstGeom prst="rect">
            <a:avLst/>
          </a:prstGeom>
          <a:noFill/>
          <a:ln w="9525">
            <a:noFill/>
            <a:miter lim="800000"/>
            <a:headEnd/>
            <a:tailEnd/>
          </a:ln>
        </p:spPr>
        <p:txBody>
          <a:bodyPr wrap="none" lIns="0" tIns="0" rIns="0" bIns="0"/>
          <a:lstStyle/>
          <a:p>
            <a:pPr eaLnBrk="0" hangingPunct="0"/>
            <a:r>
              <a:rPr lang="en-US" sz="1400" b="1"/>
              <a:t>F</a:t>
            </a:r>
            <a:r>
              <a:rPr lang="en-US" sz="1400" b="1" baseline="-25000"/>
              <a:t>2</a:t>
            </a:r>
            <a:r>
              <a:rPr lang="en-US" sz="1400" b="1"/>
              <a:t> generation</a:t>
            </a:r>
            <a:endParaRPr lang="en-US" sz="1400" b="1" i="1"/>
          </a:p>
        </p:txBody>
      </p:sp>
      <p:grpSp>
        <p:nvGrpSpPr>
          <p:cNvPr id="2" name="Group 7"/>
          <p:cNvGrpSpPr>
            <a:grpSpLocks/>
          </p:cNvGrpSpPr>
          <p:nvPr/>
        </p:nvGrpSpPr>
        <p:grpSpPr bwMode="auto">
          <a:xfrm>
            <a:off x="4310063" y="3378200"/>
            <a:ext cx="171450" cy="420688"/>
            <a:chOff x="3476" y="1359"/>
            <a:chExt cx="108" cy="265"/>
          </a:xfrm>
        </p:grpSpPr>
        <p:sp>
          <p:nvSpPr>
            <p:cNvPr id="78896" name="Text Box 3"/>
            <p:cNvSpPr txBox="1">
              <a:spLocks noChangeArrowheads="1"/>
            </p:cNvSpPr>
            <p:nvPr/>
          </p:nvSpPr>
          <p:spPr bwMode="auto">
            <a:xfrm>
              <a:off x="3490" y="1474"/>
              <a:ext cx="94" cy="150"/>
            </a:xfrm>
            <a:prstGeom prst="rect">
              <a:avLst/>
            </a:prstGeom>
            <a:noFill/>
            <a:ln w="9525">
              <a:noFill/>
              <a:miter lim="800000"/>
              <a:headEnd/>
              <a:tailEnd/>
            </a:ln>
          </p:spPr>
          <p:txBody>
            <a:bodyPr wrap="none" lIns="0" tIns="0" rIns="0" bIns="0"/>
            <a:lstStyle/>
            <a:p>
              <a:pPr eaLnBrk="0" hangingPunct="0"/>
              <a:r>
                <a:rPr lang="en-US" sz="1400" b="1"/>
                <a:t>2</a:t>
              </a:r>
            </a:p>
          </p:txBody>
        </p:sp>
        <p:sp>
          <p:nvSpPr>
            <p:cNvPr id="78897" name="Text Box 3"/>
            <p:cNvSpPr txBox="1">
              <a:spLocks noChangeArrowheads="1"/>
            </p:cNvSpPr>
            <p:nvPr/>
          </p:nvSpPr>
          <p:spPr bwMode="auto">
            <a:xfrm>
              <a:off x="3490" y="1359"/>
              <a:ext cx="94" cy="150"/>
            </a:xfrm>
            <a:prstGeom prst="rect">
              <a:avLst/>
            </a:prstGeom>
            <a:noFill/>
            <a:ln w="9525">
              <a:noFill/>
              <a:miter lim="800000"/>
              <a:headEnd/>
              <a:tailEnd/>
            </a:ln>
          </p:spPr>
          <p:txBody>
            <a:bodyPr wrap="none" lIns="0" tIns="0" rIns="0" bIns="0"/>
            <a:lstStyle/>
            <a:p>
              <a:pPr eaLnBrk="0" hangingPunct="0"/>
              <a:r>
                <a:rPr lang="en-US" sz="1400" b="1"/>
                <a:t>1</a:t>
              </a:r>
            </a:p>
          </p:txBody>
        </p:sp>
        <p:sp>
          <p:nvSpPr>
            <p:cNvPr id="78898" name="Line 10"/>
            <p:cNvSpPr>
              <a:spLocks noChangeShapeType="1"/>
            </p:cNvSpPr>
            <p:nvPr/>
          </p:nvSpPr>
          <p:spPr bwMode="auto">
            <a:xfrm>
              <a:off x="3476" y="1479"/>
              <a:ext cx="79" cy="0"/>
            </a:xfrm>
            <a:prstGeom prst="line">
              <a:avLst/>
            </a:prstGeom>
            <a:noFill/>
            <a:ln w="6350">
              <a:solidFill>
                <a:schemeClr val="tx1"/>
              </a:solidFill>
              <a:round/>
              <a:headEnd/>
              <a:tailEnd/>
            </a:ln>
            <a:effectLst/>
          </p:spPr>
          <p:txBody>
            <a:bodyPr wrap="none" anchor="ctr"/>
            <a:lstStyle/>
            <a:p>
              <a:endParaRPr lang="en-US"/>
            </a:p>
          </p:txBody>
        </p:sp>
      </p:grpSp>
      <p:grpSp>
        <p:nvGrpSpPr>
          <p:cNvPr id="3" name="Group 11"/>
          <p:cNvGrpSpPr>
            <a:grpSpLocks/>
          </p:cNvGrpSpPr>
          <p:nvPr/>
        </p:nvGrpSpPr>
        <p:grpSpPr bwMode="auto">
          <a:xfrm>
            <a:off x="5676900" y="3382963"/>
            <a:ext cx="171450" cy="420687"/>
            <a:chOff x="3476" y="1359"/>
            <a:chExt cx="108" cy="265"/>
          </a:xfrm>
        </p:grpSpPr>
        <p:sp>
          <p:nvSpPr>
            <p:cNvPr id="78893" name="Text Box 3"/>
            <p:cNvSpPr txBox="1">
              <a:spLocks noChangeArrowheads="1"/>
            </p:cNvSpPr>
            <p:nvPr/>
          </p:nvSpPr>
          <p:spPr bwMode="auto">
            <a:xfrm>
              <a:off x="3490" y="1474"/>
              <a:ext cx="94" cy="150"/>
            </a:xfrm>
            <a:prstGeom prst="rect">
              <a:avLst/>
            </a:prstGeom>
            <a:noFill/>
            <a:ln w="9525">
              <a:noFill/>
              <a:miter lim="800000"/>
              <a:headEnd/>
              <a:tailEnd/>
            </a:ln>
          </p:spPr>
          <p:txBody>
            <a:bodyPr wrap="none" lIns="0" tIns="0" rIns="0" bIns="0"/>
            <a:lstStyle/>
            <a:p>
              <a:pPr eaLnBrk="0" hangingPunct="0"/>
              <a:r>
                <a:rPr lang="en-US" sz="1400" b="1"/>
                <a:t>2</a:t>
              </a:r>
            </a:p>
          </p:txBody>
        </p:sp>
        <p:sp>
          <p:nvSpPr>
            <p:cNvPr id="78894" name="Text Box 3"/>
            <p:cNvSpPr txBox="1">
              <a:spLocks noChangeArrowheads="1"/>
            </p:cNvSpPr>
            <p:nvPr/>
          </p:nvSpPr>
          <p:spPr bwMode="auto">
            <a:xfrm>
              <a:off x="3490" y="1359"/>
              <a:ext cx="94" cy="150"/>
            </a:xfrm>
            <a:prstGeom prst="rect">
              <a:avLst/>
            </a:prstGeom>
            <a:noFill/>
            <a:ln w="9525">
              <a:noFill/>
              <a:miter lim="800000"/>
              <a:headEnd/>
              <a:tailEnd/>
            </a:ln>
          </p:spPr>
          <p:txBody>
            <a:bodyPr wrap="none" lIns="0" tIns="0" rIns="0" bIns="0"/>
            <a:lstStyle/>
            <a:p>
              <a:pPr eaLnBrk="0" hangingPunct="0"/>
              <a:r>
                <a:rPr lang="en-US" sz="1400" b="1"/>
                <a:t>1</a:t>
              </a:r>
            </a:p>
          </p:txBody>
        </p:sp>
        <p:sp>
          <p:nvSpPr>
            <p:cNvPr id="78895" name="Line 14"/>
            <p:cNvSpPr>
              <a:spLocks noChangeShapeType="1"/>
            </p:cNvSpPr>
            <p:nvPr/>
          </p:nvSpPr>
          <p:spPr bwMode="auto">
            <a:xfrm>
              <a:off x="3476" y="1479"/>
              <a:ext cx="79" cy="0"/>
            </a:xfrm>
            <a:prstGeom prst="line">
              <a:avLst/>
            </a:prstGeom>
            <a:noFill/>
            <a:ln w="6350">
              <a:solidFill>
                <a:schemeClr val="tx1"/>
              </a:solidFill>
              <a:round/>
              <a:headEnd/>
              <a:tailEnd/>
            </a:ln>
            <a:effectLst/>
          </p:spPr>
          <p:txBody>
            <a:bodyPr wrap="none" anchor="ctr"/>
            <a:lstStyle/>
            <a:p>
              <a:endParaRPr lang="en-US"/>
            </a:p>
          </p:txBody>
        </p:sp>
      </p:grpSp>
      <p:grpSp>
        <p:nvGrpSpPr>
          <p:cNvPr id="4" name="Group 15"/>
          <p:cNvGrpSpPr>
            <a:grpSpLocks/>
          </p:cNvGrpSpPr>
          <p:nvPr/>
        </p:nvGrpSpPr>
        <p:grpSpPr bwMode="auto">
          <a:xfrm>
            <a:off x="4660900" y="4584700"/>
            <a:ext cx="171450" cy="420688"/>
            <a:chOff x="3476" y="1359"/>
            <a:chExt cx="108" cy="265"/>
          </a:xfrm>
        </p:grpSpPr>
        <p:sp>
          <p:nvSpPr>
            <p:cNvPr id="78890" name="Text Box 3"/>
            <p:cNvSpPr txBox="1">
              <a:spLocks noChangeArrowheads="1"/>
            </p:cNvSpPr>
            <p:nvPr/>
          </p:nvSpPr>
          <p:spPr bwMode="auto">
            <a:xfrm>
              <a:off x="3490" y="1474"/>
              <a:ext cx="94" cy="150"/>
            </a:xfrm>
            <a:prstGeom prst="rect">
              <a:avLst/>
            </a:prstGeom>
            <a:noFill/>
            <a:ln w="9525">
              <a:noFill/>
              <a:miter lim="800000"/>
              <a:headEnd/>
              <a:tailEnd/>
            </a:ln>
          </p:spPr>
          <p:txBody>
            <a:bodyPr wrap="none" lIns="0" tIns="0" rIns="0" bIns="0"/>
            <a:lstStyle/>
            <a:p>
              <a:pPr eaLnBrk="0" hangingPunct="0"/>
              <a:r>
                <a:rPr lang="en-US" sz="1400" b="1"/>
                <a:t>2</a:t>
              </a:r>
            </a:p>
          </p:txBody>
        </p:sp>
        <p:sp>
          <p:nvSpPr>
            <p:cNvPr id="78891" name="Text Box 3"/>
            <p:cNvSpPr txBox="1">
              <a:spLocks noChangeArrowheads="1"/>
            </p:cNvSpPr>
            <p:nvPr/>
          </p:nvSpPr>
          <p:spPr bwMode="auto">
            <a:xfrm>
              <a:off x="3490" y="1359"/>
              <a:ext cx="94" cy="150"/>
            </a:xfrm>
            <a:prstGeom prst="rect">
              <a:avLst/>
            </a:prstGeom>
            <a:noFill/>
            <a:ln w="9525">
              <a:noFill/>
              <a:miter lim="800000"/>
              <a:headEnd/>
              <a:tailEnd/>
            </a:ln>
          </p:spPr>
          <p:txBody>
            <a:bodyPr wrap="none" lIns="0" tIns="0" rIns="0" bIns="0"/>
            <a:lstStyle/>
            <a:p>
              <a:pPr eaLnBrk="0" hangingPunct="0"/>
              <a:r>
                <a:rPr lang="en-US" sz="1400" b="1"/>
                <a:t>1</a:t>
              </a:r>
            </a:p>
          </p:txBody>
        </p:sp>
        <p:sp>
          <p:nvSpPr>
            <p:cNvPr id="78892" name="Line 18"/>
            <p:cNvSpPr>
              <a:spLocks noChangeShapeType="1"/>
            </p:cNvSpPr>
            <p:nvPr/>
          </p:nvSpPr>
          <p:spPr bwMode="auto">
            <a:xfrm>
              <a:off x="3476" y="1479"/>
              <a:ext cx="79" cy="0"/>
            </a:xfrm>
            <a:prstGeom prst="line">
              <a:avLst/>
            </a:prstGeom>
            <a:noFill/>
            <a:ln w="6350">
              <a:solidFill>
                <a:schemeClr val="tx1"/>
              </a:solidFill>
              <a:round/>
              <a:headEnd/>
              <a:tailEnd/>
            </a:ln>
            <a:effectLst/>
          </p:spPr>
          <p:txBody>
            <a:bodyPr wrap="none" anchor="ctr"/>
            <a:lstStyle/>
            <a:p>
              <a:endParaRPr lang="en-US"/>
            </a:p>
          </p:txBody>
        </p:sp>
      </p:grpSp>
      <p:grpSp>
        <p:nvGrpSpPr>
          <p:cNvPr id="5" name="Group 19"/>
          <p:cNvGrpSpPr>
            <a:grpSpLocks/>
          </p:cNvGrpSpPr>
          <p:nvPr/>
        </p:nvGrpSpPr>
        <p:grpSpPr bwMode="auto">
          <a:xfrm>
            <a:off x="5410200" y="4586288"/>
            <a:ext cx="171450" cy="420687"/>
            <a:chOff x="3476" y="1359"/>
            <a:chExt cx="108" cy="265"/>
          </a:xfrm>
        </p:grpSpPr>
        <p:sp>
          <p:nvSpPr>
            <p:cNvPr id="78887" name="Text Box 3"/>
            <p:cNvSpPr txBox="1">
              <a:spLocks noChangeArrowheads="1"/>
            </p:cNvSpPr>
            <p:nvPr/>
          </p:nvSpPr>
          <p:spPr bwMode="auto">
            <a:xfrm>
              <a:off x="3490" y="1474"/>
              <a:ext cx="94" cy="150"/>
            </a:xfrm>
            <a:prstGeom prst="rect">
              <a:avLst/>
            </a:prstGeom>
            <a:noFill/>
            <a:ln w="9525">
              <a:noFill/>
              <a:miter lim="800000"/>
              <a:headEnd/>
              <a:tailEnd/>
            </a:ln>
          </p:spPr>
          <p:txBody>
            <a:bodyPr wrap="none" lIns="0" tIns="0" rIns="0" bIns="0"/>
            <a:lstStyle/>
            <a:p>
              <a:pPr eaLnBrk="0" hangingPunct="0"/>
              <a:r>
                <a:rPr lang="en-US" sz="1400" b="1"/>
                <a:t>2</a:t>
              </a:r>
            </a:p>
          </p:txBody>
        </p:sp>
        <p:sp>
          <p:nvSpPr>
            <p:cNvPr id="78888" name="Text Box 3"/>
            <p:cNvSpPr txBox="1">
              <a:spLocks noChangeArrowheads="1"/>
            </p:cNvSpPr>
            <p:nvPr/>
          </p:nvSpPr>
          <p:spPr bwMode="auto">
            <a:xfrm>
              <a:off x="3490" y="1359"/>
              <a:ext cx="94" cy="150"/>
            </a:xfrm>
            <a:prstGeom prst="rect">
              <a:avLst/>
            </a:prstGeom>
            <a:noFill/>
            <a:ln w="9525">
              <a:noFill/>
              <a:miter lim="800000"/>
              <a:headEnd/>
              <a:tailEnd/>
            </a:ln>
          </p:spPr>
          <p:txBody>
            <a:bodyPr wrap="none" lIns="0" tIns="0" rIns="0" bIns="0"/>
            <a:lstStyle/>
            <a:p>
              <a:pPr eaLnBrk="0" hangingPunct="0"/>
              <a:r>
                <a:rPr lang="en-US" sz="1400" b="1"/>
                <a:t>1</a:t>
              </a:r>
            </a:p>
          </p:txBody>
        </p:sp>
        <p:sp>
          <p:nvSpPr>
            <p:cNvPr id="78889" name="Line 22"/>
            <p:cNvSpPr>
              <a:spLocks noChangeShapeType="1"/>
            </p:cNvSpPr>
            <p:nvPr/>
          </p:nvSpPr>
          <p:spPr bwMode="auto">
            <a:xfrm>
              <a:off x="3476" y="1479"/>
              <a:ext cx="79" cy="0"/>
            </a:xfrm>
            <a:prstGeom prst="line">
              <a:avLst/>
            </a:prstGeom>
            <a:noFill/>
            <a:ln w="6350">
              <a:solidFill>
                <a:schemeClr val="tx1"/>
              </a:solidFill>
              <a:round/>
              <a:headEnd/>
              <a:tailEnd/>
            </a:ln>
            <a:effectLst/>
          </p:spPr>
          <p:txBody>
            <a:bodyPr wrap="none" anchor="ctr"/>
            <a:lstStyle/>
            <a:p>
              <a:endParaRPr lang="en-US"/>
            </a:p>
          </p:txBody>
        </p:sp>
      </p:grpSp>
      <p:grpSp>
        <p:nvGrpSpPr>
          <p:cNvPr id="6" name="Group 23"/>
          <p:cNvGrpSpPr>
            <a:grpSpLocks/>
          </p:cNvGrpSpPr>
          <p:nvPr/>
        </p:nvGrpSpPr>
        <p:grpSpPr bwMode="auto">
          <a:xfrm>
            <a:off x="4032250" y="5964238"/>
            <a:ext cx="171450" cy="420687"/>
            <a:chOff x="3476" y="1359"/>
            <a:chExt cx="108" cy="265"/>
          </a:xfrm>
        </p:grpSpPr>
        <p:sp>
          <p:nvSpPr>
            <p:cNvPr id="78884" name="Text Box 3"/>
            <p:cNvSpPr txBox="1">
              <a:spLocks noChangeArrowheads="1"/>
            </p:cNvSpPr>
            <p:nvPr/>
          </p:nvSpPr>
          <p:spPr bwMode="auto">
            <a:xfrm>
              <a:off x="3490" y="1474"/>
              <a:ext cx="94" cy="150"/>
            </a:xfrm>
            <a:prstGeom prst="rect">
              <a:avLst/>
            </a:prstGeom>
            <a:noFill/>
            <a:ln w="9525">
              <a:noFill/>
              <a:miter lim="800000"/>
              <a:headEnd/>
              <a:tailEnd/>
            </a:ln>
          </p:spPr>
          <p:txBody>
            <a:bodyPr wrap="none" lIns="0" tIns="0" rIns="0" bIns="0"/>
            <a:lstStyle/>
            <a:p>
              <a:pPr eaLnBrk="0" hangingPunct="0"/>
              <a:r>
                <a:rPr lang="en-US" sz="1400" b="1"/>
                <a:t>2</a:t>
              </a:r>
            </a:p>
          </p:txBody>
        </p:sp>
        <p:sp>
          <p:nvSpPr>
            <p:cNvPr id="78885" name="Text Box 3"/>
            <p:cNvSpPr txBox="1">
              <a:spLocks noChangeArrowheads="1"/>
            </p:cNvSpPr>
            <p:nvPr/>
          </p:nvSpPr>
          <p:spPr bwMode="auto">
            <a:xfrm>
              <a:off x="3490" y="1359"/>
              <a:ext cx="94" cy="150"/>
            </a:xfrm>
            <a:prstGeom prst="rect">
              <a:avLst/>
            </a:prstGeom>
            <a:noFill/>
            <a:ln w="9525">
              <a:noFill/>
              <a:miter lim="800000"/>
              <a:headEnd/>
              <a:tailEnd/>
            </a:ln>
          </p:spPr>
          <p:txBody>
            <a:bodyPr wrap="none" lIns="0" tIns="0" rIns="0" bIns="0"/>
            <a:lstStyle/>
            <a:p>
              <a:pPr eaLnBrk="0" hangingPunct="0"/>
              <a:r>
                <a:rPr lang="en-US" sz="1400" b="1"/>
                <a:t>1</a:t>
              </a:r>
            </a:p>
          </p:txBody>
        </p:sp>
        <p:sp>
          <p:nvSpPr>
            <p:cNvPr id="78886" name="Line 26"/>
            <p:cNvSpPr>
              <a:spLocks noChangeShapeType="1"/>
            </p:cNvSpPr>
            <p:nvPr/>
          </p:nvSpPr>
          <p:spPr bwMode="auto">
            <a:xfrm>
              <a:off x="3476" y="1479"/>
              <a:ext cx="79" cy="0"/>
            </a:xfrm>
            <a:prstGeom prst="line">
              <a:avLst/>
            </a:prstGeom>
            <a:noFill/>
            <a:ln w="6350">
              <a:solidFill>
                <a:schemeClr val="tx1"/>
              </a:solidFill>
              <a:round/>
              <a:headEnd/>
              <a:tailEnd/>
            </a:ln>
            <a:effectLst/>
          </p:spPr>
          <p:txBody>
            <a:bodyPr wrap="none" anchor="ctr"/>
            <a:lstStyle/>
            <a:p>
              <a:endParaRPr lang="en-US"/>
            </a:p>
          </p:txBody>
        </p:sp>
      </p:grpSp>
      <p:grpSp>
        <p:nvGrpSpPr>
          <p:cNvPr id="7" name="Group 27"/>
          <p:cNvGrpSpPr>
            <a:grpSpLocks/>
          </p:cNvGrpSpPr>
          <p:nvPr/>
        </p:nvGrpSpPr>
        <p:grpSpPr bwMode="auto">
          <a:xfrm>
            <a:off x="4022725" y="5153025"/>
            <a:ext cx="171450" cy="420688"/>
            <a:chOff x="3476" y="1359"/>
            <a:chExt cx="108" cy="265"/>
          </a:xfrm>
        </p:grpSpPr>
        <p:sp>
          <p:nvSpPr>
            <p:cNvPr id="78881" name="Text Box 3"/>
            <p:cNvSpPr txBox="1">
              <a:spLocks noChangeArrowheads="1"/>
            </p:cNvSpPr>
            <p:nvPr/>
          </p:nvSpPr>
          <p:spPr bwMode="auto">
            <a:xfrm>
              <a:off x="3490" y="1474"/>
              <a:ext cx="94" cy="150"/>
            </a:xfrm>
            <a:prstGeom prst="rect">
              <a:avLst/>
            </a:prstGeom>
            <a:noFill/>
            <a:ln w="9525">
              <a:noFill/>
              <a:miter lim="800000"/>
              <a:headEnd/>
              <a:tailEnd/>
            </a:ln>
          </p:spPr>
          <p:txBody>
            <a:bodyPr wrap="none" lIns="0" tIns="0" rIns="0" bIns="0"/>
            <a:lstStyle/>
            <a:p>
              <a:pPr eaLnBrk="0" hangingPunct="0"/>
              <a:r>
                <a:rPr lang="en-US" sz="1400" b="1"/>
                <a:t>2</a:t>
              </a:r>
            </a:p>
          </p:txBody>
        </p:sp>
        <p:sp>
          <p:nvSpPr>
            <p:cNvPr id="78882" name="Text Box 3"/>
            <p:cNvSpPr txBox="1">
              <a:spLocks noChangeArrowheads="1"/>
            </p:cNvSpPr>
            <p:nvPr/>
          </p:nvSpPr>
          <p:spPr bwMode="auto">
            <a:xfrm>
              <a:off x="3490" y="1359"/>
              <a:ext cx="94" cy="150"/>
            </a:xfrm>
            <a:prstGeom prst="rect">
              <a:avLst/>
            </a:prstGeom>
            <a:noFill/>
            <a:ln w="9525">
              <a:noFill/>
              <a:miter lim="800000"/>
              <a:headEnd/>
              <a:tailEnd/>
            </a:ln>
          </p:spPr>
          <p:txBody>
            <a:bodyPr wrap="none" lIns="0" tIns="0" rIns="0" bIns="0"/>
            <a:lstStyle/>
            <a:p>
              <a:pPr eaLnBrk="0" hangingPunct="0"/>
              <a:r>
                <a:rPr lang="en-US" sz="1400" b="1"/>
                <a:t>1</a:t>
              </a:r>
            </a:p>
          </p:txBody>
        </p:sp>
        <p:sp>
          <p:nvSpPr>
            <p:cNvPr id="78883" name="Line 30"/>
            <p:cNvSpPr>
              <a:spLocks noChangeShapeType="1"/>
            </p:cNvSpPr>
            <p:nvPr/>
          </p:nvSpPr>
          <p:spPr bwMode="auto">
            <a:xfrm>
              <a:off x="3476" y="1479"/>
              <a:ext cx="79" cy="0"/>
            </a:xfrm>
            <a:prstGeom prst="line">
              <a:avLst/>
            </a:prstGeom>
            <a:noFill/>
            <a:ln w="6350">
              <a:solidFill>
                <a:schemeClr val="tx1"/>
              </a:solidFill>
              <a:round/>
              <a:headEnd/>
              <a:tailEnd/>
            </a:ln>
            <a:effectLst/>
          </p:spPr>
          <p:txBody>
            <a:bodyPr wrap="none" anchor="ctr"/>
            <a:lstStyle/>
            <a:p>
              <a:endParaRPr lang="en-US"/>
            </a:p>
          </p:txBody>
        </p:sp>
      </p:grpSp>
      <p:sp>
        <p:nvSpPr>
          <p:cNvPr id="78861" name="Text Box 3"/>
          <p:cNvSpPr txBox="1">
            <a:spLocks noChangeArrowheads="1"/>
          </p:cNvSpPr>
          <p:nvPr/>
        </p:nvSpPr>
        <p:spPr bwMode="auto">
          <a:xfrm>
            <a:off x="3595688" y="1511300"/>
            <a:ext cx="781050" cy="238125"/>
          </a:xfrm>
          <a:prstGeom prst="rect">
            <a:avLst/>
          </a:prstGeom>
          <a:noFill/>
          <a:ln w="9525">
            <a:noFill/>
            <a:miter lim="800000"/>
            <a:headEnd/>
            <a:tailEnd/>
          </a:ln>
        </p:spPr>
        <p:txBody>
          <a:bodyPr wrap="none" lIns="0" tIns="0" rIns="0" bIns="0"/>
          <a:lstStyle/>
          <a:p>
            <a:pPr eaLnBrk="0" hangingPunct="0"/>
            <a:r>
              <a:rPr lang="en-US" sz="1400" b="1"/>
              <a:t>Gametes</a:t>
            </a:r>
            <a:endParaRPr lang="en-US" sz="1400" b="1" i="1"/>
          </a:p>
        </p:txBody>
      </p:sp>
      <p:sp>
        <p:nvSpPr>
          <p:cNvPr id="78862" name="Text Box 3"/>
          <p:cNvSpPr txBox="1">
            <a:spLocks noChangeArrowheads="1"/>
          </p:cNvSpPr>
          <p:nvPr/>
        </p:nvSpPr>
        <p:spPr bwMode="auto">
          <a:xfrm>
            <a:off x="3506788" y="3468688"/>
            <a:ext cx="781050" cy="238125"/>
          </a:xfrm>
          <a:prstGeom prst="rect">
            <a:avLst/>
          </a:prstGeom>
          <a:noFill/>
          <a:ln w="9525">
            <a:noFill/>
            <a:miter lim="800000"/>
            <a:headEnd/>
            <a:tailEnd/>
          </a:ln>
        </p:spPr>
        <p:txBody>
          <a:bodyPr wrap="none" lIns="0" tIns="0" rIns="0" bIns="0"/>
          <a:lstStyle/>
          <a:p>
            <a:pPr eaLnBrk="0" hangingPunct="0"/>
            <a:r>
              <a:rPr lang="en-US" sz="1400" b="1"/>
              <a:t>Gametes</a:t>
            </a:r>
            <a:endParaRPr lang="en-US" sz="1400" b="1" i="1"/>
          </a:p>
        </p:txBody>
      </p:sp>
      <p:sp>
        <p:nvSpPr>
          <p:cNvPr id="78863" name="Text Box 3"/>
          <p:cNvSpPr txBox="1">
            <a:spLocks noChangeArrowheads="1"/>
          </p:cNvSpPr>
          <p:nvPr/>
        </p:nvSpPr>
        <p:spPr bwMode="auto">
          <a:xfrm>
            <a:off x="3533775" y="5646738"/>
            <a:ext cx="473075" cy="238125"/>
          </a:xfrm>
          <a:prstGeom prst="rect">
            <a:avLst/>
          </a:prstGeom>
          <a:noFill/>
          <a:ln w="9525">
            <a:noFill/>
            <a:miter lim="800000"/>
            <a:headEnd/>
            <a:tailEnd/>
          </a:ln>
        </p:spPr>
        <p:txBody>
          <a:bodyPr wrap="none" lIns="0" tIns="0" rIns="0" bIns="0"/>
          <a:lstStyle/>
          <a:p>
            <a:pPr eaLnBrk="0" hangingPunct="0"/>
            <a:r>
              <a:rPr lang="en-US" sz="1400" b="1"/>
              <a:t>Eggs</a:t>
            </a:r>
            <a:endParaRPr lang="en-US" sz="1400" b="1" i="1"/>
          </a:p>
        </p:txBody>
      </p:sp>
      <p:sp>
        <p:nvSpPr>
          <p:cNvPr id="78864" name="Text Box 3"/>
          <p:cNvSpPr txBox="1">
            <a:spLocks noChangeArrowheads="1"/>
          </p:cNvSpPr>
          <p:nvPr/>
        </p:nvSpPr>
        <p:spPr bwMode="auto">
          <a:xfrm>
            <a:off x="5035550" y="4356100"/>
            <a:ext cx="606425" cy="223838"/>
          </a:xfrm>
          <a:prstGeom prst="rect">
            <a:avLst/>
          </a:prstGeom>
          <a:noFill/>
          <a:ln w="9525">
            <a:noFill/>
            <a:miter lim="800000"/>
            <a:headEnd/>
            <a:tailEnd/>
          </a:ln>
        </p:spPr>
        <p:txBody>
          <a:bodyPr wrap="none" lIns="0" tIns="0" rIns="0" bIns="0"/>
          <a:lstStyle/>
          <a:p>
            <a:pPr eaLnBrk="0" hangingPunct="0"/>
            <a:r>
              <a:rPr lang="en-US" sz="1400" b="1"/>
              <a:t>Sperm</a:t>
            </a:r>
            <a:endParaRPr lang="en-US" sz="1400" b="1" i="1"/>
          </a:p>
        </p:txBody>
      </p:sp>
      <p:sp>
        <p:nvSpPr>
          <p:cNvPr id="78865" name="Text Box 3"/>
          <p:cNvSpPr txBox="1">
            <a:spLocks noChangeArrowheads="1"/>
          </p:cNvSpPr>
          <p:nvPr/>
        </p:nvSpPr>
        <p:spPr bwMode="auto">
          <a:xfrm>
            <a:off x="5049838" y="600075"/>
            <a:ext cx="152400" cy="225425"/>
          </a:xfrm>
          <a:prstGeom prst="rect">
            <a:avLst/>
          </a:prstGeom>
          <a:noFill/>
          <a:ln w="9525">
            <a:noFill/>
            <a:miter lim="800000"/>
            <a:headEnd/>
            <a:tailEnd/>
          </a:ln>
        </p:spPr>
        <p:txBody>
          <a:bodyPr wrap="none" lIns="0" tIns="0" rIns="0" bIns="0"/>
          <a:lstStyle/>
          <a:p>
            <a:pPr eaLnBrk="0" hangingPunct="0"/>
            <a:r>
              <a:rPr lang="en-US" sz="1400" b="1">
                <a:sym typeface="Symbol" pitchFamily="84" charset="2"/>
              </a:rPr>
              <a:t></a:t>
            </a:r>
            <a:endParaRPr lang="en-US" sz="1400" b="1" i="1"/>
          </a:p>
        </p:txBody>
      </p:sp>
      <p:sp>
        <p:nvSpPr>
          <p:cNvPr id="78866" name="Text Box 3"/>
          <p:cNvSpPr txBox="1">
            <a:spLocks noChangeArrowheads="1"/>
          </p:cNvSpPr>
          <p:nvPr/>
        </p:nvSpPr>
        <p:spPr bwMode="auto">
          <a:xfrm>
            <a:off x="3862388" y="987425"/>
            <a:ext cx="431800" cy="438150"/>
          </a:xfrm>
          <a:prstGeom prst="rect">
            <a:avLst/>
          </a:prstGeom>
          <a:noFill/>
          <a:ln w="9525">
            <a:noFill/>
            <a:miter lim="800000"/>
            <a:headEnd/>
            <a:tailEnd/>
          </a:ln>
        </p:spPr>
        <p:txBody>
          <a:bodyPr wrap="none" lIns="0" tIns="0" rIns="0" bIns="0"/>
          <a:lstStyle/>
          <a:p>
            <a:pPr algn="ctr" eaLnBrk="0" hangingPunct="0"/>
            <a:r>
              <a:rPr lang="en-US" sz="1400" b="1"/>
              <a:t>Red</a:t>
            </a:r>
            <a:br>
              <a:rPr lang="en-US" sz="1400" b="1"/>
            </a:br>
            <a:r>
              <a:rPr lang="en-US" sz="1400" b="1" i="1"/>
              <a:t>RR</a:t>
            </a:r>
          </a:p>
        </p:txBody>
      </p:sp>
      <p:sp>
        <p:nvSpPr>
          <p:cNvPr id="78867" name="Text Box 3"/>
          <p:cNvSpPr txBox="1">
            <a:spLocks noChangeArrowheads="1"/>
          </p:cNvSpPr>
          <p:nvPr/>
        </p:nvSpPr>
        <p:spPr bwMode="auto">
          <a:xfrm>
            <a:off x="6113463" y="993775"/>
            <a:ext cx="525462" cy="438150"/>
          </a:xfrm>
          <a:prstGeom prst="rect">
            <a:avLst/>
          </a:prstGeom>
          <a:noFill/>
          <a:ln w="9525">
            <a:noFill/>
            <a:miter lim="800000"/>
            <a:headEnd/>
            <a:tailEnd/>
          </a:ln>
        </p:spPr>
        <p:txBody>
          <a:bodyPr wrap="none" lIns="0" tIns="0" rIns="0" bIns="0"/>
          <a:lstStyle/>
          <a:p>
            <a:pPr algn="ctr" eaLnBrk="0" hangingPunct="0"/>
            <a:r>
              <a:rPr lang="en-US" sz="1400" b="1"/>
              <a:t>White</a:t>
            </a:r>
            <a:br>
              <a:rPr lang="en-US" sz="1400" b="1"/>
            </a:br>
            <a:r>
              <a:rPr lang="en-US" sz="1400" b="1" i="1"/>
              <a:t>rr</a:t>
            </a:r>
          </a:p>
        </p:txBody>
      </p:sp>
      <p:sp>
        <p:nvSpPr>
          <p:cNvPr id="78868" name="Text Box 3"/>
          <p:cNvSpPr txBox="1">
            <a:spLocks noChangeArrowheads="1"/>
          </p:cNvSpPr>
          <p:nvPr/>
        </p:nvSpPr>
        <p:spPr bwMode="auto">
          <a:xfrm>
            <a:off x="5232400" y="2570163"/>
            <a:ext cx="1019175" cy="450850"/>
          </a:xfrm>
          <a:prstGeom prst="rect">
            <a:avLst/>
          </a:prstGeom>
          <a:noFill/>
          <a:ln w="9525">
            <a:noFill/>
            <a:miter lim="800000"/>
            <a:headEnd/>
            <a:tailEnd/>
          </a:ln>
        </p:spPr>
        <p:txBody>
          <a:bodyPr wrap="none" lIns="0" tIns="0" rIns="0" bIns="0"/>
          <a:lstStyle/>
          <a:p>
            <a:pPr algn="ctr" eaLnBrk="0" hangingPunct="0"/>
            <a:r>
              <a:rPr lang="en-US" sz="1400" b="1"/>
              <a:t>Pink hybrid</a:t>
            </a:r>
            <a:br>
              <a:rPr lang="en-US" sz="1400" b="1"/>
            </a:br>
            <a:r>
              <a:rPr lang="en-US" sz="1400" b="1" i="1"/>
              <a:t>Rr</a:t>
            </a:r>
          </a:p>
        </p:txBody>
      </p:sp>
      <p:sp>
        <p:nvSpPr>
          <p:cNvPr id="78869" name="Text Box 3"/>
          <p:cNvSpPr txBox="1">
            <a:spLocks noChangeArrowheads="1"/>
          </p:cNvSpPr>
          <p:nvPr/>
        </p:nvSpPr>
        <p:spPr bwMode="auto">
          <a:xfrm>
            <a:off x="4483100" y="1516063"/>
            <a:ext cx="179388" cy="238125"/>
          </a:xfrm>
          <a:prstGeom prst="rect">
            <a:avLst/>
          </a:prstGeom>
          <a:noFill/>
          <a:ln w="9525">
            <a:noFill/>
            <a:miter lim="800000"/>
            <a:headEnd/>
            <a:tailEnd/>
          </a:ln>
        </p:spPr>
        <p:txBody>
          <a:bodyPr wrap="none" lIns="0" tIns="0" rIns="0" bIns="0"/>
          <a:lstStyle/>
          <a:p>
            <a:pPr eaLnBrk="0" hangingPunct="0"/>
            <a:r>
              <a:rPr lang="en-US" sz="1400" b="1" i="1"/>
              <a:t>R</a:t>
            </a:r>
          </a:p>
        </p:txBody>
      </p:sp>
      <p:sp>
        <p:nvSpPr>
          <p:cNvPr id="78870" name="Text Box 3"/>
          <p:cNvSpPr txBox="1">
            <a:spLocks noChangeArrowheads="1"/>
          </p:cNvSpPr>
          <p:nvPr/>
        </p:nvSpPr>
        <p:spPr bwMode="auto">
          <a:xfrm>
            <a:off x="4514850" y="3471863"/>
            <a:ext cx="179388" cy="238125"/>
          </a:xfrm>
          <a:prstGeom prst="rect">
            <a:avLst/>
          </a:prstGeom>
          <a:noFill/>
          <a:ln w="9525">
            <a:noFill/>
            <a:miter lim="800000"/>
            <a:headEnd/>
            <a:tailEnd/>
          </a:ln>
        </p:spPr>
        <p:txBody>
          <a:bodyPr wrap="none" lIns="0" tIns="0" rIns="0" bIns="0"/>
          <a:lstStyle/>
          <a:p>
            <a:pPr eaLnBrk="0" hangingPunct="0"/>
            <a:r>
              <a:rPr lang="en-US" sz="1400" b="1" i="1"/>
              <a:t>R</a:t>
            </a:r>
          </a:p>
        </p:txBody>
      </p:sp>
      <p:sp>
        <p:nvSpPr>
          <p:cNvPr id="78871" name="Text Box 3"/>
          <p:cNvSpPr txBox="1">
            <a:spLocks noChangeArrowheads="1"/>
          </p:cNvSpPr>
          <p:nvPr/>
        </p:nvSpPr>
        <p:spPr bwMode="auto">
          <a:xfrm>
            <a:off x="4914900" y="4702175"/>
            <a:ext cx="179388" cy="238125"/>
          </a:xfrm>
          <a:prstGeom prst="rect">
            <a:avLst/>
          </a:prstGeom>
          <a:noFill/>
          <a:ln w="9525">
            <a:noFill/>
            <a:miter lim="800000"/>
            <a:headEnd/>
            <a:tailEnd/>
          </a:ln>
        </p:spPr>
        <p:txBody>
          <a:bodyPr wrap="none" lIns="0" tIns="0" rIns="0" bIns="0"/>
          <a:lstStyle/>
          <a:p>
            <a:pPr eaLnBrk="0" hangingPunct="0"/>
            <a:r>
              <a:rPr lang="en-US" sz="1400" b="1" i="1"/>
              <a:t>R</a:t>
            </a:r>
          </a:p>
        </p:txBody>
      </p:sp>
      <p:sp>
        <p:nvSpPr>
          <p:cNvPr id="78872" name="Text Box 3"/>
          <p:cNvSpPr txBox="1">
            <a:spLocks noChangeArrowheads="1"/>
          </p:cNvSpPr>
          <p:nvPr/>
        </p:nvSpPr>
        <p:spPr bwMode="auto">
          <a:xfrm>
            <a:off x="4233863" y="5238750"/>
            <a:ext cx="179387" cy="238125"/>
          </a:xfrm>
          <a:prstGeom prst="rect">
            <a:avLst/>
          </a:prstGeom>
          <a:noFill/>
          <a:ln w="9525">
            <a:noFill/>
            <a:miter lim="800000"/>
            <a:headEnd/>
            <a:tailEnd/>
          </a:ln>
        </p:spPr>
        <p:txBody>
          <a:bodyPr wrap="none" lIns="0" tIns="0" rIns="0" bIns="0"/>
          <a:lstStyle/>
          <a:p>
            <a:pPr eaLnBrk="0" hangingPunct="0"/>
            <a:r>
              <a:rPr lang="en-US" sz="1400" b="1" i="1"/>
              <a:t>R</a:t>
            </a:r>
          </a:p>
        </p:txBody>
      </p:sp>
      <p:sp>
        <p:nvSpPr>
          <p:cNvPr id="78873" name="Text Box 3"/>
          <p:cNvSpPr txBox="1">
            <a:spLocks noChangeArrowheads="1"/>
          </p:cNvSpPr>
          <p:nvPr/>
        </p:nvSpPr>
        <p:spPr bwMode="auto">
          <a:xfrm>
            <a:off x="5891213" y="1520825"/>
            <a:ext cx="179387" cy="238125"/>
          </a:xfrm>
          <a:prstGeom prst="rect">
            <a:avLst/>
          </a:prstGeom>
          <a:noFill/>
          <a:ln w="9525">
            <a:noFill/>
            <a:miter lim="800000"/>
            <a:headEnd/>
            <a:tailEnd/>
          </a:ln>
        </p:spPr>
        <p:txBody>
          <a:bodyPr wrap="none" lIns="0" tIns="0" rIns="0" bIns="0"/>
          <a:lstStyle/>
          <a:p>
            <a:pPr eaLnBrk="0" hangingPunct="0"/>
            <a:r>
              <a:rPr lang="en-US" sz="1400" b="1" i="1"/>
              <a:t>r</a:t>
            </a:r>
          </a:p>
        </p:txBody>
      </p:sp>
      <p:sp>
        <p:nvSpPr>
          <p:cNvPr id="78874" name="Text Box 3"/>
          <p:cNvSpPr txBox="1">
            <a:spLocks noChangeArrowheads="1"/>
          </p:cNvSpPr>
          <p:nvPr/>
        </p:nvSpPr>
        <p:spPr bwMode="auto">
          <a:xfrm>
            <a:off x="5910263" y="3478213"/>
            <a:ext cx="179387" cy="238125"/>
          </a:xfrm>
          <a:prstGeom prst="rect">
            <a:avLst/>
          </a:prstGeom>
          <a:noFill/>
          <a:ln w="9525">
            <a:noFill/>
            <a:miter lim="800000"/>
            <a:headEnd/>
            <a:tailEnd/>
          </a:ln>
        </p:spPr>
        <p:txBody>
          <a:bodyPr wrap="none" lIns="0" tIns="0" rIns="0" bIns="0"/>
          <a:lstStyle/>
          <a:p>
            <a:pPr eaLnBrk="0" hangingPunct="0"/>
            <a:r>
              <a:rPr lang="en-US" sz="1400" b="1" i="1"/>
              <a:t>r</a:t>
            </a:r>
          </a:p>
        </p:txBody>
      </p:sp>
      <p:sp>
        <p:nvSpPr>
          <p:cNvPr id="78875" name="Text Box 3"/>
          <p:cNvSpPr txBox="1">
            <a:spLocks noChangeArrowheads="1"/>
          </p:cNvSpPr>
          <p:nvPr/>
        </p:nvSpPr>
        <p:spPr bwMode="auto">
          <a:xfrm>
            <a:off x="5668963" y="4695825"/>
            <a:ext cx="179387" cy="238125"/>
          </a:xfrm>
          <a:prstGeom prst="rect">
            <a:avLst/>
          </a:prstGeom>
          <a:noFill/>
          <a:ln w="9525">
            <a:noFill/>
            <a:miter lim="800000"/>
            <a:headEnd/>
            <a:tailEnd/>
          </a:ln>
        </p:spPr>
        <p:txBody>
          <a:bodyPr wrap="none" lIns="0" tIns="0" rIns="0" bIns="0"/>
          <a:lstStyle/>
          <a:p>
            <a:pPr eaLnBrk="0" hangingPunct="0"/>
            <a:r>
              <a:rPr lang="en-US" sz="1400" b="1" i="1"/>
              <a:t>r</a:t>
            </a:r>
          </a:p>
        </p:txBody>
      </p:sp>
      <p:sp>
        <p:nvSpPr>
          <p:cNvPr id="78876" name="Text Box 3"/>
          <p:cNvSpPr txBox="1">
            <a:spLocks noChangeArrowheads="1"/>
          </p:cNvSpPr>
          <p:nvPr/>
        </p:nvSpPr>
        <p:spPr bwMode="auto">
          <a:xfrm>
            <a:off x="4270375" y="6051550"/>
            <a:ext cx="179388" cy="238125"/>
          </a:xfrm>
          <a:prstGeom prst="rect">
            <a:avLst/>
          </a:prstGeom>
          <a:noFill/>
          <a:ln w="9525">
            <a:noFill/>
            <a:miter lim="800000"/>
            <a:headEnd/>
            <a:tailEnd/>
          </a:ln>
        </p:spPr>
        <p:txBody>
          <a:bodyPr wrap="none" lIns="0" tIns="0" rIns="0" bIns="0"/>
          <a:lstStyle/>
          <a:p>
            <a:pPr eaLnBrk="0" hangingPunct="0"/>
            <a:r>
              <a:rPr lang="en-US" sz="1400" b="1" i="1"/>
              <a:t>r</a:t>
            </a:r>
          </a:p>
        </p:txBody>
      </p:sp>
      <p:sp>
        <p:nvSpPr>
          <p:cNvPr id="78877" name="Text Box 3"/>
          <p:cNvSpPr txBox="1">
            <a:spLocks noChangeArrowheads="1"/>
          </p:cNvSpPr>
          <p:nvPr/>
        </p:nvSpPr>
        <p:spPr bwMode="auto">
          <a:xfrm>
            <a:off x="4737100" y="5233988"/>
            <a:ext cx="285750" cy="238125"/>
          </a:xfrm>
          <a:prstGeom prst="rect">
            <a:avLst/>
          </a:prstGeom>
          <a:noFill/>
          <a:ln w="9525">
            <a:noFill/>
            <a:miter lim="800000"/>
            <a:headEnd/>
            <a:tailEnd/>
          </a:ln>
        </p:spPr>
        <p:txBody>
          <a:bodyPr wrap="none" lIns="0" tIns="0" rIns="0" bIns="0"/>
          <a:lstStyle/>
          <a:p>
            <a:pPr eaLnBrk="0" hangingPunct="0"/>
            <a:r>
              <a:rPr lang="en-US" sz="1400" b="1" i="1"/>
              <a:t>RR</a:t>
            </a:r>
          </a:p>
        </p:txBody>
      </p:sp>
      <p:sp>
        <p:nvSpPr>
          <p:cNvPr id="78878" name="Text Box 3"/>
          <p:cNvSpPr txBox="1">
            <a:spLocks noChangeArrowheads="1"/>
          </p:cNvSpPr>
          <p:nvPr/>
        </p:nvSpPr>
        <p:spPr bwMode="auto">
          <a:xfrm>
            <a:off x="5491163" y="5237163"/>
            <a:ext cx="285750" cy="238125"/>
          </a:xfrm>
          <a:prstGeom prst="rect">
            <a:avLst/>
          </a:prstGeom>
          <a:noFill/>
          <a:ln w="9525">
            <a:noFill/>
            <a:miter lim="800000"/>
            <a:headEnd/>
            <a:tailEnd/>
          </a:ln>
        </p:spPr>
        <p:txBody>
          <a:bodyPr wrap="none" lIns="0" tIns="0" rIns="0" bIns="0"/>
          <a:lstStyle/>
          <a:p>
            <a:pPr eaLnBrk="0" hangingPunct="0"/>
            <a:r>
              <a:rPr lang="en-US" sz="1400" b="1" i="1"/>
              <a:t>rR</a:t>
            </a:r>
          </a:p>
        </p:txBody>
      </p:sp>
      <p:sp>
        <p:nvSpPr>
          <p:cNvPr id="78879" name="Text Box 3"/>
          <p:cNvSpPr txBox="1">
            <a:spLocks noChangeArrowheads="1"/>
          </p:cNvSpPr>
          <p:nvPr/>
        </p:nvSpPr>
        <p:spPr bwMode="auto">
          <a:xfrm>
            <a:off x="4795838" y="5975350"/>
            <a:ext cx="285750" cy="238125"/>
          </a:xfrm>
          <a:prstGeom prst="rect">
            <a:avLst/>
          </a:prstGeom>
          <a:noFill/>
          <a:ln w="9525">
            <a:noFill/>
            <a:miter lim="800000"/>
            <a:headEnd/>
            <a:tailEnd/>
          </a:ln>
        </p:spPr>
        <p:txBody>
          <a:bodyPr wrap="none" lIns="0" tIns="0" rIns="0" bIns="0"/>
          <a:lstStyle/>
          <a:p>
            <a:pPr eaLnBrk="0" hangingPunct="0"/>
            <a:r>
              <a:rPr lang="en-US" sz="1400" b="1" i="1"/>
              <a:t>Rr</a:t>
            </a:r>
          </a:p>
        </p:txBody>
      </p:sp>
      <p:sp>
        <p:nvSpPr>
          <p:cNvPr id="78880" name="Text Box 3"/>
          <p:cNvSpPr txBox="1">
            <a:spLocks noChangeArrowheads="1"/>
          </p:cNvSpPr>
          <p:nvPr/>
        </p:nvSpPr>
        <p:spPr bwMode="auto">
          <a:xfrm>
            <a:off x="5543550" y="5975350"/>
            <a:ext cx="285750" cy="238125"/>
          </a:xfrm>
          <a:prstGeom prst="rect">
            <a:avLst/>
          </a:prstGeom>
          <a:noFill/>
          <a:ln w="9525">
            <a:noFill/>
            <a:miter lim="800000"/>
            <a:headEnd/>
            <a:tailEnd/>
          </a:ln>
        </p:spPr>
        <p:txBody>
          <a:bodyPr wrap="none" lIns="0" tIns="0" rIns="0" bIns="0"/>
          <a:lstStyle/>
          <a:p>
            <a:pPr eaLnBrk="0" hangingPunct="0"/>
            <a:r>
              <a:rPr lang="en-US" sz="1400" b="1" i="1"/>
              <a:t>rr</a:t>
            </a:r>
          </a:p>
        </p:txBody>
      </p:sp>
      <p:sp>
        <p:nvSpPr>
          <p:cNvPr id="51" name="Slide Number Placeholder 50"/>
          <p:cNvSpPr>
            <a:spLocks noGrp="1"/>
          </p:cNvSpPr>
          <p:nvPr>
            <p:ph type="sldNum" sz="quarter" idx="12"/>
          </p:nvPr>
        </p:nvSpPr>
        <p:spPr/>
        <p:txBody>
          <a:bodyPr/>
          <a:lstStyle/>
          <a:p>
            <a:fld id="{6B52636A-E495-4EBB-912D-D2FFDB0EAA47}"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normAutofit fontScale="85000" lnSpcReduction="20000"/>
          </a:bodyPr>
          <a:lstStyle/>
          <a:p>
            <a:fld id="{52996DBE-2101-4215-95CF-168196495B83}" type="slidenum">
              <a:rPr lang="en-US" smtClean="0"/>
              <a:pPr/>
              <a:t>3</a:t>
            </a:fld>
            <a:endParaRPr lang="en-US" smtClean="0"/>
          </a:p>
        </p:txBody>
      </p:sp>
      <p:sp>
        <p:nvSpPr>
          <p:cNvPr id="5123" name="Rectangle 2"/>
          <p:cNvSpPr>
            <a:spLocks noGrp="1" noChangeArrowheads="1"/>
          </p:cNvSpPr>
          <p:nvPr>
            <p:ph type="title"/>
          </p:nvPr>
        </p:nvSpPr>
        <p:spPr/>
        <p:txBody>
          <a:bodyPr>
            <a:normAutofit fontScale="90000"/>
          </a:bodyPr>
          <a:lstStyle/>
          <a:p>
            <a:pPr eaLnBrk="1" hangingPunct="1"/>
            <a:r>
              <a:rPr lang="en-US" dirty="0" smtClean="0"/>
              <a:t>Review</a:t>
            </a:r>
            <a:br>
              <a:rPr lang="en-US" dirty="0" smtClean="0"/>
            </a:br>
            <a:endParaRPr lang="en-US" dirty="0" smtClean="0"/>
          </a:p>
        </p:txBody>
      </p:sp>
      <p:sp>
        <p:nvSpPr>
          <p:cNvPr id="9219" name="Rectangle 3"/>
          <p:cNvSpPr>
            <a:spLocks noGrp="1" noChangeArrowheads="1"/>
          </p:cNvSpPr>
          <p:nvPr>
            <p:ph type="body" idx="1"/>
          </p:nvPr>
        </p:nvSpPr>
        <p:spPr/>
        <p:txBody>
          <a:bodyPr/>
          <a:lstStyle/>
          <a:p>
            <a:pPr eaLnBrk="1" hangingPunct="1"/>
            <a:r>
              <a:rPr lang="en-US" dirty="0" smtClean="0"/>
              <a:t>Gene</a:t>
            </a:r>
          </a:p>
          <a:p>
            <a:pPr eaLnBrk="1" hangingPunct="1">
              <a:buFont typeface="Wingdings" pitchFamily="2" charset="2"/>
              <a:buNone/>
            </a:pPr>
            <a:r>
              <a:rPr lang="en-US" dirty="0" smtClean="0"/>
              <a:t>      - Segment of DNA</a:t>
            </a:r>
          </a:p>
          <a:p>
            <a:pPr eaLnBrk="1" hangingPunct="1">
              <a:buFont typeface="Wingdings" pitchFamily="2" charset="2"/>
              <a:buNone/>
            </a:pPr>
            <a:r>
              <a:rPr lang="en-US" dirty="0" smtClean="0"/>
              <a:t>      - An allele is a form of a gene </a:t>
            </a:r>
          </a:p>
          <a:p>
            <a:pPr eaLnBrk="1" hangingPunct="1">
              <a:buFont typeface="Wingdings" pitchFamily="2" charset="2"/>
              <a:buNone/>
            </a:pPr>
            <a:r>
              <a:rPr lang="en-US" dirty="0" smtClean="0"/>
              <a:t>         </a:t>
            </a:r>
            <a:r>
              <a:rPr lang="en-US" dirty="0" err="1" smtClean="0"/>
              <a:t>ie</a:t>
            </a:r>
            <a:r>
              <a:rPr lang="en-US" dirty="0" smtClean="0"/>
              <a:t>.  Blue or brown eyes</a:t>
            </a:r>
          </a:p>
          <a:p>
            <a:pPr eaLnBrk="1" hangingPunct="1">
              <a:buFont typeface="Wingdings" pitchFamily="2" charset="2"/>
              <a:buNone/>
            </a:pPr>
            <a:r>
              <a:rPr lang="en-US" dirty="0" smtClean="0"/>
              <a:t>               Tall or short plants</a:t>
            </a:r>
          </a:p>
          <a:p>
            <a:pPr eaLnBrk="1" hangingPunct="1">
              <a:buFont typeface="Wingdings" pitchFamily="2" charset="2"/>
              <a:buNone/>
            </a:pPr>
            <a:r>
              <a:rPr lang="en-US" dirty="0" smtClean="0"/>
              <a:t>	   - locus – location of the gene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 calcmode="lin" valueType="num">
                                      <p:cBhvr additive="base">
                                        <p:cTn id="37"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182563" y="106363"/>
            <a:ext cx="8543925" cy="914400"/>
          </a:xfrm>
        </p:spPr>
        <p:txBody>
          <a:bodyPr>
            <a:normAutofit fontScale="90000"/>
          </a:bodyPr>
          <a:lstStyle/>
          <a:p>
            <a:pPr marL="812800" indent="-812800" eaLnBrk="1" hangingPunct="1"/>
            <a:r>
              <a:rPr lang="en-US" sz="3200" smtClean="0"/>
              <a:t>9.11 Incomplete dominance results in intermediate phenotypes</a:t>
            </a:r>
          </a:p>
        </p:txBody>
      </p:sp>
      <p:sp>
        <p:nvSpPr>
          <p:cNvPr id="82947" name="Rectangle 3"/>
          <p:cNvSpPr>
            <a:spLocks noGrp="1" noChangeArrowheads="1"/>
          </p:cNvSpPr>
          <p:nvPr>
            <p:ph type="body" idx="4294967295"/>
          </p:nvPr>
        </p:nvSpPr>
        <p:spPr>
          <a:xfrm>
            <a:off x="49213" y="1319213"/>
            <a:ext cx="8802687" cy="5229225"/>
          </a:xfrm>
        </p:spPr>
        <p:txBody>
          <a:bodyPr/>
          <a:lstStyle/>
          <a:p>
            <a:pPr marL="395288" lvl="1" indent="-280988" eaLnBrk="1" hangingPunct="1">
              <a:buFont typeface="Wingdings" pitchFamily="84" charset="2"/>
              <a:buChar char=""/>
            </a:pPr>
            <a:r>
              <a:rPr lang="en-US" sz="2800" dirty="0" smtClean="0"/>
              <a:t>One example of incomplete dominance in humans is </a:t>
            </a:r>
            <a:r>
              <a:rPr lang="en-US" sz="2800" dirty="0" smtClean="0"/>
              <a:t>hypercholesterolemia (high cholesterol), </a:t>
            </a:r>
            <a:r>
              <a:rPr lang="en-US" sz="2800" dirty="0" smtClean="0"/>
              <a:t>in which</a:t>
            </a:r>
          </a:p>
          <a:p>
            <a:pPr marL="927100" lvl="2" indent="-381000" eaLnBrk="1" hangingPunct="1"/>
            <a:r>
              <a:rPr lang="en-US" sz="2400" dirty="0" smtClean="0"/>
              <a:t>dangerously high levels of cholesterol occur in the blood and</a:t>
            </a:r>
          </a:p>
          <a:p>
            <a:pPr marL="927100" lvl="2" indent="-381000" eaLnBrk="1" hangingPunct="1"/>
            <a:r>
              <a:rPr lang="en-US" sz="2400" dirty="0" err="1" smtClean="0"/>
              <a:t>heterozygotes</a:t>
            </a:r>
            <a:r>
              <a:rPr lang="en-US" sz="2400" dirty="0" smtClean="0"/>
              <a:t> have intermediately high cholesterol levels. </a:t>
            </a:r>
          </a:p>
          <a:p>
            <a:pPr marL="927100" lvl="2" indent="-381000" eaLnBrk="1" hangingPunct="1">
              <a:buFont typeface="Wingdings" pitchFamily="84" charset="2"/>
              <a:buChar char=""/>
            </a:pPr>
            <a:endParaRPr lang="en-US" dirty="0" smtClean="0"/>
          </a:p>
        </p:txBody>
      </p:sp>
      <p:sp>
        <p:nvSpPr>
          <p:cNvPr id="8294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82949"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82950"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82951"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6B52636A-E495-4EBB-912D-D2FFDB0EAA47}" type="slidenum">
              <a:rPr lang="en-US" smtClean="0"/>
              <a:pPr/>
              <a:t>30</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500" fill="hold"/>
                                        <p:tgtEl>
                                          <p:spTgt spid="829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9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2947">
                                            <p:txEl>
                                              <p:pRg st="1" end="1"/>
                                            </p:txEl>
                                          </p:spTgt>
                                        </p:tgtEl>
                                        <p:attrNameLst>
                                          <p:attrName>style.visibility</p:attrName>
                                        </p:attrNameLst>
                                      </p:cBhvr>
                                      <p:to>
                                        <p:strVal val="visible"/>
                                      </p:to>
                                    </p:set>
                                    <p:anim calcmode="lin" valueType="num">
                                      <p:cBhvr additive="base">
                                        <p:cTn id="13" dur="500" fill="hold"/>
                                        <p:tgtEl>
                                          <p:spTgt spid="829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9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2947">
                                            <p:txEl>
                                              <p:pRg st="2" end="2"/>
                                            </p:txEl>
                                          </p:spTgt>
                                        </p:tgtEl>
                                        <p:attrNameLst>
                                          <p:attrName>style.visibility</p:attrName>
                                        </p:attrNameLst>
                                      </p:cBhvr>
                                      <p:to>
                                        <p:strVal val="visible"/>
                                      </p:to>
                                    </p:set>
                                    <p:anim calcmode="lin" valueType="num">
                                      <p:cBhvr additive="base">
                                        <p:cTn id="19" dur="500" fill="hold"/>
                                        <p:tgtEl>
                                          <p:spTgt spid="829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29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bldLvl="5"/>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09_11bIncompleteDomHuman-U"/>
          <p:cNvPicPr>
            <a:picLocks noChangeAspect="1" noChangeArrowheads="1"/>
          </p:cNvPicPr>
          <p:nvPr/>
        </p:nvPicPr>
        <p:blipFill>
          <a:blip r:embed="rId3" cstate="print"/>
          <a:srcRect/>
          <a:stretch>
            <a:fillRect/>
          </a:stretch>
        </p:blipFill>
        <p:spPr bwMode="auto">
          <a:xfrm>
            <a:off x="1273175" y="1431925"/>
            <a:ext cx="6597650" cy="3992563"/>
          </a:xfrm>
          <a:prstGeom prst="rect">
            <a:avLst/>
          </a:prstGeom>
          <a:noFill/>
          <a:ln w="9525">
            <a:noFill/>
            <a:miter lim="800000"/>
            <a:headEnd/>
            <a:tailEnd/>
          </a:ln>
        </p:spPr>
      </p:pic>
      <p:sp>
        <p:nvSpPr>
          <p:cNvPr id="83971"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9.11B</a:t>
            </a:r>
          </a:p>
        </p:txBody>
      </p:sp>
      <p:sp>
        <p:nvSpPr>
          <p:cNvPr id="83972" name="Text Box 3"/>
          <p:cNvSpPr txBox="1">
            <a:spLocks noChangeArrowheads="1"/>
          </p:cNvSpPr>
          <p:nvPr/>
        </p:nvSpPr>
        <p:spPr bwMode="auto">
          <a:xfrm>
            <a:off x="2460625" y="5014913"/>
            <a:ext cx="850900" cy="277812"/>
          </a:xfrm>
          <a:prstGeom prst="rect">
            <a:avLst/>
          </a:prstGeom>
          <a:noFill/>
          <a:ln w="9525">
            <a:noFill/>
            <a:miter lim="800000"/>
            <a:headEnd/>
            <a:tailEnd/>
          </a:ln>
        </p:spPr>
        <p:txBody>
          <a:bodyPr wrap="none" lIns="0" tIns="0" rIns="0" bIns="0"/>
          <a:lstStyle/>
          <a:p>
            <a:pPr eaLnBrk="0" hangingPunct="0"/>
            <a:r>
              <a:rPr lang="en-US" sz="1800" b="1"/>
              <a:t>Normal</a:t>
            </a:r>
            <a:endParaRPr lang="en-US" sz="1800" b="1" i="1"/>
          </a:p>
        </p:txBody>
      </p:sp>
      <p:sp>
        <p:nvSpPr>
          <p:cNvPr id="83973" name="Text Box 3"/>
          <p:cNvSpPr txBox="1">
            <a:spLocks noChangeArrowheads="1"/>
          </p:cNvSpPr>
          <p:nvPr/>
        </p:nvSpPr>
        <p:spPr bwMode="auto">
          <a:xfrm>
            <a:off x="4178300" y="5006975"/>
            <a:ext cx="1400175" cy="292100"/>
          </a:xfrm>
          <a:prstGeom prst="rect">
            <a:avLst/>
          </a:prstGeom>
          <a:noFill/>
          <a:ln w="9525">
            <a:noFill/>
            <a:miter lim="800000"/>
            <a:headEnd/>
            <a:tailEnd/>
          </a:ln>
        </p:spPr>
        <p:txBody>
          <a:bodyPr wrap="none" lIns="0" tIns="0" rIns="0" bIns="0"/>
          <a:lstStyle/>
          <a:p>
            <a:pPr eaLnBrk="0" hangingPunct="0"/>
            <a:r>
              <a:rPr lang="en-US" sz="1800" b="1"/>
              <a:t>Mild disease</a:t>
            </a:r>
            <a:endParaRPr lang="en-US" sz="1800" b="1" i="1"/>
          </a:p>
        </p:txBody>
      </p:sp>
      <p:sp>
        <p:nvSpPr>
          <p:cNvPr id="83974" name="Text Box 3"/>
          <p:cNvSpPr txBox="1">
            <a:spLocks noChangeArrowheads="1"/>
          </p:cNvSpPr>
          <p:nvPr/>
        </p:nvSpPr>
        <p:spPr bwMode="auto">
          <a:xfrm>
            <a:off x="5948363" y="5011738"/>
            <a:ext cx="1681162" cy="277812"/>
          </a:xfrm>
          <a:prstGeom prst="rect">
            <a:avLst/>
          </a:prstGeom>
          <a:noFill/>
          <a:ln w="9525">
            <a:noFill/>
            <a:miter lim="800000"/>
            <a:headEnd/>
            <a:tailEnd/>
          </a:ln>
        </p:spPr>
        <p:txBody>
          <a:bodyPr wrap="none" lIns="0" tIns="0" rIns="0" bIns="0"/>
          <a:lstStyle/>
          <a:p>
            <a:pPr eaLnBrk="0" hangingPunct="0"/>
            <a:r>
              <a:rPr lang="en-US" sz="1800" b="1"/>
              <a:t>Severe disease</a:t>
            </a:r>
            <a:endParaRPr lang="en-US" sz="1800" b="1" i="1"/>
          </a:p>
        </p:txBody>
      </p:sp>
      <p:sp>
        <p:nvSpPr>
          <p:cNvPr id="83975" name="Text Box 3"/>
          <p:cNvSpPr txBox="1">
            <a:spLocks noChangeArrowheads="1"/>
          </p:cNvSpPr>
          <p:nvPr/>
        </p:nvSpPr>
        <p:spPr bwMode="auto">
          <a:xfrm>
            <a:off x="4211638" y="2967038"/>
            <a:ext cx="1400175" cy="292100"/>
          </a:xfrm>
          <a:prstGeom prst="rect">
            <a:avLst/>
          </a:prstGeom>
          <a:noFill/>
          <a:ln w="9525">
            <a:noFill/>
            <a:miter lim="800000"/>
            <a:headEnd/>
            <a:tailEnd/>
          </a:ln>
        </p:spPr>
        <p:txBody>
          <a:bodyPr wrap="none" lIns="0" tIns="0" rIns="0" bIns="0"/>
          <a:lstStyle/>
          <a:p>
            <a:pPr eaLnBrk="0" hangingPunct="0"/>
            <a:r>
              <a:rPr lang="en-US" sz="1800" b="1"/>
              <a:t>Phenotypes</a:t>
            </a:r>
            <a:endParaRPr lang="en-US" sz="1800" b="1" i="1"/>
          </a:p>
        </p:txBody>
      </p:sp>
      <p:sp>
        <p:nvSpPr>
          <p:cNvPr id="83976" name="Text Box 3"/>
          <p:cNvSpPr txBox="1">
            <a:spLocks noChangeArrowheads="1"/>
          </p:cNvSpPr>
          <p:nvPr/>
        </p:nvSpPr>
        <p:spPr bwMode="auto">
          <a:xfrm>
            <a:off x="2686050" y="4705350"/>
            <a:ext cx="465138" cy="265113"/>
          </a:xfrm>
          <a:prstGeom prst="rect">
            <a:avLst/>
          </a:prstGeom>
          <a:noFill/>
          <a:ln w="9525">
            <a:noFill/>
            <a:miter lim="800000"/>
            <a:headEnd/>
            <a:tailEnd/>
          </a:ln>
        </p:spPr>
        <p:txBody>
          <a:bodyPr wrap="none" lIns="0" tIns="0" rIns="0" bIns="0"/>
          <a:lstStyle/>
          <a:p>
            <a:pPr eaLnBrk="0" hangingPunct="0"/>
            <a:r>
              <a:rPr lang="en-US" sz="1800" b="1"/>
              <a:t>Cell</a:t>
            </a:r>
            <a:endParaRPr lang="en-US" sz="1800" b="1" i="1"/>
          </a:p>
        </p:txBody>
      </p:sp>
      <p:sp>
        <p:nvSpPr>
          <p:cNvPr id="83977" name="Text Box 3"/>
          <p:cNvSpPr txBox="1">
            <a:spLocks noChangeArrowheads="1"/>
          </p:cNvSpPr>
          <p:nvPr/>
        </p:nvSpPr>
        <p:spPr bwMode="auto">
          <a:xfrm>
            <a:off x="1320800" y="3889375"/>
            <a:ext cx="958850" cy="533400"/>
          </a:xfrm>
          <a:prstGeom prst="rect">
            <a:avLst/>
          </a:prstGeom>
          <a:noFill/>
          <a:ln w="9525">
            <a:noFill/>
            <a:miter lim="800000"/>
            <a:headEnd/>
            <a:tailEnd/>
          </a:ln>
        </p:spPr>
        <p:txBody>
          <a:bodyPr wrap="none" lIns="0" tIns="0" rIns="0" bIns="0"/>
          <a:lstStyle/>
          <a:p>
            <a:pPr eaLnBrk="0" hangingPunct="0"/>
            <a:r>
              <a:rPr lang="en-US" sz="1800" b="1"/>
              <a:t>LDL</a:t>
            </a:r>
            <a:br>
              <a:rPr lang="en-US" sz="1800" b="1"/>
            </a:br>
            <a:r>
              <a:rPr lang="en-US" sz="1800" b="1"/>
              <a:t>receptor</a:t>
            </a:r>
            <a:endParaRPr lang="en-US" sz="1800" b="1" i="1"/>
          </a:p>
        </p:txBody>
      </p:sp>
      <p:sp>
        <p:nvSpPr>
          <p:cNvPr id="83978" name="Text Box 3"/>
          <p:cNvSpPr txBox="1">
            <a:spLocks noChangeArrowheads="1"/>
          </p:cNvSpPr>
          <p:nvPr/>
        </p:nvSpPr>
        <p:spPr bwMode="auto">
          <a:xfrm>
            <a:off x="2208213" y="3335338"/>
            <a:ext cx="465137" cy="279400"/>
          </a:xfrm>
          <a:prstGeom prst="rect">
            <a:avLst/>
          </a:prstGeom>
          <a:noFill/>
          <a:ln w="9525">
            <a:noFill/>
            <a:miter lim="800000"/>
            <a:headEnd/>
            <a:tailEnd/>
          </a:ln>
        </p:spPr>
        <p:txBody>
          <a:bodyPr wrap="none" lIns="0" tIns="0" rIns="0" bIns="0"/>
          <a:lstStyle/>
          <a:p>
            <a:pPr eaLnBrk="0" hangingPunct="0"/>
            <a:r>
              <a:rPr lang="en-US" sz="1800" b="1"/>
              <a:t>LDL</a:t>
            </a:r>
            <a:endParaRPr lang="en-US" sz="1800" b="1" i="1"/>
          </a:p>
        </p:txBody>
      </p:sp>
      <p:sp>
        <p:nvSpPr>
          <p:cNvPr id="83979" name="Line 11"/>
          <p:cNvSpPr>
            <a:spLocks noChangeShapeType="1"/>
          </p:cNvSpPr>
          <p:nvPr/>
        </p:nvSpPr>
        <p:spPr bwMode="auto">
          <a:xfrm>
            <a:off x="2246313" y="4330700"/>
            <a:ext cx="387350" cy="174625"/>
          </a:xfrm>
          <a:prstGeom prst="line">
            <a:avLst/>
          </a:prstGeom>
          <a:noFill/>
          <a:ln w="12700">
            <a:solidFill>
              <a:schemeClr val="tx1"/>
            </a:solidFill>
            <a:round/>
            <a:headEnd/>
            <a:tailEnd/>
          </a:ln>
          <a:effectLst/>
        </p:spPr>
        <p:txBody>
          <a:bodyPr wrap="none" anchor="ctr"/>
          <a:lstStyle/>
          <a:p>
            <a:endParaRPr lang="en-US"/>
          </a:p>
        </p:txBody>
      </p:sp>
      <p:sp>
        <p:nvSpPr>
          <p:cNvPr id="83980" name="Line 12"/>
          <p:cNvSpPr>
            <a:spLocks noChangeShapeType="1"/>
          </p:cNvSpPr>
          <p:nvPr/>
        </p:nvSpPr>
        <p:spPr bwMode="auto">
          <a:xfrm>
            <a:off x="2366963" y="3595688"/>
            <a:ext cx="119062" cy="307975"/>
          </a:xfrm>
          <a:prstGeom prst="line">
            <a:avLst/>
          </a:prstGeom>
          <a:noFill/>
          <a:ln w="12700">
            <a:solidFill>
              <a:schemeClr val="tx1"/>
            </a:solidFill>
            <a:round/>
            <a:headEnd/>
            <a:tailEnd/>
          </a:ln>
          <a:effectLst/>
        </p:spPr>
        <p:txBody>
          <a:bodyPr wrap="none" anchor="ctr"/>
          <a:lstStyle/>
          <a:p>
            <a:endParaRPr lang="en-US"/>
          </a:p>
        </p:txBody>
      </p:sp>
      <p:sp>
        <p:nvSpPr>
          <p:cNvPr id="83981" name="Text Box 3"/>
          <p:cNvSpPr txBox="1">
            <a:spLocks noChangeArrowheads="1"/>
          </p:cNvSpPr>
          <p:nvPr/>
        </p:nvSpPr>
        <p:spPr bwMode="auto">
          <a:xfrm>
            <a:off x="1944688" y="1770063"/>
            <a:ext cx="1893887" cy="1081087"/>
          </a:xfrm>
          <a:prstGeom prst="rect">
            <a:avLst/>
          </a:prstGeom>
          <a:noFill/>
          <a:ln w="9525">
            <a:noFill/>
            <a:miter lim="800000"/>
            <a:headEnd/>
            <a:tailEnd/>
          </a:ln>
        </p:spPr>
        <p:txBody>
          <a:bodyPr wrap="none" lIns="0" tIns="0" rIns="0" bIns="0"/>
          <a:lstStyle/>
          <a:p>
            <a:pPr algn="ctr" eaLnBrk="0" hangingPunct="0"/>
            <a:r>
              <a:rPr lang="en-US" sz="1800" b="1" i="1"/>
              <a:t>HH</a:t>
            </a:r>
            <a:r>
              <a:rPr lang="en-US" sz="1800" b="1"/>
              <a:t/>
            </a:r>
            <a:br>
              <a:rPr lang="en-US" sz="1800" b="1"/>
            </a:br>
            <a:r>
              <a:rPr lang="en-US" sz="1800" b="1"/>
              <a:t>Homozygous</a:t>
            </a:r>
            <a:br>
              <a:rPr lang="en-US" sz="1800" b="1"/>
            </a:br>
            <a:r>
              <a:rPr lang="en-US" sz="1800" b="1"/>
              <a:t>for ability to make</a:t>
            </a:r>
            <a:br>
              <a:rPr lang="en-US" sz="1800" b="1"/>
            </a:br>
            <a:r>
              <a:rPr lang="en-US" sz="1800" b="1"/>
              <a:t>LDL receptors</a:t>
            </a:r>
            <a:endParaRPr lang="en-US" sz="1800" b="1" i="1"/>
          </a:p>
        </p:txBody>
      </p:sp>
      <p:sp>
        <p:nvSpPr>
          <p:cNvPr id="83982" name="Text Box 3"/>
          <p:cNvSpPr txBox="1">
            <a:spLocks noChangeArrowheads="1"/>
          </p:cNvSpPr>
          <p:nvPr/>
        </p:nvSpPr>
        <p:spPr bwMode="auto">
          <a:xfrm>
            <a:off x="5638800" y="1762125"/>
            <a:ext cx="2214563" cy="1081088"/>
          </a:xfrm>
          <a:prstGeom prst="rect">
            <a:avLst/>
          </a:prstGeom>
          <a:noFill/>
          <a:ln w="9525">
            <a:noFill/>
            <a:miter lim="800000"/>
            <a:headEnd/>
            <a:tailEnd/>
          </a:ln>
        </p:spPr>
        <p:txBody>
          <a:bodyPr wrap="none" lIns="0" tIns="0" rIns="0" bIns="0"/>
          <a:lstStyle/>
          <a:p>
            <a:pPr algn="ctr" eaLnBrk="0" hangingPunct="0"/>
            <a:r>
              <a:rPr lang="en-US" sz="1800" b="1" i="1"/>
              <a:t>hh</a:t>
            </a:r>
            <a:r>
              <a:rPr lang="en-US" sz="1800" b="1"/>
              <a:t/>
            </a:r>
            <a:br>
              <a:rPr lang="en-US" sz="1800" b="1"/>
            </a:br>
            <a:r>
              <a:rPr lang="en-US" sz="1800" b="1"/>
              <a:t>Homozygous</a:t>
            </a:r>
            <a:br>
              <a:rPr lang="en-US" sz="1800" b="1"/>
            </a:br>
            <a:r>
              <a:rPr lang="en-US" sz="1800" b="1"/>
              <a:t>for inability to make</a:t>
            </a:r>
            <a:br>
              <a:rPr lang="en-US" sz="1800" b="1"/>
            </a:br>
            <a:r>
              <a:rPr lang="en-US" sz="1800" b="1"/>
              <a:t>LDL receptors</a:t>
            </a:r>
            <a:endParaRPr lang="en-US" sz="1800" b="1" i="1"/>
          </a:p>
        </p:txBody>
      </p:sp>
      <p:sp>
        <p:nvSpPr>
          <p:cNvPr id="83983" name="Text Box 3"/>
          <p:cNvSpPr txBox="1">
            <a:spLocks noChangeArrowheads="1"/>
          </p:cNvSpPr>
          <p:nvPr/>
        </p:nvSpPr>
        <p:spPr bwMode="auto">
          <a:xfrm>
            <a:off x="3914775" y="1454150"/>
            <a:ext cx="1893888" cy="841375"/>
          </a:xfrm>
          <a:prstGeom prst="rect">
            <a:avLst/>
          </a:prstGeom>
          <a:noFill/>
          <a:ln w="9525">
            <a:noFill/>
            <a:miter lim="800000"/>
            <a:headEnd/>
            <a:tailEnd/>
          </a:ln>
        </p:spPr>
        <p:txBody>
          <a:bodyPr wrap="none" lIns="0" tIns="0" rIns="0" bIns="0"/>
          <a:lstStyle/>
          <a:p>
            <a:pPr algn="ctr" eaLnBrk="0" hangingPunct="0"/>
            <a:r>
              <a:rPr lang="en-US" sz="1800" b="1"/>
              <a:t>Genotypes</a:t>
            </a:r>
            <a:br>
              <a:rPr lang="en-US" sz="1800" b="1"/>
            </a:br>
            <a:r>
              <a:rPr lang="en-US" sz="1800" b="1" i="1"/>
              <a:t>Hh</a:t>
            </a:r>
            <a:r>
              <a:rPr lang="en-US" sz="1800" b="1"/>
              <a:t/>
            </a:r>
            <a:br>
              <a:rPr lang="en-US" sz="1800" b="1"/>
            </a:br>
            <a:r>
              <a:rPr lang="en-US" sz="1800" b="1"/>
              <a:t>Heterozygous</a:t>
            </a:r>
          </a:p>
        </p:txBody>
      </p:sp>
      <p:sp>
        <p:nvSpPr>
          <p:cNvPr id="16" name="Slide Number Placeholder 15"/>
          <p:cNvSpPr>
            <a:spLocks noGrp="1"/>
          </p:cNvSpPr>
          <p:nvPr>
            <p:ph type="sldNum" sz="quarter" idx="12"/>
          </p:nvPr>
        </p:nvSpPr>
        <p:spPr/>
        <p:txBody>
          <a:bodyPr/>
          <a:lstStyle/>
          <a:p>
            <a:fld id="{6B52636A-E495-4EBB-912D-D2FFDB0EAA47}"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182563" y="106363"/>
            <a:ext cx="8543925" cy="914400"/>
          </a:xfrm>
        </p:spPr>
        <p:txBody>
          <a:bodyPr>
            <a:normAutofit fontScale="90000"/>
          </a:bodyPr>
          <a:lstStyle/>
          <a:p>
            <a:pPr marL="812800" indent="-812800" eaLnBrk="1" hangingPunct="1"/>
            <a:r>
              <a:rPr lang="en-US" sz="3200" smtClean="0"/>
              <a:t>9.12 Many genes have more than two alleles in the population</a:t>
            </a:r>
          </a:p>
        </p:txBody>
      </p:sp>
      <p:sp>
        <p:nvSpPr>
          <p:cNvPr id="84995" name="Rectangle 3"/>
          <p:cNvSpPr>
            <a:spLocks noGrp="1" noChangeArrowheads="1"/>
          </p:cNvSpPr>
          <p:nvPr>
            <p:ph type="body" idx="4294967295"/>
          </p:nvPr>
        </p:nvSpPr>
        <p:spPr>
          <a:xfrm>
            <a:off x="49213" y="1317625"/>
            <a:ext cx="8866187" cy="5230813"/>
          </a:xfrm>
        </p:spPr>
        <p:txBody>
          <a:bodyPr/>
          <a:lstStyle/>
          <a:p>
            <a:pPr marL="395288" lvl="1" indent="-280988" eaLnBrk="1" hangingPunct="1">
              <a:buFont typeface="Wingdings" pitchFamily="84" charset="2"/>
              <a:buChar char=""/>
            </a:pPr>
            <a:r>
              <a:rPr lang="en-US" sz="2800" dirty="0" smtClean="0"/>
              <a:t>Although an individual can at most carry two different alleles for a particular gene, more than two alleles often exist in the wider population.</a:t>
            </a:r>
          </a:p>
          <a:p>
            <a:pPr marL="395288" lvl="1" indent="-280988" eaLnBrk="1" hangingPunct="1">
              <a:buFont typeface="Wingdings" pitchFamily="84" charset="2"/>
              <a:buChar char=""/>
            </a:pPr>
            <a:r>
              <a:rPr lang="en-US" sz="2800" dirty="0" smtClean="0"/>
              <a:t>Human ABO blood group phenotypes involve three alleles for a single gene.</a:t>
            </a:r>
          </a:p>
          <a:p>
            <a:pPr marL="395288" lvl="1" indent="-280988" eaLnBrk="1" hangingPunct="1">
              <a:buFont typeface="Wingdings" pitchFamily="84" charset="2"/>
              <a:buChar char=""/>
            </a:pPr>
            <a:r>
              <a:rPr lang="en-US" sz="2800" dirty="0" smtClean="0"/>
              <a:t>The four human blood groups, A, B, AB, and O, result from combinations of these three alleles.</a:t>
            </a:r>
          </a:p>
          <a:p>
            <a:pPr marL="395288" lvl="1" indent="-280988" eaLnBrk="1" hangingPunct="1">
              <a:buFont typeface="Wingdings" pitchFamily="84" charset="2"/>
              <a:buChar char=""/>
            </a:pPr>
            <a:r>
              <a:rPr lang="en-US" sz="2800" dirty="0" smtClean="0"/>
              <a:t>The A and B alleles are both expressed in heterozygous individuals, a condition known as </a:t>
            </a:r>
            <a:r>
              <a:rPr lang="en-US" sz="2800" b="1" dirty="0" err="1" smtClean="0"/>
              <a:t>codominance</a:t>
            </a:r>
            <a:r>
              <a:rPr lang="en-US" sz="2800" dirty="0" smtClean="0"/>
              <a:t>.</a:t>
            </a:r>
          </a:p>
        </p:txBody>
      </p:sp>
      <p:sp>
        <p:nvSpPr>
          <p:cNvPr id="8499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84997"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84998"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8499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6B52636A-E495-4EBB-912D-D2FFDB0EAA47}" type="slidenum">
              <a:rPr lang="en-US" smtClean="0"/>
              <a:pPr/>
              <a:t>32</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box(in)">
                                      <p:cBhvr>
                                        <p:cTn id="7" dur="500"/>
                                        <p:tgtEl>
                                          <p:spTgt spid="849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box(in)">
                                      <p:cBhvr>
                                        <p:cTn id="12" dur="500"/>
                                        <p:tgtEl>
                                          <p:spTgt spid="849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4995">
                                            <p:txEl>
                                              <p:pRg st="2" end="2"/>
                                            </p:txEl>
                                          </p:spTgt>
                                        </p:tgtEl>
                                        <p:attrNameLst>
                                          <p:attrName>style.visibility</p:attrName>
                                        </p:attrNameLst>
                                      </p:cBhvr>
                                      <p:to>
                                        <p:strVal val="visible"/>
                                      </p:to>
                                    </p:set>
                                    <p:animEffect transition="in" filter="box(in)">
                                      <p:cBhvr>
                                        <p:cTn id="17" dur="500"/>
                                        <p:tgtEl>
                                          <p:spTgt spid="849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4995">
                                            <p:txEl>
                                              <p:pRg st="3" end="3"/>
                                            </p:txEl>
                                          </p:spTgt>
                                        </p:tgtEl>
                                        <p:attrNameLst>
                                          <p:attrName>style.visibility</p:attrName>
                                        </p:attrNameLst>
                                      </p:cBhvr>
                                      <p:to>
                                        <p:strVal val="visible"/>
                                      </p:to>
                                    </p:set>
                                    <p:animEffect transition="in" filter="box(in)">
                                      <p:cBhvr>
                                        <p:cTn id="22" dur="500"/>
                                        <p:tgtEl>
                                          <p:spTgt spid="849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bldLvl="5"/>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182563" y="106363"/>
            <a:ext cx="8543925" cy="914400"/>
          </a:xfrm>
        </p:spPr>
        <p:txBody>
          <a:bodyPr>
            <a:normAutofit fontScale="90000"/>
          </a:bodyPr>
          <a:lstStyle/>
          <a:p>
            <a:pPr marL="812800" indent="-812800" eaLnBrk="1" hangingPunct="1"/>
            <a:r>
              <a:rPr lang="en-US" sz="3200" smtClean="0"/>
              <a:t>9.12 Many genes have more than two alleles in the population</a:t>
            </a:r>
          </a:p>
        </p:txBody>
      </p:sp>
      <p:sp>
        <p:nvSpPr>
          <p:cNvPr id="86019" name="Rectangle 3"/>
          <p:cNvSpPr>
            <a:spLocks noGrp="1" noChangeArrowheads="1"/>
          </p:cNvSpPr>
          <p:nvPr>
            <p:ph type="body" idx="4294967295"/>
          </p:nvPr>
        </p:nvSpPr>
        <p:spPr>
          <a:xfrm>
            <a:off x="50800" y="1319213"/>
            <a:ext cx="8561388" cy="5062537"/>
          </a:xfrm>
        </p:spPr>
        <p:txBody>
          <a:bodyPr/>
          <a:lstStyle/>
          <a:p>
            <a:pPr marL="395288" lvl="1" indent="-280988" eaLnBrk="1" hangingPunct="1">
              <a:buFont typeface="Wingdings" pitchFamily="84" charset="2"/>
              <a:buChar char=""/>
            </a:pPr>
            <a:r>
              <a:rPr lang="en-US" sz="2800" dirty="0" smtClean="0"/>
              <a:t>In </a:t>
            </a:r>
            <a:r>
              <a:rPr lang="en-US" sz="2800" dirty="0" err="1" smtClean="0"/>
              <a:t>codominance</a:t>
            </a:r>
            <a:r>
              <a:rPr lang="en-US" sz="2800" dirty="0" smtClean="0"/>
              <a:t>,</a:t>
            </a:r>
            <a:endParaRPr lang="en-US" dirty="0" smtClean="0"/>
          </a:p>
          <a:p>
            <a:pPr marL="927100" lvl="2" indent="-381000" eaLnBrk="1" hangingPunct="1"/>
            <a:r>
              <a:rPr lang="en-US" sz="2400" dirty="0" smtClean="0"/>
              <a:t>neither allele is dominant over the other and</a:t>
            </a:r>
          </a:p>
          <a:p>
            <a:pPr marL="927100" lvl="2" indent="-381000" eaLnBrk="1" hangingPunct="1"/>
            <a:r>
              <a:rPr lang="en-US" sz="2400" dirty="0" smtClean="0"/>
              <a:t>expression of both alleles is observed as a distinct phenotype in the heterozygous individual.</a:t>
            </a:r>
          </a:p>
          <a:p>
            <a:pPr marL="927100" lvl="2" indent="-381000" eaLnBrk="1" hangingPunct="1"/>
            <a:r>
              <a:rPr lang="en-US" sz="2400" dirty="0" smtClean="0"/>
              <a:t>AB blood type is an example of </a:t>
            </a:r>
            <a:r>
              <a:rPr lang="en-US" sz="2400" dirty="0" err="1" smtClean="0"/>
              <a:t>codominance</a:t>
            </a:r>
            <a:r>
              <a:rPr lang="en-US" sz="2400" dirty="0" smtClean="0"/>
              <a:t>.</a:t>
            </a:r>
          </a:p>
        </p:txBody>
      </p:sp>
      <p:sp>
        <p:nvSpPr>
          <p:cNvPr id="8602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86021"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86022"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86023"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6B52636A-E495-4EBB-912D-D2FFDB0EAA47}" type="slidenum">
              <a:rPr lang="en-US" smtClean="0"/>
              <a:pPr/>
              <a:t>33</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diamond(in)">
                                      <p:cBhvr>
                                        <p:cTn id="7" dur="2000"/>
                                        <p:tgtEl>
                                          <p:spTgt spid="860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6019">
                                            <p:txEl>
                                              <p:pRg st="1" end="1"/>
                                            </p:txEl>
                                          </p:spTgt>
                                        </p:tgtEl>
                                        <p:attrNameLst>
                                          <p:attrName>style.visibility</p:attrName>
                                        </p:attrNameLst>
                                      </p:cBhvr>
                                      <p:to>
                                        <p:strVal val="visible"/>
                                      </p:to>
                                    </p:set>
                                    <p:animEffect transition="in" filter="diamond(in)">
                                      <p:cBhvr>
                                        <p:cTn id="12" dur="2000"/>
                                        <p:tgtEl>
                                          <p:spTgt spid="860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6019">
                                            <p:txEl>
                                              <p:pRg st="2" end="2"/>
                                            </p:txEl>
                                          </p:spTgt>
                                        </p:tgtEl>
                                        <p:attrNameLst>
                                          <p:attrName>style.visibility</p:attrName>
                                        </p:attrNameLst>
                                      </p:cBhvr>
                                      <p:to>
                                        <p:strVal val="visible"/>
                                      </p:to>
                                    </p:set>
                                    <p:animEffect transition="in" filter="diamond(in)">
                                      <p:cBhvr>
                                        <p:cTn id="17" dur="2000"/>
                                        <p:tgtEl>
                                          <p:spTgt spid="860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6019">
                                            <p:txEl>
                                              <p:pRg st="3" end="3"/>
                                            </p:txEl>
                                          </p:spTgt>
                                        </p:tgtEl>
                                        <p:attrNameLst>
                                          <p:attrName>style.visibility</p:attrName>
                                        </p:attrNameLst>
                                      </p:cBhvr>
                                      <p:to>
                                        <p:strVal val="visible"/>
                                      </p:to>
                                    </p:set>
                                    <p:animEffect transition="in" filter="diamond(in)">
                                      <p:cBhvr>
                                        <p:cTn id="22" dur="2000"/>
                                        <p:tgtEl>
                                          <p:spTgt spid="860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bldLvl="5"/>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09_12aABOBlood-U"/>
          <p:cNvPicPr>
            <a:picLocks noChangeAspect="1" noChangeArrowheads="1"/>
          </p:cNvPicPr>
          <p:nvPr/>
        </p:nvPicPr>
        <p:blipFill>
          <a:blip r:embed="rId3" cstate="print"/>
          <a:srcRect/>
          <a:stretch>
            <a:fillRect/>
          </a:stretch>
        </p:blipFill>
        <p:spPr bwMode="auto">
          <a:xfrm>
            <a:off x="1282700" y="136525"/>
            <a:ext cx="6578600" cy="6584950"/>
          </a:xfrm>
          <a:prstGeom prst="rect">
            <a:avLst/>
          </a:prstGeom>
          <a:noFill/>
          <a:ln w="9525">
            <a:noFill/>
            <a:miter lim="800000"/>
            <a:headEnd/>
            <a:tailEnd/>
          </a:ln>
        </p:spPr>
      </p:pic>
      <p:sp>
        <p:nvSpPr>
          <p:cNvPr id="88067"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9.12_1</a:t>
            </a:r>
          </a:p>
        </p:txBody>
      </p:sp>
      <p:sp>
        <p:nvSpPr>
          <p:cNvPr id="88068" name="Text Box 3"/>
          <p:cNvSpPr txBox="1">
            <a:spLocks noChangeArrowheads="1"/>
          </p:cNvSpPr>
          <p:nvPr/>
        </p:nvSpPr>
        <p:spPr bwMode="auto">
          <a:xfrm>
            <a:off x="1447800" y="274638"/>
            <a:ext cx="1435100" cy="908050"/>
          </a:xfrm>
          <a:prstGeom prst="rect">
            <a:avLst/>
          </a:prstGeom>
          <a:noFill/>
          <a:ln w="9525">
            <a:noFill/>
            <a:miter lim="800000"/>
            <a:headEnd/>
            <a:tailEnd/>
          </a:ln>
        </p:spPr>
        <p:txBody>
          <a:bodyPr wrap="none" lIns="0" tIns="0" rIns="0" bIns="0"/>
          <a:lstStyle/>
          <a:p>
            <a:pPr eaLnBrk="0" hangingPunct="0"/>
            <a:r>
              <a:rPr lang="en-US" sz="1900" b="1"/>
              <a:t>Blood </a:t>
            </a:r>
            <a:br>
              <a:rPr lang="en-US" sz="1900" b="1"/>
            </a:br>
            <a:r>
              <a:rPr lang="en-US" sz="1900" b="1"/>
              <a:t>Group</a:t>
            </a:r>
            <a:br>
              <a:rPr lang="en-US" sz="1900" b="1"/>
            </a:br>
            <a:r>
              <a:rPr lang="en-US" sz="1900" b="1"/>
              <a:t>(Phenotype)</a:t>
            </a:r>
            <a:endParaRPr lang="en-US" sz="1900" b="1" i="1"/>
          </a:p>
        </p:txBody>
      </p:sp>
      <p:sp>
        <p:nvSpPr>
          <p:cNvPr id="88069" name="Text Box 3"/>
          <p:cNvSpPr txBox="1">
            <a:spLocks noChangeArrowheads="1"/>
          </p:cNvSpPr>
          <p:nvPr/>
        </p:nvSpPr>
        <p:spPr bwMode="auto">
          <a:xfrm>
            <a:off x="3143250" y="868363"/>
            <a:ext cx="1346200" cy="288925"/>
          </a:xfrm>
          <a:prstGeom prst="rect">
            <a:avLst/>
          </a:prstGeom>
          <a:noFill/>
          <a:ln w="9525">
            <a:noFill/>
            <a:miter lim="800000"/>
            <a:headEnd/>
            <a:tailEnd/>
          </a:ln>
        </p:spPr>
        <p:txBody>
          <a:bodyPr wrap="none" lIns="0" tIns="0" rIns="0" bIns="0"/>
          <a:lstStyle/>
          <a:p>
            <a:pPr eaLnBrk="0" hangingPunct="0"/>
            <a:r>
              <a:rPr lang="en-US" sz="1900" b="1"/>
              <a:t>Genotypes</a:t>
            </a:r>
            <a:endParaRPr lang="en-US" sz="1900" b="1" i="1"/>
          </a:p>
        </p:txBody>
      </p:sp>
      <p:sp>
        <p:nvSpPr>
          <p:cNvPr id="88070" name="Text Box 3"/>
          <p:cNvSpPr txBox="1">
            <a:spLocks noChangeArrowheads="1"/>
          </p:cNvSpPr>
          <p:nvPr/>
        </p:nvSpPr>
        <p:spPr bwMode="auto">
          <a:xfrm>
            <a:off x="4783138" y="577850"/>
            <a:ext cx="2825750" cy="588963"/>
          </a:xfrm>
          <a:prstGeom prst="rect">
            <a:avLst/>
          </a:prstGeom>
          <a:noFill/>
          <a:ln w="9525">
            <a:noFill/>
            <a:miter lim="800000"/>
            <a:headEnd/>
            <a:tailEnd/>
          </a:ln>
        </p:spPr>
        <p:txBody>
          <a:bodyPr wrap="none" lIns="0" tIns="0" rIns="0" bIns="0"/>
          <a:lstStyle/>
          <a:p>
            <a:pPr eaLnBrk="0" hangingPunct="0"/>
            <a:r>
              <a:rPr lang="en-US" sz="1900" b="1"/>
              <a:t>Carbohydrates Present</a:t>
            </a:r>
            <a:br>
              <a:rPr lang="en-US" sz="1900" b="1"/>
            </a:br>
            <a:r>
              <a:rPr lang="en-US" sz="1900" b="1"/>
              <a:t>on Red Blood Cells</a:t>
            </a:r>
            <a:endParaRPr lang="en-US" sz="1900" b="1" i="1"/>
          </a:p>
        </p:txBody>
      </p:sp>
      <p:sp>
        <p:nvSpPr>
          <p:cNvPr id="88071" name="Text Box 3"/>
          <p:cNvSpPr txBox="1">
            <a:spLocks noChangeArrowheads="1"/>
          </p:cNvSpPr>
          <p:nvPr/>
        </p:nvSpPr>
        <p:spPr bwMode="auto">
          <a:xfrm>
            <a:off x="2039938" y="1787525"/>
            <a:ext cx="236537" cy="288925"/>
          </a:xfrm>
          <a:prstGeom prst="rect">
            <a:avLst/>
          </a:prstGeom>
          <a:noFill/>
          <a:ln w="9525">
            <a:noFill/>
            <a:miter lim="800000"/>
            <a:headEnd/>
            <a:tailEnd/>
          </a:ln>
        </p:spPr>
        <p:txBody>
          <a:bodyPr wrap="none" lIns="0" tIns="0" rIns="0" bIns="0"/>
          <a:lstStyle/>
          <a:p>
            <a:pPr eaLnBrk="0" hangingPunct="0"/>
            <a:r>
              <a:rPr lang="en-US" sz="1900" b="1"/>
              <a:t>A</a:t>
            </a:r>
            <a:endParaRPr lang="en-US" sz="1900" b="1" i="1"/>
          </a:p>
        </p:txBody>
      </p:sp>
      <p:sp>
        <p:nvSpPr>
          <p:cNvPr id="88072" name="Text Box 3"/>
          <p:cNvSpPr txBox="1">
            <a:spLocks noChangeArrowheads="1"/>
          </p:cNvSpPr>
          <p:nvPr/>
        </p:nvSpPr>
        <p:spPr bwMode="auto">
          <a:xfrm>
            <a:off x="2022475" y="3101975"/>
            <a:ext cx="236538" cy="288925"/>
          </a:xfrm>
          <a:prstGeom prst="rect">
            <a:avLst/>
          </a:prstGeom>
          <a:noFill/>
          <a:ln w="9525">
            <a:noFill/>
            <a:miter lim="800000"/>
            <a:headEnd/>
            <a:tailEnd/>
          </a:ln>
        </p:spPr>
        <p:txBody>
          <a:bodyPr wrap="none" lIns="0" tIns="0" rIns="0" bIns="0"/>
          <a:lstStyle/>
          <a:p>
            <a:pPr eaLnBrk="0" hangingPunct="0"/>
            <a:r>
              <a:rPr lang="en-US" sz="1900" b="1"/>
              <a:t>B</a:t>
            </a:r>
            <a:endParaRPr lang="en-US" sz="1900" b="1" i="1"/>
          </a:p>
        </p:txBody>
      </p:sp>
      <p:sp>
        <p:nvSpPr>
          <p:cNvPr id="88073" name="Text Box 3"/>
          <p:cNvSpPr txBox="1">
            <a:spLocks noChangeArrowheads="1"/>
          </p:cNvSpPr>
          <p:nvPr/>
        </p:nvSpPr>
        <p:spPr bwMode="auto">
          <a:xfrm>
            <a:off x="1919288" y="4452938"/>
            <a:ext cx="382587" cy="288925"/>
          </a:xfrm>
          <a:prstGeom prst="rect">
            <a:avLst/>
          </a:prstGeom>
          <a:noFill/>
          <a:ln w="9525">
            <a:noFill/>
            <a:miter lim="800000"/>
            <a:headEnd/>
            <a:tailEnd/>
          </a:ln>
        </p:spPr>
        <p:txBody>
          <a:bodyPr wrap="none" lIns="0" tIns="0" rIns="0" bIns="0"/>
          <a:lstStyle/>
          <a:p>
            <a:pPr eaLnBrk="0" hangingPunct="0"/>
            <a:r>
              <a:rPr lang="en-US" sz="1900" b="1"/>
              <a:t>AB</a:t>
            </a:r>
            <a:endParaRPr lang="en-US" sz="1900" b="1" i="1"/>
          </a:p>
        </p:txBody>
      </p:sp>
      <p:sp>
        <p:nvSpPr>
          <p:cNvPr id="88074" name="Text Box 3"/>
          <p:cNvSpPr txBox="1">
            <a:spLocks noChangeArrowheads="1"/>
          </p:cNvSpPr>
          <p:nvPr/>
        </p:nvSpPr>
        <p:spPr bwMode="auto">
          <a:xfrm>
            <a:off x="2001838" y="5780088"/>
            <a:ext cx="236537" cy="288925"/>
          </a:xfrm>
          <a:prstGeom prst="rect">
            <a:avLst/>
          </a:prstGeom>
          <a:noFill/>
          <a:ln w="9525">
            <a:noFill/>
            <a:miter lim="800000"/>
            <a:headEnd/>
            <a:tailEnd/>
          </a:ln>
        </p:spPr>
        <p:txBody>
          <a:bodyPr wrap="none" lIns="0" tIns="0" rIns="0" bIns="0"/>
          <a:lstStyle/>
          <a:p>
            <a:pPr eaLnBrk="0" hangingPunct="0"/>
            <a:r>
              <a:rPr lang="en-US" sz="1900" b="1"/>
              <a:t>O</a:t>
            </a:r>
            <a:endParaRPr lang="en-US" sz="1900" b="1" i="1"/>
          </a:p>
        </p:txBody>
      </p:sp>
      <p:sp>
        <p:nvSpPr>
          <p:cNvPr id="88075" name="Text Box 3"/>
          <p:cNvSpPr txBox="1">
            <a:spLocks noChangeArrowheads="1"/>
          </p:cNvSpPr>
          <p:nvPr/>
        </p:nvSpPr>
        <p:spPr bwMode="auto">
          <a:xfrm>
            <a:off x="3636963" y="1503363"/>
            <a:ext cx="414337" cy="865187"/>
          </a:xfrm>
          <a:prstGeom prst="rect">
            <a:avLst/>
          </a:prstGeom>
          <a:noFill/>
          <a:ln w="9525">
            <a:noFill/>
            <a:miter lim="800000"/>
            <a:headEnd/>
            <a:tailEnd/>
          </a:ln>
        </p:spPr>
        <p:txBody>
          <a:bodyPr wrap="none" lIns="0" tIns="0" rIns="0" bIns="0"/>
          <a:lstStyle/>
          <a:p>
            <a:pPr algn="ctr" eaLnBrk="0" hangingPunct="0"/>
            <a:r>
              <a:rPr lang="en-US" sz="1900" b="1" i="1"/>
              <a:t>I</a:t>
            </a:r>
            <a:r>
              <a:rPr lang="en-US" sz="1900" b="1" i="1" baseline="30000"/>
              <a:t>A</a:t>
            </a:r>
            <a:r>
              <a:rPr lang="en-US" sz="1900" b="1" i="1"/>
              <a:t>I</a:t>
            </a:r>
            <a:r>
              <a:rPr lang="en-US" sz="1900" b="1" i="1" baseline="30000"/>
              <a:t>A</a:t>
            </a:r>
            <a:r>
              <a:rPr lang="en-US" sz="1900" b="1" i="1"/>
              <a:t/>
            </a:r>
            <a:br>
              <a:rPr lang="en-US" sz="1900" b="1" i="1"/>
            </a:br>
            <a:r>
              <a:rPr lang="en-US" sz="1900" b="1"/>
              <a:t>or</a:t>
            </a:r>
            <a:br>
              <a:rPr lang="en-US" sz="1900" b="1"/>
            </a:br>
            <a:r>
              <a:rPr lang="en-US" sz="1900" b="1" i="1"/>
              <a:t>I</a:t>
            </a:r>
            <a:r>
              <a:rPr lang="en-US" sz="1900" b="1" i="1" baseline="30000"/>
              <a:t>A</a:t>
            </a:r>
            <a:r>
              <a:rPr lang="en-US" sz="1900" b="1" i="1"/>
              <a:t>i</a:t>
            </a:r>
          </a:p>
        </p:txBody>
      </p:sp>
      <p:sp>
        <p:nvSpPr>
          <p:cNvPr id="88076" name="Text Box 3"/>
          <p:cNvSpPr txBox="1">
            <a:spLocks noChangeArrowheads="1"/>
          </p:cNvSpPr>
          <p:nvPr/>
        </p:nvSpPr>
        <p:spPr bwMode="auto">
          <a:xfrm>
            <a:off x="3621088" y="2806700"/>
            <a:ext cx="414337" cy="865188"/>
          </a:xfrm>
          <a:prstGeom prst="rect">
            <a:avLst/>
          </a:prstGeom>
          <a:noFill/>
          <a:ln w="9525">
            <a:noFill/>
            <a:miter lim="800000"/>
            <a:headEnd/>
            <a:tailEnd/>
          </a:ln>
        </p:spPr>
        <p:txBody>
          <a:bodyPr wrap="none" lIns="0" tIns="0" rIns="0" bIns="0"/>
          <a:lstStyle/>
          <a:p>
            <a:pPr algn="ctr" eaLnBrk="0" hangingPunct="0"/>
            <a:r>
              <a:rPr lang="en-US" sz="1900" b="1" i="1"/>
              <a:t>I</a:t>
            </a:r>
            <a:r>
              <a:rPr lang="en-US" sz="1900" b="1" i="1" baseline="30000"/>
              <a:t>B</a:t>
            </a:r>
            <a:r>
              <a:rPr lang="en-US" sz="1900" b="1" i="1"/>
              <a:t>I</a:t>
            </a:r>
            <a:r>
              <a:rPr lang="en-US" sz="1900" b="1" i="1" baseline="30000"/>
              <a:t>B</a:t>
            </a:r>
            <a:r>
              <a:rPr lang="en-US" sz="1900" b="1" i="1"/>
              <a:t/>
            </a:r>
            <a:br>
              <a:rPr lang="en-US" sz="1900" b="1" i="1"/>
            </a:br>
            <a:r>
              <a:rPr lang="en-US" sz="1900" b="1"/>
              <a:t>or</a:t>
            </a:r>
            <a:br>
              <a:rPr lang="en-US" sz="1900" b="1"/>
            </a:br>
            <a:r>
              <a:rPr lang="en-US" sz="1900" b="1" i="1"/>
              <a:t>I</a:t>
            </a:r>
            <a:r>
              <a:rPr lang="en-US" sz="1900" b="1" i="1" baseline="30000"/>
              <a:t>B</a:t>
            </a:r>
            <a:r>
              <a:rPr lang="en-US" sz="1900" b="1" i="1"/>
              <a:t>i</a:t>
            </a:r>
          </a:p>
        </p:txBody>
      </p:sp>
      <p:sp>
        <p:nvSpPr>
          <p:cNvPr id="88077" name="Text Box 3"/>
          <p:cNvSpPr txBox="1">
            <a:spLocks noChangeArrowheads="1"/>
          </p:cNvSpPr>
          <p:nvPr/>
        </p:nvSpPr>
        <p:spPr bwMode="auto">
          <a:xfrm>
            <a:off x="3660775" y="4445000"/>
            <a:ext cx="414338" cy="273050"/>
          </a:xfrm>
          <a:prstGeom prst="rect">
            <a:avLst/>
          </a:prstGeom>
          <a:noFill/>
          <a:ln w="9525">
            <a:noFill/>
            <a:miter lim="800000"/>
            <a:headEnd/>
            <a:tailEnd/>
          </a:ln>
        </p:spPr>
        <p:txBody>
          <a:bodyPr wrap="none" lIns="0" tIns="0" rIns="0" bIns="0"/>
          <a:lstStyle/>
          <a:p>
            <a:pPr eaLnBrk="0" hangingPunct="0"/>
            <a:r>
              <a:rPr lang="en-US" sz="1900" b="1" i="1"/>
              <a:t>I</a:t>
            </a:r>
            <a:r>
              <a:rPr lang="en-US" sz="1900" b="1" i="1" baseline="30000"/>
              <a:t>A</a:t>
            </a:r>
            <a:r>
              <a:rPr lang="en-US" sz="1900" b="1" i="1"/>
              <a:t>I</a:t>
            </a:r>
            <a:r>
              <a:rPr lang="en-US" sz="1900" b="1" i="1" baseline="30000"/>
              <a:t>B</a:t>
            </a:r>
            <a:endParaRPr lang="en-US" sz="1900" b="1" i="1"/>
          </a:p>
        </p:txBody>
      </p:sp>
      <p:sp>
        <p:nvSpPr>
          <p:cNvPr id="88078" name="Text Box 3"/>
          <p:cNvSpPr txBox="1">
            <a:spLocks noChangeArrowheads="1"/>
          </p:cNvSpPr>
          <p:nvPr/>
        </p:nvSpPr>
        <p:spPr bwMode="auto">
          <a:xfrm>
            <a:off x="3760788" y="5775325"/>
            <a:ext cx="222250" cy="258763"/>
          </a:xfrm>
          <a:prstGeom prst="rect">
            <a:avLst/>
          </a:prstGeom>
          <a:noFill/>
          <a:ln w="9525">
            <a:noFill/>
            <a:miter lim="800000"/>
            <a:headEnd/>
            <a:tailEnd/>
          </a:ln>
        </p:spPr>
        <p:txBody>
          <a:bodyPr wrap="none" lIns="0" tIns="0" rIns="0" bIns="0"/>
          <a:lstStyle/>
          <a:p>
            <a:pPr eaLnBrk="0" hangingPunct="0"/>
            <a:r>
              <a:rPr lang="en-US" sz="1900" b="1" i="1"/>
              <a:t>ii</a:t>
            </a:r>
          </a:p>
        </p:txBody>
      </p:sp>
      <p:sp>
        <p:nvSpPr>
          <p:cNvPr id="88079" name="Text Box 3"/>
          <p:cNvSpPr txBox="1">
            <a:spLocks noChangeArrowheads="1"/>
          </p:cNvSpPr>
          <p:nvPr/>
        </p:nvSpPr>
        <p:spPr bwMode="auto">
          <a:xfrm>
            <a:off x="5756275" y="1565275"/>
            <a:ext cx="1895475" cy="331788"/>
          </a:xfrm>
          <a:prstGeom prst="rect">
            <a:avLst/>
          </a:prstGeom>
          <a:noFill/>
          <a:ln w="9525">
            <a:noFill/>
            <a:miter lim="800000"/>
            <a:headEnd/>
            <a:tailEnd/>
          </a:ln>
        </p:spPr>
        <p:txBody>
          <a:bodyPr wrap="none" lIns="0" tIns="0" rIns="0" bIns="0"/>
          <a:lstStyle/>
          <a:p>
            <a:pPr eaLnBrk="0" hangingPunct="0"/>
            <a:r>
              <a:rPr lang="en-US" sz="1900" b="1"/>
              <a:t>Carbohydrate A</a:t>
            </a:r>
            <a:endParaRPr lang="en-US" sz="1900" b="1" i="1"/>
          </a:p>
        </p:txBody>
      </p:sp>
      <p:sp>
        <p:nvSpPr>
          <p:cNvPr id="88080" name="Text Box 3"/>
          <p:cNvSpPr txBox="1">
            <a:spLocks noChangeArrowheads="1"/>
          </p:cNvSpPr>
          <p:nvPr/>
        </p:nvSpPr>
        <p:spPr bwMode="auto">
          <a:xfrm>
            <a:off x="5756275" y="2819400"/>
            <a:ext cx="1895475" cy="331788"/>
          </a:xfrm>
          <a:prstGeom prst="rect">
            <a:avLst/>
          </a:prstGeom>
          <a:noFill/>
          <a:ln w="9525">
            <a:noFill/>
            <a:miter lim="800000"/>
            <a:headEnd/>
            <a:tailEnd/>
          </a:ln>
        </p:spPr>
        <p:txBody>
          <a:bodyPr wrap="none" lIns="0" tIns="0" rIns="0" bIns="0"/>
          <a:lstStyle/>
          <a:p>
            <a:pPr eaLnBrk="0" hangingPunct="0"/>
            <a:r>
              <a:rPr lang="en-US" sz="1900" b="1"/>
              <a:t>Carbohydrate B</a:t>
            </a:r>
            <a:endParaRPr lang="en-US" sz="1900" b="1" i="1"/>
          </a:p>
        </p:txBody>
      </p:sp>
      <p:sp>
        <p:nvSpPr>
          <p:cNvPr id="88081" name="Text Box 3"/>
          <p:cNvSpPr txBox="1">
            <a:spLocks noChangeArrowheads="1"/>
          </p:cNvSpPr>
          <p:nvPr/>
        </p:nvSpPr>
        <p:spPr bwMode="auto">
          <a:xfrm>
            <a:off x="5724525" y="3995738"/>
            <a:ext cx="1906588" cy="1065212"/>
          </a:xfrm>
          <a:prstGeom prst="rect">
            <a:avLst/>
          </a:prstGeom>
          <a:noFill/>
          <a:ln w="9525">
            <a:noFill/>
            <a:miter lim="800000"/>
            <a:headEnd/>
            <a:tailEnd/>
          </a:ln>
        </p:spPr>
        <p:txBody>
          <a:bodyPr wrap="none" lIns="0" tIns="0" rIns="0" bIns="0"/>
          <a:lstStyle/>
          <a:p>
            <a:pPr eaLnBrk="0" hangingPunct="0">
              <a:lnSpc>
                <a:spcPct val="120000"/>
              </a:lnSpc>
            </a:pPr>
            <a:r>
              <a:rPr lang="en-US" sz="1900" b="1"/>
              <a:t>Carbohydrate A</a:t>
            </a:r>
            <a:br>
              <a:rPr lang="en-US" sz="1900" b="1"/>
            </a:br>
            <a:r>
              <a:rPr lang="en-US" sz="1900" b="1"/>
              <a:t>and</a:t>
            </a:r>
            <a:br>
              <a:rPr lang="en-US" sz="1900" b="1"/>
            </a:br>
            <a:r>
              <a:rPr lang="en-US" sz="1900" b="1"/>
              <a:t>Carbohydrate B</a:t>
            </a:r>
            <a:endParaRPr lang="en-US" sz="1900" b="1" i="1"/>
          </a:p>
        </p:txBody>
      </p:sp>
      <p:sp>
        <p:nvSpPr>
          <p:cNvPr id="88082" name="Text Box 3"/>
          <p:cNvSpPr txBox="1">
            <a:spLocks noChangeArrowheads="1"/>
          </p:cNvSpPr>
          <p:nvPr/>
        </p:nvSpPr>
        <p:spPr bwMode="auto">
          <a:xfrm>
            <a:off x="5795963" y="5710238"/>
            <a:ext cx="874712" cy="331787"/>
          </a:xfrm>
          <a:prstGeom prst="rect">
            <a:avLst/>
          </a:prstGeom>
          <a:noFill/>
          <a:ln w="9525">
            <a:noFill/>
            <a:miter lim="800000"/>
            <a:headEnd/>
            <a:tailEnd/>
          </a:ln>
        </p:spPr>
        <p:txBody>
          <a:bodyPr wrap="none" lIns="0" tIns="0" rIns="0" bIns="0"/>
          <a:lstStyle/>
          <a:p>
            <a:pPr eaLnBrk="0" hangingPunct="0"/>
            <a:r>
              <a:rPr lang="en-US" sz="1900" b="1"/>
              <a:t>Neither</a:t>
            </a:r>
            <a:endParaRPr lang="en-US" sz="1900" b="1" i="1"/>
          </a:p>
        </p:txBody>
      </p:sp>
      <p:sp>
        <p:nvSpPr>
          <p:cNvPr id="88083" name="Line 19"/>
          <p:cNvSpPr>
            <a:spLocks noChangeShapeType="1"/>
          </p:cNvSpPr>
          <p:nvPr/>
        </p:nvSpPr>
        <p:spPr bwMode="auto">
          <a:xfrm flipV="1">
            <a:off x="3819525" y="1095375"/>
            <a:ext cx="119063" cy="58738"/>
          </a:xfrm>
          <a:prstGeom prst="line">
            <a:avLst/>
          </a:prstGeom>
          <a:noFill/>
          <a:ln w="12700">
            <a:solidFill>
              <a:schemeClr val="tx1"/>
            </a:solidFill>
            <a:round/>
            <a:headEnd/>
            <a:tailEnd/>
          </a:ln>
          <a:effectLst/>
        </p:spPr>
        <p:txBody>
          <a:bodyPr wrap="none" anchor="ctr"/>
          <a:lstStyle/>
          <a:p>
            <a:endParaRPr lang="en-US"/>
          </a:p>
        </p:txBody>
      </p:sp>
      <p:sp>
        <p:nvSpPr>
          <p:cNvPr id="88084" name="Line 20"/>
          <p:cNvSpPr>
            <a:spLocks noChangeShapeType="1"/>
          </p:cNvSpPr>
          <p:nvPr/>
        </p:nvSpPr>
        <p:spPr bwMode="auto">
          <a:xfrm flipV="1">
            <a:off x="5614988" y="1711325"/>
            <a:ext cx="106362" cy="66675"/>
          </a:xfrm>
          <a:prstGeom prst="line">
            <a:avLst/>
          </a:prstGeom>
          <a:noFill/>
          <a:ln w="12700">
            <a:solidFill>
              <a:schemeClr val="tx1"/>
            </a:solidFill>
            <a:round/>
            <a:headEnd/>
            <a:tailEnd/>
          </a:ln>
          <a:effectLst/>
        </p:spPr>
        <p:txBody>
          <a:bodyPr wrap="none" anchor="ctr"/>
          <a:lstStyle/>
          <a:p>
            <a:endParaRPr lang="en-US"/>
          </a:p>
        </p:txBody>
      </p:sp>
      <p:sp>
        <p:nvSpPr>
          <p:cNvPr id="88085" name="Line 21"/>
          <p:cNvSpPr>
            <a:spLocks noChangeShapeType="1"/>
          </p:cNvSpPr>
          <p:nvPr/>
        </p:nvSpPr>
        <p:spPr bwMode="auto">
          <a:xfrm flipV="1">
            <a:off x="5588000" y="2967038"/>
            <a:ext cx="120650" cy="80962"/>
          </a:xfrm>
          <a:prstGeom prst="line">
            <a:avLst/>
          </a:prstGeom>
          <a:noFill/>
          <a:ln w="12700">
            <a:solidFill>
              <a:schemeClr val="tx1"/>
            </a:solidFill>
            <a:round/>
            <a:headEnd/>
            <a:tailEnd/>
          </a:ln>
          <a:effectLst/>
        </p:spPr>
        <p:txBody>
          <a:bodyPr wrap="none" anchor="ctr"/>
          <a:lstStyle/>
          <a:p>
            <a:endParaRPr lang="en-US"/>
          </a:p>
        </p:txBody>
      </p:sp>
      <p:sp>
        <p:nvSpPr>
          <p:cNvPr id="88086" name="Line 22"/>
          <p:cNvSpPr>
            <a:spLocks noChangeShapeType="1"/>
          </p:cNvSpPr>
          <p:nvPr/>
        </p:nvSpPr>
        <p:spPr bwMode="auto">
          <a:xfrm flipV="1">
            <a:off x="5280025" y="4144963"/>
            <a:ext cx="361950" cy="39687"/>
          </a:xfrm>
          <a:prstGeom prst="line">
            <a:avLst/>
          </a:prstGeom>
          <a:noFill/>
          <a:ln w="12700">
            <a:solidFill>
              <a:schemeClr val="tx1"/>
            </a:solidFill>
            <a:round/>
            <a:headEnd/>
            <a:tailEnd/>
          </a:ln>
          <a:effectLst/>
        </p:spPr>
        <p:txBody>
          <a:bodyPr wrap="none" anchor="ctr"/>
          <a:lstStyle/>
          <a:p>
            <a:endParaRPr lang="en-US"/>
          </a:p>
        </p:txBody>
      </p:sp>
      <p:sp>
        <p:nvSpPr>
          <p:cNvPr id="88087" name="Line 23"/>
          <p:cNvSpPr>
            <a:spLocks noChangeShapeType="1"/>
          </p:cNvSpPr>
          <p:nvPr/>
        </p:nvSpPr>
        <p:spPr bwMode="auto">
          <a:xfrm>
            <a:off x="5294313" y="4892675"/>
            <a:ext cx="360362" cy="0"/>
          </a:xfrm>
          <a:prstGeom prst="line">
            <a:avLst/>
          </a:prstGeom>
          <a:noFill/>
          <a:ln w="12700">
            <a:solidFill>
              <a:schemeClr val="tx1"/>
            </a:solidFill>
            <a:round/>
            <a:headEnd/>
            <a:tailEnd/>
          </a:ln>
          <a:effectLst/>
        </p:spPr>
        <p:txBody>
          <a:bodyPr wrap="none" anchor="ctr"/>
          <a:lstStyle/>
          <a:p>
            <a:endParaRPr lang="en-US"/>
          </a:p>
        </p:txBody>
      </p:sp>
      <p:sp>
        <p:nvSpPr>
          <p:cNvPr id="24" name="Slide Number Placeholder 23"/>
          <p:cNvSpPr>
            <a:spLocks noGrp="1"/>
          </p:cNvSpPr>
          <p:nvPr>
            <p:ph type="sldNum" sz="quarter" idx="12"/>
          </p:nvPr>
        </p:nvSpPr>
        <p:spPr/>
        <p:txBody>
          <a:bodyPr/>
          <a:lstStyle/>
          <a:p>
            <a:fld id="{6B52636A-E495-4EBB-912D-D2FFDB0EAA47}"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a:xfrm>
            <a:off x="182563" y="106363"/>
            <a:ext cx="8543925" cy="914400"/>
          </a:xfrm>
        </p:spPr>
        <p:txBody>
          <a:bodyPr>
            <a:normAutofit fontScale="90000"/>
          </a:bodyPr>
          <a:lstStyle/>
          <a:p>
            <a:pPr marL="812800" indent="-812800" eaLnBrk="1" hangingPunct="1"/>
            <a:r>
              <a:rPr lang="en-US" sz="3200" smtClean="0"/>
              <a:t>9.13 A single gene may affect many phenotypic characters</a:t>
            </a:r>
          </a:p>
        </p:txBody>
      </p:sp>
      <p:sp>
        <p:nvSpPr>
          <p:cNvPr id="90115" name="Rectangle 3"/>
          <p:cNvSpPr>
            <a:spLocks noGrp="1" noChangeArrowheads="1"/>
          </p:cNvSpPr>
          <p:nvPr>
            <p:ph type="body" idx="4294967295"/>
          </p:nvPr>
        </p:nvSpPr>
        <p:spPr>
          <a:xfrm>
            <a:off x="50800" y="1319213"/>
            <a:ext cx="8891588" cy="5348287"/>
          </a:xfrm>
        </p:spPr>
        <p:txBody>
          <a:bodyPr/>
          <a:lstStyle/>
          <a:p>
            <a:pPr marL="395288" lvl="1" indent="-280988" eaLnBrk="1" hangingPunct="1">
              <a:spcAft>
                <a:spcPts val="75"/>
              </a:spcAft>
              <a:buFont typeface="Wingdings" pitchFamily="84" charset="2"/>
              <a:buChar char=""/>
            </a:pPr>
            <a:r>
              <a:rPr lang="en-US" sz="2800" b="1" dirty="0" err="1" smtClean="0"/>
              <a:t>Pleiotropy</a:t>
            </a:r>
            <a:r>
              <a:rPr lang="en-US" sz="2800" b="1" dirty="0" smtClean="0"/>
              <a:t> </a:t>
            </a:r>
            <a:r>
              <a:rPr lang="en-US" sz="2800" dirty="0" smtClean="0"/>
              <a:t>occurs when one gene influences many characteristics.</a:t>
            </a:r>
          </a:p>
          <a:p>
            <a:pPr marL="395288" lvl="1" indent="-280988" eaLnBrk="1" hangingPunct="1">
              <a:spcAft>
                <a:spcPts val="75"/>
              </a:spcAft>
              <a:buFont typeface="Wingdings" pitchFamily="84" charset="2"/>
              <a:buChar char=""/>
            </a:pPr>
            <a:r>
              <a:rPr lang="en-US" sz="2800" dirty="0" smtClean="0"/>
              <a:t>Sickle-cell disease is a human example of </a:t>
            </a:r>
            <a:r>
              <a:rPr lang="en-US" sz="2800" dirty="0" err="1" smtClean="0"/>
              <a:t>pleiotropy</a:t>
            </a:r>
            <a:r>
              <a:rPr lang="en-US" sz="2800" dirty="0" smtClean="0"/>
              <a:t>. This disease</a:t>
            </a:r>
            <a:endParaRPr lang="en-US" sz="2000" dirty="0" smtClean="0"/>
          </a:p>
          <a:p>
            <a:pPr marL="927100" lvl="2" indent="-381000" eaLnBrk="1" hangingPunct="1">
              <a:spcAft>
                <a:spcPts val="75"/>
              </a:spcAft>
            </a:pPr>
            <a:r>
              <a:rPr lang="en-US" sz="2400" dirty="0" smtClean="0"/>
              <a:t>affects the type of hemoglobin produced and the shape of red blood cells and</a:t>
            </a:r>
          </a:p>
          <a:p>
            <a:pPr marL="927100" lvl="2" indent="-381000" eaLnBrk="1" hangingPunct="1">
              <a:spcAft>
                <a:spcPts val="75"/>
              </a:spcAft>
            </a:pPr>
            <a:r>
              <a:rPr lang="en-US" sz="2400" dirty="0" smtClean="0"/>
              <a:t>causes anemia and organ damage.</a:t>
            </a:r>
          </a:p>
          <a:p>
            <a:pPr marL="927100" lvl="2" indent="-381000" eaLnBrk="1" hangingPunct="1">
              <a:spcAft>
                <a:spcPts val="75"/>
              </a:spcAft>
            </a:pPr>
            <a:r>
              <a:rPr lang="en-US" sz="2400" dirty="0" smtClean="0"/>
              <a:t>Sickle-cell and </a:t>
            </a:r>
            <a:r>
              <a:rPr lang="en-US" sz="2400" dirty="0" err="1" smtClean="0"/>
              <a:t>nonsickle</a:t>
            </a:r>
            <a:r>
              <a:rPr lang="en-US" sz="2400" dirty="0" smtClean="0"/>
              <a:t> alleles are </a:t>
            </a:r>
            <a:r>
              <a:rPr lang="en-US" sz="2400" dirty="0" err="1" smtClean="0"/>
              <a:t>codominant</a:t>
            </a:r>
            <a:r>
              <a:rPr lang="en-US" sz="2400" dirty="0" smtClean="0"/>
              <a:t>.</a:t>
            </a:r>
          </a:p>
          <a:p>
            <a:pPr marL="927100" lvl="2" indent="-381000" eaLnBrk="1" hangingPunct="1">
              <a:spcAft>
                <a:spcPts val="75"/>
              </a:spcAft>
            </a:pPr>
            <a:r>
              <a:rPr lang="en-US" sz="2400" dirty="0" smtClean="0"/>
              <a:t>Carriers of sickle-cell disease are resistant to malaria.</a:t>
            </a:r>
            <a:endParaRPr lang="en-US" dirty="0" smtClean="0"/>
          </a:p>
        </p:txBody>
      </p:sp>
      <p:sp>
        <p:nvSpPr>
          <p:cNvPr id="9011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90117" name="Line 9"/>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90118"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9011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6B52636A-E495-4EBB-912D-D2FFDB0EAA47}" type="slidenum">
              <a:rPr lang="en-US" smtClean="0"/>
              <a:pPr/>
              <a:t>35</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diamond(in)">
                                      <p:cBhvr>
                                        <p:cTn id="7" dur="2000"/>
                                        <p:tgtEl>
                                          <p:spTgt spid="90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Effect transition="in" filter="diamond(in)">
                                      <p:cBhvr>
                                        <p:cTn id="12" dur="2000"/>
                                        <p:tgtEl>
                                          <p:spTgt spid="901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90115">
                                            <p:txEl>
                                              <p:pRg st="2" end="2"/>
                                            </p:txEl>
                                          </p:spTgt>
                                        </p:tgtEl>
                                        <p:attrNameLst>
                                          <p:attrName>style.visibility</p:attrName>
                                        </p:attrNameLst>
                                      </p:cBhvr>
                                      <p:to>
                                        <p:strVal val="visible"/>
                                      </p:to>
                                    </p:set>
                                    <p:animEffect transition="in" filter="diamond(in)">
                                      <p:cBhvr>
                                        <p:cTn id="17" dur="2000"/>
                                        <p:tgtEl>
                                          <p:spTgt spid="901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90115">
                                            <p:txEl>
                                              <p:pRg st="3" end="3"/>
                                            </p:txEl>
                                          </p:spTgt>
                                        </p:tgtEl>
                                        <p:attrNameLst>
                                          <p:attrName>style.visibility</p:attrName>
                                        </p:attrNameLst>
                                      </p:cBhvr>
                                      <p:to>
                                        <p:strVal val="visible"/>
                                      </p:to>
                                    </p:set>
                                    <p:animEffect transition="in" filter="diamond(in)">
                                      <p:cBhvr>
                                        <p:cTn id="22" dur="2000"/>
                                        <p:tgtEl>
                                          <p:spTgt spid="901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90115">
                                            <p:txEl>
                                              <p:pRg st="4" end="4"/>
                                            </p:txEl>
                                          </p:spTgt>
                                        </p:tgtEl>
                                        <p:attrNameLst>
                                          <p:attrName>style.visibility</p:attrName>
                                        </p:attrNameLst>
                                      </p:cBhvr>
                                      <p:to>
                                        <p:strVal val="visible"/>
                                      </p:to>
                                    </p:set>
                                    <p:animEffect transition="in" filter="diamond(in)">
                                      <p:cBhvr>
                                        <p:cTn id="27" dur="2000"/>
                                        <p:tgtEl>
                                          <p:spTgt spid="901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90115">
                                            <p:txEl>
                                              <p:pRg st="5" end="5"/>
                                            </p:txEl>
                                          </p:spTgt>
                                        </p:tgtEl>
                                        <p:attrNameLst>
                                          <p:attrName>style.visibility</p:attrName>
                                        </p:attrNameLst>
                                      </p:cBhvr>
                                      <p:to>
                                        <p:strVal val="visible"/>
                                      </p:to>
                                    </p:set>
                                    <p:animEffect transition="in" filter="diamond(in)">
                                      <p:cBhvr>
                                        <p:cTn id="32" dur="2000"/>
                                        <p:tgtEl>
                                          <p:spTgt spid="901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bldLvl="5"/>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09_13aSickledCells-U"/>
          <p:cNvPicPr>
            <a:picLocks noChangeAspect="1" noChangeArrowheads="1"/>
          </p:cNvPicPr>
          <p:nvPr/>
        </p:nvPicPr>
        <p:blipFill>
          <a:blip r:embed="rId3" cstate="print"/>
          <a:srcRect/>
          <a:stretch>
            <a:fillRect/>
          </a:stretch>
        </p:blipFill>
        <p:spPr bwMode="auto">
          <a:xfrm>
            <a:off x="1989138" y="1574800"/>
            <a:ext cx="5164137" cy="3706813"/>
          </a:xfrm>
          <a:prstGeom prst="rect">
            <a:avLst/>
          </a:prstGeom>
          <a:noFill/>
          <a:ln w="9525">
            <a:noFill/>
            <a:miter lim="800000"/>
            <a:headEnd/>
            <a:tailEnd/>
          </a:ln>
        </p:spPr>
      </p:pic>
      <p:sp>
        <p:nvSpPr>
          <p:cNvPr id="9113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9.13A</a:t>
            </a:r>
          </a:p>
        </p:txBody>
      </p:sp>
      <p:sp>
        <p:nvSpPr>
          <p:cNvPr id="4" name="Slide Number Placeholder 3"/>
          <p:cNvSpPr>
            <a:spLocks noGrp="1"/>
          </p:cNvSpPr>
          <p:nvPr>
            <p:ph type="sldNum" sz="quarter" idx="12"/>
          </p:nvPr>
        </p:nvSpPr>
        <p:spPr/>
        <p:txBody>
          <a:bodyPr/>
          <a:lstStyle/>
          <a:p>
            <a:fld id="{6B52636A-E495-4EBB-912D-D2FFDB0EAA47}"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idx="4294967295"/>
          </p:nvPr>
        </p:nvSpPr>
        <p:spPr>
          <a:xfrm>
            <a:off x="182563" y="106363"/>
            <a:ext cx="8543925" cy="914400"/>
          </a:xfrm>
        </p:spPr>
        <p:txBody>
          <a:bodyPr>
            <a:normAutofit fontScale="90000"/>
          </a:bodyPr>
          <a:lstStyle/>
          <a:p>
            <a:pPr marL="812800" indent="-812800" eaLnBrk="1" hangingPunct="1"/>
            <a:r>
              <a:rPr lang="en-US" sz="3200" smtClean="0"/>
              <a:t>9.14 A single character may be influenced by many genes</a:t>
            </a:r>
          </a:p>
        </p:txBody>
      </p:sp>
      <p:sp>
        <p:nvSpPr>
          <p:cNvPr id="93187" name="Rectangle 3"/>
          <p:cNvSpPr>
            <a:spLocks noGrp="1" noChangeArrowheads="1"/>
          </p:cNvSpPr>
          <p:nvPr>
            <p:ph type="body" idx="4294967295"/>
          </p:nvPr>
        </p:nvSpPr>
        <p:spPr>
          <a:xfrm>
            <a:off x="50800" y="1319213"/>
            <a:ext cx="8534400" cy="5213350"/>
          </a:xfrm>
        </p:spPr>
        <p:txBody>
          <a:bodyPr/>
          <a:lstStyle/>
          <a:p>
            <a:pPr marL="395288" lvl="1" indent="-280988" eaLnBrk="1" hangingPunct="1">
              <a:buFont typeface="Wingdings" pitchFamily="84" charset="2"/>
              <a:buChar char=""/>
            </a:pPr>
            <a:r>
              <a:rPr lang="en-US" sz="2800" dirty="0" smtClean="0"/>
              <a:t>Many characteristics result from </a:t>
            </a:r>
            <a:r>
              <a:rPr lang="en-US" sz="2800" b="1" dirty="0" smtClean="0"/>
              <a:t>polygenic inheritance</a:t>
            </a:r>
            <a:r>
              <a:rPr lang="en-US" sz="2800" dirty="0" smtClean="0"/>
              <a:t>, in which a single phenotypic character results from the additive effects of two or more genes.</a:t>
            </a:r>
          </a:p>
          <a:p>
            <a:pPr marL="395288" lvl="1" indent="-280988" eaLnBrk="1" hangingPunct="1">
              <a:buFont typeface="Wingdings" pitchFamily="84" charset="2"/>
              <a:buChar char=""/>
            </a:pPr>
            <a:r>
              <a:rPr lang="en-US" sz="2800" dirty="0" smtClean="0"/>
              <a:t>Human skin color is an example of polygenic inheritance.</a:t>
            </a:r>
            <a:endParaRPr lang="en-US" dirty="0" smtClean="0"/>
          </a:p>
        </p:txBody>
      </p:sp>
      <p:sp>
        <p:nvSpPr>
          <p:cNvPr id="9318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93189"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93190"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93191"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6B52636A-E495-4EBB-912D-D2FFDB0EAA47}" type="slidenum">
              <a:rPr lang="en-US" smtClean="0"/>
              <a:pPr/>
              <a:t>37</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checkerboard(across)">
                                      <p:cBhvr>
                                        <p:cTn id="7" dur="500"/>
                                        <p:tgtEl>
                                          <p:spTgt spid="93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3187">
                                            <p:txEl>
                                              <p:pRg st="1" end="1"/>
                                            </p:txEl>
                                          </p:spTgt>
                                        </p:tgtEl>
                                        <p:attrNameLst>
                                          <p:attrName>style.visibility</p:attrName>
                                        </p:attrNameLst>
                                      </p:cBhvr>
                                      <p:to>
                                        <p:strVal val="visible"/>
                                      </p:to>
                                    </p:set>
                                    <p:animEffect transition="in" filter="checkerboard(across)">
                                      <p:cBhvr>
                                        <p:cTn id="12" dur="500"/>
                                        <p:tgtEl>
                                          <p:spTgt spid="931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bldLvl="5"/>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09_14_PolygenicInherit-U"/>
          <p:cNvPicPr>
            <a:picLocks noChangeAspect="1" noChangeArrowheads="1"/>
          </p:cNvPicPr>
          <p:nvPr/>
        </p:nvPicPr>
        <p:blipFill>
          <a:blip r:embed="rId3" cstate="print"/>
          <a:srcRect/>
          <a:stretch>
            <a:fillRect/>
          </a:stretch>
        </p:blipFill>
        <p:spPr bwMode="auto">
          <a:xfrm>
            <a:off x="827088" y="222250"/>
            <a:ext cx="7488237" cy="6584950"/>
          </a:xfrm>
          <a:prstGeom prst="rect">
            <a:avLst/>
          </a:prstGeom>
          <a:noFill/>
          <a:ln w="9525">
            <a:noFill/>
            <a:miter lim="800000"/>
            <a:headEnd/>
            <a:tailEnd/>
          </a:ln>
        </p:spPr>
      </p:pic>
      <p:sp>
        <p:nvSpPr>
          <p:cNvPr id="94211"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9.14</a:t>
            </a:r>
          </a:p>
        </p:txBody>
      </p:sp>
      <p:sp>
        <p:nvSpPr>
          <p:cNvPr id="94212" name="Text Box 3"/>
          <p:cNvSpPr txBox="1">
            <a:spLocks noChangeArrowheads="1"/>
          </p:cNvSpPr>
          <p:nvPr/>
        </p:nvSpPr>
        <p:spPr bwMode="auto">
          <a:xfrm>
            <a:off x="965200" y="238125"/>
            <a:ext cx="795338" cy="193675"/>
          </a:xfrm>
          <a:prstGeom prst="rect">
            <a:avLst/>
          </a:prstGeom>
          <a:noFill/>
          <a:ln w="9525">
            <a:noFill/>
            <a:miter lim="800000"/>
            <a:headEnd/>
            <a:tailEnd/>
          </a:ln>
        </p:spPr>
        <p:txBody>
          <a:bodyPr wrap="none" lIns="0" tIns="0" rIns="0" bIns="0"/>
          <a:lstStyle/>
          <a:p>
            <a:pPr eaLnBrk="0" hangingPunct="0"/>
            <a:r>
              <a:rPr lang="en-US" sz="1000" b="1"/>
              <a:t>P generation</a:t>
            </a:r>
            <a:endParaRPr lang="en-US" sz="1000" b="1" i="1"/>
          </a:p>
        </p:txBody>
      </p:sp>
      <p:sp>
        <p:nvSpPr>
          <p:cNvPr id="94213" name="Text Box 3"/>
          <p:cNvSpPr txBox="1">
            <a:spLocks noChangeArrowheads="1"/>
          </p:cNvSpPr>
          <p:nvPr/>
        </p:nvSpPr>
        <p:spPr bwMode="auto">
          <a:xfrm>
            <a:off x="982663" y="1754188"/>
            <a:ext cx="795337" cy="193675"/>
          </a:xfrm>
          <a:prstGeom prst="rect">
            <a:avLst/>
          </a:prstGeom>
          <a:noFill/>
          <a:ln w="9525">
            <a:noFill/>
            <a:miter lim="800000"/>
            <a:headEnd/>
            <a:tailEnd/>
          </a:ln>
        </p:spPr>
        <p:txBody>
          <a:bodyPr wrap="none" lIns="0" tIns="0" rIns="0" bIns="0"/>
          <a:lstStyle/>
          <a:p>
            <a:pPr eaLnBrk="0" hangingPunct="0"/>
            <a:r>
              <a:rPr lang="en-US" sz="1000" b="1"/>
              <a:t>F</a:t>
            </a:r>
            <a:r>
              <a:rPr lang="en-US" sz="1000" b="1" baseline="-25000"/>
              <a:t>1</a:t>
            </a:r>
            <a:r>
              <a:rPr lang="en-US" sz="1000" b="1"/>
              <a:t> generation</a:t>
            </a:r>
            <a:endParaRPr lang="en-US" sz="1000" b="1" i="1"/>
          </a:p>
        </p:txBody>
      </p:sp>
      <p:sp>
        <p:nvSpPr>
          <p:cNvPr id="94214" name="Text Box 3"/>
          <p:cNvSpPr txBox="1">
            <a:spLocks noChangeArrowheads="1"/>
          </p:cNvSpPr>
          <p:nvPr/>
        </p:nvSpPr>
        <p:spPr bwMode="auto">
          <a:xfrm>
            <a:off x="987425" y="3576638"/>
            <a:ext cx="795338" cy="193675"/>
          </a:xfrm>
          <a:prstGeom prst="rect">
            <a:avLst/>
          </a:prstGeom>
          <a:noFill/>
          <a:ln w="9525">
            <a:noFill/>
            <a:miter lim="800000"/>
            <a:headEnd/>
            <a:tailEnd/>
          </a:ln>
        </p:spPr>
        <p:txBody>
          <a:bodyPr wrap="none" lIns="0" tIns="0" rIns="0" bIns="0"/>
          <a:lstStyle/>
          <a:p>
            <a:pPr eaLnBrk="0" hangingPunct="0"/>
            <a:r>
              <a:rPr lang="en-US" sz="1000" b="1"/>
              <a:t>F</a:t>
            </a:r>
            <a:r>
              <a:rPr lang="en-US" sz="1000" b="1" baseline="-25000"/>
              <a:t>2</a:t>
            </a:r>
            <a:r>
              <a:rPr lang="en-US" sz="1000" b="1"/>
              <a:t> generation</a:t>
            </a:r>
            <a:endParaRPr lang="en-US" sz="1000" b="1" i="1"/>
          </a:p>
        </p:txBody>
      </p:sp>
      <p:sp>
        <p:nvSpPr>
          <p:cNvPr id="94215" name="Text Box 3"/>
          <p:cNvSpPr txBox="1">
            <a:spLocks noChangeArrowheads="1"/>
          </p:cNvSpPr>
          <p:nvPr/>
        </p:nvSpPr>
        <p:spPr bwMode="auto">
          <a:xfrm>
            <a:off x="1514475" y="4718050"/>
            <a:ext cx="327025" cy="180975"/>
          </a:xfrm>
          <a:prstGeom prst="rect">
            <a:avLst/>
          </a:prstGeom>
          <a:noFill/>
          <a:ln w="9525">
            <a:noFill/>
            <a:miter lim="800000"/>
            <a:headEnd/>
            <a:tailEnd/>
          </a:ln>
        </p:spPr>
        <p:txBody>
          <a:bodyPr wrap="none" lIns="0" tIns="0" rIns="0" bIns="0"/>
          <a:lstStyle/>
          <a:p>
            <a:pPr eaLnBrk="0" hangingPunct="0"/>
            <a:r>
              <a:rPr lang="en-US" sz="1000" b="1"/>
              <a:t>Eggs</a:t>
            </a:r>
            <a:endParaRPr lang="en-US" sz="1000" b="1" i="1"/>
          </a:p>
        </p:txBody>
      </p:sp>
      <p:sp>
        <p:nvSpPr>
          <p:cNvPr id="94216" name="Text Box 3"/>
          <p:cNvSpPr txBox="1">
            <a:spLocks noChangeArrowheads="1"/>
          </p:cNvSpPr>
          <p:nvPr/>
        </p:nvSpPr>
        <p:spPr bwMode="auto">
          <a:xfrm>
            <a:off x="3036888" y="3141663"/>
            <a:ext cx="434975" cy="152400"/>
          </a:xfrm>
          <a:prstGeom prst="rect">
            <a:avLst/>
          </a:prstGeom>
          <a:noFill/>
          <a:ln w="9525">
            <a:noFill/>
            <a:miter lim="800000"/>
            <a:headEnd/>
            <a:tailEnd/>
          </a:ln>
        </p:spPr>
        <p:txBody>
          <a:bodyPr wrap="none" lIns="0" tIns="0" rIns="0" bIns="0"/>
          <a:lstStyle/>
          <a:p>
            <a:pPr eaLnBrk="0" hangingPunct="0"/>
            <a:r>
              <a:rPr lang="en-US" sz="1000" b="1"/>
              <a:t>Sperm</a:t>
            </a:r>
            <a:endParaRPr lang="en-US" sz="1000" b="1" i="1"/>
          </a:p>
        </p:txBody>
      </p:sp>
      <p:sp>
        <p:nvSpPr>
          <p:cNvPr id="94217" name="Text Box 3"/>
          <p:cNvSpPr txBox="1">
            <a:spLocks noChangeArrowheads="1"/>
          </p:cNvSpPr>
          <p:nvPr/>
        </p:nvSpPr>
        <p:spPr bwMode="auto">
          <a:xfrm>
            <a:off x="6434138" y="6469063"/>
            <a:ext cx="676275" cy="168275"/>
          </a:xfrm>
          <a:prstGeom prst="rect">
            <a:avLst/>
          </a:prstGeom>
          <a:noFill/>
          <a:ln w="9525">
            <a:noFill/>
            <a:miter lim="800000"/>
            <a:headEnd/>
            <a:tailEnd/>
          </a:ln>
        </p:spPr>
        <p:txBody>
          <a:bodyPr wrap="none" lIns="0" tIns="0" rIns="0" bIns="0"/>
          <a:lstStyle/>
          <a:p>
            <a:pPr eaLnBrk="0" hangingPunct="0"/>
            <a:r>
              <a:rPr lang="en-US" sz="1000" b="1"/>
              <a:t>Skin color</a:t>
            </a:r>
            <a:endParaRPr lang="en-US" sz="1000" b="1" i="1"/>
          </a:p>
        </p:txBody>
      </p:sp>
      <p:sp>
        <p:nvSpPr>
          <p:cNvPr id="94218" name="Text Box 3"/>
          <p:cNvSpPr txBox="1">
            <a:spLocks noChangeArrowheads="1"/>
          </p:cNvSpPr>
          <p:nvPr/>
        </p:nvSpPr>
        <p:spPr bwMode="auto">
          <a:xfrm rot="-5400000">
            <a:off x="4200526" y="5200650"/>
            <a:ext cx="1384300" cy="168275"/>
          </a:xfrm>
          <a:prstGeom prst="rect">
            <a:avLst/>
          </a:prstGeom>
          <a:noFill/>
          <a:ln w="9525">
            <a:noFill/>
            <a:miter lim="800000"/>
            <a:headEnd/>
            <a:tailEnd/>
          </a:ln>
        </p:spPr>
        <p:txBody>
          <a:bodyPr wrap="none" lIns="0" tIns="0" rIns="0" bIns="0"/>
          <a:lstStyle/>
          <a:p>
            <a:pPr eaLnBrk="0" hangingPunct="0"/>
            <a:r>
              <a:rPr lang="en-US" sz="1000" b="1"/>
              <a:t>Fraction of population</a:t>
            </a:r>
            <a:endParaRPr lang="en-US" sz="1000" b="1" i="1"/>
          </a:p>
        </p:txBody>
      </p:sp>
      <p:sp>
        <p:nvSpPr>
          <p:cNvPr id="94219" name="Text Box 3"/>
          <p:cNvSpPr txBox="1">
            <a:spLocks noChangeArrowheads="1"/>
          </p:cNvSpPr>
          <p:nvPr/>
        </p:nvSpPr>
        <p:spPr bwMode="auto">
          <a:xfrm>
            <a:off x="2193925" y="560388"/>
            <a:ext cx="661988" cy="328612"/>
          </a:xfrm>
          <a:prstGeom prst="rect">
            <a:avLst/>
          </a:prstGeom>
          <a:noFill/>
          <a:ln w="9525">
            <a:noFill/>
            <a:miter lim="800000"/>
            <a:headEnd/>
            <a:tailEnd/>
          </a:ln>
        </p:spPr>
        <p:txBody>
          <a:bodyPr wrap="none" lIns="0" tIns="0" rIns="0" bIns="0"/>
          <a:lstStyle/>
          <a:p>
            <a:pPr algn="ctr" eaLnBrk="0" hangingPunct="0"/>
            <a:r>
              <a:rPr lang="en-US" sz="1000" b="1" i="1"/>
              <a:t>aabbcc</a:t>
            </a:r>
            <a:r>
              <a:rPr lang="en-US" sz="1000" b="1"/>
              <a:t/>
            </a:r>
            <a:br>
              <a:rPr lang="en-US" sz="1000" b="1"/>
            </a:br>
            <a:r>
              <a:rPr lang="en-US" sz="1000" b="1"/>
              <a:t>(very light)</a:t>
            </a:r>
            <a:endParaRPr lang="en-US" sz="1000" b="1" i="1"/>
          </a:p>
        </p:txBody>
      </p:sp>
      <p:sp>
        <p:nvSpPr>
          <p:cNvPr id="94220" name="Text Box 3"/>
          <p:cNvSpPr txBox="1">
            <a:spLocks noChangeArrowheads="1"/>
          </p:cNvSpPr>
          <p:nvPr/>
        </p:nvSpPr>
        <p:spPr bwMode="auto">
          <a:xfrm>
            <a:off x="2936875" y="565150"/>
            <a:ext cx="661988" cy="328613"/>
          </a:xfrm>
          <a:prstGeom prst="rect">
            <a:avLst/>
          </a:prstGeom>
          <a:noFill/>
          <a:ln w="9525">
            <a:noFill/>
            <a:miter lim="800000"/>
            <a:headEnd/>
            <a:tailEnd/>
          </a:ln>
        </p:spPr>
        <p:txBody>
          <a:bodyPr wrap="none" lIns="0" tIns="0" rIns="0" bIns="0"/>
          <a:lstStyle/>
          <a:p>
            <a:pPr algn="ctr" eaLnBrk="0" hangingPunct="0"/>
            <a:r>
              <a:rPr lang="en-US" sz="1000" b="1" i="1"/>
              <a:t>AABBCC</a:t>
            </a:r>
            <a:r>
              <a:rPr lang="en-US" sz="1000" b="1"/>
              <a:t/>
            </a:r>
            <a:br>
              <a:rPr lang="en-US" sz="1000" b="1"/>
            </a:br>
            <a:r>
              <a:rPr lang="en-US" sz="1000" b="1"/>
              <a:t>(very dark)</a:t>
            </a:r>
            <a:endParaRPr lang="en-US" sz="1000" b="1" i="1"/>
          </a:p>
        </p:txBody>
      </p:sp>
      <p:sp>
        <p:nvSpPr>
          <p:cNvPr id="94221" name="Text Box 3"/>
          <p:cNvSpPr txBox="1">
            <a:spLocks noChangeArrowheads="1"/>
          </p:cNvSpPr>
          <p:nvPr/>
        </p:nvSpPr>
        <p:spPr bwMode="auto">
          <a:xfrm>
            <a:off x="2652713" y="2103438"/>
            <a:ext cx="514350" cy="168275"/>
          </a:xfrm>
          <a:prstGeom prst="rect">
            <a:avLst/>
          </a:prstGeom>
          <a:noFill/>
          <a:ln w="9525">
            <a:noFill/>
            <a:miter lim="800000"/>
            <a:headEnd/>
            <a:tailEnd/>
          </a:ln>
        </p:spPr>
        <p:txBody>
          <a:bodyPr wrap="none" lIns="0" tIns="0" rIns="0" bIns="0"/>
          <a:lstStyle/>
          <a:p>
            <a:pPr eaLnBrk="0" hangingPunct="0"/>
            <a:r>
              <a:rPr lang="en-US" sz="1000" b="1" i="1"/>
              <a:t>AaBbCc</a:t>
            </a:r>
          </a:p>
        </p:txBody>
      </p:sp>
      <p:sp>
        <p:nvSpPr>
          <p:cNvPr id="94222" name="Text Box 3"/>
          <p:cNvSpPr txBox="1">
            <a:spLocks noChangeArrowheads="1"/>
          </p:cNvSpPr>
          <p:nvPr/>
        </p:nvSpPr>
        <p:spPr bwMode="auto">
          <a:xfrm>
            <a:off x="3259138" y="2108200"/>
            <a:ext cx="514350" cy="168275"/>
          </a:xfrm>
          <a:prstGeom prst="rect">
            <a:avLst/>
          </a:prstGeom>
          <a:noFill/>
          <a:ln w="9525">
            <a:noFill/>
            <a:miter lim="800000"/>
            <a:headEnd/>
            <a:tailEnd/>
          </a:ln>
        </p:spPr>
        <p:txBody>
          <a:bodyPr wrap="none" lIns="0" tIns="0" rIns="0" bIns="0"/>
          <a:lstStyle/>
          <a:p>
            <a:pPr eaLnBrk="0" hangingPunct="0"/>
            <a:r>
              <a:rPr lang="en-US" sz="1000" b="1" i="1"/>
              <a:t>AaBbCc</a:t>
            </a:r>
          </a:p>
        </p:txBody>
      </p:sp>
      <p:sp>
        <p:nvSpPr>
          <p:cNvPr id="94223" name="Text Box 3"/>
          <p:cNvSpPr txBox="1">
            <a:spLocks noChangeArrowheads="1"/>
          </p:cNvSpPr>
          <p:nvPr/>
        </p:nvSpPr>
        <p:spPr bwMode="auto">
          <a:xfrm>
            <a:off x="2846388" y="328613"/>
            <a:ext cx="127000" cy="193675"/>
          </a:xfrm>
          <a:prstGeom prst="rect">
            <a:avLst/>
          </a:prstGeom>
          <a:noFill/>
          <a:ln w="9525">
            <a:noFill/>
            <a:miter lim="800000"/>
            <a:headEnd/>
            <a:tailEnd/>
          </a:ln>
        </p:spPr>
        <p:txBody>
          <a:bodyPr wrap="none" lIns="0" tIns="0" rIns="0" bIns="0"/>
          <a:lstStyle/>
          <a:p>
            <a:pPr eaLnBrk="0" hangingPunct="0"/>
            <a:r>
              <a:rPr lang="en-US" sz="1000" b="1">
                <a:sym typeface="Symbol" pitchFamily="84" charset="2"/>
              </a:rPr>
              <a:t></a:t>
            </a:r>
            <a:endParaRPr lang="en-US" sz="1000" b="1" i="1"/>
          </a:p>
        </p:txBody>
      </p:sp>
      <p:sp>
        <p:nvSpPr>
          <p:cNvPr id="94224" name="Text Box 3"/>
          <p:cNvSpPr txBox="1">
            <a:spLocks noChangeArrowheads="1"/>
          </p:cNvSpPr>
          <p:nvPr/>
        </p:nvSpPr>
        <p:spPr bwMode="auto">
          <a:xfrm>
            <a:off x="3171825" y="1830388"/>
            <a:ext cx="127000" cy="193675"/>
          </a:xfrm>
          <a:prstGeom prst="rect">
            <a:avLst/>
          </a:prstGeom>
          <a:noFill/>
          <a:ln w="9525">
            <a:noFill/>
            <a:miter lim="800000"/>
            <a:headEnd/>
            <a:tailEnd/>
          </a:ln>
        </p:spPr>
        <p:txBody>
          <a:bodyPr wrap="none" lIns="0" tIns="0" rIns="0" bIns="0"/>
          <a:lstStyle/>
          <a:p>
            <a:pPr eaLnBrk="0" hangingPunct="0"/>
            <a:r>
              <a:rPr lang="en-US" sz="1000" b="1">
                <a:sym typeface="Symbol" pitchFamily="84" charset="2"/>
              </a:rPr>
              <a:t></a:t>
            </a:r>
            <a:endParaRPr lang="en-US" sz="1000" b="1" i="1"/>
          </a:p>
        </p:txBody>
      </p:sp>
      <p:grpSp>
        <p:nvGrpSpPr>
          <p:cNvPr id="2" name="Group 17"/>
          <p:cNvGrpSpPr>
            <a:grpSpLocks/>
          </p:cNvGrpSpPr>
          <p:nvPr/>
        </p:nvGrpSpPr>
        <p:grpSpPr bwMode="auto">
          <a:xfrm>
            <a:off x="2308225" y="3349625"/>
            <a:ext cx="82550" cy="231775"/>
            <a:chOff x="1452" y="2112"/>
            <a:chExt cx="52" cy="146"/>
          </a:xfrm>
        </p:grpSpPr>
        <p:sp>
          <p:nvSpPr>
            <p:cNvPr id="94314" name="Text Box 3"/>
            <p:cNvSpPr txBox="1">
              <a:spLocks noChangeArrowheads="1"/>
            </p:cNvSpPr>
            <p:nvPr/>
          </p:nvSpPr>
          <p:spPr bwMode="auto">
            <a:xfrm>
              <a:off x="1454" y="2180"/>
              <a:ext cx="50" cy="78"/>
            </a:xfrm>
            <a:prstGeom prst="rect">
              <a:avLst/>
            </a:prstGeom>
            <a:noFill/>
            <a:ln w="9525">
              <a:noFill/>
              <a:miter lim="800000"/>
              <a:headEnd/>
              <a:tailEnd/>
            </a:ln>
          </p:spPr>
          <p:txBody>
            <a:bodyPr wrap="none" lIns="0" tIns="0" rIns="0" bIns="0"/>
            <a:lstStyle/>
            <a:p>
              <a:pPr eaLnBrk="0" hangingPunct="0"/>
              <a:r>
                <a:rPr lang="en-US" sz="800" b="1"/>
                <a:t>8</a:t>
              </a:r>
              <a:endParaRPr lang="en-US" sz="800" b="1" i="1"/>
            </a:p>
          </p:txBody>
        </p:sp>
        <p:sp>
          <p:nvSpPr>
            <p:cNvPr id="94315" name="Text Box 3"/>
            <p:cNvSpPr txBox="1">
              <a:spLocks noChangeArrowheads="1"/>
            </p:cNvSpPr>
            <p:nvPr/>
          </p:nvSpPr>
          <p:spPr bwMode="auto">
            <a:xfrm>
              <a:off x="1454" y="2112"/>
              <a:ext cx="50" cy="78"/>
            </a:xfrm>
            <a:prstGeom prst="rect">
              <a:avLst/>
            </a:prstGeom>
            <a:noFill/>
            <a:ln w="9525">
              <a:noFill/>
              <a:miter lim="800000"/>
              <a:headEnd/>
              <a:tailEnd/>
            </a:ln>
          </p:spPr>
          <p:txBody>
            <a:bodyPr wrap="none" lIns="0" tIns="0" rIns="0" bIns="0"/>
            <a:lstStyle/>
            <a:p>
              <a:pPr eaLnBrk="0" hangingPunct="0"/>
              <a:r>
                <a:rPr lang="en-US" sz="800" b="1"/>
                <a:t>1</a:t>
              </a:r>
              <a:endParaRPr lang="en-US" sz="800" b="1" i="1"/>
            </a:p>
          </p:txBody>
        </p:sp>
        <p:sp>
          <p:nvSpPr>
            <p:cNvPr id="94316" name="Line 20"/>
            <p:cNvSpPr>
              <a:spLocks noChangeShapeType="1"/>
            </p:cNvSpPr>
            <p:nvPr/>
          </p:nvSpPr>
          <p:spPr bwMode="auto">
            <a:xfrm>
              <a:off x="1452" y="2182"/>
              <a:ext cx="44" cy="0"/>
            </a:xfrm>
            <a:prstGeom prst="line">
              <a:avLst/>
            </a:prstGeom>
            <a:noFill/>
            <a:ln w="6350">
              <a:solidFill>
                <a:schemeClr val="tx1"/>
              </a:solidFill>
              <a:round/>
              <a:headEnd/>
              <a:tailEnd/>
            </a:ln>
            <a:effectLst/>
          </p:spPr>
          <p:txBody>
            <a:bodyPr wrap="none" anchor="ctr"/>
            <a:lstStyle/>
            <a:p>
              <a:endParaRPr lang="en-US"/>
            </a:p>
          </p:txBody>
        </p:sp>
      </p:grpSp>
      <p:grpSp>
        <p:nvGrpSpPr>
          <p:cNvPr id="3" name="Group 21"/>
          <p:cNvGrpSpPr>
            <a:grpSpLocks/>
          </p:cNvGrpSpPr>
          <p:nvPr/>
        </p:nvGrpSpPr>
        <p:grpSpPr bwMode="auto">
          <a:xfrm>
            <a:off x="3398838" y="6402388"/>
            <a:ext cx="117475" cy="231775"/>
            <a:chOff x="3165" y="2965"/>
            <a:chExt cx="74" cy="146"/>
          </a:xfrm>
        </p:grpSpPr>
        <p:sp>
          <p:nvSpPr>
            <p:cNvPr id="94311" name="Text Box 3"/>
            <p:cNvSpPr txBox="1">
              <a:spLocks noChangeArrowheads="1"/>
            </p:cNvSpPr>
            <p:nvPr/>
          </p:nvSpPr>
          <p:spPr bwMode="auto">
            <a:xfrm>
              <a:off x="3167" y="3033"/>
              <a:ext cx="50" cy="78"/>
            </a:xfrm>
            <a:prstGeom prst="rect">
              <a:avLst/>
            </a:prstGeom>
            <a:noFill/>
            <a:ln w="9525">
              <a:noFill/>
              <a:miter lim="800000"/>
              <a:headEnd/>
              <a:tailEnd/>
            </a:ln>
          </p:spPr>
          <p:txBody>
            <a:bodyPr wrap="none" lIns="0" tIns="0" rIns="0" bIns="0"/>
            <a:lstStyle/>
            <a:p>
              <a:pPr eaLnBrk="0" hangingPunct="0"/>
              <a:r>
                <a:rPr lang="en-US" sz="800" b="1"/>
                <a:t>64</a:t>
              </a:r>
              <a:endParaRPr lang="en-US" sz="800" b="1" i="1"/>
            </a:p>
          </p:txBody>
        </p:sp>
        <p:sp>
          <p:nvSpPr>
            <p:cNvPr id="94312" name="Text Box 3"/>
            <p:cNvSpPr txBox="1">
              <a:spLocks noChangeArrowheads="1"/>
            </p:cNvSpPr>
            <p:nvPr/>
          </p:nvSpPr>
          <p:spPr bwMode="auto">
            <a:xfrm>
              <a:off x="3167" y="2965"/>
              <a:ext cx="66" cy="78"/>
            </a:xfrm>
            <a:prstGeom prst="rect">
              <a:avLst/>
            </a:prstGeom>
            <a:noFill/>
            <a:ln w="9525">
              <a:noFill/>
              <a:miter lim="800000"/>
              <a:headEnd/>
              <a:tailEnd/>
            </a:ln>
          </p:spPr>
          <p:txBody>
            <a:bodyPr wrap="none" lIns="0" tIns="0" rIns="0" bIns="0"/>
            <a:lstStyle/>
            <a:p>
              <a:pPr algn="ctr" eaLnBrk="0" hangingPunct="0"/>
              <a:r>
                <a:rPr lang="en-US" sz="800" b="1"/>
                <a:t>15</a:t>
              </a:r>
              <a:endParaRPr lang="en-US" sz="800" b="1" i="1"/>
            </a:p>
          </p:txBody>
        </p:sp>
        <p:sp>
          <p:nvSpPr>
            <p:cNvPr id="94313" name="Line 24"/>
            <p:cNvSpPr>
              <a:spLocks noChangeShapeType="1"/>
            </p:cNvSpPr>
            <p:nvPr/>
          </p:nvSpPr>
          <p:spPr bwMode="auto">
            <a:xfrm>
              <a:off x="3165" y="3035"/>
              <a:ext cx="74" cy="0"/>
            </a:xfrm>
            <a:prstGeom prst="line">
              <a:avLst/>
            </a:prstGeom>
            <a:noFill/>
            <a:ln w="6350">
              <a:solidFill>
                <a:schemeClr val="tx1"/>
              </a:solidFill>
              <a:round/>
              <a:headEnd/>
              <a:tailEnd/>
            </a:ln>
            <a:effectLst/>
          </p:spPr>
          <p:txBody>
            <a:bodyPr wrap="none" anchor="ctr"/>
            <a:lstStyle/>
            <a:p>
              <a:endParaRPr lang="en-US"/>
            </a:p>
          </p:txBody>
        </p:sp>
      </p:grpSp>
      <p:grpSp>
        <p:nvGrpSpPr>
          <p:cNvPr id="4" name="Group 25"/>
          <p:cNvGrpSpPr>
            <a:grpSpLocks/>
          </p:cNvGrpSpPr>
          <p:nvPr/>
        </p:nvGrpSpPr>
        <p:grpSpPr bwMode="auto">
          <a:xfrm>
            <a:off x="2949575" y="6403975"/>
            <a:ext cx="120650" cy="231775"/>
            <a:chOff x="3166" y="2632"/>
            <a:chExt cx="76" cy="146"/>
          </a:xfrm>
        </p:grpSpPr>
        <p:sp>
          <p:nvSpPr>
            <p:cNvPr id="94308" name="Text Box 3"/>
            <p:cNvSpPr txBox="1">
              <a:spLocks noChangeArrowheads="1"/>
            </p:cNvSpPr>
            <p:nvPr/>
          </p:nvSpPr>
          <p:spPr bwMode="auto">
            <a:xfrm>
              <a:off x="3168" y="2700"/>
              <a:ext cx="50" cy="78"/>
            </a:xfrm>
            <a:prstGeom prst="rect">
              <a:avLst/>
            </a:prstGeom>
            <a:noFill/>
            <a:ln w="9525">
              <a:noFill/>
              <a:miter lim="800000"/>
              <a:headEnd/>
              <a:tailEnd/>
            </a:ln>
          </p:spPr>
          <p:txBody>
            <a:bodyPr wrap="none" lIns="0" tIns="0" rIns="0" bIns="0"/>
            <a:lstStyle/>
            <a:p>
              <a:pPr eaLnBrk="0" hangingPunct="0"/>
              <a:r>
                <a:rPr lang="en-US" sz="800" b="1"/>
                <a:t>64</a:t>
              </a:r>
              <a:endParaRPr lang="en-US" sz="800" b="1" i="1"/>
            </a:p>
          </p:txBody>
        </p:sp>
        <p:sp>
          <p:nvSpPr>
            <p:cNvPr id="94309" name="Text Box 3"/>
            <p:cNvSpPr txBox="1">
              <a:spLocks noChangeArrowheads="1"/>
            </p:cNvSpPr>
            <p:nvPr/>
          </p:nvSpPr>
          <p:spPr bwMode="auto">
            <a:xfrm>
              <a:off x="3172" y="2632"/>
              <a:ext cx="66" cy="78"/>
            </a:xfrm>
            <a:prstGeom prst="rect">
              <a:avLst/>
            </a:prstGeom>
            <a:noFill/>
            <a:ln w="9525">
              <a:noFill/>
              <a:miter lim="800000"/>
              <a:headEnd/>
              <a:tailEnd/>
            </a:ln>
          </p:spPr>
          <p:txBody>
            <a:bodyPr wrap="none" lIns="0" tIns="0" rIns="0" bIns="0"/>
            <a:lstStyle/>
            <a:p>
              <a:pPr algn="ctr" eaLnBrk="0" hangingPunct="0"/>
              <a:r>
                <a:rPr lang="en-US" sz="800" b="1"/>
                <a:t>20</a:t>
              </a:r>
              <a:endParaRPr lang="en-US" sz="800" b="1" i="1"/>
            </a:p>
          </p:txBody>
        </p:sp>
        <p:sp>
          <p:nvSpPr>
            <p:cNvPr id="94310" name="Line 28"/>
            <p:cNvSpPr>
              <a:spLocks noChangeShapeType="1"/>
            </p:cNvSpPr>
            <p:nvPr/>
          </p:nvSpPr>
          <p:spPr bwMode="auto">
            <a:xfrm>
              <a:off x="3166" y="2702"/>
              <a:ext cx="76" cy="0"/>
            </a:xfrm>
            <a:prstGeom prst="line">
              <a:avLst/>
            </a:prstGeom>
            <a:noFill/>
            <a:ln w="6350">
              <a:solidFill>
                <a:schemeClr val="tx1"/>
              </a:solidFill>
              <a:round/>
              <a:headEnd/>
              <a:tailEnd/>
            </a:ln>
            <a:effectLst/>
          </p:spPr>
          <p:txBody>
            <a:bodyPr wrap="none" anchor="ctr"/>
            <a:lstStyle/>
            <a:p>
              <a:endParaRPr lang="en-US"/>
            </a:p>
          </p:txBody>
        </p:sp>
      </p:grpSp>
      <p:grpSp>
        <p:nvGrpSpPr>
          <p:cNvPr id="5" name="Group 29"/>
          <p:cNvGrpSpPr>
            <a:grpSpLocks/>
          </p:cNvGrpSpPr>
          <p:nvPr/>
        </p:nvGrpSpPr>
        <p:grpSpPr bwMode="auto">
          <a:xfrm>
            <a:off x="3859213" y="6399213"/>
            <a:ext cx="114300" cy="234950"/>
            <a:chOff x="3167" y="3573"/>
            <a:chExt cx="72" cy="148"/>
          </a:xfrm>
        </p:grpSpPr>
        <p:sp>
          <p:nvSpPr>
            <p:cNvPr id="94305" name="Text Box 3"/>
            <p:cNvSpPr txBox="1">
              <a:spLocks noChangeArrowheads="1"/>
            </p:cNvSpPr>
            <p:nvPr/>
          </p:nvSpPr>
          <p:spPr bwMode="auto">
            <a:xfrm>
              <a:off x="3167" y="3643"/>
              <a:ext cx="68" cy="78"/>
            </a:xfrm>
            <a:prstGeom prst="rect">
              <a:avLst/>
            </a:prstGeom>
            <a:noFill/>
            <a:ln w="9525">
              <a:noFill/>
              <a:miter lim="800000"/>
              <a:headEnd/>
              <a:tailEnd/>
            </a:ln>
          </p:spPr>
          <p:txBody>
            <a:bodyPr wrap="none" lIns="0" tIns="0" rIns="0" bIns="0"/>
            <a:lstStyle/>
            <a:p>
              <a:pPr eaLnBrk="0" hangingPunct="0"/>
              <a:r>
                <a:rPr lang="en-US" sz="800" b="1"/>
                <a:t>64</a:t>
              </a:r>
              <a:endParaRPr lang="en-US" sz="800" b="1" i="1"/>
            </a:p>
          </p:txBody>
        </p:sp>
        <p:sp>
          <p:nvSpPr>
            <p:cNvPr id="94306" name="Text Box 3"/>
            <p:cNvSpPr txBox="1">
              <a:spLocks noChangeArrowheads="1"/>
            </p:cNvSpPr>
            <p:nvPr/>
          </p:nvSpPr>
          <p:spPr bwMode="auto">
            <a:xfrm>
              <a:off x="3169" y="3573"/>
              <a:ext cx="66" cy="78"/>
            </a:xfrm>
            <a:prstGeom prst="rect">
              <a:avLst/>
            </a:prstGeom>
            <a:noFill/>
            <a:ln w="9525">
              <a:noFill/>
              <a:miter lim="800000"/>
              <a:headEnd/>
              <a:tailEnd/>
            </a:ln>
          </p:spPr>
          <p:txBody>
            <a:bodyPr wrap="none" lIns="0" tIns="0" rIns="0" bIns="0"/>
            <a:lstStyle/>
            <a:p>
              <a:pPr algn="ctr" eaLnBrk="0" hangingPunct="0"/>
              <a:r>
                <a:rPr lang="en-US" sz="800" b="1"/>
                <a:t>6</a:t>
              </a:r>
              <a:endParaRPr lang="en-US" sz="800" b="1" i="1"/>
            </a:p>
          </p:txBody>
        </p:sp>
        <p:sp>
          <p:nvSpPr>
            <p:cNvPr id="94307" name="Line 32"/>
            <p:cNvSpPr>
              <a:spLocks noChangeShapeType="1"/>
            </p:cNvSpPr>
            <p:nvPr/>
          </p:nvSpPr>
          <p:spPr bwMode="auto">
            <a:xfrm>
              <a:off x="3171" y="3645"/>
              <a:ext cx="68" cy="0"/>
            </a:xfrm>
            <a:prstGeom prst="line">
              <a:avLst/>
            </a:prstGeom>
            <a:noFill/>
            <a:ln w="6350">
              <a:solidFill>
                <a:schemeClr val="tx1"/>
              </a:solidFill>
              <a:round/>
              <a:headEnd/>
              <a:tailEnd/>
            </a:ln>
            <a:effectLst/>
          </p:spPr>
          <p:txBody>
            <a:bodyPr wrap="none" anchor="ctr"/>
            <a:lstStyle/>
            <a:p>
              <a:endParaRPr lang="en-US"/>
            </a:p>
          </p:txBody>
        </p:sp>
      </p:grpSp>
      <p:grpSp>
        <p:nvGrpSpPr>
          <p:cNvPr id="6" name="Group 33"/>
          <p:cNvGrpSpPr>
            <a:grpSpLocks/>
          </p:cNvGrpSpPr>
          <p:nvPr/>
        </p:nvGrpSpPr>
        <p:grpSpPr bwMode="auto">
          <a:xfrm>
            <a:off x="4333875" y="6403975"/>
            <a:ext cx="111125" cy="231775"/>
            <a:chOff x="3168" y="3914"/>
            <a:chExt cx="70" cy="146"/>
          </a:xfrm>
        </p:grpSpPr>
        <p:sp>
          <p:nvSpPr>
            <p:cNvPr id="94302" name="Text Box 3"/>
            <p:cNvSpPr txBox="1">
              <a:spLocks noChangeArrowheads="1"/>
            </p:cNvSpPr>
            <p:nvPr/>
          </p:nvSpPr>
          <p:spPr bwMode="auto">
            <a:xfrm>
              <a:off x="3168" y="3982"/>
              <a:ext cx="50" cy="78"/>
            </a:xfrm>
            <a:prstGeom prst="rect">
              <a:avLst/>
            </a:prstGeom>
            <a:noFill/>
            <a:ln w="9525">
              <a:noFill/>
              <a:miter lim="800000"/>
              <a:headEnd/>
              <a:tailEnd/>
            </a:ln>
          </p:spPr>
          <p:txBody>
            <a:bodyPr wrap="none" lIns="0" tIns="0" rIns="0" bIns="0"/>
            <a:lstStyle/>
            <a:p>
              <a:pPr eaLnBrk="0" hangingPunct="0"/>
              <a:r>
                <a:rPr lang="en-US" sz="800" b="1"/>
                <a:t>64</a:t>
              </a:r>
              <a:endParaRPr lang="en-US" sz="800" b="1" i="1"/>
            </a:p>
          </p:txBody>
        </p:sp>
        <p:sp>
          <p:nvSpPr>
            <p:cNvPr id="94303" name="Text Box 3"/>
            <p:cNvSpPr txBox="1">
              <a:spLocks noChangeArrowheads="1"/>
            </p:cNvSpPr>
            <p:nvPr/>
          </p:nvSpPr>
          <p:spPr bwMode="auto">
            <a:xfrm>
              <a:off x="3168" y="3914"/>
              <a:ext cx="66" cy="78"/>
            </a:xfrm>
            <a:prstGeom prst="rect">
              <a:avLst/>
            </a:prstGeom>
            <a:noFill/>
            <a:ln w="9525">
              <a:noFill/>
              <a:miter lim="800000"/>
              <a:headEnd/>
              <a:tailEnd/>
            </a:ln>
          </p:spPr>
          <p:txBody>
            <a:bodyPr wrap="none" lIns="0" tIns="0" rIns="0" bIns="0"/>
            <a:lstStyle/>
            <a:p>
              <a:pPr algn="ctr" eaLnBrk="0" hangingPunct="0"/>
              <a:r>
                <a:rPr lang="en-US" sz="800" b="1"/>
                <a:t>1</a:t>
              </a:r>
              <a:endParaRPr lang="en-US" sz="800" b="1" i="1"/>
            </a:p>
          </p:txBody>
        </p:sp>
        <p:sp>
          <p:nvSpPr>
            <p:cNvPr id="94304" name="Line 36"/>
            <p:cNvSpPr>
              <a:spLocks noChangeShapeType="1"/>
            </p:cNvSpPr>
            <p:nvPr/>
          </p:nvSpPr>
          <p:spPr bwMode="auto">
            <a:xfrm>
              <a:off x="3170" y="3984"/>
              <a:ext cx="68" cy="0"/>
            </a:xfrm>
            <a:prstGeom prst="line">
              <a:avLst/>
            </a:prstGeom>
            <a:noFill/>
            <a:ln w="6350">
              <a:solidFill>
                <a:schemeClr val="tx1"/>
              </a:solidFill>
              <a:round/>
              <a:headEnd/>
              <a:tailEnd/>
            </a:ln>
            <a:effectLst/>
          </p:spPr>
          <p:txBody>
            <a:bodyPr wrap="none" anchor="ctr"/>
            <a:lstStyle/>
            <a:p>
              <a:endParaRPr lang="en-US"/>
            </a:p>
          </p:txBody>
        </p:sp>
      </p:grpSp>
      <p:grpSp>
        <p:nvGrpSpPr>
          <p:cNvPr id="7" name="Group 37"/>
          <p:cNvGrpSpPr>
            <a:grpSpLocks/>
          </p:cNvGrpSpPr>
          <p:nvPr/>
        </p:nvGrpSpPr>
        <p:grpSpPr bwMode="auto">
          <a:xfrm>
            <a:off x="2487613" y="6402388"/>
            <a:ext cx="117475" cy="231775"/>
            <a:chOff x="3165" y="2965"/>
            <a:chExt cx="74" cy="146"/>
          </a:xfrm>
        </p:grpSpPr>
        <p:sp>
          <p:nvSpPr>
            <p:cNvPr id="94299" name="Text Box 3"/>
            <p:cNvSpPr txBox="1">
              <a:spLocks noChangeArrowheads="1"/>
            </p:cNvSpPr>
            <p:nvPr/>
          </p:nvSpPr>
          <p:spPr bwMode="auto">
            <a:xfrm>
              <a:off x="3167" y="3033"/>
              <a:ext cx="50" cy="78"/>
            </a:xfrm>
            <a:prstGeom prst="rect">
              <a:avLst/>
            </a:prstGeom>
            <a:noFill/>
            <a:ln w="9525">
              <a:noFill/>
              <a:miter lim="800000"/>
              <a:headEnd/>
              <a:tailEnd/>
            </a:ln>
          </p:spPr>
          <p:txBody>
            <a:bodyPr wrap="none" lIns="0" tIns="0" rIns="0" bIns="0"/>
            <a:lstStyle/>
            <a:p>
              <a:pPr eaLnBrk="0" hangingPunct="0"/>
              <a:r>
                <a:rPr lang="en-US" sz="800" b="1"/>
                <a:t>64</a:t>
              </a:r>
              <a:endParaRPr lang="en-US" sz="800" b="1" i="1"/>
            </a:p>
          </p:txBody>
        </p:sp>
        <p:sp>
          <p:nvSpPr>
            <p:cNvPr id="94300" name="Text Box 3"/>
            <p:cNvSpPr txBox="1">
              <a:spLocks noChangeArrowheads="1"/>
            </p:cNvSpPr>
            <p:nvPr/>
          </p:nvSpPr>
          <p:spPr bwMode="auto">
            <a:xfrm>
              <a:off x="3167" y="2965"/>
              <a:ext cx="66" cy="78"/>
            </a:xfrm>
            <a:prstGeom prst="rect">
              <a:avLst/>
            </a:prstGeom>
            <a:noFill/>
            <a:ln w="9525">
              <a:noFill/>
              <a:miter lim="800000"/>
              <a:headEnd/>
              <a:tailEnd/>
            </a:ln>
          </p:spPr>
          <p:txBody>
            <a:bodyPr wrap="none" lIns="0" tIns="0" rIns="0" bIns="0"/>
            <a:lstStyle/>
            <a:p>
              <a:pPr algn="ctr" eaLnBrk="0" hangingPunct="0"/>
              <a:r>
                <a:rPr lang="en-US" sz="800" b="1"/>
                <a:t>15</a:t>
              </a:r>
              <a:endParaRPr lang="en-US" sz="800" b="1" i="1"/>
            </a:p>
          </p:txBody>
        </p:sp>
        <p:sp>
          <p:nvSpPr>
            <p:cNvPr id="94301" name="Line 40"/>
            <p:cNvSpPr>
              <a:spLocks noChangeShapeType="1"/>
            </p:cNvSpPr>
            <p:nvPr/>
          </p:nvSpPr>
          <p:spPr bwMode="auto">
            <a:xfrm>
              <a:off x="3165" y="3035"/>
              <a:ext cx="74" cy="0"/>
            </a:xfrm>
            <a:prstGeom prst="line">
              <a:avLst/>
            </a:prstGeom>
            <a:noFill/>
            <a:ln w="6350">
              <a:solidFill>
                <a:schemeClr val="tx1"/>
              </a:solidFill>
              <a:round/>
              <a:headEnd/>
              <a:tailEnd/>
            </a:ln>
            <a:effectLst/>
          </p:spPr>
          <p:txBody>
            <a:bodyPr wrap="none" anchor="ctr"/>
            <a:lstStyle/>
            <a:p>
              <a:endParaRPr lang="en-US"/>
            </a:p>
          </p:txBody>
        </p:sp>
      </p:grpSp>
      <p:grpSp>
        <p:nvGrpSpPr>
          <p:cNvPr id="8" name="Group 41"/>
          <p:cNvGrpSpPr>
            <a:grpSpLocks/>
          </p:cNvGrpSpPr>
          <p:nvPr/>
        </p:nvGrpSpPr>
        <p:grpSpPr bwMode="auto">
          <a:xfrm>
            <a:off x="2033588" y="6399213"/>
            <a:ext cx="114300" cy="234950"/>
            <a:chOff x="3167" y="3573"/>
            <a:chExt cx="72" cy="148"/>
          </a:xfrm>
        </p:grpSpPr>
        <p:sp>
          <p:nvSpPr>
            <p:cNvPr id="94296" name="Text Box 3"/>
            <p:cNvSpPr txBox="1">
              <a:spLocks noChangeArrowheads="1"/>
            </p:cNvSpPr>
            <p:nvPr/>
          </p:nvSpPr>
          <p:spPr bwMode="auto">
            <a:xfrm>
              <a:off x="3167" y="3643"/>
              <a:ext cx="68" cy="78"/>
            </a:xfrm>
            <a:prstGeom prst="rect">
              <a:avLst/>
            </a:prstGeom>
            <a:noFill/>
            <a:ln w="9525">
              <a:noFill/>
              <a:miter lim="800000"/>
              <a:headEnd/>
              <a:tailEnd/>
            </a:ln>
          </p:spPr>
          <p:txBody>
            <a:bodyPr wrap="none" lIns="0" tIns="0" rIns="0" bIns="0"/>
            <a:lstStyle/>
            <a:p>
              <a:pPr eaLnBrk="0" hangingPunct="0"/>
              <a:r>
                <a:rPr lang="en-US" sz="800" b="1"/>
                <a:t>64</a:t>
              </a:r>
              <a:endParaRPr lang="en-US" sz="800" b="1" i="1"/>
            </a:p>
          </p:txBody>
        </p:sp>
        <p:sp>
          <p:nvSpPr>
            <p:cNvPr id="94297" name="Text Box 3"/>
            <p:cNvSpPr txBox="1">
              <a:spLocks noChangeArrowheads="1"/>
            </p:cNvSpPr>
            <p:nvPr/>
          </p:nvSpPr>
          <p:spPr bwMode="auto">
            <a:xfrm>
              <a:off x="3169" y="3573"/>
              <a:ext cx="66" cy="78"/>
            </a:xfrm>
            <a:prstGeom prst="rect">
              <a:avLst/>
            </a:prstGeom>
            <a:noFill/>
            <a:ln w="9525">
              <a:noFill/>
              <a:miter lim="800000"/>
              <a:headEnd/>
              <a:tailEnd/>
            </a:ln>
          </p:spPr>
          <p:txBody>
            <a:bodyPr wrap="none" lIns="0" tIns="0" rIns="0" bIns="0"/>
            <a:lstStyle/>
            <a:p>
              <a:pPr algn="ctr" eaLnBrk="0" hangingPunct="0"/>
              <a:r>
                <a:rPr lang="en-US" sz="800" b="1"/>
                <a:t>6</a:t>
              </a:r>
              <a:endParaRPr lang="en-US" sz="800" b="1" i="1"/>
            </a:p>
          </p:txBody>
        </p:sp>
        <p:sp>
          <p:nvSpPr>
            <p:cNvPr id="94298" name="Line 44"/>
            <p:cNvSpPr>
              <a:spLocks noChangeShapeType="1"/>
            </p:cNvSpPr>
            <p:nvPr/>
          </p:nvSpPr>
          <p:spPr bwMode="auto">
            <a:xfrm>
              <a:off x="3171" y="3645"/>
              <a:ext cx="68" cy="0"/>
            </a:xfrm>
            <a:prstGeom prst="line">
              <a:avLst/>
            </a:prstGeom>
            <a:noFill/>
            <a:ln w="6350">
              <a:solidFill>
                <a:schemeClr val="tx1"/>
              </a:solidFill>
              <a:round/>
              <a:headEnd/>
              <a:tailEnd/>
            </a:ln>
            <a:effectLst/>
          </p:spPr>
          <p:txBody>
            <a:bodyPr wrap="none" anchor="ctr"/>
            <a:lstStyle/>
            <a:p>
              <a:endParaRPr lang="en-US"/>
            </a:p>
          </p:txBody>
        </p:sp>
      </p:grpSp>
      <p:grpSp>
        <p:nvGrpSpPr>
          <p:cNvPr id="9" name="Group 45"/>
          <p:cNvGrpSpPr>
            <a:grpSpLocks/>
          </p:cNvGrpSpPr>
          <p:nvPr/>
        </p:nvGrpSpPr>
        <p:grpSpPr bwMode="auto">
          <a:xfrm>
            <a:off x="1597025" y="6403975"/>
            <a:ext cx="111125" cy="231775"/>
            <a:chOff x="3168" y="3914"/>
            <a:chExt cx="70" cy="146"/>
          </a:xfrm>
        </p:grpSpPr>
        <p:sp>
          <p:nvSpPr>
            <p:cNvPr id="94293" name="Text Box 3"/>
            <p:cNvSpPr txBox="1">
              <a:spLocks noChangeArrowheads="1"/>
            </p:cNvSpPr>
            <p:nvPr/>
          </p:nvSpPr>
          <p:spPr bwMode="auto">
            <a:xfrm>
              <a:off x="3168" y="3982"/>
              <a:ext cx="50" cy="78"/>
            </a:xfrm>
            <a:prstGeom prst="rect">
              <a:avLst/>
            </a:prstGeom>
            <a:noFill/>
            <a:ln w="9525">
              <a:noFill/>
              <a:miter lim="800000"/>
              <a:headEnd/>
              <a:tailEnd/>
            </a:ln>
          </p:spPr>
          <p:txBody>
            <a:bodyPr wrap="none" lIns="0" tIns="0" rIns="0" bIns="0"/>
            <a:lstStyle/>
            <a:p>
              <a:pPr eaLnBrk="0" hangingPunct="0"/>
              <a:r>
                <a:rPr lang="en-US" sz="800" b="1"/>
                <a:t>64</a:t>
              </a:r>
              <a:endParaRPr lang="en-US" sz="800" b="1" i="1"/>
            </a:p>
          </p:txBody>
        </p:sp>
        <p:sp>
          <p:nvSpPr>
            <p:cNvPr id="94294" name="Text Box 3"/>
            <p:cNvSpPr txBox="1">
              <a:spLocks noChangeArrowheads="1"/>
            </p:cNvSpPr>
            <p:nvPr/>
          </p:nvSpPr>
          <p:spPr bwMode="auto">
            <a:xfrm>
              <a:off x="3168" y="3914"/>
              <a:ext cx="66" cy="78"/>
            </a:xfrm>
            <a:prstGeom prst="rect">
              <a:avLst/>
            </a:prstGeom>
            <a:noFill/>
            <a:ln w="9525">
              <a:noFill/>
              <a:miter lim="800000"/>
              <a:headEnd/>
              <a:tailEnd/>
            </a:ln>
          </p:spPr>
          <p:txBody>
            <a:bodyPr wrap="none" lIns="0" tIns="0" rIns="0" bIns="0"/>
            <a:lstStyle/>
            <a:p>
              <a:pPr algn="ctr" eaLnBrk="0" hangingPunct="0"/>
              <a:r>
                <a:rPr lang="en-US" sz="800" b="1"/>
                <a:t>1</a:t>
              </a:r>
              <a:endParaRPr lang="en-US" sz="800" b="1" i="1"/>
            </a:p>
          </p:txBody>
        </p:sp>
        <p:sp>
          <p:nvSpPr>
            <p:cNvPr id="94295" name="Line 48"/>
            <p:cNvSpPr>
              <a:spLocks noChangeShapeType="1"/>
            </p:cNvSpPr>
            <p:nvPr/>
          </p:nvSpPr>
          <p:spPr bwMode="auto">
            <a:xfrm>
              <a:off x="3170" y="3984"/>
              <a:ext cx="68" cy="0"/>
            </a:xfrm>
            <a:prstGeom prst="line">
              <a:avLst/>
            </a:prstGeom>
            <a:noFill/>
            <a:ln w="6350">
              <a:solidFill>
                <a:schemeClr val="tx1"/>
              </a:solidFill>
              <a:round/>
              <a:headEnd/>
              <a:tailEnd/>
            </a:ln>
            <a:effectLst/>
          </p:spPr>
          <p:txBody>
            <a:bodyPr wrap="none" anchor="ctr"/>
            <a:lstStyle/>
            <a:p>
              <a:endParaRPr lang="en-US"/>
            </a:p>
          </p:txBody>
        </p:sp>
      </p:grpSp>
      <p:grpSp>
        <p:nvGrpSpPr>
          <p:cNvPr id="10" name="Group 49"/>
          <p:cNvGrpSpPr>
            <a:grpSpLocks/>
          </p:cNvGrpSpPr>
          <p:nvPr/>
        </p:nvGrpSpPr>
        <p:grpSpPr bwMode="auto">
          <a:xfrm>
            <a:off x="2603500" y="3349625"/>
            <a:ext cx="82550" cy="231775"/>
            <a:chOff x="1452" y="2112"/>
            <a:chExt cx="52" cy="146"/>
          </a:xfrm>
        </p:grpSpPr>
        <p:sp>
          <p:nvSpPr>
            <p:cNvPr id="94290" name="Text Box 3"/>
            <p:cNvSpPr txBox="1">
              <a:spLocks noChangeArrowheads="1"/>
            </p:cNvSpPr>
            <p:nvPr/>
          </p:nvSpPr>
          <p:spPr bwMode="auto">
            <a:xfrm>
              <a:off x="1454" y="2180"/>
              <a:ext cx="50" cy="78"/>
            </a:xfrm>
            <a:prstGeom prst="rect">
              <a:avLst/>
            </a:prstGeom>
            <a:noFill/>
            <a:ln w="9525">
              <a:noFill/>
              <a:miter lim="800000"/>
              <a:headEnd/>
              <a:tailEnd/>
            </a:ln>
          </p:spPr>
          <p:txBody>
            <a:bodyPr wrap="none" lIns="0" tIns="0" rIns="0" bIns="0"/>
            <a:lstStyle/>
            <a:p>
              <a:pPr eaLnBrk="0" hangingPunct="0"/>
              <a:r>
                <a:rPr lang="en-US" sz="800" b="1"/>
                <a:t>8</a:t>
              </a:r>
              <a:endParaRPr lang="en-US" sz="800" b="1" i="1"/>
            </a:p>
          </p:txBody>
        </p:sp>
        <p:sp>
          <p:nvSpPr>
            <p:cNvPr id="94291" name="Text Box 3"/>
            <p:cNvSpPr txBox="1">
              <a:spLocks noChangeArrowheads="1"/>
            </p:cNvSpPr>
            <p:nvPr/>
          </p:nvSpPr>
          <p:spPr bwMode="auto">
            <a:xfrm>
              <a:off x="1454" y="2112"/>
              <a:ext cx="50" cy="78"/>
            </a:xfrm>
            <a:prstGeom prst="rect">
              <a:avLst/>
            </a:prstGeom>
            <a:noFill/>
            <a:ln w="9525">
              <a:noFill/>
              <a:miter lim="800000"/>
              <a:headEnd/>
              <a:tailEnd/>
            </a:ln>
          </p:spPr>
          <p:txBody>
            <a:bodyPr wrap="none" lIns="0" tIns="0" rIns="0" bIns="0"/>
            <a:lstStyle/>
            <a:p>
              <a:pPr eaLnBrk="0" hangingPunct="0"/>
              <a:r>
                <a:rPr lang="en-US" sz="800" b="1"/>
                <a:t>1</a:t>
              </a:r>
              <a:endParaRPr lang="en-US" sz="800" b="1" i="1"/>
            </a:p>
          </p:txBody>
        </p:sp>
        <p:sp>
          <p:nvSpPr>
            <p:cNvPr id="94292" name="Line 52"/>
            <p:cNvSpPr>
              <a:spLocks noChangeShapeType="1"/>
            </p:cNvSpPr>
            <p:nvPr/>
          </p:nvSpPr>
          <p:spPr bwMode="auto">
            <a:xfrm>
              <a:off x="1452" y="2182"/>
              <a:ext cx="44" cy="0"/>
            </a:xfrm>
            <a:prstGeom prst="line">
              <a:avLst/>
            </a:prstGeom>
            <a:noFill/>
            <a:ln w="6350">
              <a:solidFill>
                <a:schemeClr val="tx1"/>
              </a:solidFill>
              <a:round/>
              <a:headEnd/>
              <a:tailEnd/>
            </a:ln>
            <a:effectLst/>
          </p:spPr>
          <p:txBody>
            <a:bodyPr wrap="none" anchor="ctr"/>
            <a:lstStyle/>
            <a:p>
              <a:endParaRPr lang="en-US"/>
            </a:p>
          </p:txBody>
        </p:sp>
      </p:grpSp>
      <p:grpSp>
        <p:nvGrpSpPr>
          <p:cNvPr id="11" name="Group 53"/>
          <p:cNvGrpSpPr>
            <a:grpSpLocks/>
          </p:cNvGrpSpPr>
          <p:nvPr/>
        </p:nvGrpSpPr>
        <p:grpSpPr bwMode="auto">
          <a:xfrm>
            <a:off x="1895475" y="5118100"/>
            <a:ext cx="82550" cy="231775"/>
            <a:chOff x="1452" y="2112"/>
            <a:chExt cx="52" cy="146"/>
          </a:xfrm>
        </p:grpSpPr>
        <p:sp>
          <p:nvSpPr>
            <p:cNvPr id="94287" name="Text Box 3"/>
            <p:cNvSpPr txBox="1">
              <a:spLocks noChangeArrowheads="1"/>
            </p:cNvSpPr>
            <p:nvPr/>
          </p:nvSpPr>
          <p:spPr bwMode="auto">
            <a:xfrm>
              <a:off x="1454" y="2180"/>
              <a:ext cx="50" cy="78"/>
            </a:xfrm>
            <a:prstGeom prst="rect">
              <a:avLst/>
            </a:prstGeom>
            <a:noFill/>
            <a:ln w="9525">
              <a:noFill/>
              <a:miter lim="800000"/>
              <a:headEnd/>
              <a:tailEnd/>
            </a:ln>
          </p:spPr>
          <p:txBody>
            <a:bodyPr wrap="none" lIns="0" tIns="0" rIns="0" bIns="0"/>
            <a:lstStyle/>
            <a:p>
              <a:pPr eaLnBrk="0" hangingPunct="0"/>
              <a:r>
                <a:rPr lang="en-US" sz="800" b="1"/>
                <a:t>8</a:t>
              </a:r>
              <a:endParaRPr lang="en-US" sz="800" b="1" i="1"/>
            </a:p>
          </p:txBody>
        </p:sp>
        <p:sp>
          <p:nvSpPr>
            <p:cNvPr id="94288" name="Text Box 3"/>
            <p:cNvSpPr txBox="1">
              <a:spLocks noChangeArrowheads="1"/>
            </p:cNvSpPr>
            <p:nvPr/>
          </p:nvSpPr>
          <p:spPr bwMode="auto">
            <a:xfrm>
              <a:off x="1454" y="2112"/>
              <a:ext cx="50" cy="78"/>
            </a:xfrm>
            <a:prstGeom prst="rect">
              <a:avLst/>
            </a:prstGeom>
            <a:noFill/>
            <a:ln w="9525">
              <a:noFill/>
              <a:miter lim="800000"/>
              <a:headEnd/>
              <a:tailEnd/>
            </a:ln>
          </p:spPr>
          <p:txBody>
            <a:bodyPr wrap="none" lIns="0" tIns="0" rIns="0" bIns="0"/>
            <a:lstStyle/>
            <a:p>
              <a:pPr eaLnBrk="0" hangingPunct="0"/>
              <a:r>
                <a:rPr lang="en-US" sz="800" b="1"/>
                <a:t>1</a:t>
              </a:r>
              <a:endParaRPr lang="en-US" sz="800" b="1" i="1"/>
            </a:p>
          </p:txBody>
        </p:sp>
        <p:sp>
          <p:nvSpPr>
            <p:cNvPr id="94289" name="Line 56"/>
            <p:cNvSpPr>
              <a:spLocks noChangeShapeType="1"/>
            </p:cNvSpPr>
            <p:nvPr/>
          </p:nvSpPr>
          <p:spPr bwMode="auto">
            <a:xfrm>
              <a:off x="1452" y="2182"/>
              <a:ext cx="44" cy="0"/>
            </a:xfrm>
            <a:prstGeom prst="line">
              <a:avLst/>
            </a:prstGeom>
            <a:noFill/>
            <a:ln w="6350">
              <a:solidFill>
                <a:schemeClr val="tx1"/>
              </a:solidFill>
              <a:round/>
              <a:headEnd/>
              <a:tailEnd/>
            </a:ln>
            <a:effectLst/>
          </p:spPr>
          <p:txBody>
            <a:bodyPr wrap="none" anchor="ctr"/>
            <a:lstStyle/>
            <a:p>
              <a:endParaRPr lang="en-US"/>
            </a:p>
          </p:txBody>
        </p:sp>
      </p:grpSp>
      <p:grpSp>
        <p:nvGrpSpPr>
          <p:cNvPr id="12" name="Group 57"/>
          <p:cNvGrpSpPr>
            <a:grpSpLocks/>
          </p:cNvGrpSpPr>
          <p:nvPr/>
        </p:nvGrpSpPr>
        <p:grpSpPr bwMode="auto">
          <a:xfrm>
            <a:off x="1895475" y="4835525"/>
            <a:ext cx="82550" cy="231775"/>
            <a:chOff x="1452" y="2112"/>
            <a:chExt cx="52" cy="146"/>
          </a:xfrm>
        </p:grpSpPr>
        <p:sp>
          <p:nvSpPr>
            <p:cNvPr id="94284" name="Text Box 3"/>
            <p:cNvSpPr txBox="1">
              <a:spLocks noChangeArrowheads="1"/>
            </p:cNvSpPr>
            <p:nvPr/>
          </p:nvSpPr>
          <p:spPr bwMode="auto">
            <a:xfrm>
              <a:off x="1454" y="2180"/>
              <a:ext cx="50" cy="78"/>
            </a:xfrm>
            <a:prstGeom prst="rect">
              <a:avLst/>
            </a:prstGeom>
            <a:noFill/>
            <a:ln w="9525">
              <a:noFill/>
              <a:miter lim="800000"/>
              <a:headEnd/>
              <a:tailEnd/>
            </a:ln>
          </p:spPr>
          <p:txBody>
            <a:bodyPr wrap="none" lIns="0" tIns="0" rIns="0" bIns="0"/>
            <a:lstStyle/>
            <a:p>
              <a:pPr eaLnBrk="0" hangingPunct="0"/>
              <a:r>
                <a:rPr lang="en-US" sz="800" b="1"/>
                <a:t>8</a:t>
              </a:r>
              <a:endParaRPr lang="en-US" sz="800" b="1" i="1"/>
            </a:p>
          </p:txBody>
        </p:sp>
        <p:sp>
          <p:nvSpPr>
            <p:cNvPr id="94285" name="Text Box 3"/>
            <p:cNvSpPr txBox="1">
              <a:spLocks noChangeArrowheads="1"/>
            </p:cNvSpPr>
            <p:nvPr/>
          </p:nvSpPr>
          <p:spPr bwMode="auto">
            <a:xfrm>
              <a:off x="1454" y="2112"/>
              <a:ext cx="50" cy="78"/>
            </a:xfrm>
            <a:prstGeom prst="rect">
              <a:avLst/>
            </a:prstGeom>
            <a:noFill/>
            <a:ln w="9525">
              <a:noFill/>
              <a:miter lim="800000"/>
              <a:headEnd/>
              <a:tailEnd/>
            </a:ln>
          </p:spPr>
          <p:txBody>
            <a:bodyPr wrap="none" lIns="0" tIns="0" rIns="0" bIns="0"/>
            <a:lstStyle/>
            <a:p>
              <a:pPr eaLnBrk="0" hangingPunct="0"/>
              <a:r>
                <a:rPr lang="en-US" sz="800" b="1"/>
                <a:t>1</a:t>
              </a:r>
              <a:endParaRPr lang="en-US" sz="800" b="1" i="1"/>
            </a:p>
          </p:txBody>
        </p:sp>
        <p:sp>
          <p:nvSpPr>
            <p:cNvPr id="94286" name="Line 60"/>
            <p:cNvSpPr>
              <a:spLocks noChangeShapeType="1"/>
            </p:cNvSpPr>
            <p:nvPr/>
          </p:nvSpPr>
          <p:spPr bwMode="auto">
            <a:xfrm>
              <a:off x="1452" y="2182"/>
              <a:ext cx="44" cy="0"/>
            </a:xfrm>
            <a:prstGeom prst="line">
              <a:avLst/>
            </a:prstGeom>
            <a:noFill/>
            <a:ln w="6350">
              <a:solidFill>
                <a:schemeClr val="tx1"/>
              </a:solidFill>
              <a:round/>
              <a:headEnd/>
              <a:tailEnd/>
            </a:ln>
            <a:effectLst/>
          </p:spPr>
          <p:txBody>
            <a:bodyPr wrap="none" anchor="ctr"/>
            <a:lstStyle/>
            <a:p>
              <a:endParaRPr lang="en-US"/>
            </a:p>
          </p:txBody>
        </p:sp>
      </p:grpSp>
      <p:grpSp>
        <p:nvGrpSpPr>
          <p:cNvPr id="13" name="Group 61"/>
          <p:cNvGrpSpPr>
            <a:grpSpLocks/>
          </p:cNvGrpSpPr>
          <p:nvPr/>
        </p:nvGrpSpPr>
        <p:grpSpPr bwMode="auto">
          <a:xfrm>
            <a:off x="1895475" y="4552950"/>
            <a:ext cx="82550" cy="231775"/>
            <a:chOff x="1452" y="2112"/>
            <a:chExt cx="52" cy="146"/>
          </a:xfrm>
        </p:grpSpPr>
        <p:sp>
          <p:nvSpPr>
            <p:cNvPr id="94281" name="Text Box 3"/>
            <p:cNvSpPr txBox="1">
              <a:spLocks noChangeArrowheads="1"/>
            </p:cNvSpPr>
            <p:nvPr/>
          </p:nvSpPr>
          <p:spPr bwMode="auto">
            <a:xfrm>
              <a:off x="1454" y="2180"/>
              <a:ext cx="50" cy="78"/>
            </a:xfrm>
            <a:prstGeom prst="rect">
              <a:avLst/>
            </a:prstGeom>
            <a:noFill/>
            <a:ln w="9525">
              <a:noFill/>
              <a:miter lim="800000"/>
              <a:headEnd/>
              <a:tailEnd/>
            </a:ln>
          </p:spPr>
          <p:txBody>
            <a:bodyPr wrap="none" lIns="0" tIns="0" rIns="0" bIns="0"/>
            <a:lstStyle/>
            <a:p>
              <a:pPr eaLnBrk="0" hangingPunct="0"/>
              <a:r>
                <a:rPr lang="en-US" sz="800" b="1"/>
                <a:t>8</a:t>
              </a:r>
              <a:endParaRPr lang="en-US" sz="800" b="1" i="1"/>
            </a:p>
          </p:txBody>
        </p:sp>
        <p:sp>
          <p:nvSpPr>
            <p:cNvPr id="94282" name="Text Box 3"/>
            <p:cNvSpPr txBox="1">
              <a:spLocks noChangeArrowheads="1"/>
            </p:cNvSpPr>
            <p:nvPr/>
          </p:nvSpPr>
          <p:spPr bwMode="auto">
            <a:xfrm>
              <a:off x="1454" y="2112"/>
              <a:ext cx="50" cy="78"/>
            </a:xfrm>
            <a:prstGeom prst="rect">
              <a:avLst/>
            </a:prstGeom>
            <a:noFill/>
            <a:ln w="9525">
              <a:noFill/>
              <a:miter lim="800000"/>
              <a:headEnd/>
              <a:tailEnd/>
            </a:ln>
          </p:spPr>
          <p:txBody>
            <a:bodyPr wrap="none" lIns="0" tIns="0" rIns="0" bIns="0"/>
            <a:lstStyle/>
            <a:p>
              <a:pPr eaLnBrk="0" hangingPunct="0"/>
              <a:r>
                <a:rPr lang="en-US" sz="800" b="1"/>
                <a:t>1</a:t>
              </a:r>
              <a:endParaRPr lang="en-US" sz="800" b="1" i="1"/>
            </a:p>
          </p:txBody>
        </p:sp>
        <p:sp>
          <p:nvSpPr>
            <p:cNvPr id="94283" name="Line 64"/>
            <p:cNvSpPr>
              <a:spLocks noChangeShapeType="1"/>
            </p:cNvSpPr>
            <p:nvPr/>
          </p:nvSpPr>
          <p:spPr bwMode="auto">
            <a:xfrm>
              <a:off x="1452" y="2182"/>
              <a:ext cx="44" cy="0"/>
            </a:xfrm>
            <a:prstGeom prst="line">
              <a:avLst/>
            </a:prstGeom>
            <a:noFill/>
            <a:ln w="6350">
              <a:solidFill>
                <a:schemeClr val="tx1"/>
              </a:solidFill>
              <a:round/>
              <a:headEnd/>
              <a:tailEnd/>
            </a:ln>
            <a:effectLst/>
          </p:spPr>
          <p:txBody>
            <a:bodyPr wrap="none" anchor="ctr"/>
            <a:lstStyle/>
            <a:p>
              <a:endParaRPr lang="en-US"/>
            </a:p>
          </p:txBody>
        </p:sp>
      </p:grpSp>
      <p:grpSp>
        <p:nvGrpSpPr>
          <p:cNvPr id="14" name="Group 65"/>
          <p:cNvGrpSpPr>
            <a:grpSpLocks/>
          </p:cNvGrpSpPr>
          <p:nvPr/>
        </p:nvGrpSpPr>
        <p:grpSpPr bwMode="auto">
          <a:xfrm>
            <a:off x="1895475" y="4264025"/>
            <a:ext cx="82550" cy="231775"/>
            <a:chOff x="1452" y="2112"/>
            <a:chExt cx="52" cy="146"/>
          </a:xfrm>
        </p:grpSpPr>
        <p:sp>
          <p:nvSpPr>
            <p:cNvPr id="94278" name="Text Box 3"/>
            <p:cNvSpPr txBox="1">
              <a:spLocks noChangeArrowheads="1"/>
            </p:cNvSpPr>
            <p:nvPr/>
          </p:nvSpPr>
          <p:spPr bwMode="auto">
            <a:xfrm>
              <a:off x="1454" y="2180"/>
              <a:ext cx="50" cy="78"/>
            </a:xfrm>
            <a:prstGeom prst="rect">
              <a:avLst/>
            </a:prstGeom>
            <a:noFill/>
            <a:ln w="9525">
              <a:noFill/>
              <a:miter lim="800000"/>
              <a:headEnd/>
              <a:tailEnd/>
            </a:ln>
          </p:spPr>
          <p:txBody>
            <a:bodyPr wrap="none" lIns="0" tIns="0" rIns="0" bIns="0"/>
            <a:lstStyle/>
            <a:p>
              <a:pPr eaLnBrk="0" hangingPunct="0"/>
              <a:r>
                <a:rPr lang="en-US" sz="800" b="1"/>
                <a:t>8</a:t>
              </a:r>
              <a:endParaRPr lang="en-US" sz="800" b="1" i="1"/>
            </a:p>
          </p:txBody>
        </p:sp>
        <p:sp>
          <p:nvSpPr>
            <p:cNvPr id="94279" name="Text Box 3"/>
            <p:cNvSpPr txBox="1">
              <a:spLocks noChangeArrowheads="1"/>
            </p:cNvSpPr>
            <p:nvPr/>
          </p:nvSpPr>
          <p:spPr bwMode="auto">
            <a:xfrm>
              <a:off x="1454" y="2112"/>
              <a:ext cx="50" cy="78"/>
            </a:xfrm>
            <a:prstGeom prst="rect">
              <a:avLst/>
            </a:prstGeom>
            <a:noFill/>
            <a:ln w="9525">
              <a:noFill/>
              <a:miter lim="800000"/>
              <a:headEnd/>
              <a:tailEnd/>
            </a:ln>
          </p:spPr>
          <p:txBody>
            <a:bodyPr wrap="none" lIns="0" tIns="0" rIns="0" bIns="0"/>
            <a:lstStyle/>
            <a:p>
              <a:pPr eaLnBrk="0" hangingPunct="0"/>
              <a:r>
                <a:rPr lang="en-US" sz="800" b="1"/>
                <a:t>1</a:t>
              </a:r>
              <a:endParaRPr lang="en-US" sz="800" b="1" i="1"/>
            </a:p>
          </p:txBody>
        </p:sp>
        <p:sp>
          <p:nvSpPr>
            <p:cNvPr id="94280" name="Line 68"/>
            <p:cNvSpPr>
              <a:spLocks noChangeShapeType="1"/>
            </p:cNvSpPr>
            <p:nvPr/>
          </p:nvSpPr>
          <p:spPr bwMode="auto">
            <a:xfrm>
              <a:off x="1452" y="2182"/>
              <a:ext cx="44" cy="0"/>
            </a:xfrm>
            <a:prstGeom prst="line">
              <a:avLst/>
            </a:prstGeom>
            <a:noFill/>
            <a:ln w="6350">
              <a:solidFill>
                <a:schemeClr val="tx1"/>
              </a:solidFill>
              <a:round/>
              <a:headEnd/>
              <a:tailEnd/>
            </a:ln>
            <a:effectLst/>
          </p:spPr>
          <p:txBody>
            <a:bodyPr wrap="none" anchor="ctr"/>
            <a:lstStyle/>
            <a:p>
              <a:endParaRPr lang="en-US"/>
            </a:p>
          </p:txBody>
        </p:sp>
      </p:grpSp>
      <p:grpSp>
        <p:nvGrpSpPr>
          <p:cNvPr id="15" name="Group 69"/>
          <p:cNvGrpSpPr>
            <a:grpSpLocks/>
          </p:cNvGrpSpPr>
          <p:nvPr/>
        </p:nvGrpSpPr>
        <p:grpSpPr bwMode="auto">
          <a:xfrm>
            <a:off x="1895475" y="3987800"/>
            <a:ext cx="82550" cy="231775"/>
            <a:chOff x="1452" y="2112"/>
            <a:chExt cx="52" cy="146"/>
          </a:xfrm>
        </p:grpSpPr>
        <p:sp>
          <p:nvSpPr>
            <p:cNvPr id="94275" name="Text Box 3"/>
            <p:cNvSpPr txBox="1">
              <a:spLocks noChangeArrowheads="1"/>
            </p:cNvSpPr>
            <p:nvPr/>
          </p:nvSpPr>
          <p:spPr bwMode="auto">
            <a:xfrm>
              <a:off x="1454" y="2180"/>
              <a:ext cx="50" cy="78"/>
            </a:xfrm>
            <a:prstGeom prst="rect">
              <a:avLst/>
            </a:prstGeom>
            <a:noFill/>
            <a:ln w="9525">
              <a:noFill/>
              <a:miter lim="800000"/>
              <a:headEnd/>
              <a:tailEnd/>
            </a:ln>
          </p:spPr>
          <p:txBody>
            <a:bodyPr wrap="none" lIns="0" tIns="0" rIns="0" bIns="0"/>
            <a:lstStyle/>
            <a:p>
              <a:pPr eaLnBrk="0" hangingPunct="0"/>
              <a:r>
                <a:rPr lang="en-US" sz="800" b="1"/>
                <a:t>8</a:t>
              </a:r>
              <a:endParaRPr lang="en-US" sz="800" b="1" i="1"/>
            </a:p>
          </p:txBody>
        </p:sp>
        <p:sp>
          <p:nvSpPr>
            <p:cNvPr id="94276" name="Text Box 3"/>
            <p:cNvSpPr txBox="1">
              <a:spLocks noChangeArrowheads="1"/>
            </p:cNvSpPr>
            <p:nvPr/>
          </p:nvSpPr>
          <p:spPr bwMode="auto">
            <a:xfrm>
              <a:off x="1454" y="2112"/>
              <a:ext cx="50" cy="78"/>
            </a:xfrm>
            <a:prstGeom prst="rect">
              <a:avLst/>
            </a:prstGeom>
            <a:noFill/>
            <a:ln w="9525">
              <a:noFill/>
              <a:miter lim="800000"/>
              <a:headEnd/>
              <a:tailEnd/>
            </a:ln>
          </p:spPr>
          <p:txBody>
            <a:bodyPr wrap="none" lIns="0" tIns="0" rIns="0" bIns="0"/>
            <a:lstStyle/>
            <a:p>
              <a:pPr eaLnBrk="0" hangingPunct="0"/>
              <a:r>
                <a:rPr lang="en-US" sz="800" b="1"/>
                <a:t>1</a:t>
              </a:r>
              <a:endParaRPr lang="en-US" sz="800" b="1" i="1"/>
            </a:p>
          </p:txBody>
        </p:sp>
        <p:sp>
          <p:nvSpPr>
            <p:cNvPr id="94277" name="Line 72"/>
            <p:cNvSpPr>
              <a:spLocks noChangeShapeType="1"/>
            </p:cNvSpPr>
            <p:nvPr/>
          </p:nvSpPr>
          <p:spPr bwMode="auto">
            <a:xfrm>
              <a:off x="1452" y="2182"/>
              <a:ext cx="44" cy="0"/>
            </a:xfrm>
            <a:prstGeom prst="line">
              <a:avLst/>
            </a:prstGeom>
            <a:noFill/>
            <a:ln w="6350">
              <a:solidFill>
                <a:schemeClr val="tx1"/>
              </a:solidFill>
              <a:round/>
              <a:headEnd/>
              <a:tailEnd/>
            </a:ln>
            <a:effectLst/>
          </p:spPr>
          <p:txBody>
            <a:bodyPr wrap="none" anchor="ctr"/>
            <a:lstStyle/>
            <a:p>
              <a:endParaRPr lang="en-US"/>
            </a:p>
          </p:txBody>
        </p:sp>
      </p:grpSp>
      <p:grpSp>
        <p:nvGrpSpPr>
          <p:cNvPr id="16" name="Group 73"/>
          <p:cNvGrpSpPr>
            <a:grpSpLocks/>
          </p:cNvGrpSpPr>
          <p:nvPr/>
        </p:nvGrpSpPr>
        <p:grpSpPr bwMode="auto">
          <a:xfrm>
            <a:off x="1895475" y="3692525"/>
            <a:ext cx="82550" cy="231775"/>
            <a:chOff x="1452" y="2112"/>
            <a:chExt cx="52" cy="146"/>
          </a:xfrm>
        </p:grpSpPr>
        <p:sp>
          <p:nvSpPr>
            <p:cNvPr id="94272" name="Text Box 3"/>
            <p:cNvSpPr txBox="1">
              <a:spLocks noChangeArrowheads="1"/>
            </p:cNvSpPr>
            <p:nvPr/>
          </p:nvSpPr>
          <p:spPr bwMode="auto">
            <a:xfrm>
              <a:off x="1454" y="2180"/>
              <a:ext cx="50" cy="78"/>
            </a:xfrm>
            <a:prstGeom prst="rect">
              <a:avLst/>
            </a:prstGeom>
            <a:noFill/>
            <a:ln w="9525">
              <a:noFill/>
              <a:miter lim="800000"/>
              <a:headEnd/>
              <a:tailEnd/>
            </a:ln>
          </p:spPr>
          <p:txBody>
            <a:bodyPr wrap="none" lIns="0" tIns="0" rIns="0" bIns="0"/>
            <a:lstStyle/>
            <a:p>
              <a:pPr eaLnBrk="0" hangingPunct="0"/>
              <a:r>
                <a:rPr lang="en-US" sz="800" b="1"/>
                <a:t>8</a:t>
              </a:r>
              <a:endParaRPr lang="en-US" sz="800" b="1" i="1"/>
            </a:p>
          </p:txBody>
        </p:sp>
        <p:sp>
          <p:nvSpPr>
            <p:cNvPr id="94273" name="Text Box 3"/>
            <p:cNvSpPr txBox="1">
              <a:spLocks noChangeArrowheads="1"/>
            </p:cNvSpPr>
            <p:nvPr/>
          </p:nvSpPr>
          <p:spPr bwMode="auto">
            <a:xfrm>
              <a:off x="1454" y="2112"/>
              <a:ext cx="50" cy="78"/>
            </a:xfrm>
            <a:prstGeom prst="rect">
              <a:avLst/>
            </a:prstGeom>
            <a:noFill/>
            <a:ln w="9525">
              <a:noFill/>
              <a:miter lim="800000"/>
              <a:headEnd/>
              <a:tailEnd/>
            </a:ln>
          </p:spPr>
          <p:txBody>
            <a:bodyPr wrap="none" lIns="0" tIns="0" rIns="0" bIns="0"/>
            <a:lstStyle/>
            <a:p>
              <a:pPr eaLnBrk="0" hangingPunct="0"/>
              <a:r>
                <a:rPr lang="en-US" sz="800" b="1"/>
                <a:t>1</a:t>
              </a:r>
              <a:endParaRPr lang="en-US" sz="800" b="1" i="1"/>
            </a:p>
          </p:txBody>
        </p:sp>
        <p:sp>
          <p:nvSpPr>
            <p:cNvPr id="94274" name="Line 76"/>
            <p:cNvSpPr>
              <a:spLocks noChangeShapeType="1"/>
            </p:cNvSpPr>
            <p:nvPr/>
          </p:nvSpPr>
          <p:spPr bwMode="auto">
            <a:xfrm>
              <a:off x="1452" y="2182"/>
              <a:ext cx="44" cy="0"/>
            </a:xfrm>
            <a:prstGeom prst="line">
              <a:avLst/>
            </a:prstGeom>
            <a:noFill/>
            <a:ln w="6350">
              <a:solidFill>
                <a:schemeClr val="tx1"/>
              </a:solidFill>
              <a:round/>
              <a:headEnd/>
              <a:tailEnd/>
            </a:ln>
            <a:effectLst/>
          </p:spPr>
          <p:txBody>
            <a:bodyPr wrap="none" anchor="ctr"/>
            <a:lstStyle/>
            <a:p>
              <a:endParaRPr lang="en-US"/>
            </a:p>
          </p:txBody>
        </p:sp>
      </p:grpSp>
      <p:grpSp>
        <p:nvGrpSpPr>
          <p:cNvPr id="17" name="Group 77"/>
          <p:cNvGrpSpPr>
            <a:grpSpLocks/>
          </p:cNvGrpSpPr>
          <p:nvPr/>
        </p:nvGrpSpPr>
        <p:grpSpPr bwMode="auto">
          <a:xfrm>
            <a:off x="2895600" y="3349625"/>
            <a:ext cx="82550" cy="231775"/>
            <a:chOff x="1452" y="2112"/>
            <a:chExt cx="52" cy="146"/>
          </a:xfrm>
        </p:grpSpPr>
        <p:sp>
          <p:nvSpPr>
            <p:cNvPr id="94269" name="Text Box 3"/>
            <p:cNvSpPr txBox="1">
              <a:spLocks noChangeArrowheads="1"/>
            </p:cNvSpPr>
            <p:nvPr/>
          </p:nvSpPr>
          <p:spPr bwMode="auto">
            <a:xfrm>
              <a:off x="1454" y="2180"/>
              <a:ext cx="50" cy="78"/>
            </a:xfrm>
            <a:prstGeom prst="rect">
              <a:avLst/>
            </a:prstGeom>
            <a:noFill/>
            <a:ln w="9525">
              <a:noFill/>
              <a:miter lim="800000"/>
              <a:headEnd/>
              <a:tailEnd/>
            </a:ln>
          </p:spPr>
          <p:txBody>
            <a:bodyPr wrap="none" lIns="0" tIns="0" rIns="0" bIns="0"/>
            <a:lstStyle/>
            <a:p>
              <a:pPr eaLnBrk="0" hangingPunct="0"/>
              <a:r>
                <a:rPr lang="en-US" sz="800" b="1"/>
                <a:t>8</a:t>
              </a:r>
              <a:endParaRPr lang="en-US" sz="800" b="1" i="1"/>
            </a:p>
          </p:txBody>
        </p:sp>
        <p:sp>
          <p:nvSpPr>
            <p:cNvPr id="94270" name="Text Box 3"/>
            <p:cNvSpPr txBox="1">
              <a:spLocks noChangeArrowheads="1"/>
            </p:cNvSpPr>
            <p:nvPr/>
          </p:nvSpPr>
          <p:spPr bwMode="auto">
            <a:xfrm>
              <a:off x="1454" y="2112"/>
              <a:ext cx="50" cy="78"/>
            </a:xfrm>
            <a:prstGeom prst="rect">
              <a:avLst/>
            </a:prstGeom>
            <a:noFill/>
            <a:ln w="9525">
              <a:noFill/>
              <a:miter lim="800000"/>
              <a:headEnd/>
              <a:tailEnd/>
            </a:ln>
          </p:spPr>
          <p:txBody>
            <a:bodyPr wrap="none" lIns="0" tIns="0" rIns="0" bIns="0"/>
            <a:lstStyle/>
            <a:p>
              <a:pPr eaLnBrk="0" hangingPunct="0"/>
              <a:r>
                <a:rPr lang="en-US" sz="800" b="1"/>
                <a:t>1</a:t>
              </a:r>
              <a:endParaRPr lang="en-US" sz="800" b="1" i="1"/>
            </a:p>
          </p:txBody>
        </p:sp>
        <p:sp>
          <p:nvSpPr>
            <p:cNvPr id="94271" name="Line 80"/>
            <p:cNvSpPr>
              <a:spLocks noChangeShapeType="1"/>
            </p:cNvSpPr>
            <p:nvPr/>
          </p:nvSpPr>
          <p:spPr bwMode="auto">
            <a:xfrm>
              <a:off x="1452" y="2182"/>
              <a:ext cx="44" cy="0"/>
            </a:xfrm>
            <a:prstGeom prst="line">
              <a:avLst/>
            </a:prstGeom>
            <a:noFill/>
            <a:ln w="6350">
              <a:solidFill>
                <a:schemeClr val="tx1"/>
              </a:solidFill>
              <a:round/>
              <a:headEnd/>
              <a:tailEnd/>
            </a:ln>
            <a:effectLst/>
          </p:spPr>
          <p:txBody>
            <a:bodyPr wrap="none" anchor="ctr"/>
            <a:lstStyle/>
            <a:p>
              <a:endParaRPr lang="en-US"/>
            </a:p>
          </p:txBody>
        </p:sp>
      </p:grpSp>
      <p:grpSp>
        <p:nvGrpSpPr>
          <p:cNvPr id="18" name="Group 81"/>
          <p:cNvGrpSpPr>
            <a:grpSpLocks/>
          </p:cNvGrpSpPr>
          <p:nvPr/>
        </p:nvGrpSpPr>
        <p:grpSpPr bwMode="auto">
          <a:xfrm>
            <a:off x="3175000" y="3349625"/>
            <a:ext cx="82550" cy="231775"/>
            <a:chOff x="1452" y="2112"/>
            <a:chExt cx="52" cy="146"/>
          </a:xfrm>
        </p:grpSpPr>
        <p:sp>
          <p:nvSpPr>
            <p:cNvPr id="94266" name="Text Box 3"/>
            <p:cNvSpPr txBox="1">
              <a:spLocks noChangeArrowheads="1"/>
            </p:cNvSpPr>
            <p:nvPr/>
          </p:nvSpPr>
          <p:spPr bwMode="auto">
            <a:xfrm>
              <a:off x="1454" y="2180"/>
              <a:ext cx="50" cy="78"/>
            </a:xfrm>
            <a:prstGeom prst="rect">
              <a:avLst/>
            </a:prstGeom>
            <a:noFill/>
            <a:ln w="9525">
              <a:noFill/>
              <a:miter lim="800000"/>
              <a:headEnd/>
              <a:tailEnd/>
            </a:ln>
          </p:spPr>
          <p:txBody>
            <a:bodyPr wrap="none" lIns="0" tIns="0" rIns="0" bIns="0"/>
            <a:lstStyle/>
            <a:p>
              <a:pPr eaLnBrk="0" hangingPunct="0"/>
              <a:r>
                <a:rPr lang="en-US" sz="800" b="1"/>
                <a:t>8</a:t>
              </a:r>
              <a:endParaRPr lang="en-US" sz="800" b="1" i="1"/>
            </a:p>
          </p:txBody>
        </p:sp>
        <p:sp>
          <p:nvSpPr>
            <p:cNvPr id="94267" name="Text Box 3"/>
            <p:cNvSpPr txBox="1">
              <a:spLocks noChangeArrowheads="1"/>
            </p:cNvSpPr>
            <p:nvPr/>
          </p:nvSpPr>
          <p:spPr bwMode="auto">
            <a:xfrm>
              <a:off x="1454" y="2112"/>
              <a:ext cx="50" cy="78"/>
            </a:xfrm>
            <a:prstGeom prst="rect">
              <a:avLst/>
            </a:prstGeom>
            <a:noFill/>
            <a:ln w="9525">
              <a:noFill/>
              <a:miter lim="800000"/>
              <a:headEnd/>
              <a:tailEnd/>
            </a:ln>
          </p:spPr>
          <p:txBody>
            <a:bodyPr wrap="none" lIns="0" tIns="0" rIns="0" bIns="0"/>
            <a:lstStyle/>
            <a:p>
              <a:pPr eaLnBrk="0" hangingPunct="0"/>
              <a:r>
                <a:rPr lang="en-US" sz="800" b="1"/>
                <a:t>1</a:t>
              </a:r>
              <a:endParaRPr lang="en-US" sz="800" b="1" i="1"/>
            </a:p>
          </p:txBody>
        </p:sp>
        <p:sp>
          <p:nvSpPr>
            <p:cNvPr id="94268" name="Line 84"/>
            <p:cNvSpPr>
              <a:spLocks noChangeShapeType="1"/>
            </p:cNvSpPr>
            <p:nvPr/>
          </p:nvSpPr>
          <p:spPr bwMode="auto">
            <a:xfrm>
              <a:off x="1452" y="2182"/>
              <a:ext cx="44" cy="0"/>
            </a:xfrm>
            <a:prstGeom prst="line">
              <a:avLst/>
            </a:prstGeom>
            <a:noFill/>
            <a:ln w="6350">
              <a:solidFill>
                <a:schemeClr val="tx1"/>
              </a:solidFill>
              <a:round/>
              <a:headEnd/>
              <a:tailEnd/>
            </a:ln>
            <a:effectLst/>
          </p:spPr>
          <p:txBody>
            <a:bodyPr wrap="none" anchor="ctr"/>
            <a:lstStyle/>
            <a:p>
              <a:endParaRPr lang="en-US"/>
            </a:p>
          </p:txBody>
        </p:sp>
      </p:grpSp>
      <p:grpSp>
        <p:nvGrpSpPr>
          <p:cNvPr id="19" name="Group 85"/>
          <p:cNvGrpSpPr>
            <a:grpSpLocks/>
          </p:cNvGrpSpPr>
          <p:nvPr/>
        </p:nvGrpSpPr>
        <p:grpSpPr bwMode="auto">
          <a:xfrm>
            <a:off x="3467100" y="3349625"/>
            <a:ext cx="82550" cy="231775"/>
            <a:chOff x="1452" y="2112"/>
            <a:chExt cx="52" cy="146"/>
          </a:xfrm>
        </p:grpSpPr>
        <p:sp>
          <p:nvSpPr>
            <p:cNvPr id="94263" name="Text Box 3"/>
            <p:cNvSpPr txBox="1">
              <a:spLocks noChangeArrowheads="1"/>
            </p:cNvSpPr>
            <p:nvPr/>
          </p:nvSpPr>
          <p:spPr bwMode="auto">
            <a:xfrm>
              <a:off x="1454" y="2180"/>
              <a:ext cx="50" cy="78"/>
            </a:xfrm>
            <a:prstGeom prst="rect">
              <a:avLst/>
            </a:prstGeom>
            <a:noFill/>
            <a:ln w="9525">
              <a:noFill/>
              <a:miter lim="800000"/>
              <a:headEnd/>
              <a:tailEnd/>
            </a:ln>
          </p:spPr>
          <p:txBody>
            <a:bodyPr wrap="none" lIns="0" tIns="0" rIns="0" bIns="0"/>
            <a:lstStyle/>
            <a:p>
              <a:pPr eaLnBrk="0" hangingPunct="0"/>
              <a:r>
                <a:rPr lang="en-US" sz="800" b="1"/>
                <a:t>8</a:t>
              </a:r>
              <a:endParaRPr lang="en-US" sz="800" b="1" i="1"/>
            </a:p>
          </p:txBody>
        </p:sp>
        <p:sp>
          <p:nvSpPr>
            <p:cNvPr id="94264" name="Text Box 3"/>
            <p:cNvSpPr txBox="1">
              <a:spLocks noChangeArrowheads="1"/>
            </p:cNvSpPr>
            <p:nvPr/>
          </p:nvSpPr>
          <p:spPr bwMode="auto">
            <a:xfrm>
              <a:off x="1454" y="2112"/>
              <a:ext cx="50" cy="78"/>
            </a:xfrm>
            <a:prstGeom prst="rect">
              <a:avLst/>
            </a:prstGeom>
            <a:noFill/>
            <a:ln w="9525">
              <a:noFill/>
              <a:miter lim="800000"/>
              <a:headEnd/>
              <a:tailEnd/>
            </a:ln>
          </p:spPr>
          <p:txBody>
            <a:bodyPr wrap="none" lIns="0" tIns="0" rIns="0" bIns="0"/>
            <a:lstStyle/>
            <a:p>
              <a:pPr eaLnBrk="0" hangingPunct="0"/>
              <a:r>
                <a:rPr lang="en-US" sz="800" b="1"/>
                <a:t>1</a:t>
              </a:r>
              <a:endParaRPr lang="en-US" sz="800" b="1" i="1"/>
            </a:p>
          </p:txBody>
        </p:sp>
        <p:sp>
          <p:nvSpPr>
            <p:cNvPr id="94265" name="Line 88"/>
            <p:cNvSpPr>
              <a:spLocks noChangeShapeType="1"/>
            </p:cNvSpPr>
            <p:nvPr/>
          </p:nvSpPr>
          <p:spPr bwMode="auto">
            <a:xfrm>
              <a:off x="1452" y="2182"/>
              <a:ext cx="44" cy="0"/>
            </a:xfrm>
            <a:prstGeom prst="line">
              <a:avLst/>
            </a:prstGeom>
            <a:noFill/>
            <a:ln w="6350">
              <a:solidFill>
                <a:schemeClr val="tx1"/>
              </a:solidFill>
              <a:round/>
              <a:headEnd/>
              <a:tailEnd/>
            </a:ln>
            <a:effectLst/>
          </p:spPr>
          <p:txBody>
            <a:bodyPr wrap="none" anchor="ctr"/>
            <a:lstStyle/>
            <a:p>
              <a:endParaRPr lang="en-US"/>
            </a:p>
          </p:txBody>
        </p:sp>
      </p:grpSp>
      <p:grpSp>
        <p:nvGrpSpPr>
          <p:cNvPr id="20" name="Group 89"/>
          <p:cNvGrpSpPr>
            <a:grpSpLocks/>
          </p:cNvGrpSpPr>
          <p:nvPr/>
        </p:nvGrpSpPr>
        <p:grpSpPr bwMode="auto">
          <a:xfrm>
            <a:off x="3759200" y="3349625"/>
            <a:ext cx="82550" cy="231775"/>
            <a:chOff x="1452" y="2112"/>
            <a:chExt cx="52" cy="146"/>
          </a:xfrm>
        </p:grpSpPr>
        <p:sp>
          <p:nvSpPr>
            <p:cNvPr id="94260" name="Text Box 3"/>
            <p:cNvSpPr txBox="1">
              <a:spLocks noChangeArrowheads="1"/>
            </p:cNvSpPr>
            <p:nvPr/>
          </p:nvSpPr>
          <p:spPr bwMode="auto">
            <a:xfrm>
              <a:off x="1454" y="2180"/>
              <a:ext cx="50" cy="78"/>
            </a:xfrm>
            <a:prstGeom prst="rect">
              <a:avLst/>
            </a:prstGeom>
            <a:noFill/>
            <a:ln w="9525">
              <a:noFill/>
              <a:miter lim="800000"/>
              <a:headEnd/>
              <a:tailEnd/>
            </a:ln>
          </p:spPr>
          <p:txBody>
            <a:bodyPr wrap="none" lIns="0" tIns="0" rIns="0" bIns="0"/>
            <a:lstStyle/>
            <a:p>
              <a:pPr eaLnBrk="0" hangingPunct="0"/>
              <a:r>
                <a:rPr lang="en-US" sz="800" b="1"/>
                <a:t>8</a:t>
              </a:r>
              <a:endParaRPr lang="en-US" sz="800" b="1" i="1"/>
            </a:p>
          </p:txBody>
        </p:sp>
        <p:sp>
          <p:nvSpPr>
            <p:cNvPr id="94261" name="Text Box 3"/>
            <p:cNvSpPr txBox="1">
              <a:spLocks noChangeArrowheads="1"/>
            </p:cNvSpPr>
            <p:nvPr/>
          </p:nvSpPr>
          <p:spPr bwMode="auto">
            <a:xfrm>
              <a:off x="1454" y="2112"/>
              <a:ext cx="50" cy="78"/>
            </a:xfrm>
            <a:prstGeom prst="rect">
              <a:avLst/>
            </a:prstGeom>
            <a:noFill/>
            <a:ln w="9525">
              <a:noFill/>
              <a:miter lim="800000"/>
              <a:headEnd/>
              <a:tailEnd/>
            </a:ln>
          </p:spPr>
          <p:txBody>
            <a:bodyPr wrap="none" lIns="0" tIns="0" rIns="0" bIns="0"/>
            <a:lstStyle/>
            <a:p>
              <a:pPr eaLnBrk="0" hangingPunct="0"/>
              <a:r>
                <a:rPr lang="en-US" sz="800" b="1"/>
                <a:t>1</a:t>
              </a:r>
              <a:endParaRPr lang="en-US" sz="800" b="1" i="1"/>
            </a:p>
          </p:txBody>
        </p:sp>
        <p:sp>
          <p:nvSpPr>
            <p:cNvPr id="94262" name="Line 92"/>
            <p:cNvSpPr>
              <a:spLocks noChangeShapeType="1"/>
            </p:cNvSpPr>
            <p:nvPr/>
          </p:nvSpPr>
          <p:spPr bwMode="auto">
            <a:xfrm>
              <a:off x="1452" y="2182"/>
              <a:ext cx="44" cy="0"/>
            </a:xfrm>
            <a:prstGeom prst="line">
              <a:avLst/>
            </a:prstGeom>
            <a:noFill/>
            <a:ln w="6350">
              <a:solidFill>
                <a:schemeClr val="tx1"/>
              </a:solidFill>
              <a:round/>
              <a:headEnd/>
              <a:tailEnd/>
            </a:ln>
            <a:effectLst/>
          </p:spPr>
          <p:txBody>
            <a:bodyPr wrap="none" anchor="ctr"/>
            <a:lstStyle/>
            <a:p>
              <a:endParaRPr lang="en-US"/>
            </a:p>
          </p:txBody>
        </p:sp>
      </p:grpSp>
      <p:grpSp>
        <p:nvGrpSpPr>
          <p:cNvPr id="21" name="Group 93"/>
          <p:cNvGrpSpPr>
            <a:grpSpLocks/>
          </p:cNvGrpSpPr>
          <p:nvPr/>
        </p:nvGrpSpPr>
        <p:grpSpPr bwMode="auto">
          <a:xfrm>
            <a:off x="4035425" y="3349625"/>
            <a:ext cx="82550" cy="231775"/>
            <a:chOff x="1452" y="2112"/>
            <a:chExt cx="52" cy="146"/>
          </a:xfrm>
        </p:grpSpPr>
        <p:sp>
          <p:nvSpPr>
            <p:cNvPr id="94257" name="Text Box 3"/>
            <p:cNvSpPr txBox="1">
              <a:spLocks noChangeArrowheads="1"/>
            </p:cNvSpPr>
            <p:nvPr/>
          </p:nvSpPr>
          <p:spPr bwMode="auto">
            <a:xfrm>
              <a:off x="1454" y="2180"/>
              <a:ext cx="50" cy="78"/>
            </a:xfrm>
            <a:prstGeom prst="rect">
              <a:avLst/>
            </a:prstGeom>
            <a:noFill/>
            <a:ln w="9525">
              <a:noFill/>
              <a:miter lim="800000"/>
              <a:headEnd/>
              <a:tailEnd/>
            </a:ln>
          </p:spPr>
          <p:txBody>
            <a:bodyPr wrap="none" lIns="0" tIns="0" rIns="0" bIns="0"/>
            <a:lstStyle/>
            <a:p>
              <a:pPr eaLnBrk="0" hangingPunct="0"/>
              <a:r>
                <a:rPr lang="en-US" sz="800" b="1"/>
                <a:t>8</a:t>
              </a:r>
              <a:endParaRPr lang="en-US" sz="800" b="1" i="1"/>
            </a:p>
          </p:txBody>
        </p:sp>
        <p:sp>
          <p:nvSpPr>
            <p:cNvPr id="94258" name="Text Box 3"/>
            <p:cNvSpPr txBox="1">
              <a:spLocks noChangeArrowheads="1"/>
            </p:cNvSpPr>
            <p:nvPr/>
          </p:nvSpPr>
          <p:spPr bwMode="auto">
            <a:xfrm>
              <a:off x="1454" y="2112"/>
              <a:ext cx="50" cy="78"/>
            </a:xfrm>
            <a:prstGeom prst="rect">
              <a:avLst/>
            </a:prstGeom>
            <a:noFill/>
            <a:ln w="9525">
              <a:noFill/>
              <a:miter lim="800000"/>
              <a:headEnd/>
              <a:tailEnd/>
            </a:ln>
          </p:spPr>
          <p:txBody>
            <a:bodyPr wrap="none" lIns="0" tIns="0" rIns="0" bIns="0"/>
            <a:lstStyle/>
            <a:p>
              <a:pPr eaLnBrk="0" hangingPunct="0"/>
              <a:r>
                <a:rPr lang="en-US" sz="800" b="1"/>
                <a:t>1</a:t>
              </a:r>
              <a:endParaRPr lang="en-US" sz="800" b="1" i="1"/>
            </a:p>
          </p:txBody>
        </p:sp>
        <p:sp>
          <p:nvSpPr>
            <p:cNvPr id="94259" name="Line 96"/>
            <p:cNvSpPr>
              <a:spLocks noChangeShapeType="1"/>
            </p:cNvSpPr>
            <p:nvPr/>
          </p:nvSpPr>
          <p:spPr bwMode="auto">
            <a:xfrm>
              <a:off x="1452" y="2182"/>
              <a:ext cx="44" cy="0"/>
            </a:xfrm>
            <a:prstGeom prst="line">
              <a:avLst/>
            </a:prstGeom>
            <a:noFill/>
            <a:ln w="6350">
              <a:solidFill>
                <a:schemeClr val="tx1"/>
              </a:solidFill>
              <a:round/>
              <a:headEnd/>
              <a:tailEnd/>
            </a:ln>
            <a:effectLst/>
          </p:spPr>
          <p:txBody>
            <a:bodyPr wrap="none" anchor="ctr"/>
            <a:lstStyle/>
            <a:p>
              <a:endParaRPr lang="en-US"/>
            </a:p>
          </p:txBody>
        </p:sp>
      </p:grpSp>
      <p:grpSp>
        <p:nvGrpSpPr>
          <p:cNvPr id="22" name="Group 97"/>
          <p:cNvGrpSpPr>
            <a:grpSpLocks/>
          </p:cNvGrpSpPr>
          <p:nvPr/>
        </p:nvGrpSpPr>
        <p:grpSpPr bwMode="auto">
          <a:xfrm>
            <a:off x="4330700" y="3349625"/>
            <a:ext cx="82550" cy="231775"/>
            <a:chOff x="1452" y="2112"/>
            <a:chExt cx="52" cy="146"/>
          </a:xfrm>
        </p:grpSpPr>
        <p:sp>
          <p:nvSpPr>
            <p:cNvPr id="94254" name="Text Box 3"/>
            <p:cNvSpPr txBox="1">
              <a:spLocks noChangeArrowheads="1"/>
            </p:cNvSpPr>
            <p:nvPr/>
          </p:nvSpPr>
          <p:spPr bwMode="auto">
            <a:xfrm>
              <a:off x="1454" y="2180"/>
              <a:ext cx="50" cy="78"/>
            </a:xfrm>
            <a:prstGeom prst="rect">
              <a:avLst/>
            </a:prstGeom>
            <a:noFill/>
            <a:ln w="9525">
              <a:noFill/>
              <a:miter lim="800000"/>
              <a:headEnd/>
              <a:tailEnd/>
            </a:ln>
          </p:spPr>
          <p:txBody>
            <a:bodyPr wrap="none" lIns="0" tIns="0" rIns="0" bIns="0"/>
            <a:lstStyle/>
            <a:p>
              <a:pPr eaLnBrk="0" hangingPunct="0"/>
              <a:r>
                <a:rPr lang="en-US" sz="800" b="1"/>
                <a:t>8</a:t>
              </a:r>
              <a:endParaRPr lang="en-US" sz="800" b="1" i="1"/>
            </a:p>
          </p:txBody>
        </p:sp>
        <p:sp>
          <p:nvSpPr>
            <p:cNvPr id="94255" name="Text Box 3"/>
            <p:cNvSpPr txBox="1">
              <a:spLocks noChangeArrowheads="1"/>
            </p:cNvSpPr>
            <p:nvPr/>
          </p:nvSpPr>
          <p:spPr bwMode="auto">
            <a:xfrm>
              <a:off x="1454" y="2112"/>
              <a:ext cx="50" cy="78"/>
            </a:xfrm>
            <a:prstGeom prst="rect">
              <a:avLst/>
            </a:prstGeom>
            <a:noFill/>
            <a:ln w="9525">
              <a:noFill/>
              <a:miter lim="800000"/>
              <a:headEnd/>
              <a:tailEnd/>
            </a:ln>
          </p:spPr>
          <p:txBody>
            <a:bodyPr wrap="none" lIns="0" tIns="0" rIns="0" bIns="0"/>
            <a:lstStyle/>
            <a:p>
              <a:pPr eaLnBrk="0" hangingPunct="0"/>
              <a:r>
                <a:rPr lang="en-US" sz="800" b="1"/>
                <a:t>1</a:t>
              </a:r>
              <a:endParaRPr lang="en-US" sz="800" b="1" i="1"/>
            </a:p>
          </p:txBody>
        </p:sp>
        <p:sp>
          <p:nvSpPr>
            <p:cNvPr id="94256" name="Line 100"/>
            <p:cNvSpPr>
              <a:spLocks noChangeShapeType="1"/>
            </p:cNvSpPr>
            <p:nvPr/>
          </p:nvSpPr>
          <p:spPr bwMode="auto">
            <a:xfrm>
              <a:off x="1452" y="2182"/>
              <a:ext cx="44" cy="0"/>
            </a:xfrm>
            <a:prstGeom prst="line">
              <a:avLst/>
            </a:prstGeom>
            <a:noFill/>
            <a:ln w="6350">
              <a:solidFill>
                <a:schemeClr val="tx1"/>
              </a:solidFill>
              <a:round/>
              <a:headEnd/>
              <a:tailEnd/>
            </a:ln>
            <a:effectLst/>
          </p:spPr>
          <p:txBody>
            <a:bodyPr wrap="none" anchor="ctr"/>
            <a:lstStyle/>
            <a:p>
              <a:endParaRPr lang="en-US"/>
            </a:p>
          </p:txBody>
        </p:sp>
      </p:grpSp>
      <p:grpSp>
        <p:nvGrpSpPr>
          <p:cNvPr id="23" name="Group 101"/>
          <p:cNvGrpSpPr>
            <a:grpSpLocks/>
          </p:cNvGrpSpPr>
          <p:nvPr/>
        </p:nvGrpSpPr>
        <p:grpSpPr bwMode="auto">
          <a:xfrm>
            <a:off x="1895475" y="5715000"/>
            <a:ext cx="82550" cy="231775"/>
            <a:chOff x="1452" y="2112"/>
            <a:chExt cx="52" cy="146"/>
          </a:xfrm>
        </p:grpSpPr>
        <p:sp>
          <p:nvSpPr>
            <p:cNvPr id="94251" name="Text Box 3"/>
            <p:cNvSpPr txBox="1">
              <a:spLocks noChangeArrowheads="1"/>
            </p:cNvSpPr>
            <p:nvPr/>
          </p:nvSpPr>
          <p:spPr bwMode="auto">
            <a:xfrm>
              <a:off x="1454" y="2180"/>
              <a:ext cx="50" cy="78"/>
            </a:xfrm>
            <a:prstGeom prst="rect">
              <a:avLst/>
            </a:prstGeom>
            <a:noFill/>
            <a:ln w="9525">
              <a:noFill/>
              <a:miter lim="800000"/>
              <a:headEnd/>
              <a:tailEnd/>
            </a:ln>
          </p:spPr>
          <p:txBody>
            <a:bodyPr wrap="none" lIns="0" tIns="0" rIns="0" bIns="0"/>
            <a:lstStyle/>
            <a:p>
              <a:pPr eaLnBrk="0" hangingPunct="0"/>
              <a:r>
                <a:rPr lang="en-US" sz="800" b="1"/>
                <a:t>8</a:t>
              </a:r>
              <a:endParaRPr lang="en-US" sz="800" b="1" i="1"/>
            </a:p>
          </p:txBody>
        </p:sp>
        <p:sp>
          <p:nvSpPr>
            <p:cNvPr id="94252" name="Text Box 3"/>
            <p:cNvSpPr txBox="1">
              <a:spLocks noChangeArrowheads="1"/>
            </p:cNvSpPr>
            <p:nvPr/>
          </p:nvSpPr>
          <p:spPr bwMode="auto">
            <a:xfrm>
              <a:off x="1454" y="2112"/>
              <a:ext cx="50" cy="78"/>
            </a:xfrm>
            <a:prstGeom prst="rect">
              <a:avLst/>
            </a:prstGeom>
            <a:noFill/>
            <a:ln w="9525">
              <a:noFill/>
              <a:miter lim="800000"/>
              <a:headEnd/>
              <a:tailEnd/>
            </a:ln>
          </p:spPr>
          <p:txBody>
            <a:bodyPr wrap="none" lIns="0" tIns="0" rIns="0" bIns="0"/>
            <a:lstStyle/>
            <a:p>
              <a:pPr eaLnBrk="0" hangingPunct="0"/>
              <a:r>
                <a:rPr lang="en-US" sz="800" b="1"/>
                <a:t>1</a:t>
              </a:r>
              <a:endParaRPr lang="en-US" sz="800" b="1" i="1"/>
            </a:p>
          </p:txBody>
        </p:sp>
        <p:sp>
          <p:nvSpPr>
            <p:cNvPr id="94253" name="Line 104"/>
            <p:cNvSpPr>
              <a:spLocks noChangeShapeType="1"/>
            </p:cNvSpPr>
            <p:nvPr/>
          </p:nvSpPr>
          <p:spPr bwMode="auto">
            <a:xfrm>
              <a:off x="1452" y="2182"/>
              <a:ext cx="44" cy="0"/>
            </a:xfrm>
            <a:prstGeom prst="line">
              <a:avLst/>
            </a:prstGeom>
            <a:noFill/>
            <a:ln w="6350">
              <a:solidFill>
                <a:schemeClr val="tx1"/>
              </a:solidFill>
              <a:round/>
              <a:headEnd/>
              <a:tailEnd/>
            </a:ln>
            <a:effectLst/>
          </p:spPr>
          <p:txBody>
            <a:bodyPr wrap="none" anchor="ctr"/>
            <a:lstStyle/>
            <a:p>
              <a:endParaRPr lang="en-US"/>
            </a:p>
          </p:txBody>
        </p:sp>
      </p:grpSp>
      <p:grpSp>
        <p:nvGrpSpPr>
          <p:cNvPr id="24" name="Group 105"/>
          <p:cNvGrpSpPr>
            <a:grpSpLocks/>
          </p:cNvGrpSpPr>
          <p:nvPr/>
        </p:nvGrpSpPr>
        <p:grpSpPr bwMode="auto">
          <a:xfrm>
            <a:off x="1895475" y="5416550"/>
            <a:ext cx="82550" cy="231775"/>
            <a:chOff x="1452" y="2112"/>
            <a:chExt cx="52" cy="146"/>
          </a:xfrm>
        </p:grpSpPr>
        <p:sp>
          <p:nvSpPr>
            <p:cNvPr id="94248" name="Text Box 3"/>
            <p:cNvSpPr txBox="1">
              <a:spLocks noChangeArrowheads="1"/>
            </p:cNvSpPr>
            <p:nvPr/>
          </p:nvSpPr>
          <p:spPr bwMode="auto">
            <a:xfrm>
              <a:off x="1454" y="2180"/>
              <a:ext cx="50" cy="78"/>
            </a:xfrm>
            <a:prstGeom prst="rect">
              <a:avLst/>
            </a:prstGeom>
            <a:noFill/>
            <a:ln w="9525">
              <a:noFill/>
              <a:miter lim="800000"/>
              <a:headEnd/>
              <a:tailEnd/>
            </a:ln>
          </p:spPr>
          <p:txBody>
            <a:bodyPr wrap="none" lIns="0" tIns="0" rIns="0" bIns="0"/>
            <a:lstStyle/>
            <a:p>
              <a:pPr eaLnBrk="0" hangingPunct="0"/>
              <a:r>
                <a:rPr lang="en-US" sz="800" b="1"/>
                <a:t>8</a:t>
              </a:r>
              <a:endParaRPr lang="en-US" sz="800" b="1" i="1"/>
            </a:p>
          </p:txBody>
        </p:sp>
        <p:sp>
          <p:nvSpPr>
            <p:cNvPr id="94249" name="Text Box 3"/>
            <p:cNvSpPr txBox="1">
              <a:spLocks noChangeArrowheads="1"/>
            </p:cNvSpPr>
            <p:nvPr/>
          </p:nvSpPr>
          <p:spPr bwMode="auto">
            <a:xfrm>
              <a:off x="1454" y="2112"/>
              <a:ext cx="50" cy="78"/>
            </a:xfrm>
            <a:prstGeom prst="rect">
              <a:avLst/>
            </a:prstGeom>
            <a:noFill/>
            <a:ln w="9525">
              <a:noFill/>
              <a:miter lim="800000"/>
              <a:headEnd/>
              <a:tailEnd/>
            </a:ln>
          </p:spPr>
          <p:txBody>
            <a:bodyPr wrap="none" lIns="0" tIns="0" rIns="0" bIns="0"/>
            <a:lstStyle/>
            <a:p>
              <a:pPr eaLnBrk="0" hangingPunct="0"/>
              <a:r>
                <a:rPr lang="en-US" sz="800" b="1"/>
                <a:t>1</a:t>
              </a:r>
              <a:endParaRPr lang="en-US" sz="800" b="1" i="1"/>
            </a:p>
          </p:txBody>
        </p:sp>
        <p:sp>
          <p:nvSpPr>
            <p:cNvPr id="94250" name="Line 108"/>
            <p:cNvSpPr>
              <a:spLocks noChangeShapeType="1"/>
            </p:cNvSpPr>
            <p:nvPr/>
          </p:nvSpPr>
          <p:spPr bwMode="auto">
            <a:xfrm>
              <a:off x="1452" y="2182"/>
              <a:ext cx="44" cy="0"/>
            </a:xfrm>
            <a:prstGeom prst="line">
              <a:avLst/>
            </a:prstGeom>
            <a:noFill/>
            <a:ln w="6350">
              <a:solidFill>
                <a:schemeClr val="tx1"/>
              </a:solidFill>
              <a:round/>
              <a:headEnd/>
              <a:tailEnd/>
            </a:ln>
            <a:effectLst/>
          </p:spPr>
          <p:txBody>
            <a:bodyPr wrap="none" anchor="ctr"/>
            <a:lstStyle/>
            <a:p>
              <a:endParaRPr lang="en-US"/>
            </a:p>
          </p:txBody>
        </p:sp>
      </p:grpSp>
      <p:sp>
        <p:nvSpPr>
          <p:cNvPr id="109" name="Slide Number Placeholder 108"/>
          <p:cNvSpPr>
            <a:spLocks noGrp="1"/>
          </p:cNvSpPr>
          <p:nvPr>
            <p:ph type="sldNum" sz="quarter" idx="12"/>
          </p:nvPr>
        </p:nvSpPr>
        <p:spPr/>
        <p:txBody>
          <a:bodyPr/>
          <a:lstStyle/>
          <a:p>
            <a:fld id="{6B52636A-E495-4EBB-912D-D2FFDB0EAA47}"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xfrm>
            <a:off x="182563" y="106363"/>
            <a:ext cx="8543925" cy="503237"/>
          </a:xfrm>
        </p:spPr>
        <p:txBody>
          <a:bodyPr>
            <a:normAutofit fontScale="90000"/>
          </a:bodyPr>
          <a:lstStyle/>
          <a:p>
            <a:pPr marL="812800" indent="-812800" eaLnBrk="1" hangingPunct="1"/>
            <a:r>
              <a:rPr lang="en-US" sz="3200" smtClean="0"/>
              <a:t>9.20 Chromosomes determine sex in many species</a:t>
            </a:r>
          </a:p>
        </p:txBody>
      </p:sp>
      <p:sp>
        <p:nvSpPr>
          <p:cNvPr id="122883" name="Rectangle 3"/>
          <p:cNvSpPr>
            <a:spLocks noGrp="1" noChangeArrowheads="1"/>
          </p:cNvSpPr>
          <p:nvPr>
            <p:ph type="body" idx="4294967295"/>
          </p:nvPr>
        </p:nvSpPr>
        <p:spPr>
          <a:xfrm>
            <a:off x="49213" y="1319213"/>
            <a:ext cx="8839200" cy="5146675"/>
          </a:xfrm>
        </p:spPr>
        <p:txBody>
          <a:bodyPr/>
          <a:lstStyle/>
          <a:p>
            <a:pPr marL="395288" lvl="1" indent="-280988" eaLnBrk="1" hangingPunct="1">
              <a:spcBef>
                <a:spcPct val="35000"/>
              </a:spcBef>
              <a:buFont typeface="Wingdings" pitchFamily="84" charset="2"/>
              <a:buChar char=""/>
            </a:pPr>
            <a:r>
              <a:rPr lang="en-US" sz="2800" dirty="0" smtClean="0"/>
              <a:t>Many animals have a pair of </a:t>
            </a:r>
            <a:r>
              <a:rPr lang="en-US" sz="2800" b="1" dirty="0" smtClean="0"/>
              <a:t>sex chromosomes</a:t>
            </a:r>
            <a:r>
              <a:rPr lang="en-US" sz="2800" dirty="0" smtClean="0"/>
              <a:t>,</a:t>
            </a:r>
          </a:p>
          <a:p>
            <a:pPr marL="927100" lvl="2" indent="-381000" eaLnBrk="1" hangingPunct="1">
              <a:spcBef>
                <a:spcPct val="35000"/>
              </a:spcBef>
            </a:pPr>
            <a:r>
              <a:rPr lang="en-US" sz="2400" dirty="0" smtClean="0"/>
              <a:t>designated X and Y, </a:t>
            </a:r>
          </a:p>
          <a:p>
            <a:pPr marL="927100" lvl="2" indent="-381000" eaLnBrk="1" hangingPunct="1">
              <a:spcBef>
                <a:spcPct val="35000"/>
              </a:spcBef>
            </a:pPr>
            <a:r>
              <a:rPr lang="en-US" sz="2400" dirty="0" smtClean="0"/>
              <a:t>that determine an individual’s sex.</a:t>
            </a:r>
          </a:p>
          <a:p>
            <a:pPr marL="395288" lvl="1" indent="-280988" eaLnBrk="1" hangingPunct="1">
              <a:spcBef>
                <a:spcPct val="35000"/>
              </a:spcBef>
              <a:buFont typeface="Wingdings" pitchFamily="84" charset="2"/>
              <a:buChar char=""/>
            </a:pPr>
            <a:r>
              <a:rPr lang="en-US" sz="2800" dirty="0" smtClean="0"/>
              <a:t>In mammals,</a:t>
            </a:r>
          </a:p>
          <a:p>
            <a:pPr marL="927100" lvl="2" indent="-381000" eaLnBrk="1" hangingPunct="1">
              <a:spcBef>
                <a:spcPct val="35000"/>
              </a:spcBef>
            </a:pPr>
            <a:r>
              <a:rPr lang="en-US" sz="2400" dirty="0" smtClean="0"/>
              <a:t>males have XY sex chromosomes,</a:t>
            </a:r>
          </a:p>
          <a:p>
            <a:pPr marL="927100" lvl="2" indent="-381000" eaLnBrk="1" hangingPunct="1">
              <a:spcBef>
                <a:spcPct val="35000"/>
              </a:spcBef>
            </a:pPr>
            <a:r>
              <a:rPr lang="en-US" sz="2400" dirty="0" smtClean="0"/>
              <a:t>females have XX sex chromosomes,</a:t>
            </a:r>
          </a:p>
          <a:p>
            <a:pPr marL="927100" lvl="2" indent="-381000" eaLnBrk="1" hangingPunct="1">
              <a:spcBef>
                <a:spcPct val="35000"/>
              </a:spcBef>
            </a:pPr>
            <a:r>
              <a:rPr lang="en-US" sz="2400" dirty="0" smtClean="0"/>
              <a:t>the Y chromosome has genes for the development of testes, and</a:t>
            </a:r>
          </a:p>
          <a:p>
            <a:pPr marL="927100" lvl="2" indent="-381000" eaLnBrk="1" hangingPunct="1">
              <a:spcBef>
                <a:spcPct val="35000"/>
              </a:spcBef>
            </a:pPr>
            <a:r>
              <a:rPr lang="en-US" sz="2400" dirty="0" smtClean="0"/>
              <a:t>an absence of the Y allows ovaries to develop. </a:t>
            </a:r>
          </a:p>
        </p:txBody>
      </p:sp>
      <p:sp>
        <p:nvSpPr>
          <p:cNvPr id="12288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22885"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22886"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12288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6B52636A-E495-4EBB-912D-D2FFDB0EAA47}" type="slidenum">
              <a:rPr lang="en-US" smtClean="0"/>
              <a:pPr/>
              <a:t>39</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checkerboard(across)">
                                      <p:cBhvr>
                                        <p:cTn id="7" dur="500"/>
                                        <p:tgtEl>
                                          <p:spTgt spid="1228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2883">
                                            <p:txEl>
                                              <p:pRg st="1" end="1"/>
                                            </p:txEl>
                                          </p:spTgt>
                                        </p:tgtEl>
                                        <p:attrNameLst>
                                          <p:attrName>style.visibility</p:attrName>
                                        </p:attrNameLst>
                                      </p:cBhvr>
                                      <p:to>
                                        <p:strVal val="visible"/>
                                      </p:to>
                                    </p:set>
                                    <p:animEffect transition="in" filter="checkerboard(across)">
                                      <p:cBhvr>
                                        <p:cTn id="12" dur="500"/>
                                        <p:tgtEl>
                                          <p:spTgt spid="1228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2883">
                                            <p:txEl>
                                              <p:pRg st="2" end="2"/>
                                            </p:txEl>
                                          </p:spTgt>
                                        </p:tgtEl>
                                        <p:attrNameLst>
                                          <p:attrName>style.visibility</p:attrName>
                                        </p:attrNameLst>
                                      </p:cBhvr>
                                      <p:to>
                                        <p:strVal val="visible"/>
                                      </p:to>
                                    </p:set>
                                    <p:animEffect transition="in" filter="checkerboard(across)">
                                      <p:cBhvr>
                                        <p:cTn id="17" dur="500"/>
                                        <p:tgtEl>
                                          <p:spTgt spid="1228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2883">
                                            <p:txEl>
                                              <p:pRg st="3" end="3"/>
                                            </p:txEl>
                                          </p:spTgt>
                                        </p:tgtEl>
                                        <p:attrNameLst>
                                          <p:attrName>style.visibility</p:attrName>
                                        </p:attrNameLst>
                                      </p:cBhvr>
                                      <p:to>
                                        <p:strVal val="visible"/>
                                      </p:to>
                                    </p:set>
                                    <p:animEffect transition="in" filter="checkerboard(across)">
                                      <p:cBhvr>
                                        <p:cTn id="22" dur="500"/>
                                        <p:tgtEl>
                                          <p:spTgt spid="1228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22883">
                                            <p:txEl>
                                              <p:pRg st="4" end="4"/>
                                            </p:txEl>
                                          </p:spTgt>
                                        </p:tgtEl>
                                        <p:attrNameLst>
                                          <p:attrName>style.visibility</p:attrName>
                                        </p:attrNameLst>
                                      </p:cBhvr>
                                      <p:to>
                                        <p:strVal val="visible"/>
                                      </p:to>
                                    </p:set>
                                    <p:animEffect transition="in" filter="checkerboard(across)">
                                      <p:cBhvr>
                                        <p:cTn id="27" dur="500"/>
                                        <p:tgtEl>
                                          <p:spTgt spid="1228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22883">
                                            <p:txEl>
                                              <p:pRg st="5" end="5"/>
                                            </p:txEl>
                                          </p:spTgt>
                                        </p:tgtEl>
                                        <p:attrNameLst>
                                          <p:attrName>style.visibility</p:attrName>
                                        </p:attrNameLst>
                                      </p:cBhvr>
                                      <p:to>
                                        <p:strVal val="visible"/>
                                      </p:to>
                                    </p:set>
                                    <p:animEffect transition="in" filter="checkerboard(across)">
                                      <p:cBhvr>
                                        <p:cTn id="32" dur="500"/>
                                        <p:tgtEl>
                                          <p:spTgt spid="1228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22883">
                                            <p:txEl>
                                              <p:pRg st="6" end="6"/>
                                            </p:txEl>
                                          </p:spTgt>
                                        </p:tgtEl>
                                        <p:attrNameLst>
                                          <p:attrName>style.visibility</p:attrName>
                                        </p:attrNameLst>
                                      </p:cBhvr>
                                      <p:to>
                                        <p:strVal val="visible"/>
                                      </p:to>
                                    </p:set>
                                    <p:animEffect transition="in" filter="checkerboard(across)">
                                      <p:cBhvr>
                                        <p:cTn id="37" dur="500"/>
                                        <p:tgtEl>
                                          <p:spTgt spid="12288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22883">
                                            <p:txEl>
                                              <p:pRg st="7" end="7"/>
                                            </p:txEl>
                                          </p:spTgt>
                                        </p:tgtEl>
                                        <p:attrNameLst>
                                          <p:attrName>style.visibility</p:attrName>
                                        </p:attrNameLst>
                                      </p:cBhvr>
                                      <p:to>
                                        <p:strVal val="visible"/>
                                      </p:to>
                                    </p:set>
                                    <p:animEffect transition="in" filter="checkerboard(across)">
                                      <p:cBhvr>
                                        <p:cTn id="42" dur="500"/>
                                        <p:tgtEl>
                                          <p:spTgt spid="1228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bldLvl="5"/>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82563" y="106363"/>
            <a:ext cx="8543925" cy="914400"/>
          </a:xfrm>
        </p:spPr>
        <p:txBody>
          <a:bodyPr>
            <a:normAutofit fontScale="90000"/>
          </a:bodyPr>
          <a:lstStyle/>
          <a:p>
            <a:pPr marL="609600" indent="-609600" eaLnBrk="1" hangingPunct="1"/>
            <a:r>
              <a:rPr lang="en-US" sz="3200" dirty="0" smtClean="0"/>
              <a:t>9.3 Mendel’s law of segregation describes the inheritance of a single trait</a:t>
            </a:r>
          </a:p>
        </p:txBody>
      </p:sp>
      <p:sp>
        <p:nvSpPr>
          <p:cNvPr id="23555" name="Rectangle 3"/>
          <p:cNvSpPr>
            <a:spLocks noGrp="1" noChangeArrowheads="1"/>
          </p:cNvSpPr>
          <p:nvPr>
            <p:ph type="body" idx="4294967295"/>
          </p:nvPr>
        </p:nvSpPr>
        <p:spPr>
          <a:xfrm>
            <a:off x="49213" y="1336675"/>
            <a:ext cx="8534400" cy="5445125"/>
          </a:xfrm>
        </p:spPr>
        <p:txBody>
          <a:bodyPr/>
          <a:lstStyle/>
          <a:p>
            <a:pPr marL="395288" lvl="1" indent="-280988" eaLnBrk="1" hangingPunct="1">
              <a:lnSpc>
                <a:spcPct val="95000"/>
              </a:lnSpc>
              <a:buFont typeface="Wingdings" pitchFamily="84" charset="2"/>
              <a:buChar char=""/>
            </a:pPr>
            <a:r>
              <a:rPr lang="en-US" sz="2800" dirty="0" smtClean="0"/>
              <a:t>A cross between two individuals differing in a single trait </a:t>
            </a:r>
            <a:r>
              <a:rPr lang="en-US" sz="2800" dirty="0" smtClean="0"/>
              <a:t>(character) is </a:t>
            </a:r>
            <a:r>
              <a:rPr lang="en-US" sz="2800" dirty="0" smtClean="0"/>
              <a:t>a </a:t>
            </a:r>
            <a:r>
              <a:rPr lang="en-US" sz="2800" b="1" dirty="0" smtClean="0"/>
              <a:t>monohybrid cross</a:t>
            </a:r>
            <a:r>
              <a:rPr lang="en-US" sz="2800" dirty="0" smtClean="0"/>
              <a:t>.</a:t>
            </a:r>
          </a:p>
          <a:p>
            <a:pPr marL="395288" lvl="1" indent="-280988" eaLnBrk="1" hangingPunct="1">
              <a:lnSpc>
                <a:spcPct val="95000"/>
              </a:lnSpc>
              <a:buFont typeface="Wingdings" pitchFamily="84" charset="2"/>
              <a:buChar char=""/>
            </a:pPr>
            <a:r>
              <a:rPr lang="en-US" sz="2800" dirty="0" smtClean="0"/>
              <a:t>Mendel performed a monohybrid cross between a </a:t>
            </a:r>
            <a:r>
              <a:rPr lang="en-US" sz="2800" dirty="0" smtClean="0"/>
              <a:t>pea plant </a:t>
            </a:r>
            <a:r>
              <a:rPr lang="en-US" sz="2800" dirty="0" smtClean="0"/>
              <a:t>with purple flowers and a </a:t>
            </a:r>
            <a:r>
              <a:rPr lang="en-US" sz="2800" dirty="0" smtClean="0"/>
              <a:t>pea plant </a:t>
            </a:r>
            <a:r>
              <a:rPr lang="en-US" sz="2800" dirty="0" smtClean="0"/>
              <a:t>with white flowers.</a:t>
            </a:r>
          </a:p>
          <a:p>
            <a:pPr marL="927100" lvl="2" indent="-381000" eaLnBrk="1" hangingPunct="1">
              <a:lnSpc>
                <a:spcPct val="95000"/>
              </a:lnSpc>
            </a:pPr>
            <a:r>
              <a:rPr lang="en-US" sz="2400" dirty="0" smtClean="0"/>
              <a:t>The F</a:t>
            </a:r>
            <a:r>
              <a:rPr lang="en-US" sz="2400" baseline="-25000" dirty="0" smtClean="0"/>
              <a:t>1</a:t>
            </a:r>
            <a:r>
              <a:rPr lang="en-US" sz="2400" dirty="0" smtClean="0"/>
              <a:t> generation produced all plants with purple flowers.</a:t>
            </a:r>
          </a:p>
          <a:p>
            <a:pPr marL="927100" lvl="2" indent="-381000" eaLnBrk="1" hangingPunct="1">
              <a:lnSpc>
                <a:spcPct val="95000"/>
              </a:lnSpc>
            </a:pPr>
            <a:r>
              <a:rPr lang="en-US" sz="2400" dirty="0" smtClean="0"/>
              <a:t>A cross of F</a:t>
            </a:r>
            <a:r>
              <a:rPr lang="en-US" sz="2400" baseline="-25000" dirty="0" smtClean="0"/>
              <a:t>1</a:t>
            </a:r>
            <a:r>
              <a:rPr lang="en-US" sz="2400" dirty="0" smtClean="0"/>
              <a:t> plants with each other produced an F</a:t>
            </a:r>
            <a:r>
              <a:rPr lang="en-US" sz="2400" baseline="-25000" dirty="0" smtClean="0"/>
              <a:t>2</a:t>
            </a:r>
            <a:r>
              <a:rPr lang="en-US" sz="2400" dirty="0" smtClean="0"/>
              <a:t> generation with ¾ purple and ¼ white flowers.</a:t>
            </a:r>
          </a:p>
        </p:txBody>
      </p:sp>
      <p:sp>
        <p:nvSpPr>
          <p:cNvPr id="2355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23557"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23558"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2355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6B52636A-E495-4EBB-912D-D2FFDB0EAA47}" type="slidenum">
              <a:rPr lang="en-US" smtClean="0"/>
              <a:pPr/>
              <a:t>4</a:t>
            </a:fld>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blinds(horizontal)">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blinds(horizontal)">
                                      <p:cBhvr>
                                        <p:cTn id="17" dur="500"/>
                                        <p:tgtEl>
                                          <p:spTgt spid="23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blinds(horizontal)">
                                      <p:cBhvr>
                                        <p:cTn id="22" dur="500"/>
                                        <p:tgtEl>
                                          <p:spTgt spid="23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bldLvl="5"/>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xfrm>
            <a:off x="182563" y="106363"/>
            <a:ext cx="8543925" cy="503237"/>
          </a:xfrm>
        </p:spPr>
        <p:txBody>
          <a:bodyPr>
            <a:normAutofit fontScale="90000"/>
          </a:bodyPr>
          <a:lstStyle/>
          <a:p>
            <a:pPr marL="812800" indent="-812800" eaLnBrk="1" hangingPunct="1"/>
            <a:r>
              <a:rPr lang="en-US" sz="3200" smtClean="0"/>
              <a:t>9.20 Chromosomes determine sex in many species</a:t>
            </a:r>
          </a:p>
        </p:txBody>
      </p:sp>
      <p:sp>
        <p:nvSpPr>
          <p:cNvPr id="122883" name="Rectangle 3"/>
          <p:cNvSpPr>
            <a:spLocks noGrp="1" noChangeArrowheads="1"/>
          </p:cNvSpPr>
          <p:nvPr>
            <p:ph type="body" idx="4294967295"/>
          </p:nvPr>
        </p:nvSpPr>
        <p:spPr>
          <a:xfrm>
            <a:off x="49213" y="1319213"/>
            <a:ext cx="8839200" cy="5146675"/>
          </a:xfrm>
        </p:spPr>
        <p:txBody>
          <a:bodyPr/>
          <a:lstStyle/>
          <a:p>
            <a:pPr marL="395288" lvl="1" indent="-280988" eaLnBrk="1" hangingPunct="1">
              <a:spcBef>
                <a:spcPct val="35000"/>
              </a:spcBef>
              <a:buFont typeface="Wingdings" pitchFamily="84" charset="2"/>
              <a:buChar char=""/>
            </a:pPr>
            <a:r>
              <a:rPr lang="en-US" sz="2800" dirty="0" smtClean="0"/>
              <a:t>Many animals have a pair of </a:t>
            </a:r>
            <a:r>
              <a:rPr lang="en-US" sz="2800" b="1" dirty="0" smtClean="0"/>
              <a:t>sex chromosomes</a:t>
            </a:r>
            <a:r>
              <a:rPr lang="en-US" sz="2800" dirty="0" smtClean="0"/>
              <a:t>,</a:t>
            </a:r>
          </a:p>
          <a:p>
            <a:pPr marL="927100" lvl="2" indent="-381000" eaLnBrk="1" hangingPunct="1">
              <a:spcBef>
                <a:spcPct val="35000"/>
              </a:spcBef>
            </a:pPr>
            <a:r>
              <a:rPr lang="en-US" sz="2400" dirty="0" smtClean="0"/>
              <a:t>designated X and Y, </a:t>
            </a:r>
          </a:p>
          <a:p>
            <a:pPr marL="927100" lvl="2" indent="-381000" eaLnBrk="1" hangingPunct="1">
              <a:spcBef>
                <a:spcPct val="35000"/>
              </a:spcBef>
            </a:pPr>
            <a:r>
              <a:rPr lang="en-US" sz="2400" dirty="0" smtClean="0"/>
              <a:t>that determine an individual’s sex.</a:t>
            </a:r>
          </a:p>
          <a:p>
            <a:pPr marL="395288" lvl="1" indent="-280988" eaLnBrk="1" hangingPunct="1">
              <a:spcBef>
                <a:spcPct val="35000"/>
              </a:spcBef>
              <a:buFont typeface="Wingdings" pitchFamily="84" charset="2"/>
              <a:buChar char=""/>
            </a:pPr>
            <a:r>
              <a:rPr lang="en-US" sz="2800" dirty="0" smtClean="0"/>
              <a:t>In mammals,</a:t>
            </a:r>
          </a:p>
          <a:p>
            <a:pPr marL="927100" lvl="2" indent="-381000" eaLnBrk="1" hangingPunct="1">
              <a:spcBef>
                <a:spcPct val="35000"/>
              </a:spcBef>
            </a:pPr>
            <a:r>
              <a:rPr lang="en-US" sz="2400" dirty="0" smtClean="0"/>
              <a:t>males have XY sex chromosomes,</a:t>
            </a:r>
          </a:p>
          <a:p>
            <a:pPr marL="927100" lvl="2" indent="-381000" eaLnBrk="1" hangingPunct="1">
              <a:spcBef>
                <a:spcPct val="35000"/>
              </a:spcBef>
            </a:pPr>
            <a:r>
              <a:rPr lang="en-US" sz="2400" dirty="0" smtClean="0"/>
              <a:t>females have XX sex chromosomes,</a:t>
            </a:r>
          </a:p>
          <a:p>
            <a:pPr marL="927100" lvl="2" indent="-381000" eaLnBrk="1" hangingPunct="1">
              <a:spcBef>
                <a:spcPct val="35000"/>
              </a:spcBef>
            </a:pPr>
            <a:r>
              <a:rPr lang="en-US" sz="2400" dirty="0" smtClean="0"/>
              <a:t>the Y chromosome has genes for the development of testes, and</a:t>
            </a:r>
          </a:p>
          <a:p>
            <a:pPr marL="927100" lvl="2" indent="-381000" eaLnBrk="1" hangingPunct="1">
              <a:spcBef>
                <a:spcPct val="35000"/>
              </a:spcBef>
            </a:pPr>
            <a:r>
              <a:rPr lang="en-US" sz="2400" dirty="0" smtClean="0"/>
              <a:t>an absence of the Y allows ovaries to develop. </a:t>
            </a:r>
          </a:p>
        </p:txBody>
      </p:sp>
      <p:sp>
        <p:nvSpPr>
          <p:cNvPr id="12288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22885"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22886"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12288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6B52636A-E495-4EBB-912D-D2FFDB0EAA47}" type="slidenum">
              <a:rPr lang="en-US" smtClean="0"/>
              <a:pPr/>
              <a:t>40</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 calcmode="lin" valueType="num">
                                      <p:cBhvr additive="base">
                                        <p:cTn id="7" dur="500" fill="hold"/>
                                        <p:tgtEl>
                                          <p:spTgt spid="1228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8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883">
                                            <p:txEl>
                                              <p:pRg st="1" end="1"/>
                                            </p:txEl>
                                          </p:spTgt>
                                        </p:tgtEl>
                                        <p:attrNameLst>
                                          <p:attrName>style.visibility</p:attrName>
                                        </p:attrNameLst>
                                      </p:cBhvr>
                                      <p:to>
                                        <p:strVal val="visible"/>
                                      </p:to>
                                    </p:set>
                                    <p:anim calcmode="lin" valueType="num">
                                      <p:cBhvr additive="base">
                                        <p:cTn id="13" dur="500" fill="hold"/>
                                        <p:tgtEl>
                                          <p:spTgt spid="1228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8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883">
                                            <p:txEl>
                                              <p:pRg st="2" end="2"/>
                                            </p:txEl>
                                          </p:spTgt>
                                        </p:tgtEl>
                                        <p:attrNameLst>
                                          <p:attrName>style.visibility</p:attrName>
                                        </p:attrNameLst>
                                      </p:cBhvr>
                                      <p:to>
                                        <p:strVal val="visible"/>
                                      </p:to>
                                    </p:set>
                                    <p:anim calcmode="lin" valueType="num">
                                      <p:cBhvr additive="base">
                                        <p:cTn id="19" dur="500" fill="hold"/>
                                        <p:tgtEl>
                                          <p:spTgt spid="1228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8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883">
                                            <p:txEl>
                                              <p:pRg st="3" end="3"/>
                                            </p:txEl>
                                          </p:spTgt>
                                        </p:tgtEl>
                                        <p:attrNameLst>
                                          <p:attrName>style.visibility</p:attrName>
                                        </p:attrNameLst>
                                      </p:cBhvr>
                                      <p:to>
                                        <p:strVal val="visible"/>
                                      </p:to>
                                    </p:set>
                                    <p:anim calcmode="lin" valueType="num">
                                      <p:cBhvr additive="base">
                                        <p:cTn id="25" dur="500" fill="hold"/>
                                        <p:tgtEl>
                                          <p:spTgt spid="1228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8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883">
                                            <p:txEl>
                                              <p:pRg st="4" end="4"/>
                                            </p:txEl>
                                          </p:spTgt>
                                        </p:tgtEl>
                                        <p:attrNameLst>
                                          <p:attrName>style.visibility</p:attrName>
                                        </p:attrNameLst>
                                      </p:cBhvr>
                                      <p:to>
                                        <p:strVal val="visible"/>
                                      </p:to>
                                    </p:set>
                                    <p:anim calcmode="lin" valueType="num">
                                      <p:cBhvr additive="base">
                                        <p:cTn id="31" dur="500" fill="hold"/>
                                        <p:tgtEl>
                                          <p:spTgt spid="1228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8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2883">
                                            <p:txEl>
                                              <p:pRg st="5" end="5"/>
                                            </p:txEl>
                                          </p:spTgt>
                                        </p:tgtEl>
                                        <p:attrNameLst>
                                          <p:attrName>style.visibility</p:attrName>
                                        </p:attrNameLst>
                                      </p:cBhvr>
                                      <p:to>
                                        <p:strVal val="visible"/>
                                      </p:to>
                                    </p:set>
                                    <p:anim calcmode="lin" valueType="num">
                                      <p:cBhvr additive="base">
                                        <p:cTn id="37" dur="500" fill="hold"/>
                                        <p:tgtEl>
                                          <p:spTgt spid="12288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8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2883">
                                            <p:txEl>
                                              <p:pRg st="6" end="6"/>
                                            </p:txEl>
                                          </p:spTgt>
                                        </p:tgtEl>
                                        <p:attrNameLst>
                                          <p:attrName>style.visibility</p:attrName>
                                        </p:attrNameLst>
                                      </p:cBhvr>
                                      <p:to>
                                        <p:strVal val="visible"/>
                                      </p:to>
                                    </p:set>
                                    <p:anim calcmode="lin" valueType="num">
                                      <p:cBhvr additive="base">
                                        <p:cTn id="43" dur="500" fill="hold"/>
                                        <p:tgtEl>
                                          <p:spTgt spid="12288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288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2883">
                                            <p:txEl>
                                              <p:pRg st="7" end="7"/>
                                            </p:txEl>
                                          </p:spTgt>
                                        </p:tgtEl>
                                        <p:attrNameLst>
                                          <p:attrName>style.visibility</p:attrName>
                                        </p:attrNameLst>
                                      </p:cBhvr>
                                      <p:to>
                                        <p:strVal val="visible"/>
                                      </p:to>
                                    </p:set>
                                    <p:anim calcmode="lin" valueType="num">
                                      <p:cBhvr additive="base">
                                        <p:cTn id="49" dur="500" fill="hold"/>
                                        <p:tgtEl>
                                          <p:spTgt spid="12288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288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bldLvl="5"/>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09_20a_HumanSexChrom-U"/>
          <p:cNvPicPr>
            <a:picLocks noChangeAspect="1" noChangeArrowheads="1"/>
          </p:cNvPicPr>
          <p:nvPr/>
        </p:nvPicPr>
        <p:blipFill>
          <a:blip r:embed="rId3" cstate="print"/>
          <a:srcRect/>
          <a:stretch>
            <a:fillRect/>
          </a:stretch>
        </p:blipFill>
        <p:spPr bwMode="auto">
          <a:xfrm>
            <a:off x="2554288" y="1544638"/>
            <a:ext cx="4035425" cy="3767137"/>
          </a:xfrm>
          <a:prstGeom prst="rect">
            <a:avLst/>
          </a:prstGeom>
          <a:noFill/>
          <a:ln w="9525">
            <a:noFill/>
            <a:miter lim="800000"/>
            <a:headEnd/>
            <a:tailEnd/>
          </a:ln>
        </p:spPr>
      </p:pic>
      <p:sp>
        <p:nvSpPr>
          <p:cNvPr id="123907"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9.20A</a:t>
            </a:r>
          </a:p>
        </p:txBody>
      </p:sp>
      <p:sp>
        <p:nvSpPr>
          <p:cNvPr id="123908" name="Text Box 3"/>
          <p:cNvSpPr txBox="1">
            <a:spLocks noChangeArrowheads="1"/>
          </p:cNvSpPr>
          <p:nvPr/>
        </p:nvSpPr>
        <p:spPr bwMode="auto">
          <a:xfrm>
            <a:off x="4437063" y="1798638"/>
            <a:ext cx="211137" cy="258762"/>
          </a:xfrm>
          <a:prstGeom prst="rect">
            <a:avLst/>
          </a:prstGeom>
          <a:noFill/>
          <a:ln w="9525">
            <a:noFill/>
            <a:miter lim="800000"/>
            <a:headEnd/>
            <a:tailEnd/>
          </a:ln>
        </p:spPr>
        <p:txBody>
          <a:bodyPr wrap="none" lIns="0" tIns="0" rIns="0" bIns="0"/>
          <a:lstStyle/>
          <a:p>
            <a:pPr eaLnBrk="0" hangingPunct="0"/>
            <a:r>
              <a:rPr lang="en-US" sz="1800" b="1"/>
              <a:t>X</a:t>
            </a:r>
          </a:p>
        </p:txBody>
      </p:sp>
      <p:sp>
        <p:nvSpPr>
          <p:cNvPr id="123909" name="Text Box 3"/>
          <p:cNvSpPr txBox="1">
            <a:spLocks noChangeArrowheads="1"/>
          </p:cNvSpPr>
          <p:nvPr/>
        </p:nvSpPr>
        <p:spPr bwMode="auto">
          <a:xfrm>
            <a:off x="4708525" y="4357688"/>
            <a:ext cx="211138" cy="258762"/>
          </a:xfrm>
          <a:prstGeom prst="rect">
            <a:avLst/>
          </a:prstGeom>
          <a:noFill/>
          <a:ln w="9525">
            <a:noFill/>
            <a:miter lim="800000"/>
            <a:headEnd/>
            <a:tailEnd/>
          </a:ln>
        </p:spPr>
        <p:txBody>
          <a:bodyPr wrap="none" lIns="0" tIns="0" rIns="0" bIns="0"/>
          <a:lstStyle/>
          <a:p>
            <a:pPr eaLnBrk="0" hangingPunct="0"/>
            <a:r>
              <a:rPr lang="en-US" sz="1800" b="1"/>
              <a:t>Y</a:t>
            </a:r>
          </a:p>
        </p:txBody>
      </p:sp>
      <p:sp>
        <p:nvSpPr>
          <p:cNvPr id="123910" name="Line 6"/>
          <p:cNvSpPr>
            <a:spLocks noChangeShapeType="1"/>
          </p:cNvSpPr>
          <p:nvPr/>
        </p:nvSpPr>
        <p:spPr bwMode="auto">
          <a:xfrm>
            <a:off x="4638675" y="1965325"/>
            <a:ext cx="522288" cy="0"/>
          </a:xfrm>
          <a:prstGeom prst="line">
            <a:avLst/>
          </a:prstGeom>
          <a:noFill/>
          <a:ln w="12700">
            <a:solidFill>
              <a:schemeClr val="tx1"/>
            </a:solidFill>
            <a:round/>
            <a:headEnd/>
            <a:tailEnd/>
          </a:ln>
          <a:effectLst/>
        </p:spPr>
        <p:txBody>
          <a:bodyPr wrap="none" anchor="ctr"/>
          <a:lstStyle/>
          <a:p>
            <a:endParaRPr lang="en-US"/>
          </a:p>
        </p:txBody>
      </p:sp>
      <p:sp>
        <p:nvSpPr>
          <p:cNvPr id="123911" name="Line 7"/>
          <p:cNvSpPr>
            <a:spLocks noChangeShapeType="1"/>
          </p:cNvSpPr>
          <p:nvPr/>
        </p:nvSpPr>
        <p:spPr bwMode="auto">
          <a:xfrm>
            <a:off x="4879975" y="4478338"/>
            <a:ext cx="520700" cy="0"/>
          </a:xfrm>
          <a:prstGeom prst="line">
            <a:avLst/>
          </a:prstGeom>
          <a:noFill/>
          <a:ln w="12700">
            <a:solidFill>
              <a:schemeClr val="tx1"/>
            </a:solidFill>
            <a:round/>
            <a:headEnd/>
            <a:tailEnd/>
          </a:ln>
          <a:effectLst/>
        </p:spPr>
        <p:txBody>
          <a:bodyPr wrap="none" anchor="ctr"/>
          <a:lstStyle/>
          <a:p>
            <a:endParaRPr lang="en-US"/>
          </a:p>
        </p:txBody>
      </p:sp>
      <p:sp>
        <p:nvSpPr>
          <p:cNvPr id="8" name="Slide Number Placeholder 7"/>
          <p:cNvSpPr>
            <a:spLocks noGrp="1"/>
          </p:cNvSpPr>
          <p:nvPr>
            <p:ph type="sldNum" sz="quarter" idx="12"/>
          </p:nvPr>
        </p:nvSpPr>
        <p:spPr/>
        <p:txBody>
          <a:bodyPr/>
          <a:lstStyle/>
          <a:p>
            <a:fld id="{6B52636A-E495-4EBB-912D-D2FFDB0EAA47}"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09_20b_SexDeterminXY-U"/>
          <p:cNvPicPr>
            <a:picLocks noChangeAspect="1" noChangeArrowheads="1"/>
          </p:cNvPicPr>
          <p:nvPr/>
        </p:nvPicPr>
        <p:blipFill>
          <a:blip r:embed="rId3" cstate="print"/>
          <a:srcRect/>
          <a:stretch>
            <a:fillRect/>
          </a:stretch>
        </p:blipFill>
        <p:spPr bwMode="auto">
          <a:xfrm>
            <a:off x="1651000" y="1008063"/>
            <a:ext cx="5840413" cy="4840287"/>
          </a:xfrm>
          <a:prstGeom prst="rect">
            <a:avLst/>
          </a:prstGeom>
          <a:noFill/>
          <a:ln w="9525">
            <a:noFill/>
            <a:miter lim="800000"/>
            <a:headEnd/>
            <a:tailEnd/>
          </a:ln>
        </p:spPr>
      </p:pic>
      <p:sp>
        <p:nvSpPr>
          <p:cNvPr id="124931"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9.20B</a:t>
            </a:r>
          </a:p>
        </p:txBody>
      </p:sp>
      <p:sp>
        <p:nvSpPr>
          <p:cNvPr id="124932" name="Text Box 3"/>
          <p:cNvSpPr txBox="1">
            <a:spLocks noChangeArrowheads="1"/>
          </p:cNvSpPr>
          <p:nvPr/>
        </p:nvSpPr>
        <p:spPr bwMode="auto">
          <a:xfrm>
            <a:off x="3248025" y="1692275"/>
            <a:ext cx="933450" cy="552450"/>
          </a:xfrm>
          <a:prstGeom prst="rect">
            <a:avLst/>
          </a:prstGeom>
          <a:noFill/>
          <a:ln w="9525">
            <a:noFill/>
            <a:miter lim="800000"/>
            <a:headEnd/>
            <a:tailEnd/>
          </a:ln>
        </p:spPr>
        <p:txBody>
          <a:bodyPr wrap="none" lIns="0" tIns="0" rIns="0" bIns="0"/>
          <a:lstStyle/>
          <a:p>
            <a:pPr eaLnBrk="0" hangingPunct="0"/>
            <a:r>
              <a:rPr lang="en-US" sz="1800" b="1"/>
              <a:t>Parents</a:t>
            </a:r>
            <a:br>
              <a:rPr lang="en-US" sz="1800" b="1"/>
            </a:br>
            <a:r>
              <a:rPr lang="en-US" sz="1800" b="1"/>
              <a:t>(diploid)</a:t>
            </a:r>
          </a:p>
        </p:txBody>
      </p:sp>
      <p:sp>
        <p:nvSpPr>
          <p:cNvPr id="124933" name="Text Box 3"/>
          <p:cNvSpPr txBox="1">
            <a:spLocks noChangeArrowheads="1"/>
          </p:cNvSpPr>
          <p:nvPr/>
        </p:nvSpPr>
        <p:spPr bwMode="auto">
          <a:xfrm>
            <a:off x="3240088" y="3006725"/>
            <a:ext cx="1027112" cy="552450"/>
          </a:xfrm>
          <a:prstGeom prst="rect">
            <a:avLst/>
          </a:prstGeom>
          <a:noFill/>
          <a:ln w="9525">
            <a:noFill/>
            <a:miter lim="800000"/>
            <a:headEnd/>
            <a:tailEnd/>
          </a:ln>
        </p:spPr>
        <p:txBody>
          <a:bodyPr wrap="none" lIns="0" tIns="0" rIns="0" bIns="0"/>
          <a:lstStyle/>
          <a:p>
            <a:pPr eaLnBrk="0" hangingPunct="0"/>
            <a:r>
              <a:rPr lang="en-US" sz="1800" b="1"/>
              <a:t>Gametes</a:t>
            </a:r>
            <a:br>
              <a:rPr lang="en-US" sz="1800" b="1"/>
            </a:br>
            <a:r>
              <a:rPr lang="en-US" sz="1800" b="1"/>
              <a:t>(haploid)</a:t>
            </a:r>
          </a:p>
        </p:txBody>
      </p:sp>
      <p:sp>
        <p:nvSpPr>
          <p:cNvPr id="124934" name="Text Box 3"/>
          <p:cNvSpPr txBox="1">
            <a:spLocks noChangeArrowheads="1"/>
          </p:cNvSpPr>
          <p:nvPr/>
        </p:nvSpPr>
        <p:spPr bwMode="auto">
          <a:xfrm>
            <a:off x="3240088" y="4424363"/>
            <a:ext cx="1093787" cy="565150"/>
          </a:xfrm>
          <a:prstGeom prst="rect">
            <a:avLst/>
          </a:prstGeom>
          <a:noFill/>
          <a:ln w="9525">
            <a:noFill/>
            <a:miter lim="800000"/>
            <a:headEnd/>
            <a:tailEnd/>
          </a:ln>
        </p:spPr>
        <p:txBody>
          <a:bodyPr wrap="none" lIns="0" tIns="0" rIns="0" bIns="0"/>
          <a:lstStyle/>
          <a:p>
            <a:pPr eaLnBrk="0" hangingPunct="0"/>
            <a:r>
              <a:rPr lang="en-US" sz="1800" b="1"/>
              <a:t>Offspring</a:t>
            </a:r>
            <a:br>
              <a:rPr lang="en-US" sz="1800" b="1"/>
            </a:br>
            <a:r>
              <a:rPr lang="en-US" sz="1800" b="1"/>
              <a:t>(diploid)</a:t>
            </a:r>
          </a:p>
        </p:txBody>
      </p:sp>
      <p:sp>
        <p:nvSpPr>
          <p:cNvPr id="124935" name="Text Box 3"/>
          <p:cNvSpPr txBox="1">
            <a:spLocks noChangeArrowheads="1"/>
          </p:cNvSpPr>
          <p:nvPr/>
        </p:nvSpPr>
        <p:spPr bwMode="auto">
          <a:xfrm>
            <a:off x="4729163" y="5070475"/>
            <a:ext cx="881062" cy="271463"/>
          </a:xfrm>
          <a:prstGeom prst="rect">
            <a:avLst/>
          </a:prstGeom>
          <a:noFill/>
          <a:ln w="9525">
            <a:noFill/>
            <a:miter lim="800000"/>
            <a:headEnd/>
            <a:tailEnd/>
          </a:ln>
        </p:spPr>
        <p:txBody>
          <a:bodyPr wrap="none" lIns="0" tIns="0" rIns="0" bIns="0"/>
          <a:lstStyle/>
          <a:p>
            <a:pPr eaLnBrk="0" hangingPunct="0"/>
            <a:r>
              <a:rPr lang="en-US" sz="1800" b="1"/>
              <a:t>Female</a:t>
            </a:r>
          </a:p>
        </p:txBody>
      </p:sp>
      <p:sp>
        <p:nvSpPr>
          <p:cNvPr id="124936" name="Text Box 3"/>
          <p:cNvSpPr txBox="1">
            <a:spLocks noChangeArrowheads="1"/>
          </p:cNvSpPr>
          <p:nvPr/>
        </p:nvSpPr>
        <p:spPr bwMode="auto">
          <a:xfrm>
            <a:off x="6619875" y="1185863"/>
            <a:ext cx="881063" cy="271462"/>
          </a:xfrm>
          <a:prstGeom prst="rect">
            <a:avLst/>
          </a:prstGeom>
          <a:noFill/>
          <a:ln w="9525">
            <a:noFill/>
            <a:miter lim="800000"/>
            <a:headEnd/>
            <a:tailEnd/>
          </a:ln>
        </p:spPr>
        <p:txBody>
          <a:bodyPr wrap="none" lIns="0" tIns="0" rIns="0" bIns="0"/>
          <a:lstStyle/>
          <a:p>
            <a:pPr eaLnBrk="0" hangingPunct="0"/>
            <a:r>
              <a:rPr lang="en-US" sz="1800" b="1"/>
              <a:t>Female</a:t>
            </a:r>
          </a:p>
        </p:txBody>
      </p:sp>
      <p:sp>
        <p:nvSpPr>
          <p:cNvPr id="124937" name="Text Box 3"/>
          <p:cNvSpPr txBox="1">
            <a:spLocks noChangeArrowheads="1"/>
          </p:cNvSpPr>
          <p:nvPr/>
        </p:nvSpPr>
        <p:spPr bwMode="auto">
          <a:xfrm>
            <a:off x="6726238" y="5064125"/>
            <a:ext cx="560387" cy="257175"/>
          </a:xfrm>
          <a:prstGeom prst="rect">
            <a:avLst/>
          </a:prstGeom>
          <a:noFill/>
          <a:ln w="9525">
            <a:noFill/>
            <a:miter lim="800000"/>
            <a:headEnd/>
            <a:tailEnd/>
          </a:ln>
        </p:spPr>
        <p:txBody>
          <a:bodyPr wrap="none" lIns="0" tIns="0" rIns="0" bIns="0"/>
          <a:lstStyle/>
          <a:p>
            <a:pPr eaLnBrk="0" hangingPunct="0"/>
            <a:r>
              <a:rPr lang="en-US" sz="1800" b="1"/>
              <a:t>Male</a:t>
            </a:r>
          </a:p>
        </p:txBody>
      </p:sp>
      <p:sp>
        <p:nvSpPr>
          <p:cNvPr id="124938" name="Text Box 3"/>
          <p:cNvSpPr txBox="1">
            <a:spLocks noChangeArrowheads="1"/>
          </p:cNvSpPr>
          <p:nvPr/>
        </p:nvSpPr>
        <p:spPr bwMode="auto">
          <a:xfrm>
            <a:off x="4846638" y="1192213"/>
            <a:ext cx="560387" cy="257175"/>
          </a:xfrm>
          <a:prstGeom prst="rect">
            <a:avLst/>
          </a:prstGeom>
          <a:noFill/>
          <a:ln w="9525">
            <a:noFill/>
            <a:miter lim="800000"/>
            <a:headEnd/>
            <a:tailEnd/>
          </a:ln>
        </p:spPr>
        <p:txBody>
          <a:bodyPr wrap="none" lIns="0" tIns="0" rIns="0" bIns="0"/>
          <a:lstStyle/>
          <a:p>
            <a:pPr eaLnBrk="0" hangingPunct="0"/>
            <a:r>
              <a:rPr lang="en-US" sz="1800" b="1"/>
              <a:t>Male</a:t>
            </a:r>
          </a:p>
        </p:txBody>
      </p:sp>
      <p:sp>
        <p:nvSpPr>
          <p:cNvPr id="124939" name="Text Box 3"/>
          <p:cNvSpPr txBox="1">
            <a:spLocks noChangeArrowheads="1"/>
          </p:cNvSpPr>
          <p:nvPr/>
        </p:nvSpPr>
        <p:spPr bwMode="auto">
          <a:xfrm>
            <a:off x="7024688" y="3613150"/>
            <a:ext cx="560387" cy="257175"/>
          </a:xfrm>
          <a:prstGeom prst="rect">
            <a:avLst/>
          </a:prstGeom>
          <a:noFill/>
          <a:ln w="9525">
            <a:noFill/>
            <a:miter lim="800000"/>
            <a:headEnd/>
            <a:tailEnd/>
          </a:ln>
        </p:spPr>
        <p:txBody>
          <a:bodyPr wrap="none" lIns="0" tIns="0" rIns="0" bIns="0"/>
          <a:lstStyle/>
          <a:p>
            <a:pPr eaLnBrk="0" hangingPunct="0"/>
            <a:r>
              <a:rPr lang="en-US" sz="1800" b="1"/>
              <a:t>Egg</a:t>
            </a:r>
          </a:p>
        </p:txBody>
      </p:sp>
      <p:sp>
        <p:nvSpPr>
          <p:cNvPr id="124940" name="Text Box 3"/>
          <p:cNvSpPr txBox="1">
            <a:spLocks noChangeArrowheads="1"/>
          </p:cNvSpPr>
          <p:nvPr/>
        </p:nvSpPr>
        <p:spPr bwMode="auto">
          <a:xfrm>
            <a:off x="4833938" y="3611563"/>
            <a:ext cx="747712" cy="269875"/>
          </a:xfrm>
          <a:prstGeom prst="rect">
            <a:avLst/>
          </a:prstGeom>
          <a:noFill/>
          <a:ln w="9525">
            <a:noFill/>
            <a:miter lim="800000"/>
            <a:headEnd/>
            <a:tailEnd/>
          </a:ln>
        </p:spPr>
        <p:txBody>
          <a:bodyPr wrap="none" lIns="0" tIns="0" rIns="0" bIns="0"/>
          <a:lstStyle/>
          <a:p>
            <a:pPr eaLnBrk="0" hangingPunct="0"/>
            <a:r>
              <a:rPr lang="en-US" sz="1800" b="1"/>
              <a:t>Sperm</a:t>
            </a:r>
          </a:p>
        </p:txBody>
      </p:sp>
      <p:sp>
        <p:nvSpPr>
          <p:cNvPr id="124941" name="Text Box 3"/>
          <p:cNvSpPr txBox="1">
            <a:spLocks noChangeArrowheads="1"/>
          </p:cNvSpPr>
          <p:nvPr/>
        </p:nvSpPr>
        <p:spPr bwMode="auto">
          <a:xfrm>
            <a:off x="4887913" y="1603375"/>
            <a:ext cx="333375" cy="631825"/>
          </a:xfrm>
          <a:prstGeom prst="rect">
            <a:avLst/>
          </a:prstGeom>
          <a:noFill/>
          <a:ln w="9525">
            <a:noFill/>
            <a:miter lim="800000"/>
            <a:headEnd/>
            <a:tailEnd/>
          </a:ln>
        </p:spPr>
        <p:txBody>
          <a:bodyPr wrap="none" lIns="0" tIns="0" rIns="0" bIns="0"/>
          <a:lstStyle/>
          <a:p>
            <a:pPr algn="ctr" eaLnBrk="0" hangingPunct="0">
              <a:lnSpc>
                <a:spcPct val="70000"/>
              </a:lnSpc>
            </a:pPr>
            <a:r>
              <a:rPr lang="en-US" sz="1800" b="1"/>
              <a:t>44</a:t>
            </a:r>
            <a:br>
              <a:rPr lang="en-US" sz="1800" b="1"/>
            </a:br>
            <a:r>
              <a:rPr lang="en-US" sz="1800" b="1">
                <a:sym typeface="Symbol" pitchFamily="84" charset="2"/>
              </a:rPr>
              <a:t></a:t>
            </a:r>
            <a:r>
              <a:rPr lang="en-US" sz="1800" b="1"/>
              <a:t/>
            </a:r>
            <a:br>
              <a:rPr lang="en-US" sz="1800" b="1"/>
            </a:br>
            <a:r>
              <a:rPr lang="en-US" sz="1800" b="1"/>
              <a:t>XY</a:t>
            </a:r>
          </a:p>
        </p:txBody>
      </p:sp>
      <p:sp>
        <p:nvSpPr>
          <p:cNvPr id="124942" name="Text Box 3"/>
          <p:cNvSpPr txBox="1">
            <a:spLocks noChangeArrowheads="1"/>
          </p:cNvSpPr>
          <p:nvPr/>
        </p:nvSpPr>
        <p:spPr bwMode="auto">
          <a:xfrm>
            <a:off x="6765925" y="1593850"/>
            <a:ext cx="333375" cy="631825"/>
          </a:xfrm>
          <a:prstGeom prst="rect">
            <a:avLst/>
          </a:prstGeom>
          <a:noFill/>
          <a:ln w="9525">
            <a:noFill/>
            <a:miter lim="800000"/>
            <a:headEnd/>
            <a:tailEnd/>
          </a:ln>
        </p:spPr>
        <p:txBody>
          <a:bodyPr wrap="none" lIns="0" tIns="0" rIns="0" bIns="0"/>
          <a:lstStyle/>
          <a:p>
            <a:pPr algn="ctr" eaLnBrk="0" hangingPunct="0">
              <a:lnSpc>
                <a:spcPct val="70000"/>
              </a:lnSpc>
            </a:pPr>
            <a:r>
              <a:rPr lang="en-US" sz="1800" b="1"/>
              <a:t>44</a:t>
            </a:r>
            <a:br>
              <a:rPr lang="en-US" sz="1800" b="1"/>
            </a:br>
            <a:r>
              <a:rPr lang="en-US" sz="1800" b="1">
                <a:sym typeface="Symbol" pitchFamily="84" charset="2"/>
              </a:rPr>
              <a:t></a:t>
            </a:r>
            <a:r>
              <a:rPr lang="en-US" sz="1800" b="1"/>
              <a:t/>
            </a:r>
            <a:br>
              <a:rPr lang="en-US" sz="1800" b="1"/>
            </a:br>
            <a:r>
              <a:rPr lang="en-US" sz="1800" b="1"/>
              <a:t>XX</a:t>
            </a:r>
          </a:p>
        </p:txBody>
      </p:sp>
      <p:sp>
        <p:nvSpPr>
          <p:cNvPr id="124943" name="Text Box 3"/>
          <p:cNvSpPr txBox="1">
            <a:spLocks noChangeArrowheads="1"/>
          </p:cNvSpPr>
          <p:nvPr/>
        </p:nvSpPr>
        <p:spPr bwMode="auto">
          <a:xfrm>
            <a:off x="4452938" y="2971800"/>
            <a:ext cx="333375" cy="631825"/>
          </a:xfrm>
          <a:prstGeom prst="rect">
            <a:avLst/>
          </a:prstGeom>
          <a:noFill/>
          <a:ln w="9525">
            <a:noFill/>
            <a:miter lim="800000"/>
            <a:headEnd/>
            <a:tailEnd/>
          </a:ln>
        </p:spPr>
        <p:txBody>
          <a:bodyPr wrap="none" lIns="0" tIns="0" rIns="0" bIns="0"/>
          <a:lstStyle/>
          <a:p>
            <a:pPr algn="ctr" eaLnBrk="0" hangingPunct="0">
              <a:lnSpc>
                <a:spcPct val="70000"/>
              </a:lnSpc>
            </a:pPr>
            <a:r>
              <a:rPr lang="en-US" sz="1800" b="1"/>
              <a:t>22</a:t>
            </a:r>
            <a:br>
              <a:rPr lang="en-US" sz="1800" b="1"/>
            </a:br>
            <a:r>
              <a:rPr lang="en-US" sz="1800" b="1">
                <a:sym typeface="Symbol" pitchFamily="84" charset="2"/>
              </a:rPr>
              <a:t></a:t>
            </a:r>
            <a:r>
              <a:rPr lang="en-US" sz="1800" b="1"/>
              <a:t/>
            </a:r>
            <a:br>
              <a:rPr lang="en-US" sz="1800" b="1"/>
            </a:br>
            <a:r>
              <a:rPr lang="en-US" sz="1800" b="1"/>
              <a:t>X</a:t>
            </a:r>
          </a:p>
        </p:txBody>
      </p:sp>
      <p:sp>
        <p:nvSpPr>
          <p:cNvPr id="124944" name="Text Box 3"/>
          <p:cNvSpPr txBox="1">
            <a:spLocks noChangeArrowheads="1"/>
          </p:cNvSpPr>
          <p:nvPr/>
        </p:nvSpPr>
        <p:spPr bwMode="auto">
          <a:xfrm>
            <a:off x="5381625" y="2973388"/>
            <a:ext cx="333375" cy="631825"/>
          </a:xfrm>
          <a:prstGeom prst="rect">
            <a:avLst/>
          </a:prstGeom>
          <a:noFill/>
          <a:ln w="9525">
            <a:noFill/>
            <a:miter lim="800000"/>
            <a:headEnd/>
            <a:tailEnd/>
          </a:ln>
        </p:spPr>
        <p:txBody>
          <a:bodyPr wrap="none" lIns="0" tIns="0" rIns="0" bIns="0"/>
          <a:lstStyle/>
          <a:p>
            <a:pPr algn="ctr" eaLnBrk="0" hangingPunct="0">
              <a:lnSpc>
                <a:spcPct val="70000"/>
              </a:lnSpc>
            </a:pPr>
            <a:r>
              <a:rPr lang="en-US" sz="1800" b="1"/>
              <a:t>22</a:t>
            </a:r>
            <a:br>
              <a:rPr lang="en-US" sz="1800" b="1"/>
            </a:br>
            <a:r>
              <a:rPr lang="en-US" sz="1800" b="1">
                <a:sym typeface="Symbol" pitchFamily="84" charset="2"/>
              </a:rPr>
              <a:t></a:t>
            </a:r>
            <a:r>
              <a:rPr lang="en-US" sz="1800" b="1"/>
              <a:t/>
            </a:r>
            <a:br>
              <a:rPr lang="en-US" sz="1800" b="1"/>
            </a:br>
            <a:r>
              <a:rPr lang="en-US" sz="1800" b="1"/>
              <a:t>Y</a:t>
            </a:r>
          </a:p>
        </p:txBody>
      </p:sp>
      <p:sp>
        <p:nvSpPr>
          <p:cNvPr id="124945" name="Text Box 3"/>
          <p:cNvSpPr txBox="1">
            <a:spLocks noChangeArrowheads="1"/>
          </p:cNvSpPr>
          <p:nvPr/>
        </p:nvSpPr>
        <p:spPr bwMode="auto">
          <a:xfrm>
            <a:off x="6772275" y="2974975"/>
            <a:ext cx="333375" cy="631825"/>
          </a:xfrm>
          <a:prstGeom prst="rect">
            <a:avLst/>
          </a:prstGeom>
          <a:noFill/>
          <a:ln w="9525">
            <a:noFill/>
            <a:miter lim="800000"/>
            <a:headEnd/>
            <a:tailEnd/>
          </a:ln>
        </p:spPr>
        <p:txBody>
          <a:bodyPr wrap="none" lIns="0" tIns="0" rIns="0" bIns="0"/>
          <a:lstStyle/>
          <a:p>
            <a:pPr algn="ctr" eaLnBrk="0" hangingPunct="0">
              <a:lnSpc>
                <a:spcPct val="70000"/>
              </a:lnSpc>
            </a:pPr>
            <a:r>
              <a:rPr lang="en-US" sz="1800" b="1"/>
              <a:t>22</a:t>
            </a:r>
            <a:br>
              <a:rPr lang="en-US" sz="1800" b="1"/>
            </a:br>
            <a:r>
              <a:rPr lang="en-US" sz="1800" b="1">
                <a:sym typeface="Symbol" pitchFamily="84" charset="2"/>
              </a:rPr>
              <a:t></a:t>
            </a:r>
            <a:r>
              <a:rPr lang="en-US" sz="1800" b="1"/>
              <a:t/>
            </a:r>
            <a:br>
              <a:rPr lang="en-US" sz="1800" b="1"/>
            </a:br>
            <a:r>
              <a:rPr lang="en-US" sz="1800" b="1"/>
              <a:t>X</a:t>
            </a:r>
          </a:p>
        </p:txBody>
      </p:sp>
      <p:sp>
        <p:nvSpPr>
          <p:cNvPr id="124946" name="Text Box 3"/>
          <p:cNvSpPr txBox="1">
            <a:spLocks noChangeArrowheads="1"/>
          </p:cNvSpPr>
          <p:nvPr/>
        </p:nvSpPr>
        <p:spPr bwMode="auto">
          <a:xfrm>
            <a:off x="4887913" y="4432300"/>
            <a:ext cx="333375" cy="631825"/>
          </a:xfrm>
          <a:prstGeom prst="rect">
            <a:avLst/>
          </a:prstGeom>
          <a:noFill/>
          <a:ln w="9525">
            <a:noFill/>
            <a:miter lim="800000"/>
            <a:headEnd/>
            <a:tailEnd/>
          </a:ln>
        </p:spPr>
        <p:txBody>
          <a:bodyPr wrap="none" lIns="0" tIns="0" rIns="0" bIns="0"/>
          <a:lstStyle/>
          <a:p>
            <a:pPr algn="ctr" eaLnBrk="0" hangingPunct="0">
              <a:lnSpc>
                <a:spcPct val="70000"/>
              </a:lnSpc>
            </a:pPr>
            <a:r>
              <a:rPr lang="en-US" sz="1800" b="1"/>
              <a:t>44</a:t>
            </a:r>
            <a:br>
              <a:rPr lang="en-US" sz="1800" b="1"/>
            </a:br>
            <a:r>
              <a:rPr lang="en-US" sz="1800" b="1">
                <a:sym typeface="Symbol" pitchFamily="84" charset="2"/>
              </a:rPr>
              <a:t></a:t>
            </a:r>
            <a:r>
              <a:rPr lang="en-US" sz="1800" b="1"/>
              <a:t/>
            </a:r>
            <a:br>
              <a:rPr lang="en-US" sz="1800" b="1"/>
            </a:br>
            <a:r>
              <a:rPr lang="en-US" sz="1800" b="1"/>
              <a:t>XX</a:t>
            </a:r>
          </a:p>
        </p:txBody>
      </p:sp>
      <p:sp>
        <p:nvSpPr>
          <p:cNvPr id="124947" name="Text Box 3"/>
          <p:cNvSpPr txBox="1">
            <a:spLocks noChangeArrowheads="1"/>
          </p:cNvSpPr>
          <p:nvPr/>
        </p:nvSpPr>
        <p:spPr bwMode="auto">
          <a:xfrm>
            <a:off x="6780213" y="4429125"/>
            <a:ext cx="333375" cy="631825"/>
          </a:xfrm>
          <a:prstGeom prst="rect">
            <a:avLst/>
          </a:prstGeom>
          <a:noFill/>
          <a:ln w="9525">
            <a:noFill/>
            <a:miter lim="800000"/>
            <a:headEnd/>
            <a:tailEnd/>
          </a:ln>
        </p:spPr>
        <p:txBody>
          <a:bodyPr wrap="none" lIns="0" tIns="0" rIns="0" bIns="0"/>
          <a:lstStyle/>
          <a:p>
            <a:pPr algn="ctr" eaLnBrk="0" hangingPunct="0">
              <a:lnSpc>
                <a:spcPct val="70000"/>
              </a:lnSpc>
            </a:pPr>
            <a:r>
              <a:rPr lang="en-US" sz="1800" b="1"/>
              <a:t>44</a:t>
            </a:r>
            <a:br>
              <a:rPr lang="en-US" sz="1800" b="1"/>
            </a:br>
            <a:r>
              <a:rPr lang="en-US" sz="1800" b="1">
                <a:sym typeface="Symbol" pitchFamily="84" charset="2"/>
              </a:rPr>
              <a:t></a:t>
            </a:r>
            <a:r>
              <a:rPr lang="en-US" sz="1800" b="1"/>
              <a:t/>
            </a:r>
            <a:br>
              <a:rPr lang="en-US" sz="1800" b="1"/>
            </a:br>
            <a:r>
              <a:rPr lang="en-US" sz="1800" b="1"/>
              <a:t>XY</a:t>
            </a:r>
          </a:p>
        </p:txBody>
      </p:sp>
      <p:sp>
        <p:nvSpPr>
          <p:cNvPr id="20" name="Slide Number Placeholder 19"/>
          <p:cNvSpPr>
            <a:spLocks noGrp="1"/>
          </p:cNvSpPr>
          <p:nvPr>
            <p:ph type="sldNum" sz="quarter" idx="12"/>
          </p:nvPr>
        </p:nvSpPr>
        <p:spPr/>
        <p:txBody>
          <a:bodyPr/>
          <a:lstStyle/>
          <a:p>
            <a:fld id="{6B52636A-E495-4EBB-912D-D2FFDB0EAA47}"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idx="4294967295"/>
          </p:nvPr>
        </p:nvSpPr>
        <p:spPr>
          <a:xfrm>
            <a:off x="182563" y="106363"/>
            <a:ext cx="8543925" cy="914400"/>
          </a:xfrm>
        </p:spPr>
        <p:txBody>
          <a:bodyPr>
            <a:normAutofit fontScale="90000"/>
          </a:bodyPr>
          <a:lstStyle/>
          <a:p>
            <a:pPr marL="812800" indent="-812800" eaLnBrk="1" hangingPunct="1"/>
            <a:r>
              <a:rPr lang="en-US" sz="3200" smtClean="0"/>
              <a:t>9.22 CONNECTION: Human sex-linked disorders affect mostly males</a:t>
            </a:r>
          </a:p>
        </p:txBody>
      </p:sp>
      <p:sp>
        <p:nvSpPr>
          <p:cNvPr id="143363" name="Rectangle 3"/>
          <p:cNvSpPr>
            <a:spLocks noGrp="1" noChangeArrowheads="1"/>
          </p:cNvSpPr>
          <p:nvPr>
            <p:ph type="body" idx="4294967295"/>
          </p:nvPr>
        </p:nvSpPr>
        <p:spPr>
          <a:xfrm>
            <a:off x="49213" y="1319213"/>
            <a:ext cx="8534400" cy="5297487"/>
          </a:xfrm>
        </p:spPr>
        <p:txBody>
          <a:bodyPr/>
          <a:lstStyle/>
          <a:p>
            <a:pPr marL="395288" lvl="1" indent="-280988" eaLnBrk="1" hangingPunct="1">
              <a:buFont typeface="Wingdings" pitchFamily="84" charset="2"/>
              <a:buChar char=""/>
            </a:pPr>
            <a:r>
              <a:rPr lang="en-US" sz="2800" dirty="0" smtClean="0"/>
              <a:t>Most sex-linked human disorders are</a:t>
            </a:r>
          </a:p>
          <a:p>
            <a:pPr marL="927100" lvl="2" indent="-381000" eaLnBrk="1" hangingPunct="1"/>
            <a:r>
              <a:rPr lang="en-US" sz="2400" dirty="0" smtClean="0"/>
              <a:t>due to recessive alleles and</a:t>
            </a:r>
          </a:p>
          <a:p>
            <a:pPr marL="927100" lvl="2" indent="-381000" eaLnBrk="1" hangingPunct="1"/>
            <a:r>
              <a:rPr lang="en-US" sz="2400" dirty="0" smtClean="0"/>
              <a:t>seen mostly in males.</a:t>
            </a:r>
          </a:p>
          <a:p>
            <a:pPr marL="395288" lvl="1" indent="-280988" eaLnBrk="1" hangingPunct="1">
              <a:buFont typeface="Wingdings" pitchFamily="84" charset="2"/>
              <a:buChar char=""/>
            </a:pPr>
            <a:r>
              <a:rPr lang="en-US" sz="2800" dirty="0" smtClean="0"/>
              <a:t>A male receiving a single X-linked recessive allele from his mother will have the disorder.</a:t>
            </a:r>
          </a:p>
          <a:p>
            <a:pPr marL="395288" lvl="1" indent="-280988" eaLnBrk="1" hangingPunct="1">
              <a:buFont typeface="Wingdings" pitchFamily="84" charset="2"/>
              <a:buChar char=""/>
            </a:pPr>
            <a:r>
              <a:rPr lang="en-US" sz="2800" dirty="0" smtClean="0"/>
              <a:t>A female must receive the allele from both parents to be affected.</a:t>
            </a:r>
            <a:endParaRPr lang="en-US" dirty="0" smtClean="0"/>
          </a:p>
        </p:txBody>
      </p:sp>
      <p:sp>
        <p:nvSpPr>
          <p:cNvPr id="14336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43365"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43366"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14336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6B52636A-E495-4EBB-912D-D2FFDB0EAA47}" type="slidenum">
              <a:rPr lang="en-US" smtClean="0"/>
              <a:pPr/>
              <a:t>43</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Effect transition="in" filter="box(in)">
                                      <p:cBhvr>
                                        <p:cTn id="7" dur="500"/>
                                        <p:tgtEl>
                                          <p:spTgt spid="143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3363">
                                            <p:txEl>
                                              <p:pRg st="1" end="1"/>
                                            </p:txEl>
                                          </p:spTgt>
                                        </p:tgtEl>
                                        <p:attrNameLst>
                                          <p:attrName>style.visibility</p:attrName>
                                        </p:attrNameLst>
                                      </p:cBhvr>
                                      <p:to>
                                        <p:strVal val="visible"/>
                                      </p:to>
                                    </p:set>
                                    <p:animEffect transition="in" filter="box(in)">
                                      <p:cBhvr>
                                        <p:cTn id="12" dur="500"/>
                                        <p:tgtEl>
                                          <p:spTgt spid="143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3363">
                                            <p:txEl>
                                              <p:pRg st="2" end="2"/>
                                            </p:txEl>
                                          </p:spTgt>
                                        </p:tgtEl>
                                        <p:attrNameLst>
                                          <p:attrName>style.visibility</p:attrName>
                                        </p:attrNameLst>
                                      </p:cBhvr>
                                      <p:to>
                                        <p:strVal val="visible"/>
                                      </p:to>
                                    </p:set>
                                    <p:animEffect transition="in" filter="box(in)">
                                      <p:cBhvr>
                                        <p:cTn id="17" dur="500"/>
                                        <p:tgtEl>
                                          <p:spTgt spid="143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3363">
                                            <p:txEl>
                                              <p:pRg st="3" end="3"/>
                                            </p:txEl>
                                          </p:spTgt>
                                        </p:tgtEl>
                                        <p:attrNameLst>
                                          <p:attrName>style.visibility</p:attrName>
                                        </p:attrNameLst>
                                      </p:cBhvr>
                                      <p:to>
                                        <p:strVal val="visible"/>
                                      </p:to>
                                    </p:set>
                                    <p:animEffect transition="in" filter="box(in)">
                                      <p:cBhvr>
                                        <p:cTn id="22" dur="500"/>
                                        <p:tgtEl>
                                          <p:spTgt spid="143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3363">
                                            <p:txEl>
                                              <p:pRg st="4" end="4"/>
                                            </p:txEl>
                                          </p:spTgt>
                                        </p:tgtEl>
                                        <p:attrNameLst>
                                          <p:attrName>style.visibility</p:attrName>
                                        </p:attrNameLst>
                                      </p:cBhvr>
                                      <p:to>
                                        <p:strVal val="visible"/>
                                      </p:to>
                                    </p:set>
                                    <p:animEffect transition="in" filter="box(in)">
                                      <p:cBhvr>
                                        <p:cTn id="27" dur="500"/>
                                        <p:tgtEl>
                                          <p:spTgt spid="143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bldLvl="5"/>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idx="4294967295"/>
          </p:nvPr>
        </p:nvSpPr>
        <p:spPr>
          <a:xfrm>
            <a:off x="174625" y="106363"/>
            <a:ext cx="8543925" cy="914400"/>
          </a:xfrm>
        </p:spPr>
        <p:txBody>
          <a:bodyPr>
            <a:normAutofit fontScale="90000"/>
          </a:bodyPr>
          <a:lstStyle/>
          <a:p>
            <a:pPr marL="812800" indent="-812800" eaLnBrk="1" hangingPunct="1"/>
            <a:r>
              <a:rPr lang="en-US" sz="3200" smtClean="0"/>
              <a:t>9.22 CONNECTION: Human sex-linked disorders affect mostly males</a:t>
            </a:r>
          </a:p>
        </p:txBody>
      </p:sp>
      <p:sp>
        <p:nvSpPr>
          <p:cNvPr id="144387" name="Rectangle 3"/>
          <p:cNvSpPr>
            <a:spLocks noGrp="1" noChangeArrowheads="1"/>
          </p:cNvSpPr>
          <p:nvPr>
            <p:ph type="body" idx="4294967295"/>
          </p:nvPr>
        </p:nvSpPr>
        <p:spPr>
          <a:xfrm>
            <a:off x="49213" y="1319213"/>
            <a:ext cx="8534400" cy="5297487"/>
          </a:xfrm>
        </p:spPr>
        <p:txBody>
          <a:bodyPr/>
          <a:lstStyle/>
          <a:p>
            <a:pPr marL="395288" lvl="1" indent="-280988" eaLnBrk="1" hangingPunct="1">
              <a:buFont typeface="Wingdings" pitchFamily="84" charset="2"/>
              <a:buChar char=""/>
            </a:pPr>
            <a:r>
              <a:rPr lang="en-US" sz="2800" dirty="0" smtClean="0"/>
              <a:t>Recessive and sex-linked human disorders include</a:t>
            </a:r>
          </a:p>
          <a:p>
            <a:pPr marL="927100" lvl="2" indent="-381000" eaLnBrk="1" hangingPunct="1"/>
            <a:r>
              <a:rPr lang="en-US" sz="2400" b="1" dirty="0" smtClean="0"/>
              <a:t>hemophilia</a:t>
            </a:r>
            <a:r>
              <a:rPr lang="en-US" sz="2400" dirty="0" smtClean="0"/>
              <a:t>, characterized by excessive bleeding because hemophiliacs lack one or more of the proteins required for blood clotting,</a:t>
            </a:r>
          </a:p>
          <a:p>
            <a:pPr marL="927100" lvl="2" indent="-381000" eaLnBrk="1" hangingPunct="1"/>
            <a:r>
              <a:rPr lang="en-US" sz="2400" b="1" dirty="0" smtClean="0"/>
              <a:t>red-green color blindness</a:t>
            </a:r>
            <a:r>
              <a:rPr lang="en-US" sz="2400" dirty="0" smtClean="0"/>
              <a:t>, a malfunction of light-sensitive cells in the eyes, and</a:t>
            </a:r>
          </a:p>
          <a:p>
            <a:pPr marL="927100" lvl="2" indent="-381000" eaLnBrk="1" hangingPunct="1"/>
            <a:r>
              <a:rPr lang="en-US" sz="2400" b="1" dirty="0" err="1" smtClean="0"/>
              <a:t>Duchenne</a:t>
            </a:r>
            <a:r>
              <a:rPr lang="en-US" sz="2400" b="1" dirty="0" smtClean="0"/>
              <a:t> muscular dystrophy</a:t>
            </a:r>
            <a:r>
              <a:rPr lang="en-US" sz="2400" dirty="0" smtClean="0"/>
              <a:t>, a condition characterized by a progressive weakening of the muscles and loss of coordination.</a:t>
            </a:r>
          </a:p>
          <a:p>
            <a:pPr marL="927100" lvl="2" indent="-381000" eaLnBrk="1" hangingPunct="1">
              <a:buFont typeface="Wingdings" pitchFamily="84" charset="2"/>
              <a:buChar char=""/>
            </a:pPr>
            <a:endParaRPr lang="en-US" dirty="0" smtClean="0"/>
          </a:p>
        </p:txBody>
      </p:sp>
      <p:sp>
        <p:nvSpPr>
          <p:cNvPr id="14438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44389"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44390"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144391"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6B52636A-E495-4EBB-912D-D2FFDB0EAA47}" type="slidenum">
              <a:rPr lang="en-US" smtClean="0"/>
              <a:pPr/>
              <a:t>44</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 calcmode="lin" valueType="num">
                                      <p:cBhvr additive="base">
                                        <p:cTn id="7" dur="500" fill="hold"/>
                                        <p:tgtEl>
                                          <p:spTgt spid="144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4387">
                                            <p:txEl>
                                              <p:pRg st="1" end="1"/>
                                            </p:txEl>
                                          </p:spTgt>
                                        </p:tgtEl>
                                        <p:attrNameLst>
                                          <p:attrName>style.visibility</p:attrName>
                                        </p:attrNameLst>
                                      </p:cBhvr>
                                      <p:to>
                                        <p:strVal val="visible"/>
                                      </p:to>
                                    </p:set>
                                    <p:anim calcmode="lin" valueType="num">
                                      <p:cBhvr additive="base">
                                        <p:cTn id="13" dur="500" fill="hold"/>
                                        <p:tgtEl>
                                          <p:spTgt spid="144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4387">
                                            <p:txEl>
                                              <p:pRg st="2" end="2"/>
                                            </p:txEl>
                                          </p:spTgt>
                                        </p:tgtEl>
                                        <p:attrNameLst>
                                          <p:attrName>style.visibility</p:attrName>
                                        </p:attrNameLst>
                                      </p:cBhvr>
                                      <p:to>
                                        <p:strVal val="visible"/>
                                      </p:to>
                                    </p:set>
                                    <p:anim calcmode="lin" valueType="num">
                                      <p:cBhvr additive="base">
                                        <p:cTn id="19" dur="500" fill="hold"/>
                                        <p:tgtEl>
                                          <p:spTgt spid="144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4387">
                                            <p:txEl>
                                              <p:pRg st="3" end="3"/>
                                            </p:txEl>
                                          </p:spTgt>
                                        </p:tgtEl>
                                        <p:attrNameLst>
                                          <p:attrName>style.visibility</p:attrName>
                                        </p:attrNameLst>
                                      </p:cBhvr>
                                      <p:to>
                                        <p:strVal val="visible"/>
                                      </p:to>
                                    </p:set>
                                    <p:anim calcmode="lin" valueType="num">
                                      <p:cBhvr additive="base">
                                        <p:cTn id="25" dur="500" fill="hold"/>
                                        <p:tgtEl>
                                          <p:spTgt spid="144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43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bldLvl="5"/>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09_22_HemophiliaPedigree-U"/>
          <p:cNvPicPr>
            <a:picLocks noChangeAspect="1" noChangeArrowheads="1"/>
          </p:cNvPicPr>
          <p:nvPr/>
        </p:nvPicPr>
        <p:blipFill>
          <a:blip r:embed="rId3" cstate="print"/>
          <a:srcRect/>
          <a:stretch>
            <a:fillRect/>
          </a:stretch>
        </p:blipFill>
        <p:spPr bwMode="auto">
          <a:xfrm>
            <a:off x="406400" y="1282700"/>
            <a:ext cx="8329613" cy="4292600"/>
          </a:xfrm>
          <a:prstGeom prst="rect">
            <a:avLst/>
          </a:prstGeom>
          <a:noFill/>
          <a:ln w="9525">
            <a:noFill/>
            <a:miter lim="800000"/>
            <a:headEnd/>
            <a:tailEnd/>
          </a:ln>
        </p:spPr>
      </p:pic>
      <p:sp>
        <p:nvSpPr>
          <p:cNvPr id="145411"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9.22</a:t>
            </a:r>
          </a:p>
        </p:txBody>
      </p:sp>
      <p:sp>
        <p:nvSpPr>
          <p:cNvPr id="145412" name="Text Box 3"/>
          <p:cNvSpPr txBox="1">
            <a:spLocks noChangeArrowheads="1"/>
          </p:cNvSpPr>
          <p:nvPr/>
        </p:nvSpPr>
        <p:spPr bwMode="auto">
          <a:xfrm>
            <a:off x="6024563" y="3606800"/>
            <a:ext cx="790575" cy="257175"/>
          </a:xfrm>
          <a:prstGeom prst="rect">
            <a:avLst/>
          </a:prstGeom>
          <a:noFill/>
          <a:ln w="9525">
            <a:noFill/>
            <a:miter lim="800000"/>
            <a:headEnd/>
            <a:tailEnd/>
          </a:ln>
        </p:spPr>
        <p:txBody>
          <a:bodyPr wrap="none" lIns="0" tIns="0" rIns="0" bIns="0"/>
          <a:lstStyle/>
          <a:p>
            <a:pPr eaLnBrk="0" hangingPunct="0">
              <a:lnSpc>
                <a:spcPct val="90000"/>
              </a:lnSpc>
            </a:pPr>
            <a:r>
              <a:rPr lang="en-US" sz="1800" b="1"/>
              <a:t>Female</a:t>
            </a:r>
          </a:p>
        </p:txBody>
      </p:sp>
      <p:sp>
        <p:nvSpPr>
          <p:cNvPr id="145413" name="Text Box 3"/>
          <p:cNvSpPr txBox="1">
            <a:spLocks noChangeArrowheads="1"/>
          </p:cNvSpPr>
          <p:nvPr/>
        </p:nvSpPr>
        <p:spPr bwMode="auto">
          <a:xfrm>
            <a:off x="6926263" y="3611563"/>
            <a:ext cx="561975" cy="257175"/>
          </a:xfrm>
          <a:prstGeom prst="rect">
            <a:avLst/>
          </a:prstGeom>
          <a:noFill/>
          <a:ln w="9525">
            <a:noFill/>
            <a:miter lim="800000"/>
            <a:headEnd/>
            <a:tailEnd/>
          </a:ln>
        </p:spPr>
        <p:txBody>
          <a:bodyPr wrap="none" lIns="0" tIns="0" rIns="0" bIns="0"/>
          <a:lstStyle/>
          <a:p>
            <a:pPr eaLnBrk="0" hangingPunct="0">
              <a:lnSpc>
                <a:spcPct val="90000"/>
              </a:lnSpc>
            </a:pPr>
            <a:r>
              <a:rPr lang="en-US" sz="1800" b="1"/>
              <a:t>Male</a:t>
            </a:r>
          </a:p>
        </p:txBody>
      </p:sp>
      <p:sp>
        <p:nvSpPr>
          <p:cNvPr id="145414" name="Text Box 3"/>
          <p:cNvSpPr txBox="1">
            <a:spLocks noChangeArrowheads="1"/>
          </p:cNvSpPr>
          <p:nvPr/>
        </p:nvSpPr>
        <p:spPr bwMode="auto">
          <a:xfrm>
            <a:off x="7380288" y="3919538"/>
            <a:ext cx="1271587" cy="269875"/>
          </a:xfrm>
          <a:prstGeom prst="rect">
            <a:avLst/>
          </a:prstGeom>
          <a:noFill/>
          <a:ln w="9525">
            <a:noFill/>
            <a:miter lim="800000"/>
            <a:headEnd/>
            <a:tailEnd/>
          </a:ln>
        </p:spPr>
        <p:txBody>
          <a:bodyPr wrap="none" lIns="0" tIns="0" rIns="0" bIns="0"/>
          <a:lstStyle/>
          <a:p>
            <a:pPr eaLnBrk="0" hangingPunct="0">
              <a:lnSpc>
                <a:spcPct val="90000"/>
              </a:lnSpc>
            </a:pPr>
            <a:r>
              <a:rPr lang="en-US" sz="1800" b="1"/>
              <a:t>Hemophilia</a:t>
            </a:r>
          </a:p>
        </p:txBody>
      </p:sp>
      <p:sp>
        <p:nvSpPr>
          <p:cNvPr id="145415" name="Text Box 3"/>
          <p:cNvSpPr txBox="1">
            <a:spLocks noChangeArrowheads="1"/>
          </p:cNvSpPr>
          <p:nvPr/>
        </p:nvSpPr>
        <p:spPr bwMode="auto">
          <a:xfrm>
            <a:off x="7397750" y="4459288"/>
            <a:ext cx="803275" cy="242887"/>
          </a:xfrm>
          <a:prstGeom prst="rect">
            <a:avLst/>
          </a:prstGeom>
          <a:noFill/>
          <a:ln w="9525">
            <a:noFill/>
            <a:miter lim="800000"/>
            <a:headEnd/>
            <a:tailEnd/>
          </a:ln>
        </p:spPr>
        <p:txBody>
          <a:bodyPr wrap="none" lIns="0" tIns="0" rIns="0" bIns="0"/>
          <a:lstStyle/>
          <a:p>
            <a:pPr eaLnBrk="0" hangingPunct="0">
              <a:lnSpc>
                <a:spcPct val="90000"/>
              </a:lnSpc>
            </a:pPr>
            <a:r>
              <a:rPr lang="en-US" sz="1800" b="1"/>
              <a:t>Carrier</a:t>
            </a:r>
          </a:p>
        </p:txBody>
      </p:sp>
      <p:sp>
        <p:nvSpPr>
          <p:cNvPr id="145416" name="Text Box 3"/>
          <p:cNvSpPr txBox="1">
            <a:spLocks noChangeArrowheads="1"/>
          </p:cNvSpPr>
          <p:nvPr/>
        </p:nvSpPr>
        <p:spPr bwMode="auto">
          <a:xfrm>
            <a:off x="7402513" y="4919663"/>
            <a:ext cx="803275" cy="242887"/>
          </a:xfrm>
          <a:prstGeom prst="rect">
            <a:avLst/>
          </a:prstGeom>
          <a:noFill/>
          <a:ln w="9525">
            <a:noFill/>
            <a:miter lim="800000"/>
            <a:headEnd/>
            <a:tailEnd/>
          </a:ln>
        </p:spPr>
        <p:txBody>
          <a:bodyPr wrap="none" lIns="0" tIns="0" rIns="0" bIns="0"/>
          <a:lstStyle/>
          <a:p>
            <a:pPr eaLnBrk="0" hangingPunct="0">
              <a:lnSpc>
                <a:spcPct val="90000"/>
              </a:lnSpc>
            </a:pPr>
            <a:r>
              <a:rPr lang="en-US" sz="1800" b="1"/>
              <a:t>Normal</a:t>
            </a:r>
          </a:p>
        </p:txBody>
      </p:sp>
      <p:sp>
        <p:nvSpPr>
          <p:cNvPr id="145417" name="Text Box 3"/>
          <p:cNvSpPr txBox="1">
            <a:spLocks noChangeArrowheads="1"/>
          </p:cNvSpPr>
          <p:nvPr/>
        </p:nvSpPr>
        <p:spPr bwMode="auto">
          <a:xfrm>
            <a:off x="2362200" y="5053013"/>
            <a:ext cx="696913" cy="242887"/>
          </a:xfrm>
          <a:prstGeom prst="rect">
            <a:avLst/>
          </a:prstGeom>
          <a:noFill/>
          <a:ln w="9525">
            <a:noFill/>
            <a:miter lim="800000"/>
            <a:headEnd/>
            <a:tailEnd/>
          </a:ln>
        </p:spPr>
        <p:txBody>
          <a:bodyPr wrap="none" lIns="0" tIns="0" rIns="0" bIns="0"/>
          <a:lstStyle/>
          <a:p>
            <a:pPr eaLnBrk="0" hangingPunct="0">
              <a:lnSpc>
                <a:spcPct val="90000"/>
              </a:lnSpc>
            </a:pPr>
            <a:r>
              <a:rPr lang="en-US" sz="1800" b="1"/>
              <a:t>Alexis</a:t>
            </a:r>
          </a:p>
        </p:txBody>
      </p:sp>
      <p:sp>
        <p:nvSpPr>
          <p:cNvPr id="145418" name="Text Box 3"/>
          <p:cNvSpPr txBox="1">
            <a:spLocks noChangeArrowheads="1"/>
          </p:cNvSpPr>
          <p:nvPr/>
        </p:nvSpPr>
        <p:spPr bwMode="auto">
          <a:xfrm>
            <a:off x="1525588" y="3787775"/>
            <a:ext cx="1123950" cy="242888"/>
          </a:xfrm>
          <a:prstGeom prst="rect">
            <a:avLst/>
          </a:prstGeom>
          <a:noFill/>
          <a:ln w="9525">
            <a:noFill/>
            <a:miter lim="800000"/>
            <a:headEnd/>
            <a:tailEnd/>
          </a:ln>
        </p:spPr>
        <p:txBody>
          <a:bodyPr wrap="none" lIns="0" tIns="0" rIns="0" bIns="0"/>
          <a:lstStyle/>
          <a:p>
            <a:pPr eaLnBrk="0" hangingPunct="0">
              <a:lnSpc>
                <a:spcPct val="90000"/>
              </a:lnSpc>
            </a:pPr>
            <a:r>
              <a:rPr lang="en-US" sz="1800" b="1"/>
              <a:t>Alexandra</a:t>
            </a:r>
          </a:p>
        </p:txBody>
      </p:sp>
      <p:sp>
        <p:nvSpPr>
          <p:cNvPr id="145419" name="Text Box 3"/>
          <p:cNvSpPr txBox="1">
            <a:spLocks noChangeArrowheads="1"/>
          </p:cNvSpPr>
          <p:nvPr/>
        </p:nvSpPr>
        <p:spPr bwMode="auto">
          <a:xfrm>
            <a:off x="2762250" y="3767138"/>
            <a:ext cx="1149350" cy="858837"/>
          </a:xfrm>
          <a:prstGeom prst="rect">
            <a:avLst/>
          </a:prstGeom>
          <a:noFill/>
          <a:ln w="9525">
            <a:noFill/>
            <a:miter lim="800000"/>
            <a:headEnd/>
            <a:tailEnd/>
          </a:ln>
        </p:spPr>
        <p:txBody>
          <a:bodyPr wrap="none" lIns="0" tIns="0" rIns="0" bIns="0"/>
          <a:lstStyle/>
          <a:p>
            <a:pPr algn="ctr" eaLnBrk="0" hangingPunct="0"/>
            <a:r>
              <a:rPr lang="en-US" sz="1800" b="1"/>
              <a:t>Czar</a:t>
            </a:r>
            <a:br>
              <a:rPr lang="en-US" sz="1800" b="1"/>
            </a:br>
            <a:r>
              <a:rPr lang="en-US" sz="1800" b="1"/>
              <a:t>Nicholas II</a:t>
            </a:r>
            <a:br>
              <a:rPr lang="en-US" sz="1800" b="1"/>
            </a:br>
            <a:r>
              <a:rPr lang="en-US" sz="1800" b="1"/>
              <a:t>of Russia</a:t>
            </a:r>
          </a:p>
        </p:txBody>
      </p:sp>
      <p:sp>
        <p:nvSpPr>
          <p:cNvPr id="145420" name="Text Box 3"/>
          <p:cNvSpPr txBox="1">
            <a:spLocks noChangeArrowheads="1"/>
          </p:cNvSpPr>
          <p:nvPr/>
        </p:nvSpPr>
        <p:spPr bwMode="auto">
          <a:xfrm>
            <a:off x="388938" y="1863725"/>
            <a:ext cx="949325" cy="577850"/>
          </a:xfrm>
          <a:prstGeom prst="rect">
            <a:avLst/>
          </a:prstGeom>
          <a:noFill/>
          <a:ln w="9525">
            <a:noFill/>
            <a:miter lim="800000"/>
            <a:headEnd/>
            <a:tailEnd/>
          </a:ln>
        </p:spPr>
        <p:txBody>
          <a:bodyPr wrap="none" lIns="0" tIns="0" rIns="0" bIns="0"/>
          <a:lstStyle/>
          <a:p>
            <a:pPr algn="ctr" eaLnBrk="0" hangingPunct="0"/>
            <a:r>
              <a:rPr lang="en-US" sz="1800" b="1"/>
              <a:t>Queen</a:t>
            </a:r>
            <a:br>
              <a:rPr lang="en-US" sz="1800" b="1"/>
            </a:br>
            <a:r>
              <a:rPr lang="en-US" sz="1800" b="1"/>
              <a:t>Victoria</a:t>
            </a:r>
          </a:p>
        </p:txBody>
      </p:sp>
      <p:sp>
        <p:nvSpPr>
          <p:cNvPr id="145421" name="Text Box 3"/>
          <p:cNvSpPr txBox="1">
            <a:spLocks noChangeArrowheads="1"/>
          </p:cNvSpPr>
          <p:nvPr/>
        </p:nvSpPr>
        <p:spPr bwMode="auto">
          <a:xfrm>
            <a:off x="1204913" y="2838450"/>
            <a:ext cx="576262" cy="242888"/>
          </a:xfrm>
          <a:prstGeom prst="rect">
            <a:avLst/>
          </a:prstGeom>
          <a:noFill/>
          <a:ln w="9525">
            <a:noFill/>
            <a:miter lim="800000"/>
            <a:headEnd/>
            <a:tailEnd/>
          </a:ln>
        </p:spPr>
        <p:txBody>
          <a:bodyPr wrap="none" lIns="0" tIns="0" rIns="0" bIns="0"/>
          <a:lstStyle/>
          <a:p>
            <a:pPr eaLnBrk="0" hangingPunct="0">
              <a:lnSpc>
                <a:spcPct val="90000"/>
              </a:lnSpc>
            </a:pPr>
            <a:r>
              <a:rPr lang="en-US" sz="1800" b="1"/>
              <a:t>Alice</a:t>
            </a:r>
          </a:p>
        </p:txBody>
      </p:sp>
      <p:sp>
        <p:nvSpPr>
          <p:cNvPr id="145422" name="Text Box 3"/>
          <p:cNvSpPr txBox="1">
            <a:spLocks noChangeArrowheads="1"/>
          </p:cNvSpPr>
          <p:nvPr/>
        </p:nvSpPr>
        <p:spPr bwMode="auto">
          <a:xfrm>
            <a:off x="2373313" y="2843213"/>
            <a:ext cx="576262" cy="242887"/>
          </a:xfrm>
          <a:prstGeom prst="rect">
            <a:avLst/>
          </a:prstGeom>
          <a:noFill/>
          <a:ln w="9525">
            <a:noFill/>
            <a:miter lim="800000"/>
            <a:headEnd/>
            <a:tailEnd/>
          </a:ln>
        </p:spPr>
        <p:txBody>
          <a:bodyPr wrap="none" lIns="0" tIns="0" rIns="0" bIns="0"/>
          <a:lstStyle/>
          <a:p>
            <a:pPr eaLnBrk="0" hangingPunct="0">
              <a:lnSpc>
                <a:spcPct val="90000"/>
              </a:lnSpc>
            </a:pPr>
            <a:r>
              <a:rPr lang="en-US" sz="1800" b="1"/>
              <a:t>Louis</a:t>
            </a:r>
          </a:p>
        </p:txBody>
      </p:sp>
      <p:sp>
        <p:nvSpPr>
          <p:cNvPr id="145423" name="Text Box 3"/>
          <p:cNvSpPr txBox="1">
            <a:spLocks noChangeArrowheads="1"/>
          </p:cNvSpPr>
          <p:nvPr/>
        </p:nvSpPr>
        <p:spPr bwMode="auto">
          <a:xfrm>
            <a:off x="1731963" y="1895475"/>
            <a:ext cx="723900" cy="255588"/>
          </a:xfrm>
          <a:prstGeom prst="rect">
            <a:avLst/>
          </a:prstGeom>
          <a:noFill/>
          <a:ln w="9525">
            <a:noFill/>
            <a:miter lim="800000"/>
            <a:headEnd/>
            <a:tailEnd/>
          </a:ln>
        </p:spPr>
        <p:txBody>
          <a:bodyPr wrap="none" lIns="0" tIns="0" rIns="0" bIns="0"/>
          <a:lstStyle/>
          <a:p>
            <a:pPr eaLnBrk="0" hangingPunct="0">
              <a:lnSpc>
                <a:spcPct val="90000"/>
              </a:lnSpc>
            </a:pPr>
            <a:r>
              <a:rPr lang="en-US" sz="1800" b="1"/>
              <a:t>Albert</a:t>
            </a:r>
          </a:p>
        </p:txBody>
      </p:sp>
      <p:sp>
        <p:nvSpPr>
          <p:cNvPr id="16" name="Slide Number Placeholder 15"/>
          <p:cNvSpPr>
            <a:spLocks noGrp="1"/>
          </p:cNvSpPr>
          <p:nvPr>
            <p:ph type="sldNum" sz="quarter" idx="12"/>
          </p:nvPr>
        </p:nvSpPr>
        <p:spPr/>
        <p:txBody>
          <a:bodyPr/>
          <a:lstStyle/>
          <a:p>
            <a:fld id="{6B52636A-E495-4EBB-912D-D2FFDB0EAA47}" type="slidenum">
              <a:rPr lang="en-US" smtClean="0"/>
              <a:pPr/>
              <a:t>45</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09_03a_OneCharacterX_1-U"/>
          <p:cNvPicPr>
            <a:picLocks noChangeAspect="1" noChangeArrowheads="1"/>
          </p:cNvPicPr>
          <p:nvPr/>
        </p:nvPicPr>
        <p:blipFill>
          <a:blip r:embed="rId3" cstate="print"/>
          <a:srcRect/>
          <a:stretch>
            <a:fillRect/>
          </a:stretch>
        </p:blipFill>
        <p:spPr bwMode="auto">
          <a:xfrm>
            <a:off x="1673225" y="136525"/>
            <a:ext cx="5797550" cy="6584950"/>
          </a:xfrm>
          <a:prstGeom prst="rect">
            <a:avLst/>
          </a:prstGeom>
          <a:noFill/>
          <a:ln w="9525">
            <a:noFill/>
            <a:miter lim="800000"/>
            <a:headEnd/>
            <a:tailEnd/>
          </a:ln>
        </p:spPr>
      </p:pic>
      <p:sp>
        <p:nvSpPr>
          <p:cNvPr id="2457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9.3A_s1</a:t>
            </a:r>
          </a:p>
        </p:txBody>
      </p:sp>
      <p:sp>
        <p:nvSpPr>
          <p:cNvPr id="24580" name="Text Box 3"/>
          <p:cNvSpPr txBox="1">
            <a:spLocks noChangeArrowheads="1"/>
          </p:cNvSpPr>
          <p:nvPr/>
        </p:nvSpPr>
        <p:spPr bwMode="auto">
          <a:xfrm>
            <a:off x="1862138" y="188913"/>
            <a:ext cx="1882775" cy="296862"/>
          </a:xfrm>
          <a:prstGeom prst="rect">
            <a:avLst/>
          </a:prstGeom>
          <a:noFill/>
          <a:ln w="9525">
            <a:noFill/>
            <a:miter lim="800000"/>
            <a:headEnd/>
            <a:tailEnd/>
          </a:ln>
        </p:spPr>
        <p:txBody>
          <a:bodyPr wrap="none" lIns="0" tIns="0" rIns="0" bIns="0"/>
          <a:lstStyle/>
          <a:p>
            <a:pPr eaLnBrk="0" hangingPunct="0"/>
            <a:r>
              <a:rPr lang="en-US" sz="1800" b="1"/>
              <a:t>The Experiment</a:t>
            </a:r>
          </a:p>
        </p:txBody>
      </p:sp>
      <p:sp>
        <p:nvSpPr>
          <p:cNvPr id="24581" name="Text Box 3"/>
          <p:cNvSpPr txBox="1">
            <a:spLocks noChangeArrowheads="1"/>
          </p:cNvSpPr>
          <p:nvPr/>
        </p:nvSpPr>
        <p:spPr bwMode="auto">
          <a:xfrm>
            <a:off x="1854200" y="528638"/>
            <a:ext cx="1576388" cy="804862"/>
          </a:xfrm>
          <a:prstGeom prst="rect">
            <a:avLst/>
          </a:prstGeom>
          <a:noFill/>
          <a:ln w="9525">
            <a:noFill/>
            <a:miter lim="800000"/>
            <a:headEnd/>
            <a:tailEnd/>
          </a:ln>
        </p:spPr>
        <p:txBody>
          <a:bodyPr wrap="none" lIns="0" tIns="0" rIns="0" bIns="0"/>
          <a:lstStyle/>
          <a:p>
            <a:pPr eaLnBrk="0" hangingPunct="0"/>
            <a:r>
              <a:rPr lang="en-US" sz="1800" b="1"/>
              <a:t>P generation</a:t>
            </a:r>
            <a:br>
              <a:rPr lang="en-US" sz="1800" b="1"/>
            </a:br>
            <a:r>
              <a:rPr lang="en-US" sz="1800" b="1"/>
              <a:t>(true-breeding</a:t>
            </a:r>
            <a:br>
              <a:rPr lang="en-US" sz="1800" b="1"/>
            </a:br>
            <a:r>
              <a:rPr lang="en-US" sz="1800" b="1"/>
              <a:t>parents)</a:t>
            </a:r>
          </a:p>
        </p:txBody>
      </p:sp>
      <p:sp>
        <p:nvSpPr>
          <p:cNvPr id="24582" name="Text Box 3"/>
          <p:cNvSpPr txBox="1">
            <a:spLocks noChangeArrowheads="1"/>
          </p:cNvSpPr>
          <p:nvPr/>
        </p:nvSpPr>
        <p:spPr bwMode="auto">
          <a:xfrm>
            <a:off x="3743325" y="1482725"/>
            <a:ext cx="1055688" cy="563563"/>
          </a:xfrm>
          <a:prstGeom prst="rect">
            <a:avLst/>
          </a:prstGeom>
          <a:noFill/>
          <a:ln w="9525">
            <a:noFill/>
            <a:miter lim="800000"/>
            <a:headEnd/>
            <a:tailEnd/>
          </a:ln>
        </p:spPr>
        <p:txBody>
          <a:bodyPr wrap="none" lIns="0" tIns="0" rIns="0" bIns="0"/>
          <a:lstStyle/>
          <a:p>
            <a:pPr algn="ctr" eaLnBrk="0" hangingPunct="0"/>
            <a:r>
              <a:rPr lang="en-US" sz="1800" b="1"/>
              <a:t>Purple</a:t>
            </a:r>
            <a:br>
              <a:rPr lang="en-US" sz="1800" b="1"/>
            </a:br>
            <a:r>
              <a:rPr lang="en-US" sz="1800" b="1"/>
              <a:t>flowers</a:t>
            </a:r>
          </a:p>
        </p:txBody>
      </p:sp>
      <p:sp>
        <p:nvSpPr>
          <p:cNvPr id="24583" name="Text Box 3"/>
          <p:cNvSpPr txBox="1">
            <a:spLocks noChangeArrowheads="1"/>
          </p:cNvSpPr>
          <p:nvPr/>
        </p:nvSpPr>
        <p:spPr bwMode="auto">
          <a:xfrm>
            <a:off x="5222875" y="1487488"/>
            <a:ext cx="1055688" cy="563562"/>
          </a:xfrm>
          <a:prstGeom prst="rect">
            <a:avLst/>
          </a:prstGeom>
          <a:noFill/>
          <a:ln w="9525">
            <a:noFill/>
            <a:miter lim="800000"/>
            <a:headEnd/>
            <a:tailEnd/>
          </a:ln>
        </p:spPr>
        <p:txBody>
          <a:bodyPr wrap="none" lIns="0" tIns="0" rIns="0" bIns="0"/>
          <a:lstStyle/>
          <a:p>
            <a:pPr algn="ctr" eaLnBrk="0" hangingPunct="0"/>
            <a:r>
              <a:rPr lang="en-US" sz="1800" b="1"/>
              <a:t>White</a:t>
            </a:r>
            <a:br>
              <a:rPr lang="en-US" sz="1800" b="1"/>
            </a:br>
            <a:r>
              <a:rPr lang="en-US" sz="1800" b="1"/>
              <a:t>flowers</a:t>
            </a:r>
          </a:p>
        </p:txBody>
      </p:sp>
      <p:sp>
        <p:nvSpPr>
          <p:cNvPr id="24584" name="Text Box 3"/>
          <p:cNvSpPr txBox="1">
            <a:spLocks noChangeArrowheads="1"/>
          </p:cNvSpPr>
          <p:nvPr/>
        </p:nvSpPr>
        <p:spPr bwMode="auto">
          <a:xfrm>
            <a:off x="4986338" y="885825"/>
            <a:ext cx="212725" cy="280988"/>
          </a:xfrm>
          <a:prstGeom prst="rect">
            <a:avLst/>
          </a:prstGeom>
          <a:noFill/>
          <a:ln w="9525">
            <a:noFill/>
            <a:miter lim="800000"/>
            <a:headEnd/>
            <a:tailEnd/>
          </a:ln>
        </p:spPr>
        <p:txBody>
          <a:bodyPr wrap="none" lIns="0" tIns="0" rIns="0" bIns="0"/>
          <a:lstStyle/>
          <a:p>
            <a:pPr eaLnBrk="0" hangingPunct="0"/>
            <a:r>
              <a:rPr lang="en-US" sz="1800" b="1">
                <a:sym typeface="Symbol" pitchFamily="84" charset="2"/>
              </a:rPr>
              <a:t></a:t>
            </a:r>
            <a:endParaRPr lang="en-US" sz="1800" b="1"/>
          </a:p>
        </p:txBody>
      </p:sp>
      <p:sp>
        <p:nvSpPr>
          <p:cNvPr id="9" name="Slide Number Placeholder 8"/>
          <p:cNvSpPr>
            <a:spLocks noGrp="1"/>
          </p:cNvSpPr>
          <p:nvPr>
            <p:ph type="sldNum" sz="quarter" idx="12"/>
          </p:nvPr>
        </p:nvSpPr>
        <p:spPr/>
        <p:txBody>
          <a:bodyPr/>
          <a:lstStyle/>
          <a:p>
            <a:fld id="{6B52636A-E495-4EBB-912D-D2FFDB0EAA47}"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09_03a_OneCharacterX_2-U"/>
          <p:cNvPicPr>
            <a:picLocks noChangeAspect="1" noChangeArrowheads="1"/>
          </p:cNvPicPr>
          <p:nvPr/>
        </p:nvPicPr>
        <p:blipFill>
          <a:blip r:embed="rId3" cstate="print"/>
          <a:srcRect/>
          <a:stretch>
            <a:fillRect/>
          </a:stretch>
        </p:blipFill>
        <p:spPr bwMode="auto">
          <a:xfrm>
            <a:off x="1673225" y="136525"/>
            <a:ext cx="5797550" cy="6584950"/>
          </a:xfrm>
          <a:prstGeom prst="rect">
            <a:avLst/>
          </a:prstGeom>
          <a:noFill/>
          <a:ln w="9525">
            <a:noFill/>
            <a:miter lim="800000"/>
            <a:headEnd/>
            <a:tailEnd/>
          </a:ln>
        </p:spPr>
      </p:pic>
      <p:sp>
        <p:nvSpPr>
          <p:cNvPr id="25603"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9.3A_s2</a:t>
            </a:r>
          </a:p>
        </p:txBody>
      </p:sp>
      <p:sp>
        <p:nvSpPr>
          <p:cNvPr id="25604" name="Text Box 3"/>
          <p:cNvSpPr txBox="1">
            <a:spLocks noChangeArrowheads="1"/>
          </p:cNvSpPr>
          <p:nvPr/>
        </p:nvSpPr>
        <p:spPr bwMode="auto">
          <a:xfrm>
            <a:off x="1862138" y="188913"/>
            <a:ext cx="1882775" cy="296862"/>
          </a:xfrm>
          <a:prstGeom prst="rect">
            <a:avLst/>
          </a:prstGeom>
          <a:noFill/>
          <a:ln w="9525">
            <a:noFill/>
            <a:miter lim="800000"/>
            <a:headEnd/>
            <a:tailEnd/>
          </a:ln>
        </p:spPr>
        <p:txBody>
          <a:bodyPr wrap="none" lIns="0" tIns="0" rIns="0" bIns="0"/>
          <a:lstStyle/>
          <a:p>
            <a:pPr eaLnBrk="0" hangingPunct="0"/>
            <a:r>
              <a:rPr lang="en-US" sz="1800" b="1"/>
              <a:t>The Experiment</a:t>
            </a:r>
          </a:p>
        </p:txBody>
      </p:sp>
      <p:sp>
        <p:nvSpPr>
          <p:cNvPr id="25605" name="Text Box 3"/>
          <p:cNvSpPr txBox="1">
            <a:spLocks noChangeArrowheads="1"/>
          </p:cNvSpPr>
          <p:nvPr/>
        </p:nvSpPr>
        <p:spPr bwMode="auto">
          <a:xfrm>
            <a:off x="1854200" y="528638"/>
            <a:ext cx="1576388" cy="804862"/>
          </a:xfrm>
          <a:prstGeom prst="rect">
            <a:avLst/>
          </a:prstGeom>
          <a:noFill/>
          <a:ln w="9525">
            <a:noFill/>
            <a:miter lim="800000"/>
            <a:headEnd/>
            <a:tailEnd/>
          </a:ln>
        </p:spPr>
        <p:txBody>
          <a:bodyPr wrap="none" lIns="0" tIns="0" rIns="0" bIns="0"/>
          <a:lstStyle/>
          <a:p>
            <a:pPr eaLnBrk="0" hangingPunct="0"/>
            <a:r>
              <a:rPr lang="en-US" sz="1800" b="1"/>
              <a:t>P generation</a:t>
            </a:r>
            <a:br>
              <a:rPr lang="en-US" sz="1800" b="1"/>
            </a:br>
            <a:r>
              <a:rPr lang="en-US" sz="1800" b="1"/>
              <a:t>(true-breeding</a:t>
            </a:r>
            <a:br>
              <a:rPr lang="en-US" sz="1800" b="1"/>
            </a:br>
            <a:r>
              <a:rPr lang="en-US" sz="1800" b="1"/>
              <a:t>parents)</a:t>
            </a:r>
          </a:p>
        </p:txBody>
      </p:sp>
      <p:sp>
        <p:nvSpPr>
          <p:cNvPr id="25606" name="Text Box 3"/>
          <p:cNvSpPr txBox="1">
            <a:spLocks noChangeArrowheads="1"/>
          </p:cNvSpPr>
          <p:nvPr/>
        </p:nvSpPr>
        <p:spPr bwMode="auto">
          <a:xfrm>
            <a:off x="1858963" y="2741613"/>
            <a:ext cx="1576387" cy="309562"/>
          </a:xfrm>
          <a:prstGeom prst="rect">
            <a:avLst/>
          </a:prstGeom>
          <a:noFill/>
          <a:ln w="9525">
            <a:noFill/>
            <a:miter lim="800000"/>
            <a:headEnd/>
            <a:tailEnd/>
          </a:ln>
        </p:spPr>
        <p:txBody>
          <a:bodyPr wrap="none" lIns="0" tIns="0" rIns="0" bIns="0"/>
          <a:lstStyle/>
          <a:p>
            <a:pPr eaLnBrk="0" hangingPunct="0"/>
            <a:r>
              <a:rPr lang="en-US" sz="1800" b="1"/>
              <a:t>F</a:t>
            </a:r>
            <a:r>
              <a:rPr lang="en-US" sz="1800" b="1" baseline="-25000"/>
              <a:t>1</a:t>
            </a:r>
            <a:r>
              <a:rPr lang="en-US" sz="1800" b="1"/>
              <a:t> generation</a:t>
            </a:r>
          </a:p>
        </p:txBody>
      </p:sp>
      <p:sp>
        <p:nvSpPr>
          <p:cNvPr id="25607" name="Text Box 3"/>
          <p:cNvSpPr txBox="1">
            <a:spLocks noChangeArrowheads="1"/>
          </p:cNvSpPr>
          <p:nvPr/>
        </p:nvSpPr>
        <p:spPr bwMode="auto">
          <a:xfrm>
            <a:off x="3743325" y="1482725"/>
            <a:ext cx="1055688" cy="563563"/>
          </a:xfrm>
          <a:prstGeom prst="rect">
            <a:avLst/>
          </a:prstGeom>
          <a:noFill/>
          <a:ln w="9525">
            <a:noFill/>
            <a:miter lim="800000"/>
            <a:headEnd/>
            <a:tailEnd/>
          </a:ln>
        </p:spPr>
        <p:txBody>
          <a:bodyPr wrap="none" lIns="0" tIns="0" rIns="0" bIns="0"/>
          <a:lstStyle/>
          <a:p>
            <a:pPr algn="ctr" eaLnBrk="0" hangingPunct="0"/>
            <a:r>
              <a:rPr lang="en-US" sz="1800" b="1"/>
              <a:t>Purple</a:t>
            </a:r>
            <a:br>
              <a:rPr lang="en-US" sz="1800" b="1"/>
            </a:br>
            <a:r>
              <a:rPr lang="en-US" sz="1800" b="1"/>
              <a:t>flowers</a:t>
            </a:r>
          </a:p>
        </p:txBody>
      </p:sp>
      <p:sp>
        <p:nvSpPr>
          <p:cNvPr id="25608" name="Text Box 3"/>
          <p:cNvSpPr txBox="1">
            <a:spLocks noChangeArrowheads="1"/>
          </p:cNvSpPr>
          <p:nvPr/>
        </p:nvSpPr>
        <p:spPr bwMode="auto">
          <a:xfrm>
            <a:off x="5222875" y="1487488"/>
            <a:ext cx="1055688" cy="563562"/>
          </a:xfrm>
          <a:prstGeom prst="rect">
            <a:avLst/>
          </a:prstGeom>
          <a:noFill/>
          <a:ln w="9525">
            <a:noFill/>
            <a:miter lim="800000"/>
            <a:headEnd/>
            <a:tailEnd/>
          </a:ln>
        </p:spPr>
        <p:txBody>
          <a:bodyPr wrap="none" lIns="0" tIns="0" rIns="0" bIns="0"/>
          <a:lstStyle/>
          <a:p>
            <a:pPr algn="ctr" eaLnBrk="0" hangingPunct="0"/>
            <a:r>
              <a:rPr lang="en-US" sz="1800" b="1"/>
              <a:t>White</a:t>
            </a:r>
            <a:br>
              <a:rPr lang="en-US" sz="1800" b="1"/>
            </a:br>
            <a:r>
              <a:rPr lang="en-US" sz="1800" b="1"/>
              <a:t>flowers</a:t>
            </a:r>
          </a:p>
        </p:txBody>
      </p:sp>
      <p:sp>
        <p:nvSpPr>
          <p:cNvPr id="25609" name="Text Box 3"/>
          <p:cNvSpPr txBox="1">
            <a:spLocks noChangeArrowheads="1"/>
          </p:cNvSpPr>
          <p:nvPr/>
        </p:nvSpPr>
        <p:spPr bwMode="auto">
          <a:xfrm>
            <a:off x="5540375" y="2852738"/>
            <a:ext cx="1670050" cy="549275"/>
          </a:xfrm>
          <a:prstGeom prst="rect">
            <a:avLst/>
          </a:prstGeom>
          <a:noFill/>
          <a:ln w="9525">
            <a:noFill/>
            <a:miter lim="800000"/>
            <a:headEnd/>
            <a:tailEnd/>
          </a:ln>
        </p:spPr>
        <p:txBody>
          <a:bodyPr wrap="none" lIns="0" tIns="0" rIns="0" bIns="0"/>
          <a:lstStyle/>
          <a:p>
            <a:pPr eaLnBrk="0" hangingPunct="0"/>
            <a:r>
              <a:rPr lang="en-US" sz="1800" b="1"/>
              <a:t>All plants have</a:t>
            </a:r>
            <a:br>
              <a:rPr lang="en-US" sz="1800" b="1"/>
            </a:br>
            <a:r>
              <a:rPr lang="en-US" sz="1800" b="1"/>
              <a:t>purple flowers</a:t>
            </a:r>
          </a:p>
        </p:txBody>
      </p:sp>
      <p:sp>
        <p:nvSpPr>
          <p:cNvPr id="25610" name="Text Box 3"/>
          <p:cNvSpPr txBox="1">
            <a:spLocks noChangeArrowheads="1"/>
          </p:cNvSpPr>
          <p:nvPr/>
        </p:nvSpPr>
        <p:spPr bwMode="auto">
          <a:xfrm>
            <a:off x="4986338" y="885825"/>
            <a:ext cx="212725" cy="280988"/>
          </a:xfrm>
          <a:prstGeom prst="rect">
            <a:avLst/>
          </a:prstGeom>
          <a:noFill/>
          <a:ln w="9525">
            <a:noFill/>
            <a:miter lim="800000"/>
            <a:headEnd/>
            <a:tailEnd/>
          </a:ln>
        </p:spPr>
        <p:txBody>
          <a:bodyPr wrap="none" lIns="0" tIns="0" rIns="0" bIns="0"/>
          <a:lstStyle/>
          <a:p>
            <a:pPr eaLnBrk="0" hangingPunct="0"/>
            <a:r>
              <a:rPr lang="en-US" sz="1800" b="1">
                <a:sym typeface="Symbol" pitchFamily="84" charset="2"/>
              </a:rPr>
              <a:t></a:t>
            </a:r>
            <a:endParaRPr lang="en-US" sz="1800" b="1"/>
          </a:p>
        </p:txBody>
      </p:sp>
      <p:sp>
        <p:nvSpPr>
          <p:cNvPr id="11" name="Slide Number Placeholder 10"/>
          <p:cNvSpPr>
            <a:spLocks noGrp="1"/>
          </p:cNvSpPr>
          <p:nvPr>
            <p:ph type="sldNum" sz="quarter" idx="12"/>
          </p:nvPr>
        </p:nvSpPr>
        <p:spPr/>
        <p:txBody>
          <a:bodyPr/>
          <a:lstStyle/>
          <a:p>
            <a:fld id="{6B52636A-E495-4EBB-912D-D2FFDB0EAA47}"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09_03a_OneCharacterX_3-U"/>
          <p:cNvPicPr>
            <a:picLocks noChangeAspect="1" noChangeArrowheads="1"/>
          </p:cNvPicPr>
          <p:nvPr/>
        </p:nvPicPr>
        <p:blipFill>
          <a:blip r:embed="rId3" cstate="print"/>
          <a:srcRect/>
          <a:stretch>
            <a:fillRect/>
          </a:stretch>
        </p:blipFill>
        <p:spPr bwMode="auto">
          <a:xfrm>
            <a:off x="1673225" y="136525"/>
            <a:ext cx="5797550" cy="6584950"/>
          </a:xfrm>
          <a:prstGeom prst="rect">
            <a:avLst/>
          </a:prstGeom>
          <a:noFill/>
          <a:ln w="9525">
            <a:noFill/>
            <a:miter lim="800000"/>
            <a:headEnd/>
            <a:tailEnd/>
          </a:ln>
        </p:spPr>
      </p:pic>
      <p:sp>
        <p:nvSpPr>
          <p:cNvPr id="26627"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9.3A_s3</a:t>
            </a:r>
          </a:p>
        </p:txBody>
      </p:sp>
      <p:sp>
        <p:nvSpPr>
          <p:cNvPr id="26628" name="Text Box 3"/>
          <p:cNvSpPr txBox="1">
            <a:spLocks noChangeArrowheads="1"/>
          </p:cNvSpPr>
          <p:nvPr/>
        </p:nvSpPr>
        <p:spPr bwMode="auto">
          <a:xfrm>
            <a:off x="1862138" y="188913"/>
            <a:ext cx="1882775" cy="296862"/>
          </a:xfrm>
          <a:prstGeom prst="rect">
            <a:avLst/>
          </a:prstGeom>
          <a:noFill/>
          <a:ln w="9525">
            <a:noFill/>
            <a:miter lim="800000"/>
            <a:headEnd/>
            <a:tailEnd/>
          </a:ln>
        </p:spPr>
        <p:txBody>
          <a:bodyPr wrap="none" lIns="0" tIns="0" rIns="0" bIns="0"/>
          <a:lstStyle/>
          <a:p>
            <a:pPr eaLnBrk="0" hangingPunct="0"/>
            <a:r>
              <a:rPr lang="en-US" sz="1800" b="1"/>
              <a:t>The Experiment</a:t>
            </a:r>
          </a:p>
        </p:txBody>
      </p:sp>
      <p:sp>
        <p:nvSpPr>
          <p:cNvPr id="26629" name="Text Box 3"/>
          <p:cNvSpPr txBox="1">
            <a:spLocks noChangeArrowheads="1"/>
          </p:cNvSpPr>
          <p:nvPr/>
        </p:nvSpPr>
        <p:spPr bwMode="auto">
          <a:xfrm>
            <a:off x="1854200" y="528638"/>
            <a:ext cx="1576388" cy="804862"/>
          </a:xfrm>
          <a:prstGeom prst="rect">
            <a:avLst/>
          </a:prstGeom>
          <a:noFill/>
          <a:ln w="9525">
            <a:noFill/>
            <a:miter lim="800000"/>
            <a:headEnd/>
            <a:tailEnd/>
          </a:ln>
        </p:spPr>
        <p:txBody>
          <a:bodyPr wrap="none" lIns="0" tIns="0" rIns="0" bIns="0"/>
          <a:lstStyle/>
          <a:p>
            <a:pPr eaLnBrk="0" hangingPunct="0"/>
            <a:r>
              <a:rPr lang="en-US" sz="1800" b="1"/>
              <a:t>P generation</a:t>
            </a:r>
            <a:br>
              <a:rPr lang="en-US" sz="1800" b="1"/>
            </a:br>
            <a:r>
              <a:rPr lang="en-US" sz="1800" b="1"/>
              <a:t>(true-breeding</a:t>
            </a:r>
            <a:br>
              <a:rPr lang="en-US" sz="1800" b="1"/>
            </a:br>
            <a:r>
              <a:rPr lang="en-US" sz="1800" b="1"/>
              <a:t>parents)</a:t>
            </a:r>
          </a:p>
        </p:txBody>
      </p:sp>
      <p:sp>
        <p:nvSpPr>
          <p:cNvPr id="26630" name="Text Box 3"/>
          <p:cNvSpPr txBox="1">
            <a:spLocks noChangeArrowheads="1"/>
          </p:cNvSpPr>
          <p:nvPr/>
        </p:nvSpPr>
        <p:spPr bwMode="auto">
          <a:xfrm>
            <a:off x="1858963" y="2741613"/>
            <a:ext cx="1576387" cy="309562"/>
          </a:xfrm>
          <a:prstGeom prst="rect">
            <a:avLst/>
          </a:prstGeom>
          <a:noFill/>
          <a:ln w="9525">
            <a:noFill/>
            <a:miter lim="800000"/>
            <a:headEnd/>
            <a:tailEnd/>
          </a:ln>
        </p:spPr>
        <p:txBody>
          <a:bodyPr wrap="none" lIns="0" tIns="0" rIns="0" bIns="0"/>
          <a:lstStyle/>
          <a:p>
            <a:pPr eaLnBrk="0" hangingPunct="0"/>
            <a:r>
              <a:rPr lang="en-US" sz="1800" b="1"/>
              <a:t>F</a:t>
            </a:r>
            <a:r>
              <a:rPr lang="en-US" sz="1800" b="1" baseline="-25000"/>
              <a:t>1</a:t>
            </a:r>
            <a:r>
              <a:rPr lang="en-US" sz="1800" b="1"/>
              <a:t> generation</a:t>
            </a:r>
          </a:p>
        </p:txBody>
      </p:sp>
      <p:sp>
        <p:nvSpPr>
          <p:cNvPr id="26631" name="Text Box 3"/>
          <p:cNvSpPr txBox="1">
            <a:spLocks noChangeArrowheads="1"/>
          </p:cNvSpPr>
          <p:nvPr/>
        </p:nvSpPr>
        <p:spPr bwMode="auto">
          <a:xfrm>
            <a:off x="1863725" y="4765675"/>
            <a:ext cx="1576388" cy="309563"/>
          </a:xfrm>
          <a:prstGeom prst="rect">
            <a:avLst/>
          </a:prstGeom>
          <a:noFill/>
          <a:ln w="9525">
            <a:noFill/>
            <a:miter lim="800000"/>
            <a:headEnd/>
            <a:tailEnd/>
          </a:ln>
        </p:spPr>
        <p:txBody>
          <a:bodyPr wrap="none" lIns="0" tIns="0" rIns="0" bIns="0"/>
          <a:lstStyle/>
          <a:p>
            <a:pPr eaLnBrk="0" hangingPunct="0"/>
            <a:r>
              <a:rPr lang="en-US" sz="1800" b="1"/>
              <a:t>F</a:t>
            </a:r>
            <a:r>
              <a:rPr lang="en-US" sz="1800" b="1" baseline="-25000"/>
              <a:t>2</a:t>
            </a:r>
            <a:r>
              <a:rPr lang="en-US" sz="1800" b="1"/>
              <a:t> generation</a:t>
            </a:r>
          </a:p>
        </p:txBody>
      </p:sp>
      <p:sp>
        <p:nvSpPr>
          <p:cNvPr id="26632" name="Text Box 3"/>
          <p:cNvSpPr txBox="1">
            <a:spLocks noChangeArrowheads="1"/>
          </p:cNvSpPr>
          <p:nvPr/>
        </p:nvSpPr>
        <p:spPr bwMode="auto">
          <a:xfrm>
            <a:off x="3001963" y="5969000"/>
            <a:ext cx="2217737" cy="563563"/>
          </a:xfrm>
          <a:prstGeom prst="rect">
            <a:avLst/>
          </a:prstGeom>
          <a:noFill/>
          <a:ln w="9525">
            <a:noFill/>
            <a:miter lim="800000"/>
            <a:headEnd/>
            <a:tailEnd/>
          </a:ln>
        </p:spPr>
        <p:txBody>
          <a:bodyPr wrap="none" lIns="0" tIns="0" rIns="0" bIns="0"/>
          <a:lstStyle/>
          <a:p>
            <a:pPr algn="ctr" eaLnBrk="0" hangingPunct="0"/>
            <a:r>
              <a:rPr lang="en-US" sz="1800" b="1"/>
              <a:t>   of plants</a:t>
            </a:r>
            <a:br>
              <a:rPr lang="en-US" sz="1800" b="1"/>
            </a:br>
            <a:r>
              <a:rPr lang="en-US" sz="1800" b="1"/>
              <a:t>have purple flowers</a:t>
            </a:r>
          </a:p>
        </p:txBody>
      </p:sp>
      <p:sp>
        <p:nvSpPr>
          <p:cNvPr id="26633" name="Text Box 3"/>
          <p:cNvSpPr txBox="1">
            <a:spLocks noChangeArrowheads="1"/>
          </p:cNvSpPr>
          <p:nvPr/>
        </p:nvSpPr>
        <p:spPr bwMode="auto">
          <a:xfrm>
            <a:off x="5307013" y="5975350"/>
            <a:ext cx="2217737" cy="563563"/>
          </a:xfrm>
          <a:prstGeom prst="rect">
            <a:avLst/>
          </a:prstGeom>
          <a:noFill/>
          <a:ln w="9525">
            <a:noFill/>
            <a:miter lim="800000"/>
            <a:headEnd/>
            <a:tailEnd/>
          </a:ln>
        </p:spPr>
        <p:txBody>
          <a:bodyPr wrap="none" lIns="0" tIns="0" rIns="0" bIns="0"/>
          <a:lstStyle/>
          <a:p>
            <a:pPr algn="ctr" eaLnBrk="0" hangingPunct="0"/>
            <a:r>
              <a:rPr lang="en-US" sz="1800" b="1"/>
              <a:t>   of plants</a:t>
            </a:r>
            <a:br>
              <a:rPr lang="en-US" sz="1800" b="1"/>
            </a:br>
            <a:r>
              <a:rPr lang="en-US" sz="1800" b="1"/>
              <a:t>have white flowers</a:t>
            </a:r>
          </a:p>
        </p:txBody>
      </p:sp>
      <p:sp>
        <p:nvSpPr>
          <p:cNvPr id="26634" name="Text Box 3"/>
          <p:cNvSpPr txBox="1">
            <a:spLocks noChangeArrowheads="1"/>
          </p:cNvSpPr>
          <p:nvPr/>
        </p:nvSpPr>
        <p:spPr bwMode="auto">
          <a:xfrm>
            <a:off x="3743325" y="1482725"/>
            <a:ext cx="1055688" cy="563563"/>
          </a:xfrm>
          <a:prstGeom prst="rect">
            <a:avLst/>
          </a:prstGeom>
          <a:noFill/>
          <a:ln w="9525">
            <a:noFill/>
            <a:miter lim="800000"/>
            <a:headEnd/>
            <a:tailEnd/>
          </a:ln>
        </p:spPr>
        <p:txBody>
          <a:bodyPr wrap="none" lIns="0" tIns="0" rIns="0" bIns="0"/>
          <a:lstStyle/>
          <a:p>
            <a:pPr algn="ctr" eaLnBrk="0" hangingPunct="0"/>
            <a:r>
              <a:rPr lang="en-US" sz="1800" b="1"/>
              <a:t>Purple</a:t>
            </a:r>
            <a:br>
              <a:rPr lang="en-US" sz="1800" b="1"/>
            </a:br>
            <a:r>
              <a:rPr lang="en-US" sz="1800" b="1"/>
              <a:t>flowers</a:t>
            </a:r>
          </a:p>
        </p:txBody>
      </p:sp>
      <p:sp>
        <p:nvSpPr>
          <p:cNvPr id="26635" name="Text Box 3"/>
          <p:cNvSpPr txBox="1">
            <a:spLocks noChangeArrowheads="1"/>
          </p:cNvSpPr>
          <p:nvPr/>
        </p:nvSpPr>
        <p:spPr bwMode="auto">
          <a:xfrm>
            <a:off x="5222875" y="1487488"/>
            <a:ext cx="1055688" cy="563562"/>
          </a:xfrm>
          <a:prstGeom prst="rect">
            <a:avLst/>
          </a:prstGeom>
          <a:noFill/>
          <a:ln w="9525">
            <a:noFill/>
            <a:miter lim="800000"/>
            <a:headEnd/>
            <a:tailEnd/>
          </a:ln>
        </p:spPr>
        <p:txBody>
          <a:bodyPr wrap="none" lIns="0" tIns="0" rIns="0" bIns="0"/>
          <a:lstStyle/>
          <a:p>
            <a:pPr algn="ctr" eaLnBrk="0" hangingPunct="0"/>
            <a:r>
              <a:rPr lang="en-US" sz="1800" b="1"/>
              <a:t>White</a:t>
            </a:r>
            <a:br>
              <a:rPr lang="en-US" sz="1800" b="1"/>
            </a:br>
            <a:r>
              <a:rPr lang="en-US" sz="1800" b="1"/>
              <a:t>flowers</a:t>
            </a:r>
          </a:p>
        </p:txBody>
      </p:sp>
      <p:sp>
        <p:nvSpPr>
          <p:cNvPr id="26636" name="Text Box 3"/>
          <p:cNvSpPr txBox="1">
            <a:spLocks noChangeArrowheads="1"/>
          </p:cNvSpPr>
          <p:nvPr/>
        </p:nvSpPr>
        <p:spPr bwMode="auto">
          <a:xfrm>
            <a:off x="5540375" y="2852738"/>
            <a:ext cx="1670050" cy="549275"/>
          </a:xfrm>
          <a:prstGeom prst="rect">
            <a:avLst/>
          </a:prstGeom>
          <a:noFill/>
          <a:ln w="9525">
            <a:noFill/>
            <a:miter lim="800000"/>
            <a:headEnd/>
            <a:tailEnd/>
          </a:ln>
        </p:spPr>
        <p:txBody>
          <a:bodyPr wrap="none" lIns="0" tIns="0" rIns="0" bIns="0"/>
          <a:lstStyle/>
          <a:p>
            <a:pPr eaLnBrk="0" hangingPunct="0"/>
            <a:r>
              <a:rPr lang="en-US" sz="1800" b="1"/>
              <a:t>All plants have</a:t>
            </a:r>
            <a:br>
              <a:rPr lang="en-US" sz="1800" b="1"/>
            </a:br>
            <a:r>
              <a:rPr lang="en-US" sz="1800" b="1"/>
              <a:t>purple flowers</a:t>
            </a:r>
          </a:p>
        </p:txBody>
      </p:sp>
      <p:sp>
        <p:nvSpPr>
          <p:cNvPr id="26637" name="Text Box 3"/>
          <p:cNvSpPr txBox="1">
            <a:spLocks noChangeArrowheads="1"/>
          </p:cNvSpPr>
          <p:nvPr/>
        </p:nvSpPr>
        <p:spPr bwMode="auto">
          <a:xfrm>
            <a:off x="5291138" y="3660775"/>
            <a:ext cx="1897062" cy="815975"/>
          </a:xfrm>
          <a:prstGeom prst="rect">
            <a:avLst/>
          </a:prstGeom>
          <a:noFill/>
          <a:ln w="9525">
            <a:noFill/>
            <a:miter lim="800000"/>
            <a:headEnd/>
            <a:tailEnd/>
          </a:ln>
        </p:spPr>
        <p:txBody>
          <a:bodyPr wrap="none" lIns="0" tIns="0" rIns="0" bIns="0"/>
          <a:lstStyle/>
          <a:p>
            <a:pPr eaLnBrk="0" hangingPunct="0"/>
            <a:r>
              <a:rPr lang="en-US" sz="1800" b="1"/>
              <a:t>Fertilization</a:t>
            </a:r>
            <a:br>
              <a:rPr lang="en-US" sz="1800" b="1"/>
            </a:br>
            <a:r>
              <a:rPr lang="en-US" sz="1800" b="1"/>
              <a:t>among F</a:t>
            </a:r>
            <a:r>
              <a:rPr lang="en-US" sz="1800" b="1" baseline="-25000"/>
              <a:t>1</a:t>
            </a:r>
            <a:r>
              <a:rPr lang="en-US" sz="1800" b="1"/>
              <a:t> plants</a:t>
            </a:r>
            <a:br>
              <a:rPr lang="en-US" sz="1800" b="1"/>
            </a:br>
            <a:r>
              <a:rPr lang="en-US" sz="1800" b="1"/>
              <a:t>(F</a:t>
            </a:r>
            <a:r>
              <a:rPr lang="en-US" sz="1800" b="1" baseline="-25000"/>
              <a:t>1</a:t>
            </a:r>
            <a:r>
              <a:rPr lang="en-US" sz="1800" b="1"/>
              <a:t> </a:t>
            </a:r>
            <a:r>
              <a:rPr lang="en-US" sz="1800" b="1">
                <a:sym typeface="Symbol" pitchFamily="84" charset="2"/>
              </a:rPr>
              <a:t></a:t>
            </a:r>
            <a:r>
              <a:rPr lang="en-US" sz="1800" b="1"/>
              <a:t> F</a:t>
            </a:r>
            <a:r>
              <a:rPr lang="en-US" sz="1800" b="1" baseline="-25000"/>
              <a:t>1</a:t>
            </a:r>
            <a:r>
              <a:rPr lang="en-US" sz="1800" b="1"/>
              <a:t>)</a:t>
            </a:r>
          </a:p>
        </p:txBody>
      </p:sp>
      <p:sp>
        <p:nvSpPr>
          <p:cNvPr id="26638" name="Text Box 3"/>
          <p:cNvSpPr txBox="1">
            <a:spLocks noChangeArrowheads="1"/>
          </p:cNvSpPr>
          <p:nvPr/>
        </p:nvSpPr>
        <p:spPr bwMode="auto">
          <a:xfrm>
            <a:off x="4986338" y="885825"/>
            <a:ext cx="212725" cy="280988"/>
          </a:xfrm>
          <a:prstGeom prst="rect">
            <a:avLst/>
          </a:prstGeom>
          <a:noFill/>
          <a:ln w="9525">
            <a:noFill/>
            <a:miter lim="800000"/>
            <a:headEnd/>
            <a:tailEnd/>
          </a:ln>
        </p:spPr>
        <p:txBody>
          <a:bodyPr wrap="none" lIns="0" tIns="0" rIns="0" bIns="0"/>
          <a:lstStyle/>
          <a:p>
            <a:pPr eaLnBrk="0" hangingPunct="0"/>
            <a:r>
              <a:rPr lang="en-US" sz="1800" b="1">
                <a:sym typeface="Symbol" pitchFamily="84" charset="2"/>
              </a:rPr>
              <a:t></a:t>
            </a:r>
            <a:endParaRPr lang="en-US" sz="1800" b="1"/>
          </a:p>
        </p:txBody>
      </p:sp>
      <p:grpSp>
        <p:nvGrpSpPr>
          <p:cNvPr id="2" name="Group 15"/>
          <p:cNvGrpSpPr>
            <a:grpSpLocks/>
          </p:cNvGrpSpPr>
          <p:nvPr/>
        </p:nvGrpSpPr>
        <p:grpSpPr bwMode="auto">
          <a:xfrm>
            <a:off x="3562350" y="5942013"/>
            <a:ext cx="107950" cy="347662"/>
            <a:chOff x="2244" y="3743"/>
            <a:chExt cx="68" cy="219"/>
          </a:xfrm>
        </p:grpSpPr>
        <p:sp>
          <p:nvSpPr>
            <p:cNvPr id="26644" name="Text Box 3"/>
            <p:cNvSpPr txBox="1">
              <a:spLocks noChangeArrowheads="1"/>
            </p:cNvSpPr>
            <p:nvPr/>
          </p:nvSpPr>
          <p:spPr bwMode="auto">
            <a:xfrm>
              <a:off x="2245" y="3743"/>
              <a:ext cx="65" cy="107"/>
            </a:xfrm>
            <a:prstGeom prst="rect">
              <a:avLst/>
            </a:prstGeom>
            <a:noFill/>
            <a:ln w="9525">
              <a:noFill/>
              <a:miter lim="800000"/>
              <a:headEnd/>
              <a:tailEnd/>
            </a:ln>
          </p:spPr>
          <p:txBody>
            <a:bodyPr wrap="none" lIns="0" tIns="0" rIns="0" bIns="0"/>
            <a:lstStyle/>
            <a:p>
              <a:pPr eaLnBrk="0" hangingPunct="0"/>
              <a:r>
                <a:rPr lang="en-US" sz="1400" b="1"/>
                <a:t>3</a:t>
              </a:r>
            </a:p>
          </p:txBody>
        </p:sp>
        <p:sp>
          <p:nvSpPr>
            <p:cNvPr id="26645" name="Text Box 3"/>
            <p:cNvSpPr txBox="1">
              <a:spLocks noChangeArrowheads="1"/>
            </p:cNvSpPr>
            <p:nvPr/>
          </p:nvSpPr>
          <p:spPr bwMode="auto">
            <a:xfrm>
              <a:off x="2245" y="3855"/>
              <a:ext cx="65" cy="107"/>
            </a:xfrm>
            <a:prstGeom prst="rect">
              <a:avLst/>
            </a:prstGeom>
            <a:noFill/>
            <a:ln w="9525">
              <a:noFill/>
              <a:miter lim="800000"/>
              <a:headEnd/>
              <a:tailEnd/>
            </a:ln>
          </p:spPr>
          <p:txBody>
            <a:bodyPr wrap="none" lIns="0" tIns="0" rIns="0" bIns="0"/>
            <a:lstStyle/>
            <a:p>
              <a:pPr eaLnBrk="0" hangingPunct="0"/>
              <a:r>
                <a:rPr lang="en-US" sz="1400" b="1"/>
                <a:t>4</a:t>
              </a:r>
            </a:p>
          </p:txBody>
        </p:sp>
        <p:sp>
          <p:nvSpPr>
            <p:cNvPr id="26646" name="Line 18"/>
            <p:cNvSpPr>
              <a:spLocks noChangeShapeType="1"/>
            </p:cNvSpPr>
            <p:nvPr/>
          </p:nvSpPr>
          <p:spPr bwMode="auto">
            <a:xfrm>
              <a:off x="2244" y="3864"/>
              <a:ext cx="68" cy="0"/>
            </a:xfrm>
            <a:prstGeom prst="line">
              <a:avLst/>
            </a:prstGeom>
            <a:noFill/>
            <a:ln w="6350">
              <a:solidFill>
                <a:schemeClr val="tx1"/>
              </a:solidFill>
              <a:round/>
              <a:headEnd/>
              <a:tailEnd/>
            </a:ln>
            <a:effectLst/>
          </p:spPr>
          <p:txBody>
            <a:bodyPr wrap="none" anchor="ctr"/>
            <a:lstStyle/>
            <a:p>
              <a:endParaRPr lang="en-US"/>
            </a:p>
          </p:txBody>
        </p:sp>
      </p:grpSp>
      <p:grpSp>
        <p:nvGrpSpPr>
          <p:cNvPr id="3" name="Group 19"/>
          <p:cNvGrpSpPr>
            <a:grpSpLocks/>
          </p:cNvGrpSpPr>
          <p:nvPr/>
        </p:nvGrpSpPr>
        <p:grpSpPr bwMode="auto">
          <a:xfrm>
            <a:off x="5867400" y="5942013"/>
            <a:ext cx="107950" cy="347662"/>
            <a:chOff x="2244" y="3743"/>
            <a:chExt cx="68" cy="219"/>
          </a:xfrm>
        </p:grpSpPr>
        <p:sp>
          <p:nvSpPr>
            <p:cNvPr id="26641" name="Text Box 3"/>
            <p:cNvSpPr txBox="1">
              <a:spLocks noChangeArrowheads="1"/>
            </p:cNvSpPr>
            <p:nvPr/>
          </p:nvSpPr>
          <p:spPr bwMode="auto">
            <a:xfrm>
              <a:off x="2245" y="3743"/>
              <a:ext cx="65" cy="107"/>
            </a:xfrm>
            <a:prstGeom prst="rect">
              <a:avLst/>
            </a:prstGeom>
            <a:noFill/>
            <a:ln w="9525">
              <a:noFill/>
              <a:miter lim="800000"/>
              <a:headEnd/>
              <a:tailEnd/>
            </a:ln>
          </p:spPr>
          <p:txBody>
            <a:bodyPr wrap="none" lIns="0" tIns="0" rIns="0" bIns="0"/>
            <a:lstStyle/>
            <a:p>
              <a:pPr eaLnBrk="0" hangingPunct="0"/>
              <a:r>
                <a:rPr lang="en-US" sz="1400" b="1"/>
                <a:t>1</a:t>
              </a:r>
            </a:p>
          </p:txBody>
        </p:sp>
        <p:sp>
          <p:nvSpPr>
            <p:cNvPr id="26642" name="Text Box 3"/>
            <p:cNvSpPr txBox="1">
              <a:spLocks noChangeArrowheads="1"/>
            </p:cNvSpPr>
            <p:nvPr/>
          </p:nvSpPr>
          <p:spPr bwMode="auto">
            <a:xfrm>
              <a:off x="2245" y="3855"/>
              <a:ext cx="65" cy="107"/>
            </a:xfrm>
            <a:prstGeom prst="rect">
              <a:avLst/>
            </a:prstGeom>
            <a:noFill/>
            <a:ln w="9525">
              <a:noFill/>
              <a:miter lim="800000"/>
              <a:headEnd/>
              <a:tailEnd/>
            </a:ln>
          </p:spPr>
          <p:txBody>
            <a:bodyPr wrap="none" lIns="0" tIns="0" rIns="0" bIns="0"/>
            <a:lstStyle/>
            <a:p>
              <a:pPr eaLnBrk="0" hangingPunct="0"/>
              <a:r>
                <a:rPr lang="en-US" sz="1400" b="1"/>
                <a:t>4</a:t>
              </a:r>
            </a:p>
          </p:txBody>
        </p:sp>
        <p:sp>
          <p:nvSpPr>
            <p:cNvPr id="26643" name="Line 22"/>
            <p:cNvSpPr>
              <a:spLocks noChangeShapeType="1"/>
            </p:cNvSpPr>
            <p:nvPr/>
          </p:nvSpPr>
          <p:spPr bwMode="auto">
            <a:xfrm>
              <a:off x="2244" y="3864"/>
              <a:ext cx="68" cy="0"/>
            </a:xfrm>
            <a:prstGeom prst="line">
              <a:avLst/>
            </a:prstGeom>
            <a:noFill/>
            <a:ln w="6350">
              <a:solidFill>
                <a:schemeClr val="tx1"/>
              </a:solidFill>
              <a:round/>
              <a:headEnd/>
              <a:tailEnd/>
            </a:ln>
            <a:effectLst/>
          </p:spPr>
          <p:txBody>
            <a:bodyPr wrap="none" anchor="ctr"/>
            <a:lstStyle/>
            <a:p>
              <a:endParaRPr lang="en-US"/>
            </a:p>
          </p:txBody>
        </p:sp>
      </p:grpSp>
      <p:sp>
        <p:nvSpPr>
          <p:cNvPr id="23" name="Slide Number Placeholder 22"/>
          <p:cNvSpPr>
            <a:spLocks noGrp="1"/>
          </p:cNvSpPr>
          <p:nvPr>
            <p:ph type="sldNum" sz="quarter" idx="12"/>
          </p:nvPr>
        </p:nvSpPr>
        <p:spPr/>
        <p:txBody>
          <a:bodyPr/>
          <a:lstStyle/>
          <a:p>
            <a:fld id="{6B52636A-E495-4EBB-912D-D2FFDB0EAA47}"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82563" y="106363"/>
            <a:ext cx="8543925" cy="914400"/>
          </a:xfrm>
        </p:spPr>
        <p:txBody>
          <a:bodyPr>
            <a:normAutofit/>
          </a:bodyPr>
          <a:lstStyle/>
          <a:p>
            <a:pPr marL="609600" indent="-609600" eaLnBrk="1" hangingPunct="1"/>
            <a:r>
              <a:rPr lang="en-US" sz="3200" dirty="0" smtClean="0"/>
              <a:t>9.3 vocabulary</a:t>
            </a:r>
          </a:p>
        </p:txBody>
      </p:sp>
      <p:sp>
        <p:nvSpPr>
          <p:cNvPr id="28675" name="Rectangle 3"/>
          <p:cNvSpPr>
            <a:spLocks noGrp="1" noChangeArrowheads="1"/>
          </p:cNvSpPr>
          <p:nvPr>
            <p:ph type="body" idx="4294967295"/>
          </p:nvPr>
        </p:nvSpPr>
        <p:spPr>
          <a:xfrm>
            <a:off x="49213" y="1319213"/>
            <a:ext cx="8534400" cy="5195887"/>
          </a:xfrm>
        </p:spPr>
        <p:txBody>
          <a:bodyPr/>
          <a:lstStyle/>
          <a:p>
            <a:pPr marL="965200" lvl="2" indent="-419100" eaLnBrk="1" hangingPunct="1">
              <a:buFontTx/>
              <a:buNone/>
            </a:pPr>
            <a:r>
              <a:rPr lang="en-US" sz="2400" dirty="0" smtClean="0">
                <a:solidFill>
                  <a:srgbClr val="A8002A"/>
                </a:solidFill>
              </a:rPr>
              <a:t>1.</a:t>
            </a:r>
            <a:r>
              <a:rPr lang="en-US" sz="2400" b="1" dirty="0" smtClean="0"/>
              <a:t>  Alleles </a:t>
            </a:r>
            <a:r>
              <a:rPr lang="en-US" sz="2400" dirty="0" smtClean="0"/>
              <a:t>are different versions of genes that account for variations in inherited characters.</a:t>
            </a:r>
          </a:p>
          <a:p>
            <a:pPr marL="965200" lvl="2" indent="-419100" eaLnBrk="1" hangingPunct="1">
              <a:buFontTx/>
              <a:buNone/>
            </a:pPr>
            <a:r>
              <a:rPr lang="en-US" sz="2400" dirty="0" smtClean="0">
                <a:solidFill>
                  <a:srgbClr val="A8002A"/>
                </a:solidFill>
              </a:rPr>
              <a:t>2.</a:t>
            </a:r>
            <a:r>
              <a:rPr lang="en-US" sz="2400" dirty="0" smtClean="0"/>
              <a:t>  For each characteristic, an organism inherits two alleles, one from each parent. The alleles can be the same or different.</a:t>
            </a:r>
          </a:p>
          <a:p>
            <a:pPr marL="1560513" lvl="3" indent="-381000" eaLnBrk="1" hangingPunct="1"/>
            <a:r>
              <a:rPr lang="en-US" dirty="0" smtClean="0"/>
              <a:t>A </a:t>
            </a:r>
            <a:r>
              <a:rPr lang="en-US" b="1" dirty="0" smtClean="0"/>
              <a:t>homozygous</a:t>
            </a:r>
            <a:r>
              <a:rPr lang="en-US" dirty="0" smtClean="0"/>
              <a:t> genotype has identical alleles-TT</a:t>
            </a:r>
          </a:p>
          <a:p>
            <a:pPr marL="1560513" lvl="3" indent="-381000" eaLnBrk="1" hangingPunct="1"/>
            <a:r>
              <a:rPr lang="en-US" dirty="0" smtClean="0"/>
              <a:t>A </a:t>
            </a:r>
            <a:r>
              <a:rPr lang="en-US" b="1" dirty="0" smtClean="0"/>
              <a:t>heterozygous</a:t>
            </a:r>
            <a:r>
              <a:rPr lang="en-US" dirty="0" smtClean="0"/>
              <a:t> genotype has two different alleles-</a:t>
            </a:r>
            <a:r>
              <a:rPr lang="en-US" dirty="0" err="1" smtClean="0"/>
              <a:t>Tt</a:t>
            </a:r>
            <a:endParaRPr lang="en-US" dirty="0" smtClean="0"/>
          </a:p>
        </p:txBody>
      </p:sp>
      <p:sp>
        <p:nvSpPr>
          <p:cNvPr id="2867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28677"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28678"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2867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6B52636A-E495-4EBB-912D-D2FFDB0EAA47}" type="slidenum">
              <a:rPr lang="en-US" smtClean="0"/>
              <a:pPr/>
              <a:t>8</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ox(in)">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box(in)">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box(in)">
                                      <p:cBhvr>
                                        <p:cTn id="17" dur="500"/>
                                        <p:tgtEl>
                                          <p:spTgt spid="28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box(in)">
                                      <p:cBhvr>
                                        <p:cTn id="22" dur="5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normAutofit fontScale="85000" lnSpcReduction="20000"/>
          </a:bodyPr>
          <a:lstStyle/>
          <a:p>
            <a:fld id="{5C615FDB-8BE5-4F20-8AA8-719808500AA0}" type="slidenum">
              <a:rPr lang="en-US" smtClean="0"/>
              <a:pPr/>
              <a:t>9</a:t>
            </a:fld>
            <a:endParaRPr lang="en-US" smtClean="0"/>
          </a:p>
        </p:txBody>
      </p:sp>
      <p:sp>
        <p:nvSpPr>
          <p:cNvPr id="8194" name="Rectangle 2"/>
          <p:cNvSpPr>
            <a:spLocks noGrp="1" noChangeArrowheads="1"/>
          </p:cNvSpPr>
          <p:nvPr>
            <p:ph type="title"/>
          </p:nvPr>
        </p:nvSpPr>
        <p:spPr/>
        <p:txBody>
          <a:bodyPr/>
          <a:lstStyle/>
          <a:p>
            <a:pPr eaLnBrk="1" hangingPunct="1"/>
            <a:r>
              <a:rPr lang="en-US" dirty="0" smtClean="0"/>
              <a:t>vocabulary</a:t>
            </a:r>
          </a:p>
        </p:txBody>
      </p:sp>
      <p:sp>
        <p:nvSpPr>
          <p:cNvPr id="8195" name="Rectangle 3"/>
          <p:cNvSpPr>
            <a:spLocks noGrp="1" noChangeArrowheads="1"/>
          </p:cNvSpPr>
          <p:nvPr>
            <p:ph type="body" idx="1"/>
          </p:nvPr>
        </p:nvSpPr>
        <p:spPr/>
        <p:txBody>
          <a:bodyPr>
            <a:normAutofit lnSpcReduction="10000"/>
          </a:bodyPr>
          <a:lstStyle/>
          <a:p>
            <a:pPr eaLnBrk="1" hangingPunct="1">
              <a:buNone/>
            </a:pPr>
            <a:r>
              <a:rPr lang="en-US" dirty="0" smtClean="0"/>
              <a:t>3.  Some genes are dominant and some are recessive</a:t>
            </a:r>
          </a:p>
          <a:p>
            <a:pPr eaLnBrk="1" hangingPunct="1"/>
            <a:r>
              <a:rPr lang="en-US" b="1" dirty="0" smtClean="0"/>
              <a:t>Dominant</a:t>
            </a:r>
            <a:r>
              <a:rPr lang="en-US" dirty="0" smtClean="0"/>
              <a:t> - trait shows whenever it is present</a:t>
            </a:r>
          </a:p>
          <a:p>
            <a:pPr eaLnBrk="1" hangingPunct="1"/>
            <a:r>
              <a:rPr lang="en-US" b="1" dirty="0" smtClean="0"/>
              <a:t>Recessive</a:t>
            </a:r>
            <a:r>
              <a:rPr lang="en-US" dirty="0" smtClean="0"/>
              <a:t> - trait shows only when 2 of these genes are </a:t>
            </a:r>
            <a:r>
              <a:rPr lang="en-US" dirty="0" smtClean="0"/>
              <a:t>present</a:t>
            </a:r>
          </a:p>
          <a:p>
            <a:pPr eaLnBrk="1" hangingPunct="1"/>
            <a:r>
              <a:rPr lang="en-US" dirty="0" smtClean="0"/>
              <a:t>Mendel’s experiment- purple flower dominant-showed up in F1 generation- tall dominates over short</a:t>
            </a:r>
            <a:endParaRPr lang="en-US" dirty="0" smtClean="0"/>
          </a:p>
          <a:p>
            <a:pPr marL="1562100" lvl="3" indent="-381000">
              <a:spcAft>
                <a:spcPts val="575"/>
              </a:spcAft>
            </a:pPr>
            <a:r>
              <a:rPr lang="en-US" dirty="0" smtClean="0"/>
              <a:t>The </a:t>
            </a:r>
            <a:r>
              <a:rPr lang="en-US" b="1" dirty="0" smtClean="0"/>
              <a:t>phenotype </a:t>
            </a:r>
            <a:r>
              <a:rPr lang="en-US" dirty="0" smtClean="0"/>
              <a:t>is the appearance or expression of a trait-blue eyes, tall plant</a:t>
            </a:r>
          </a:p>
          <a:p>
            <a:pPr marL="1562100" lvl="3" indent="-381000">
              <a:spcAft>
                <a:spcPts val="575"/>
              </a:spcAft>
            </a:pPr>
            <a:r>
              <a:rPr lang="en-US" dirty="0" smtClean="0"/>
              <a:t>The </a:t>
            </a:r>
            <a:r>
              <a:rPr lang="en-US" b="1" dirty="0" smtClean="0"/>
              <a:t>genotype </a:t>
            </a:r>
            <a:r>
              <a:rPr lang="en-US" dirty="0" smtClean="0"/>
              <a:t>is the genetic makeup of a trait-TT, </a:t>
            </a:r>
            <a:r>
              <a:rPr lang="en-US" dirty="0" err="1" smtClean="0"/>
              <a:t>Tt</a:t>
            </a:r>
            <a:r>
              <a:rPr lang="en-US" dirty="0" smtClean="0"/>
              <a:t>, </a:t>
            </a:r>
            <a:r>
              <a:rPr lang="en-US" dirty="0" err="1" smtClean="0"/>
              <a:t>tt</a:t>
            </a:r>
            <a:endParaRPr lang="en-US" dirty="0" smtClean="0"/>
          </a:p>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0-#ppt_w/2"/>
                                          </p:val>
                                        </p:tav>
                                        <p:tav tm="100000">
                                          <p:val>
                                            <p:strVal val="#ppt_x"/>
                                          </p:val>
                                        </p:tav>
                                      </p:tavLst>
                                    </p:anim>
                                    <p:anim calcmode="lin" valueType="num">
                                      <p:cBhvr additive="base">
                                        <p:cTn id="8" dur="500" fill="hold"/>
                                        <p:tgtEl>
                                          <p:spTgt spid="819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 calcmode="lin" valueType="num">
                                      <p:cBhvr additive="base">
                                        <p:cTn id="13"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5">
                                            <p:txEl>
                                              <p:pRg st="1" end="1"/>
                                            </p:txEl>
                                          </p:spTgt>
                                        </p:tgtEl>
                                        <p:attrNameLst>
                                          <p:attrName>style.visibility</p:attrName>
                                        </p:attrNameLst>
                                      </p:cBhvr>
                                      <p:to>
                                        <p:strVal val="visible"/>
                                      </p:to>
                                    </p:set>
                                    <p:anim calcmode="lin" valueType="num">
                                      <p:cBhvr additive="base">
                                        <p:cTn id="19"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5">
                                            <p:txEl>
                                              <p:pRg st="2" end="2"/>
                                            </p:txEl>
                                          </p:spTgt>
                                        </p:tgtEl>
                                        <p:attrNameLst>
                                          <p:attrName>style.visibility</p:attrName>
                                        </p:attrNameLst>
                                      </p:cBhvr>
                                      <p:to>
                                        <p:strVal val="visible"/>
                                      </p:to>
                                    </p:set>
                                    <p:anim calcmode="lin" valueType="num">
                                      <p:cBhvr additive="base">
                                        <p:cTn id="25"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195">
                                            <p:txEl>
                                              <p:pRg st="3" end="3"/>
                                            </p:txEl>
                                          </p:spTgt>
                                        </p:tgtEl>
                                        <p:attrNameLst>
                                          <p:attrName>style.visibility</p:attrName>
                                        </p:attrNameLst>
                                      </p:cBhvr>
                                      <p:to>
                                        <p:strVal val="visible"/>
                                      </p:to>
                                    </p:set>
                                    <p:anim calcmode="lin" valueType="num">
                                      <p:cBhvr additive="base">
                                        <p:cTn id="31" dur="500" fill="hold"/>
                                        <p:tgtEl>
                                          <p:spTgt spid="8195">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95">
                                            <p:txEl>
                                              <p:pRg st="3" end="3"/>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8195">
                                            <p:txEl>
                                              <p:pRg st="4" end="4"/>
                                            </p:txEl>
                                          </p:spTgt>
                                        </p:tgtEl>
                                        <p:attrNameLst>
                                          <p:attrName>style.visibility</p:attrName>
                                        </p:attrNameLst>
                                      </p:cBhvr>
                                      <p:to>
                                        <p:strVal val="visible"/>
                                      </p:to>
                                    </p:set>
                                    <p:anim calcmode="lin" valueType="num">
                                      <p:cBhvr additive="base">
                                        <p:cTn id="35" dur="500" fill="hold"/>
                                        <p:tgtEl>
                                          <p:spTgt spid="8195">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8195">
                                            <p:txEl>
                                              <p:pRg st="4" end="4"/>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8195">
                                            <p:txEl>
                                              <p:pRg st="5" end="5"/>
                                            </p:txEl>
                                          </p:spTgt>
                                        </p:tgtEl>
                                        <p:attrNameLst>
                                          <p:attrName>style.visibility</p:attrName>
                                        </p:attrNameLst>
                                      </p:cBhvr>
                                      <p:to>
                                        <p:strVal val="visible"/>
                                      </p:to>
                                    </p:set>
                                    <p:anim calcmode="lin" valueType="num">
                                      <p:cBhvr additive="base">
                                        <p:cTn id="39" dur="500" fill="hold"/>
                                        <p:tgtEl>
                                          <p:spTgt spid="8195">
                                            <p:txEl>
                                              <p:pRg st="5" end="5"/>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819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BTEXT" val=""/>
</p:tagLst>
</file>

<file path=ppt/tags/tag10.xml><?xml version="1.0" encoding="utf-8"?>
<p:tagLst xmlns:a="http://schemas.openxmlformats.org/drawingml/2006/main" xmlns:r="http://schemas.openxmlformats.org/officeDocument/2006/relationships" xmlns:p="http://schemas.openxmlformats.org/presentationml/2006/main">
  <p:tag name="TBTEXT" val=""/>
</p:tagLst>
</file>

<file path=ppt/tags/tag11.xml><?xml version="1.0" encoding="utf-8"?>
<p:tagLst xmlns:a="http://schemas.openxmlformats.org/drawingml/2006/main" xmlns:r="http://schemas.openxmlformats.org/officeDocument/2006/relationships" xmlns:p="http://schemas.openxmlformats.org/presentationml/2006/main">
  <p:tag name="TBTEXT" val=""/>
</p:tagLst>
</file>

<file path=ppt/tags/tag12.xml><?xml version="1.0" encoding="utf-8"?>
<p:tagLst xmlns:a="http://schemas.openxmlformats.org/drawingml/2006/main" xmlns:r="http://schemas.openxmlformats.org/officeDocument/2006/relationships" xmlns:p="http://schemas.openxmlformats.org/presentationml/2006/main">
  <p:tag name="TBTEXT" val=""/>
</p:tagLst>
</file>

<file path=ppt/tags/tag13.xml><?xml version="1.0" encoding="utf-8"?>
<p:tagLst xmlns:a="http://schemas.openxmlformats.org/drawingml/2006/main" xmlns:r="http://schemas.openxmlformats.org/officeDocument/2006/relationships" xmlns:p="http://schemas.openxmlformats.org/presentationml/2006/main">
  <p:tag name="TBTEXT" val=""/>
</p:tagLst>
</file>

<file path=ppt/tags/tag14.xml><?xml version="1.0" encoding="utf-8"?>
<p:tagLst xmlns:a="http://schemas.openxmlformats.org/drawingml/2006/main" xmlns:r="http://schemas.openxmlformats.org/officeDocument/2006/relationships" xmlns:p="http://schemas.openxmlformats.org/presentationml/2006/main">
  <p:tag name="TBTEXT" val=""/>
</p:tagLst>
</file>

<file path=ppt/tags/tag15.xml><?xml version="1.0" encoding="utf-8"?>
<p:tagLst xmlns:a="http://schemas.openxmlformats.org/drawingml/2006/main" xmlns:r="http://schemas.openxmlformats.org/officeDocument/2006/relationships" xmlns:p="http://schemas.openxmlformats.org/presentationml/2006/main">
  <p:tag name="TBTEXT" val=""/>
</p:tagLst>
</file>

<file path=ppt/tags/tag16.xml><?xml version="1.0" encoding="utf-8"?>
<p:tagLst xmlns:a="http://schemas.openxmlformats.org/drawingml/2006/main" xmlns:r="http://schemas.openxmlformats.org/officeDocument/2006/relationships" xmlns:p="http://schemas.openxmlformats.org/presentationml/2006/main">
  <p:tag name="TBTEXT" val=""/>
</p:tagLst>
</file>

<file path=ppt/tags/tag17.xml><?xml version="1.0" encoding="utf-8"?>
<p:tagLst xmlns:a="http://schemas.openxmlformats.org/drawingml/2006/main" xmlns:r="http://schemas.openxmlformats.org/officeDocument/2006/relationships" xmlns:p="http://schemas.openxmlformats.org/presentationml/2006/main">
  <p:tag name="TBTEXT" val=""/>
</p:tagLst>
</file>

<file path=ppt/tags/tag18.xml><?xml version="1.0" encoding="utf-8"?>
<p:tagLst xmlns:a="http://schemas.openxmlformats.org/drawingml/2006/main" xmlns:r="http://schemas.openxmlformats.org/officeDocument/2006/relationships" xmlns:p="http://schemas.openxmlformats.org/presentationml/2006/main">
  <p:tag name="TBTEXT" val=""/>
</p:tagLst>
</file>

<file path=ppt/tags/tag2.xml><?xml version="1.0" encoding="utf-8"?>
<p:tagLst xmlns:a="http://schemas.openxmlformats.org/drawingml/2006/main" xmlns:r="http://schemas.openxmlformats.org/officeDocument/2006/relationships" xmlns:p="http://schemas.openxmlformats.org/presentationml/2006/main">
  <p:tag name="TBTEXT" val=""/>
</p:tagLst>
</file>

<file path=ppt/tags/tag3.xml><?xml version="1.0" encoding="utf-8"?>
<p:tagLst xmlns:a="http://schemas.openxmlformats.org/drawingml/2006/main" xmlns:r="http://schemas.openxmlformats.org/officeDocument/2006/relationships" xmlns:p="http://schemas.openxmlformats.org/presentationml/2006/main">
  <p:tag name="TBTEXT" val=""/>
</p:tagLst>
</file>

<file path=ppt/tags/tag4.xml><?xml version="1.0" encoding="utf-8"?>
<p:tagLst xmlns:a="http://schemas.openxmlformats.org/drawingml/2006/main" xmlns:r="http://schemas.openxmlformats.org/officeDocument/2006/relationships" xmlns:p="http://schemas.openxmlformats.org/presentationml/2006/main">
  <p:tag name="TBTEXT" val=""/>
</p:tagLst>
</file>

<file path=ppt/tags/tag5.xml><?xml version="1.0" encoding="utf-8"?>
<p:tagLst xmlns:a="http://schemas.openxmlformats.org/drawingml/2006/main" xmlns:r="http://schemas.openxmlformats.org/officeDocument/2006/relationships" xmlns:p="http://schemas.openxmlformats.org/presentationml/2006/main">
  <p:tag name="TBTEXT" val=""/>
</p:tagLst>
</file>

<file path=ppt/tags/tag6.xml><?xml version="1.0" encoding="utf-8"?>
<p:tagLst xmlns:a="http://schemas.openxmlformats.org/drawingml/2006/main" xmlns:r="http://schemas.openxmlformats.org/officeDocument/2006/relationships" xmlns:p="http://schemas.openxmlformats.org/presentationml/2006/main">
  <p:tag name="TBTEXT" val=""/>
</p:tagLst>
</file>

<file path=ppt/tags/tag7.xml><?xml version="1.0" encoding="utf-8"?>
<p:tagLst xmlns:a="http://schemas.openxmlformats.org/drawingml/2006/main" xmlns:r="http://schemas.openxmlformats.org/officeDocument/2006/relationships" xmlns:p="http://schemas.openxmlformats.org/presentationml/2006/main">
  <p:tag name="TBTEXT" val=""/>
</p:tagLst>
</file>

<file path=ppt/tags/tag8.xml><?xml version="1.0" encoding="utf-8"?>
<p:tagLst xmlns:a="http://schemas.openxmlformats.org/drawingml/2006/main" xmlns:r="http://schemas.openxmlformats.org/officeDocument/2006/relationships" xmlns:p="http://schemas.openxmlformats.org/presentationml/2006/main">
  <p:tag name="TBTEXT" val=""/>
</p:tagLst>
</file>

<file path=ppt/tags/tag9.xml><?xml version="1.0" encoding="utf-8"?>
<p:tagLst xmlns:a="http://schemas.openxmlformats.org/drawingml/2006/main" xmlns:r="http://schemas.openxmlformats.org/officeDocument/2006/relationships" xmlns:p="http://schemas.openxmlformats.org/presentationml/2006/main">
  <p:tag name="TBTEXT" val=""/>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94</TotalTime>
  <Words>5703</Words>
  <Application>Microsoft Office PowerPoint</Application>
  <PresentationFormat>On-screen Show (4:3)</PresentationFormat>
  <Paragraphs>730</Paragraphs>
  <Slides>45</Slides>
  <Notes>40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Median</vt:lpstr>
      <vt:lpstr>GENETICS-study of heredity- passing traits from parent to offspring</vt:lpstr>
      <vt:lpstr>Review</vt:lpstr>
      <vt:lpstr>Review </vt:lpstr>
      <vt:lpstr>9.3 Mendel’s law of segregation describes the inheritance of a single trait</vt:lpstr>
      <vt:lpstr>Figure 9.3A_s1</vt:lpstr>
      <vt:lpstr>Figure 9.3A_s2</vt:lpstr>
      <vt:lpstr>Figure 9.3A_s3</vt:lpstr>
      <vt:lpstr>9.3 vocabulary</vt:lpstr>
      <vt:lpstr>vocabulary</vt:lpstr>
      <vt:lpstr>9.3 Mendel’s law of segregation describes the inheritance of a single character</vt:lpstr>
      <vt:lpstr>Figure 9.3B_s1</vt:lpstr>
      <vt:lpstr>Figure 9.3B_s2</vt:lpstr>
      <vt:lpstr>Figure 9.3B_s3</vt:lpstr>
      <vt:lpstr>Figure 9.3B_4</vt:lpstr>
      <vt:lpstr>9.4 Homologous chromosomes bear the alleles for each character</vt:lpstr>
      <vt:lpstr>Figure 9.4</vt:lpstr>
      <vt:lpstr>9.8 CONNECTION: Genetic traits in humans can be tracked through family pedigrees</vt:lpstr>
      <vt:lpstr>Figure 9.8A</vt:lpstr>
      <vt:lpstr>Figure 9.8B</vt:lpstr>
      <vt:lpstr>9.9 CONNECTION: Many inherited disorders in humans are controlled by a single gene</vt:lpstr>
      <vt:lpstr>Figure 9.9A</vt:lpstr>
      <vt:lpstr>9.9 CONNECTION: Many inherited disorders in humans are controlled by a single gene</vt:lpstr>
      <vt:lpstr>Table 9.9</vt:lpstr>
      <vt:lpstr>9.10 CONNECTION: New technologies can provide insight into one’s genetic legacy</vt:lpstr>
      <vt:lpstr>9.10 CONNECTION: New technologies can provide insight into one’s genetic legacy</vt:lpstr>
      <vt:lpstr>Figure 9.10A</vt:lpstr>
      <vt:lpstr>Figure 9.10B</vt:lpstr>
      <vt:lpstr>Incomplete Dominance</vt:lpstr>
      <vt:lpstr>Figure 9.11A</vt:lpstr>
      <vt:lpstr>9.11 Incomplete dominance results in intermediate phenotypes</vt:lpstr>
      <vt:lpstr>Figure 9.11B</vt:lpstr>
      <vt:lpstr>9.12 Many genes have more than two alleles in the population</vt:lpstr>
      <vt:lpstr>9.12 Many genes have more than two alleles in the population</vt:lpstr>
      <vt:lpstr>Figure 9.12_1</vt:lpstr>
      <vt:lpstr>9.13 A single gene may affect many phenotypic characters</vt:lpstr>
      <vt:lpstr>Figure 9.13A</vt:lpstr>
      <vt:lpstr>9.14 A single character may be influenced by many genes</vt:lpstr>
      <vt:lpstr>Figure 9.14</vt:lpstr>
      <vt:lpstr>9.20 Chromosomes determine sex in many species</vt:lpstr>
      <vt:lpstr>9.20 Chromosomes determine sex in many species</vt:lpstr>
      <vt:lpstr>Figure 9.20A</vt:lpstr>
      <vt:lpstr>Figure 9.20B</vt:lpstr>
      <vt:lpstr>9.22 CONNECTION: Human sex-linked disorders affect mostly males</vt:lpstr>
      <vt:lpstr>9.22 CONNECTION: Human sex-linked disorders affect mostly males</vt:lpstr>
      <vt:lpstr>Figure 9.22</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GENETICS</dc:title>
  <dc:creator>John Bruce</dc:creator>
  <cp:lastModifiedBy>Saint Viator</cp:lastModifiedBy>
  <cp:revision>21</cp:revision>
  <dcterms:created xsi:type="dcterms:W3CDTF">2013-08-14T02:57:19Z</dcterms:created>
  <dcterms:modified xsi:type="dcterms:W3CDTF">2014-01-24T15:39:51Z</dcterms:modified>
</cp:coreProperties>
</file>