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int Viator" initials="SVH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F34C-3A8C-4318-B87C-D7D1FC6A9709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E37-F365-454D-ADA0-FBD1C542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6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F34C-3A8C-4318-B87C-D7D1FC6A9709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E37-F365-454D-ADA0-FBD1C542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8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F34C-3A8C-4318-B87C-D7D1FC6A9709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E37-F365-454D-ADA0-FBD1C542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9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F34C-3A8C-4318-B87C-D7D1FC6A9709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E37-F365-454D-ADA0-FBD1C542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5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F34C-3A8C-4318-B87C-D7D1FC6A9709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E37-F365-454D-ADA0-FBD1C542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F34C-3A8C-4318-B87C-D7D1FC6A9709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E37-F365-454D-ADA0-FBD1C542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9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F34C-3A8C-4318-B87C-D7D1FC6A9709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E37-F365-454D-ADA0-FBD1C542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F34C-3A8C-4318-B87C-D7D1FC6A9709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E37-F365-454D-ADA0-FBD1C542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F34C-3A8C-4318-B87C-D7D1FC6A9709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E37-F365-454D-ADA0-FBD1C542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6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F34C-3A8C-4318-B87C-D7D1FC6A9709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E37-F365-454D-ADA0-FBD1C542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3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F34C-3A8C-4318-B87C-D7D1FC6A9709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E37-F365-454D-ADA0-FBD1C542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CF34C-3A8C-4318-B87C-D7D1FC6A9709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EE37-F365-454D-ADA0-FBD1C542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7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Evolution of Microbial Life</a:t>
            </a:r>
            <a:br>
              <a:rPr lang="en-US" dirty="0" smtClean="0"/>
            </a:br>
            <a:r>
              <a:rPr lang="en-US" dirty="0" smtClean="0"/>
              <a:t>UNIT IX</a:t>
            </a:r>
            <a:endParaRPr lang="en-US" dirty="0"/>
          </a:p>
        </p:txBody>
      </p:sp>
      <p:pic>
        <p:nvPicPr>
          <p:cNvPr id="6" name="Content Placeholder 5" descr="26-10x-Light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1819"/>
          <a:stretch>
            <a:fillRect/>
          </a:stretch>
        </p:blipFill>
        <p:spPr>
          <a:xfrm>
            <a:off x="762000" y="1668640"/>
            <a:ext cx="7620000" cy="43890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5498068"/>
            <a:ext cx="739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Vivaldi" pitchFamily="66" charset="0"/>
              </a:rPr>
              <a:t>In the beginning, there was methane, and there was ammonia, and there was no free oxygen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80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THE ORIGIN OF LIFE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446088" lvl="1" indent="-331788" fontAlgn="base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rPr>
              <a:t>We may never know for sure how life on Earth began.  So let us begin by:</a:t>
            </a:r>
          </a:p>
          <a:p>
            <a:r>
              <a:rPr lang="en-US" sz="4400" dirty="0">
                <a:solidFill>
                  <a:srgbClr val="1F497D"/>
                </a:solidFill>
                <a:ea typeface="+mj-ea"/>
                <a:cs typeface="+mj-cs"/>
              </a:rPr>
              <a:t>Resolving the Biogenesis Paradox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83" y="273050"/>
            <a:ext cx="4491484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2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Resolving the Biogenesis Paradox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6088" lvl="1"/>
            <a:r>
              <a:rPr lang="en-US" dirty="0" smtClean="0"/>
              <a:t>All life today arises by the reproduction of preexisting life, or </a:t>
            </a:r>
            <a:r>
              <a:rPr lang="en-US" b="1" dirty="0" smtClean="0"/>
              <a:t>biogenesis</a:t>
            </a:r>
            <a:r>
              <a:rPr lang="en-US" dirty="0" smtClean="0"/>
              <a:t>.</a:t>
            </a:r>
          </a:p>
          <a:p>
            <a:pPr marL="446088" lvl="1"/>
            <a:r>
              <a:rPr lang="en-US" dirty="0" smtClean="0"/>
              <a:t>If this is true, how could the first organisms arise?</a:t>
            </a:r>
          </a:p>
          <a:p>
            <a:pPr lvl="1"/>
            <a:r>
              <a:rPr lang="en-US" dirty="0" smtClean="0"/>
              <a:t>From the time of the ancient Greeks until well into the 1800s, it was commonly believed that life regularly arises from nonliving matter, an idea called </a:t>
            </a:r>
            <a:r>
              <a:rPr lang="en-US" b="1" dirty="0" smtClean="0"/>
              <a:t>spontaneous generation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Today, most biologists think it is possible that life on early Earth evolved from simple cells produced by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chemical and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physical processes.</a:t>
            </a:r>
          </a:p>
          <a:p>
            <a:pPr marL="446088" lvl="1"/>
            <a:endParaRPr lang="en-US" dirty="0" smtClean="0"/>
          </a:p>
          <a:p>
            <a:pPr marL="446088"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en-US" sz="3200" i="1" u="sng" dirty="0">
                <a:solidFill>
                  <a:srgbClr val="002060"/>
                </a:solidFill>
                <a:latin typeface="Times New Roman" pitchFamily="84" charset="0"/>
                <a:ea typeface="+mn-ea"/>
                <a:cs typeface="+mn-cs"/>
              </a:rPr>
              <a:t>An artist’s rendition of Earth about 3 billion years ago</a:t>
            </a:r>
            <a:r>
              <a:rPr lang="en-US" sz="1200" dirty="0">
                <a:solidFill>
                  <a:srgbClr val="000000"/>
                </a:solidFill>
                <a:latin typeface="Times New Roman" pitchFamily="84" charset="0"/>
                <a:ea typeface="+mn-ea"/>
                <a:cs typeface="+mn-cs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Times New Roman" pitchFamily="84" charset="0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153399" cy="5135563"/>
          </a:xfrm>
        </p:spPr>
      </p:pic>
    </p:spTree>
    <p:extLst>
      <p:ext uri="{BB962C8B-B14F-4D97-AF65-F5344CB8AC3E}">
        <p14:creationId xmlns:p14="http://schemas.microsoft.com/office/powerpoint/2010/main" val="2831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Four-Stage Hypothesis for the Origin of Life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According to one hypothesis, the first organisms were products of chemical evolution in four stages.</a:t>
            </a:r>
          </a:p>
          <a:p>
            <a:r>
              <a:rPr lang="en-US" i="1" dirty="0" smtClean="0"/>
              <a:t>Stage 1: Abiotic Synthesis of Organic Monomers</a:t>
            </a:r>
            <a:r>
              <a:rPr lang="en-US" dirty="0" smtClean="0"/>
              <a:t> (</a:t>
            </a:r>
            <a:r>
              <a:rPr lang="en-US" sz="2000" dirty="0" smtClean="0"/>
              <a:t>The first stage in the origin of life was the first to be extensively studied in the laboratory)</a:t>
            </a:r>
          </a:p>
          <a:p>
            <a:r>
              <a:rPr lang="en-US" sz="2000" dirty="0" smtClean="0">
                <a:solidFill>
                  <a:srgbClr val="00788D"/>
                </a:solidFill>
              </a:rPr>
              <a:t>Scientists asked the question:</a:t>
            </a:r>
            <a:br>
              <a:rPr lang="en-US" sz="2000" dirty="0" smtClean="0">
                <a:solidFill>
                  <a:srgbClr val="00788D"/>
                </a:solidFill>
              </a:rPr>
            </a:br>
            <a:r>
              <a:rPr lang="en-US" sz="2000" dirty="0" smtClean="0">
                <a:solidFill>
                  <a:srgbClr val="00788D"/>
                </a:solidFill>
              </a:rPr>
              <a:t>Can Biological Monomers Form Spontaneously?</a:t>
            </a:r>
          </a:p>
          <a:p>
            <a:pPr marL="446088" lvl="1"/>
            <a:r>
              <a:rPr lang="en-US" b="1" dirty="0" smtClean="0"/>
              <a:t>Observation</a:t>
            </a:r>
            <a:r>
              <a:rPr lang="en-US" dirty="0" smtClean="0"/>
              <a:t>: Modern biological macromolecules are all composed of elements that were present in abundance on early Earth.</a:t>
            </a:r>
          </a:p>
          <a:p>
            <a:pPr marL="446088" lvl="1"/>
            <a:r>
              <a:rPr lang="en-US" b="1" dirty="0" smtClean="0"/>
              <a:t>Question</a:t>
            </a:r>
            <a:r>
              <a:rPr lang="en-US" dirty="0" smtClean="0"/>
              <a:t>: Could biological molecules arise spontaneously under conditions like those on early Earth?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262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2700" b="1" dirty="0" smtClean="0"/>
              <a:t>Hypothesis</a:t>
            </a:r>
            <a:r>
              <a:rPr lang="en-US" sz="2700" dirty="0" smtClean="0"/>
              <a:t>: A closed system designed to simulate early Earth conditions could produce biologically important organic molecules from inorganic ingredients.</a:t>
            </a:r>
            <a:r>
              <a:rPr lang="en-US" sz="2700" b="1" dirty="0" smtClean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b="1" dirty="0" smtClean="0"/>
              <a:t>Prediction</a:t>
            </a:r>
            <a:r>
              <a:rPr lang="en-US" dirty="0" smtClean="0"/>
              <a:t>: Organic molecules would form and accumulate.</a:t>
            </a:r>
          </a:p>
          <a:p>
            <a:pPr marL="446088" lvl="1"/>
            <a:r>
              <a:rPr lang="en-US" b="1" dirty="0" smtClean="0"/>
              <a:t>Experiment</a:t>
            </a:r>
            <a:r>
              <a:rPr lang="en-US" dirty="0" smtClean="0"/>
              <a:t>: An apparatus was built to mimic the early Earth </a:t>
            </a:r>
            <a:r>
              <a:rPr lang="en-US" dirty="0" smtClean="0">
                <a:ea typeface="ヒラギノ角ゴ ProN W3" pitchFamily="1" charset="-128"/>
              </a:rPr>
              <a:t>a</a:t>
            </a:r>
            <a:r>
              <a:rPr lang="en-US" dirty="0" smtClean="0"/>
              <a:t>tmosphere and included</a:t>
            </a:r>
          </a:p>
          <a:p>
            <a:pPr marL="925513" lvl="2"/>
            <a:r>
              <a:rPr lang="en-US" dirty="0" smtClean="0"/>
              <a:t>hydrogen gas (H</a:t>
            </a:r>
            <a:r>
              <a:rPr lang="en-US" baseline="-25000" dirty="0" smtClean="0"/>
              <a:t>2</a:t>
            </a:r>
            <a:r>
              <a:rPr lang="en-US" dirty="0" smtClean="0"/>
              <a:t>), methane (CH</a:t>
            </a:r>
            <a:r>
              <a:rPr lang="en-US" baseline="-25000" dirty="0" smtClean="0"/>
              <a:t>4</a:t>
            </a:r>
            <a:r>
              <a:rPr lang="en-US" dirty="0" smtClean="0"/>
              <a:t>), ammonia (NH</a:t>
            </a:r>
            <a:r>
              <a:rPr lang="en-US" baseline="-25000" dirty="0" smtClean="0"/>
              <a:t>3</a:t>
            </a:r>
            <a:r>
              <a:rPr lang="en-US" dirty="0" smtClean="0"/>
              <a:t>), and water vapor (H</a:t>
            </a:r>
            <a:r>
              <a:rPr lang="en-US" baseline="-25000" dirty="0" smtClean="0"/>
              <a:t>2</a:t>
            </a:r>
            <a:r>
              <a:rPr lang="en-US" dirty="0" smtClean="0"/>
              <a:t>O),</a:t>
            </a:r>
          </a:p>
          <a:p>
            <a:pPr marL="925513" lvl="2"/>
            <a:r>
              <a:rPr lang="en-US" dirty="0" smtClean="0"/>
              <a:t>sparks that were discharged into the chamber to mimic the prevalent lightning of early Earth, and</a:t>
            </a:r>
          </a:p>
          <a:p>
            <a:pPr marL="925513" lvl="2"/>
            <a:r>
              <a:rPr lang="en-US" dirty="0" smtClean="0"/>
              <a:t>a condenser that cooled the atmosphere, causing water and dissolved compounds to “rain</a:t>
            </a:r>
            <a:r>
              <a:rPr lang="en-US" dirty="0" smtClean="0">
                <a:latin typeface="Lucida Grande" pitchFamily="84" charset="0"/>
              </a:rPr>
              <a:t>”</a:t>
            </a:r>
            <a:r>
              <a:rPr lang="en-US" dirty="0" smtClean="0"/>
              <a:t> into the miniature “sea.”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"/>
            <a:ext cx="861060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Stanley Miller, 1953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Chemistry graduate student at University of Chicago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13" y="273050"/>
            <a:ext cx="4296224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0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After the apparatus had run for a week, an abundance of organic molecules essential for life had collected in the “sea,” including amino acids, the monomers of </a:t>
            </a:r>
            <a:r>
              <a:rPr lang="en-US" dirty="0"/>
              <a:t>proteins. The initial Miller-Urey experiment and various similar experiments succeeded in producing</a:t>
            </a:r>
          </a:p>
          <a:p>
            <a:pPr lvl="1">
              <a:defRPr/>
            </a:pPr>
            <a:r>
              <a:rPr lang="en-US" dirty="0"/>
              <a:t>All 20 amino acids</a:t>
            </a:r>
          </a:p>
          <a:p>
            <a:pPr lvl="1">
              <a:defRPr/>
            </a:pPr>
            <a:r>
              <a:rPr lang="en-US" dirty="0"/>
              <a:t>Several sugars</a:t>
            </a:r>
          </a:p>
          <a:p>
            <a:pPr lvl="1">
              <a:defRPr/>
            </a:pPr>
            <a:r>
              <a:rPr lang="en-US" dirty="0"/>
              <a:t>Lipids</a:t>
            </a:r>
          </a:p>
          <a:p>
            <a:pPr lvl="1">
              <a:defRPr/>
            </a:pPr>
            <a:r>
              <a:rPr lang="en-US" dirty="0"/>
              <a:t>Purines and </a:t>
            </a:r>
            <a:r>
              <a:rPr lang="en-US" dirty="0" err="1"/>
              <a:t>pyrimidines</a:t>
            </a:r>
            <a:endParaRPr lang="en-US" dirty="0"/>
          </a:p>
          <a:p>
            <a:pPr lvl="1">
              <a:defRPr/>
            </a:pPr>
            <a:r>
              <a:rPr lang="en-US" dirty="0"/>
              <a:t>ATP (when phosphate was added)</a:t>
            </a:r>
          </a:p>
          <a:p>
            <a:pPr marL="446088" lvl="1"/>
            <a:endParaRPr lang="en-US" dirty="0" smtClean="0"/>
          </a:p>
          <a:p>
            <a:pPr marL="446088" lvl="1"/>
            <a:r>
              <a:rPr lang="en-US" sz="2900" dirty="0" smtClean="0"/>
              <a:t>These laboratory experiments</a:t>
            </a:r>
          </a:p>
          <a:p>
            <a:pPr marL="925513" lvl="2"/>
            <a:r>
              <a:rPr lang="en-US" sz="2900" dirty="0" smtClean="0"/>
              <a:t>have been repeated and extended by other scientists and</a:t>
            </a:r>
          </a:p>
          <a:p>
            <a:pPr marL="925513" lvl="2"/>
            <a:r>
              <a:rPr lang="en-US" sz="2900" dirty="0" smtClean="0"/>
              <a:t>support the idea that organic molecules could have arisen </a:t>
            </a:r>
            <a:r>
              <a:rPr lang="en-US" sz="2900" dirty="0" err="1" smtClean="0"/>
              <a:t>abiotically</a:t>
            </a:r>
            <a:r>
              <a:rPr lang="en-US" sz="2900" dirty="0" smtClean="0"/>
              <a:t> on early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Stage 2: Abiotic Synthesis of Polymers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/>
            <a:r>
              <a:rPr lang="en-US" dirty="0" smtClean="0"/>
              <a:t>Researchers have brought about the polymerization of monomers to form polymers, such as proteins and nucleic acids, by dripping solutions of organic monomers onto</a:t>
            </a:r>
          </a:p>
          <a:p>
            <a:pPr marL="925513" lvl="2"/>
            <a:r>
              <a:rPr lang="en-US" dirty="0" smtClean="0">
                <a:solidFill>
                  <a:srgbClr val="FF0000"/>
                </a:solidFill>
              </a:rPr>
              <a:t>hot sand,</a:t>
            </a:r>
          </a:p>
          <a:p>
            <a:pPr marL="925513"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clay, or</a:t>
            </a:r>
          </a:p>
          <a:p>
            <a:pPr marL="925513"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rock.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F0"/>
                </a:solidFill>
              </a:rPr>
              <a:t>Stage 3: Formation of Pre-Cells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46088" lvl="1"/>
            <a:r>
              <a:rPr lang="en-US" dirty="0" smtClean="0"/>
              <a:t>A key step in the origin of life was the isolation of a collection of </a:t>
            </a:r>
            <a:r>
              <a:rPr lang="en-US" dirty="0" err="1" smtClean="0"/>
              <a:t>abiotically</a:t>
            </a:r>
            <a:r>
              <a:rPr lang="en-US" dirty="0" smtClean="0"/>
              <a:t> created molecules within a membrane.</a:t>
            </a:r>
            <a:endParaRPr lang="en-US" b="1" dirty="0" smtClean="0"/>
          </a:p>
          <a:p>
            <a:pPr marL="446088" lvl="1"/>
            <a:r>
              <a:rPr lang="en-US" dirty="0" smtClean="0"/>
              <a:t>Laboratory experiments demonstrate that pre-cells could have formed spontaneously from </a:t>
            </a:r>
            <a:r>
              <a:rPr lang="en-US" dirty="0" err="1" smtClean="0"/>
              <a:t>abiotically</a:t>
            </a:r>
            <a:r>
              <a:rPr lang="en-US" dirty="0" smtClean="0"/>
              <a:t> produced organic compounds.</a:t>
            </a:r>
          </a:p>
          <a:p>
            <a:pPr lvl="1"/>
            <a:r>
              <a:rPr lang="en-US" dirty="0" smtClean="0"/>
              <a:t>Such pre-cells produced in the laboratory display some lifelike properties. They</a:t>
            </a:r>
          </a:p>
          <a:p>
            <a:pPr lvl="2"/>
            <a:r>
              <a:rPr lang="en-US" dirty="0" smtClean="0"/>
              <a:t>have a selectively permeable surface,</a:t>
            </a:r>
          </a:p>
          <a:p>
            <a:pPr lvl="2"/>
            <a:r>
              <a:rPr lang="en-US" dirty="0" smtClean="0"/>
              <a:t>can grow by absorbing molecules from their surroundings, and</a:t>
            </a:r>
          </a:p>
          <a:p>
            <a:pPr lvl="2"/>
            <a:r>
              <a:rPr lang="en-US" dirty="0" smtClean="0"/>
              <a:t>swell or shrink when placed in solutions of different salt concentrations.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88D"/>
                </a:solidFill>
                <a:effectLst/>
                <a:uLnTx/>
                <a:uFillTx/>
                <a:latin typeface="Times New Roman"/>
                <a:cs typeface="Arial"/>
              </a:rPr>
              <a:t>Biology and Society: </a:t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88D"/>
                </a:solidFill>
                <a:effectLst/>
                <a:uLnTx/>
                <a:uFillTx/>
                <a:latin typeface="Times New Roman"/>
                <a:cs typeface="Arial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88D"/>
                </a:solidFill>
                <a:effectLst/>
                <a:uLnTx/>
                <a:uFillTx/>
                <a:latin typeface="Times New Roman"/>
                <a:cs typeface="Arial"/>
              </a:rPr>
              <a:t>Has Life Been Created in the Lab?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lvl="1" indent="-331788" fontAlgn="base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/>
              </a:rPr>
              <a:t>How did life first arise on Earth?</a:t>
            </a:r>
          </a:p>
          <a:p>
            <a:pPr marL="446088" lvl="1" indent="-331788" fontAlgn="base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/>
              </a:rPr>
              <a:t>To gain insight, scientists have</a:t>
            </a:r>
          </a:p>
          <a:p>
            <a:pPr marL="925513" lvl="2" indent="-365125" fontAlgn="base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rPr>
              <a:t>synthesized from scratch the entire genome of a small bacterium known as 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rPr>
              <a:t>Mycoplasma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rPr>
              <a:t>mycoides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rPr>
              <a:t> and</a:t>
            </a:r>
          </a:p>
          <a:p>
            <a:pPr marL="925513" lvl="2" indent="-365125" fontAlgn="base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rPr>
              <a:t>transplanted the artificial genome into the cells of a closely related species called 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rPr>
              <a:t>Mycoplasma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rPr>
              <a:t>capricolum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Stage 4: Origin of Self-Replicating Molecules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Life is defined partly by the process of inheritance, which is based on self-replicating molecules.</a:t>
            </a:r>
          </a:p>
          <a:p>
            <a:pPr lvl="1"/>
            <a:r>
              <a:rPr lang="en-US" dirty="0" smtClean="0"/>
              <a:t>One hypothesis is that the first genes were short strands of RNA that replicated themselves</a:t>
            </a:r>
          </a:p>
          <a:p>
            <a:pPr lvl="2"/>
            <a:r>
              <a:rPr lang="en-US" dirty="0" smtClean="0"/>
              <a:t>without the assistance of proteins,</a:t>
            </a:r>
          </a:p>
          <a:p>
            <a:pPr lvl="2"/>
            <a:r>
              <a:rPr lang="en-US" dirty="0" smtClean="0"/>
              <a:t>perhaps using RNAs that can act as enzymes, called </a:t>
            </a:r>
            <a:r>
              <a:rPr lang="en-US" b="1" dirty="0" smtClean="0"/>
              <a:t>ribozymes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60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84" charset="0"/>
              </a:rPr>
              <a:t>These present-day rocky outcrops closely resemble fossils of prokaryotes at the dawn of life.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5257800" cy="6019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The newly installed genome</a:t>
            </a:r>
          </a:p>
          <a:p>
            <a:r>
              <a:rPr lang="en-US" sz="2400" dirty="0" smtClean="0"/>
              <a:t>took over the recipient cells, </a:t>
            </a:r>
          </a:p>
          <a:p>
            <a:r>
              <a:rPr lang="en-US" sz="2400" dirty="0" smtClean="0"/>
              <a:t>began cranking out M. </a:t>
            </a:r>
            <a:r>
              <a:rPr lang="en-US" sz="2400" dirty="0" err="1" smtClean="0"/>
              <a:t>mycoides</a:t>
            </a:r>
            <a:r>
              <a:rPr lang="en-US" sz="2400" dirty="0" smtClean="0"/>
              <a:t> proteins, and</a:t>
            </a:r>
          </a:p>
          <a:p>
            <a:r>
              <a:rPr lang="en-US" sz="2400" dirty="0" smtClean="0"/>
              <a:t>reproduced to make more cells containing the synthetic M. </a:t>
            </a:r>
            <a:r>
              <a:rPr lang="en-US" sz="2400" dirty="0" err="1" smtClean="0"/>
              <a:t>mycoides</a:t>
            </a:r>
            <a:r>
              <a:rPr lang="en-US" sz="2400" dirty="0" smtClean="0"/>
              <a:t> genome.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84" charset="0"/>
              </a:rPr>
              <a:t>MAJOR EPISODES IN THE HISTORY OF LIFE</a:t>
            </a:r>
            <a:r>
              <a:rPr lang="en-US" sz="4800" b="1" dirty="0" smtClean="0">
                <a:latin typeface="Times New Roman" pitchFamily="84" charset="0"/>
              </a:rPr>
              <a:t/>
            </a:r>
            <a:br>
              <a:rPr lang="en-US" sz="4800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/>
            <a:r>
              <a:rPr lang="en-US" dirty="0" smtClean="0"/>
              <a:t>Earth was formed about 4.6 billion years ago. </a:t>
            </a:r>
          </a:p>
          <a:p>
            <a:pPr marL="446088" lvl="1"/>
            <a:r>
              <a:rPr lang="en-US" b="1" dirty="0" smtClean="0"/>
              <a:t>Prokaryotes</a:t>
            </a:r>
            <a:endParaRPr lang="en-US" dirty="0" smtClean="0"/>
          </a:p>
          <a:p>
            <a:pPr marL="925513" lvl="2"/>
            <a:r>
              <a:rPr lang="en-US" dirty="0" smtClean="0"/>
              <a:t>evolved by about 3.5 billion years ago,</a:t>
            </a:r>
          </a:p>
          <a:p>
            <a:pPr marL="925513" lvl="2"/>
            <a:r>
              <a:rPr lang="en-US" dirty="0" smtClean="0"/>
              <a:t>began oxygen production about 2.7 billion years ago,</a:t>
            </a:r>
          </a:p>
          <a:p>
            <a:pPr marL="925513" lvl="2"/>
            <a:r>
              <a:rPr lang="en-US" dirty="0" smtClean="0"/>
              <a:t>lived alone for more than a billion years, and</a:t>
            </a:r>
          </a:p>
          <a:p>
            <a:pPr marL="446088" lvl="1"/>
            <a:r>
              <a:rPr lang="en-US" dirty="0" smtClean="0"/>
              <a:t>Single-celled </a:t>
            </a:r>
            <a:r>
              <a:rPr lang="en-US" b="1" dirty="0" smtClean="0"/>
              <a:t>eukaryotes</a:t>
            </a:r>
            <a:r>
              <a:rPr lang="en-US" dirty="0" smtClean="0"/>
              <a:t> first evolved about 2.1 billion years ago.</a:t>
            </a:r>
          </a:p>
          <a:p>
            <a:pPr marL="446088" lvl="1"/>
            <a:r>
              <a:rPr lang="en-US" dirty="0" smtClean="0"/>
              <a:t>Multicellular eukaryotes first evolved at least 1.2 billion years ago.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220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84" charset="0"/>
              </a:rPr>
              <a:t>MAJOR EPISODES IN THE HISTORY OF LIFE</a:t>
            </a:r>
            <a:r>
              <a:rPr lang="en-US" sz="4800" b="1" dirty="0" smtClean="0">
                <a:latin typeface="Times New Roman" pitchFamily="84" charset="0"/>
              </a:rPr>
              <a:t/>
            </a:r>
            <a:br>
              <a:rPr lang="en-US" sz="4800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/>
            <a:r>
              <a:rPr lang="en-US" dirty="0" smtClean="0"/>
              <a:t>All the major phyla of animals evolved by the end of the Cambrian explosion, which</a:t>
            </a:r>
          </a:p>
          <a:p>
            <a:pPr marL="925513" lvl="2"/>
            <a:r>
              <a:rPr lang="en-US" dirty="0" smtClean="0"/>
              <a:t>began about 540 million years ago and </a:t>
            </a:r>
          </a:p>
          <a:p>
            <a:pPr marL="925513" lvl="2"/>
            <a:r>
              <a:rPr lang="en-US" dirty="0" smtClean="0"/>
              <a:t>lasted about 10 million years.</a:t>
            </a:r>
          </a:p>
          <a:p>
            <a:pPr marL="446088" lvl="1"/>
            <a:r>
              <a:rPr lang="en-US" dirty="0" smtClean="0"/>
              <a:t>Plants and fungi </a:t>
            </a:r>
          </a:p>
          <a:p>
            <a:pPr marL="925513" lvl="2"/>
            <a:r>
              <a:rPr lang="en-US" dirty="0" smtClean="0"/>
              <a:t>first colonized land about 500 million years ago and </a:t>
            </a:r>
          </a:p>
          <a:p>
            <a:pPr marL="925513" lvl="2"/>
            <a:r>
              <a:rPr lang="en-US" dirty="0" smtClean="0"/>
              <a:t>were followed by amphibians that evolved from fish.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 smtClean="0">
                <a:solidFill>
                  <a:srgbClr val="00B0F0"/>
                </a:solidFill>
              </a:rPr>
              <a:t>What if we use a clock analogy to tick down all of the major events in the history of life on Earth?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172200" cy="5029200"/>
          </a:xfrm>
        </p:spPr>
      </p:pic>
    </p:spTree>
    <p:extLst>
      <p:ext uri="{BB962C8B-B14F-4D97-AF65-F5344CB8AC3E}">
        <p14:creationId xmlns:p14="http://schemas.microsoft.com/office/powerpoint/2010/main" val="17532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829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Evolution of Microbial Life UNIT IX</vt:lpstr>
      <vt:lpstr>Biology and Society:  Has Life Been Created in the Lab?</vt:lpstr>
      <vt:lpstr>These present-day rocky outcrops closely resemble fossils of prokaryotes at the dawn of life.</vt:lpstr>
      <vt:lpstr>MAJOR EPISODES IN THE HISTORY OF LIFE </vt:lpstr>
      <vt:lpstr>PowerPoint Presentation</vt:lpstr>
      <vt:lpstr>PowerPoint Presentation</vt:lpstr>
      <vt:lpstr>PowerPoint Presentation</vt:lpstr>
      <vt:lpstr>MAJOR EPISODES IN THE HISTORY OF LIFE </vt:lpstr>
      <vt:lpstr>What if we use a clock analogy to tick down all of the major events in the history of life on Earth? </vt:lpstr>
      <vt:lpstr>THE ORIGIN OF LIFE</vt:lpstr>
      <vt:lpstr>Resolving the Biogenesis Paradox</vt:lpstr>
      <vt:lpstr>An artist’s rendition of Earth about 3 billion years ago </vt:lpstr>
      <vt:lpstr>A Four-Stage Hypothesis for the Origin of Life</vt:lpstr>
      <vt:lpstr>Hypothesis: A closed system designed to simulate early Earth conditions could produce biologically important organic molecules from inorganic ingredients.  </vt:lpstr>
      <vt:lpstr>PowerPoint Presentation</vt:lpstr>
      <vt:lpstr>The experiment</vt:lpstr>
      <vt:lpstr>Results:</vt:lpstr>
      <vt:lpstr>Stage 2: Abiotic Synthesis of Polymers</vt:lpstr>
      <vt:lpstr>Stage 3: Formation of Pre-Cells</vt:lpstr>
      <vt:lpstr>Stage 4: Origin of Self-Replicating Molecules</vt:lpstr>
    </vt:vector>
  </TitlesOfParts>
  <Company>Saint Viator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Microbial Life UNIT IX</dc:title>
  <dc:creator>Saint Viator</dc:creator>
  <cp:lastModifiedBy>Saint Viator</cp:lastModifiedBy>
  <cp:revision>15</cp:revision>
  <dcterms:created xsi:type="dcterms:W3CDTF">2013-02-27T19:38:23Z</dcterms:created>
  <dcterms:modified xsi:type="dcterms:W3CDTF">2013-03-01T19:15:39Z</dcterms:modified>
</cp:coreProperties>
</file>