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92" r:id="rId28"/>
    <p:sldId id="294" r:id="rId29"/>
    <p:sldId id="288" r:id="rId30"/>
    <p:sldId id="289" r:id="rId31"/>
    <p:sldId id="290" r:id="rId32"/>
    <p:sldId id="291" r:id="rId33"/>
    <p:sldId id="295" r:id="rId34"/>
    <p:sldId id="296" r:id="rId35"/>
    <p:sldId id="297" r:id="rId36"/>
    <p:sldId id="29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3606-619E-4A42-A52A-711E5CC6F95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90775-5F07-438E-ADCE-D33A98F23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8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CE-9C05-4A25-86C6-A91BEE36E72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31BB-83C0-4983-A7F9-DCB71287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CE-9C05-4A25-86C6-A91BEE36E72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31BB-83C0-4983-A7F9-DCB71287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CE-9C05-4A25-86C6-A91BEE36E72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31BB-83C0-4983-A7F9-DCB71287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6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CE-9C05-4A25-86C6-A91BEE36E72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31BB-83C0-4983-A7F9-DCB71287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5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CE-9C05-4A25-86C6-A91BEE36E72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31BB-83C0-4983-A7F9-DCB71287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CE-9C05-4A25-86C6-A91BEE36E72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31BB-83C0-4983-A7F9-DCB71287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CE-9C05-4A25-86C6-A91BEE36E72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31BB-83C0-4983-A7F9-DCB71287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CE-9C05-4A25-86C6-A91BEE36E72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31BB-83C0-4983-A7F9-DCB71287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6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CE-9C05-4A25-86C6-A91BEE36E72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31BB-83C0-4983-A7F9-DCB71287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1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CE-9C05-4A25-86C6-A91BEE36E72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31BB-83C0-4983-A7F9-DCB71287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9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B1CE-9C05-4A25-86C6-A91BEE36E72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31BB-83C0-4983-A7F9-DCB71287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6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AB1CE-9C05-4A25-86C6-A91BEE36E72A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31BB-83C0-4983-A7F9-DCB71287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3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84" charset="0"/>
              </a:rPr>
              <a:t>Self-replication of RNA “genes”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7733"/>
            <a:ext cx="8229600" cy="4290897"/>
          </a:xfrm>
        </p:spPr>
      </p:pic>
    </p:spTree>
    <p:extLst>
      <p:ext uri="{BB962C8B-B14F-4D97-AF65-F5344CB8AC3E}">
        <p14:creationId xmlns:p14="http://schemas.microsoft.com/office/powerpoint/2010/main" val="16412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itchFamily="84" charset="0"/>
              </a:rPr>
              <a:t>Prokaryotic Forms(cont.)</a:t>
            </a:r>
            <a:r>
              <a:rPr lang="en-US" b="1" dirty="0" smtClean="0">
                <a:latin typeface="Times New Roman" pitchFamily="84" charset="0"/>
              </a:rPr>
              <a:t/>
            </a:r>
            <a:br>
              <a:rPr lang="en-US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About half of all prokaryotes are mobile, and many of these travel using one or more flagella.</a:t>
            </a:r>
          </a:p>
          <a:p>
            <a:pPr marL="446088" lvl="1"/>
            <a:r>
              <a:rPr lang="en-US" dirty="0" smtClean="0"/>
              <a:t>In many natural environments, prokaryotes attach to surfaces in a highly organized colony called a </a:t>
            </a:r>
            <a:r>
              <a:rPr lang="en-US" b="1" dirty="0" smtClean="0"/>
              <a:t>biofilm</a:t>
            </a:r>
            <a:r>
              <a:rPr lang="en-US" dirty="0" smtClean="0"/>
              <a:t>, which</a:t>
            </a:r>
          </a:p>
          <a:p>
            <a:pPr marL="925513" lvl="2"/>
            <a:r>
              <a:rPr lang="en-US" dirty="0" smtClean="0"/>
              <a:t>may consist of one or several species of prokaryotes,</a:t>
            </a:r>
          </a:p>
          <a:p>
            <a:pPr marL="925513" lvl="2"/>
            <a:r>
              <a:rPr lang="en-US" dirty="0" smtClean="0"/>
              <a:t>may include </a:t>
            </a:r>
            <a:r>
              <a:rPr lang="en-US" dirty="0" err="1" smtClean="0"/>
              <a:t>protists</a:t>
            </a:r>
            <a:r>
              <a:rPr lang="en-US" dirty="0" smtClean="0"/>
              <a:t> and fungi,</a:t>
            </a:r>
          </a:p>
          <a:p>
            <a:pPr marL="925513" lvl="2"/>
            <a:r>
              <a:rPr lang="en-US" dirty="0" smtClean="0"/>
              <a:t>can show a division of labor and defense against invaders, and</a:t>
            </a:r>
          </a:p>
          <a:p>
            <a:pPr marL="925513" lvl="2"/>
            <a:r>
              <a:rPr lang="en-US" dirty="0" smtClean="0"/>
              <a:t>can form on almost any type of surface, including</a:t>
            </a:r>
          </a:p>
          <a:p>
            <a:pPr lvl="3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rocks,</a:t>
            </a:r>
          </a:p>
          <a:p>
            <a:pPr lvl="3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metal,</a:t>
            </a:r>
          </a:p>
          <a:p>
            <a:pPr lvl="3"/>
            <a:r>
              <a:rPr lang="en-US" dirty="0" smtClean="0">
                <a:solidFill>
                  <a:srgbClr val="FFC000"/>
                </a:solidFill>
              </a:rPr>
              <a:t>plastic, and</a:t>
            </a:r>
          </a:p>
          <a:p>
            <a:pPr lvl="3"/>
            <a:r>
              <a:rPr lang="en-US" dirty="0" smtClean="0">
                <a:solidFill>
                  <a:srgbClr val="00B050"/>
                </a:solidFill>
              </a:rPr>
              <a:t>organic material including teeth.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84" charset="0"/>
              </a:rPr>
              <a:t>Dental plaque, a biofilm that forms on teeth</a:t>
            </a:r>
            <a:r>
              <a:rPr lang="en-US" dirty="0" smtClean="0">
                <a:latin typeface="Times New Roman" pitchFamily="84" charset="0"/>
              </a:rPr>
              <a:t/>
            </a:r>
            <a:br>
              <a:rPr lang="en-US" dirty="0" smtClean="0">
                <a:latin typeface="Times New Roman" pitchFamily="84" charset="0"/>
              </a:rPr>
            </a:br>
            <a:endParaRPr lang="en-US" dirty="0"/>
          </a:p>
        </p:txBody>
      </p:sp>
      <p:pic>
        <p:nvPicPr>
          <p:cNvPr id="4" name="Picture 14" descr="15_10DentalPlaque-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53" y="1600200"/>
            <a:ext cx="55264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latin typeface="Times New Roman" pitchFamily="84" charset="0"/>
              </a:rPr>
              <a:t>Prokaryotic Reproduction</a:t>
            </a:r>
            <a:br>
              <a:rPr lang="en-US" b="1" i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6088" lvl="1"/>
            <a:r>
              <a:rPr lang="en-US" dirty="0" smtClean="0"/>
              <a:t>Most prokaryotes can reproduce</a:t>
            </a:r>
          </a:p>
          <a:p>
            <a:pPr marL="925513" lvl="2"/>
            <a:r>
              <a:rPr lang="en-US" dirty="0" smtClean="0"/>
              <a:t>by dividing in half by </a:t>
            </a:r>
            <a:r>
              <a:rPr lang="en-US" b="1" dirty="0" smtClean="0"/>
              <a:t>binary fission</a:t>
            </a:r>
            <a:r>
              <a:rPr lang="en-US" dirty="0" smtClean="0"/>
              <a:t> and</a:t>
            </a:r>
          </a:p>
          <a:p>
            <a:pPr marL="925513" lvl="2"/>
            <a:r>
              <a:rPr lang="en-US" dirty="0" smtClean="0"/>
              <a:t>at very high rates if conditions are favorable.</a:t>
            </a:r>
          </a:p>
          <a:p>
            <a:pPr marL="446088" lvl="1"/>
            <a:r>
              <a:rPr lang="en-US" dirty="0" smtClean="0"/>
              <a:t>Some prokaryotes form </a:t>
            </a:r>
            <a:r>
              <a:rPr lang="en-US" b="1" dirty="0" smtClean="0"/>
              <a:t>endospores</a:t>
            </a:r>
            <a:r>
              <a:rPr lang="en-US" dirty="0" smtClean="0"/>
              <a:t>, which are</a:t>
            </a:r>
          </a:p>
          <a:p>
            <a:pPr marL="925513" lvl="2"/>
            <a:r>
              <a:rPr lang="en-US" dirty="0" smtClean="0"/>
              <a:t>thick-coated, protective cells</a:t>
            </a:r>
          </a:p>
          <a:p>
            <a:pPr marL="925513" lvl="2"/>
            <a:r>
              <a:rPr lang="en-US" dirty="0" smtClean="0"/>
              <a:t>produced when the prokaryote is exposed to unfavorable conditions.</a:t>
            </a: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84" charset="0"/>
              </a:rPr>
              <a:t>An endospore in an anthrax bacterium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2" descr="15_11AnthraxEndospore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5052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3352800" y="5181600"/>
            <a:ext cx="6096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Endospore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2362200" y="308026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Prokaryotic Nutrition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dirty="0" smtClean="0"/>
              <a:t>Biologists use the phrase “mode of nutrition” to describe how organisms obtain energy and carbon.</a:t>
            </a:r>
          </a:p>
          <a:p>
            <a:pPr marL="925513" lvl="2"/>
            <a:r>
              <a:rPr lang="en-US" dirty="0" smtClean="0"/>
              <a:t>Energy</a:t>
            </a:r>
          </a:p>
          <a:p>
            <a:pPr lvl="3"/>
            <a:r>
              <a:rPr lang="en-US" dirty="0" err="1" smtClean="0"/>
              <a:t>Phototrophs</a:t>
            </a:r>
            <a:r>
              <a:rPr lang="en-US" dirty="0" smtClean="0"/>
              <a:t> obtain energy from light.</a:t>
            </a:r>
          </a:p>
          <a:p>
            <a:pPr lvl="3"/>
            <a:r>
              <a:rPr lang="en-US" dirty="0" err="1" smtClean="0"/>
              <a:t>Chemotrophs</a:t>
            </a:r>
            <a:r>
              <a:rPr lang="en-US" dirty="0" smtClean="0"/>
              <a:t> obtain energy from environmental chemicals.</a:t>
            </a:r>
          </a:p>
          <a:p>
            <a:pPr marL="925513" lvl="2"/>
            <a:r>
              <a:rPr lang="en-US" dirty="0" smtClean="0"/>
              <a:t>Carbon</a:t>
            </a:r>
          </a:p>
          <a:p>
            <a:pPr lvl="3"/>
            <a:r>
              <a:rPr lang="en-US" dirty="0" smtClean="0"/>
              <a:t>Autotrophs obtain carbon from 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lvl="3"/>
            <a:r>
              <a:rPr lang="en-US" dirty="0" smtClean="0"/>
              <a:t>Heterotrophs obtain carbon from at least one organic nutrient—the sugar glucose, for instance.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6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Prokaryotic Nutrition</a:t>
            </a:r>
            <a:r>
              <a:rPr lang="en-US" b="1" dirty="0" smtClean="0">
                <a:latin typeface="Times New Roman" pitchFamily="84" charset="0"/>
              </a:rPr>
              <a:t/>
            </a:r>
            <a:br>
              <a:rPr lang="en-US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dirty="0" smtClean="0"/>
              <a:t>We can group all organisms according to the four major modes of nutrition if we combine the</a:t>
            </a:r>
          </a:p>
          <a:p>
            <a:pPr marL="925513" lvl="2"/>
            <a:r>
              <a:rPr lang="en-US" dirty="0" smtClean="0"/>
              <a:t>energy source (</a:t>
            </a:r>
            <a:r>
              <a:rPr lang="en-US" dirty="0" err="1" smtClean="0"/>
              <a:t>phototroph</a:t>
            </a:r>
            <a:r>
              <a:rPr lang="en-US" dirty="0" smtClean="0"/>
              <a:t> versus </a:t>
            </a:r>
            <a:r>
              <a:rPr lang="en-US" dirty="0" err="1" smtClean="0"/>
              <a:t>chemotroph</a:t>
            </a:r>
            <a:r>
              <a:rPr lang="en-US" dirty="0" smtClean="0"/>
              <a:t>) and</a:t>
            </a:r>
          </a:p>
          <a:p>
            <a:pPr marL="925513" lvl="2"/>
            <a:r>
              <a:rPr lang="en-US" dirty="0" smtClean="0"/>
              <a:t>carbon source (autotroph versus heterotroph).</a:t>
            </a:r>
          </a:p>
          <a:p>
            <a:pPr marL="446088" lvl="1">
              <a:lnSpc>
                <a:spcPct val="90000"/>
              </a:lnSpc>
            </a:pPr>
            <a:r>
              <a:rPr lang="en-US" dirty="0" smtClean="0"/>
              <a:t>Dominant among multicellular organisms are</a:t>
            </a:r>
          </a:p>
          <a:p>
            <a:pPr marL="925513" lvl="2">
              <a:lnSpc>
                <a:spcPct val="90000"/>
              </a:lnSpc>
            </a:pPr>
            <a:r>
              <a:rPr lang="en-US" dirty="0" smtClean="0"/>
              <a:t>photoautotrophs and</a:t>
            </a:r>
          </a:p>
          <a:p>
            <a:pPr marL="925513" lvl="2">
              <a:lnSpc>
                <a:spcPct val="90000"/>
              </a:lnSpc>
            </a:pPr>
            <a:r>
              <a:rPr lang="en-US" dirty="0" err="1" smtClean="0"/>
              <a:t>chemoheterotrophs</a:t>
            </a:r>
            <a:r>
              <a:rPr lang="en-US" dirty="0" smtClean="0"/>
              <a:t>.</a:t>
            </a:r>
          </a:p>
          <a:p>
            <a:pPr marL="446088" lvl="1">
              <a:lnSpc>
                <a:spcPct val="90000"/>
              </a:lnSpc>
            </a:pPr>
            <a:r>
              <a:rPr lang="en-US" dirty="0" smtClean="0"/>
              <a:t>The other two modes are used only by certain prokaryotes.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14" y="75009"/>
            <a:ext cx="6973824" cy="6583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5677" y="15714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Modes of Nutrition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1" y="55433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SOURCE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2701" y="89530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93448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5677" y="1344414"/>
            <a:ext cx="2678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Photoautotroph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1" y="36253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Elodea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1281985"/>
            <a:ext cx="251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Chemoautotroph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1" y="36253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Bacteria from hot spring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3994666"/>
            <a:ext cx="38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3823732"/>
            <a:ext cx="251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Chemo heterotroph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2" y="4008398"/>
            <a:ext cx="208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PHOTOHETEROTROPH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2" y="6289357"/>
            <a:ext cx="222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KINGFISHER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45677" y="6289357"/>
            <a:ext cx="252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hodopseudomona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2209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4414" y="5105400"/>
            <a:ext cx="122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organicCmpds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47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Two Main Branches of Prokaryotic Evolution: Bacteria and </a:t>
            </a:r>
            <a:r>
              <a:rPr lang="en-US" dirty="0" err="1" smtClean="0">
                <a:solidFill>
                  <a:srgbClr val="00B050"/>
                </a:solidFill>
              </a:rPr>
              <a:t>Archaea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dirty="0" smtClean="0"/>
              <a:t>By comparing diverse prokaryotes at the molecular level, biologists have identified two major branches of prokaryotic evolution: </a:t>
            </a:r>
          </a:p>
          <a:p>
            <a:pPr marL="927100" lvl="2" indent="-366713">
              <a:buFont typeface="Times New Roman" pitchFamily="84" charset="0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bacteria </a:t>
            </a:r>
            <a:r>
              <a:rPr lang="en-US" dirty="0" smtClean="0"/>
              <a:t>and </a:t>
            </a:r>
          </a:p>
          <a:p>
            <a:pPr marL="927100" lvl="2" indent="-366713">
              <a:buFont typeface="Times New Roman" pitchFamily="84" charset="0"/>
              <a:buAutoNum type="arabicPeriod"/>
            </a:pPr>
            <a:r>
              <a:rPr lang="en-US" dirty="0" smtClean="0"/>
              <a:t> </a:t>
            </a:r>
            <a:r>
              <a:rPr lang="en-US" b="1" dirty="0" err="1" smtClean="0"/>
              <a:t>archaea</a:t>
            </a:r>
            <a:r>
              <a:rPr lang="en-US" b="1" dirty="0" smtClean="0"/>
              <a:t> </a:t>
            </a:r>
            <a:r>
              <a:rPr lang="en-US" dirty="0" smtClean="0"/>
              <a:t>(more closely related to eukaryotes).</a:t>
            </a:r>
            <a:endParaRPr lang="en-US" b="1" dirty="0" smtClean="0"/>
          </a:p>
          <a:p>
            <a:pPr marL="446088" lvl="1"/>
            <a:r>
              <a:rPr lang="en-US" dirty="0" smtClean="0"/>
              <a:t>Thus, life is organized into three domains:</a:t>
            </a:r>
          </a:p>
          <a:p>
            <a:pPr marL="901700" lvl="2" indent="-341313">
              <a:buFont typeface="Times New Roman" pitchFamily="84" charset="0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Bacteria</a:t>
            </a:r>
            <a:r>
              <a:rPr lang="en-US" dirty="0" smtClean="0"/>
              <a:t>,</a:t>
            </a:r>
          </a:p>
          <a:p>
            <a:pPr marL="901700" lvl="2" indent="-341313">
              <a:buFont typeface="Times New Roman" pitchFamily="84" charset="0"/>
              <a:buAutoNum type="arabicPeriod"/>
            </a:pPr>
            <a:r>
              <a:rPr lang="en-US" dirty="0" smtClean="0"/>
              <a:t> </a:t>
            </a:r>
            <a:r>
              <a:rPr lang="en-US" b="1" dirty="0" err="1" smtClean="0"/>
              <a:t>Archaea</a:t>
            </a:r>
            <a:r>
              <a:rPr lang="en-US" dirty="0" smtClean="0"/>
              <a:t>, and</a:t>
            </a:r>
          </a:p>
          <a:p>
            <a:pPr marL="901700" lvl="2" indent="-341313">
              <a:buFont typeface="Times New Roman" pitchFamily="84" charset="0"/>
              <a:buAutoNum type="arabicPeriod"/>
            </a:pPr>
            <a:r>
              <a:rPr lang="en-US" dirty="0" smtClean="0"/>
              <a:t> </a:t>
            </a:r>
            <a:r>
              <a:rPr lang="en-US" b="1" dirty="0" err="1" smtClean="0"/>
              <a:t>Eukarya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84" charset="0"/>
              </a:rPr>
              <a:t>The Two Main Branches of Prokaryotic Evolution: Bacteria and </a:t>
            </a:r>
            <a:r>
              <a:rPr lang="en-US" sz="4000" b="1" dirty="0" err="1" smtClean="0">
                <a:latin typeface="Times New Roman" pitchFamily="84" charset="0"/>
              </a:rPr>
              <a:t>Archaea</a:t>
            </a:r>
            <a:r>
              <a:rPr lang="en-US" sz="4800" b="1" dirty="0" smtClean="0">
                <a:latin typeface="Times New Roman" pitchFamily="84" charset="0"/>
              </a:rPr>
              <a:t/>
            </a:r>
            <a:br>
              <a:rPr lang="en-US" sz="4800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dirty="0" smtClean="0"/>
              <a:t>Some </a:t>
            </a:r>
            <a:r>
              <a:rPr lang="en-US" dirty="0" err="1" smtClean="0"/>
              <a:t>archaea</a:t>
            </a:r>
            <a:r>
              <a:rPr lang="en-US" dirty="0" smtClean="0"/>
              <a:t> are “extremophiles.”</a:t>
            </a:r>
          </a:p>
          <a:p>
            <a:pPr marL="925513" lvl="2"/>
            <a:r>
              <a:rPr lang="en-US" dirty="0" smtClean="0"/>
              <a:t>Halophiles thrive in salty environments. </a:t>
            </a:r>
          </a:p>
          <a:p>
            <a:pPr marL="925513" lvl="2"/>
            <a:r>
              <a:rPr lang="en-US" dirty="0" smtClean="0"/>
              <a:t>Thermophiles inhabit very hot water.</a:t>
            </a:r>
          </a:p>
          <a:p>
            <a:pPr marL="925513" lvl="2"/>
            <a:r>
              <a:rPr lang="en-US" dirty="0" smtClean="0"/>
              <a:t>Methanogens</a:t>
            </a:r>
          </a:p>
          <a:p>
            <a:pPr lvl="3"/>
            <a:r>
              <a:rPr lang="en-US" dirty="0" smtClean="0"/>
              <a:t>inhabit the bottoms of lakes and swamps and</a:t>
            </a:r>
          </a:p>
          <a:p>
            <a:pPr lvl="3"/>
            <a:r>
              <a:rPr lang="en-US" dirty="0" smtClean="0"/>
              <a:t>aid digestion in cattle and deer.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91000"/>
            <a:ext cx="5029200" cy="2655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47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</a:rPr>
              <a:t>Salt-loving </a:t>
            </a:r>
            <a:r>
              <a:rPr lang="en-US" b="1" dirty="0" err="1" smtClean="0">
                <a:latin typeface="Arial" charset="0"/>
              </a:rPr>
              <a:t>archaea</a:t>
            </a:r>
            <a:endParaRPr lang="en-US" b="1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647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</a:rPr>
              <a:t>Heat-loving </a:t>
            </a:r>
            <a:r>
              <a:rPr lang="en-US" b="1" dirty="0" err="1" smtClean="0">
                <a:latin typeface="Arial" charset="0"/>
              </a:rPr>
              <a:t>archaea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and Disease</a:t>
            </a:r>
            <a:r>
              <a:rPr lang="en-US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 That Cause Disease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dirty="0" smtClean="0"/>
              <a:t>Bacteria and other organisms that cause disease are called </a:t>
            </a:r>
            <a:r>
              <a:rPr lang="en-US" b="1" dirty="0" smtClean="0"/>
              <a:t>pathogens</a:t>
            </a:r>
            <a:r>
              <a:rPr lang="en-US" dirty="0" smtClean="0"/>
              <a:t>.</a:t>
            </a:r>
          </a:p>
          <a:p>
            <a:pPr marL="446088" lvl="1"/>
            <a:r>
              <a:rPr lang="en-US" dirty="0" smtClean="0"/>
              <a:t>Most pathogenic bacteria produce poisons.</a:t>
            </a:r>
          </a:p>
          <a:p>
            <a:pPr marL="925513" lvl="2"/>
            <a:r>
              <a:rPr lang="en-US" b="1" dirty="0" smtClean="0"/>
              <a:t>Exotoxins</a:t>
            </a:r>
            <a:r>
              <a:rPr lang="en-US" dirty="0" smtClean="0"/>
              <a:t> are proteins bacterial cells secrete into their environment.</a:t>
            </a:r>
          </a:p>
          <a:p>
            <a:pPr marL="925513" lvl="2"/>
            <a:r>
              <a:rPr lang="en-US" b="1" dirty="0" smtClean="0"/>
              <a:t>Endotoxins</a:t>
            </a:r>
            <a:r>
              <a:rPr lang="en-US" dirty="0" smtClean="0"/>
              <a:t> are</a:t>
            </a:r>
          </a:p>
          <a:p>
            <a:pPr lvl="3"/>
            <a:r>
              <a:rPr lang="en-US" dirty="0" smtClean="0"/>
              <a:t>not cell secretions but instead</a:t>
            </a:r>
          </a:p>
          <a:p>
            <a:pPr lvl="3"/>
            <a:r>
              <a:rPr lang="en-US" dirty="0" smtClean="0"/>
              <a:t>chemical components of the outer membrane of certain bacteria.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9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2208"/>
            <a:ext cx="6096000" cy="5053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953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Haemophilus</a:t>
            </a:r>
            <a:endParaRPr lang="en-US" b="1" i="1" dirty="0" smtClean="0"/>
          </a:p>
          <a:p>
            <a:r>
              <a:rPr lang="en-US" b="1" i="1" dirty="0" err="1" smtClean="0"/>
              <a:t>influenzae</a:t>
            </a:r>
            <a:endParaRPr lang="en-US" b="1" i="1" dirty="0"/>
          </a:p>
        </p:txBody>
      </p:sp>
      <p:sp>
        <p:nvSpPr>
          <p:cNvPr id="4" name="Up Arrow 3"/>
          <p:cNvSpPr/>
          <p:nvPr/>
        </p:nvSpPr>
        <p:spPr>
          <a:xfrm>
            <a:off x="3304032" y="39745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1600" y="5029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Cells of nasal</a:t>
            </a:r>
          </a:p>
          <a:p>
            <a:r>
              <a:rPr lang="en-US" b="1" dirty="0" smtClean="0"/>
              <a:t>lining</a:t>
            </a:r>
            <a:endParaRPr lang="en-US" b="1" dirty="0"/>
          </a:p>
        </p:txBody>
      </p:sp>
      <p:sp>
        <p:nvSpPr>
          <p:cNvPr id="7" name="Up Arrow 6"/>
          <p:cNvSpPr/>
          <p:nvPr/>
        </p:nvSpPr>
        <p:spPr>
          <a:xfrm>
            <a:off x="6006084" y="39745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From Chemical Evolution to Darwinian Evolution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46088" lvl="1"/>
            <a:r>
              <a:rPr lang="en-US" dirty="0" smtClean="0"/>
              <a:t>Over millions of years</a:t>
            </a:r>
          </a:p>
          <a:p>
            <a:pPr marL="925513" lvl="2"/>
            <a:r>
              <a:rPr lang="en-US" dirty="0" smtClean="0"/>
              <a:t>natural selection favored the most efficient pre-cells and </a:t>
            </a:r>
          </a:p>
          <a:p>
            <a:pPr marL="925513" lvl="2"/>
            <a:r>
              <a:rPr lang="en-US" dirty="0" smtClean="0"/>
              <a:t>the first prokaryotic cells evolved.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Prokaryotes lived and evolved all alone on Earth for about 2 billion years.</a:t>
            </a:r>
          </a:p>
          <a:p>
            <a:pPr marL="446088" lvl="1"/>
            <a:r>
              <a:rPr lang="en-US" dirty="0" smtClean="0"/>
              <a:t>Prokaryotes</a:t>
            </a:r>
          </a:p>
          <a:p>
            <a:pPr marL="925513" lvl="2"/>
            <a:r>
              <a:rPr lang="en-US" dirty="0" smtClean="0"/>
              <a:t>are found wherever there is life,</a:t>
            </a:r>
          </a:p>
          <a:p>
            <a:pPr marL="925513" lvl="2"/>
            <a:r>
              <a:rPr lang="en-US" dirty="0" smtClean="0"/>
              <a:t>have a collective biomass that is at least ten times that of all eukaryotes,</a:t>
            </a:r>
          </a:p>
          <a:p>
            <a:pPr marL="925513" lvl="2"/>
            <a:r>
              <a:rPr lang="en-US" dirty="0" smtClean="0"/>
              <a:t>thrive in habitats too cold, too hot, too salty, too acidic, or too alkaline for any eukaryote,</a:t>
            </a:r>
          </a:p>
          <a:p>
            <a:pPr marL="925513" lvl="2"/>
            <a:r>
              <a:rPr lang="en-US" dirty="0" smtClean="0"/>
              <a:t>cause about half of all human diseases, and</a:t>
            </a:r>
          </a:p>
          <a:p>
            <a:pPr marL="925513" lvl="2"/>
            <a:r>
              <a:rPr lang="en-US" dirty="0" smtClean="0"/>
              <a:t>are more commonly benign or beneficial.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itchFamily="84" charset="0"/>
              </a:rPr>
              <a:t>Bacteria That Cause Disease</a:t>
            </a:r>
            <a:r>
              <a:rPr lang="en-US" b="1" dirty="0" smtClean="0">
                <a:latin typeface="Times New Roman" pitchFamily="84" charset="0"/>
              </a:rPr>
              <a:t/>
            </a:r>
            <a:br>
              <a:rPr lang="en-US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dirty="0" smtClean="0"/>
              <a:t>The best defenses against bacterial disease are</a:t>
            </a:r>
          </a:p>
          <a:p>
            <a:pPr marL="925513" lvl="2"/>
            <a:r>
              <a:rPr lang="en-US" dirty="0" smtClean="0"/>
              <a:t>sanitation,</a:t>
            </a:r>
          </a:p>
          <a:p>
            <a:pPr marL="925513" lvl="2"/>
            <a:r>
              <a:rPr lang="en-US" dirty="0" smtClean="0"/>
              <a:t>antibiotics, and</a:t>
            </a:r>
          </a:p>
          <a:p>
            <a:pPr marL="925513" lvl="2"/>
            <a:r>
              <a:rPr lang="en-US" dirty="0" smtClean="0"/>
              <a:t>education.</a:t>
            </a:r>
          </a:p>
          <a:p>
            <a:pPr marL="446088" lvl="1"/>
            <a:r>
              <a:rPr lang="en-US" dirty="0" smtClean="0"/>
              <a:t>Lyme disease is</a:t>
            </a:r>
          </a:p>
          <a:p>
            <a:pPr marL="925513" lvl="2"/>
            <a:r>
              <a:rPr lang="en-US" dirty="0" smtClean="0"/>
              <a:t>caused by bacteria carried by ticks and</a:t>
            </a:r>
          </a:p>
          <a:p>
            <a:pPr marL="925513" lvl="2"/>
            <a:r>
              <a:rPr lang="en-US" dirty="0" smtClean="0"/>
              <a:t>treated with antibiotics, if detected early.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59" y="134112"/>
            <a:ext cx="8546592" cy="6589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04" y="6172200"/>
            <a:ext cx="252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Bull’s-eye” rash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4953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Tick that carries </a:t>
            </a:r>
            <a:br>
              <a:rPr lang="en-US" b="1" dirty="0" smtClean="0"/>
            </a:br>
            <a:r>
              <a:rPr lang="en-US" b="1" dirty="0" smtClean="0"/>
              <a:t>the Lyme disease </a:t>
            </a:r>
            <a:br>
              <a:rPr lang="en-US" b="1" dirty="0" smtClean="0"/>
            </a:br>
            <a:r>
              <a:rPr lang="en-US" b="1" dirty="0" smtClean="0"/>
              <a:t>bacterium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893246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Spirochete that causes</a:t>
            </a:r>
          </a:p>
          <a:p>
            <a:r>
              <a:rPr lang="en-US" b="1" dirty="0" smtClean="0"/>
              <a:t>Lyme disease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94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Weapons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2150" lvl="1" indent="-450850"/>
            <a:r>
              <a:rPr lang="en-US" dirty="0" smtClean="0"/>
              <a:t>In October 2001, endospores of the bacterium that causes anthrax were mailed to members of the news media and the U.S. Senate.</a:t>
            </a:r>
          </a:p>
          <a:p>
            <a:pPr marL="692150" lvl="1" indent="-450850"/>
            <a:r>
              <a:rPr lang="en-US" dirty="0" smtClean="0"/>
              <a:t>Five people died from this attack.</a:t>
            </a:r>
          </a:p>
          <a:p>
            <a:pPr marL="692150" lvl="1" indent="-450850"/>
            <a:r>
              <a:rPr lang="en-US" dirty="0" smtClean="0"/>
              <a:t>Another bacterium considered to have dangerous potential as a weapon is </a:t>
            </a:r>
            <a:r>
              <a:rPr lang="en-US" i="1" dirty="0" smtClean="0"/>
              <a:t>Clostridium </a:t>
            </a:r>
            <a:r>
              <a:rPr lang="en-US" i="1" dirty="0" err="1" smtClean="0"/>
              <a:t>botulinum</a:t>
            </a:r>
            <a:r>
              <a:rPr lang="en-US" dirty="0" smtClean="0"/>
              <a:t>, producer of the exotoxin </a:t>
            </a:r>
            <a:r>
              <a:rPr lang="en-US" dirty="0" err="1" smtClean="0"/>
              <a:t>botulinum</a:t>
            </a:r>
            <a:r>
              <a:rPr lang="en-US" dirty="0" smtClean="0"/>
              <a:t>, which</a:t>
            </a:r>
          </a:p>
          <a:p>
            <a:pPr marL="1254125" lvl="2" indent="-450850"/>
            <a:r>
              <a:rPr lang="en-US" dirty="0" smtClean="0"/>
              <a:t>blocks transmission of nerve signals that cause muscle contraction and</a:t>
            </a:r>
          </a:p>
          <a:p>
            <a:pPr marL="1254125" lvl="2" indent="-450850"/>
            <a:r>
              <a:rPr lang="en-US" dirty="0" smtClean="0"/>
              <a:t>is the deadliest poison on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Biological Weapons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43001"/>
            <a:ext cx="5111750" cy="434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692150" lvl="1" indent="-450850"/>
            <a:r>
              <a:rPr lang="en-US" sz="1800" dirty="0" smtClean="0"/>
              <a:t>The bacterium that causes plague</a:t>
            </a:r>
          </a:p>
          <a:p>
            <a:pPr marL="1254125" lvl="2" indent="-450850"/>
            <a:r>
              <a:rPr lang="en-US" sz="1800" dirty="0" smtClean="0"/>
              <a:t>is also a potential biological weapon,</a:t>
            </a:r>
          </a:p>
          <a:p>
            <a:pPr marL="1254125" lvl="2" indent="-450850"/>
            <a:r>
              <a:rPr lang="en-US" sz="1800" dirty="0" smtClean="0"/>
              <a:t>is carried by rodents, and transmitted by fleas,</a:t>
            </a:r>
          </a:p>
          <a:p>
            <a:pPr marL="1254125" lvl="2" indent="-450850"/>
            <a:r>
              <a:rPr lang="en-US" sz="1800" dirty="0" smtClean="0"/>
              <a:t>produces egg-size swellings called buboes under the skin, and</a:t>
            </a:r>
          </a:p>
          <a:p>
            <a:pPr marL="1254125" lvl="2" indent="-450850"/>
            <a:r>
              <a:rPr lang="en-US" sz="1800" dirty="0" smtClean="0"/>
              <a:t>can be treated with antibiotics if diagnosed early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49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Ecological Impact of Prokaryotes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46088" lvl="1"/>
            <a:r>
              <a:rPr lang="en-US" dirty="0" smtClean="0"/>
              <a:t>Pathogenic bacteria are in the minority among prokaryotes.</a:t>
            </a:r>
          </a:p>
          <a:p>
            <a:pPr marL="446088" lvl="1"/>
            <a:r>
              <a:rPr lang="en-US" dirty="0" smtClean="0"/>
              <a:t>Far more common are species that are essential to our well-being, either directly or indirectly. </a:t>
            </a:r>
          </a:p>
          <a:p>
            <a:pPr marL="446088" lvl="1"/>
            <a:r>
              <a:rPr lang="en-US" dirty="0" smtClean="0"/>
              <a:t>Prokaryotes play essential roles in</a:t>
            </a:r>
          </a:p>
          <a:p>
            <a:pPr marL="925513" lvl="2"/>
            <a:r>
              <a:rPr lang="en-US" dirty="0" smtClean="0"/>
              <a:t>chemical cycles in the environment and</a:t>
            </a:r>
          </a:p>
          <a:p>
            <a:pPr marL="925513" lvl="2"/>
            <a:r>
              <a:rPr lang="en-US" dirty="0" smtClean="0"/>
              <a:t>the breakdown of organic wastes and dead organisms.</a:t>
            </a:r>
          </a:p>
          <a:p>
            <a:pPr marL="446088" lvl="1"/>
            <a:r>
              <a:rPr lang="en-US" b="1" dirty="0" smtClean="0"/>
              <a:t>Bioremediation</a:t>
            </a:r>
            <a:r>
              <a:rPr lang="en-US" dirty="0" smtClean="0"/>
              <a:t> is the use of organisms to remove pollutants from</a:t>
            </a:r>
          </a:p>
          <a:p>
            <a:pPr marL="925513" lvl="2"/>
            <a:r>
              <a:rPr lang="en-US" dirty="0" smtClean="0"/>
              <a:t>water,</a:t>
            </a:r>
          </a:p>
          <a:p>
            <a:pPr marL="925513" lvl="2"/>
            <a:r>
              <a:rPr lang="en-US" dirty="0" smtClean="0"/>
              <a:t>air, and</a:t>
            </a:r>
          </a:p>
          <a:p>
            <a:pPr marL="925513" lvl="2"/>
            <a:r>
              <a:rPr lang="en-US" dirty="0" smtClean="0"/>
              <a:t>soil.</a:t>
            </a:r>
          </a:p>
          <a:p>
            <a:pPr marL="446088" lvl="1"/>
            <a:r>
              <a:rPr lang="en-US" dirty="0" smtClean="0"/>
              <a:t>A familiar example is the use of prokaryotic decomposers in sewage treatment.</a:t>
            </a:r>
          </a:p>
          <a:p>
            <a:pPr marL="446088" lvl="1"/>
            <a:r>
              <a:rPr lang="en-US" dirty="0" smtClean="0"/>
              <a:t>Certain bacteria</a:t>
            </a:r>
          </a:p>
          <a:p>
            <a:pPr marL="925513" lvl="2"/>
            <a:r>
              <a:rPr lang="en-US" dirty="0" smtClean="0"/>
              <a:t>can decompose petroleum and </a:t>
            </a:r>
          </a:p>
          <a:p>
            <a:pPr marL="925513" lvl="2"/>
            <a:r>
              <a:rPr lang="en-US" dirty="0" smtClean="0"/>
              <a:t>are useful in cleaning up oil spills.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2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84" charset="0"/>
              </a:rPr>
              <a:t>Treatment of an oil spill in Alaska</a:t>
            </a:r>
            <a:endParaRPr lang="en-US" dirty="0"/>
          </a:p>
        </p:txBody>
      </p:sp>
      <p:pic>
        <p:nvPicPr>
          <p:cNvPr id="4" name="Picture 6" descr="15_18OilSpill-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54" y="1600200"/>
            <a:ext cx="58384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b="1" dirty="0" err="1" smtClean="0"/>
              <a:t>Protists</a:t>
            </a:r>
            <a:r>
              <a:rPr lang="en-US" b="1" dirty="0" smtClean="0"/>
              <a:t> </a:t>
            </a:r>
            <a:r>
              <a:rPr lang="en-US" dirty="0" smtClean="0"/>
              <a:t>are</a:t>
            </a:r>
          </a:p>
          <a:p>
            <a:pPr marL="925513" lvl="2"/>
            <a:r>
              <a:rPr lang="en-US" dirty="0" smtClean="0"/>
              <a:t>eukaryotes that are not fungi, animals, or plants,</a:t>
            </a:r>
          </a:p>
          <a:p>
            <a:pPr marL="925513" lvl="2"/>
            <a:r>
              <a:rPr lang="en-US" dirty="0" smtClean="0"/>
              <a:t>mostly unicellular, and</a:t>
            </a:r>
          </a:p>
          <a:p>
            <a:pPr marL="925513" lvl="2"/>
            <a:r>
              <a:rPr lang="en-US" dirty="0" smtClean="0"/>
              <a:t>ancestral to all other eukaryotes.</a:t>
            </a:r>
          </a:p>
          <a:p>
            <a:pPr marL="446088" lvl="1"/>
            <a:r>
              <a:rPr lang="en-US" dirty="0" smtClean="0"/>
              <a:t>The group called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marL="925513" lvl="2"/>
            <a:r>
              <a:rPr lang="en-US" dirty="0" smtClean="0"/>
              <a:t>consists of multiple clades but</a:t>
            </a:r>
          </a:p>
          <a:p>
            <a:pPr marL="925513" lvl="2"/>
            <a:r>
              <a:rPr lang="en-US" dirty="0" smtClean="0"/>
              <a:t>remains a convenient term to refer to eukaryotes that are not plants, animals, or fungi.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9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Origin of Eukaryotic Cells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6088" lvl="1"/>
            <a:r>
              <a:rPr lang="en-US" dirty="0" smtClean="0"/>
              <a:t>Eukaryotic cells evolved by</a:t>
            </a:r>
          </a:p>
          <a:p>
            <a:pPr marL="925513" lvl="2"/>
            <a:r>
              <a:rPr lang="en-US" dirty="0" smtClean="0"/>
              <a:t>the </a:t>
            </a:r>
            <a:r>
              <a:rPr lang="en-US" dirty="0" err="1" smtClean="0"/>
              <a:t>infolding</a:t>
            </a:r>
            <a:r>
              <a:rPr lang="en-US" dirty="0" smtClean="0"/>
              <a:t> of the plasma membrane of a prokaryotic cell to form the endomembrane system and</a:t>
            </a:r>
          </a:p>
          <a:p>
            <a:pPr marL="925513" lvl="2"/>
            <a:r>
              <a:rPr lang="en-US" dirty="0" smtClean="0"/>
              <a:t>a process known as </a:t>
            </a:r>
            <a:r>
              <a:rPr lang="en-US" b="1" dirty="0" smtClean="0"/>
              <a:t>endosymbiosis</a:t>
            </a:r>
            <a:r>
              <a:rPr lang="en-US" dirty="0" smtClean="0"/>
              <a:t>.</a:t>
            </a:r>
          </a:p>
          <a:p>
            <a:pPr marL="446088" lvl="1"/>
            <a:r>
              <a:rPr lang="en-US" b="1" dirty="0" smtClean="0"/>
              <a:t>Symbiosis </a:t>
            </a:r>
            <a:r>
              <a:rPr lang="en-US" dirty="0" smtClean="0"/>
              <a:t>is a more general association between organisms of two or more species.</a:t>
            </a:r>
          </a:p>
          <a:p>
            <a:pPr marL="446088" lvl="1"/>
            <a:r>
              <a:rPr lang="en-US" b="1" dirty="0" smtClean="0"/>
              <a:t>Endosymbiosis</a:t>
            </a:r>
            <a:endParaRPr lang="en-US" dirty="0" smtClean="0"/>
          </a:p>
          <a:p>
            <a:pPr marL="925513" lvl="2"/>
            <a:r>
              <a:rPr lang="en-US" dirty="0" smtClean="0"/>
              <a:t>refers to one species living inside another host species and</a:t>
            </a:r>
          </a:p>
          <a:p>
            <a:pPr marL="925513" lvl="2"/>
            <a:r>
              <a:rPr lang="en-US" dirty="0" smtClean="0"/>
              <a:t>is the process by which eukaryotes gained mitochondria and chloroplasts.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Endosymbiosis Hypothesis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543800" cy="4800600"/>
          </a:xfrm>
        </p:spPr>
      </p:pic>
    </p:spTree>
    <p:extLst>
      <p:ext uri="{BB962C8B-B14F-4D97-AF65-F5344CB8AC3E}">
        <p14:creationId xmlns:p14="http://schemas.microsoft.com/office/powerpoint/2010/main" val="110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84" charset="0"/>
              </a:rPr>
              <a:t>The Diversity of </a:t>
            </a:r>
            <a:r>
              <a:rPr lang="en-US" b="1" dirty="0" err="1" smtClean="0">
                <a:latin typeface="Times New Roman" pitchFamily="84" charset="0"/>
              </a:rPr>
              <a:t>Protists</a:t>
            </a:r>
            <a:r>
              <a:rPr lang="en-US" b="1" dirty="0" smtClean="0">
                <a:latin typeface="Times New Roman" pitchFamily="84" charset="0"/>
              </a:rPr>
              <a:t/>
            </a:r>
            <a:br>
              <a:rPr lang="en-US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dirty="0" err="1" smtClean="0"/>
              <a:t>Protists</a:t>
            </a:r>
            <a:r>
              <a:rPr lang="en-US" dirty="0" smtClean="0"/>
              <a:t> obtain their nutrition in a variety of ways.</a:t>
            </a:r>
          </a:p>
          <a:p>
            <a:pPr marL="925513" lvl="2"/>
            <a:r>
              <a:rPr lang="en-US" b="1" dirty="0" smtClean="0"/>
              <a:t>Algae </a:t>
            </a:r>
            <a:r>
              <a:rPr lang="en-US" dirty="0" smtClean="0"/>
              <a:t>are autotrophs, producing their food by photosynthesis.</a:t>
            </a:r>
          </a:p>
          <a:p>
            <a:pPr marL="925513" lvl="2"/>
            <a:r>
              <a:rPr lang="en-US" dirty="0" smtClean="0"/>
              <a:t>Other </a:t>
            </a:r>
            <a:r>
              <a:rPr lang="en-US" dirty="0" err="1" smtClean="0"/>
              <a:t>protists</a:t>
            </a:r>
            <a:r>
              <a:rPr lang="en-US" dirty="0" smtClean="0"/>
              <a:t> are heterotrophs.</a:t>
            </a:r>
          </a:p>
          <a:p>
            <a:pPr lvl="3"/>
            <a:r>
              <a:rPr lang="en-US" dirty="0" smtClean="0"/>
              <a:t>Some </a:t>
            </a:r>
            <a:r>
              <a:rPr lang="en-US" dirty="0" err="1" smtClean="0"/>
              <a:t>protists</a:t>
            </a:r>
            <a:r>
              <a:rPr lang="en-US" dirty="0" smtClean="0"/>
              <a:t> eat bacteria or other </a:t>
            </a:r>
            <a:r>
              <a:rPr lang="en-US" dirty="0" err="1" smtClean="0"/>
              <a:t>protists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Other </a:t>
            </a:r>
            <a:r>
              <a:rPr lang="en-US" dirty="0" err="1" smtClean="0"/>
              <a:t>protists</a:t>
            </a:r>
            <a:r>
              <a:rPr lang="en-US" dirty="0" smtClean="0"/>
              <a:t> are fungus-like and obtain organic molecules by absorption.</a:t>
            </a:r>
          </a:p>
          <a:p>
            <a:pPr lvl="3"/>
            <a:r>
              <a:rPr lang="en-US" b="1" dirty="0" smtClean="0"/>
              <a:t>Parasites </a:t>
            </a:r>
            <a:r>
              <a:rPr lang="en-US" dirty="0" smtClean="0"/>
              <a:t>derive their nutrition from a living host, which is harmed by the interaction. Parasitic trypanosomes infect blood and cause sleeping sickness.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84" charset="0"/>
              </a:rPr>
              <a:t>A window to early life?</a:t>
            </a:r>
            <a:br>
              <a:rPr lang="en-US" dirty="0" smtClean="0">
                <a:solidFill>
                  <a:srgbClr val="000000"/>
                </a:solidFill>
                <a:latin typeface="Times New Roman" pitchFamily="8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59" y="1600200"/>
            <a:ext cx="4503081" cy="4525963"/>
          </a:xfrm>
        </p:spPr>
      </p:pic>
    </p:spTree>
    <p:extLst>
      <p:ext uri="{BB962C8B-B14F-4D97-AF65-F5344CB8AC3E}">
        <p14:creationId xmlns:p14="http://schemas.microsoft.com/office/powerpoint/2010/main" val="14132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The Diversity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Protists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8445"/>
            <a:ext cx="8229600" cy="3668687"/>
          </a:xfrm>
        </p:spPr>
      </p:pic>
      <p:sp>
        <p:nvSpPr>
          <p:cNvPr id="6" name="TextBox 5"/>
          <p:cNvSpPr txBox="1"/>
          <p:nvPr/>
        </p:nvSpPr>
        <p:spPr>
          <a:xfrm>
            <a:off x="685800" y="5257800"/>
            <a:ext cx="1905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(a) An autotroph: </a:t>
            </a:r>
            <a:r>
              <a:rPr lang="en-US" b="1" i="1" dirty="0" err="1" smtClean="0"/>
              <a:t>Caulerpa</a:t>
            </a:r>
            <a:r>
              <a:rPr lang="en-US" b="1" i="1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 multicellular alga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5257800"/>
            <a:ext cx="24384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 heterotroph: parasitic</a:t>
            </a:r>
            <a:br>
              <a:rPr lang="en-US" b="1" dirty="0" smtClean="0"/>
            </a:br>
            <a:r>
              <a:rPr lang="en-US" b="1" dirty="0" smtClean="0"/>
              <a:t>trypanosome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5257800"/>
            <a:ext cx="2438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 A </a:t>
            </a:r>
            <a:r>
              <a:rPr lang="en-US" b="1" dirty="0" err="1" smtClean="0"/>
              <a:t>mixotroph</a:t>
            </a:r>
            <a:r>
              <a:rPr lang="en-US" b="1" dirty="0" smtClean="0"/>
              <a:t>: </a:t>
            </a:r>
            <a:r>
              <a:rPr lang="en-US" b="1" i="1" dirty="0" smtClean="0"/>
              <a:t>Euglena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75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The Diversity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Protists</a:t>
            </a:r>
            <a:r>
              <a:rPr lang="en-US" b="1" dirty="0" smtClean="0">
                <a:latin typeface="Times New Roman" pitchFamily="84" charset="0"/>
              </a:rPr>
              <a:t/>
            </a:r>
            <a:br>
              <a:rPr lang="en-US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6088" lvl="1"/>
            <a:r>
              <a:rPr lang="en-US" dirty="0" err="1" smtClean="0"/>
              <a:t>Protist</a:t>
            </a:r>
            <a:r>
              <a:rPr lang="en-US" dirty="0" smtClean="0"/>
              <a:t> habitats are diverse and include</a:t>
            </a:r>
          </a:p>
          <a:p>
            <a:pPr marL="925513" lvl="2"/>
            <a:r>
              <a:rPr lang="en-US" dirty="0" smtClean="0"/>
              <a:t>oceans, lakes, and ponds,</a:t>
            </a:r>
          </a:p>
          <a:p>
            <a:pPr marL="925513" lvl="2"/>
            <a:r>
              <a:rPr lang="en-US" dirty="0" smtClean="0"/>
              <a:t>damp soil and leaf litter, and</a:t>
            </a:r>
          </a:p>
          <a:p>
            <a:pPr marL="925513" lvl="2"/>
            <a:r>
              <a:rPr lang="en-US" dirty="0" smtClean="0"/>
              <a:t>the bodies of host organisms with which they share mutually beneficial relationships, such as </a:t>
            </a:r>
          </a:p>
          <a:p>
            <a:pPr lvl="3"/>
            <a:r>
              <a:rPr lang="en-US" dirty="0" smtClean="0"/>
              <a:t>unicellular algae and reef-building coral animals, and</a:t>
            </a:r>
          </a:p>
          <a:p>
            <a:pPr lvl="3"/>
            <a:r>
              <a:rPr lang="en-US" dirty="0" smtClean="0"/>
              <a:t>cellulose-digesting </a:t>
            </a:r>
            <a:r>
              <a:rPr lang="en-US" dirty="0" err="1" smtClean="0"/>
              <a:t>protists</a:t>
            </a:r>
            <a:r>
              <a:rPr lang="en-US" dirty="0" smtClean="0"/>
              <a:t> and termites.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Protists</a:t>
            </a:r>
            <a:r>
              <a:rPr lang="en-US" dirty="0" smtClean="0">
                <a:solidFill>
                  <a:srgbClr val="000000"/>
                </a:solidFill>
              </a:rPr>
              <a:t> that live primarily by ingesting food are called </a:t>
            </a:r>
            <a:r>
              <a:rPr lang="en-US" b="1" dirty="0" smtClean="0">
                <a:solidFill>
                  <a:srgbClr val="000000"/>
                </a:solidFill>
              </a:rPr>
              <a:t>protozoans.</a:t>
            </a:r>
          </a:p>
          <a:p>
            <a:pPr marL="446088" lvl="1"/>
            <a:r>
              <a:rPr lang="en-US" dirty="0" smtClean="0"/>
              <a:t>Protozoans with flagella are called </a:t>
            </a:r>
            <a:r>
              <a:rPr lang="en-US" b="1" dirty="0" smtClean="0"/>
              <a:t>flagellates</a:t>
            </a:r>
            <a:r>
              <a:rPr lang="en-US" dirty="0" smtClean="0"/>
              <a:t> and</a:t>
            </a:r>
          </a:p>
          <a:p>
            <a:pPr marL="925513" lvl="2"/>
            <a:r>
              <a:rPr lang="en-US" dirty="0" smtClean="0"/>
              <a:t>are typically free-living, but </a:t>
            </a:r>
          </a:p>
          <a:p>
            <a:pPr marL="925513" lvl="2"/>
            <a:r>
              <a:rPr lang="en-US" dirty="0" smtClean="0"/>
              <a:t>some are nasty parasites.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0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Protozoans</a:t>
            </a:r>
            <a:r>
              <a:rPr lang="en-US" b="1" dirty="0" smtClean="0">
                <a:latin typeface="Times New Roman" pitchFamily="84" charset="0"/>
              </a:rPr>
              <a:t/>
            </a:r>
            <a:br>
              <a:rPr lang="en-US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6088" lvl="1"/>
            <a:r>
              <a:rPr lang="en-US" b="1" dirty="0" smtClean="0"/>
              <a:t>Amoebas</a:t>
            </a:r>
            <a:r>
              <a:rPr lang="en-US" dirty="0" smtClean="0"/>
              <a:t> are characterized by</a:t>
            </a:r>
          </a:p>
          <a:p>
            <a:pPr marL="925513" lvl="2"/>
            <a:r>
              <a:rPr lang="en-US" dirty="0" smtClean="0"/>
              <a:t>great flexibility in their body shape and </a:t>
            </a:r>
          </a:p>
          <a:p>
            <a:pPr marL="925513" lvl="2"/>
            <a:r>
              <a:rPr lang="en-US" dirty="0" smtClean="0"/>
              <a:t>the absence of permanent organelles for locomotion.</a:t>
            </a:r>
          </a:p>
          <a:p>
            <a:pPr marL="446088" lvl="1"/>
            <a:r>
              <a:rPr lang="en-US" dirty="0" smtClean="0"/>
              <a:t>Most species move and feed by means of </a:t>
            </a:r>
            <a:r>
              <a:rPr lang="en-US" b="1" dirty="0" smtClean="0"/>
              <a:t>pseudopodia</a:t>
            </a:r>
            <a:r>
              <a:rPr lang="en-US" dirty="0" smtClean="0"/>
              <a:t> (singular, </a:t>
            </a:r>
            <a:r>
              <a:rPr lang="en-US" i="1" dirty="0" smtClean="0"/>
              <a:t>pseudopodium</a:t>
            </a:r>
            <a:r>
              <a:rPr lang="en-US" dirty="0" smtClean="0"/>
              <a:t>), temporary extensions of the cell.</a:t>
            </a:r>
          </a:p>
          <a:p>
            <a:pPr marL="446088" lvl="1"/>
            <a:r>
              <a:rPr lang="en-US" b="1" dirty="0" smtClean="0"/>
              <a:t>Ciliates</a:t>
            </a:r>
            <a:r>
              <a:rPr lang="en-US" dirty="0" smtClean="0"/>
              <a:t> are protozoans that</a:t>
            </a:r>
          </a:p>
          <a:p>
            <a:pPr marL="925513" lvl="2"/>
            <a:r>
              <a:rPr lang="en-US" dirty="0" smtClean="0"/>
              <a:t>are named for their use of hair-like structures called cilia to move and sweep food into their mouths,</a:t>
            </a:r>
          </a:p>
          <a:p>
            <a:pPr marL="925513" lvl="2"/>
            <a:r>
              <a:rPr lang="en-US" dirty="0" smtClean="0"/>
              <a:t>are mostly free-living (nonparasitic), such as the freshwater ciliate </a:t>
            </a:r>
            <a:r>
              <a:rPr lang="en-US" i="1" dirty="0" smtClean="0"/>
              <a:t>Paramecium</a:t>
            </a:r>
            <a:r>
              <a:rPr lang="en-US" dirty="0" smtClean="0"/>
              <a:t>, and</a:t>
            </a:r>
          </a:p>
          <a:p>
            <a:pPr marL="925513" lvl="2"/>
            <a:r>
              <a:rPr lang="en-US" dirty="0" smtClean="0"/>
              <a:t>include heterotrophs and </a:t>
            </a:r>
            <a:r>
              <a:rPr lang="en-US" dirty="0" err="1" smtClean="0"/>
              <a:t>mixotrophs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88D"/>
                </a:solidFill>
              </a:rPr>
              <a:t>Evolution Connection: </a:t>
            </a:r>
            <a:br>
              <a:rPr lang="en-US" dirty="0" smtClean="0">
                <a:solidFill>
                  <a:srgbClr val="00788D"/>
                </a:solidFill>
              </a:rPr>
            </a:br>
            <a:r>
              <a:rPr lang="en-US" dirty="0" smtClean="0">
                <a:solidFill>
                  <a:srgbClr val="00788D"/>
                </a:solidFill>
              </a:rPr>
              <a:t>The Origin of Multicellular Life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46088" lvl="1"/>
            <a:r>
              <a:rPr lang="en-US" dirty="0" smtClean="0"/>
              <a:t>Multicellular organisms have</a:t>
            </a:r>
          </a:p>
          <a:p>
            <a:pPr marL="925513" lvl="2"/>
            <a:r>
              <a:rPr lang="en-US" dirty="0" smtClean="0"/>
              <a:t>specialized cells that are dependent on each other and perform different functions, such as</a:t>
            </a:r>
          </a:p>
          <a:p>
            <a:pPr lvl="3"/>
            <a:r>
              <a:rPr lang="en-US" dirty="0" smtClean="0"/>
              <a:t>feeding,</a:t>
            </a:r>
          </a:p>
          <a:p>
            <a:pPr lvl="3"/>
            <a:r>
              <a:rPr lang="en-US" dirty="0" smtClean="0"/>
              <a:t>waste disposal,</a:t>
            </a:r>
          </a:p>
          <a:p>
            <a:pPr lvl="3"/>
            <a:r>
              <a:rPr lang="en-US" dirty="0" smtClean="0"/>
              <a:t>gas exchange, and </a:t>
            </a:r>
          </a:p>
          <a:p>
            <a:pPr lvl="3"/>
            <a:r>
              <a:rPr lang="en-US" dirty="0" smtClean="0"/>
              <a:t>protection.</a:t>
            </a:r>
          </a:p>
          <a:p>
            <a:pPr marL="446088" lvl="1"/>
            <a:r>
              <a:rPr lang="en-US" dirty="0" smtClean="0"/>
              <a:t>Colonial </a:t>
            </a:r>
            <a:r>
              <a:rPr lang="en-US" dirty="0" err="1" smtClean="0"/>
              <a:t>protists</a:t>
            </a:r>
            <a:r>
              <a:rPr lang="en-US" dirty="0" smtClean="0"/>
              <a:t> likely formed the evolutionary links between </a:t>
            </a:r>
          </a:p>
          <a:p>
            <a:pPr marL="925513" lvl="2"/>
            <a:r>
              <a:rPr lang="en-US" dirty="0" smtClean="0"/>
              <a:t>unicellular and</a:t>
            </a:r>
          </a:p>
          <a:p>
            <a:pPr marL="925513" lvl="2"/>
            <a:r>
              <a:rPr lang="en-US" dirty="0" smtClean="0"/>
              <a:t>multicellular organisms.</a:t>
            </a:r>
          </a:p>
          <a:p>
            <a:pPr marL="446088" lvl="1"/>
            <a:r>
              <a:rPr lang="en-US" dirty="0" smtClean="0"/>
              <a:t>The colonial green alga </a:t>
            </a:r>
            <a:r>
              <a:rPr lang="en-US" i="1" dirty="0" err="1" smtClean="0"/>
              <a:t>Volvox</a:t>
            </a:r>
            <a:r>
              <a:rPr lang="en-US" i="1" dirty="0" smtClean="0"/>
              <a:t> </a:t>
            </a:r>
            <a:r>
              <a:rPr lang="en-US" dirty="0" smtClean="0"/>
              <a:t>demonstrates one level of specialization and cooperation.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Volvox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colonial green alga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8" descr="15_25dVolvox-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15200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5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A model for the evolution of multicellular organisms from unicellular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protists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84" charset="0"/>
              </a:rPr>
              <a:t>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2" descr="15_27EvoMultiOrganism_3-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1" y="1499367"/>
            <a:ext cx="8229600" cy="419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2362200"/>
            <a:ext cx="1371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Unicellular</a:t>
            </a:r>
          </a:p>
          <a:p>
            <a:pPr>
              <a:lnSpc>
                <a:spcPct val="90000"/>
              </a:lnSpc>
            </a:pPr>
            <a:r>
              <a:rPr lang="en-US" b="1" dirty="0" err="1"/>
              <a:t>protist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1443487"/>
            <a:ext cx="1965961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An ancestral</a:t>
            </a:r>
            <a:br>
              <a:rPr lang="en-US" b="1" dirty="0"/>
            </a:br>
            <a:r>
              <a:rPr lang="en-US" b="1" dirty="0"/>
              <a:t>colony may have</a:t>
            </a:r>
            <a:br>
              <a:rPr lang="en-US" b="1" dirty="0"/>
            </a:br>
            <a:r>
              <a:rPr lang="en-US" b="1" dirty="0"/>
              <a:t>formed when a</a:t>
            </a:r>
            <a:br>
              <a:rPr lang="en-US" b="1" dirty="0"/>
            </a:br>
            <a:r>
              <a:rPr lang="en-US" b="1" dirty="0"/>
              <a:t>cell divided and</a:t>
            </a:r>
            <a:br>
              <a:rPr lang="en-US" b="1" dirty="0"/>
            </a:br>
            <a:r>
              <a:rPr lang="en-US" b="1" dirty="0"/>
              <a:t>remained</a:t>
            </a:r>
            <a:br>
              <a:rPr lang="en-US" b="1" dirty="0"/>
            </a:br>
            <a:r>
              <a:rPr lang="en-US" b="1" dirty="0"/>
              <a:t>attached to</a:t>
            </a:r>
            <a:br>
              <a:rPr lang="en-US" b="1" dirty="0"/>
            </a:br>
            <a:r>
              <a:rPr lang="en-US" b="1" dirty="0"/>
              <a:t>its offspring.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2" y="1457336"/>
            <a:ext cx="1447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Cells in the</a:t>
            </a:r>
            <a:br>
              <a:rPr lang="en-US" b="1" dirty="0"/>
            </a:br>
            <a:r>
              <a:rPr lang="en-US" b="1" dirty="0"/>
              <a:t>colony may</a:t>
            </a:r>
            <a:br>
              <a:rPr lang="en-US" b="1" dirty="0"/>
            </a:br>
            <a:r>
              <a:rPr lang="en-US" b="1" dirty="0"/>
              <a:t>have become</a:t>
            </a:r>
            <a:br>
              <a:rPr lang="en-US" b="1" dirty="0"/>
            </a:br>
            <a:r>
              <a:rPr lang="en-US" b="1" dirty="0"/>
              <a:t>specialized and</a:t>
            </a:r>
            <a:br>
              <a:rPr lang="en-US" b="1" dirty="0"/>
            </a:br>
            <a:r>
              <a:rPr lang="en-US" b="1" dirty="0"/>
              <a:t>interdependent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1378272"/>
            <a:ext cx="19050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Additional</a:t>
            </a:r>
            <a:br>
              <a:rPr lang="en-US" b="1" dirty="0"/>
            </a:br>
            <a:r>
              <a:rPr lang="en-US" b="1" dirty="0"/>
              <a:t>specialization may</a:t>
            </a:r>
            <a:br>
              <a:rPr lang="en-US" b="1" dirty="0"/>
            </a:br>
            <a:r>
              <a:rPr lang="en-US" b="1" dirty="0"/>
              <a:t>have led to sex cells</a:t>
            </a:r>
            <a:br>
              <a:rPr lang="en-US" b="1" dirty="0"/>
            </a:br>
            <a:r>
              <a:rPr lang="en-US" b="1" dirty="0"/>
              <a:t>(gametes) and</a:t>
            </a:r>
            <a:br>
              <a:rPr lang="en-US" b="1" dirty="0"/>
            </a:br>
            <a:r>
              <a:rPr lang="en-US" b="1" dirty="0" err="1"/>
              <a:t>nonreproductive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cells (somatic cells).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0" y="28100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Gamete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3698821"/>
            <a:ext cx="14097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Food-</a:t>
            </a:r>
            <a:br>
              <a:rPr lang="en-US" b="1" dirty="0"/>
            </a:br>
            <a:r>
              <a:rPr lang="en-US" b="1" dirty="0"/>
              <a:t>synthesizing</a:t>
            </a:r>
          </a:p>
          <a:p>
            <a:pPr>
              <a:lnSpc>
                <a:spcPct val="90000"/>
              </a:lnSpc>
            </a:pPr>
            <a:r>
              <a:rPr lang="en-US" b="1" dirty="0"/>
              <a:t>cells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4632361" y="45390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6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main concepts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85" y="1600200"/>
            <a:ext cx="5479030" cy="4525963"/>
          </a:xfrm>
        </p:spPr>
      </p:pic>
    </p:spTree>
    <p:extLst>
      <p:ext uri="{BB962C8B-B14F-4D97-AF65-F5344CB8AC3E}">
        <p14:creationId xmlns:p14="http://schemas.microsoft.com/office/powerpoint/2010/main" val="8869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84" charset="0"/>
              </a:rPr>
              <a:t>They’re Everywhere!</a:t>
            </a:r>
            <a:r>
              <a:rPr lang="en-US" sz="4800" b="1" dirty="0" smtClean="0">
                <a:latin typeface="Times New Roman" pitchFamily="84" charset="0"/>
              </a:rPr>
              <a:t/>
            </a:r>
            <a:br>
              <a:rPr lang="en-US" sz="4800" b="1" dirty="0" smtClean="0">
                <a:latin typeface="Times New Roman" pitchFamily="84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12" y="1600200"/>
            <a:ext cx="5220976" cy="452596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pPr marL="446088" lvl="1"/>
            <a:r>
              <a:rPr lang="en-US" sz="1700" dirty="0" smtClean="0"/>
              <a:t>Compared to eukaryotes, prokaryotes are</a:t>
            </a:r>
          </a:p>
          <a:p>
            <a:pPr marL="1382713" lvl="2" indent="-457200">
              <a:buFont typeface="Arial" pitchFamily="34" charset="0"/>
              <a:buChar char="•"/>
            </a:pPr>
            <a:r>
              <a:rPr lang="en-US" sz="1700" dirty="0" smtClean="0"/>
              <a:t>much more abundant and</a:t>
            </a:r>
          </a:p>
          <a:p>
            <a:pPr marL="1382713" lvl="2" indent="-457200">
              <a:buFont typeface="Arial" pitchFamily="34" charset="0"/>
              <a:buChar char="•"/>
            </a:pPr>
            <a:r>
              <a:rPr lang="en-US" sz="1700" dirty="0" smtClean="0"/>
              <a:t>typically much smaller.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B050"/>
                </a:solidFill>
                <a:latin typeface="Times New Roman" pitchFamily="84" charset="0"/>
              </a:rPr>
              <a:t>The picture to the right shows Bacteria  on the point of a pin.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Prokaryotes living in soil and at the bottom of lakes, rivers, and oceans help to decompose dead organisms and other organic waste material, returning vital chemical elements to the environment.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50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Structure and Function of Prokaryotes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6088" lvl="1"/>
            <a:r>
              <a:rPr lang="en-US" sz="3600" dirty="0" smtClean="0"/>
              <a:t>Prokaryotic cells</a:t>
            </a:r>
          </a:p>
          <a:p>
            <a:pPr marL="925513" lvl="2"/>
            <a:r>
              <a:rPr lang="en-US" sz="3600" dirty="0" smtClean="0"/>
              <a:t>lack a membrane-enclosed nucleus,</a:t>
            </a:r>
          </a:p>
          <a:p>
            <a:pPr marL="925513" lvl="2"/>
            <a:r>
              <a:rPr lang="en-US" sz="3600" dirty="0" smtClean="0"/>
              <a:t>lack other membrane-enclosed organelles,</a:t>
            </a:r>
          </a:p>
          <a:p>
            <a:pPr marL="925513" lvl="2"/>
            <a:r>
              <a:rPr lang="en-US" sz="3600" dirty="0" smtClean="0"/>
              <a:t>typically have cell walls exterior to their plasma membranes, but</a:t>
            </a:r>
          </a:p>
          <a:p>
            <a:pPr marL="925513" lvl="2"/>
            <a:r>
              <a:rPr lang="en-US" sz="3600" dirty="0" smtClean="0"/>
              <a:t>display an enormous range of diversity.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Prokaryotic vs. Eukaryotic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Prokaryotic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8751"/>
            <a:ext cx="3657600" cy="242353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Eukaryotic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9287"/>
            <a:ext cx="4041775" cy="3302463"/>
          </a:xfrm>
        </p:spPr>
      </p:pic>
    </p:spTree>
    <p:extLst>
      <p:ext uri="{BB962C8B-B14F-4D97-AF65-F5344CB8AC3E}">
        <p14:creationId xmlns:p14="http://schemas.microsoft.com/office/powerpoint/2010/main" val="15335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00B0F0"/>
                </a:solidFill>
                <a:latin typeface="Times New Roman" pitchFamily="84" charset="0"/>
              </a:rPr>
              <a:t>Prokaryotic Forms</a:t>
            </a:r>
            <a:r>
              <a:rPr lang="en-US" b="1" dirty="0" smtClean="0">
                <a:solidFill>
                  <a:srgbClr val="00B0F0"/>
                </a:solidFill>
                <a:latin typeface="Times New Roman" pitchFamily="84" charset="0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Times New Roman" pitchFamily="84" charset="0"/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33600"/>
            <a:ext cx="5562600" cy="35052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46088" lvl="1"/>
            <a:r>
              <a:rPr lang="en-US" sz="2800" dirty="0" smtClean="0"/>
              <a:t>The three most common shapes of prokaryotes are</a:t>
            </a:r>
          </a:p>
          <a:p>
            <a:pPr marL="1017588" lvl="2" indent="-457200">
              <a:buFont typeface="Times New Roman" pitchFamily="84" charset="0"/>
              <a:buAutoNum type="arabicPeriod"/>
            </a:pPr>
            <a:r>
              <a:rPr lang="en-US" sz="2800" dirty="0" smtClean="0"/>
              <a:t>spherical (</a:t>
            </a:r>
            <a:r>
              <a:rPr lang="en-US" sz="2800" b="1" dirty="0" err="1" smtClean="0"/>
              <a:t>cocci</a:t>
            </a:r>
            <a:r>
              <a:rPr lang="en-US" sz="2800" dirty="0" smtClean="0"/>
              <a:t>),</a:t>
            </a:r>
          </a:p>
          <a:p>
            <a:pPr marL="1017588" lvl="2" indent="-457200">
              <a:buFont typeface="Times New Roman" pitchFamily="84" charset="0"/>
              <a:buAutoNum type="arabicPeriod"/>
            </a:pPr>
            <a:r>
              <a:rPr lang="en-US" sz="2800" dirty="0" smtClean="0"/>
              <a:t>rod-shaped (</a:t>
            </a:r>
            <a:r>
              <a:rPr lang="en-US" sz="2800" b="1" dirty="0" smtClean="0"/>
              <a:t>bacilli</a:t>
            </a:r>
            <a:r>
              <a:rPr lang="en-US" sz="2800" dirty="0" smtClean="0"/>
              <a:t>), and</a:t>
            </a:r>
          </a:p>
          <a:p>
            <a:pPr marL="1017588" lvl="2" indent="-457200">
              <a:buFont typeface="Times New Roman" pitchFamily="84" charset="0"/>
              <a:buAutoNum type="arabicPeriod"/>
            </a:pPr>
            <a:r>
              <a:rPr lang="en-US" sz="2800" dirty="0" smtClean="0"/>
              <a:t>spiral or curved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55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itchFamily="84" charset="0"/>
              </a:rPr>
              <a:t>Prokaryotic Forms</a:t>
            </a:r>
            <a:r>
              <a:rPr lang="en-US" b="1" dirty="0" smtClean="0">
                <a:latin typeface="Times New Roman" pitchFamily="84" charset="0"/>
              </a:rPr>
              <a:t/>
            </a:r>
            <a:br>
              <a:rPr lang="en-US" b="1" dirty="0" smtClean="0">
                <a:latin typeface="Times New Roman" pitchFamily="84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/>
            <a:r>
              <a:rPr lang="en-US" b="1" dirty="0" smtClean="0"/>
              <a:t>All prokaryotes are unicellular.</a:t>
            </a:r>
          </a:p>
          <a:p>
            <a:pPr marL="446088" lvl="1"/>
            <a:r>
              <a:rPr lang="en-US" dirty="0" smtClean="0"/>
              <a:t>Some species</a:t>
            </a:r>
          </a:p>
          <a:p>
            <a:pPr marL="925513" lvl="2"/>
            <a:r>
              <a:rPr lang="en-US" dirty="0" smtClean="0"/>
              <a:t>exist as groups of two or more cells,</a:t>
            </a:r>
          </a:p>
          <a:p>
            <a:pPr marL="925513" lvl="2"/>
            <a:r>
              <a:rPr lang="en-US" dirty="0" smtClean="0"/>
              <a:t>exhibit a simple division of labor among specialized cell types, or</a:t>
            </a:r>
          </a:p>
          <a:p>
            <a:pPr marL="925513" lvl="2"/>
            <a:r>
              <a:rPr lang="en-US" dirty="0" smtClean="0"/>
              <a:t>are very large, dwarfing most eukaryotic cells.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About half of all prokaryotes are mobile, and many of these travel using one or more flagella.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3414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84" charset="0"/>
              </a:rPr>
              <a:t>A diversity of prokaryotic shapes and sizes</a:t>
            </a:r>
            <a:r>
              <a:rPr lang="en-US" dirty="0" smtClean="0">
                <a:latin typeface="Times New Roman" pitchFamily="84" charset="0"/>
              </a:rPr>
              <a:t/>
            </a:r>
            <a:br>
              <a:rPr lang="en-US" dirty="0" smtClean="0">
                <a:latin typeface="Times New Roman" pitchFamily="84" charset="0"/>
              </a:rPr>
            </a:br>
            <a:endParaRPr lang="en-US" dirty="0"/>
          </a:p>
        </p:txBody>
      </p:sp>
      <p:pic>
        <p:nvPicPr>
          <p:cNvPr id="4" name="Picture 12" descr="15_09_ProkaryDiversity-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600200"/>
            <a:ext cx="449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1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1484</Words>
  <Application>Microsoft Office PowerPoint</Application>
  <PresentationFormat>On-screen Show (4:3)</PresentationFormat>
  <Paragraphs>229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Self-replication of RNA “genes”</vt:lpstr>
      <vt:lpstr>From Chemical Evolution to Darwinian Evolution</vt:lpstr>
      <vt:lpstr>A window to early life? </vt:lpstr>
      <vt:lpstr>They’re Everywhere! </vt:lpstr>
      <vt:lpstr>The Structure and Function of Prokaryotes</vt:lpstr>
      <vt:lpstr>Comparison of Prokaryotic vs. Eukaryotic Cells</vt:lpstr>
      <vt:lpstr>Prokaryotic Forms </vt:lpstr>
      <vt:lpstr>Prokaryotic Forms </vt:lpstr>
      <vt:lpstr>A diversity of prokaryotic shapes and sizes </vt:lpstr>
      <vt:lpstr>Prokaryotic Forms(cont.) </vt:lpstr>
      <vt:lpstr>Dental plaque, a biofilm that forms on teeth </vt:lpstr>
      <vt:lpstr>Prokaryotic Reproduction </vt:lpstr>
      <vt:lpstr>Prokaryotic Nutrition</vt:lpstr>
      <vt:lpstr>Prokaryotic Nutrition </vt:lpstr>
      <vt:lpstr>PowerPoint Presentation</vt:lpstr>
      <vt:lpstr>The Two Main Branches of Prokaryotic Evolution: Bacteria and Archaea</vt:lpstr>
      <vt:lpstr>The Two Main Branches of Prokaryotic Evolution: Bacteria and Archaea </vt:lpstr>
      <vt:lpstr>Bacteria and Disease  Bacteria That Cause Disease</vt:lpstr>
      <vt:lpstr>PowerPoint Presentation</vt:lpstr>
      <vt:lpstr>Bacteria That Cause Disease </vt:lpstr>
      <vt:lpstr>PowerPoint Presentation</vt:lpstr>
      <vt:lpstr>Biological Weapons</vt:lpstr>
      <vt:lpstr>Biological Weapons</vt:lpstr>
      <vt:lpstr>The Ecological Impact of Prokaryotes</vt:lpstr>
      <vt:lpstr>Treatment of an oil spill in Alaska</vt:lpstr>
      <vt:lpstr>PROTISTS</vt:lpstr>
      <vt:lpstr>The Origin of Eukaryotic Cells</vt:lpstr>
      <vt:lpstr>Endosymbiosis Hypothesis</vt:lpstr>
      <vt:lpstr>The Diversity of Protists </vt:lpstr>
      <vt:lpstr>The Diversity of Protists</vt:lpstr>
      <vt:lpstr>The Diversity of Protists </vt:lpstr>
      <vt:lpstr>Protozoans </vt:lpstr>
      <vt:lpstr>Evolution Connection:  The Origin of Multicellular Life</vt:lpstr>
      <vt:lpstr>Volvox, a colonial green alga </vt:lpstr>
      <vt:lpstr>A model for the evolution of multicellular organisms from unicellular protists </vt:lpstr>
      <vt:lpstr>Review of main concepts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Self-replication of RNA “genes”</dc:title>
  <dc:creator>Giuseppe Giusti</dc:creator>
  <cp:lastModifiedBy>Saint Viator</cp:lastModifiedBy>
  <cp:revision>17</cp:revision>
  <dcterms:created xsi:type="dcterms:W3CDTF">2013-02-28T02:11:54Z</dcterms:created>
  <dcterms:modified xsi:type="dcterms:W3CDTF">2013-02-28T15:03:13Z</dcterms:modified>
</cp:coreProperties>
</file>