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9" r:id="rId4"/>
    <p:sldId id="261" r:id="rId5"/>
    <p:sldId id="260" r:id="rId6"/>
    <p:sldId id="262" r:id="rId7"/>
    <p:sldId id="258" r:id="rId8"/>
    <p:sldId id="263" r:id="rId9"/>
    <p:sldId id="266" r:id="rId10"/>
    <p:sldId id="264" r:id="rId11"/>
    <p:sldId id="267" r:id="rId12"/>
    <p:sldId id="268" r:id="rId13"/>
    <p:sldId id="265" r:id="rId14"/>
    <p:sldId id="271" r:id="rId15"/>
    <p:sldId id="269" r:id="rId16"/>
    <p:sldId id="274" r:id="rId17"/>
    <p:sldId id="275" r:id="rId18"/>
    <p:sldId id="276" r:id="rId19"/>
    <p:sldId id="270" r:id="rId20"/>
    <p:sldId id="277" r:id="rId21"/>
    <p:sldId id="272" r:id="rId22"/>
    <p:sldId id="273" r:id="rId23"/>
    <p:sldId id="279" r:id="rId24"/>
    <p:sldId id="278" r:id="rId25"/>
    <p:sldId id="280" r:id="rId26"/>
    <p:sldId id="282" r:id="rId27"/>
    <p:sldId id="281" r:id="rId28"/>
    <p:sldId id="283" r:id="rId29"/>
    <p:sldId id="284" r:id="rId30"/>
    <p:sldId id="286" r:id="rId31"/>
    <p:sldId id="285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7" r:id="rId40"/>
    <p:sldId id="298" r:id="rId41"/>
    <p:sldId id="299" r:id="rId42"/>
    <p:sldId id="294" r:id="rId43"/>
    <p:sldId id="295" r:id="rId44"/>
    <p:sldId id="301" r:id="rId45"/>
    <p:sldId id="302" r:id="rId46"/>
    <p:sldId id="300" r:id="rId47"/>
    <p:sldId id="296" r:id="rId48"/>
    <p:sldId id="303" r:id="rId49"/>
    <p:sldId id="305" r:id="rId50"/>
    <p:sldId id="307" r:id="rId51"/>
    <p:sldId id="308" r:id="rId52"/>
    <p:sldId id="309" r:id="rId53"/>
    <p:sldId id="306" r:id="rId5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BB83C-950D-40E7-B908-E0C0E9AFA79F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6183A-4FAD-4905-B993-1D6E21DA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0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89F741-32FB-471E-933E-7218F1394FDF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F33330-BEF5-497B-AA32-C4E55B17D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50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60183-ABD6-4275-A2E2-86C2E899ED2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10.24 Adenovirus (part 1)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784FF-17DA-402E-9B37-9C5A3E77BC4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10.29 The reproductive cycle of an enveloped virus (part 2)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defTabSz="177641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defTabSz="177641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defTabSz="177641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defTabSz="177641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defTabSz="177641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defTabSz="1776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defTabSz="1776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defTabSz="1776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defTabSz="1776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/>
            <a:fld id="{DB5AF0EB-2055-4B48-AEC2-18FA1AF34313}" type="slidenum">
              <a:rPr lang="en-US" sz="1200">
                <a:latin typeface="Arial" charset="0"/>
              </a:rPr>
              <a:pPr algn="r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95" tIns="45247" rIns="90495" bIns="45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CE9ED-5573-48E8-99CF-C4DEF86B098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84" charset="0"/>
              </a:rPr>
              <a:t>Figure 12.1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Glowing fish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E5689-A80E-415C-AF3F-CCFE84875DB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84" charset="0"/>
              </a:rPr>
              <a:t>Figure 12.3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A factory that produces genetically engineered insulin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94BF38-A6D3-4FAC-976C-FFE6CCFA511C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Times New Roman" pitchFamily="84" charset="0"/>
              </a:rPr>
              <a:t>Figure 12.4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Genetically modified corn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3F2DE3-744D-4991-8BAF-7218ECFFA9A4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Times New Roman" pitchFamily="84" charset="0"/>
              </a:rPr>
              <a:t>Figure 12.5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Genetically modified rice</a:t>
            </a:r>
            <a:endParaRPr lang="en-US" smtClean="0">
              <a:latin typeface="Times New Roman" pitchFamily="84" charset="0"/>
            </a:endParaRPr>
          </a:p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3F9AF-1219-4BF2-B993-77CCCBEAC62E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Times New Roman" pitchFamily="84" charset="0"/>
              </a:rPr>
              <a:t>Figure 12.8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Using recombinant DNA technology to produce useful products (part 1)</a:t>
            </a:r>
            <a:endParaRPr lang="en-US" smtClean="0">
              <a:latin typeface="Times New Roman" pitchFamily="84" charset="0"/>
            </a:endParaRPr>
          </a:p>
          <a:p>
            <a:pPr eaLnBrk="1" hangingPunct="1"/>
            <a:endParaRPr lang="en-US" smtClean="0">
              <a:latin typeface="Times New Roman" pitchFamily="8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9B1BB-5854-42FB-9117-6A6112F914DE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Times New Roman" pitchFamily="84" charset="0"/>
              </a:rPr>
              <a:t>Figure 12.8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Using recombinant DNA technology to produce useful products (part 2)</a:t>
            </a:r>
            <a:endParaRPr lang="en-US" smtClean="0">
              <a:latin typeface="Times New Roman" pitchFamily="84" charset="0"/>
            </a:endParaRPr>
          </a:p>
          <a:p>
            <a:pPr eaLnBrk="1" hangingPunct="1"/>
            <a:endParaRPr lang="en-US" smtClean="0">
              <a:latin typeface="Times New Roman" pitchFamily="84" charset="0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E33651-7A74-43F5-A1FB-C4D3EAE98773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Times New Roman" pitchFamily="84" charset="0"/>
              </a:rPr>
              <a:t>Figure 12.8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Using recombinant DNA technology to produce useful products (part 3)</a:t>
            </a:r>
            <a:endParaRPr lang="en-US" smtClean="0">
              <a:latin typeface="Times New Roman" pitchFamily="84" charset="0"/>
            </a:endParaRPr>
          </a:p>
          <a:p>
            <a:pPr eaLnBrk="1" hangingPunct="1"/>
            <a:endParaRPr lang="en-US" smtClean="0">
              <a:latin typeface="Times New Roman" pitchFamily="84" charset="0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B928D-F40F-481A-9430-44F62A6A408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19A81-428D-44A0-B5A0-E1FD051C96A0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10.28 An influenza virus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E3385-7499-4D60-810B-6A34DC5450F3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84" charset="0"/>
              </a:rPr>
              <a:t>Figure 12.13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Overview of DNA profiling (step 3)</a:t>
            </a:r>
            <a:endParaRPr lang="en-US" smtClean="0">
              <a:latin typeface="Times New Roman" pitchFamily="84" charset="0"/>
            </a:endParaRPr>
          </a:p>
          <a:p>
            <a:endParaRPr lang="en-US" smtClean="0">
              <a:latin typeface="Times New Roman" pitchFamily="84" charset="0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5C0A8-AE76-41F8-BB9D-8C745DF9BDE8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84" charset="0"/>
              </a:rPr>
              <a:t>Figure 12.15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DNA amplification by PCR</a:t>
            </a:r>
            <a:endParaRPr lang="en-US" smtClean="0">
              <a:latin typeface="Times New Roman" pitchFamily="84" charset="0"/>
            </a:endParaRPr>
          </a:p>
          <a:p>
            <a:endParaRPr lang="en-US" smtClean="0">
              <a:latin typeface="Times New Roman" pitchFamily="84" charset="0"/>
            </a:endParaRPr>
          </a:p>
          <a:p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C2B8A-7B6F-4C2E-BA25-9D221499761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10.25 Bacteriophages (viruses) infecting a bacterial cell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3CDE-354B-4945-AD7E-EA995B40FDE0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10.26 Alternative phage reproductive cycles (part 1)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0D5EA-6A88-4672-839B-6A7A3B659AE1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10.26 Alternative phage reproductive cycles (part 2)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D77F8-5E6F-44F3-A9EA-2781497C23D0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10.26 Alternative phage reproductive cycles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73681-1B30-46C9-809A-F2472B7132C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10.27 Tobacco mosaic virus</a:t>
            </a:r>
            <a:endParaRPr lang="en-US" smtClean="0">
              <a:latin typeface="Times New Roman" pitchFamily="84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E1BFA6-2A32-4925-B44F-024788C4DD9B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10.28 An influenza virus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18893-70F0-4583-A9E7-70A08727F693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10.29 The reproductive cycle of an enveloped virus (part 1)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4CB5-49A7-4FCB-9CC9-08180417D660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ECA7-D975-4F3E-98AD-44E1ADBFE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8D33-2C42-46D7-889A-A0959795D497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51C8-D85E-411F-91D0-A57B6514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8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37CF-F7A1-4D3A-ACEA-A39AFCA3D996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C415-2A52-4A35-89F8-1E4561AD7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DEA-82B0-4572-9178-4D589AF389D5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4611-CC69-4455-BA4A-2A3B3019B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D219-8A65-4EDB-8AC3-C67F0390D522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91BC-6F5C-4E36-B004-3D9D2E7A8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4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ED95-C1AC-4706-89ED-A843AE560657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A8E9-BDBD-4705-B916-D5F0A5AA9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6D411-5AE3-45DC-8FD0-B9C089749528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9956-66AC-4ECC-88E1-583C0B9BC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2758-FD7F-427D-9503-A46F3E6E9D41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FA50-03D1-4294-965C-56B1223AE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D1C8-12CA-4ADD-BA21-AD9C22CAA926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24B1-E9B8-4AD1-AD60-96035F078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34AD-1ED9-477A-B82E-78B4430E8350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49498-D2C1-4766-8373-B4D1FA8F3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7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D618-16BC-4B76-ADA6-2EDAE31B6C2B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3C81-77E7-4CB4-A86A-93C8BF7EB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8F93F4-CA40-4551-906F-83BFD2EE7A82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37E151-53EA-41B5-87D5-F7C11834B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5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Viruses, Bacteria &amp; Genetic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Life Cycle of Lysogenic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Inserts nucleic acid into cell.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Viral DNA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prophage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can stay for yrs. and block entry of other viruses.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Host cell can divide and carry with it the viral DNA.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day the virus becomes activated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(trigger) 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goes into the lytic cycle.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HIV, herpes, cold sores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5" descr="10_26bPhageReproCyc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6525"/>
            <a:ext cx="79502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9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10.26b</a:t>
            </a:r>
          </a:p>
        </p:txBody>
      </p:sp>
      <p:grpSp>
        <p:nvGrpSpPr>
          <p:cNvPr id="15364" name="Group 24"/>
          <p:cNvGrpSpPr>
            <a:grpSpLocks/>
          </p:cNvGrpSpPr>
          <p:nvPr/>
        </p:nvGrpSpPr>
        <p:grpSpPr bwMode="auto">
          <a:xfrm>
            <a:off x="660400" y="457200"/>
            <a:ext cx="393700" cy="393700"/>
            <a:chOff x="264" y="600"/>
            <a:chExt cx="248" cy="248"/>
          </a:xfrm>
        </p:grpSpPr>
        <p:sp>
          <p:nvSpPr>
            <p:cNvPr id="15393" name="Oval 25"/>
            <p:cNvSpPr>
              <a:spLocks noChangeArrowheads="1"/>
            </p:cNvSpPr>
            <p:nvPr/>
          </p:nvSpPr>
          <p:spPr bwMode="auto">
            <a:xfrm>
              <a:off x="264" y="600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Text Box 26"/>
            <p:cNvSpPr txBox="1">
              <a:spLocks noChangeArrowheads="1"/>
            </p:cNvSpPr>
            <p:nvPr/>
          </p:nvSpPr>
          <p:spPr bwMode="auto">
            <a:xfrm>
              <a:off x="351" y="640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5365" name="Group 27"/>
          <p:cNvGrpSpPr>
            <a:grpSpLocks/>
          </p:cNvGrpSpPr>
          <p:nvPr/>
        </p:nvGrpSpPr>
        <p:grpSpPr bwMode="auto">
          <a:xfrm>
            <a:off x="1638300" y="4267200"/>
            <a:ext cx="393700" cy="393700"/>
            <a:chOff x="264" y="600"/>
            <a:chExt cx="248" cy="248"/>
          </a:xfrm>
        </p:grpSpPr>
        <p:sp>
          <p:nvSpPr>
            <p:cNvPr id="15391" name="Oval 28"/>
            <p:cNvSpPr>
              <a:spLocks noChangeArrowheads="1"/>
            </p:cNvSpPr>
            <p:nvPr/>
          </p:nvSpPr>
          <p:spPr bwMode="auto">
            <a:xfrm>
              <a:off x="264" y="600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Text Box 29"/>
            <p:cNvSpPr txBox="1">
              <a:spLocks noChangeArrowheads="1"/>
            </p:cNvSpPr>
            <p:nvPr/>
          </p:nvSpPr>
          <p:spPr bwMode="auto">
            <a:xfrm>
              <a:off x="351" y="640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5366" name="Group 30"/>
          <p:cNvGrpSpPr>
            <a:grpSpLocks/>
          </p:cNvGrpSpPr>
          <p:nvPr/>
        </p:nvGrpSpPr>
        <p:grpSpPr bwMode="auto">
          <a:xfrm>
            <a:off x="3022600" y="5956300"/>
            <a:ext cx="393700" cy="393700"/>
            <a:chOff x="264" y="600"/>
            <a:chExt cx="248" cy="248"/>
          </a:xfrm>
        </p:grpSpPr>
        <p:sp>
          <p:nvSpPr>
            <p:cNvPr id="15389" name="Oval 31"/>
            <p:cNvSpPr>
              <a:spLocks noChangeArrowheads="1"/>
            </p:cNvSpPr>
            <p:nvPr/>
          </p:nvSpPr>
          <p:spPr bwMode="auto">
            <a:xfrm>
              <a:off x="264" y="600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Text Box 32"/>
            <p:cNvSpPr txBox="1">
              <a:spLocks noChangeArrowheads="1"/>
            </p:cNvSpPr>
            <p:nvPr/>
          </p:nvSpPr>
          <p:spPr bwMode="auto">
            <a:xfrm>
              <a:off x="351" y="640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15367" name="Group 33"/>
          <p:cNvGrpSpPr>
            <a:grpSpLocks/>
          </p:cNvGrpSpPr>
          <p:nvPr/>
        </p:nvGrpSpPr>
        <p:grpSpPr bwMode="auto">
          <a:xfrm>
            <a:off x="5613400" y="4279900"/>
            <a:ext cx="393700" cy="393700"/>
            <a:chOff x="264" y="600"/>
            <a:chExt cx="248" cy="248"/>
          </a:xfrm>
        </p:grpSpPr>
        <p:sp>
          <p:nvSpPr>
            <p:cNvPr id="15387" name="Oval 34"/>
            <p:cNvSpPr>
              <a:spLocks noChangeArrowheads="1"/>
            </p:cNvSpPr>
            <p:nvPr/>
          </p:nvSpPr>
          <p:spPr bwMode="auto">
            <a:xfrm>
              <a:off x="264" y="600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Text Box 35"/>
            <p:cNvSpPr txBox="1">
              <a:spLocks noChangeArrowheads="1"/>
            </p:cNvSpPr>
            <p:nvPr/>
          </p:nvSpPr>
          <p:spPr bwMode="auto">
            <a:xfrm>
              <a:off x="351" y="640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6</a:t>
              </a:r>
            </a:p>
          </p:txBody>
        </p:sp>
      </p:grpSp>
      <p:grpSp>
        <p:nvGrpSpPr>
          <p:cNvPr id="15368" name="Group 36"/>
          <p:cNvGrpSpPr>
            <a:grpSpLocks/>
          </p:cNvGrpSpPr>
          <p:nvPr/>
        </p:nvGrpSpPr>
        <p:grpSpPr bwMode="auto">
          <a:xfrm>
            <a:off x="3670300" y="2692400"/>
            <a:ext cx="393700" cy="393700"/>
            <a:chOff x="264" y="600"/>
            <a:chExt cx="248" cy="248"/>
          </a:xfrm>
        </p:grpSpPr>
        <p:sp>
          <p:nvSpPr>
            <p:cNvPr id="15385" name="Oval 37"/>
            <p:cNvSpPr>
              <a:spLocks noChangeArrowheads="1"/>
            </p:cNvSpPr>
            <p:nvPr/>
          </p:nvSpPr>
          <p:spPr bwMode="auto">
            <a:xfrm>
              <a:off x="264" y="600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Text Box 38"/>
            <p:cNvSpPr txBox="1">
              <a:spLocks noChangeArrowheads="1"/>
            </p:cNvSpPr>
            <p:nvPr/>
          </p:nvSpPr>
          <p:spPr bwMode="auto">
            <a:xfrm>
              <a:off x="351" y="640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15369" name="Text Box 39"/>
          <p:cNvSpPr txBox="1">
            <a:spLocks noChangeArrowheads="1"/>
          </p:cNvSpPr>
          <p:nvPr/>
        </p:nvSpPr>
        <p:spPr bwMode="auto">
          <a:xfrm>
            <a:off x="3952875" y="3706813"/>
            <a:ext cx="154622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1900">
                <a:latin typeface="Arial" charset="0"/>
              </a:rPr>
              <a:t>LYSOGENIC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CYCLE</a:t>
            </a:r>
          </a:p>
        </p:txBody>
      </p:sp>
      <p:sp>
        <p:nvSpPr>
          <p:cNvPr id="15370" name="Text Box 40"/>
          <p:cNvSpPr txBox="1">
            <a:spLocks noChangeArrowheads="1"/>
          </p:cNvSpPr>
          <p:nvPr/>
        </p:nvSpPr>
        <p:spPr bwMode="auto">
          <a:xfrm>
            <a:off x="1108075" y="519113"/>
            <a:ext cx="106997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attaches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to cell.</a:t>
            </a:r>
          </a:p>
        </p:txBody>
      </p:sp>
      <p:sp>
        <p:nvSpPr>
          <p:cNvPr id="15371" name="Text Box 41"/>
          <p:cNvSpPr txBox="1">
            <a:spLocks noChangeArrowheads="1"/>
          </p:cNvSpPr>
          <p:nvPr/>
        </p:nvSpPr>
        <p:spPr bwMode="auto">
          <a:xfrm>
            <a:off x="2657475" y="163513"/>
            <a:ext cx="7905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</a:t>
            </a:r>
          </a:p>
        </p:txBody>
      </p:sp>
      <p:sp>
        <p:nvSpPr>
          <p:cNvPr id="15372" name="Text Box 42"/>
          <p:cNvSpPr txBox="1">
            <a:spLocks noChangeArrowheads="1"/>
          </p:cNvSpPr>
          <p:nvPr/>
        </p:nvSpPr>
        <p:spPr bwMode="auto">
          <a:xfrm>
            <a:off x="3178175" y="760413"/>
            <a:ext cx="13239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 DNA</a:t>
            </a:r>
          </a:p>
        </p:txBody>
      </p:sp>
      <p:sp>
        <p:nvSpPr>
          <p:cNvPr id="15373" name="Text Box 43"/>
          <p:cNvSpPr txBox="1">
            <a:spLocks noChangeArrowheads="1"/>
          </p:cNvSpPr>
          <p:nvPr/>
        </p:nvSpPr>
        <p:spPr bwMode="auto">
          <a:xfrm>
            <a:off x="3711575" y="1255713"/>
            <a:ext cx="23653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Bacterial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chromosome (DNA)</a:t>
            </a:r>
          </a:p>
        </p:txBody>
      </p:sp>
      <p:sp>
        <p:nvSpPr>
          <p:cNvPr id="15374" name="Text Box 44"/>
          <p:cNvSpPr txBox="1">
            <a:spLocks noChangeArrowheads="1"/>
          </p:cNvSpPr>
          <p:nvPr/>
        </p:nvSpPr>
        <p:spPr bwMode="auto">
          <a:xfrm>
            <a:off x="1603375" y="2030413"/>
            <a:ext cx="22129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 injects DNA</a:t>
            </a:r>
          </a:p>
        </p:txBody>
      </p:sp>
      <p:sp>
        <p:nvSpPr>
          <p:cNvPr id="15375" name="Text Box 45"/>
          <p:cNvSpPr txBox="1">
            <a:spLocks noChangeArrowheads="1"/>
          </p:cNvSpPr>
          <p:nvPr/>
        </p:nvSpPr>
        <p:spPr bwMode="auto">
          <a:xfrm>
            <a:off x="4168775" y="2779713"/>
            <a:ext cx="162877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Prophage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may leave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chromosome.</a:t>
            </a:r>
          </a:p>
        </p:txBody>
      </p:sp>
      <p:sp>
        <p:nvSpPr>
          <p:cNvPr id="15376" name="Text Box 46"/>
          <p:cNvSpPr txBox="1">
            <a:spLocks noChangeArrowheads="1"/>
          </p:cNvSpPr>
          <p:nvPr/>
        </p:nvSpPr>
        <p:spPr bwMode="auto">
          <a:xfrm>
            <a:off x="7280275" y="2182813"/>
            <a:ext cx="10826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Many cell 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divisions</a:t>
            </a:r>
          </a:p>
        </p:txBody>
      </p:sp>
      <p:sp>
        <p:nvSpPr>
          <p:cNvPr id="15377" name="Text Box 47"/>
          <p:cNvSpPr txBox="1">
            <a:spLocks noChangeArrowheads="1"/>
          </p:cNvSpPr>
          <p:nvPr/>
        </p:nvSpPr>
        <p:spPr bwMode="auto">
          <a:xfrm>
            <a:off x="2149475" y="4341813"/>
            <a:ext cx="14509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 DNA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circularizes.</a:t>
            </a:r>
          </a:p>
        </p:txBody>
      </p:sp>
      <p:sp>
        <p:nvSpPr>
          <p:cNvPr id="15378" name="Text Box 48"/>
          <p:cNvSpPr txBox="1">
            <a:spLocks noChangeArrowheads="1"/>
          </p:cNvSpPr>
          <p:nvPr/>
        </p:nvSpPr>
        <p:spPr bwMode="auto">
          <a:xfrm>
            <a:off x="4384675" y="4887913"/>
            <a:ext cx="11715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Prophage</a:t>
            </a:r>
          </a:p>
        </p:txBody>
      </p:sp>
      <p:sp>
        <p:nvSpPr>
          <p:cNvPr id="15379" name="Text Box 49"/>
          <p:cNvSpPr txBox="1">
            <a:spLocks noChangeArrowheads="1"/>
          </p:cNvSpPr>
          <p:nvPr/>
        </p:nvSpPr>
        <p:spPr bwMode="auto">
          <a:xfrm>
            <a:off x="6124575" y="4354513"/>
            <a:ext cx="23653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Prophage replicated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at each normal cell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division.</a:t>
            </a:r>
          </a:p>
        </p:txBody>
      </p:sp>
      <p:sp>
        <p:nvSpPr>
          <p:cNvPr id="15380" name="Text Box 50"/>
          <p:cNvSpPr txBox="1">
            <a:spLocks noChangeArrowheads="1"/>
          </p:cNvSpPr>
          <p:nvPr/>
        </p:nvSpPr>
        <p:spPr bwMode="auto">
          <a:xfrm>
            <a:off x="3521075" y="6030913"/>
            <a:ext cx="31273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 DNA is inserted into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the bacterial chromosome.</a:t>
            </a:r>
          </a:p>
        </p:txBody>
      </p:sp>
      <p:sp>
        <p:nvSpPr>
          <p:cNvPr id="15381" name="Line 51"/>
          <p:cNvSpPr>
            <a:spLocks noChangeShapeType="1"/>
          </p:cNvSpPr>
          <p:nvPr/>
        </p:nvSpPr>
        <p:spPr bwMode="auto">
          <a:xfrm flipH="1">
            <a:off x="2044700" y="266700"/>
            <a:ext cx="54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52"/>
          <p:cNvSpPr>
            <a:spLocks noChangeShapeType="1"/>
          </p:cNvSpPr>
          <p:nvPr/>
        </p:nvSpPr>
        <p:spPr bwMode="auto">
          <a:xfrm flipH="1">
            <a:off x="2628900" y="889000"/>
            <a:ext cx="5080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53"/>
          <p:cNvSpPr>
            <a:spLocks noChangeShapeType="1"/>
          </p:cNvSpPr>
          <p:nvPr/>
        </p:nvSpPr>
        <p:spPr bwMode="auto">
          <a:xfrm flipH="1">
            <a:off x="3365500" y="1651000"/>
            <a:ext cx="2794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54"/>
          <p:cNvSpPr>
            <a:spLocks noChangeShapeType="1"/>
          </p:cNvSpPr>
          <p:nvPr/>
        </p:nvSpPr>
        <p:spPr bwMode="auto">
          <a:xfrm flipH="1">
            <a:off x="4927600" y="5143500"/>
            <a:ext cx="762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9" descr="10_26_PhageReproCyc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39763"/>
            <a:ext cx="854868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9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10.26</a:t>
            </a:r>
          </a:p>
        </p:txBody>
      </p:sp>
      <p:sp>
        <p:nvSpPr>
          <p:cNvPr id="16388" name="Text Box 30"/>
          <p:cNvSpPr txBox="1">
            <a:spLocks noChangeArrowheads="1"/>
          </p:cNvSpPr>
          <p:nvPr/>
        </p:nvSpPr>
        <p:spPr bwMode="auto">
          <a:xfrm>
            <a:off x="1831975" y="5395913"/>
            <a:ext cx="16732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New phage DNA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and proteins are 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synthesized.</a:t>
            </a:r>
          </a:p>
        </p:txBody>
      </p:sp>
      <p:sp>
        <p:nvSpPr>
          <p:cNvPr id="16389" name="Text Box 39"/>
          <p:cNvSpPr txBox="1">
            <a:spLocks noChangeArrowheads="1"/>
          </p:cNvSpPr>
          <p:nvPr/>
        </p:nvSpPr>
        <p:spPr bwMode="auto">
          <a:xfrm>
            <a:off x="333375" y="4024313"/>
            <a:ext cx="1673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Phages assemble</a:t>
            </a:r>
          </a:p>
        </p:txBody>
      </p:sp>
      <p:sp>
        <p:nvSpPr>
          <p:cNvPr id="16390" name="Text Box 40"/>
          <p:cNvSpPr txBox="1">
            <a:spLocks noChangeArrowheads="1"/>
          </p:cNvSpPr>
          <p:nvPr/>
        </p:nvSpPr>
        <p:spPr bwMode="auto">
          <a:xfrm>
            <a:off x="739775" y="1484313"/>
            <a:ext cx="9747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Cell lyses,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releasing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phages.</a:t>
            </a:r>
          </a:p>
        </p:txBody>
      </p:sp>
      <p:sp>
        <p:nvSpPr>
          <p:cNvPr id="16391" name="Text Box 41"/>
          <p:cNvSpPr txBox="1">
            <a:spLocks noChangeArrowheads="1"/>
          </p:cNvSpPr>
          <p:nvPr/>
        </p:nvSpPr>
        <p:spPr bwMode="auto">
          <a:xfrm>
            <a:off x="3076575" y="1077913"/>
            <a:ext cx="8604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Phage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attaches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to cell.</a:t>
            </a:r>
          </a:p>
        </p:txBody>
      </p:sp>
      <p:sp>
        <p:nvSpPr>
          <p:cNvPr id="16392" name="Text Box 42"/>
          <p:cNvSpPr txBox="1">
            <a:spLocks noChangeArrowheads="1"/>
          </p:cNvSpPr>
          <p:nvPr/>
        </p:nvSpPr>
        <p:spPr bwMode="auto">
          <a:xfrm>
            <a:off x="4257675" y="709613"/>
            <a:ext cx="619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Phage</a:t>
            </a:r>
            <a:br>
              <a:rPr lang="en-US" sz="1500">
                <a:latin typeface="Arial" charset="0"/>
              </a:rPr>
            </a:br>
            <a:endParaRPr lang="en-US" sz="1500">
              <a:latin typeface="Arial" charset="0"/>
            </a:endParaRPr>
          </a:p>
        </p:txBody>
      </p:sp>
      <p:sp>
        <p:nvSpPr>
          <p:cNvPr id="16393" name="Text Box 43"/>
          <p:cNvSpPr txBox="1">
            <a:spLocks noChangeArrowheads="1"/>
          </p:cNvSpPr>
          <p:nvPr/>
        </p:nvSpPr>
        <p:spPr bwMode="auto">
          <a:xfrm>
            <a:off x="4689475" y="1268413"/>
            <a:ext cx="11017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Phage DNA</a:t>
            </a:r>
            <a:br>
              <a:rPr lang="en-US" sz="1500">
                <a:latin typeface="Arial" charset="0"/>
              </a:rPr>
            </a:br>
            <a:endParaRPr lang="en-US" sz="1500">
              <a:latin typeface="Arial" charset="0"/>
            </a:endParaRPr>
          </a:p>
        </p:txBody>
      </p:sp>
      <p:sp>
        <p:nvSpPr>
          <p:cNvPr id="16394" name="Text Box 44"/>
          <p:cNvSpPr txBox="1">
            <a:spLocks noChangeArrowheads="1"/>
          </p:cNvSpPr>
          <p:nvPr/>
        </p:nvSpPr>
        <p:spPr bwMode="auto">
          <a:xfrm>
            <a:off x="5095875" y="1636713"/>
            <a:ext cx="1838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Bacterial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chromosome (DNA)</a:t>
            </a:r>
          </a:p>
        </p:txBody>
      </p:sp>
      <p:sp>
        <p:nvSpPr>
          <p:cNvPr id="16395" name="Text Box 45"/>
          <p:cNvSpPr txBox="1">
            <a:spLocks noChangeArrowheads="1"/>
          </p:cNvSpPr>
          <p:nvPr/>
        </p:nvSpPr>
        <p:spPr bwMode="auto">
          <a:xfrm>
            <a:off x="3457575" y="2259013"/>
            <a:ext cx="17621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Phage injects DNA</a:t>
            </a:r>
            <a:br>
              <a:rPr lang="en-US" sz="1500">
                <a:latin typeface="Arial" charset="0"/>
              </a:rPr>
            </a:br>
            <a:endParaRPr lang="en-US" sz="1500">
              <a:latin typeface="Arial" charset="0"/>
            </a:endParaRPr>
          </a:p>
        </p:txBody>
      </p:sp>
      <p:sp>
        <p:nvSpPr>
          <p:cNvPr id="16396" name="Text Box 46"/>
          <p:cNvSpPr txBox="1">
            <a:spLocks noChangeArrowheads="1"/>
          </p:cNvSpPr>
          <p:nvPr/>
        </p:nvSpPr>
        <p:spPr bwMode="auto">
          <a:xfrm>
            <a:off x="3889375" y="4062413"/>
            <a:ext cx="11652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Phage DNA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circularizes.</a:t>
            </a:r>
          </a:p>
        </p:txBody>
      </p:sp>
      <p:sp>
        <p:nvSpPr>
          <p:cNvPr id="16397" name="Text Box 47"/>
          <p:cNvSpPr txBox="1">
            <a:spLocks noChangeArrowheads="1"/>
          </p:cNvSpPr>
          <p:nvPr/>
        </p:nvSpPr>
        <p:spPr bwMode="auto">
          <a:xfrm>
            <a:off x="4156075" y="4951413"/>
            <a:ext cx="3016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OR</a:t>
            </a:r>
          </a:p>
        </p:txBody>
      </p:sp>
      <p:sp>
        <p:nvSpPr>
          <p:cNvPr id="16398" name="Text Box 48"/>
          <p:cNvSpPr txBox="1">
            <a:spLocks noChangeArrowheads="1"/>
          </p:cNvSpPr>
          <p:nvPr/>
        </p:nvSpPr>
        <p:spPr bwMode="auto">
          <a:xfrm>
            <a:off x="5019675" y="5383213"/>
            <a:ext cx="20669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Phage DNA is inserted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into the bacterial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chromosome.</a:t>
            </a:r>
          </a:p>
        </p:txBody>
      </p:sp>
      <p:sp>
        <p:nvSpPr>
          <p:cNvPr id="16399" name="Text Box 49"/>
          <p:cNvSpPr txBox="1">
            <a:spLocks noChangeArrowheads="1"/>
          </p:cNvSpPr>
          <p:nvPr/>
        </p:nvSpPr>
        <p:spPr bwMode="auto">
          <a:xfrm>
            <a:off x="5641975" y="4494213"/>
            <a:ext cx="911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Prophage</a:t>
            </a:r>
          </a:p>
        </p:txBody>
      </p:sp>
      <p:sp>
        <p:nvSpPr>
          <p:cNvPr id="16400" name="Text Box 50"/>
          <p:cNvSpPr txBox="1">
            <a:spLocks noChangeArrowheads="1"/>
          </p:cNvSpPr>
          <p:nvPr/>
        </p:nvSpPr>
        <p:spPr bwMode="auto">
          <a:xfrm>
            <a:off x="6975475" y="4075113"/>
            <a:ext cx="18637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Prophage replicated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at each normal cell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division.</a:t>
            </a:r>
          </a:p>
        </p:txBody>
      </p:sp>
      <p:sp>
        <p:nvSpPr>
          <p:cNvPr id="16401" name="Text Box 51"/>
          <p:cNvSpPr txBox="1">
            <a:spLocks noChangeArrowheads="1"/>
          </p:cNvSpPr>
          <p:nvPr/>
        </p:nvSpPr>
        <p:spPr bwMode="auto">
          <a:xfrm>
            <a:off x="7889875" y="2386013"/>
            <a:ext cx="11652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Many cell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divisions</a:t>
            </a:r>
          </a:p>
        </p:txBody>
      </p:sp>
      <p:sp>
        <p:nvSpPr>
          <p:cNvPr id="16402" name="Text Box 52"/>
          <p:cNvSpPr txBox="1">
            <a:spLocks noChangeArrowheads="1"/>
          </p:cNvSpPr>
          <p:nvPr/>
        </p:nvSpPr>
        <p:spPr bwMode="auto">
          <a:xfrm>
            <a:off x="5464175" y="2830513"/>
            <a:ext cx="13049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500">
                <a:latin typeface="Arial" charset="0"/>
              </a:rPr>
              <a:t>Prophage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may leave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chromosome.</a:t>
            </a:r>
          </a:p>
        </p:txBody>
      </p:sp>
      <p:sp>
        <p:nvSpPr>
          <p:cNvPr id="16403" name="Text Box 53"/>
          <p:cNvSpPr txBox="1">
            <a:spLocks noChangeArrowheads="1"/>
          </p:cNvSpPr>
          <p:nvPr/>
        </p:nvSpPr>
        <p:spPr bwMode="auto">
          <a:xfrm>
            <a:off x="5286375" y="3579813"/>
            <a:ext cx="1216025" cy="48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500">
                <a:latin typeface="Arial" charset="0"/>
              </a:rPr>
              <a:t>LYSOGENIC</a:t>
            </a:r>
            <a:br>
              <a:rPr lang="en-US" sz="1500">
                <a:latin typeface="Arial" charset="0"/>
              </a:rPr>
            </a:br>
            <a:r>
              <a:rPr lang="en-US" sz="1500">
                <a:latin typeface="Arial" charset="0"/>
              </a:rPr>
              <a:t>CYCLE</a:t>
            </a:r>
          </a:p>
        </p:txBody>
      </p:sp>
      <p:sp>
        <p:nvSpPr>
          <p:cNvPr id="16404" name="Text Box 54"/>
          <p:cNvSpPr txBox="1">
            <a:spLocks noChangeArrowheads="1"/>
          </p:cNvSpPr>
          <p:nvPr/>
        </p:nvSpPr>
        <p:spPr bwMode="auto">
          <a:xfrm>
            <a:off x="1828800" y="3657600"/>
            <a:ext cx="1419225" cy="29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500">
                <a:latin typeface="Arial" charset="0"/>
              </a:rPr>
              <a:t>LYTIC CYCLE</a:t>
            </a:r>
          </a:p>
        </p:txBody>
      </p:sp>
      <p:grpSp>
        <p:nvGrpSpPr>
          <p:cNvPr id="16405" name="Group 55"/>
          <p:cNvGrpSpPr>
            <a:grpSpLocks/>
          </p:cNvGrpSpPr>
          <p:nvPr/>
        </p:nvGrpSpPr>
        <p:grpSpPr bwMode="auto">
          <a:xfrm>
            <a:off x="6604000" y="4025900"/>
            <a:ext cx="292100" cy="292100"/>
            <a:chOff x="288" y="3608"/>
            <a:chExt cx="184" cy="184"/>
          </a:xfrm>
        </p:grpSpPr>
        <p:sp>
          <p:nvSpPr>
            <p:cNvPr id="16428" name="Oval 56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Text Box 57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6</a:t>
              </a:r>
            </a:p>
          </p:txBody>
        </p:sp>
      </p:grpSp>
      <p:grpSp>
        <p:nvGrpSpPr>
          <p:cNvPr id="16406" name="Group 58"/>
          <p:cNvGrpSpPr>
            <a:grpSpLocks/>
          </p:cNvGrpSpPr>
          <p:nvPr/>
        </p:nvGrpSpPr>
        <p:grpSpPr bwMode="auto">
          <a:xfrm>
            <a:off x="4635500" y="5334000"/>
            <a:ext cx="292100" cy="292100"/>
            <a:chOff x="288" y="3608"/>
            <a:chExt cx="184" cy="184"/>
          </a:xfrm>
        </p:grpSpPr>
        <p:sp>
          <p:nvSpPr>
            <p:cNvPr id="16426" name="Oval 59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Text Box 60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16407" name="Group 61"/>
          <p:cNvGrpSpPr>
            <a:grpSpLocks/>
          </p:cNvGrpSpPr>
          <p:nvPr/>
        </p:nvGrpSpPr>
        <p:grpSpPr bwMode="auto">
          <a:xfrm>
            <a:off x="1460500" y="5334000"/>
            <a:ext cx="292100" cy="292100"/>
            <a:chOff x="288" y="3608"/>
            <a:chExt cx="184" cy="184"/>
          </a:xfrm>
        </p:grpSpPr>
        <p:sp>
          <p:nvSpPr>
            <p:cNvPr id="16424" name="Oval 62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Text Box 63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6408" name="Group 64"/>
          <p:cNvGrpSpPr>
            <a:grpSpLocks/>
          </p:cNvGrpSpPr>
          <p:nvPr/>
        </p:nvGrpSpPr>
        <p:grpSpPr bwMode="auto">
          <a:xfrm>
            <a:off x="3505200" y="4013200"/>
            <a:ext cx="292100" cy="292100"/>
            <a:chOff x="288" y="3608"/>
            <a:chExt cx="184" cy="184"/>
          </a:xfrm>
        </p:grpSpPr>
        <p:sp>
          <p:nvSpPr>
            <p:cNvPr id="16422" name="Oval 65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Text Box 66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6409" name="Group 67"/>
          <p:cNvGrpSpPr>
            <a:grpSpLocks/>
          </p:cNvGrpSpPr>
          <p:nvPr/>
        </p:nvGrpSpPr>
        <p:grpSpPr bwMode="auto">
          <a:xfrm>
            <a:off x="5080000" y="2794000"/>
            <a:ext cx="292100" cy="292100"/>
            <a:chOff x="288" y="3608"/>
            <a:chExt cx="184" cy="184"/>
          </a:xfrm>
        </p:grpSpPr>
        <p:sp>
          <p:nvSpPr>
            <p:cNvPr id="16420" name="Oval 68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Text Box 69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</p:grpSp>
      <p:grpSp>
        <p:nvGrpSpPr>
          <p:cNvPr id="16410" name="Group 70"/>
          <p:cNvGrpSpPr>
            <a:grpSpLocks/>
          </p:cNvGrpSpPr>
          <p:nvPr/>
        </p:nvGrpSpPr>
        <p:grpSpPr bwMode="auto">
          <a:xfrm>
            <a:off x="2730500" y="1041400"/>
            <a:ext cx="292100" cy="292100"/>
            <a:chOff x="288" y="3608"/>
            <a:chExt cx="184" cy="184"/>
          </a:xfrm>
        </p:grpSpPr>
        <p:sp>
          <p:nvSpPr>
            <p:cNvPr id="16418" name="Oval 71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Text Box 72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6411" name="Group 73"/>
          <p:cNvGrpSpPr>
            <a:grpSpLocks/>
          </p:cNvGrpSpPr>
          <p:nvPr/>
        </p:nvGrpSpPr>
        <p:grpSpPr bwMode="auto">
          <a:xfrm>
            <a:off x="330200" y="1435100"/>
            <a:ext cx="292100" cy="292100"/>
            <a:chOff x="288" y="3608"/>
            <a:chExt cx="184" cy="184"/>
          </a:xfrm>
        </p:grpSpPr>
        <p:sp>
          <p:nvSpPr>
            <p:cNvPr id="16416" name="Oval 74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Text Box 75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16412" name="Line 76"/>
          <p:cNvSpPr>
            <a:spLocks noChangeShapeType="1"/>
          </p:cNvSpPr>
          <p:nvPr/>
        </p:nvSpPr>
        <p:spPr bwMode="auto">
          <a:xfrm flipH="1">
            <a:off x="3810000" y="825500"/>
            <a:ext cx="4064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Line 77"/>
          <p:cNvSpPr>
            <a:spLocks noChangeShapeType="1"/>
          </p:cNvSpPr>
          <p:nvPr/>
        </p:nvSpPr>
        <p:spPr bwMode="auto">
          <a:xfrm flipH="1">
            <a:off x="4292600" y="1371600"/>
            <a:ext cx="3683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Line 78"/>
          <p:cNvSpPr>
            <a:spLocks noChangeShapeType="1"/>
          </p:cNvSpPr>
          <p:nvPr/>
        </p:nvSpPr>
        <p:spPr bwMode="auto">
          <a:xfrm flipH="1">
            <a:off x="4813300" y="1981200"/>
            <a:ext cx="22860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81"/>
          <p:cNvSpPr>
            <a:spLocks noChangeShapeType="1"/>
          </p:cNvSpPr>
          <p:nvPr/>
        </p:nvSpPr>
        <p:spPr bwMode="auto">
          <a:xfrm flipH="1">
            <a:off x="6045200" y="4699000"/>
            <a:ext cx="68263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Plant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smtClean="0"/>
              <a:t>Viruses that infect plants can</a:t>
            </a:r>
          </a:p>
          <a:p>
            <a:pPr lvl="2" eaLnBrk="1" hangingPunct="1"/>
            <a:r>
              <a:rPr lang="en-US" smtClean="0"/>
              <a:t>stunt growth and</a:t>
            </a:r>
          </a:p>
          <a:p>
            <a:pPr lvl="2" eaLnBrk="1" hangingPunct="1"/>
            <a:r>
              <a:rPr lang="en-US" smtClean="0"/>
              <a:t>diminish plant yields.</a:t>
            </a:r>
          </a:p>
          <a:p>
            <a:pPr lvl="1" eaLnBrk="1" hangingPunct="1"/>
            <a:r>
              <a:rPr lang="en-US" smtClean="0"/>
              <a:t>Most known plant viruses have RNA rather than DNA as their genetic material.</a:t>
            </a:r>
          </a:p>
          <a:p>
            <a:pPr lvl="1" eaLnBrk="1" hangingPunct="1"/>
            <a:r>
              <a:rPr lang="en-US" smtClean="0"/>
              <a:t>Viral plant diseases</a:t>
            </a:r>
          </a:p>
          <a:p>
            <a:pPr lvl="2" eaLnBrk="1" hangingPunct="1"/>
            <a:r>
              <a:rPr lang="en-US" smtClean="0"/>
              <a:t>have no cure and</a:t>
            </a:r>
          </a:p>
          <a:p>
            <a:pPr lvl="2" eaLnBrk="1" hangingPunct="1"/>
            <a:r>
              <a:rPr lang="en-US" smtClean="0"/>
              <a:t>are best prevented by producing plants that resist viral infection.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 descr="10_27_TobaccoMosaicViru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87425"/>
            <a:ext cx="85486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0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10.27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446838" y="5249863"/>
            <a:ext cx="21939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>
                <a:latin typeface="Arial" charset="0"/>
              </a:rPr>
              <a:t>Tobacco mosaic virus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110538" y="3022600"/>
            <a:ext cx="4556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>
                <a:latin typeface="Arial" charset="0"/>
              </a:rPr>
              <a:t>RNA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8110538" y="3362325"/>
            <a:ext cx="6588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>
                <a:latin typeface="Arial" charset="0"/>
              </a:rPr>
              <a:t>Protein</a:t>
            </a:r>
          </a:p>
        </p:txBody>
      </p:sp>
      <p:sp>
        <p:nvSpPr>
          <p:cNvPr id="18439" name="Line 16"/>
          <p:cNvSpPr>
            <a:spLocks noChangeShapeType="1"/>
          </p:cNvSpPr>
          <p:nvPr/>
        </p:nvSpPr>
        <p:spPr bwMode="auto">
          <a:xfrm flipH="1">
            <a:off x="7772400" y="31369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17"/>
          <p:cNvSpPr>
            <a:spLocks noChangeShapeType="1"/>
          </p:cNvSpPr>
          <p:nvPr/>
        </p:nvSpPr>
        <p:spPr bwMode="auto">
          <a:xfrm flipH="1">
            <a:off x="7767638" y="3479800"/>
            <a:ext cx="296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Animal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smtClean="0"/>
              <a:t>Viruses that infect animals cells</a:t>
            </a:r>
          </a:p>
          <a:p>
            <a:pPr lvl="2" eaLnBrk="1" hangingPunct="1"/>
            <a:r>
              <a:rPr lang="en-US" smtClean="0"/>
              <a:t>are a common cause of disease and</a:t>
            </a:r>
          </a:p>
          <a:p>
            <a:pPr lvl="2" eaLnBrk="1" hangingPunct="1"/>
            <a:r>
              <a:rPr lang="en-US" smtClean="0"/>
              <a:t>may have RNA or DNA genomes.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9" descr="10_28InfluenzaViru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922338"/>
            <a:ext cx="5872163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7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10.28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48388" y="4506913"/>
            <a:ext cx="13652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Protein coat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48388" y="2165350"/>
            <a:ext cx="4937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RNA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676400" y="1473200"/>
            <a:ext cx="14922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Protein spike</a:t>
            </a: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4864100" y="949325"/>
            <a:ext cx="158115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Membranous</a:t>
            </a:r>
          </a:p>
          <a:p>
            <a:pPr eaLnBrk="1" hangingPunct="1"/>
            <a:r>
              <a:rPr lang="en-US">
                <a:latin typeface="Arial" charset="0"/>
              </a:rPr>
              <a:t>envelope</a:t>
            </a:r>
          </a:p>
        </p:txBody>
      </p:sp>
      <p:sp>
        <p:nvSpPr>
          <p:cNvPr id="20488" name="Line 15"/>
          <p:cNvSpPr>
            <a:spLocks noChangeShapeType="1"/>
          </p:cNvSpPr>
          <p:nvPr/>
        </p:nvSpPr>
        <p:spPr bwMode="auto">
          <a:xfrm>
            <a:off x="2514600" y="1727200"/>
            <a:ext cx="4445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16"/>
          <p:cNvSpPr>
            <a:spLocks noChangeShapeType="1"/>
          </p:cNvSpPr>
          <p:nvPr/>
        </p:nvSpPr>
        <p:spPr bwMode="auto">
          <a:xfrm flipH="1">
            <a:off x="4318000" y="14224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7"/>
          <p:cNvSpPr>
            <a:spLocks noChangeShapeType="1"/>
          </p:cNvSpPr>
          <p:nvPr/>
        </p:nvSpPr>
        <p:spPr bwMode="auto">
          <a:xfrm flipH="1">
            <a:off x="5181600" y="2298700"/>
            <a:ext cx="91440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8"/>
          <p:cNvSpPr>
            <a:spLocks noChangeShapeType="1"/>
          </p:cNvSpPr>
          <p:nvPr/>
        </p:nvSpPr>
        <p:spPr bwMode="auto">
          <a:xfrm flipH="1" flipV="1">
            <a:off x="4914900" y="3975100"/>
            <a:ext cx="11684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9" descr="10_29aEnvelopeVirusCyc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882650"/>
            <a:ext cx="6219825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62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10.29a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16588" y="1335088"/>
            <a:ext cx="12874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Protein coat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716588" y="1025525"/>
            <a:ext cx="14065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Protein spike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2000250" y="2528888"/>
            <a:ext cx="20637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Plasma membrane</a:t>
            </a:r>
          </a:p>
          <a:p>
            <a:pPr eaLnBrk="1" hangingPunct="1"/>
            <a:r>
              <a:rPr lang="en-US">
                <a:latin typeface="Arial" charset="0"/>
              </a:rPr>
              <a:t>of host cell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5715000" y="1636713"/>
            <a:ext cx="107156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Envelope</a:t>
            </a:r>
          </a:p>
        </p:txBody>
      </p:sp>
      <p:sp>
        <p:nvSpPr>
          <p:cNvPr id="21512" name="Text Box 16"/>
          <p:cNvSpPr txBox="1">
            <a:spLocks noChangeArrowheads="1"/>
          </p:cNvSpPr>
          <p:nvPr/>
        </p:nvSpPr>
        <p:spPr bwMode="auto">
          <a:xfrm>
            <a:off x="3460750" y="908050"/>
            <a:ext cx="5953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Virus</a:t>
            </a:r>
          </a:p>
        </p:txBody>
      </p:sp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2401888" y="1355725"/>
            <a:ext cx="10779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Viral RNA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(genome)</a:t>
            </a:r>
          </a:p>
        </p:txBody>
      </p:sp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2647950" y="4302125"/>
            <a:ext cx="112553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Viral RNA</a:t>
            </a:r>
          </a:p>
          <a:p>
            <a:pPr eaLnBrk="1" hangingPunct="1"/>
            <a:r>
              <a:rPr lang="en-US">
                <a:latin typeface="Arial" charset="0"/>
              </a:rPr>
              <a:t>(genome)</a:t>
            </a:r>
          </a:p>
        </p:txBody>
      </p:sp>
      <p:sp>
        <p:nvSpPr>
          <p:cNvPr id="21515" name="Text Box 19"/>
          <p:cNvSpPr txBox="1">
            <a:spLocks noChangeArrowheads="1"/>
          </p:cNvSpPr>
          <p:nvPr/>
        </p:nvSpPr>
        <p:spPr bwMode="auto">
          <a:xfrm>
            <a:off x="4749800" y="2430463"/>
            <a:ext cx="5953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Entry</a:t>
            </a:r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auto">
          <a:xfrm>
            <a:off x="4748213" y="3910013"/>
            <a:ext cx="109061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Uncoating</a:t>
            </a:r>
          </a:p>
        </p:txBody>
      </p:sp>
      <p:sp>
        <p:nvSpPr>
          <p:cNvPr id="21517" name="Text Box 22"/>
          <p:cNvSpPr txBox="1">
            <a:spLocks noChangeArrowheads="1"/>
          </p:cNvSpPr>
          <p:nvPr/>
        </p:nvSpPr>
        <p:spPr bwMode="auto">
          <a:xfrm>
            <a:off x="4749800" y="4814888"/>
            <a:ext cx="1655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RNA synthesis</a:t>
            </a:r>
          </a:p>
          <a:p>
            <a:pPr eaLnBrk="1" hangingPunct="1"/>
            <a:r>
              <a:rPr lang="en-US">
                <a:latin typeface="Arial" charset="0"/>
              </a:rPr>
              <a:t>by viral enzyme</a:t>
            </a:r>
          </a:p>
        </p:txBody>
      </p:sp>
      <p:grpSp>
        <p:nvGrpSpPr>
          <p:cNvPr id="21518" name="Group 35"/>
          <p:cNvGrpSpPr>
            <a:grpSpLocks/>
          </p:cNvGrpSpPr>
          <p:nvPr/>
        </p:nvGrpSpPr>
        <p:grpSpPr bwMode="auto">
          <a:xfrm>
            <a:off x="4127500" y="2387600"/>
            <a:ext cx="292100" cy="292100"/>
            <a:chOff x="288" y="3608"/>
            <a:chExt cx="184" cy="184"/>
          </a:xfrm>
        </p:grpSpPr>
        <p:sp>
          <p:nvSpPr>
            <p:cNvPr id="21530" name="Oval 36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Text Box 37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1519" name="Group 38"/>
          <p:cNvGrpSpPr>
            <a:grpSpLocks/>
          </p:cNvGrpSpPr>
          <p:nvPr/>
        </p:nvGrpSpPr>
        <p:grpSpPr bwMode="auto">
          <a:xfrm>
            <a:off x="4127500" y="3873500"/>
            <a:ext cx="292100" cy="292100"/>
            <a:chOff x="288" y="3608"/>
            <a:chExt cx="184" cy="184"/>
          </a:xfrm>
        </p:grpSpPr>
        <p:sp>
          <p:nvSpPr>
            <p:cNvPr id="21528" name="Oval 39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Text Box 40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1520" name="Group 41"/>
          <p:cNvGrpSpPr>
            <a:grpSpLocks/>
          </p:cNvGrpSpPr>
          <p:nvPr/>
        </p:nvGrpSpPr>
        <p:grpSpPr bwMode="auto">
          <a:xfrm>
            <a:off x="4127500" y="4787900"/>
            <a:ext cx="292100" cy="292100"/>
            <a:chOff x="288" y="3608"/>
            <a:chExt cx="184" cy="184"/>
          </a:xfrm>
        </p:grpSpPr>
        <p:sp>
          <p:nvSpPr>
            <p:cNvPr id="21526" name="Oval 42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Text Box 43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1521" name="Line 44"/>
          <p:cNvSpPr>
            <a:spLocks noChangeShapeType="1"/>
          </p:cNvSpPr>
          <p:nvPr/>
        </p:nvSpPr>
        <p:spPr bwMode="auto">
          <a:xfrm flipV="1">
            <a:off x="2692400" y="2082800"/>
            <a:ext cx="1651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45"/>
          <p:cNvSpPr>
            <a:spLocks noChangeShapeType="1"/>
          </p:cNvSpPr>
          <p:nvPr/>
        </p:nvSpPr>
        <p:spPr bwMode="auto">
          <a:xfrm>
            <a:off x="3467100" y="1727200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46"/>
          <p:cNvSpPr>
            <a:spLocks noChangeShapeType="1"/>
          </p:cNvSpPr>
          <p:nvPr/>
        </p:nvSpPr>
        <p:spPr bwMode="auto">
          <a:xfrm flipH="1">
            <a:off x="5092700" y="1155700"/>
            <a:ext cx="5842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47"/>
          <p:cNvSpPr>
            <a:spLocks noChangeShapeType="1"/>
          </p:cNvSpPr>
          <p:nvPr/>
        </p:nvSpPr>
        <p:spPr bwMode="auto">
          <a:xfrm flipH="1">
            <a:off x="4851400" y="1473200"/>
            <a:ext cx="80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48"/>
          <p:cNvSpPr>
            <a:spLocks noChangeShapeType="1"/>
          </p:cNvSpPr>
          <p:nvPr/>
        </p:nvSpPr>
        <p:spPr bwMode="auto">
          <a:xfrm flipH="1">
            <a:off x="5080000" y="1752600"/>
            <a:ext cx="58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5" descr="10_29bEnvelopeVirusCyc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36525"/>
            <a:ext cx="62372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10.29b</a:t>
            </a:r>
          </a:p>
        </p:txBody>
      </p:sp>
      <p:sp>
        <p:nvSpPr>
          <p:cNvPr id="22532" name="Text Box 32"/>
          <p:cNvSpPr txBox="1">
            <a:spLocks noChangeArrowheads="1"/>
          </p:cNvSpPr>
          <p:nvPr/>
        </p:nvSpPr>
        <p:spPr bwMode="auto">
          <a:xfrm>
            <a:off x="1631950" y="1350963"/>
            <a:ext cx="7683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mRNA</a:t>
            </a:r>
          </a:p>
        </p:txBody>
      </p:sp>
      <p:sp>
        <p:nvSpPr>
          <p:cNvPr id="22533" name="Text Box 34"/>
          <p:cNvSpPr txBox="1">
            <a:spLocks noChangeArrowheads="1"/>
          </p:cNvSpPr>
          <p:nvPr/>
        </p:nvSpPr>
        <p:spPr bwMode="auto">
          <a:xfrm>
            <a:off x="6499225" y="1281113"/>
            <a:ext cx="11128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Template</a:t>
            </a:r>
          </a:p>
        </p:txBody>
      </p:sp>
      <p:sp>
        <p:nvSpPr>
          <p:cNvPr id="22534" name="Text Box 35"/>
          <p:cNvSpPr txBox="1">
            <a:spLocks noChangeArrowheads="1"/>
          </p:cNvSpPr>
          <p:nvPr/>
        </p:nvSpPr>
        <p:spPr bwMode="auto">
          <a:xfrm>
            <a:off x="6200775" y="2092325"/>
            <a:ext cx="109378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New viral</a:t>
            </a:r>
          </a:p>
          <a:p>
            <a:pPr eaLnBrk="1" hangingPunct="1"/>
            <a:r>
              <a:rPr lang="en-US">
                <a:latin typeface="Arial" charset="0"/>
              </a:rPr>
              <a:t>genome</a:t>
            </a:r>
          </a:p>
        </p:txBody>
      </p:sp>
      <p:sp>
        <p:nvSpPr>
          <p:cNvPr id="22535" name="Text Box 36"/>
          <p:cNvSpPr txBox="1">
            <a:spLocks noChangeArrowheads="1"/>
          </p:cNvSpPr>
          <p:nvPr/>
        </p:nvSpPr>
        <p:spPr bwMode="auto">
          <a:xfrm>
            <a:off x="1670050" y="2543175"/>
            <a:ext cx="1544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New</a:t>
            </a:r>
          </a:p>
          <a:p>
            <a:pPr eaLnBrk="1" hangingPunct="1"/>
            <a:r>
              <a:rPr lang="en-US">
                <a:latin typeface="Arial" charset="0"/>
              </a:rPr>
              <a:t>viral proteins</a:t>
            </a:r>
          </a:p>
        </p:txBody>
      </p:sp>
      <p:sp>
        <p:nvSpPr>
          <p:cNvPr id="22536" name="Text Box 37"/>
          <p:cNvSpPr txBox="1">
            <a:spLocks noChangeArrowheads="1"/>
          </p:cNvSpPr>
          <p:nvPr/>
        </p:nvSpPr>
        <p:spPr bwMode="auto">
          <a:xfrm>
            <a:off x="5240338" y="5330825"/>
            <a:ext cx="5429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Exit</a:t>
            </a:r>
          </a:p>
        </p:txBody>
      </p:sp>
      <p:sp>
        <p:nvSpPr>
          <p:cNvPr id="22537" name="Text Box 38"/>
          <p:cNvSpPr txBox="1">
            <a:spLocks noChangeArrowheads="1"/>
          </p:cNvSpPr>
          <p:nvPr/>
        </p:nvSpPr>
        <p:spPr bwMode="auto">
          <a:xfrm>
            <a:off x="4705350" y="2471738"/>
            <a:ext cx="12144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Assembly</a:t>
            </a:r>
          </a:p>
        </p:txBody>
      </p:sp>
      <p:sp>
        <p:nvSpPr>
          <p:cNvPr id="22538" name="Text Box 40"/>
          <p:cNvSpPr txBox="1">
            <a:spLocks noChangeArrowheads="1"/>
          </p:cNvSpPr>
          <p:nvPr/>
        </p:nvSpPr>
        <p:spPr bwMode="auto">
          <a:xfrm>
            <a:off x="5716588" y="673100"/>
            <a:ext cx="1763712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RNA synthesis</a:t>
            </a:r>
          </a:p>
          <a:p>
            <a:pPr eaLnBrk="1" hangingPunct="1"/>
            <a:r>
              <a:rPr lang="en-US">
                <a:latin typeface="Arial" charset="0"/>
              </a:rPr>
              <a:t>(other strand)</a:t>
            </a:r>
          </a:p>
        </p:txBody>
      </p:sp>
      <p:sp>
        <p:nvSpPr>
          <p:cNvPr id="22539" name="Text Box 41"/>
          <p:cNvSpPr txBox="1">
            <a:spLocks noChangeArrowheads="1"/>
          </p:cNvSpPr>
          <p:nvPr/>
        </p:nvSpPr>
        <p:spPr bwMode="auto">
          <a:xfrm>
            <a:off x="2660650" y="696913"/>
            <a:ext cx="120332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Protein </a:t>
            </a:r>
          </a:p>
          <a:p>
            <a:pPr eaLnBrk="1" hangingPunct="1"/>
            <a:r>
              <a:rPr lang="en-US">
                <a:latin typeface="Arial" charset="0"/>
              </a:rPr>
              <a:t>synthesis</a:t>
            </a:r>
          </a:p>
        </p:txBody>
      </p:sp>
      <p:grpSp>
        <p:nvGrpSpPr>
          <p:cNvPr id="22540" name="Group 48"/>
          <p:cNvGrpSpPr>
            <a:grpSpLocks/>
          </p:cNvGrpSpPr>
          <p:nvPr/>
        </p:nvGrpSpPr>
        <p:grpSpPr bwMode="auto">
          <a:xfrm>
            <a:off x="2247900" y="647700"/>
            <a:ext cx="292100" cy="292100"/>
            <a:chOff x="288" y="3608"/>
            <a:chExt cx="184" cy="184"/>
          </a:xfrm>
        </p:grpSpPr>
        <p:sp>
          <p:nvSpPr>
            <p:cNvPr id="22555" name="Oval 49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Text Box 50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22541" name="Group 51"/>
          <p:cNvGrpSpPr>
            <a:grpSpLocks/>
          </p:cNvGrpSpPr>
          <p:nvPr/>
        </p:nvGrpSpPr>
        <p:grpSpPr bwMode="auto">
          <a:xfrm>
            <a:off x="5283200" y="647700"/>
            <a:ext cx="292100" cy="292100"/>
            <a:chOff x="288" y="3608"/>
            <a:chExt cx="184" cy="184"/>
          </a:xfrm>
        </p:grpSpPr>
        <p:sp>
          <p:nvSpPr>
            <p:cNvPr id="22553" name="Oval 52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Text Box 53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22542" name="Group 54"/>
          <p:cNvGrpSpPr>
            <a:grpSpLocks/>
          </p:cNvGrpSpPr>
          <p:nvPr/>
        </p:nvGrpSpPr>
        <p:grpSpPr bwMode="auto">
          <a:xfrm>
            <a:off x="4127500" y="2451100"/>
            <a:ext cx="292100" cy="292100"/>
            <a:chOff x="288" y="3608"/>
            <a:chExt cx="184" cy="184"/>
          </a:xfrm>
        </p:grpSpPr>
        <p:sp>
          <p:nvSpPr>
            <p:cNvPr id="22551" name="Oval 55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Text Box 56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6</a:t>
              </a:r>
            </a:p>
          </p:txBody>
        </p:sp>
      </p:grpSp>
      <p:grpSp>
        <p:nvGrpSpPr>
          <p:cNvPr id="22543" name="Group 57"/>
          <p:cNvGrpSpPr>
            <a:grpSpLocks/>
          </p:cNvGrpSpPr>
          <p:nvPr/>
        </p:nvGrpSpPr>
        <p:grpSpPr bwMode="auto">
          <a:xfrm>
            <a:off x="5016500" y="5702300"/>
            <a:ext cx="292100" cy="292100"/>
            <a:chOff x="288" y="3608"/>
            <a:chExt cx="184" cy="184"/>
          </a:xfrm>
        </p:grpSpPr>
        <p:sp>
          <p:nvSpPr>
            <p:cNvPr id="22549" name="Oval 58"/>
            <p:cNvSpPr>
              <a:spLocks noChangeArrowheads="1"/>
            </p:cNvSpPr>
            <p:nvPr/>
          </p:nvSpPr>
          <p:spPr bwMode="auto">
            <a:xfrm>
              <a:off x="288" y="3608"/>
              <a:ext cx="184" cy="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Text Box 59"/>
            <p:cNvSpPr txBox="1">
              <a:spLocks noChangeArrowheads="1"/>
            </p:cNvSpPr>
            <p:nvPr/>
          </p:nvSpPr>
          <p:spPr bwMode="auto">
            <a:xfrm>
              <a:off x="335" y="3616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22544" name="Line 60"/>
          <p:cNvSpPr>
            <a:spLocks noChangeShapeType="1"/>
          </p:cNvSpPr>
          <p:nvPr/>
        </p:nvSpPr>
        <p:spPr bwMode="auto">
          <a:xfrm flipV="1">
            <a:off x="2184400" y="2286000"/>
            <a:ext cx="25400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61"/>
          <p:cNvSpPr>
            <a:spLocks noChangeShapeType="1"/>
          </p:cNvSpPr>
          <p:nvPr/>
        </p:nvSpPr>
        <p:spPr bwMode="auto">
          <a:xfrm flipV="1">
            <a:off x="2184400" y="2171700"/>
            <a:ext cx="6096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62"/>
          <p:cNvSpPr>
            <a:spLocks noChangeShapeType="1"/>
          </p:cNvSpPr>
          <p:nvPr/>
        </p:nvSpPr>
        <p:spPr bwMode="auto">
          <a:xfrm>
            <a:off x="2362200" y="1460500"/>
            <a:ext cx="27940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63"/>
          <p:cNvSpPr>
            <a:spLocks noChangeShapeType="1"/>
          </p:cNvSpPr>
          <p:nvPr/>
        </p:nvSpPr>
        <p:spPr bwMode="auto">
          <a:xfrm flipH="1">
            <a:off x="6184900" y="1409700"/>
            <a:ext cx="2921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64"/>
          <p:cNvSpPr>
            <a:spLocks noChangeShapeType="1"/>
          </p:cNvSpPr>
          <p:nvPr/>
        </p:nvSpPr>
        <p:spPr bwMode="auto">
          <a:xfrm flipH="1" flipV="1">
            <a:off x="5359400" y="1905000"/>
            <a:ext cx="7747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3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DNA Technology and Genetic Engineering</a:t>
            </a:r>
            <a:r>
              <a:rPr lang="en-US" sz="1200" dirty="0" smtClean="0"/>
              <a:t> chapter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400" dirty="0"/>
              <a:t>VIRUSES AND OTHER NONCELLULAR INFECTIOUS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smtClean="0"/>
              <a:t>Viruses share some, but not all, characteristics of living organisms. Viruses</a:t>
            </a:r>
          </a:p>
          <a:p>
            <a:pPr lvl="2" eaLnBrk="1" hangingPunct="1"/>
            <a:r>
              <a:rPr lang="en-US" smtClean="0"/>
              <a:t>possess genetic material in the form of nucleic acids wrapped in a protein coat,</a:t>
            </a:r>
          </a:p>
          <a:p>
            <a:pPr lvl="2" eaLnBrk="1" hangingPunct="1"/>
            <a:r>
              <a:rPr lang="en-US" smtClean="0"/>
              <a:t>are not cellular, and</a:t>
            </a:r>
          </a:p>
          <a:p>
            <a:pPr lvl="2" eaLnBrk="1" hangingPunct="1"/>
            <a:r>
              <a:rPr lang="en-US" smtClean="0"/>
              <a:t>cannot reproduce on their own.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68263"/>
            <a:ext cx="8534400" cy="9144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000" smtClean="0">
                <a:solidFill>
                  <a:srgbClr val="00788D"/>
                </a:solidFill>
              </a:rPr>
              <a:t>Biology and Society: </a:t>
            </a:r>
            <a:br>
              <a:rPr lang="en-US" sz="3000" smtClean="0">
                <a:solidFill>
                  <a:srgbClr val="00788D"/>
                </a:solidFill>
              </a:rPr>
            </a:br>
            <a:r>
              <a:rPr lang="en-US" sz="3000" smtClean="0">
                <a:solidFill>
                  <a:srgbClr val="00788D"/>
                </a:solidFill>
              </a:rPr>
              <a:t>DNA, Guilt, and Innocence</a:t>
            </a:r>
            <a:endParaRPr lang="en-US" sz="3400" smtClean="0">
              <a:solidFill>
                <a:srgbClr val="00788D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488" y="1104900"/>
            <a:ext cx="8610600" cy="2590800"/>
          </a:xfrm>
        </p:spPr>
        <p:txBody>
          <a:bodyPr/>
          <a:lstStyle/>
          <a:p>
            <a:pPr lvl="1" eaLnBrk="1" hangingPunct="1"/>
            <a:r>
              <a:rPr lang="en-US" smtClean="0"/>
              <a:t>DNA profiling is the analysis of DNA samples that can be used to determine whether the samples come from the same individual.</a:t>
            </a:r>
          </a:p>
          <a:p>
            <a:pPr lvl="1" eaLnBrk="1" hangingPunct="1"/>
            <a:r>
              <a:rPr lang="en-US" smtClean="0"/>
              <a:t>DNA profiling can therefore be used in courts to indicate if someone is guilty of a crime.</a:t>
            </a:r>
          </a:p>
          <a:p>
            <a:pPr lvl="1" eaLnBrk="1" hangingPunct="1"/>
            <a:r>
              <a:rPr lang="en-US" smtClean="0"/>
              <a:t>DNA technology has led to other advances in the</a:t>
            </a:r>
          </a:p>
          <a:p>
            <a:pPr lvl="2" eaLnBrk="1" hangingPunct="1"/>
            <a:r>
              <a:rPr lang="en-US" smtClean="0"/>
              <a:t>creation of genetically modified crops and </a:t>
            </a:r>
          </a:p>
          <a:p>
            <a:pPr lvl="2" eaLnBrk="1" hangingPunct="1"/>
            <a:r>
              <a:rPr lang="en-US" smtClean="0"/>
              <a:t>identification and treatment of genetic diseases.</a:t>
            </a:r>
          </a:p>
          <a:p>
            <a:pPr lvl="1" eaLnBrk="1" hangingPunct="1"/>
            <a:endParaRPr lang="en-US" smtClean="0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304800" y="979488"/>
            <a:ext cx="8534400" cy="0"/>
          </a:xfrm>
          <a:prstGeom prst="line">
            <a:avLst/>
          </a:prstGeom>
          <a:noFill/>
          <a:ln w="50800">
            <a:solidFill>
              <a:srgbClr val="5866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548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sz="1000">
                <a:latin typeface="Times New Roman" pitchFamily="84" charset="0"/>
              </a:rPr>
              <a:t>© 2013 Pearson Education, Inc.</a:t>
            </a:r>
          </a:p>
        </p:txBody>
      </p:sp>
      <p:sp>
        <p:nvSpPr>
          <p:cNvPr id="24582" name="Line 1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Recombinant DNA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b="1" dirty="0" smtClean="0"/>
              <a:t>Biotechnology</a:t>
            </a:r>
            <a:endParaRPr lang="en-US" dirty="0" smtClean="0"/>
          </a:p>
          <a:p>
            <a:pPr marL="900113" lvl="2" indent="-357188" eaLnBrk="1" hangingPunct="1"/>
            <a:r>
              <a:rPr lang="en-US" dirty="0" smtClean="0"/>
              <a:t>is the manipulation of organisms or their components to make useful products and</a:t>
            </a:r>
          </a:p>
          <a:p>
            <a:pPr marL="900113" lvl="2" indent="-357188" eaLnBrk="1" hangingPunct="1"/>
            <a:r>
              <a:rPr lang="en-US" dirty="0" smtClean="0"/>
              <a:t>has been used for thousands of years to</a:t>
            </a:r>
          </a:p>
          <a:p>
            <a:pPr marL="1500188" lvl="3" indent="-381000" eaLnBrk="1" hangingPunct="1"/>
            <a:r>
              <a:rPr lang="en-US" dirty="0" smtClean="0"/>
              <a:t>make bread using yeast and</a:t>
            </a:r>
          </a:p>
          <a:p>
            <a:pPr marL="1500188" lvl="3" indent="-381000" eaLnBrk="1" hangingPunct="1"/>
            <a:r>
              <a:rPr lang="en-US" dirty="0" smtClean="0"/>
              <a:t>selectively breed livestock for desired traits.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Recombinant DNA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b="1" dirty="0" smtClean="0"/>
              <a:t>Recombinant DNA </a:t>
            </a:r>
            <a:r>
              <a:rPr lang="en-US" dirty="0" smtClean="0"/>
              <a:t>is constructed when scientists combine pieces of DNA </a:t>
            </a:r>
            <a:r>
              <a:rPr lang="en-US" u="sng" dirty="0" smtClean="0"/>
              <a:t>from two different sources</a:t>
            </a:r>
            <a:r>
              <a:rPr lang="en-US" dirty="0" smtClean="0"/>
              <a:t> to form a single DNA molecule.</a:t>
            </a:r>
          </a:p>
          <a:p>
            <a:pPr lvl="1" eaLnBrk="1" hangingPunct="1"/>
            <a:r>
              <a:rPr lang="en-US" dirty="0" smtClean="0"/>
              <a:t>Recombinant DNA technology is widely used in </a:t>
            </a:r>
            <a:r>
              <a:rPr lang="en-US" b="1" dirty="0" smtClean="0"/>
              <a:t>genetic engineering</a:t>
            </a:r>
            <a:r>
              <a:rPr lang="en-US" dirty="0" smtClean="0"/>
              <a:t>, the direct manipulation of genes for practical purposes.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12_01GlowingFis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625"/>
            <a:ext cx="8548687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12.1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276600" y="6427788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Glowing 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Applications of DNA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228600" lvl="1"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transferring the gene for a desired protein into a bacterium or yeast, proteins that are naturally present in only small amounts can be produced in large quantities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1"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1982, the world’s first genetically engineered pharmaceutical product was sold.</a:t>
            </a:r>
          </a:p>
          <a:p>
            <a:pPr marL="548640" lvl="1"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Humulin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human insulin</a:t>
            </a:r>
          </a:p>
          <a:p>
            <a:pPr marL="822960" lvl="2"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produced by genetically modified bacteria and</a:t>
            </a:r>
          </a:p>
          <a:p>
            <a:pPr marL="822960" lvl="2"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used today by more than 4 million people with diabetes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22960" lvl="2"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Applications of DNA technology 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en-US" smtClean="0"/>
              <a:t>Today, humulin is continuously produced in gigantic fermentation vats filled with a liquid culture of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12_03InsulinFacto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33488"/>
            <a:ext cx="614045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2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12.3</a:t>
            </a:r>
          </a:p>
        </p:txBody>
      </p:sp>
      <p:pic>
        <p:nvPicPr>
          <p:cNvPr id="30724" name="Picture 18" descr="12_02Humulin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5843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Applications of </a:t>
            </a:r>
            <a:r>
              <a:rPr lang="en-US" smtClean="0"/>
              <a:t>DNA technology</a:t>
            </a: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sz="1600" dirty="0" smtClean="0"/>
              <a:t>DNA technology is used to produce medically valuable molecules, including</a:t>
            </a:r>
          </a:p>
          <a:p>
            <a:pPr lvl="2" eaLnBrk="1" hangingPunct="1"/>
            <a:r>
              <a:rPr lang="en-US" sz="1600" dirty="0" smtClean="0"/>
              <a:t>human growth hormone (HGH),</a:t>
            </a:r>
          </a:p>
          <a:p>
            <a:pPr lvl="2" eaLnBrk="1" hangingPunct="1"/>
            <a:r>
              <a:rPr lang="en-US" sz="1600" dirty="0" smtClean="0"/>
              <a:t>the hormone erythropoietin (EPO), which stimulates production of red blood cells, (Lance Armstrong)</a:t>
            </a:r>
            <a:endParaRPr lang="en-US" sz="1600" b="1" dirty="0" smtClean="0"/>
          </a:p>
          <a:p>
            <a:pPr lvl="2" eaLnBrk="1" hangingPunct="1"/>
            <a:r>
              <a:rPr lang="en-US" sz="1600" b="1" dirty="0" smtClean="0"/>
              <a:t>vaccines</a:t>
            </a:r>
            <a:r>
              <a:rPr lang="en-US" sz="1600" dirty="0" smtClean="0"/>
              <a:t>, weak or dead form of a pathogen used to prevent infectious diseases.  Stimulates immune system to produce antibodies against germ</a:t>
            </a:r>
          </a:p>
          <a:p>
            <a:pPr lvl="3" eaLnBrk="1" hangingPunct="1"/>
            <a:r>
              <a:rPr lang="en-US" dirty="0" smtClean="0"/>
              <a:t>Flu vaccine-CDC picks several strains put them together</a:t>
            </a:r>
          </a:p>
          <a:p>
            <a:pPr lvl="3" eaLnBrk="1" hangingPunct="1"/>
            <a:r>
              <a:rPr lang="en-US" dirty="0" smtClean="0"/>
              <a:t>Must get shot each year</a:t>
            </a:r>
          </a:p>
          <a:p>
            <a:pPr lvl="3" eaLnBrk="1" hangingPunct="1"/>
            <a:r>
              <a:rPr lang="en-US" dirty="0" smtClean="0"/>
              <a:t>Measles, mumps, DPT-childhood vaccines-effective for years</a:t>
            </a:r>
          </a:p>
          <a:p>
            <a:pPr lvl="3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Transgenic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dirty="0" smtClean="0"/>
              <a:t>Today, DNA technology is quickly replacing traditional breeding programs.</a:t>
            </a:r>
          </a:p>
          <a:p>
            <a:pPr lvl="1" eaLnBrk="1" hangingPunct="1"/>
            <a:r>
              <a:rPr lang="en-US" dirty="0" smtClean="0"/>
              <a:t>Scientists have produced many types of </a:t>
            </a:r>
            <a:r>
              <a:rPr lang="en-US" b="1" dirty="0" smtClean="0"/>
              <a:t>genetically modified (GM) organisms</a:t>
            </a:r>
            <a:r>
              <a:rPr lang="en-US" dirty="0" smtClean="0"/>
              <a:t>, organisms that have acquired one or more genes by artificial means. 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u="sng" dirty="0" smtClean="0"/>
              <a:t>transgenic organism</a:t>
            </a:r>
            <a:r>
              <a:rPr lang="en-US" u="sng" dirty="0" smtClean="0"/>
              <a:t> </a:t>
            </a:r>
            <a:r>
              <a:rPr lang="en-US" dirty="0" smtClean="0"/>
              <a:t>contains a gene from another organism, typically of another species.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smtClean="0"/>
              <a:t>In the United States today, roughly half of the corn crop and more than three-quarters of the soybean and cotton crops are genetically modified.</a:t>
            </a:r>
          </a:p>
          <a:p>
            <a:pPr lvl="1" eaLnBrk="1" hangingPunct="1"/>
            <a:r>
              <a:rPr lang="en-US" smtClean="0"/>
              <a:t>Corn has been genetically modified to resist insect infestation, attack by an insect called the European corn borer.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10_24aAdenoviru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36525"/>
            <a:ext cx="678656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65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10.24a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01738" y="700088"/>
            <a:ext cx="15081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Protein coat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414963" y="661988"/>
            <a:ext cx="7889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DNA</a:t>
            </a:r>
          </a:p>
        </p:txBody>
      </p:sp>
      <p:sp>
        <p:nvSpPr>
          <p:cNvPr id="7174" name="Line 13"/>
          <p:cNvSpPr>
            <a:spLocks noChangeShapeType="1"/>
          </p:cNvSpPr>
          <p:nvPr/>
        </p:nvSpPr>
        <p:spPr bwMode="auto">
          <a:xfrm>
            <a:off x="2717800" y="927100"/>
            <a:ext cx="57150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14"/>
          <p:cNvSpPr>
            <a:spLocks noChangeShapeType="1"/>
          </p:cNvSpPr>
          <p:nvPr/>
        </p:nvSpPr>
        <p:spPr bwMode="auto">
          <a:xfrm flipH="1">
            <a:off x="4533900" y="889000"/>
            <a:ext cx="82550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12_04_GMcor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36525"/>
            <a:ext cx="74025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200">
                <a:latin typeface="Arial" charset="0"/>
              </a:rPr>
              <a:t>Figure 12.4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Genetically modified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en-US" smtClean="0"/>
              <a:t>Strawberry plants produce bacterial proteins that act as a natural antifreeze, protecting the plants from cold weather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“Golden rice 2”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is a transgenic variety of rice that carries genes from daffodils and corn 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could help prevent vitamin A deficiency and resulting blindness.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“pharm”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 transgenic pig has been produced that carries a gene for human hemoglobin, which can be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isolated and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used in human blood transfusions.</a:t>
            </a:r>
          </a:p>
          <a:p>
            <a:pPr marL="228600" lvl="1" eaLnBrk="1" hangingPunct="1">
              <a:defRPr/>
            </a:pPr>
            <a:r>
              <a:rPr lang="en-US" dirty="0" smtClean="0"/>
              <a:t>However, unlike transgenic plants, no transgenic animals are yet sold as food.</a:t>
            </a:r>
            <a:endParaRPr lang="en-US" b="1" dirty="0" smtClean="0">
              <a:solidFill>
                <a:srgbClr val="016E37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12_05GMric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6639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200">
                <a:latin typeface="Arial" charset="0"/>
              </a:rPr>
              <a:t>Figure 12.5</a:t>
            </a:r>
          </a:p>
        </p:txBody>
      </p:sp>
      <p:pic>
        <p:nvPicPr>
          <p:cNvPr id="37892" name="Picture 6" descr="12_06GMswine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838200"/>
            <a:ext cx="483552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4572000" y="48768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Transgenic pig</a:t>
            </a:r>
          </a:p>
        </p:txBody>
      </p:sp>
      <p:sp>
        <p:nvSpPr>
          <p:cNvPr id="37894" name="TextBox 2"/>
          <p:cNvSpPr txBox="1">
            <a:spLocks noChangeArrowheads="1"/>
          </p:cNvSpPr>
          <p:nvPr/>
        </p:nvSpPr>
        <p:spPr bwMode="auto">
          <a:xfrm>
            <a:off x="381000" y="4206875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Genetically modified 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Recombinant DNA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dirty="0" smtClean="0"/>
              <a:t>Bacteria are the workhorses of modern biotechnology.</a:t>
            </a:r>
          </a:p>
          <a:p>
            <a:pPr lvl="1" eaLnBrk="1" hangingPunct="1"/>
            <a:r>
              <a:rPr lang="en-US" dirty="0" smtClean="0"/>
              <a:t>To work with genes in the laboratory, biologists often use bacterial</a:t>
            </a:r>
            <a:r>
              <a:rPr lang="en-US" u="sng" dirty="0" smtClean="0"/>
              <a:t> </a:t>
            </a:r>
            <a:r>
              <a:rPr lang="en-US" b="1" u="sng" dirty="0" smtClean="0"/>
              <a:t>plasmids</a:t>
            </a:r>
            <a:r>
              <a:rPr lang="en-US" dirty="0" smtClean="0"/>
              <a:t>, small, circular DNA molecules that replicate separately from the larger bacterial chromosome.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dirty="0" smtClean="0"/>
              <a:t>Plasmids</a:t>
            </a:r>
          </a:p>
          <a:p>
            <a:pPr lvl="2" eaLnBrk="1" hangingPunct="1"/>
            <a:r>
              <a:rPr lang="en-US" dirty="0" smtClean="0"/>
              <a:t>can carry virtually any gene,</a:t>
            </a:r>
          </a:p>
          <a:p>
            <a:pPr lvl="2" eaLnBrk="1" hangingPunct="1"/>
            <a:r>
              <a:rPr lang="en-US" smtClean="0"/>
              <a:t>can act as </a:t>
            </a:r>
            <a:r>
              <a:rPr lang="en-US" b="1" smtClean="0"/>
              <a:t>vectors</a:t>
            </a:r>
            <a:r>
              <a:rPr lang="en-US" smtClean="0"/>
              <a:t>, DNA  carriers that move genes from one cell to another, and</a:t>
            </a:r>
          </a:p>
          <a:p>
            <a:pPr lvl="2" eaLnBrk="1" hangingPunct="1"/>
            <a:r>
              <a:rPr lang="en-US" dirty="0" smtClean="0"/>
              <a:t>are ideal for </a:t>
            </a:r>
            <a:r>
              <a:rPr lang="en-US" b="1" dirty="0" smtClean="0"/>
              <a:t>gene cloning</a:t>
            </a:r>
            <a:r>
              <a:rPr lang="en-US" dirty="0" smtClean="0"/>
              <a:t>, the production of multiple identical copies of a gene-carrying piece of DNA.</a:t>
            </a:r>
          </a:p>
          <a:p>
            <a:pPr eaLnBrk="1" hangingPunct="1"/>
            <a:r>
              <a:rPr lang="en-US" dirty="0" smtClean="0"/>
              <a:t>Recombinant DNA techniques can help biologists produce large quantities of a desired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Steps to make a transgenic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en-US" dirty="0" smtClean="0"/>
              <a:t>Cut plasmid with </a:t>
            </a:r>
            <a:r>
              <a:rPr lang="en-US" u="sng" dirty="0" smtClean="0"/>
              <a:t>restriction enzyme-</a:t>
            </a:r>
            <a:r>
              <a:rPr lang="en-US" dirty="0" smtClean="0"/>
              <a:t>short DNA sequence-like a </a:t>
            </a:r>
            <a:r>
              <a:rPr lang="en-US" smtClean="0"/>
              <a:t>chemical scissors</a:t>
            </a:r>
            <a:endParaRPr lang="en-US" dirty="0" smtClean="0"/>
          </a:p>
          <a:p>
            <a:pPr eaLnBrk="1" hangingPunct="1"/>
            <a:r>
              <a:rPr lang="en-US" dirty="0" smtClean="0"/>
              <a:t>This leaves “sticky ends” that are open and ready to pair with new DNA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en-US" smtClean="0"/>
              <a:t>Add new gene to plasmid</a:t>
            </a:r>
          </a:p>
          <a:p>
            <a:pPr eaLnBrk="1" hangingPunct="1"/>
            <a:r>
              <a:rPr lang="en-US" smtClean="0"/>
              <a:t>This gene has also been cut and has matching “sticky ends”</a:t>
            </a:r>
          </a:p>
          <a:p>
            <a:pPr eaLnBrk="1" hangingPunct="1"/>
            <a:r>
              <a:rPr lang="en-US" smtClean="0"/>
              <a:t>Result is recombinant DNA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Steps 3 &amp;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en-US" smtClean="0"/>
              <a:t>Mix new plasmid and bacteria w/salt solution and heat shock</a:t>
            </a:r>
          </a:p>
          <a:p>
            <a:pPr eaLnBrk="1" hangingPunct="1"/>
            <a:r>
              <a:rPr lang="en-US" smtClean="0"/>
              <a:t>This makes bacteria take in the plasmid</a:t>
            </a:r>
          </a:p>
          <a:p>
            <a:pPr eaLnBrk="1" hangingPunct="1"/>
            <a:r>
              <a:rPr lang="en-US" smtClean="0"/>
              <a:t>New cell called </a:t>
            </a:r>
            <a:r>
              <a:rPr lang="en-US" u="sng" smtClean="0"/>
              <a:t>transgenic organism</a:t>
            </a:r>
          </a:p>
          <a:p>
            <a:pPr eaLnBrk="1" hangingPunct="1"/>
            <a:r>
              <a:rPr lang="en-US" smtClean="0"/>
              <a:t>Step 4</a:t>
            </a:r>
          </a:p>
          <a:p>
            <a:pPr eaLnBrk="1" hangingPunct="1"/>
            <a:r>
              <a:rPr lang="en-US" smtClean="0"/>
              <a:t>Make many copies of the transgenic organism – </a:t>
            </a:r>
            <a:r>
              <a:rPr lang="en-US" u="sng" smtClean="0"/>
              <a:t>Clone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5" descr="12_08aRecombinantDN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54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0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200">
                <a:latin typeface="Arial" charset="0"/>
              </a:rPr>
              <a:t>Figure 12.8a</a:t>
            </a:r>
          </a:p>
        </p:txBody>
      </p:sp>
      <p:sp>
        <p:nvSpPr>
          <p:cNvPr id="44036" name="Text Box 52"/>
          <p:cNvSpPr txBox="1">
            <a:spLocks noChangeArrowheads="1"/>
          </p:cNvSpPr>
          <p:nvPr/>
        </p:nvSpPr>
        <p:spPr bwMode="auto">
          <a:xfrm>
            <a:off x="347663" y="1209675"/>
            <a:ext cx="76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Plasmid</a:t>
            </a:r>
          </a:p>
        </p:txBody>
      </p:sp>
      <p:sp>
        <p:nvSpPr>
          <p:cNvPr id="44037" name="Text Box 53"/>
          <p:cNvSpPr txBox="1">
            <a:spLocks noChangeArrowheads="1"/>
          </p:cNvSpPr>
          <p:nvPr/>
        </p:nvSpPr>
        <p:spPr bwMode="auto">
          <a:xfrm>
            <a:off x="479425" y="231775"/>
            <a:ext cx="12493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Bacterial cell</a:t>
            </a:r>
          </a:p>
        </p:txBody>
      </p:sp>
      <p:sp>
        <p:nvSpPr>
          <p:cNvPr id="44038" name="Text Box 54"/>
          <p:cNvSpPr txBox="1">
            <a:spLocks noChangeArrowheads="1"/>
          </p:cNvSpPr>
          <p:nvPr/>
        </p:nvSpPr>
        <p:spPr bwMode="auto">
          <a:xfrm>
            <a:off x="930275" y="2051050"/>
            <a:ext cx="14652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Isolate plasmids.</a:t>
            </a:r>
          </a:p>
        </p:txBody>
      </p:sp>
      <p:sp>
        <p:nvSpPr>
          <p:cNvPr id="44039" name="Text Box 55"/>
          <p:cNvSpPr txBox="1">
            <a:spLocks noChangeArrowheads="1"/>
          </p:cNvSpPr>
          <p:nvPr/>
        </p:nvSpPr>
        <p:spPr bwMode="auto">
          <a:xfrm>
            <a:off x="3346450" y="2873375"/>
            <a:ext cx="1397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Cut both DNAs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with same 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enzyme.</a:t>
            </a:r>
          </a:p>
        </p:txBody>
      </p:sp>
      <p:sp>
        <p:nvSpPr>
          <p:cNvPr id="44040" name="Text Box 56"/>
          <p:cNvSpPr txBox="1">
            <a:spLocks noChangeArrowheads="1"/>
          </p:cNvSpPr>
          <p:nvPr/>
        </p:nvSpPr>
        <p:spPr bwMode="auto">
          <a:xfrm>
            <a:off x="6559550" y="1997075"/>
            <a:ext cx="11287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Isolate DNA.</a:t>
            </a:r>
          </a:p>
        </p:txBody>
      </p:sp>
      <p:sp>
        <p:nvSpPr>
          <p:cNvPr id="44041" name="Text Box 57"/>
          <p:cNvSpPr txBox="1">
            <a:spLocks noChangeArrowheads="1"/>
          </p:cNvSpPr>
          <p:nvPr/>
        </p:nvSpPr>
        <p:spPr bwMode="auto">
          <a:xfrm>
            <a:off x="4379913" y="4013200"/>
            <a:ext cx="7715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500" b="1">
                <a:latin typeface="Arial" charset="0"/>
              </a:rPr>
              <a:t>Gene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of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interest</a:t>
            </a:r>
          </a:p>
        </p:txBody>
      </p:sp>
      <p:sp>
        <p:nvSpPr>
          <p:cNvPr id="44042" name="Text Box 58"/>
          <p:cNvSpPr txBox="1">
            <a:spLocks noChangeArrowheads="1"/>
          </p:cNvSpPr>
          <p:nvPr/>
        </p:nvSpPr>
        <p:spPr bwMode="auto">
          <a:xfrm>
            <a:off x="5268913" y="4232275"/>
            <a:ext cx="609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Other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genes</a:t>
            </a:r>
          </a:p>
        </p:txBody>
      </p:sp>
      <p:sp>
        <p:nvSpPr>
          <p:cNvPr id="44043" name="Text Box 59"/>
          <p:cNvSpPr txBox="1">
            <a:spLocks noChangeArrowheads="1"/>
          </p:cNvSpPr>
          <p:nvPr/>
        </p:nvSpPr>
        <p:spPr bwMode="auto">
          <a:xfrm>
            <a:off x="6203950" y="3651250"/>
            <a:ext cx="14668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DNA fragments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from cell</a:t>
            </a:r>
          </a:p>
        </p:txBody>
      </p:sp>
      <p:sp>
        <p:nvSpPr>
          <p:cNvPr id="44044" name="Text Box 60"/>
          <p:cNvSpPr txBox="1">
            <a:spLocks noChangeArrowheads="1"/>
          </p:cNvSpPr>
          <p:nvPr/>
        </p:nvSpPr>
        <p:spPr bwMode="auto">
          <a:xfrm>
            <a:off x="4429125" y="4910138"/>
            <a:ext cx="4162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Mix the DNA fragments and join them together.</a:t>
            </a:r>
          </a:p>
        </p:txBody>
      </p:sp>
      <p:sp>
        <p:nvSpPr>
          <p:cNvPr id="44045" name="Text Box 61"/>
          <p:cNvSpPr txBox="1">
            <a:spLocks noChangeArrowheads="1"/>
          </p:cNvSpPr>
          <p:nvPr/>
        </p:nvSpPr>
        <p:spPr bwMode="auto">
          <a:xfrm>
            <a:off x="6940550" y="1552575"/>
            <a:ext cx="5445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DNA</a:t>
            </a:r>
          </a:p>
        </p:txBody>
      </p:sp>
      <p:sp>
        <p:nvSpPr>
          <p:cNvPr id="44046" name="Text Box 62"/>
          <p:cNvSpPr txBox="1">
            <a:spLocks noChangeArrowheads="1"/>
          </p:cNvSpPr>
          <p:nvPr/>
        </p:nvSpPr>
        <p:spPr bwMode="auto">
          <a:xfrm>
            <a:off x="4578350" y="282575"/>
            <a:ext cx="1509713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Cell containing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the gene of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interest</a:t>
            </a:r>
          </a:p>
        </p:txBody>
      </p:sp>
      <p:sp>
        <p:nvSpPr>
          <p:cNvPr id="44047" name="Text Box 63"/>
          <p:cNvSpPr txBox="1">
            <a:spLocks noChangeArrowheads="1"/>
          </p:cNvSpPr>
          <p:nvPr/>
        </p:nvSpPr>
        <p:spPr bwMode="auto">
          <a:xfrm>
            <a:off x="4337050" y="5299075"/>
            <a:ext cx="152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Gene of interest</a:t>
            </a:r>
          </a:p>
        </p:txBody>
      </p:sp>
      <p:sp>
        <p:nvSpPr>
          <p:cNvPr id="44048" name="Text Box 64"/>
          <p:cNvSpPr txBox="1">
            <a:spLocks noChangeArrowheads="1"/>
          </p:cNvSpPr>
          <p:nvPr/>
        </p:nvSpPr>
        <p:spPr bwMode="auto">
          <a:xfrm>
            <a:off x="2584450" y="6378575"/>
            <a:ext cx="26146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Recombinant DNA plasmids</a:t>
            </a:r>
          </a:p>
        </p:txBody>
      </p:sp>
      <p:sp>
        <p:nvSpPr>
          <p:cNvPr id="44049" name="Line 65"/>
          <p:cNvSpPr>
            <a:spLocks noChangeShapeType="1"/>
          </p:cNvSpPr>
          <p:nvPr/>
        </p:nvSpPr>
        <p:spPr bwMode="auto">
          <a:xfrm flipV="1">
            <a:off x="1143000" y="952500"/>
            <a:ext cx="1905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66"/>
          <p:cNvSpPr>
            <a:spLocks noChangeShapeType="1"/>
          </p:cNvSpPr>
          <p:nvPr/>
        </p:nvSpPr>
        <p:spPr bwMode="auto">
          <a:xfrm flipH="1">
            <a:off x="3987800" y="5486400"/>
            <a:ext cx="3175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67"/>
          <p:cNvSpPr>
            <a:spLocks noChangeShapeType="1"/>
          </p:cNvSpPr>
          <p:nvPr/>
        </p:nvSpPr>
        <p:spPr bwMode="auto">
          <a:xfrm flipH="1" flipV="1">
            <a:off x="6502400" y="1231900"/>
            <a:ext cx="4191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2" name="Group 84"/>
          <p:cNvGrpSpPr>
            <a:grpSpLocks/>
          </p:cNvGrpSpPr>
          <p:nvPr/>
        </p:nvGrpSpPr>
        <p:grpSpPr bwMode="auto">
          <a:xfrm>
            <a:off x="5854700" y="3479800"/>
            <a:ext cx="317500" cy="825500"/>
            <a:chOff x="3688" y="2136"/>
            <a:chExt cx="200" cy="520"/>
          </a:xfrm>
        </p:grpSpPr>
        <p:sp>
          <p:nvSpPr>
            <p:cNvPr id="44065" name="Line 68"/>
            <p:cNvSpPr>
              <a:spLocks noChangeShapeType="1"/>
            </p:cNvSpPr>
            <p:nvPr/>
          </p:nvSpPr>
          <p:spPr bwMode="auto">
            <a:xfrm>
              <a:off x="3688" y="2136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Line 69"/>
            <p:cNvSpPr>
              <a:spLocks noChangeShapeType="1"/>
            </p:cNvSpPr>
            <p:nvPr/>
          </p:nvSpPr>
          <p:spPr bwMode="auto">
            <a:xfrm>
              <a:off x="3780" y="2136"/>
              <a:ext cx="0" cy="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Line 70"/>
            <p:cNvSpPr>
              <a:spLocks noChangeShapeType="1"/>
            </p:cNvSpPr>
            <p:nvPr/>
          </p:nvSpPr>
          <p:spPr bwMode="auto">
            <a:xfrm flipH="1">
              <a:off x="3688" y="2656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Line 71"/>
            <p:cNvSpPr>
              <a:spLocks noChangeShapeType="1"/>
            </p:cNvSpPr>
            <p:nvPr/>
          </p:nvSpPr>
          <p:spPr bwMode="auto">
            <a:xfrm>
              <a:off x="3784" y="2392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53" name="Group 74"/>
          <p:cNvGrpSpPr>
            <a:grpSpLocks/>
          </p:cNvGrpSpPr>
          <p:nvPr/>
        </p:nvGrpSpPr>
        <p:grpSpPr bwMode="auto">
          <a:xfrm>
            <a:off x="520700" y="1993900"/>
            <a:ext cx="317500" cy="304800"/>
            <a:chOff x="320" y="1200"/>
            <a:chExt cx="200" cy="192"/>
          </a:xfrm>
        </p:grpSpPr>
        <p:sp>
          <p:nvSpPr>
            <p:cNvPr id="44063" name="Oval 72"/>
            <p:cNvSpPr>
              <a:spLocks noChangeArrowheads="1"/>
            </p:cNvSpPr>
            <p:nvPr/>
          </p:nvSpPr>
          <p:spPr bwMode="auto">
            <a:xfrm>
              <a:off x="320" y="1200"/>
              <a:ext cx="200" cy="19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Text Box 73"/>
            <p:cNvSpPr txBox="1">
              <a:spLocks noChangeArrowheads="1"/>
            </p:cNvSpPr>
            <p:nvPr/>
          </p:nvSpPr>
          <p:spPr bwMode="auto">
            <a:xfrm>
              <a:off x="394" y="1228"/>
              <a:ext cx="11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4054" name="Group 75"/>
          <p:cNvGrpSpPr>
            <a:grpSpLocks/>
          </p:cNvGrpSpPr>
          <p:nvPr/>
        </p:nvGrpSpPr>
        <p:grpSpPr bwMode="auto">
          <a:xfrm>
            <a:off x="6172200" y="1930400"/>
            <a:ext cx="317500" cy="304800"/>
            <a:chOff x="320" y="1200"/>
            <a:chExt cx="200" cy="192"/>
          </a:xfrm>
        </p:grpSpPr>
        <p:sp>
          <p:nvSpPr>
            <p:cNvPr id="44061" name="Oval 76"/>
            <p:cNvSpPr>
              <a:spLocks noChangeArrowheads="1"/>
            </p:cNvSpPr>
            <p:nvPr/>
          </p:nvSpPr>
          <p:spPr bwMode="auto">
            <a:xfrm>
              <a:off x="320" y="1200"/>
              <a:ext cx="200" cy="19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Text Box 77"/>
            <p:cNvSpPr txBox="1">
              <a:spLocks noChangeArrowheads="1"/>
            </p:cNvSpPr>
            <p:nvPr/>
          </p:nvSpPr>
          <p:spPr bwMode="auto">
            <a:xfrm>
              <a:off x="394" y="1228"/>
              <a:ext cx="11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4055" name="Group 78"/>
          <p:cNvGrpSpPr>
            <a:grpSpLocks/>
          </p:cNvGrpSpPr>
          <p:nvPr/>
        </p:nvGrpSpPr>
        <p:grpSpPr bwMode="auto">
          <a:xfrm>
            <a:off x="2959100" y="2832100"/>
            <a:ext cx="317500" cy="304800"/>
            <a:chOff x="320" y="1200"/>
            <a:chExt cx="200" cy="192"/>
          </a:xfrm>
        </p:grpSpPr>
        <p:sp>
          <p:nvSpPr>
            <p:cNvPr id="44059" name="Oval 79"/>
            <p:cNvSpPr>
              <a:spLocks noChangeArrowheads="1"/>
            </p:cNvSpPr>
            <p:nvPr/>
          </p:nvSpPr>
          <p:spPr bwMode="auto">
            <a:xfrm>
              <a:off x="320" y="1200"/>
              <a:ext cx="200" cy="19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Text Box 80"/>
            <p:cNvSpPr txBox="1">
              <a:spLocks noChangeArrowheads="1"/>
            </p:cNvSpPr>
            <p:nvPr/>
          </p:nvSpPr>
          <p:spPr bwMode="auto">
            <a:xfrm>
              <a:off x="394" y="1228"/>
              <a:ext cx="11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4056" name="Group 81"/>
          <p:cNvGrpSpPr>
            <a:grpSpLocks/>
          </p:cNvGrpSpPr>
          <p:nvPr/>
        </p:nvGrpSpPr>
        <p:grpSpPr bwMode="auto">
          <a:xfrm>
            <a:off x="4038600" y="4851400"/>
            <a:ext cx="317500" cy="304800"/>
            <a:chOff x="320" y="1200"/>
            <a:chExt cx="200" cy="192"/>
          </a:xfrm>
        </p:grpSpPr>
        <p:sp>
          <p:nvSpPr>
            <p:cNvPr id="44057" name="Oval 82"/>
            <p:cNvSpPr>
              <a:spLocks noChangeArrowheads="1"/>
            </p:cNvSpPr>
            <p:nvPr/>
          </p:nvSpPr>
          <p:spPr bwMode="auto">
            <a:xfrm>
              <a:off x="320" y="1200"/>
              <a:ext cx="200" cy="19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8" name="Text Box 83"/>
            <p:cNvSpPr txBox="1">
              <a:spLocks noChangeArrowheads="1"/>
            </p:cNvSpPr>
            <p:nvPr/>
          </p:nvSpPr>
          <p:spPr bwMode="auto">
            <a:xfrm>
              <a:off x="394" y="1228"/>
              <a:ext cx="11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10_28InfluenzaViru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90488"/>
            <a:ext cx="67437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7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32075" y="4371975"/>
            <a:ext cx="651192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 dirty="0">
                <a:latin typeface="Arial" charset="0"/>
              </a:rPr>
              <a:t>Figure 10.28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48388" y="4506913"/>
            <a:ext cx="13652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Protein coat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48388" y="2165350"/>
            <a:ext cx="4937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RNA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701800" y="866775"/>
            <a:ext cx="14922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Protein spike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4864100" y="949325"/>
            <a:ext cx="158115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Membranous</a:t>
            </a:r>
          </a:p>
          <a:p>
            <a:pPr eaLnBrk="1" hangingPunct="1"/>
            <a:r>
              <a:rPr lang="en-US">
                <a:latin typeface="Arial" charset="0"/>
              </a:rPr>
              <a:t>envelope</a:t>
            </a:r>
          </a:p>
        </p:txBody>
      </p:sp>
      <p:sp>
        <p:nvSpPr>
          <p:cNvPr id="8200" name="Line 15"/>
          <p:cNvSpPr>
            <a:spLocks noChangeShapeType="1"/>
          </p:cNvSpPr>
          <p:nvPr/>
        </p:nvSpPr>
        <p:spPr bwMode="auto">
          <a:xfrm>
            <a:off x="2514600" y="1727200"/>
            <a:ext cx="4445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16"/>
          <p:cNvSpPr>
            <a:spLocks noChangeShapeType="1"/>
          </p:cNvSpPr>
          <p:nvPr/>
        </p:nvSpPr>
        <p:spPr bwMode="auto">
          <a:xfrm flipH="1">
            <a:off x="4318000" y="14224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7"/>
          <p:cNvSpPr>
            <a:spLocks noChangeShapeType="1"/>
          </p:cNvSpPr>
          <p:nvPr/>
        </p:nvSpPr>
        <p:spPr bwMode="auto">
          <a:xfrm flipH="1">
            <a:off x="5181600" y="2298700"/>
            <a:ext cx="91440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8"/>
          <p:cNvSpPr>
            <a:spLocks noChangeShapeType="1"/>
          </p:cNvSpPr>
          <p:nvPr/>
        </p:nvSpPr>
        <p:spPr bwMode="auto">
          <a:xfrm flipH="1" flipV="1">
            <a:off x="4914900" y="3975100"/>
            <a:ext cx="11684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Box 3"/>
          <p:cNvSpPr txBox="1">
            <a:spLocks noChangeArrowheads="1"/>
          </p:cNvSpPr>
          <p:nvPr/>
        </p:nvSpPr>
        <p:spPr bwMode="auto">
          <a:xfrm>
            <a:off x="3733800" y="6248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Influenza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2" descr="12_08bRecombinantDN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950913"/>
            <a:ext cx="785336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08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200">
                <a:latin typeface="Arial" charset="0"/>
              </a:rPr>
              <a:t>Figure 12.8b</a:t>
            </a:r>
          </a:p>
        </p:txBody>
      </p:sp>
      <p:grpSp>
        <p:nvGrpSpPr>
          <p:cNvPr id="45060" name="Group 53"/>
          <p:cNvGrpSpPr>
            <a:grpSpLocks/>
          </p:cNvGrpSpPr>
          <p:nvPr/>
        </p:nvGrpSpPr>
        <p:grpSpPr bwMode="auto">
          <a:xfrm>
            <a:off x="4368800" y="1003300"/>
            <a:ext cx="317500" cy="304800"/>
            <a:chOff x="320" y="1200"/>
            <a:chExt cx="200" cy="192"/>
          </a:xfrm>
        </p:grpSpPr>
        <p:sp>
          <p:nvSpPr>
            <p:cNvPr id="45077" name="Oval 54"/>
            <p:cNvSpPr>
              <a:spLocks noChangeArrowheads="1"/>
            </p:cNvSpPr>
            <p:nvPr/>
          </p:nvSpPr>
          <p:spPr bwMode="auto">
            <a:xfrm>
              <a:off x="320" y="1200"/>
              <a:ext cx="200" cy="19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Text Box 55"/>
            <p:cNvSpPr txBox="1">
              <a:spLocks noChangeArrowheads="1"/>
            </p:cNvSpPr>
            <p:nvPr/>
          </p:nvSpPr>
          <p:spPr bwMode="auto">
            <a:xfrm>
              <a:off x="394" y="1228"/>
              <a:ext cx="11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chemeClr val="bg1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45061" name="Group 56"/>
          <p:cNvGrpSpPr>
            <a:grpSpLocks/>
          </p:cNvGrpSpPr>
          <p:nvPr/>
        </p:nvGrpSpPr>
        <p:grpSpPr bwMode="auto">
          <a:xfrm>
            <a:off x="4394200" y="2540000"/>
            <a:ext cx="317500" cy="304800"/>
            <a:chOff x="320" y="1200"/>
            <a:chExt cx="200" cy="192"/>
          </a:xfrm>
        </p:grpSpPr>
        <p:sp>
          <p:nvSpPr>
            <p:cNvPr id="45075" name="Oval 57"/>
            <p:cNvSpPr>
              <a:spLocks noChangeArrowheads="1"/>
            </p:cNvSpPr>
            <p:nvPr/>
          </p:nvSpPr>
          <p:spPr bwMode="auto">
            <a:xfrm>
              <a:off x="320" y="1200"/>
              <a:ext cx="200" cy="19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Text Box 58"/>
            <p:cNvSpPr txBox="1">
              <a:spLocks noChangeArrowheads="1"/>
            </p:cNvSpPr>
            <p:nvPr/>
          </p:nvSpPr>
          <p:spPr bwMode="auto">
            <a:xfrm>
              <a:off x="394" y="1228"/>
              <a:ext cx="11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chemeClr val="bg1"/>
                  </a:solidFill>
                  <a:latin typeface="Arial" charset="0"/>
                </a:rPr>
                <a:t>6</a:t>
              </a:r>
            </a:p>
          </p:txBody>
        </p:sp>
      </p:grpSp>
      <p:grpSp>
        <p:nvGrpSpPr>
          <p:cNvPr id="45062" name="Group 59"/>
          <p:cNvGrpSpPr>
            <a:grpSpLocks/>
          </p:cNvGrpSpPr>
          <p:nvPr/>
        </p:nvGrpSpPr>
        <p:grpSpPr bwMode="auto">
          <a:xfrm>
            <a:off x="4381500" y="4267200"/>
            <a:ext cx="317500" cy="304800"/>
            <a:chOff x="320" y="1200"/>
            <a:chExt cx="200" cy="192"/>
          </a:xfrm>
        </p:grpSpPr>
        <p:sp>
          <p:nvSpPr>
            <p:cNvPr id="45073" name="Oval 60"/>
            <p:cNvSpPr>
              <a:spLocks noChangeArrowheads="1"/>
            </p:cNvSpPr>
            <p:nvPr/>
          </p:nvSpPr>
          <p:spPr bwMode="auto">
            <a:xfrm>
              <a:off x="320" y="1200"/>
              <a:ext cx="200" cy="19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Text Box 61"/>
            <p:cNvSpPr txBox="1">
              <a:spLocks noChangeArrowheads="1"/>
            </p:cNvSpPr>
            <p:nvPr/>
          </p:nvSpPr>
          <p:spPr bwMode="auto">
            <a:xfrm>
              <a:off x="394" y="1228"/>
              <a:ext cx="11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45063" name="Text Box 62"/>
          <p:cNvSpPr txBox="1">
            <a:spLocks noChangeArrowheads="1"/>
          </p:cNvSpPr>
          <p:nvPr/>
        </p:nvSpPr>
        <p:spPr bwMode="auto">
          <a:xfrm>
            <a:off x="4768850" y="1044575"/>
            <a:ext cx="36877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Bacteria take up recombinant plasmids.</a:t>
            </a:r>
          </a:p>
        </p:txBody>
      </p:sp>
      <p:sp>
        <p:nvSpPr>
          <p:cNvPr id="45064" name="Text Box 63"/>
          <p:cNvSpPr txBox="1">
            <a:spLocks noChangeArrowheads="1"/>
          </p:cNvSpPr>
          <p:nvPr/>
        </p:nvSpPr>
        <p:spPr bwMode="auto">
          <a:xfrm>
            <a:off x="3638550" y="2197100"/>
            <a:ext cx="209867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Recombinant bacteria</a:t>
            </a:r>
          </a:p>
        </p:txBody>
      </p:sp>
      <p:sp>
        <p:nvSpPr>
          <p:cNvPr id="45065" name="Text Box 64"/>
          <p:cNvSpPr txBox="1">
            <a:spLocks noChangeArrowheads="1"/>
          </p:cNvSpPr>
          <p:nvPr/>
        </p:nvSpPr>
        <p:spPr bwMode="auto">
          <a:xfrm>
            <a:off x="1052513" y="2436813"/>
            <a:ext cx="142398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Bacterial clone</a:t>
            </a:r>
          </a:p>
        </p:txBody>
      </p:sp>
      <p:sp>
        <p:nvSpPr>
          <p:cNvPr id="45066" name="Text Box 65"/>
          <p:cNvSpPr txBox="1">
            <a:spLocks noChangeArrowheads="1"/>
          </p:cNvSpPr>
          <p:nvPr/>
        </p:nvSpPr>
        <p:spPr bwMode="auto">
          <a:xfrm>
            <a:off x="4789488" y="2590800"/>
            <a:ext cx="209867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Clone the bacteria.</a:t>
            </a:r>
          </a:p>
        </p:txBody>
      </p:sp>
      <p:sp>
        <p:nvSpPr>
          <p:cNvPr id="45067" name="Text Box 66"/>
          <p:cNvSpPr txBox="1">
            <a:spLocks noChangeArrowheads="1"/>
          </p:cNvSpPr>
          <p:nvPr/>
        </p:nvSpPr>
        <p:spPr bwMode="auto">
          <a:xfrm>
            <a:off x="4768850" y="4313238"/>
            <a:ext cx="36544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Find the clone with the gene of interest.</a:t>
            </a:r>
          </a:p>
        </p:txBody>
      </p:sp>
      <p:grpSp>
        <p:nvGrpSpPr>
          <p:cNvPr id="45068" name="Group 71"/>
          <p:cNvGrpSpPr>
            <a:grpSpLocks/>
          </p:cNvGrpSpPr>
          <p:nvPr/>
        </p:nvGrpSpPr>
        <p:grpSpPr bwMode="auto">
          <a:xfrm>
            <a:off x="698500" y="2660650"/>
            <a:ext cx="2082800" cy="292100"/>
            <a:chOff x="440" y="1676"/>
            <a:chExt cx="1312" cy="184"/>
          </a:xfrm>
        </p:grpSpPr>
        <p:sp>
          <p:nvSpPr>
            <p:cNvPr id="45069" name="Line 67"/>
            <p:cNvSpPr>
              <a:spLocks noChangeShapeType="1"/>
            </p:cNvSpPr>
            <p:nvPr/>
          </p:nvSpPr>
          <p:spPr bwMode="auto">
            <a:xfrm flipV="1">
              <a:off x="440" y="1756"/>
              <a:ext cx="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Line 68"/>
            <p:cNvSpPr>
              <a:spLocks noChangeShapeType="1"/>
            </p:cNvSpPr>
            <p:nvPr/>
          </p:nvSpPr>
          <p:spPr bwMode="auto">
            <a:xfrm>
              <a:off x="440" y="1760"/>
              <a:ext cx="1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Line 69"/>
            <p:cNvSpPr>
              <a:spLocks noChangeShapeType="1"/>
            </p:cNvSpPr>
            <p:nvPr/>
          </p:nvSpPr>
          <p:spPr bwMode="auto">
            <a:xfrm>
              <a:off x="1752" y="1756"/>
              <a:ext cx="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Line 70"/>
            <p:cNvSpPr>
              <a:spLocks noChangeShapeType="1"/>
            </p:cNvSpPr>
            <p:nvPr/>
          </p:nvSpPr>
          <p:spPr bwMode="auto">
            <a:xfrm flipV="1">
              <a:off x="1096" y="167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7" descr="12_08cRecombinantDN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68325"/>
            <a:ext cx="7810500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200">
                <a:latin typeface="Arial" charset="0"/>
              </a:rPr>
              <a:t>Figure 12.8c</a:t>
            </a:r>
          </a:p>
        </p:txBody>
      </p:sp>
      <p:grpSp>
        <p:nvGrpSpPr>
          <p:cNvPr id="46084" name="Group 15"/>
          <p:cNvGrpSpPr>
            <a:grpSpLocks/>
          </p:cNvGrpSpPr>
          <p:nvPr/>
        </p:nvGrpSpPr>
        <p:grpSpPr bwMode="auto">
          <a:xfrm>
            <a:off x="3657600" y="2616200"/>
            <a:ext cx="317500" cy="304800"/>
            <a:chOff x="320" y="1200"/>
            <a:chExt cx="200" cy="192"/>
          </a:xfrm>
        </p:grpSpPr>
        <p:sp>
          <p:nvSpPr>
            <p:cNvPr id="46094" name="Oval 16"/>
            <p:cNvSpPr>
              <a:spLocks noChangeArrowheads="1"/>
            </p:cNvSpPr>
            <p:nvPr/>
          </p:nvSpPr>
          <p:spPr bwMode="auto">
            <a:xfrm>
              <a:off x="320" y="1200"/>
              <a:ext cx="200" cy="19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Text Box 17"/>
            <p:cNvSpPr txBox="1">
              <a:spLocks noChangeArrowheads="1"/>
            </p:cNvSpPr>
            <p:nvPr/>
          </p:nvSpPr>
          <p:spPr bwMode="auto">
            <a:xfrm>
              <a:off x="394" y="1228"/>
              <a:ext cx="11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</p:grpSp>
      <p:sp>
        <p:nvSpPr>
          <p:cNvPr id="46085" name="Text Box 18"/>
          <p:cNvSpPr txBox="1">
            <a:spLocks noChangeArrowheads="1"/>
          </p:cNvSpPr>
          <p:nvPr/>
        </p:nvSpPr>
        <p:spPr bwMode="auto">
          <a:xfrm>
            <a:off x="5843588" y="5426075"/>
            <a:ext cx="9826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Protein for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dissolving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clots</a:t>
            </a:r>
          </a:p>
        </p:txBody>
      </p:sp>
      <p:sp>
        <p:nvSpPr>
          <p:cNvPr id="46086" name="Text Box 19"/>
          <p:cNvSpPr txBox="1">
            <a:spLocks noChangeArrowheads="1"/>
          </p:cNvSpPr>
          <p:nvPr/>
        </p:nvSpPr>
        <p:spPr bwMode="auto">
          <a:xfrm>
            <a:off x="6872288" y="3508375"/>
            <a:ext cx="15875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Protein for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“stone-washing” 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jeans</a:t>
            </a:r>
          </a:p>
        </p:txBody>
      </p:sp>
      <p:sp>
        <p:nvSpPr>
          <p:cNvPr id="46087" name="Text Box 20"/>
          <p:cNvSpPr txBox="1">
            <a:spLocks noChangeArrowheads="1"/>
          </p:cNvSpPr>
          <p:nvPr/>
        </p:nvSpPr>
        <p:spPr bwMode="auto">
          <a:xfrm>
            <a:off x="5424488" y="2903538"/>
            <a:ext cx="98107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Harvested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proteins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may be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used 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directly.</a:t>
            </a:r>
          </a:p>
        </p:txBody>
      </p:sp>
      <p:sp>
        <p:nvSpPr>
          <p:cNvPr id="46088" name="Text Box 21"/>
          <p:cNvSpPr txBox="1">
            <a:spLocks noChangeArrowheads="1"/>
          </p:cNvSpPr>
          <p:nvPr/>
        </p:nvSpPr>
        <p:spPr bwMode="auto">
          <a:xfrm>
            <a:off x="4048125" y="2674938"/>
            <a:ext cx="1023938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The gene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and protein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of interest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are isolated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from the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bacteria.</a:t>
            </a:r>
          </a:p>
        </p:txBody>
      </p:sp>
      <p:sp>
        <p:nvSpPr>
          <p:cNvPr id="46089" name="Text Box 22"/>
          <p:cNvSpPr txBox="1">
            <a:spLocks noChangeArrowheads="1"/>
          </p:cNvSpPr>
          <p:nvPr/>
        </p:nvSpPr>
        <p:spPr bwMode="auto">
          <a:xfrm>
            <a:off x="2341563" y="2946400"/>
            <a:ext cx="10239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Genes may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be inserted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into other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organisms.</a:t>
            </a:r>
          </a:p>
        </p:txBody>
      </p:sp>
      <p:sp>
        <p:nvSpPr>
          <p:cNvPr id="46090" name="Text Box 23"/>
          <p:cNvSpPr txBox="1">
            <a:spLocks noChangeArrowheads="1"/>
          </p:cNvSpPr>
          <p:nvPr/>
        </p:nvSpPr>
        <p:spPr bwMode="auto">
          <a:xfrm>
            <a:off x="2343150" y="1641475"/>
            <a:ext cx="13668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Some uses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of genes</a:t>
            </a:r>
          </a:p>
        </p:txBody>
      </p:sp>
      <p:sp>
        <p:nvSpPr>
          <p:cNvPr id="46091" name="Text Box 24"/>
          <p:cNvSpPr txBox="1">
            <a:spLocks noChangeArrowheads="1"/>
          </p:cNvSpPr>
          <p:nvPr/>
        </p:nvSpPr>
        <p:spPr bwMode="auto">
          <a:xfrm>
            <a:off x="5345113" y="1644650"/>
            <a:ext cx="125253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Some uses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of proteins</a:t>
            </a:r>
          </a:p>
        </p:txBody>
      </p:sp>
      <p:sp>
        <p:nvSpPr>
          <p:cNvPr id="46092" name="Text Box 25"/>
          <p:cNvSpPr txBox="1">
            <a:spLocks noChangeArrowheads="1"/>
          </p:cNvSpPr>
          <p:nvPr/>
        </p:nvSpPr>
        <p:spPr bwMode="auto">
          <a:xfrm>
            <a:off x="2247900" y="5448300"/>
            <a:ext cx="10287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Gene 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for pest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resistance</a:t>
            </a:r>
          </a:p>
        </p:txBody>
      </p:sp>
      <p:sp>
        <p:nvSpPr>
          <p:cNvPr id="46093" name="Text Box 26"/>
          <p:cNvSpPr txBox="1">
            <a:spLocks noChangeArrowheads="1"/>
          </p:cNvSpPr>
          <p:nvPr/>
        </p:nvSpPr>
        <p:spPr bwMode="auto">
          <a:xfrm>
            <a:off x="739775" y="3497263"/>
            <a:ext cx="11176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 b="1">
                <a:latin typeface="Arial" charset="0"/>
              </a:rPr>
              <a:t>Genes for 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cleaning up </a:t>
            </a:r>
            <a:br>
              <a:rPr lang="en-US" sz="1500" b="1">
                <a:latin typeface="Arial" charset="0"/>
              </a:rPr>
            </a:br>
            <a:r>
              <a:rPr lang="en-US" sz="1500" b="1">
                <a:latin typeface="Arial" charset="0"/>
              </a:rPr>
              <a:t>toxic waste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DNA profiling and forensic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b="1" smtClean="0"/>
              <a:t>DNA profiling</a:t>
            </a:r>
            <a:endParaRPr lang="en-US" smtClean="0"/>
          </a:p>
          <a:p>
            <a:pPr lvl="2" eaLnBrk="1" hangingPunct="1"/>
            <a:r>
              <a:rPr lang="en-US" smtClean="0"/>
              <a:t>can be used to determine if two samples of genetic material are from a particular individual and</a:t>
            </a:r>
          </a:p>
          <a:p>
            <a:pPr lvl="2" eaLnBrk="1" hangingPunct="1"/>
            <a:r>
              <a:rPr lang="en-US" smtClean="0"/>
              <a:t>has rapidly revolutionized the field of </a:t>
            </a:r>
            <a:r>
              <a:rPr lang="en-US" b="1" smtClean="0"/>
              <a:t>forensics</a:t>
            </a:r>
            <a:r>
              <a:rPr lang="en-US" smtClean="0"/>
              <a:t>, the scientific analysis of evidence from crime scenes.</a:t>
            </a:r>
          </a:p>
          <a:p>
            <a:pPr lvl="1" eaLnBrk="1" hangingPunct="1"/>
            <a:r>
              <a:rPr lang="en-US" smtClean="0"/>
              <a:t>To produce a DNA profile, scientists compare sequences in the genome that vary from person to person.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DNA Profiling &amp; PCR </a:t>
            </a:r>
            <a:r>
              <a:rPr lang="en-US" sz="2400" dirty="0" smtClean="0"/>
              <a:t>(polymerase chain reaction)</a:t>
            </a:r>
            <a:endParaRPr lang="en-US" sz="2400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501650" indent="-457200" eaLnBrk="1" hangingPunct="1">
              <a:buFont typeface="Trebuchet MS" pitchFamily="34" charset="0"/>
              <a:buAutoNum type="arabicPeriod"/>
            </a:pPr>
            <a:r>
              <a:rPr lang="en-US" smtClean="0"/>
              <a:t> DNA samples isolated from crime scene, suspects, victims, evidence</a:t>
            </a:r>
          </a:p>
          <a:p>
            <a:pPr marL="501650" indent="-457200" eaLnBrk="1" hangingPunct="1">
              <a:buFont typeface="Trebuchet MS" pitchFamily="34" charset="0"/>
              <a:buAutoNum type="arabicPeriod"/>
            </a:pPr>
            <a:r>
              <a:rPr lang="en-US" smtClean="0"/>
              <a:t>Selected DNA samples from above are amplified (copied many times) using PCR</a:t>
            </a:r>
          </a:p>
          <a:p>
            <a:pPr marL="365125" lvl="1" indent="0" eaLnBrk="1" hangingPunct="1">
              <a:buFont typeface="Georgia" pitchFamily="18" charset="0"/>
              <a:buNone/>
            </a:pPr>
            <a:r>
              <a:rPr lang="en-US" smtClean="0"/>
              <a:t>Sample mixed with nucleotides, enzymes and heated, cooled so DNA is doubled</a:t>
            </a:r>
          </a:p>
          <a:p>
            <a:pPr marL="501650" indent="-457200" eaLnBrk="1" hangingPunct="1">
              <a:buFont typeface="Trebuchet MS" pitchFamily="34" charset="0"/>
              <a:buAutoNum type="arabicPeriod"/>
            </a:pPr>
            <a:r>
              <a:rPr lang="en-US" smtClean="0"/>
              <a:t>DNA regions compared using a 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0" descr="12_13DNAprofiling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36525"/>
            <a:ext cx="70421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200">
                <a:latin typeface="Arial" charset="0"/>
              </a:rPr>
              <a:t>Figure 12.13-3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92263" y="1190625"/>
            <a:ext cx="17986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DNA isolated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592263" y="2770188"/>
            <a:ext cx="179863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DNA amplified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592263" y="5348288"/>
            <a:ext cx="18875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DNA compared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817938" y="1082675"/>
            <a:ext cx="14176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Crime scene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346700" y="1073150"/>
            <a:ext cx="113823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Suspect 1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596063" y="1073150"/>
            <a:ext cx="11382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Suspect 2</a:t>
            </a:r>
          </a:p>
        </p:txBody>
      </p:sp>
      <p:grpSp>
        <p:nvGrpSpPr>
          <p:cNvPr id="49162" name="Group 13"/>
          <p:cNvGrpSpPr>
            <a:grpSpLocks/>
          </p:cNvGrpSpPr>
          <p:nvPr/>
        </p:nvGrpSpPr>
        <p:grpSpPr bwMode="auto">
          <a:xfrm>
            <a:off x="1092200" y="1130300"/>
            <a:ext cx="393700" cy="395288"/>
            <a:chOff x="688" y="712"/>
            <a:chExt cx="248" cy="249"/>
          </a:xfrm>
        </p:grpSpPr>
        <p:sp>
          <p:nvSpPr>
            <p:cNvPr id="49169" name="Oval 11"/>
            <p:cNvSpPr>
              <a:spLocks noChangeArrowheads="1"/>
            </p:cNvSpPr>
            <p:nvPr/>
          </p:nvSpPr>
          <p:spPr bwMode="auto">
            <a:xfrm>
              <a:off x="688" y="712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Text Box 12"/>
            <p:cNvSpPr txBox="1">
              <a:spLocks noChangeArrowheads="1"/>
            </p:cNvSpPr>
            <p:nvPr/>
          </p:nvSpPr>
          <p:spPr bwMode="auto">
            <a:xfrm>
              <a:off x="771" y="734"/>
              <a:ext cx="133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9163" name="Group 14"/>
          <p:cNvGrpSpPr>
            <a:grpSpLocks/>
          </p:cNvGrpSpPr>
          <p:nvPr/>
        </p:nvGrpSpPr>
        <p:grpSpPr bwMode="auto">
          <a:xfrm>
            <a:off x="1104900" y="2692400"/>
            <a:ext cx="393700" cy="395288"/>
            <a:chOff x="688" y="712"/>
            <a:chExt cx="248" cy="249"/>
          </a:xfrm>
        </p:grpSpPr>
        <p:sp>
          <p:nvSpPr>
            <p:cNvPr id="49167" name="Oval 15"/>
            <p:cNvSpPr>
              <a:spLocks noChangeArrowheads="1"/>
            </p:cNvSpPr>
            <p:nvPr/>
          </p:nvSpPr>
          <p:spPr bwMode="auto">
            <a:xfrm>
              <a:off x="688" y="712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771" y="734"/>
              <a:ext cx="133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9164" name="Group 17"/>
          <p:cNvGrpSpPr>
            <a:grpSpLocks/>
          </p:cNvGrpSpPr>
          <p:nvPr/>
        </p:nvGrpSpPr>
        <p:grpSpPr bwMode="auto">
          <a:xfrm>
            <a:off x="1104900" y="5283200"/>
            <a:ext cx="393700" cy="395288"/>
            <a:chOff x="688" y="712"/>
            <a:chExt cx="248" cy="249"/>
          </a:xfrm>
        </p:grpSpPr>
        <p:sp>
          <p:nvSpPr>
            <p:cNvPr id="49165" name="Oval 18"/>
            <p:cNvSpPr>
              <a:spLocks noChangeArrowheads="1"/>
            </p:cNvSpPr>
            <p:nvPr/>
          </p:nvSpPr>
          <p:spPr bwMode="auto">
            <a:xfrm>
              <a:off x="688" y="712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Text Box 19"/>
            <p:cNvSpPr txBox="1">
              <a:spLocks noChangeArrowheads="1"/>
            </p:cNvSpPr>
            <p:nvPr/>
          </p:nvSpPr>
          <p:spPr bwMode="auto">
            <a:xfrm>
              <a:off x="771" y="734"/>
              <a:ext cx="133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2" descr="12_15PC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36525"/>
            <a:ext cx="45974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6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200">
                <a:latin typeface="Arial" charset="0"/>
              </a:rPr>
              <a:t>Figure 12.15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2311400" y="3711575"/>
            <a:ext cx="110013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</a:rPr>
              <a:t>Initial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</a:rPr>
              <a:t>DNA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</a:rPr>
              <a:t>segment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271838" y="6305550"/>
            <a:ext cx="3095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Number of DNA molecules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925763" y="5999163"/>
            <a:ext cx="1476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24300" y="5995988"/>
            <a:ext cx="1476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967288" y="5995988"/>
            <a:ext cx="1476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061075" y="5995988"/>
            <a:ext cx="1476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8</a:t>
            </a:r>
          </a:p>
        </p:txBody>
      </p:sp>
      <p:sp>
        <p:nvSpPr>
          <p:cNvPr id="50186" name="TextBox 1"/>
          <p:cNvSpPr txBox="1">
            <a:spLocks noChangeArrowheads="1"/>
          </p:cNvSpPr>
          <p:nvPr/>
        </p:nvSpPr>
        <p:spPr bwMode="auto">
          <a:xfrm>
            <a:off x="1219200" y="11033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            PCR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GEL 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r>
              <a:rPr lang="en-US" smtClean="0"/>
              <a:t>Gel electrophoresis is a technique that sorts nucleic acids (DNA) or proteins by </a:t>
            </a:r>
          </a:p>
          <a:p>
            <a:pPr lvl="1"/>
            <a:r>
              <a:rPr lang="en-US" smtClean="0"/>
              <a:t>Electrical charge and size</a:t>
            </a:r>
          </a:p>
          <a:p>
            <a:r>
              <a:rPr lang="en-US" smtClean="0"/>
              <a:t>Has many uses</a:t>
            </a:r>
          </a:p>
          <a:p>
            <a:pPr lvl="1"/>
            <a:r>
              <a:rPr lang="en-US" smtClean="0"/>
              <a:t>DNA sequencing</a:t>
            </a:r>
          </a:p>
          <a:p>
            <a:pPr lvl="2"/>
            <a:r>
              <a:rPr lang="en-US" smtClean="0"/>
              <a:t>Uses STR –short tandem repeats- cuts DNA at specific places </a:t>
            </a:r>
          </a:p>
          <a:p>
            <a:pPr lvl="1"/>
            <a:r>
              <a:rPr lang="en-US" smtClean="0"/>
              <a:t>DNA fingerprinting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DNA sequencing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609600" indent="-609600" eaLnBrk="1" hangingPunct="1">
              <a:buFont typeface="Wingdings" pitchFamily="84" charset="2"/>
              <a:buAutoNum type="arabicPeriod"/>
              <a:defRPr/>
            </a:pPr>
            <a:r>
              <a:rPr lang="en-US" dirty="0" smtClean="0"/>
              <a:t>Make 4 groups of DNA</a:t>
            </a:r>
          </a:p>
          <a:p>
            <a:pPr marL="609600" indent="-609600" eaLnBrk="1" hangingPunct="1">
              <a:buFont typeface="Wingdings" pitchFamily="84" charset="2"/>
              <a:buAutoNum type="arabicPeriod"/>
              <a:defRPr/>
            </a:pPr>
            <a:r>
              <a:rPr lang="en-US" dirty="0" smtClean="0"/>
              <a:t>Treat each with different chemical so that the strand breaks at a certain base </a:t>
            </a:r>
          </a:p>
          <a:p>
            <a:pPr marL="609600" indent="-609600" eaLnBrk="1" hangingPunct="1">
              <a:buFont typeface="Wingdings" pitchFamily="84" charset="2"/>
              <a:buAutoNum type="arabicPeriod"/>
              <a:defRPr/>
            </a:pPr>
            <a:r>
              <a:rPr lang="en-US" dirty="0" smtClean="0"/>
              <a:t>Send samples through electrophoresis</a:t>
            </a:r>
          </a:p>
          <a:p>
            <a:pPr marL="609600" indent="-609600" eaLnBrk="1" hangingPunct="1">
              <a:buFont typeface="Wingdings" pitchFamily="84" charset="2"/>
              <a:buAutoNum type="arabicPeriod"/>
              <a:defRPr/>
            </a:pPr>
            <a:r>
              <a:rPr lang="en-US" dirty="0" smtClean="0"/>
              <a:t>DNA pieces will appear as bands</a:t>
            </a:r>
          </a:p>
          <a:p>
            <a:pPr marL="609600" indent="-609600" eaLnBrk="1" hangingPunct="1">
              <a:buFont typeface="Wingdings" pitchFamily="84" charset="2"/>
              <a:buAutoNum type="arabicPeriod"/>
              <a:defRPr/>
            </a:pPr>
            <a:r>
              <a:rPr lang="en-US" dirty="0" smtClean="0"/>
              <a:t>Pattern of bands reveals the sequence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DNA fingerprinting</a:t>
            </a:r>
            <a:endParaRPr lang="en-US" sz="1800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en-US" dirty="0" smtClean="0"/>
              <a:t>Techniques used for identifying individuals</a:t>
            </a:r>
          </a:p>
          <a:p>
            <a:pPr eaLnBrk="1" hangingPunct="1"/>
            <a:r>
              <a:rPr lang="en-US" dirty="0" smtClean="0"/>
              <a:t>Uses “junk DNA”</a:t>
            </a:r>
          </a:p>
          <a:p>
            <a:pPr eaLnBrk="1" hangingPunct="1"/>
            <a:r>
              <a:rPr lang="en-US" dirty="0" smtClean="0"/>
              <a:t>The number of repeats is different for every </a:t>
            </a:r>
            <a:r>
              <a:rPr lang="en-US" dirty="0" smtClean="0"/>
              <a:t>person- called short tandem repeats STR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Steps  for DNA Fingerprinting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609600" indent="-609600" eaLnBrk="1" hangingPunct="1">
              <a:buFont typeface="Wingdings" pitchFamily="84" charset="2"/>
              <a:buAutoNum type="arabicPeriod"/>
              <a:defRPr/>
            </a:pPr>
            <a:r>
              <a:rPr lang="en-US" sz="2000" dirty="0" smtClean="0"/>
              <a:t>Sm. sample of DNA is cut w/restriction enzyme</a:t>
            </a:r>
          </a:p>
          <a:p>
            <a:pPr marL="609600" indent="-609600" eaLnBrk="1" hangingPunct="1">
              <a:buFont typeface="Wingdings" pitchFamily="84" charset="2"/>
              <a:buAutoNum type="arabicPeriod"/>
              <a:defRPr/>
            </a:pPr>
            <a:r>
              <a:rPr lang="en-US" sz="2000" dirty="0" smtClean="0"/>
              <a:t>Fragments are separated by electrophoresis</a:t>
            </a:r>
          </a:p>
          <a:p>
            <a:pPr marL="609600" indent="-609600" eaLnBrk="1" hangingPunct="1">
              <a:buFont typeface="Wingdings" pitchFamily="84" charset="2"/>
              <a:buAutoNum type="arabicPeriod"/>
              <a:defRPr/>
            </a:pPr>
            <a:r>
              <a:rPr lang="en-US" sz="2000" dirty="0" smtClean="0"/>
              <a:t>Fragments w/repeats are labeled</a:t>
            </a:r>
          </a:p>
          <a:p>
            <a:pPr marL="609600" indent="-609600" eaLnBrk="1" hangingPunct="1">
              <a:buFont typeface="Wingdings" pitchFamily="84" charset="2"/>
              <a:buNone/>
              <a:defRPr/>
            </a:pPr>
            <a:r>
              <a:rPr lang="en-US" sz="2000" dirty="0" smtClean="0"/>
              <a:t>         - shows series of bands</a:t>
            </a:r>
          </a:p>
          <a:p>
            <a:pPr marL="609600" indent="-609600" eaLnBrk="1" hangingPunct="1">
              <a:buFont typeface="Wingdings" pitchFamily="84" charset="2"/>
              <a:buNone/>
              <a:defRPr/>
            </a:pPr>
            <a:r>
              <a:rPr lang="en-US" sz="2000" dirty="0" smtClean="0"/>
              <a:t>         - these bands show length of fragment</a:t>
            </a:r>
          </a:p>
          <a:p>
            <a:pPr marL="609600" indent="-609600" eaLnBrk="1" hangingPunct="1">
              <a:buFont typeface="Georgia" pitchFamily="18" charset="0"/>
              <a:buNone/>
              <a:defRPr/>
            </a:pPr>
            <a:r>
              <a:rPr lang="en-US" sz="2000" dirty="0" smtClean="0"/>
              <a:t>Pattern of bands are different for every person in the world</a:t>
            </a:r>
          </a:p>
          <a:p>
            <a:pPr marL="609600" indent="-609600" eaLnBrk="1" hangingPunct="1">
              <a:buFont typeface="Wingdings" pitchFamily="84" charset="2"/>
              <a:buNone/>
              <a:defRPr/>
            </a:pPr>
            <a:endParaRPr lang="en-US" sz="2000" dirty="0" smtClean="0"/>
          </a:p>
          <a:p>
            <a:pPr marL="46037" indent="0">
              <a:buFont typeface="Georgia" pitchFamily="18" charset="0"/>
              <a:buNone/>
              <a:defRPr/>
            </a:pP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/>
              <a:t>Bacteriaphages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1" eaLnBrk="1" hangingPunct="1"/>
            <a:r>
              <a:rPr lang="en-US" b="1" smtClean="0"/>
              <a:t>Bacteriophages</a:t>
            </a:r>
            <a:r>
              <a:rPr lang="en-US" smtClean="0"/>
              <a:t>, or </a:t>
            </a:r>
            <a:r>
              <a:rPr lang="en-US" b="1" smtClean="0"/>
              <a:t>phages,</a:t>
            </a:r>
            <a:r>
              <a:rPr lang="en-US" smtClean="0"/>
              <a:t> are viruses that attack bacteria.</a:t>
            </a:r>
          </a:p>
          <a:p>
            <a:pPr lvl="1" eaLnBrk="1" hangingPunct="1"/>
            <a:r>
              <a:rPr lang="en-US" smtClean="0"/>
              <a:t>Phages consist of a molecule of DNA, enclosed within an elaborate structure made of proteins.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Gel Electrophoresis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3346450" cy="3475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Gel electrophoresis is a technique used to separate fragments of DNA.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Separates 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fragments as a function of size.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types use </a:t>
            </a:r>
            <a:r>
              <a:rPr lang="en-US" sz="1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Agarose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separate fragments.</a:t>
            </a:r>
            <a:endParaRPr lang="en-US" sz="16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1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Agarose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 porous gel.  It can allow the passage of molecules through, however, larger molecules move more slowly through it since they cannot squeeze through the pores as easily as smaller molecules</a:t>
            </a: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Molecules move from the </a:t>
            </a:r>
            <a:r>
              <a:rPr lang="en-US" sz="16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</a:t>
            </a: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end to the </a:t>
            </a:r>
            <a:r>
              <a:rPr lang="en-US" sz="16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</a:t>
            </a: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end</a:t>
            </a:r>
            <a:endParaRPr lang="en-US" sz="1600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600" dirty="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392238"/>
            <a:ext cx="3346450" cy="2154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DNA fingerprinting –</a:t>
            </a:r>
            <a:r>
              <a:rPr lang="en-US" sz="2000" dirty="0" smtClean="0"/>
              <a:t>Short Tandem Repeats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3346450" cy="3475037"/>
          </a:xfrm>
        </p:spPr>
        <p:txBody>
          <a:bodyPr/>
          <a:lstStyle/>
          <a:p>
            <a:pPr>
              <a:tabLst>
                <a:tab pos="228600" algn="l"/>
              </a:tabLst>
              <a:defRPr/>
            </a:pP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Based on the fact that the amount of "junk DNA" differs uniquely between individuals.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Structural genes are often separated by large regions of repeating </a:t>
            </a: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pairs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number of these repeats is unique to an individual.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Therefore 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DNA from a person is cut with a restriction enzyme, the length of the fragments will be unique to an individual.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7348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541463"/>
            <a:ext cx="3346450" cy="1855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Electrical 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leads are attached to the ends of the box creating an electrical potential across the apparatus.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Samples of digested DNA are placed in the wells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DNA has a negative electrical charge.  It is "pulled" towards the positive side of the apparatus.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Also, since the smaller molecules travel faster through the </a:t>
            </a:r>
            <a:r>
              <a:rPr lang="en-US" sz="1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agarose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Over time this separates the various sized fragments of DNA.</a:t>
            </a:r>
          </a:p>
          <a:p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995" y="731838"/>
            <a:ext cx="3130510" cy="3475037"/>
          </a:xfrm>
          <a:noFill/>
        </p:spPr>
      </p:pic>
    </p:spTree>
    <p:extLst>
      <p:ext uri="{BB962C8B-B14F-4D97-AF65-F5344CB8AC3E}">
        <p14:creationId xmlns:p14="http://schemas.microsoft.com/office/powerpoint/2010/main" val="37987256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Completed gel</a:t>
            </a:r>
            <a:endParaRPr lang="en-US" dirty="0"/>
          </a:p>
        </p:txBody>
      </p:sp>
      <p:pic>
        <p:nvPicPr>
          <p:cNvPr id="56323" name="Content Placeholder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4163" y="731838"/>
            <a:ext cx="3038475" cy="3475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4" descr="10_25Bacteriophag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87375"/>
            <a:ext cx="8548687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57"/>
          <p:cNvSpPr>
            <a:spLocks noChangeShapeType="1"/>
          </p:cNvSpPr>
          <p:nvPr/>
        </p:nvSpPr>
        <p:spPr bwMode="auto">
          <a:xfrm flipH="1">
            <a:off x="6997700" y="3213100"/>
            <a:ext cx="9271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58"/>
          <p:cNvSpPr>
            <a:spLocks noChangeShapeType="1"/>
          </p:cNvSpPr>
          <p:nvPr/>
        </p:nvSpPr>
        <p:spPr bwMode="auto">
          <a:xfrm flipH="1">
            <a:off x="7359650" y="1193800"/>
            <a:ext cx="711200" cy="317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6"/>
          <p:cNvSpPr>
            <a:spLocks noChangeShapeType="1"/>
          </p:cNvSpPr>
          <p:nvPr/>
        </p:nvSpPr>
        <p:spPr bwMode="auto">
          <a:xfrm flipH="1">
            <a:off x="7391400" y="3937000"/>
            <a:ext cx="5207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55"/>
          <p:cNvSpPr>
            <a:spLocks noChangeShapeType="1"/>
          </p:cNvSpPr>
          <p:nvPr/>
        </p:nvSpPr>
        <p:spPr bwMode="auto">
          <a:xfrm flipH="1">
            <a:off x="6794500" y="4940300"/>
            <a:ext cx="10795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10.25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528638" y="4960938"/>
            <a:ext cx="16017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Bacterial cell</a:t>
            </a: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8124825" y="1073150"/>
            <a:ext cx="633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Head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7972425" y="3063875"/>
            <a:ext cx="4714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Tail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978775" y="3821113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Tail</a:t>
            </a:r>
          </a:p>
          <a:p>
            <a:pPr eaLnBrk="1" hangingPunct="1"/>
            <a:r>
              <a:rPr lang="en-US">
                <a:latin typeface="Arial" charset="0"/>
              </a:rPr>
              <a:t>fiber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7988300" y="4827588"/>
            <a:ext cx="952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DNA</a:t>
            </a:r>
          </a:p>
          <a:p>
            <a:pPr eaLnBrk="1" hangingPunct="1"/>
            <a:r>
              <a:rPr lang="en-US">
                <a:latin typeface="Arial" charset="0"/>
              </a:rPr>
              <a:t>of virus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347663" y="2403475"/>
            <a:ext cx="17668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Bacteriophage</a:t>
            </a:r>
          </a:p>
          <a:p>
            <a:pPr eaLnBrk="1" hangingPunct="1"/>
            <a:r>
              <a:rPr lang="en-US">
                <a:latin typeface="Arial" charset="0"/>
              </a:rPr>
              <a:t>(200 nm tall)</a:t>
            </a:r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2290763" y="5915025"/>
            <a:ext cx="12842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Colorized TEM</a:t>
            </a:r>
          </a:p>
        </p:txBody>
      </p:sp>
      <p:grpSp>
        <p:nvGrpSpPr>
          <p:cNvPr id="10255" name="Group 52"/>
          <p:cNvGrpSpPr>
            <a:grpSpLocks/>
          </p:cNvGrpSpPr>
          <p:nvPr/>
        </p:nvGrpSpPr>
        <p:grpSpPr bwMode="auto">
          <a:xfrm>
            <a:off x="1993900" y="4292600"/>
            <a:ext cx="287338" cy="1600200"/>
            <a:chOff x="1256" y="2704"/>
            <a:chExt cx="181" cy="1008"/>
          </a:xfrm>
        </p:grpSpPr>
        <p:sp>
          <p:nvSpPr>
            <p:cNvPr id="10265" name="Line 42"/>
            <p:cNvSpPr>
              <a:spLocks noChangeShapeType="1"/>
            </p:cNvSpPr>
            <p:nvPr/>
          </p:nvSpPr>
          <p:spPr bwMode="auto">
            <a:xfrm flipH="1">
              <a:off x="1332" y="2704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43"/>
            <p:cNvSpPr>
              <a:spLocks noChangeShapeType="1"/>
            </p:cNvSpPr>
            <p:nvPr/>
          </p:nvSpPr>
          <p:spPr bwMode="auto">
            <a:xfrm>
              <a:off x="1336" y="2704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44"/>
            <p:cNvSpPr>
              <a:spLocks noChangeShapeType="1"/>
            </p:cNvSpPr>
            <p:nvPr/>
          </p:nvSpPr>
          <p:spPr bwMode="auto">
            <a:xfrm>
              <a:off x="1332" y="3712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Line 45"/>
            <p:cNvSpPr>
              <a:spLocks noChangeShapeType="1"/>
            </p:cNvSpPr>
            <p:nvPr/>
          </p:nvSpPr>
          <p:spPr bwMode="auto">
            <a:xfrm>
              <a:off x="1256" y="3208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6" name="Group 53"/>
          <p:cNvGrpSpPr>
            <a:grpSpLocks/>
          </p:cNvGrpSpPr>
          <p:nvPr/>
        </p:nvGrpSpPr>
        <p:grpSpPr bwMode="auto">
          <a:xfrm>
            <a:off x="1968500" y="876300"/>
            <a:ext cx="312738" cy="3346450"/>
            <a:chOff x="1240" y="552"/>
            <a:chExt cx="197" cy="2108"/>
          </a:xfrm>
        </p:grpSpPr>
        <p:sp>
          <p:nvSpPr>
            <p:cNvPr id="10261" name="Line 39"/>
            <p:cNvSpPr>
              <a:spLocks noChangeShapeType="1"/>
            </p:cNvSpPr>
            <p:nvPr/>
          </p:nvSpPr>
          <p:spPr bwMode="auto">
            <a:xfrm flipH="1">
              <a:off x="1332" y="552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Line 40"/>
            <p:cNvSpPr>
              <a:spLocks noChangeShapeType="1"/>
            </p:cNvSpPr>
            <p:nvPr/>
          </p:nvSpPr>
          <p:spPr bwMode="auto">
            <a:xfrm>
              <a:off x="1336" y="552"/>
              <a:ext cx="0" cy="2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41"/>
            <p:cNvSpPr>
              <a:spLocks noChangeShapeType="1"/>
            </p:cNvSpPr>
            <p:nvPr/>
          </p:nvSpPr>
          <p:spPr bwMode="auto">
            <a:xfrm>
              <a:off x="1332" y="266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46"/>
            <p:cNvSpPr>
              <a:spLocks noChangeShapeType="1"/>
            </p:cNvSpPr>
            <p:nvPr/>
          </p:nvSpPr>
          <p:spPr bwMode="auto">
            <a:xfrm>
              <a:off x="1240" y="1616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7" name="Line 47"/>
          <p:cNvSpPr>
            <a:spLocks noChangeShapeType="1"/>
          </p:cNvSpPr>
          <p:nvPr/>
        </p:nvSpPr>
        <p:spPr bwMode="auto">
          <a:xfrm flipH="1">
            <a:off x="7378700" y="1181100"/>
            <a:ext cx="711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48"/>
          <p:cNvSpPr>
            <a:spLocks noChangeShapeType="1"/>
          </p:cNvSpPr>
          <p:nvPr/>
        </p:nvSpPr>
        <p:spPr bwMode="auto">
          <a:xfrm flipH="1">
            <a:off x="7010400" y="3213100"/>
            <a:ext cx="92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49"/>
          <p:cNvSpPr>
            <a:spLocks noChangeShapeType="1"/>
          </p:cNvSpPr>
          <p:nvPr/>
        </p:nvSpPr>
        <p:spPr bwMode="auto">
          <a:xfrm flipH="1">
            <a:off x="7404100" y="39370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50"/>
          <p:cNvSpPr>
            <a:spLocks noChangeShapeType="1"/>
          </p:cNvSpPr>
          <p:nvPr/>
        </p:nvSpPr>
        <p:spPr bwMode="auto">
          <a:xfrm flipH="1">
            <a:off x="6819900" y="4940300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Two types of Viruses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en-US" smtClean="0"/>
              <a:t>Lytic Viruses</a:t>
            </a:r>
          </a:p>
          <a:p>
            <a:pPr eaLnBrk="1" hangingPunct="1"/>
            <a:r>
              <a:rPr lang="en-US" smtClean="0"/>
              <a:t>Lysogenic Viruses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Life cycle of a Lytic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Attaches to cell by tail fibers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Nucleic acid is deposited into cell and attaches to the chromosome of cell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 will make new virus parts.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Host cell will eventually lyse (burst) releasing 100’s of virus particles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viruses invade other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cells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cold, flu, mumps, measles, chicken pox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7" descr="10_26aPhageReproCyc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6525"/>
            <a:ext cx="84026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989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200">
                <a:latin typeface="Arial" charset="0"/>
              </a:rPr>
              <a:t>Figure 10.26a</a:t>
            </a:r>
          </a:p>
        </p:txBody>
      </p:sp>
      <p:sp>
        <p:nvSpPr>
          <p:cNvPr id="13316" name="Text Box 36"/>
          <p:cNvSpPr txBox="1">
            <a:spLocks noChangeArrowheads="1"/>
          </p:cNvSpPr>
          <p:nvPr/>
        </p:nvSpPr>
        <p:spPr bwMode="auto">
          <a:xfrm>
            <a:off x="5413375" y="163513"/>
            <a:ext cx="822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</a:t>
            </a:r>
            <a:br>
              <a:rPr lang="en-US" sz="1900">
                <a:latin typeface="Arial" charset="0"/>
              </a:rPr>
            </a:br>
            <a:endParaRPr lang="en-US" sz="1900">
              <a:latin typeface="Arial" charset="0"/>
            </a:endParaRPr>
          </a:p>
        </p:txBody>
      </p:sp>
      <p:sp>
        <p:nvSpPr>
          <p:cNvPr id="13317" name="Text Box 37"/>
          <p:cNvSpPr txBox="1">
            <a:spLocks noChangeArrowheads="1"/>
          </p:cNvSpPr>
          <p:nvPr/>
        </p:nvSpPr>
        <p:spPr bwMode="auto">
          <a:xfrm>
            <a:off x="5946775" y="760413"/>
            <a:ext cx="1463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 DNA</a:t>
            </a:r>
            <a:br>
              <a:rPr lang="en-US" sz="1900">
                <a:latin typeface="Arial" charset="0"/>
              </a:rPr>
            </a:br>
            <a:endParaRPr lang="en-US" sz="1900">
              <a:latin typeface="Arial" charset="0"/>
            </a:endParaRPr>
          </a:p>
        </p:txBody>
      </p:sp>
      <p:sp>
        <p:nvSpPr>
          <p:cNvPr id="13318" name="Text Box 38"/>
          <p:cNvSpPr txBox="1">
            <a:spLocks noChangeArrowheads="1"/>
          </p:cNvSpPr>
          <p:nvPr/>
        </p:nvSpPr>
        <p:spPr bwMode="auto">
          <a:xfrm>
            <a:off x="6467475" y="1230313"/>
            <a:ext cx="244157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Bacterial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chromosome (DNA)</a:t>
            </a:r>
          </a:p>
        </p:txBody>
      </p:sp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2298700" y="3771900"/>
            <a:ext cx="1800225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900">
                <a:latin typeface="Arial" charset="0"/>
              </a:rPr>
              <a:t>LYTIC CYCLE</a:t>
            </a:r>
          </a:p>
        </p:txBody>
      </p:sp>
      <p:sp>
        <p:nvSpPr>
          <p:cNvPr id="13320" name="Text Box 40"/>
          <p:cNvSpPr txBox="1">
            <a:spLocks noChangeArrowheads="1"/>
          </p:cNvSpPr>
          <p:nvPr/>
        </p:nvSpPr>
        <p:spPr bwMode="auto">
          <a:xfrm>
            <a:off x="2047875" y="5986463"/>
            <a:ext cx="30448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New phage DNA and 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proteins are synthesized.</a:t>
            </a:r>
          </a:p>
        </p:txBody>
      </p:sp>
      <p:sp>
        <p:nvSpPr>
          <p:cNvPr id="13321" name="Text Box 41"/>
          <p:cNvSpPr txBox="1">
            <a:spLocks noChangeArrowheads="1"/>
          </p:cNvSpPr>
          <p:nvPr/>
        </p:nvSpPr>
        <p:spPr bwMode="auto">
          <a:xfrm>
            <a:off x="422275" y="4265613"/>
            <a:ext cx="20796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Phages assemble</a:t>
            </a:r>
          </a:p>
        </p:txBody>
      </p:sp>
      <p:sp>
        <p:nvSpPr>
          <p:cNvPr id="13322" name="Text Box 42"/>
          <p:cNvSpPr txBox="1">
            <a:spLocks noChangeArrowheads="1"/>
          </p:cNvSpPr>
          <p:nvPr/>
        </p:nvSpPr>
        <p:spPr bwMode="auto">
          <a:xfrm>
            <a:off x="917575" y="1027113"/>
            <a:ext cx="121126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Cell lyses,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releasing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phages.</a:t>
            </a:r>
          </a:p>
        </p:txBody>
      </p:sp>
      <p:sp>
        <p:nvSpPr>
          <p:cNvPr id="13323" name="Text Box 43"/>
          <p:cNvSpPr txBox="1">
            <a:spLocks noChangeArrowheads="1"/>
          </p:cNvSpPr>
          <p:nvPr/>
        </p:nvSpPr>
        <p:spPr bwMode="auto">
          <a:xfrm>
            <a:off x="3902075" y="519113"/>
            <a:ext cx="106997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attaches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to cell.</a:t>
            </a:r>
          </a:p>
        </p:txBody>
      </p:sp>
      <p:sp>
        <p:nvSpPr>
          <p:cNvPr id="13324" name="Text Box 44"/>
          <p:cNvSpPr txBox="1">
            <a:spLocks noChangeArrowheads="1"/>
          </p:cNvSpPr>
          <p:nvPr/>
        </p:nvSpPr>
        <p:spPr bwMode="auto">
          <a:xfrm>
            <a:off x="4918075" y="4303713"/>
            <a:ext cx="14478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 DNA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circularizes.</a:t>
            </a:r>
          </a:p>
        </p:txBody>
      </p:sp>
      <p:grpSp>
        <p:nvGrpSpPr>
          <p:cNvPr id="13325" name="Group 48"/>
          <p:cNvGrpSpPr>
            <a:grpSpLocks/>
          </p:cNvGrpSpPr>
          <p:nvPr/>
        </p:nvGrpSpPr>
        <p:grpSpPr bwMode="auto">
          <a:xfrm>
            <a:off x="419100" y="952500"/>
            <a:ext cx="393700" cy="393700"/>
            <a:chOff x="264" y="600"/>
            <a:chExt cx="248" cy="248"/>
          </a:xfrm>
        </p:grpSpPr>
        <p:sp>
          <p:nvSpPr>
            <p:cNvPr id="13339" name="Oval 46"/>
            <p:cNvSpPr>
              <a:spLocks noChangeArrowheads="1"/>
            </p:cNvSpPr>
            <p:nvPr/>
          </p:nvSpPr>
          <p:spPr bwMode="auto">
            <a:xfrm>
              <a:off x="264" y="600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Text Box 47"/>
            <p:cNvSpPr txBox="1">
              <a:spLocks noChangeArrowheads="1"/>
            </p:cNvSpPr>
            <p:nvPr/>
          </p:nvSpPr>
          <p:spPr bwMode="auto">
            <a:xfrm>
              <a:off x="351" y="640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13326" name="Group 49"/>
          <p:cNvGrpSpPr>
            <a:grpSpLocks/>
          </p:cNvGrpSpPr>
          <p:nvPr/>
        </p:nvGrpSpPr>
        <p:grpSpPr bwMode="auto">
          <a:xfrm>
            <a:off x="3441700" y="457200"/>
            <a:ext cx="393700" cy="393700"/>
            <a:chOff x="264" y="600"/>
            <a:chExt cx="248" cy="248"/>
          </a:xfrm>
        </p:grpSpPr>
        <p:sp>
          <p:nvSpPr>
            <p:cNvPr id="13337" name="Oval 50"/>
            <p:cNvSpPr>
              <a:spLocks noChangeArrowheads="1"/>
            </p:cNvSpPr>
            <p:nvPr/>
          </p:nvSpPr>
          <p:spPr bwMode="auto">
            <a:xfrm>
              <a:off x="264" y="600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Text Box 51"/>
            <p:cNvSpPr txBox="1">
              <a:spLocks noChangeArrowheads="1"/>
            </p:cNvSpPr>
            <p:nvPr/>
          </p:nvSpPr>
          <p:spPr bwMode="auto">
            <a:xfrm>
              <a:off x="351" y="640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3327" name="Group 52"/>
          <p:cNvGrpSpPr>
            <a:grpSpLocks/>
          </p:cNvGrpSpPr>
          <p:nvPr/>
        </p:nvGrpSpPr>
        <p:grpSpPr bwMode="auto">
          <a:xfrm>
            <a:off x="1549400" y="5905500"/>
            <a:ext cx="393700" cy="393700"/>
            <a:chOff x="264" y="600"/>
            <a:chExt cx="248" cy="248"/>
          </a:xfrm>
        </p:grpSpPr>
        <p:sp>
          <p:nvSpPr>
            <p:cNvPr id="13335" name="Oval 53"/>
            <p:cNvSpPr>
              <a:spLocks noChangeArrowheads="1"/>
            </p:cNvSpPr>
            <p:nvPr/>
          </p:nvSpPr>
          <p:spPr bwMode="auto">
            <a:xfrm>
              <a:off x="264" y="600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Text Box 54"/>
            <p:cNvSpPr txBox="1">
              <a:spLocks noChangeArrowheads="1"/>
            </p:cNvSpPr>
            <p:nvPr/>
          </p:nvSpPr>
          <p:spPr bwMode="auto">
            <a:xfrm>
              <a:off x="351" y="640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3328" name="Group 55"/>
          <p:cNvGrpSpPr>
            <a:grpSpLocks/>
          </p:cNvGrpSpPr>
          <p:nvPr/>
        </p:nvGrpSpPr>
        <p:grpSpPr bwMode="auto">
          <a:xfrm>
            <a:off x="4419600" y="4216400"/>
            <a:ext cx="393700" cy="393700"/>
            <a:chOff x="264" y="600"/>
            <a:chExt cx="248" cy="248"/>
          </a:xfrm>
        </p:grpSpPr>
        <p:sp>
          <p:nvSpPr>
            <p:cNvPr id="13333" name="Oval 56"/>
            <p:cNvSpPr>
              <a:spLocks noChangeArrowheads="1"/>
            </p:cNvSpPr>
            <p:nvPr/>
          </p:nvSpPr>
          <p:spPr bwMode="auto">
            <a:xfrm>
              <a:off x="264" y="600"/>
              <a:ext cx="248" cy="2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Text Box 57"/>
            <p:cNvSpPr txBox="1">
              <a:spLocks noChangeArrowheads="1"/>
            </p:cNvSpPr>
            <p:nvPr/>
          </p:nvSpPr>
          <p:spPr bwMode="auto">
            <a:xfrm>
              <a:off x="351" y="640"/>
              <a:ext cx="1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3329" name="Line 58"/>
          <p:cNvSpPr>
            <a:spLocks noChangeShapeType="1"/>
          </p:cNvSpPr>
          <p:nvPr/>
        </p:nvSpPr>
        <p:spPr bwMode="auto">
          <a:xfrm flipH="1">
            <a:off x="4813300" y="2921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63"/>
          <p:cNvSpPr>
            <a:spLocks noChangeShapeType="1"/>
          </p:cNvSpPr>
          <p:nvPr/>
        </p:nvSpPr>
        <p:spPr bwMode="auto">
          <a:xfrm flipH="1">
            <a:off x="5422900" y="889000"/>
            <a:ext cx="4699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64"/>
          <p:cNvSpPr>
            <a:spLocks noChangeShapeType="1"/>
          </p:cNvSpPr>
          <p:nvPr/>
        </p:nvSpPr>
        <p:spPr bwMode="auto">
          <a:xfrm flipH="1">
            <a:off x="6121400" y="1638300"/>
            <a:ext cx="2921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65"/>
          <p:cNvSpPr txBox="1">
            <a:spLocks noChangeArrowheads="1"/>
          </p:cNvSpPr>
          <p:nvPr/>
        </p:nvSpPr>
        <p:spPr bwMode="auto">
          <a:xfrm>
            <a:off x="4384675" y="2017713"/>
            <a:ext cx="21939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900">
                <a:latin typeface="Arial" charset="0"/>
              </a:rPr>
              <a:t>Phage injects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407</TotalTime>
  <Words>2006</Words>
  <Application>Microsoft Office PowerPoint</Application>
  <PresentationFormat>On-screen Show (4:3)</PresentationFormat>
  <Paragraphs>389</Paragraphs>
  <Slides>53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Slipstream</vt:lpstr>
      <vt:lpstr>Viruses, Bacteria &amp; Genetic Engineering</vt:lpstr>
      <vt:lpstr>VIRUSES AND OTHER NONCELLULAR INFECTIOUS AGENTS</vt:lpstr>
      <vt:lpstr>Figure 10.24a</vt:lpstr>
      <vt:lpstr>Figure 10.28</vt:lpstr>
      <vt:lpstr>Bacteriaphages</vt:lpstr>
      <vt:lpstr>Figure 10.25</vt:lpstr>
      <vt:lpstr>Two types of Viruses</vt:lpstr>
      <vt:lpstr>Life cycle of a Lytic Virus</vt:lpstr>
      <vt:lpstr>Figure 10.26a</vt:lpstr>
      <vt:lpstr>Life Cycle of Lysogenic viruses</vt:lpstr>
      <vt:lpstr>Figure 10.26b</vt:lpstr>
      <vt:lpstr>Figure 10.26</vt:lpstr>
      <vt:lpstr>Plant viruses</vt:lpstr>
      <vt:lpstr>Figure 10.27</vt:lpstr>
      <vt:lpstr>Animal viruses</vt:lpstr>
      <vt:lpstr>Figure 10.28</vt:lpstr>
      <vt:lpstr>Figure 10.29a</vt:lpstr>
      <vt:lpstr>Figure 10.29b</vt:lpstr>
      <vt:lpstr>DNA Technology and Genetic Engineering chapter 12</vt:lpstr>
      <vt:lpstr>Biology and Society:  DNA, Guilt, and Innocence</vt:lpstr>
      <vt:lpstr>Recombinant DNA technology</vt:lpstr>
      <vt:lpstr>Recombinant DNA technology</vt:lpstr>
      <vt:lpstr>Figure 12.1</vt:lpstr>
      <vt:lpstr>Applications of DNA technology</vt:lpstr>
      <vt:lpstr>Applications of DNA technology </vt:lpstr>
      <vt:lpstr>Figure 12.3</vt:lpstr>
      <vt:lpstr>Applications of DNA technology</vt:lpstr>
      <vt:lpstr>Transgenic organisms</vt:lpstr>
      <vt:lpstr>PowerPoint Presentation</vt:lpstr>
      <vt:lpstr>Figure 12.4</vt:lpstr>
      <vt:lpstr>Genetically modified foods</vt:lpstr>
      <vt:lpstr>“pharm” animals</vt:lpstr>
      <vt:lpstr>Figure 12.5</vt:lpstr>
      <vt:lpstr>Recombinant DNA techniques</vt:lpstr>
      <vt:lpstr>PowerPoint Presentation</vt:lpstr>
      <vt:lpstr>Steps to make a transgenic organism</vt:lpstr>
      <vt:lpstr>Step 2</vt:lpstr>
      <vt:lpstr>Steps 3 &amp; 4</vt:lpstr>
      <vt:lpstr>Figure 12.8a</vt:lpstr>
      <vt:lpstr>Figure 12.8b</vt:lpstr>
      <vt:lpstr>Figure 12.8c</vt:lpstr>
      <vt:lpstr>DNA profiling and forensic science</vt:lpstr>
      <vt:lpstr>DNA Profiling &amp; PCR (polymerase chain reaction)</vt:lpstr>
      <vt:lpstr>Figure 12.13-3</vt:lpstr>
      <vt:lpstr>Figure 12.15</vt:lpstr>
      <vt:lpstr>GEL Electrophoresis</vt:lpstr>
      <vt:lpstr>DNA sequencing</vt:lpstr>
      <vt:lpstr>DNA fingerprinting</vt:lpstr>
      <vt:lpstr>Steps  for DNA Fingerprinting</vt:lpstr>
      <vt:lpstr>Gel Electrophoresis</vt:lpstr>
      <vt:lpstr>DNA fingerprinting –Short Tandem Repeats</vt:lpstr>
      <vt:lpstr>PowerPoint Presentation</vt:lpstr>
      <vt:lpstr>Completed gel</vt:lpstr>
    </vt:vector>
  </TitlesOfParts>
  <Company>Saint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Saint Viator</dc:creator>
  <cp:lastModifiedBy>Saint Viator</cp:lastModifiedBy>
  <cp:revision>66</cp:revision>
  <cp:lastPrinted>2013-01-16T20:11:59Z</cp:lastPrinted>
  <dcterms:created xsi:type="dcterms:W3CDTF">2013-01-14T19:33:41Z</dcterms:created>
  <dcterms:modified xsi:type="dcterms:W3CDTF">2013-01-24T15:08:55Z</dcterms:modified>
</cp:coreProperties>
</file>