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92" r:id="rId4"/>
    <p:sldId id="286" r:id="rId5"/>
    <p:sldId id="287" r:id="rId6"/>
    <p:sldId id="259" r:id="rId7"/>
    <p:sldId id="260" r:id="rId8"/>
    <p:sldId id="280" r:id="rId9"/>
    <p:sldId id="281" r:id="rId10"/>
    <p:sldId id="288" r:id="rId11"/>
    <p:sldId id="290" r:id="rId12"/>
    <p:sldId id="291" r:id="rId13"/>
    <p:sldId id="293" r:id="rId14"/>
    <p:sldId id="268" r:id="rId15"/>
    <p:sldId id="269" r:id="rId16"/>
    <p:sldId id="270" r:id="rId17"/>
    <p:sldId id="271" r:id="rId18"/>
    <p:sldId id="282"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BE7651-758D-4D6D-9947-EC4AB339D08F}" type="datetimeFigureOut">
              <a:rPr lang="en-US" smtClean="0"/>
              <a:pPr/>
              <a:t>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33583-6F93-4C50-9C58-DEBD883154C7}" type="slidenum">
              <a:rPr lang="en-US" smtClean="0"/>
              <a:pPr/>
              <a:t>‹#›</a:t>
            </a:fld>
            <a:endParaRPr lang="en-US"/>
          </a:p>
        </p:txBody>
      </p:sp>
    </p:spTree>
    <p:extLst>
      <p:ext uri="{BB962C8B-B14F-4D97-AF65-F5344CB8AC3E}">
        <p14:creationId xmlns:p14="http://schemas.microsoft.com/office/powerpoint/2010/main" val="2996482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97D9A51-FEE8-4FAB-94BE-A7ADE66EF70D}" type="slidenum">
              <a:rPr lang="en-US" sz="1200">
                <a:latin typeface="Times New Roman" pitchFamily="84" charset="0"/>
              </a:rPr>
              <a:pPr algn="r" eaLnBrk="0" hangingPunct="0"/>
              <a:t>2</a:t>
            </a:fld>
            <a:endParaRPr lang="en-US" sz="1200">
              <a:latin typeface="Times New Roman" pitchFamily="84" charset="0"/>
            </a:endParaRPr>
          </a:p>
        </p:txBody>
      </p:sp>
      <p:sp>
        <p:nvSpPr>
          <p:cNvPr id="311299" name="Rectangle 2"/>
          <p:cNvSpPr>
            <a:spLocks noGrp="1" noRot="1" noChangeAspect="1" noChangeArrowheads="1" noTextEdit="1"/>
          </p:cNvSpPr>
          <p:nvPr>
            <p:ph type="sldImg"/>
          </p:nvPr>
        </p:nvSpPr>
        <p:spPr>
          <a:solidFill>
            <a:srgbClr val="FFFFFF"/>
          </a:solidFill>
          <a:ln/>
        </p:spPr>
      </p:sp>
      <p:sp>
        <p:nvSpPr>
          <p:cNvPr id="3113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Students and many parents with young children expect antibiotics to be used to treat many respiratory infections, even though such infections may result from a virus. Students will benefit from a thorough explanation of why antibiotics are inappropriate for viral infections as well as the rising numbers of antibiotic-resistant bacteria that have evolved as a result of the overuse of antibiotics.</a:t>
            </a:r>
          </a:p>
          <a:p>
            <a:pPr eaLnBrk="1" hangingPunct="1"/>
            <a:r>
              <a:rPr lang="en-US" smtClean="0">
                <a:latin typeface="Times New Roman" pitchFamily="84" charset="0"/>
                <a:ea typeface="ＭＳ Ｐゴシック" pitchFamily="84" charset="-128"/>
              </a:rPr>
              <a:t>2. The success of modern medicine has perhaps led to overconfidence in our ability to treat disease. Students often do not understand that there are few successful treatments for viral infections. Instead, the best defense against viruses is prevention, by reducing the chances of contacting the virus and through the use of vaccines.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Students (and instructors) might enjoy thinking of a prophage as a smudge mark on the master copy of a class handout. The smudge is replicated every time the original is copied!</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252886FE-13B4-4AC1-AFCE-0E053FCCACA2}" type="slidenum">
              <a:rPr lang="en-US" sz="1200">
                <a:latin typeface="Times" pitchFamily="84" charset="0"/>
              </a:rPr>
              <a:pPr algn="r" eaLnBrk="0" hangingPunct="0"/>
              <a:t>6</a:t>
            </a:fld>
            <a:endParaRPr lang="en-US" sz="1200">
              <a:latin typeface="Times" pitchFamily="84" charset="0"/>
            </a:endParaRPr>
          </a:p>
        </p:txBody>
      </p:sp>
      <p:sp>
        <p:nvSpPr>
          <p:cNvPr id="315395" name="Rectangle 2"/>
          <p:cNvSpPr>
            <a:spLocks noGrp="1" noRot="1" noChangeAspect="1" noChangeArrowheads="1" noTextEdit="1"/>
          </p:cNvSpPr>
          <p:nvPr>
            <p:ph type="sldImg"/>
          </p:nvPr>
        </p:nvSpPr>
        <p:spPr>
          <a:solidFill>
            <a:srgbClr val="FFFFFF"/>
          </a:solidFill>
          <a:ln/>
        </p:spPr>
      </p:sp>
      <p:sp>
        <p:nvSpPr>
          <p:cNvPr id="315396"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10.17_s1 Two types of phage replication cycles (step 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09789530-A59E-4622-AC82-47FD0DBBF5FA}" type="slidenum">
              <a:rPr lang="en-US" sz="1200">
                <a:latin typeface="Times" pitchFamily="84" charset="0"/>
              </a:rPr>
              <a:pPr algn="r" eaLnBrk="0" hangingPunct="0"/>
              <a:t>7</a:t>
            </a:fld>
            <a:endParaRPr lang="en-US" sz="1200">
              <a:latin typeface="Times" pitchFamily="84" charset="0"/>
            </a:endParaRPr>
          </a:p>
        </p:txBody>
      </p:sp>
      <p:sp>
        <p:nvSpPr>
          <p:cNvPr id="316419" name="Rectangle 2"/>
          <p:cNvSpPr>
            <a:spLocks noGrp="1" noRot="1" noChangeAspect="1" noChangeArrowheads="1" noTextEdit="1"/>
          </p:cNvSpPr>
          <p:nvPr>
            <p:ph type="sldImg"/>
          </p:nvPr>
        </p:nvSpPr>
        <p:spPr>
          <a:solidFill>
            <a:srgbClr val="FFFFFF"/>
          </a:solidFill>
          <a:ln/>
        </p:spPr>
      </p:sp>
      <p:sp>
        <p:nvSpPr>
          <p:cNvPr id="316420"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10.17_s2 Two types of phage replication cycles (step 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F47703E0-6016-4626-835C-2B301FDF081E}" type="slidenum">
              <a:rPr lang="en-US" sz="1200">
                <a:latin typeface="Times New Roman" pitchFamily="84" charset="0"/>
              </a:rPr>
              <a:pPr algn="r" eaLnBrk="0" hangingPunct="0"/>
              <a:t>14</a:t>
            </a:fld>
            <a:endParaRPr lang="en-US" sz="1200">
              <a:latin typeface="Times New Roman" pitchFamily="84" charset="0"/>
            </a:endParaRPr>
          </a:p>
        </p:txBody>
      </p:sp>
      <p:sp>
        <p:nvSpPr>
          <p:cNvPr id="326659" name="Rectangle 2"/>
          <p:cNvSpPr>
            <a:spLocks noGrp="1" noRot="1" noChangeAspect="1" noChangeArrowheads="1" noTextEdit="1"/>
          </p:cNvSpPr>
          <p:nvPr>
            <p:ph type="sldImg"/>
          </p:nvPr>
        </p:nvSpPr>
        <p:spPr>
          <a:solidFill>
            <a:srgbClr val="FFFFFF"/>
          </a:solidFill>
          <a:ln/>
        </p:spPr>
      </p:sp>
      <p:sp>
        <p:nvSpPr>
          <p:cNvPr id="3266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Students and many parents with young children expect antibiotics to be used to treat many respiratory infections, even though such infections may result from a virus. Students will benefit from a thorough explanation of why antibiotics are inappropriate for viral infections as well as the rising numbers of antibiotic-resistant bacteria that have evolved as a result of the overuse of antibiotics.</a:t>
            </a:r>
          </a:p>
          <a:p>
            <a:pPr eaLnBrk="1" hangingPunct="1"/>
            <a:r>
              <a:rPr lang="en-US" smtClean="0">
                <a:latin typeface="Times New Roman" pitchFamily="84" charset="0"/>
                <a:ea typeface="ＭＳ Ｐゴシック" pitchFamily="84" charset="-128"/>
              </a:rPr>
              <a:t>2. The success of modern medicine has perhaps led to overconfidence in our ability to treat disease. Students often do not understand that there are few successful treatments for viral infections. Instead, the best defense against viruses is prevention, by reducing the chances of contacting the virus and through the use of vaccines.</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There is an interesting relationship between the speed at which a virus kills or debilitates a host and the extent to which it spreads from one organism to another. This is something to consider for a class discussion. Compare two viral infections. Infection A multiplies within the host, is spread by the host to other people through casual contact, but does not cause its lethal symptoms until 5–10 years after infection. Virus B kills the host within 1–2 days of infection, is easily transmitted, and causes severe symptoms within hours of contact. Which virus is likely to spread the fastest through the human population on Earth? Which might be considered the most dangerous to humans?</a:t>
            </a:r>
          </a:p>
          <a:p>
            <a:pPr eaLnBrk="1" hangingPunct="1"/>
            <a:r>
              <a:rPr lang="en-US" smtClean="0">
                <a:latin typeface="Times New Roman" pitchFamily="84" charset="0"/>
                <a:ea typeface="ＭＳ Ｐゴシック" pitchFamily="84" charset="-128"/>
              </a:rPr>
              <a:t>2. Students might wonder why a person needs to get a new seasonal flu vaccination every year. The annual mutations and variations in flu viruses require the production of a new flu vaccine annually. The Centers for Disease Control and Prevention monitors patterns of flu outbreaks, especially in Asia (where many variations of flu viruses originate). They must predict which strains are most likely to be dangerous in the coming year and then synthesize an appropriate vaccine.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8188B13-CE83-4ED7-8DAD-9859F44B6282}" type="slidenum">
              <a:rPr lang="en-US" sz="1200">
                <a:latin typeface="Times New Roman" pitchFamily="84" charset="0"/>
              </a:rPr>
              <a:pPr algn="r" eaLnBrk="0" hangingPunct="0"/>
              <a:t>15</a:t>
            </a:fld>
            <a:endParaRPr lang="en-US" sz="1200">
              <a:latin typeface="Times New Roman" pitchFamily="84" charset="0"/>
            </a:endParaRPr>
          </a:p>
        </p:txBody>
      </p:sp>
      <p:sp>
        <p:nvSpPr>
          <p:cNvPr id="327683" name="Rectangle 2"/>
          <p:cNvSpPr>
            <a:spLocks noGrp="1" noRot="1" noChangeAspect="1" noChangeArrowheads="1" noTextEdit="1"/>
          </p:cNvSpPr>
          <p:nvPr>
            <p:ph type="sldImg"/>
          </p:nvPr>
        </p:nvSpPr>
        <p:spPr>
          <a:solidFill>
            <a:srgbClr val="FFFFFF"/>
          </a:solidFill>
          <a:ln/>
        </p:spPr>
      </p:sp>
      <p:sp>
        <p:nvSpPr>
          <p:cNvPr id="3276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smtClean="0">
                <a:latin typeface="Times New Roman" pitchFamily="84" charset="0"/>
                <a:ea typeface="ＭＳ Ｐゴシック" pitchFamily="84" charset="-128"/>
              </a:rPr>
              <a:t>Student Misconceptions and Concerns</a:t>
            </a:r>
            <a:endParaRPr lang="en-US" dirty="0" smtClean="0">
              <a:latin typeface="Times New Roman" pitchFamily="84" charset="0"/>
              <a:ea typeface="ＭＳ Ｐゴシック" pitchFamily="84" charset="-128"/>
            </a:endParaRPr>
          </a:p>
          <a:p>
            <a:pPr eaLnBrk="1" hangingPunct="1"/>
            <a:r>
              <a:rPr lang="en-US" dirty="0" smtClean="0">
                <a:latin typeface="Times New Roman" pitchFamily="84" charset="0"/>
                <a:ea typeface="ＭＳ Ｐゴシック" pitchFamily="84" charset="-128"/>
              </a:rPr>
              <a:t>1. Students and many parents with young children expect antibiotics to be used to treat many respiratory infections, even though such infections may result from a virus. Students will benefit from a thorough explanation of why antibiotics are inappropriate for viral infections as well as the rising numbers of antibiotic-resistant bacteria that have evolved as a result of the overuse of antibiotics.</a:t>
            </a:r>
          </a:p>
          <a:p>
            <a:pPr eaLnBrk="1" hangingPunct="1"/>
            <a:r>
              <a:rPr lang="en-US" dirty="0" smtClean="0">
                <a:latin typeface="Times New Roman" pitchFamily="84" charset="0"/>
                <a:ea typeface="ＭＳ Ｐゴシック" pitchFamily="84" charset="-128"/>
              </a:rPr>
              <a:t>2. The success of modern medicine has perhaps led to overconfidence in our ability to treat disease. Students often do not understand that there are few successful treatments for viral infections. Instead, the best defense against viruses is prevention, by reducing the chances of contacting the virus and through the use of vaccines.</a:t>
            </a:r>
          </a:p>
          <a:p>
            <a:pPr eaLnBrk="1" hangingPunct="1"/>
            <a:r>
              <a:rPr lang="en-US" b="1" dirty="0" smtClean="0">
                <a:latin typeface="Times New Roman" pitchFamily="84" charset="0"/>
                <a:ea typeface="ＭＳ Ｐゴシック" pitchFamily="84" charset="-128"/>
              </a:rPr>
              <a:t>Teaching Tips</a:t>
            </a:r>
            <a:endParaRPr lang="en-US" dirty="0" smtClean="0">
              <a:latin typeface="Times New Roman" pitchFamily="84" charset="0"/>
              <a:ea typeface="ＭＳ Ｐゴシック" pitchFamily="84" charset="-128"/>
            </a:endParaRPr>
          </a:p>
          <a:p>
            <a:pPr eaLnBrk="1" hangingPunct="1"/>
            <a:r>
              <a:rPr lang="en-US" dirty="0" smtClean="0">
                <a:latin typeface="Times New Roman" pitchFamily="84" charset="0"/>
                <a:ea typeface="ＭＳ Ｐゴシック" pitchFamily="84" charset="-128"/>
              </a:rPr>
              <a:t>1. There is an interesting relationship between the speed at which a virus kills or debilitates a host and the extent to which it spreads from one organism to another. This is something to consider for a class discussion. Compare two viral infections. Infection A multiplies within the host, is spread by the host to other people through casual contact, but does not cause its lethal symptoms until 5–10 years after infection. Virus B kills the host within 1–2 days of infection, is easily transmitted, and causes severe symptoms within hours of contact. Which virus is likely to spread the fastest through the human population on Earth? Which might be considered the most dangerous to humans?</a:t>
            </a:r>
          </a:p>
          <a:p>
            <a:pPr eaLnBrk="1" hangingPunct="1"/>
            <a:r>
              <a:rPr lang="en-US" dirty="0" smtClean="0">
                <a:latin typeface="Times New Roman" pitchFamily="84" charset="0"/>
                <a:ea typeface="ＭＳ Ｐゴシック" pitchFamily="84" charset="-128"/>
              </a:rPr>
              <a:t>2. Students might wonder why a person needs to get a new seasonal flu vaccination every year. The annual mutations and variations in flu viruses require the production of a new flu vaccine annually. The Centers for Disease Control and Prevention monitors patterns of flu outbreaks, especially in Asia (where many variations of flu viruses originate). They must predict which strains are most likely to be dangerous in the coming year and then synthesize an appropriate vaccine.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txBox="1">
            <a:spLocks noGrp="1" noChangeArrowheads="1"/>
          </p:cNvSpPr>
          <p:nvPr/>
        </p:nvSpPr>
        <p:spPr bwMode="auto">
          <a:xfrm>
            <a:off x="3886200" y="8686800"/>
            <a:ext cx="2971800" cy="457200"/>
          </a:xfrm>
          <a:prstGeom prst="rect">
            <a:avLst/>
          </a:prstGeom>
          <a:noFill/>
          <a:ln w="25400">
            <a:noFill/>
            <a:miter lim="800000"/>
            <a:headEnd/>
            <a:tailEnd/>
          </a:ln>
        </p:spPr>
        <p:txBody>
          <a:bodyPr anchor="b"/>
          <a:lstStyle/>
          <a:p>
            <a:pPr algn="r" eaLnBrk="0" hangingPunct="0"/>
            <a:fld id="{71F44360-A421-4804-99A4-A27A163EF02C}" type="slidenum">
              <a:rPr lang="en-US" sz="1200">
                <a:latin typeface="Times" pitchFamily="84" charset="0"/>
              </a:rPr>
              <a:pPr algn="r" eaLnBrk="0" hangingPunct="0"/>
              <a:t>16</a:t>
            </a:fld>
            <a:endParaRPr lang="en-US" sz="1200">
              <a:latin typeface="Times" pitchFamily="84" charset="0"/>
            </a:endParaRPr>
          </a:p>
        </p:txBody>
      </p:sp>
      <p:sp>
        <p:nvSpPr>
          <p:cNvPr id="328707" name="Rectangle 2"/>
          <p:cNvSpPr>
            <a:spLocks noGrp="1" noRot="1" noChangeAspect="1" noChangeArrowheads="1" noTextEdit="1"/>
          </p:cNvSpPr>
          <p:nvPr>
            <p:ph type="sldImg"/>
          </p:nvPr>
        </p:nvSpPr>
        <p:spPr>
          <a:solidFill>
            <a:srgbClr val="FFFFFF"/>
          </a:solidFill>
          <a:ln/>
        </p:spPr>
      </p:sp>
      <p:sp>
        <p:nvSpPr>
          <p:cNvPr id="328708" name="Rectangle 3"/>
          <p:cNvSpPr>
            <a:spLocks noGrp="1" noChangeArrowheads="1"/>
          </p:cNvSpPr>
          <p:nvPr>
            <p:ph type="body" idx="1"/>
          </p:nvPr>
        </p:nvSpPr>
        <p:spPr>
          <a:xfrm>
            <a:off x="914400" y="4330700"/>
            <a:ext cx="5029200" cy="4114800"/>
          </a:xfrm>
          <a:solidFill>
            <a:srgbClr val="FFFFFF"/>
          </a:solidFill>
          <a:ln>
            <a:solidFill>
              <a:srgbClr val="000000"/>
            </a:solidFill>
          </a:ln>
        </p:spPr>
        <p:txBody>
          <a:bodyPr/>
          <a:lstStyle/>
          <a:p>
            <a:pPr eaLnBrk="1" hangingPunct="1"/>
            <a:r>
              <a:rPr lang="en-US" smtClean="0">
                <a:latin typeface="Times New Roman" pitchFamily="84" charset="0"/>
                <a:ea typeface="ＭＳ Ｐゴシック" pitchFamily="84" charset="-128"/>
              </a:rPr>
              <a:t>Figure 10.19 People in Mexico City wearing masks in an attempt to prevent spread of the 2009 H1N1 virus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0282834A-A64F-4489-943A-D9067E949907}" type="slidenum">
              <a:rPr lang="en-US" sz="1200">
                <a:latin typeface="Times New Roman" pitchFamily="84" charset="0"/>
              </a:rPr>
              <a:pPr algn="r" eaLnBrk="0" hangingPunct="0"/>
              <a:t>17</a:t>
            </a:fld>
            <a:endParaRPr lang="en-US" sz="1200">
              <a:latin typeface="Times New Roman" pitchFamily="84" charset="0"/>
            </a:endParaRPr>
          </a:p>
        </p:txBody>
      </p:sp>
      <p:sp>
        <p:nvSpPr>
          <p:cNvPr id="331779" name="Rectangle 2"/>
          <p:cNvSpPr>
            <a:spLocks noGrp="1" noRot="1" noChangeAspect="1" noChangeArrowheads="1" noTextEdit="1"/>
          </p:cNvSpPr>
          <p:nvPr>
            <p:ph type="sldImg"/>
          </p:nvPr>
        </p:nvSpPr>
        <p:spPr>
          <a:solidFill>
            <a:srgbClr val="FFFFFF"/>
          </a:solidFill>
          <a:ln/>
        </p:spPr>
      </p:sp>
      <p:sp>
        <p:nvSpPr>
          <p:cNvPr id="3317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Students and many parents with young children expect antibiotics to be used to treat many respiratory infections, even though such infections may result from a virus. Students will benefit from a thorough explanation of why antibiotics are inappropriate for viral infections as well as the rising numbers of antibiotic-resistant bacteria that have evolved as a result of the overuse of antibiotics.</a:t>
            </a:r>
          </a:p>
          <a:p>
            <a:pPr eaLnBrk="1" hangingPunct="1"/>
            <a:r>
              <a:rPr lang="en-US" smtClean="0">
                <a:latin typeface="Times New Roman" pitchFamily="84" charset="0"/>
                <a:ea typeface="ＭＳ Ｐゴシック" pitchFamily="84" charset="-128"/>
              </a:rPr>
              <a:t>2. The success of modern medicine has perhaps led to overconfidence in our ability to treat disease. Students often do not understand that there are few successful treatments for viral infections. Instead, the best defense against viruses is prevention, by reducing the chances of contacting the virus and through the use of vaccines.</a:t>
            </a:r>
          </a:p>
          <a:p>
            <a:pPr eaLnBrk="1" hangingPunct="1"/>
            <a:r>
              <a:rPr lang="en-US" smtClean="0">
                <a:latin typeface="Times New Roman" pitchFamily="84" charset="0"/>
                <a:ea typeface="ＭＳ Ｐゴシック" pitchFamily="84" charset="-128"/>
              </a:rPr>
              <a:t>3. Many misconceptions about AIDS exist. A list of 18 common misconceptions is located at www.gng.org/currents/teachers/hiv101/misconceptions.html.</a:t>
            </a:r>
          </a:p>
          <a:p>
            <a:pPr eaLnBrk="1" hangingPunct="1"/>
            <a:r>
              <a:rPr lang="en-US" b="1" smtClean="0">
                <a:latin typeface="Times New Roman" pitchFamily="84" charset="0"/>
                <a:ea typeface="ＭＳ Ｐゴシック" pitchFamily="84" charset="-128"/>
              </a:rPr>
              <a:t>Teaching Tips</a:t>
            </a:r>
            <a:endParaRPr lang="en-US" smtClean="0">
              <a:latin typeface="Times New Roman" pitchFamily="84" charset="0"/>
              <a:ea typeface="ＭＳ Ｐゴシック" pitchFamily="84" charset="-128"/>
            </a:endParaRPr>
          </a:p>
          <a:p>
            <a:pPr eaLnBrk="1" hangingPunct="1"/>
            <a:r>
              <a:rPr lang="en-US" smtClean="0">
                <a:latin typeface="Times New Roman" pitchFamily="84" charset="0"/>
                <a:ea typeface="ＭＳ Ｐゴシック" pitchFamily="84" charset="-128"/>
              </a:rPr>
              <a:t>1. The Centers for Disease Control and Prevention has extensive information about AIDS at www.cdc.gov/hiv/.</a:t>
            </a:r>
          </a:p>
          <a:p>
            <a:pPr eaLnBrk="1" hangingPunct="1"/>
            <a:r>
              <a:rPr lang="en-US" smtClean="0">
                <a:latin typeface="Times New Roman" pitchFamily="84" charset="0"/>
                <a:ea typeface="ＭＳ Ｐゴシック" pitchFamily="84" charset="-128"/>
              </a:rPr>
              <a:t>2. Students often do not understand the disproportionate distribution of HIV infections and AIDS in our world. Consider an Internet assignment, asking students to identify the regions of the world most affected by HIV/AIDS and then discuss why this uneven distribution of disease exists.</a:t>
            </a:r>
          </a:p>
          <a:p>
            <a:pPr eaLnBrk="1" hangingPunct="1"/>
            <a:endParaRPr lang="en-US" smtClean="0">
              <a:latin typeface="Times New Roman" pitchFamily="84" charset="0"/>
              <a:ea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CC91E6D6-98AE-41D7-81D7-917B3491074D}" type="slidenum">
              <a:rPr lang="en-US" sz="1200">
                <a:latin typeface="Times New Roman" pitchFamily="84" charset="0"/>
              </a:rPr>
              <a:pPr algn="r" eaLnBrk="0" hangingPunct="0"/>
              <a:t>19</a:t>
            </a:fld>
            <a:endParaRPr lang="en-US" sz="1200">
              <a:latin typeface="Times New Roman" pitchFamily="84" charset="0"/>
            </a:endParaRPr>
          </a:p>
        </p:txBody>
      </p:sp>
      <p:sp>
        <p:nvSpPr>
          <p:cNvPr id="336899" name="Rectangle 2"/>
          <p:cNvSpPr>
            <a:spLocks noGrp="1" noRot="1" noChangeAspect="1" noChangeArrowheads="1" noTextEdit="1"/>
          </p:cNvSpPr>
          <p:nvPr>
            <p:ph type="sldImg"/>
          </p:nvPr>
        </p:nvSpPr>
        <p:spPr>
          <a:solidFill>
            <a:srgbClr val="FFFFFF"/>
          </a:solidFill>
          <a:ln/>
        </p:spPr>
      </p:sp>
      <p:sp>
        <p:nvSpPr>
          <p:cNvPr id="3369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smtClean="0">
                <a:latin typeface="Times New Roman" pitchFamily="84" charset="0"/>
                <a:ea typeface="ＭＳ Ｐゴシック" pitchFamily="84" charset="-128"/>
              </a:rPr>
              <a:t>Student Misconceptions and Concerns</a:t>
            </a:r>
            <a:endParaRPr lang="en-US" smtClean="0">
              <a:latin typeface="Times New Roman" pitchFamily="84" charset="0"/>
              <a:ea typeface="ＭＳ Ｐゴシック" pitchFamily="84" charset="-128"/>
            </a:endParaRPr>
          </a:p>
          <a:p>
            <a:pPr eaLnBrk="1" hangingPunct="1"/>
            <a:r>
              <a:rPr lang="en-US" dirty="0" smtClean="0">
                <a:latin typeface="Times New Roman" pitchFamily="84" charset="0"/>
                <a:ea typeface="ＭＳ Ｐゴシック" pitchFamily="84" charset="-128"/>
              </a:rPr>
              <a:t>1. Students and many parents with young children expect antibiotics to be used to treat many respiratory infections, even though such infections may result from a virus. Students will benefit from a thorough explanation of why antibiotics are inappropriate for viral infections as well as the rising numbers of antibiotic-resistant bacteria that have evolved as a result of the overuse of antibiotics.</a:t>
            </a:r>
          </a:p>
          <a:p>
            <a:pPr eaLnBrk="1" hangingPunct="1"/>
            <a:r>
              <a:rPr lang="en-US" dirty="0" smtClean="0">
                <a:latin typeface="Times New Roman" pitchFamily="84" charset="0"/>
                <a:ea typeface="ＭＳ Ｐゴシック" pitchFamily="84" charset="-128"/>
              </a:rPr>
              <a:t>2. The success of modern medicine has perhaps led to overconfidence in our ability to treat disease. Students often do not understand that there are few successful treatments for viral infections. Instead, the best defense against viruses is prevention, by reducing the chances of contacting the virus and through the use of vaccines.</a:t>
            </a:r>
          </a:p>
          <a:p>
            <a:pPr eaLnBrk="1" hangingPunct="1"/>
            <a:r>
              <a:rPr lang="en-US" b="1" dirty="0" smtClean="0">
                <a:latin typeface="Times New Roman" pitchFamily="84" charset="0"/>
                <a:ea typeface="ＭＳ Ｐゴシック" pitchFamily="84" charset="-128"/>
              </a:rPr>
              <a:t>Teaching Tips</a:t>
            </a:r>
            <a:endParaRPr lang="en-US" dirty="0" smtClean="0">
              <a:latin typeface="Times New Roman" pitchFamily="84" charset="0"/>
              <a:ea typeface="ＭＳ Ｐゴシック" pitchFamily="84" charset="-128"/>
            </a:endParaRPr>
          </a:p>
          <a:p>
            <a:pPr eaLnBrk="1" hangingPunct="1"/>
            <a:r>
              <a:rPr lang="en-US" dirty="0" err="1" smtClean="0">
                <a:latin typeface="Times New Roman" pitchFamily="84" charset="0"/>
                <a:ea typeface="ＭＳ Ｐゴシック" pitchFamily="84" charset="-128"/>
              </a:rPr>
              <a:t>Viroids</a:t>
            </a:r>
            <a:r>
              <a:rPr lang="en-US" dirty="0" smtClean="0">
                <a:latin typeface="Times New Roman" pitchFamily="84" charset="0"/>
                <a:ea typeface="ＭＳ Ｐゴシック" pitchFamily="84" charset="-128"/>
              </a:rPr>
              <a:t> can cause significant damage to plants. More than 30 million coconut palms in the Philippines have been killed by </a:t>
            </a:r>
            <a:r>
              <a:rPr lang="en-US" dirty="0" err="1" smtClean="0">
                <a:latin typeface="Times New Roman" pitchFamily="84" charset="0"/>
                <a:ea typeface="ＭＳ Ｐゴシック" pitchFamily="84" charset="-128"/>
              </a:rPr>
              <a:t>viroids</a:t>
            </a:r>
            <a:r>
              <a:rPr lang="en-US" dirty="0" smtClean="0">
                <a:latin typeface="Times New Roman" pitchFamily="84" charset="0"/>
                <a:ea typeface="ＭＳ Ｐゴシック" pitchFamily="84" charset="-128"/>
              </a:rPr>
              <a:t>.</a:t>
            </a:r>
          </a:p>
          <a:p>
            <a:pPr eaLnBrk="1" hangingPunct="1"/>
            <a:endParaRPr lang="en-US" dirty="0" smtClean="0">
              <a:latin typeface="Times New Roman" pitchFamily="84" charset="0"/>
              <a:ea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2F1D68A-C33D-4CBF-9214-0BE282A3AFA6}" type="datetime1">
              <a:rPr lang="en-US" smtClean="0"/>
              <a:t>1/21/2014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F71AEF5-DFCE-41AF-A676-A4511AD30057}"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07DCE3-EA92-470B-8E28-150805911FC8}" type="datetime1">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1AEF5-DFCE-41AF-A676-A4511AD300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12705C-00D4-44A4-A9DA-70236A679B4D}" type="datetime1">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1AEF5-DFCE-41AF-A676-A4511AD300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C03A6B-EAED-43B8-BDA6-577EDC94A0A0}" type="datetime1">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71AEF5-DFCE-41AF-A676-A4511AD300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5B12438-4BAC-4F50-8E17-172F8ED437C8}" type="datetime1">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F71AEF5-DFCE-41AF-A676-A4511AD3005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23E6E8-C853-4073-B5DB-B8F0E77A8281}" type="datetime1">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1AEF5-DFCE-41AF-A676-A4511AD300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8B1AC46-A75A-4623-9350-3F9CDB261524}" type="datetime1">
              <a:rPr lang="en-US" smtClean="0"/>
              <a:t>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71AEF5-DFCE-41AF-A676-A4511AD300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2BA83F4-40E2-4C3C-A39E-20550E9A510F}" type="datetime1">
              <a:rPr lang="en-US" smtClean="0"/>
              <a:t>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71AEF5-DFCE-41AF-A676-A4511AD300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23F9D-C080-41F6-855A-D1B501D57F72}" type="datetime1">
              <a:rPr lang="en-US" smtClean="0"/>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71AEF5-DFCE-41AF-A676-A4511AD300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B16E6B-6190-4953-9EA2-104904ACBBB1}" type="datetime1">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1AEF5-DFCE-41AF-A676-A4511AD300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80761F0-19AA-4283-B33A-7C22636925E0}" type="datetime1">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71AEF5-DFCE-41AF-A676-A4511AD300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B846620-3386-43AC-B0D0-B0F503149279}" type="datetime1">
              <a:rPr lang="en-US" smtClean="0"/>
              <a:t>1/21/2014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F71AEF5-DFCE-41AF-A676-A4511AD3005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hyperlink" Target="file:///\\localhost\..\..\Program%20Files\TurningPoint\2003\Questions.html"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hyperlink" Target="file:///\\localhost\..\..\Program%20Files\TurningPoint\2003\Question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hyperlink" Target="file:///\\localhost\..\..\Program%20Files\TurningPoint\2003\Questions.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hyperlink" Target="file:///\\localhost\..\..\Program%20Files\TurningPoint\2003\Questions.htm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hyperlink" Target="file:///\\localhost\..\..\Program%20Files\TurningPoint\2003\Question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Viruses and bacteria</a:t>
            </a:r>
            <a:endParaRPr lang="en-US" dirty="0"/>
          </a:p>
        </p:txBody>
      </p:sp>
      <p:sp>
        <p:nvSpPr>
          <p:cNvPr id="3" name="Subtitle 2"/>
          <p:cNvSpPr>
            <a:spLocks noGrp="1"/>
          </p:cNvSpPr>
          <p:nvPr>
            <p:ph type="subTitle" idx="1"/>
          </p:nvPr>
        </p:nvSpPr>
        <p:spPr/>
        <p:txBody>
          <a:bodyPr/>
          <a:lstStyle/>
          <a:p>
            <a:r>
              <a:rPr lang="en-US" dirty="0" err="1" smtClean="0"/>
              <a:t>Chpt</a:t>
            </a:r>
            <a:r>
              <a:rPr lang="en-US" dirty="0" smtClean="0"/>
              <a:t> 10</a:t>
            </a:r>
            <a:endParaRPr lang="en-US" dirty="0"/>
          </a:p>
        </p:txBody>
      </p:sp>
      <p:sp>
        <p:nvSpPr>
          <p:cNvPr id="4" name="Slide Number Placeholder 3"/>
          <p:cNvSpPr>
            <a:spLocks noGrp="1"/>
          </p:cNvSpPr>
          <p:nvPr>
            <p:ph type="sldNum" sz="quarter" idx="12"/>
          </p:nvPr>
        </p:nvSpPr>
        <p:spPr/>
        <p:txBody>
          <a:bodyPr/>
          <a:lstStyle/>
          <a:p>
            <a:fld id="{6F71AEF5-DFCE-41AF-A676-A4511AD30057}"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CE201DC-19C9-4100-ACF1-F5F182AEAD68}" type="slidenum">
              <a:rPr lang="en-US" altLang="en-US" sz="1400" smtClean="0">
                <a:solidFill>
                  <a:schemeClr val="bg2"/>
                </a:solidFill>
              </a:rPr>
              <a:pPr eaLnBrk="1" hangingPunct="1"/>
              <a:t>10</a:t>
            </a:fld>
            <a:endParaRPr lang="en-US" altLang="en-US" sz="1400" smtClean="0">
              <a:solidFill>
                <a:schemeClr val="bg2"/>
              </a:solidFill>
            </a:endParaRPr>
          </a:p>
        </p:txBody>
      </p:sp>
      <p:sp>
        <p:nvSpPr>
          <p:cNvPr id="14339" name="Rectangle 2"/>
          <p:cNvSpPr>
            <a:spLocks noGrp="1" noChangeArrowheads="1"/>
          </p:cNvSpPr>
          <p:nvPr>
            <p:ph type="title"/>
          </p:nvPr>
        </p:nvSpPr>
        <p:spPr/>
        <p:txBody>
          <a:bodyPr>
            <a:normAutofit fontScale="90000"/>
          </a:bodyPr>
          <a:lstStyle/>
          <a:p>
            <a:pPr eaLnBrk="1" hangingPunct="1"/>
            <a:r>
              <a:rPr lang="en-US" altLang="en-US" sz="4000" smtClean="0"/>
              <a:t>Viruses can attack bacteria cells</a:t>
            </a:r>
          </a:p>
        </p:txBody>
      </p:sp>
      <p:sp>
        <p:nvSpPr>
          <p:cNvPr id="95235" name="Rectangle 3"/>
          <p:cNvSpPr>
            <a:spLocks noGrp="1" noChangeArrowheads="1"/>
          </p:cNvSpPr>
          <p:nvPr>
            <p:ph type="body" idx="1"/>
          </p:nvPr>
        </p:nvSpPr>
        <p:spPr/>
        <p:txBody>
          <a:bodyPr/>
          <a:lstStyle/>
          <a:p>
            <a:pPr eaLnBrk="1" hangingPunct="1"/>
            <a:r>
              <a:rPr lang="en-US" altLang="en-US" dirty="0" smtClean="0"/>
              <a:t>Virus that attacks the bacteria is called </a:t>
            </a:r>
            <a:r>
              <a:rPr lang="en-US" altLang="en-US" dirty="0" err="1" smtClean="0"/>
              <a:t>bacteriaphage</a:t>
            </a:r>
            <a:r>
              <a:rPr lang="en-US" altLang="en-US" dirty="0" smtClean="0"/>
              <a:t> (phage)</a:t>
            </a:r>
          </a:p>
          <a:p>
            <a:pPr eaLnBrk="1" hangingPunct="1"/>
            <a:r>
              <a:rPr lang="en-US" altLang="en-US" dirty="0" smtClean="0"/>
              <a:t>Some bacteria become harmful when they contain the </a:t>
            </a:r>
            <a:r>
              <a:rPr lang="en-US" altLang="en-US" dirty="0" err="1" smtClean="0"/>
              <a:t>prophage</a:t>
            </a:r>
            <a:r>
              <a:rPr lang="en-US" altLang="en-US" dirty="0" smtClean="0"/>
              <a:t>-(virus DNA inside a host bacteria DNA)</a:t>
            </a:r>
            <a:endParaRPr lang="en-US" altLang="en-US" dirty="0" smtClean="0"/>
          </a:p>
          <a:p>
            <a:pPr eaLnBrk="1" hangingPunct="1">
              <a:buFont typeface="Wingdings" pitchFamily="84" charset="2"/>
              <a:buNone/>
            </a:pPr>
            <a:r>
              <a:rPr lang="en-US" altLang="en-US" dirty="0" smtClean="0"/>
              <a:t>	- botulism, </a:t>
            </a:r>
            <a:r>
              <a:rPr lang="en-US" altLang="en-US" dirty="0" err="1" smtClean="0"/>
              <a:t>diptheria</a:t>
            </a:r>
            <a:r>
              <a:rPr lang="en-US" altLang="en-US" dirty="0" smtClean="0"/>
              <a:t>, scarlet fever</a:t>
            </a:r>
          </a:p>
        </p:txBody>
      </p:sp>
    </p:spTree>
    <p:extLst>
      <p:ext uri="{BB962C8B-B14F-4D97-AF65-F5344CB8AC3E}">
        <p14:creationId xmlns:p14="http://schemas.microsoft.com/office/powerpoint/2010/main" val="362028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5235">
                                            <p:txEl>
                                              <p:pRg st="1" end="1"/>
                                            </p:txEl>
                                          </p:spTgt>
                                        </p:tgtEl>
                                        <p:attrNameLst>
                                          <p:attrName>style.visibility</p:attrName>
                                        </p:attrNameLst>
                                      </p:cBhvr>
                                      <p:to>
                                        <p:strVal val="visible"/>
                                      </p:to>
                                    </p:set>
                                    <p:anim calcmode="lin" valueType="num">
                                      <p:cBhvr additive="base">
                                        <p:cTn id="13" dur="500" fill="hold"/>
                                        <p:tgtEl>
                                          <p:spTgt spid="952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52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5235">
                                            <p:txEl>
                                              <p:pRg st="2" end="2"/>
                                            </p:txEl>
                                          </p:spTgt>
                                        </p:tgtEl>
                                        <p:attrNameLst>
                                          <p:attrName>style.visibility</p:attrName>
                                        </p:attrNameLst>
                                      </p:cBhvr>
                                      <p:to>
                                        <p:strVal val="visible"/>
                                      </p:to>
                                    </p:set>
                                    <p:anim calcmode="lin" valueType="num">
                                      <p:cBhvr additive="base">
                                        <p:cTn id="19" dur="500" fill="hold"/>
                                        <p:tgtEl>
                                          <p:spTgt spid="952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523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3D00C79-E221-4F29-ABAC-33D5099D3E54}" type="slidenum">
              <a:rPr lang="en-US" altLang="en-US" sz="1400" smtClean="0">
                <a:solidFill>
                  <a:schemeClr val="bg2"/>
                </a:solidFill>
              </a:rPr>
              <a:pPr eaLnBrk="1" hangingPunct="1"/>
              <a:t>11</a:t>
            </a:fld>
            <a:endParaRPr lang="en-US" altLang="en-US" sz="1400" smtClean="0">
              <a:solidFill>
                <a:schemeClr val="bg2"/>
              </a:solidFill>
            </a:endParaRPr>
          </a:p>
        </p:txBody>
      </p:sp>
      <p:pic>
        <p:nvPicPr>
          <p:cNvPr id="15363" name="Picture 2" descr="16-02a-PhageAttachGenes-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30313"/>
            <a:ext cx="5610225"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005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0A6B78D-5E81-43C6-B03B-E61F53C1A408}" type="slidenum">
              <a:rPr lang="en-US" altLang="en-US" sz="1400" smtClean="0">
                <a:solidFill>
                  <a:schemeClr val="bg2"/>
                </a:solidFill>
              </a:rPr>
              <a:pPr eaLnBrk="1" hangingPunct="1"/>
              <a:t>12</a:t>
            </a:fld>
            <a:endParaRPr lang="en-US" altLang="en-US" sz="1400" smtClean="0">
              <a:solidFill>
                <a:schemeClr val="bg2"/>
              </a:solidFill>
            </a:endParaRPr>
          </a:p>
        </p:txBody>
      </p:sp>
      <p:sp>
        <p:nvSpPr>
          <p:cNvPr id="16387" name="Rectangle 4"/>
          <p:cNvSpPr>
            <a:spLocks noGrp="1" noChangeArrowheads="1"/>
          </p:cNvSpPr>
          <p:nvPr>
            <p:ph type="title"/>
          </p:nvPr>
        </p:nvSpPr>
        <p:spPr/>
        <p:txBody>
          <a:bodyPr/>
          <a:lstStyle/>
          <a:p>
            <a:pPr eaLnBrk="1" hangingPunct="1"/>
            <a:r>
              <a:rPr lang="en-US" altLang="en-US" smtClean="0"/>
              <a:t>Bacteria</a:t>
            </a:r>
          </a:p>
        </p:txBody>
      </p:sp>
      <p:sp>
        <p:nvSpPr>
          <p:cNvPr id="79878" name="Rectangle 6"/>
          <p:cNvSpPr>
            <a:spLocks noGrp="1" noChangeArrowheads="1"/>
          </p:cNvSpPr>
          <p:nvPr>
            <p:ph type="body" idx="1"/>
          </p:nvPr>
        </p:nvSpPr>
        <p:spPr/>
        <p:txBody>
          <a:bodyPr/>
          <a:lstStyle/>
          <a:p>
            <a:pPr eaLnBrk="1" hangingPunct="1"/>
            <a:r>
              <a:rPr lang="en-US" altLang="en-US" smtClean="0"/>
              <a:t>Prokaryotes</a:t>
            </a:r>
          </a:p>
          <a:p>
            <a:pPr eaLnBrk="1" hangingPunct="1"/>
            <a:r>
              <a:rPr lang="en-US" altLang="en-US" smtClean="0"/>
              <a:t>Contain a single chromosome usually circular</a:t>
            </a:r>
          </a:p>
          <a:p>
            <a:pPr eaLnBrk="1" hangingPunct="1"/>
            <a:r>
              <a:rPr lang="en-US" altLang="en-US" smtClean="0"/>
              <a:t>Some contain an extra circle of DNA called a plasmid which is very useful in genetic engineering.</a:t>
            </a:r>
          </a:p>
        </p:txBody>
      </p:sp>
    </p:spTree>
    <p:extLst>
      <p:ext uri="{BB962C8B-B14F-4D97-AF65-F5344CB8AC3E}">
        <p14:creationId xmlns:p14="http://schemas.microsoft.com/office/powerpoint/2010/main" val="431966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8">
                                            <p:txEl>
                                              <p:pRg st="0" end="0"/>
                                            </p:txEl>
                                          </p:spTgt>
                                        </p:tgtEl>
                                        <p:attrNameLst>
                                          <p:attrName>style.visibility</p:attrName>
                                        </p:attrNameLst>
                                      </p:cBhvr>
                                      <p:to>
                                        <p:strVal val="visible"/>
                                      </p:to>
                                    </p:set>
                                    <p:anim calcmode="lin" valueType="num">
                                      <p:cBhvr additive="base">
                                        <p:cTn id="7" dur="500" fill="hold"/>
                                        <p:tgtEl>
                                          <p:spTgt spid="7987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878">
                                            <p:txEl>
                                              <p:pRg st="1" end="1"/>
                                            </p:txEl>
                                          </p:spTgt>
                                        </p:tgtEl>
                                        <p:attrNameLst>
                                          <p:attrName>style.visibility</p:attrName>
                                        </p:attrNameLst>
                                      </p:cBhvr>
                                      <p:to>
                                        <p:strVal val="visible"/>
                                      </p:to>
                                    </p:set>
                                    <p:anim calcmode="lin" valueType="num">
                                      <p:cBhvr additive="base">
                                        <p:cTn id="13" dur="500" fill="hold"/>
                                        <p:tgtEl>
                                          <p:spTgt spid="7987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8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9878">
                                            <p:txEl>
                                              <p:pRg st="2" end="2"/>
                                            </p:txEl>
                                          </p:spTgt>
                                        </p:tgtEl>
                                        <p:attrNameLst>
                                          <p:attrName>style.visibility</p:attrName>
                                        </p:attrNameLst>
                                      </p:cBhvr>
                                      <p:to>
                                        <p:strVal val="visible"/>
                                      </p:to>
                                    </p:set>
                                    <p:anim calcmode="lin" valueType="num">
                                      <p:cBhvr additive="base">
                                        <p:cTn id="19" dur="500" fill="hold"/>
                                        <p:tgtEl>
                                          <p:spTgt spid="7987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987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F71AEF5-DFCE-41AF-A676-A4511AD30057}" type="slidenum">
              <a:rPr lang="en-US" smtClean="0"/>
              <a:pPr/>
              <a:t>13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8" y="423863"/>
            <a:ext cx="8048625" cy="601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285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171450" y="107950"/>
            <a:ext cx="8543925" cy="914400"/>
          </a:xfrm>
        </p:spPr>
        <p:txBody>
          <a:bodyPr>
            <a:normAutofit fontScale="90000"/>
          </a:bodyPr>
          <a:lstStyle/>
          <a:p>
            <a:pPr marL="1016000" indent="-1016000" eaLnBrk="1" hangingPunct="1"/>
            <a:r>
              <a:rPr lang="en-US" sz="3200" smtClean="0"/>
              <a:t>10.19 EVOLUTION CONNECTION: Emerging viruses threaten human health</a:t>
            </a:r>
          </a:p>
        </p:txBody>
      </p:sp>
      <p:sp>
        <p:nvSpPr>
          <p:cNvPr id="148483" name="Rectangle 3"/>
          <p:cNvSpPr>
            <a:spLocks noGrp="1" noChangeArrowheads="1"/>
          </p:cNvSpPr>
          <p:nvPr>
            <p:ph type="body" idx="4294967295"/>
          </p:nvPr>
        </p:nvSpPr>
        <p:spPr>
          <a:xfrm>
            <a:off x="44450" y="1308100"/>
            <a:ext cx="8864600" cy="5164138"/>
          </a:xfrm>
        </p:spPr>
        <p:txBody>
          <a:bodyPr/>
          <a:lstStyle/>
          <a:p>
            <a:pPr marL="407988" lvl="1" indent="-293688" eaLnBrk="1" hangingPunct="1">
              <a:spcBef>
                <a:spcPct val="30000"/>
              </a:spcBef>
              <a:buFont typeface="Wingdings" pitchFamily="84" charset="2"/>
              <a:buChar char="§"/>
            </a:pPr>
            <a:r>
              <a:rPr lang="en-US" sz="2800" dirty="0" smtClean="0"/>
              <a:t>Viruses that appear suddenly or are new to medical scientists are called </a:t>
            </a:r>
            <a:r>
              <a:rPr lang="en-US" sz="2800" b="1" dirty="0" smtClean="0"/>
              <a:t>emerging viruses</a:t>
            </a:r>
            <a:r>
              <a:rPr lang="en-US" sz="2800" dirty="0" smtClean="0"/>
              <a:t>. These include the</a:t>
            </a:r>
          </a:p>
          <a:p>
            <a:pPr marL="927100" lvl="2" indent="-381000" eaLnBrk="1" hangingPunct="1">
              <a:spcBef>
                <a:spcPct val="30000"/>
              </a:spcBef>
            </a:pPr>
            <a:r>
              <a:rPr lang="en-US" sz="2400" dirty="0" smtClean="0"/>
              <a:t>AIDS virus,</a:t>
            </a:r>
          </a:p>
          <a:p>
            <a:pPr marL="927100" lvl="2" indent="-381000" eaLnBrk="1" hangingPunct="1">
              <a:spcBef>
                <a:spcPct val="30000"/>
              </a:spcBef>
            </a:pPr>
            <a:r>
              <a:rPr lang="en-US" sz="2400" dirty="0" smtClean="0"/>
              <a:t>Ebola virus-hemorrhagic fever-Africa</a:t>
            </a:r>
          </a:p>
          <a:p>
            <a:pPr marL="927100" lvl="2" indent="-381000" eaLnBrk="1" hangingPunct="1">
              <a:spcBef>
                <a:spcPct val="30000"/>
              </a:spcBef>
            </a:pPr>
            <a:r>
              <a:rPr lang="en-US" sz="2400" dirty="0" smtClean="0"/>
              <a:t>West Nile virus-spread by mosquitoes</a:t>
            </a:r>
          </a:p>
          <a:p>
            <a:pPr marL="927100" lvl="2" indent="-381000" eaLnBrk="1" hangingPunct="1">
              <a:spcBef>
                <a:spcPct val="30000"/>
              </a:spcBef>
            </a:pPr>
            <a:r>
              <a:rPr lang="en-US" sz="2400" dirty="0" smtClean="0"/>
              <a:t>SARS virus-severe acute </a:t>
            </a:r>
            <a:r>
              <a:rPr lang="en-US" sz="2400" smtClean="0"/>
              <a:t>respiratory syndrome- China-2002</a:t>
            </a:r>
            <a:endParaRPr lang="en-US" sz="2400" dirty="0" smtClean="0"/>
          </a:p>
        </p:txBody>
      </p:sp>
      <p:sp>
        <p:nvSpPr>
          <p:cNvPr id="14848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4848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4848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4848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F71AEF5-DFCE-41AF-A676-A4511AD30057}" type="slidenum">
              <a:rPr lang="en-US" smtClean="0"/>
              <a:pPr/>
              <a:t>14</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additive="base">
                                        <p:cTn id="7" dur="500" fill="hold"/>
                                        <p:tgtEl>
                                          <p:spTgt spid="148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8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8483">
                                            <p:txEl>
                                              <p:pRg st="1" end="1"/>
                                            </p:txEl>
                                          </p:spTgt>
                                        </p:tgtEl>
                                        <p:attrNameLst>
                                          <p:attrName>style.visibility</p:attrName>
                                        </p:attrNameLst>
                                      </p:cBhvr>
                                      <p:to>
                                        <p:strVal val="visible"/>
                                      </p:to>
                                    </p:set>
                                    <p:anim calcmode="lin" valueType="num">
                                      <p:cBhvr additive="base">
                                        <p:cTn id="13" dur="500" fill="hold"/>
                                        <p:tgtEl>
                                          <p:spTgt spid="148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8483">
                                            <p:txEl>
                                              <p:pRg st="2" end="2"/>
                                            </p:txEl>
                                          </p:spTgt>
                                        </p:tgtEl>
                                        <p:attrNameLst>
                                          <p:attrName>style.visibility</p:attrName>
                                        </p:attrNameLst>
                                      </p:cBhvr>
                                      <p:to>
                                        <p:strVal val="visible"/>
                                      </p:to>
                                    </p:set>
                                    <p:anim calcmode="lin" valueType="num">
                                      <p:cBhvr additive="base">
                                        <p:cTn id="19" dur="500" fill="hold"/>
                                        <p:tgtEl>
                                          <p:spTgt spid="148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8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8483">
                                            <p:txEl>
                                              <p:pRg st="3" end="3"/>
                                            </p:txEl>
                                          </p:spTgt>
                                        </p:tgtEl>
                                        <p:attrNameLst>
                                          <p:attrName>style.visibility</p:attrName>
                                        </p:attrNameLst>
                                      </p:cBhvr>
                                      <p:to>
                                        <p:strVal val="visible"/>
                                      </p:to>
                                    </p:set>
                                    <p:anim calcmode="lin" valueType="num">
                                      <p:cBhvr additive="base">
                                        <p:cTn id="25" dur="500" fill="hold"/>
                                        <p:tgtEl>
                                          <p:spTgt spid="148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8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8483">
                                            <p:txEl>
                                              <p:pRg st="4" end="4"/>
                                            </p:txEl>
                                          </p:spTgt>
                                        </p:tgtEl>
                                        <p:attrNameLst>
                                          <p:attrName>style.visibility</p:attrName>
                                        </p:attrNameLst>
                                      </p:cBhvr>
                                      <p:to>
                                        <p:strVal val="visible"/>
                                      </p:to>
                                    </p:set>
                                    <p:anim calcmode="lin" valueType="num">
                                      <p:cBhvr additive="base">
                                        <p:cTn id="31" dur="500" fill="hold"/>
                                        <p:tgtEl>
                                          <p:spTgt spid="148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84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171450" y="107950"/>
            <a:ext cx="8543925" cy="914400"/>
          </a:xfrm>
        </p:spPr>
        <p:txBody>
          <a:bodyPr>
            <a:normAutofit fontScale="90000"/>
          </a:bodyPr>
          <a:lstStyle/>
          <a:p>
            <a:pPr marL="1016000" indent="-1016000" eaLnBrk="1" hangingPunct="1"/>
            <a:r>
              <a:rPr lang="en-US" sz="3200" smtClean="0"/>
              <a:t>10.19 EVOLUTION CONNECTION: Emerging viruses threaten human health</a:t>
            </a:r>
          </a:p>
        </p:txBody>
      </p:sp>
      <p:sp>
        <p:nvSpPr>
          <p:cNvPr id="149507" name="Rectangle 3"/>
          <p:cNvSpPr>
            <a:spLocks noGrp="1" noChangeArrowheads="1"/>
          </p:cNvSpPr>
          <p:nvPr>
            <p:ph type="body" idx="4294967295"/>
          </p:nvPr>
        </p:nvSpPr>
        <p:spPr>
          <a:xfrm>
            <a:off x="44450" y="1308100"/>
            <a:ext cx="8864600" cy="5260975"/>
          </a:xfrm>
        </p:spPr>
        <p:txBody>
          <a:bodyPr/>
          <a:lstStyle/>
          <a:p>
            <a:pPr marL="407988" lvl="1" indent="-293688" eaLnBrk="1" hangingPunct="1">
              <a:spcBef>
                <a:spcPct val="30000"/>
              </a:spcBef>
              <a:buFont typeface="Wingdings" pitchFamily="84" charset="2"/>
              <a:buChar char="§"/>
            </a:pPr>
            <a:r>
              <a:rPr lang="en-US" sz="2800" dirty="0" smtClean="0"/>
              <a:t>Three processes contribute to the emergence of viral diseases:</a:t>
            </a:r>
          </a:p>
          <a:p>
            <a:pPr marL="927100" lvl="2" indent="-381000" eaLnBrk="1" hangingPunct="1">
              <a:spcBef>
                <a:spcPct val="30000"/>
              </a:spcBef>
              <a:buFont typeface="Times New Roman" pitchFamily="84" charset="0"/>
              <a:buAutoNum type="arabicPeriod"/>
            </a:pPr>
            <a:r>
              <a:rPr lang="en-US" sz="2400" dirty="0" smtClean="0"/>
              <a:t>mutation—RNA viruses mutate rapidly.</a:t>
            </a:r>
          </a:p>
          <a:p>
            <a:pPr marL="927100" lvl="2" indent="-381000" eaLnBrk="1" hangingPunct="1">
              <a:spcBef>
                <a:spcPct val="30000"/>
              </a:spcBef>
              <a:buFont typeface="Times New Roman" pitchFamily="84" charset="0"/>
              <a:buAutoNum type="arabicPeriod"/>
            </a:pPr>
            <a:r>
              <a:rPr lang="en-US" sz="2400" dirty="0" smtClean="0"/>
              <a:t>contact between species—viruses from other animals spread to humans.</a:t>
            </a:r>
          </a:p>
          <a:p>
            <a:pPr marL="927100" lvl="2" indent="-381000" eaLnBrk="1" hangingPunct="1">
              <a:spcBef>
                <a:spcPct val="30000"/>
              </a:spcBef>
              <a:buFont typeface="Times New Roman" pitchFamily="84" charset="0"/>
              <a:buAutoNum type="arabicPeriod"/>
            </a:pPr>
            <a:r>
              <a:rPr lang="en-US" sz="2400" dirty="0" smtClean="0"/>
              <a:t>spread from isolated human populations to larger human populations, often over great distances.</a:t>
            </a:r>
          </a:p>
        </p:txBody>
      </p:sp>
      <p:sp>
        <p:nvSpPr>
          <p:cNvPr id="149508"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49509"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49510"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49511"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F71AEF5-DFCE-41AF-A676-A4511AD30057}" type="slidenum">
              <a:rPr lang="en-US" smtClean="0"/>
              <a:pPr/>
              <a:t>15</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additive="base">
                                        <p:cTn id="7" dur="5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9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9507">
                                            <p:txEl>
                                              <p:pRg st="1" end="1"/>
                                            </p:txEl>
                                          </p:spTgt>
                                        </p:tgtEl>
                                        <p:attrNameLst>
                                          <p:attrName>style.visibility</p:attrName>
                                        </p:attrNameLst>
                                      </p:cBhvr>
                                      <p:to>
                                        <p:strVal val="visible"/>
                                      </p:to>
                                    </p:set>
                                    <p:anim calcmode="lin" valueType="num">
                                      <p:cBhvr additive="base">
                                        <p:cTn id="13" dur="500" fill="hold"/>
                                        <p:tgtEl>
                                          <p:spTgt spid="149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9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9507">
                                            <p:txEl>
                                              <p:pRg st="2" end="2"/>
                                            </p:txEl>
                                          </p:spTgt>
                                        </p:tgtEl>
                                        <p:attrNameLst>
                                          <p:attrName>style.visibility</p:attrName>
                                        </p:attrNameLst>
                                      </p:cBhvr>
                                      <p:to>
                                        <p:strVal val="visible"/>
                                      </p:to>
                                    </p:set>
                                    <p:anim calcmode="lin" valueType="num">
                                      <p:cBhvr additive="base">
                                        <p:cTn id="19" dur="500" fill="hold"/>
                                        <p:tgtEl>
                                          <p:spTgt spid="149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9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9507">
                                            <p:txEl>
                                              <p:pRg st="3" end="3"/>
                                            </p:txEl>
                                          </p:spTgt>
                                        </p:tgtEl>
                                        <p:attrNameLst>
                                          <p:attrName>style.visibility</p:attrName>
                                        </p:attrNameLst>
                                      </p:cBhvr>
                                      <p:to>
                                        <p:strVal val="visible"/>
                                      </p:to>
                                    </p:set>
                                    <p:anim calcmode="lin" valueType="num">
                                      <p:cBhvr additive="base">
                                        <p:cTn id="25" dur="500" fill="hold"/>
                                        <p:tgtEl>
                                          <p:spTgt spid="149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95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10_19_AvianFluVirus-L"/>
          <p:cNvPicPr>
            <a:picLocks noChangeAspect="1" noChangeArrowheads="1"/>
          </p:cNvPicPr>
          <p:nvPr/>
        </p:nvPicPr>
        <p:blipFill>
          <a:blip r:embed="rId3" cstate="print"/>
          <a:srcRect/>
          <a:stretch>
            <a:fillRect/>
          </a:stretch>
        </p:blipFill>
        <p:spPr bwMode="auto">
          <a:xfrm>
            <a:off x="1111250" y="136525"/>
            <a:ext cx="6919913" cy="6584950"/>
          </a:xfrm>
          <a:prstGeom prst="rect">
            <a:avLst/>
          </a:prstGeom>
          <a:noFill/>
          <a:ln w="9525">
            <a:noFill/>
            <a:miter lim="800000"/>
            <a:headEnd/>
            <a:tailEnd/>
          </a:ln>
        </p:spPr>
      </p:pic>
      <p:sp>
        <p:nvSpPr>
          <p:cNvPr id="150531" name="Rectangle 2"/>
          <p:cNvSpPr>
            <a:spLocks noGrp="1" noChangeArrowheads="1"/>
          </p:cNvSpPr>
          <p:nvPr>
            <p:ph type="ctrTitle" idx="4294967295"/>
          </p:nvPr>
        </p:nvSpPr>
        <p:spPr>
          <a:xfrm>
            <a:off x="152400" y="63500"/>
            <a:ext cx="1981200" cy="304800"/>
          </a:xfrm>
        </p:spPr>
        <p:txBody>
          <a:bodyPr/>
          <a:lstStyle/>
          <a:p>
            <a:pPr marL="0" indent="0" eaLnBrk="1" hangingPunct="1"/>
            <a:r>
              <a:rPr lang="en-US" sz="1200" b="0" smtClean="0">
                <a:solidFill>
                  <a:schemeClr val="tx1"/>
                </a:solidFill>
                <a:latin typeface="Arial" charset="0"/>
              </a:rPr>
              <a:t>Figure 10.19</a:t>
            </a:r>
          </a:p>
        </p:txBody>
      </p:sp>
      <p:sp>
        <p:nvSpPr>
          <p:cNvPr id="4" name="Slide Number Placeholder 3"/>
          <p:cNvSpPr>
            <a:spLocks noGrp="1"/>
          </p:cNvSpPr>
          <p:nvPr>
            <p:ph type="sldNum" sz="quarter" idx="12"/>
          </p:nvPr>
        </p:nvSpPr>
        <p:spPr/>
        <p:txBody>
          <a:bodyPr/>
          <a:lstStyle/>
          <a:p>
            <a:fld id="{6F71AEF5-DFCE-41AF-A676-A4511AD30057}" type="slidenum">
              <a:rPr lang="en-US" smtClean="0"/>
              <a:pPr/>
              <a:t>16</a:t>
            </a:fld>
            <a:endParaRPr lang="en-US"/>
          </a:p>
        </p:txBody>
      </p:sp>
      <p:sp>
        <p:nvSpPr>
          <p:cNvPr id="2" name="TextBox 1"/>
          <p:cNvSpPr txBox="1"/>
          <p:nvPr/>
        </p:nvSpPr>
        <p:spPr>
          <a:xfrm>
            <a:off x="4038600" y="381000"/>
            <a:ext cx="4572000" cy="646331"/>
          </a:xfrm>
          <a:prstGeom prst="rect">
            <a:avLst/>
          </a:prstGeom>
          <a:noFill/>
        </p:spPr>
        <p:txBody>
          <a:bodyPr wrap="square" rtlCol="0">
            <a:spAutoFit/>
          </a:bodyPr>
          <a:lstStyle/>
          <a:p>
            <a:r>
              <a:rPr lang="en-US" dirty="0" smtClean="0">
                <a:solidFill>
                  <a:schemeClr val="accent4">
                    <a:lumMod val="75000"/>
                  </a:schemeClr>
                </a:solidFill>
              </a:rPr>
              <a:t>People in Mexico City wearing masks in 2009 to prevent spread of H1N1 virus</a:t>
            </a:r>
            <a:endParaRPr lang="en-US"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168275" y="106363"/>
            <a:ext cx="8543925" cy="914400"/>
          </a:xfrm>
        </p:spPr>
        <p:txBody>
          <a:bodyPr>
            <a:normAutofit fontScale="90000"/>
          </a:bodyPr>
          <a:lstStyle/>
          <a:p>
            <a:pPr marL="1016000" indent="-1016000" eaLnBrk="1" hangingPunct="1"/>
            <a:r>
              <a:rPr lang="en-US" sz="3200" smtClean="0"/>
              <a:t>10.20 The AIDS virus makes DNA on an RNA template</a:t>
            </a:r>
          </a:p>
        </p:txBody>
      </p:sp>
      <p:sp>
        <p:nvSpPr>
          <p:cNvPr id="153603" name="Rectangle 3"/>
          <p:cNvSpPr>
            <a:spLocks noGrp="1" noChangeArrowheads="1"/>
          </p:cNvSpPr>
          <p:nvPr>
            <p:ph type="body" idx="4294967295"/>
          </p:nvPr>
        </p:nvSpPr>
        <p:spPr>
          <a:xfrm>
            <a:off x="44450" y="1308100"/>
            <a:ext cx="8767763" cy="5183188"/>
          </a:xfrm>
        </p:spPr>
        <p:txBody>
          <a:bodyPr/>
          <a:lstStyle/>
          <a:p>
            <a:pPr marL="407988" lvl="1" indent="-293688" eaLnBrk="1" hangingPunct="1">
              <a:spcBef>
                <a:spcPct val="30000"/>
              </a:spcBef>
              <a:buFont typeface="Wingdings" pitchFamily="84" charset="2"/>
              <a:buChar char="§"/>
            </a:pPr>
            <a:r>
              <a:rPr lang="en-US" sz="2800" b="1" dirty="0" smtClean="0"/>
              <a:t>AIDS</a:t>
            </a:r>
            <a:r>
              <a:rPr lang="en-US" sz="2800" dirty="0" smtClean="0"/>
              <a:t> (acquired immunodeficiency syndrome) is caused by </a:t>
            </a:r>
            <a:r>
              <a:rPr lang="en-US" sz="2800" b="1" dirty="0" smtClean="0"/>
              <a:t>HIV</a:t>
            </a:r>
            <a:r>
              <a:rPr lang="en-US" sz="2800" dirty="0" smtClean="0"/>
              <a:t> (human immunodeficiency virus).</a:t>
            </a:r>
          </a:p>
          <a:p>
            <a:pPr marL="407988" lvl="1" indent="-293688" eaLnBrk="1" hangingPunct="1">
              <a:spcBef>
                <a:spcPct val="30000"/>
              </a:spcBef>
              <a:buFont typeface="Wingdings" pitchFamily="84" charset="2"/>
              <a:buChar char="§"/>
            </a:pPr>
            <a:r>
              <a:rPr lang="en-US" sz="2800" dirty="0" smtClean="0"/>
              <a:t>HIV</a:t>
            </a:r>
          </a:p>
          <a:p>
            <a:pPr marL="927100" lvl="2" indent="-381000" eaLnBrk="1" hangingPunct="1">
              <a:spcBef>
                <a:spcPct val="30000"/>
              </a:spcBef>
            </a:pPr>
            <a:r>
              <a:rPr lang="en-US" sz="2400" dirty="0" smtClean="0"/>
              <a:t>is an RNA virus,</a:t>
            </a:r>
          </a:p>
          <a:p>
            <a:pPr marL="927100" lvl="2" indent="-381000" eaLnBrk="1" hangingPunct="1">
              <a:spcBef>
                <a:spcPct val="30000"/>
              </a:spcBef>
            </a:pPr>
            <a:r>
              <a:rPr lang="en-US" sz="2400" dirty="0" smtClean="0"/>
              <a:t>has two copies of its RNA genome,</a:t>
            </a:r>
          </a:p>
          <a:p>
            <a:pPr marL="927100" lvl="2" indent="-381000" eaLnBrk="1" hangingPunct="1">
              <a:spcBef>
                <a:spcPct val="30000"/>
              </a:spcBef>
            </a:pPr>
            <a:r>
              <a:rPr lang="en-US" sz="2400" dirty="0" smtClean="0"/>
              <a:t>carries molecules of </a:t>
            </a:r>
            <a:r>
              <a:rPr lang="en-US" sz="2400" b="1" dirty="0" smtClean="0"/>
              <a:t>reverse transcriptase</a:t>
            </a:r>
            <a:r>
              <a:rPr lang="en-US" sz="2400" dirty="0" smtClean="0"/>
              <a:t>, which causes reverse transcription, producing DNA from an RNA template.</a:t>
            </a:r>
          </a:p>
          <a:p>
            <a:pPr marL="927100" lvl="2" indent="-381000" eaLnBrk="1" hangingPunct="1">
              <a:spcBef>
                <a:spcPct val="30000"/>
              </a:spcBef>
            </a:pPr>
            <a:r>
              <a:rPr lang="en-US" sz="2400" dirty="0" smtClean="0"/>
              <a:t>Invades white blood cells destroying them.  Immune system degenerates</a:t>
            </a:r>
          </a:p>
        </p:txBody>
      </p:sp>
      <p:sp>
        <p:nvSpPr>
          <p:cNvPr id="153604"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53605"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53606"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53607"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F71AEF5-DFCE-41AF-A676-A4511AD30057}" type="slidenum">
              <a:rPr lang="en-US" smtClean="0"/>
              <a:pPr/>
              <a:t>17</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checkerboard(across)">
                                      <p:cBhvr>
                                        <p:cTn id="7" dur="500"/>
                                        <p:tgtEl>
                                          <p:spTgt spid="15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checkerboard(across)">
                                      <p:cBhvr>
                                        <p:cTn id="12" dur="500"/>
                                        <p:tgtEl>
                                          <p:spTgt spid="153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checkerboard(across)">
                                      <p:cBhvr>
                                        <p:cTn id="17" dur="500"/>
                                        <p:tgtEl>
                                          <p:spTgt spid="153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checkerboard(across)">
                                      <p:cBhvr>
                                        <p:cTn id="22" dur="500"/>
                                        <p:tgtEl>
                                          <p:spTgt spid="153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3603">
                                            <p:txEl>
                                              <p:pRg st="4" end="4"/>
                                            </p:txEl>
                                          </p:spTgt>
                                        </p:tgtEl>
                                        <p:attrNameLst>
                                          <p:attrName>style.visibility</p:attrName>
                                        </p:attrNameLst>
                                      </p:cBhvr>
                                      <p:to>
                                        <p:strVal val="visible"/>
                                      </p:to>
                                    </p:set>
                                    <p:animEffect transition="in" filter="checkerboard(across)">
                                      <p:cBhvr>
                                        <p:cTn id="27" dur="500"/>
                                        <p:tgtEl>
                                          <p:spTgt spid="153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3603">
                                            <p:txEl>
                                              <p:pRg st="5" end="5"/>
                                            </p:txEl>
                                          </p:spTgt>
                                        </p:tgtEl>
                                        <p:attrNameLst>
                                          <p:attrName>style.visibility</p:attrName>
                                        </p:attrNameLst>
                                      </p:cBhvr>
                                      <p:to>
                                        <p:strVal val="visible"/>
                                      </p:to>
                                    </p:set>
                                    <p:animEffect transition="in" filter="checkerboard(across)">
                                      <p:cBhvr>
                                        <p:cTn id="32" dur="500"/>
                                        <p:tgtEl>
                                          <p:spTgt spid="153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hapter_10\B_Jpeg_Images\_10_Labeled_Images\10_20aHIVStructure-L.jpg"/>
          <p:cNvPicPr>
            <a:picLocks noChangeAspect="1" noChangeArrowheads="1"/>
          </p:cNvPicPr>
          <p:nvPr/>
        </p:nvPicPr>
        <p:blipFill>
          <a:blip r:embed="rId2" cstate="print"/>
          <a:srcRect/>
          <a:stretch>
            <a:fillRect/>
          </a:stretch>
        </p:blipFill>
        <p:spPr bwMode="auto">
          <a:xfrm>
            <a:off x="1538288" y="1249363"/>
            <a:ext cx="6065837" cy="4359275"/>
          </a:xfrm>
          <a:prstGeom prst="rect">
            <a:avLst/>
          </a:prstGeom>
          <a:noFill/>
        </p:spPr>
      </p:pic>
      <p:sp>
        <p:nvSpPr>
          <p:cNvPr id="3" name="Slide Number Placeholder 2"/>
          <p:cNvSpPr>
            <a:spLocks noGrp="1"/>
          </p:cNvSpPr>
          <p:nvPr>
            <p:ph type="sldNum" sz="quarter" idx="12"/>
          </p:nvPr>
        </p:nvSpPr>
        <p:spPr/>
        <p:txBody>
          <a:bodyPr/>
          <a:lstStyle/>
          <a:p>
            <a:fld id="{6F71AEF5-DFCE-41AF-A676-A4511AD30057}"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171450" y="106363"/>
            <a:ext cx="8543925" cy="914400"/>
          </a:xfrm>
        </p:spPr>
        <p:txBody>
          <a:bodyPr>
            <a:normAutofit fontScale="90000"/>
          </a:bodyPr>
          <a:lstStyle/>
          <a:p>
            <a:pPr marL="1030288" indent="-1030288" eaLnBrk="1" hangingPunct="1">
              <a:tabLst>
                <a:tab pos="1003300" algn="l"/>
              </a:tabLst>
            </a:pPr>
            <a:r>
              <a:rPr lang="en-US" sz="3200" smtClean="0"/>
              <a:t>10.21 Viroids and prions are formidable pathogens in plants and animals</a:t>
            </a:r>
          </a:p>
        </p:txBody>
      </p:sp>
      <p:sp>
        <p:nvSpPr>
          <p:cNvPr id="157699" name="Rectangle 3"/>
          <p:cNvSpPr>
            <a:spLocks noGrp="1" noChangeArrowheads="1"/>
          </p:cNvSpPr>
          <p:nvPr>
            <p:ph type="body" idx="4294967295"/>
          </p:nvPr>
        </p:nvSpPr>
        <p:spPr>
          <a:xfrm>
            <a:off x="44450" y="1308100"/>
            <a:ext cx="8534400" cy="5448300"/>
          </a:xfrm>
        </p:spPr>
        <p:txBody>
          <a:bodyPr>
            <a:normAutofit lnSpcReduction="10000"/>
          </a:bodyPr>
          <a:lstStyle/>
          <a:p>
            <a:pPr marL="407988" lvl="1" indent="-293688" eaLnBrk="1" hangingPunct="1">
              <a:spcBef>
                <a:spcPct val="30000"/>
              </a:spcBef>
              <a:buFont typeface="Wingdings" pitchFamily="84" charset="2"/>
              <a:buChar char="§"/>
            </a:pPr>
            <a:r>
              <a:rPr lang="en-US" sz="2800" dirty="0" smtClean="0"/>
              <a:t>Some infectious agents are made only of RNA or protein.</a:t>
            </a:r>
          </a:p>
          <a:p>
            <a:pPr marL="927100" lvl="2" indent="-381000" eaLnBrk="1" hangingPunct="1">
              <a:spcBef>
                <a:spcPct val="30000"/>
              </a:spcBef>
            </a:pPr>
            <a:r>
              <a:rPr lang="en-US" sz="2400" b="1" dirty="0" err="1" smtClean="0"/>
              <a:t>Viroids</a:t>
            </a:r>
            <a:r>
              <a:rPr lang="en-US" sz="2400" b="1" dirty="0" smtClean="0"/>
              <a:t> </a:t>
            </a:r>
            <a:r>
              <a:rPr lang="en-US" sz="2400" dirty="0" smtClean="0"/>
              <a:t>are small, circular RNA molecules that infect plants. </a:t>
            </a:r>
            <a:r>
              <a:rPr lang="en-US" sz="2400" dirty="0" err="1" smtClean="0"/>
              <a:t>Viroids</a:t>
            </a:r>
            <a:endParaRPr lang="en-US" dirty="0" smtClean="0"/>
          </a:p>
          <a:p>
            <a:pPr marL="1524000" lvl="3" indent="-393700" eaLnBrk="1" hangingPunct="1">
              <a:spcBef>
                <a:spcPct val="30000"/>
              </a:spcBef>
            </a:pPr>
            <a:r>
              <a:rPr lang="en-US" dirty="0" smtClean="0"/>
              <a:t>replicate within host cells without producing proteins and</a:t>
            </a:r>
          </a:p>
          <a:p>
            <a:pPr marL="1524000" lvl="3" indent="-393700" eaLnBrk="1" hangingPunct="1">
              <a:spcBef>
                <a:spcPct val="30000"/>
              </a:spcBef>
            </a:pPr>
            <a:r>
              <a:rPr lang="en-US" dirty="0" smtClean="0"/>
              <a:t>interfere with plant growth-stunted &amp; abnormal development</a:t>
            </a:r>
          </a:p>
          <a:p>
            <a:pPr marL="927100" lvl="2" indent="-381000" eaLnBrk="1" hangingPunct="1">
              <a:spcBef>
                <a:spcPct val="30000"/>
              </a:spcBef>
            </a:pPr>
            <a:r>
              <a:rPr lang="en-US" sz="2400" b="1" dirty="0" err="1" smtClean="0"/>
              <a:t>Prions</a:t>
            </a:r>
            <a:r>
              <a:rPr lang="en-US" sz="2400" dirty="0" smtClean="0"/>
              <a:t> are infectious proteins that cause degenerative brain diseases in animals. </a:t>
            </a:r>
            <a:r>
              <a:rPr lang="en-US" sz="2400" dirty="0" err="1" smtClean="0"/>
              <a:t>Prions</a:t>
            </a:r>
            <a:endParaRPr lang="en-US" dirty="0" smtClean="0"/>
          </a:p>
          <a:p>
            <a:pPr marL="1524000" lvl="3" indent="-393700" eaLnBrk="1" hangingPunct="1">
              <a:spcBef>
                <a:spcPct val="30000"/>
              </a:spcBef>
            </a:pPr>
            <a:r>
              <a:rPr lang="en-US" dirty="0" smtClean="0"/>
              <a:t>appear to be </a:t>
            </a:r>
            <a:r>
              <a:rPr lang="en-US" dirty="0" err="1" smtClean="0"/>
              <a:t>misfolded</a:t>
            </a:r>
            <a:r>
              <a:rPr lang="en-US" dirty="0" smtClean="0"/>
              <a:t> forms of normal brain proteins,</a:t>
            </a:r>
          </a:p>
          <a:p>
            <a:pPr marL="1524000" lvl="3" indent="-393700" eaLnBrk="1" hangingPunct="1">
              <a:spcBef>
                <a:spcPct val="30000"/>
              </a:spcBef>
            </a:pPr>
            <a:r>
              <a:rPr lang="en-US" dirty="0" smtClean="0"/>
              <a:t>which convert normal protein to </a:t>
            </a:r>
            <a:r>
              <a:rPr lang="en-US" dirty="0" err="1" smtClean="0"/>
              <a:t>misfolded</a:t>
            </a:r>
            <a:r>
              <a:rPr lang="en-US" dirty="0" smtClean="0"/>
              <a:t> form.- that clump- leading to loss of brain tissue</a:t>
            </a:r>
          </a:p>
          <a:p>
            <a:pPr marL="1524000" lvl="3" indent="-393700" eaLnBrk="1" hangingPunct="1">
              <a:spcBef>
                <a:spcPct val="30000"/>
              </a:spcBef>
            </a:pPr>
            <a:r>
              <a:rPr lang="en-US" dirty="0" smtClean="0"/>
              <a:t>Examples include mad cow disease, chronic wasting in deer &amp; elk, Creutzfeldt-Jakob in humans- no cure</a:t>
            </a:r>
          </a:p>
          <a:p>
            <a:pPr marL="1524000" lvl="3" indent="-393700" eaLnBrk="1" hangingPunct="1">
              <a:spcBef>
                <a:spcPct val="30000"/>
              </a:spcBef>
            </a:pPr>
            <a:endParaRPr lang="en-US" dirty="0" smtClean="0"/>
          </a:p>
        </p:txBody>
      </p:sp>
      <p:sp>
        <p:nvSpPr>
          <p:cNvPr id="157700"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57701"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57702"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57703"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F71AEF5-DFCE-41AF-A676-A4511AD30057}" type="slidenum">
              <a:rPr lang="en-US" smtClean="0"/>
              <a:pPr/>
              <a:t>19</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 calcmode="lin" valueType="num">
                                      <p:cBhvr additive="base">
                                        <p:cTn id="7" dur="500" fill="hold"/>
                                        <p:tgtEl>
                                          <p:spTgt spid="157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7699">
                                            <p:txEl>
                                              <p:pRg st="1" end="1"/>
                                            </p:txEl>
                                          </p:spTgt>
                                        </p:tgtEl>
                                        <p:attrNameLst>
                                          <p:attrName>style.visibility</p:attrName>
                                        </p:attrNameLst>
                                      </p:cBhvr>
                                      <p:to>
                                        <p:strVal val="visible"/>
                                      </p:to>
                                    </p:set>
                                    <p:anim calcmode="lin" valueType="num">
                                      <p:cBhvr additive="base">
                                        <p:cTn id="13" dur="500" fill="hold"/>
                                        <p:tgtEl>
                                          <p:spTgt spid="157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7699">
                                            <p:txEl>
                                              <p:pRg st="2" end="2"/>
                                            </p:txEl>
                                          </p:spTgt>
                                        </p:tgtEl>
                                        <p:attrNameLst>
                                          <p:attrName>style.visibility</p:attrName>
                                        </p:attrNameLst>
                                      </p:cBhvr>
                                      <p:to>
                                        <p:strVal val="visible"/>
                                      </p:to>
                                    </p:set>
                                    <p:anim calcmode="lin" valueType="num">
                                      <p:cBhvr additive="base">
                                        <p:cTn id="19" dur="500" fill="hold"/>
                                        <p:tgtEl>
                                          <p:spTgt spid="157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7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7699">
                                            <p:txEl>
                                              <p:pRg st="3" end="3"/>
                                            </p:txEl>
                                          </p:spTgt>
                                        </p:tgtEl>
                                        <p:attrNameLst>
                                          <p:attrName>style.visibility</p:attrName>
                                        </p:attrNameLst>
                                      </p:cBhvr>
                                      <p:to>
                                        <p:strVal val="visible"/>
                                      </p:to>
                                    </p:set>
                                    <p:anim calcmode="lin" valueType="num">
                                      <p:cBhvr additive="base">
                                        <p:cTn id="25" dur="500" fill="hold"/>
                                        <p:tgtEl>
                                          <p:spTgt spid="157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7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7699">
                                            <p:txEl>
                                              <p:pRg st="4" end="4"/>
                                            </p:txEl>
                                          </p:spTgt>
                                        </p:tgtEl>
                                        <p:attrNameLst>
                                          <p:attrName>style.visibility</p:attrName>
                                        </p:attrNameLst>
                                      </p:cBhvr>
                                      <p:to>
                                        <p:strVal val="visible"/>
                                      </p:to>
                                    </p:set>
                                    <p:anim calcmode="lin" valueType="num">
                                      <p:cBhvr additive="base">
                                        <p:cTn id="31" dur="500" fill="hold"/>
                                        <p:tgtEl>
                                          <p:spTgt spid="1576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7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7699">
                                            <p:txEl>
                                              <p:pRg st="5" end="5"/>
                                            </p:txEl>
                                          </p:spTgt>
                                        </p:tgtEl>
                                        <p:attrNameLst>
                                          <p:attrName>style.visibility</p:attrName>
                                        </p:attrNameLst>
                                      </p:cBhvr>
                                      <p:to>
                                        <p:strVal val="visible"/>
                                      </p:to>
                                    </p:set>
                                    <p:anim calcmode="lin" valueType="num">
                                      <p:cBhvr additive="base">
                                        <p:cTn id="37" dur="500" fill="hold"/>
                                        <p:tgtEl>
                                          <p:spTgt spid="1576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76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7699">
                                            <p:txEl>
                                              <p:pRg st="6" end="6"/>
                                            </p:txEl>
                                          </p:spTgt>
                                        </p:tgtEl>
                                        <p:attrNameLst>
                                          <p:attrName>style.visibility</p:attrName>
                                        </p:attrNameLst>
                                      </p:cBhvr>
                                      <p:to>
                                        <p:strVal val="visible"/>
                                      </p:to>
                                    </p:set>
                                    <p:anim calcmode="lin" valueType="num">
                                      <p:cBhvr additive="base">
                                        <p:cTn id="43" dur="500" fill="hold"/>
                                        <p:tgtEl>
                                          <p:spTgt spid="15769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76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7699">
                                            <p:txEl>
                                              <p:pRg st="7" end="7"/>
                                            </p:txEl>
                                          </p:spTgt>
                                        </p:tgtEl>
                                        <p:attrNameLst>
                                          <p:attrName>style.visibility</p:attrName>
                                        </p:attrNameLst>
                                      </p:cBhvr>
                                      <p:to>
                                        <p:strVal val="visible"/>
                                      </p:to>
                                    </p:set>
                                    <p:anim calcmode="lin" valueType="num">
                                      <p:cBhvr additive="base">
                                        <p:cTn id="49" dur="500" fill="hold"/>
                                        <p:tgtEl>
                                          <p:spTgt spid="15769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76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165100" y="106363"/>
            <a:ext cx="8543925" cy="914400"/>
          </a:xfrm>
        </p:spPr>
        <p:txBody>
          <a:bodyPr>
            <a:normAutofit fontScale="90000"/>
          </a:bodyPr>
          <a:lstStyle/>
          <a:p>
            <a:pPr marL="1016000" indent="-1016000" eaLnBrk="1" hangingPunct="1"/>
            <a:r>
              <a:rPr lang="en-US" sz="3200" smtClean="0"/>
              <a:t>10.17 Viral DNA may become part of the host chromosome</a:t>
            </a:r>
          </a:p>
        </p:txBody>
      </p:sp>
      <p:sp>
        <p:nvSpPr>
          <p:cNvPr id="136195" name="Rectangle 3"/>
          <p:cNvSpPr>
            <a:spLocks noGrp="1" noChangeArrowheads="1"/>
          </p:cNvSpPr>
          <p:nvPr>
            <p:ph type="body" idx="4294967295"/>
          </p:nvPr>
        </p:nvSpPr>
        <p:spPr>
          <a:xfrm>
            <a:off x="44450" y="1308100"/>
            <a:ext cx="8534400" cy="5397500"/>
          </a:xfrm>
        </p:spPr>
        <p:txBody>
          <a:bodyPr/>
          <a:lstStyle/>
          <a:p>
            <a:pPr marL="407988" lvl="1" indent="-293688" eaLnBrk="1" hangingPunct="1">
              <a:spcBef>
                <a:spcPct val="30000"/>
              </a:spcBef>
              <a:buFont typeface="Wingdings" pitchFamily="84" charset="2"/>
              <a:buChar char="§"/>
            </a:pPr>
            <a:r>
              <a:rPr lang="en-US" sz="2800" dirty="0" smtClean="0"/>
              <a:t>A virus is essentially “genes in a box,” an infectious particle consisting of</a:t>
            </a:r>
          </a:p>
          <a:p>
            <a:pPr marL="927100" lvl="2" indent="-381000" eaLnBrk="1" hangingPunct="1">
              <a:spcBef>
                <a:spcPct val="30000"/>
              </a:spcBef>
            </a:pPr>
            <a:r>
              <a:rPr lang="en-US" sz="2400" dirty="0" smtClean="0"/>
              <a:t>a bit of nucleic acid,</a:t>
            </a:r>
          </a:p>
          <a:p>
            <a:pPr marL="927100" lvl="2" indent="-381000" eaLnBrk="1" hangingPunct="1">
              <a:spcBef>
                <a:spcPct val="30000"/>
              </a:spcBef>
            </a:pPr>
            <a:r>
              <a:rPr lang="en-US" sz="2400" dirty="0" smtClean="0"/>
              <a:t>wrapped in a protein coat called a </a:t>
            </a:r>
            <a:r>
              <a:rPr lang="en-US" sz="2400" b="1" dirty="0" err="1" smtClean="0"/>
              <a:t>capsid</a:t>
            </a:r>
            <a:r>
              <a:rPr lang="en-US" sz="2400" dirty="0" smtClean="0"/>
              <a:t>, and </a:t>
            </a:r>
          </a:p>
          <a:p>
            <a:pPr marL="927100" lvl="2" indent="-381000" eaLnBrk="1" hangingPunct="1">
              <a:spcBef>
                <a:spcPct val="30000"/>
              </a:spcBef>
            </a:pPr>
            <a:r>
              <a:rPr lang="en-US" sz="2400" dirty="0" smtClean="0"/>
              <a:t>in some cases, a membrane envelope.</a:t>
            </a:r>
          </a:p>
          <a:p>
            <a:pPr marL="407988" lvl="1" indent="-293688" eaLnBrk="1" hangingPunct="1">
              <a:spcBef>
                <a:spcPct val="30000"/>
              </a:spcBef>
              <a:buFont typeface="Wingdings" pitchFamily="84" charset="2"/>
              <a:buChar char="§"/>
            </a:pPr>
            <a:r>
              <a:rPr lang="en-US" sz="2800" dirty="0" smtClean="0"/>
              <a:t>Viruses have two types of reproductive cycles.</a:t>
            </a:r>
            <a:endParaRPr lang="en-US" dirty="0" smtClean="0"/>
          </a:p>
        </p:txBody>
      </p:sp>
      <p:sp>
        <p:nvSpPr>
          <p:cNvPr id="13619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eaLnBrk="0" hangingPunct="0"/>
            <a:r>
              <a:rPr lang="en-US" sz="1400" b="1">
                <a:latin typeface="Tahoma" pitchFamily="84" charset="0"/>
              </a:rPr>
              <a:t>0</a:t>
            </a:r>
          </a:p>
        </p:txBody>
      </p:sp>
      <p:sp>
        <p:nvSpPr>
          <p:cNvPr id="136197" name="Line 6"/>
          <p:cNvSpPr>
            <a:spLocks noChangeShapeType="1"/>
          </p:cNvSpPr>
          <p:nvPr/>
        </p:nvSpPr>
        <p:spPr bwMode="auto">
          <a:xfrm>
            <a:off x="182563" y="6535738"/>
            <a:ext cx="8775700" cy="0"/>
          </a:xfrm>
          <a:prstGeom prst="line">
            <a:avLst/>
          </a:prstGeom>
          <a:noFill/>
          <a:ln w="19050">
            <a:solidFill>
              <a:schemeClr val="tx1"/>
            </a:solidFill>
            <a:round/>
            <a:headEnd/>
            <a:tailEnd/>
          </a:ln>
        </p:spPr>
        <p:txBody>
          <a:bodyPr wrap="none" anchor="ctr"/>
          <a:lstStyle/>
          <a:p>
            <a:endParaRPr lang="en-US"/>
          </a:p>
        </p:txBody>
      </p:sp>
      <p:sp>
        <p:nvSpPr>
          <p:cNvPr id="136198" name="Line 4"/>
          <p:cNvSpPr>
            <a:spLocks noChangeShapeType="1"/>
          </p:cNvSpPr>
          <p:nvPr/>
        </p:nvSpPr>
        <p:spPr bwMode="auto">
          <a:xfrm>
            <a:off x="182563" y="1108075"/>
            <a:ext cx="8775700" cy="0"/>
          </a:xfrm>
          <a:prstGeom prst="line">
            <a:avLst/>
          </a:prstGeom>
          <a:noFill/>
          <a:ln w="76200">
            <a:solidFill>
              <a:schemeClr val="tx2"/>
            </a:solidFill>
            <a:round/>
            <a:headEnd/>
            <a:tailEnd/>
          </a:ln>
        </p:spPr>
        <p:txBody>
          <a:bodyPr wrap="none" anchor="ctr"/>
          <a:lstStyle/>
          <a:p>
            <a:endParaRPr lang="en-US"/>
          </a:p>
        </p:txBody>
      </p:sp>
      <p:sp>
        <p:nvSpPr>
          <p:cNvPr id="136199" name="Text Box 6"/>
          <p:cNvSpPr txBox="1">
            <a:spLocks noChangeArrowheads="1"/>
          </p:cNvSpPr>
          <p:nvPr/>
        </p:nvSpPr>
        <p:spPr bwMode="auto">
          <a:xfrm>
            <a:off x="182563" y="6626225"/>
            <a:ext cx="8775700" cy="136525"/>
          </a:xfrm>
          <a:prstGeom prst="rect">
            <a:avLst/>
          </a:prstGeom>
          <a:noFill/>
          <a:ln w="9525">
            <a:noFill/>
            <a:miter lim="800000"/>
            <a:headEnd/>
            <a:tailEnd/>
          </a:ln>
        </p:spPr>
        <p:txBody>
          <a:bodyPr lIns="0" tIns="0" rIns="0" bIns="0" anchor="ctr"/>
          <a:lstStyle/>
          <a:p>
            <a:pPr eaLnBrk="0" hangingPunct="0">
              <a:spcBef>
                <a:spcPct val="50000"/>
              </a:spcBef>
            </a:pPr>
            <a:r>
              <a:rPr lang="en-US" sz="900"/>
              <a:t>© 2012 Pearson Education, Inc.</a:t>
            </a:r>
            <a:endParaRPr lang="en-US"/>
          </a:p>
        </p:txBody>
      </p:sp>
      <p:sp>
        <p:nvSpPr>
          <p:cNvPr id="8" name="Slide Number Placeholder 7"/>
          <p:cNvSpPr>
            <a:spLocks noGrp="1"/>
          </p:cNvSpPr>
          <p:nvPr>
            <p:ph type="sldNum" sz="quarter" idx="12"/>
          </p:nvPr>
        </p:nvSpPr>
        <p:spPr/>
        <p:txBody>
          <a:bodyPr/>
          <a:lstStyle/>
          <a:p>
            <a:fld id="{6F71AEF5-DFCE-41AF-A676-A4511AD30057}" type="slidenum">
              <a:rPr lang="en-US" smtClean="0"/>
              <a:pPr/>
              <a:t>2</a:t>
            </a:fld>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 calcmode="lin" valueType="num">
                                      <p:cBhvr additive="base">
                                        <p:cTn id="7" dur="500" fill="hold"/>
                                        <p:tgtEl>
                                          <p:spTgt spid="136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6195">
                                            <p:txEl>
                                              <p:pRg st="1" end="1"/>
                                            </p:txEl>
                                          </p:spTgt>
                                        </p:tgtEl>
                                        <p:attrNameLst>
                                          <p:attrName>style.visibility</p:attrName>
                                        </p:attrNameLst>
                                      </p:cBhvr>
                                      <p:to>
                                        <p:strVal val="visible"/>
                                      </p:to>
                                    </p:set>
                                    <p:anim calcmode="lin" valueType="num">
                                      <p:cBhvr additive="base">
                                        <p:cTn id="13" dur="500" fill="hold"/>
                                        <p:tgtEl>
                                          <p:spTgt spid="136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6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6195">
                                            <p:txEl>
                                              <p:pRg st="2" end="2"/>
                                            </p:txEl>
                                          </p:spTgt>
                                        </p:tgtEl>
                                        <p:attrNameLst>
                                          <p:attrName>style.visibility</p:attrName>
                                        </p:attrNameLst>
                                      </p:cBhvr>
                                      <p:to>
                                        <p:strVal val="visible"/>
                                      </p:to>
                                    </p:set>
                                    <p:anim calcmode="lin" valueType="num">
                                      <p:cBhvr additive="base">
                                        <p:cTn id="19" dur="500" fill="hold"/>
                                        <p:tgtEl>
                                          <p:spTgt spid="136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6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6195">
                                            <p:txEl>
                                              <p:pRg st="3" end="3"/>
                                            </p:txEl>
                                          </p:spTgt>
                                        </p:tgtEl>
                                        <p:attrNameLst>
                                          <p:attrName>style.visibility</p:attrName>
                                        </p:attrNameLst>
                                      </p:cBhvr>
                                      <p:to>
                                        <p:strVal val="visible"/>
                                      </p:to>
                                    </p:set>
                                    <p:anim calcmode="lin" valueType="num">
                                      <p:cBhvr additive="base">
                                        <p:cTn id="25" dur="500" fill="hold"/>
                                        <p:tgtEl>
                                          <p:spTgt spid="136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6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6195">
                                            <p:txEl>
                                              <p:pRg st="4" end="4"/>
                                            </p:txEl>
                                          </p:spTgt>
                                        </p:tgtEl>
                                        <p:attrNameLst>
                                          <p:attrName>style.visibility</p:attrName>
                                        </p:attrNameLst>
                                      </p:cBhvr>
                                      <p:to>
                                        <p:strVal val="visible"/>
                                      </p:to>
                                    </p:set>
                                    <p:anim calcmode="lin" valueType="num">
                                      <p:cBhvr additive="base">
                                        <p:cTn id="31" dur="500" fill="hold"/>
                                        <p:tgtEl>
                                          <p:spTgt spid="136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61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8BD4208-8055-4FB0-ADD1-7A0A001E66FD}" type="slidenum">
              <a:rPr lang="en-US" altLang="en-US" sz="1400" smtClean="0">
                <a:solidFill>
                  <a:schemeClr val="bg2"/>
                </a:solidFill>
              </a:rPr>
              <a:pPr eaLnBrk="1" hangingPunct="1"/>
              <a:t>3</a:t>
            </a:fld>
            <a:endParaRPr lang="en-US" altLang="en-US" sz="1400" smtClean="0">
              <a:solidFill>
                <a:schemeClr val="bg2"/>
              </a:solidFill>
            </a:endParaRPr>
          </a:p>
        </p:txBody>
      </p:sp>
      <p:pic>
        <p:nvPicPr>
          <p:cNvPr id="6147" name="Picture 5" descr="10_01aPhageT2_C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2000"/>
            <a:ext cx="7620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006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4F28A6A-6756-43A7-A4FB-D98DA6BF6BB8}" type="slidenum">
              <a:rPr lang="en-US" altLang="en-US" sz="1400" smtClean="0">
                <a:solidFill>
                  <a:schemeClr val="bg2"/>
                </a:solidFill>
              </a:rPr>
              <a:pPr eaLnBrk="1" hangingPunct="1"/>
              <a:t>4</a:t>
            </a:fld>
            <a:endParaRPr lang="en-US" altLang="en-US" sz="1400" smtClean="0">
              <a:solidFill>
                <a:schemeClr val="bg2"/>
              </a:solidFill>
            </a:endParaRPr>
          </a:p>
        </p:txBody>
      </p:sp>
      <p:sp>
        <p:nvSpPr>
          <p:cNvPr id="75778" name="Rectangle 2"/>
          <p:cNvSpPr>
            <a:spLocks noGrp="1" noChangeArrowheads="1"/>
          </p:cNvSpPr>
          <p:nvPr>
            <p:ph type="title"/>
          </p:nvPr>
        </p:nvSpPr>
        <p:spPr/>
        <p:txBody>
          <a:bodyPr/>
          <a:lstStyle/>
          <a:p>
            <a:pPr eaLnBrk="1" hangingPunct="1"/>
            <a:r>
              <a:rPr lang="en-US" altLang="en-US" smtClean="0"/>
              <a:t>Life Cycle of Lytic Virus</a:t>
            </a:r>
          </a:p>
        </p:txBody>
      </p:sp>
      <p:sp>
        <p:nvSpPr>
          <p:cNvPr id="75779" name="Rectangle 3"/>
          <p:cNvSpPr>
            <a:spLocks noGrp="1" noChangeArrowheads="1"/>
          </p:cNvSpPr>
          <p:nvPr>
            <p:ph type="body" idx="1"/>
          </p:nvPr>
        </p:nvSpPr>
        <p:spPr/>
        <p:txBody>
          <a:bodyPr/>
          <a:lstStyle/>
          <a:p>
            <a:pPr marL="609600" indent="-609600" eaLnBrk="1" hangingPunct="1">
              <a:buFont typeface="Wingdings" pitchFamily="84" charset="2"/>
              <a:buAutoNum type="arabicPeriod"/>
            </a:pPr>
            <a:r>
              <a:rPr lang="en-US" altLang="en-US" dirty="0" smtClean="0"/>
              <a:t>Attaches to cell by tail fibers</a:t>
            </a:r>
          </a:p>
          <a:p>
            <a:pPr marL="609600" indent="-609600" eaLnBrk="1" hangingPunct="1">
              <a:buFont typeface="Wingdings" pitchFamily="84" charset="2"/>
              <a:buAutoNum type="arabicPeriod"/>
            </a:pPr>
            <a:r>
              <a:rPr lang="en-US" altLang="en-US" dirty="0" smtClean="0"/>
              <a:t>Nucleic acid is deposited into cell and attaches to the chromosome of cell</a:t>
            </a:r>
          </a:p>
          <a:p>
            <a:pPr marL="609600" indent="-609600" eaLnBrk="1" hangingPunct="1">
              <a:buFont typeface="Wingdings" pitchFamily="84" charset="2"/>
              <a:buAutoNum type="arabicPeriod"/>
            </a:pPr>
            <a:r>
              <a:rPr lang="en-US" altLang="en-US" dirty="0" smtClean="0"/>
              <a:t>Cell will make new virus parts.</a:t>
            </a:r>
          </a:p>
          <a:p>
            <a:pPr marL="609600" indent="-609600" eaLnBrk="1" hangingPunct="1">
              <a:buFont typeface="Wingdings" pitchFamily="84" charset="2"/>
              <a:buAutoNum type="arabicPeriod"/>
            </a:pPr>
            <a:r>
              <a:rPr lang="en-US" altLang="en-US" dirty="0" smtClean="0"/>
              <a:t>Host cell will eventually lyse (burst) releasing 100’s of virus particles</a:t>
            </a:r>
          </a:p>
          <a:p>
            <a:pPr marL="609600" indent="-609600" eaLnBrk="1" hangingPunct="1">
              <a:buFont typeface="Wingdings" pitchFamily="84" charset="2"/>
              <a:buAutoNum type="arabicPeriod"/>
            </a:pPr>
            <a:r>
              <a:rPr lang="en-US" altLang="en-US" dirty="0" smtClean="0"/>
              <a:t>New viruses invade other cells</a:t>
            </a:r>
          </a:p>
          <a:p>
            <a:pPr marL="609600" indent="-609600" eaLnBrk="1" hangingPunct="1">
              <a:buFont typeface="Wingdings" pitchFamily="84" charset="2"/>
              <a:buAutoNum type="arabicPeriod"/>
            </a:pPr>
            <a:r>
              <a:rPr lang="en-US" altLang="en-US" dirty="0" smtClean="0"/>
              <a:t>Examples include cold, flu, measles, mumps, chicken pox</a:t>
            </a:r>
          </a:p>
        </p:txBody>
      </p:sp>
    </p:spTree>
    <p:extLst>
      <p:ext uri="{BB962C8B-B14F-4D97-AF65-F5344CB8AC3E}">
        <p14:creationId xmlns:p14="http://schemas.microsoft.com/office/powerpoint/2010/main" val="3645123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0-#ppt_w/2"/>
                                          </p:val>
                                        </p:tav>
                                        <p:tav tm="100000">
                                          <p:val>
                                            <p:strVal val="#ppt_x"/>
                                          </p:val>
                                        </p:tav>
                                      </p:tavLst>
                                    </p:anim>
                                    <p:anim calcmode="lin" valueType="num">
                                      <p:cBhvr additive="base">
                                        <p:cTn id="8" dur="500" fill="hold"/>
                                        <p:tgtEl>
                                          <p:spTgt spid="757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 calcmode="lin" valueType="num">
                                      <p:cBhvr additive="base">
                                        <p:cTn id="13"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779">
                                            <p:txEl>
                                              <p:pRg st="1" end="1"/>
                                            </p:txEl>
                                          </p:spTgt>
                                        </p:tgtEl>
                                        <p:attrNameLst>
                                          <p:attrName>style.visibility</p:attrName>
                                        </p:attrNameLst>
                                      </p:cBhvr>
                                      <p:to>
                                        <p:strVal val="visible"/>
                                      </p:to>
                                    </p:set>
                                    <p:anim calcmode="lin" valueType="num">
                                      <p:cBhvr additive="base">
                                        <p:cTn id="19" dur="500" fill="hold"/>
                                        <p:tgtEl>
                                          <p:spTgt spid="7577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5779">
                                            <p:txEl>
                                              <p:pRg st="2" end="2"/>
                                            </p:txEl>
                                          </p:spTgt>
                                        </p:tgtEl>
                                        <p:attrNameLst>
                                          <p:attrName>style.visibility</p:attrName>
                                        </p:attrNameLst>
                                      </p:cBhvr>
                                      <p:to>
                                        <p:strVal val="visible"/>
                                      </p:to>
                                    </p:set>
                                    <p:anim calcmode="lin" valueType="num">
                                      <p:cBhvr additive="base">
                                        <p:cTn id="25" dur="500" fill="hold"/>
                                        <p:tgtEl>
                                          <p:spTgt spid="7577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5779">
                                            <p:txEl>
                                              <p:pRg st="3" end="3"/>
                                            </p:txEl>
                                          </p:spTgt>
                                        </p:tgtEl>
                                        <p:attrNameLst>
                                          <p:attrName>style.visibility</p:attrName>
                                        </p:attrNameLst>
                                      </p:cBhvr>
                                      <p:to>
                                        <p:strVal val="visible"/>
                                      </p:to>
                                    </p:set>
                                    <p:anim calcmode="lin" valueType="num">
                                      <p:cBhvr additive="base">
                                        <p:cTn id="31" dur="500" fill="hold"/>
                                        <p:tgtEl>
                                          <p:spTgt spid="7577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57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5779">
                                            <p:txEl>
                                              <p:pRg st="4" end="4"/>
                                            </p:txEl>
                                          </p:spTgt>
                                        </p:tgtEl>
                                        <p:attrNameLst>
                                          <p:attrName>style.visibility</p:attrName>
                                        </p:attrNameLst>
                                      </p:cBhvr>
                                      <p:to>
                                        <p:strVal val="visible"/>
                                      </p:to>
                                    </p:set>
                                    <p:anim calcmode="lin" valueType="num">
                                      <p:cBhvr additive="base">
                                        <p:cTn id="37" dur="500" fill="hold"/>
                                        <p:tgtEl>
                                          <p:spTgt spid="7577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57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5779">
                                            <p:txEl>
                                              <p:pRg st="5" end="5"/>
                                            </p:txEl>
                                          </p:spTgt>
                                        </p:tgtEl>
                                        <p:attrNameLst>
                                          <p:attrName>style.visibility</p:attrName>
                                        </p:attrNameLst>
                                      </p:cBhvr>
                                      <p:to>
                                        <p:strVal val="visible"/>
                                      </p:to>
                                    </p:set>
                                    <p:anim calcmode="lin" valueType="num">
                                      <p:cBhvr additive="base">
                                        <p:cTn id="43" dur="500" fill="hold"/>
                                        <p:tgtEl>
                                          <p:spTgt spid="75779">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57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utoUpdateAnimBg="0"/>
      <p:bldP spid="7577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D998E61-A7A9-455A-BA34-2511411B82FA}" type="slidenum">
              <a:rPr lang="en-US" altLang="en-US" sz="1400" smtClean="0">
                <a:solidFill>
                  <a:schemeClr val="bg2"/>
                </a:solidFill>
              </a:rPr>
              <a:pPr eaLnBrk="1" hangingPunct="1"/>
              <a:t>5</a:t>
            </a:fld>
            <a:endParaRPr lang="en-US" altLang="en-US" sz="1400" smtClean="0">
              <a:solidFill>
                <a:schemeClr val="bg2"/>
              </a:solidFill>
            </a:endParaRPr>
          </a:p>
        </p:txBody>
      </p:sp>
      <p:sp>
        <p:nvSpPr>
          <p:cNvPr id="77826" name="Rectangle 2"/>
          <p:cNvSpPr>
            <a:spLocks noGrp="1" noChangeArrowheads="1"/>
          </p:cNvSpPr>
          <p:nvPr>
            <p:ph type="title"/>
          </p:nvPr>
        </p:nvSpPr>
        <p:spPr>
          <a:xfrm>
            <a:off x="1371600" y="838200"/>
            <a:ext cx="7772400" cy="1143000"/>
          </a:xfrm>
        </p:spPr>
        <p:txBody>
          <a:bodyPr>
            <a:normAutofit/>
          </a:bodyPr>
          <a:lstStyle/>
          <a:p>
            <a:pPr eaLnBrk="1" hangingPunct="1"/>
            <a:r>
              <a:rPr lang="en-US" altLang="en-US" sz="3200" dirty="0" smtClean="0"/>
              <a:t>Lysogenic Virus Life cycle Steps</a:t>
            </a:r>
          </a:p>
        </p:txBody>
      </p:sp>
      <p:sp>
        <p:nvSpPr>
          <p:cNvPr id="77827" name="Rectangle 3"/>
          <p:cNvSpPr>
            <a:spLocks noGrp="1" noChangeArrowheads="1"/>
          </p:cNvSpPr>
          <p:nvPr>
            <p:ph type="body" idx="1"/>
          </p:nvPr>
        </p:nvSpPr>
        <p:spPr/>
        <p:txBody>
          <a:bodyPr/>
          <a:lstStyle/>
          <a:p>
            <a:pPr marL="609600" indent="-609600" eaLnBrk="1" hangingPunct="1">
              <a:buFont typeface="Wingdings" pitchFamily="84" charset="2"/>
              <a:buAutoNum type="arabicPeriod"/>
            </a:pPr>
            <a:r>
              <a:rPr lang="en-US" altLang="en-US" dirty="0" smtClean="0"/>
              <a:t>Inserts nucleic acid into cell.</a:t>
            </a:r>
          </a:p>
          <a:p>
            <a:pPr marL="609600" indent="-609600" eaLnBrk="1" hangingPunct="1">
              <a:buFont typeface="Wingdings" pitchFamily="84" charset="2"/>
              <a:buAutoNum type="arabicPeriod"/>
            </a:pPr>
            <a:r>
              <a:rPr lang="en-US" altLang="en-US" dirty="0" smtClean="0"/>
              <a:t>Viral DNA (</a:t>
            </a:r>
            <a:r>
              <a:rPr lang="en-US" altLang="en-US" dirty="0" err="1" smtClean="0"/>
              <a:t>prophage</a:t>
            </a:r>
            <a:r>
              <a:rPr lang="en-US" altLang="en-US" dirty="0" smtClean="0"/>
              <a:t>) can stay for yrs. and block entry of other viruses.</a:t>
            </a:r>
          </a:p>
          <a:p>
            <a:pPr marL="609600" indent="-609600" eaLnBrk="1" hangingPunct="1">
              <a:buFont typeface="Wingdings" pitchFamily="84" charset="2"/>
              <a:buAutoNum type="arabicPeriod"/>
            </a:pPr>
            <a:r>
              <a:rPr lang="en-US" altLang="en-US" dirty="0" smtClean="0"/>
              <a:t>Host cell can divide and carry with it the viral DNA.</a:t>
            </a:r>
          </a:p>
          <a:p>
            <a:pPr marL="609600" indent="-609600" eaLnBrk="1" hangingPunct="1">
              <a:buFont typeface="Wingdings" pitchFamily="84" charset="2"/>
              <a:buAutoNum type="arabicPeriod"/>
            </a:pPr>
            <a:r>
              <a:rPr lang="en-US" altLang="en-US" dirty="0" smtClean="0"/>
              <a:t>One day the virus becomes activated </a:t>
            </a:r>
            <a:r>
              <a:rPr lang="en-US" altLang="en-US" dirty="0" smtClean="0"/>
              <a:t>(usually due to an </a:t>
            </a:r>
            <a:r>
              <a:rPr lang="en-US" altLang="en-US" smtClean="0"/>
              <a:t>environmental trigger) and </a:t>
            </a:r>
            <a:r>
              <a:rPr lang="en-US" altLang="en-US" dirty="0" smtClean="0"/>
              <a:t>goes into the lytic cycle.</a:t>
            </a:r>
          </a:p>
          <a:p>
            <a:pPr marL="609600" indent="-609600" eaLnBrk="1" hangingPunct="1">
              <a:buFont typeface="Wingdings" pitchFamily="84" charset="2"/>
              <a:buAutoNum type="arabicPeriod"/>
            </a:pPr>
            <a:r>
              <a:rPr lang="en-US" altLang="en-US" dirty="0" smtClean="0"/>
              <a:t>Examples HIV, herpes, cold sores</a:t>
            </a:r>
          </a:p>
        </p:txBody>
      </p:sp>
    </p:spTree>
    <p:extLst>
      <p:ext uri="{BB962C8B-B14F-4D97-AF65-F5344CB8AC3E}">
        <p14:creationId xmlns:p14="http://schemas.microsoft.com/office/powerpoint/2010/main" val="3764305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0-#ppt_w/2"/>
                                          </p:val>
                                        </p:tav>
                                        <p:tav tm="100000">
                                          <p:val>
                                            <p:strVal val="#ppt_x"/>
                                          </p:val>
                                        </p:tav>
                                      </p:tavLst>
                                    </p:anim>
                                    <p:anim calcmode="lin" valueType="num">
                                      <p:cBhvr additive="base">
                                        <p:cTn id="8" dur="500" fill="hold"/>
                                        <p:tgtEl>
                                          <p:spTgt spid="778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7">
                                            <p:txEl>
                                              <p:pRg st="0" end="0"/>
                                            </p:txEl>
                                          </p:spTgt>
                                        </p:tgtEl>
                                        <p:attrNameLst>
                                          <p:attrName>style.visibility</p:attrName>
                                        </p:attrNameLst>
                                      </p:cBhvr>
                                      <p:to>
                                        <p:strVal val="visible"/>
                                      </p:to>
                                    </p:set>
                                    <p:anim calcmode="lin" valueType="num">
                                      <p:cBhvr additive="base">
                                        <p:cTn id="13" dur="500" fill="hold"/>
                                        <p:tgtEl>
                                          <p:spTgt spid="778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78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7827">
                                            <p:txEl>
                                              <p:pRg st="1" end="1"/>
                                            </p:txEl>
                                          </p:spTgt>
                                        </p:tgtEl>
                                        <p:attrNameLst>
                                          <p:attrName>style.visibility</p:attrName>
                                        </p:attrNameLst>
                                      </p:cBhvr>
                                      <p:to>
                                        <p:strVal val="visible"/>
                                      </p:to>
                                    </p:set>
                                    <p:anim calcmode="lin" valueType="num">
                                      <p:cBhvr additive="base">
                                        <p:cTn id="19" dur="500" fill="hold"/>
                                        <p:tgtEl>
                                          <p:spTgt spid="778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78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7827">
                                            <p:txEl>
                                              <p:pRg st="2" end="2"/>
                                            </p:txEl>
                                          </p:spTgt>
                                        </p:tgtEl>
                                        <p:attrNameLst>
                                          <p:attrName>style.visibility</p:attrName>
                                        </p:attrNameLst>
                                      </p:cBhvr>
                                      <p:to>
                                        <p:strVal val="visible"/>
                                      </p:to>
                                    </p:set>
                                    <p:anim calcmode="lin" valueType="num">
                                      <p:cBhvr additive="base">
                                        <p:cTn id="25" dur="500" fill="hold"/>
                                        <p:tgtEl>
                                          <p:spTgt spid="778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78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7827">
                                            <p:txEl>
                                              <p:pRg st="3" end="3"/>
                                            </p:txEl>
                                          </p:spTgt>
                                        </p:tgtEl>
                                        <p:attrNameLst>
                                          <p:attrName>style.visibility</p:attrName>
                                        </p:attrNameLst>
                                      </p:cBhvr>
                                      <p:to>
                                        <p:strVal val="visible"/>
                                      </p:to>
                                    </p:set>
                                    <p:anim calcmode="lin" valueType="num">
                                      <p:cBhvr additive="base">
                                        <p:cTn id="31" dur="500" fill="hold"/>
                                        <p:tgtEl>
                                          <p:spTgt spid="7782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78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7827">
                                            <p:txEl>
                                              <p:pRg st="4" end="4"/>
                                            </p:txEl>
                                          </p:spTgt>
                                        </p:tgtEl>
                                        <p:attrNameLst>
                                          <p:attrName>style.visibility</p:attrName>
                                        </p:attrNameLst>
                                      </p:cBhvr>
                                      <p:to>
                                        <p:strVal val="visible"/>
                                      </p:to>
                                    </p:set>
                                    <p:anim calcmode="lin" valueType="num">
                                      <p:cBhvr additive="base">
                                        <p:cTn id="37" dur="500" fill="hold"/>
                                        <p:tgtEl>
                                          <p:spTgt spid="7782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78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utoUpdateAnimBg="0"/>
      <p:bldP spid="7782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10_17_PhageReproCycles_1-U"/>
          <p:cNvPicPr>
            <a:picLocks noChangeAspect="1" noChangeArrowheads="1"/>
          </p:cNvPicPr>
          <p:nvPr/>
        </p:nvPicPr>
        <p:blipFill>
          <a:blip r:embed="rId3" cstate="print"/>
          <a:srcRect/>
          <a:stretch>
            <a:fillRect/>
          </a:stretch>
        </p:blipFill>
        <p:spPr bwMode="auto">
          <a:xfrm>
            <a:off x="296863" y="1041400"/>
            <a:ext cx="8548687" cy="4773613"/>
          </a:xfrm>
          <a:prstGeom prst="rect">
            <a:avLst/>
          </a:prstGeom>
          <a:noFill/>
          <a:ln w="9525">
            <a:noFill/>
            <a:miter lim="800000"/>
            <a:headEnd/>
            <a:tailEnd/>
          </a:ln>
        </p:spPr>
      </p:pic>
      <p:sp>
        <p:nvSpPr>
          <p:cNvPr id="138243" name="Line 3"/>
          <p:cNvSpPr>
            <a:spLocks noChangeShapeType="1"/>
          </p:cNvSpPr>
          <p:nvPr/>
        </p:nvSpPr>
        <p:spPr bwMode="auto">
          <a:xfrm>
            <a:off x="3182938" y="1193800"/>
            <a:ext cx="284162" cy="0"/>
          </a:xfrm>
          <a:prstGeom prst="line">
            <a:avLst/>
          </a:prstGeom>
          <a:noFill/>
          <a:ln w="12700">
            <a:solidFill>
              <a:schemeClr val="tx1"/>
            </a:solidFill>
            <a:round/>
            <a:headEnd/>
            <a:tailEnd/>
          </a:ln>
          <a:effectLst/>
        </p:spPr>
        <p:txBody>
          <a:bodyPr wrap="none" anchor="ctr"/>
          <a:lstStyle/>
          <a:p>
            <a:endParaRPr lang="en-US"/>
          </a:p>
        </p:txBody>
      </p:sp>
      <p:sp>
        <p:nvSpPr>
          <p:cNvPr id="138244" name="Rectangle 2"/>
          <p:cNvSpPr>
            <a:spLocks noGrp="1" noChangeArrowheads="1"/>
          </p:cNvSpPr>
          <p:nvPr>
            <p:ph type="ctrTitle" idx="4294967295"/>
          </p:nvPr>
        </p:nvSpPr>
        <p:spPr>
          <a:xfrm>
            <a:off x="152400" y="63500"/>
            <a:ext cx="1981200" cy="304800"/>
          </a:xfrm>
        </p:spPr>
        <p:txBody>
          <a:bodyPr/>
          <a:lstStyle/>
          <a:p>
            <a:pPr marL="0" indent="0" eaLnBrk="1" hangingPunct="1"/>
            <a:r>
              <a:rPr lang="en-US" sz="1200" b="0" smtClean="0">
                <a:solidFill>
                  <a:schemeClr val="tx1"/>
                </a:solidFill>
                <a:latin typeface="Arial" charset="0"/>
              </a:rPr>
              <a:t>Figure 10.17_s1</a:t>
            </a:r>
          </a:p>
        </p:txBody>
      </p:sp>
      <p:sp>
        <p:nvSpPr>
          <p:cNvPr id="138245" name="Text Box 3"/>
          <p:cNvSpPr txBox="1">
            <a:spLocks noChangeArrowheads="1"/>
          </p:cNvSpPr>
          <p:nvPr/>
        </p:nvSpPr>
        <p:spPr bwMode="auto">
          <a:xfrm>
            <a:off x="2662238" y="1092200"/>
            <a:ext cx="495300" cy="165100"/>
          </a:xfrm>
          <a:prstGeom prst="rect">
            <a:avLst/>
          </a:prstGeom>
          <a:noFill/>
          <a:ln w="9525">
            <a:noFill/>
            <a:miter lim="800000"/>
            <a:headEnd/>
            <a:tailEnd/>
          </a:ln>
        </p:spPr>
        <p:txBody>
          <a:bodyPr wrap="none" lIns="0" tIns="0" rIns="0" bIns="0"/>
          <a:lstStyle/>
          <a:p>
            <a:pPr eaLnBrk="0" hangingPunct="0"/>
            <a:r>
              <a:rPr lang="en-US" sz="1300" b="1"/>
              <a:t>Phage</a:t>
            </a:r>
          </a:p>
        </p:txBody>
      </p:sp>
      <p:sp>
        <p:nvSpPr>
          <p:cNvPr id="138246" name="Text Box 3"/>
          <p:cNvSpPr txBox="1">
            <a:spLocks noChangeArrowheads="1"/>
          </p:cNvSpPr>
          <p:nvPr/>
        </p:nvSpPr>
        <p:spPr bwMode="auto">
          <a:xfrm>
            <a:off x="2873375" y="1366838"/>
            <a:ext cx="695325" cy="317500"/>
          </a:xfrm>
          <a:prstGeom prst="rect">
            <a:avLst/>
          </a:prstGeom>
          <a:noFill/>
          <a:ln w="9525">
            <a:noFill/>
            <a:miter lim="800000"/>
            <a:headEnd/>
            <a:tailEnd/>
          </a:ln>
        </p:spPr>
        <p:txBody>
          <a:bodyPr wrap="none" lIns="0" tIns="0" rIns="0" bIns="0"/>
          <a:lstStyle/>
          <a:p>
            <a:pPr algn="r" eaLnBrk="0" hangingPunct="0">
              <a:lnSpc>
                <a:spcPct val="90000"/>
              </a:lnSpc>
            </a:pPr>
            <a:r>
              <a:rPr lang="en-US" sz="1300" b="1"/>
              <a:t>Attaches</a:t>
            </a:r>
            <a:br>
              <a:rPr lang="en-US" sz="1300" b="1"/>
            </a:br>
            <a:r>
              <a:rPr lang="en-US" sz="1300" b="1"/>
              <a:t>to cell</a:t>
            </a:r>
          </a:p>
        </p:txBody>
      </p:sp>
      <p:sp>
        <p:nvSpPr>
          <p:cNvPr id="138247" name="Text Box 3"/>
          <p:cNvSpPr txBox="1">
            <a:spLocks noChangeArrowheads="1"/>
          </p:cNvSpPr>
          <p:nvPr/>
        </p:nvSpPr>
        <p:spPr bwMode="auto">
          <a:xfrm>
            <a:off x="2651125" y="1784350"/>
            <a:ext cx="931863" cy="147638"/>
          </a:xfrm>
          <a:prstGeom prst="rect">
            <a:avLst/>
          </a:prstGeom>
          <a:noFill/>
          <a:ln w="9525">
            <a:noFill/>
            <a:miter lim="800000"/>
            <a:headEnd/>
            <a:tailEnd/>
          </a:ln>
        </p:spPr>
        <p:txBody>
          <a:bodyPr wrap="none" lIns="0" tIns="0" rIns="0" bIns="0"/>
          <a:lstStyle/>
          <a:p>
            <a:pPr algn="r" eaLnBrk="0" hangingPunct="0">
              <a:lnSpc>
                <a:spcPct val="90000"/>
              </a:lnSpc>
            </a:pPr>
            <a:r>
              <a:rPr lang="en-US" sz="1300" b="1"/>
              <a:t>Phage DNA</a:t>
            </a:r>
          </a:p>
        </p:txBody>
      </p:sp>
      <p:sp>
        <p:nvSpPr>
          <p:cNvPr id="138248" name="Line 8"/>
          <p:cNvSpPr>
            <a:spLocks noChangeShapeType="1"/>
          </p:cNvSpPr>
          <p:nvPr/>
        </p:nvSpPr>
        <p:spPr bwMode="auto">
          <a:xfrm>
            <a:off x="3606800" y="1858963"/>
            <a:ext cx="508000" cy="0"/>
          </a:xfrm>
          <a:prstGeom prst="line">
            <a:avLst/>
          </a:prstGeom>
          <a:noFill/>
          <a:ln w="12700">
            <a:solidFill>
              <a:schemeClr val="tx1"/>
            </a:solidFill>
            <a:round/>
            <a:headEnd/>
            <a:tailEnd/>
          </a:ln>
          <a:effectLst/>
        </p:spPr>
        <p:txBody>
          <a:bodyPr wrap="none" anchor="ctr"/>
          <a:lstStyle/>
          <a:p>
            <a:endParaRPr lang="en-US"/>
          </a:p>
        </p:txBody>
      </p:sp>
      <p:sp>
        <p:nvSpPr>
          <p:cNvPr id="138249" name="Line 9"/>
          <p:cNvSpPr>
            <a:spLocks noChangeShapeType="1"/>
          </p:cNvSpPr>
          <p:nvPr/>
        </p:nvSpPr>
        <p:spPr bwMode="auto">
          <a:xfrm flipH="1">
            <a:off x="4427538" y="1846263"/>
            <a:ext cx="393700" cy="409575"/>
          </a:xfrm>
          <a:prstGeom prst="line">
            <a:avLst/>
          </a:prstGeom>
          <a:noFill/>
          <a:ln w="12700">
            <a:solidFill>
              <a:schemeClr val="tx1"/>
            </a:solidFill>
            <a:round/>
            <a:headEnd/>
            <a:tailEnd/>
          </a:ln>
          <a:effectLst/>
        </p:spPr>
        <p:txBody>
          <a:bodyPr wrap="none" anchor="ctr"/>
          <a:lstStyle/>
          <a:p>
            <a:endParaRPr lang="en-US"/>
          </a:p>
        </p:txBody>
      </p:sp>
      <p:sp>
        <p:nvSpPr>
          <p:cNvPr id="138250" name="Text Box 3"/>
          <p:cNvSpPr txBox="1">
            <a:spLocks noChangeArrowheads="1"/>
          </p:cNvSpPr>
          <p:nvPr/>
        </p:nvSpPr>
        <p:spPr bwMode="auto">
          <a:xfrm>
            <a:off x="4851400" y="1751013"/>
            <a:ext cx="842963" cy="304800"/>
          </a:xfrm>
          <a:prstGeom prst="rect">
            <a:avLst/>
          </a:prstGeom>
          <a:noFill/>
          <a:ln w="9525">
            <a:noFill/>
            <a:miter lim="800000"/>
            <a:headEnd/>
            <a:tailEnd/>
          </a:ln>
        </p:spPr>
        <p:txBody>
          <a:bodyPr wrap="none" lIns="0" tIns="0" rIns="0" bIns="0"/>
          <a:lstStyle/>
          <a:p>
            <a:pPr eaLnBrk="0" hangingPunct="0">
              <a:lnSpc>
                <a:spcPct val="90000"/>
              </a:lnSpc>
            </a:pPr>
            <a:r>
              <a:rPr lang="en-US" sz="1300" b="1"/>
              <a:t>Bacterial</a:t>
            </a:r>
            <a:br>
              <a:rPr lang="en-US" sz="1300" b="1"/>
            </a:br>
            <a:r>
              <a:rPr lang="en-US" sz="1300" b="1"/>
              <a:t>chromosome</a:t>
            </a:r>
          </a:p>
        </p:txBody>
      </p:sp>
      <p:sp>
        <p:nvSpPr>
          <p:cNvPr id="138251" name="Text Box 3"/>
          <p:cNvSpPr txBox="1">
            <a:spLocks noChangeArrowheads="1"/>
          </p:cNvSpPr>
          <p:nvPr/>
        </p:nvSpPr>
        <p:spPr bwMode="auto">
          <a:xfrm>
            <a:off x="3197225" y="2552700"/>
            <a:ext cx="1993900" cy="165100"/>
          </a:xfrm>
          <a:prstGeom prst="rect">
            <a:avLst/>
          </a:prstGeom>
          <a:noFill/>
          <a:ln w="9525">
            <a:noFill/>
            <a:miter lim="800000"/>
            <a:headEnd/>
            <a:tailEnd/>
          </a:ln>
        </p:spPr>
        <p:txBody>
          <a:bodyPr wrap="none" lIns="0" tIns="0" rIns="0" bIns="0"/>
          <a:lstStyle/>
          <a:p>
            <a:pPr eaLnBrk="0" hangingPunct="0"/>
            <a:r>
              <a:rPr lang="en-US" sz="1300" b="1"/>
              <a:t>The phage injects its DNA</a:t>
            </a:r>
          </a:p>
        </p:txBody>
      </p:sp>
      <p:sp>
        <p:nvSpPr>
          <p:cNvPr id="138252" name="Text Box 3"/>
          <p:cNvSpPr txBox="1">
            <a:spLocks noChangeArrowheads="1"/>
          </p:cNvSpPr>
          <p:nvPr/>
        </p:nvSpPr>
        <p:spPr bwMode="auto">
          <a:xfrm>
            <a:off x="2081213" y="3754438"/>
            <a:ext cx="931862" cy="147637"/>
          </a:xfrm>
          <a:prstGeom prst="rect">
            <a:avLst/>
          </a:prstGeom>
          <a:noFill/>
          <a:ln w="9525">
            <a:noFill/>
            <a:miter lim="800000"/>
            <a:headEnd/>
            <a:tailEnd/>
          </a:ln>
        </p:spPr>
        <p:txBody>
          <a:bodyPr wrap="none" lIns="0" tIns="0" rIns="0" bIns="0"/>
          <a:lstStyle/>
          <a:p>
            <a:pPr algn="r" eaLnBrk="0" hangingPunct="0">
              <a:lnSpc>
                <a:spcPct val="90000"/>
              </a:lnSpc>
            </a:pPr>
            <a:r>
              <a:rPr lang="en-US" sz="1300" b="1"/>
              <a:t>Lytic cycle</a:t>
            </a:r>
          </a:p>
        </p:txBody>
      </p:sp>
      <p:sp>
        <p:nvSpPr>
          <p:cNvPr id="138253" name="Text Box 3"/>
          <p:cNvSpPr txBox="1">
            <a:spLocks noChangeArrowheads="1"/>
          </p:cNvSpPr>
          <p:nvPr/>
        </p:nvSpPr>
        <p:spPr bwMode="auto">
          <a:xfrm>
            <a:off x="3775075" y="4141788"/>
            <a:ext cx="931863" cy="147637"/>
          </a:xfrm>
          <a:prstGeom prst="rect">
            <a:avLst/>
          </a:prstGeom>
          <a:noFill/>
          <a:ln w="9525">
            <a:noFill/>
            <a:miter lim="800000"/>
            <a:headEnd/>
            <a:tailEnd/>
          </a:ln>
        </p:spPr>
        <p:txBody>
          <a:bodyPr wrap="none" lIns="0" tIns="0" rIns="0" bIns="0"/>
          <a:lstStyle/>
          <a:p>
            <a:pPr algn="ctr" eaLnBrk="0" hangingPunct="0">
              <a:lnSpc>
                <a:spcPct val="90000"/>
              </a:lnSpc>
            </a:pPr>
            <a:r>
              <a:rPr lang="en-US" sz="1300" b="1"/>
              <a:t>The phage DNA</a:t>
            </a:r>
            <a:br>
              <a:rPr lang="en-US" sz="1300" b="1"/>
            </a:br>
            <a:r>
              <a:rPr lang="en-US" sz="1300" b="1"/>
              <a:t>circularizes</a:t>
            </a:r>
          </a:p>
        </p:txBody>
      </p:sp>
      <p:sp>
        <p:nvSpPr>
          <p:cNvPr id="138254" name="Oval 14"/>
          <p:cNvSpPr>
            <a:spLocks noChangeArrowheads="1"/>
          </p:cNvSpPr>
          <p:nvPr/>
        </p:nvSpPr>
        <p:spPr bwMode="auto">
          <a:xfrm>
            <a:off x="3000375" y="2581275"/>
            <a:ext cx="155575" cy="155575"/>
          </a:xfrm>
          <a:prstGeom prst="ellipse">
            <a:avLst/>
          </a:prstGeom>
          <a:solidFill>
            <a:srgbClr val="EF1A23"/>
          </a:solidFill>
          <a:ln w="12700">
            <a:noFill/>
            <a:round/>
            <a:headEnd/>
            <a:tailEnd/>
          </a:ln>
          <a:effectLst/>
        </p:spPr>
        <p:txBody>
          <a:bodyPr wrap="none" anchor="ctr"/>
          <a:lstStyle/>
          <a:p>
            <a:endParaRPr lang="en-US"/>
          </a:p>
        </p:txBody>
      </p:sp>
      <p:sp>
        <p:nvSpPr>
          <p:cNvPr id="138255" name="Text Box 3"/>
          <p:cNvSpPr txBox="1">
            <a:spLocks noChangeArrowheads="1"/>
          </p:cNvSpPr>
          <p:nvPr/>
        </p:nvSpPr>
        <p:spPr bwMode="auto">
          <a:xfrm>
            <a:off x="3041650" y="2593975"/>
            <a:ext cx="74613" cy="149225"/>
          </a:xfrm>
          <a:prstGeom prst="rect">
            <a:avLst/>
          </a:prstGeom>
          <a:noFill/>
          <a:ln w="9525">
            <a:noFill/>
            <a:miter lim="800000"/>
            <a:headEnd/>
            <a:tailEnd/>
          </a:ln>
        </p:spPr>
        <p:txBody>
          <a:bodyPr wrap="none" lIns="0" tIns="0" rIns="0" bIns="0"/>
          <a:lstStyle/>
          <a:p>
            <a:pPr eaLnBrk="0" hangingPunct="0">
              <a:lnSpc>
                <a:spcPct val="90000"/>
              </a:lnSpc>
            </a:pPr>
            <a:r>
              <a:rPr lang="en-US" sz="1000" b="1">
                <a:solidFill>
                  <a:schemeClr val="bg1"/>
                </a:solidFill>
              </a:rPr>
              <a:t>1</a:t>
            </a:r>
            <a:endParaRPr lang="en-US" sz="1000" b="1"/>
          </a:p>
        </p:txBody>
      </p:sp>
      <p:sp>
        <p:nvSpPr>
          <p:cNvPr id="138256" name="Oval 16"/>
          <p:cNvSpPr>
            <a:spLocks noChangeArrowheads="1"/>
          </p:cNvSpPr>
          <p:nvPr/>
        </p:nvSpPr>
        <p:spPr bwMode="auto">
          <a:xfrm>
            <a:off x="3429000" y="4152900"/>
            <a:ext cx="155575" cy="155575"/>
          </a:xfrm>
          <a:prstGeom prst="ellipse">
            <a:avLst/>
          </a:prstGeom>
          <a:solidFill>
            <a:srgbClr val="EF1A23"/>
          </a:solidFill>
          <a:ln w="12700">
            <a:noFill/>
            <a:round/>
            <a:headEnd/>
            <a:tailEnd/>
          </a:ln>
          <a:effectLst/>
        </p:spPr>
        <p:txBody>
          <a:bodyPr wrap="none" anchor="ctr"/>
          <a:lstStyle/>
          <a:p>
            <a:endParaRPr lang="en-US"/>
          </a:p>
        </p:txBody>
      </p:sp>
      <p:sp>
        <p:nvSpPr>
          <p:cNvPr id="138257" name="Text Box 3"/>
          <p:cNvSpPr txBox="1">
            <a:spLocks noChangeArrowheads="1"/>
          </p:cNvSpPr>
          <p:nvPr/>
        </p:nvSpPr>
        <p:spPr bwMode="auto">
          <a:xfrm>
            <a:off x="3473450" y="4162425"/>
            <a:ext cx="165100" cy="152400"/>
          </a:xfrm>
          <a:prstGeom prst="rect">
            <a:avLst/>
          </a:prstGeom>
          <a:noFill/>
          <a:ln w="9525">
            <a:noFill/>
            <a:miter lim="800000"/>
            <a:headEnd/>
            <a:tailEnd/>
          </a:ln>
        </p:spPr>
        <p:txBody>
          <a:bodyPr wrap="none" lIns="0" tIns="0" rIns="0" bIns="0"/>
          <a:lstStyle/>
          <a:p>
            <a:pPr eaLnBrk="0" hangingPunct="0">
              <a:lnSpc>
                <a:spcPct val="90000"/>
              </a:lnSpc>
            </a:pPr>
            <a:r>
              <a:rPr lang="en-US" sz="1000" b="1">
                <a:solidFill>
                  <a:schemeClr val="bg1"/>
                </a:solidFill>
              </a:rPr>
              <a:t>2</a:t>
            </a:r>
            <a:endParaRPr lang="en-US" sz="1000" b="1"/>
          </a:p>
        </p:txBody>
      </p:sp>
      <p:sp>
        <p:nvSpPr>
          <p:cNvPr id="138258" name="Text Box 3"/>
          <p:cNvSpPr txBox="1">
            <a:spLocks noChangeArrowheads="1"/>
          </p:cNvSpPr>
          <p:nvPr/>
        </p:nvSpPr>
        <p:spPr bwMode="auto">
          <a:xfrm>
            <a:off x="571500" y="2178050"/>
            <a:ext cx="1136650" cy="501650"/>
          </a:xfrm>
          <a:prstGeom prst="rect">
            <a:avLst/>
          </a:prstGeom>
          <a:noFill/>
          <a:ln w="9525">
            <a:noFill/>
            <a:miter lim="800000"/>
            <a:headEnd/>
            <a:tailEnd/>
          </a:ln>
        </p:spPr>
        <p:txBody>
          <a:bodyPr wrap="none" lIns="0" tIns="0" rIns="0" bIns="0"/>
          <a:lstStyle/>
          <a:p>
            <a:pPr eaLnBrk="0" hangingPunct="0">
              <a:lnSpc>
                <a:spcPct val="90000"/>
              </a:lnSpc>
            </a:pPr>
            <a:r>
              <a:rPr lang="en-US" sz="1300" b="1"/>
              <a:t>The cell lyses,</a:t>
            </a:r>
            <a:br>
              <a:rPr lang="en-US" sz="1300" b="1"/>
            </a:br>
            <a:r>
              <a:rPr lang="en-US" sz="1300" b="1"/>
              <a:t>releasing</a:t>
            </a:r>
            <a:br>
              <a:rPr lang="en-US" sz="1300" b="1"/>
            </a:br>
            <a:r>
              <a:rPr lang="en-US" sz="1300" b="1"/>
              <a:t>phages</a:t>
            </a:r>
          </a:p>
        </p:txBody>
      </p:sp>
      <p:sp>
        <p:nvSpPr>
          <p:cNvPr id="138259" name="Oval 19"/>
          <p:cNvSpPr>
            <a:spLocks noChangeArrowheads="1"/>
          </p:cNvSpPr>
          <p:nvPr/>
        </p:nvSpPr>
        <p:spPr bwMode="auto">
          <a:xfrm>
            <a:off x="368300" y="2171700"/>
            <a:ext cx="155575" cy="155575"/>
          </a:xfrm>
          <a:prstGeom prst="ellipse">
            <a:avLst/>
          </a:prstGeom>
          <a:solidFill>
            <a:srgbClr val="EF1A23"/>
          </a:solidFill>
          <a:ln w="12700">
            <a:noFill/>
            <a:round/>
            <a:headEnd/>
            <a:tailEnd/>
          </a:ln>
          <a:effectLst/>
        </p:spPr>
        <p:txBody>
          <a:bodyPr wrap="none" anchor="ctr"/>
          <a:lstStyle/>
          <a:p>
            <a:endParaRPr lang="en-US"/>
          </a:p>
        </p:txBody>
      </p:sp>
      <p:sp>
        <p:nvSpPr>
          <p:cNvPr id="138260" name="Text Box 3"/>
          <p:cNvSpPr txBox="1">
            <a:spLocks noChangeArrowheads="1"/>
          </p:cNvSpPr>
          <p:nvPr/>
        </p:nvSpPr>
        <p:spPr bwMode="auto">
          <a:xfrm>
            <a:off x="406400" y="2184400"/>
            <a:ext cx="74613" cy="149225"/>
          </a:xfrm>
          <a:prstGeom prst="rect">
            <a:avLst/>
          </a:prstGeom>
          <a:noFill/>
          <a:ln w="9525">
            <a:noFill/>
            <a:miter lim="800000"/>
            <a:headEnd/>
            <a:tailEnd/>
          </a:ln>
        </p:spPr>
        <p:txBody>
          <a:bodyPr wrap="none" lIns="0" tIns="0" rIns="0" bIns="0"/>
          <a:lstStyle/>
          <a:p>
            <a:pPr eaLnBrk="0" hangingPunct="0">
              <a:lnSpc>
                <a:spcPct val="90000"/>
              </a:lnSpc>
            </a:pPr>
            <a:r>
              <a:rPr lang="en-US" sz="1000" b="1">
                <a:solidFill>
                  <a:schemeClr val="bg1"/>
                </a:solidFill>
              </a:rPr>
              <a:t>4</a:t>
            </a:r>
            <a:endParaRPr lang="en-US" sz="1000" b="1"/>
          </a:p>
        </p:txBody>
      </p:sp>
      <p:sp>
        <p:nvSpPr>
          <p:cNvPr id="138261" name="Text Box 3"/>
          <p:cNvSpPr txBox="1">
            <a:spLocks noChangeArrowheads="1"/>
          </p:cNvSpPr>
          <p:nvPr/>
        </p:nvSpPr>
        <p:spPr bwMode="auto">
          <a:xfrm>
            <a:off x="1822450" y="5276850"/>
            <a:ext cx="1916113" cy="331788"/>
          </a:xfrm>
          <a:prstGeom prst="rect">
            <a:avLst/>
          </a:prstGeom>
          <a:noFill/>
          <a:ln w="9525">
            <a:noFill/>
            <a:miter lim="800000"/>
            <a:headEnd/>
            <a:tailEnd/>
          </a:ln>
        </p:spPr>
        <p:txBody>
          <a:bodyPr wrap="none" lIns="0" tIns="0" rIns="0" bIns="0"/>
          <a:lstStyle/>
          <a:p>
            <a:pPr eaLnBrk="0" hangingPunct="0">
              <a:lnSpc>
                <a:spcPct val="90000"/>
              </a:lnSpc>
            </a:pPr>
            <a:r>
              <a:rPr lang="en-US" sz="1300" b="1"/>
              <a:t>New phage DNA and</a:t>
            </a:r>
            <a:br>
              <a:rPr lang="en-US" sz="1300" b="1"/>
            </a:br>
            <a:r>
              <a:rPr lang="en-US" sz="1300" b="1"/>
              <a:t>proteins are synthesized</a:t>
            </a:r>
          </a:p>
        </p:txBody>
      </p:sp>
      <p:sp>
        <p:nvSpPr>
          <p:cNvPr id="138262" name="Text Box 3"/>
          <p:cNvSpPr txBox="1">
            <a:spLocks noChangeArrowheads="1"/>
          </p:cNvSpPr>
          <p:nvPr/>
        </p:nvSpPr>
        <p:spPr bwMode="auto">
          <a:xfrm>
            <a:off x="336550" y="4102100"/>
            <a:ext cx="1390650" cy="165100"/>
          </a:xfrm>
          <a:prstGeom prst="rect">
            <a:avLst/>
          </a:prstGeom>
          <a:noFill/>
          <a:ln w="9525">
            <a:noFill/>
            <a:miter lim="800000"/>
            <a:headEnd/>
            <a:tailEnd/>
          </a:ln>
        </p:spPr>
        <p:txBody>
          <a:bodyPr wrap="none" lIns="0" tIns="0" rIns="0" bIns="0"/>
          <a:lstStyle/>
          <a:p>
            <a:pPr eaLnBrk="0" hangingPunct="0">
              <a:lnSpc>
                <a:spcPct val="90000"/>
              </a:lnSpc>
            </a:pPr>
            <a:r>
              <a:rPr lang="en-US" sz="1300" b="1"/>
              <a:t>Phages assemble</a:t>
            </a:r>
          </a:p>
        </p:txBody>
      </p:sp>
      <p:sp>
        <p:nvSpPr>
          <p:cNvPr id="138263" name="Oval 23"/>
          <p:cNvSpPr>
            <a:spLocks noChangeArrowheads="1"/>
          </p:cNvSpPr>
          <p:nvPr/>
        </p:nvSpPr>
        <p:spPr bwMode="auto">
          <a:xfrm>
            <a:off x="1600200" y="5257800"/>
            <a:ext cx="155575" cy="155575"/>
          </a:xfrm>
          <a:prstGeom prst="ellipse">
            <a:avLst/>
          </a:prstGeom>
          <a:solidFill>
            <a:srgbClr val="EF1A23"/>
          </a:solidFill>
          <a:ln w="12700">
            <a:noFill/>
            <a:round/>
            <a:headEnd/>
            <a:tailEnd/>
          </a:ln>
          <a:effectLst/>
        </p:spPr>
        <p:txBody>
          <a:bodyPr wrap="none" anchor="ctr"/>
          <a:lstStyle/>
          <a:p>
            <a:endParaRPr lang="en-US"/>
          </a:p>
        </p:txBody>
      </p:sp>
      <p:sp>
        <p:nvSpPr>
          <p:cNvPr id="138264" name="Text Box 3"/>
          <p:cNvSpPr txBox="1">
            <a:spLocks noChangeArrowheads="1"/>
          </p:cNvSpPr>
          <p:nvPr/>
        </p:nvSpPr>
        <p:spPr bwMode="auto">
          <a:xfrm>
            <a:off x="1641475" y="5270500"/>
            <a:ext cx="165100" cy="152400"/>
          </a:xfrm>
          <a:prstGeom prst="rect">
            <a:avLst/>
          </a:prstGeom>
          <a:noFill/>
          <a:ln w="9525">
            <a:noFill/>
            <a:miter lim="800000"/>
            <a:headEnd/>
            <a:tailEnd/>
          </a:ln>
        </p:spPr>
        <p:txBody>
          <a:bodyPr wrap="none" lIns="0" tIns="0" rIns="0" bIns="0"/>
          <a:lstStyle/>
          <a:p>
            <a:pPr eaLnBrk="0" hangingPunct="0">
              <a:lnSpc>
                <a:spcPct val="90000"/>
              </a:lnSpc>
            </a:pPr>
            <a:r>
              <a:rPr lang="en-US" sz="1000" b="1">
                <a:solidFill>
                  <a:schemeClr val="bg1"/>
                </a:solidFill>
              </a:rPr>
              <a:t>3</a:t>
            </a:r>
            <a:endParaRPr lang="en-US" sz="1000" b="1"/>
          </a:p>
        </p:txBody>
      </p:sp>
      <p:sp>
        <p:nvSpPr>
          <p:cNvPr id="25" name="Slide Number Placeholder 24"/>
          <p:cNvSpPr>
            <a:spLocks noGrp="1"/>
          </p:cNvSpPr>
          <p:nvPr>
            <p:ph type="sldNum" sz="quarter" idx="12"/>
          </p:nvPr>
        </p:nvSpPr>
        <p:spPr/>
        <p:txBody>
          <a:bodyPr/>
          <a:lstStyle/>
          <a:p>
            <a:fld id="{6F71AEF5-DFCE-41AF-A676-A4511AD30057}"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10_17_PhageReproCycles_2-U"/>
          <p:cNvPicPr>
            <a:picLocks noChangeAspect="1" noChangeArrowheads="1"/>
          </p:cNvPicPr>
          <p:nvPr/>
        </p:nvPicPr>
        <p:blipFill>
          <a:blip r:embed="rId3" cstate="print"/>
          <a:srcRect/>
          <a:stretch>
            <a:fillRect/>
          </a:stretch>
        </p:blipFill>
        <p:spPr bwMode="auto">
          <a:xfrm>
            <a:off x="296863" y="1041400"/>
            <a:ext cx="8548687" cy="4773613"/>
          </a:xfrm>
          <a:prstGeom prst="rect">
            <a:avLst/>
          </a:prstGeom>
          <a:noFill/>
          <a:ln w="9525">
            <a:noFill/>
            <a:miter lim="800000"/>
            <a:headEnd/>
            <a:tailEnd/>
          </a:ln>
        </p:spPr>
      </p:pic>
      <p:sp>
        <p:nvSpPr>
          <p:cNvPr id="139267" name="Rectangle 2"/>
          <p:cNvSpPr>
            <a:spLocks noGrp="1" noChangeArrowheads="1"/>
          </p:cNvSpPr>
          <p:nvPr>
            <p:ph type="ctrTitle" idx="4294967295"/>
          </p:nvPr>
        </p:nvSpPr>
        <p:spPr>
          <a:xfrm>
            <a:off x="152400" y="63500"/>
            <a:ext cx="1981200" cy="304800"/>
          </a:xfrm>
        </p:spPr>
        <p:txBody>
          <a:bodyPr/>
          <a:lstStyle/>
          <a:p>
            <a:pPr marL="0" indent="0" eaLnBrk="1" hangingPunct="1"/>
            <a:r>
              <a:rPr lang="en-US" sz="1200" b="0" smtClean="0">
                <a:solidFill>
                  <a:schemeClr val="tx1"/>
                </a:solidFill>
                <a:latin typeface="Arial" charset="0"/>
              </a:rPr>
              <a:t>Figure 10.17_s2</a:t>
            </a:r>
          </a:p>
        </p:txBody>
      </p:sp>
      <p:sp>
        <p:nvSpPr>
          <p:cNvPr id="139268" name="Line 4"/>
          <p:cNvSpPr>
            <a:spLocks noChangeShapeType="1"/>
          </p:cNvSpPr>
          <p:nvPr/>
        </p:nvSpPr>
        <p:spPr bwMode="auto">
          <a:xfrm>
            <a:off x="3182938" y="1193800"/>
            <a:ext cx="284162" cy="0"/>
          </a:xfrm>
          <a:prstGeom prst="line">
            <a:avLst/>
          </a:prstGeom>
          <a:noFill/>
          <a:ln w="12700">
            <a:solidFill>
              <a:schemeClr val="tx1"/>
            </a:solidFill>
            <a:round/>
            <a:headEnd/>
            <a:tailEnd/>
          </a:ln>
          <a:effectLst/>
        </p:spPr>
        <p:txBody>
          <a:bodyPr wrap="none" anchor="ctr"/>
          <a:lstStyle/>
          <a:p>
            <a:endParaRPr lang="en-US"/>
          </a:p>
        </p:txBody>
      </p:sp>
      <p:sp>
        <p:nvSpPr>
          <p:cNvPr id="139269" name="Text Box 3"/>
          <p:cNvSpPr txBox="1">
            <a:spLocks noChangeArrowheads="1"/>
          </p:cNvSpPr>
          <p:nvPr/>
        </p:nvSpPr>
        <p:spPr bwMode="auto">
          <a:xfrm>
            <a:off x="2662238" y="1092200"/>
            <a:ext cx="495300" cy="165100"/>
          </a:xfrm>
          <a:prstGeom prst="rect">
            <a:avLst/>
          </a:prstGeom>
          <a:noFill/>
          <a:ln w="9525">
            <a:noFill/>
            <a:miter lim="800000"/>
            <a:headEnd/>
            <a:tailEnd/>
          </a:ln>
        </p:spPr>
        <p:txBody>
          <a:bodyPr wrap="none" lIns="0" tIns="0" rIns="0" bIns="0"/>
          <a:lstStyle/>
          <a:p>
            <a:pPr eaLnBrk="0" hangingPunct="0"/>
            <a:r>
              <a:rPr lang="en-US" sz="1300" b="1"/>
              <a:t>Phage</a:t>
            </a:r>
          </a:p>
        </p:txBody>
      </p:sp>
      <p:sp>
        <p:nvSpPr>
          <p:cNvPr id="139270" name="Text Box 3"/>
          <p:cNvSpPr txBox="1">
            <a:spLocks noChangeArrowheads="1"/>
          </p:cNvSpPr>
          <p:nvPr/>
        </p:nvSpPr>
        <p:spPr bwMode="auto">
          <a:xfrm>
            <a:off x="2873375" y="1366838"/>
            <a:ext cx="695325" cy="317500"/>
          </a:xfrm>
          <a:prstGeom prst="rect">
            <a:avLst/>
          </a:prstGeom>
          <a:noFill/>
          <a:ln w="9525">
            <a:noFill/>
            <a:miter lim="800000"/>
            <a:headEnd/>
            <a:tailEnd/>
          </a:ln>
        </p:spPr>
        <p:txBody>
          <a:bodyPr wrap="none" lIns="0" tIns="0" rIns="0" bIns="0"/>
          <a:lstStyle/>
          <a:p>
            <a:pPr algn="r" eaLnBrk="0" hangingPunct="0">
              <a:lnSpc>
                <a:spcPct val="90000"/>
              </a:lnSpc>
            </a:pPr>
            <a:r>
              <a:rPr lang="en-US" sz="1300" b="1"/>
              <a:t>Attaches</a:t>
            </a:r>
            <a:br>
              <a:rPr lang="en-US" sz="1300" b="1"/>
            </a:br>
            <a:r>
              <a:rPr lang="en-US" sz="1300" b="1"/>
              <a:t>to cell</a:t>
            </a:r>
          </a:p>
        </p:txBody>
      </p:sp>
      <p:sp>
        <p:nvSpPr>
          <p:cNvPr id="139271" name="Text Box 3"/>
          <p:cNvSpPr txBox="1">
            <a:spLocks noChangeArrowheads="1"/>
          </p:cNvSpPr>
          <p:nvPr/>
        </p:nvSpPr>
        <p:spPr bwMode="auto">
          <a:xfrm>
            <a:off x="2651125" y="1784350"/>
            <a:ext cx="931863" cy="147638"/>
          </a:xfrm>
          <a:prstGeom prst="rect">
            <a:avLst/>
          </a:prstGeom>
          <a:noFill/>
          <a:ln w="9525">
            <a:noFill/>
            <a:miter lim="800000"/>
            <a:headEnd/>
            <a:tailEnd/>
          </a:ln>
        </p:spPr>
        <p:txBody>
          <a:bodyPr wrap="none" lIns="0" tIns="0" rIns="0" bIns="0"/>
          <a:lstStyle/>
          <a:p>
            <a:pPr algn="r" eaLnBrk="0" hangingPunct="0">
              <a:lnSpc>
                <a:spcPct val="90000"/>
              </a:lnSpc>
            </a:pPr>
            <a:r>
              <a:rPr lang="en-US" sz="1300" b="1"/>
              <a:t>Phage DNA</a:t>
            </a:r>
          </a:p>
        </p:txBody>
      </p:sp>
      <p:sp>
        <p:nvSpPr>
          <p:cNvPr id="139272" name="Line 8"/>
          <p:cNvSpPr>
            <a:spLocks noChangeShapeType="1"/>
          </p:cNvSpPr>
          <p:nvPr/>
        </p:nvSpPr>
        <p:spPr bwMode="auto">
          <a:xfrm>
            <a:off x="3606800" y="1858963"/>
            <a:ext cx="508000" cy="0"/>
          </a:xfrm>
          <a:prstGeom prst="line">
            <a:avLst/>
          </a:prstGeom>
          <a:noFill/>
          <a:ln w="12700">
            <a:solidFill>
              <a:schemeClr val="tx1"/>
            </a:solidFill>
            <a:round/>
            <a:headEnd/>
            <a:tailEnd/>
          </a:ln>
          <a:effectLst/>
        </p:spPr>
        <p:txBody>
          <a:bodyPr wrap="none" anchor="ctr"/>
          <a:lstStyle/>
          <a:p>
            <a:endParaRPr lang="en-US"/>
          </a:p>
        </p:txBody>
      </p:sp>
      <p:sp>
        <p:nvSpPr>
          <p:cNvPr id="139273" name="Line 9"/>
          <p:cNvSpPr>
            <a:spLocks noChangeShapeType="1"/>
          </p:cNvSpPr>
          <p:nvPr/>
        </p:nvSpPr>
        <p:spPr bwMode="auto">
          <a:xfrm flipH="1">
            <a:off x="4427538" y="1846263"/>
            <a:ext cx="393700" cy="409575"/>
          </a:xfrm>
          <a:prstGeom prst="line">
            <a:avLst/>
          </a:prstGeom>
          <a:noFill/>
          <a:ln w="12700">
            <a:solidFill>
              <a:schemeClr val="tx1"/>
            </a:solidFill>
            <a:round/>
            <a:headEnd/>
            <a:tailEnd/>
          </a:ln>
          <a:effectLst/>
        </p:spPr>
        <p:txBody>
          <a:bodyPr wrap="none" anchor="ctr"/>
          <a:lstStyle/>
          <a:p>
            <a:endParaRPr lang="en-US"/>
          </a:p>
        </p:txBody>
      </p:sp>
      <p:sp>
        <p:nvSpPr>
          <p:cNvPr id="139274" name="Text Box 3"/>
          <p:cNvSpPr txBox="1">
            <a:spLocks noChangeArrowheads="1"/>
          </p:cNvSpPr>
          <p:nvPr/>
        </p:nvSpPr>
        <p:spPr bwMode="auto">
          <a:xfrm>
            <a:off x="4851400" y="1751013"/>
            <a:ext cx="842963" cy="304800"/>
          </a:xfrm>
          <a:prstGeom prst="rect">
            <a:avLst/>
          </a:prstGeom>
          <a:noFill/>
          <a:ln w="9525">
            <a:noFill/>
            <a:miter lim="800000"/>
            <a:headEnd/>
            <a:tailEnd/>
          </a:ln>
        </p:spPr>
        <p:txBody>
          <a:bodyPr wrap="none" lIns="0" tIns="0" rIns="0" bIns="0"/>
          <a:lstStyle/>
          <a:p>
            <a:pPr eaLnBrk="0" hangingPunct="0">
              <a:lnSpc>
                <a:spcPct val="90000"/>
              </a:lnSpc>
            </a:pPr>
            <a:r>
              <a:rPr lang="en-US" sz="1300" b="1"/>
              <a:t>Bacterial</a:t>
            </a:r>
            <a:br>
              <a:rPr lang="en-US" sz="1300" b="1"/>
            </a:br>
            <a:r>
              <a:rPr lang="en-US" sz="1300" b="1"/>
              <a:t>chromosome</a:t>
            </a:r>
          </a:p>
        </p:txBody>
      </p:sp>
      <p:sp>
        <p:nvSpPr>
          <p:cNvPr id="139275" name="Text Box 3"/>
          <p:cNvSpPr txBox="1">
            <a:spLocks noChangeArrowheads="1"/>
          </p:cNvSpPr>
          <p:nvPr/>
        </p:nvSpPr>
        <p:spPr bwMode="auto">
          <a:xfrm>
            <a:off x="3197225" y="2552700"/>
            <a:ext cx="1993900" cy="165100"/>
          </a:xfrm>
          <a:prstGeom prst="rect">
            <a:avLst/>
          </a:prstGeom>
          <a:noFill/>
          <a:ln w="9525">
            <a:noFill/>
            <a:miter lim="800000"/>
            <a:headEnd/>
            <a:tailEnd/>
          </a:ln>
        </p:spPr>
        <p:txBody>
          <a:bodyPr wrap="none" lIns="0" tIns="0" rIns="0" bIns="0"/>
          <a:lstStyle/>
          <a:p>
            <a:pPr eaLnBrk="0" hangingPunct="0"/>
            <a:r>
              <a:rPr lang="en-US" sz="1300" b="1"/>
              <a:t>The phage injects its DNA</a:t>
            </a:r>
          </a:p>
        </p:txBody>
      </p:sp>
      <p:sp>
        <p:nvSpPr>
          <p:cNvPr id="139276" name="Text Box 3"/>
          <p:cNvSpPr txBox="1">
            <a:spLocks noChangeArrowheads="1"/>
          </p:cNvSpPr>
          <p:nvPr/>
        </p:nvSpPr>
        <p:spPr bwMode="auto">
          <a:xfrm>
            <a:off x="2081213" y="3754438"/>
            <a:ext cx="931862" cy="147637"/>
          </a:xfrm>
          <a:prstGeom prst="rect">
            <a:avLst/>
          </a:prstGeom>
          <a:noFill/>
          <a:ln w="9525">
            <a:noFill/>
            <a:miter lim="800000"/>
            <a:headEnd/>
            <a:tailEnd/>
          </a:ln>
        </p:spPr>
        <p:txBody>
          <a:bodyPr wrap="none" lIns="0" tIns="0" rIns="0" bIns="0"/>
          <a:lstStyle/>
          <a:p>
            <a:pPr algn="r" eaLnBrk="0" hangingPunct="0">
              <a:lnSpc>
                <a:spcPct val="90000"/>
              </a:lnSpc>
            </a:pPr>
            <a:r>
              <a:rPr lang="en-US" sz="1300" b="1"/>
              <a:t>Lytic cycle</a:t>
            </a:r>
          </a:p>
        </p:txBody>
      </p:sp>
      <p:sp>
        <p:nvSpPr>
          <p:cNvPr id="139277" name="Text Box 3"/>
          <p:cNvSpPr txBox="1">
            <a:spLocks noChangeArrowheads="1"/>
          </p:cNvSpPr>
          <p:nvPr/>
        </p:nvSpPr>
        <p:spPr bwMode="auto">
          <a:xfrm>
            <a:off x="3775075" y="4141788"/>
            <a:ext cx="931863" cy="147637"/>
          </a:xfrm>
          <a:prstGeom prst="rect">
            <a:avLst/>
          </a:prstGeom>
          <a:noFill/>
          <a:ln w="9525">
            <a:noFill/>
            <a:miter lim="800000"/>
            <a:headEnd/>
            <a:tailEnd/>
          </a:ln>
        </p:spPr>
        <p:txBody>
          <a:bodyPr wrap="none" lIns="0" tIns="0" rIns="0" bIns="0"/>
          <a:lstStyle/>
          <a:p>
            <a:pPr algn="ctr" eaLnBrk="0" hangingPunct="0">
              <a:lnSpc>
                <a:spcPct val="90000"/>
              </a:lnSpc>
            </a:pPr>
            <a:r>
              <a:rPr lang="en-US" sz="1300" b="1"/>
              <a:t>The phage DNA</a:t>
            </a:r>
            <a:br>
              <a:rPr lang="en-US" sz="1300" b="1"/>
            </a:br>
            <a:r>
              <a:rPr lang="en-US" sz="1300" b="1"/>
              <a:t>circularizes</a:t>
            </a:r>
          </a:p>
        </p:txBody>
      </p:sp>
      <p:sp>
        <p:nvSpPr>
          <p:cNvPr id="139278" name="Oval 14"/>
          <p:cNvSpPr>
            <a:spLocks noChangeArrowheads="1"/>
          </p:cNvSpPr>
          <p:nvPr/>
        </p:nvSpPr>
        <p:spPr bwMode="auto">
          <a:xfrm>
            <a:off x="3000375" y="2581275"/>
            <a:ext cx="155575" cy="155575"/>
          </a:xfrm>
          <a:prstGeom prst="ellipse">
            <a:avLst/>
          </a:prstGeom>
          <a:solidFill>
            <a:srgbClr val="EF1A23"/>
          </a:solidFill>
          <a:ln w="12700">
            <a:noFill/>
            <a:round/>
            <a:headEnd/>
            <a:tailEnd/>
          </a:ln>
          <a:effectLst/>
        </p:spPr>
        <p:txBody>
          <a:bodyPr wrap="none" anchor="ctr"/>
          <a:lstStyle/>
          <a:p>
            <a:endParaRPr lang="en-US"/>
          </a:p>
        </p:txBody>
      </p:sp>
      <p:sp>
        <p:nvSpPr>
          <p:cNvPr id="139279" name="Text Box 3"/>
          <p:cNvSpPr txBox="1">
            <a:spLocks noChangeArrowheads="1"/>
          </p:cNvSpPr>
          <p:nvPr/>
        </p:nvSpPr>
        <p:spPr bwMode="auto">
          <a:xfrm>
            <a:off x="3041650" y="2593975"/>
            <a:ext cx="74613" cy="149225"/>
          </a:xfrm>
          <a:prstGeom prst="rect">
            <a:avLst/>
          </a:prstGeom>
          <a:noFill/>
          <a:ln w="9525">
            <a:noFill/>
            <a:miter lim="800000"/>
            <a:headEnd/>
            <a:tailEnd/>
          </a:ln>
        </p:spPr>
        <p:txBody>
          <a:bodyPr wrap="none" lIns="0" tIns="0" rIns="0" bIns="0"/>
          <a:lstStyle/>
          <a:p>
            <a:pPr eaLnBrk="0" hangingPunct="0">
              <a:lnSpc>
                <a:spcPct val="90000"/>
              </a:lnSpc>
            </a:pPr>
            <a:r>
              <a:rPr lang="en-US" sz="1000" b="1">
                <a:solidFill>
                  <a:schemeClr val="bg1"/>
                </a:solidFill>
              </a:rPr>
              <a:t>1</a:t>
            </a:r>
            <a:endParaRPr lang="en-US" sz="1000" b="1"/>
          </a:p>
        </p:txBody>
      </p:sp>
      <p:sp>
        <p:nvSpPr>
          <p:cNvPr id="139280" name="Oval 16"/>
          <p:cNvSpPr>
            <a:spLocks noChangeArrowheads="1"/>
          </p:cNvSpPr>
          <p:nvPr/>
        </p:nvSpPr>
        <p:spPr bwMode="auto">
          <a:xfrm>
            <a:off x="3429000" y="4152900"/>
            <a:ext cx="155575" cy="155575"/>
          </a:xfrm>
          <a:prstGeom prst="ellipse">
            <a:avLst/>
          </a:prstGeom>
          <a:solidFill>
            <a:srgbClr val="EF1A23"/>
          </a:solidFill>
          <a:ln w="12700">
            <a:noFill/>
            <a:round/>
            <a:headEnd/>
            <a:tailEnd/>
          </a:ln>
          <a:effectLst/>
        </p:spPr>
        <p:txBody>
          <a:bodyPr wrap="none" anchor="ctr"/>
          <a:lstStyle/>
          <a:p>
            <a:endParaRPr lang="en-US"/>
          </a:p>
        </p:txBody>
      </p:sp>
      <p:sp>
        <p:nvSpPr>
          <p:cNvPr id="139281" name="Text Box 3"/>
          <p:cNvSpPr txBox="1">
            <a:spLocks noChangeArrowheads="1"/>
          </p:cNvSpPr>
          <p:nvPr/>
        </p:nvSpPr>
        <p:spPr bwMode="auto">
          <a:xfrm>
            <a:off x="3473450" y="4162425"/>
            <a:ext cx="165100" cy="152400"/>
          </a:xfrm>
          <a:prstGeom prst="rect">
            <a:avLst/>
          </a:prstGeom>
          <a:noFill/>
          <a:ln w="9525">
            <a:noFill/>
            <a:miter lim="800000"/>
            <a:headEnd/>
            <a:tailEnd/>
          </a:ln>
        </p:spPr>
        <p:txBody>
          <a:bodyPr wrap="none" lIns="0" tIns="0" rIns="0" bIns="0"/>
          <a:lstStyle/>
          <a:p>
            <a:pPr eaLnBrk="0" hangingPunct="0">
              <a:lnSpc>
                <a:spcPct val="90000"/>
              </a:lnSpc>
            </a:pPr>
            <a:r>
              <a:rPr lang="en-US" sz="1000" b="1">
                <a:solidFill>
                  <a:schemeClr val="bg1"/>
                </a:solidFill>
              </a:rPr>
              <a:t>2</a:t>
            </a:r>
            <a:endParaRPr lang="en-US" sz="1000" b="1"/>
          </a:p>
        </p:txBody>
      </p:sp>
      <p:sp>
        <p:nvSpPr>
          <p:cNvPr id="139282" name="Text Box 3"/>
          <p:cNvSpPr txBox="1">
            <a:spLocks noChangeArrowheads="1"/>
          </p:cNvSpPr>
          <p:nvPr/>
        </p:nvSpPr>
        <p:spPr bwMode="auto">
          <a:xfrm>
            <a:off x="571500" y="2178050"/>
            <a:ext cx="1136650" cy="501650"/>
          </a:xfrm>
          <a:prstGeom prst="rect">
            <a:avLst/>
          </a:prstGeom>
          <a:noFill/>
          <a:ln w="9525">
            <a:noFill/>
            <a:miter lim="800000"/>
            <a:headEnd/>
            <a:tailEnd/>
          </a:ln>
        </p:spPr>
        <p:txBody>
          <a:bodyPr wrap="none" lIns="0" tIns="0" rIns="0" bIns="0"/>
          <a:lstStyle/>
          <a:p>
            <a:pPr eaLnBrk="0" hangingPunct="0">
              <a:lnSpc>
                <a:spcPct val="90000"/>
              </a:lnSpc>
            </a:pPr>
            <a:r>
              <a:rPr lang="en-US" sz="1300" b="1"/>
              <a:t>The cell lyses,</a:t>
            </a:r>
            <a:br>
              <a:rPr lang="en-US" sz="1300" b="1"/>
            </a:br>
            <a:r>
              <a:rPr lang="en-US" sz="1300" b="1"/>
              <a:t>releasing</a:t>
            </a:r>
            <a:br>
              <a:rPr lang="en-US" sz="1300" b="1"/>
            </a:br>
            <a:r>
              <a:rPr lang="en-US" sz="1300" b="1"/>
              <a:t>phages</a:t>
            </a:r>
          </a:p>
        </p:txBody>
      </p:sp>
      <p:sp>
        <p:nvSpPr>
          <p:cNvPr id="139283" name="Oval 19"/>
          <p:cNvSpPr>
            <a:spLocks noChangeArrowheads="1"/>
          </p:cNvSpPr>
          <p:nvPr/>
        </p:nvSpPr>
        <p:spPr bwMode="auto">
          <a:xfrm>
            <a:off x="368300" y="2171700"/>
            <a:ext cx="155575" cy="155575"/>
          </a:xfrm>
          <a:prstGeom prst="ellipse">
            <a:avLst/>
          </a:prstGeom>
          <a:solidFill>
            <a:srgbClr val="EF1A23"/>
          </a:solidFill>
          <a:ln w="12700">
            <a:noFill/>
            <a:round/>
            <a:headEnd/>
            <a:tailEnd/>
          </a:ln>
          <a:effectLst/>
        </p:spPr>
        <p:txBody>
          <a:bodyPr wrap="none" anchor="ctr"/>
          <a:lstStyle/>
          <a:p>
            <a:endParaRPr lang="en-US"/>
          </a:p>
        </p:txBody>
      </p:sp>
      <p:sp>
        <p:nvSpPr>
          <p:cNvPr id="139284" name="Text Box 3"/>
          <p:cNvSpPr txBox="1">
            <a:spLocks noChangeArrowheads="1"/>
          </p:cNvSpPr>
          <p:nvPr/>
        </p:nvSpPr>
        <p:spPr bwMode="auto">
          <a:xfrm>
            <a:off x="406400" y="2184400"/>
            <a:ext cx="74613" cy="149225"/>
          </a:xfrm>
          <a:prstGeom prst="rect">
            <a:avLst/>
          </a:prstGeom>
          <a:noFill/>
          <a:ln w="9525">
            <a:noFill/>
            <a:miter lim="800000"/>
            <a:headEnd/>
            <a:tailEnd/>
          </a:ln>
        </p:spPr>
        <p:txBody>
          <a:bodyPr wrap="none" lIns="0" tIns="0" rIns="0" bIns="0"/>
          <a:lstStyle/>
          <a:p>
            <a:pPr eaLnBrk="0" hangingPunct="0">
              <a:lnSpc>
                <a:spcPct val="90000"/>
              </a:lnSpc>
            </a:pPr>
            <a:r>
              <a:rPr lang="en-US" sz="1000" b="1">
                <a:solidFill>
                  <a:schemeClr val="bg1"/>
                </a:solidFill>
              </a:rPr>
              <a:t>4</a:t>
            </a:r>
            <a:endParaRPr lang="en-US" sz="1000" b="1"/>
          </a:p>
        </p:txBody>
      </p:sp>
      <p:sp>
        <p:nvSpPr>
          <p:cNvPr id="139285" name="Text Box 3"/>
          <p:cNvSpPr txBox="1">
            <a:spLocks noChangeArrowheads="1"/>
          </p:cNvSpPr>
          <p:nvPr/>
        </p:nvSpPr>
        <p:spPr bwMode="auto">
          <a:xfrm>
            <a:off x="1822450" y="5276850"/>
            <a:ext cx="1916113" cy="331788"/>
          </a:xfrm>
          <a:prstGeom prst="rect">
            <a:avLst/>
          </a:prstGeom>
          <a:noFill/>
          <a:ln w="9525">
            <a:noFill/>
            <a:miter lim="800000"/>
            <a:headEnd/>
            <a:tailEnd/>
          </a:ln>
        </p:spPr>
        <p:txBody>
          <a:bodyPr wrap="none" lIns="0" tIns="0" rIns="0" bIns="0"/>
          <a:lstStyle/>
          <a:p>
            <a:pPr eaLnBrk="0" hangingPunct="0">
              <a:lnSpc>
                <a:spcPct val="90000"/>
              </a:lnSpc>
            </a:pPr>
            <a:r>
              <a:rPr lang="en-US" sz="1300" b="1"/>
              <a:t>New phage DNA and</a:t>
            </a:r>
            <a:br>
              <a:rPr lang="en-US" sz="1300" b="1"/>
            </a:br>
            <a:r>
              <a:rPr lang="en-US" sz="1300" b="1"/>
              <a:t>proteins are synthesized</a:t>
            </a:r>
          </a:p>
        </p:txBody>
      </p:sp>
      <p:sp>
        <p:nvSpPr>
          <p:cNvPr id="139286" name="Text Box 3"/>
          <p:cNvSpPr txBox="1">
            <a:spLocks noChangeArrowheads="1"/>
          </p:cNvSpPr>
          <p:nvPr/>
        </p:nvSpPr>
        <p:spPr bwMode="auto">
          <a:xfrm>
            <a:off x="336550" y="4102100"/>
            <a:ext cx="1390650" cy="165100"/>
          </a:xfrm>
          <a:prstGeom prst="rect">
            <a:avLst/>
          </a:prstGeom>
          <a:noFill/>
          <a:ln w="9525">
            <a:noFill/>
            <a:miter lim="800000"/>
            <a:headEnd/>
            <a:tailEnd/>
          </a:ln>
        </p:spPr>
        <p:txBody>
          <a:bodyPr wrap="none" lIns="0" tIns="0" rIns="0" bIns="0"/>
          <a:lstStyle/>
          <a:p>
            <a:pPr eaLnBrk="0" hangingPunct="0">
              <a:lnSpc>
                <a:spcPct val="90000"/>
              </a:lnSpc>
            </a:pPr>
            <a:r>
              <a:rPr lang="en-US" sz="1300" b="1"/>
              <a:t>Phages assemble</a:t>
            </a:r>
          </a:p>
        </p:txBody>
      </p:sp>
      <p:sp>
        <p:nvSpPr>
          <p:cNvPr id="139287" name="Oval 23"/>
          <p:cNvSpPr>
            <a:spLocks noChangeArrowheads="1"/>
          </p:cNvSpPr>
          <p:nvPr/>
        </p:nvSpPr>
        <p:spPr bwMode="auto">
          <a:xfrm>
            <a:off x="1600200" y="5257800"/>
            <a:ext cx="155575" cy="155575"/>
          </a:xfrm>
          <a:prstGeom prst="ellipse">
            <a:avLst/>
          </a:prstGeom>
          <a:solidFill>
            <a:srgbClr val="EF1A23"/>
          </a:solidFill>
          <a:ln w="12700">
            <a:noFill/>
            <a:round/>
            <a:headEnd/>
            <a:tailEnd/>
          </a:ln>
          <a:effectLst/>
        </p:spPr>
        <p:txBody>
          <a:bodyPr wrap="none" anchor="ctr"/>
          <a:lstStyle/>
          <a:p>
            <a:endParaRPr lang="en-US"/>
          </a:p>
        </p:txBody>
      </p:sp>
      <p:sp>
        <p:nvSpPr>
          <p:cNvPr id="139288" name="Text Box 3"/>
          <p:cNvSpPr txBox="1">
            <a:spLocks noChangeArrowheads="1"/>
          </p:cNvSpPr>
          <p:nvPr/>
        </p:nvSpPr>
        <p:spPr bwMode="auto">
          <a:xfrm>
            <a:off x="1641475" y="5270500"/>
            <a:ext cx="165100" cy="152400"/>
          </a:xfrm>
          <a:prstGeom prst="rect">
            <a:avLst/>
          </a:prstGeom>
          <a:noFill/>
          <a:ln w="9525">
            <a:noFill/>
            <a:miter lim="800000"/>
            <a:headEnd/>
            <a:tailEnd/>
          </a:ln>
        </p:spPr>
        <p:txBody>
          <a:bodyPr wrap="none" lIns="0" tIns="0" rIns="0" bIns="0"/>
          <a:lstStyle/>
          <a:p>
            <a:pPr eaLnBrk="0" hangingPunct="0">
              <a:lnSpc>
                <a:spcPct val="90000"/>
              </a:lnSpc>
            </a:pPr>
            <a:r>
              <a:rPr lang="en-US" sz="1000" b="1">
                <a:solidFill>
                  <a:schemeClr val="bg1"/>
                </a:solidFill>
              </a:rPr>
              <a:t>3</a:t>
            </a:r>
            <a:endParaRPr lang="en-US" sz="1000" b="1"/>
          </a:p>
        </p:txBody>
      </p:sp>
      <p:sp>
        <p:nvSpPr>
          <p:cNvPr id="139289" name="Text Box 3"/>
          <p:cNvSpPr txBox="1">
            <a:spLocks noChangeArrowheads="1"/>
          </p:cNvSpPr>
          <p:nvPr/>
        </p:nvSpPr>
        <p:spPr bwMode="auto">
          <a:xfrm>
            <a:off x="4076700" y="4749800"/>
            <a:ext cx="411163" cy="160338"/>
          </a:xfrm>
          <a:prstGeom prst="rect">
            <a:avLst/>
          </a:prstGeom>
          <a:noFill/>
          <a:ln w="9525">
            <a:noFill/>
            <a:miter lim="800000"/>
            <a:headEnd/>
            <a:tailEnd/>
          </a:ln>
        </p:spPr>
        <p:txBody>
          <a:bodyPr wrap="none" lIns="0" tIns="0" rIns="0" bIns="0"/>
          <a:lstStyle/>
          <a:p>
            <a:pPr eaLnBrk="0" hangingPunct="0">
              <a:lnSpc>
                <a:spcPct val="90000"/>
              </a:lnSpc>
            </a:pPr>
            <a:r>
              <a:rPr lang="en-US" sz="1300" b="1"/>
              <a:t>OR</a:t>
            </a:r>
          </a:p>
        </p:txBody>
      </p:sp>
      <p:sp>
        <p:nvSpPr>
          <p:cNvPr id="139290" name="Text Box 3"/>
          <p:cNvSpPr txBox="1">
            <a:spLocks noChangeArrowheads="1"/>
          </p:cNvSpPr>
          <p:nvPr/>
        </p:nvSpPr>
        <p:spPr bwMode="auto">
          <a:xfrm>
            <a:off x="5530850" y="2882900"/>
            <a:ext cx="842963" cy="304800"/>
          </a:xfrm>
          <a:prstGeom prst="rect">
            <a:avLst/>
          </a:prstGeom>
          <a:noFill/>
          <a:ln w="9525">
            <a:noFill/>
            <a:miter lim="800000"/>
            <a:headEnd/>
            <a:tailEnd/>
          </a:ln>
        </p:spPr>
        <p:txBody>
          <a:bodyPr wrap="none" lIns="0" tIns="0" rIns="0" bIns="0"/>
          <a:lstStyle/>
          <a:p>
            <a:pPr eaLnBrk="0" hangingPunct="0">
              <a:lnSpc>
                <a:spcPct val="90000"/>
              </a:lnSpc>
            </a:pPr>
            <a:r>
              <a:rPr lang="en-US" sz="1300" b="1"/>
              <a:t>Environmental</a:t>
            </a:r>
            <a:br>
              <a:rPr lang="en-US" sz="1300" b="1"/>
            </a:br>
            <a:r>
              <a:rPr lang="en-US" sz="1300" b="1"/>
              <a:t>stress</a:t>
            </a:r>
          </a:p>
        </p:txBody>
      </p:sp>
      <p:sp>
        <p:nvSpPr>
          <p:cNvPr id="139291" name="Text Box 3"/>
          <p:cNvSpPr txBox="1">
            <a:spLocks noChangeArrowheads="1"/>
          </p:cNvSpPr>
          <p:nvPr/>
        </p:nvSpPr>
        <p:spPr bwMode="auto">
          <a:xfrm>
            <a:off x="5156200" y="3768725"/>
            <a:ext cx="1179513" cy="177800"/>
          </a:xfrm>
          <a:prstGeom prst="rect">
            <a:avLst/>
          </a:prstGeom>
          <a:noFill/>
          <a:ln w="9525">
            <a:noFill/>
            <a:miter lim="800000"/>
            <a:headEnd/>
            <a:tailEnd/>
          </a:ln>
        </p:spPr>
        <p:txBody>
          <a:bodyPr wrap="none" lIns="0" tIns="0" rIns="0" bIns="0"/>
          <a:lstStyle/>
          <a:p>
            <a:pPr eaLnBrk="0" hangingPunct="0">
              <a:lnSpc>
                <a:spcPct val="90000"/>
              </a:lnSpc>
            </a:pPr>
            <a:r>
              <a:rPr lang="en-US" sz="1200" b="1"/>
              <a:t>Lysogenic cycle</a:t>
            </a:r>
          </a:p>
        </p:txBody>
      </p:sp>
      <p:sp>
        <p:nvSpPr>
          <p:cNvPr id="139292" name="Text Box 3"/>
          <p:cNvSpPr txBox="1">
            <a:spLocks noChangeArrowheads="1"/>
          </p:cNvSpPr>
          <p:nvPr/>
        </p:nvSpPr>
        <p:spPr bwMode="auto">
          <a:xfrm>
            <a:off x="8026400" y="2965450"/>
            <a:ext cx="842963" cy="304800"/>
          </a:xfrm>
          <a:prstGeom prst="rect">
            <a:avLst/>
          </a:prstGeom>
          <a:noFill/>
          <a:ln w="9525">
            <a:noFill/>
            <a:miter lim="800000"/>
            <a:headEnd/>
            <a:tailEnd/>
          </a:ln>
        </p:spPr>
        <p:txBody>
          <a:bodyPr wrap="none" lIns="0" tIns="0" rIns="0" bIns="0"/>
          <a:lstStyle/>
          <a:p>
            <a:pPr eaLnBrk="0" hangingPunct="0">
              <a:lnSpc>
                <a:spcPct val="90000"/>
              </a:lnSpc>
            </a:pPr>
            <a:r>
              <a:rPr lang="en-US" sz="1300" b="1"/>
              <a:t>Many cell</a:t>
            </a:r>
            <a:br>
              <a:rPr lang="en-US" sz="1300" b="1"/>
            </a:br>
            <a:r>
              <a:rPr lang="en-US" sz="1300" b="1"/>
              <a:t>divisions</a:t>
            </a:r>
          </a:p>
        </p:txBody>
      </p:sp>
      <p:sp>
        <p:nvSpPr>
          <p:cNvPr id="139293" name="Text Box 3"/>
          <p:cNvSpPr txBox="1">
            <a:spLocks noChangeArrowheads="1"/>
          </p:cNvSpPr>
          <p:nvPr/>
        </p:nvSpPr>
        <p:spPr bwMode="auto">
          <a:xfrm>
            <a:off x="6654800" y="4146550"/>
            <a:ext cx="1814513" cy="330200"/>
          </a:xfrm>
          <a:prstGeom prst="rect">
            <a:avLst/>
          </a:prstGeom>
          <a:noFill/>
          <a:ln w="9525">
            <a:noFill/>
            <a:miter lim="800000"/>
            <a:headEnd/>
            <a:tailEnd/>
          </a:ln>
        </p:spPr>
        <p:txBody>
          <a:bodyPr wrap="none" lIns="0" tIns="0" rIns="0" bIns="0"/>
          <a:lstStyle/>
          <a:p>
            <a:pPr eaLnBrk="0" hangingPunct="0">
              <a:lnSpc>
                <a:spcPct val="90000"/>
              </a:lnSpc>
            </a:pPr>
            <a:r>
              <a:rPr lang="en-US" sz="1300" b="1"/>
              <a:t>The lysogenic bacterium</a:t>
            </a:r>
            <a:br>
              <a:rPr lang="en-US" sz="1300" b="1"/>
            </a:br>
            <a:r>
              <a:rPr lang="en-US" sz="1300" b="1"/>
              <a:t>replicates normally</a:t>
            </a:r>
          </a:p>
        </p:txBody>
      </p:sp>
      <p:sp>
        <p:nvSpPr>
          <p:cNvPr id="139294" name="Text Box 3"/>
          <p:cNvSpPr txBox="1">
            <a:spLocks noChangeArrowheads="1"/>
          </p:cNvSpPr>
          <p:nvPr/>
        </p:nvSpPr>
        <p:spPr bwMode="auto">
          <a:xfrm>
            <a:off x="5441950" y="4273550"/>
            <a:ext cx="931863" cy="147638"/>
          </a:xfrm>
          <a:prstGeom prst="rect">
            <a:avLst/>
          </a:prstGeom>
          <a:noFill/>
          <a:ln w="9525">
            <a:noFill/>
            <a:miter lim="800000"/>
            <a:headEnd/>
            <a:tailEnd/>
          </a:ln>
        </p:spPr>
        <p:txBody>
          <a:bodyPr wrap="none" lIns="0" tIns="0" rIns="0" bIns="0"/>
          <a:lstStyle/>
          <a:p>
            <a:pPr algn="ctr" eaLnBrk="0" hangingPunct="0">
              <a:lnSpc>
                <a:spcPct val="90000"/>
              </a:lnSpc>
            </a:pPr>
            <a:r>
              <a:rPr lang="en-US" sz="1300" b="1"/>
              <a:t>Prophage</a:t>
            </a:r>
          </a:p>
        </p:txBody>
      </p:sp>
      <p:sp>
        <p:nvSpPr>
          <p:cNvPr id="139295" name="Text Box 3"/>
          <p:cNvSpPr txBox="1">
            <a:spLocks noChangeArrowheads="1"/>
          </p:cNvSpPr>
          <p:nvPr/>
        </p:nvSpPr>
        <p:spPr bwMode="auto">
          <a:xfrm>
            <a:off x="4965700" y="5270500"/>
            <a:ext cx="2246313" cy="274638"/>
          </a:xfrm>
          <a:prstGeom prst="rect">
            <a:avLst/>
          </a:prstGeom>
          <a:noFill/>
          <a:ln w="9525">
            <a:noFill/>
            <a:miter lim="800000"/>
            <a:headEnd/>
            <a:tailEnd/>
          </a:ln>
        </p:spPr>
        <p:txBody>
          <a:bodyPr wrap="none" lIns="0" tIns="0" rIns="0" bIns="0"/>
          <a:lstStyle/>
          <a:p>
            <a:pPr eaLnBrk="0" hangingPunct="0">
              <a:lnSpc>
                <a:spcPct val="90000"/>
              </a:lnSpc>
            </a:pPr>
            <a:r>
              <a:rPr lang="en-US" sz="1300" b="1"/>
              <a:t>Phage DNA inserts into the bacterial</a:t>
            </a:r>
            <a:br>
              <a:rPr lang="en-US" sz="1300" b="1"/>
            </a:br>
            <a:r>
              <a:rPr lang="en-US" sz="1300" b="1"/>
              <a:t>chromosome by recombination</a:t>
            </a:r>
          </a:p>
        </p:txBody>
      </p:sp>
      <p:sp>
        <p:nvSpPr>
          <p:cNvPr id="139296" name="Line 32"/>
          <p:cNvSpPr>
            <a:spLocks noChangeShapeType="1"/>
          </p:cNvSpPr>
          <p:nvPr/>
        </p:nvSpPr>
        <p:spPr bwMode="auto">
          <a:xfrm>
            <a:off x="5911850" y="4476750"/>
            <a:ext cx="0" cy="469900"/>
          </a:xfrm>
          <a:prstGeom prst="line">
            <a:avLst/>
          </a:prstGeom>
          <a:noFill/>
          <a:ln w="12700">
            <a:solidFill>
              <a:schemeClr val="tx1"/>
            </a:solidFill>
            <a:round/>
            <a:headEnd/>
            <a:tailEnd/>
          </a:ln>
          <a:effectLst/>
        </p:spPr>
        <p:txBody>
          <a:bodyPr wrap="none" anchor="ctr"/>
          <a:lstStyle/>
          <a:p>
            <a:endParaRPr lang="en-US"/>
          </a:p>
        </p:txBody>
      </p:sp>
      <p:sp>
        <p:nvSpPr>
          <p:cNvPr id="139297" name="Oval 33"/>
          <p:cNvSpPr>
            <a:spLocks noChangeArrowheads="1"/>
          </p:cNvSpPr>
          <p:nvPr/>
        </p:nvSpPr>
        <p:spPr bwMode="auto">
          <a:xfrm>
            <a:off x="4770438" y="5265738"/>
            <a:ext cx="155575" cy="155575"/>
          </a:xfrm>
          <a:prstGeom prst="ellipse">
            <a:avLst/>
          </a:prstGeom>
          <a:solidFill>
            <a:srgbClr val="EF1A23"/>
          </a:solidFill>
          <a:ln w="12700">
            <a:noFill/>
            <a:round/>
            <a:headEnd/>
            <a:tailEnd/>
          </a:ln>
          <a:effectLst/>
        </p:spPr>
        <p:txBody>
          <a:bodyPr wrap="none" anchor="ctr"/>
          <a:lstStyle/>
          <a:p>
            <a:endParaRPr lang="en-US"/>
          </a:p>
        </p:txBody>
      </p:sp>
      <p:sp>
        <p:nvSpPr>
          <p:cNvPr id="139298" name="Oval 34"/>
          <p:cNvSpPr>
            <a:spLocks noChangeArrowheads="1"/>
          </p:cNvSpPr>
          <p:nvPr/>
        </p:nvSpPr>
        <p:spPr bwMode="auto">
          <a:xfrm>
            <a:off x="5316538" y="2882900"/>
            <a:ext cx="155575" cy="155575"/>
          </a:xfrm>
          <a:prstGeom prst="ellipse">
            <a:avLst/>
          </a:prstGeom>
          <a:solidFill>
            <a:srgbClr val="EF1A23"/>
          </a:solidFill>
          <a:ln w="12700">
            <a:noFill/>
            <a:round/>
            <a:headEnd/>
            <a:tailEnd/>
          </a:ln>
          <a:effectLst/>
        </p:spPr>
        <p:txBody>
          <a:bodyPr wrap="none" anchor="ctr"/>
          <a:lstStyle/>
          <a:p>
            <a:endParaRPr lang="en-US"/>
          </a:p>
        </p:txBody>
      </p:sp>
      <p:sp>
        <p:nvSpPr>
          <p:cNvPr id="139299" name="Oval 35"/>
          <p:cNvSpPr>
            <a:spLocks noChangeArrowheads="1"/>
          </p:cNvSpPr>
          <p:nvPr/>
        </p:nvSpPr>
        <p:spPr bwMode="auto">
          <a:xfrm>
            <a:off x="6454775" y="4143375"/>
            <a:ext cx="155575" cy="155575"/>
          </a:xfrm>
          <a:prstGeom prst="ellipse">
            <a:avLst/>
          </a:prstGeom>
          <a:solidFill>
            <a:srgbClr val="EF1A23"/>
          </a:solidFill>
          <a:ln w="12700">
            <a:noFill/>
            <a:round/>
            <a:headEnd/>
            <a:tailEnd/>
          </a:ln>
          <a:effectLst/>
        </p:spPr>
        <p:txBody>
          <a:bodyPr wrap="none" anchor="ctr"/>
          <a:lstStyle/>
          <a:p>
            <a:endParaRPr lang="en-US"/>
          </a:p>
        </p:txBody>
      </p:sp>
      <p:sp>
        <p:nvSpPr>
          <p:cNvPr id="139300" name="Text Box 3"/>
          <p:cNvSpPr txBox="1">
            <a:spLocks noChangeArrowheads="1"/>
          </p:cNvSpPr>
          <p:nvPr/>
        </p:nvSpPr>
        <p:spPr bwMode="auto">
          <a:xfrm>
            <a:off x="4805363" y="5286375"/>
            <a:ext cx="165100" cy="152400"/>
          </a:xfrm>
          <a:prstGeom prst="rect">
            <a:avLst/>
          </a:prstGeom>
          <a:noFill/>
          <a:ln w="9525">
            <a:noFill/>
            <a:miter lim="800000"/>
            <a:headEnd/>
            <a:tailEnd/>
          </a:ln>
        </p:spPr>
        <p:txBody>
          <a:bodyPr wrap="none" lIns="0" tIns="0" rIns="0" bIns="0"/>
          <a:lstStyle/>
          <a:p>
            <a:pPr eaLnBrk="0" hangingPunct="0">
              <a:lnSpc>
                <a:spcPct val="90000"/>
              </a:lnSpc>
            </a:pPr>
            <a:r>
              <a:rPr lang="en-US" sz="1000" b="1">
                <a:solidFill>
                  <a:schemeClr val="bg1"/>
                </a:solidFill>
              </a:rPr>
              <a:t>5</a:t>
            </a:r>
            <a:endParaRPr lang="en-US" sz="1000" b="1"/>
          </a:p>
        </p:txBody>
      </p:sp>
      <p:sp>
        <p:nvSpPr>
          <p:cNvPr id="139301" name="Text Box 3"/>
          <p:cNvSpPr txBox="1">
            <a:spLocks noChangeArrowheads="1"/>
          </p:cNvSpPr>
          <p:nvPr/>
        </p:nvSpPr>
        <p:spPr bwMode="auto">
          <a:xfrm>
            <a:off x="5357813" y="2901950"/>
            <a:ext cx="165100" cy="152400"/>
          </a:xfrm>
          <a:prstGeom prst="rect">
            <a:avLst/>
          </a:prstGeom>
          <a:noFill/>
          <a:ln w="9525">
            <a:noFill/>
            <a:miter lim="800000"/>
            <a:headEnd/>
            <a:tailEnd/>
          </a:ln>
        </p:spPr>
        <p:txBody>
          <a:bodyPr wrap="none" lIns="0" tIns="0" rIns="0" bIns="0"/>
          <a:lstStyle/>
          <a:p>
            <a:pPr eaLnBrk="0" hangingPunct="0">
              <a:lnSpc>
                <a:spcPct val="90000"/>
              </a:lnSpc>
            </a:pPr>
            <a:r>
              <a:rPr lang="en-US" sz="1000" b="1">
                <a:solidFill>
                  <a:schemeClr val="bg1"/>
                </a:solidFill>
              </a:rPr>
              <a:t>7</a:t>
            </a:r>
            <a:endParaRPr lang="en-US" sz="1000" b="1"/>
          </a:p>
        </p:txBody>
      </p:sp>
      <p:sp>
        <p:nvSpPr>
          <p:cNvPr id="139302" name="Text Box 3"/>
          <p:cNvSpPr txBox="1">
            <a:spLocks noChangeArrowheads="1"/>
          </p:cNvSpPr>
          <p:nvPr/>
        </p:nvSpPr>
        <p:spPr bwMode="auto">
          <a:xfrm>
            <a:off x="6491288" y="4167188"/>
            <a:ext cx="165100" cy="152400"/>
          </a:xfrm>
          <a:prstGeom prst="rect">
            <a:avLst/>
          </a:prstGeom>
          <a:noFill/>
          <a:ln w="9525">
            <a:noFill/>
            <a:miter lim="800000"/>
            <a:headEnd/>
            <a:tailEnd/>
          </a:ln>
        </p:spPr>
        <p:txBody>
          <a:bodyPr wrap="none" lIns="0" tIns="0" rIns="0" bIns="0"/>
          <a:lstStyle/>
          <a:p>
            <a:pPr eaLnBrk="0" hangingPunct="0">
              <a:lnSpc>
                <a:spcPct val="90000"/>
              </a:lnSpc>
            </a:pPr>
            <a:r>
              <a:rPr lang="en-US" sz="1000" b="1">
                <a:solidFill>
                  <a:schemeClr val="bg1"/>
                </a:solidFill>
              </a:rPr>
              <a:t>6</a:t>
            </a:r>
            <a:endParaRPr lang="en-US" sz="1000" b="1"/>
          </a:p>
        </p:txBody>
      </p:sp>
      <p:sp>
        <p:nvSpPr>
          <p:cNvPr id="39" name="Slide Number Placeholder 38"/>
          <p:cNvSpPr>
            <a:spLocks noGrp="1"/>
          </p:cNvSpPr>
          <p:nvPr>
            <p:ph type="sldNum" sz="quarter" idx="12"/>
          </p:nvPr>
        </p:nvSpPr>
        <p:spPr/>
        <p:txBody>
          <a:bodyPr/>
          <a:lstStyle/>
          <a:p>
            <a:fld id="{6F71AEF5-DFCE-41AF-A676-A4511AD30057}"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Chapter_10\B_Jpeg_Images\_10_Labeled_Images\10_17_PhageReproCycles_1-L.jpg"/>
          <p:cNvPicPr>
            <a:picLocks noChangeAspect="1" noChangeArrowheads="1"/>
          </p:cNvPicPr>
          <p:nvPr/>
        </p:nvPicPr>
        <p:blipFill>
          <a:blip r:embed="rId2" cstate="print"/>
          <a:srcRect/>
          <a:stretch>
            <a:fillRect/>
          </a:stretch>
        </p:blipFill>
        <p:spPr bwMode="auto">
          <a:xfrm>
            <a:off x="298450" y="1041400"/>
            <a:ext cx="8547100" cy="4773613"/>
          </a:xfrm>
          <a:prstGeom prst="rect">
            <a:avLst/>
          </a:prstGeom>
          <a:noFill/>
        </p:spPr>
      </p:pic>
      <p:sp>
        <p:nvSpPr>
          <p:cNvPr id="3" name="Slide Number Placeholder 2"/>
          <p:cNvSpPr>
            <a:spLocks noGrp="1"/>
          </p:cNvSpPr>
          <p:nvPr>
            <p:ph type="sldNum" sz="quarter" idx="12"/>
          </p:nvPr>
        </p:nvSpPr>
        <p:spPr/>
        <p:txBody>
          <a:bodyPr/>
          <a:lstStyle/>
          <a:p>
            <a:fld id="{6F71AEF5-DFCE-41AF-A676-A4511AD30057}"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hapter_10\B_Jpeg_Images\_10_Labeled_Images\10_17_PhageReproCycles_2-L.jpg"/>
          <p:cNvPicPr>
            <a:picLocks noChangeAspect="1" noChangeArrowheads="1"/>
          </p:cNvPicPr>
          <p:nvPr/>
        </p:nvPicPr>
        <p:blipFill>
          <a:blip r:embed="rId2" cstate="print"/>
          <a:srcRect/>
          <a:stretch>
            <a:fillRect/>
          </a:stretch>
        </p:blipFill>
        <p:spPr bwMode="auto">
          <a:xfrm>
            <a:off x="298450" y="1041400"/>
            <a:ext cx="8547100" cy="4773613"/>
          </a:xfrm>
          <a:prstGeom prst="rect">
            <a:avLst/>
          </a:prstGeom>
          <a:noFill/>
        </p:spPr>
      </p:pic>
      <p:sp>
        <p:nvSpPr>
          <p:cNvPr id="3" name="Slide Number Placeholder 2"/>
          <p:cNvSpPr>
            <a:spLocks noGrp="1"/>
          </p:cNvSpPr>
          <p:nvPr>
            <p:ph type="sldNum" sz="quarter" idx="12"/>
          </p:nvPr>
        </p:nvSpPr>
        <p:spPr/>
        <p:txBody>
          <a:bodyPr/>
          <a:lstStyle/>
          <a:p>
            <a:fld id="{6F71AEF5-DFCE-41AF-A676-A4511AD30057}" type="slidenum">
              <a:rPr lang="en-US" smtClean="0"/>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ags/tag3.xml><?xml version="1.0" encoding="utf-8"?>
<p:tagLst xmlns:a="http://schemas.openxmlformats.org/drawingml/2006/main" xmlns:r="http://schemas.openxmlformats.org/officeDocument/2006/relationships" xmlns:p="http://schemas.openxmlformats.org/presentationml/2006/main">
  <p:tag name="TBTEXT" val=""/>
</p:tagLst>
</file>

<file path=ppt/tags/tag4.xml><?xml version="1.0" encoding="utf-8"?>
<p:tagLst xmlns:a="http://schemas.openxmlformats.org/drawingml/2006/main" xmlns:r="http://schemas.openxmlformats.org/officeDocument/2006/relationships" xmlns:p="http://schemas.openxmlformats.org/presentationml/2006/main">
  <p:tag name="TBTEXT" val=""/>
</p:tagLst>
</file>

<file path=ppt/tags/tag5.xml><?xml version="1.0" encoding="utf-8"?>
<p:tagLst xmlns:a="http://schemas.openxmlformats.org/drawingml/2006/main" xmlns:r="http://schemas.openxmlformats.org/officeDocument/2006/relationships" xmlns:p="http://schemas.openxmlformats.org/presentationml/2006/main">
  <p:tag name="TBTEXT" val=""/>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105</TotalTime>
  <Words>1945</Words>
  <Application>Microsoft Office PowerPoint</Application>
  <PresentationFormat>On-screen Show (4:3)</PresentationFormat>
  <Paragraphs>167</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Apex</vt:lpstr>
      <vt:lpstr>Viruses and bacteria</vt:lpstr>
      <vt:lpstr>10.17 Viral DNA may become part of the host chromosome</vt:lpstr>
      <vt:lpstr>PowerPoint Presentation</vt:lpstr>
      <vt:lpstr>Life Cycle of Lytic Virus</vt:lpstr>
      <vt:lpstr>Lysogenic Virus Life cycle Steps</vt:lpstr>
      <vt:lpstr>Figure 10.17_s1</vt:lpstr>
      <vt:lpstr>Figure 10.17_s2</vt:lpstr>
      <vt:lpstr>PowerPoint Presentation</vt:lpstr>
      <vt:lpstr>PowerPoint Presentation</vt:lpstr>
      <vt:lpstr>Viruses can attack bacteria cells</vt:lpstr>
      <vt:lpstr>PowerPoint Presentation</vt:lpstr>
      <vt:lpstr>Bacteria</vt:lpstr>
      <vt:lpstr>PowerPoint Presentation</vt:lpstr>
      <vt:lpstr>10.19 EVOLUTION CONNECTION: Emerging viruses threaten human health</vt:lpstr>
      <vt:lpstr>10.19 EVOLUTION CONNECTION: Emerging viruses threaten human health</vt:lpstr>
      <vt:lpstr>Figure 10.19</vt:lpstr>
      <vt:lpstr>10.20 The AIDS virus makes DNA on an RNA template</vt:lpstr>
      <vt:lpstr>PowerPoint Presentation</vt:lpstr>
      <vt:lpstr>10.21 Viroids and prions are formidable pathogens in plants and animals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Viruses and bacteria</dc:title>
  <dc:creator>John Bruce</dc:creator>
  <cp:lastModifiedBy>Saint Viator</cp:lastModifiedBy>
  <cp:revision>26</cp:revision>
  <dcterms:created xsi:type="dcterms:W3CDTF">2013-08-13T20:39:17Z</dcterms:created>
  <dcterms:modified xsi:type="dcterms:W3CDTF">2014-01-21T15:35:04Z</dcterms:modified>
</cp:coreProperties>
</file>