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7"/>
  </p:notesMasterIdLst>
  <p:sldIdLst>
    <p:sldId id="256" r:id="rId2"/>
    <p:sldId id="257" r:id="rId3"/>
    <p:sldId id="258" r:id="rId4"/>
    <p:sldId id="259" r:id="rId5"/>
    <p:sldId id="265" r:id="rId6"/>
    <p:sldId id="266" r:id="rId7"/>
    <p:sldId id="267" r:id="rId8"/>
    <p:sldId id="268" r:id="rId9"/>
    <p:sldId id="270" r:id="rId10"/>
    <p:sldId id="273" r:id="rId11"/>
    <p:sldId id="274" r:id="rId12"/>
    <p:sldId id="278" r:id="rId13"/>
    <p:sldId id="279" r:id="rId14"/>
    <p:sldId id="276" r:id="rId15"/>
    <p:sldId id="277"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21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2BF95D6-B363-4B26-95AE-3AF91620BA90}" type="datetimeFigureOut">
              <a:rPr lang="en-US"/>
              <a:pPr>
                <a:defRPr/>
              </a:pPr>
              <a:t>3/14/2014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8D20D260-243F-43CF-A714-EC642B27BD28}" type="slidenum">
              <a:rPr lang="en-US"/>
              <a:pPr>
                <a:defRPr/>
              </a:pPr>
              <a:t>‹#›</a:t>
            </a:fld>
            <a:endParaRPr lang="en-US"/>
          </a:p>
        </p:txBody>
      </p:sp>
    </p:spTree>
    <p:extLst>
      <p:ext uri="{BB962C8B-B14F-4D97-AF65-F5344CB8AC3E}">
        <p14:creationId xmlns:p14="http://schemas.microsoft.com/office/powerpoint/2010/main" xmlns="" val="37265719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1FADA28B-6AA1-4DAC-920F-C9E42C1B65DA}" type="datetimeFigureOut">
              <a:rPr lang="en-US"/>
              <a:pPr>
                <a:defRPr/>
              </a:pPr>
              <a:t>3/14/2014</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92F7AC2B-2325-4F68-A4C8-0843FBA78923}" type="slidenum">
              <a:rPr lang="en-US"/>
              <a:pPr>
                <a:defRPr/>
              </a:pPr>
              <a:t>‹#›</a:t>
            </a:fld>
            <a:endParaRPr lang="en-US"/>
          </a:p>
        </p:txBody>
      </p:sp>
    </p:spTree>
    <p:extLst>
      <p:ext uri="{BB962C8B-B14F-4D97-AF65-F5344CB8AC3E}">
        <p14:creationId xmlns:p14="http://schemas.microsoft.com/office/powerpoint/2010/main" xmlns="" val="135067139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BCE18A67-BC75-44E0-9061-F852733F25E9}" type="datetimeFigureOut">
              <a:rPr lang="en-US"/>
              <a:pPr>
                <a:defRPr/>
              </a:pPr>
              <a:t>3/14/2014</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D445FD2-96BB-4D9D-9F4C-79B8C459A6B7}" type="slidenum">
              <a:rPr lang="en-US"/>
              <a:pPr>
                <a:defRPr/>
              </a:pPr>
              <a:t>‹#›</a:t>
            </a:fld>
            <a:endParaRPr lang="en-US"/>
          </a:p>
        </p:txBody>
      </p:sp>
    </p:spTree>
    <p:extLst>
      <p:ext uri="{BB962C8B-B14F-4D97-AF65-F5344CB8AC3E}">
        <p14:creationId xmlns:p14="http://schemas.microsoft.com/office/powerpoint/2010/main" xmlns="" val="4099395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12ADB98E-D766-4D8F-AF59-ABED30FACAF9}" type="datetimeFigureOut">
              <a:rPr lang="en-US"/>
              <a:pPr>
                <a:defRPr/>
              </a:pPr>
              <a:t>3/14/2014</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755E346-D072-4CD5-BE7D-1E602CCCDF3C}" type="slidenum">
              <a:rPr lang="en-US"/>
              <a:pPr>
                <a:defRPr/>
              </a:pPr>
              <a:t>‹#›</a:t>
            </a:fld>
            <a:endParaRPr lang="en-US"/>
          </a:p>
        </p:txBody>
      </p:sp>
    </p:spTree>
    <p:extLst>
      <p:ext uri="{BB962C8B-B14F-4D97-AF65-F5344CB8AC3E}">
        <p14:creationId xmlns:p14="http://schemas.microsoft.com/office/powerpoint/2010/main" xmlns="" val="130018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87077451-810E-412B-AF43-7FB22FBD1885}" type="datetimeFigureOut">
              <a:rPr lang="en-US"/>
              <a:pPr>
                <a:defRPr/>
              </a:pPr>
              <a:t>3/14/2014</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F236F4A-EB38-43E4-900B-F01EE87BF761}" type="slidenum">
              <a:rPr lang="en-US"/>
              <a:pPr>
                <a:defRPr/>
              </a:pPr>
              <a:t>‹#›</a:t>
            </a:fld>
            <a:endParaRPr lang="en-US"/>
          </a:p>
        </p:txBody>
      </p:sp>
    </p:spTree>
    <p:extLst>
      <p:ext uri="{BB962C8B-B14F-4D97-AF65-F5344CB8AC3E}">
        <p14:creationId xmlns:p14="http://schemas.microsoft.com/office/powerpoint/2010/main" xmlns="" val="2641626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C60C062-3D4F-48B8-BF1F-CD2634079C08}" type="datetimeFigureOut">
              <a:rPr lang="en-US"/>
              <a:pPr>
                <a:defRPr/>
              </a:pPr>
              <a:t>3/14/2014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F6A4C69-D48D-4863-AF26-F9783B1C7F18}" type="slidenum">
              <a:rPr lang="en-US"/>
              <a:pPr>
                <a:defRPr/>
              </a:pPr>
              <a:t>‹#›</a:t>
            </a:fld>
            <a:endParaRPr lang="en-US"/>
          </a:p>
        </p:txBody>
      </p:sp>
    </p:spTree>
    <p:extLst>
      <p:ext uri="{BB962C8B-B14F-4D97-AF65-F5344CB8AC3E}">
        <p14:creationId xmlns:p14="http://schemas.microsoft.com/office/powerpoint/2010/main" xmlns="" val="27383312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8F7DBACA-8B11-4B4C-B482-1AE48FAE7B53}" type="datetimeFigureOut">
              <a:rPr lang="en-US"/>
              <a:pPr>
                <a:defRPr/>
              </a:pPr>
              <a:t>3/14/2014</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9EF5A762-AB9B-4FA3-9961-0CCAEB1921AA}" type="slidenum">
              <a:rPr lang="en-US"/>
              <a:pPr>
                <a:defRPr/>
              </a:pPr>
              <a:t>‹#›</a:t>
            </a:fld>
            <a:endParaRPr lang="en-US"/>
          </a:p>
        </p:txBody>
      </p:sp>
    </p:spTree>
    <p:extLst>
      <p:ext uri="{BB962C8B-B14F-4D97-AF65-F5344CB8AC3E}">
        <p14:creationId xmlns:p14="http://schemas.microsoft.com/office/powerpoint/2010/main" xmlns="" val="1167772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702B3453-0265-42D8-896D-6B771DAC98A8}" type="datetimeFigureOut">
              <a:rPr lang="en-US"/>
              <a:pPr>
                <a:defRPr/>
              </a:pPr>
              <a:t>3/14/2014</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181742FC-3BD1-403A-8C52-9DD4B65BF82F}" type="slidenum">
              <a:rPr lang="en-US"/>
              <a:pPr>
                <a:defRPr/>
              </a:pPr>
              <a:t>‹#›</a:t>
            </a:fld>
            <a:endParaRPr lang="en-US"/>
          </a:p>
        </p:txBody>
      </p:sp>
    </p:spTree>
    <p:extLst>
      <p:ext uri="{BB962C8B-B14F-4D97-AF65-F5344CB8AC3E}">
        <p14:creationId xmlns:p14="http://schemas.microsoft.com/office/powerpoint/2010/main" xmlns="" val="3280935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B51329C5-30A8-4868-8B37-F2722D772A4F}" type="datetimeFigureOut">
              <a:rPr lang="en-US"/>
              <a:pPr>
                <a:defRPr/>
              </a:pPr>
              <a:t>3/14/2014</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AA4A86DD-EC19-4AB5-97EF-AC9F05DC3CA8}" type="slidenum">
              <a:rPr lang="en-US"/>
              <a:pPr>
                <a:defRPr/>
              </a:pPr>
              <a:t>‹#›</a:t>
            </a:fld>
            <a:endParaRPr lang="en-US"/>
          </a:p>
        </p:txBody>
      </p:sp>
    </p:spTree>
    <p:extLst>
      <p:ext uri="{BB962C8B-B14F-4D97-AF65-F5344CB8AC3E}">
        <p14:creationId xmlns:p14="http://schemas.microsoft.com/office/powerpoint/2010/main" xmlns="" val="4281286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99FA57B8-F14F-4C23-9A79-9DF98B74CB5C}" type="datetimeFigureOut">
              <a:rPr lang="en-US"/>
              <a:pPr>
                <a:defRPr/>
              </a:pPr>
              <a:t>3/14/2014</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29710E97-AD03-4765-991B-800A9C7E9C0A}" type="slidenum">
              <a:rPr lang="en-US"/>
              <a:pPr>
                <a:defRPr/>
              </a:pPr>
              <a:t>‹#›</a:t>
            </a:fld>
            <a:endParaRPr lang="en-US"/>
          </a:p>
        </p:txBody>
      </p:sp>
    </p:spTree>
    <p:extLst>
      <p:ext uri="{BB962C8B-B14F-4D97-AF65-F5344CB8AC3E}">
        <p14:creationId xmlns:p14="http://schemas.microsoft.com/office/powerpoint/2010/main" xmlns="" val="3481605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C1EB6EE6-B2C1-45BE-9161-DD8752245BE6}" type="datetimeFigureOut">
              <a:rPr lang="en-US"/>
              <a:pPr>
                <a:defRPr/>
              </a:pPr>
              <a:t>3/14/2014</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E6B2D679-8EDB-4447-AFEC-1FBBC16DB14E}" type="slidenum">
              <a:rPr lang="en-US"/>
              <a:pPr>
                <a:defRPr/>
              </a:pPr>
              <a:t>‹#›</a:t>
            </a:fld>
            <a:endParaRPr lang="en-US"/>
          </a:p>
        </p:txBody>
      </p:sp>
    </p:spTree>
    <p:extLst>
      <p:ext uri="{BB962C8B-B14F-4D97-AF65-F5344CB8AC3E}">
        <p14:creationId xmlns:p14="http://schemas.microsoft.com/office/powerpoint/2010/main" xmlns="" val="2131659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57043F4E-23AA-46CF-BD79-5E990D33F84E}" type="datetimeFigureOut">
              <a:rPr lang="en-US"/>
              <a:pPr>
                <a:defRPr/>
              </a:pPr>
              <a:t>3/14/2014</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56E075AD-490A-4405-A6F6-47068EFC7FF8}" type="slidenum">
              <a:rPr lang="en-US"/>
              <a:pPr>
                <a:defRPr/>
              </a:pPr>
              <a:t>‹#›</a:t>
            </a:fld>
            <a:endParaRPr lang="en-US"/>
          </a:p>
        </p:txBody>
      </p:sp>
    </p:spTree>
    <p:extLst>
      <p:ext uri="{BB962C8B-B14F-4D97-AF65-F5344CB8AC3E}">
        <p14:creationId xmlns:p14="http://schemas.microsoft.com/office/powerpoint/2010/main" xmlns="" val="505743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06D263D4-3D9B-41FC-9B02-1FD5AFF6804C}" type="datetimeFigureOut">
              <a:rPr lang="en-US"/>
              <a:pPr>
                <a:defRPr/>
              </a:pPr>
              <a:t>3/14/2014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0089AB98-2A98-46D1-8812-D60C7F890A3A}"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749" r:id="rId1"/>
    <p:sldLayoutId id="2147483741" r:id="rId2"/>
    <p:sldLayoutId id="2147483750" r:id="rId3"/>
    <p:sldLayoutId id="2147483742" r:id="rId4"/>
    <p:sldLayoutId id="2147483743" r:id="rId5"/>
    <p:sldLayoutId id="2147483744" r:id="rId6"/>
    <p:sldLayoutId id="2147483745" r:id="rId7"/>
    <p:sldLayoutId id="2147483746" r:id="rId8"/>
    <p:sldLayoutId id="2147483751" r:id="rId9"/>
    <p:sldLayoutId id="2147483747" r:id="rId10"/>
    <p:sldLayoutId id="2147483748"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smplanet.com/teaching/imperialis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2.newcanaan.k12.ct.us/education/components/scrapbook/default.php?sectiondetailid=5504"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indiana.edu/~hisdcl/G369_2002/japanese_imperialism.ht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home.earthlink.net/~lazarski/imperialism/berlincon.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home.earthlink.net/~lazarski/imperialism/scrmblcrtoon.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home.earthlink.net/~lazarski/imperialism/scrmblmps.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ln>
            <a:miter lim="800000"/>
            <a:headEnd/>
            <a:tailEnd/>
          </a:ln>
        </p:spPr>
        <p:txBody>
          <a:bodyPr/>
          <a:lstStyle/>
          <a:p>
            <a:pPr eaLnBrk="1" fontAlgn="auto" hangingPunct="1">
              <a:spcAft>
                <a:spcPts val="0"/>
              </a:spcAft>
              <a:defRPr/>
            </a:pPr>
            <a:r>
              <a:rPr lang="en-US" dirty="0" smtClean="0"/>
              <a:t>Imperialism</a:t>
            </a:r>
            <a:endParaRPr lang="en-US" dirty="0"/>
          </a:p>
        </p:txBody>
      </p:sp>
      <p:sp>
        <p:nvSpPr>
          <p:cNvPr id="5123" name="Subtitle 2"/>
          <p:cNvSpPr>
            <a:spLocks noGrp="1"/>
          </p:cNvSpPr>
          <p:nvPr>
            <p:ph type="subTitle" idx="1"/>
          </p:nvPr>
        </p:nvSpPr>
        <p:spPr>
          <a:xfrm>
            <a:off x="533400" y="3228975"/>
            <a:ext cx="7854950" cy="1752600"/>
          </a:xfrm>
        </p:spPr>
        <p:txBody>
          <a:bodyPr/>
          <a:lstStyle/>
          <a:p>
            <a:pPr marR="0" eaLnBrk="1" hangingPunct="1"/>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b="1" smtClean="0"/>
              <a:t>Part III: Imperialism in Asia </a:t>
            </a:r>
          </a:p>
        </p:txBody>
      </p:sp>
      <p:pic>
        <p:nvPicPr>
          <p:cNvPr id="22531" name="Picture 2" descr="Map of Imperialism in Asia 1880-1914"/>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838200" y="1895475"/>
            <a:ext cx="7294563" cy="47339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b="1" smtClean="0"/>
              <a:t>Part III: Imperialism in Asia </a:t>
            </a:r>
          </a:p>
        </p:txBody>
      </p:sp>
      <p:sp>
        <p:nvSpPr>
          <p:cNvPr id="23555" name="Content Placeholder 2"/>
          <p:cNvSpPr>
            <a:spLocks noGrp="1"/>
          </p:cNvSpPr>
          <p:nvPr>
            <p:ph idx="1"/>
          </p:nvPr>
        </p:nvSpPr>
        <p:spPr/>
        <p:txBody>
          <a:bodyPr/>
          <a:lstStyle/>
          <a:p>
            <a:pPr eaLnBrk="1" hangingPunct="1"/>
            <a:r>
              <a:rPr lang="en-US" dirty="0" smtClean="0"/>
              <a:t>Use the map on the previous slide to answer the following questions.</a:t>
            </a:r>
          </a:p>
          <a:p>
            <a:pPr marL="879475" lvl="1" indent="-514350" eaLnBrk="1" hangingPunct="1">
              <a:buFont typeface="Calibri" pitchFamily="34" charset="0"/>
              <a:buAutoNum type="arabicPeriod"/>
            </a:pPr>
            <a:r>
              <a:rPr lang="en-US" dirty="0" smtClean="0"/>
              <a:t>What European country owned most of India?</a:t>
            </a:r>
          </a:p>
          <a:p>
            <a:pPr marL="879475" lvl="1" indent="-514350" eaLnBrk="1" hangingPunct="1">
              <a:buFont typeface="Calibri" pitchFamily="34" charset="0"/>
              <a:buAutoNum type="arabicPeriod"/>
            </a:pPr>
            <a:r>
              <a:rPr lang="en-US" dirty="0" smtClean="0"/>
              <a:t>What did Japan own (other than its own islands)?</a:t>
            </a:r>
          </a:p>
          <a:p>
            <a:pPr marL="879475" lvl="1" indent="-514350" eaLnBrk="1" hangingPunct="1">
              <a:buFont typeface="Calibri" pitchFamily="34" charset="0"/>
              <a:buAutoNum type="arabicPeriod"/>
            </a:pPr>
            <a:r>
              <a:rPr lang="en-US" dirty="0" smtClean="0"/>
              <a:t>What did the US own?</a:t>
            </a:r>
          </a:p>
          <a:p>
            <a:pPr marL="879475" lvl="1" indent="-514350" eaLnBrk="1" hangingPunct="1">
              <a:buFont typeface="Calibri" pitchFamily="34" charset="0"/>
              <a:buAutoNum type="arabicPeriod"/>
            </a:pPr>
            <a:r>
              <a:rPr lang="en-US" dirty="0" smtClean="0"/>
              <a:t>Who </a:t>
            </a:r>
            <a:r>
              <a:rPr lang="en-US" dirty="0" smtClean="0"/>
              <a:t>owned the East Indies?</a:t>
            </a:r>
          </a:p>
          <a:p>
            <a:pPr eaLnBrk="1" hangingPunct="1"/>
            <a:endParaRPr lang="en-US"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z="5400" b="1" dirty="0" smtClean="0"/>
              <a:t>Spheres of </a:t>
            </a:r>
            <a:r>
              <a:rPr lang="en-US" sz="5400" b="1" dirty="0" smtClean="0"/>
              <a:t>Influence</a:t>
            </a:r>
            <a:endParaRPr lang="en-US" dirty="0"/>
          </a:p>
        </p:txBody>
      </p:sp>
      <p:sp>
        <p:nvSpPr>
          <p:cNvPr id="4" name="TextBox 3"/>
          <p:cNvSpPr txBox="1"/>
          <p:nvPr/>
        </p:nvSpPr>
        <p:spPr>
          <a:xfrm>
            <a:off x="152400" y="1295400"/>
            <a:ext cx="8991600" cy="5847755"/>
          </a:xfrm>
          <a:prstGeom prst="rect">
            <a:avLst/>
          </a:prstGeom>
          <a:noFill/>
        </p:spPr>
        <p:txBody>
          <a:bodyPr wrap="square" rtlCol="0">
            <a:spAutoFit/>
          </a:bodyPr>
          <a:lstStyle/>
          <a:p>
            <a:r>
              <a:rPr lang="en-US" sz="1700" dirty="0" smtClean="0">
                <a:latin typeface="+mn-lt"/>
              </a:rPr>
              <a:t>	Throughout </a:t>
            </a:r>
            <a:r>
              <a:rPr lang="en-US" sz="1700" dirty="0" smtClean="0">
                <a:latin typeface="+mn-lt"/>
              </a:rPr>
              <a:t>the nineteenth century, China's emperors had watched as foreigners encroached further and further upon their land. Time and again, foreigners forced China to make humiliating concessions. Foreign regiments, armed with modern weapons, consistently defeated entire imperial armies. Now, as a new century was about to begin, </a:t>
            </a:r>
            <a:r>
              <a:rPr lang="en-US" sz="1700" dirty="0" err="1" smtClean="0">
                <a:latin typeface="+mn-lt"/>
              </a:rPr>
              <a:t>Tsu</a:t>
            </a:r>
            <a:r>
              <a:rPr lang="en-US" sz="1700" dirty="0" smtClean="0">
                <a:latin typeface="+mn-lt"/>
              </a:rPr>
              <a:t> </a:t>
            </a:r>
            <a:r>
              <a:rPr lang="en-US" sz="1700" dirty="0" err="1" smtClean="0">
                <a:latin typeface="+mn-lt"/>
              </a:rPr>
              <a:t>Hsi</a:t>
            </a:r>
            <a:r>
              <a:rPr lang="en-US" sz="1700" dirty="0" smtClean="0">
                <a:latin typeface="+mn-lt"/>
              </a:rPr>
              <a:t>, empress dowager of the Ch'ing Dynasty, searched for a way to rid her empire of foreign parasites.</a:t>
            </a:r>
          </a:p>
          <a:p>
            <a:r>
              <a:rPr lang="en-US" sz="1700" dirty="0" smtClean="0">
                <a:latin typeface="+mn-lt"/>
              </a:rPr>
              <a:t>	Austria</a:t>
            </a:r>
            <a:r>
              <a:rPr lang="en-US" sz="1700" dirty="0" smtClean="0">
                <a:latin typeface="+mn-lt"/>
              </a:rPr>
              <a:t>, France, Germany, Great Britain, Italy, Japan, and Russia all claimed exclusive trading rights to certain parts of China. They were dividing China into "spheres of influence." Some even claimed to own the territory within their spheres. By acquiring the Philippines, the United States became an Asian power too. Now, with a strong base of operations just 400 miles from China, American businesses hoped to take advantage of China's vast resources. The foreign spheres of influence, however, threatened their ambitions.</a:t>
            </a:r>
          </a:p>
          <a:p>
            <a:r>
              <a:rPr lang="en-US" sz="1700" dirty="0" smtClean="0">
                <a:latin typeface="+mn-lt"/>
              </a:rPr>
              <a:t>So while the empress was hoping to close China to foreigners, Americans were looking for a way in. John Hay, now Secretary of State, had an idea. Since public opinion, strained by the Philippines war, would never support the use of force, he decided to negotiate. He sent letters to all the foreign powers and suggested an "Open Door" policy in China. This policy would guarantee equal trading rights for all and prevent one nation from discriminating against another within its sphere.</a:t>
            </a:r>
          </a:p>
          <a:p>
            <a:r>
              <a:rPr lang="en-US" sz="1700" dirty="0" smtClean="0">
                <a:latin typeface="+mn-lt"/>
              </a:rPr>
              <a:t>	The nations replied that they liked the concept of the Open Door, but that they could not support or enforce it. Hay's plan had been politely rejected. Nevertheless Hay announced that since all of the powers had accepted the Open Door in principle, the United States considered their agreement "final and definitive</a:t>
            </a:r>
            <a:r>
              <a:rPr lang="en-US" sz="1700" dirty="0" smtClean="0">
                <a:latin typeface="+mn-lt"/>
              </a:rPr>
              <a:t>.“ </a:t>
            </a:r>
            <a:r>
              <a:rPr lang="en-US" sz="1100" dirty="0" smtClean="0">
                <a:latin typeface="+mn-lt"/>
              </a:rPr>
              <a:t>Source: </a:t>
            </a:r>
            <a:r>
              <a:rPr lang="en-US" sz="1100" dirty="0" smtClean="0">
                <a:latin typeface="+mn-lt"/>
                <a:hlinkClick r:id="rId2"/>
              </a:rPr>
              <a:t>http://www.smplanet.com/teaching/imperialism/#</a:t>
            </a:r>
            <a:r>
              <a:rPr lang="en-US" sz="1100" dirty="0" smtClean="0">
                <a:latin typeface="+mn-lt"/>
                <a:hlinkClick r:id="rId2"/>
              </a:rPr>
              <a:t>boxer</a:t>
            </a:r>
            <a:r>
              <a:rPr lang="en-US" sz="1100" dirty="0" smtClean="0">
                <a:latin typeface="+mn-lt"/>
              </a:rPr>
              <a:t> </a:t>
            </a:r>
            <a:endParaRPr lang="en-US" sz="1700" dirty="0" smtClean="0">
              <a:latin typeface="+mn-lt"/>
            </a:endParaRPr>
          </a:p>
          <a:p>
            <a:endParaRPr lang="en-US" sz="1700" dirty="0">
              <a:latin typeface="+mn-l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III: Imperialism in Asia</a:t>
            </a:r>
            <a:endParaRPr lang="en-US" dirty="0"/>
          </a:p>
        </p:txBody>
      </p:sp>
      <p:sp>
        <p:nvSpPr>
          <p:cNvPr id="3" name="Content Placeholder 2"/>
          <p:cNvSpPr>
            <a:spLocks noGrp="1"/>
          </p:cNvSpPr>
          <p:nvPr>
            <p:ph idx="1"/>
          </p:nvPr>
        </p:nvSpPr>
        <p:spPr/>
        <p:txBody>
          <a:bodyPr/>
          <a:lstStyle/>
          <a:p>
            <a:pPr marL="514350" indent="-514350">
              <a:buNone/>
            </a:pPr>
            <a:r>
              <a:rPr lang="en-US" dirty="0" smtClean="0"/>
              <a:t>Answer these questions from the reading on the</a:t>
            </a:r>
          </a:p>
          <a:p>
            <a:pPr marL="514350" indent="-514350">
              <a:buNone/>
            </a:pPr>
            <a:r>
              <a:rPr lang="en-US" dirty="0" smtClean="0"/>
              <a:t>previous page.</a:t>
            </a:r>
          </a:p>
          <a:p>
            <a:pPr marL="514350" indent="-514350">
              <a:buNone/>
            </a:pPr>
            <a:endParaRPr lang="en-US" dirty="0" smtClean="0"/>
          </a:p>
          <a:p>
            <a:pPr marL="514350" indent="-514350">
              <a:buFont typeface="+mj-lt"/>
              <a:buAutoNum type="arabicPeriod" startAt="5"/>
            </a:pPr>
            <a:r>
              <a:rPr lang="en-US" dirty="0" smtClean="0"/>
              <a:t>What countries claimed spheres of influence in China? </a:t>
            </a:r>
          </a:p>
          <a:p>
            <a:pPr marL="514350" indent="-514350">
              <a:buFont typeface="+mj-lt"/>
              <a:buAutoNum type="arabicPeriod" startAt="5"/>
            </a:pPr>
            <a:r>
              <a:rPr lang="en-US" dirty="0" smtClean="0"/>
              <a:t>What was the Open Door Policy?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b="1" smtClean="0"/>
              <a:t>Part III: Imperialism in Asia </a:t>
            </a:r>
          </a:p>
        </p:txBody>
      </p:sp>
      <p:sp>
        <p:nvSpPr>
          <p:cNvPr id="25603" name="Content Placeholder 2"/>
          <p:cNvSpPr>
            <a:spLocks noGrp="1"/>
          </p:cNvSpPr>
          <p:nvPr>
            <p:ph idx="1"/>
          </p:nvPr>
        </p:nvSpPr>
        <p:spPr/>
        <p:txBody>
          <a:bodyPr/>
          <a:lstStyle/>
          <a:p>
            <a:pPr eaLnBrk="1" hangingPunct="1"/>
            <a:r>
              <a:rPr lang="en-US" dirty="0" smtClean="0">
                <a:hlinkClick r:id="rId2"/>
              </a:rPr>
              <a:t>Imperialism in India</a:t>
            </a:r>
            <a:endParaRPr lang="en-US" dirty="0" smtClean="0"/>
          </a:p>
          <a:p>
            <a:pPr eaLnBrk="1" hangingPunct="1"/>
            <a:r>
              <a:rPr lang="en-US" dirty="0" smtClean="0"/>
              <a:t>Use the link to answer the following questions</a:t>
            </a:r>
          </a:p>
          <a:p>
            <a:pPr marL="879475" lvl="1" indent="-514350" eaLnBrk="1" hangingPunct="1">
              <a:buFont typeface="+mj-lt"/>
              <a:buAutoNum type="arabicPeriod" startAt="7"/>
            </a:pPr>
            <a:r>
              <a:rPr lang="en-US" dirty="0" smtClean="0"/>
              <a:t>What countries made claims in India?</a:t>
            </a:r>
          </a:p>
          <a:p>
            <a:pPr marL="879475" lvl="1" indent="-514350" eaLnBrk="1" hangingPunct="1">
              <a:buFont typeface="+mj-lt"/>
              <a:buAutoNum type="arabicPeriod" startAt="7"/>
            </a:pPr>
            <a:r>
              <a:rPr lang="en-US" dirty="0" smtClean="0"/>
              <a:t>Which country won the whole of India? </a:t>
            </a:r>
            <a:endParaRPr lang="en-US" dirty="0" smtClean="0"/>
          </a:p>
          <a:p>
            <a:pPr eaLnBrk="1" hangingPunct="1"/>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b="1" smtClean="0"/>
              <a:t>Part III: Imperialism in Asia </a:t>
            </a:r>
          </a:p>
        </p:txBody>
      </p:sp>
      <p:sp>
        <p:nvSpPr>
          <p:cNvPr id="3" name="Content Placeholder 2"/>
          <p:cNvSpPr>
            <a:spLocks noGrp="1"/>
          </p:cNvSpPr>
          <p:nvPr>
            <p:ph idx="1"/>
          </p:nvPr>
        </p:nvSpPr>
        <p:spPr/>
        <p:txBody>
          <a:bodyPr>
            <a:normAutofit/>
          </a:bodyPr>
          <a:lstStyle/>
          <a:p>
            <a:pPr marL="274320" indent="-274320" eaLnBrk="1" fontAlgn="auto" hangingPunct="1">
              <a:spcAft>
                <a:spcPts val="0"/>
              </a:spcAft>
              <a:buClr>
                <a:schemeClr val="accent3"/>
              </a:buClr>
              <a:buFont typeface="Wingdings 2"/>
              <a:buChar char=""/>
              <a:defRPr/>
            </a:pPr>
            <a:r>
              <a:rPr lang="en-US" dirty="0" smtClean="0">
                <a:hlinkClick r:id="rId2"/>
              </a:rPr>
              <a:t>Japanese Imperialism</a:t>
            </a:r>
            <a:endParaRPr lang="en-US" dirty="0" smtClean="0"/>
          </a:p>
          <a:p>
            <a:pPr marL="274320" indent="-274320" eaLnBrk="1" fontAlgn="auto" hangingPunct="1">
              <a:spcAft>
                <a:spcPts val="0"/>
              </a:spcAft>
              <a:buClr>
                <a:schemeClr val="accent3"/>
              </a:buClr>
              <a:buFont typeface="Wingdings 2"/>
              <a:buChar char=""/>
              <a:defRPr/>
            </a:pPr>
            <a:r>
              <a:rPr lang="en-US" dirty="0" smtClean="0"/>
              <a:t>Use the link above to answer the following questions.</a:t>
            </a:r>
          </a:p>
          <a:p>
            <a:pPr marL="880110" lvl="1" indent="-514350" eaLnBrk="1" fontAlgn="auto" hangingPunct="1">
              <a:spcAft>
                <a:spcPts val="0"/>
              </a:spcAft>
              <a:buFont typeface="+mj-lt"/>
              <a:buAutoNum type="arabicPeriod" startAt="9"/>
              <a:defRPr/>
            </a:pPr>
            <a:r>
              <a:rPr lang="en-US" dirty="0" smtClean="0"/>
              <a:t>What </a:t>
            </a:r>
            <a:r>
              <a:rPr lang="en-US" dirty="0" smtClean="0"/>
              <a:t>countries/regions did </a:t>
            </a:r>
            <a:r>
              <a:rPr lang="en-US" dirty="0" smtClean="0"/>
              <a:t>Japan take </a:t>
            </a:r>
            <a:r>
              <a:rPr lang="en-US" dirty="0" smtClean="0"/>
              <a:t>and what did they get from </a:t>
            </a:r>
            <a:r>
              <a:rPr lang="en-US" dirty="0" smtClean="0"/>
              <a:t>them (explanation of expansion section)?</a:t>
            </a:r>
            <a:endParaRPr lang="en-US" dirty="0" smtClean="0"/>
          </a:p>
          <a:p>
            <a:pPr marL="880110" lvl="1" indent="-514350" eaLnBrk="1" fontAlgn="auto" hangingPunct="1">
              <a:spcAft>
                <a:spcPts val="0"/>
              </a:spcAft>
              <a:buFont typeface="+mj-lt"/>
              <a:buAutoNum type="arabicPeriod" startAt="9"/>
              <a:defRPr/>
            </a:pPr>
            <a:r>
              <a:rPr lang="en-US" dirty="0" smtClean="0"/>
              <a:t>Was Japanese imperialism different from European imperialism?  Why or why not</a:t>
            </a:r>
            <a:r>
              <a:rPr lang="en-US" dirty="0" smtClean="0"/>
              <a:t>?</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smtClean="0"/>
              <a:t>Part I: Imperialism in the World</a:t>
            </a:r>
            <a:endParaRPr lang="en-US" dirty="0"/>
          </a:p>
        </p:txBody>
      </p:sp>
      <p:sp>
        <p:nvSpPr>
          <p:cNvPr id="6147" name="Content Placeholder 2"/>
          <p:cNvSpPr>
            <a:spLocks noGrp="1"/>
          </p:cNvSpPr>
          <p:nvPr>
            <p:ph idx="1"/>
          </p:nvPr>
        </p:nvSpPr>
        <p:spPr/>
        <p:txBody>
          <a:bodyPr/>
          <a:lstStyle/>
          <a:p>
            <a:pPr eaLnBrk="1" hangingPunct="1"/>
            <a:r>
              <a:rPr lang="en-US" dirty="0" smtClean="0"/>
              <a:t>Look at the </a:t>
            </a:r>
            <a:r>
              <a:rPr lang="en-US" dirty="0" smtClean="0"/>
              <a:t>“Colonial Empires 1914” </a:t>
            </a:r>
            <a:r>
              <a:rPr lang="en-US" dirty="0" smtClean="0"/>
              <a:t>Map on the next slide </a:t>
            </a:r>
          </a:p>
          <a:p>
            <a:pPr eaLnBrk="1" hangingPunct="1"/>
            <a:r>
              <a:rPr lang="en-US" dirty="0" smtClean="0"/>
              <a:t>Use it to answer the questions on slide 4</a:t>
            </a:r>
          </a:p>
          <a:p>
            <a:pPr eaLnBrk="1" hangingPunct="1"/>
            <a:r>
              <a:rPr lang="en-US" dirty="0" smtClean="0"/>
              <a:t>Write the answers on your own sheet of paper</a:t>
            </a:r>
          </a:p>
          <a:p>
            <a:pPr eaLnBrk="1" hangingPunct="1">
              <a:buFont typeface="Wingdings 2" pitchFamily="18" charset="2"/>
              <a:buNone/>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5" descr="http://users.erols.com/mwhite28/images/emp-scal.g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76213" y="5257800"/>
            <a:ext cx="8967787" cy="514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26" name="Picture 2"/>
          <p:cNvPicPr>
            <a:picLocks noChangeAspect="1" noChangeArrowheads="1"/>
          </p:cNvPicPr>
          <p:nvPr/>
        </p:nvPicPr>
        <p:blipFill>
          <a:blip r:embed="rId3" cstate="print"/>
          <a:srcRect/>
          <a:stretch>
            <a:fillRect/>
          </a:stretch>
        </p:blipFill>
        <p:spPr bwMode="auto">
          <a:xfrm>
            <a:off x="9525" y="838200"/>
            <a:ext cx="9134475" cy="4381500"/>
          </a:xfrm>
          <a:prstGeom prst="rect">
            <a:avLst/>
          </a:prstGeom>
          <a:noFill/>
          <a:ln w="9525">
            <a:noFill/>
            <a:miter lim="800000"/>
            <a:headEnd/>
            <a:tailEnd/>
          </a:ln>
        </p:spPr>
      </p:pic>
      <p:sp>
        <p:nvSpPr>
          <p:cNvPr id="7" name="TextBox 6"/>
          <p:cNvSpPr txBox="1"/>
          <p:nvPr/>
        </p:nvSpPr>
        <p:spPr>
          <a:xfrm>
            <a:off x="0" y="5943600"/>
            <a:ext cx="9144000" cy="646331"/>
          </a:xfrm>
          <a:prstGeom prst="rect">
            <a:avLst/>
          </a:prstGeom>
          <a:noFill/>
        </p:spPr>
        <p:txBody>
          <a:bodyPr wrap="square" rtlCol="0">
            <a:spAutoFit/>
          </a:bodyPr>
          <a:lstStyle/>
          <a:p>
            <a:r>
              <a:rPr lang="en-US" dirty="0" smtClean="0"/>
              <a:t>Hint: the countries that are outlined in color are the actual countries who are colonizing in the key</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smtClean="0"/>
              <a:t>Part I: Imperialism in the World</a:t>
            </a:r>
            <a:endParaRPr lang="en-US" dirty="0"/>
          </a:p>
        </p:txBody>
      </p:sp>
      <p:sp>
        <p:nvSpPr>
          <p:cNvPr id="3" name="Content Placeholder 2"/>
          <p:cNvSpPr>
            <a:spLocks noGrp="1"/>
          </p:cNvSpPr>
          <p:nvPr>
            <p:ph idx="1"/>
          </p:nvPr>
        </p:nvSpPr>
        <p:spPr/>
        <p:txBody>
          <a:bodyPr>
            <a:normAutofit/>
          </a:bodyPr>
          <a:lstStyle/>
          <a:p>
            <a:pPr marL="514350" indent="-514350" eaLnBrk="1" fontAlgn="auto" hangingPunct="1">
              <a:spcAft>
                <a:spcPts val="0"/>
              </a:spcAft>
              <a:buClr>
                <a:schemeClr val="accent3"/>
              </a:buClr>
              <a:buFont typeface="+mj-lt"/>
              <a:buAutoNum type="arabicPeriod"/>
              <a:defRPr/>
            </a:pPr>
            <a:r>
              <a:rPr lang="en-US" dirty="0" smtClean="0"/>
              <a:t>How many different countries have colonies? </a:t>
            </a:r>
          </a:p>
          <a:p>
            <a:pPr marL="514350" indent="-514350" eaLnBrk="1" fontAlgn="auto" hangingPunct="1">
              <a:spcAft>
                <a:spcPts val="0"/>
              </a:spcAft>
              <a:buClr>
                <a:schemeClr val="accent3"/>
              </a:buClr>
              <a:buFont typeface="+mj-lt"/>
              <a:buAutoNum type="arabicPeriod"/>
              <a:defRPr/>
            </a:pPr>
            <a:r>
              <a:rPr lang="en-US" dirty="0" smtClean="0"/>
              <a:t>Which country has the largest colonial empire? </a:t>
            </a:r>
          </a:p>
          <a:p>
            <a:pPr marL="514350" indent="-514350" eaLnBrk="1" fontAlgn="auto" hangingPunct="1">
              <a:spcAft>
                <a:spcPts val="0"/>
              </a:spcAft>
              <a:buClr>
                <a:schemeClr val="accent3"/>
              </a:buClr>
              <a:buFont typeface="+mj-lt"/>
              <a:buAutoNum type="arabicPeriod"/>
              <a:defRPr/>
            </a:pPr>
            <a:r>
              <a:rPr lang="en-US" dirty="0" smtClean="0"/>
              <a:t>Which continents are almost completely controlled by other countries? </a:t>
            </a:r>
          </a:p>
          <a:p>
            <a:pPr marL="514350" indent="-514350" eaLnBrk="1" fontAlgn="auto" hangingPunct="1">
              <a:spcAft>
                <a:spcPts val="0"/>
              </a:spcAft>
              <a:buClr>
                <a:schemeClr val="accent3"/>
              </a:buClr>
              <a:buFont typeface="+mj-lt"/>
              <a:buAutoNum type="arabicPeriod"/>
              <a:defRPr/>
            </a:pPr>
            <a:r>
              <a:rPr lang="en-US" dirty="0" smtClean="0"/>
              <a:t>Which continents are only controlled by a few countries? </a:t>
            </a:r>
          </a:p>
          <a:p>
            <a:pPr marL="514350" indent="-514350" eaLnBrk="1" fontAlgn="auto" hangingPunct="1">
              <a:spcAft>
                <a:spcPts val="0"/>
              </a:spcAft>
              <a:buClr>
                <a:schemeClr val="accent3"/>
              </a:buClr>
              <a:buFont typeface="+mj-lt"/>
              <a:buAutoNum type="arabicPeriod"/>
              <a:defRPr/>
            </a:pPr>
            <a:r>
              <a:rPr lang="en-US" dirty="0" smtClean="0"/>
              <a:t>What could be a different title for this map? </a:t>
            </a:r>
          </a:p>
          <a:p>
            <a:pPr marL="274320" indent="-274320" eaLnBrk="1" fontAlgn="auto" hangingPunct="1">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b="1" smtClean="0"/>
              <a:t>Part II: Imperialism in Africa</a:t>
            </a:r>
          </a:p>
        </p:txBody>
      </p:sp>
      <p:sp>
        <p:nvSpPr>
          <p:cNvPr id="3" name="Content Placeholder 2"/>
          <p:cNvSpPr>
            <a:spLocks noGrp="1"/>
          </p:cNvSpPr>
          <p:nvPr>
            <p:ph idx="1"/>
          </p:nvPr>
        </p:nvSpPr>
        <p:spPr/>
        <p:txBody>
          <a:bodyPr>
            <a:normAutofit/>
          </a:bodyPr>
          <a:lstStyle/>
          <a:p>
            <a:pPr marL="274320" indent="-274320" eaLnBrk="1" fontAlgn="auto" hangingPunct="1">
              <a:spcAft>
                <a:spcPts val="0"/>
              </a:spcAft>
              <a:buClr>
                <a:schemeClr val="accent3"/>
              </a:buClr>
              <a:buFont typeface="Wingdings 2"/>
              <a:buChar char=""/>
              <a:defRPr/>
            </a:pPr>
            <a:r>
              <a:rPr lang="en-US" dirty="0" smtClean="0">
                <a:hlinkClick r:id="rId2"/>
              </a:rPr>
              <a:t>Berlin Conference 1884 </a:t>
            </a:r>
            <a:endParaRPr lang="en-US" dirty="0" smtClean="0"/>
          </a:p>
          <a:p>
            <a:pPr marL="640080" lvl="1" indent="-246888" eaLnBrk="1" fontAlgn="auto" hangingPunct="1">
              <a:spcAft>
                <a:spcPts val="0"/>
              </a:spcAft>
              <a:buFont typeface="Wingdings 2"/>
              <a:buChar char=""/>
              <a:defRPr/>
            </a:pPr>
            <a:r>
              <a:rPr lang="en-US" dirty="0" smtClean="0"/>
              <a:t>Use the </a:t>
            </a:r>
            <a:r>
              <a:rPr lang="en-US" dirty="0" smtClean="0">
                <a:hlinkClick r:id="rId2"/>
              </a:rPr>
              <a:t>link</a:t>
            </a:r>
            <a:r>
              <a:rPr lang="en-US" dirty="0" smtClean="0"/>
              <a:t> above to answer the following questions</a:t>
            </a:r>
          </a:p>
          <a:p>
            <a:pPr marL="850392" lvl="1" indent="-457200" eaLnBrk="1" fontAlgn="auto" hangingPunct="1">
              <a:spcAft>
                <a:spcPts val="0"/>
              </a:spcAft>
              <a:buFont typeface="+mj-lt"/>
              <a:buAutoNum type="arabicPeriod"/>
              <a:defRPr/>
            </a:pPr>
            <a:r>
              <a:rPr lang="en-US" dirty="0" smtClean="0"/>
              <a:t>List 3 reasons why Europeans wanted to take over Africa? </a:t>
            </a:r>
          </a:p>
          <a:p>
            <a:pPr marL="850392" lvl="1" indent="-457200" eaLnBrk="1" fontAlgn="auto" hangingPunct="1">
              <a:spcAft>
                <a:spcPts val="0"/>
              </a:spcAft>
              <a:buFont typeface="+mj-lt"/>
              <a:buAutoNum type="arabicPeriod"/>
              <a:defRPr/>
            </a:pPr>
            <a:r>
              <a:rPr lang="en-US" dirty="0" smtClean="0"/>
              <a:t>What </a:t>
            </a:r>
            <a:r>
              <a:rPr lang="en-US" dirty="0" smtClean="0"/>
              <a:t>agreements came out of the Berlin Conference? </a:t>
            </a:r>
          </a:p>
          <a:p>
            <a:pPr marL="850392" lvl="1" indent="-457200" eaLnBrk="1" fontAlgn="auto" hangingPunct="1">
              <a:spcAft>
                <a:spcPts val="0"/>
              </a:spcAft>
              <a:buFont typeface="+mj-lt"/>
              <a:buAutoNum type="arabicPeriod"/>
              <a:defRPr/>
            </a:pPr>
            <a:r>
              <a:rPr lang="en-US" dirty="0" smtClean="0"/>
              <a:t>Make </a:t>
            </a:r>
            <a:r>
              <a:rPr lang="en-US" dirty="0" smtClean="0"/>
              <a:t>a guess: How will the decisions made at the conference change Africa? </a:t>
            </a:r>
          </a:p>
          <a:p>
            <a:pPr marL="640080" lvl="1" indent="-246888"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b="1" smtClean="0"/>
              <a:t>Part II: Imperialism in Africa</a:t>
            </a:r>
          </a:p>
        </p:txBody>
      </p:sp>
      <p:sp>
        <p:nvSpPr>
          <p:cNvPr id="3" name="Content Placeholder 2"/>
          <p:cNvSpPr>
            <a:spLocks noGrp="1"/>
          </p:cNvSpPr>
          <p:nvPr>
            <p:ph idx="1"/>
          </p:nvPr>
        </p:nvSpPr>
        <p:spPr/>
        <p:txBody>
          <a:bodyPr>
            <a:normAutofit/>
          </a:bodyPr>
          <a:lstStyle/>
          <a:p>
            <a:pPr marL="274320" lvl="1" indent="-274320" eaLnBrk="1" fontAlgn="auto" hangingPunct="1">
              <a:spcAft>
                <a:spcPts val="0"/>
              </a:spcAft>
              <a:buClr>
                <a:schemeClr val="accent3"/>
              </a:buClr>
              <a:buSzPct val="95000"/>
              <a:buFont typeface="Wingdings 2"/>
              <a:buChar char=""/>
              <a:defRPr/>
            </a:pPr>
            <a:r>
              <a:rPr lang="en-US" dirty="0" smtClean="0">
                <a:hlinkClick r:id="rId2"/>
              </a:rPr>
              <a:t>Scramble for Africa Cartoon</a:t>
            </a:r>
            <a:endParaRPr lang="en-US" dirty="0" smtClean="0"/>
          </a:p>
          <a:p>
            <a:pPr marL="548640" lvl="2" indent="-274320" eaLnBrk="1" fontAlgn="auto" hangingPunct="1">
              <a:spcAft>
                <a:spcPts val="0"/>
              </a:spcAft>
              <a:buClr>
                <a:schemeClr val="accent3"/>
              </a:buClr>
              <a:buSzPct val="95000"/>
              <a:buFont typeface="Wingdings 2"/>
              <a:buChar char=""/>
              <a:defRPr/>
            </a:pPr>
            <a:r>
              <a:rPr lang="en-US" dirty="0" smtClean="0"/>
              <a:t>Click on the link above and answer the following questions</a:t>
            </a:r>
          </a:p>
          <a:p>
            <a:pPr marL="514350" indent="-514350" eaLnBrk="1" fontAlgn="auto" hangingPunct="1">
              <a:spcAft>
                <a:spcPts val="0"/>
              </a:spcAft>
              <a:buClr>
                <a:schemeClr val="accent3"/>
              </a:buClr>
              <a:buFont typeface="+mj-lt"/>
              <a:buAutoNum type="arabicPeriod" startAt="4"/>
              <a:defRPr/>
            </a:pPr>
            <a:r>
              <a:rPr lang="en-US" dirty="0" smtClean="0"/>
              <a:t>According to the cartoon, which European countries were fighting for a position in Africa?</a:t>
            </a:r>
          </a:p>
          <a:p>
            <a:pPr marL="514350" indent="-514350" eaLnBrk="1" fontAlgn="auto" hangingPunct="1">
              <a:spcAft>
                <a:spcPts val="0"/>
              </a:spcAft>
              <a:buClr>
                <a:schemeClr val="accent3"/>
              </a:buClr>
              <a:buFont typeface="+mj-lt"/>
              <a:buAutoNum type="arabicPeriod" startAt="4"/>
              <a:defRPr/>
            </a:pPr>
            <a:r>
              <a:rPr lang="en-US" dirty="0" smtClean="0"/>
              <a:t>What do you think is the message of this cartoon?</a:t>
            </a:r>
            <a:endParaRPr lang="en-US" dirty="0" smtClean="0"/>
          </a:p>
          <a:p>
            <a:pPr marL="640080" lvl="1" indent="-246888"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b="1" smtClean="0"/>
              <a:t>Part II: Imperialism in Africa</a:t>
            </a:r>
          </a:p>
        </p:txBody>
      </p:sp>
      <p:sp>
        <p:nvSpPr>
          <p:cNvPr id="3" name="Content Placeholder 2"/>
          <p:cNvSpPr>
            <a:spLocks noGrp="1"/>
          </p:cNvSpPr>
          <p:nvPr>
            <p:ph idx="1"/>
          </p:nvPr>
        </p:nvSpPr>
        <p:spPr/>
        <p:txBody>
          <a:bodyPr>
            <a:normAutofit/>
          </a:bodyPr>
          <a:lstStyle/>
          <a:p>
            <a:pPr marL="274320" indent="-274320" eaLnBrk="1" fontAlgn="auto" hangingPunct="1">
              <a:spcAft>
                <a:spcPts val="0"/>
              </a:spcAft>
              <a:buClr>
                <a:schemeClr val="accent3"/>
              </a:buClr>
              <a:buFont typeface="Wingdings 2"/>
              <a:buChar char=""/>
              <a:defRPr/>
            </a:pPr>
            <a:r>
              <a:rPr lang="en-US" dirty="0" smtClean="0">
                <a:hlinkClick r:id="rId2"/>
              </a:rPr>
              <a:t>African Imperialism Maps</a:t>
            </a:r>
            <a:endParaRPr lang="en-US" dirty="0" smtClean="0"/>
          </a:p>
          <a:p>
            <a:pPr marL="640080" lvl="1" indent="-246888" eaLnBrk="1" fontAlgn="auto" hangingPunct="1">
              <a:spcAft>
                <a:spcPts val="0"/>
              </a:spcAft>
              <a:buFont typeface="Wingdings 2"/>
              <a:buChar char=""/>
              <a:defRPr/>
            </a:pPr>
            <a:r>
              <a:rPr lang="en-US" dirty="0" smtClean="0"/>
              <a:t>Click on the link above to answer the following questions</a:t>
            </a:r>
          </a:p>
          <a:p>
            <a:pPr marL="514350" indent="-514350" eaLnBrk="1" fontAlgn="auto" hangingPunct="1">
              <a:spcAft>
                <a:spcPts val="0"/>
              </a:spcAft>
              <a:buClr>
                <a:schemeClr val="accent3"/>
              </a:buClr>
              <a:buFont typeface="+mj-lt"/>
              <a:buAutoNum type="arabicPeriod" startAt="6"/>
              <a:defRPr/>
            </a:pPr>
            <a:r>
              <a:rPr lang="en-US" dirty="0" smtClean="0"/>
              <a:t>What is the main difference between the two maps? </a:t>
            </a:r>
          </a:p>
          <a:p>
            <a:pPr marL="514350" indent="-514350" eaLnBrk="1" fontAlgn="auto" hangingPunct="1">
              <a:spcAft>
                <a:spcPts val="0"/>
              </a:spcAft>
              <a:buClr>
                <a:schemeClr val="accent3"/>
              </a:buClr>
              <a:buFont typeface="+mj-lt"/>
              <a:buAutoNum type="arabicPeriod" startAt="6"/>
              <a:defRPr/>
            </a:pPr>
            <a:r>
              <a:rPr lang="en-US" dirty="0" smtClean="0"/>
              <a:t>According </a:t>
            </a:r>
            <a:r>
              <a:rPr lang="en-US" dirty="0" smtClean="0"/>
              <a:t>to Map 2-- Which 2 European countries held the most territory in Africa?</a:t>
            </a:r>
          </a:p>
          <a:p>
            <a:pPr marL="274320" indent="-274320" eaLnBrk="1" fontAlgn="auto" hangingPunct="1">
              <a:spcAft>
                <a:spcPts val="0"/>
              </a:spcAft>
              <a:buClr>
                <a:schemeClr val="accent3"/>
              </a:buClr>
              <a:buFont typeface="Wingdings 2"/>
              <a:buChar char=""/>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b="1" dirty="0" smtClean="0"/>
              <a:t>Part II: Imperialism in Africa</a:t>
            </a:r>
          </a:p>
        </p:txBody>
      </p:sp>
      <p:grpSp>
        <p:nvGrpSpPr>
          <p:cNvPr id="6" name="Group 5"/>
          <p:cNvGrpSpPr/>
          <p:nvPr/>
        </p:nvGrpSpPr>
        <p:grpSpPr>
          <a:xfrm>
            <a:off x="1981200" y="2895600"/>
            <a:ext cx="4876800" cy="3657600"/>
            <a:chOff x="1981200" y="2895600"/>
            <a:chExt cx="4876800" cy="3657600"/>
          </a:xfrm>
        </p:grpSpPr>
        <p:pic>
          <p:nvPicPr>
            <p:cNvPr id="17412" name="Picture 2" descr="http://wfps.k12.mt.us/teachers/carmichaelg/africacolonydata.gi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981200" y="2914650"/>
              <a:ext cx="4851400" cy="3638550"/>
            </a:xfrm>
            <a:prstGeom prst="rect">
              <a:avLst/>
            </a:prstGeom>
            <a:noFill/>
            <a:ln w="9525">
              <a:solidFill>
                <a:schemeClr val="tx2"/>
              </a:solidFill>
              <a:miter lim="800000"/>
              <a:headEnd/>
              <a:tailEnd/>
            </a:ln>
            <a:extLst>
              <a:ext uri="{909E8E84-426E-40DD-AFC4-6F175D3DCCD1}">
                <a14:hiddenFill xmlns:a14="http://schemas.microsoft.com/office/drawing/2010/main" xmlns="">
                  <a:solidFill>
                    <a:srgbClr val="FFFFFF"/>
                  </a:solidFill>
                </a14:hiddenFill>
              </a:ext>
            </a:extLst>
          </p:spPr>
        </p:pic>
        <p:sp>
          <p:nvSpPr>
            <p:cNvPr id="5" name="TextBox 4"/>
            <p:cNvSpPr txBox="1"/>
            <p:nvPr/>
          </p:nvSpPr>
          <p:spPr>
            <a:xfrm>
              <a:off x="1981200" y="2895600"/>
              <a:ext cx="4876800" cy="369332"/>
            </a:xfrm>
            <a:prstGeom prst="rect">
              <a:avLst/>
            </a:prstGeom>
            <a:noFill/>
          </p:spPr>
          <p:txBody>
            <a:bodyPr wrap="square" rtlCol="0">
              <a:spAutoFit/>
            </a:bodyPr>
            <a:lstStyle/>
            <a:p>
              <a:pPr algn="ctr"/>
              <a:r>
                <a:rPr lang="en-US" dirty="0" smtClean="0"/>
                <a:t>Percentage of control in Africa, 1913</a:t>
              </a:r>
              <a:endParaRPr lang="en-US" dirty="0"/>
            </a:p>
          </p:txBody>
        </p:sp>
      </p:grpSp>
      <p:sp>
        <p:nvSpPr>
          <p:cNvPr id="7" name="Content Placeholder 2"/>
          <p:cNvSpPr txBox="1">
            <a:spLocks/>
          </p:cNvSpPr>
          <p:nvPr/>
        </p:nvSpPr>
        <p:spPr bwMode="auto">
          <a:xfrm>
            <a:off x="457200" y="1935163"/>
            <a:ext cx="8229600" cy="5794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p>
            <a:pPr marL="514350" marR="0" lvl="0" indent="-514350" algn="l" defTabSz="914400" rtl="0" eaLnBrk="1" fontAlgn="auto" latinLnBrk="0" hangingPunct="1">
              <a:lnSpc>
                <a:spcPct val="100000"/>
              </a:lnSpc>
              <a:spcBef>
                <a:spcPct val="20000"/>
              </a:spcBef>
              <a:spcAft>
                <a:spcPts val="0"/>
              </a:spcAft>
              <a:buClr>
                <a:schemeClr val="accent3"/>
              </a:buClr>
              <a:buSzPct val="95000"/>
              <a:buFont typeface="+mj-lt"/>
              <a:buAutoNum type="arabicPeriod" startAt="8"/>
              <a:tabLst/>
              <a:defRPr/>
            </a:pPr>
            <a:r>
              <a:rPr kumimoji="0" lang="en-US" sz="2600" b="0" i="0" u="none" strike="noStrike" kern="1200" cap="none" spc="0" normalizeH="0" baseline="0" noProof="0" dirty="0" smtClean="0">
                <a:ln>
                  <a:noFill/>
                </a:ln>
                <a:solidFill>
                  <a:schemeClr val="tx1"/>
                </a:solidFill>
                <a:effectLst/>
                <a:uLnTx/>
                <a:uFillTx/>
                <a:latin typeface="+mn-lt"/>
                <a:ea typeface="+mn-ea"/>
                <a:cs typeface="+mn-cs"/>
              </a:rPr>
              <a:t>What percentage of Africa was colonized by 1913?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pitchFamily="18" charset="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3733800" cy="4389438"/>
          </a:xfrm>
        </p:spPr>
        <p:txBody>
          <a:bodyPr>
            <a:normAutofit/>
          </a:bodyPr>
          <a:lstStyle/>
          <a:p>
            <a:pPr marL="274320" indent="-274320" eaLnBrk="1" fontAlgn="auto" hangingPunct="1">
              <a:spcAft>
                <a:spcPts val="0"/>
              </a:spcAft>
              <a:buClr>
                <a:schemeClr val="accent3"/>
              </a:buClr>
              <a:buFont typeface="Wingdings 2"/>
              <a:buChar char=""/>
              <a:defRPr/>
            </a:pPr>
            <a:r>
              <a:rPr lang="en-US" dirty="0" smtClean="0"/>
              <a:t>Look at the map of Africa today</a:t>
            </a:r>
          </a:p>
          <a:p>
            <a:pPr marL="514350" indent="-514350" eaLnBrk="1" fontAlgn="auto" hangingPunct="1">
              <a:spcAft>
                <a:spcPts val="0"/>
              </a:spcAft>
              <a:buClr>
                <a:schemeClr val="accent3"/>
              </a:buClr>
              <a:buFont typeface="+mj-lt"/>
              <a:buAutoNum type="arabicPeriod" startAt="9"/>
              <a:defRPr/>
            </a:pPr>
            <a:r>
              <a:rPr lang="en-US" dirty="0" smtClean="0"/>
              <a:t>How did the Scramble for Africa in the 1800's and 1900's effect the current borders of Africa? </a:t>
            </a:r>
            <a:endParaRPr lang="en-US" dirty="0"/>
          </a:p>
        </p:txBody>
      </p:sp>
      <p:pic>
        <p:nvPicPr>
          <p:cNvPr id="19459" name="Picture 2" descr="http://home.earthlink.net/~lazarski/imperialism/images/africamap.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4191000" y="228600"/>
            <a:ext cx="4743450" cy="6165850"/>
          </a:xfrm>
          <a:prstGeom prst="rect">
            <a:avLst/>
          </a:prstGeom>
          <a:noFill/>
          <a:ln w="9525">
            <a:solidFill>
              <a:schemeClr val="tx2"/>
            </a:solidFill>
            <a:miter lim="800000"/>
            <a:headEnd/>
            <a:tailEnd/>
          </a:ln>
          <a:extLst>
            <a:ext uri="{909E8E84-426E-40DD-AFC4-6F175D3DCCD1}">
              <a14:hiddenFill xmlns:a14="http://schemas.microsoft.com/office/drawing/2010/main" xmlns="">
                <a:solidFill>
                  <a:srgbClr val="FFFFFF"/>
                </a:solidFill>
              </a14:hiddenFill>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BD0D9"/>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BD0D9"/>
    </a:hlink>
    <a:folHlink>
      <a:srgbClr val="85DFD0"/>
    </a:folHlink>
  </a:clrScheme>
</a:themeOverride>
</file>

<file path=ppt/theme/themeOverride2.xml><?xml version="1.0" encoding="utf-8"?>
<a:themeOverride xmlns:a="http://schemas.openxmlformats.org/drawingml/2006/main">
  <a:clrScheme name="Custom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BD0D9"/>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250</TotalTime>
  <Words>475</Words>
  <Application>Microsoft Office PowerPoint</Application>
  <PresentationFormat>On-screen Show (4:3)</PresentationFormat>
  <Paragraphs>61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Imperialism</vt:lpstr>
      <vt:lpstr>Part I: Imperialism in the World</vt:lpstr>
      <vt:lpstr>Slide 3</vt:lpstr>
      <vt:lpstr>Part I: Imperialism in the World</vt:lpstr>
      <vt:lpstr>Part II: Imperialism in Africa</vt:lpstr>
      <vt:lpstr>Part II: Imperialism in Africa</vt:lpstr>
      <vt:lpstr>Part II: Imperialism in Africa</vt:lpstr>
      <vt:lpstr>Part II: Imperialism in Africa</vt:lpstr>
      <vt:lpstr>Slide 9</vt:lpstr>
      <vt:lpstr>Part III: Imperialism in Asia </vt:lpstr>
      <vt:lpstr>Part III: Imperialism in Asia </vt:lpstr>
      <vt:lpstr>Spheres of Influence</vt:lpstr>
      <vt:lpstr>Part III: Imperialism in Asia</vt:lpstr>
      <vt:lpstr>Part III: Imperialism in Asia </vt:lpstr>
      <vt:lpstr>Part III: Imperialism in Asia </vt:lpstr>
    </vt:vector>
  </TitlesOfParts>
  <Company>Virginia Beach City Public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Imperialism Webquest</dc:title>
  <dc:creator>kesnyder</dc:creator>
  <cp:lastModifiedBy>rjones9</cp:lastModifiedBy>
  <cp:revision>32</cp:revision>
  <dcterms:created xsi:type="dcterms:W3CDTF">2010-01-21T17:09:13Z</dcterms:created>
  <dcterms:modified xsi:type="dcterms:W3CDTF">2014-03-14T13:23:29Z</dcterms:modified>
</cp:coreProperties>
</file>