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4" r:id="rId2"/>
    <p:sldId id="261" r:id="rId3"/>
    <p:sldId id="262" r:id="rId4"/>
    <p:sldId id="263" r:id="rId5"/>
    <p:sldId id="257" r:id="rId6"/>
    <p:sldId id="258" r:id="rId7"/>
    <p:sldId id="264" r:id="rId8"/>
    <p:sldId id="265" r:id="rId9"/>
    <p:sldId id="266" r:id="rId10"/>
    <p:sldId id="267" r:id="rId11"/>
    <p:sldId id="268" r:id="rId12"/>
    <p:sldId id="272" r:id="rId13"/>
    <p:sldId id="269" r:id="rId14"/>
    <p:sldId id="270" r:id="rId15"/>
    <p:sldId id="273" r:id="rId1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B84219A-B47A-457B-B60B-A707BB2CF3AB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6C66844-809F-4953-BFAD-B006E33E8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3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06B18-FA53-43C2-B4C2-6045888836FC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9DDAB-320D-4C42-8766-837AF061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EECC6-6D17-41E4-B226-74CA85B39C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61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DDAB-320D-4C42-8766-837AF06183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3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E10E-FC21-448B-9A2B-2E722D0685B2}" type="datetime1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5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1A342-2EB1-4DF1-BF7E-43A9CF83BAE3}" type="datetime1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A9F05-7BBE-4772-AFA2-317B279B616F}" type="datetime1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0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D30B4-AD6E-426D-BB95-3761F5A144C2}" type="datetime1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3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7742F-E54D-4650-8525-390AE5E679EF}" type="datetime1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64436-5A96-4431-A269-29915712828F}" type="datetime1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2D47F-DF0E-4BD2-A35A-04C130298E18}" type="datetime1">
              <a:rPr lang="en-US" smtClean="0"/>
              <a:t>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4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2782-4FB2-405D-A737-FDC74DC9FACB}" type="datetime1">
              <a:rPr lang="en-US" smtClean="0"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3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9562-8A71-46F2-8406-D2830A06027D}" type="datetime1">
              <a:rPr lang="en-US" smtClean="0"/>
              <a:t>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1AA2-6EB4-4340-AF26-9286BB1F428E}" type="datetime1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78625-D124-487E-99C2-568CAA41E9AB}" type="datetime1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9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35AA6-76B6-4868-AE9E-945385C57A72}" type="datetime1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Updated Feb.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8997F-C052-4559-8A73-3975B5BEB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3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496944" cy="3960440"/>
          </a:xfrm>
        </p:spPr>
        <p:txBody>
          <a:bodyPr>
            <a:normAutofit/>
          </a:bodyPr>
          <a:lstStyle/>
          <a:p>
            <a:r>
              <a:rPr lang="en-CA" sz="3600" b="1" i="1" u="sng" spc="770" dirty="0" smtClean="0">
                <a:solidFill>
                  <a:srgbClr val="FF0000"/>
                </a:solidFill>
                <a:latin typeface="Goudy Stout" panose="0202090407030B020401" pitchFamily="18" charset="0"/>
              </a:rPr>
              <a:t>Part ONE</a:t>
            </a:r>
            <a:r>
              <a:rPr lang="en-CA" sz="1600" b="1" i="1" u="sng" spc="770" dirty="0" smtClean="0">
                <a:solidFill>
                  <a:srgbClr val="FF0000"/>
                </a:solidFill>
                <a:latin typeface="Goudy Stout" panose="0202090407030B020401" pitchFamily="18" charset="0"/>
              </a:rPr>
              <a:t/>
            </a:r>
            <a:br>
              <a:rPr lang="en-CA" sz="1600" b="1" i="1" u="sng" spc="770" dirty="0" smtClean="0">
                <a:solidFill>
                  <a:srgbClr val="FF0000"/>
                </a:solidFill>
                <a:latin typeface="Goudy Stout" panose="0202090407030B020401" pitchFamily="18" charset="0"/>
              </a:rPr>
            </a:br>
            <a:r>
              <a:rPr lang="en-CA" dirty="0" smtClean="0">
                <a:solidFill>
                  <a:srgbClr val="FF0000"/>
                </a:solidFill>
              </a:rPr>
              <a:t/>
            </a:r>
            <a:br>
              <a:rPr lang="en-CA" dirty="0" smtClean="0">
                <a:solidFill>
                  <a:srgbClr val="FF0000"/>
                </a:solidFill>
              </a:rPr>
            </a:br>
            <a:r>
              <a:rPr lang="en-CA" dirty="0" smtClean="0">
                <a:solidFill>
                  <a:srgbClr val="FF0000"/>
                </a:solidFill>
              </a:rPr>
              <a:t>THE WRITING PROCESS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4221088"/>
            <a:ext cx="6840760" cy="1921768"/>
          </a:xfrm>
        </p:spPr>
        <p:txBody>
          <a:bodyPr>
            <a:normAutofit/>
          </a:bodyPr>
          <a:lstStyle/>
          <a:p>
            <a:endParaRPr lang="en-CA" dirty="0" smtClean="0">
              <a:solidFill>
                <a:schemeClr val="tx1"/>
              </a:solidFill>
            </a:endParaRPr>
          </a:p>
          <a:p>
            <a:pPr lvl="0"/>
            <a:r>
              <a:rPr lang="en-CA" sz="4400" b="1" i="1" dirty="0">
                <a:solidFill>
                  <a:srgbClr val="FF0000"/>
                </a:solidFill>
              </a:rPr>
              <a:t>Information Literacy</a:t>
            </a:r>
            <a:endParaRPr lang="en-US" sz="4400" b="1" i="1" dirty="0">
              <a:solidFill>
                <a:srgbClr val="FF0000"/>
              </a:solidFill>
            </a:endParaRPr>
          </a:p>
          <a:p>
            <a:endParaRPr lang="en-CA" b="1" i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CE37-3A70-437E-B626-687899E956FF}" type="slidenum">
              <a:rPr lang="en-CA" smtClean="0"/>
              <a:t>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Updated Feb. 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95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CA" dirty="0" smtClean="0"/>
              <a:t>Working with Key ‘Words’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00"/>
          </a:xfrm>
        </p:spPr>
        <p:txBody>
          <a:bodyPr>
            <a:normAutofit/>
          </a:bodyPr>
          <a:lstStyle/>
          <a:p>
            <a:r>
              <a:rPr lang="en-CA" dirty="0" smtClean="0"/>
              <a:t>Identify those that are in your topic – start a list</a:t>
            </a:r>
          </a:p>
          <a:p>
            <a:r>
              <a:rPr lang="en-CA" dirty="0" smtClean="0"/>
              <a:t>Write a short statement or statements about your topics</a:t>
            </a:r>
          </a:p>
          <a:p>
            <a:pPr lvl="1"/>
            <a:r>
              <a:rPr lang="en-CA" dirty="0" smtClean="0"/>
              <a:t>Identify key words in that statement</a:t>
            </a:r>
          </a:p>
          <a:p>
            <a:r>
              <a:rPr lang="en-CA" dirty="0" smtClean="0"/>
              <a:t>Identify additional words/terms as you read about your topic</a:t>
            </a:r>
          </a:p>
          <a:p>
            <a:pPr lvl="1"/>
            <a:r>
              <a:rPr lang="en-CA" dirty="0" smtClean="0"/>
              <a:t>Identify similar terms or synonyms</a:t>
            </a:r>
          </a:p>
          <a:p>
            <a:r>
              <a:rPr lang="en-CA" dirty="0" smtClean="0"/>
              <a:t>Think of a broader topic or topics of which your topic is a part.</a:t>
            </a:r>
            <a:endParaRPr lang="en-US" dirty="0" smtClean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Working with Key ‘Words’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Identify terms that describe subtopics of your topic</a:t>
            </a:r>
          </a:p>
          <a:p>
            <a:r>
              <a:rPr lang="en-CA" dirty="0" smtClean="0"/>
              <a:t>Add all of these words or terms to your list</a:t>
            </a:r>
          </a:p>
          <a:p>
            <a:r>
              <a:rPr lang="en-CA" dirty="0" smtClean="0"/>
              <a:t>Try it </a:t>
            </a:r>
            <a:r>
              <a:rPr lang="en-CA" dirty="0" smtClean="0">
                <a:sym typeface="Wingdings" panose="05000000000000000000" pitchFamily="2" charset="2"/>
              </a:rPr>
              <a:t></a:t>
            </a:r>
          </a:p>
          <a:p>
            <a:r>
              <a:rPr lang="en-CA" dirty="0" smtClean="0"/>
              <a:t>Your topic is </a:t>
            </a:r>
          </a:p>
          <a:p>
            <a:pPr marL="0" indent="0" algn="ctr">
              <a:buNone/>
            </a:pPr>
            <a:r>
              <a:rPr lang="en-CA" dirty="0" smtClean="0"/>
              <a:t>Describe and explain the causes of the Rebellions in Upper and Lower Canada in 1837 and 1838.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1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Opening Up and Narrowing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Your topic might be </a:t>
            </a:r>
            <a:r>
              <a:rPr lang="en-CA" i="1" dirty="0" smtClean="0"/>
              <a:t>Louis Riel: Hero or Traitor</a:t>
            </a:r>
          </a:p>
          <a:p>
            <a:r>
              <a:rPr lang="en-CA" dirty="0" smtClean="0"/>
              <a:t>Your topic might be </a:t>
            </a:r>
            <a:r>
              <a:rPr lang="en-CA" i="1" dirty="0" smtClean="0"/>
              <a:t>World War I</a:t>
            </a:r>
          </a:p>
          <a:p>
            <a:r>
              <a:rPr lang="en-CA" dirty="0" smtClean="0"/>
              <a:t>Your topic might be </a:t>
            </a:r>
            <a:r>
              <a:rPr lang="en-CA" i="1" dirty="0" smtClean="0"/>
              <a:t>Events Leading Up to WW II</a:t>
            </a:r>
          </a:p>
          <a:p>
            <a:r>
              <a:rPr lang="en-CA" dirty="0" smtClean="0"/>
              <a:t>Your topic might be just about anything.  What would you do differently based on the particular topic that you are given?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33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52736"/>
          </a:xfrm>
        </p:spPr>
        <p:txBody>
          <a:bodyPr/>
          <a:lstStyle/>
          <a:p>
            <a:r>
              <a:rPr lang="en-CA" dirty="0" smtClean="0"/>
              <a:t>Working with ‘Key Words’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Describe</a:t>
            </a:r>
            <a:r>
              <a:rPr lang="en-CA" dirty="0"/>
              <a:t> and </a:t>
            </a:r>
            <a:r>
              <a:rPr lang="en-CA" dirty="0">
                <a:solidFill>
                  <a:srgbClr val="FF0000"/>
                </a:solidFill>
              </a:rPr>
              <a:t>explain</a:t>
            </a:r>
            <a:r>
              <a:rPr lang="en-CA" dirty="0"/>
              <a:t> the </a:t>
            </a:r>
            <a:r>
              <a:rPr lang="en-CA" dirty="0">
                <a:solidFill>
                  <a:srgbClr val="FF0000"/>
                </a:solidFill>
              </a:rPr>
              <a:t>causes</a:t>
            </a:r>
            <a:r>
              <a:rPr lang="en-CA" dirty="0"/>
              <a:t> of the </a:t>
            </a:r>
            <a:r>
              <a:rPr lang="en-CA" dirty="0">
                <a:solidFill>
                  <a:srgbClr val="FF0000"/>
                </a:solidFill>
              </a:rPr>
              <a:t>Rebellions</a:t>
            </a:r>
            <a:r>
              <a:rPr lang="en-CA" dirty="0"/>
              <a:t> in </a:t>
            </a:r>
            <a:r>
              <a:rPr lang="en-CA" dirty="0">
                <a:solidFill>
                  <a:srgbClr val="FF0000"/>
                </a:solidFill>
              </a:rPr>
              <a:t>Upper and Lower Canada </a:t>
            </a:r>
            <a:r>
              <a:rPr lang="en-CA" dirty="0"/>
              <a:t>in </a:t>
            </a:r>
            <a:r>
              <a:rPr lang="en-CA" dirty="0">
                <a:solidFill>
                  <a:srgbClr val="FF0000"/>
                </a:solidFill>
              </a:rPr>
              <a:t>1837</a:t>
            </a:r>
            <a:r>
              <a:rPr lang="en-CA" dirty="0"/>
              <a:t> and </a:t>
            </a:r>
            <a:r>
              <a:rPr lang="en-CA" dirty="0">
                <a:solidFill>
                  <a:srgbClr val="FF0000"/>
                </a:solidFill>
              </a:rPr>
              <a:t>1838</a:t>
            </a:r>
            <a:r>
              <a:rPr lang="en-CA" dirty="0"/>
              <a:t>.</a:t>
            </a:r>
          </a:p>
          <a:p>
            <a:r>
              <a:rPr lang="en-CA" dirty="0" smtClean="0"/>
              <a:t>Where do you start?</a:t>
            </a:r>
          </a:p>
          <a:p>
            <a:pPr lvl="1"/>
            <a:r>
              <a:rPr lang="en-CA" dirty="0" smtClean="0"/>
              <a:t>“describe” – see Key Verb list - ???s</a:t>
            </a:r>
          </a:p>
          <a:p>
            <a:pPr lvl="1"/>
            <a:r>
              <a:rPr lang="en-CA" dirty="0" smtClean="0"/>
              <a:t>“explain” – see Key Verb list - ???s</a:t>
            </a:r>
          </a:p>
          <a:p>
            <a:pPr lvl="1"/>
            <a:r>
              <a:rPr lang="en-CA" dirty="0" smtClean="0"/>
              <a:t>“causes” – what are the common reasons that would lead a citizen or group of citizens to “rebel”?</a:t>
            </a:r>
          </a:p>
          <a:p>
            <a:pPr lvl="2"/>
            <a:r>
              <a:rPr lang="en-CA" dirty="0" smtClean="0"/>
              <a:t>List and ask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2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‘Key Words’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“Upper and Lower Canada” – was there a difference/ - why are they both listed? - ???s</a:t>
            </a:r>
          </a:p>
          <a:p>
            <a:r>
              <a:rPr lang="en-CA" dirty="0" smtClean="0"/>
              <a:t>1837 and 1838 – why are both years listed?</a:t>
            </a:r>
          </a:p>
          <a:p>
            <a:r>
              <a:rPr lang="en-CA" dirty="0" smtClean="0"/>
              <a:t>Start listing questions and words about the topic generally</a:t>
            </a:r>
          </a:p>
          <a:p>
            <a:r>
              <a:rPr lang="en-CA" dirty="0" smtClean="0"/>
              <a:t>What questions do your words or questions raise? – where do they lead?</a:t>
            </a:r>
          </a:p>
          <a:p>
            <a:pPr marL="0" indent="0" algn="ctr">
              <a:buNone/>
            </a:pPr>
            <a:r>
              <a:rPr lang="en-CA" b="1" i="1" dirty="0" smtClean="0">
                <a:solidFill>
                  <a:srgbClr val="FF0000"/>
                </a:solidFill>
              </a:rPr>
              <a:t>Open the topic up before you start your research.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CA" dirty="0" smtClean="0"/>
              <a:t>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en-CA" dirty="0" smtClean="0"/>
              <a:t>See the handout on </a:t>
            </a:r>
            <a:r>
              <a:rPr lang="en-CA" i="1" dirty="0" smtClean="0">
                <a:solidFill>
                  <a:srgbClr val="FF0000"/>
                </a:solidFill>
              </a:rPr>
              <a:t>Basic Steps in Responding to a Problem</a:t>
            </a:r>
            <a:r>
              <a:rPr lang="en-CA" i="1" dirty="0" smtClean="0"/>
              <a:t> </a:t>
            </a:r>
            <a:r>
              <a:rPr lang="en-CA" dirty="0" smtClean="0"/>
              <a:t>and the sample of a Task Definition on the question </a:t>
            </a:r>
            <a:r>
              <a:rPr lang="en-CA" i="1" dirty="0" smtClean="0">
                <a:solidFill>
                  <a:srgbClr val="FF0000"/>
                </a:solidFill>
              </a:rPr>
              <a:t>Louis Riel: Hero or Traitor</a:t>
            </a:r>
          </a:p>
          <a:p>
            <a:pPr lvl="1"/>
            <a:r>
              <a:rPr lang="en-CA" dirty="0"/>
              <a:t>T</a:t>
            </a:r>
            <a:r>
              <a:rPr lang="en-CA" dirty="0" smtClean="0"/>
              <a:t>here is no required format for completing a Task Definition.  It may vary from assignment to assignment.</a:t>
            </a:r>
          </a:p>
          <a:p>
            <a:r>
              <a:rPr lang="en-CA" dirty="0" smtClean="0"/>
              <a:t>Learn to accept ‘process’ as something that works for you – not something that is an extra step.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7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981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Information Literacy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2648"/>
            <a:ext cx="4464496" cy="583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2648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Historical Thinking Concepts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Both Involve the Acquisition of Skills. What’s The Difference?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Information Literacy</a:t>
            </a:r>
          </a:p>
          <a:p>
            <a:pPr lvl="1"/>
            <a:r>
              <a:rPr lang="en-CA" dirty="0" smtClean="0"/>
              <a:t>We will, as  a department, be using and implementing the concepts of The Big 6 Research Model.</a:t>
            </a:r>
          </a:p>
          <a:p>
            <a:pPr lvl="1"/>
            <a:r>
              <a:rPr lang="en-CA" dirty="0" smtClean="0"/>
              <a:t>A generally accepted definition of information literacy from the American Library Association includes the ability to:</a:t>
            </a:r>
          </a:p>
          <a:p>
            <a:pPr lvl="2"/>
            <a:r>
              <a:rPr lang="en-CA" dirty="0"/>
              <a:t> "recognize when information is needed and have the ability to locate, evaluate, and use effectively the needed information."</a:t>
            </a:r>
            <a:endParaRPr lang="en-US" dirty="0" smtClean="0"/>
          </a:p>
          <a:p>
            <a:r>
              <a:rPr lang="en-US" dirty="0" smtClean="0"/>
              <a:t>Historical Thinking Concepts</a:t>
            </a:r>
          </a:p>
          <a:p>
            <a:pPr lvl="1"/>
            <a:r>
              <a:rPr lang="en-CA" dirty="0" smtClean="0"/>
              <a:t>As we move into the study of various historical events, we will use The Big Six Historical Thinking Concepts to provide a method to give meaning and understanding to the material with which we are working.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n-CA" b="1" i="1" dirty="0" smtClean="0">
                <a:solidFill>
                  <a:srgbClr val="C00000"/>
                </a:solidFill>
              </a:rPr>
              <a:t>The Big 6 Intro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Follow the link to watch the video on the connection of the Big 6 model to the concept of Information Literacy – a somewhat fancy term for many of the skills activities in which you will be involved.</a:t>
            </a:r>
          </a:p>
          <a:p>
            <a:pPr lvl="1"/>
            <a:r>
              <a:rPr lang="en-CA" dirty="0" smtClean="0"/>
              <a:t>Click on the screen on the next slide and then</a:t>
            </a:r>
          </a:p>
          <a:p>
            <a:pPr lvl="1"/>
            <a:r>
              <a:rPr lang="en-CA" dirty="0" smtClean="0"/>
              <a:t>Click on the start arrow</a:t>
            </a:r>
          </a:p>
          <a:p>
            <a:pPr lvl="1"/>
            <a:r>
              <a:rPr lang="en-CA" dirty="0" smtClean="0"/>
              <a:t>The clip is ~10 to 12 minutes</a:t>
            </a:r>
          </a:p>
          <a:p>
            <a:pPr lvl="1"/>
            <a:r>
              <a:rPr lang="en-CA" dirty="0" smtClean="0"/>
              <a:t>Does the information conform to the definition provided above?</a:t>
            </a:r>
          </a:p>
          <a:p>
            <a:endParaRPr lang="en-CA" dirty="0" smtClean="0"/>
          </a:p>
          <a:p>
            <a:endParaRPr lang="en-CA" dirty="0"/>
          </a:p>
          <a:p>
            <a:pPr marL="0" indent="0" algn="ctr">
              <a:buNone/>
            </a:pP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ke-Eisenberg-Vodcast-1—What-is-Information-Literacy-[www.savevid.com]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424936" cy="63187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622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CA" dirty="0" smtClean="0"/>
              <a:t>The Basic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The Big Six Research Model incorporates the following six steps:</a:t>
            </a:r>
          </a:p>
          <a:p>
            <a:pPr lvl="1"/>
            <a:r>
              <a:rPr lang="en-CA" sz="2600" b="1" dirty="0">
                <a:solidFill>
                  <a:prstClr val="black"/>
                </a:solidFill>
              </a:rPr>
              <a:t>Task Definition</a:t>
            </a:r>
          </a:p>
          <a:p>
            <a:pPr lvl="1"/>
            <a:r>
              <a:rPr lang="en-CA" sz="2600" b="1" dirty="0">
                <a:solidFill>
                  <a:prstClr val="black"/>
                </a:solidFill>
              </a:rPr>
              <a:t>Information </a:t>
            </a:r>
            <a:r>
              <a:rPr lang="en-CA" sz="2600" b="1" dirty="0" smtClean="0">
                <a:solidFill>
                  <a:prstClr val="black"/>
                </a:solidFill>
              </a:rPr>
              <a:t>Seeking </a:t>
            </a:r>
            <a:r>
              <a:rPr lang="en-CA" sz="2600" b="1" dirty="0">
                <a:solidFill>
                  <a:prstClr val="black"/>
                </a:solidFill>
              </a:rPr>
              <a:t>Strategies</a:t>
            </a:r>
          </a:p>
          <a:p>
            <a:pPr lvl="1"/>
            <a:r>
              <a:rPr lang="en-CA" sz="2600" b="1" dirty="0">
                <a:solidFill>
                  <a:prstClr val="black"/>
                </a:solidFill>
              </a:rPr>
              <a:t>Location and Access</a:t>
            </a:r>
          </a:p>
          <a:p>
            <a:pPr lvl="1"/>
            <a:r>
              <a:rPr lang="en-CA" sz="2600" b="1" dirty="0">
                <a:solidFill>
                  <a:prstClr val="black"/>
                </a:solidFill>
              </a:rPr>
              <a:t>Use of Information</a:t>
            </a:r>
          </a:p>
          <a:p>
            <a:pPr lvl="1"/>
            <a:r>
              <a:rPr lang="en-CA" sz="2600" b="1" dirty="0">
                <a:solidFill>
                  <a:prstClr val="black"/>
                </a:solidFill>
              </a:rPr>
              <a:t>Synthesis: Putting it all </a:t>
            </a:r>
            <a:r>
              <a:rPr lang="en-CA" sz="2600" b="1" dirty="0" smtClean="0">
                <a:solidFill>
                  <a:prstClr val="black"/>
                </a:solidFill>
              </a:rPr>
              <a:t>Together</a:t>
            </a:r>
            <a:endParaRPr lang="en-CA" sz="2600" b="1" dirty="0">
              <a:solidFill>
                <a:prstClr val="black"/>
              </a:solidFill>
            </a:endParaRPr>
          </a:p>
          <a:p>
            <a:pPr lvl="1"/>
            <a:r>
              <a:rPr lang="en-CA" sz="2600" b="1" dirty="0" smtClean="0">
                <a:solidFill>
                  <a:prstClr val="black"/>
                </a:solidFill>
              </a:rPr>
              <a:t>Evaluation</a:t>
            </a:r>
            <a:endParaRPr lang="en-CA" b="1" dirty="0" smtClean="0"/>
          </a:p>
          <a:p>
            <a:r>
              <a:rPr lang="en-CA" dirty="0" smtClean="0"/>
              <a:t>We will look at and incorporate each of these steps (in some form) as we progress.  You should use these concepts as a general guideline beginning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2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Step 1</a:t>
            </a:r>
            <a:br>
              <a:rPr lang="en-CA" dirty="0" smtClean="0"/>
            </a:br>
            <a:r>
              <a:rPr lang="en-CA" dirty="0"/>
              <a:t>T</a:t>
            </a:r>
            <a:r>
              <a:rPr lang="en-CA" dirty="0" smtClean="0"/>
              <a:t>ask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We will consider Task Definition from the standpoint of writing an essay.</a:t>
            </a:r>
          </a:p>
          <a:p>
            <a:pPr lvl="1"/>
            <a:r>
              <a:rPr lang="en-CA" dirty="0" smtClean="0"/>
              <a:t>The information is transferable.</a:t>
            </a:r>
          </a:p>
          <a:p>
            <a:r>
              <a:rPr lang="en-CA" dirty="0" smtClean="0"/>
              <a:t>The first consideration is your topic.</a:t>
            </a:r>
          </a:p>
          <a:p>
            <a:pPr lvl="1"/>
            <a:r>
              <a:rPr lang="en-CA" dirty="0" smtClean="0"/>
              <a:t>You MUST understand it completely.</a:t>
            </a:r>
          </a:p>
          <a:p>
            <a:pPr lvl="2"/>
            <a:r>
              <a:rPr lang="en-CA" b="1" dirty="0" smtClean="0"/>
              <a:t>You will be writing but, if it were some other form of product, you need to know the information regardless of the format to be used.</a:t>
            </a:r>
          </a:p>
          <a:p>
            <a:pPr lvl="2"/>
            <a:r>
              <a:rPr lang="en-CA" b="1" dirty="0" smtClean="0"/>
              <a:t>What length is required for your writing?</a:t>
            </a:r>
          </a:p>
          <a:p>
            <a:pPr lvl="2"/>
            <a:r>
              <a:rPr lang="en-CA" b="1" dirty="0" smtClean="0"/>
              <a:t>How much time do you have to complete it?</a:t>
            </a:r>
          </a:p>
          <a:p>
            <a:pPr lvl="2"/>
            <a:r>
              <a:rPr lang="en-CA" b="1" dirty="0" smtClean="0"/>
              <a:t>What is the topic of the WR?</a:t>
            </a:r>
          </a:p>
          <a:p>
            <a:pPr lvl="2"/>
            <a:r>
              <a:rPr lang="en-CA" b="1" dirty="0" smtClean="0"/>
              <a:t>When is it due</a:t>
            </a:r>
            <a:r>
              <a:rPr lang="en-CA" b="1" dirty="0"/>
              <a:t>? Use a </a:t>
            </a:r>
            <a:r>
              <a:rPr lang="en-CA" b="1" dirty="0" smtClean="0"/>
              <a:t>calendar.  Create a timeline. 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87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Task Definition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Do not start your Task Definition by starting your research.</a:t>
            </a:r>
          </a:p>
          <a:p>
            <a:r>
              <a:rPr lang="en-CA" dirty="0" smtClean="0"/>
              <a:t>‘Question’ the topic.</a:t>
            </a:r>
          </a:p>
          <a:p>
            <a:pPr lvl="1"/>
            <a:r>
              <a:rPr lang="en-CA" dirty="0" smtClean="0"/>
              <a:t>Take the topic apart </a:t>
            </a:r>
            <a:endParaRPr lang="en-CA" dirty="0"/>
          </a:p>
          <a:p>
            <a:pPr lvl="1"/>
            <a:r>
              <a:rPr lang="en-CA" dirty="0" smtClean="0"/>
              <a:t>“</a:t>
            </a:r>
            <a:r>
              <a:rPr lang="en-CA" dirty="0"/>
              <a:t>P</a:t>
            </a:r>
            <a:r>
              <a:rPr lang="en-CA" dirty="0" smtClean="0"/>
              <a:t>arse” the topic sentence</a:t>
            </a:r>
          </a:p>
          <a:p>
            <a:pPr lvl="1"/>
            <a:r>
              <a:rPr lang="en-CA" dirty="0" smtClean="0"/>
              <a:t>What are the key words, key verbs, key terms – what do they mean – what questions do they raise?</a:t>
            </a:r>
          </a:p>
          <a:p>
            <a:pPr lvl="1"/>
            <a:r>
              <a:rPr lang="en-CA" dirty="0" smtClean="0"/>
              <a:t>Brainstorm a list of questions about the topic – what key words or phrases does this raise?</a:t>
            </a:r>
          </a:p>
          <a:p>
            <a:pPr lvl="1"/>
            <a:r>
              <a:rPr lang="en-CA" dirty="0" smtClean="0"/>
              <a:t>What types of sources might provide the best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8997F-C052-4559-8A73-3975B5BEB8E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Updated Feb.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21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905</Words>
  <Application>Microsoft Office PowerPoint</Application>
  <PresentationFormat>On-screen Show (4:3)</PresentationFormat>
  <Paragraphs>114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Goudy Stout</vt:lpstr>
      <vt:lpstr>Wingdings</vt:lpstr>
      <vt:lpstr>Office Theme</vt:lpstr>
      <vt:lpstr>Part ONE  THE WRITING PROCESS </vt:lpstr>
      <vt:lpstr>Information Literacy</vt:lpstr>
      <vt:lpstr>Historical Thinking Concepts</vt:lpstr>
      <vt:lpstr>Both Involve the Acquisition of Skills. What’s The Difference?</vt:lpstr>
      <vt:lpstr>The Big 6 Intro</vt:lpstr>
      <vt:lpstr>PowerPoint Presentation</vt:lpstr>
      <vt:lpstr>The Basic Steps</vt:lpstr>
      <vt:lpstr>Step 1 Task Definition</vt:lpstr>
      <vt:lpstr>Task Definition (cont’d)</vt:lpstr>
      <vt:lpstr>Working with Key ‘Words’</vt:lpstr>
      <vt:lpstr>Working with Key ‘Words’</vt:lpstr>
      <vt:lpstr>Opening Up and Narrowing Down</vt:lpstr>
      <vt:lpstr>Working with ‘Key Words’</vt:lpstr>
      <vt:lpstr>Working with ‘Key Words’</vt:lpstr>
      <vt:lpstr>An Example</vt:lpstr>
    </vt:vector>
  </TitlesOfParts>
  <Company>School District #36 (Surrey)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Pocock</dc:creator>
  <cp:lastModifiedBy>Chris Pocock</cp:lastModifiedBy>
  <cp:revision>21</cp:revision>
  <cp:lastPrinted>2016-02-07T17:32:02Z</cp:lastPrinted>
  <dcterms:created xsi:type="dcterms:W3CDTF">2013-08-09T15:07:25Z</dcterms:created>
  <dcterms:modified xsi:type="dcterms:W3CDTF">2016-02-07T17:34:32Z</dcterms:modified>
</cp:coreProperties>
</file>