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8" r:id="rId2"/>
    <p:sldId id="260" r:id="rId3"/>
    <p:sldId id="261" r:id="rId4"/>
    <p:sldId id="259" r:id="rId5"/>
    <p:sldId id="262" r:id="rId6"/>
    <p:sldId id="263" r:id="rId7"/>
    <p:sldId id="275" r:id="rId8"/>
    <p:sldId id="272" r:id="rId9"/>
    <p:sldId id="273" r:id="rId10"/>
    <p:sldId id="274" r:id="rId11"/>
    <p:sldId id="276" r:id="rId12"/>
    <p:sldId id="277" r:id="rId13"/>
    <p:sldId id="278" r:id="rId14"/>
    <p:sldId id="279" r:id="rId15"/>
    <p:sldId id="281" r:id="rId16"/>
    <p:sldId id="264" r:id="rId17"/>
    <p:sldId id="266" r:id="rId18"/>
    <p:sldId id="267" r:id="rId19"/>
    <p:sldId id="268" r:id="rId20"/>
    <p:sldId id="280" r:id="rId21"/>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2" autoAdjust="0"/>
    <p:restoredTop sz="94660"/>
  </p:normalViewPr>
  <p:slideViewPr>
    <p:cSldViewPr snapToGrid="0">
      <p:cViewPr varScale="1">
        <p:scale>
          <a:sx n="49" d="100"/>
          <a:sy n="49" d="100"/>
        </p:scale>
        <p:origin x="36" y="6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D8A52F5A-5950-4E1D-B7D5-9AEE56AF9804}" type="datetimeFigureOut">
              <a:rPr lang="en-US" smtClean="0"/>
              <a:t>3/21/2016</a:t>
            </a:fld>
            <a:endParaRPr lang="en-US"/>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57C0286B-996E-46C1-9B51-6439D9D7CCDD}" type="slidenum">
              <a:rPr lang="en-US" smtClean="0"/>
              <a:t>‹#›</a:t>
            </a:fld>
            <a:endParaRPr lang="en-US"/>
          </a:p>
        </p:txBody>
      </p:sp>
    </p:spTree>
    <p:extLst>
      <p:ext uri="{BB962C8B-B14F-4D97-AF65-F5344CB8AC3E}">
        <p14:creationId xmlns:p14="http://schemas.microsoft.com/office/powerpoint/2010/main" val="33506461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0C93D6AA-5EC2-4CC2-93DB-42F949928053}" type="datetimeFigureOut">
              <a:rPr lang="en-US" smtClean="0"/>
              <a:t>3/21/2016</a:t>
            </a:fld>
            <a:endParaRPr lang="en-US"/>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C24DCA59-B493-4377-B331-6C7873D046D0}" type="slidenum">
              <a:rPr lang="en-US" smtClean="0"/>
              <a:t>‹#›</a:t>
            </a:fld>
            <a:endParaRPr lang="en-US"/>
          </a:p>
        </p:txBody>
      </p:sp>
    </p:spTree>
    <p:extLst>
      <p:ext uri="{BB962C8B-B14F-4D97-AF65-F5344CB8AC3E}">
        <p14:creationId xmlns:p14="http://schemas.microsoft.com/office/powerpoint/2010/main" val="358020854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27EECC6-6D17-41E4-B226-74CA85B39C58}" type="slidenum">
              <a:rPr lang="en-US" smtClean="0"/>
              <a:t>1</a:t>
            </a:fld>
            <a:endParaRPr lang="en-US" dirty="0"/>
          </a:p>
        </p:txBody>
      </p:sp>
    </p:spTree>
    <p:extLst>
      <p:ext uri="{BB962C8B-B14F-4D97-AF65-F5344CB8AC3E}">
        <p14:creationId xmlns:p14="http://schemas.microsoft.com/office/powerpoint/2010/main" val="2368948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DCA59-B493-4377-B331-6C7873D046D0}" type="slidenum">
              <a:rPr lang="en-US" smtClean="0"/>
              <a:t>3</a:t>
            </a:fld>
            <a:endParaRPr lang="en-US"/>
          </a:p>
        </p:txBody>
      </p:sp>
    </p:spTree>
    <p:extLst>
      <p:ext uri="{BB962C8B-B14F-4D97-AF65-F5344CB8AC3E}">
        <p14:creationId xmlns:p14="http://schemas.microsoft.com/office/powerpoint/2010/main" val="473945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980B3C-1133-4FD7-82D9-632A7F500115}" type="slidenum">
              <a:rPr lang="en-US" smtClean="0"/>
              <a:t>11</a:t>
            </a:fld>
            <a:endParaRPr lang="en-US"/>
          </a:p>
        </p:txBody>
      </p:sp>
    </p:spTree>
    <p:extLst>
      <p:ext uri="{BB962C8B-B14F-4D97-AF65-F5344CB8AC3E}">
        <p14:creationId xmlns:p14="http://schemas.microsoft.com/office/powerpoint/2010/main" val="454240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DAAE53-0159-49BB-9EDD-2B4237306F92}" type="datetime1">
              <a:rPr lang="en-US" smtClean="0"/>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413881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798697-4095-46D9-818B-54AFC3A2FA34}" type="datetime1">
              <a:rPr lang="en-US" smtClean="0"/>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3093050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8175E6-0727-415A-802F-FCFCC0A95306}" type="datetime1">
              <a:rPr lang="en-US" smtClean="0"/>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416945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4CAA60-809E-4212-BB4C-1394572E536F}" type="datetime1">
              <a:rPr lang="en-US" smtClean="0"/>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652471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5FB90E-4204-4799-A422-4FE21D110191}" type="datetime1">
              <a:rPr lang="en-US" smtClean="0"/>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2551968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CB0376-E43E-4B9A-98AE-A567FAB064B1}" type="datetime1">
              <a:rPr lang="en-US" smtClean="0"/>
              <a:t>3/21/2016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289983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87EEEB-8B43-4D27-9474-6117A9829611}" type="datetime1">
              <a:rPr lang="en-US" smtClean="0"/>
              <a:t>3/21/2016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3091876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FFD57F-0324-49EF-A3C2-D46510825B34}" type="datetime1">
              <a:rPr lang="en-US" smtClean="0"/>
              <a:t>3/21/2016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1773442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3F7DD-0F1C-4A6D-941B-2191440F793E}" type="datetime1">
              <a:rPr lang="en-US" smtClean="0"/>
              <a:t>3/21/2016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1007452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46B04D-34CA-4F7E-820D-8271EDC23A3B}" type="datetime1">
              <a:rPr lang="en-US" smtClean="0"/>
              <a:t>3/21/2016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759854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F89622-7F67-4B63-A8AF-A0EB3A1D84FB}" type="datetime1">
              <a:rPr lang="en-US" smtClean="0"/>
              <a:t>3/21/2016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15767-94EA-4DC2-A0A2-9ABE3EF47E9A}" type="slidenum">
              <a:rPr lang="en-US" smtClean="0"/>
              <a:t>‹#›</a:t>
            </a:fld>
            <a:endParaRPr lang="en-US"/>
          </a:p>
        </p:txBody>
      </p:sp>
    </p:spTree>
    <p:extLst>
      <p:ext uri="{BB962C8B-B14F-4D97-AF65-F5344CB8AC3E}">
        <p14:creationId xmlns:p14="http://schemas.microsoft.com/office/powerpoint/2010/main" val="58824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BD668-86D9-4B05-A95E-6947C00F59C5}" type="datetime1">
              <a:rPr lang="en-US" smtClean="0"/>
              <a:t>3/21/2016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15767-94EA-4DC2-A0A2-9ABE3EF47E9A}" type="slidenum">
              <a:rPr lang="en-US" smtClean="0"/>
              <a:t>‹#›</a:t>
            </a:fld>
            <a:endParaRPr lang="en-US"/>
          </a:p>
        </p:txBody>
      </p:sp>
    </p:spTree>
    <p:extLst>
      <p:ext uri="{BB962C8B-B14F-4D97-AF65-F5344CB8AC3E}">
        <p14:creationId xmlns:p14="http://schemas.microsoft.com/office/powerpoint/2010/main" val="3525097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owersearchingwithgoogle.com/assets/misc/AdvancedPowerSearchingQuickReference.pdf" TargetMode="External"/><Relationship Id="rId2" Type="http://schemas.openxmlformats.org/officeDocument/2006/relationships/hyperlink" Target="http://www.powersearchingwithgoogle.com/assets/PowerSearchingQuickReference.pdf" TargetMode="External"/><Relationship Id="rId1" Type="http://schemas.openxmlformats.org/officeDocument/2006/relationships/slideLayout" Target="../slideLayouts/slideLayout2.xml"/><Relationship Id="rId5" Type="http://schemas.openxmlformats.org/officeDocument/2006/relationships/hyperlink" Target="http://www.powersearchingwithgoogle.com/" TargetMode="External"/><Relationship Id="rId4" Type="http://schemas.openxmlformats.org/officeDocument/2006/relationships/hyperlink" Target="http://www.searchenginejournal.com/how-to-see-google-search-results-for-other-locations/2520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5520" y="404664"/>
            <a:ext cx="8496944" cy="3960440"/>
          </a:xfrm>
        </p:spPr>
        <p:txBody>
          <a:bodyPr>
            <a:normAutofit/>
          </a:bodyPr>
          <a:lstStyle/>
          <a:p>
            <a:r>
              <a:rPr lang="en-CA" sz="3600" b="1" i="1" u="sng" spc="770" dirty="0">
                <a:solidFill>
                  <a:srgbClr val="FF0000"/>
                </a:solidFill>
                <a:latin typeface="Goudy Stout" panose="0202090407030B020401" pitchFamily="18" charset="0"/>
              </a:rPr>
              <a:t>Part </a:t>
            </a:r>
            <a:r>
              <a:rPr lang="en-CA" sz="3600" b="1" i="1" u="sng" spc="770" dirty="0" smtClean="0">
                <a:solidFill>
                  <a:srgbClr val="FF0000"/>
                </a:solidFill>
                <a:latin typeface="Goudy Stout" panose="0202090407030B020401" pitchFamily="18" charset="0"/>
              </a:rPr>
              <a:t>TWO</a:t>
            </a:r>
            <a:r>
              <a:rPr lang="en-CA" sz="1600" b="1" i="1" u="sng" spc="770" dirty="0">
                <a:solidFill>
                  <a:srgbClr val="FF0000"/>
                </a:solidFill>
                <a:latin typeface="Goudy Stout" panose="0202090407030B020401" pitchFamily="18" charset="0"/>
              </a:rPr>
              <a:t/>
            </a:r>
            <a:br>
              <a:rPr lang="en-CA" sz="1600" b="1" i="1" u="sng" spc="770" dirty="0">
                <a:solidFill>
                  <a:srgbClr val="FF0000"/>
                </a:solidFill>
                <a:latin typeface="Goudy Stout" panose="0202090407030B020401" pitchFamily="18" charset="0"/>
              </a:rPr>
            </a:br>
            <a:r>
              <a:rPr lang="en-CA" dirty="0">
                <a:solidFill>
                  <a:srgbClr val="FF0000"/>
                </a:solidFill>
              </a:rPr>
              <a:t/>
            </a:r>
            <a:br>
              <a:rPr lang="en-CA" dirty="0">
                <a:solidFill>
                  <a:srgbClr val="FF0000"/>
                </a:solidFill>
              </a:rPr>
            </a:br>
            <a:r>
              <a:rPr lang="en-CA" b="1" dirty="0">
                <a:solidFill>
                  <a:srgbClr val="FF0000"/>
                </a:solidFill>
              </a:rPr>
              <a:t>THE WRITING </a:t>
            </a:r>
            <a:r>
              <a:rPr lang="en-CA" b="1" dirty="0" smtClean="0">
                <a:solidFill>
                  <a:srgbClr val="FF0000"/>
                </a:solidFill>
              </a:rPr>
              <a:t>PROCESS</a:t>
            </a:r>
            <a:br>
              <a:rPr lang="en-CA" b="1" dirty="0" smtClean="0">
                <a:solidFill>
                  <a:srgbClr val="FF0000"/>
                </a:solidFill>
              </a:rPr>
            </a:br>
            <a:r>
              <a:rPr lang="en-CA" b="1" dirty="0">
                <a:solidFill>
                  <a:srgbClr val="FF0000"/>
                </a:solidFill>
              </a:rPr>
              <a:t/>
            </a:r>
            <a:br>
              <a:rPr lang="en-CA" b="1" dirty="0">
                <a:solidFill>
                  <a:srgbClr val="FF0000"/>
                </a:solidFill>
              </a:rPr>
            </a:br>
            <a:r>
              <a:rPr lang="en-CA" b="1" dirty="0" smtClean="0">
                <a:solidFill>
                  <a:srgbClr val="FF0000"/>
                </a:solidFill>
              </a:rPr>
              <a:t>Research</a:t>
            </a:r>
            <a:endParaRPr lang="en-CA" sz="3600" b="1" dirty="0"/>
          </a:p>
        </p:txBody>
      </p:sp>
      <p:sp>
        <p:nvSpPr>
          <p:cNvPr id="3" name="Subtitle 2"/>
          <p:cNvSpPr>
            <a:spLocks noGrp="1"/>
          </p:cNvSpPr>
          <p:nvPr>
            <p:ph type="subTitle" idx="1"/>
          </p:nvPr>
        </p:nvSpPr>
        <p:spPr>
          <a:xfrm>
            <a:off x="2639616" y="4221088"/>
            <a:ext cx="6840760" cy="1921768"/>
          </a:xfrm>
        </p:spPr>
        <p:txBody>
          <a:bodyPr>
            <a:normAutofit fontScale="92500"/>
          </a:bodyPr>
          <a:lstStyle/>
          <a:p>
            <a:endParaRPr lang="en-CA" dirty="0" smtClean="0">
              <a:solidFill>
                <a:schemeClr val="tx1"/>
              </a:solidFill>
            </a:endParaRPr>
          </a:p>
          <a:p>
            <a:r>
              <a:rPr lang="en-CA" sz="4400" b="1" i="1" dirty="0" smtClean="0">
                <a:solidFill>
                  <a:srgbClr val="FF0000"/>
                </a:solidFill>
              </a:rPr>
              <a:t>Gathering Your Evidence</a:t>
            </a:r>
          </a:p>
          <a:p>
            <a:r>
              <a:rPr lang="en-CA" sz="4400" b="1" i="1" dirty="0" smtClean="0">
                <a:solidFill>
                  <a:srgbClr val="FF0000"/>
                </a:solidFill>
              </a:rPr>
              <a:t>Understanding Your Evidence</a:t>
            </a:r>
          </a:p>
        </p:txBody>
      </p:sp>
      <p:sp>
        <p:nvSpPr>
          <p:cNvPr id="4" name="Slide Number Placeholder 3"/>
          <p:cNvSpPr>
            <a:spLocks noGrp="1"/>
          </p:cNvSpPr>
          <p:nvPr>
            <p:ph type="sldNum" sz="quarter" idx="12"/>
          </p:nvPr>
        </p:nvSpPr>
        <p:spPr/>
        <p:txBody>
          <a:bodyPr/>
          <a:lstStyle/>
          <a:p>
            <a:fld id="{BB53CE37-3A70-437E-B626-687899E956FF}" type="slidenum">
              <a:rPr lang="en-CA" smtClean="0"/>
              <a:t>1</a:t>
            </a:fld>
            <a:endParaRPr lang="en-CA" dirty="0"/>
          </a:p>
        </p:txBody>
      </p:sp>
    </p:spTree>
    <p:extLst>
      <p:ext uri="{BB962C8B-B14F-4D97-AF65-F5344CB8AC3E}">
        <p14:creationId xmlns:p14="http://schemas.microsoft.com/office/powerpoint/2010/main" val="1984527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59484"/>
          </a:xfrm>
        </p:spPr>
        <p:txBody>
          <a:bodyPr/>
          <a:lstStyle/>
          <a:p>
            <a:pPr algn="ctr"/>
            <a:r>
              <a:rPr lang="en-CA" b="1" i="1" dirty="0">
                <a:solidFill>
                  <a:srgbClr val="FF0000"/>
                </a:solidFill>
                <a:latin typeface="Arial" panose="020B0604020202020204" pitchFamily="34" charset="0"/>
                <a:cs typeface="Arial" panose="020B0604020202020204" pitchFamily="34" charset="0"/>
              </a:rPr>
              <a:t>Accessing</a:t>
            </a:r>
            <a:r>
              <a:rPr lang="en-CA" b="1" i="1" dirty="0">
                <a:solidFill>
                  <a:prstClr val="black"/>
                </a:solidFill>
                <a:latin typeface="Arial" panose="020B0604020202020204" pitchFamily="34" charset="0"/>
                <a:cs typeface="Arial" panose="020B0604020202020204" pitchFamily="34" charset="0"/>
              </a:rPr>
              <a:t> Information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959485"/>
            <a:ext cx="10515600" cy="5563235"/>
          </a:xfrm>
        </p:spPr>
        <p:txBody>
          <a:bodyPr>
            <a:normAutofit lnSpcReduction="10000"/>
          </a:bodyPr>
          <a:lstStyle/>
          <a:p>
            <a:r>
              <a:rPr lang="en-CA" dirty="0" smtClean="0">
                <a:latin typeface="Arial" panose="020B0604020202020204" pitchFamily="34" charset="0"/>
                <a:cs typeface="Arial" panose="020B0604020202020204" pitchFamily="34" charset="0"/>
              </a:rPr>
              <a:t>Finding and Recording your information</a:t>
            </a:r>
          </a:p>
          <a:p>
            <a:pPr lvl="1"/>
            <a:r>
              <a:rPr lang="en-CA" dirty="0" smtClean="0">
                <a:latin typeface="Arial" panose="020B0604020202020204" pitchFamily="34" charset="0"/>
                <a:cs typeface="Arial" panose="020B0604020202020204" pitchFamily="34" charset="0"/>
              </a:rPr>
              <a:t>Why?  If you don’t know how to find information effectively, you will waste a lot of time and may miss information that is valuable for your assignment.</a:t>
            </a:r>
          </a:p>
          <a:p>
            <a:pPr lvl="1"/>
            <a:r>
              <a:rPr lang="en-CA" b="1" dirty="0" smtClean="0">
                <a:solidFill>
                  <a:srgbClr val="FF0000"/>
                </a:solidFill>
                <a:latin typeface="Arial" panose="020B0604020202020204" pitchFamily="34" charset="0"/>
                <a:cs typeface="Arial" panose="020B0604020202020204" pitchFamily="34" charset="0"/>
              </a:rPr>
              <a:t>How do I find the information?</a:t>
            </a:r>
          </a:p>
          <a:p>
            <a:pPr lvl="2"/>
            <a:r>
              <a:rPr lang="en-CA" dirty="0" smtClean="0">
                <a:latin typeface="Arial" panose="020B0604020202020204" pitchFamily="34" charset="0"/>
                <a:cs typeface="Arial" panose="020B0604020202020204" pitchFamily="34" charset="0"/>
              </a:rPr>
              <a:t>Learn how information is organized in various sources – some of this you know – some you need to learn as you use particular sources</a:t>
            </a:r>
          </a:p>
          <a:p>
            <a:pPr lvl="3"/>
            <a:r>
              <a:rPr lang="en-CA" sz="2000" dirty="0" smtClean="0">
                <a:latin typeface="Arial" panose="020B0604020202020204" pitchFamily="34" charset="0"/>
                <a:cs typeface="Arial" panose="020B0604020202020204" pitchFamily="34" charset="0"/>
              </a:rPr>
              <a:t>Books – use the Table of Contents and the Index as a starting point</a:t>
            </a:r>
          </a:p>
          <a:p>
            <a:pPr lvl="3"/>
            <a:r>
              <a:rPr lang="en-CA" sz="2000" dirty="0" smtClean="0">
                <a:latin typeface="Arial" panose="020B0604020202020204" pitchFamily="34" charset="0"/>
                <a:cs typeface="Arial" panose="020B0604020202020204" pitchFamily="34" charset="0"/>
              </a:rPr>
              <a:t>Websites – use various search tools – (Ctrl + F + the term for which you are searching) will in most cases will give you a usable search box.</a:t>
            </a:r>
          </a:p>
          <a:p>
            <a:pPr lvl="1"/>
            <a:r>
              <a:rPr lang="en-CA" b="1" dirty="0" smtClean="0">
                <a:solidFill>
                  <a:srgbClr val="FF0000"/>
                </a:solidFill>
                <a:latin typeface="Arial" panose="020B0604020202020204" pitchFamily="34" charset="0"/>
                <a:cs typeface="Arial" panose="020B0604020202020204" pitchFamily="34" charset="0"/>
              </a:rPr>
              <a:t>How do I keep track of the information that I </a:t>
            </a:r>
            <a:r>
              <a:rPr lang="en-CA" b="1" dirty="0" smtClean="0">
                <a:solidFill>
                  <a:srgbClr val="FF0000"/>
                </a:solidFill>
                <a:latin typeface="Arial" panose="020B0604020202020204" pitchFamily="34" charset="0"/>
                <a:cs typeface="Arial" panose="020B0604020202020204" pitchFamily="34" charset="0"/>
              </a:rPr>
              <a:t>find?</a:t>
            </a:r>
            <a:endParaRPr lang="en-CA" b="1" dirty="0" smtClean="0">
              <a:solidFill>
                <a:srgbClr val="FF0000"/>
              </a:solidFill>
              <a:latin typeface="Arial" panose="020B0604020202020204" pitchFamily="34" charset="0"/>
              <a:cs typeface="Arial" panose="020B0604020202020204" pitchFamily="34" charset="0"/>
            </a:endParaRPr>
          </a:p>
          <a:p>
            <a:pPr lvl="2"/>
            <a:r>
              <a:rPr lang="en-CA" dirty="0" smtClean="0">
                <a:latin typeface="Arial" panose="020B0604020202020204" pitchFamily="34" charset="0"/>
                <a:cs typeface="Arial" panose="020B0604020202020204" pitchFamily="34" charset="0"/>
              </a:rPr>
              <a:t>You need to record almost all of the information that you find because you  have not yet determined what it is that you are going to try to establish – </a:t>
            </a:r>
            <a:r>
              <a:rPr lang="en-CA" b="1" dirty="0" smtClean="0">
                <a:solidFill>
                  <a:srgbClr val="FF0000"/>
                </a:solidFill>
                <a:latin typeface="Arial" panose="020B0604020202020204" pitchFamily="34" charset="0"/>
                <a:cs typeface="Arial" panose="020B0604020202020204" pitchFamily="34" charset="0"/>
              </a:rPr>
              <a:t>don’t try to shortcut this by choosing something that you “think” you want to prove.</a:t>
            </a:r>
          </a:p>
          <a:p>
            <a:pPr lvl="2"/>
            <a:r>
              <a:rPr lang="en-CA" dirty="0" smtClean="0">
                <a:latin typeface="Arial" panose="020B0604020202020204" pitchFamily="34" charset="0"/>
                <a:cs typeface="Arial" panose="020B0604020202020204" pitchFamily="34" charset="0"/>
              </a:rPr>
              <a:t>Try a variety of recording methods and determine which one works best for you</a:t>
            </a:r>
          </a:p>
          <a:p>
            <a:pPr lvl="3"/>
            <a:r>
              <a:rPr lang="en-CA" sz="2000" dirty="0" smtClean="0">
                <a:latin typeface="Arial" panose="020B0604020202020204" pitchFamily="34" charset="0"/>
                <a:cs typeface="Arial" panose="020B0604020202020204" pitchFamily="34" charset="0"/>
              </a:rPr>
              <a:t>Cue cards are common but how are you going to store them – they are easy to lose.</a:t>
            </a:r>
          </a:p>
          <a:p>
            <a:pPr lvl="3"/>
            <a:r>
              <a:rPr lang="en-CA" sz="2000" dirty="0" smtClean="0">
                <a:latin typeface="Arial" panose="020B0604020202020204" pitchFamily="34" charset="0"/>
                <a:cs typeface="Arial" panose="020B0604020202020204" pitchFamily="34" charset="0"/>
              </a:rPr>
              <a:t>Using separate pages in a notebook for each source is another method.</a:t>
            </a:r>
            <a:endParaRPr 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D2DB599D-C45F-4D9B-91B2-0805CD8B23DA}" type="slidenum">
              <a:rPr lang="en-US" smtClean="0"/>
              <a:t>10</a:t>
            </a:fld>
            <a:endParaRPr lang="en-US"/>
          </a:p>
        </p:txBody>
      </p:sp>
    </p:spTree>
    <p:extLst>
      <p:ext uri="{BB962C8B-B14F-4D97-AF65-F5344CB8AC3E}">
        <p14:creationId xmlns:p14="http://schemas.microsoft.com/office/powerpoint/2010/main" val="4245873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i="1" dirty="0">
                <a:solidFill>
                  <a:srgbClr val="FF0000"/>
                </a:solidFill>
              </a:rPr>
              <a:t>Accessing</a:t>
            </a:r>
            <a:r>
              <a:rPr lang="en-CA" b="1" i="1" dirty="0">
                <a:solidFill>
                  <a:prstClr val="black"/>
                </a:solidFill>
              </a:rPr>
              <a:t> Information</a:t>
            </a:r>
            <a:endParaRPr lang="en-US" dirty="0"/>
          </a:p>
        </p:txBody>
      </p:sp>
      <p:sp>
        <p:nvSpPr>
          <p:cNvPr id="3" name="Content Placeholder 2"/>
          <p:cNvSpPr>
            <a:spLocks noGrp="1"/>
          </p:cNvSpPr>
          <p:nvPr>
            <p:ph idx="1"/>
          </p:nvPr>
        </p:nvSpPr>
        <p:spPr>
          <a:xfrm>
            <a:off x="838200" y="1825624"/>
            <a:ext cx="10515600" cy="4534535"/>
          </a:xfrm>
        </p:spPr>
        <p:txBody>
          <a:bodyPr>
            <a:normAutofit/>
          </a:bodyPr>
          <a:lstStyle/>
          <a:p>
            <a:r>
              <a:rPr lang="en-CA" dirty="0" smtClean="0"/>
              <a:t>Source Cards and Note Cards</a:t>
            </a:r>
          </a:p>
          <a:p>
            <a:r>
              <a:rPr lang="en-CA" dirty="0" smtClean="0"/>
              <a:t>Your Source Card will contain all of the information that you need to cite the source and to find the source again if you need to check or verify something</a:t>
            </a:r>
          </a:p>
          <a:p>
            <a:pPr lvl="1"/>
            <a:r>
              <a:rPr lang="en-CA" dirty="0" smtClean="0"/>
              <a:t>An unrecorded source is much like lost treasure – it will only be found when it wants to be found and that is generally long after the due date for the exercise.</a:t>
            </a:r>
          </a:p>
          <a:p>
            <a:r>
              <a:rPr lang="en-CA" dirty="0" smtClean="0"/>
              <a:t>Your Note Card will contain the information that you believe to be potentially useful from the source that you have reviewed</a:t>
            </a:r>
          </a:p>
          <a:p>
            <a:pPr lvl="1"/>
            <a:r>
              <a:rPr lang="en-CA" dirty="0" smtClean="0"/>
              <a:t>It is in note form and may be in a format that includes the following information</a:t>
            </a:r>
            <a:endParaRPr lang="en-US" dirty="0"/>
          </a:p>
        </p:txBody>
      </p:sp>
      <p:sp>
        <p:nvSpPr>
          <p:cNvPr id="4" name="Slide Number Placeholder 3"/>
          <p:cNvSpPr>
            <a:spLocks noGrp="1"/>
          </p:cNvSpPr>
          <p:nvPr>
            <p:ph type="sldNum" sz="quarter" idx="12"/>
          </p:nvPr>
        </p:nvSpPr>
        <p:spPr/>
        <p:txBody>
          <a:bodyPr/>
          <a:lstStyle/>
          <a:p>
            <a:fld id="{D2DB599D-C45F-4D9B-91B2-0805CD8B23DA}" type="slidenum">
              <a:rPr lang="en-US" smtClean="0"/>
              <a:t>11</a:t>
            </a:fld>
            <a:endParaRPr lang="en-US"/>
          </a:p>
        </p:txBody>
      </p:sp>
    </p:spTree>
    <p:extLst>
      <p:ext uri="{BB962C8B-B14F-4D97-AF65-F5344CB8AC3E}">
        <p14:creationId xmlns:p14="http://schemas.microsoft.com/office/powerpoint/2010/main" val="3754116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76959"/>
          </a:xfrm>
        </p:spPr>
        <p:txBody>
          <a:bodyPr/>
          <a:lstStyle/>
          <a:p>
            <a:pPr algn="ctr"/>
            <a:r>
              <a:rPr lang="en-CA" b="1" i="1" dirty="0" smtClean="0">
                <a:solidFill>
                  <a:srgbClr val="FF0000"/>
                </a:solidFill>
              </a:rPr>
              <a:t>Note Cards</a:t>
            </a:r>
            <a:endParaRPr lang="en-US" b="1" i="1" dirty="0">
              <a:solidFill>
                <a:srgbClr val="FF0000"/>
              </a:solidFill>
            </a:endParaRPr>
          </a:p>
        </p:txBody>
      </p:sp>
      <p:sp>
        <p:nvSpPr>
          <p:cNvPr id="3" name="Content Placeholder 2"/>
          <p:cNvSpPr>
            <a:spLocks noGrp="1"/>
          </p:cNvSpPr>
          <p:nvPr>
            <p:ph idx="1"/>
          </p:nvPr>
        </p:nvSpPr>
        <p:spPr>
          <a:xfrm>
            <a:off x="838200" y="1076960"/>
            <a:ext cx="10515600" cy="5781040"/>
          </a:xfrm>
        </p:spPr>
        <p:txBody>
          <a:bodyPr>
            <a:normAutofit/>
          </a:bodyPr>
          <a:lstStyle/>
          <a:p>
            <a:r>
              <a:rPr lang="en-CA" dirty="0" smtClean="0"/>
              <a:t>Include a subtopic heading – for what purpose is the information useful?</a:t>
            </a:r>
          </a:p>
          <a:p>
            <a:r>
              <a:rPr lang="en-CA" dirty="0" smtClean="0"/>
              <a:t>Limit the card to one main point plus supporting evidence/examples.</a:t>
            </a:r>
          </a:p>
          <a:p>
            <a:r>
              <a:rPr lang="en-CA" dirty="0" smtClean="0"/>
              <a:t>Only write information that is directly related to your potential purpose. </a:t>
            </a:r>
          </a:p>
          <a:p>
            <a:r>
              <a:rPr lang="en-CA" dirty="0" smtClean="0"/>
              <a:t>Only write essential words, use abbreviations.</a:t>
            </a:r>
          </a:p>
          <a:p>
            <a:r>
              <a:rPr lang="en-CA" dirty="0" smtClean="0"/>
              <a:t>Be accurate</a:t>
            </a:r>
          </a:p>
          <a:p>
            <a:r>
              <a:rPr lang="en-CA" dirty="0" smtClean="0"/>
              <a:t>Identify direct quotes with quotation marks and the person's name.</a:t>
            </a:r>
          </a:p>
          <a:p>
            <a:r>
              <a:rPr lang="en-CA" dirty="0" smtClean="0"/>
              <a:t> Bracket your own words [ ] when you add them into a quote.</a:t>
            </a:r>
          </a:p>
          <a:p>
            <a:r>
              <a:rPr lang="en-CA" dirty="0" smtClean="0"/>
              <a:t>Use ellipsis points (...) where you leave out words from a quote.</a:t>
            </a:r>
          </a:p>
          <a:p>
            <a:r>
              <a:rPr lang="en-CA" dirty="0" smtClean="0"/>
              <a:t>Distinguish between 'fact' and 'opinion'.</a:t>
            </a:r>
            <a:endParaRPr lang="en-US" dirty="0"/>
          </a:p>
        </p:txBody>
      </p:sp>
      <p:sp>
        <p:nvSpPr>
          <p:cNvPr id="4" name="Slide Number Placeholder 3"/>
          <p:cNvSpPr>
            <a:spLocks noGrp="1"/>
          </p:cNvSpPr>
          <p:nvPr>
            <p:ph type="sldNum" sz="quarter" idx="12"/>
          </p:nvPr>
        </p:nvSpPr>
        <p:spPr/>
        <p:txBody>
          <a:bodyPr/>
          <a:lstStyle/>
          <a:p>
            <a:fld id="{D2DB599D-C45F-4D9B-91B2-0805CD8B23DA}" type="slidenum">
              <a:rPr lang="en-US" smtClean="0"/>
              <a:t>12</a:t>
            </a:fld>
            <a:endParaRPr lang="en-US"/>
          </a:p>
        </p:txBody>
      </p:sp>
    </p:spTree>
    <p:extLst>
      <p:ext uri="{BB962C8B-B14F-4D97-AF65-F5344CB8AC3E}">
        <p14:creationId xmlns:p14="http://schemas.microsoft.com/office/powerpoint/2010/main" val="2652216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b="1" i="1" dirty="0" smtClean="0"/>
              <a:t>A </a:t>
            </a:r>
            <a:r>
              <a:rPr lang="en-CA" b="1" i="1" dirty="0" smtClean="0">
                <a:solidFill>
                  <a:srgbClr val="FF0000"/>
                </a:solidFill>
              </a:rPr>
              <a:t>Source Card </a:t>
            </a:r>
            <a:r>
              <a:rPr lang="en-CA" b="1" i="1" dirty="0" smtClean="0"/>
              <a:t>for a Book Might Look Like This</a:t>
            </a:r>
            <a:br>
              <a:rPr lang="en-CA" b="1" i="1" dirty="0" smtClean="0"/>
            </a:br>
            <a:r>
              <a:rPr lang="en-CA" sz="2400" b="1" i="1" dirty="0" smtClean="0"/>
              <a:t>from  </a:t>
            </a:r>
            <a:r>
              <a:rPr lang="en-CA" sz="3600" b="1" i="1" dirty="0" smtClean="0"/>
              <a:t>http://www.crlsresearchguide.org/</a:t>
            </a:r>
            <a:endParaRPr lang="en-US" sz="3600" b="1" i="1" dirty="0"/>
          </a:p>
        </p:txBody>
      </p:sp>
      <p:pic>
        <p:nvPicPr>
          <p:cNvPr id="4" name="Content Placeholder 3"/>
          <p:cNvPicPr>
            <a:picLocks noGrp="1" noChangeAspect="1"/>
          </p:cNvPicPr>
          <p:nvPr>
            <p:ph idx="1"/>
          </p:nvPr>
        </p:nvPicPr>
        <p:blipFill>
          <a:blip r:embed="rId2"/>
          <a:stretch>
            <a:fillRect/>
          </a:stretch>
        </p:blipFill>
        <p:spPr>
          <a:xfrm>
            <a:off x="1288219" y="1690688"/>
            <a:ext cx="10065581" cy="5236322"/>
          </a:xfrm>
          <a:prstGeom prst="rect">
            <a:avLst/>
          </a:prstGeom>
        </p:spPr>
      </p:pic>
      <p:sp>
        <p:nvSpPr>
          <p:cNvPr id="5" name="Slide Number Placeholder 4"/>
          <p:cNvSpPr>
            <a:spLocks noGrp="1"/>
          </p:cNvSpPr>
          <p:nvPr>
            <p:ph type="sldNum" sz="quarter" idx="12"/>
          </p:nvPr>
        </p:nvSpPr>
        <p:spPr/>
        <p:txBody>
          <a:bodyPr/>
          <a:lstStyle/>
          <a:p>
            <a:fld id="{D2DB599D-C45F-4D9B-91B2-0805CD8B23DA}" type="slidenum">
              <a:rPr lang="en-US" smtClean="0"/>
              <a:t>13</a:t>
            </a:fld>
            <a:endParaRPr lang="en-US"/>
          </a:p>
        </p:txBody>
      </p:sp>
    </p:spTree>
    <p:extLst>
      <p:ext uri="{BB962C8B-B14F-4D97-AF65-F5344CB8AC3E}">
        <p14:creationId xmlns:p14="http://schemas.microsoft.com/office/powerpoint/2010/main" val="392303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b="1" i="1" dirty="0">
                <a:solidFill>
                  <a:prstClr val="black"/>
                </a:solidFill>
              </a:rPr>
              <a:t>A </a:t>
            </a:r>
            <a:r>
              <a:rPr lang="en-CA" b="1" i="1" dirty="0">
                <a:solidFill>
                  <a:srgbClr val="FF0000"/>
                </a:solidFill>
              </a:rPr>
              <a:t>Source Card </a:t>
            </a:r>
            <a:r>
              <a:rPr lang="en-CA" b="1" i="1" dirty="0" smtClean="0">
                <a:solidFill>
                  <a:prstClr val="black"/>
                </a:solidFill>
              </a:rPr>
              <a:t>from the Web Might </a:t>
            </a:r>
            <a:r>
              <a:rPr lang="en-CA" b="1" i="1" dirty="0">
                <a:solidFill>
                  <a:prstClr val="black"/>
                </a:solidFill>
              </a:rPr>
              <a:t>Look Like This</a:t>
            </a:r>
            <a:br>
              <a:rPr lang="en-CA" b="1" i="1" dirty="0">
                <a:solidFill>
                  <a:prstClr val="black"/>
                </a:solidFill>
              </a:rPr>
            </a:br>
            <a:r>
              <a:rPr lang="en-CA" sz="2400" b="1" i="1" dirty="0">
                <a:solidFill>
                  <a:prstClr val="black"/>
                </a:solidFill>
              </a:rPr>
              <a:t>from  </a:t>
            </a:r>
            <a:r>
              <a:rPr lang="en-CA" sz="3600" b="1" i="1" dirty="0">
                <a:solidFill>
                  <a:prstClr val="black"/>
                </a:solidFill>
              </a:rPr>
              <a:t>http://www.crlsresearchguide.org/</a:t>
            </a:r>
            <a:endParaRPr lang="en-US" dirty="0"/>
          </a:p>
        </p:txBody>
      </p:sp>
      <p:pic>
        <p:nvPicPr>
          <p:cNvPr id="4" name="Content Placeholder 3"/>
          <p:cNvPicPr>
            <a:picLocks noGrp="1" noChangeAspect="1"/>
          </p:cNvPicPr>
          <p:nvPr>
            <p:ph idx="1"/>
          </p:nvPr>
        </p:nvPicPr>
        <p:blipFill>
          <a:blip r:embed="rId2"/>
          <a:stretch>
            <a:fillRect/>
          </a:stretch>
        </p:blipFill>
        <p:spPr>
          <a:xfrm>
            <a:off x="838200" y="1541216"/>
            <a:ext cx="10408120" cy="5316784"/>
          </a:xfrm>
          <a:prstGeom prst="rect">
            <a:avLst/>
          </a:prstGeom>
        </p:spPr>
      </p:pic>
      <p:sp>
        <p:nvSpPr>
          <p:cNvPr id="5" name="Slide Number Placeholder 4"/>
          <p:cNvSpPr>
            <a:spLocks noGrp="1"/>
          </p:cNvSpPr>
          <p:nvPr>
            <p:ph type="sldNum" sz="quarter" idx="12"/>
          </p:nvPr>
        </p:nvSpPr>
        <p:spPr/>
        <p:txBody>
          <a:bodyPr/>
          <a:lstStyle/>
          <a:p>
            <a:fld id="{D2DB599D-C45F-4D9B-91B2-0805CD8B23DA}" type="slidenum">
              <a:rPr lang="en-US" smtClean="0"/>
              <a:t>14</a:t>
            </a:fld>
            <a:endParaRPr lang="en-US"/>
          </a:p>
        </p:txBody>
      </p:sp>
    </p:spTree>
    <p:extLst>
      <p:ext uri="{BB962C8B-B14F-4D97-AF65-F5344CB8AC3E}">
        <p14:creationId xmlns:p14="http://schemas.microsoft.com/office/powerpoint/2010/main" val="1689105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39337"/>
          </a:xfrm>
        </p:spPr>
        <p:txBody>
          <a:bodyPr/>
          <a:lstStyle/>
          <a:p>
            <a:pPr algn="ctr"/>
            <a:r>
              <a:rPr lang="en-US" dirty="0" smtClean="0">
                <a:solidFill>
                  <a:srgbClr val="FF0000"/>
                </a:solidFill>
                <a:latin typeface="Arial" panose="020B0604020202020204" pitchFamily="34" charset="0"/>
                <a:cs typeface="Arial" panose="020B0604020202020204" pitchFamily="34" charset="0"/>
              </a:rPr>
              <a:t>Accessing</a:t>
            </a:r>
            <a:r>
              <a:rPr lang="en-US" dirty="0" smtClean="0">
                <a:latin typeface="Arial" panose="020B0604020202020204" pitchFamily="34" charset="0"/>
                <a:cs typeface="Arial" panose="020B0604020202020204" pitchFamily="34" charset="0"/>
              </a:rPr>
              <a:t> Information - Notes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055716"/>
            <a:ext cx="10515600" cy="5121247"/>
          </a:xfrm>
        </p:spPr>
        <p:txBody>
          <a:bodyPr>
            <a:normAutofit/>
          </a:bodyPr>
          <a:lstStyle/>
          <a:p>
            <a:r>
              <a:rPr lang="en-US" dirty="0" smtClean="0">
                <a:latin typeface="Arial" panose="020B0604020202020204" pitchFamily="34" charset="0"/>
                <a:cs typeface="Arial" panose="020B0604020202020204" pitchFamily="34" charset="0"/>
              </a:rPr>
              <a:t>What do you </a:t>
            </a:r>
            <a:r>
              <a:rPr lang="en-US" b="1" dirty="0" smtClean="0">
                <a:solidFill>
                  <a:srgbClr val="FF0000"/>
                </a:solidFill>
                <a:latin typeface="Arial" panose="020B0604020202020204" pitchFamily="34" charset="0"/>
                <a:cs typeface="Arial" panose="020B0604020202020204" pitchFamily="34" charset="0"/>
              </a:rPr>
              <a:t>include</a:t>
            </a:r>
            <a:r>
              <a:rPr lang="en-US" dirty="0" smtClean="0">
                <a:latin typeface="Arial" panose="020B0604020202020204" pitchFamily="34" charset="0"/>
                <a:cs typeface="Arial" panose="020B0604020202020204" pitchFamily="34" charset="0"/>
              </a:rPr>
              <a:t> and what do you </a:t>
            </a:r>
            <a:r>
              <a:rPr lang="en-US" b="1" dirty="0" smtClean="0">
                <a:solidFill>
                  <a:srgbClr val="FF0000"/>
                </a:solidFill>
                <a:latin typeface="Arial" panose="020B0604020202020204" pitchFamily="34" charset="0"/>
                <a:cs typeface="Arial" panose="020B0604020202020204" pitchFamily="34" charset="0"/>
              </a:rPr>
              <a:t>exclude</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What </a:t>
            </a:r>
            <a:r>
              <a:rPr lang="en-US" b="1" dirty="0" smtClean="0">
                <a:solidFill>
                  <a:srgbClr val="FF0000"/>
                </a:solidFill>
                <a:latin typeface="Arial" panose="020B0604020202020204" pitchFamily="34" charset="0"/>
                <a:cs typeface="Arial" panose="020B0604020202020204" pitchFamily="34" charset="0"/>
              </a:rPr>
              <a:t>criteria</a:t>
            </a:r>
            <a:r>
              <a:rPr lang="en-US" dirty="0" smtClean="0">
                <a:solidFill>
                  <a:srgbClr val="FF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do you use to decide?</a:t>
            </a:r>
          </a:p>
          <a:p>
            <a:pPr lvl="1"/>
            <a:r>
              <a:rPr lang="en-US" dirty="0" smtClean="0">
                <a:latin typeface="Arial" panose="020B0604020202020204" pitchFamily="34" charset="0"/>
                <a:cs typeface="Arial" panose="020B0604020202020204" pitchFamily="34" charset="0"/>
              </a:rPr>
              <a:t>You will be using criteria a lot – and in different places for different purposes - so get used to understanding that you need a reason to take or not take an action – that is where the criteria come in.</a:t>
            </a:r>
          </a:p>
          <a:p>
            <a:r>
              <a:rPr lang="en-CA" dirty="0" smtClean="0">
                <a:latin typeface="Arial" panose="020B0604020202020204" pitchFamily="34" charset="0"/>
                <a:cs typeface="Arial" panose="020B0604020202020204" pitchFamily="34" charset="0"/>
              </a:rPr>
              <a:t>Formatting your note taking.</a:t>
            </a:r>
          </a:p>
          <a:p>
            <a:pPr lvl="1"/>
            <a:r>
              <a:rPr lang="en-CA" dirty="0" smtClean="0">
                <a:latin typeface="Arial" panose="020B0604020202020204" pitchFamily="34" charset="0"/>
                <a:cs typeface="Arial" panose="020B0604020202020204" pitchFamily="34" charset="0"/>
              </a:rPr>
              <a:t>Don’t jam thing in – you may/will need to add comments or cross-references or additional information</a:t>
            </a:r>
          </a:p>
          <a:p>
            <a:pPr lvl="1"/>
            <a:r>
              <a:rPr lang="en-CA" dirty="0" smtClean="0">
                <a:latin typeface="Arial" panose="020B0604020202020204" pitchFamily="34" charset="0"/>
                <a:cs typeface="Arial" panose="020B0604020202020204" pitchFamily="34" charset="0"/>
              </a:rPr>
              <a:t>You can use a card system or a page system but ensure that the information on specific points is separated</a:t>
            </a:r>
          </a:p>
          <a:p>
            <a:pPr lvl="1"/>
            <a:r>
              <a:rPr lang="en-CA" dirty="0" smtClean="0">
                <a:latin typeface="Arial" panose="020B0604020202020204" pitchFamily="34" charset="0"/>
                <a:cs typeface="Arial" panose="020B0604020202020204" pitchFamily="34" charset="0"/>
              </a:rPr>
              <a:t>Make notes – don’t “copy’ down sources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15</a:t>
            </a:fld>
            <a:endParaRPr lang="en-US"/>
          </a:p>
        </p:txBody>
      </p:sp>
    </p:spTree>
    <p:extLst>
      <p:ext uri="{BB962C8B-B14F-4D97-AF65-F5344CB8AC3E}">
        <p14:creationId xmlns:p14="http://schemas.microsoft.com/office/powerpoint/2010/main" val="3570918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88570"/>
          </a:xfrm>
        </p:spPr>
        <p:txBody>
          <a:bodyPr/>
          <a:lstStyle/>
          <a:p>
            <a:pPr algn="ctr"/>
            <a:r>
              <a:rPr lang="en-CA" b="1" i="1" dirty="0">
                <a:solidFill>
                  <a:srgbClr val="FF0000"/>
                </a:solidFill>
                <a:latin typeface="Arial" panose="020B0604020202020204" pitchFamily="34" charset="0"/>
                <a:cs typeface="Arial" panose="020B0604020202020204" pitchFamily="34" charset="0"/>
              </a:rPr>
              <a:t>Accessing</a:t>
            </a:r>
            <a:r>
              <a:rPr lang="en-CA" b="1" i="1" dirty="0">
                <a:solidFill>
                  <a:prstClr val="black"/>
                </a:solidFill>
                <a:latin typeface="Arial" panose="020B0604020202020204" pitchFamily="34" charset="0"/>
                <a:cs typeface="Arial" panose="020B0604020202020204" pitchFamily="34" charset="0"/>
              </a:rPr>
              <a:t> </a:t>
            </a:r>
            <a:r>
              <a:rPr lang="en-CA" b="1" i="1" dirty="0" smtClean="0">
                <a:solidFill>
                  <a:prstClr val="black"/>
                </a:solidFill>
                <a:latin typeface="Arial" panose="020B0604020202020204" pitchFamily="34" charset="0"/>
                <a:cs typeface="Arial" panose="020B0604020202020204" pitchFamily="34" charset="0"/>
              </a:rPr>
              <a:t>Information - Notes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088571"/>
            <a:ext cx="10515600" cy="5088392"/>
          </a:xfrm>
        </p:spPr>
        <p:txBody>
          <a:bodyPr>
            <a:normAutofit fontScale="92500" lnSpcReduction="10000"/>
          </a:bodyPr>
          <a:lstStyle/>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Write </a:t>
            </a:r>
            <a:r>
              <a:rPr lang="en-CA" sz="2400" dirty="0">
                <a:latin typeface="Arial" panose="020B0604020202020204" pitchFamily="34" charset="0"/>
                <a:cs typeface="Arial" panose="020B0604020202020204" pitchFamily="34" charset="0"/>
              </a:rPr>
              <a:t>the </a:t>
            </a:r>
            <a:r>
              <a:rPr lang="en-CA" sz="2400" dirty="0" smtClean="0">
                <a:latin typeface="Arial" panose="020B0604020202020204" pitchFamily="34" charset="0"/>
                <a:cs typeface="Arial" panose="020B0604020202020204" pitchFamily="34" charset="0"/>
              </a:rPr>
              <a:t>purpose for or heading </a:t>
            </a:r>
            <a:r>
              <a:rPr lang="en-CA" sz="2400" dirty="0">
                <a:latin typeface="Arial" panose="020B0604020202020204" pitchFamily="34" charset="0"/>
                <a:cs typeface="Arial" panose="020B0604020202020204" pitchFamily="34" charset="0"/>
              </a:rPr>
              <a:t>of the note at the top of each note </a:t>
            </a:r>
            <a:r>
              <a:rPr lang="en-CA" sz="2400" dirty="0" smtClean="0">
                <a:latin typeface="Arial" panose="020B0604020202020204" pitchFamily="34" charset="0"/>
                <a:cs typeface="Arial" panose="020B0604020202020204" pitchFamily="34" charset="0"/>
              </a:rPr>
              <a:t>card or      section on your page. </a:t>
            </a:r>
            <a:endParaRPr lang="en-CA" sz="2400" dirty="0">
              <a:latin typeface="Arial" panose="020B0604020202020204" pitchFamily="34" charset="0"/>
              <a:cs typeface="Arial" panose="020B0604020202020204" pitchFamily="34" charset="0"/>
            </a:endParaRP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Write </a:t>
            </a:r>
            <a:r>
              <a:rPr lang="en-CA" sz="2400" dirty="0">
                <a:latin typeface="Arial" panose="020B0604020202020204" pitchFamily="34" charset="0"/>
                <a:cs typeface="Arial" panose="020B0604020202020204" pitchFamily="34" charset="0"/>
              </a:rPr>
              <a:t>only one main point on a note </a:t>
            </a:r>
            <a:r>
              <a:rPr lang="en-CA" sz="2400" dirty="0" smtClean="0">
                <a:latin typeface="Arial" panose="020B0604020202020204" pitchFamily="34" charset="0"/>
                <a:cs typeface="Arial" panose="020B0604020202020204" pitchFamily="34" charset="0"/>
              </a:rPr>
              <a:t>card or page section – add evidence or refer to the location of the evidence that supports the point.</a:t>
            </a:r>
            <a:endParaRPr lang="en-CA" sz="2400" dirty="0">
              <a:latin typeface="Arial" panose="020B0604020202020204" pitchFamily="34" charset="0"/>
              <a:cs typeface="Arial" panose="020B0604020202020204" pitchFamily="34" charset="0"/>
            </a:endParaRP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Make notes only on information </a:t>
            </a:r>
            <a:r>
              <a:rPr lang="en-CA" sz="2400" dirty="0">
                <a:latin typeface="Arial" panose="020B0604020202020204" pitchFamily="34" charset="0"/>
                <a:cs typeface="Arial" panose="020B0604020202020204" pitchFamily="34" charset="0"/>
              </a:rPr>
              <a:t>directly related to your </a:t>
            </a:r>
            <a:r>
              <a:rPr lang="en-CA" sz="2400" dirty="0" smtClean="0">
                <a:latin typeface="Arial" panose="020B0604020202020204" pitchFamily="34" charset="0"/>
                <a:cs typeface="Arial" panose="020B0604020202020204" pitchFamily="34" charset="0"/>
              </a:rPr>
              <a:t>focus or question. </a:t>
            </a:r>
            <a:endParaRPr lang="en-CA" sz="2400" dirty="0">
              <a:latin typeface="Arial" panose="020B0604020202020204" pitchFamily="34" charset="0"/>
              <a:cs typeface="Arial" panose="020B0604020202020204" pitchFamily="34" charset="0"/>
            </a:endParaRPr>
          </a:p>
          <a:p>
            <a:endParaRPr lang="en-CA"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Write </a:t>
            </a:r>
            <a:r>
              <a:rPr lang="en-CA" sz="2400" dirty="0">
                <a:latin typeface="Arial" panose="020B0604020202020204" pitchFamily="34" charset="0"/>
                <a:cs typeface="Arial" panose="020B0604020202020204" pitchFamily="34" charset="0"/>
              </a:rPr>
              <a:t>only essential words, abbreviate when possible.</a:t>
            </a: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Be </a:t>
            </a:r>
            <a:r>
              <a:rPr lang="en-CA" sz="2400" dirty="0">
                <a:latin typeface="Arial" panose="020B0604020202020204" pitchFamily="34" charset="0"/>
                <a:cs typeface="Arial" panose="020B0604020202020204" pitchFamily="34" charset="0"/>
              </a:rPr>
              <a:t>accurate: double check direct quotes and statistics.</a:t>
            </a: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Identify </a:t>
            </a:r>
            <a:r>
              <a:rPr lang="en-CA" sz="2400" dirty="0">
                <a:latin typeface="Arial" panose="020B0604020202020204" pitchFamily="34" charset="0"/>
                <a:cs typeface="Arial" panose="020B0604020202020204" pitchFamily="34" charset="0"/>
              </a:rPr>
              <a:t>direct quotes with quotation marks and the person's name.</a:t>
            </a:r>
          </a:p>
          <a:p>
            <a:endParaRPr lang="en-CA"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16</a:t>
            </a:fld>
            <a:endParaRPr lang="en-US"/>
          </a:p>
        </p:txBody>
      </p:sp>
    </p:spTree>
    <p:extLst>
      <p:ext uri="{BB962C8B-B14F-4D97-AF65-F5344CB8AC3E}">
        <p14:creationId xmlns:p14="http://schemas.microsoft.com/office/powerpoint/2010/main" val="2579478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72456"/>
          </a:xfrm>
        </p:spPr>
        <p:txBody>
          <a:bodyPr/>
          <a:lstStyle/>
          <a:p>
            <a:pPr algn="ctr"/>
            <a:r>
              <a:rPr lang="en-CA" b="1" i="1" dirty="0">
                <a:solidFill>
                  <a:srgbClr val="FF0000"/>
                </a:solidFill>
                <a:latin typeface="Arial" panose="020B0604020202020204" pitchFamily="34" charset="0"/>
                <a:cs typeface="Arial" panose="020B0604020202020204" pitchFamily="34" charset="0"/>
              </a:rPr>
              <a:t>Accessing</a:t>
            </a:r>
            <a:r>
              <a:rPr lang="en-CA" b="1" i="1" dirty="0">
                <a:solidFill>
                  <a:prstClr val="black"/>
                </a:solidFill>
                <a:latin typeface="Arial" panose="020B0604020202020204" pitchFamily="34" charset="0"/>
                <a:cs typeface="Arial" panose="020B0604020202020204" pitchFamily="34" charset="0"/>
              </a:rPr>
              <a:t> Information - Notes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132114"/>
            <a:ext cx="10515600" cy="5044849"/>
          </a:xfrm>
        </p:spPr>
        <p:txBody>
          <a:bodyPr>
            <a:normAutofit fontScale="92500" lnSpcReduction="20000"/>
          </a:bodyPr>
          <a:lstStyle/>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Bracket </a:t>
            </a:r>
            <a:r>
              <a:rPr lang="en-CA" sz="2400" dirty="0">
                <a:latin typeface="Arial" panose="020B0604020202020204" pitchFamily="34" charset="0"/>
                <a:cs typeface="Arial" panose="020B0604020202020204" pitchFamily="34" charset="0"/>
              </a:rPr>
              <a:t>your own words [ ] when you add them into a quote.</a:t>
            </a:r>
          </a:p>
          <a:p>
            <a:endParaRPr lang="en-CA"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Use </a:t>
            </a:r>
            <a:r>
              <a:rPr lang="en-CA" sz="2400" dirty="0">
                <a:latin typeface="Arial" panose="020B0604020202020204" pitchFamily="34" charset="0"/>
                <a:cs typeface="Arial" panose="020B0604020202020204" pitchFamily="34" charset="0"/>
              </a:rPr>
              <a:t>ellipsis points (...) where you leave </a:t>
            </a:r>
            <a:r>
              <a:rPr lang="en-CA" sz="2400" b="1" dirty="0">
                <a:latin typeface="Arial" panose="020B0604020202020204" pitchFamily="34" charset="0"/>
                <a:cs typeface="Arial" panose="020B0604020202020204" pitchFamily="34" charset="0"/>
              </a:rPr>
              <a:t>out</a:t>
            </a:r>
            <a:r>
              <a:rPr lang="en-CA" sz="2400" dirty="0">
                <a:latin typeface="Arial" panose="020B0604020202020204" pitchFamily="34" charset="0"/>
                <a:cs typeface="Arial" panose="020B0604020202020204" pitchFamily="34" charset="0"/>
              </a:rPr>
              <a:t> non-essential words from a quote.</a:t>
            </a: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Distinguish </a:t>
            </a:r>
            <a:r>
              <a:rPr lang="en-CA" sz="2400" dirty="0">
                <a:latin typeface="Arial" panose="020B0604020202020204" pitchFamily="34" charset="0"/>
                <a:cs typeface="Arial" panose="020B0604020202020204" pitchFamily="34" charset="0"/>
              </a:rPr>
              <a:t>between 'fact' and 'opinion'.</a:t>
            </a:r>
          </a:p>
          <a:p>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Include a numbering system on </a:t>
            </a:r>
            <a:r>
              <a:rPr lang="en-CA" sz="2400" dirty="0" smtClean="0">
                <a:latin typeface="Arial" panose="020B0604020202020204" pitchFamily="34" charset="0"/>
                <a:cs typeface="Arial" panose="020B0604020202020204" pitchFamily="34" charset="0"/>
              </a:rPr>
              <a:t>your note </a:t>
            </a:r>
            <a:r>
              <a:rPr lang="en-CA" sz="2400" dirty="0" smtClean="0">
                <a:latin typeface="Arial" panose="020B0604020202020204" pitchFamily="34" charset="0"/>
                <a:cs typeface="Arial" panose="020B0604020202020204" pitchFamily="34" charset="0"/>
              </a:rPr>
              <a:t>cards or page system so that you can easily identify where material is located. </a:t>
            </a:r>
            <a:endParaRPr lang="en-CA" sz="2400" dirty="0">
              <a:latin typeface="Arial" panose="020B0604020202020204" pitchFamily="34" charset="0"/>
              <a:cs typeface="Arial" panose="020B0604020202020204" pitchFamily="34" charset="0"/>
            </a:endParaRPr>
          </a:p>
          <a:p>
            <a:endParaRPr lang="en-CA"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Identify the location in the source where you found the evidence about which you are making notes – page number for a book or print source – an identifier that will put you back in the correct location for web resources – other reference particulars for different sources. </a:t>
            </a:r>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CA" sz="2400" dirty="0" smtClean="0">
                <a:latin typeface="Arial" panose="020B0604020202020204" pitchFamily="34" charset="0"/>
                <a:cs typeface="Arial" panose="020B0604020202020204" pitchFamily="34" charset="0"/>
              </a:rPr>
              <a:t>Use </a:t>
            </a:r>
            <a:r>
              <a:rPr lang="en-CA" sz="2400" dirty="0">
                <a:latin typeface="Arial" panose="020B0604020202020204" pitchFamily="34" charset="0"/>
                <a:cs typeface="Arial" panose="020B0604020202020204" pitchFamily="34" charset="0"/>
              </a:rPr>
              <a:t>the word 'over' </a:t>
            </a:r>
            <a:r>
              <a:rPr lang="en-CA" sz="2400" dirty="0" smtClean="0">
                <a:latin typeface="Arial" panose="020B0604020202020204" pitchFamily="34" charset="0"/>
                <a:cs typeface="Arial" panose="020B0604020202020204" pitchFamily="34" charset="0"/>
              </a:rPr>
              <a:t>at the bottom of the note car/page to indicate that </a:t>
            </a:r>
            <a:r>
              <a:rPr lang="en-CA" sz="2400" dirty="0">
                <a:latin typeface="Arial" panose="020B0604020202020204" pitchFamily="34" charset="0"/>
                <a:cs typeface="Arial" panose="020B0604020202020204" pitchFamily="34" charset="0"/>
              </a:rPr>
              <a:t>information </a:t>
            </a:r>
            <a:r>
              <a:rPr lang="en-CA" sz="2400" dirty="0" smtClean="0">
                <a:latin typeface="Arial" panose="020B0604020202020204" pitchFamily="34" charset="0"/>
                <a:cs typeface="Arial" panose="020B0604020202020204" pitchFamily="34" charset="0"/>
              </a:rPr>
              <a:t>continues on </a:t>
            </a:r>
            <a:r>
              <a:rPr lang="en-CA" sz="2400" dirty="0">
                <a:latin typeface="Arial" panose="020B0604020202020204" pitchFamily="34" charset="0"/>
                <a:cs typeface="Arial" panose="020B0604020202020204" pitchFamily="34" charset="0"/>
              </a:rPr>
              <a:t>the back of the </a:t>
            </a:r>
            <a:r>
              <a:rPr lang="en-CA" sz="2400" dirty="0" smtClean="0">
                <a:latin typeface="Arial" panose="020B0604020202020204" pitchFamily="34" charset="0"/>
                <a:cs typeface="Arial" panose="020B0604020202020204" pitchFamily="34" charset="0"/>
              </a:rPr>
              <a:t>card/page.</a:t>
            </a:r>
            <a:endParaRPr lang="en-CA"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17</a:t>
            </a:fld>
            <a:endParaRPr lang="en-US"/>
          </a:p>
        </p:txBody>
      </p:sp>
    </p:spTree>
    <p:extLst>
      <p:ext uri="{BB962C8B-B14F-4D97-AF65-F5344CB8AC3E}">
        <p14:creationId xmlns:p14="http://schemas.microsoft.com/office/powerpoint/2010/main" val="2765101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75656"/>
          </a:xfrm>
        </p:spPr>
        <p:txBody>
          <a:bodyPr/>
          <a:lstStyle/>
          <a:p>
            <a:pPr algn="ctr"/>
            <a:r>
              <a:rPr lang="en-CA" dirty="0" smtClean="0">
                <a:solidFill>
                  <a:srgbClr val="FF0000"/>
                </a:solidFill>
                <a:latin typeface="Arial" panose="020B0604020202020204" pitchFamily="34" charset="0"/>
                <a:cs typeface="Arial" panose="020B0604020202020204" pitchFamily="34" charset="0"/>
              </a:rPr>
              <a:t>Organizing</a:t>
            </a:r>
            <a:r>
              <a:rPr lang="en-CA" dirty="0" smtClean="0">
                <a:latin typeface="Arial" panose="020B0604020202020204" pitchFamily="34" charset="0"/>
                <a:cs typeface="Arial" panose="020B0604020202020204" pitchFamily="34" charset="0"/>
              </a:rPr>
              <a:t> your Notes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175657"/>
            <a:ext cx="10515600" cy="5001306"/>
          </a:xfrm>
        </p:spPr>
        <p:txBody>
          <a:bodyPr>
            <a:normAutofit/>
          </a:bodyPr>
          <a:lstStyle/>
          <a:p>
            <a:r>
              <a:rPr lang="en-CA" dirty="0" smtClean="0">
                <a:latin typeface="Arial" panose="020B0604020202020204" pitchFamily="34" charset="0"/>
                <a:cs typeface="Arial" panose="020B0604020202020204" pitchFamily="34" charset="0"/>
              </a:rPr>
              <a:t>Once you have all of your notes – </a:t>
            </a:r>
            <a:r>
              <a:rPr lang="en-CA" b="1" dirty="0" smtClean="0">
                <a:solidFill>
                  <a:srgbClr val="FF0000"/>
                </a:solidFill>
                <a:latin typeface="Arial" panose="020B0604020202020204" pitchFamily="34" charset="0"/>
                <a:cs typeface="Arial" panose="020B0604020202020204" pitchFamily="34" charset="0"/>
              </a:rPr>
              <a:t>your evidence at this point </a:t>
            </a:r>
            <a:r>
              <a:rPr lang="en-CA" dirty="0" smtClean="0">
                <a:latin typeface="Arial" panose="020B0604020202020204" pitchFamily="34" charset="0"/>
                <a:cs typeface="Arial" panose="020B0604020202020204" pitchFamily="34" charset="0"/>
              </a:rPr>
              <a:t>– be willing to add to that information at any time or to question the  value of specific points that you have recorded.</a:t>
            </a:r>
          </a:p>
          <a:p>
            <a:r>
              <a:rPr lang="en-CA" dirty="0" smtClean="0">
                <a:latin typeface="Arial" panose="020B0604020202020204" pitchFamily="34" charset="0"/>
                <a:cs typeface="Arial" panose="020B0604020202020204" pitchFamily="34" charset="0"/>
              </a:rPr>
              <a:t>Determine a method of organizing your information</a:t>
            </a:r>
          </a:p>
          <a:p>
            <a:pPr lvl="1"/>
            <a:r>
              <a:rPr lang="en-CA" dirty="0" smtClean="0">
                <a:latin typeface="Arial" panose="020B0604020202020204" pitchFamily="34" charset="0"/>
                <a:cs typeface="Arial" panose="020B0604020202020204" pitchFamily="34" charset="0"/>
              </a:rPr>
              <a:t>Some form of graphic organizer will often work best – be willing to change</a:t>
            </a:r>
          </a:p>
          <a:p>
            <a:pPr lvl="2"/>
            <a:r>
              <a:rPr lang="en-CA" dirty="0" smtClean="0">
                <a:latin typeface="Arial" panose="020B0604020202020204" pitchFamily="34" charset="0"/>
                <a:cs typeface="Arial" panose="020B0604020202020204" pitchFamily="34" charset="0"/>
              </a:rPr>
              <a:t>T-Chart; Venn Diagram, Table, etc.</a:t>
            </a:r>
          </a:p>
          <a:p>
            <a:r>
              <a:rPr lang="en-CA" dirty="0" smtClean="0">
                <a:latin typeface="Arial" panose="020B0604020202020204" pitchFamily="34" charset="0"/>
                <a:cs typeface="Arial" panose="020B0604020202020204" pitchFamily="34" charset="0"/>
              </a:rPr>
              <a:t>Start arranging your material (evidence) under main headings (arguments) and supporting material (evidence)</a:t>
            </a:r>
          </a:p>
          <a:p>
            <a:r>
              <a:rPr lang="en-CA" dirty="0" smtClean="0">
                <a:latin typeface="Arial" panose="020B0604020202020204" pitchFamily="34" charset="0"/>
                <a:cs typeface="Arial" panose="020B0604020202020204" pitchFamily="34" charset="0"/>
              </a:rPr>
              <a:t>Establish criteria for putting a value on both the headings and your evidence</a:t>
            </a:r>
          </a:p>
          <a:p>
            <a:pPr lvl="1"/>
            <a:r>
              <a:rPr lang="en-CA" dirty="0" smtClean="0">
                <a:latin typeface="Arial" panose="020B0604020202020204" pitchFamily="34" charset="0"/>
                <a:cs typeface="Arial" panose="020B0604020202020204" pitchFamily="34" charset="0"/>
              </a:rPr>
              <a:t>In SS or History PERSIAT GM or INSPECT can be useful for headings.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18</a:t>
            </a:fld>
            <a:endParaRPr lang="en-US"/>
          </a:p>
        </p:txBody>
      </p:sp>
    </p:spTree>
    <p:extLst>
      <p:ext uri="{BB962C8B-B14F-4D97-AF65-F5344CB8AC3E}">
        <p14:creationId xmlns:p14="http://schemas.microsoft.com/office/powerpoint/2010/main" val="1112366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88570"/>
          </a:xfrm>
        </p:spPr>
        <p:txBody>
          <a:bodyPr/>
          <a:lstStyle/>
          <a:p>
            <a:pPr algn="ctr"/>
            <a:r>
              <a:rPr lang="en-CA" dirty="0" smtClean="0">
                <a:latin typeface="Arial" panose="020B0604020202020204" pitchFamily="34" charset="0"/>
                <a:cs typeface="Arial" panose="020B0604020202020204" pitchFamily="34" charset="0"/>
              </a:rPr>
              <a:t>An Example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088571"/>
            <a:ext cx="10515600" cy="5088392"/>
          </a:xfrm>
        </p:spPr>
        <p:txBody>
          <a:bodyPr>
            <a:normAutofit/>
          </a:bodyPr>
          <a:lstStyle/>
          <a:p>
            <a:r>
              <a:rPr lang="en-CA" dirty="0" smtClean="0">
                <a:latin typeface="Arial" panose="020B0604020202020204" pitchFamily="34" charset="0"/>
                <a:cs typeface="Arial" panose="020B0604020202020204" pitchFamily="34" charset="0"/>
              </a:rPr>
              <a:t>The materials that I will provide are based on a book on historical writing for high school level students.</a:t>
            </a:r>
          </a:p>
          <a:p>
            <a:r>
              <a:rPr lang="en-CA" dirty="0" smtClean="0">
                <a:latin typeface="Arial" panose="020B0604020202020204" pitchFamily="34" charset="0"/>
                <a:cs typeface="Arial" panose="020B0604020202020204" pitchFamily="34" charset="0"/>
              </a:rPr>
              <a:t>The issue relates to WW I and narrowing the topic to a manageable focus – the conscription crisis</a:t>
            </a:r>
          </a:p>
          <a:p>
            <a:r>
              <a:rPr lang="en-CA" dirty="0" smtClean="0">
                <a:latin typeface="Arial" panose="020B0604020202020204" pitchFamily="34" charset="0"/>
                <a:cs typeface="Arial" panose="020B0604020202020204" pitchFamily="34" charset="0"/>
              </a:rPr>
              <a:t>From there, we will look at building the argument for or against conscription.</a:t>
            </a:r>
          </a:p>
          <a:p>
            <a:r>
              <a:rPr lang="en-CA" dirty="0" smtClean="0">
                <a:latin typeface="Arial" panose="020B0604020202020204" pitchFamily="34" charset="0"/>
                <a:cs typeface="Arial" panose="020B0604020202020204" pitchFamily="34" charset="0"/>
              </a:rPr>
              <a:t>Step 1</a:t>
            </a:r>
          </a:p>
          <a:p>
            <a:pPr lvl="1"/>
            <a:r>
              <a:rPr lang="en-CA" dirty="0" smtClean="0">
                <a:latin typeface="Arial" panose="020B0604020202020204" pitchFamily="34" charset="0"/>
                <a:cs typeface="Arial" panose="020B0604020202020204" pitchFamily="34" charset="0"/>
              </a:rPr>
              <a:t>Read the material in your TB and WB on the Conscription Crisis in WW I so that you have some background knowledge to apply to the topic and the discussion.</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19</a:t>
            </a:fld>
            <a:endParaRPr lang="en-US"/>
          </a:p>
        </p:txBody>
      </p:sp>
    </p:spTree>
    <p:extLst>
      <p:ext uri="{BB962C8B-B14F-4D97-AF65-F5344CB8AC3E}">
        <p14:creationId xmlns:p14="http://schemas.microsoft.com/office/powerpoint/2010/main" val="288599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45028"/>
          </a:xfrm>
        </p:spPr>
        <p:txBody>
          <a:bodyPr/>
          <a:lstStyle/>
          <a:p>
            <a:pPr algn="ctr"/>
            <a:r>
              <a:rPr lang="en-CA" b="1" dirty="0" smtClean="0">
                <a:latin typeface="Arial" panose="020B0604020202020204" pitchFamily="34" charset="0"/>
                <a:cs typeface="Arial" panose="020B0604020202020204" pitchFamily="34" charset="0"/>
              </a:rPr>
              <a:t>Research</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885372"/>
            <a:ext cx="10515600" cy="5470978"/>
          </a:xfrm>
        </p:spPr>
        <p:txBody>
          <a:bodyPr>
            <a:normAutofit lnSpcReduction="10000"/>
          </a:bodyPr>
          <a:lstStyle/>
          <a:p>
            <a:r>
              <a:rPr lang="en-CA" b="1" dirty="0" smtClean="0">
                <a:solidFill>
                  <a:srgbClr val="FF0000"/>
                </a:solidFill>
                <a:latin typeface="Arial" panose="020B0604020202020204" pitchFamily="34" charset="0"/>
                <a:cs typeface="Arial" panose="020B0604020202020204" pitchFamily="34" charset="0"/>
              </a:rPr>
              <a:t>Do not </a:t>
            </a:r>
            <a:r>
              <a:rPr lang="en-CA" dirty="0" smtClean="0">
                <a:latin typeface="Arial" panose="020B0604020202020204" pitchFamily="34" charset="0"/>
                <a:cs typeface="Arial" panose="020B0604020202020204" pitchFamily="34" charset="0"/>
              </a:rPr>
              <a:t>begin your assignment by starting with what some may consider to be “research” – often called googling!</a:t>
            </a:r>
          </a:p>
          <a:p>
            <a:pPr lvl="1"/>
            <a:r>
              <a:rPr lang="en-CA" dirty="0" smtClean="0">
                <a:latin typeface="Arial" panose="020B0604020202020204" pitchFamily="34" charset="0"/>
                <a:cs typeface="Arial" panose="020B0604020202020204" pitchFamily="34" charset="0"/>
              </a:rPr>
              <a:t>Work on and complete, to the extent possible, your TD – this is an ongoing process so come back to it and expand it as you move through your work</a:t>
            </a:r>
          </a:p>
          <a:p>
            <a:r>
              <a:rPr lang="en-CA" b="1" dirty="0" smtClean="0">
                <a:solidFill>
                  <a:srgbClr val="FF0000"/>
                </a:solidFill>
                <a:latin typeface="Arial" panose="020B0604020202020204" pitchFamily="34" charset="0"/>
                <a:cs typeface="Arial" panose="020B0604020202020204" pitchFamily="34" charset="0"/>
              </a:rPr>
              <a:t>Do not </a:t>
            </a:r>
            <a:r>
              <a:rPr lang="en-CA" dirty="0" smtClean="0">
                <a:latin typeface="Arial" panose="020B0604020202020204" pitchFamily="34" charset="0"/>
                <a:cs typeface="Arial" panose="020B0604020202020204" pitchFamily="34" charset="0"/>
              </a:rPr>
              <a:t>begin your assignment by deciding what you are going to prove!</a:t>
            </a:r>
          </a:p>
          <a:p>
            <a:pPr lvl="1"/>
            <a:r>
              <a:rPr lang="en-CA" dirty="0" smtClean="0">
                <a:latin typeface="Arial" panose="020B0604020202020204" pitchFamily="34" charset="0"/>
                <a:cs typeface="Arial" panose="020B0604020202020204" pitchFamily="34" charset="0"/>
              </a:rPr>
              <a:t>This will generally lead you into </a:t>
            </a:r>
            <a:r>
              <a:rPr lang="en-CA" b="1" dirty="0" smtClean="0">
                <a:solidFill>
                  <a:srgbClr val="FF0000"/>
                </a:solidFill>
                <a:latin typeface="Arial" panose="020B0604020202020204" pitchFamily="34" charset="0"/>
                <a:cs typeface="Arial" panose="020B0604020202020204" pitchFamily="34" charset="0"/>
              </a:rPr>
              <a:t>‘confirmation </a:t>
            </a:r>
            <a:r>
              <a:rPr lang="en-CA" b="1" dirty="0" err="1" smtClean="0">
                <a:solidFill>
                  <a:srgbClr val="FF0000"/>
                </a:solidFill>
                <a:latin typeface="Arial" panose="020B0604020202020204" pitchFamily="34" charset="0"/>
                <a:cs typeface="Arial" panose="020B0604020202020204" pitchFamily="34" charset="0"/>
              </a:rPr>
              <a:t>bias’</a:t>
            </a:r>
            <a:r>
              <a:rPr lang="en-CA" b="1" dirty="0" smtClean="0">
                <a:solidFill>
                  <a:srgbClr val="FF0000"/>
                </a:solidFill>
                <a:latin typeface="Arial" panose="020B0604020202020204" pitchFamily="34" charset="0"/>
                <a:cs typeface="Arial" panose="020B0604020202020204" pitchFamily="34" charset="0"/>
              </a:rPr>
              <a:t> </a:t>
            </a:r>
            <a:r>
              <a:rPr lang="en-CA" dirty="0" smtClean="0">
                <a:latin typeface="Arial" panose="020B0604020202020204" pitchFamily="34" charset="0"/>
                <a:cs typeface="Arial" panose="020B0604020202020204" pitchFamily="34" charset="0"/>
              </a:rPr>
              <a:t>and will/may significantly negate the value of much of your research</a:t>
            </a:r>
          </a:p>
          <a:p>
            <a:r>
              <a:rPr lang="en-CA" dirty="0" smtClean="0">
                <a:latin typeface="Arial" panose="020B0604020202020204" pitchFamily="34" charset="0"/>
                <a:cs typeface="Arial" panose="020B0604020202020204" pitchFamily="34" charset="0"/>
              </a:rPr>
              <a:t>Leave time to research, reflect and let information ‘settle’.</a:t>
            </a:r>
          </a:p>
          <a:p>
            <a:r>
              <a:rPr lang="en-CA" dirty="0" smtClean="0">
                <a:latin typeface="Arial" panose="020B0604020202020204" pitchFamily="34" charset="0"/>
                <a:cs typeface="Arial" panose="020B0604020202020204" pitchFamily="34" charset="0"/>
              </a:rPr>
              <a:t>Your research will be divided into several parts:</a:t>
            </a:r>
          </a:p>
          <a:p>
            <a:pPr lvl="1"/>
            <a:r>
              <a:rPr lang="en-CA" dirty="0" smtClean="0">
                <a:latin typeface="Arial" panose="020B0604020202020204" pitchFamily="34" charset="0"/>
                <a:cs typeface="Arial" panose="020B0604020202020204" pitchFamily="34" charset="0"/>
              </a:rPr>
              <a:t>Preliminary research</a:t>
            </a:r>
          </a:p>
          <a:p>
            <a:pPr lvl="1"/>
            <a:r>
              <a:rPr lang="en-CA" dirty="0" smtClean="0">
                <a:latin typeface="Arial" panose="020B0604020202020204" pitchFamily="34" charset="0"/>
                <a:cs typeface="Arial" panose="020B0604020202020204" pitchFamily="34" charset="0"/>
              </a:rPr>
              <a:t>Extended research</a:t>
            </a:r>
          </a:p>
          <a:p>
            <a:pPr lvl="1"/>
            <a:r>
              <a:rPr lang="en-CA" dirty="0" smtClean="0">
                <a:latin typeface="Arial" panose="020B0604020202020204" pitchFamily="34" charset="0"/>
                <a:cs typeface="Arial" panose="020B0604020202020204" pitchFamily="34" charset="0"/>
              </a:rPr>
              <a:t>Ongoing research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2</a:t>
            </a:fld>
            <a:endParaRPr lang="en-US"/>
          </a:p>
        </p:txBody>
      </p:sp>
    </p:spTree>
    <p:extLst>
      <p:ext uri="{BB962C8B-B14F-4D97-AF65-F5344CB8AC3E}">
        <p14:creationId xmlns:p14="http://schemas.microsoft.com/office/powerpoint/2010/main" val="3517736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i="1" dirty="0" smtClean="0"/>
              <a:t>IS THE INFORMATION </a:t>
            </a:r>
            <a:r>
              <a:rPr lang="en-CA" b="1" i="1" dirty="0" smtClean="0">
                <a:solidFill>
                  <a:srgbClr val="FF0000"/>
                </a:solidFill>
              </a:rPr>
              <a:t>“USABLE”?</a:t>
            </a:r>
            <a:endParaRPr lang="en-US" b="1" i="1" dirty="0">
              <a:solidFill>
                <a:srgbClr val="FF0000"/>
              </a:solidFill>
            </a:endParaRPr>
          </a:p>
        </p:txBody>
      </p:sp>
      <p:sp>
        <p:nvSpPr>
          <p:cNvPr id="3" name="Content Placeholder 2"/>
          <p:cNvSpPr>
            <a:spLocks noGrp="1"/>
          </p:cNvSpPr>
          <p:nvPr>
            <p:ph idx="1"/>
          </p:nvPr>
        </p:nvSpPr>
        <p:spPr/>
        <p:txBody>
          <a:bodyPr/>
          <a:lstStyle/>
          <a:p>
            <a:r>
              <a:rPr lang="en-CA" dirty="0" smtClean="0"/>
              <a:t>The relationship between accessing information and assessing information cannot be clearly distinguished.</a:t>
            </a:r>
          </a:p>
          <a:p>
            <a:r>
              <a:rPr lang="en-CA" dirty="0" smtClean="0"/>
              <a:t>When you are accessing information, you need to be aware of the type of information that you are using, the reliability of the information, issues of bias, how up-to-date the information is, whether there is other research that supports or contradicts the sources that you are using, and ….</a:t>
            </a:r>
          </a:p>
          <a:p>
            <a:r>
              <a:rPr lang="en-CA" dirty="0" smtClean="0"/>
              <a:t>We will look at the issues of assessing information, reliability and validity separately.</a:t>
            </a:r>
          </a:p>
        </p:txBody>
      </p:sp>
      <p:sp>
        <p:nvSpPr>
          <p:cNvPr id="4" name="Slide Number Placeholder 3"/>
          <p:cNvSpPr>
            <a:spLocks noGrp="1"/>
          </p:cNvSpPr>
          <p:nvPr>
            <p:ph type="sldNum" sz="quarter" idx="12"/>
          </p:nvPr>
        </p:nvSpPr>
        <p:spPr/>
        <p:txBody>
          <a:bodyPr/>
          <a:lstStyle/>
          <a:p>
            <a:fld id="{D2DB599D-C45F-4D9B-91B2-0805CD8B23DA}" type="slidenum">
              <a:rPr lang="en-US" smtClean="0"/>
              <a:t>20</a:t>
            </a:fld>
            <a:endParaRPr lang="en-US"/>
          </a:p>
        </p:txBody>
      </p:sp>
    </p:spTree>
    <p:extLst>
      <p:ext uri="{BB962C8B-B14F-4D97-AF65-F5344CB8AC3E}">
        <p14:creationId xmlns:p14="http://schemas.microsoft.com/office/powerpoint/2010/main" val="3746582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
            <a:ext cx="10515600" cy="822098"/>
          </a:xfrm>
        </p:spPr>
        <p:txBody>
          <a:bodyPr/>
          <a:lstStyle/>
          <a:p>
            <a:pPr algn="ctr"/>
            <a:r>
              <a:rPr lang="en-CA" b="1" dirty="0" smtClean="0">
                <a:latin typeface="Arial" panose="020B0604020202020204" pitchFamily="34" charset="0"/>
                <a:cs typeface="Arial" panose="020B0604020202020204" pitchFamily="34" charset="0"/>
              </a:rPr>
              <a:t>Research</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696686"/>
            <a:ext cx="10515600" cy="5659664"/>
          </a:xfrm>
        </p:spPr>
        <p:txBody>
          <a:bodyPr>
            <a:normAutofit/>
          </a:bodyPr>
          <a:lstStyle/>
          <a:p>
            <a:r>
              <a:rPr lang="en-CA" dirty="0" smtClean="0">
                <a:latin typeface="Arial" panose="020B0604020202020204" pitchFamily="34" charset="0"/>
                <a:cs typeface="Arial" panose="020B0604020202020204" pitchFamily="34" charset="0"/>
              </a:rPr>
              <a:t>Preliminary research</a:t>
            </a:r>
          </a:p>
          <a:p>
            <a:pPr lvl="1"/>
            <a:r>
              <a:rPr lang="en-CA" dirty="0" smtClean="0">
                <a:latin typeface="Arial" panose="020B0604020202020204" pitchFamily="34" charset="0"/>
                <a:cs typeface="Arial" panose="020B0604020202020204" pitchFamily="34" charset="0"/>
              </a:rPr>
              <a:t>This will be general in nature and will be based on the key words, terms and questions that you raised in your TD.</a:t>
            </a:r>
          </a:p>
          <a:p>
            <a:pPr lvl="1"/>
            <a:r>
              <a:rPr lang="en-CA" dirty="0" smtClean="0">
                <a:latin typeface="Arial" panose="020B0604020202020204" pitchFamily="34" charset="0"/>
                <a:cs typeface="Arial" panose="020B0604020202020204" pitchFamily="34" charset="0"/>
              </a:rPr>
              <a:t>Is general in nature and will generally involve the use of tertiary sources to give you a broad overview of the subject</a:t>
            </a:r>
          </a:p>
          <a:p>
            <a:pPr lvl="1"/>
            <a:r>
              <a:rPr lang="en-CA" dirty="0" smtClean="0">
                <a:latin typeface="Arial" panose="020B0604020202020204" pitchFamily="34" charset="0"/>
                <a:cs typeface="Arial" panose="020B0604020202020204" pitchFamily="34" charset="0"/>
              </a:rPr>
              <a:t>Is not intended to come up with the evidence that you will rely on in your arguments although you may determine many areas that need to be investigated</a:t>
            </a:r>
          </a:p>
          <a:p>
            <a:pPr lvl="1"/>
            <a:r>
              <a:rPr lang="en-CA" dirty="0" smtClean="0">
                <a:latin typeface="Arial" panose="020B0604020202020204" pitchFamily="34" charset="0"/>
                <a:cs typeface="Arial" panose="020B0604020202020204" pitchFamily="34" charset="0"/>
              </a:rPr>
              <a:t>Is intended to give you an overview of the different interpretations that are possible relating to your subject</a:t>
            </a:r>
            <a:endParaRPr lang="en-US" dirty="0" smtClean="0">
              <a:latin typeface="Arial" panose="020B0604020202020204" pitchFamily="34" charset="0"/>
              <a:cs typeface="Arial" panose="020B0604020202020204" pitchFamily="34" charset="0"/>
            </a:endParaRPr>
          </a:p>
          <a:p>
            <a:pPr marL="457200" lvl="1" indent="0" algn="ctr">
              <a:buNone/>
            </a:pPr>
            <a:r>
              <a:rPr lang="en-CA" sz="2000" i="1" dirty="0">
                <a:solidFill>
                  <a:srgbClr val="FF0000"/>
                </a:solidFill>
                <a:latin typeface="Arial" panose="020B0604020202020204" pitchFamily="34" charset="0"/>
                <a:cs typeface="Arial" panose="020B0604020202020204" pitchFamily="34" charset="0"/>
              </a:rPr>
              <a:t>“He who knows only his side of the case knows little of that.  His reasons may be good, and no one may have been able to refute them.  But if he is equally unable to refute the reasons on the opposite side, if he does not so much as know what they are, he has no ground for preferring either opinion</a:t>
            </a:r>
            <a:r>
              <a:rPr lang="en-CA" sz="2000" i="1" dirty="0">
                <a:latin typeface="Arial" panose="020B0604020202020204" pitchFamily="34" charset="0"/>
                <a:cs typeface="Arial" panose="020B0604020202020204" pitchFamily="34" charset="0"/>
              </a:rPr>
              <a:t>.</a:t>
            </a:r>
            <a:r>
              <a:rPr lang="en-CA" sz="2000" i="1" dirty="0">
                <a:solidFill>
                  <a:srgbClr val="FF0000"/>
                </a:solidFill>
                <a:latin typeface="Arial" panose="020B0604020202020204" pitchFamily="34" charset="0"/>
                <a:cs typeface="Arial" panose="020B0604020202020204" pitchFamily="34" charset="0"/>
              </a:rPr>
              <a:t>”</a:t>
            </a:r>
            <a:r>
              <a:rPr lang="en-CA" sz="2000" i="1" dirty="0">
                <a:latin typeface="Arial" panose="020B0604020202020204" pitchFamily="34" charset="0"/>
                <a:cs typeface="Arial" panose="020B0604020202020204" pitchFamily="34" charset="0"/>
              </a:rPr>
              <a:t> </a:t>
            </a:r>
            <a:r>
              <a:rPr lang="en-CA" sz="2000" i="1" baseline="30000" dirty="0" smtClean="0">
                <a:latin typeface="Arial" panose="020B0604020202020204" pitchFamily="34" charset="0"/>
                <a:cs typeface="Arial" panose="020B0604020202020204" pitchFamily="34" charset="0"/>
              </a:rPr>
              <a:t>1</a:t>
            </a:r>
          </a:p>
          <a:p>
            <a:pPr marL="457200" lvl="1" indent="0" algn="r">
              <a:buNone/>
            </a:pPr>
            <a:r>
              <a:rPr lang="en-CA" sz="2000" i="1" baseline="30000" dirty="0">
                <a:latin typeface="Arial" panose="020B0604020202020204" pitchFamily="34" charset="0"/>
                <a:cs typeface="Arial" panose="020B0604020202020204" pitchFamily="34" charset="0"/>
              </a:rPr>
              <a:t>1. Mill, John Stuart. On Liberty. Liberal Arts Press (Indianapolis, 1956) 45</a:t>
            </a:r>
            <a:endParaRPr lang="en-CA" sz="2000" i="1" baseline="30000" dirty="0" smtClean="0">
              <a:latin typeface="Arial" panose="020B0604020202020204" pitchFamily="34" charset="0"/>
              <a:cs typeface="Arial" panose="020B0604020202020204" pitchFamily="34" charset="0"/>
            </a:endParaRPr>
          </a:p>
          <a:p>
            <a:pPr lvl="1"/>
            <a:r>
              <a:rPr lang="en-CA" dirty="0" smtClean="0">
                <a:solidFill>
                  <a:prstClr val="black"/>
                </a:solidFill>
                <a:latin typeface="Arial" panose="020B0604020202020204" pitchFamily="34" charset="0"/>
                <a:cs typeface="Arial" panose="020B0604020202020204" pitchFamily="34" charset="0"/>
              </a:rPr>
              <a:t>May </a:t>
            </a:r>
            <a:r>
              <a:rPr lang="en-CA" dirty="0">
                <a:solidFill>
                  <a:prstClr val="black"/>
                </a:solidFill>
                <a:latin typeface="Arial" panose="020B0604020202020204" pitchFamily="34" charset="0"/>
                <a:cs typeface="Arial" panose="020B0604020202020204" pitchFamily="34" charset="0"/>
              </a:rPr>
              <a:t>give you sources that you can use for deeper (later) research</a:t>
            </a:r>
            <a:r>
              <a:rPr lang="en-CA" dirty="0" smtClean="0">
                <a:solidFill>
                  <a:prstClr val="black"/>
                </a:solidFill>
                <a:latin typeface="Arial" panose="020B0604020202020204" pitchFamily="34" charset="0"/>
                <a:cs typeface="Arial" panose="020B0604020202020204" pitchFamily="34" charset="0"/>
              </a:rPr>
              <a:t>.</a:t>
            </a:r>
            <a:endParaRPr lang="en-CA"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3</a:t>
            </a:fld>
            <a:endParaRPr lang="en-US"/>
          </a:p>
        </p:txBody>
      </p:sp>
    </p:spTree>
    <p:extLst>
      <p:ext uri="{BB962C8B-B14F-4D97-AF65-F5344CB8AC3E}">
        <p14:creationId xmlns:p14="http://schemas.microsoft.com/office/powerpoint/2010/main" val="2510115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27310"/>
          </a:xfrm>
        </p:spPr>
        <p:txBody>
          <a:bodyPr>
            <a:normAutofit/>
          </a:bodyPr>
          <a:lstStyle/>
          <a:p>
            <a:pPr algn="ctr"/>
            <a:r>
              <a:rPr lang="en-CA" b="1" dirty="0" smtClean="0">
                <a:latin typeface="Arial" panose="020B0604020202020204" pitchFamily="34" charset="0"/>
                <a:cs typeface="Arial" panose="020B0604020202020204" pitchFamily="34" charset="0"/>
              </a:rPr>
              <a:t>Research - Principles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827313"/>
            <a:ext cx="10515600" cy="5529035"/>
          </a:xfrm>
        </p:spPr>
        <p:txBody>
          <a:bodyPr>
            <a:normAutofit lnSpcReduction="10000"/>
          </a:bodyPr>
          <a:lstStyle/>
          <a:p>
            <a:pPr marL="342900" lvl="0" indent="-342900">
              <a:lnSpc>
                <a:spcPct val="100000"/>
              </a:lnSpc>
              <a:spcBef>
                <a:spcPct val="20000"/>
              </a:spcBef>
            </a:pPr>
            <a:r>
              <a:rPr lang="en-CA" dirty="0" smtClean="0">
                <a:solidFill>
                  <a:prstClr val="black"/>
                </a:solidFill>
              </a:rPr>
              <a:t>There are a number of resources online to help you with your search practices.  Learn from them and continue to try to improve yours.</a:t>
            </a:r>
          </a:p>
          <a:p>
            <a:pPr marL="342900" lvl="0" indent="-342900">
              <a:lnSpc>
                <a:spcPct val="100000"/>
              </a:lnSpc>
              <a:spcBef>
                <a:spcPct val="20000"/>
              </a:spcBef>
            </a:pPr>
            <a:r>
              <a:rPr lang="en-CA" dirty="0" smtClean="0">
                <a:solidFill>
                  <a:prstClr val="black"/>
                </a:solidFill>
              </a:rPr>
              <a:t>Number 2 – this is a site provided by Google</a:t>
            </a:r>
            <a:endParaRPr lang="en-CA" dirty="0">
              <a:solidFill>
                <a:prstClr val="black"/>
              </a:solidFill>
            </a:endParaRPr>
          </a:p>
          <a:p>
            <a:pPr lvl="2">
              <a:lnSpc>
                <a:spcPct val="100000"/>
              </a:lnSpc>
              <a:spcBef>
                <a:spcPct val="20000"/>
              </a:spcBef>
            </a:pPr>
            <a:r>
              <a:rPr lang="en-US" sz="1900" dirty="0">
                <a:solidFill>
                  <a:prstClr val="black"/>
                </a:solidFill>
                <a:hlinkClick r:id="rId2"/>
              </a:rPr>
              <a:t>http://www.powersearchingwithgoogle.com/assets/PowerSearchingQuickReference.pdf</a:t>
            </a:r>
            <a:r>
              <a:rPr lang="en-US" sz="1900" dirty="0">
                <a:solidFill>
                  <a:prstClr val="black"/>
                </a:solidFill>
              </a:rPr>
              <a:t> </a:t>
            </a:r>
          </a:p>
          <a:p>
            <a:pPr marL="342900" lvl="0" indent="-342900">
              <a:lnSpc>
                <a:spcPct val="100000"/>
              </a:lnSpc>
              <a:spcBef>
                <a:spcPct val="20000"/>
              </a:spcBef>
            </a:pPr>
            <a:r>
              <a:rPr lang="en-CA" dirty="0">
                <a:solidFill>
                  <a:prstClr val="black"/>
                </a:solidFill>
              </a:rPr>
              <a:t>Number </a:t>
            </a:r>
            <a:r>
              <a:rPr lang="en-CA" dirty="0" smtClean="0">
                <a:solidFill>
                  <a:prstClr val="black"/>
                </a:solidFill>
              </a:rPr>
              <a:t>3 – another of Googles resources that has some more advanced techniques</a:t>
            </a:r>
            <a:endParaRPr lang="en-CA" dirty="0">
              <a:solidFill>
                <a:prstClr val="black"/>
              </a:solidFill>
            </a:endParaRPr>
          </a:p>
          <a:p>
            <a:pPr lvl="2">
              <a:lnSpc>
                <a:spcPct val="100000"/>
              </a:lnSpc>
              <a:spcBef>
                <a:spcPct val="20000"/>
              </a:spcBef>
            </a:pPr>
            <a:r>
              <a:rPr lang="en-US" sz="1900" dirty="0">
                <a:solidFill>
                  <a:prstClr val="black"/>
                </a:solidFill>
                <a:hlinkClick r:id="rId3"/>
              </a:rPr>
              <a:t>http://www.powersearchingwithgoogle.com/assets/misc/AdvancedPowerSearchingQuickReference.pdf</a:t>
            </a:r>
            <a:r>
              <a:rPr lang="en-US" sz="1900" dirty="0">
                <a:solidFill>
                  <a:prstClr val="black"/>
                </a:solidFill>
              </a:rPr>
              <a:t> </a:t>
            </a:r>
            <a:endParaRPr lang="en-US" sz="1900" dirty="0" smtClean="0">
              <a:solidFill>
                <a:prstClr val="black"/>
              </a:solidFill>
            </a:endParaRPr>
          </a:p>
          <a:p>
            <a:pPr>
              <a:lnSpc>
                <a:spcPct val="100000"/>
              </a:lnSpc>
              <a:spcBef>
                <a:spcPct val="20000"/>
              </a:spcBef>
            </a:pPr>
            <a:r>
              <a:rPr lang="en-CA" dirty="0" smtClean="0">
                <a:solidFill>
                  <a:prstClr val="black"/>
                </a:solidFill>
              </a:rPr>
              <a:t>Number 5 – remember to use sources from other countries if they are appropriate to the </a:t>
            </a:r>
            <a:r>
              <a:rPr lang="en-CA" dirty="0" smtClean="0">
                <a:solidFill>
                  <a:prstClr val="black"/>
                </a:solidFill>
              </a:rPr>
              <a:t>exercise</a:t>
            </a:r>
            <a:endParaRPr lang="en-CA" dirty="0" smtClean="0">
              <a:solidFill>
                <a:prstClr val="black"/>
              </a:solidFill>
            </a:endParaRPr>
          </a:p>
          <a:p>
            <a:pPr lvl="2">
              <a:lnSpc>
                <a:spcPct val="100000"/>
              </a:lnSpc>
              <a:spcBef>
                <a:spcPct val="20000"/>
              </a:spcBef>
            </a:pPr>
            <a:r>
              <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http</a:t>
            </a:r>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://www.searchenginejournal.com/how-to-see-google-search-results-for-other-locations/25203</a:t>
            </a:r>
            <a:r>
              <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a:t>
            </a:r>
            <a:endPar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ct val="20000"/>
              </a:spcBef>
            </a:pPr>
            <a:r>
              <a:rPr lang="en-CA" dirty="0" smtClean="0">
                <a:latin typeface="Calibri" panose="020F0502020204030204" pitchFamily="34" charset="0"/>
                <a:ea typeface="Calibri" panose="020F0502020204030204" pitchFamily="34" charset="0"/>
                <a:cs typeface="Times New Roman" panose="02020603050405020304" pitchFamily="18" charset="0"/>
              </a:rPr>
              <a:t>Number 6 – see Google tutorials on power searching</a:t>
            </a:r>
          </a:p>
          <a:p>
            <a:pPr lvl="2">
              <a:lnSpc>
                <a:spcPct val="100000"/>
              </a:lnSpc>
              <a:spcBef>
                <a:spcPct val="20000"/>
              </a:spcBef>
            </a:pPr>
            <a:r>
              <a:rPr lang="en-US" dirty="0">
                <a:latin typeface="Calibri" panose="020F0502020204030204" pitchFamily="34" charset="0"/>
                <a:ea typeface="Calibri" panose="020F0502020204030204" pitchFamily="34" charset="0"/>
                <a:cs typeface="Times New Roman" panose="02020603050405020304" pitchFamily="18" charset="0"/>
                <a:hlinkClick r:id="rId5"/>
              </a:rPr>
              <a:t>http://www.powersearchingwithgoogle.com</a:t>
            </a:r>
            <a:r>
              <a:rPr lang="en-US" dirty="0" smtClean="0">
                <a:latin typeface="Calibri" panose="020F0502020204030204" pitchFamily="34" charset="0"/>
                <a:ea typeface="Calibri" panose="020F0502020204030204" pitchFamily="34" charset="0"/>
                <a:cs typeface="Times New Roman" panose="02020603050405020304" pitchFamily="18" charset="0"/>
                <a:hlinkClick r:id="rId5"/>
              </a:rPr>
              <a:t>/</a:t>
            </a:r>
            <a:r>
              <a:rPr lang="en-US" dirty="0" smtClean="0">
                <a:latin typeface="Calibri" panose="020F0502020204030204" pitchFamily="34" charset="0"/>
                <a:ea typeface="Calibri" panose="020F0502020204030204" pitchFamily="34" charset="0"/>
                <a:cs typeface="Times New Roman" panose="02020603050405020304" pitchFamily="18" charset="0"/>
              </a:rPr>
              <a:t> </a:t>
            </a:r>
          </a:p>
          <a:p>
            <a:pPr>
              <a:lnSpc>
                <a:spcPct val="100000"/>
              </a:lnSpc>
              <a:spcBef>
                <a:spcPct val="2000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2">
              <a:lnSpc>
                <a:spcPct val="100000"/>
              </a:lnSpc>
              <a:spcBef>
                <a:spcPct val="20000"/>
              </a:spcBef>
            </a:pPr>
            <a:endParaRPr lang="en-US" dirty="0">
              <a:solidFill>
                <a:prstClr val="black"/>
              </a:solidFill>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4</a:t>
            </a:fld>
            <a:endParaRPr lang="en-US"/>
          </a:p>
        </p:txBody>
      </p:sp>
    </p:spTree>
    <p:extLst>
      <p:ext uri="{BB962C8B-B14F-4D97-AF65-F5344CB8AC3E}">
        <p14:creationId xmlns:p14="http://schemas.microsoft.com/office/powerpoint/2010/main" val="4284559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43428"/>
          </a:xfrm>
        </p:spPr>
        <p:txBody>
          <a:bodyPr/>
          <a:lstStyle/>
          <a:p>
            <a:pPr algn="ctr"/>
            <a:r>
              <a:rPr lang="en-CA" b="1" dirty="0" smtClean="0">
                <a:latin typeface="Arial" panose="020B0604020202020204" pitchFamily="34" charset="0"/>
                <a:cs typeface="Arial" panose="020B0604020202020204" pitchFamily="34" charset="0"/>
              </a:rPr>
              <a:t>Research</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943428"/>
            <a:ext cx="10515600" cy="5412921"/>
          </a:xfrm>
        </p:spPr>
        <p:txBody>
          <a:bodyPr>
            <a:normAutofit/>
          </a:bodyPr>
          <a:lstStyle/>
          <a:p>
            <a:r>
              <a:rPr lang="en-CA" sz="2400" dirty="0" smtClean="0">
                <a:latin typeface="Arial" panose="020B0604020202020204" pitchFamily="34" charset="0"/>
                <a:cs typeface="Arial" panose="020B0604020202020204" pitchFamily="34" charset="0"/>
              </a:rPr>
              <a:t>Once you have completed your TD/Preliminary Research, you can begin to establish various areas that could represent focus points for your broad topic.  If your topic was water, for example, your TD/Preliminary Research might have pointed you (use your own ideas as well) towards:</a:t>
            </a:r>
          </a:p>
          <a:p>
            <a:pPr marL="0" indent="0" algn="ctr">
              <a:buNone/>
            </a:pPr>
            <a:r>
              <a:rPr lang="en-CA" sz="2400" dirty="0" smtClean="0">
                <a:latin typeface="Arial" panose="020B0604020202020204" pitchFamily="34" charset="0"/>
                <a:cs typeface="Arial" panose="020B0604020202020204" pitchFamily="34" charset="0"/>
              </a:rPr>
              <a:t>Water</a:t>
            </a:r>
          </a:p>
          <a:p>
            <a:pPr marL="0" indent="0" algn="ctr">
              <a:buNone/>
            </a:pPr>
            <a:endParaRPr lang="en-CA" sz="2400" dirty="0">
              <a:latin typeface="Arial" panose="020B0604020202020204" pitchFamily="34" charset="0"/>
              <a:cs typeface="Arial" panose="020B0604020202020204" pitchFamily="34" charset="0"/>
            </a:endParaRPr>
          </a:p>
          <a:p>
            <a:pPr marL="0" indent="0">
              <a:buNone/>
            </a:pPr>
            <a:r>
              <a:rPr lang="en-CA" sz="2400" dirty="0" smtClean="0">
                <a:latin typeface="Arial" panose="020B0604020202020204" pitchFamily="34" charset="0"/>
                <a:cs typeface="Arial" panose="020B0604020202020204" pitchFamily="34" charset="0"/>
              </a:rPr>
              <a:t>A Human    Ownership    Environment    Quality    Quantity    Usage    …….</a:t>
            </a:r>
          </a:p>
          <a:p>
            <a:pPr marL="0" indent="0">
              <a:buNone/>
            </a:pPr>
            <a:r>
              <a:rPr lang="en-CA" sz="2400" dirty="0">
                <a:latin typeface="Arial" panose="020B0604020202020204" pitchFamily="34" charset="0"/>
                <a:cs typeface="Arial" panose="020B0604020202020204" pitchFamily="34" charset="0"/>
              </a:rPr>
              <a:t> </a:t>
            </a:r>
            <a:r>
              <a:rPr lang="en-CA" sz="2400" dirty="0" smtClean="0">
                <a:latin typeface="Arial" panose="020B0604020202020204" pitchFamily="34" charset="0"/>
                <a:cs typeface="Arial" panose="020B0604020202020204" pitchFamily="34" charset="0"/>
              </a:rPr>
              <a:t>  Right?</a:t>
            </a:r>
          </a:p>
          <a:p>
            <a:pPr marL="0" indent="0">
              <a:buNone/>
            </a:pPr>
            <a:endParaRPr lang="en-CA" sz="2400" dirty="0">
              <a:latin typeface="Arial" panose="020B0604020202020204" pitchFamily="34" charset="0"/>
              <a:cs typeface="Arial" panose="020B0604020202020204" pitchFamily="34" charset="0"/>
            </a:endParaRPr>
          </a:p>
          <a:p>
            <a:pPr marL="0" indent="0">
              <a:buNone/>
            </a:pPr>
            <a:r>
              <a:rPr lang="en-CA" sz="2400" dirty="0" smtClean="0">
                <a:latin typeface="Arial" panose="020B0604020202020204" pitchFamily="34" charset="0"/>
                <a:cs typeface="Arial" panose="020B0604020202020204" pitchFamily="34" charset="0"/>
              </a:rPr>
              <a:t>             Public       Private          Contaminants    </a:t>
            </a:r>
          </a:p>
          <a:p>
            <a:pPr marL="0" indent="0">
              <a:buNone/>
            </a:pPr>
            <a:endParaRPr lang="en-CA" sz="1200" dirty="0">
              <a:latin typeface="Arial" panose="020B0604020202020204" pitchFamily="34" charset="0"/>
              <a:cs typeface="Arial" panose="020B0604020202020204" pitchFamily="34" charset="0"/>
            </a:endParaRPr>
          </a:p>
          <a:p>
            <a:pPr marL="0" indent="0">
              <a:buNone/>
            </a:pPr>
            <a:r>
              <a:rPr lang="en-CA" sz="2400" dirty="0" smtClean="0">
                <a:latin typeface="Arial" panose="020B0604020202020204" pitchFamily="34" charset="0"/>
                <a:cs typeface="Arial" panose="020B0604020202020204" pitchFamily="34" charset="0"/>
              </a:rPr>
              <a:t>				Industry	Fracking   </a:t>
            </a:r>
          </a:p>
          <a:p>
            <a:pPr marL="0" indent="0">
              <a:buNone/>
            </a:pPr>
            <a:r>
              <a:rPr lang="en-CA" sz="2400" dirty="0">
                <a:latin typeface="Arial" panose="020B0604020202020204" pitchFamily="34" charset="0"/>
                <a:cs typeface="Arial" panose="020B0604020202020204" pitchFamily="34" charset="0"/>
              </a:rPr>
              <a:t> </a:t>
            </a:r>
            <a:r>
              <a:rPr lang="en-CA" sz="2400" dirty="0" smtClean="0">
                <a:latin typeface="Arial" panose="020B0604020202020204" pitchFamily="34" charset="0"/>
                <a:cs typeface="Arial" panose="020B0604020202020204" pitchFamily="34" charset="0"/>
              </a:rPr>
              <a:t>                                                              Chemicals  </a:t>
            </a:r>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5</a:t>
            </a:fld>
            <a:endParaRPr lang="en-US"/>
          </a:p>
        </p:txBody>
      </p:sp>
      <p:cxnSp>
        <p:nvCxnSpPr>
          <p:cNvPr id="6" name="Straight Arrow Connector 5"/>
          <p:cNvCxnSpPr/>
          <p:nvPr/>
        </p:nvCxnSpPr>
        <p:spPr>
          <a:xfrm flipH="1">
            <a:off x="1669144" y="2743200"/>
            <a:ext cx="4439826"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482502" y="2743200"/>
            <a:ext cx="2626468"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5272391" y="2743200"/>
            <a:ext cx="836579"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108970" y="2743200"/>
            <a:ext cx="719847"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108970" y="2743200"/>
            <a:ext cx="2042809"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108970" y="2743200"/>
            <a:ext cx="3540868"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108970" y="2743200"/>
            <a:ext cx="4572000" cy="62411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2451370" y="3638145"/>
            <a:ext cx="739302" cy="103113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190672" y="3638145"/>
            <a:ext cx="700392" cy="105058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6108970" y="3638145"/>
            <a:ext cx="719847" cy="105058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5272391" y="4980562"/>
            <a:ext cx="836579" cy="44747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5719864" y="5661498"/>
            <a:ext cx="583659"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719864" y="5661498"/>
            <a:ext cx="389106" cy="33074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6108970" y="4980562"/>
            <a:ext cx="0" cy="31128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6108970" y="5252936"/>
            <a:ext cx="2042809" cy="0"/>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400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92220"/>
          </a:xfrm>
        </p:spPr>
        <p:txBody>
          <a:bodyPr/>
          <a:lstStyle/>
          <a:p>
            <a:pPr algn="ctr"/>
            <a:r>
              <a:rPr lang="en-CA" b="1" dirty="0" smtClean="0">
                <a:latin typeface="Arial" panose="020B0604020202020204" pitchFamily="34" charset="0"/>
                <a:cs typeface="Arial" panose="020B0604020202020204" pitchFamily="34" charset="0"/>
              </a:rPr>
              <a:t>Research</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992221"/>
            <a:ext cx="10515600" cy="5184742"/>
          </a:xfrm>
        </p:spPr>
        <p:txBody>
          <a:bodyPr>
            <a:normAutofit lnSpcReduction="10000"/>
          </a:bodyPr>
          <a:lstStyle/>
          <a:p>
            <a:r>
              <a:rPr lang="en-CA" dirty="0" smtClean="0">
                <a:latin typeface="Arial" panose="020B0604020202020204" pitchFamily="34" charset="0"/>
                <a:cs typeface="Arial" panose="020B0604020202020204" pitchFamily="34" charset="0"/>
              </a:rPr>
              <a:t>The </a:t>
            </a:r>
            <a:r>
              <a:rPr lang="en-CA" dirty="0" smtClean="0">
                <a:solidFill>
                  <a:srgbClr val="FF0000"/>
                </a:solidFill>
                <a:latin typeface="Arial" panose="020B0604020202020204" pitchFamily="34" charset="0"/>
                <a:cs typeface="Arial" panose="020B0604020202020204" pitchFamily="34" charset="0"/>
              </a:rPr>
              <a:t>focus points </a:t>
            </a:r>
            <a:r>
              <a:rPr lang="en-CA" dirty="0" smtClean="0">
                <a:latin typeface="Arial" panose="020B0604020202020204" pitchFamily="34" charset="0"/>
                <a:cs typeface="Arial" panose="020B0604020202020204" pitchFamily="34" charset="0"/>
              </a:rPr>
              <a:t>that you identify are not independent – they are part of the same topic and are interrelated.</a:t>
            </a:r>
          </a:p>
          <a:p>
            <a:r>
              <a:rPr lang="en-CA" dirty="0" smtClean="0">
                <a:latin typeface="Arial" panose="020B0604020202020204" pitchFamily="34" charset="0"/>
                <a:cs typeface="Arial" panose="020B0604020202020204" pitchFamily="34" charset="0"/>
              </a:rPr>
              <a:t>They are there to help you identify the area in which you will proceed with your research – that area may change as you learn more or reach a dead end.</a:t>
            </a:r>
          </a:p>
          <a:p>
            <a:r>
              <a:rPr lang="en-CA" dirty="0" smtClean="0">
                <a:latin typeface="Arial" panose="020B0604020202020204" pitchFamily="34" charset="0"/>
                <a:cs typeface="Arial" panose="020B0604020202020204" pitchFamily="34" charset="0"/>
              </a:rPr>
              <a:t>The focus points are there to help you identify a </a:t>
            </a:r>
            <a:r>
              <a:rPr lang="en-CA" dirty="0" smtClean="0">
                <a:solidFill>
                  <a:srgbClr val="FF0000"/>
                </a:solidFill>
                <a:latin typeface="Arial" panose="020B0604020202020204" pitchFamily="34" charset="0"/>
                <a:cs typeface="Arial" panose="020B0604020202020204" pitchFamily="34" charset="0"/>
              </a:rPr>
              <a:t>question</a:t>
            </a:r>
            <a:r>
              <a:rPr lang="en-CA" dirty="0" smtClean="0">
                <a:latin typeface="Arial" panose="020B0604020202020204" pitchFamily="34" charset="0"/>
                <a:cs typeface="Arial" panose="020B0604020202020204" pitchFamily="34" charset="0"/>
              </a:rPr>
              <a:t> that is worth pursuing.</a:t>
            </a:r>
          </a:p>
          <a:p>
            <a:r>
              <a:rPr lang="en-CA" dirty="0" smtClean="0">
                <a:latin typeface="Arial" panose="020B0604020202020204" pitchFamily="34" charset="0"/>
                <a:cs typeface="Arial" panose="020B0604020202020204" pitchFamily="34" charset="0"/>
              </a:rPr>
              <a:t>You might, for example, look at the focus on Quantity </a:t>
            </a:r>
            <a:r>
              <a:rPr lang="en-CA" dirty="0" smtClean="0">
                <a:latin typeface="Arial" panose="020B0604020202020204" pitchFamily="34" charset="0"/>
                <a:cs typeface="Arial" panose="020B0604020202020204" pitchFamily="34" charset="0"/>
                <a:sym typeface="Wingdings" panose="05000000000000000000" pitchFamily="2" charset="2"/>
              </a:rPr>
              <a:t> to how to divide it  to criteria such as Ownership and Need  to Short Term Usage versus Long Term Usage  to Humanitarian needs versus Ownership to a question such as:</a:t>
            </a:r>
          </a:p>
          <a:p>
            <a:r>
              <a:rPr lang="en-CA" dirty="0" smtClean="0">
                <a:latin typeface="Arial" panose="020B0604020202020204" pitchFamily="34" charset="0"/>
                <a:cs typeface="Arial" panose="020B0604020202020204" pitchFamily="34" charset="0"/>
                <a:sym typeface="Wingdings" panose="05000000000000000000" pitchFamily="2" charset="2"/>
              </a:rPr>
              <a:t>Should private ownership take precedence over humanitarian need?  …. or a right to potable water?  …. or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0915767-94EA-4DC2-A0A2-9ABE3EF47E9A}" type="slidenum">
              <a:rPr lang="en-US" smtClean="0"/>
              <a:t>6</a:t>
            </a:fld>
            <a:endParaRPr lang="en-US"/>
          </a:p>
        </p:txBody>
      </p:sp>
    </p:spTree>
    <p:extLst>
      <p:ext uri="{BB962C8B-B14F-4D97-AF65-F5344CB8AC3E}">
        <p14:creationId xmlns:p14="http://schemas.microsoft.com/office/powerpoint/2010/main" val="4151182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59484"/>
          </a:xfrm>
        </p:spPr>
        <p:txBody>
          <a:bodyPr/>
          <a:lstStyle/>
          <a:p>
            <a:pPr algn="ctr"/>
            <a:r>
              <a:rPr lang="en-CA" b="1" i="1" dirty="0">
                <a:solidFill>
                  <a:srgbClr val="FF0000"/>
                </a:solidFill>
                <a:latin typeface="Arial" panose="020B0604020202020204" pitchFamily="34" charset="0"/>
                <a:cs typeface="Arial" panose="020B0604020202020204" pitchFamily="34" charset="0"/>
              </a:rPr>
              <a:t>Accessing</a:t>
            </a:r>
            <a:r>
              <a:rPr lang="en-CA" b="1" i="1" dirty="0">
                <a:solidFill>
                  <a:prstClr val="black"/>
                </a:solidFill>
                <a:latin typeface="Arial" panose="020B0604020202020204" pitchFamily="34" charset="0"/>
                <a:cs typeface="Arial" panose="020B0604020202020204" pitchFamily="34" charset="0"/>
              </a:rPr>
              <a:t> Information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959485"/>
            <a:ext cx="10515600" cy="5563235"/>
          </a:xfrm>
        </p:spPr>
        <p:txBody>
          <a:bodyPr>
            <a:normAutofit/>
          </a:bodyPr>
          <a:lstStyle/>
          <a:p>
            <a:r>
              <a:rPr lang="en-CA" dirty="0" smtClean="0">
                <a:latin typeface="Arial" panose="020B0604020202020204" pitchFamily="34" charset="0"/>
                <a:cs typeface="Arial" panose="020B0604020202020204" pitchFamily="34" charset="0"/>
              </a:rPr>
              <a:t>What type of sources should I use?</a:t>
            </a:r>
          </a:p>
          <a:p>
            <a:r>
              <a:rPr lang="en-CA" sz="2000" dirty="0" smtClean="0">
                <a:latin typeface="Arial" panose="020B0604020202020204" pitchFamily="34" charset="0"/>
                <a:cs typeface="Arial" panose="020B0604020202020204" pitchFamily="34" charset="0"/>
              </a:rPr>
              <a:t>Tertiary Sources</a:t>
            </a:r>
          </a:p>
          <a:p>
            <a:pPr lvl="1"/>
            <a:r>
              <a:rPr lang="en-CA" sz="1600" dirty="0">
                <a:latin typeface="Arial" panose="020B0604020202020204" pitchFamily="34" charset="0"/>
                <a:cs typeface="Arial" panose="020B0604020202020204" pitchFamily="34" charset="0"/>
              </a:rPr>
              <a:t>A tertiary source presents </a:t>
            </a:r>
            <a:r>
              <a:rPr lang="en-CA" sz="1600" dirty="0">
                <a:solidFill>
                  <a:srgbClr val="FF0000"/>
                </a:solidFill>
                <a:latin typeface="Arial" panose="020B0604020202020204" pitchFamily="34" charset="0"/>
                <a:cs typeface="Arial" panose="020B0604020202020204" pitchFamily="34" charset="0"/>
              </a:rPr>
              <a:t>summaries</a:t>
            </a:r>
            <a:r>
              <a:rPr lang="en-CA" sz="1600" dirty="0">
                <a:latin typeface="Arial" panose="020B0604020202020204" pitchFamily="34" charset="0"/>
                <a:cs typeface="Arial" panose="020B0604020202020204" pitchFamily="34" charset="0"/>
              </a:rPr>
              <a:t> or </a:t>
            </a:r>
            <a:r>
              <a:rPr lang="en-CA" sz="1600" dirty="0">
                <a:solidFill>
                  <a:srgbClr val="FF0000"/>
                </a:solidFill>
                <a:latin typeface="Arial" panose="020B0604020202020204" pitchFamily="34" charset="0"/>
                <a:cs typeface="Arial" panose="020B0604020202020204" pitchFamily="34" charset="0"/>
              </a:rPr>
              <a:t>condensed versions of materials</a:t>
            </a:r>
            <a:r>
              <a:rPr lang="en-CA" sz="1600" dirty="0">
                <a:latin typeface="Arial" panose="020B0604020202020204" pitchFamily="34" charset="0"/>
                <a:cs typeface="Arial" panose="020B0604020202020204" pitchFamily="34" charset="0"/>
              </a:rPr>
              <a:t>, usually with references </a:t>
            </a:r>
            <a:r>
              <a:rPr lang="en-CA" sz="1600" dirty="0" smtClean="0">
                <a:latin typeface="Arial" panose="020B0604020202020204" pitchFamily="34" charset="0"/>
                <a:cs typeface="Arial" panose="020B0604020202020204" pitchFamily="34" charset="0"/>
              </a:rPr>
              <a:t>to primary </a:t>
            </a:r>
            <a:r>
              <a:rPr lang="en-CA" sz="1600" dirty="0">
                <a:latin typeface="Arial" panose="020B0604020202020204" pitchFamily="34" charset="0"/>
                <a:cs typeface="Arial" panose="020B0604020202020204" pitchFamily="34" charset="0"/>
              </a:rPr>
              <a:t>and/or secondary sources. They can be </a:t>
            </a:r>
            <a:r>
              <a:rPr lang="en-CA" sz="1600" dirty="0" smtClean="0">
                <a:latin typeface="Arial" panose="020B0604020202020204" pitchFamily="34" charset="0"/>
                <a:cs typeface="Arial" panose="020B0604020202020204" pitchFamily="34" charset="0"/>
              </a:rPr>
              <a:t>used as a source of key words or terms, a broad overview of a topic, a place </a:t>
            </a:r>
            <a:r>
              <a:rPr lang="en-CA" sz="1600" dirty="0">
                <a:latin typeface="Arial" panose="020B0604020202020204" pitchFamily="34" charset="0"/>
                <a:cs typeface="Arial" panose="020B0604020202020204" pitchFamily="34" charset="0"/>
              </a:rPr>
              <a:t>to </a:t>
            </a:r>
            <a:r>
              <a:rPr lang="en-CA" sz="1600" dirty="0" smtClean="0">
                <a:latin typeface="Arial" panose="020B0604020202020204" pitchFamily="34" charset="0"/>
                <a:cs typeface="Arial" panose="020B0604020202020204" pitchFamily="34" charset="0"/>
              </a:rPr>
              <a:t>find basic information.</a:t>
            </a:r>
          </a:p>
          <a:p>
            <a:pPr lvl="1"/>
            <a:r>
              <a:rPr lang="en-CA" sz="1600" dirty="0" smtClean="0">
                <a:latin typeface="Arial" panose="020B0604020202020204" pitchFamily="34" charset="0"/>
                <a:cs typeface="Arial" panose="020B0604020202020204" pitchFamily="34" charset="0"/>
              </a:rPr>
              <a:t>Note the warning in found on Wikipedia citation pages (Tools &gt;&gt; Cite this page).</a:t>
            </a:r>
          </a:p>
          <a:p>
            <a:pPr lvl="1"/>
            <a:r>
              <a:rPr lang="en-CA" sz="1600" i="1" dirty="0" smtClean="0">
                <a:latin typeface="Arial" panose="020B0604020202020204" pitchFamily="34" charset="0"/>
                <a:cs typeface="Arial" panose="020B0604020202020204" pitchFamily="34" charset="0"/>
              </a:rPr>
              <a:t>” </a:t>
            </a:r>
            <a:r>
              <a:rPr lang="en-CA" sz="1600" i="1" dirty="0">
                <a:latin typeface="Arial" panose="020B0604020202020204" pitchFamily="34" charset="0"/>
                <a:cs typeface="Arial" panose="020B0604020202020204" pitchFamily="34" charset="0"/>
              </a:rPr>
              <a:t>Most educators and professionals do not consider it appropriate to use tertiary sources such as </a:t>
            </a:r>
            <a:r>
              <a:rPr lang="en-CA" sz="1600" i="1" dirty="0" err="1">
                <a:latin typeface="Arial" panose="020B0604020202020204" pitchFamily="34" charset="0"/>
                <a:cs typeface="Arial" panose="020B0604020202020204" pitchFamily="34" charset="0"/>
              </a:rPr>
              <a:t>encyclopedias</a:t>
            </a:r>
            <a:r>
              <a:rPr lang="en-CA" sz="1600" i="1" dirty="0">
                <a:latin typeface="Arial" panose="020B0604020202020204" pitchFamily="34" charset="0"/>
                <a:cs typeface="Arial" panose="020B0604020202020204" pitchFamily="34" charset="0"/>
              </a:rPr>
              <a:t> as a sole source for any information—citing an encyclopedia as an important reference in footnotes or bibliographies may result in censure or a failing grade. Wikipedia articles should be used for background information, as a reference for correct terminology and search terms, and as a starting point for further </a:t>
            </a:r>
            <a:r>
              <a:rPr lang="en-CA" sz="1600" i="1" dirty="0" smtClean="0">
                <a:latin typeface="Arial" panose="020B0604020202020204" pitchFamily="34" charset="0"/>
                <a:cs typeface="Arial" panose="020B0604020202020204" pitchFamily="34" charset="0"/>
              </a:rPr>
              <a:t>research.”</a:t>
            </a:r>
          </a:p>
          <a:p>
            <a:r>
              <a:rPr lang="en-CA" sz="2000" dirty="0" smtClean="0">
                <a:latin typeface="Arial" panose="020B0604020202020204" pitchFamily="34" charset="0"/>
                <a:cs typeface="Arial" panose="020B0604020202020204" pitchFamily="34" charset="0"/>
              </a:rPr>
              <a:t>Secondary Sources</a:t>
            </a:r>
          </a:p>
          <a:p>
            <a:pPr lvl="1"/>
            <a:r>
              <a:rPr lang="en-CA" sz="1600" dirty="0">
                <a:latin typeface="Arial" panose="020B0604020202020204" pitchFamily="34" charset="0"/>
                <a:cs typeface="Arial" panose="020B0604020202020204" pitchFamily="34" charset="0"/>
              </a:rPr>
              <a:t>A secondary source contains </a:t>
            </a:r>
            <a:r>
              <a:rPr lang="en-CA" sz="1600" dirty="0">
                <a:solidFill>
                  <a:srgbClr val="FF0000"/>
                </a:solidFill>
                <a:latin typeface="Arial" panose="020B0604020202020204" pitchFamily="34" charset="0"/>
                <a:cs typeface="Arial" panose="020B0604020202020204" pitchFamily="34" charset="0"/>
              </a:rPr>
              <a:t>commentary </a:t>
            </a:r>
            <a:r>
              <a:rPr lang="en-CA" sz="1600" dirty="0" smtClean="0">
                <a:solidFill>
                  <a:srgbClr val="FF0000"/>
                </a:solidFill>
                <a:latin typeface="Arial" panose="020B0604020202020204" pitchFamily="34" charset="0"/>
                <a:cs typeface="Arial" panose="020B0604020202020204" pitchFamily="34" charset="0"/>
              </a:rPr>
              <a:t>on</a:t>
            </a:r>
            <a:r>
              <a:rPr lang="en-CA" sz="1600" dirty="0" smtClean="0">
                <a:latin typeface="Arial" panose="020B0604020202020204" pitchFamily="34" charset="0"/>
                <a:cs typeface="Arial" panose="020B0604020202020204" pitchFamily="34" charset="0"/>
              </a:rPr>
              <a:t>, </a:t>
            </a:r>
            <a:r>
              <a:rPr lang="en-CA" sz="1600" dirty="0" smtClean="0">
                <a:solidFill>
                  <a:srgbClr val="FF0000"/>
                </a:solidFill>
                <a:latin typeface="Arial" panose="020B0604020202020204" pitchFamily="34" charset="0"/>
                <a:cs typeface="Arial" panose="020B0604020202020204" pitchFamily="34" charset="0"/>
              </a:rPr>
              <a:t>discussion about</a:t>
            </a:r>
            <a:r>
              <a:rPr lang="en-CA" sz="1600" dirty="0" smtClean="0">
                <a:latin typeface="Arial" panose="020B0604020202020204" pitchFamily="34" charset="0"/>
                <a:cs typeface="Arial" panose="020B0604020202020204" pitchFamily="34" charset="0"/>
              </a:rPr>
              <a:t>, or an </a:t>
            </a:r>
            <a:r>
              <a:rPr lang="en-CA" sz="1600" dirty="0">
                <a:solidFill>
                  <a:srgbClr val="FF0000"/>
                </a:solidFill>
                <a:latin typeface="Arial" panose="020B0604020202020204" pitchFamily="34" charset="0"/>
                <a:cs typeface="Arial" panose="020B0604020202020204" pitchFamily="34" charset="0"/>
              </a:rPr>
              <a:t>interpretation of </a:t>
            </a:r>
            <a:r>
              <a:rPr lang="en-CA" sz="1600" dirty="0">
                <a:latin typeface="Arial" panose="020B0604020202020204" pitchFamily="34" charset="0"/>
                <a:cs typeface="Arial" panose="020B0604020202020204" pitchFamily="34" charset="0"/>
              </a:rPr>
              <a:t>information gathered </a:t>
            </a:r>
            <a:r>
              <a:rPr lang="en-CA" sz="1600" dirty="0" smtClean="0">
                <a:latin typeface="Arial" panose="020B0604020202020204" pitchFamily="34" charset="0"/>
                <a:cs typeface="Arial" panose="020B0604020202020204" pitchFamily="34" charset="0"/>
              </a:rPr>
              <a:t>from or found in primary </a:t>
            </a:r>
            <a:r>
              <a:rPr lang="en-CA" sz="1600" dirty="0">
                <a:latin typeface="Arial" panose="020B0604020202020204" pitchFamily="34" charset="0"/>
                <a:cs typeface="Arial" panose="020B0604020202020204" pitchFamily="34" charset="0"/>
              </a:rPr>
              <a:t>sources.</a:t>
            </a:r>
            <a:endParaRPr lang="en-CA" sz="1600" dirty="0" smtClean="0">
              <a:latin typeface="Arial" panose="020B0604020202020204" pitchFamily="34" charset="0"/>
              <a:cs typeface="Arial" panose="020B0604020202020204" pitchFamily="34" charset="0"/>
            </a:endParaRPr>
          </a:p>
          <a:p>
            <a:r>
              <a:rPr lang="en-CA" sz="2000" dirty="0" smtClean="0">
                <a:latin typeface="Arial" panose="020B0604020202020204" pitchFamily="34" charset="0"/>
                <a:cs typeface="Arial" panose="020B0604020202020204" pitchFamily="34" charset="0"/>
              </a:rPr>
              <a:t>Primary Sources</a:t>
            </a:r>
          </a:p>
          <a:p>
            <a:pPr lvl="1"/>
            <a:r>
              <a:rPr lang="en-CA" sz="1600" dirty="0" smtClean="0">
                <a:latin typeface="Arial" panose="020B0604020202020204" pitchFamily="34" charset="0"/>
                <a:cs typeface="Arial" panose="020B0604020202020204" pitchFamily="34" charset="0"/>
              </a:rPr>
              <a:t>For </a:t>
            </a:r>
            <a:r>
              <a:rPr lang="en-CA" sz="1600" dirty="0">
                <a:latin typeface="Arial" panose="020B0604020202020204" pitchFamily="34" charset="0"/>
                <a:cs typeface="Arial" panose="020B0604020202020204" pitchFamily="34" charset="0"/>
              </a:rPr>
              <a:t>our purposes, primary sources are </a:t>
            </a:r>
            <a:r>
              <a:rPr lang="en-CA" sz="1600" dirty="0" smtClean="0">
                <a:latin typeface="Arial" panose="020B0604020202020204" pitchFamily="34" charset="0"/>
                <a:cs typeface="Arial" panose="020B0604020202020204" pitchFamily="34" charset="0"/>
              </a:rPr>
              <a:t>direct </a:t>
            </a:r>
            <a:r>
              <a:rPr lang="en-CA" sz="1600" dirty="0">
                <a:latin typeface="Arial" panose="020B0604020202020204" pitchFamily="34" charset="0"/>
                <a:cs typeface="Arial" panose="020B0604020202020204" pitchFamily="34" charset="0"/>
              </a:rPr>
              <a:t>evidence or first-hand accounts of events </a:t>
            </a:r>
            <a:r>
              <a:rPr lang="en-CA" sz="1600" dirty="0">
                <a:solidFill>
                  <a:srgbClr val="FF0000"/>
                </a:solidFill>
                <a:latin typeface="Arial" panose="020B0604020202020204" pitchFamily="34" charset="0"/>
                <a:cs typeface="Arial" panose="020B0604020202020204" pitchFamily="34" charset="0"/>
              </a:rPr>
              <a:t>without secondary analysis or interpretation</a:t>
            </a:r>
            <a:r>
              <a:rPr lang="en-CA" sz="1600" dirty="0">
                <a:latin typeface="Arial" panose="020B0604020202020204" pitchFamily="34" charset="0"/>
                <a:cs typeface="Arial" panose="020B0604020202020204" pitchFamily="34" charset="0"/>
              </a:rPr>
              <a:t>. A primary source is a work that was created or written </a:t>
            </a:r>
            <a:r>
              <a:rPr lang="en-CA" sz="1600" dirty="0" smtClean="0">
                <a:latin typeface="Arial" panose="020B0604020202020204" pitchFamily="34" charset="0"/>
                <a:cs typeface="Arial" panose="020B0604020202020204" pitchFamily="34" charset="0"/>
              </a:rPr>
              <a:t>at or about the time of the event or subject under investigation.</a:t>
            </a:r>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D2DB599D-C45F-4D9B-91B2-0805CD8B23DA}" type="slidenum">
              <a:rPr lang="en-US" smtClean="0"/>
              <a:t>7</a:t>
            </a:fld>
            <a:endParaRPr lang="en-US"/>
          </a:p>
        </p:txBody>
      </p:sp>
      <p:cxnSp>
        <p:nvCxnSpPr>
          <p:cNvPr id="6" name="Straight Connector 5"/>
          <p:cNvCxnSpPr/>
          <p:nvPr/>
        </p:nvCxnSpPr>
        <p:spPr>
          <a:xfrm flipH="1" flipV="1">
            <a:off x="2046514" y="449943"/>
            <a:ext cx="1030515" cy="14514"/>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081719" y="447472"/>
            <a:ext cx="252919" cy="512013"/>
          </a:xfrm>
          <a:prstGeom prst="straightConnector1">
            <a:avLst/>
          </a:prstGeom>
          <a:ln w="635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02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84050"/>
          </a:xfrm>
        </p:spPr>
        <p:txBody>
          <a:bodyPr/>
          <a:lstStyle/>
          <a:p>
            <a:pPr algn="ctr"/>
            <a:r>
              <a:rPr lang="en-CA" b="1" i="1" dirty="0" smtClean="0">
                <a:latin typeface="Arial" panose="020B0604020202020204" pitchFamily="34" charset="0"/>
                <a:cs typeface="Arial" panose="020B0604020202020204" pitchFamily="34" charset="0"/>
              </a:rPr>
              <a:t>Research - </a:t>
            </a:r>
            <a:r>
              <a:rPr lang="en-CA" b="1" i="1" dirty="0" smtClean="0">
                <a:solidFill>
                  <a:srgbClr val="FF0000"/>
                </a:solidFill>
                <a:latin typeface="Arial" panose="020B0604020202020204" pitchFamily="34" charset="0"/>
                <a:cs typeface="Arial" panose="020B0604020202020204" pitchFamily="34" charset="0"/>
              </a:rPr>
              <a:t>Accessing</a:t>
            </a:r>
            <a:r>
              <a:rPr lang="en-CA" b="1" i="1" dirty="0" smtClean="0">
                <a:latin typeface="Arial" panose="020B0604020202020204" pitchFamily="34" charset="0"/>
                <a:cs typeface="Arial" panose="020B0604020202020204" pitchFamily="34" charset="0"/>
              </a:rPr>
              <a:t> </a:t>
            </a:r>
            <a:r>
              <a:rPr lang="en-CA" b="1" i="1" dirty="0" smtClean="0">
                <a:solidFill>
                  <a:srgbClr val="FF0000"/>
                </a:solidFill>
                <a:latin typeface="Arial" panose="020B0604020202020204" pitchFamily="34" charset="0"/>
                <a:cs typeface="Arial" panose="020B0604020202020204" pitchFamily="34" charset="0"/>
              </a:rPr>
              <a:t>Information</a:t>
            </a:r>
            <a:endParaRPr lang="en-US" b="1" i="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089498"/>
            <a:ext cx="10515600" cy="5266852"/>
          </a:xfrm>
        </p:spPr>
        <p:txBody>
          <a:bodyPr>
            <a:noAutofit/>
          </a:bodyPr>
          <a:lstStyle/>
          <a:p>
            <a:r>
              <a:rPr lang="en-CA" sz="2700" dirty="0">
                <a:latin typeface="Arial" panose="020B0604020202020204" pitchFamily="34" charset="0"/>
                <a:cs typeface="Arial" panose="020B0604020202020204" pitchFamily="34" charset="0"/>
              </a:rPr>
              <a:t>Once you have a starting point, you can begin thinking about </a:t>
            </a:r>
            <a:r>
              <a:rPr lang="en-CA" sz="2700" b="1" dirty="0">
                <a:solidFill>
                  <a:srgbClr val="FF0000"/>
                </a:solidFill>
                <a:latin typeface="Arial" panose="020B0604020202020204" pitchFamily="34" charset="0"/>
                <a:cs typeface="Arial" panose="020B0604020202020204" pitchFamily="34" charset="0"/>
              </a:rPr>
              <a:t>where you can find information </a:t>
            </a:r>
            <a:r>
              <a:rPr lang="en-CA" sz="2700" dirty="0">
                <a:latin typeface="Arial" panose="020B0604020202020204" pitchFamily="34" charset="0"/>
                <a:cs typeface="Arial" panose="020B0604020202020204" pitchFamily="34" charset="0"/>
              </a:rPr>
              <a:t>that will open up the issue and question that you are considering.  Be willing and ready to change.</a:t>
            </a:r>
          </a:p>
          <a:p>
            <a:r>
              <a:rPr lang="en-CA" sz="2700" dirty="0">
                <a:latin typeface="Arial" panose="020B0604020202020204" pitchFamily="34" charset="0"/>
                <a:cs typeface="Arial" panose="020B0604020202020204" pitchFamily="34" charset="0"/>
              </a:rPr>
              <a:t>Where can you start</a:t>
            </a:r>
            <a:r>
              <a:rPr lang="en-CA" sz="2700" dirty="0" smtClean="0">
                <a:latin typeface="Arial" panose="020B0604020202020204" pitchFamily="34" charset="0"/>
                <a:cs typeface="Arial" panose="020B0604020202020204" pitchFamily="34" charset="0"/>
              </a:rPr>
              <a:t>?  </a:t>
            </a:r>
            <a:r>
              <a:rPr lang="en-CA" sz="2700" b="1" dirty="0" smtClean="0">
                <a:solidFill>
                  <a:srgbClr val="FF0000"/>
                </a:solidFill>
                <a:latin typeface="Arial" panose="020B0604020202020204" pitchFamily="34" charset="0"/>
                <a:cs typeface="Arial" panose="020B0604020202020204" pitchFamily="34" charset="0"/>
              </a:rPr>
              <a:t>Think about types of sources and kinds of information.</a:t>
            </a:r>
            <a:endParaRPr lang="en-CA" sz="2700" b="1" dirty="0">
              <a:solidFill>
                <a:srgbClr val="FF0000"/>
              </a:solidFill>
              <a:latin typeface="Arial" panose="020B0604020202020204" pitchFamily="34" charset="0"/>
              <a:cs typeface="Arial" panose="020B0604020202020204" pitchFamily="34" charset="0"/>
            </a:endParaRPr>
          </a:p>
          <a:p>
            <a:r>
              <a:rPr lang="en-CA" sz="2700" dirty="0" smtClean="0">
                <a:latin typeface="Arial" panose="020B0604020202020204" pitchFamily="34" charset="0"/>
                <a:cs typeface="Arial" panose="020B0604020202020204" pitchFamily="34" charset="0"/>
              </a:rPr>
              <a:t>Accessing information</a:t>
            </a:r>
          </a:p>
          <a:p>
            <a:pPr lvl="1"/>
            <a:r>
              <a:rPr lang="en-CA" sz="2700" dirty="0" smtClean="0">
                <a:latin typeface="Arial" panose="020B0604020202020204" pitchFamily="34" charset="0"/>
                <a:cs typeface="Arial" panose="020B0604020202020204" pitchFamily="34" charset="0"/>
              </a:rPr>
              <a:t>What kinds of information do you need?</a:t>
            </a:r>
          </a:p>
          <a:p>
            <a:pPr lvl="2"/>
            <a:r>
              <a:rPr lang="en-CA" sz="2700" dirty="0" smtClean="0">
                <a:latin typeface="Arial" panose="020B0604020202020204" pitchFamily="34" charset="0"/>
                <a:cs typeface="Arial" panose="020B0604020202020204" pitchFamily="34" charset="0"/>
              </a:rPr>
              <a:t>Examples could include different forms of material such as definitions, quotations (have previous commentators made significant and telling comments about the topic?), maps, diaries, political/editorial or other cartoons, songs or lyrics to songs, diagrams, statistics, narratives, etc</a:t>
            </a:r>
            <a:r>
              <a:rPr lang="en-CA" sz="2800" dirty="0" smtClean="0">
                <a:latin typeface="Arial" panose="020B0604020202020204" pitchFamily="34" charset="0"/>
                <a:cs typeface="Arial" panose="020B0604020202020204" pitchFamily="34" charset="0"/>
              </a:rPr>
              <a:t>.</a:t>
            </a:r>
          </a:p>
        </p:txBody>
      </p:sp>
      <p:sp>
        <p:nvSpPr>
          <p:cNvPr id="5" name="Slide Number Placeholder 4"/>
          <p:cNvSpPr>
            <a:spLocks noGrp="1"/>
          </p:cNvSpPr>
          <p:nvPr>
            <p:ph type="sldNum" sz="quarter" idx="12"/>
          </p:nvPr>
        </p:nvSpPr>
        <p:spPr/>
        <p:txBody>
          <a:bodyPr/>
          <a:lstStyle/>
          <a:p>
            <a:fld id="{D2DB599D-C45F-4D9B-91B2-0805CD8B23DA}" type="slidenum">
              <a:rPr lang="en-US" smtClean="0"/>
              <a:t>8</a:t>
            </a:fld>
            <a:endParaRPr lang="en-US" dirty="0"/>
          </a:p>
        </p:txBody>
      </p:sp>
    </p:spTree>
    <p:extLst>
      <p:ext uri="{BB962C8B-B14F-4D97-AF65-F5344CB8AC3E}">
        <p14:creationId xmlns:p14="http://schemas.microsoft.com/office/powerpoint/2010/main" val="3581001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04663"/>
          </a:xfrm>
        </p:spPr>
        <p:txBody>
          <a:bodyPr/>
          <a:lstStyle/>
          <a:p>
            <a:pPr algn="ctr"/>
            <a:r>
              <a:rPr lang="en-CA" b="1" i="1" dirty="0" smtClean="0">
                <a:latin typeface="Arial" panose="020B0604020202020204" pitchFamily="34" charset="0"/>
                <a:cs typeface="Arial" panose="020B0604020202020204" pitchFamily="34" charset="0"/>
              </a:rPr>
              <a:t>Research - </a:t>
            </a:r>
            <a:r>
              <a:rPr lang="en-CA" b="1" i="1" dirty="0" smtClean="0">
                <a:solidFill>
                  <a:srgbClr val="FF0000"/>
                </a:solidFill>
                <a:latin typeface="Arial" panose="020B0604020202020204" pitchFamily="34" charset="0"/>
                <a:cs typeface="Arial" panose="020B0604020202020204" pitchFamily="34" charset="0"/>
              </a:rPr>
              <a:t>Accessing</a:t>
            </a:r>
            <a:r>
              <a:rPr lang="en-CA" b="1" i="1" dirty="0" smtClean="0">
                <a:latin typeface="Arial" panose="020B0604020202020204" pitchFamily="34" charset="0"/>
                <a:cs typeface="Arial" panose="020B0604020202020204" pitchFamily="34" charset="0"/>
              </a:rPr>
              <a:t> </a:t>
            </a:r>
            <a:r>
              <a:rPr lang="en-CA" b="1" i="1" dirty="0" smtClean="0">
                <a:solidFill>
                  <a:srgbClr val="FF0000"/>
                </a:solidFill>
                <a:latin typeface="Arial" panose="020B0604020202020204" pitchFamily="34" charset="0"/>
                <a:cs typeface="Arial" panose="020B0604020202020204" pitchFamily="34" charset="0"/>
              </a:rPr>
              <a:t>Information</a:t>
            </a:r>
            <a:endParaRPr lang="en-US" b="1" i="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104663"/>
            <a:ext cx="10515600" cy="5393413"/>
          </a:xfrm>
        </p:spPr>
        <p:txBody>
          <a:bodyPr>
            <a:noAutofit/>
          </a:bodyPr>
          <a:lstStyle/>
          <a:p>
            <a:r>
              <a:rPr lang="en-CA" sz="3000" dirty="0" smtClean="0">
                <a:latin typeface="Arial" panose="020B0604020202020204" pitchFamily="34" charset="0"/>
                <a:cs typeface="Arial" panose="020B0604020202020204" pitchFamily="34" charset="0"/>
              </a:rPr>
              <a:t>Accessing information</a:t>
            </a:r>
          </a:p>
          <a:p>
            <a:pPr lvl="1"/>
            <a:r>
              <a:rPr lang="en-CA" sz="3000" b="1" dirty="0" smtClean="0">
                <a:solidFill>
                  <a:srgbClr val="FF0000"/>
                </a:solidFill>
                <a:latin typeface="Arial" panose="020B0604020202020204" pitchFamily="34" charset="0"/>
                <a:cs typeface="Arial" panose="020B0604020202020204" pitchFamily="34" charset="0"/>
              </a:rPr>
              <a:t>Where </a:t>
            </a:r>
            <a:r>
              <a:rPr lang="en-CA" sz="3000" b="1" dirty="0">
                <a:solidFill>
                  <a:srgbClr val="FF0000"/>
                </a:solidFill>
                <a:latin typeface="Arial" panose="020B0604020202020204" pitchFamily="34" charset="0"/>
                <a:cs typeface="Arial" panose="020B0604020202020204" pitchFamily="34" charset="0"/>
              </a:rPr>
              <a:t>can you find the information?</a:t>
            </a:r>
          </a:p>
          <a:p>
            <a:pPr lvl="2"/>
            <a:r>
              <a:rPr lang="en-CA" sz="3000" dirty="0" smtClean="0">
                <a:latin typeface="Arial" panose="020B0604020202020204" pitchFamily="34" charset="0"/>
                <a:cs typeface="Arial" panose="020B0604020202020204" pitchFamily="34" charset="0"/>
              </a:rPr>
              <a:t>Books</a:t>
            </a:r>
            <a:r>
              <a:rPr lang="en-CA" sz="3000" dirty="0">
                <a:latin typeface="Arial" panose="020B0604020202020204" pitchFamily="34" charset="0"/>
                <a:cs typeface="Arial" panose="020B0604020202020204" pitchFamily="34" charset="0"/>
              </a:rPr>
              <a:t>, Magazines, Newspapers, Maps or Atlases, Experts, Museums, Various Media Sources such as </a:t>
            </a:r>
            <a:r>
              <a:rPr lang="en-US" sz="3000" dirty="0">
                <a:latin typeface="Arial" panose="020B0604020202020204" pitchFamily="34" charset="0"/>
                <a:cs typeface="Arial" panose="020B0604020202020204" pitchFamily="34" charset="0"/>
              </a:rPr>
              <a:t>TV, Radio, Audio or Visual Recordings, Electronic or other </a:t>
            </a:r>
            <a:r>
              <a:rPr lang="en-CA" sz="3000" dirty="0">
                <a:latin typeface="Arial" panose="020B0604020202020204" pitchFamily="34" charset="0"/>
                <a:cs typeface="Arial" panose="020B0604020202020204" pitchFamily="34" charset="0"/>
              </a:rPr>
              <a:t>Databases,  Websites, Encyclopedia, Reference Books and Resources, …..</a:t>
            </a:r>
            <a:endParaRPr lang="en-US" sz="3000" dirty="0">
              <a:latin typeface="Arial" panose="020B0604020202020204" pitchFamily="34" charset="0"/>
              <a:cs typeface="Arial" panose="020B0604020202020204" pitchFamily="34" charset="0"/>
            </a:endParaRPr>
          </a:p>
          <a:p>
            <a:r>
              <a:rPr lang="en-CA" sz="3000" dirty="0" smtClean="0">
                <a:latin typeface="Arial" panose="020B0604020202020204" pitchFamily="34" charset="0"/>
                <a:cs typeface="Arial" panose="020B0604020202020204" pitchFamily="34" charset="0"/>
              </a:rPr>
              <a:t>Note:  Different types of sources have different formats for their citations.  It is important to ensure that you have all necessary information for your citations.</a:t>
            </a:r>
          </a:p>
          <a:p>
            <a:r>
              <a:rPr lang="en-CA" sz="3000" dirty="0" smtClean="0">
                <a:latin typeface="Arial" panose="020B0604020202020204" pitchFamily="34" charset="0"/>
                <a:cs typeface="Arial" panose="020B0604020202020204" pitchFamily="34" charset="0"/>
              </a:rPr>
              <a:t>Keep notes of that information and of the information for your work.</a:t>
            </a:r>
          </a:p>
        </p:txBody>
      </p:sp>
      <p:sp>
        <p:nvSpPr>
          <p:cNvPr id="5" name="Slide Number Placeholder 4"/>
          <p:cNvSpPr>
            <a:spLocks noGrp="1"/>
          </p:cNvSpPr>
          <p:nvPr>
            <p:ph type="sldNum" sz="quarter" idx="12"/>
          </p:nvPr>
        </p:nvSpPr>
        <p:spPr/>
        <p:txBody>
          <a:bodyPr/>
          <a:lstStyle/>
          <a:p>
            <a:fld id="{D2DB599D-C45F-4D9B-91B2-0805CD8B23DA}" type="slidenum">
              <a:rPr lang="en-US" smtClean="0"/>
              <a:t>9</a:t>
            </a:fld>
            <a:endParaRPr lang="en-US"/>
          </a:p>
        </p:txBody>
      </p:sp>
    </p:spTree>
    <p:extLst>
      <p:ext uri="{BB962C8B-B14F-4D97-AF65-F5344CB8AC3E}">
        <p14:creationId xmlns:p14="http://schemas.microsoft.com/office/powerpoint/2010/main" val="2838759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2152</Words>
  <Application>Microsoft Office PowerPoint</Application>
  <PresentationFormat>Widescreen</PresentationFormat>
  <Paragraphs>174</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Goudy Stout</vt:lpstr>
      <vt:lpstr>Times New Roman</vt:lpstr>
      <vt:lpstr>Wingdings</vt:lpstr>
      <vt:lpstr>Office Theme</vt:lpstr>
      <vt:lpstr>Part TWO  THE WRITING PROCESS  Research</vt:lpstr>
      <vt:lpstr>Research</vt:lpstr>
      <vt:lpstr>Research</vt:lpstr>
      <vt:lpstr>Research - Principles</vt:lpstr>
      <vt:lpstr>Research</vt:lpstr>
      <vt:lpstr>Research</vt:lpstr>
      <vt:lpstr>Accessing Information</vt:lpstr>
      <vt:lpstr>Research - Accessing Information</vt:lpstr>
      <vt:lpstr>Research - Accessing Information</vt:lpstr>
      <vt:lpstr>Accessing Information</vt:lpstr>
      <vt:lpstr>Accessing Information</vt:lpstr>
      <vt:lpstr>Note Cards</vt:lpstr>
      <vt:lpstr>A Source Card for a Book Might Look Like This from  http://www.crlsresearchguide.org/</vt:lpstr>
      <vt:lpstr>A Source Card from the Web Might Look Like This from  http://www.crlsresearchguide.org/</vt:lpstr>
      <vt:lpstr>Accessing Information - Notes</vt:lpstr>
      <vt:lpstr>Accessing Information - Notes</vt:lpstr>
      <vt:lpstr>Accessing Information - Notes</vt:lpstr>
      <vt:lpstr>Organizing your Notes</vt:lpstr>
      <vt:lpstr>An Example</vt:lpstr>
      <vt:lpstr>IS THE INFORMATION “USABLE”?</vt:lpstr>
    </vt:vector>
  </TitlesOfParts>
  <Company>School District #36 (Surrey)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TWO  THE WRITING PROCESS  Research</dc:title>
  <dc:creator>Chris Pocock</dc:creator>
  <cp:lastModifiedBy>Chris Pocock</cp:lastModifiedBy>
  <cp:revision>33</cp:revision>
  <cp:lastPrinted>2016-03-21T20:01:52Z</cp:lastPrinted>
  <dcterms:created xsi:type="dcterms:W3CDTF">2016-02-07T18:13:42Z</dcterms:created>
  <dcterms:modified xsi:type="dcterms:W3CDTF">2016-03-21T20:26:29Z</dcterms:modified>
</cp:coreProperties>
</file>