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56" r:id="rId2"/>
    <p:sldId id="257" r:id="rId3"/>
    <p:sldId id="258" r:id="rId4"/>
    <p:sldId id="330" r:id="rId5"/>
    <p:sldId id="331" r:id="rId6"/>
    <p:sldId id="332" r:id="rId7"/>
    <p:sldId id="333" r:id="rId8"/>
    <p:sldId id="334" r:id="rId9"/>
  </p:sldIdLst>
  <p:sldSz cx="9144000" cy="6858000" type="screen4x3"/>
  <p:notesSz cx="6985000" cy="92837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1" d="100"/>
          <a:sy n="71" d="100"/>
        </p:scale>
        <p:origin x="660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26833" cy="464185"/>
          </a:xfrm>
          <a:prstGeom prst="rect">
            <a:avLst/>
          </a:prstGeom>
        </p:spPr>
        <p:txBody>
          <a:bodyPr vert="horz" lIns="92958" tIns="46479" rIns="92958" bIns="46479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56550" y="0"/>
            <a:ext cx="3026833" cy="464185"/>
          </a:xfrm>
          <a:prstGeom prst="rect">
            <a:avLst/>
          </a:prstGeom>
        </p:spPr>
        <p:txBody>
          <a:bodyPr vert="horz" lIns="92958" tIns="46479" rIns="92958" bIns="46479" rtlCol="0"/>
          <a:lstStyle>
            <a:lvl1pPr algn="r">
              <a:defRPr sz="1200"/>
            </a:lvl1pPr>
          </a:lstStyle>
          <a:p>
            <a:fld id="{99B83534-9FF0-452D-B68F-DEA6C7C11313}" type="datetimeFigureOut">
              <a:rPr lang="en-CA" smtClean="0"/>
              <a:t>07/02/2016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17904"/>
            <a:ext cx="3026833" cy="464185"/>
          </a:xfrm>
          <a:prstGeom prst="rect">
            <a:avLst/>
          </a:prstGeom>
        </p:spPr>
        <p:txBody>
          <a:bodyPr vert="horz" lIns="92958" tIns="46479" rIns="92958" bIns="46479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56550" y="8817904"/>
            <a:ext cx="3026833" cy="464185"/>
          </a:xfrm>
          <a:prstGeom prst="rect">
            <a:avLst/>
          </a:prstGeom>
        </p:spPr>
        <p:txBody>
          <a:bodyPr vert="horz" lIns="92958" tIns="46479" rIns="92958" bIns="46479" rtlCol="0" anchor="b"/>
          <a:lstStyle>
            <a:lvl1pPr algn="r">
              <a:defRPr sz="1200"/>
            </a:lvl1pPr>
          </a:lstStyle>
          <a:p>
            <a:fld id="{7CA6C81A-E7C5-46BF-8B7D-517885230734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847005859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26833" cy="464185"/>
          </a:xfrm>
          <a:prstGeom prst="rect">
            <a:avLst/>
          </a:prstGeom>
        </p:spPr>
        <p:txBody>
          <a:bodyPr vert="horz" lIns="92958" tIns="46479" rIns="92958" bIns="4647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56550" y="0"/>
            <a:ext cx="3026833" cy="464185"/>
          </a:xfrm>
          <a:prstGeom prst="rect">
            <a:avLst/>
          </a:prstGeom>
        </p:spPr>
        <p:txBody>
          <a:bodyPr vert="horz" lIns="92958" tIns="46479" rIns="92958" bIns="46479" rtlCol="0"/>
          <a:lstStyle>
            <a:lvl1pPr algn="r">
              <a:defRPr sz="1200"/>
            </a:lvl1pPr>
          </a:lstStyle>
          <a:p>
            <a:fld id="{2FDEE20B-C2E2-450B-9A46-EB0AE0E38391}" type="datetimeFigureOut">
              <a:rPr lang="en-US" smtClean="0"/>
              <a:t>2/7/2016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71575" y="696913"/>
            <a:ext cx="4641850" cy="3481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958" tIns="46479" rIns="92958" bIns="4647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8500" y="4409759"/>
            <a:ext cx="5588000" cy="4177665"/>
          </a:xfrm>
          <a:prstGeom prst="rect">
            <a:avLst/>
          </a:prstGeom>
        </p:spPr>
        <p:txBody>
          <a:bodyPr vert="horz" lIns="92958" tIns="46479" rIns="92958" bIns="4647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17904"/>
            <a:ext cx="3026833" cy="464185"/>
          </a:xfrm>
          <a:prstGeom prst="rect">
            <a:avLst/>
          </a:prstGeom>
        </p:spPr>
        <p:txBody>
          <a:bodyPr vert="horz" lIns="92958" tIns="46479" rIns="92958" bIns="4647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56550" y="8817904"/>
            <a:ext cx="3026833" cy="464185"/>
          </a:xfrm>
          <a:prstGeom prst="rect">
            <a:avLst/>
          </a:prstGeom>
        </p:spPr>
        <p:txBody>
          <a:bodyPr vert="horz" lIns="92958" tIns="46479" rIns="92958" bIns="46479" rtlCol="0" anchor="b"/>
          <a:lstStyle>
            <a:lvl1pPr algn="r">
              <a:defRPr sz="1200"/>
            </a:lvl1pPr>
          </a:lstStyle>
          <a:p>
            <a:fld id="{327EECC6-6D17-41E4-B226-74CA85B39C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6328605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7EECC6-6D17-41E4-B226-74CA85B39C58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607272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7EECC6-6D17-41E4-B226-74CA85B39C58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90895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092A6B-07B5-44C2-8476-D8953B45DADC}" type="datetime1">
              <a:rPr lang="en-CA" smtClean="0"/>
              <a:t>07/02/2016</a:t>
            </a:fld>
            <a:endParaRPr lang="en-C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smtClean="0"/>
              <a:t>Updated Feb 2016</a:t>
            </a:r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3CE37-3A70-437E-B626-687899E956FF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0951059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872EE6-9777-4836-9120-8470C95EE2AF}" type="datetime1">
              <a:rPr lang="en-CA" smtClean="0"/>
              <a:t>07/02/2016</a:t>
            </a:fld>
            <a:endParaRPr lang="en-C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smtClean="0"/>
              <a:t>Updated Feb 2016</a:t>
            </a:r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3CE37-3A70-437E-B626-687899E956FF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40818144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E27EDA-61C8-4AD4-BBC6-25DEB929108A}" type="datetime1">
              <a:rPr lang="en-CA" smtClean="0"/>
              <a:t>07/02/2016</a:t>
            </a:fld>
            <a:endParaRPr lang="en-C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smtClean="0"/>
              <a:t>Updated Feb 2016</a:t>
            </a:r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3CE37-3A70-437E-B626-687899E956FF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4539983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5DA294-CF3C-4A25-843F-5967250A53C3}" type="datetime1">
              <a:rPr lang="en-CA" smtClean="0"/>
              <a:t>07/02/2016</a:t>
            </a:fld>
            <a:endParaRPr lang="en-C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smtClean="0"/>
              <a:t>Updated Feb 2016</a:t>
            </a:r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3CE37-3A70-437E-B626-687899E956FF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4979264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5657F8-EFFF-46A4-810A-8CBFADEFD7B6}" type="datetime1">
              <a:rPr lang="en-CA" smtClean="0"/>
              <a:t>07/02/2016</a:t>
            </a:fld>
            <a:endParaRPr lang="en-C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smtClean="0"/>
              <a:t>Updated Feb 2016</a:t>
            </a:r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3CE37-3A70-437E-B626-687899E956FF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8471571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BD5B0A-1A12-4952-8FA8-B681FF16F4D5}" type="datetime1">
              <a:rPr lang="en-CA" smtClean="0"/>
              <a:t>07/02/2016</a:t>
            </a:fld>
            <a:endParaRPr lang="en-CA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smtClean="0"/>
              <a:t>Updated Feb 2016</a:t>
            </a:r>
            <a:endParaRPr lang="en-CA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3CE37-3A70-437E-B626-687899E956FF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3790889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AE60C-BBEB-454B-B21A-E93F762BB0FB}" type="datetime1">
              <a:rPr lang="en-CA" smtClean="0"/>
              <a:t>07/02/2016</a:t>
            </a:fld>
            <a:endParaRPr lang="en-CA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smtClean="0"/>
              <a:t>Updated Feb 2016</a:t>
            </a:r>
            <a:endParaRPr lang="en-CA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3CE37-3A70-437E-B626-687899E956FF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1137831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E47410-9987-4D3C-ABBA-499C50C682F0}" type="datetime1">
              <a:rPr lang="en-CA" smtClean="0"/>
              <a:t>07/02/2016</a:t>
            </a:fld>
            <a:endParaRPr lang="en-CA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smtClean="0"/>
              <a:t>Updated Feb 2016</a:t>
            </a:r>
            <a:endParaRPr lang="en-CA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3CE37-3A70-437E-B626-687899E956FF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5993238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24EE67-B04B-4FE1-96DC-40D49E4DF680}" type="datetime1">
              <a:rPr lang="en-CA" smtClean="0"/>
              <a:t>07/02/2016</a:t>
            </a:fld>
            <a:endParaRPr lang="en-CA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smtClean="0"/>
              <a:t>Updated Feb 2016</a:t>
            </a:r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3CE37-3A70-437E-B626-687899E956FF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122530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57574-04FA-47E9-8AB3-9B0DCDB7B510}" type="datetime1">
              <a:rPr lang="en-CA" smtClean="0"/>
              <a:t>07/02/2016</a:t>
            </a:fld>
            <a:endParaRPr lang="en-CA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smtClean="0"/>
              <a:t>Updated Feb 2016</a:t>
            </a:r>
            <a:endParaRPr lang="en-CA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3CE37-3A70-437E-B626-687899E956FF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1953142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B8095-A31A-4EF7-A969-20914D0A89D4}" type="datetime1">
              <a:rPr lang="en-CA" smtClean="0"/>
              <a:t>07/02/2016</a:t>
            </a:fld>
            <a:endParaRPr lang="en-CA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smtClean="0"/>
              <a:t>Updated Feb 2016</a:t>
            </a:r>
            <a:endParaRPr lang="en-CA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3CE37-3A70-437E-B626-687899E956FF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0576813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B4565A-D71D-4B6F-831E-065B789A8016}" type="datetime1">
              <a:rPr lang="en-CA" smtClean="0"/>
              <a:t>07/02/2016</a:t>
            </a:fld>
            <a:endParaRPr lang="en-C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CA" smtClean="0"/>
              <a:t>Updated Feb 2016</a:t>
            </a:r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53CE37-3A70-437E-B626-687899E956FF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1731833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1520" y="404664"/>
            <a:ext cx="8496944" cy="3960440"/>
          </a:xfrm>
        </p:spPr>
        <p:txBody>
          <a:bodyPr>
            <a:normAutofit/>
          </a:bodyPr>
          <a:lstStyle/>
          <a:p>
            <a:r>
              <a:rPr lang="en-CA" sz="3600" b="1" i="1" u="sng" spc="770" dirty="0">
                <a:solidFill>
                  <a:srgbClr val="FF0000"/>
                </a:solidFill>
                <a:latin typeface="Goudy Stout" panose="0202090407030B020401" pitchFamily="18" charset="0"/>
              </a:rPr>
              <a:t>Part </a:t>
            </a:r>
            <a:r>
              <a:rPr lang="en-CA" sz="3600" b="1" i="1" u="sng" spc="770" dirty="0" smtClean="0">
                <a:solidFill>
                  <a:srgbClr val="FF0000"/>
                </a:solidFill>
                <a:latin typeface="Goudy Stout" panose="0202090407030B020401" pitchFamily="18" charset="0"/>
              </a:rPr>
              <a:t>three</a:t>
            </a:r>
            <a:r>
              <a:rPr lang="en-CA" sz="1600" b="1" i="1" u="sng" spc="770" dirty="0">
                <a:solidFill>
                  <a:srgbClr val="FF0000"/>
                </a:solidFill>
                <a:latin typeface="Goudy Stout" panose="0202090407030B020401" pitchFamily="18" charset="0"/>
              </a:rPr>
              <a:t/>
            </a:r>
            <a:br>
              <a:rPr lang="en-CA" sz="1600" b="1" i="1" u="sng" spc="770" dirty="0">
                <a:solidFill>
                  <a:srgbClr val="FF0000"/>
                </a:solidFill>
                <a:latin typeface="Goudy Stout" panose="0202090407030B020401" pitchFamily="18" charset="0"/>
              </a:rPr>
            </a:br>
            <a:r>
              <a:rPr lang="en-CA" dirty="0">
                <a:solidFill>
                  <a:srgbClr val="FF0000"/>
                </a:solidFill>
              </a:rPr>
              <a:t/>
            </a:r>
            <a:br>
              <a:rPr lang="en-CA" dirty="0">
                <a:solidFill>
                  <a:srgbClr val="FF0000"/>
                </a:solidFill>
              </a:rPr>
            </a:br>
            <a:r>
              <a:rPr lang="en-CA" dirty="0">
                <a:solidFill>
                  <a:srgbClr val="FF0000"/>
                </a:solidFill>
              </a:rPr>
              <a:t>THE WRITING PROCESS</a:t>
            </a:r>
            <a:br>
              <a:rPr lang="en-CA" dirty="0">
                <a:solidFill>
                  <a:srgbClr val="FF0000"/>
                </a:solidFill>
              </a:rPr>
            </a:br>
            <a:r>
              <a:rPr lang="en-CA" dirty="0">
                <a:solidFill>
                  <a:srgbClr val="FF0000"/>
                </a:solidFill>
              </a:rPr>
              <a:t/>
            </a:r>
            <a:br>
              <a:rPr lang="en-CA" dirty="0">
                <a:solidFill>
                  <a:srgbClr val="FF0000"/>
                </a:solidFill>
              </a:rPr>
            </a:br>
            <a:r>
              <a:rPr lang="en-CA" dirty="0">
                <a:solidFill>
                  <a:srgbClr val="FF0000"/>
                </a:solidFill>
              </a:rPr>
              <a:t>References and Citations </a:t>
            </a:r>
            <a:endParaRPr lang="en-CA" sz="3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15616" y="4221088"/>
            <a:ext cx="6840760" cy="1921768"/>
          </a:xfrm>
        </p:spPr>
        <p:txBody>
          <a:bodyPr>
            <a:normAutofit/>
          </a:bodyPr>
          <a:lstStyle/>
          <a:p>
            <a:endParaRPr lang="en-CA" dirty="0" smtClean="0">
              <a:solidFill>
                <a:schemeClr val="tx1"/>
              </a:solidFill>
            </a:endParaRPr>
          </a:p>
          <a:p>
            <a:r>
              <a:rPr lang="en-CA" b="1" i="1" dirty="0" smtClean="0">
                <a:solidFill>
                  <a:srgbClr val="FF0000"/>
                </a:solidFill>
              </a:rPr>
              <a:t>GENERAL INFORMATION</a:t>
            </a:r>
          </a:p>
          <a:p>
            <a:r>
              <a:rPr lang="en-CA" b="1" i="1" dirty="0" smtClean="0">
                <a:solidFill>
                  <a:srgbClr val="FF0000"/>
                </a:solidFill>
              </a:rPr>
              <a:t>Giving Credit </a:t>
            </a:r>
            <a:r>
              <a:rPr lang="en-CA" b="1" i="1" smtClean="0">
                <a:solidFill>
                  <a:srgbClr val="FF0000"/>
                </a:solidFill>
              </a:rPr>
              <a:t>and Plagiarism</a:t>
            </a:r>
            <a:endParaRPr lang="en-CA" b="1" i="1" dirty="0" smtClean="0">
              <a:solidFill>
                <a:srgbClr val="FF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3CE37-3A70-437E-B626-687899E956FF}" type="slidenum">
              <a:rPr lang="en-CA" smtClean="0"/>
              <a:t>1</a:t>
            </a:fld>
            <a:endParaRPr lang="en-C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smtClean="0"/>
              <a:t>Updated Feb 2016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693437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750541"/>
          </a:xfrm>
        </p:spPr>
        <p:txBody>
          <a:bodyPr>
            <a:normAutofit fontScale="90000"/>
          </a:bodyPr>
          <a:lstStyle/>
          <a:p>
            <a:r>
              <a:rPr lang="en-CA" dirty="0" smtClean="0"/>
              <a:t>References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50542"/>
            <a:ext cx="8229600" cy="5375622"/>
          </a:xfrm>
        </p:spPr>
        <p:txBody>
          <a:bodyPr>
            <a:normAutofit fontScale="92500" lnSpcReduction="10000"/>
          </a:bodyPr>
          <a:lstStyle/>
          <a:p>
            <a:r>
              <a:rPr lang="en-CA" dirty="0" smtClean="0"/>
              <a:t>A </a:t>
            </a:r>
            <a:r>
              <a:rPr lang="en-CA" dirty="0" smtClean="0">
                <a:solidFill>
                  <a:srgbClr val="FF0000"/>
                </a:solidFill>
              </a:rPr>
              <a:t>reference</a:t>
            </a:r>
            <a:r>
              <a:rPr lang="en-CA" dirty="0" smtClean="0"/>
              <a:t> is simply the source that you have used - words, ideas, analysis, image, thoughts or another aspect of </a:t>
            </a:r>
            <a:r>
              <a:rPr lang="en-CA" dirty="0" smtClean="0">
                <a:solidFill>
                  <a:srgbClr val="FF0000"/>
                </a:solidFill>
              </a:rPr>
              <a:t>another person’s work</a:t>
            </a:r>
            <a:r>
              <a:rPr lang="en-CA" dirty="0" smtClean="0"/>
              <a:t>.</a:t>
            </a:r>
          </a:p>
          <a:p>
            <a:pPr lvl="1"/>
            <a:r>
              <a:rPr lang="en-CA" dirty="0" smtClean="0"/>
              <a:t>That is  &gt;&gt;&gt; </a:t>
            </a:r>
            <a:r>
              <a:rPr lang="en-CA" b="1" i="1" dirty="0" smtClean="0"/>
              <a:t>it is not your work.</a:t>
            </a:r>
          </a:p>
          <a:p>
            <a:r>
              <a:rPr lang="en-CA" dirty="0" smtClean="0"/>
              <a:t>Because it is not your work, you must give credit to the person from whom you borrowed it. You do this by </a:t>
            </a:r>
            <a:r>
              <a:rPr lang="en-CA" dirty="0" smtClean="0">
                <a:solidFill>
                  <a:srgbClr val="FF0000"/>
                </a:solidFill>
              </a:rPr>
              <a:t>citing</a:t>
            </a:r>
            <a:r>
              <a:rPr lang="en-CA" dirty="0" smtClean="0"/>
              <a:t> the source</a:t>
            </a:r>
            <a:r>
              <a:rPr lang="en-CA" sz="3000" dirty="0">
                <a:solidFill>
                  <a:prstClr val="black"/>
                </a:solidFill>
              </a:rPr>
              <a:t> (Footnote, Endnote or In Text Citation in addition to your Bibliography or Works Cited Page)</a:t>
            </a:r>
            <a:r>
              <a:rPr lang="en-CA" dirty="0" smtClean="0"/>
              <a:t> .</a:t>
            </a:r>
          </a:p>
          <a:p>
            <a:r>
              <a:rPr lang="en-CA" dirty="0" smtClean="0"/>
              <a:t>It does not matter if you use material exactly as the original author did.  </a:t>
            </a:r>
            <a:r>
              <a:rPr lang="en-CA" b="1" i="1" dirty="0" smtClean="0">
                <a:solidFill>
                  <a:srgbClr val="FF0000"/>
                </a:solidFill>
              </a:rPr>
              <a:t>If you borrow from a source, you credit that source.</a:t>
            </a:r>
            <a:endParaRPr lang="en-CA" b="1" i="1" dirty="0">
              <a:solidFill>
                <a:srgbClr val="FF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3CE37-3A70-437E-B626-687899E956FF}" type="slidenum">
              <a:rPr lang="en-CA" smtClean="0"/>
              <a:t>2</a:t>
            </a:fld>
            <a:endParaRPr lang="en-C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smtClean="0"/>
              <a:t>Updated Feb 2016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9476390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96752"/>
          </a:xfrm>
        </p:spPr>
        <p:txBody>
          <a:bodyPr>
            <a:normAutofit fontScale="90000"/>
          </a:bodyPr>
          <a:lstStyle/>
          <a:p>
            <a:r>
              <a:rPr lang="en-CA" dirty="0" smtClean="0"/>
              <a:t>Types of Reference and Citations</a:t>
            </a:r>
            <a:br>
              <a:rPr lang="en-CA" dirty="0" smtClean="0"/>
            </a:br>
            <a:r>
              <a:rPr lang="en-CA" sz="3200" dirty="0" smtClean="0"/>
              <a:t>Bibliographies, Works Cited, </a:t>
            </a:r>
            <a:r>
              <a:rPr lang="en-CA" sz="3200" dirty="0" smtClean="0"/>
              <a:t>Citations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256584"/>
          </a:xfrm>
        </p:spPr>
        <p:txBody>
          <a:bodyPr>
            <a:normAutofit fontScale="92500" lnSpcReduction="10000"/>
          </a:bodyPr>
          <a:lstStyle/>
          <a:p>
            <a:pPr lvl="0"/>
            <a:r>
              <a:rPr lang="en-US" dirty="0">
                <a:solidFill>
                  <a:prstClr val="black"/>
                </a:solidFill>
              </a:rPr>
              <a:t>A </a:t>
            </a:r>
            <a:r>
              <a:rPr lang="en-US" dirty="0">
                <a:solidFill>
                  <a:srgbClr val="FF0000"/>
                </a:solidFill>
              </a:rPr>
              <a:t>Bibliography</a:t>
            </a:r>
            <a:r>
              <a:rPr lang="en-US" dirty="0">
                <a:solidFill>
                  <a:prstClr val="black"/>
                </a:solidFill>
              </a:rPr>
              <a:t> is an alphabetical list of </a:t>
            </a:r>
            <a:r>
              <a:rPr lang="en-US" b="1" i="1" u="sng" dirty="0">
                <a:solidFill>
                  <a:srgbClr val="FF0000"/>
                </a:solidFill>
              </a:rPr>
              <a:t>ALL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>
                <a:solidFill>
                  <a:prstClr val="black"/>
                </a:solidFill>
              </a:rPr>
              <a:t>of the sources that you consult in the preparation of an assignment.</a:t>
            </a:r>
          </a:p>
          <a:p>
            <a:pPr lvl="0"/>
            <a:r>
              <a:rPr lang="en-US" dirty="0">
                <a:solidFill>
                  <a:prstClr val="black"/>
                </a:solidFill>
              </a:rPr>
              <a:t>A </a:t>
            </a:r>
            <a:r>
              <a:rPr lang="en-US" dirty="0">
                <a:solidFill>
                  <a:srgbClr val="FF0000"/>
                </a:solidFill>
              </a:rPr>
              <a:t>Works Cited </a:t>
            </a:r>
            <a:r>
              <a:rPr lang="en-US" dirty="0">
                <a:solidFill>
                  <a:prstClr val="black"/>
                </a:solidFill>
              </a:rPr>
              <a:t>page is an alphabetical listing of all of the sources from which you used </a:t>
            </a:r>
            <a:r>
              <a:rPr lang="en-US" dirty="0" smtClean="0">
                <a:solidFill>
                  <a:prstClr val="black"/>
                </a:solidFill>
              </a:rPr>
              <a:t>ideas or material </a:t>
            </a:r>
            <a:r>
              <a:rPr lang="en-US" dirty="0">
                <a:solidFill>
                  <a:prstClr val="black"/>
                </a:solidFill>
              </a:rPr>
              <a:t>in your assignment.</a:t>
            </a:r>
          </a:p>
          <a:p>
            <a:pPr lvl="0"/>
            <a:r>
              <a:rPr lang="en-US" dirty="0" smtClean="0">
                <a:solidFill>
                  <a:srgbClr val="FF0000"/>
                </a:solidFill>
              </a:rPr>
              <a:t>Endnotes</a:t>
            </a:r>
            <a:r>
              <a:rPr lang="en-US" dirty="0" smtClean="0">
                <a:solidFill>
                  <a:prstClr val="black"/>
                </a:solidFill>
              </a:rPr>
              <a:t> (or </a:t>
            </a:r>
            <a:r>
              <a:rPr lang="en-US" dirty="0" smtClean="0">
                <a:solidFill>
                  <a:srgbClr val="FF0000"/>
                </a:solidFill>
              </a:rPr>
              <a:t>footnotes</a:t>
            </a:r>
            <a:r>
              <a:rPr lang="en-US" dirty="0" smtClean="0">
                <a:solidFill>
                  <a:prstClr val="black"/>
                </a:solidFill>
              </a:rPr>
              <a:t>) or </a:t>
            </a:r>
            <a:r>
              <a:rPr lang="en-US" dirty="0" smtClean="0">
                <a:solidFill>
                  <a:srgbClr val="FF0000"/>
                </a:solidFill>
              </a:rPr>
              <a:t>In-Text citations </a:t>
            </a:r>
            <a:r>
              <a:rPr lang="en-US" dirty="0" smtClean="0"/>
              <a:t>direct the reader to a s</a:t>
            </a:r>
            <a:r>
              <a:rPr lang="en-US" dirty="0" smtClean="0">
                <a:solidFill>
                  <a:prstClr val="black"/>
                </a:solidFill>
              </a:rPr>
              <a:t>pecific source upon which you relied in </a:t>
            </a:r>
            <a:r>
              <a:rPr lang="en-US" dirty="0">
                <a:solidFill>
                  <a:prstClr val="black"/>
                </a:solidFill>
              </a:rPr>
              <a:t>the assignment to support a statement or position taken in the </a:t>
            </a:r>
            <a:r>
              <a:rPr lang="en-US" dirty="0" smtClean="0">
                <a:solidFill>
                  <a:prstClr val="black"/>
                </a:solidFill>
              </a:rPr>
              <a:t>assignment – for instance, a quotation or idea, argument, or thought that you have used.</a:t>
            </a:r>
            <a:endParaRPr lang="en-US" dirty="0">
              <a:solidFill>
                <a:prstClr val="black"/>
              </a:solidFill>
            </a:endParaRPr>
          </a:p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3CE37-3A70-437E-B626-687899E956FF}" type="slidenum">
              <a:rPr lang="en-CA" smtClean="0"/>
              <a:t>3</a:t>
            </a:fld>
            <a:endParaRPr lang="en-C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smtClean="0"/>
              <a:t>Updated Feb 2016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1474530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1560" y="1"/>
            <a:ext cx="8229600" cy="750543"/>
          </a:xfrm>
        </p:spPr>
        <p:txBody>
          <a:bodyPr>
            <a:normAutofit fontScale="90000"/>
          </a:bodyPr>
          <a:lstStyle/>
          <a:p>
            <a:r>
              <a:rPr lang="en-CA" dirty="0" smtClean="0"/>
              <a:t>Bibliographies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303614"/>
          </a:xfrm>
        </p:spPr>
        <p:txBody>
          <a:bodyPr>
            <a:normAutofit fontScale="92500"/>
          </a:bodyPr>
          <a:lstStyle/>
          <a:p>
            <a:r>
              <a:rPr lang="en-CA" dirty="0" smtClean="0"/>
              <a:t>Including sources in your bibliography does not protect you from an allegation of plagiarism.</a:t>
            </a:r>
          </a:p>
          <a:p>
            <a:pPr lvl="1"/>
            <a:r>
              <a:rPr lang="en-CA" dirty="0" smtClean="0"/>
              <a:t>Plagiarism is </a:t>
            </a:r>
            <a:r>
              <a:rPr lang="en-CA" b="1" i="1" dirty="0" smtClean="0"/>
              <a:t>cheating</a:t>
            </a:r>
            <a:r>
              <a:rPr lang="en-CA" dirty="0"/>
              <a:t> </a:t>
            </a:r>
            <a:r>
              <a:rPr lang="en-CA" dirty="0" smtClean="0"/>
              <a:t>– </a:t>
            </a:r>
            <a:r>
              <a:rPr lang="en-CA" b="1" i="1" dirty="0" smtClean="0"/>
              <a:t>intellectual dishonesty</a:t>
            </a:r>
            <a:r>
              <a:rPr lang="en-CA" dirty="0" smtClean="0"/>
              <a:t> - and is considered one of the most serious of academic misdeeds.</a:t>
            </a:r>
          </a:p>
          <a:p>
            <a:pPr lvl="1"/>
            <a:r>
              <a:rPr lang="en-CA" dirty="0"/>
              <a:t>Plagiarism is taking and using the words or ideas of another person as your own without clearly acknowledging the source of your information. </a:t>
            </a:r>
            <a:endParaRPr lang="en-CA" dirty="0" smtClean="0"/>
          </a:p>
          <a:p>
            <a:r>
              <a:rPr lang="en-CA" dirty="0" smtClean="0"/>
              <a:t>Creating a Works Cited page without using FNs or ENs creates the assumption that you intended to deceive – that you deliberately plagiarized.</a:t>
            </a:r>
            <a:endParaRPr lang="en-CA" dirty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smtClean="0"/>
              <a:t>Updated Feb 2016</a:t>
            </a:r>
            <a:endParaRPr lang="en-CA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3CE37-3A70-437E-B626-687899E956FF}" type="slidenum">
              <a:rPr lang="en-CA" smtClean="0"/>
              <a:t>4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1745104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836712"/>
          </a:xfrm>
        </p:spPr>
        <p:txBody>
          <a:bodyPr/>
          <a:lstStyle/>
          <a:p>
            <a:r>
              <a:rPr lang="en-CA" dirty="0" smtClean="0"/>
              <a:t>Plagiarism - Penalties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289451"/>
          </a:xfrm>
        </p:spPr>
        <p:txBody>
          <a:bodyPr>
            <a:normAutofit fontScale="92500" lnSpcReduction="20000"/>
          </a:bodyPr>
          <a:lstStyle/>
          <a:p>
            <a:r>
              <a:rPr lang="en-CA" dirty="0" smtClean="0"/>
              <a:t>Plagiarism is your responsibility as a student – Ignorance is no excuse.</a:t>
            </a:r>
          </a:p>
          <a:p>
            <a:r>
              <a:rPr lang="en-CA" dirty="0" smtClean="0"/>
              <a:t>A common sequence of punishment at universities and suggested for high schools:</a:t>
            </a:r>
          </a:p>
          <a:p>
            <a:pPr lvl="1"/>
            <a:r>
              <a:rPr lang="en-CA" dirty="0" smtClean="0"/>
              <a:t>1</a:t>
            </a:r>
            <a:r>
              <a:rPr lang="en-CA" baseline="30000" dirty="0" smtClean="0"/>
              <a:t>st</a:t>
            </a:r>
            <a:r>
              <a:rPr lang="en-CA" dirty="0" smtClean="0"/>
              <a:t> offence – a zero on the assignment – no “redo’s”</a:t>
            </a:r>
          </a:p>
          <a:p>
            <a:pPr lvl="1"/>
            <a:r>
              <a:rPr lang="en-CA" dirty="0" smtClean="0"/>
              <a:t>2</a:t>
            </a:r>
            <a:r>
              <a:rPr lang="en-CA" baseline="30000" dirty="0" smtClean="0"/>
              <a:t>nd</a:t>
            </a:r>
            <a:r>
              <a:rPr lang="en-CA" dirty="0" smtClean="0"/>
              <a:t> offence – a zero in the course</a:t>
            </a:r>
          </a:p>
          <a:p>
            <a:pPr lvl="1"/>
            <a:r>
              <a:rPr lang="en-CA" dirty="0" smtClean="0"/>
              <a:t>3</a:t>
            </a:r>
            <a:r>
              <a:rPr lang="en-CA" baseline="30000" dirty="0" smtClean="0"/>
              <a:t>rd</a:t>
            </a:r>
            <a:r>
              <a:rPr lang="en-CA" dirty="0" smtClean="0"/>
              <a:t> offence – suspension or expulsion</a:t>
            </a:r>
          </a:p>
          <a:p>
            <a:r>
              <a:rPr lang="en-CA" dirty="0" smtClean="0"/>
              <a:t>There is a responsibility on the instructor to be alert to plagiarism and to detect it and report it when possible – academic integrity and the continuing value of your degree or certificate.</a:t>
            </a:r>
          </a:p>
          <a:p>
            <a:pPr lvl="1"/>
            <a:r>
              <a:rPr lang="en-US" sz="2100" dirty="0"/>
              <a:t>http://www.cbc.ca/news/canada/manitoba/cheating-students-punished-by-the-1000s-but-many-more-go-undetected-1.2549621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smtClean="0"/>
              <a:t>Updated Feb 2016</a:t>
            </a:r>
            <a:endParaRPr lang="en-CA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3CE37-3A70-437E-B626-687899E956FF}" type="slidenum">
              <a:rPr lang="en-CA" smtClean="0"/>
              <a:t>5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6308569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171400"/>
            <a:ext cx="8229600" cy="993949"/>
          </a:xfrm>
        </p:spPr>
        <p:txBody>
          <a:bodyPr/>
          <a:lstStyle/>
          <a:p>
            <a:r>
              <a:rPr lang="en-CA" dirty="0" smtClean="0"/>
              <a:t>Why Bother to Plagiarize?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22550"/>
            <a:ext cx="8229600" cy="5533800"/>
          </a:xfrm>
        </p:spPr>
        <p:txBody>
          <a:bodyPr>
            <a:normAutofit/>
          </a:bodyPr>
          <a:lstStyle/>
          <a:p>
            <a:r>
              <a:rPr lang="en-CA" dirty="0" smtClean="0"/>
              <a:t>Aside from the risk of being caught and facing the consequences, is there a benefit from plagiarism at high school – or at university?</a:t>
            </a:r>
          </a:p>
          <a:p>
            <a:r>
              <a:rPr lang="en-CA" dirty="0" smtClean="0"/>
              <a:t>Timesaving - if </a:t>
            </a:r>
            <a:r>
              <a:rPr lang="en-CA" dirty="0"/>
              <a:t>you aren't caught </a:t>
            </a:r>
            <a:endParaRPr lang="en-CA" dirty="0" smtClean="0"/>
          </a:p>
          <a:p>
            <a:pPr lvl="1"/>
            <a:r>
              <a:rPr lang="en-CA" dirty="0" smtClean="0"/>
              <a:t>And you will miss out on learning to research, reason, and write – skills that you need to develop to contribute to your success in life.</a:t>
            </a:r>
          </a:p>
          <a:p>
            <a:r>
              <a:rPr lang="en-CA" dirty="0" smtClean="0"/>
              <a:t>Associations with other less desirables</a:t>
            </a:r>
          </a:p>
          <a:p>
            <a:pPr lvl="1"/>
            <a:r>
              <a:rPr lang="en-CA" dirty="0" smtClean="0"/>
              <a:t>You will become known as and generally will become associated with a variety of other bottom-feeders.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smtClean="0"/>
              <a:t>Updated Feb 2016</a:t>
            </a:r>
            <a:endParaRPr lang="en-CA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3CE37-3A70-437E-B626-687899E956FF}" type="slidenum">
              <a:rPr lang="en-CA" smtClean="0"/>
              <a:t>6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2082795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836712"/>
          </a:xfrm>
        </p:spPr>
        <p:txBody>
          <a:bodyPr/>
          <a:lstStyle/>
          <a:p>
            <a:r>
              <a:rPr lang="en-CA" dirty="0" smtClean="0"/>
              <a:t>Why Give Credit to Others?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289451"/>
          </a:xfrm>
        </p:spPr>
        <p:txBody>
          <a:bodyPr>
            <a:normAutofit fontScale="92500" lnSpcReduction="20000"/>
          </a:bodyPr>
          <a:lstStyle/>
          <a:p>
            <a:r>
              <a:rPr lang="en-CA" dirty="0" smtClean="0"/>
              <a:t>Basic concepts of honesty</a:t>
            </a:r>
          </a:p>
          <a:p>
            <a:pPr lvl="1"/>
            <a:r>
              <a:rPr lang="en-CA" dirty="0" smtClean="0"/>
              <a:t>If I need to explain these, it is too late.</a:t>
            </a:r>
          </a:p>
          <a:p>
            <a:r>
              <a:rPr lang="en-CA" dirty="0" smtClean="0"/>
              <a:t>Skill Development</a:t>
            </a:r>
          </a:p>
          <a:p>
            <a:pPr lvl="1"/>
            <a:r>
              <a:rPr lang="en-CA" dirty="0" smtClean="0"/>
              <a:t>The more skills that you can learn during your high school years the easier it will be to use those skills at a higher level and to gain and learn new skills.</a:t>
            </a:r>
          </a:p>
          <a:p>
            <a:r>
              <a:rPr lang="en-CA" dirty="0" smtClean="0"/>
              <a:t>Production of Better Material</a:t>
            </a:r>
          </a:p>
          <a:p>
            <a:pPr lvl="1"/>
            <a:r>
              <a:rPr lang="en-CA" dirty="0" smtClean="0"/>
              <a:t>Most of the material that you produce in your Social Studies and History courses at high school will involve the development of a particular position – an argument.</a:t>
            </a:r>
          </a:p>
          <a:p>
            <a:pPr lvl="1"/>
            <a:r>
              <a:rPr lang="en-CA" dirty="0" smtClean="0"/>
              <a:t>Using sources (good sources) and giving credit to those sources strengthens the arguments/position that you are trying to advance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smtClean="0"/>
              <a:t>Updated Feb 2016</a:t>
            </a:r>
            <a:endParaRPr lang="en-CA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3CE37-3A70-437E-B626-687899E956FF}" type="slidenum">
              <a:rPr lang="en-CA" smtClean="0"/>
              <a:t>7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58851490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08720"/>
          </a:xfrm>
        </p:spPr>
        <p:txBody>
          <a:bodyPr/>
          <a:lstStyle/>
          <a:p>
            <a:r>
              <a:rPr lang="en-CA" dirty="0" smtClean="0"/>
              <a:t>Why Give Credit to Others?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145435"/>
          </a:xfrm>
        </p:spPr>
        <p:txBody>
          <a:bodyPr>
            <a:normAutofit fontScale="92500" lnSpcReduction="20000"/>
          </a:bodyPr>
          <a:lstStyle/>
          <a:p>
            <a:r>
              <a:rPr lang="en-CA" dirty="0" smtClean="0"/>
              <a:t>You are a student, a learner.  You are not expected to know a great deal about the topics about which you are learning.</a:t>
            </a:r>
          </a:p>
          <a:p>
            <a:r>
              <a:rPr lang="en-CA" dirty="0" smtClean="0"/>
              <a:t>You are creating an argument.  You are not re-creating the wheel.</a:t>
            </a:r>
          </a:p>
          <a:p>
            <a:r>
              <a:rPr lang="en-CA" dirty="0" smtClean="0"/>
              <a:t>You need to rely on the evidence relevant to your topic to develop the position that you will support.</a:t>
            </a:r>
          </a:p>
          <a:p>
            <a:r>
              <a:rPr lang="en-CA" dirty="0" smtClean="0"/>
              <a:t>The evidence comes from your research, the way/s in which the evidence can be presented comes from your research, the ideas on how to structure your position come from your research – </a:t>
            </a:r>
            <a:r>
              <a:rPr lang="en-CA" smtClean="0"/>
              <a:t>not from </a:t>
            </a:r>
            <a:r>
              <a:rPr lang="en-CA" dirty="0" smtClean="0"/>
              <a:t>you – give credit to the “Others”.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smtClean="0"/>
              <a:t>Updated Feb 2016</a:t>
            </a:r>
            <a:endParaRPr lang="en-CA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3CE37-3A70-437E-B626-687899E956FF}" type="slidenum">
              <a:rPr lang="en-CA" smtClean="0"/>
              <a:t>8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44203767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2113</TotalTime>
  <Words>738</Words>
  <Application>Microsoft Office PowerPoint</Application>
  <PresentationFormat>On-screen Show (4:3)</PresentationFormat>
  <Paragraphs>63</Paragraphs>
  <Slides>8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Goudy Stout</vt:lpstr>
      <vt:lpstr>Office Theme</vt:lpstr>
      <vt:lpstr>Part three  THE WRITING PROCESS  References and Citations </vt:lpstr>
      <vt:lpstr>References</vt:lpstr>
      <vt:lpstr>Types of Reference and Citations Bibliographies, Works Cited, Citations</vt:lpstr>
      <vt:lpstr>Bibliographies</vt:lpstr>
      <vt:lpstr>Plagiarism - Penalties</vt:lpstr>
      <vt:lpstr>Why Bother to Plagiarize?</vt:lpstr>
      <vt:lpstr>Why Give Credit to Others?</vt:lpstr>
      <vt:lpstr>Why Give Credit to Others?</vt:lpstr>
    </vt:vector>
  </TitlesOfParts>
  <Company>School District #36 (Surrey)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REFERENCES</dc:title>
  <dc:creator>Chris L Pocock</dc:creator>
  <cp:lastModifiedBy>Chris Pocock</cp:lastModifiedBy>
  <cp:revision>126</cp:revision>
  <cp:lastPrinted>2016-02-07T17:35:14Z</cp:lastPrinted>
  <dcterms:created xsi:type="dcterms:W3CDTF">2012-02-01T14:42:17Z</dcterms:created>
  <dcterms:modified xsi:type="dcterms:W3CDTF">2016-02-07T18:06:18Z</dcterms:modified>
</cp:coreProperties>
</file>